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97" r:id="rId3"/>
    <p:sldId id="448" r:id="rId4"/>
    <p:sldId id="456" r:id="rId5"/>
    <p:sldId id="451" r:id="rId6"/>
    <p:sldId id="458" r:id="rId7"/>
    <p:sldId id="437" r:id="rId8"/>
    <p:sldId id="395" r:id="rId9"/>
    <p:sldId id="457" r:id="rId10"/>
    <p:sldId id="450" r:id="rId11"/>
  </p:sldIdLst>
  <p:sldSz cx="13444538" cy="7562850"/>
  <p:notesSz cx="6797675" cy="99266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90CDE7-5ABF-4F72-89D0-195FD846F37E}">
          <p14:sldIdLst>
            <p14:sldId id="262"/>
            <p14:sldId id="297"/>
            <p14:sldId id="448"/>
            <p14:sldId id="456"/>
            <p14:sldId id="451"/>
            <p14:sldId id="458"/>
            <p14:sldId id="437"/>
            <p14:sldId id="395"/>
            <p14:sldId id="457"/>
            <p14:sldId id="45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82" userDrawn="1">
          <p15:clr>
            <a:srgbClr val="A4A3A4"/>
          </p15:clr>
        </p15:guide>
        <p15:guide id="2" pos="423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871"/>
    <a:srgbClr val="49555D"/>
    <a:srgbClr val="CC9900"/>
    <a:srgbClr val="EFEFEF"/>
    <a:srgbClr val="B8A38E"/>
    <a:srgbClr val="5A6770"/>
    <a:srgbClr val="988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8" autoAdjust="0"/>
    <p:restoredTop sz="95853" autoAdjust="0"/>
  </p:normalViewPr>
  <p:slideViewPr>
    <p:cSldViewPr snapToGrid="0" snapToObjects="1">
      <p:cViewPr varScale="1">
        <p:scale>
          <a:sx n="76" d="100"/>
          <a:sy n="76" d="100"/>
        </p:scale>
        <p:origin x="-654" y="-102"/>
      </p:cViewPr>
      <p:guideLst>
        <p:guide orient="horz" pos="2382"/>
        <p:guide orient="horz" pos="875"/>
        <p:guide orient="horz" pos="630"/>
        <p:guide pos="4235"/>
        <p:guide pos="558"/>
        <p:guide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24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80896-7F80-412C-8C8F-B5A3FA24344B}" type="datetimeFigureOut">
              <a:rPr lang="ru-RU" smtClean="0"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62BD1-C840-4D39-A319-326C4B278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65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5D3C-2628-47B2-822B-0A3158CF787F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C6B9D-2B46-4264-A886-C879E43BF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6B9D-2B46-4264-A886-C879E43BF12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6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6B9D-2B46-4264-A886-C879E43BF1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66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6B9D-2B46-4264-A886-C879E43BF1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266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6B9D-2B46-4264-A886-C879E43BF12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3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6B9D-2B46-4264-A886-C879E43BF12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37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6B9D-2B46-4264-A886-C879E43BF12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3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6B9D-2B46-4264-A886-C879E43BF1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8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C6B9D-2B46-4264-A886-C879E43BF12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8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341" y="2349387"/>
            <a:ext cx="11427857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6682" y="4285615"/>
            <a:ext cx="941117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5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95180" y="334377"/>
            <a:ext cx="3533860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6601" y="334377"/>
            <a:ext cx="10384505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26" y="4859832"/>
            <a:ext cx="11427857" cy="1502066"/>
          </a:xfrm>
        </p:spPr>
        <p:txBody>
          <a:bodyPr anchor="t"/>
          <a:lstStyle>
            <a:lvl1pPr algn="l">
              <a:defRPr sz="578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026" y="3205460"/>
            <a:ext cx="11427857" cy="1654373"/>
          </a:xfrm>
        </p:spPr>
        <p:txBody>
          <a:bodyPr anchor="b"/>
          <a:lstStyle>
            <a:lvl1pPr marL="0" indent="0">
              <a:buNone/>
              <a:defRPr sz="2893">
                <a:solidFill>
                  <a:schemeClr val="tx1">
                    <a:tint val="75000"/>
                  </a:schemeClr>
                </a:solidFill>
              </a:defRPr>
            </a:lvl1pPr>
            <a:lvl2pPr marL="655863" indent="0">
              <a:buNone/>
              <a:defRPr sz="2641">
                <a:solidFill>
                  <a:schemeClr val="tx1">
                    <a:tint val="75000"/>
                  </a:schemeClr>
                </a:solidFill>
              </a:defRPr>
            </a:lvl2pPr>
            <a:lvl3pPr marL="1311726" indent="0">
              <a:buNone/>
              <a:defRPr sz="2264">
                <a:solidFill>
                  <a:schemeClr val="tx1">
                    <a:tint val="75000"/>
                  </a:schemeClr>
                </a:solidFill>
              </a:defRPr>
            </a:lvl3pPr>
            <a:lvl4pPr marL="1967589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4pPr>
            <a:lvl5pPr marL="2623451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5pPr>
            <a:lvl6pPr marL="3279315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6pPr>
            <a:lvl7pPr marL="3935178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7pPr>
            <a:lvl8pPr marL="4591040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8pPr>
            <a:lvl9pPr marL="5246904" indent="0">
              <a:buNone/>
              <a:defRPr sz="20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1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601" y="1946734"/>
            <a:ext cx="6958015" cy="5504074"/>
          </a:xfrm>
        </p:spPr>
        <p:txBody>
          <a:bodyPr/>
          <a:lstStyle>
            <a:lvl1pPr>
              <a:defRPr sz="4025"/>
            </a:lvl1pPr>
            <a:lvl2pPr>
              <a:defRPr sz="3396"/>
            </a:lvl2pPr>
            <a:lvl3pPr>
              <a:defRPr sz="2893"/>
            </a:lvl3pPr>
            <a:lvl4pPr>
              <a:defRPr sz="2641"/>
            </a:lvl4pPr>
            <a:lvl5pPr>
              <a:defRPr sz="2641"/>
            </a:lvl5pPr>
            <a:lvl6pPr>
              <a:defRPr sz="2641"/>
            </a:lvl6pPr>
            <a:lvl7pPr>
              <a:defRPr sz="2641"/>
            </a:lvl7pPr>
            <a:lvl8pPr>
              <a:defRPr sz="2641"/>
            </a:lvl8pPr>
            <a:lvl9pPr>
              <a:defRPr sz="26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68691" y="1946734"/>
            <a:ext cx="6960349" cy="5504074"/>
          </a:xfrm>
        </p:spPr>
        <p:txBody>
          <a:bodyPr/>
          <a:lstStyle>
            <a:lvl1pPr>
              <a:defRPr sz="4025"/>
            </a:lvl1pPr>
            <a:lvl2pPr>
              <a:defRPr sz="3396"/>
            </a:lvl2pPr>
            <a:lvl3pPr>
              <a:defRPr sz="2893"/>
            </a:lvl3pPr>
            <a:lvl4pPr>
              <a:defRPr sz="2641"/>
            </a:lvl4pPr>
            <a:lvl5pPr>
              <a:defRPr sz="2641"/>
            </a:lvl5pPr>
            <a:lvl6pPr>
              <a:defRPr sz="2641"/>
            </a:lvl6pPr>
            <a:lvl7pPr>
              <a:defRPr sz="2641"/>
            </a:lvl7pPr>
            <a:lvl8pPr>
              <a:defRPr sz="2641"/>
            </a:lvl8pPr>
            <a:lvl9pPr>
              <a:defRPr sz="26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4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27" y="302866"/>
            <a:ext cx="1210008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27" y="1692890"/>
            <a:ext cx="5940339" cy="705515"/>
          </a:xfrm>
        </p:spPr>
        <p:txBody>
          <a:bodyPr anchor="b"/>
          <a:lstStyle>
            <a:lvl1pPr marL="0" indent="0">
              <a:buNone/>
              <a:defRPr sz="3396" b="1"/>
            </a:lvl1pPr>
            <a:lvl2pPr marL="655863" indent="0">
              <a:buNone/>
              <a:defRPr sz="2893" b="1"/>
            </a:lvl2pPr>
            <a:lvl3pPr marL="1311726" indent="0">
              <a:buNone/>
              <a:defRPr sz="2641" b="1"/>
            </a:lvl3pPr>
            <a:lvl4pPr marL="1967589" indent="0">
              <a:buNone/>
              <a:defRPr sz="2264" b="1"/>
            </a:lvl4pPr>
            <a:lvl5pPr marL="2623451" indent="0">
              <a:buNone/>
              <a:defRPr sz="2264" b="1"/>
            </a:lvl5pPr>
            <a:lvl6pPr marL="3279315" indent="0">
              <a:buNone/>
              <a:defRPr sz="2264" b="1"/>
            </a:lvl6pPr>
            <a:lvl7pPr marL="3935178" indent="0">
              <a:buNone/>
              <a:defRPr sz="2264" b="1"/>
            </a:lvl7pPr>
            <a:lvl8pPr marL="4591040" indent="0">
              <a:buNone/>
              <a:defRPr sz="2264" b="1"/>
            </a:lvl8pPr>
            <a:lvl9pPr marL="5246904" indent="0">
              <a:buNone/>
              <a:defRPr sz="2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227" y="2398405"/>
            <a:ext cx="5940339" cy="4357393"/>
          </a:xfrm>
        </p:spPr>
        <p:txBody>
          <a:bodyPr/>
          <a:lstStyle>
            <a:lvl1pPr>
              <a:defRPr sz="3396"/>
            </a:lvl1pPr>
            <a:lvl2pPr>
              <a:defRPr sz="2893"/>
            </a:lvl2pPr>
            <a:lvl3pPr>
              <a:defRPr sz="2641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9639" y="1692890"/>
            <a:ext cx="5942672" cy="705515"/>
          </a:xfrm>
        </p:spPr>
        <p:txBody>
          <a:bodyPr anchor="b"/>
          <a:lstStyle>
            <a:lvl1pPr marL="0" indent="0">
              <a:buNone/>
              <a:defRPr sz="3396" b="1"/>
            </a:lvl1pPr>
            <a:lvl2pPr marL="655863" indent="0">
              <a:buNone/>
              <a:defRPr sz="2893" b="1"/>
            </a:lvl2pPr>
            <a:lvl3pPr marL="1311726" indent="0">
              <a:buNone/>
              <a:defRPr sz="2641" b="1"/>
            </a:lvl3pPr>
            <a:lvl4pPr marL="1967589" indent="0">
              <a:buNone/>
              <a:defRPr sz="2264" b="1"/>
            </a:lvl4pPr>
            <a:lvl5pPr marL="2623451" indent="0">
              <a:buNone/>
              <a:defRPr sz="2264" b="1"/>
            </a:lvl5pPr>
            <a:lvl6pPr marL="3279315" indent="0">
              <a:buNone/>
              <a:defRPr sz="2264" b="1"/>
            </a:lvl6pPr>
            <a:lvl7pPr marL="3935178" indent="0">
              <a:buNone/>
              <a:defRPr sz="2264" b="1"/>
            </a:lvl7pPr>
            <a:lvl8pPr marL="4591040" indent="0">
              <a:buNone/>
              <a:defRPr sz="2264" b="1"/>
            </a:lvl8pPr>
            <a:lvl9pPr marL="5246904" indent="0">
              <a:buNone/>
              <a:defRPr sz="22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9639" y="2398405"/>
            <a:ext cx="5942672" cy="4357393"/>
          </a:xfrm>
        </p:spPr>
        <p:txBody>
          <a:bodyPr/>
          <a:lstStyle>
            <a:lvl1pPr>
              <a:defRPr sz="3396"/>
            </a:lvl1pPr>
            <a:lvl2pPr>
              <a:defRPr sz="2893"/>
            </a:lvl2pPr>
            <a:lvl3pPr>
              <a:defRPr sz="2641"/>
            </a:lvl3pPr>
            <a:lvl4pPr>
              <a:defRPr sz="2264"/>
            </a:lvl4pPr>
            <a:lvl5pPr>
              <a:defRPr sz="2264"/>
            </a:lvl5pPr>
            <a:lvl6pPr>
              <a:defRPr sz="2264"/>
            </a:lvl6pPr>
            <a:lvl7pPr>
              <a:defRPr sz="2264"/>
            </a:lvl7pPr>
            <a:lvl8pPr>
              <a:defRPr sz="2264"/>
            </a:lvl8pPr>
            <a:lvl9pPr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0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5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28" y="301114"/>
            <a:ext cx="4423160" cy="1281483"/>
          </a:xfrm>
        </p:spPr>
        <p:txBody>
          <a:bodyPr anchor="b"/>
          <a:lstStyle>
            <a:lvl1pPr algn="l">
              <a:defRPr sz="28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440" y="301115"/>
            <a:ext cx="7515871" cy="6454683"/>
          </a:xfrm>
        </p:spPr>
        <p:txBody>
          <a:bodyPr/>
          <a:lstStyle>
            <a:lvl1pPr>
              <a:defRPr sz="4528"/>
            </a:lvl1pPr>
            <a:lvl2pPr>
              <a:defRPr sz="4025"/>
            </a:lvl2pPr>
            <a:lvl3pPr>
              <a:defRPr sz="3396"/>
            </a:lvl3pPr>
            <a:lvl4pPr>
              <a:defRPr sz="2893"/>
            </a:lvl4pPr>
            <a:lvl5pPr>
              <a:defRPr sz="2893"/>
            </a:lvl5pPr>
            <a:lvl6pPr>
              <a:defRPr sz="2893"/>
            </a:lvl6pPr>
            <a:lvl7pPr>
              <a:defRPr sz="2893"/>
            </a:lvl7pPr>
            <a:lvl8pPr>
              <a:defRPr sz="2893"/>
            </a:lvl8pPr>
            <a:lvl9pPr>
              <a:defRPr sz="28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228" y="1582597"/>
            <a:ext cx="4423160" cy="5173200"/>
          </a:xfrm>
        </p:spPr>
        <p:txBody>
          <a:bodyPr/>
          <a:lstStyle>
            <a:lvl1pPr marL="0" indent="0">
              <a:buNone/>
              <a:defRPr sz="2012"/>
            </a:lvl1pPr>
            <a:lvl2pPr marL="655863" indent="0">
              <a:buNone/>
              <a:defRPr sz="1761"/>
            </a:lvl2pPr>
            <a:lvl3pPr marL="1311726" indent="0">
              <a:buNone/>
              <a:defRPr sz="1384"/>
            </a:lvl3pPr>
            <a:lvl4pPr marL="1967589" indent="0">
              <a:buNone/>
              <a:defRPr sz="1258"/>
            </a:lvl4pPr>
            <a:lvl5pPr marL="2623451" indent="0">
              <a:buNone/>
              <a:defRPr sz="1258"/>
            </a:lvl5pPr>
            <a:lvl6pPr marL="3279315" indent="0">
              <a:buNone/>
              <a:defRPr sz="1258"/>
            </a:lvl6pPr>
            <a:lvl7pPr marL="3935178" indent="0">
              <a:buNone/>
              <a:defRPr sz="1258"/>
            </a:lvl7pPr>
            <a:lvl8pPr marL="4591040" indent="0">
              <a:buNone/>
              <a:defRPr sz="1258"/>
            </a:lvl8pPr>
            <a:lvl9pPr marL="5246904" indent="0">
              <a:buNone/>
              <a:defRPr sz="12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2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24" y="5293995"/>
            <a:ext cx="8066723" cy="624986"/>
          </a:xfrm>
        </p:spPr>
        <p:txBody>
          <a:bodyPr anchor="b"/>
          <a:lstStyle>
            <a:lvl1pPr algn="l">
              <a:defRPr sz="289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24" y="675755"/>
            <a:ext cx="8066723" cy="4537710"/>
          </a:xfrm>
        </p:spPr>
        <p:txBody>
          <a:bodyPr/>
          <a:lstStyle>
            <a:lvl1pPr marL="0" indent="0">
              <a:buNone/>
              <a:defRPr sz="4528"/>
            </a:lvl1pPr>
            <a:lvl2pPr marL="655863" indent="0">
              <a:buNone/>
              <a:defRPr sz="4025"/>
            </a:lvl2pPr>
            <a:lvl3pPr marL="1311726" indent="0">
              <a:buNone/>
              <a:defRPr sz="3396"/>
            </a:lvl3pPr>
            <a:lvl4pPr marL="1967589" indent="0">
              <a:buNone/>
              <a:defRPr sz="2893"/>
            </a:lvl4pPr>
            <a:lvl5pPr marL="2623451" indent="0">
              <a:buNone/>
              <a:defRPr sz="2893"/>
            </a:lvl5pPr>
            <a:lvl6pPr marL="3279315" indent="0">
              <a:buNone/>
              <a:defRPr sz="2893"/>
            </a:lvl6pPr>
            <a:lvl7pPr marL="3935178" indent="0">
              <a:buNone/>
              <a:defRPr sz="2893"/>
            </a:lvl7pPr>
            <a:lvl8pPr marL="4591040" indent="0">
              <a:buNone/>
              <a:defRPr sz="2893"/>
            </a:lvl8pPr>
            <a:lvl9pPr marL="5246904" indent="0">
              <a:buNone/>
              <a:defRPr sz="289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24" y="5918981"/>
            <a:ext cx="8066723" cy="887584"/>
          </a:xfrm>
        </p:spPr>
        <p:txBody>
          <a:bodyPr/>
          <a:lstStyle>
            <a:lvl1pPr marL="0" indent="0">
              <a:buNone/>
              <a:defRPr sz="2012"/>
            </a:lvl1pPr>
            <a:lvl2pPr marL="655863" indent="0">
              <a:buNone/>
              <a:defRPr sz="1761"/>
            </a:lvl2pPr>
            <a:lvl3pPr marL="1311726" indent="0">
              <a:buNone/>
              <a:defRPr sz="1384"/>
            </a:lvl3pPr>
            <a:lvl4pPr marL="1967589" indent="0">
              <a:buNone/>
              <a:defRPr sz="1258"/>
            </a:lvl4pPr>
            <a:lvl5pPr marL="2623451" indent="0">
              <a:buNone/>
              <a:defRPr sz="1258"/>
            </a:lvl5pPr>
            <a:lvl6pPr marL="3279315" indent="0">
              <a:buNone/>
              <a:defRPr sz="1258"/>
            </a:lvl6pPr>
            <a:lvl7pPr marL="3935178" indent="0">
              <a:buNone/>
              <a:defRPr sz="1258"/>
            </a:lvl7pPr>
            <a:lvl8pPr marL="4591040" indent="0">
              <a:buNone/>
              <a:defRPr sz="1258"/>
            </a:lvl8pPr>
            <a:lvl9pPr marL="5246904" indent="0">
              <a:buNone/>
              <a:defRPr sz="12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27" y="302866"/>
            <a:ext cx="1210008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227" y="1764667"/>
            <a:ext cx="1210008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227" y="7009642"/>
            <a:ext cx="3137059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A13F-EA25-3840-B42D-860897D7CE14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93552" y="7009642"/>
            <a:ext cx="4257437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35252" y="7009642"/>
            <a:ext cx="3137059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7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DA925-D278-B542-896B-7B9A6A245F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6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55863" rtl="0" eaLnBrk="1" latinLnBrk="0" hangingPunct="1">
        <a:spcBef>
          <a:spcPct val="0"/>
        </a:spcBef>
        <a:buNone/>
        <a:defRPr sz="6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97" indent="-491897" algn="l" defTabSz="655863" rtl="0" eaLnBrk="1" latinLnBrk="0" hangingPunct="1">
        <a:spcBef>
          <a:spcPct val="20000"/>
        </a:spcBef>
        <a:buFont typeface="Arial"/>
        <a:buChar char="•"/>
        <a:defRPr sz="4528" kern="1200">
          <a:solidFill>
            <a:schemeClr val="tx1"/>
          </a:solidFill>
          <a:latin typeface="+mn-lt"/>
          <a:ea typeface="+mn-ea"/>
          <a:cs typeface="+mn-cs"/>
        </a:defRPr>
      </a:lvl1pPr>
      <a:lvl2pPr marL="1065777" indent="-409915" algn="l" defTabSz="655863" rtl="0" eaLnBrk="1" latinLnBrk="0" hangingPunct="1">
        <a:spcBef>
          <a:spcPct val="20000"/>
        </a:spcBef>
        <a:buFont typeface="Arial"/>
        <a:buChar char="–"/>
        <a:defRPr sz="4025" kern="1200">
          <a:solidFill>
            <a:schemeClr val="tx1"/>
          </a:solidFill>
          <a:latin typeface="+mn-lt"/>
          <a:ea typeface="+mn-ea"/>
          <a:cs typeface="+mn-cs"/>
        </a:defRPr>
      </a:lvl2pPr>
      <a:lvl3pPr marL="1639658" indent="-327931" algn="l" defTabSz="655863" rtl="0" eaLnBrk="1" latinLnBrk="0" hangingPunct="1">
        <a:spcBef>
          <a:spcPct val="20000"/>
        </a:spcBef>
        <a:buFont typeface="Arial"/>
        <a:buChar char="•"/>
        <a:defRPr sz="3396" kern="1200">
          <a:solidFill>
            <a:schemeClr val="tx1"/>
          </a:solidFill>
          <a:latin typeface="+mn-lt"/>
          <a:ea typeface="+mn-ea"/>
          <a:cs typeface="+mn-cs"/>
        </a:defRPr>
      </a:lvl3pPr>
      <a:lvl4pPr marL="2295520" indent="-327931" algn="l" defTabSz="655863" rtl="0" eaLnBrk="1" latinLnBrk="0" hangingPunct="1">
        <a:spcBef>
          <a:spcPct val="20000"/>
        </a:spcBef>
        <a:buFont typeface="Arial"/>
        <a:buChar char="–"/>
        <a:defRPr sz="2893" kern="1200">
          <a:solidFill>
            <a:schemeClr val="tx1"/>
          </a:solidFill>
          <a:latin typeface="+mn-lt"/>
          <a:ea typeface="+mn-ea"/>
          <a:cs typeface="+mn-cs"/>
        </a:defRPr>
      </a:lvl4pPr>
      <a:lvl5pPr marL="2951384" indent="-327931" algn="l" defTabSz="655863" rtl="0" eaLnBrk="1" latinLnBrk="0" hangingPunct="1">
        <a:spcBef>
          <a:spcPct val="20000"/>
        </a:spcBef>
        <a:buFont typeface="Arial"/>
        <a:buChar char="»"/>
        <a:defRPr sz="2893" kern="1200">
          <a:solidFill>
            <a:schemeClr val="tx1"/>
          </a:solidFill>
          <a:latin typeface="+mn-lt"/>
          <a:ea typeface="+mn-ea"/>
          <a:cs typeface="+mn-cs"/>
        </a:defRPr>
      </a:lvl5pPr>
      <a:lvl6pPr marL="3607246" indent="-327931" algn="l" defTabSz="655863" rtl="0" eaLnBrk="1" latinLnBrk="0" hangingPunct="1">
        <a:spcBef>
          <a:spcPct val="20000"/>
        </a:spcBef>
        <a:buFont typeface="Arial"/>
        <a:buChar char="•"/>
        <a:defRPr sz="2893" kern="1200">
          <a:solidFill>
            <a:schemeClr val="tx1"/>
          </a:solidFill>
          <a:latin typeface="+mn-lt"/>
          <a:ea typeface="+mn-ea"/>
          <a:cs typeface="+mn-cs"/>
        </a:defRPr>
      </a:lvl6pPr>
      <a:lvl7pPr marL="4263109" indent="-327931" algn="l" defTabSz="655863" rtl="0" eaLnBrk="1" latinLnBrk="0" hangingPunct="1">
        <a:spcBef>
          <a:spcPct val="20000"/>
        </a:spcBef>
        <a:buFont typeface="Arial"/>
        <a:buChar char="•"/>
        <a:defRPr sz="2893" kern="1200">
          <a:solidFill>
            <a:schemeClr val="tx1"/>
          </a:solidFill>
          <a:latin typeface="+mn-lt"/>
          <a:ea typeface="+mn-ea"/>
          <a:cs typeface="+mn-cs"/>
        </a:defRPr>
      </a:lvl7pPr>
      <a:lvl8pPr marL="4918973" indent="-327931" algn="l" defTabSz="655863" rtl="0" eaLnBrk="1" latinLnBrk="0" hangingPunct="1">
        <a:spcBef>
          <a:spcPct val="20000"/>
        </a:spcBef>
        <a:buFont typeface="Arial"/>
        <a:buChar char="•"/>
        <a:defRPr sz="2893" kern="1200">
          <a:solidFill>
            <a:schemeClr val="tx1"/>
          </a:solidFill>
          <a:latin typeface="+mn-lt"/>
          <a:ea typeface="+mn-ea"/>
          <a:cs typeface="+mn-cs"/>
        </a:defRPr>
      </a:lvl8pPr>
      <a:lvl9pPr marL="5574835" indent="-327931" algn="l" defTabSz="655863" rtl="0" eaLnBrk="1" latinLnBrk="0" hangingPunct="1">
        <a:spcBef>
          <a:spcPct val="20000"/>
        </a:spcBef>
        <a:buFont typeface="Arial"/>
        <a:buChar char="•"/>
        <a:defRPr sz="28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1pPr>
      <a:lvl2pPr marL="655863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2pPr>
      <a:lvl3pPr marL="1311726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3pPr>
      <a:lvl4pPr marL="1967589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4pPr>
      <a:lvl5pPr marL="2623451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5pPr>
      <a:lvl6pPr marL="3279315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6pPr>
      <a:lvl7pPr marL="3935178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7pPr>
      <a:lvl8pPr marL="4591040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8pPr>
      <a:lvl9pPr marL="5246904" algn="l" defTabSz="655863" rtl="0" eaLnBrk="1" latinLnBrk="0" hangingPunct="1">
        <a:defRPr sz="26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@s2snext.com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62526" y="1039240"/>
            <a:ext cx="11526253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509"/>
              </a:spcBef>
              <a:buClr>
                <a:schemeClr val="accent6"/>
              </a:buClr>
            </a:pPr>
            <a:r>
              <a:rPr lang="ru-RU" sz="3600" b="1" dirty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для </a:t>
            </a:r>
            <a:r>
              <a:rPr lang="ru-RU" sz="3600" b="1" dirty="0" smtClean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оптимизации </a:t>
            </a:r>
            <a:r>
              <a:rPr lang="ru-RU" sz="3600" b="1" dirty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</a:t>
            </a:r>
            <a:r>
              <a:rPr lang="ru-RU" sz="3600" b="1" dirty="0" smtClean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регистратуры </a:t>
            </a:r>
            <a:r>
              <a:rPr lang="ru-RU" sz="3600" b="1" dirty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3600" b="1" dirty="0" smtClean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dirty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рамках программы </a:t>
            </a:r>
            <a:endParaRPr lang="en-US" sz="3600" b="1" dirty="0" smtClean="0">
              <a:solidFill>
                <a:srgbClr val="7C94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1509"/>
              </a:spcBef>
              <a:buClr>
                <a:schemeClr val="accent6"/>
              </a:buClr>
            </a:pPr>
            <a:r>
              <a:rPr lang="ru-RU" sz="3600" b="1" dirty="0" smtClean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3600" b="1" dirty="0">
                <a:solidFill>
                  <a:srgbClr val="7C94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Бережливая Поликлиника»</a:t>
            </a:r>
          </a:p>
        </p:txBody>
      </p:sp>
      <p:pic>
        <p:nvPicPr>
          <p:cNvPr id="7" name="Picture 2" descr="C:\Users\ksu\Desktop\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666" y="6645464"/>
            <a:ext cx="1009791" cy="7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824" y="6411686"/>
            <a:ext cx="1701784" cy="8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ksu\Pictures\vlcsnap-2016-05-20-15h25m56s167_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27" y="4814429"/>
            <a:ext cx="324500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ksu\Pictures\vlcsnap-2016-05-20-15h25m56s167_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23" y="3593585"/>
            <a:ext cx="2172189" cy="13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675771" y="3593585"/>
            <a:ext cx="2304892" cy="1325404"/>
          </a:xfrm>
          <a:prstGeom prst="wedgeEllipseCallout">
            <a:avLst>
              <a:gd name="adj1" fmla="val -42473"/>
              <a:gd name="adj2" fmla="val 6805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9237" y="7131061"/>
            <a:ext cx="1770850" cy="36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761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10</a:t>
            </a:fld>
            <a:endParaRPr lang="en-US" sz="1761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__S2S_next\____DOC\MedVox\Дизайн\преза\s2s_next_presentation_white_bg-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94" y="756533"/>
            <a:ext cx="6527744" cy="65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su\Desktop\Untitled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237" y="6308554"/>
            <a:ext cx="1383813" cy="96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23063" y="4207837"/>
            <a:ext cx="3987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ctr">
              <a:buClr>
                <a:schemeClr val="accent6"/>
              </a:buClr>
            </a:pPr>
            <a:r>
              <a:rPr lang="ru-RU" sz="2400" dirty="0" err="1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Засыпкина</a:t>
            </a: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Ксения</a:t>
            </a:r>
            <a:endParaRPr lang="ru-RU" sz="24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>
              <a:buClr>
                <a:schemeClr val="accent6"/>
              </a:buClr>
            </a:pPr>
            <a:r>
              <a:rPr lang="ru-RU" sz="24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+7 </a:t>
            </a: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(910) 406-40-86</a:t>
            </a:r>
            <a:endParaRPr lang="ru-RU" sz="24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algn="ctr">
              <a:buClr>
                <a:schemeClr val="accent6"/>
              </a:buClr>
            </a:pPr>
            <a:r>
              <a:rPr lang="en-US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ksenia@s2snext.com</a:t>
            </a: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</a:t>
            </a:r>
            <a:r>
              <a:rPr lang="en-US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dirty="0" smtClean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09863" y="7161075"/>
            <a:ext cx="1407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2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645" y="338605"/>
            <a:ext cx="995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180" dirty="0" smtClean="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Голосовая платформа</a:t>
            </a:r>
            <a:endParaRPr lang="ru-RU" sz="3600" b="1" spc="180" dirty="0">
              <a:solidFill>
                <a:srgbClr val="5B687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3455" y="1388887"/>
            <a:ext cx="12261272" cy="5689078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buClr>
                <a:srgbClr val="E7B900"/>
              </a:buClr>
              <a:defRPr/>
            </a:pPr>
            <a:r>
              <a:rPr lang="ru-RU" altLang="ru-RU" sz="2200" b="1" i="1" dirty="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Голосовая платформа для медицинских организаций – это «роботы-операторы», предназначенные для обработки входящих и осуществления исходящих звонков. </a:t>
            </a:r>
            <a:endParaRPr lang="en-US" altLang="ru-RU" sz="2200" b="1" i="1" dirty="0">
              <a:solidFill>
                <a:srgbClr val="DE84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7" descr="logo">
            <a:extLst>
              <a:ext uri="{FF2B5EF4-FFF2-40B4-BE49-F238E27FC236}">
                <a16:creationId xmlns="" xmlns:a16="http://schemas.microsoft.com/office/drawing/2014/main" id="{58F7CFE6-4B41-2045-88B7-D8EA8668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814435"/>
            <a:ext cx="87630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5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9237" y="7131061"/>
            <a:ext cx="1770850" cy="36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761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3</a:t>
            </a:fld>
            <a:endParaRPr lang="en-US" sz="1761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65" y="345679"/>
            <a:ext cx="1107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18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Проект «Бережливая поликлиника»</a:t>
            </a:r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630065" y="1389063"/>
            <a:ext cx="1223416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18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200" i="1" dirty="0">
                <a:solidFill>
                  <a:srgbClr val="DE8400"/>
                </a:solidFill>
              </a:rPr>
              <a:t>Задача проекта сделать медицину доступнее, а значит она призвана устранить следующие проблемы:</a:t>
            </a:r>
          </a:p>
          <a:p>
            <a:endParaRPr lang="ru-RU" sz="2200" i="1" dirty="0">
              <a:solidFill>
                <a:srgbClr val="DE84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Сложно дозвониться в поликлинику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Сложно записаться на прием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Отсутствие доступного для понимания расписания работы врачей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Невыполнение плана по  охвату населения подлежащего </a:t>
            </a:r>
            <a:r>
              <a:rPr lang="ru-RU" sz="2400" dirty="0" smtClean="0"/>
              <a:t>Диспансеризации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378D12-6D2A-BE47-A2DF-82DC2953F3CF}"/>
              </a:ext>
            </a:extLst>
          </p:cNvPr>
          <p:cNvSpPr txBox="1"/>
          <p:nvPr/>
        </p:nvSpPr>
        <p:spPr>
          <a:xfrm>
            <a:off x="517331" y="7312713"/>
            <a:ext cx="9735033" cy="68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9237" y="7131061"/>
            <a:ext cx="1770850" cy="36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761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4</a:t>
            </a:fld>
            <a:endParaRPr lang="en-US" sz="1761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65" y="345679"/>
            <a:ext cx="731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18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Запись на приём</a:t>
            </a:r>
          </a:p>
        </p:txBody>
      </p:sp>
      <p:sp>
        <p:nvSpPr>
          <p:cNvPr id="9" name="Объект 8"/>
          <p:cNvSpPr txBox="1">
            <a:spLocks/>
          </p:cNvSpPr>
          <p:nvPr/>
        </p:nvSpPr>
        <p:spPr>
          <a:xfrm>
            <a:off x="630064" y="1389062"/>
            <a:ext cx="768721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 b="1" i="1" spc="180">
                <a:solidFill>
                  <a:srgbClr val="DE8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b="0" i="0" dirty="0">
                <a:solidFill>
                  <a:srgbClr val="5B6871"/>
                </a:solidFill>
              </a:rPr>
              <a:t>Система записывает </a:t>
            </a:r>
            <a:r>
              <a:rPr lang="ru-RU" sz="3600" i="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круглосуточно</a:t>
            </a:r>
            <a:r>
              <a:rPr lang="ru-RU" b="0" i="0" dirty="0">
                <a:solidFill>
                  <a:srgbClr val="5B6871"/>
                </a:solidFill>
              </a:rPr>
              <a:t> и без выходных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b="0" i="0" dirty="0">
                <a:solidFill>
                  <a:srgbClr val="5B6871"/>
                </a:solidFill>
              </a:rPr>
              <a:t>Система </a:t>
            </a:r>
            <a:r>
              <a:rPr lang="ru-RU" b="0" i="0" dirty="0" smtClean="0">
                <a:solidFill>
                  <a:srgbClr val="5B6871"/>
                </a:solidFill>
              </a:rPr>
              <a:t>помогает пациентам </a:t>
            </a:r>
            <a:r>
              <a:rPr lang="ru-RU" b="0" i="0" dirty="0">
                <a:solidFill>
                  <a:srgbClr val="5B6871"/>
                </a:solidFill>
              </a:rPr>
              <a:t>точно и эффективно получить нужную информацию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b="0" i="0" dirty="0">
                <a:solidFill>
                  <a:srgbClr val="5B6871"/>
                </a:solidFill>
              </a:rPr>
              <a:t>Идентификация </a:t>
            </a:r>
            <a:r>
              <a:rPr lang="ru-RU" b="0" i="0" dirty="0" smtClean="0">
                <a:solidFill>
                  <a:srgbClr val="5B6871"/>
                </a:solidFill>
              </a:rPr>
              <a:t>пациентов </a:t>
            </a:r>
            <a:r>
              <a:rPr lang="ru-RU" b="0" i="0" dirty="0">
                <a:solidFill>
                  <a:srgbClr val="5B6871"/>
                </a:solidFill>
              </a:rPr>
              <a:t>по дате рождения, ФИО, номеру документа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b="0" i="0" dirty="0">
                <a:solidFill>
                  <a:srgbClr val="5B6871"/>
                </a:solidFill>
              </a:rPr>
              <a:t>Система работает с расписанием в реальном времени и предлагает </a:t>
            </a:r>
            <a:r>
              <a:rPr lang="ru-RU" sz="3600" i="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только доступное </a:t>
            </a:r>
            <a:r>
              <a:rPr lang="ru-RU" b="0" i="0" dirty="0">
                <a:solidFill>
                  <a:srgbClr val="5B6871"/>
                </a:solidFill>
              </a:rPr>
              <a:t>для записи </a:t>
            </a:r>
            <a:r>
              <a:rPr lang="ru-RU" sz="3600" i="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время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ru-RU" b="0" i="0" dirty="0">
                <a:solidFill>
                  <a:srgbClr val="5B6871"/>
                </a:solidFill>
              </a:rPr>
              <a:t>Система </a:t>
            </a:r>
            <a:r>
              <a:rPr lang="ru-RU" b="0" i="0" dirty="0" smtClean="0">
                <a:solidFill>
                  <a:srgbClr val="5B6871"/>
                </a:solidFill>
              </a:rPr>
              <a:t>предлагает участкового </a:t>
            </a:r>
            <a:r>
              <a:rPr lang="ru-RU" b="0" i="0" dirty="0">
                <a:solidFill>
                  <a:srgbClr val="5B6871"/>
                </a:solidFill>
              </a:rPr>
              <a:t>врача при наличии прикрепления</a:t>
            </a:r>
          </a:p>
          <a:p>
            <a:pPr>
              <a:spcBef>
                <a:spcPts val="600"/>
              </a:spcBef>
            </a:pPr>
            <a:endParaRPr lang="ru-RU" dirty="0">
              <a:solidFill>
                <a:srgbClr val="5B6871"/>
              </a:solidFill>
            </a:endParaRPr>
          </a:p>
        </p:txBody>
      </p:sp>
      <p:pic>
        <p:nvPicPr>
          <p:cNvPr id="11" name="Picture 3" descr="C:\__S2S_next\____DOC\MedVox\Дизайн\преза\s2s_video-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795" y="3852863"/>
            <a:ext cx="5479402" cy="34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687" y="1389063"/>
            <a:ext cx="24511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9237" y="7131061"/>
            <a:ext cx="1770850" cy="36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761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5</a:t>
            </a:fld>
            <a:endParaRPr lang="en-US" sz="1761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1773" y="348615"/>
            <a:ext cx="848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18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Подтверждение приема</a:t>
            </a:r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570433" y="994946"/>
            <a:ext cx="7069353" cy="4852196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1800"/>
              </a:spcAft>
              <a:buFont typeface="Arial"/>
              <a:buNone/>
              <a:defRPr sz="2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ru-RU" dirty="0" smtClean="0">
                <a:solidFill>
                  <a:srgbClr val="49555D"/>
                </a:solidFill>
              </a:rPr>
              <a:t>Система дает организации:</a:t>
            </a:r>
            <a:endParaRPr lang="ru-RU" dirty="0">
              <a:solidFill>
                <a:srgbClr val="49555D"/>
              </a:solidFill>
            </a:endParaRP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9555D"/>
                </a:solidFill>
              </a:rPr>
              <a:t>От 5% до 10% выявленных отмен,</a:t>
            </a: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Наполняемость</a:t>
            </a:r>
            <a:r>
              <a:rPr lang="ru-RU" sz="4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solidFill>
                  <a:srgbClr val="49555D"/>
                </a:solidFill>
              </a:rPr>
              <a:t>расписания </a:t>
            </a:r>
            <a:r>
              <a:rPr lang="ru-RU" sz="36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увеличивается </a:t>
            </a:r>
            <a:r>
              <a:rPr lang="ru-RU" dirty="0">
                <a:solidFill>
                  <a:srgbClr val="49555D"/>
                </a:solidFill>
              </a:rPr>
              <a:t>на 5%, </a:t>
            </a: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9555D"/>
                </a:solidFill>
              </a:rPr>
              <a:t>Количество </a:t>
            </a:r>
            <a:r>
              <a:rPr lang="ru-RU" sz="36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пропущенных</a:t>
            </a:r>
            <a:r>
              <a:rPr lang="ru-RU" dirty="0">
                <a:solidFill>
                  <a:srgbClr val="49555D"/>
                </a:solidFill>
              </a:rPr>
              <a:t> приемов </a:t>
            </a:r>
            <a:r>
              <a:rPr lang="ru-RU" sz="36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сокращается</a:t>
            </a:r>
            <a:r>
              <a:rPr lang="ru-RU" dirty="0">
                <a:solidFill>
                  <a:srgbClr val="49555D"/>
                </a:solidFill>
              </a:rPr>
              <a:t> на 3-5%.</a:t>
            </a:r>
            <a:endParaRPr lang="ru-RU" dirty="0">
              <a:solidFill>
                <a:srgbClr val="49555D"/>
              </a:solidFill>
              <a:sym typeface="PF Din Text Cond Pro" charset="0"/>
            </a:endParaRP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9555D"/>
                </a:solidFill>
              </a:rPr>
              <a:t>54% освободившихся слотов заполняются вновь, </a:t>
            </a: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49555D"/>
                </a:solidFill>
              </a:rPr>
              <a:t>при этом 16% – из листа ожидания. </a:t>
            </a:r>
          </a:p>
          <a:p>
            <a:pPr marL="342900" indent="-342900" defTabSz="9144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51" y="1394434"/>
            <a:ext cx="5336560" cy="445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1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9237" y="7131061"/>
            <a:ext cx="1770850" cy="36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761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6</a:t>
            </a:fld>
            <a:endParaRPr lang="en-US" sz="1761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1773" y="348615"/>
            <a:ext cx="848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18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Диспансеризация</a:t>
            </a:r>
            <a:endParaRPr lang="ru-RU" dirty="0"/>
          </a:p>
        </p:txBody>
      </p:sp>
      <p:sp>
        <p:nvSpPr>
          <p:cNvPr id="9" name="Блок-схема: узел 8"/>
          <p:cNvSpPr>
            <a:spLocks noChangeAspect="1"/>
          </p:cNvSpPr>
          <p:nvPr/>
        </p:nvSpPr>
        <p:spPr>
          <a:xfrm>
            <a:off x="7639786" y="1530009"/>
            <a:ext cx="5221706" cy="5221706"/>
          </a:xfrm>
          <a:prstGeom prst="flowChartConnector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ym typeface="Arial"/>
            </a:endParaRPr>
          </a:p>
        </p:txBody>
      </p:sp>
      <p:sp>
        <p:nvSpPr>
          <p:cNvPr id="10" name="Блок-схема: узел 9"/>
          <p:cNvSpPr>
            <a:spLocks noChangeAspect="1"/>
          </p:cNvSpPr>
          <p:nvPr/>
        </p:nvSpPr>
        <p:spPr>
          <a:xfrm>
            <a:off x="8614487" y="3483131"/>
            <a:ext cx="3268584" cy="3268584"/>
          </a:xfrm>
          <a:prstGeom prst="flowChartConnector">
            <a:avLst/>
          </a:prstGeom>
          <a:ln w="57150">
            <a:solidFill>
              <a:srgbClr val="01B8B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ym typeface="Arial"/>
            </a:endParaRPr>
          </a:p>
        </p:txBody>
      </p:sp>
      <p:sp>
        <p:nvSpPr>
          <p:cNvPr id="11" name="Блок-схема: узел 10"/>
          <p:cNvSpPr>
            <a:spLocks noChangeAspect="1"/>
          </p:cNvSpPr>
          <p:nvPr/>
        </p:nvSpPr>
        <p:spPr>
          <a:xfrm>
            <a:off x="10957475" y="2179300"/>
            <a:ext cx="1430449" cy="1428381"/>
          </a:xfrm>
          <a:prstGeom prst="flowChartConnector">
            <a:avLst/>
          </a:prstGeom>
          <a:ln w="57150">
            <a:solidFill>
              <a:srgbClr val="FF7C2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52391" y="4332593"/>
            <a:ext cx="27927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dirty="0" smtClean="0"/>
              <a:t>&gt;</a:t>
            </a:r>
            <a:r>
              <a:rPr lang="ru-RU" altLang="ru-RU" sz="2400" dirty="0" smtClean="0"/>
              <a:t>50% соглашаются пройти диспансеризацию </a:t>
            </a:r>
            <a:endParaRPr lang="ru-RU" alt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957475" y="2477991"/>
            <a:ext cx="16100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/>
              <a:t>10%</a:t>
            </a:r>
          </a:p>
          <a:p>
            <a:pPr algn="ctr" eaLnBrk="1" hangingPunct="1"/>
            <a:r>
              <a:rPr lang="ru-RU" altLang="ru-RU" sz="1600" dirty="0" smtClean="0"/>
              <a:t>Устаревших</a:t>
            </a:r>
          </a:p>
          <a:p>
            <a:pPr algn="ctr" eaLnBrk="1" hangingPunct="1"/>
            <a:r>
              <a:rPr lang="ru-RU" altLang="ru-RU" sz="1600" dirty="0" smtClean="0"/>
              <a:t>данных</a:t>
            </a:r>
            <a:endParaRPr lang="ru-RU" altLang="ru-RU" sz="1600" dirty="0"/>
          </a:p>
        </p:txBody>
      </p:sp>
      <p:sp>
        <p:nvSpPr>
          <p:cNvPr id="16" name="Объект 8"/>
          <p:cNvSpPr txBox="1">
            <a:spLocks/>
          </p:cNvSpPr>
          <p:nvPr/>
        </p:nvSpPr>
        <p:spPr>
          <a:xfrm>
            <a:off x="570433" y="994946"/>
            <a:ext cx="7069353" cy="4852196"/>
          </a:xfrm>
          <a:prstGeom prst="rect">
            <a:avLst/>
          </a:prstGeom>
        </p:spPr>
        <p:txBody>
          <a:bodyPr vert="horz" lIns="104287" tIns="52144" rIns="104287" bIns="52144" rtlCol="0">
            <a:noAutofit/>
          </a:bodyPr>
          <a:lstStyle>
            <a:defPPr>
              <a:defRPr lang="en-US"/>
            </a:defPPr>
            <a:lvl1pPr indent="0">
              <a:spcBef>
                <a:spcPts val="0"/>
              </a:spcBef>
              <a:spcAft>
                <a:spcPts val="1800"/>
              </a:spcAft>
              <a:buFont typeface="Arial"/>
              <a:buNone/>
              <a:defRPr sz="2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 algn="ctr"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914400">
              <a:spcBef>
                <a:spcPts val="600"/>
              </a:spcBef>
            </a:pPr>
            <a:r>
              <a:rPr lang="ru-RU" dirty="0" err="1" smtClean="0">
                <a:solidFill>
                  <a:srgbClr val="49555D"/>
                </a:solidFill>
              </a:rPr>
              <a:t>Обзвон</a:t>
            </a:r>
            <a:r>
              <a:rPr lang="ru-RU" dirty="0" smtClean="0">
                <a:solidFill>
                  <a:srgbClr val="49555D"/>
                </a:solidFill>
              </a:rPr>
              <a:t> с приглашением на диспансеризацию </a:t>
            </a:r>
            <a:endParaRPr lang="ru-RU" dirty="0">
              <a:solidFill>
                <a:srgbClr val="49555D"/>
              </a:solidFill>
            </a:endParaRPr>
          </a:p>
          <a:p>
            <a:pPr marL="285750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Выполнение плана </a:t>
            </a:r>
            <a:r>
              <a:rPr lang="ru-RU" dirty="0" smtClean="0">
                <a:solidFill>
                  <a:srgbClr val="49555D"/>
                </a:solidFill>
              </a:rPr>
              <a:t>по диспансеризации</a:t>
            </a:r>
          </a:p>
          <a:p>
            <a:pPr marL="285750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9555D"/>
                </a:solidFill>
              </a:rPr>
              <a:t>Более 50% опрошенных соглашаются пройти диспансеризацию</a:t>
            </a:r>
          </a:p>
          <a:p>
            <a:pPr marL="285750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9555D"/>
                </a:solidFill>
              </a:rPr>
              <a:t>Только 13% отказываются от прохождения</a:t>
            </a:r>
          </a:p>
          <a:p>
            <a:pPr marL="285750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49555D"/>
                </a:solidFill>
              </a:rPr>
              <a:t>Более 10% выявленных устаревших данных</a:t>
            </a:r>
          </a:p>
          <a:p>
            <a:pPr marL="285750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49555D"/>
              </a:solidFill>
            </a:endParaRPr>
          </a:p>
          <a:p>
            <a:pPr defTabSz="914400">
              <a:spcBef>
                <a:spcPts val="600"/>
              </a:spcBef>
            </a:pPr>
            <a:endParaRPr lang="ru-RU" dirty="0">
              <a:solidFill>
                <a:srgbClr val="4955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9237" y="7131061"/>
            <a:ext cx="1770850" cy="36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761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7</a:t>
            </a:fld>
            <a:endParaRPr lang="en-US" sz="1761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0609" y="1386117"/>
            <a:ext cx="12719054" cy="5519430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случае отказа ячейки в расписании освобождаются и до </a:t>
            </a:r>
            <a:r>
              <a:rPr lang="ru-RU" sz="4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90</a:t>
            </a:r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используются повторно. В день робот совершает 	</a:t>
            </a:r>
            <a:r>
              <a:rPr lang="ru-RU" sz="40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от </a:t>
            </a:r>
            <a:r>
              <a:rPr lang="ru-RU" sz="4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300 до 500</a:t>
            </a:r>
            <a:r>
              <a:rPr lang="ru-RU" sz="1800" b="1" dirty="0">
                <a:solidFill>
                  <a:srgbClr val="49555D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звонков. Для их выполнения в диапазон времени с 9:00 до 21:00 часа требуется </a:t>
            </a:r>
            <a:r>
              <a:rPr lang="ru-RU" sz="4000" b="1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8 </a:t>
            </a:r>
            <a:r>
              <a:rPr lang="ru-RU" sz="4000" b="1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операторов</a:t>
            </a:r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работающих в две смены (по четыре в каждую смену). Сейчас же все это выполняется без привлечения человеческого ресурса.</a:t>
            </a:r>
          </a:p>
          <a:p>
            <a:pPr algn="l">
              <a:spcBef>
                <a:spcPts val="0"/>
              </a:spcBef>
              <a:spcAft>
                <a:spcPts val="1800"/>
              </a:spcAft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887" y="362710"/>
            <a:ext cx="11188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18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Ростовская </a:t>
            </a:r>
            <a:r>
              <a:rPr lang="ru-RU" dirty="0" smtClean="0"/>
              <a:t>КБ ФГБУЗ </a:t>
            </a:r>
            <a:r>
              <a:rPr lang="ru-RU" dirty="0"/>
              <a:t>«ЮОМЦ ФМБА» </a:t>
            </a:r>
          </a:p>
        </p:txBody>
      </p:sp>
      <p:pic>
        <p:nvPicPr>
          <p:cNvPr id="12" name="Picture 2" descr="C:\__S2S_next\____DOC\MedVox\Дизайн\преза\Скриншот-2015-01-29-06.36.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18" y="4350601"/>
            <a:ext cx="9927561" cy="25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9237" y="7131061"/>
            <a:ext cx="1770850" cy="36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761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8</a:t>
            </a:fld>
            <a:endParaRPr lang="en-US" sz="1761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65" y="345679"/>
            <a:ext cx="1288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18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Экономический эффект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7330" y="880032"/>
            <a:ext cx="8229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i="1" spc="226" dirty="0">
                <a:solidFill>
                  <a:srgbClr val="5B6871"/>
                </a:solidFill>
                <a:latin typeface="Times New Roman" charset="0"/>
                <a:ea typeface="Times New Roman" charset="0"/>
                <a:cs typeface="Times New Roman" charset="0"/>
              </a:rPr>
              <a:t>Примеры результатов внедрения прототипа(</a:t>
            </a:r>
            <a:r>
              <a:rPr lang="en-US" sz="1800" b="1" i="1" spc="226" dirty="0">
                <a:solidFill>
                  <a:srgbClr val="5B6871"/>
                </a:solidFill>
                <a:latin typeface="Times New Roman" charset="0"/>
                <a:ea typeface="Times New Roman" charset="0"/>
                <a:cs typeface="Times New Roman" charset="0"/>
              </a:rPr>
              <a:t>MedVox)</a:t>
            </a:r>
            <a:endParaRPr lang="ru-RU" sz="1800" b="1" i="1" spc="226" dirty="0">
              <a:solidFill>
                <a:srgbClr val="5B687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92487" y="4675409"/>
            <a:ext cx="12694123" cy="2174977"/>
          </a:xfrm>
          <a:prstGeom prst="rect">
            <a:avLst/>
          </a:prstGeom>
        </p:spPr>
        <p:txBody>
          <a:bodyPr vert="horz" lIns="131176" tIns="65589" rIns="131176" bIns="65589" rtlCol="0">
            <a:noAutofit/>
          </a:bodyPr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300"/>
              </a:spcBef>
              <a:buClr>
                <a:srgbClr val="49555D"/>
              </a:buClr>
            </a:pPr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результате:</a:t>
            </a:r>
          </a:p>
          <a:p>
            <a:pPr algn="just">
              <a:spcBef>
                <a:spcPts val="300"/>
              </a:spcBef>
              <a:buClr>
                <a:srgbClr val="49555D"/>
              </a:buClr>
            </a:pP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гос. секторе в медицинских центрах посещаемость увеличилась в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раза (с 30% до 60%)</a:t>
            </a:r>
          </a:p>
          <a:p>
            <a:pPr algn="just">
              <a:spcBef>
                <a:spcPts val="300"/>
              </a:spcBef>
              <a:buClr>
                <a:srgbClr val="49555D"/>
              </a:buClr>
            </a:pP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частном секторе стоимость контакт-центра соответствующего размера сократили в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ru-RU" sz="2000" b="1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раза, и заполняемость бронированных записей увеличилась с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</a:t>
            </a: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до </a:t>
            </a: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</a:t>
            </a:r>
            <a:r>
              <a:rPr lang="ru-RU" sz="20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 marL="335455" algn="just">
              <a:spcBef>
                <a:spcPts val="300"/>
              </a:spcBef>
              <a:buClr>
                <a:schemeClr val="accent6"/>
              </a:buClr>
            </a:pPr>
            <a:endParaRPr lang="ru-RU" sz="20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5455" algn="just">
              <a:spcBef>
                <a:spcPts val="300"/>
              </a:spcBef>
              <a:buClr>
                <a:schemeClr val="accent6"/>
              </a:buClr>
            </a:pPr>
            <a:endParaRPr lang="ru-RU" sz="2000" dirty="0">
              <a:solidFill>
                <a:srgbClr val="4955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06767"/>
              </p:ext>
            </p:extLst>
          </p:nvPr>
        </p:nvGraphicFramePr>
        <p:xfrm>
          <a:off x="492488" y="1333588"/>
          <a:ext cx="12694123" cy="3341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4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62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8482">
                  <a:extLst>
                    <a:ext uri="{9D8B030D-6E8A-4147-A177-3AD203B41FA5}">
                      <a16:colId xmlns="" xmlns:a16="http://schemas.microsoft.com/office/drawing/2014/main" val="4166187811"/>
                    </a:ext>
                  </a:extLst>
                </a:gridCol>
                <a:gridCol w="27492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3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23016">
                  <a:extLst>
                    <a:ext uri="{9D8B030D-6E8A-4147-A177-3AD203B41FA5}">
                      <a16:colId xmlns="" xmlns:a16="http://schemas.microsoft.com/office/drawing/2014/main" val="2060915190"/>
                    </a:ext>
                  </a:extLst>
                </a:gridCol>
              </a:tblGrid>
              <a:tr h="5072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Клиент</a:t>
                      </a:r>
                    </a:p>
                  </a:txBody>
                  <a:tcPr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Без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MedVox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(₽)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(Расходы в месяц)</a:t>
                      </a:r>
                    </a:p>
                  </a:txBody>
                  <a:tcPr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MedVox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(₽)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(Расходы в месяц)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Выгода</a:t>
                      </a:r>
                    </a:p>
                  </a:txBody>
                  <a:tcPr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Стоимость (₽)</a:t>
                      </a:r>
                    </a:p>
                  </a:txBody>
                  <a:tcPr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Экономия в год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₽)</a:t>
                      </a:r>
                    </a:p>
                  </a:txBody>
                  <a:tcPr marB="0" anchor="ctr" anchorCtr="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2201193"/>
                  </a:ext>
                </a:extLst>
              </a:tr>
              <a:tr h="141728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latin typeface="+mn-lt"/>
                        </a:rPr>
                        <a:t>3 000 000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+mn-lt"/>
                        </a:rPr>
                        <a:t>(телефония + ФОТ операторов)</a:t>
                      </a:r>
                      <a:endParaRPr lang="ru-RU" sz="1000" kern="120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latin typeface="+mn-lt"/>
                        </a:rPr>
                        <a:t>950 000 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latin typeface="+mn-lt"/>
                        </a:rPr>
                        <a:t>(телефония + ФОТ оставшихся операторов)</a:t>
                      </a:r>
                      <a:endParaRPr lang="ru-RU" sz="100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+68%</a:t>
                      </a:r>
                      <a:r>
                        <a:rPr lang="en-US" sz="1800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расходов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1 020 000₽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повторных записей в освободившиеся часы приемы врачей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55863" rtl="0" eaLnBrk="1" latinLnBrk="0" hangingPunct="1"/>
                      <a:r>
                        <a:rPr lang="ru-RU" sz="1200" dirty="0"/>
                        <a:t> </a:t>
                      </a:r>
                      <a:r>
                        <a:rPr lang="ru-RU" sz="1800" dirty="0"/>
                        <a:t>4 000 000 </a:t>
                      </a:r>
                    </a:p>
                    <a:p>
                      <a:pPr marL="0" algn="ctr" defTabSz="655863" rtl="0" eaLnBrk="1" latinLnBrk="0" hangingPunct="1"/>
                      <a:r>
                        <a:rPr lang="ru-RU" sz="1000" kern="1200" baseline="0" dirty="0">
                          <a:latin typeface="+mn-lt"/>
                        </a:rPr>
                        <a:t>(26 каналов; 900 тыс</a:t>
                      </a:r>
                      <a:r>
                        <a:rPr lang="ru-RU" sz="1000" dirty="0">
                          <a:latin typeface="+mn-lt"/>
                        </a:rPr>
                        <a:t>.</a:t>
                      </a:r>
                      <a:r>
                        <a:rPr lang="ru-RU" sz="1000" kern="1200" baseline="0" dirty="0">
                          <a:latin typeface="+mn-lt"/>
                        </a:rPr>
                        <a:t> ₽</a:t>
                      </a:r>
                      <a:r>
                        <a:rPr lang="ru-RU" sz="1000" dirty="0">
                          <a:latin typeface="+mn-lt"/>
                        </a:rPr>
                        <a:t>.</a:t>
                      </a:r>
                      <a:r>
                        <a:rPr lang="ru-RU" sz="1000" kern="1200" baseline="0" dirty="0">
                          <a:latin typeface="+mn-lt"/>
                        </a:rPr>
                        <a:t> внедрение (разово)) – первый год</a:t>
                      </a:r>
                    </a:p>
                    <a:p>
                      <a:pPr marL="0" algn="ctr" defTabSz="655863" rtl="0" eaLnBrk="1" latinLnBrk="0" hangingPunct="1"/>
                      <a:r>
                        <a:rPr lang="ru-RU" sz="1000" kern="1200" baseline="0" dirty="0">
                          <a:latin typeface="+mn-lt"/>
                        </a:rPr>
                        <a:t>620 тыс. ₽ – второй год</a:t>
                      </a:r>
                      <a:endParaRPr lang="ru-RU" sz="1000" i="1" kern="1200" baseline="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ru-RU" sz="120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655863" rtl="0" eaLnBrk="1" latinLnBrk="0" hangingPunct="1"/>
                      <a:r>
                        <a:rPr lang="ru-RU" sz="1200" dirty="0"/>
                        <a:t> </a:t>
                      </a:r>
                      <a:r>
                        <a:rPr lang="ru-RU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+20,6 млн  </a:t>
                      </a:r>
                    </a:p>
                    <a:p>
                      <a:pPr marL="0" algn="ctr" defTabSz="655863" rtl="0" eaLnBrk="1" latinLnBrk="0" hangingPunct="1"/>
                      <a:r>
                        <a:rPr lang="ru-RU" sz="1000" kern="1200" baseline="0" dirty="0">
                          <a:latin typeface="+mn-lt"/>
                        </a:rPr>
                        <a:t>(1й год)</a:t>
                      </a:r>
                    </a:p>
                    <a:p>
                      <a:pPr marL="0" algn="ctr" defTabSz="655863" rtl="0" eaLnBrk="1" latinLnBrk="0" hangingPunct="1"/>
                      <a:r>
                        <a:rPr lang="ru-RU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+24,0 млн </a:t>
                      </a:r>
                      <a:endParaRPr lang="ru-RU" sz="1800" kern="1200" baseline="0" dirty="0">
                        <a:latin typeface="+mn-lt"/>
                      </a:endParaRPr>
                    </a:p>
                    <a:p>
                      <a:pPr marL="0" algn="ctr" defTabSz="655863" rtl="0" eaLnBrk="1" latinLnBrk="0" hangingPunct="1"/>
                      <a:r>
                        <a:rPr lang="ru-RU" sz="1000" kern="1200" baseline="0" dirty="0">
                          <a:latin typeface="+mn-lt"/>
                        </a:rPr>
                        <a:t>(2й год)</a:t>
                      </a:r>
                      <a:endParaRPr lang="ru-RU" sz="1000" i="1" kern="1200" baseline="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658762226"/>
                  </a:ext>
                </a:extLst>
              </a:tr>
              <a:tr h="1417287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21 000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(телефония + ФОТ операторов)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12 000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(телефония – полностью заменяет операторов!)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r>
                        <a:rPr lang="ru-RU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экономия расходов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r>
                        <a:rPr lang="en-US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000₽</a:t>
                      </a:r>
                    </a:p>
                    <a:p>
                      <a:pPr marL="0" marR="0" lvl="0" indent="0" algn="ctr" defTabSz="655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повторных записей в освободившиеся часы приемы врачей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20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55863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350 000</a:t>
                      </a:r>
                    </a:p>
                    <a:p>
                      <a:pPr marL="0" algn="ctr" defTabSz="655863" rtl="0" eaLnBrk="1" latinLnBrk="0" hangingPunct="1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 канал; 100 тыс. р. внедрение (разово)) – первый год</a:t>
                      </a:r>
                    </a:p>
                    <a:p>
                      <a:pPr marL="0" algn="ctr" defTabSz="655863" rtl="0" eaLnBrk="1" latinLnBrk="0" hangingPunct="1"/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50 000 – второй год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55863" rtl="0" eaLnBrk="1" latinLnBrk="0" hangingPunct="1"/>
                      <a:r>
                        <a:rPr lang="ru-RU" sz="1200" dirty="0"/>
                        <a:t> </a:t>
                      </a:r>
                      <a:r>
                        <a:rPr lang="ru-RU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+630 тыс. </a:t>
                      </a:r>
                    </a:p>
                    <a:p>
                      <a:pPr marL="0" algn="ctr" defTabSz="655863" rtl="0" eaLnBrk="1" latinLnBrk="0" hangingPunct="1"/>
                      <a:r>
                        <a:rPr lang="ru-RU" sz="1000" kern="1200" baseline="0" dirty="0">
                          <a:latin typeface="+mn-lt"/>
                        </a:rPr>
                        <a:t>(1й год)</a:t>
                      </a:r>
                    </a:p>
                    <a:p>
                      <a:pPr marL="0" algn="ctr" defTabSz="655863" rtl="0" eaLnBrk="1" latinLnBrk="0" hangingPunct="1"/>
                      <a:r>
                        <a:rPr lang="ru-RU" sz="18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+1,0 млн </a:t>
                      </a:r>
                      <a:endParaRPr lang="ru-RU" sz="1800" kern="1200" baseline="0" dirty="0">
                        <a:latin typeface="+mn-lt"/>
                      </a:endParaRPr>
                    </a:p>
                    <a:p>
                      <a:pPr marL="0" algn="ctr" defTabSz="655863" rtl="0" eaLnBrk="1" latinLnBrk="0" hangingPunct="1"/>
                      <a:r>
                        <a:rPr lang="ru-RU" sz="1000" kern="1200" baseline="0" dirty="0">
                          <a:latin typeface="+mn-lt"/>
                        </a:rPr>
                        <a:t>(2й год)</a:t>
                      </a:r>
                      <a:endParaRPr lang="ru-RU" sz="1000" i="1" kern="1200" baseline="0" dirty="0">
                        <a:solidFill>
                          <a:srgbClr val="5B6871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5161081"/>
                  </a:ext>
                </a:extLst>
              </a:tr>
            </a:tbl>
          </a:graphicData>
        </a:graphic>
      </p:graphicFrame>
      <p:pic>
        <p:nvPicPr>
          <p:cNvPr id="13" name="Picture 39" descr="C:\Users\Natasha\Dropbox\S2S\Сайт\logo\Медс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21" y="2139161"/>
            <a:ext cx="1222188" cy="71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18387" r="7318" b="21201"/>
          <a:stretch/>
        </p:blipFill>
        <p:spPr>
          <a:xfrm>
            <a:off x="153086" y="3186260"/>
            <a:ext cx="2632247" cy="1489149"/>
          </a:xfrm>
          <a:prstGeom prst="rect">
            <a:avLst/>
          </a:prstGeom>
        </p:spPr>
      </p:pic>
      <p:pic>
        <p:nvPicPr>
          <p:cNvPr id="15" name="Picture 7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7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07661" y="6653496"/>
            <a:ext cx="177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54D4A4-5791-4852-83A0-83D82451931B}" type="slidenum">
              <a:rPr lang="en-US" sz="1400" smtClean="0">
                <a:solidFill>
                  <a:srgbClr val="5A677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9</a:t>
            </a:fld>
            <a:endParaRPr lang="en-US" sz="1400" dirty="0">
              <a:solidFill>
                <a:srgbClr val="5A677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3888" y="341427"/>
            <a:ext cx="10965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b="1" spc="180">
                <a:solidFill>
                  <a:srgbClr val="5B68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Республика Северная </a:t>
            </a:r>
            <a:r>
              <a:rPr lang="ru-RU" dirty="0" smtClean="0"/>
              <a:t>Осетия</a:t>
            </a:r>
            <a:endParaRPr lang="ru-RU" dirty="0"/>
          </a:p>
        </p:txBody>
      </p:sp>
      <p:pic>
        <p:nvPicPr>
          <p:cNvPr id="12" name="Picture 7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9237" y="235882"/>
            <a:ext cx="1597374" cy="7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26DA3B6-63C0-8D42-9901-9F399B652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441" y="2172898"/>
            <a:ext cx="3978070" cy="3978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2F24DE-AFDE-F444-BFA3-799579FAF331}"/>
              </a:ext>
            </a:extLst>
          </p:cNvPr>
          <p:cNvSpPr txBox="1"/>
          <p:nvPr/>
        </p:nvSpPr>
        <p:spPr>
          <a:xfrm>
            <a:off x="623888" y="1385664"/>
            <a:ext cx="84807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программе «Бережливое Правительство», в РСО – Алания, благодаря внедрению Платформы </a:t>
            </a:r>
            <a:r>
              <a:rPr lang="en-US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MedVox</a:t>
            </a:r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были автоматизированы</a:t>
            </a:r>
            <a:r>
              <a:rPr lang="ru-RU" sz="2400" b="1" dirty="0">
                <a:solidFill>
                  <a:schemeClr val="tx1">
                    <a:tint val="75000"/>
                  </a:schemeClr>
                </a:solidFill>
                <a:latin typeface="Times New Roman" charset="0"/>
                <a:cs typeface="Times New Roman" charset="0"/>
              </a:rPr>
              <a:t>:</a:t>
            </a:r>
          </a:p>
          <a:p>
            <a:pPr marL="285750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Запись на приём к врачу</a:t>
            </a:r>
          </a:p>
          <a:p>
            <a:pPr marL="285750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Напоминание о записи и подтверждение приёма</a:t>
            </a:r>
          </a:p>
          <a:p>
            <a:pPr marL="285750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Приглашение на Диспансеризацию</a:t>
            </a:r>
          </a:p>
          <a:p>
            <a:pPr marL="285750" lvl="1" indent="-285750" defTabSz="9144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4955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Анкетирование по результатам приёма в МО</a:t>
            </a:r>
          </a:p>
          <a:p>
            <a:pPr marL="864337" lvl="1" indent="-342900">
              <a:buFont typeface="Wingdings" pitchFamily="2" charset="2"/>
              <a:buChar char="ü"/>
            </a:pPr>
            <a:endParaRPr lang="ru-RU" sz="2400" b="1" dirty="0">
              <a:solidFill>
                <a:schemeClr val="tx1">
                  <a:tint val="75000"/>
                </a:schemeClr>
              </a:solidFill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34201</TotalTime>
  <Words>505</Words>
  <Application>Microsoft Office PowerPoint</Application>
  <PresentationFormat>Произвольный</PresentationFormat>
  <Paragraphs>107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Tuhachevskiy</dc:creator>
  <cp:lastModifiedBy>Ksenia Emelyanova</cp:lastModifiedBy>
  <cp:revision>1074</cp:revision>
  <cp:lastPrinted>2018-04-09T08:55:47Z</cp:lastPrinted>
  <dcterms:created xsi:type="dcterms:W3CDTF">2014-10-20T11:17:32Z</dcterms:created>
  <dcterms:modified xsi:type="dcterms:W3CDTF">2018-04-11T08:30:37Z</dcterms:modified>
</cp:coreProperties>
</file>