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86" r:id="rId2"/>
    <p:sldId id="400" r:id="rId3"/>
    <p:sldId id="415" r:id="rId4"/>
    <p:sldId id="322" r:id="rId5"/>
    <p:sldId id="418" r:id="rId6"/>
    <p:sldId id="410" r:id="rId7"/>
    <p:sldId id="354" r:id="rId8"/>
    <p:sldId id="334" r:id="rId9"/>
    <p:sldId id="403" r:id="rId10"/>
    <p:sldId id="404" r:id="rId11"/>
    <p:sldId id="408" r:id="rId12"/>
    <p:sldId id="393" r:id="rId13"/>
    <p:sldId id="335" r:id="rId14"/>
    <p:sldId id="368" r:id="rId15"/>
    <p:sldId id="367" r:id="rId16"/>
    <p:sldId id="369" r:id="rId17"/>
    <p:sldId id="370" r:id="rId18"/>
    <p:sldId id="371" r:id="rId19"/>
    <p:sldId id="372" r:id="rId20"/>
    <p:sldId id="419" r:id="rId21"/>
    <p:sldId id="420" r:id="rId22"/>
    <p:sldId id="422" r:id="rId23"/>
    <p:sldId id="378" r:id="rId24"/>
    <p:sldId id="394" r:id="rId25"/>
    <p:sldId id="395" r:id="rId26"/>
    <p:sldId id="411" r:id="rId27"/>
    <p:sldId id="287" r:id="rId28"/>
    <p:sldId id="417" r:id="rId29"/>
    <p:sldId id="33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7"/>
    <a:srgbClr val="F3F4FF"/>
    <a:srgbClr val="FEA68A"/>
    <a:srgbClr val="FFFF00"/>
    <a:srgbClr val="FFE7E5"/>
    <a:srgbClr val="C49500"/>
    <a:srgbClr val="B4D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86176" autoAdjust="0"/>
  </p:normalViewPr>
  <p:slideViewPr>
    <p:cSldViewPr snapToGrid="0">
      <p:cViewPr varScale="1">
        <p:scale>
          <a:sx n="105" d="100"/>
          <a:sy n="105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1BCD-3B47-47F1-9A21-C0E07608CE2B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C53D9-B9D0-4F07-82A0-14CBA5738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53D9-B9D0-4F07-82A0-14CBA57389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1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53D9-B9D0-4F07-82A0-14CBA57389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53D9-B9D0-4F07-82A0-14CBA57389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6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53D9-B9D0-4F07-82A0-14CBA573894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5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53D9-B9D0-4F07-82A0-14CBA573894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4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76B9E-1503-4EC3-A336-CC0C410657F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C53D9-B9D0-4F07-82A0-14CBA573894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50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9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1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9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85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8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1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0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7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6409A19-EF11-4332-91D4-55FA13ACE47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8A7A5C-4D0E-4218-86BA-DB7EF3564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86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3.jpeg"/><Relationship Id="rId3" Type="http://schemas.openxmlformats.org/officeDocument/2006/relationships/hyperlink" Target="../Video/1&#1084;&#1077;&#1076;_&#1057;&#1090;&#1054;&#1057;&#1052;&#1055;.mp4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21.png"/><Relationship Id="rId5" Type="http://schemas.openxmlformats.org/officeDocument/2006/relationships/image" Target="../media/image8.jpeg"/><Relationship Id="rId15" Type="http://schemas.openxmlformats.org/officeDocument/2006/relationships/image" Target="../media/image18.svg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2986" y="4569884"/>
            <a:ext cx="9271591" cy="1049077"/>
          </a:xfrm>
          <a:prstGeom prst="rect">
            <a:avLst/>
          </a:prstGeom>
          <a:solidFill>
            <a:srgbClr val="A8DBFA">
              <a:alpha val="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 ли цифровая модель приемного отделения городской больницы? 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05230" y="6150114"/>
            <a:ext cx="6689347" cy="707886"/>
          </a:xfrm>
          <a:prstGeom prst="rect">
            <a:avLst/>
          </a:prstGeom>
          <a:solidFill>
            <a:srgbClr val="A8DBFA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2000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Генеральный директор ООО «Стратег»</a:t>
            </a:r>
          </a:p>
          <a:p>
            <a:pPr algn="r"/>
            <a:r>
              <a:rPr lang="ru-RU" sz="2000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д.м.н. Красильников Игорь Анатольевич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1928F6-D832-48FA-AB29-49569B796B8F}"/>
              </a:ext>
            </a:extLst>
          </p:cNvPr>
          <p:cNvSpPr txBox="1">
            <a:spLocks/>
          </p:cNvSpPr>
          <p:nvPr/>
        </p:nvSpPr>
        <p:spPr>
          <a:xfrm>
            <a:off x="1650577" y="3413052"/>
            <a:ext cx="9271591" cy="1156832"/>
          </a:xfrm>
          <a:prstGeom prst="rect">
            <a:avLst/>
          </a:prstGeom>
          <a:solidFill>
            <a:srgbClr val="A8DBFA">
              <a:alpha val="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Имитационное моделирование в здравоохранении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70C086-DEC7-4FFA-B086-0B4A79D2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577" y="27517"/>
            <a:ext cx="2655609" cy="9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C387-EF12-4504-A221-53F22A87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43" y="1147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Подпроцесс: </a:t>
            </a:r>
            <a:br>
              <a:rPr lang="ru-RU" sz="3200" b="1" dirty="0">
                <a:solidFill>
                  <a:srgbClr val="FFC000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ЭКГ и кровь на исследование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DBBBF0-DEFD-43CB-8BBD-46C802A16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723" y="1561171"/>
            <a:ext cx="12203332" cy="5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6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44543-38DE-4200-BCA1-0FBCF286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262AD-0A1F-4FDD-B0A8-87965591C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91" y="0"/>
            <a:ext cx="9881617" cy="6858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2814716C-85FB-4462-B5BA-04234462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8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2E998-01C6-4848-9078-47DB61FA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5" y="-1"/>
            <a:ext cx="10515600" cy="517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</a:rPr>
              <a:t>Общие сведения о модели приемного отделения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B3EC5-FEF3-4D3B-91AA-0AE532D0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4873"/>
            <a:ext cx="12293600" cy="53826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пациентов по профилям неравномерно по дням недели и определяется графиком дежурства больницы по скорой помощи: 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терапия, неврология и гинекология – ежедневно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травматология – 6 дней в неделю 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абдоминальная и гнойно-септическая хирургия – 4 дня 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урология – 2 дня 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дежурства начинается утром в 9 часов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модель включен следующий персонал, работающий круглосуточно: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- 3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травматологического кабинета -1</a:t>
            </a:r>
          </a:p>
          <a:p>
            <a:pPr lvl="1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рентгенлаборант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КТ-специалист - 1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УЗИ-специалист, невролог, гинеколог, уролог, травматолог - по 1 врачу;</a:t>
            </a:r>
          </a:p>
          <a:p>
            <a:pPr lvl="1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терапевт, абдоминальный хирург, гнойно-септический хирург - по 2 врача.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часть персонала ПО работает по графику :</a:t>
            </a:r>
          </a:p>
          <a:p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44D906-0F54-462A-B149-5A0E01F693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6909" y="4745316"/>
          <a:ext cx="9162472" cy="2112684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748040">
                  <a:extLst>
                    <a:ext uri="{9D8B030D-6E8A-4147-A177-3AD203B41FA5}">
                      <a16:colId xmlns:a16="http://schemas.microsoft.com/office/drawing/2014/main" val="26521481"/>
                    </a:ext>
                  </a:extLst>
                </a:gridCol>
                <a:gridCol w="1058526">
                  <a:extLst>
                    <a:ext uri="{9D8B030D-6E8A-4147-A177-3AD203B41FA5}">
                      <a16:colId xmlns:a16="http://schemas.microsoft.com/office/drawing/2014/main" val="2294616525"/>
                    </a:ext>
                  </a:extLst>
                </a:gridCol>
                <a:gridCol w="1059476">
                  <a:extLst>
                    <a:ext uri="{9D8B030D-6E8A-4147-A177-3AD203B41FA5}">
                      <a16:colId xmlns:a16="http://schemas.microsoft.com/office/drawing/2014/main" val="210294109"/>
                    </a:ext>
                  </a:extLst>
                </a:gridCol>
                <a:gridCol w="1059476">
                  <a:extLst>
                    <a:ext uri="{9D8B030D-6E8A-4147-A177-3AD203B41FA5}">
                      <a16:colId xmlns:a16="http://schemas.microsoft.com/office/drawing/2014/main" val="2093624820"/>
                    </a:ext>
                  </a:extLst>
                </a:gridCol>
                <a:gridCol w="1058526">
                  <a:extLst>
                    <a:ext uri="{9D8B030D-6E8A-4147-A177-3AD203B41FA5}">
                      <a16:colId xmlns:a16="http://schemas.microsoft.com/office/drawing/2014/main" val="501755079"/>
                    </a:ext>
                  </a:extLst>
                </a:gridCol>
                <a:gridCol w="1059476">
                  <a:extLst>
                    <a:ext uri="{9D8B030D-6E8A-4147-A177-3AD203B41FA5}">
                      <a16:colId xmlns:a16="http://schemas.microsoft.com/office/drawing/2014/main" val="1215919217"/>
                    </a:ext>
                  </a:extLst>
                </a:gridCol>
                <a:gridCol w="1059476">
                  <a:extLst>
                    <a:ext uri="{9D8B030D-6E8A-4147-A177-3AD203B41FA5}">
                      <a16:colId xmlns:a16="http://schemas.microsoft.com/office/drawing/2014/main" val="3907811196"/>
                    </a:ext>
                  </a:extLst>
                </a:gridCol>
                <a:gridCol w="1059476">
                  <a:extLst>
                    <a:ext uri="{9D8B030D-6E8A-4147-A177-3AD203B41FA5}">
                      <a16:colId xmlns:a16="http://schemas.microsoft.com/office/drawing/2014/main" val="2424446324"/>
                    </a:ext>
                  </a:extLst>
                </a:gridCol>
              </a:tblGrid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Чт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720896355"/>
                  </a:ext>
                </a:extLst>
              </a:tr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Регистратор №1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9.00-17.00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730076254"/>
                  </a:ext>
                </a:extLst>
              </a:tr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Регистратор №2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701437412"/>
                  </a:ext>
                </a:extLst>
              </a:tr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Регистратор №3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748956794"/>
                  </a:ext>
                </a:extLst>
              </a:tr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Санитар №1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146325587"/>
                  </a:ext>
                </a:extLst>
              </a:tr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Санитар №2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47449858"/>
                  </a:ext>
                </a:extLst>
              </a:tr>
              <a:tr h="301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Санитар №3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9.00-9.00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9.00-9.00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4327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1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9217-E73B-4CA2-964F-75FD4AFA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425" y="680195"/>
            <a:ext cx="2862072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Почасовое поступление пациентов в приемное отделение</a:t>
            </a:r>
            <a:b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(суммарно за </a:t>
            </a:r>
            <a:b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2016 г. – </a:t>
            </a:r>
            <a:b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2017 г.)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646C21-7992-4129-9FA1-2C594B24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851"/>
          <a:stretch/>
        </p:blipFill>
        <p:spPr>
          <a:xfrm>
            <a:off x="0" y="-1"/>
            <a:ext cx="9113834" cy="67252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037A3-6648-4BB8-927F-11CDEF5D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834" y="2715769"/>
            <a:ext cx="3083052" cy="6217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D9C3F7-5DF6-42EC-89DA-A6A04B70B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834" y="3337560"/>
            <a:ext cx="3093471" cy="33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2E591-4D9D-4BCC-BBFA-B68F1020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634"/>
            <a:ext cx="12192000" cy="3922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Общее время нахождения пациентов в ПО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CBB33E-DDE9-4C57-AA19-89DBED5EC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89"/>
          <a:stretch/>
        </p:blipFill>
        <p:spPr>
          <a:xfrm>
            <a:off x="969708" y="665018"/>
            <a:ext cx="10384092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036E-C865-4431-9869-9EB0B4B7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83067"/>
            <a:ext cx="10515600" cy="4578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Структура времени нахождения пациентов в ПО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16ABE76-6DA2-4B3F-9B5D-632BB95BF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835" y="535525"/>
            <a:ext cx="9657753" cy="63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AE84E-37E7-4DD5-83EC-D8835C2B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52583"/>
            <a:ext cx="12191999" cy="6100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Общее время нахождения ( в </a:t>
            </a:r>
            <a:r>
              <a:rPr lang="ru-RU" sz="3200" b="1" dirty="0" err="1">
                <a:solidFill>
                  <a:srgbClr val="FFC000"/>
                </a:solidFill>
              </a:rPr>
              <a:t>т.ч</a:t>
            </a:r>
            <a:r>
              <a:rPr lang="ru-RU" sz="3200" b="1" dirty="0">
                <a:solidFill>
                  <a:srgbClr val="FFC000"/>
                </a:solidFill>
              </a:rPr>
              <a:t>. время ожидания) пациентов в ПО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BDF406-0542-4869-90C1-31A076AE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7391"/>
            <a:ext cx="6483095" cy="4234377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1A8F27F-6A09-4A48-9F2F-978669C8A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442"/>
          <a:stretch/>
        </p:blipFill>
        <p:spPr>
          <a:xfrm>
            <a:off x="6629400" y="1365318"/>
            <a:ext cx="5562598" cy="42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F1653-909D-42FF-B1D7-898E511C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27" y="350981"/>
            <a:ext cx="10515600" cy="79476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Регистрация, первый врачебный осмотр и уход из ПО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3D0B67-E035-447C-95C2-A498DDF2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70"/>
          <a:stretch/>
        </p:blipFill>
        <p:spPr>
          <a:xfrm>
            <a:off x="4134323" y="1374070"/>
            <a:ext cx="3639569" cy="43513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EBEE42-E77C-4C76-A9B8-58641FC4D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55"/>
          <a:stretch/>
        </p:blipFill>
        <p:spPr>
          <a:xfrm>
            <a:off x="7871925" y="1374070"/>
            <a:ext cx="4320075" cy="43513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BC9D339-5E99-4328-B952-22FACA1AE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39415"/>
          <a:stretch/>
        </p:blipFill>
        <p:spPr>
          <a:xfrm>
            <a:off x="0" y="1374070"/>
            <a:ext cx="40362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F3EC-0A54-4F14-AE31-C208116E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2" y="826944"/>
            <a:ext cx="10515600" cy="63240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Загруженность персонала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F04A5A-9B83-4658-A1B6-C8A23E2D5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4982"/>
            <a:ext cx="6258202" cy="4087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0D80B3-F15B-4279-998A-C86589B70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0"/>
          <a:stretch/>
        </p:blipFill>
        <p:spPr>
          <a:xfrm>
            <a:off x="6414107" y="1874982"/>
            <a:ext cx="5749426" cy="408749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8E62C2-7297-4BFE-9C5A-A776E14F305A}"/>
              </a:ext>
            </a:extLst>
          </p:cNvPr>
          <p:cNvCxnSpPr>
            <a:cxnSpLocks/>
          </p:cNvCxnSpPr>
          <p:nvPr/>
        </p:nvCxnSpPr>
        <p:spPr>
          <a:xfrm>
            <a:off x="100584" y="2980944"/>
            <a:ext cx="118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3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CC66D-6F00-4B04-9889-B8B36D3D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Загруженность персонала более 70%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FD271D-319C-47F2-87C7-154860075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13470"/>
              </p:ext>
            </p:extLst>
          </p:nvPr>
        </p:nvGraphicFramePr>
        <p:xfrm>
          <a:off x="514927" y="1027906"/>
          <a:ext cx="10603346" cy="4277694"/>
        </p:xfrm>
        <a:graphic>
          <a:graphicData uri="http://schemas.openxmlformats.org/drawingml/2006/table">
            <a:tbl>
              <a:tblPr firstRow="1" firstCol="1" bandRow="1"/>
              <a:tblGrid>
                <a:gridCol w="796491">
                  <a:extLst>
                    <a:ext uri="{9D8B030D-6E8A-4147-A177-3AD203B41FA5}">
                      <a16:colId xmlns:a16="http://schemas.microsoft.com/office/drawing/2014/main" val="1091796166"/>
                    </a:ext>
                  </a:extLst>
                </a:gridCol>
                <a:gridCol w="1219346">
                  <a:extLst>
                    <a:ext uri="{9D8B030D-6E8A-4147-A177-3AD203B41FA5}">
                      <a16:colId xmlns:a16="http://schemas.microsoft.com/office/drawing/2014/main" val="71891459"/>
                    </a:ext>
                  </a:extLst>
                </a:gridCol>
                <a:gridCol w="1163577">
                  <a:extLst>
                    <a:ext uri="{9D8B030D-6E8A-4147-A177-3AD203B41FA5}">
                      <a16:colId xmlns:a16="http://schemas.microsoft.com/office/drawing/2014/main" val="120795654"/>
                    </a:ext>
                  </a:extLst>
                </a:gridCol>
                <a:gridCol w="1724015">
                  <a:extLst>
                    <a:ext uri="{9D8B030D-6E8A-4147-A177-3AD203B41FA5}">
                      <a16:colId xmlns:a16="http://schemas.microsoft.com/office/drawing/2014/main" val="420835394"/>
                    </a:ext>
                  </a:extLst>
                </a:gridCol>
                <a:gridCol w="1990759">
                  <a:extLst>
                    <a:ext uri="{9D8B030D-6E8A-4147-A177-3AD203B41FA5}">
                      <a16:colId xmlns:a16="http://schemas.microsoft.com/office/drawing/2014/main" val="1844618324"/>
                    </a:ext>
                  </a:extLst>
                </a:gridCol>
                <a:gridCol w="1990759">
                  <a:extLst>
                    <a:ext uri="{9D8B030D-6E8A-4147-A177-3AD203B41FA5}">
                      <a16:colId xmlns:a16="http://schemas.microsoft.com/office/drawing/2014/main" val="98261507"/>
                    </a:ext>
                  </a:extLst>
                </a:gridCol>
                <a:gridCol w="1718399">
                  <a:extLst>
                    <a:ext uri="{9D8B030D-6E8A-4147-A177-3AD203B41FA5}">
                      <a16:colId xmlns:a16="http://schemas.microsoft.com/office/drawing/2014/main" val="569213094"/>
                    </a:ext>
                  </a:extLst>
                </a:gridCol>
              </a:tblGrid>
              <a:tr h="47945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суток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60295"/>
                  </a:ext>
                </a:extLst>
              </a:tr>
              <a:tr h="479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00-02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03-11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49255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23142"/>
                  </a:ext>
                </a:extLst>
              </a:tr>
              <a:tr h="4643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</a:t>
                      </a: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28545"/>
                  </a:ext>
                </a:extLst>
              </a:tr>
              <a:tr h="419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КТ,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</a:t>
                      </a: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00455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65757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u="sng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2000" b="1" u="sng" kern="1200" dirty="0">
                        <a:solidFill>
                          <a:srgbClr val="00B05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59750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69506"/>
                  </a:ext>
                </a:extLst>
              </a:tr>
              <a:tr h="479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Р, 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3598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380E94-9262-49B4-8916-9DE7D34C639A}"/>
              </a:ext>
            </a:extLst>
          </p:cNvPr>
          <p:cNvSpPr/>
          <p:nvPr/>
        </p:nvSpPr>
        <p:spPr>
          <a:xfrm>
            <a:off x="1200727" y="5628934"/>
            <a:ext cx="9231745" cy="7848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Подчеркиванием и цветным фоном выделена загрузка персонала более 85%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 – регистратор, С – санитар, Мс – медсестра, КТ – КТ-специалист, ТЕР – терапевт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537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FBACC2CE-6C2A-4165-A8A1-36F6817C6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7800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2C079-AE39-4C10-B593-F546A58E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22"/>
          <a:stretch/>
        </p:blipFill>
        <p:spPr>
          <a:xfrm>
            <a:off x="0" y="0"/>
            <a:ext cx="2224427" cy="1038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5D545F-5652-42C1-AEEB-845079892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164" r="34078"/>
          <a:stretch/>
        </p:blipFill>
        <p:spPr>
          <a:xfrm>
            <a:off x="10408321" y="0"/>
            <a:ext cx="1783679" cy="10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5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169BE-82FB-44F8-A2B8-D65DF6CA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5604"/>
            <a:ext cx="12192000" cy="3974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Время регистрации </a:t>
            </a:r>
            <a:r>
              <a:rPr lang="ru-RU" sz="2000" b="1" dirty="0">
                <a:solidFill>
                  <a:srgbClr val="FFC000"/>
                </a:solidFill>
              </a:rPr>
              <a:t>(%% уменьшения по сравнению с моделью реальной работы)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7A6DA8F-BC8C-4A9A-958C-860E271AD3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88737" y="3333024"/>
          <a:ext cx="10014526" cy="3524976"/>
        </p:xfrm>
        <a:graphic>
          <a:graphicData uri="http://schemas.openxmlformats.org/drawingml/2006/table">
            <a:tbl>
              <a:tblPr firstRow="1" firstCol="1" bandRow="1"/>
              <a:tblGrid>
                <a:gridCol w="3561502">
                  <a:extLst>
                    <a:ext uri="{9D8B030D-6E8A-4147-A177-3AD203B41FA5}">
                      <a16:colId xmlns:a16="http://schemas.microsoft.com/office/drawing/2014/main" val="3161270701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3970251553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691277419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209031528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371330412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494755161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650882932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789268453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3069817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профили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698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324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6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(гипертония)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409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026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50588"/>
                  </a:ext>
                </a:extLst>
              </a:tr>
              <a:tr h="324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370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абдоминальная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3880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абдоминальная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8069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гнойно-септ.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593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гнойно-септ.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2324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FD73D61-7FDA-46B5-9CFF-671F4A059E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4427" y="389476"/>
          <a:ext cx="823883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821348">
                  <a:extLst>
                    <a:ext uri="{9D8B030D-6E8A-4147-A177-3AD203B41FA5}">
                      <a16:colId xmlns:a16="http://schemas.microsoft.com/office/drawing/2014/main" val="3365430025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103139189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011879578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711521754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73784006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920266862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1017509856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650277335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77698829"/>
                    </a:ext>
                  </a:extLst>
                </a:gridCol>
              </a:tblGrid>
              <a:tr h="28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816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Регистратор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304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Санитар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932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Мед.сестра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617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Терапевт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17411"/>
                  </a:ext>
                </a:extLst>
              </a:tr>
              <a:tr h="28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Кушетки в кабинетах для ходячих больных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675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 ЭКГ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4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9890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8F424C-C1E9-44B6-A0A7-5F06A5BEFCE1}"/>
              </a:ext>
            </a:extLst>
          </p:cNvPr>
          <p:cNvSpPr txBox="1">
            <a:spLocks/>
          </p:cNvSpPr>
          <p:nvPr/>
        </p:nvSpPr>
        <p:spPr>
          <a:xfrm>
            <a:off x="3200453" y="0"/>
            <a:ext cx="6419865" cy="35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FFC000"/>
                </a:solidFill>
              </a:rPr>
              <a:t>Виртуальные эксперименты</a:t>
            </a:r>
          </a:p>
        </p:txBody>
      </p:sp>
    </p:spTree>
    <p:extLst>
      <p:ext uri="{BB962C8B-B14F-4D97-AF65-F5344CB8AC3E}">
        <p14:creationId xmlns:p14="http://schemas.microsoft.com/office/powerpoint/2010/main" val="191330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169BE-82FB-44F8-A2B8-D65DF6CA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5604"/>
            <a:ext cx="12192000" cy="3974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Время до первого врачебного осмотра  </a:t>
            </a:r>
            <a:r>
              <a:rPr lang="ru-RU" sz="2000" b="1" dirty="0">
                <a:solidFill>
                  <a:srgbClr val="FFC000"/>
                </a:solidFill>
              </a:rPr>
              <a:t>(%% уменьшения)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7A6DA8F-BC8C-4A9A-958C-860E271AD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138846"/>
              </p:ext>
            </p:extLst>
          </p:nvPr>
        </p:nvGraphicFramePr>
        <p:xfrm>
          <a:off x="1088737" y="3333024"/>
          <a:ext cx="10014526" cy="3524976"/>
        </p:xfrm>
        <a:graphic>
          <a:graphicData uri="http://schemas.openxmlformats.org/drawingml/2006/table">
            <a:tbl>
              <a:tblPr firstRow="1" firstCol="1" bandRow="1"/>
              <a:tblGrid>
                <a:gridCol w="3561502">
                  <a:extLst>
                    <a:ext uri="{9D8B030D-6E8A-4147-A177-3AD203B41FA5}">
                      <a16:colId xmlns:a16="http://schemas.microsoft.com/office/drawing/2014/main" val="3161270701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3970251553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691277419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209031528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371330412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494755161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650882932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789268453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3069817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профили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698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324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6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(гипертония)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409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026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50588"/>
                  </a:ext>
                </a:extLst>
              </a:tr>
              <a:tr h="324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370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абдоминальная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3880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абдоминальная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8069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гнойно-септ.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593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гнойно-септ.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2324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FD73D61-7FDA-46B5-9CFF-671F4A059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45585"/>
              </p:ext>
            </p:extLst>
          </p:nvPr>
        </p:nvGraphicFramePr>
        <p:xfrm>
          <a:off x="2864427" y="389476"/>
          <a:ext cx="823883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821348">
                  <a:extLst>
                    <a:ext uri="{9D8B030D-6E8A-4147-A177-3AD203B41FA5}">
                      <a16:colId xmlns:a16="http://schemas.microsoft.com/office/drawing/2014/main" val="3365430025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103139189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011879578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711521754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73784006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920266862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1017509856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650277335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77698829"/>
                    </a:ext>
                  </a:extLst>
                </a:gridCol>
              </a:tblGrid>
              <a:tr h="28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816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Регистратор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304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Санитар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932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Мед.сестра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617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Терапевт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17411"/>
                  </a:ext>
                </a:extLst>
              </a:tr>
              <a:tr h="28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Кушетки в кабинетах для ходячих больных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675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 ЭКГ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4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9890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8F424C-C1E9-44B6-A0A7-5F06A5BEFCE1}"/>
              </a:ext>
            </a:extLst>
          </p:cNvPr>
          <p:cNvSpPr txBox="1">
            <a:spLocks/>
          </p:cNvSpPr>
          <p:nvPr/>
        </p:nvSpPr>
        <p:spPr>
          <a:xfrm>
            <a:off x="3200453" y="0"/>
            <a:ext cx="6419865" cy="35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FFC000"/>
                </a:solidFill>
              </a:rPr>
              <a:t>Виртуальные эксперименты</a:t>
            </a:r>
          </a:p>
        </p:txBody>
      </p:sp>
    </p:spTree>
    <p:extLst>
      <p:ext uri="{BB962C8B-B14F-4D97-AF65-F5344CB8AC3E}">
        <p14:creationId xmlns:p14="http://schemas.microsoft.com/office/powerpoint/2010/main" val="422699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169BE-82FB-44F8-A2B8-D65DF6CA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5604"/>
            <a:ext cx="12192000" cy="3974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Общее время нахождения в приемном отделении </a:t>
            </a:r>
            <a:r>
              <a:rPr lang="ru-RU" sz="2000" b="1" dirty="0">
                <a:solidFill>
                  <a:srgbClr val="FFC000"/>
                </a:solidFill>
              </a:rPr>
              <a:t>(%% уменьшения)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7A6DA8F-BC8C-4A9A-958C-860E271AD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22254"/>
              </p:ext>
            </p:extLst>
          </p:nvPr>
        </p:nvGraphicFramePr>
        <p:xfrm>
          <a:off x="1088737" y="3333024"/>
          <a:ext cx="10014526" cy="3524976"/>
        </p:xfrm>
        <a:graphic>
          <a:graphicData uri="http://schemas.openxmlformats.org/drawingml/2006/table">
            <a:tbl>
              <a:tblPr firstRow="1" firstCol="1" bandRow="1"/>
              <a:tblGrid>
                <a:gridCol w="3561502">
                  <a:extLst>
                    <a:ext uri="{9D8B030D-6E8A-4147-A177-3AD203B41FA5}">
                      <a16:colId xmlns:a16="http://schemas.microsoft.com/office/drawing/2014/main" val="3161270701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3970251553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691277419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209031528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371330412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494755161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2650882932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1789268453"/>
                    </a:ext>
                  </a:extLst>
                </a:gridCol>
                <a:gridCol w="806628">
                  <a:extLst>
                    <a:ext uri="{9D8B030D-6E8A-4147-A177-3AD203B41FA5}">
                      <a16:colId xmlns:a16="http://schemas.microsoft.com/office/drawing/2014/main" val="3069817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профили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698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324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6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(гипертония)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409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026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50588"/>
                  </a:ext>
                </a:extLst>
              </a:tr>
              <a:tr h="324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370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абдоминальная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3880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абдоминальная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8069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гнойно-септ. - лежачий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593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гнойно-септ. - ходячий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73" marR="10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2324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FD73D61-7FDA-46B5-9CFF-671F4A059E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4427" y="389476"/>
          <a:ext cx="823883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821348">
                  <a:extLst>
                    <a:ext uri="{9D8B030D-6E8A-4147-A177-3AD203B41FA5}">
                      <a16:colId xmlns:a16="http://schemas.microsoft.com/office/drawing/2014/main" val="3365430025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103139189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011879578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711521754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273784006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920266862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1017509856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650277335"/>
                    </a:ext>
                  </a:extLst>
                </a:gridCol>
                <a:gridCol w="802186">
                  <a:extLst>
                    <a:ext uri="{9D8B030D-6E8A-4147-A177-3AD203B41FA5}">
                      <a16:colId xmlns:a16="http://schemas.microsoft.com/office/drawing/2014/main" val="377698829"/>
                    </a:ext>
                  </a:extLst>
                </a:gridCol>
              </a:tblGrid>
              <a:tr h="28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816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Регистратор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304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Санитар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(+2)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932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Мед.сестра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617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Терапевт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17411"/>
                  </a:ext>
                </a:extLst>
              </a:tr>
              <a:tr h="288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Кушетки в кабинетах для ходячих больных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675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 ЭКГ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4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9890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8F424C-C1E9-44B6-A0A7-5F06A5BEFCE1}"/>
              </a:ext>
            </a:extLst>
          </p:cNvPr>
          <p:cNvSpPr txBox="1">
            <a:spLocks/>
          </p:cNvSpPr>
          <p:nvPr/>
        </p:nvSpPr>
        <p:spPr>
          <a:xfrm>
            <a:off x="3200453" y="0"/>
            <a:ext cx="6419865" cy="35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FFC000"/>
                </a:solidFill>
              </a:rPr>
              <a:t>Виртуальные эксперименты</a:t>
            </a:r>
          </a:p>
        </p:txBody>
      </p:sp>
    </p:spTree>
    <p:extLst>
      <p:ext uri="{BB962C8B-B14F-4D97-AF65-F5344CB8AC3E}">
        <p14:creationId xmlns:p14="http://schemas.microsoft.com/office/powerpoint/2010/main" val="61751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4740-D205-4FFD-92DE-C24A4BD5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5638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2955D-434A-450B-BE9E-D5DE7C0A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1" y="772679"/>
            <a:ext cx="11924146" cy="435133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tx1"/>
                </a:solidFill>
              </a:rPr>
              <a:t>имитационное моделирование с использованием специализированного программного обеспечения </a:t>
            </a:r>
            <a:r>
              <a:rPr lang="ru-RU" sz="2000" b="1" dirty="0" err="1">
                <a:solidFill>
                  <a:schemeClr val="tx1"/>
                </a:solidFill>
              </a:rPr>
              <a:t>FlexSim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Healthcare</a:t>
            </a:r>
            <a:r>
              <a:rPr lang="ru-RU" sz="2000" b="1" dirty="0">
                <a:solidFill>
                  <a:schemeClr val="tx1"/>
                </a:solidFill>
              </a:rPr>
              <a:t> позволяет получить малодоступные для других методов анализа характеристики оказания медицинской помощи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tx1"/>
                </a:solidFill>
              </a:rPr>
              <a:t>цифровая модель деятельности медицинской организации позволяет локализовать «узкие места», приводящие к формированию очередей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tx1"/>
                </a:solidFill>
              </a:rPr>
              <a:t>виртуальные эксперименты с цифровыми моделями помогают поиску вариантов оптимизации деятельности приемного отделения многопрофильной больницы, заменяя при этом длительные и дорогостоящие управленческие эксперименты с использованием реальных ресурсов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tx1"/>
                </a:solidFill>
              </a:rPr>
              <a:t>имитационное моделирование оказания медицинской помощи может быть одним из этапов внедрения «бережливого производства» в практику здравоохранения</a:t>
            </a:r>
          </a:p>
          <a:p>
            <a:pPr lvl="0">
              <a:lnSpc>
                <a:spcPct val="12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tx1"/>
                </a:solidFill>
              </a:rPr>
              <a:t>получению более точных результатов имитационного моделирования будет способствовать детальное описание процессов оказания медицинской помощи с хронометражем его отдельных этапов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787CA-09C8-43F5-BF02-747E3B8A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F89FF3-9D81-48E8-BACE-753751E73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71989" cy="16906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95E8F-58E5-4361-81FE-4B7413178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78" y="1690689"/>
            <a:ext cx="8190430" cy="5166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8D59D3-FBBB-43ED-AED0-C30C24AED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52" y="1930"/>
            <a:ext cx="3015737" cy="6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8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22039-254D-4276-8B5B-3563EC2B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17" y="140611"/>
            <a:ext cx="7886700" cy="2075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2003-2017 гг. (сайт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Simulation.su)</a:t>
            </a:r>
            <a:endParaRPr lang="ru-RU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D9D35-7E08-4129-9B95-E3B220C3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3157"/>
            <a:ext cx="12192000" cy="42658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Карасев Н.А.,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Кислухина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Е.В., Васильев В.А. Использование теории массового обслуживания в организации лечебного процесса на госпитальном этапе скорой медицинской помощи // Вестник международной академии наук (русская секция), №1, 2006. С.65-68.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Малышева Е.Н., Гольдштейн С.Л. Обзор инструментария имитационного моделирования системы организации медицинской помощи как сложной динамической системы // Журнал «Врач и информационные технологии», №3, 2010. С.31-37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Куликова О.М., Овсянников Н.В., Ляпин В.А. Имитационное моделирование деятельности медицинских учреждений на примере Омска // Наука о человеке: гуманитарные исследования. 2014. № 4 (18). С. 219–225.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 А.А. Разработка модели медицинского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Сall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-центра города Красноярска на основе системы имитационного моделирования ANYLOGIC // Образовательные ресурсы и технологии. 2014. № 1. С. 57-61.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Рагулин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А.П., Савченко И.Ф. Опыт создания имитационной модели учреждения «семейной медицины» // Имитационное моделирование. Теория и практика: Сборник докладов первой всероссийской научно-практической конференции ИММОД-2003. Том 2. СПб.: ЦНИИТС. 2003. – c. 196-200.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Рыбальченко И.Е., Куликова О.М. Разработка инструментария повышения результативности медицинских услуг в сфере здравоохранения РФ // Журнал правовых и экономических исследований.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2017, 2: 113–118.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Уйба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В.В., Верзилин Д.Н., Максимова Т.Г. Организация медицинской помощи при ликвидации последствий техногенных катастроф: аналитико-имитационное моделирование // Имитационное моделирование. Теория и практика: Сборник докладов третьей всероссийской научно-практической конференции ИММОД-2007. Том 2. СПб.: ФГУП ЦНИИТС. 2007. – c. 207-210.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Хубаев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Г.Н., Щербаков С.Н. Особенности построения и использования системы автоматизированного синтеза имитационных моделей СИМ-UML // Теория и практика» ИММОД-2015: Труды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21-23 окт. 2015 г., Москва: в 2 т. / Ин-т проблем упр. им. В.А. Трапезникова Рос. акад. наук ; под общ. ред. С.Н. Васильева, Р.М. Юсупова. – Т. 2. – М.: ИПУ РАН, 2015. – 469 с. – ISBN 978-5-91450-173-7. C.400-403.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AB8C3A-27E8-4FDD-9AF2-E0A4B420A6C7}"/>
              </a:ext>
            </a:extLst>
          </p:cNvPr>
          <p:cNvSpPr/>
          <p:nvPr/>
        </p:nvSpPr>
        <p:spPr>
          <a:xfrm>
            <a:off x="0" y="545669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Arisha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Rashwan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W.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of healthcare systems: past, current and future trends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статей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опубликованных в материалах Зимней Конференцией по моделированию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 за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лет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(с 1967 года по 2015 год) и посвященных применению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имитационного моделирования в области здравоохранения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9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242724"/>
            <a:ext cx="9143999" cy="850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Электронное здравоохранение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Приоритетный проект «Совершенствование процессов организации медицинской помощи на основе внедрения информационных технологий» (2016-2025)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256" y="1571629"/>
            <a:ext cx="10334846" cy="284264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организации оказания медицинской помощи гражданам за счет: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информационных технологий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возможности записи на прием к врачу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перехода к ведению медицинской документации в электронном виде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электронных услуг (сервисов) в Личном кабинете пациента «Мое здоровье»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 с применением телемедицинских технологий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707" t="9284" r="13802" b="8990"/>
          <a:stretch/>
        </p:blipFill>
        <p:spPr>
          <a:xfrm>
            <a:off x="6065917" y="4883774"/>
            <a:ext cx="2609386" cy="19742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4122" y="4425029"/>
            <a:ext cx="1822163" cy="37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Телемедицина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45311" y="4201703"/>
            <a:ext cx="30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Медицинские 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информационные системы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" y="4869536"/>
            <a:ext cx="2507388" cy="19487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>
          <a:xfrm>
            <a:off x="2917264" y="4859322"/>
            <a:ext cx="2926975" cy="19912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56649" y="4223205"/>
            <a:ext cx="192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Личный кабинет пациента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EFF6E-07C5-4C7B-951D-DC25A9B1562B}"/>
              </a:ext>
            </a:extLst>
          </p:cNvPr>
          <p:cNvSpPr txBox="1"/>
          <p:nvPr/>
        </p:nvSpPr>
        <p:spPr>
          <a:xfrm>
            <a:off x="8835656" y="4869536"/>
            <a:ext cx="2977116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1E667-205A-48BA-9DC5-F80C2AEB631E}"/>
              </a:ext>
            </a:extLst>
          </p:cNvPr>
          <p:cNvSpPr txBox="1"/>
          <p:nvPr/>
        </p:nvSpPr>
        <p:spPr>
          <a:xfrm>
            <a:off x="9413132" y="4232342"/>
            <a:ext cx="1822163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Имитационное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94931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1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1" y="5501521"/>
            <a:ext cx="47342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 !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+7 921 846-32-31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Igorkras@mail.ru</a:t>
            </a:r>
          </a:p>
        </p:txBody>
      </p:sp>
    </p:spTree>
    <p:extLst>
      <p:ext uri="{BB962C8B-B14F-4D97-AF65-F5344CB8AC3E}">
        <p14:creationId xmlns:p14="http://schemas.microsoft.com/office/powerpoint/2010/main" val="1115610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72"/>
          <a:stretch/>
        </p:blipFill>
        <p:spPr>
          <a:xfrm>
            <a:off x="2384613" y="1217648"/>
            <a:ext cx="4755419" cy="5638359"/>
          </a:xfrm>
        </p:spPr>
      </p:pic>
      <p:sp>
        <p:nvSpPr>
          <p:cNvPr id="22" name="Знак ''плюс'' 21">
            <a:extLst>
              <a:ext uri="{FF2B5EF4-FFF2-40B4-BE49-F238E27FC236}">
                <a16:creationId xmlns:a16="http://schemas.microsoft.com/office/drawing/2014/main" id="{80361A48-FB59-404B-8CDD-79DCBD5E8697}"/>
              </a:ext>
            </a:extLst>
          </p:cNvPr>
          <p:cNvSpPr/>
          <p:nvPr/>
        </p:nvSpPr>
        <p:spPr>
          <a:xfrm>
            <a:off x="3799111" y="2206097"/>
            <a:ext cx="345440" cy="2844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"/>
            <a:ext cx="12192000" cy="591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Ранговая оценка удобства использования систем имитационного моделирования</a:t>
            </a:r>
          </a:p>
        </p:txBody>
      </p:sp>
      <p:sp>
        <p:nvSpPr>
          <p:cNvPr id="6" name="Знак ''плюс'' 5"/>
          <p:cNvSpPr/>
          <p:nvPr/>
        </p:nvSpPr>
        <p:spPr>
          <a:xfrm>
            <a:off x="3790876" y="1552479"/>
            <a:ext cx="345440" cy="2844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Знак ''плюс'' 6"/>
          <p:cNvSpPr/>
          <p:nvPr/>
        </p:nvSpPr>
        <p:spPr>
          <a:xfrm>
            <a:off x="3790876" y="1871266"/>
            <a:ext cx="345440" cy="2844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44403"/>
              </p:ext>
            </p:extLst>
          </p:nvPr>
        </p:nvGraphicFramePr>
        <p:xfrm>
          <a:off x="7140032" y="1227255"/>
          <a:ext cx="2569941" cy="5630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461">
                  <a:extLst>
                    <a:ext uri="{9D8B030D-6E8A-4147-A177-3AD203B41FA5}">
                      <a16:colId xmlns:a16="http://schemas.microsoft.com/office/drawing/2014/main" val="342094499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945914039"/>
                    </a:ext>
                  </a:extLst>
                </a:gridCol>
              </a:tblGrid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327186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17 825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324174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 11 000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555331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408926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0698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07706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205884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 (Siemens)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814343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 (Russia)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717 500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199093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859312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635426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78054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476522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655213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268038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176705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668037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562658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75856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76098"/>
              </p:ext>
            </p:extLst>
          </p:nvPr>
        </p:nvGraphicFramePr>
        <p:xfrm>
          <a:off x="2384613" y="496152"/>
          <a:ext cx="7315200" cy="697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518">
                  <a:extLst>
                    <a:ext uri="{9D8B030D-6E8A-4147-A177-3AD203B41FA5}">
                      <a16:colId xmlns:a16="http://schemas.microsoft.com/office/drawing/2014/main" val="49555880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164311286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1758999913"/>
                    </a:ext>
                  </a:extLst>
                </a:gridCol>
                <a:gridCol w="387574">
                  <a:extLst>
                    <a:ext uri="{9D8B030D-6E8A-4147-A177-3AD203B41FA5}">
                      <a16:colId xmlns:a16="http://schemas.microsoft.com/office/drawing/2014/main" val="79905390"/>
                    </a:ext>
                  </a:extLst>
                </a:gridCol>
                <a:gridCol w="1154355">
                  <a:extLst>
                    <a:ext uri="{9D8B030D-6E8A-4147-A177-3AD203B41FA5}">
                      <a16:colId xmlns:a16="http://schemas.microsoft.com/office/drawing/2014/main" val="48093060"/>
                    </a:ext>
                  </a:extLst>
                </a:gridCol>
                <a:gridCol w="340659">
                  <a:extLst>
                    <a:ext uri="{9D8B030D-6E8A-4147-A177-3AD203B41FA5}">
                      <a16:colId xmlns:a16="http://schemas.microsoft.com/office/drawing/2014/main" val="3917124104"/>
                    </a:ext>
                  </a:extLst>
                </a:gridCol>
                <a:gridCol w="1273586">
                  <a:extLst>
                    <a:ext uri="{9D8B030D-6E8A-4147-A177-3AD203B41FA5}">
                      <a16:colId xmlns:a16="http://schemas.microsoft.com/office/drawing/2014/main" val="4275974275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1236641618"/>
                    </a:ext>
                  </a:extLst>
                </a:gridCol>
              </a:tblGrid>
              <a:tr h="6972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highlight>
                            <a:srgbClr val="FEA68A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 г.</a:t>
                      </a:r>
                    </a:p>
                  </a:txBody>
                  <a:tcPr vert="vert270" anchor="ctr">
                    <a:solidFill>
                      <a:srgbClr val="FEA6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highlight>
                            <a:srgbClr val="FEA68A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г.</a:t>
                      </a:r>
                    </a:p>
                  </a:txBody>
                  <a:tcPr vert="vert270" anchor="ctr">
                    <a:solidFill>
                      <a:srgbClr val="FEA6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</a:p>
                  </a:txBody>
                  <a:tcPr vert="vert270" anchor="ctr">
                    <a:solidFill>
                      <a:srgbClr val="FEA6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коммерческой лицензии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301229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ABB11DBB-28EE-41B7-A9F6-C18409FCC7E9}"/>
              </a:ext>
            </a:extLst>
          </p:cNvPr>
          <p:cNvSpPr/>
          <p:nvPr/>
        </p:nvSpPr>
        <p:spPr>
          <a:xfrm>
            <a:off x="2201194" y="3547635"/>
            <a:ext cx="1392865" cy="38277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6C5E4FE-59EA-4736-B0F5-2D2771840AA5}"/>
              </a:ext>
            </a:extLst>
          </p:cNvPr>
          <p:cNvSpPr/>
          <p:nvPr/>
        </p:nvSpPr>
        <p:spPr>
          <a:xfrm>
            <a:off x="4266576" y="3551274"/>
            <a:ext cx="404037" cy="38277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BCD4710-3EB9-4B08-901A-4014D621CADE}"/>
              </a:ext>
            </a:extLst>
          </p:cNvPr>
          <p:cNvSpPr/>
          <p:nvPr/>
        </p:nvSpPr>
        <p:spPr>
          <a:xfrm>
            <a:off x="5234137" y="3547635"/>
            <a:ext cx="404037" cy="38277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68BF098-6892-4FC0-9975-4A9C2924340D}"/>
              </a:ext>
            </a:extLst>
          </p:cNvPr>
          <p:cNvSpPr/>
          <p:nvPr/>
        </p:nvSpPr>
        <p:spPr>
          <a:xfrm>
            <a:off x="6735995" y="3547635"/>
            <a:ext cx="404037" cy="38277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F0847DF-F524-42B2-A716-BEA8F73CB2E8}"/>
              </a:ext>
            </a:extLst>
          </p:cNvPr>
          <p:cNvSpPr/>
          <p:nvPr/>
        </p:nvSpPr>
        <p:spPr>
          <a:xfrm>
            <a:off x="2235757" y="1840034"/>
            <a:ext cx="1392865" cy="3827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FC00ACD-A863-45B8-BE18-10D416D992FC}"/>
              </a:ext>
            </a:extLst>
          </p:cNvPr>
          <p:cNvSpPr/>
          <p:nvPr/>
        </p:nvSpPr>
        <p:spPr>
          <a:xfrm>
            <a:off x="6735995" y="1836395"/>
            <a:ext cx="404037" cy="3827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C560305-6B22-420C-9F83-D8519478BB39}"/>
              </a:ext>
            </a:extLst>
          </p:cNvPr>
          <p:cNvSpPr/>
          <p:nvPr/>
        </p:nvSpPr>
        <p:spPr>
          <a:xfrm>
            <a:off x="5220855" y="1822120"/>
            <a:ext cx="404037" cy="3827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79F5209-0D2E-43F6-BE22-472F5CCF5A30}"/>
              </a:ext>
            </a:extLst>
          </p:cNvPr>
          <p:cNvSpPr/>
          <p:nvPr/>
        </p:nvSpPr>
        <p:spPr>
          <a:xfrm>
            <a:off x="4285173" y="1822120"/>
            <a:ext cx="404037" cy="3827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98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7027D-9ADE-4902-80A6-151D47CF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73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результаты имитационного моделирования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78445-2628-412A-BE12-F27CE004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5950"/>
            <a:ext cx="12192000" cy="610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Memorial Health System, </a:t>
            </a:r>
            <a:r>
              <a:rPr lang="ru-RU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Иллинойс, США (год создания – 1987)</a:t>
            </a: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Уменьшение среднего времени пребывания в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Emergency  Department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ED)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всех пациентов - на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16%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госпитализируемых пациентов - на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получающих медицинской помощи – на 53%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удовлетворенности пациентов работой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 57% до 99%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 Hopkins Health System</a:t>
            </a:r>
            <a:r>
              <a:rPr lang="ru-RU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США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Уменьшение среднего времени ожидания службы психологической поддержки в ED больницы Говарда с 61,8 до 16,2 минут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медицинском центре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Bayview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определение оптимальной текущей и будущей коечной емкости при расширения ED на $ 40 млн, а также увеличение пропускной способности и сокращения времени ожидания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Достижение «нулевого ожидания» в больнице Джонса Хопкинса на основе результатов экспериментов с имитационной моделью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  <a:r>
              <a:rPr lang="ru-RU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Five, </a:t>
            </a:r>
            <a:r>
              <a:rPr lang="ru-RU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Шотландия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влияния стареющего населения на изменение спроса на медицинские услуги</a:t>
            </a:r>
          </a:p>
          <a:p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Ghent University Hospital</a:t>
            </a:r>
            <a:r>
              <a:rPr lang="ru-RU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Бельгия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эвакуации при пожаре пациентов из 11-ти этажной больницы (диссертация на соискание степени доктора философии)</a:t>
            </a:r>
          </a:p>
        </p:txBody>
      </p:sp>
    </p:spTree>
    <p:extLst>
      <p:ext uri="{BB962C8B-B14F-4D97-AF65-F5344CB8AC3E}">
        <p14:creationId xmlns:p14="http://schemas.microsoft.com/office/powerpoint/2010/main" val="130031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00A0-E108-4CAD-A90E-F400CE05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099204-C19E-4D1D-B1D6-7342ECE85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" b="13904"/>
          <a:stretch/>
        </p:blipFill>
        <p:spPr>
          <a:xfrm>
            <a:off x="148855" y="0"/>
            <a:ext cx="11866246" cy="6858000"/>
          </a:xfrm>
        </p:spPr>
      </p:pic>
    </p:spTree>
    <p:extLst>
      <p:ext uri="{BB962C8B-B14F-4D97-AF65-F5344CB8AC3E}">
        <p14:creationId xmlns:p14="http://schemas.microsoft.com/office/powerpoint/2010/main" val="366768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3FFC89-4230-48EF-8722-9B05298AAF5F}"/>
              </a:ext>
            </a:extLst>
          </p:cNvPr>
          <p:cNvGrpSpPr/>
          <p:nvPr/>
        </p:nvGrpSpPr>
        <p:grpSpPr>
          <a:xfrm>
            <a:off x="61902" y="345664"/>
            <a:ext cx="3407048" cy="2691903"/>
            <a:chOff x="20467" y="360386"/>
            <a:chExt cx="3884696" cy="286266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8BAD899-F440-4220-A818-5346F5B4C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1"/>
            <a:stretch/>
          </p:blipFill>
          <p:spPr>
            <a:xfrm>
              <a:off x="2040757" y="373161"/>
              <a:ext cx="1850751" cy="131711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60619C-3C7B-4C4B-BB8B-26B44A992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5" r="32097"/>
            <a:stretch/>
          </p:blipFill>
          <p:spPr>
            <a:xfrm>
              <a:off x="2040757" y="1677504"/>
              <a:ext cx="1864406" cy="149430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D8C4015-07B9-4FD3-8422-64BF2DE62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8" r="4374"/>
            <a:stretch/>
          </p:blipFill>
          <p:spPr>
            <a:xfrm>
              <a:off x="20467" y="1690279"/>
              <a:ext cx="1979469" cy="153276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3934724-4CE2-48AC-8144-AA5AC8D0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1" y="360386"/>
              <a:ext cx="1974134" cy="1317118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90B9FF-431C-49D7-9DA7-99FDB6EB7A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9360324" y="1208962"/>
            <a:ext cx="2220428" cy="156387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FC24711-B796-4137-9225-2D4E884F7B8E}"/>
              </a:ext>
            </a:extLst>
          </p:cNvPr>
          <p:cNvGrpSpPr/>
          <p:nvPr/>
        </p:nvGrpSpPr>
        <p:grpSpPr>
          <a:xfrm>
            <a:off x="4246663" y="1120603"/>
            <a:ext cx="4250148" cy="1683127"/>
            <a:chOff x="5413061" y="1931045"/>
            <a:chExt cx="4126855" cy="137502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043C3D1-D8C0-4863-8EB7-4F7624D77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557" y="1931045"/>
              <a:ext cx="2070359" cy="137502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A09710D-DE4E-4499-8F87-601CED13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061" y="1933057"/>
              <a:ext cx="2056496" cy="1370997"/>
            </a:xfrm>
            <a:prstGeom prst="rect">
              <a:avLst/>
            </a:prstGeom>
          </p:spPr>
        </p:pic>
      </p:grpSp>
      <p:sp>
        <p:nvSpPr>
          <p:cNvPr id="30" name="Стрелка: штриховая вправо 29">
            <a:extLst>
              <a:ext uri="{FF2B5EF4-FFF2-40B4-BE49-F238E27FC236}">
                <a16:creationId xmlns:a16="http://schemas.microsoft.com/office/drawing/2014/main" id="{5B32DA70-3EFB-43A8-A7E6-BDBD4C41DDAE}"/>
              </a:ext>
            </a:extLst>
          </p:cNvPr>
          <p:cNvSpPr/>
          <p:nvPr/>
        </p:nvSpPr>
        <p:spPr>
          <a:xfrm>
            <a:off x="8553872" y="1431127"/>
            <a:ext cx="577441" cy="51555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131099-EF01-4487-87EA-A89982076D6F}"/>
              </a:ext>
            </a:extLst>
          </p:cNvPr>
          <p:cNvSpPr txBox="1"/>
          <p:nvPr/>
        </p:nvSpPr>
        <p:spPr>
          <a:xfrm>
            <a:off x="8838097" y="677053"/>
            <a:ext cx="326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</a:rPr>
              <a:t>Субъективный выбор</a:t>
            </a:r>
            <a:r>
              <a:rPr lang="ru-RU" sz="2000" b="1" u="sng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D9F5A-201A-4439-BD7A-73223A16EEDC}"/>
              </a:ext>
            </a:extLst>
          </p:cNvPr>
          <p:cNvSpPr txBox="1"/>
          <p:nvPr/>
        </p:nvSpPr>
        <p:spPr>
          <a:xfrm>
            <a:off x="5472863" y="697418"/>
            <a:ext cx="1940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</a:rPr>
              <a:t>Анализ данных</a:t>
            </a:r>
          </a:p>
        </p:txBody>
      </p:sp>
      <p:sp>
        <p:nvSpPr>
          <p:cNvPr id="29" name="Стрелка: штриховая вправо 28">
            <a:extLst>
              <a:ext uri="{FF2B5EF4-FFF2-40B4-BE49-F238E27FC236}">
                <a16:creationId xmlns:a16="http://schemas.microsoft.com/office/drawing/2014/main" id="{71BA7D3A-26C8-41BD-A75E-5BE32E3EF56B}"/>
              </a:ext>
            </a:extLst>
          </p:cNvPr>
          <p:cNvSpPr/>
          <p:nvPr/>
        </p:nvSpPr>
        <p:spPr>
          <a:xfrm>
            <a:off x="3574668" y="1421314"/>
            <a:ext cx="566276" cy="51555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423070-6A64-4D55-B8AE-F5F8DBC0D3D2}"/>
              </a:ext>
            </a:extLst>
          </p:cNvPr>
          <p:cNvSpPr txBox="1"/>
          <p:nvPr/>
        </p:nvSpPr>
        <p:spPr>
          <a:xfrm>
            <a:off x="124333" y="-86846"/>
            <a:ext cx="3264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</a:rPr>
              <a:t>Медицинская организация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BA1E59-694A-4AE2-8C65-2C0CE08853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3" y="3049580"/>
            <a:ext cx="2694948" cy="13474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DA655A-5281-45FF-A424-F2873CD2F7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6081" r="26398" b="3313"/>
          <a:stretch/>
        </p:blipFill>
        <p:spPr>
          <a:xfrm>
            <a:off x="70408" y="4445236"/>
            <a:ext cx="1843451" cy="2454227"/>
          </a:xfrm>
          <a:prstGeom prst="rect">
            <a:avLst/>
          </a:prstGeom>
        </p:spPr>
      </p:pic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9DD7D23C-D6E6-4D50-96A6-8C18A1B831B2}"/>
              </a:ext>
            </a:extLst>
          </p:cNvPr>
          <p:cNvSpPr/>
          <p:nvPr/>
        </p:nvSpPr>
        <p:spPr>
          <a:xfrm rot="4961841">
            <a:off x="4958340" y="-408633"/>
            <a:ext cx="2240294" cy="9953230"/>
          </a:xfrm>
          <a:prstGeom prst="curvedLeftArrow">
            <a:avLst>
              <a:gd name="adj1" fmla="val 25000"/>
              <a:gd name="adj2" fmla="val 50000"/>
              <a:gd name="adj3" fmla="val 278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4EB2EF-28C7-4708-8976-E4DCF691DDE0}"/>
              </a:ext>
            </a:extLst>
          </p:cNvPr>
          <p:cNvSpPr txBox="1"/>
          <p:nvPr/>
        </p:nvSpPr>
        <p:spPr>
          <a:xfrm>
            <a:off x="3388945" y="5802036"/>
            <a:ext cx="4491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FFC000"/>
                </a:solidFill>
              </a:rPr>
              <a:t>Штатное расписание, оборудование, </a:t>
            </a:r>
            <a:br>
              <a:rPr lang="ru-RU" sz="2000" b="1" u="sng" dirty="0">
                <a:solidFill>
                  <a:srgbClr val="FFC000"/>
                </a:solidFill>
              </a:rPr>
            </a:br>
            <a:r>
              <a:rPr lang="ru-RU" sz="2000" b="1" u="sng" dirty="0">
                <a:solidFill>
                  <a:srgbClr val="FFC000"/>
                </a:solidFill>
              </a:rPr>
              <a:t>организация работы…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9852687-39C9-48EC-8A60-60B6625B1338}"/>
              </a:ext>
            </a:extLst>
          </p:cNvPr>
          <p:cNvGrpSpPr/>
          <p:nvPr/>
        </p:nvGrpSpPr>
        <p:grpSpPr>
          <a:xfrm>
            <a:off x="5170601" y="2514493"/>
            <a:ext cx="2471853" cy="1526898"/>
            <a:chOff x="11805685" y="5258861"/>
            <a:chExt cx="3625701" cy="2258132"/>
          </a:xfrm>
        </p:grpSpPr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8B85BD08-58FC-43BF-ACC5-9B7AC59D2C9C}"/>
                </a:ext>
              </a:extLst>
            </p:cNvPr>
            <p:cNvSpPr/>
            <p:nvPr/>
          </p:nvSpPr>
          <p:spPr>
            <a:xfrm>
              <a:off x="11805685" y="5258861"/>
              <a:ext cx="3625701" cy="2238958"/>
            </a:xfrm>
            <a:prstGeom prst="triangle">
              <a:avLst>
                <a:gd name="adj" fmla="val 48231"/>
              </a:avLst>
            </a:prstGeom>
            <a:solidFill>
              <a:srgbClr val="B4D59B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A29F977-605B-4A3E-B8F4-D06B9D57E2F4}"/>
                </a:ext>
              </a:extLst>
            </p:cNvPr>
            <p:cNvSpPr/>
            <p:nvPr/>
          </p:nvSpPr>
          <p:spPr>
            <a:xfrm>
              <a:off x="13769248" y="7061821"/>
              <a:ext cx="1599642" cy="4551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0070C0"/>
                  </a:solidFill>
                </a:rPr>
                <a:t>Стоимость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886E646-B152-4804-87DD-F2234E9FB338}"/>
                </a:ext>
              </a:extLst>
            </p:cNvPr>
            <p:cNvSpPr/>
            <p:nvPr/>
          </p:nvSpPr>
          <p:spPr>
            <a:xfrm>
              <a:off x="11899509" y="7058844"/>
              <a:ext cx="1902461" cy="4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0070C0"/>
                  </a:solidFill>
                </a:rPr>
                <a:t>Доступность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161299-B91B-4DD0-9386-DE84349D0722}"/>
                </a:ext>
              </a:extLst>
            </p:cNvPr>
            <p:cNvSpPr txBox="1"/>
            <p:nvPr/>
          </p:nvSpPr>
          <p:spPr>
            <a:xfrm>
              <a:off x="12892590" y="5790010"/>
              <a:ext cx="1382233" cy="4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rgbClr val="0070C0"/>
                  </a:solidFill>
                </a:rPr>
                <a:t>Качество</a:t>
              </a:r>
            </a:p>
          </p:txBody>
        </p:sp>
        <p:pic>
          <p:nvPicPr>
            <p:cNvPr id="52" name="Рисунок 51" descr="Медицина">
              <a:extLst>
                <a:ext uri="{FF2B5EF4-FFF2-40B4-BE49-F238E27FC236}">
                  <a16:creationId xmlns:a16="http://schemas.microsoft.com/office/drawing/2014/main" id="{A1318DA0-FB9D-4DE2-BDD0-9AE9DF4C8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126506" y="6171795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885805D-54E9-4742-A9B4-A4463CABCAA9}"/>
              </a:ext>
            </a:extLst>
          </p:cNvPr>
          <p:cNvSpPr txBox="1"/>
          <p:nvPr/>
        </p:nvSpPr>
        <p:spPr>
          <a:xfrm>
            <a:off x="5007181" y="-40453"/>
            <a:ext cx="5270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Оптимизация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8819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4" presetClass="entr" presetSubtype="5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/>
      <p:bldP spid="27" grpId="0"/>
      <p:bldP spid="29" grpId="0" animBg="1"/>
      <p:bldP spid="44" grpId="0"/>
      <p:bldP spid="3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752A5A7-EBCA-4546-BFF5-F45CAF640226}"/>
              </a:ext>
            </a:extLst>
          </p:cNvPr>
          <p:cNvGrpSpPr/>
          <p:nvPr/>
        </p:nvGrpSpPr>
        <p:grpSpPr>
          <a:xfrm>
            <a:off x="3988278" y="-39724"/>
            <a:ext cx="3641621" cy="3033647"/>
            <a:chOff x="3988278" y="-39724"/>
            <a:chExt cx="3641621" cy="3033647"/>
          </a:xfrm>
        </p:grpSpPr>
        <p:pic>
          <p:nvPicPr>
            <p:cNvPr id="17" name="Рисунок 16">
              <a:hlinkClick r:id="rId3" action="ppaction://hlinkfile"/>
              <a:extLst>
                <a:ext uri="{FF2B5EF4-FFF2-40B4-BE49-F238E27FC236}">
                  <a16:creationId xmlns:a16="http://schemas.microsoft.com/office/drawing/2014/main" id="{5E6D762D-E2C9-45A7-9DAD-A4651FD92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278" y="337765"/>
              <a:ext cx="3641621" cy="265615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56F9A9-47C0-4F1F-B707-B6A9820015A7}"/>
                </a:ext>
              </a:extLst>
            </p:cNvPr>
            <p:cNvSpPr txBox="1"/>
            <p:nvPr/>
          </p:nvSpPr>
          <p:spPr>
            <a:xfrm>
              <a:off x="4276558" y="-39724"/>
              <a:ext cx="2787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u="sng" dirty="0">
                  <a:solidFill>
                    <a:srgbClr val="FFC000"/>
                  </a:solidFill>
                </a:rPr>
                <a:t>Имитационная модель</a:t>
              </a:r>
            </a:p>
          </p:txBody>
        </p:sp>
      </p:grpSp>
      <p:sp>
        <p:nvSpPr>
          <p:cNvPr id="123" name="Стрелка: изогнутая влево 122">
            <a:extLst>
              <a:ext uri="{FF2B5EF4-FFF2-40B4-BE49-F238E27FC236}">
                <a16:creationId xmlns:a16="http://schemas.microsoft.com/office/drawing/2014/main" id="{CE8FEF98-53A4-40FB-A0EA-94CDAE3D4EA4}"/>
              </a:ext>
            </a:extLst>
          </p:cNvPr>
          <p:cNvSpPr/>
          <p:nvPr/>
        </p:nvSpPr>
        <p:spPr>
          <a:xfrm rot="7333749">
            <a:off x="7256758" y="1539592"/>
            <a:ext cx="934278" cy="5892721"/>
          </a:xfrm>
          <a:prstGeom prst="curvedLeftArrow">
            <a:avLst>
              <a:gd name="adj1" fmla="val 13388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Стрелка: изогнутая влево 121">
            <a:extLst>
              <a:ext uri="{FF2B5EF4-FFF2-40B4-BE49-F238E27FC236}">
                <a16:creationId xmlns:a16="http://schemas.microsoft.com/office/drawing/2014/main" id="{AB1EB6C0-C5D1-4DC8-BED1-651CC18F4D7C}"/>
              </a:ext>
            </a:extLst>
          </p:cNvPr>
          <p:cNvSpPr/>
          <p:nvPr/>
        </p:nvSpPr>
        <p:spPr>
          <a:xfrm rot="7413491">
            <a:off x="7345137" y="1759362"/>
            <a:ext cx="830648" cy="5150422"/>
          </a:xfrm>
          <a:prstGeom prst="curvedLeftArrow">
            <a:avLst>
              <a:gd name="adj1" fmla="val 13388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Стрелка: изогнутая влево 120">
            <a:extLst>
              <a:ext uri="{FF2B5EF4-FFF2-40B4-BE49-F238E27FC236}">
                <a16:creationId xmlns:a16="http://schemas.microsoft.com/office/drawing/2014/main" id="{C0C5FDE9-126B-4471-BD10-CC17983E5A13}"/>
              </a:ext>
            </a:extLst>
          </p:cNvPr>
          <p:cNvSpPr/>
          <p:nvPr/>
        </p:nvSpPr>
        <p:spPr>
          <a:xfrm rot="7345979">
            <a:off x="7565757" y="1849083"/>
            <a:ext cx="570960" cy="4430968"/>
          </a:xfrm>
          <a:prstGeom prst="curvedLeftArrow">
            <a:avLst>
              <a:gd name="adj1" fmla="val 13388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8" name="Стрелка: изогнутая влево 117">
            <a:extLst>
              <a:ext uri="{FF2B5EF4-FFF2-40B4-BE49-F238E27FC236}">
                <a16:creationId xmlns:a16="http://schemas.microsoft.com/office/drawing/2014/main" id="{285A3700-7404-4A3D-9246-A900D3D8C7F6}"/>
              </a:ext>
            </a:extLst>
          </p:cNvPr>
          <p:cNvSpPr/>
          <p:nvPr/>
        </p:nvSpPr>
        <p:spPr>
          <a:xfrm rot="7345979">
            <a:off x="7590818" y="2032820"/>
            <a:ext cx="489543" cy="3632625"/>
          </a:xfrm>
          <a:prstGeom prst="curvedLeftArrow">
            <a:avLst>
              <a:gd name="adj1" fmla="val 13388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6" name="Стрелка: изогнутая влево 115">
            <a:extLst>
              <a:ext uri="{FF2B5EF4-FFF2-40B4-BE49-F238E27FC236}">
                <a16:creationId xmlns:a16="http://schemas.microsoft.com/office/drawing/2014/main" id="{B9DCF068-D438-4677-BE8F-3AEE2511849D}"/>
              </a:ext>
            </a:extLst>
          </p:cNvPr>
          <p:cNvSpPr/>
          <p:nvPr/>
        </p:nvSpPr>
        <p:spPr>
          <a:xfrm rot="7345979">
            <a:off x="7655504" y="2258457"/>
            <a:ext cx="407663" cy="2946986"/>
          </a:xfrm>
          <a:prstGeom prst="curvedLeftArrow">
            <a:avLst>
              <a:gd name="adj1" fmla="val 13388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D04F2F-2473-458B-964F-AD04BC886F8E}"/>
              </a:ext>
            </a:extLst>
          </p:cNvPr>
          <p:cNvGrpSpPr/>
          <p:nvPr/>
        </p:nvGrpSpPr>
        <p:grpSpPr>
          <a:xfrm>
            <a:off x="20467" y="360386"/>
            <a:ext cx="3407048" cy="2691903"/>
            <a:chOff x="20467" y="360386"/>
            <a:chExt cx="3407048" cy="269190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8BAD899-F440-4220-A818-5346F5B4C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1"/>
            <a:stretch/>
          </p:blipFill>
          <p:spPr>
            <a:xfrm>
              <a:off x="1792350" y="372399"/>
              <a:ext cx="1623189" cy="123855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60619C-3C7B-4C4B-BB8B-26B44A992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5" r="32097"/>
            <a:stretch/>
          </p:blipFill>
          <p:spPr>
            <a:xfrm>
              <a:off x="1792350" y="1598938"/>
              <a:ext cx="1635165" cy="140516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D8C4015-07B9-4FD3-8422-64BF2DE62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8" r="4374"/>
            <a:stretch/>
          </p:blipFill>
          <p:spPr>
            <a:xfrm>
              <a:off x="20467" y="1610951"/>
              <a:ext cx="1736081" cy="144133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3934724-4CE2-48AC-8144-AA5AC8D0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4" y="360386"/>
              <a:ext cx="1731402" cy="123855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1250D79-7F58-45B1-8A5B-45E5644AF694}"/>
              </a:ext>
            </a:extLst>
          </p:cNvPr>
          <p:cNvSpPr txBox="1"/>
          <p:nvPr/>
        </p:nvSpPr>
        <p:spPr>
          <a:xfrm>
            <a:off x="21891" y="-48292"/>
            <a:ext cx="3264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</a:rPr>
              <a:t>Медицинская организация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43C3D1-D8C0-4863-8EB7-4F7624D77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67" y="5426780"/>
            <a:ext cx="2070359" cy="137502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F131099-EF01-4487-87EA-A89982076D6F}"/>
              </a:ext>
            </a:extLst>
          </p:cNvPr>
          <p:cNvSpPr txBox="1"/>
          <p:nvPr/>
        </p:nvSpPr>
        <p:spPr>
          <a:xfrm>
            <a:off x="8471311" y="-10899"/>
            <a:ext cx="341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</a:rPr>
              <a:t>Виртуальные эксперименты</a:t>
            </a:r>
          </a:p>
        </p:txBody>
      </p:sp>
      <p:sp>
        <p:nvSpPr>
          <p:cNvPr id="29" name="Стрелка: штриховая вправо 28">
            <a:extLst>
              <a:ext uri="{FF2B5EF4-FFF2-40B4-BE49-F238E27FC236}">
                <a16:creationId xmlns:a16="http://schemas.microsoft.com/office/drawing/2014/main" id="{71BA7D3A-26C8-41BD-A75E-5BE32E3EF56B}"/>
              </a:ext>
            </a:extLst>
          </p:cNvPr>
          <p:cNvSpPr/>
          <p:nvPr/>
        </p:nvSpPr>
        <p:spPr>
          <a:xfrm>
            <a:off x="3410920" y="1505572"/>
            <a:ext cx="566276" cy="51555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фигурная скобка 84">
            <a:extLst>
              <a:ext uri="{FF2B5EF4-FFF2-40B4-BE49-F238E27FC236}">
                <a16:creationId xmlns:a16="http://schemas.microsoft.com/office/drawing/2014/main" id="{7D00AB25-E86A-46C6-95DB-AC6EFFDE4C61}"/>
              </a:ext>
            </a:extLst>
          </p:cNvPr>
          <p:cNvSpPr/>
          <p:nvPr/>
        </p:nvSpPr>
        <p:spPr>
          <a:xfrm rot="5400000">
            <a:off x="9802484" y="864753"/>
            <a:ext cx="431100" cy="422091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11E08B-257D-49B0-BF13-BFCC75D46836}"/>
              </a:ext>
            </a:extLst>
          </p:cNvPr>
          <p:cNvSpPr txBox="1"/>
          <p:nvPr/>
        </p:nvSpPr>
        <p:spPr>
          <a:xfrm rot="2327328">
            <a:off x="1276552" y="5252257"/>
            <a:ext cx="3096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FFC000"/>
                </a:solidFill>
              </a:rPr>
              <a:t>Штатное расписание, оборудование, </a:t>
            </a:r>
            <a:br>
              <a:rPr lang="ru-RU" sz="2000" b="1" u="sng" dirty="0">
                <a:solidFill>
                  <a:srgbClr val="FFC000"/>
                </a:solidFill>
              </a:rPr>
            </a:br>
            <a:r>
              <a:rPr lang="ru-RU" sz="2000" b="1" u="sng" dirty="0">
                <a:solidFill>
                  <a:srgbClr val="FFC000"/>
                </a:solidFill>
              </a:rPr>
              <a:t>организация работы…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1E99B5F-09A0-4198-9F8F-5DD337D3B1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9155581" y="3547160"/>
            <a:ext cx="1437349" cy="1013638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4858D960-6570-4FB7-AE0D-BAB2F40DC9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9430580" y="3832551"/>
            <a:ext cx="1437349" cy="101363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B699984-C14F-4F37-9537-32D3E79D5B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9765181" y="4156760"/>
            <a:ext cx="1437349" cy="1013638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861B494-275E-49C2-8F94-8487A1D6CD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10069981" y="4461560"/>
            <a:ext cx="1437349" cy="101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B65C33F0-D9FD-4E60-B959-0B9078EC7E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10374781" y="4766360"/>
            <a:ext cx="1437349" cy="101363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8FDACD26-9F7E-4643-83AA-F16327C31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586" r="2481" b="7412"/>
          <a:stretch/>
        </p:blipFill>
        <p:spPr>
          <a:xfrm>
            <a:off x="10679581" y="5071160"/>
            <a:ext cx="1437349" cy="101363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C7F38B-D66A-4923-8460-CABAFCF39A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77" y="342036"/>
            <a:ext cx="4035632" cy="141086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A704A369-BC5E-4361-BD39-856254562F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58" y="522872"/>
            <a:ext cx="4035632" cy="141086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0392F52-8651-407B-9F70-4A98D2F81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53" y="713420"/>
            <a:ext cx="4035632" cy="141086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A9A43C9-8B73-406F-B400-3AF4EC2CEA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35" y="905518"/>
            <a:ext cx="4035632" cy="1410865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167931DF-E961-484F-9FDD-9556DB090B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3" y="1151200"/>
            <a:ext cx="4035632" cy="1410865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C51EB8C3-1E69-4FB2-BAC5-94292855D4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14" y="1376171"/>
            <a:ext cx="4035632" cy="1410865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3758336-DB24-410F-B9FF-7D79EC718529}"/>
              </a:ext>
            </a:extLst>
          </p:cNvPr>
          <p:cNvSpPr/>
          <p:nvPr/>
        </p:nvSpPr>
        <p:spPr>
          <a:xfrm>
            <a:off x="7507702" y="361934"/>
            <a:ext cx="390891" cy="334143"/>
          </a:xfrm>
          <a:prstGeom prst="rightArrow">
            <a:avLst>
              <a:gd name="adj1" fmla="val 4302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: вправо 105">
            <a:extLst>
              <a:ext uri="{FF2B5EF4-FFF2-40B4-BE49-F238E27FC236}">
                <a16:creationId xmlns:a16="http://schemas.microsoft.com/office/drawing/2014/main" id="{A85ADB62-3196-44F1-9D8F-1926988CFF86}"/>
              </a:ext>
            </a:extLst>
          </p:cNvPr>
          <p:cNvSpPr/>
          <p:nvPr/>
        </p:nvSpPr>
        <p:spPr>
          <a:xfrm>
            <a:off x="7656033" y="560506"/>
            <a:ext cx="390891" cy="334143"/>
          </a:xfrm>
          <a:prstGeom prst="rightArrow">
            <a:avLst>
              <a:gd name="adj1" fmla="val 4302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: вправо 106">
            <a:extLst>
              <a:ext uri="{FF2B5EF4-FFF2-40B4-BE49-F238E27FC236}">
                <a16:creationId xmlns:a16="http://schemas.microsoft.com/office/drawing/2014/main" id="{481591F0-F2E4-4F52-B479-F7030704C51C}"/>
              </a:ext>
            </a:extLst>
          </p:cNvPr>
          <p:cNvSpPr/>
          <p:nvPr/>
        </p:nvSpPr>
        <p:spPr>
          <a:xfrm>
            <a:off x="7811343" y="758997"/>
            <a:ext cx="390891" cy="334143"/>
          </a:xfrm>
          <a:prstGeom prst="rightArrow">
            <a:avLst>
              <a:gd name="adj1" fmla="val 4302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: вправо 107">
            <a:extLst>
              <a:ext uri="{FF2B5EF4-FFF2-40B4-BE49-F238E27FC236}">
                <a16:creationId xmlns:a16="http://schemas.microsoft.com/office/drawing/2014/main" id="{659A8DF8-965F-425B-919C-84A070C16BB4}"/>
              </a:ext>
            </a:extLst>
          </p:cNvPr>
          <p:cNvSpPr/>
          <p:nvPr/>
        </p:nvSpPr>
        <p:spPr>
          <a:xfrm>
            <a:off x="7966234" y="980149"/>
            <a:ext cx="390891" cy="334143"/>
          </a:xfrm>
          <a:prstGeom prst="rightArrow">
            <a:avLst>
              <a:gd name="adj1" fmla="val 4302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: вправо 108">
            <a:extLst>
              <a:ext uri="{FF2B5EF4-FFF2-40B4-BE49-F238E27FC236}">
                <a16:creationId xmlns:a16="http://schemas.microsoft.com/office/drawing/2014/main" id="{D5DC450F-5A3C-40C4-B4A2-3B8826622852}"/>
              </a:ext>
            </a:extLst>
          </p:cNvPr>
          <p:cNvSpPr/>
          <p:nvPr/>
        </p:nvSpPr>
        <p:spPr>
          <a:xfrm>
            <a:off x="8104665" y="1164977"/>
            <a:ext cx="390891" cy="334143"/>
          </a:xfrm>
          <a:prstGeom prst="rightArrow">
            <a:avLst>
              <a:gd name="adj1" fmla="val 4302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: вправо 109">
            <a:extLst>
              <a:ext uri="{FF2B5EF4-FFF2-40B4-BE49-F238E27FC236}">
                <a16:creationId xmlns:a16="http://schemas.microsoft.com/office/drawing/2014/main" id="{632A1DB8-5944-496C-B548-8544E5FBC680}"/>
              </a:ext>
            </a:extLst>
          </p:cNvPr>
          <p:cNvSpPr/>
          <p:nvPr/>
        </p:nvSpPr>
        <p:spPr>
          <a:xfrm>
            <a:off x="8231569" y="1397569"/>
            <a:ext cx="390891" cy="334143"/>
          </a:xfrm>
          <a:prstGeom prst="rightArrow">
            <a:avLst>
              <a:gd name="adj1" fmla="val 4302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3DB202-33E6-4144-BFDB-16543F46CEC1}"/>
              </a:ext>
            </a:extLst>
          </p:cNvPr>
          <p:cNvSpPr txBox="1"/>
          <p:nvPr/>
        </p:nvSpPr>
        <p:spPr>
          <a:xfrm>
            <a:off x="3828743" y="4953014"/>
            <a:ext cx="301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</a:rPr>
              <a:t>Объективный выбор</a:t>
            </a:r>
            <a:endParaRPr lang="ru-RU" sz="2000" b="1" u="sng" dirty="0">
              <a:solidFill>
                <a:srgbClr val="FFC000"/>
              </a:solidFill>
            </a:endParaRPr>
          </a:p>
        </p:txBody>
      </p:sp>
      <p:sp>
        <p:nvSpPr>
          <p:cNvPr id="126" name="Правая фигурная скобка 125">
            <a:extLst>
              <a:ext uri="{FF2B5EF4-FFF2-40B4-BE49-F238E27FC236}">
                <a16:creationId xmlns:a16="http://schemas.microsoft.com/office/drawing/2014/main" id="{483E2E6B-B6A4-4254-B73B-7998A0CAFA0B}"/>
              </a:ext>
            </a:extLst>
          </p:cNvPr>
          <p:cNvSpPr/>
          <p:nvPr/>
        </p:nvSpPr>
        <p:spPr>
          <a:xfrm rot="7610164">
            <a:off x="7027539" y="2122417"/>
            <a:ext cx="431100" cy="58201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48FDEE9A-9474-4404-B22F-7773B99873F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6081" r="26398" b="3313"/>
          <a:stretch/>
        </p:blipFill>
        <p:spPr>
          <a:xfrm>
            <a:off x="823920" y="4577850"/>
            <a:ext cx="655559" cy="872760"/>
          </a:xfrm>
          <a:prstGeom prst="rect">
            <a:avLst/>
          </a:prstGeom>
        </p:spPr>
      </p:pic>
      <p:sp>
        <p:nvSpPr>
          <p:cNvPr id="129" name="Равнобедренный треугольник 128">
            <a:extLst>
              <a:ext uri="{FF2B5EF4-FFF2-40B4-BE49-F238E27FC236}">
                <a16:creationId xmlns:a16="http://schemas.microsoft.com/office/drawing/2014/main" id="{26D24D98-B569-482D-AF3A-3E91884E6E4D}"/>
              </a:ext>
            </a:extLst>
          </p:cNvPr>
          <p:cNvSpPr/>
          <p:nvPr/>
        </p:nvSpPr>
        <p:spPr>
          <a:xfrm>
            <a:off x="6124509" y="5246517"/>
            <a:ext cx="2471853" cy="1513933"/>
          </a:xfrm>
          <a:prstGeom prst="triangle">
            <a:avLst>
              <a:gd name="adj" fmla="val 48231"/>
            </a:avLst>
          </a:prstGeom>
          <a:solidFill>
            <a:srgbClr val="B4D59B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D6521D36-FFEB-46DF-BDB7-02333606579C}"/>
              </a:ext>
            </a:extLst>
          </p:cNvPr>
          <p:cNvSpPr/>
          <p:nvPr/>
        </p:nvSpPr>
        <p:spPr>
          <a:xfrm>
            <a:off x="7442912" y="6462757"/>
            <a:ext cx="10905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Стоимость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7D94245B-72D2-490E-B1A0-7FF31E69C3B9}"/>
              </a:ext>
            </a:extLst>
          </p:cNvPr>
          <p:cNvSpPr/>
          <p:nvPr/>
        </p:nvSpPr>
        <p:spPr>
          <a:xfrm>
            <a:off x="6171312" y="6471763"/>
            <a:ext cx="1297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Доступность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144D407-0C70-41C9-89CB-47CB689EC29B}"/>
              </a:ext>
            </a:extLst>
          </p:cNvPr>
          <p:cNvSpPr txBox="1"/>
          <p:nvPr/>
        </p:nvSpPr>
        <p:spPr>
          <a:xfrm>
            <a:off x="6865516" y="5605668"/>
            <a:ext cx="94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Качество</a:t>
            </a:r>
          </a:p>
        </p:txBody>
      </p:sp>
      <p:pic>
        <p:nvPicPr>
          <p:cNvPr id="133" name="Рисунок 132" descr="Медицина">
            <a:extLst>
              <a:ext uri="{FF2B5EF4-FFF2-40B4-BE49-F238E27FC236}">
                <a16:creationId xmlns:a16="http://schemas.microsoft.com/office/drawing/2014/main" id="{CDED2318-DD73-43EA-B7BB-AC9AAF5847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24990" y="5863822"/>
            <a:ext cx="623400" cy="6182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11211B-0CDA-4D1C-8CEA-F3A236B2E6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2" y="3103164"/>
            <a:ext cx="2026989" cy="1439162"/>
          </a:xfrm>
          <a:prstGeom prst="rect">
            <a:avLst/>
          </a:prstGeom>
        </p:spPr>
      </p:pic>
      <p:sp>
        <p:nvSpPr>
          <p:cNvPr id="89" name="Стрелка: штриховая вправо 88">
            <a:extLst>
              <a:ext uri="{FF2B5EF4-FFF2-40B4-BE49-F238E27FC236}">
                <a16:creationId xmlns:a16="http://schemas.microsoft.com/office/drawing/2014/main" id="{FBCCFCF7-F7A9-47B0-93A3-18154F8F4E6E}"/>
              </a:ext>
            </a:extLst>
          </p:cNvPr>
          <p:cNvSpPr/>
          <p:nvPr/>
        </p:nvSpPr>
        <p:spPr>
          <a:xfrm rot="13085675">
            <a:off x="1706711" y="4784331"/>
            <a:ext cx="2707594" cy="51555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21" grpId="0" animBg="1"/>
      <p:bldP spid="118" grpId="0" animBg="1"/>
      <p:bldP spid="116" grpId="0" animBg="1"/>
      <p:bldP spid="24" grpId="0"/>
      <p:bldP spid="45" grpId="0"/>
      <p:bldP spid="29" grpId="0" animBg="1"/>
      <p:bldP spid="85" grpId="0" animBg="1"/>
      <p:bldP spid="87" grpId="0"/>
      <p:bldP spid="9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5" grpId="0"/>
      <p:bldP spid="126" grpId="0" animBg="1"/>
      <p:bldP spid="129" grpId="0" animBg="1"/>
      <p:bldP spid="130" grpId="0"/>
      <p:bldP spid="131" grpId="0"/>
      <p:bldP spid="132" grpId="0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5DCF94-803A-46C9-B6F4-80BE973E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6" y="687497"/>
            <a:ext cx="10680821" cy="5195852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1362FC5-97BB-4CAC-81EC-6E32A29D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783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Поколения медицинских информационных систем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9BA79AD-45ED-4378-8D76-F23ACA1197CD}"/>
              </a:ext>
            </a:extLst>
          </p:cNvPr>
          <p:cNvSpPr txBox="1">
            <a:spLocks/>
          </p:cNvSpPr>
          <p:nvPr/>
        </p:nvSpPr>
        <p:spPr>
          <a:xfrm>
            <a:off x="9088622" y="5979042"/>
            <a:ext cx="3202615" cy="783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Gartner, 2007 </a:t>
            </a:r>
            <a:r>
              <a:rPr lang="ru-RU" sz="1600" b="1" dirty="0">
                <a:solidFill>
                  <a:schemeClr val="tx1"/>
                </a:solidFill>
              </a:rPr>
              <a:t>(сайт СП.АРМ)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8EE8B7-DA6C-4FF7-BF3F-D43727FA2945}"/>
              </a:ext>
            </a:extLst>
          </p:cNvPr>
          <p:cNvSpPr txBox="1"/>
          <p:nvPr/>
        </p:nvSpPr>
        <p:spPr>
          <a:xfrm>
            <a:off x="9283220" y="2228158"/>
            <a:ext cx="1764009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Врач-пациент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CC3D64-6BD4-4D38-8920-15F900C5BC90}"/>
              </a:ext>
            </a:extLst>
          </p:cNvPr>
          <p:cNvSpPr txBox="1"/>
          <p:nvPr/>
        </p:nvSpPr>
        <p:spPr>
          <a:xfrm>
            <a:off x="9283219" y="3676486"/>
            <a:ext cx="1764009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Управление медицинской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32168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359" y="-29610"/>
            <a:ext cx="7886700" cy="7831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Имитационное моделирование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11908465" cy="61775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Имитационная модель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математическая модель, при построении и использовании которой моделирующий алгоритм воспроизводит функционирование исходной системы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Имитационная модель системы – это набор правил,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которым ее элементы взаимодействую друг с другом и система переходит из одного состояния в другое. Правила могут задаваться диаграммами процессов, расписаниями, уравнениями и др.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Имитационная модель – это выполняемая модель: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вы запускаете ее, и она строит траекторию изменений состояния системы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модели носят стохастический характер,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поэтому результаты моделирования варьируют от запуска к запуска, что дает возможность оценивать статистическую достоверность результатов моделирования 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Имитационная модель может учитывать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влияние параметров, которые крайне сложно (если вообще возможно) включить в систему математических уравнений (например, график работы персонала, вероятность выхода оборудования из строя и др.)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Визуальное представление имитационной модели,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особенно динамическое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-моделирование, позволяет лучше контролировать правильность моделирования и более наглядно представлять анализируемые процессы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76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7069F-B449-49C7-A00C-8B322FFA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10515600" cy="5492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Приемное отделение больницы Святого Георгия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09B503-A461-410D-9826-F5D816342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47" y="549275"/>
            <a:ext cx="12157517" cy="29600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B49480-D01F-4471-937C-EB1A38DF3605}"/>
              </a:ext>
            </a:extLst>
          </p:cNvPr>
          <p:cNvSpPr/>
          <p:nvPr/>
        </p:nvSpPr>
        <p:spPr>
          <a:xfrm>
            <a:off x="0" y="3044952"/>
            <a:ext cx="1078992" cy="3566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Диспетчерская (регистратура)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0FB27B-2BEE-443F-BA22-8732311ED170}"/>
              </a:ext>
            </a:extLst>
          </p:cNvPr>
          <p:cNvSpPr/>
          <p:nvPr/>
        </p:nvSpPr>
        <p:spPr>
          <a:xfrm>
            <a:off x="2313432" y="2549806"/>
            <a:ext cx="1078992" cy="3566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Рентген и флюорография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007812-A188-45B6-9E7E-929B208750C7}"/>
              </a:ext>
            </a:extLst>
          </p:cNvPr>
          <p:cNvSpPr/>
          <p:nvPr/>
        </p:nvSpPr>
        <p:spPr>
          <a:xfrm>
            <a:off x="2313432" y="804673"/>
            <a:ext cx="1078992" cy="29387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Смотровая - травматология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54BDED-8CFC-4F36-803D-1A868E900EBF}"/>
              </a:ext>
            </a:extLst>
          </p:cNvPr>
          <p:cNvSpPr/>
          <p:nvPr/>
        </p:nvSpPr>
        <p:spPr>
          <a:xfrm>
            <a:off x="4133088" y="2889404"/>
            <a:ext cx="1078992" cy="2045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Ординаторская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BAB424-2FA7-48BA-8037-309313F3406B}"/>
              </a:ext>
            </a:extLst>
          </p:cNvPr>
          <p:cNvSpPr/>
          <p:nvPr/>
        </p:nvSpPr>
        <p:spPr>
          <a:xfrm>
            <a:off x="7635240" y="1658801"/>
            <a:ext cx="886968" cy="2469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Санитары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D29877-35EA-4DD2-A50E-29AD607ED91C}"/>
              </a:ext>
            </a:extLst>
          </p:cNvPr>
          <p:cNvSpPr/>
          <p:nvPr/>
        </p:nvSpPr>
        <p:spPr>
          <a:xfrm>
            <a:off x="5913748" y="2983422"/>
            <a:ext cx="1078992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Смотровая - терапия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841002-178C-47B8-A180-E4562D56CA66}"/>
              </a:ext>
            </a:extLst>
          </p:cNvPr>
          <p:cNvSpPr/>
          <p:nvPr/>
        </p:nvSpPr>
        <p:spPr>
          <a:xfrm>
            <a:off x="6992740" y="2974277"/>
            <a:ext cx="877824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Смотровая - хирургия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019E40-FE0E-4985-BB23-39CEACA6C7B0}"/>
              </a:ext>
            </a:extLst>
          </p:cNvPr>
          <p:cNvSpPr/>
          <p:nvPr/>
        </p:nvSpPr>
        <p:spPr>
          <a:xfrm>
            <a:off x="7877289" y="2983282"/>
            <a:ext cx="612648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/>
              <a:t>Проце</a:t>
            </a:r>
            <a:r>
              <a:rPr lang="ru-RU" sz="1000" b="1" dirty="0"/>
              <a:t>-дурная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013031-2A71-4BC5-99CF-FA22D336F6D9}"/>
              </a:ext>
            </a:extLst>
          </p:cNvPr>
          <p:cNvSpPr/>
          <p:nvPr/>
        </p:nvSpPr>
        <p:spPr>
          <a:xfrm>
            <a:off x="8518170" y="2987785"/>
            <a:ext cx="969264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Смотровая - гинекология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7AEA54-859D-480A-9694-B5ABE3C63903}"/>
              </a:ext>
            </a:extLst>
          </p:cNvPr>
          <p:cNvSpPr/>
          <p:nvPr/>
        </p:nvSpPr>
        <p:spPr>
          <a:xfrm>
            <a:off x="9529117" y="3001571"/>
            <a:ext cx="429768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ЭКГ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12B8AD-D32B-436F-93D4-6B4EC66B69A4}"/>
              </a:ext>
            </a:extLst>
          </p:cNvPr>
          <p:cNvSpPr/>
          <p:nvPr/>
        </p:nvSpPr>
        <p:spPr>
          <a:xfrm>
            <a:off x="10236708" y="2991673"/>
            <a:ext cx="1325880" cy="4637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Смотровая – гнойно-септическая хирургия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8822E9-5C09-4DE7-AB7C-AA382A67B448}"/>
              </a:ext>
            </a:extLst>
          </p:cNvPr>
          <p:cNvSpPr/>
          <p:nvPr/>
        </p:nvSpPr>
        <p:spPr>
          <a:xfrm>
            <a:off x="9364525" y="1861042"/>
            <a:ext cx="969264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Смотровая - неврология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3A815FF-04F7-4E19-B450-892803AB34DA}"/>
              </a:ext>
            </a:extLst>
          </p:cNvPr>
          <p:cNvSpPr/>
          <p:nvPr/>
        </p:nvSpPr>
        <p:spPr>
          <a:xfrm>
            <a:off x="11562588" y="2378269"/>
            <a:ext cx="429768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УЗИ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2A1B372-063E-4A3F-9E8C-8D87204F3CFC}"/>
              </a:ext>
            </a:extLst>
          </p:cNvPr>
          <p:cNvSpPr/>
          <p:nvPr/>
        </p:nvSpPr>
        <p:spPr>
          <a:xfrm>
            <a:off x="11335512" y="1098550"/>
            <a:ext cx="429768" cy="3430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КТ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8C21EE-2581-47AB-81E8-0F146A004647}"/>
              </a:ext>
            </a:extLst>
          </p:cNvPr>
          <p:cNvSpPr/>
          <p:nvPr/>
        </p:nvSpPr>
        <p:spPr>
          <a:xfrm>
            <a:off x="9918647" y="1270086"/>
            <a:ext cx="982980" cy="3784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Гнойная перевязочная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7A17039-C672-4169-A80E-B84FF5EE7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05" b="865"/>
          <a:stretch/>
        </p:blipFill>
        <p:spPr>
          <a:xfrm>
            <a:off x="0" y="3525439"/>
            <a:ext cx="7486135" cy="33487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7EB81-1575-440F-9E61-BAF16C092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1"/>
          <a:stretch/>
        </p:blipFill>
        <p:spPr>
          <a:xfrm>
            <a:off x="7486135" y="3521160"/>
            <a:ext cx="4680504" cy="33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93AF807-3730-4087-88BA-EF7B7099D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76" y="0"/>
            <a:ext cx="9367024" cy="684713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7D8459-EFEC-46FA-8D19-61BC540E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0" y="0"/>
            <a:ext cx="236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Приемное отделение</a:t>
            </a:r>
            <a:br>
              <a:rPr lang="ru-RU" sz="2800" b="1" dirty="0">
                <a:solidFill>
                  <a:srgbClr val="FFC000"/>
                </a:solidFill>
              </a:rPr>
            </a:b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Пациент с травмой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B49FBAB5-3144-4F8C-A0E7-FD2000816395}"/>
              </a:ext>
            </a:extLst>
          </p:cNvPr>
          <p:cNvSpPr txBox="1">
            <a:spLocks/>
          </p:cNvSpPr>
          <p:nvPr/>
        </p:nvSpPr>
        <p:spPr>
          <a:xfrm>
            <a:off x="9829800" y="2244709"/>
            <a:ext cx="2362200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C000"/>
                </a:solidFill>
              </a:rPr>
              <a:t>BPMN </a:t>
            </a:r>
            <a:r>
              <a:rPr lang="ru-RU" sz="2000" b="1" dirty="0">
                <a:solidFill>
                  <a:srgbClr val="FFC000"/>
                </a:solidFill>
              </a:rPr>
              <a:t>2.0 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en-US" sz="2000" b="1" dirty="0">
                <a:solidFill>
                  <a:srgbClr val="FFC000"/>
                </a:solidFill>
              </a:rPr>
              <a:t>The Business Process Modeling Notation</a:t>
            </a:r>
            <a:endParaRPr lang="ru-RU" sz="2000" b="1" dirty="0">
              <a:solidFill>
                <a:srgbClr val="FFC000"/>
              </a:solidFill>
            </a:endParaRPr>
          </a:p>
          <a:p>
            <a:pPr algn="ctr"/>
            <a:endParaRPr lang="ru-RU" sz="2000" b="1" dirty="0">
              <a:solidFill>
                <a:srgbClr val="FFC000"/>
              </a:solidFill>
            </a:endParaRPr>
          </a:p>
          <a:p>
            <a:pPr algn="ctr"/>
            <a:r>
              <a:rPr lang="en-US" sz="2000" b="1" dirty="0" err="1">
                <a:solidFill>
                  <a:srgbClr val="FFC000"/>
                </a:solidFill>
              </a:rPr>
              <a:t>Bizagi</a:t>
            </a:r>
            <a:r>
              <a:rPr lang="en-US" sz="2000" b="1" dirty="0">
                <a:solidFill>
                  <a:srgbClr val="FFC000"/>
                </a:solidFill>
              </a:rPr>
              <a:t> Modeler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9037</TotalTime>
  <Words>2527</Words>
  <Application>Microsoft Office PowerPoint</Application>
  <PresentationFormat>Широкоэкранный</PresentationFormat>
  <Paragraphs>648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Поколения медицинских информационных систем</vt:lpstr>
      <vt:lpstr>Имитационное моделирование</vt:lpstr>
      <vt:lpstr>Приемное отделение больницы Святого Георгия</vt:lpstr>
      <vt:lpstr>Приемное отделение  Пациент с травмой</vt:lpstr>
      <vt:lpstr>Подпроцесс:  ЭКГ и кровь на исследование</vt:lpstr>
      <vt:lpstr>Презентация PowerPoint</vt:lpstr>
      <vt:lpstr>Общие сведения о модели приемного отделения</vt:lpstr>
      <vt:lpstr>Почасовое поступление пациентов в приемное отделение  (суммарно за  март 2016 г. –  сентябрь 2017 г.)</vt:lpstr>
      <vt:lpstr>Общее время нахождения пациентов в ПО</vt:lpstr>
      <vt:lpstr>Структура времени нахождения пациентов в ПО</vt:lpstr>
      <vt:lpstr>Общее время нахождения ( в т.ч. время ожидания) пациентов в ПО</vt:lpstr>
      <vt:lpstr>Регистрация, первый врачебный осмотр и уход из ПО</vt:lpstr>
      <vt:lpstr>Загруженность персонала</vt:lpstr>
      <vt:lpstr>Загруженность персонала более 70%</vt:lpstr>
      <vt:lpstr>Время регистрации (%% уменьшения по сравнению с моделью реальной работы)</vt:lpstr>
      <vt:lpstr>Время до первого врачебного осмотра  (%% уменьшения)</vt:lpstr>
      <vt:lpstr>Общее время нахождения в приемном отделении (%% уменьшения)</vt:lpstr>
      <vt:lpstr>Выводы:</vt:lpstr>
      <vt:lpstr>Презентация PowerPoint</vt:lpstr>
      <vt:lpstr>Россия, 2003-2017 гг. (сайт Simulation.su)</vt:lpstr>
      <vt:lpstr>Электронное здравоохранение Приоритетный проект «Совершенствование процессов организации медицинской помощи на основе внедрения информационных технологий» (2016-2025)</vt:lpstr>
      <vt:lpstr>Презентация PowerPoint</vt:lpstr>
      <vt:lpstr>Ранговая оценка удобства использования систем имитационного моделирования</vt:lpstr>
      <vt:lpstr>Некоторые результаты имитационного моделирования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ОБЪЕДИНЕНИЯ  СЛУЧАЕВ  ОКАЗАННОЙ  МЕДИЦИНСКОЙ  ПОМОЩИ В  СЛУЧАИ  ЗАБОЛЕВАНИЙ  ПО  РЕЗУЛЬТАТАМ  РЕГИСТРАЦИИ  В СИСТЕМЕ ОМС</dc:title>
  <dc:creator>Igor Krasilnikov</dc:creator>
  <cp:lastModifiedBy>Igor Krasilnikov</cp:lastModifiedBy>
  <cp:revision>348</cp:revision>
  <dcterms:created xsi:type="dcterms:W3CDTF">2014-04-22T11:32:11Z</dcterms:created>
  <dcterms:modified xsi:type="dcterms:W3CDTF">2018-04-10T16:46:33Z</dcterms:modified>
</cp:coreProperties>
</file>