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271" r:id="rId11"/>
    <p:sldId id="266" r:id="rId12"/>
    <p:sldId id="272" r:id="rId13"/>
    <p:sldId id="273" r:id="rId14"/>
    <p:sldId id="267" r:id="rId1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29"/>
  </p:normalViewPr>
  <p:slideViewPr>
    <p:cSldViewPr>
      <p:cViewPr varScale="1">
        <p:scale>
          <a:sx n="98" d="100"/>
          <a:sy n="98" d="100"/>
        </p:scale>
        <p:origin x="3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74CCD5-4385-2A4A-9521-2528C8F4D7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99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0D5FBE48-1494-FE4E-8D47-C17889636F07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5F9525D6-7222-1D42-AB13-5FDB1B2C3A8D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2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222A3F19-AE44-4A4D-B08F-1384B7F98BA5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3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6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70A2B412-DA44-7445-BE26-1E61A6F842B9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4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5281DA02-036E-5748-B97D-5CDBDA661A1B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5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3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39B1A1E3-091F-9C41-B45B-331DB3728088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6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3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060A3AF8-147A-4340-8EEF-FACA449A2544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11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6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fld id="{4A36AEBB-4447-D64C-9004-2075B94ABAFA}" type="slidenum">
              <a:rPr lang="ru-RU" alt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14</a:t>
            </a:fld>
            <a:endParaRPr lang="ru-RU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1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C32B-0C8B-5D4B-B740-CB8C35771B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3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5A02-A849-DE40-A959-9F42775524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41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8AD1-900D-C642-9B8C-F4236C8BE5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539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797C-8D01-514A-9541-9E4D23108F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60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A8EA-E6FF-B44A-B774-AB320D503C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203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2EBB-CEF3-EA4E-8669-DADF441992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76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4725-0BD1-9C40-81BE-A04322C13F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5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6EA41-82C5-6F44-B743-603D70F621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664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276F-898A-C04B-9E4E-65495EA852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0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F7F4-9A1F-6046-BA7E-2FAFCBBE55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109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E6CA5-8010-E94D-AD49-B010151B9A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404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368A-15D1-1943-B643-57ED4FA54D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63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9395EB4-7F33-E143-A80A-C5321FE8B6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ebotaev.konstantin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chebotaev.konstantin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b="1" dirty="0" err="1" smtClean="0"/>
              <a:t>Проблематика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поиска</a:t>
            </a:r>
            <a:r>
              <a:rPr lang="ru-RU" altLang="en-US" b="1" dirty="0" smtClean="0"/>
              <a:t>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ru-RU" altLang="en-US" b="1" dirty="0" smtClean="0"/>
              <a:t>mHealth</a:t>
            </a:r>
            <a:r>
              <a:rPr lang="en-US" altLang="en-US" b="1" dirty="0" smtClean="0"/>
              <a:t>-</a:t>
            </a:r>
            <a:r>
              <a:rPr lang="ru-RU" altLang="en-US" b="1" dirty="0" smtClean="0"/>
              <a:t>устройств в </a:t>
            </a:r>
            <a:r>
              <a:rPr lang="ru-RU" altLang="en-US" b="1" dirty="0"/>
              <a:t>России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6"/>
            <a:ext cx="9070975" cy="2659434"/>
          </a:xfrm>
        </p:spPr>
        <p:txBody>
          <a:bodyPr tIns="35280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sz="4000"/>
              <a:t>есть ответы: нужны вопросы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4208" y="4787949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/>
              <a:t>Константин </a:t>
            </a:r>
            <a:r>
              <a:rPr lang="ru-RU" sz="2400" dirty="0" err="1"/>
              <a:t>Чеботаев</a:t>
            </a:r>
            <a:r>
              <a:rPr lang="ru-RU" sz="2400" dirty="0"/>
              <a:t>,</a:t>
            </a: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/>
              <a:t>VP, </a:t>
            </a:r>
            <a:r>
              <a:rPr lang="ru-RU" sz="2400" dirty="0" err="1"/>
              <a:t>International</a:t>
            </a:r>
            <a:r>
              <a:rPr lang="ru-RU" sz="2400" dirty="0"/>
              <a:t> </a:t>
            </a:r>
            <a:r>
              <a:rPr lang="ru-RU" sz="2400" dirty="0" err="1"/>
              <a:t>Affairs</a:t>
            </a:r>
            <a:endParaRPr lang="ru-RU" sz="2400" dirty="0"/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/>
              <a:t>Национальная ассоциация медицинской информатики (НАМИ)</a:t>
            </a: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 err="1"/>
              <a:t>chebotaev.konstantin@gmail.com</a:t>
            </a:r>
            <a:endParaRPr lang="ru-RU" sz="2400" dirty="0">
              <a:hlinkClick r:id="rId3"/>
            </a:endParaRP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400" dirty="0"/>
              <a:t>+79032051457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323453"/>
            <a:ext cx="9070975" cy="842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Реестр</a:t>
            </a:r>
            <a:r>
              <a:rPr lang="en-US" dirty="0" smtClean="0"/>
              <a:t> РЗН: </a:t>
            </a:r>
            <a:r>
              <a:rPr lang="en-US" dirty="0" err="1"/>
              <a:t>в</a:t>
            </a:r>
            <a:r>
              <a:rPr lang="ru-RU" dirty="0" err="1" smtClean="0"/>
              <a:t>ыводы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8438" y="1874838"/>
            <a:ext cx="9525000" cy="387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2205" b="1" dirty="0"/>
              <a:t>Сайт не адаптирован </a:t>
            </a:r>
            <a:r>
              <a:rPr lang="en-US" sz="2205" b="1" dirty="0" err="1"/>
              <a:t>для</a:t>
            </a:r>
            <a:r>
              <a:rPr lang="en-US" sz="2205" b="1" dirty="0"/>
              <a:t> </a:t>
            </a:r>
            <a:r>
              <a:rPr lang="en-US" sz="2205" b="1" dirty="0" err="1"/>
              <a:t>неподготовленного</a:t>
            </a:r>
            <a:r>
              <a:rPr lang="en-US" sz="2205" b="1" dirty="0"/>
              <a:t> </a:t>
            </a:r>
            <a:r>
              <a:rPr lang="ru-RU" sz="2205" b="1" dirty="0"/>
              <a:t>пользователя</a:t>
            </a:r>
            <a:r>
              <a:rPr lang="en-US" sz="2205" b="1" dirty="0"/>
              <a:t> - </a:t>
            </a:r>
            <a:r>
              <a:rPr lang="ru-RU" sz="2205" b="1" dirty="0"/>
              <a:t>нет выплывающих меню, подсказок и примеров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2205" b="1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2205" b="1" dirty="0"/>
              <a:t>На сайте много блоков с серыми буквами на сером фоне</a:t>
            </a:r>
            <a:endParaRPr lang="en-US" sz="2205" b="1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2205" b="1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2205" b="1" dirty="0"/>
              <a:t>Невозможно сделать выборку в базе по устройствам </a:t>
            </a:r>
            <a:r>
              <a:rPr lang="en-US" sz="2205" b="1" dirty="0" err="1"/>
              <a:t>mHealth</a:t>
            </a:r>
            <a:r>
              <a:rPr lang="en-US" sz="2205" b="1" dirty="0"/>
              <a:t>,</a:t>
            </a:r>
            <a:r>
              <a:rPr lang="ru-RU" sz="2205" b="1" dirty="0"/>
              <a:t> потому что в кодификаторах ОКПД 2 и номенклатуре МИ</a:t>
            </a:r>
            <a:r>
              <a:rPr lang="en-US" sz="2205" b="1" dirty="0"/>
              <a:t>,</a:t>
            </a:r>
            <a:r>
              <a:rPr lang="ru-RU" sz="2205" b="1" dirty="0"/>
              <a:t> утвержденной МЗ Российской Федерации</a:t>
            </a:r>
            <a:r>
              <a:rPr lang="en-US" sz="2205" b="1" dirty="0"/>
              <a:t>,</a:t>
            </a:r>
            <a:r>
              <a:rPr lang="ru-RU" sz="2205" b="1" dirty="0"/>
              <a:t> </a:t>
            </a:r>
            <a:r>
              <a:rPr lang="en-US" sz="2205" b="1" dirty="0" err="1"/>
              <a:t>устройства</a:t>
            </a:r>
            <a:r>
              <a:rPr lang="en-US" sz="2205" b="1" dirty="0"/>
              <a:t> </a:t>
            </a:r>
            <a:r>
              <a:rPr lang="en-US" sz="2205" b="1" dirty="0" err="1"/>
              <a:t>теряются</a:t>
            </a:r>
            <a:r>
              <a:rPr lang="en-US" sz="2205" b="1" dirty="0"/>
              <a:t> </a:t>
            </a:r>
            <a:r>
              <a:rPr lang="en-US" sz="2205" b="1" dirty="0" err="1"/>
              <a:t>в</a:t>
            </a:r>
            <a:r>
              <a:rPr lang="en-US" sz="2205" b="1" dirty="0"/>
              <a:t> </a:t>
            </a:r>
            <a:r>
              <a:rPr lang="en-US" sz="2205" b="1" dirty="0" err="1"/>
              <a:t>более</a:t>
            </a:r>
            <a:r>
              <a:rPr lang="en-US" sz="2205" b="1" dirty="0"/>
              <a:t> </a:t>
            </a:r>
            <a:r>
              <a:rPr lang="en-US" sz="2205" b="1" dirty="0" err="1"/>
              <a:t>крупных</a:t>
            </a:r>
            <a:r>
              <a:rPr lang="en-US" sz="2205" b="1" dirty="0"/>
              <a:t> </a:t>
            </a:r>
            <a:r>
              <a:rPr lang="en-US" sz="2205" b="1" dirty="0" err="1"/>
              <a:t>группах</a:t>
            </a:r>
            <a:endParaRPr lang="ru-RU" sz="2205" b="1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2205" b="1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2205" b="1" dirty="0"/>
              <a:t>Предоставляемые выборки очень широки, конкретизирующих полей недостаточно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dirty="0" err="1" smtClean="0"/>
              <a:t>многосторонняя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дискуссия</a:t>
            </a:r>
            <a:r>
              <a:rPr lang="ru-RU" altLang="en-US" dirty="0" smtClean="0"/>
              <a:t>: </a:t>
            </a: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dirty="0" smtClean="0"/>
              <a:t>вовлечен</a:t>
            </a:r>
            <a:r>
              <a:rPr lang="en-US" altLang="en-US" dirty="0" err="1" smtClean="0"/>
              <a:t>ие</a:t>
            </a:r>
            <a:endParaRPr lang="ru-RU" alt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979637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 dirty="0"/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Портал РАМН (ежемесячные РГ в ВШЭ)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НАМИ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АРМИТ </a:t>
            </a:r>
            <a:endParaRPr lang="en-US" altLang="en-US" dirty="0" smtClean="0"/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 smtClean="0"/>
              <a:t>ИТМ</a:t>
            </a: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следим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-   </a:t>
            </a:r>
            <a:r>
              <a:rPr lang="cs-CZ" dirty="0" err="1" smtClean="0"/>
              <a:t>семейство</a:t>
            </a:r>
            <a:r>
              <a:rPr lang="cs-CZ" dirty="0" smtClean="0"/>
              <a:t> </a:t>
            </a:r>
            <a:r>
              <a:rPr lang="cs-CZ" dirty="0" err="1"/>
              <a:t>стандартов</a:t>
            </a:r>
            <a:r>
              <a:rPr lang="cs-CZ" dirty="0"/>
              <a:t> 111073 ИСО:ИИЭР</a:t>
            </a:r>
          </a:p>
          <a:p>
            <a:r>
              <a:rPr lang="ru-RU" dirty="0"/>
              <a:t>по обмену данными с </a:t>
            </a:r>
            <a:r>
              <a:rPr lang="ru-RU" dirty="0" smtClean="0"/>
              <a:t>мед</a:t>
            </a:r>
            <a:r>
              <a:rPr lang="en-US" dirty="0" smtClean="0"/>
              <a:t>. </a:t>
            </a:r>
            <a:r>
              <a:rPr lang="ru-RU" dirty="0" smtClean="0"/>
              <a:t>устройствами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err="1" smtClean="0"/>
              <a:t>Глобальная</a:t>
            </a:r>
            <a:r>
              <a:rPr lang="en-US" dirty="0" smtClean="0"/>
              <a:t> </a:t>
            </a:r>
            <a:r>
              <a:rPr lang="en-US" dirty="0" err="1" smtClean="0"/>
              <a:t>номенклатура</a:t>
            </a:r>
            <a:r>
              <a:rPr lang="en-US" dirty="0" smtClean="0"/>
              <a:t> </a:t>
            </a:r>
            <a:r>
              <a:rPr lang="en-US" dirty="0" err="1" smtClean="0"/>
              <a:t>медицинских</a:t>
            </a:r>
            <a:r>
              <a:rPr lang="en-US" dirty="0" smtClean="0"/>
              <a:t> </a:t>
            </a:r>
            <a:r>
              <a:rPr lang="en-US" dirty="0" err="1" smtClean="0"/>
              <a:t>устройств</a:t>
            </a:r>
            <a:r>
              <a:rPr lang="en-US" dirty="0" smtClean="0"/>
              <a:t>  (EC </a:t>
            </a:r>
            <a:r>
              <a:rPr lang="en-US" dirty="0"/>
              <a:t>Medical Devices Directive - ISO15225 - GMDN - </a:t>
            </a:r>
            <a:r>
              <a:rPr lang="en-US" dirty="0" err="1" smtClean="0"/>
              <a:t>Eudamed</a:t>
            </a:r>
            <a:r>
              <a:rPr lang="en-US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4П </a:t>
            </a:r>
            <a:r>
              <a:rPr lang="en-US" dirty="0" err="1" smtClean="0"/>
              <a:t>медицина</a:t>
            </a:r>
            <a:r>
              <a:rPr lang="en-US" dirty="0" smtClean="0"/>
              <a:t>? (ЕГИСЗ .pdf/CDA)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делать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57" y="2339677"/>
            <a:ext cx="9069387" cy="49879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err="1" smtClean="0"/>
              <a:t>Консенсусная</a:t>
            </a:r>
            <a:r>
              <a:rPr lang="en-US" dirty="0" smtClean="0"/>
              <a:t> </a:t>
            </a:r>
            <a:r>
              <a:rPr lang="en-US" dirty="0" err="1" smtClean="0"/>
              <a:t>площадка</a:t>
            </a:r>
            <a:r>
              <a:rPr lang="en-US" dirty="0" smtClean="0"/>
              <a:t>/ </a:t>
            </a:r>
            <a:r>
              <a:rPr lang="en-US" dirty="0" err="1" smtClean="0"/>
              <a:t>профсообщества</a:t>
            </a:r>
            <a:r>
              <a:rPr lang="en-US" dirty="0" smtClean="0"/>
              <a:t> (</a:t>
            </a:r>
            <a:r>
              <a:rPr lang="en-US" sz="2400" dirty="0" err="1" smtClean="0"/>
              <a:t>Инициативная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группа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структурированию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проблемы</a:t>
            </a:r>
            <a:r>
              <a:rPr lang="en-US" sz="2400" dirty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созыву</a:t>
            </a:r>
            <a:r>
              <a:rPr lang="en-US" sz="2400" dirty="0" smtClean="0"/>
              <a:t> </a:t>
            </a:r>
            <a:r>
              <a:rPr lang="en-US" sz="2400" dirty="0" err="1" smtClean="0"/>
              <a:t>рабочей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группы</a:t>
            </a:r>
            <a:r>
              <a:rPr lang="en-US" sz="2400" dirty="0" smtClean="0"/>
              <a:t>)</a:t>
            </a:r>
          </a:p>
          <a:p>
            <a:pPr marL="457200" indent="-457200">
              <a:buFontTx/>
              <a:buChar char="-"/>
            </a:pPr>
            <a:endParaRPr lang="en-US" sz="2400" dirty="0"/>
          </a:p>
          <a:p>
            <a:pPr marL="457200" indent="-457200">
              <a:buFontTx/>
              <a:buChar char="-"/>
            </a:pPr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dirty="0" err="1" smtClean="0"/>
              <a:t>Работа</a:t>
            </a:r>
            <a:r>
              <a:rPr lang="en-US" dirty="0" smtClean="0"/>
              <a:t> </a:t>
            </a: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органами</a:t>
            </a:r>
            <a:r>
              <a:rPr lang="en-US" dirty="0" smtClean="0"/>
              <a:t> </a:t>
            </a:r>
            <a:r>
              <a:rPr lang="en-US" dirty="0" err="1" smtClean="0"/>
              <a:t>управления</a:t>
            </a:r>
            <a:r>
              <a:rPr lang="en-US" dirty="0"/>
              <a:t> </a:t>
            </a:r>
            <a:r>
              <a:rPr lang="en-US" dirty="0" err="1" smtClean="0"/>
              <a:t>здравоохранением</a:t>
            </a:r>
            <a:r>
              <a:rPr lang="en-US" sz="2400" dirty="0" smtClean="0"/>
              <a:t>. (</a:t>
            </a:r>
            <a:r>
              <a:rPr lang="en-US" sz="2400" dirty="0" err="1" smtClean="0"/>
              <a:t>телемедицине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mHealth </a:t>
            </a:r>
            <a:r>
              <a:rPr lang="en-US" sz="2400" dirty="0" err="1" smtClean="0"/>
              <a:t>есть</a:t>
            </a:r>
            <a:r>
              <a:rPr lang="en-US" sz="2400" dirty="0" smtClean="0"/>
              <a:t>, </a:t>
            </a:r>
            <a:r>
              <a:rPr lang="en-US" sz="2400" dirty="0" err="1" smtClean="0"/>
              <a:t>что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предложить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а</a:t>
            </a:r>
            <a:r>
              <a:rPr lang="en-US" sz="2400" dirty="0" smtClean="0"/>
              <a:t>) </a:t>
            </a:r>
            <a:r>
              <a:rPr lang="en-US" sz="2400" dirty="0" err="1" smtClean="0"/>
              <a:t>реактивной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медицины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б</a:t>
            </a:r>
            <a:r>
              <a:rPr lang="en-US" sz="2400" dirty="0" smtClean="0"/>
              <a:t>) </a:t>
            </a:r>
            <a:r>
              <a:rPr lang="en-US" sz="2400" dirty="0" err="1" smtClean="0"/>
              <a:t>превентивной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медицины</a:t>
            </a:r>
            <a:r>
              <a:rPr lang="en-US" sz="2400" dirty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/>
              <a:t>Спасибо!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613727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 smtClean="0"/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/>
              <a:t>Константин </a:t>
            </a:r>
            <a:r>
              <a:rPr lang="ru-RU" dirty="0" err="1" smtClean="0"/>
              <a:t>Чеботаев</a:t>
            </a:r>
            <a:r>
              <a:rPr lang="ru-RU" dirty="0" smtClean="0"/>
              <a:t>,</a:t>
            </a: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/>
              <a:t>VP,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Affairs</a:t>
            </a:r>
            <a:endParaRPr lang="ru-RU" dirty="0" smtClean="0"/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/>
              <a:t>Национальная ассоциация медицинской информатики (НАМИ)</a:t>
            </a: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chebotaev.konstantin@gmail.com</a:t>
            </a:r>
            <a:endParaRPr lang="ru-RU" dirty="0" smtClean="0">
              <a:solidFill>
                <a:schemeClr val="tx1"/>
              </a:solidFill>
              <a:hlinkClick r:id="rId3"/>
            </a:endParaRPr>
          </a:p>
          <a:p>
            <a:pPr marL="1244600" lvl="2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/>
              <a:t>+79032051457</a:t>
            </a:r>
            <a:endParaRPr lang="en-US" dirty="0" smtClean="0"/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 smtClean="0"/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 smtClean="0"/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err="1" smtClean="0"/>
              <a:t>Ежемесячная</a:t>
            </a:r>
            <a:r>
              <a:rPr lang="en-US" dirty="0" smtClean="0"/>
              <a:t> </a:t>
            </a:r>
            <a:r>
              <a:rPr lang="en-US" dirty="0" err="1" smtClean="0"/>
              <a:t>Рабочая</a:t>
            </a:r>
            <a:r>
              <a:rPr lang="en-US" dirty="0" smtClean="0"/>
              <a:t> </a:t>
            </a:r>
            <a:r>
              <a:rPr lang="en-US" dirty="0" err="1" smtClean="0"/>
              <a:t>группа</a:t>
            </a:r>
            <a:r>
              <a:rPr lang="en-US" dirty="0" smtClean="0"/>
              <a:t> “</a:t>
            </a:r>
            <a:r>
              <a:rPr lang="en-US" dirty="0" err="1" smtClean="0"/>
              <a:t>Виртуальная</a:t>
            </a:r>
            <a:r>
              <a:rPr lang="en-US" dirty="0" smtClean="0"/>
              <a:t> </a:t>
            </a:r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мобильная</a:t>
            </a:r>
            <a:r>
              <a:rPr lang="en-US" dirty="0" smtClean="0"/>
              <a:t> </a:t>
            </a:r>
            <a:r>
              <a:rPr lang="en-US" dirty="0" err="1" smtClean="0"/>
              <a:t>медицина</a:t>
            </a:r>
            <a:r>
              <a:rPr lang="en-US" dirty="0" smtClean="0"/>
              <a:t>”:</a:t>
            </a:r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err="1" smtClean="0"/>
              <a:t>workgroup.portalramn.ru</a:t>
            </a:r>
            <a:endParaRPr lang="en-US" dirty="0" smtClean="0"/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YouTube-</a:t>
            </a:r>
            <a:r>
              <a:rPr lang="en-US" dirty="0" err="1" smtClean="0"/>
              <a:t>канал</a:t>
            </a:r>
            <a:r>
              <a:rPr lang="en-US" dirty="0"/>
              <a:t> </a:t>
            </a:r>
            <a:r>
              <a:rPr lang="en-US" dirty="0" err="1" smtClean="0"/>
              <a:t>Рабочей</a:t>
            </a:r>
            <a:r>
              <a:rPr lang="en-US" dirty="0" smtClean="0"/>
              <a:t> </a:t>
            </a:r>
            <a:r>
              <a:rPr lang="en-US" dirty="0" err="1" smtClean="0"/>
              <a:t>группы</a:t>
            </a:r>
            <a:r>
              <a:rPr lang="en-US" dirty="0" smtClean="0"/>
              <a:t> </a:t>
            </a:r>
            <a:r>
              <a:rPr lang="en-US" dirty="0" err="1" smtClean="0"/>
              <a:t>с</a:t>
            </a:r>
            <a:r>
              <a:rPr lang="en-US" dirty="0" smtClean="0"/>
              <a:t> 2010г.:</a:t>
            </a:r>
          </a:p>
          <a:p>
            <a:pPr marL="2159000" lvl="4" indent="-21590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/user/MIATSRAMN</a:t>
            </a:r>
            <a:endParaRPr lang="ru-RU" dirty="0" smtClean="0"/>
          </a:p>
          <a:p>
            <a:pPr marL="0" indent="1079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 smtClean="0"/>
          </a:p>
          <a:p>
            <a:pPr marL="0" indent="1079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для кого?              </a:t>
            </a:r>
            <a:r>
              <a:rPr lang="ru-RU" altLang="en-US" dirty="0" smtClean="0"/>
              <a:t>что </a:t>
            </a:r>
            <a:r>
              <a:rPr lang="ru-RU" altLang="en-US" dirty="0"/>
              <a:t>интересует?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503238" y="1768475"/>
          <a:ext cx="9072562" cy="5030788"/>
        </p:xfrm>
        <a:graphic>
          <a:graphicData uri="http://schemas.openxmlformats.org/drawingml/2006/table">
            <a:tbl>
              <a:tblPr/>
              <a:tblGrid>
                <a:gridCol w="4537075"/>
                <a:gridCol w="4535487"/>
              </a:tblGrid>
              <a:tr h="874959"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врачи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удаленный мониторинг показателей: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[параметр] = «пульс»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2661070"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медицинские организации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регистрация РЗН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достоверность данных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отсутствие запретительных мер для использования немедицинских устройств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интеграция с МИС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9800"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телемедицина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обслуживание, интеграционные шины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874959"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пациент/здоровый человек/родственник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специалист по уходу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цена, пользовательские качества</a:t>
                      </a:r>
                    </a:p>
                  </a:txBody>
                  <a:tcPr marL="90000" marR="90000" marT="62680" marB="46803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/>
              <a:t>что имеем сегодня?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5102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- прямые продажи B2B/B2C = лотерея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 dirty="0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- интеграционные шины = есть то, что есть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 dirty="0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- пилоты и проекты = все будет, только 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  подождите лет </a:t>
            </a:r>
            <a:r>
              <a:rPr lang="ru-RU" altLang="en-US" dirty="0" smtClean="0"/>
              <a:t>5-10</a:t>
            </a:r>
            <a:endParaRPr lang="en-US" altLang="en-US" dirty="0" smtClean="0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 dirty="0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- </a:t>
            </a:r>
            <a:r>
              <a:rPr lang="ru-RU" altLang="en-US" dirty="0" err="1"/>
              <a:t>Apple</a:t>
            </a:r>
            <a:r>
              <a:rPr lang="ru-RU" altLang="en-US" dirty="0"/>
              <a:t> и </a:t>
            </a:r>
            <a:r>
              <a:rPr lang="ru-RU" altLang="en-US" dirty="0" err="1"/>
              <a:t>Android</a:t>
            </a:r>
            <a:r>
              <a:rPr lang="ru-RU" altLang="en-US" dirty="0"/>
              <a:t> = будет у всех, а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dirty="0"/>
              <a:t>                       договариваться должны вы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031875"/>
            <a:ext cx="10079037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39738"/>
            <a:ext cx="100790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/>
              <a:t>Реестр медицинских устройств:</a:t>
            </a:r>
            <a:br>
              <a:rPr lang="ru-RU" altLang="en-US"/>
            </a:br>
            <a:r>
              <a:rPr lang="ru-RU" altLang="en-US"/>
              <a:t>РОСЗДРАВНАДЗОР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/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en-US"/>
          </a:p>
          <a:p>
            <a:pPr marL="431800" indent="-323850" algn="ct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altLang="en-US" sz="8800"/>
              <a:t>что найдем?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0"/>
            <a:ext cx="9070975" cy="10017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Начало поиска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540861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8" y="922338"/>
            <a:ext cx="3651250" cy="149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43325" y="996950"/>
            <a:ext cx="952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097338"/>
            <a:ext cx="46418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>
            <a:endCxn id="13" idx="0"/>
          </p:cNvCxnSpPr>
          <p:nvPr/>
        </p:nvCxnSpPr>
        <p:spPr>
          <a:xfrm>
            <a:off x="4106863" y="3871913"/>
            <a:ext cx="0" cy="225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76563" y="4097338"/>
            <a:ext cx="2260600" cy="137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8"/>
          <a:stretch>
            <a:fillRect/>
          </a:stretch>
        </p:blipFill>
        <p:spPr bwMode="auto">
          <a:xfrm>
            <a:off x="4195763" y="5684838"/>
            <a:ext cx="5734050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Соединительная линия уступом 16"/>
          <p:cNvCxnSpPr>
            <a:endCxn id="35848" idx="0"/>
          </p:cNvCxnSpPr>
          <p:nvPr/>
        </p:nvCxnSpPr>
        <p:spPr>
          <a:xfrm>
            <a:off x="5237163" y="5049838"/>
            <a:ext cx="1825625" cy="6350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405313" y="6240463"/>
            <a:ext cx="3649662" cy="149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08613" y="1071563"/>
            <a:ext cx="4672012" cy="438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764" dirty="0"/>
              <a:t>Цель: составить перечень </a:t>
            </a:r>
            <a:r>
              <a:rPr lang="en-US" sz="1764" dirty="0"/>
              <a:t>mHealth-</a:t>
            </a:r>
            <a:r>
              <a:rPr lang="ru-RU" sz="1764" dirty="0"/>
              <a:t>устройств </a:t>
            </a:r>
            <a:r>
              <a:rPr lang="en-US" sz="1764" dirty="0" err="1"/>
              <a:t>для</a:t>
            </a:r>
            <a:r>
              <a:rPr lang="en-US" sz="1764" dirty="0"/>
              <a:t> </a:t>
            </a:r>
            <a:r>
              <a:rPr lang="ru-RU" sz="1764" dirty="0"/>
              <a:t>исследования гемодинамики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764" dirty="0"/>
              <a:t>Переходим на сайт Федеральной службы по контролю в сфере здравоохранения:</a:t>
            </a:r>
            <a:r>
              <a:rPr lang="en-US" sz="1764" dirty="0"/>
              <a:t>http://www.roszdravnadzor.ru</a:t>
            </a:r>
            <a:endParaRPr lang="ru-RU" sz="1764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764" dirty="0"/>
              <a:t>Примерно на середине главной страницы расположено серое поле – Электронные сервисы, в котором есть ссылка на меню поиска зарегистрированных МИ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764" dirty="0"/>
              <a:t>В меню поиска вы можете записать, указанные в подсказке, параметры: </a:t>
            </a:r>
            <a:r>
              <a:rPr lang="ru-RU" sz="1764" dirty="0">
                <a:solidFill>
                  <a:schemeClr val="bg1">
                    <a:lumMod val="50000"/>
                  </a:schemeClr>
                </a:solidFill>
              </a:rPr>
              <a:t>Наименование медицинского изделия/ Номер регистрационного удостоверения</a:t>
            </a:r>
          </a:p>
        </p:txBody>
      </p:sp>
      <p:sp>
        <p:nvSpPr>
          <p:cNvPr id="35852" name="TextBox 22"/>
          <p:cNvSpPr txBox="1">
            <a:spLocks noChangeArrowheads="1"/>
          </p:cNvSpPr>
          <p:nvPr/>
        </p:nvSpPr>
        <p:spPr bwMode="auto">
          <a:xfrm>
            <a:off x="198438" y="1319213"/>
            <a:ext cx="312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853" name="TextBox 27"/>
          <p:cNvSpPr txBox="1">
            <a:spLocks noChangeArrowheads="1"/>
          </p:cNvSpPr>
          <p:nvPr/>
        </p:nvSpPr>
        <p:spPr bwMode="auto">
          <a:xfrm>
            <a:off x="263525" y="4176713"/>
            <a:ext cx="3127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54" name="TextBox 28"/>
          <p:cNvSpPr txBox="1">
            <a:spLocks noChangeArrowheads="1"/>
          </p:cNvSpPr>
          <p:nvPr/>
        </p:nvSpPr>
        <p:spPr bwMode="auto">
          <a:xfrm>
            <a:off x="3773488" y="5684838"/>
            <a:ext cx="312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13" y="5500688"/>
            <a:ext cx="3916362" cy="1858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764" dirty="0">
                <a:solidFill>
                  <a:srgbClr val="FF0000"/>
                </a:solidFill>
              </a:rPr>
              <a:t>Замечание: </a:t>
            </a:r>
            <a:r>
              <a:rPr lang="ru-RU" sz="1764" dirty="0"/>
              <a:t>много различных меню и информации в разделе для пациента и не выведена возможность сразу посмотреть реестр зарегистрированного медицинского оборудования.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764" dirty="0"/>
              <a:t>Много серого на сером.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0"/>
            <a:ext cx="9070975" cy="1001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Параметры поиска и необходимая информация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73800" y="1216025"/>
            <a:ext cx="3789363" cy="384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543" dirty="0"/>
              <a:t>Код ОКПД 2* – нет выплывающего меню или подсказок, но </a:t>
            </a:r>
            <a:r>
              <a:rPr lang="en-US" sz="1543" dirty="0" err="1"/>
              <a:t>можно</a:t>
            </a:r>
            <a:r>
              <a:rPr lang="en-US" sz="1543" dirty="0"/>
              <a:t>  </a:t>
            </a:r>
            <a:r>
              <a:rPr lang="ru-RU" sz="1543" dirty="0"/>
              <a:t>посмотреть в интернете в свободном доступе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1543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543" dirty="0"/>
              <a:t>Назначение МИ* –</a:t>
            </a:r>
            <a:r>
              <a:rPr lang="en-US" sz="1543" dirty="0"/>
              <a:t> </a:t>
            </a:r>
            <a:r>
              <a:rPr lang="ru-RU" sz="1543" dirty="0"/>
              <a:t>мало МИ с заполненным полем, нет подсказки или выплывающего меню у поля, что затрудняет поиск 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1543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543" dirty="0"/>
              <a:t>Класс потенциального риска –</a:t>
            </a:r>
            <a:r>
              <a:rPr lang="en-US" sz="1543" dirty="0"/>
              <a:t> </a:t>
            </a:r>
            <a:r>
              <a:rPr lang="ru-RU" sz="1543" dirty="0"/>
              <a:t>как правило</a:t>
            </a:r>
            <a:r>
              <a:rPr lang="en-US" sz="1543" dirty="0"/>
              <a:t>,</a:t>
            </a:r>
            <a:r>
              <a:rPr lang="ru-RU" sz="1543" dirty="0"/>
              <a:t> </a:t>
            </a:r>
            <a:r>
              <a:rPr lang="en-US" sz="1543" dirty="0"/>
              <a:t>mHealth =-</a:t>
            </a:r>
            <a:r>
              <a:rPr lang="ru-RU" sz="1543" dirty="0"/>
              <a:t>2а,б*</a:t>
            </a:r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endParaRPr lang="ru-RU" sz="1543" dirty="0"/>
          </a:p>
          <a:p>
            <a:pPr marL="377979" indent="-377979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AutoNum type="arabicPeriod"/>
              <a:defRPr/>
            </a:pPr>
            <a:r>
              <a:rPr lang="ru-RU" sz="1543" dirty="0"/>
              <a:t>Код вида МИ – нет выплывающего меню или подсказок, но список кодов </a:t>
            </a:r>
            <a:r>
              <a:rPr lang="en-US" sz="1543" dirty="0" err="1"/>
              <a:t>можно</a:t>
            </a:r>
            <a:r>
              <a:rPr lang="en-US" sz="1543" dirty="0"/>
              <a:t> </a:t>
            </a:r>
            <a:r>
              <a:rPr lang="ru-RU" sz="1543" dirty="0"/>
              <a:t>найти на сайте службы</a:t>
            </a:r>
            <a:endParaRPr lang="ru-RU" sz="1543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066" r="1357" b="4614"/>
          <a:stretch>
            <a:fillRect/>
          </a:stretch>
        </p:blipFill>
        <p:spPr bwMode="auto">
          <a:xfrm>
            <a:off x="39688" y="1081088"/>
            <a:ext cx="6183312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70313" y="5049838"/>
            <a:ext cx="2452687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8" y="6259513"/>
            <a:ext cx="2452687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70313" y="5922963"/>
            <a:ext cx="2452687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6871" name="TextBox 20"/>
          <p:cNvSpPr txBox="1">
            <a:spLocks noChangeArrowheads="1"/>
          </p:cNvSpPr>
          <p:nvPr/>
        </p:nvSpPr>
        <p:spPr bwMode="auto">
          <a:xfrm>
            <a:off x="3294063" y="4965700"/>
            <a:ext cx="312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872" name="TextBox 23"/>
          <p:cNvSpPr txBox="1">
            <a:spLocks noChangeArrowheads="1"/>
          </p:cNvSpPr>
          <p:nvPr/>
        </p:nvSpPr>
        <p:spPr bwMode="auto">
          <a:xfrm>
            <a:off x="3294063" y="5772150"/>
            <a:ext cx="312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873" name="TextBox 25"/>
          <p:cNvSpPr txBox="1">
            <a:spLocks noChangeArrowheads="1"/>
          </p:cNvSpPr>
          <p:nvPr/>
        </p:nvSpPr>
        <p:spPr bwMode="auto">
          <a:xfrm>
            <a:off x="3294063" y="6243638"/>
            <a:ext cx="312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3800" y="6021388"/>
            <a:ext cx="3789363" cy="141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157" dirty="0"/>
              <a:t>Код ОКПД 2* – Общероссийский классификатор продукции по видам экономической деятельности;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157" dirty="0"/>
              <a:t>МИ – медицинское изделие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157" dirty="0"/>
              <a:t>Класс потенциального риска – в зависимости от степени потенциального риска их применения в медицинских целях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ru-RU" sz="1157" dirty="0"/>
              <a:t>2а,б -  медицинские изделия со средней или повышенной степенью риска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63963" y="5402263"/>
            <a:ext cx="2452687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6876" name="TextBox 30"/>
          <p:cNvSpPr txBox="1">
            <a:spLocks noChangeArrowheads="1"/>
          </p:cNvSpPr>
          <p:nvPr/>
        </p:nvSpPr>
        <p:spPr bwMode="auto">
          <a:xfrm>
            <a:off x="3294063" y="5372100"/>
            <a:ext cx="3127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0"/>
            <a:ext cx="9070975" cy="842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Проблемы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4"/>
          <a:stretch>
            <a:fillRect/>
          </a:stretch>
        </p:blipFill>
        <p:spPr bwMode="auto">
          <a:xfrm>
            <a:off x="0" y="1289050"/>
            <a:ext cx="440055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3175" y="712788"/>
            <a:ext cx="4886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mHealth </a:t>
            </a:r>
            <a:r>
              <a:rPr lang="ru-RU" altLang="en-US" b="1">
                <a:solidFill>
                  <a:srgbClr val="FF0000"/>
                </a:solidFill>
              </a:rPr>
              <a:t>устройство №1 – исследования центральной гемодинамики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7"/>
          <a:stretch>
            <a:fillRect/>
          </a:stretch>
        </p:blipFill>
        <p:spPr bwMode="auto">
          <a:xfrm>
            <a:off x="0" y="3727450"/>
            <a:ext cx="43783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0" y="3067050"/>
            <a:ext cx="56737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mHealth </a:t>
            </a:r>
            <a:r>
              <a:rPr lang="ru-RU" altLang="en-US" b="1">
                <a:solidFill>
                  <a:srgbClr val="FF0000"/>
                </a:solidFill>
              </a:rPr>
              <a:t>устройство №2 – комплекс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аппаратно-программный для скрининга сердца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7"/>
          <a:stretch>
            <a:fillRect/>
          </a:stretch>
        </p:blipFill>
        <p:spPr bwMode="auto">
          <a:xfrm>
            <a:off x="0" y="5845175"/>
            <a:ext cx="437673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0" y="5499100"/>
            <a:ext cx="2238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устройство – МРТ</a:t>
            </a:r>
          </a:p>
        </p:txBody>
      </p:sp>
      <p:grpSp>
        <p:nvGrpSpPr>
          <p:cNvPr id="37896" name="Группа 2"/>
          <p:cNvGrpSpPr>
            <a:grpSpLocks/>
          </p:cNvGrpSpPr>
          <p:nvPr/>
        </p:nvGrpSpPr>
        <p:grpSpPr bwMode="auto">
          <a:xfrm>
            <a:off x="5103813" y="1289050"/>
            <a:ext cx="4976812" cy="2205038"/>
            <a:chOff x="5689064" y="1784256"/>
            <a:chExt cx="4514116" cy="2000250"/>
          </a:xfrm>
        </p:grpSpPr>
        <p:pic>
          <p:nvPicPr>
            <p:cNvPr id="379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064" y="1784256"/>
              <a:ext cx="4514116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380" y="2031906"/>
              <a:ext cx="44958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897" name="Группа 3"/>
          <p:cNvGrpSpPr>
            <a:grpSpLocks/>
          </p:cNvGrpSpPr>
          <p:nvPr/>
        </p:nvGrpSpPr>
        <p:grpSpPr bwMode="auto">
          <a:xfrm>
            <a:off x="5097463" y="3494088"/>
            <a:ext cx="4702175" cy="2209800"/>
            <a:chOff x="4624500" y="3170331"/>
            <a:chExt cx="4264607" cy="2003573"/>
          </a:xfrm>
        </p:grpSpPr>
        <p:pic>
          <p:nvPicPr>
            <p:cNvPr id="379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500" y="3516554"/>
              <a:ext cx="3895725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1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885" y="3170331"/>
              <a:ext cx="4259222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3373438" y="2668588"/>
            <a:ext cx="1027112" cy="238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32813" y="5380038"/>
            <a:ext cx="1027112" cy="2381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532813" y="3076575"/>
            <a:ext cx="1027112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48038" y="7192963"/>
            <a:ext cx="102870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40125" y="1319213"/>
            <a:ext cx="1023938" cy="24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612188" y="1582738"/>
            <a:ext cx="1023937" cy="241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537575" y="3876675"/>
            <a:ext cx="1022350" cy="241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79788" y="3763963"/>
            <a:ext cx="1023937" cy="242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381375" y="5786438"/>
            <a:ext cx="1022350" cy="2413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619500" y="1703388"/>
            <a:ext cx="360363" cy="2889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8732838" y="4256088"/>
            <a:ext cx="361950" cy="288925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3619500" y="6149975"/>
            <a:ext cx="360363" cy="2889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611563" y="4117975"/>
            <a:ext cx="360362" cy="2889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8783638" y="1978025"/>
            <a:ext cx="360362" cy="2889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/>
          </a:p>
        </p:txBody>
      </p:sp>
      <p:sp>
        <p:nvSpPr>
          <p:cNvPr id="37912" name="TextBox 40"/>
          <p:cNvSpPr txBox="1">
            <a:spLocks noChangeArrowheads="1"/>
          </p:cNvSpPr>
          <p:nvPr/>
        </p:nvSpPr>
        <p:spPr bwMode="auto">
          <a:xfrm>
            <a:off x="5124450" y="5786438"/>
            <a:ext cx="46751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3</a:t>
            </a:r>
            <a:r>
              <a:rPr lang="ru-RU" altLang="en-US"/>
              <a:t> переменные ОКП, </a:t>
            </a:r>
            <a:r>
              <a:rPr lang="ru-RU" altLang="en-US" b="1">
                <a:solidFill>
                  <a:srgbClr val="FF0000"/>
                </a:solidFill>
              </a:rPr>
              <a:t>2</a:t>
            </a:r>
            <a:r>
              <a:rPr lang="ru-RU" altLang="en-US"/>
              <a:t> Вид МИ и </a:t>
            </a:r>
            <a:r>
              <a:rPr lang="ru-RU" altLang="en-US" b="1">
                <a:solidFill>
                  <a:srgbClr val="FF0000"/>
                </a:solidFill>
              </a:rPr>
              <a:t>2</a:t>
            </a:r>
            <a:r>
              <a:rPr lang="ru-RU" altLang="en-US"/>
              <a:t> - класс опасности.</a:t>
            </a:r>
            <a:br>
              <a:rPr lang="ru-RU" altLang="en-US"/>
            </a:br>
            <a:r>
              <a:rPr lang="ru-RU" altLang="en-US"/>
              <a:t>Вариантов для поиска – </a:t>
            </a:r>
            <a:r>
              <a:rPr lang="ru-RU" altLang="en-US" b="1">
                <a:solidFill>
                  <a:srgbClr val="FF0000"/>
                </a:solidFill>
              </a:rPr>
              <a:t>12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altLang="en-US" b="1">
                <a:solidFill>
                  <a:srgbClr val="FF0000"/>
                </a:solidFill>
              </a:rPr>
              <a:t>Времени на поиск и выбор: 2-3 часа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572</Words>
  <Application>Microsoft Macintosh PowerPoint</Application>
  <PresentationFormat>Custom</PresentationFormat>
  <Paragraphs>126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Microsoft YaHei</vt:lpstr>
      <vt:lpstr>Times New Roman</vt:lpstr>
      <vt:lpstr>Wingdings</vt:lpstr>
      <vt:lpstr>Arial</vt:lpstr>
      <vt:lpstr>Тема Office</vt:lpstr>
      <vt:lpstr>Проблематика поиска  mHealth-устройств в России</vt:lpstr>
      <vt:lpstr>для кого?              что интересует?</vt:lpstr>
      <vt:lpstr>что имеем сегодня?</vt:lpstr>
      <vt:lpstr>PowerPoint Presentation</vt:lpstr>
      <vt:lpstr>PowerPoint Presentation</vt:lpstr>
      <vt:lpstr>Реестр медицинских устройств: РОСЗДРАВНАДЗОР</vt:lpstr>
      <vt:lpstr>Начало поиска</vt:lpstr>
      <vt:lpstr>Параметры поиска и необходимая информация</vt:lpstr>
      <vt:lpstr>Проблемы</vt:lpstr>
      <vt:lpstr>Реестр РЗН: выводы</vt:lpstr>
      <vt:lpstr>многосторонняя дискуссия:  вовлечение</vt:lpstr>
      <vt:lpstr>следим за:</vt:lpstr>
      <vt:lpstr>Что делать?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 mHealth  устройств в России</dc:title>
  <cp:lastModifiedBy>Microsoft Office User</cp:lastModifiedBy>
  <cp:revision>25</cp:revision>
  <cp:lastPrinted>1601-01-01T00:00:00Z</cp:lastPrinted>
  <dcterms:created xsi:type="dcterms:W3CDTF">2018-03-22T03:06:45Z</dcterms:created>
  <dcterms:modified xsi:type="dcterms:W3CDTF">2018-04-11T08:01:09Z</dcterms:modified>
</cp:coreProperties>
</file>