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96" r:id="rId2"/>
    <p:sldId id="425" r:id="rId3"/>
    <p:sldId id="494" r:id="rId4"/>
    <p:sldId id="541" r:id="rId5"/>
    <p:sldId id="561" r:id="rId6"/>
    <p:sldId id="555" r:id="rId7"/>
    <p:sldId id="556" r:id="rId8"/>
    <p:sldId id="496" r:id="rId9"/>
    <p:sldId id="495" r:id="rId10"/>
    <p:sldId id="524" r:id="rId11"/>
    <p:sldId id="562" r:id="rId12"/>
    <p:sldId id="526" r:id="rId13"/>
    <p:sldId id="525" r:id="rId14"/>
    <p:sldId id="540" r:id="rId15"/>
    <p:sldId id="499" r:id="rId16"/>
    <p:sldId id="563" r:id="rId17"/>
    <p:sldId id="564" r:id="rId18"/>
    <p:sldId id="565" r:id="rId19"/>
    <p:sldId id="530" r:id="rId20"/>
    <p:sldId id="531" r:id="rId21"/>
    <p:sldId id="532" r:id="rId22"/>
    <p:sldId id="549" r:id="rId23"/>
    <p:sldId id="566" r:id="rId24"/>
    <p:sldId id="550" r:id="rId25"/>
    <p:sldId id="551" r:id="rId26"/>
    <p:sldId id="534" r:id="rId27"/>
    <p:sldId id="554" r:id="rId28"/>
    <p:sldId id="553" r:id="rId29"/>
    <p:sldId id="552" r:id="rId30"/>
    <p:sldId id="557" r:id="rId31"/>
    <p:sldId id="558" r:id="rId32"/>
    <p:sldId id="543" r:id="rId33"/>
    <p:sldId id="560" r:id="rId34"/>
    <p:sldId id="544" r:id="rId35"/>
    <p:sldId id="559" r:id="rId36"/>
    <p:sldId id="52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ma00027" initials="b" lastIdx="0" clrIdx="0"/>
  <p:cmAuthor id="1" name="Бессольцев Михаил Анатольевич" initials="БМА" lastIdx="1" clrIdx="1">
    <p:extLst>
      <p:ext uri="{19B8F6BF-5375-455C-9EA6-DF929625EA0E}">
        <p15:presenceInfo xmlns:p15="http://schemas.microsoft.com/office/powerpoint/2012/main" userId="S-1-5-21-3986948765-3958841295-64200710-1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CC"/>
    <a:srgbClr val="FF99FF"/>
    <a:srgbClr val="FFCC99"/>
    <a:srgbClr val="CCFFCC"/>
    <a:srgbClr val="CCFF99"/>
    <a:srgbClr val="CCECFF"/>
    <a:srgbClr val="FFFFCC"/>
    <a:srgbClr val="CC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039" autoAdjust="0"/>
    <p:restoredTop sz="99318" autoAdjust="0"/>
  </p:normalViewPr>
  <p:slideViewPr>
    <p:cSldViewPr>
      <p:cViewPr varScale="1">
        <p:scale>
          <a:sx n="132" d="100"/>
          <a:sy n="132" d="100"/>
        </p:scale>
        <p:origin x="13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06T10:42:20.45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941F3-6DFC-4B9F-B2C0-1516D4B88CD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C57353-E35E-470F-A766-4758ABD76082}">
      <dgm:prSet phldrT="[Текст]" custT="1"/>
      <dgm:spPr>
        <a:solidFill>
          <a:schemeClr val="accent1">
            <a:lumMod val="20000"/>
            <a:lumOff val="80000"/>
          </a:schemeClr>
        </a:solidFill>
        <a:ln w="6350"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Автоматическое формирование электронного талона амбулаторного пациента в МИС медицинским работником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9D3E5696-6C96-45F8-8B54-C4F5C85C8248}" type="parTrans" cxnId="{7A3782CB-B54E-448E-BDA6-92A58FF0E14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A03AA235-AD48-43EC-B2C6-A2B37799E27D}" type="sibTrans" cxnId="{7A3782CB-B54E-448E-BDA6-92A58FF0E146}">
      <dgm:prSet custT="1"/>
      <dgm:spPr>
        <a:solidFill>
          <a:schemeClr val="accent1">
            <a:lumMod val="75000"/>
            <a:alpha val="90000"/>
          </a:schemeClr>
        </a:solidFill>
        <a:ln>
          <a:solidFill>
            <a:schemeClr val="accent1">
              <a:lumMod val="60000"/>
              <a:lumOff val="40000"/>
              <a:alpha val="9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C0301EBD-CD50-4598-95D4-31D0FD4910B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Загрузка закрытых электронных талонов в экономико-статистический блок МИС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05A79EA1-C603-4FD6-BF8E-842476553500}" type="parTrans" cxnId="{FCB3774A-FE49-4766-A339-8A11B2B7BBEF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82A3685-5B92-4B1E-88D4-05746A726AFC}" type="sibTrans" cxnId="{FCB3774A-FE49-4766-A339-8A11B2B7BBEF}">
      <dgm:prSet custT="1"/>
      <dgm:spPr>
        <a:solidFill>
          <a:schemeClr val="accent1">
            <a:lumMod val="75000"/>
            <a:alpha val="90000"/>
          </a:schemeClr>
        </a:solidFill>
        <a:ln>
          <a:solidFill>
            <a:schemeClr val="accent1">
              <a:lumMod val="60000"/>
              <a:lumOff val="40000"/>
              <a:alpha val="9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016DABC7-1D1E-497B-9C50-522886FDB2D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Проверка талонов в электронном виде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95552610-0461-4D54-A2E8-3AB0FE65698C}" type="parTrans" cxnId="{60C1DBF6-5A98-4282-815A-051C0652FC5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A55E19D9-985D-40B6-B1F4-85EF98790E65}" type="sibTrans" cxnId="{60C1DBF6-5A98-4282-815A-051C0652FC54}">
      <dgm:prSet custT="1"/>
      <dgm:spPr>
        <a:solidFill>
          <a:schemeClr val="accent1">
            <a:lumMod val="75000"/>
            <a:alpha val="90000"/>
          </a:schemeClr>
        </a:solidFill>
        <a:ln>
          <a:solidFill>
            <a:schemeClr val="accent1">
              <a:lumMod val="60000"/>
              <a:lumOff val="40000"/>
              <a:alpha val="9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E198F02-5F2F-46C1-B887-78B4318CE9F3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Выставление счетов в электронном виде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62D1D023-C5A1-4E19-9F56-938CC9F65980}" type="parTrans" cxnId="{96C3AA72-0E4F-4D5B-92FE-3AC7E5D5C08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390DF9A3-1712-48A1-8D44-9705744841BE}" type="sibTrans" cxnId="{96C3AA72-0E4F-4D5B-92FE-3AC7E5D5C08B}">
      <dgm:prSet custT="1"/>
      <dgm:spPr>
        <a:solidFill>
          <a:schemeClr val="accent1">
            <a:lumMod val="75000"/>
            <a:alpha val="90000"/>
          </a:schemeClr>
        </a:solidFill>
        <a:ln>
          <a:solidFill>
            <a:schemeClr val="accent1">
              <a:lumMod val="60000"/>
              <a:lumOff val="40000"/>
              <a:alpha val="9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35537CF-2DB1-47FE-839D-055713044816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Получение результатов экспертизы в электронном виде 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44B237F-A93D-425E-8D85-9440C5669986}" type="parTrans" cxnId="{FF93C19B-9B13-4656-9092-C8E264C5526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2935BA15-AA48-46E5-9B5E-4D2D835231BE}" type="sibTrans" cxnId="{FF93C19B-9B13-4656-9092-C8E264C5526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D713FEF-83C2-43B6-91F5-4CB08CDE8E8E}" type="pres">
      <dgm:prSet presAssocID="{0A0941F3-6DFC-4B9F-B2C0-1516D4B88CD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1D83B-8E67-4156-B809-3AF321A98560}" type="pres">
      <dgm:prSet presAssocID="{0A0941F3-6DFC-4B9F-B2C0-1516D4B88CD2}" presName="dummyMaxCanvas" presStyleCnt="0">
        <dgm:presLayoutVars/>
      </dgm:prSet>
      <dgm:spPr/>
    </dgm:pt>
    <dgm:pt modelId="{EF8CF1A8-7EC0-48EC-818B-B673BB729E2C}" type="pres">
      <dgm:prSet presAssocID="{0A0941F3-6DFC-4B9F-B2C0-1516D4B88CD2}" presName="FiveNodes_1" presStyleLbl="node1" presStyleIdx="0" presStyleCnt="5" custScaleX="110937" custScaleY="105761" custLinFactNeighborX="-204" custLinFactNeighborY="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C467D-061A-48BE-AAED-54B790D1918A}" type="pres">
      <dgm:prSet presAssocID="{0A0941F3-6DFC-4B9F-B2C0-1516D4B88CD2}" presName="FiveNodes_2" presStyleLbl="node1" presStyleIdx="1" presStyleCnt="5" custLinFactNeighborX="4416" custLinFactNeighborY="2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2C7E3-72C5-4A4C-BBD0-38D6FE9BE691}" type="pres">
      <dgm:prSet presAssocID="{0A0941F3-6DFC-4B9F-B2C0-1516D4B88CD2}" presName="FiveNodes_3" presStyleLbl="node1" presStyleIdx="2" presStyleCnt="5" custLinFactNeighborX="2265" custLinFactNeighborY="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85D62-A70D-4742-934A-924F2A3D582A}" type="pres">
      <dgm:prSet presAssocID="{0A0941F3-6DFC-4B9F-B2C0-1516D4B88CD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074E3-7AA7-46B1-ADD2-EB2301E5A4AA}" type="pres">
      <dgm:prSet presAssocID="{0A0941F3-6DFC-4B9F-B2C0-1516D4B88CD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82A7C-2A2B-4ECA-90D3-1AD37AB5B701}" type="pres">
      <dgm:prSet presAssocID="{0A0941F3-6DFC-4B9F-B2C0-1516D4B88CD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5F731-BE94-47B8-89E8-5F5A03E44B7B}" type="pres">
      <dgm:prSet presAssocID="{0A0941F3-6DFC-4B9F-B2C0-1516D4B88CD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93023-2815-4B11-9B2C-9C59D401B55B}" type="pres">
      <dgm:prSet presAssocID="{0A0941F3-6DFC-4B9F-B2C0-1516D4B88CD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47882-26C3-47D2-865C-26F14749EDAF}" type="pres">
      <dgm:prSet presAssocID="{0A0941F3-6DFC-4B9F-B2C0-1516D4B88CD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945B5-4EC8-4192-A623-1584EC297191}" type="pres">
      <dgm:prSet presAssocID="{0A0941F3-6DFC-4B9F-B2C0-1516D4B88CD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7B650-B467-450C-8002-01F19183FE44}" type="pres">
      <dgm:prSet presAssocID="{0A0941F3-6DFC-4B9F-B2C0-1516D4B88CD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A000-8D83-4DA3-8918-99EE71024C53}" type="pres">
      <dgm:prSet presAssocID="{0A0941F3-6DFC-4B9F-B2C0-1516D4B88CD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9B3BD-1575-4AFE-BCCD-AC3A08612F8C}" type="pres">
      <dgm:prSet presAssocID="{0A0941F3-6DFC-4B9F-B2C0-1516D4B88CD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9B271-D7E1-462F-8912-C63198AABBA7}" type="pres">
      <dgm:prSet presAssocID="{0A0941F3-6DFC-4B9F-B2C0-1516D4B88CD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41DAF8-15C9-47FA-AAD3-60D7D91FBEDA}" type="presOf" srcId="{016DABC7-1D1E-497B-9C50-522886FDB2D5}" destId="{8CE2C7E3-72C5-4A4C-BBD0-38D6FE9BE691}" srcOrd="0" destOrd="0" presId="urn:microsoft.com/office/officeart/2005/8/layout/vProcess5"/>
    <dgm:cxn modelId="{BBDCD0E1-E229-450C-9EFB-21840FF1557D}" type="presOf" srcId="{C0301EBD-CD50-4598-95D4-31D0FD4910B1}" destId="{C9DC467D-061A-48BE-AAED-54B790D1918A}" srcOrd="0" destOrd="0" presId="urn:microsoft.com/office/officeart/2005/8/layout/vProcess5"/>
    <dgm:cxn modelId="{3E523C96-12BF-49D1-BE0B-CE2DD86D965F}" type="presOf" srcId="{0A0941F3-6DFC-4B9F-B2C0-1516D4B88CD2}" destId="{BD713FEF-83C2-43B6-91F5-4CB08CDE8E8E}" srcOrd="0" destOrd="0" presId="urn:microsoft.com/office/officeart/2005/8/layout/vProcess5"/>
    <dgm:cxn modelId="{510630CB-BC0B-4C34-834D-C885D01557A1}" type="presOf" srcId="{A03AA235-AD48-43EC-B2C6-A2B37799E27D}" destId="{77E82A7C-2A2B-4ECA-90D3-1AD37AB5B701}" srcOrd="0" destOrd="0" presId="urn:microsoft.com/office/officeart/2005/8/layout/vProcess5"/>
    <dgm:cxn modelId="{6E2493E3-EC22-4046-A681-AFF0BBB28195}" type="presOf" srcId="{016DABC7-1D1E-497B-9C50-522886FDB2D5}" destId="{FDBFA000-8D83-4DA3-8918-99EE71024C53}" srcOrd="1" destOrd="0" presId="urn:microsoft.com/office/officeart/2005/8/layout/vProcess5"/>
    <dgm:cxn modelId="{9DC757DE-2DD6-44A9-B061-846EB6F13E89}" type="presOf" srcId="{1E198F02-5F2F-46C1-B887-78B4318CE9F3}" destId="{DAD9B3BD-1575-4AFE-BCCD-AC3A08612F8C}" srcOrd="1" destOrd="0" presId="urn:microsoft.com/office/officeart/2005/8/layout/vProcess5"/>
    <dgm:cxn modelId="{1D02755C-FEF2-4000-B919-815F81E782D8}" type="presOf" srcId="{B35537CF-2DB1-47FE-839D-055713044816}" destId="{688074E3-7AA7-46B1-ADD2-EB2301E5A4AA}" srcOrd="0" destOrd="0" presId="urn:microsoft.com/office/officeart/2005/8/layout/vProcess5"/>
    <dgm:cxn modelId="{EB78DF02-1654-4BD3-B474-21D771201EA2}" type="presOf" srcId="{DDC57353-E35E-470F-A766-4758ABD76082}" destId="{182945B5-4EC8-4192-A623-1584EC297191}" srcOrd="1" destOrd="0" presId="urn:microsoft.com/office/officeart/2005/8/layout/vProcess5"/>
    <dgm:cxn modelId="{2E54F3B5-C29A-41CD-A767-3920A6BCD279}" type="presOf" srcId="{A55E19D9-985D-40B6-B1F4-85EF98790E65}" destId="{8D693023-2815-4B11-9B2C-9C59D401B55B}" srcOrd="0" destOrd="0" presId="urn:microsoft.com/office/officeart/2005/8/layout/vProcess5"/>
    <dgm:cxn modelId="{DAB604C5-E7FA-4E5F-81D9-3B2C8B2CFA91}" type="presOf" srcId="{DDC57353-E35E-470F-A766-4758ABD76082}" destId="{EF8CF1A8-7EC0-48EC-818B-B673BB729E2C}" srcOrd="0" destOrd="0" presId="urn:microsoft.com/office/officeart/2005/8/layout/vProcess5"/>
    <dgm:cxn modelId="{7A3782CB-B54E-448E-BDA6-92A58FF0E146}" srcId="{0A0941F3-6DFC-4B9F-B2C0-1516D4B88CD2}" destId="{DDC57353-E35E-470F-A766-4758ABD76082}" srcOrd="0" destOrd="0" parTransId="{9D3E5696-6C96-45F8-8B54-C4F5C85C8248}" sibTransId="{A03AA235-AD48-43EC-B2C6-A2B37799E27D}"/>
    <dgm:cxn modelId="{02613548-0D8F-4498-BF08-8352BDA6A26F}" type="presOf" srcId="{B82A3685-5B92-4B1E-88D4-05746A726AFC}" destId="{FB25F731-BE94-47B8-89E8-5F5A03E44B7B}" srcOrd="0" destOrd="0" presId="urn:microsoft.com/office/officeart/2005/8/layout/vProcess5"/>
    <dgm:cxn modelId="{9B0D96CF-8024-4880-A7A7-091B4CCF440A}" type="presOf" srcId="{B35537CF-2DB1-47FE-839D-055713044816}" destId="{2DF9B271-D7E1-462F-8912-C63198AABBA7}" srcOrd="1" destOrd="0" presId="urn:microsoft.com/office/officeart/2005/8/layout/vProcess5"/>
    <dgm:cxn modelId="{C31EED08-8F57-4BA2-8FFB-B3AA225536EE}" type="presOf" srcId="{1E198F02-5F2F-46C1-B887-78B4318CE9F3}" destId="{BCE85D62-A70D-4742-934A-924F2A3D582A}" srcOrd="0" destOrd="0" presId="urn:microsoft.com/office/officeart/2005/8/layout/vProcess5"/>
    <dgm:cxn modelId="{02C2E88A-71D7-407A-86B6-3276BCC2BD94}" type="presOf" srcId="{C0301EBD-CD50-4598-95D4-31D0FD4910B1}" destId="{02D7B650-B467-450C-8002-01F19183FE44}" srcOrd="1" destOrd="0" presId="urn:microsoft.com/office/officeart/2005/8/layout/vProcess5"/>
    <dgm:cxn modelId="{60C1DBF6-5A98-4282-815A-051C0652FC54}" srcId="{0A0941F3-6DFC-4B9F-B2C0-1516D4B88CD2}" destId="{016DABC7-1D1E-497B-9C50-522886FDB2D5}" srcOrd="2" destOrd="0" parTransId="{95552610-0461-4D54-A2E8-3AB0FE65698C}" sibTransId="{A55E19D9-985D-40B6-B1F4-85EF98790E65}"/>
    <dgm:cxn modelId="{A0118571-63D3-4BFE-AD4C-9FD61DD8475D}" type="presOf" srcId="{390DF9A3-1712-48A1-8D44-9705744841BE}" destId="{FD947882-26C3-47D2-865C-26F14749EDAF}" srcOrd="0" destOrd="0" presId="urn:microsoft.com/office/officeart/2005/8/layout/vProcess5"/>
    <dgm:cxn modelId="{96C3AA72-0E4F-4D5B-92FE-3AC7E5D5C08B}" srcId="{0A0941F3-6DFC-4B9F-B2C0-1516D4B88CD2}" destId="{1E198F02-5F2F-46C1-B887-78B4318CE9F3}" srcOrd="3" destOrd="0" parTransId="{62D1D023-C5A1-4E19-9F56-938CC9F65980}" sibTransId="{390DF9A3-1712-48A1-8D44-9705744841BE}"/>
    <dgm:cxn modelId="{FCB3774A-FE49-4766-A339-8A11B2B7BBEF}" srcId="{0A0941F3-6DFC-4B9F-B2C0-1516D4B88CD2}" destId="{C0301EBD-CD50-4598-95D4-31D0FD4910B1}" srcOrd="1" destOrd="0" parTransId="{05A79EA1-C603-4FD6-BF8E-842476553500}" sibTransId="{B82A3685-5B92-4B1E-88D4-05746A726AFC}"/>
    <dgm:cxn modelId="{FF93C19B-9B13-4656-9092-C8E264C55267}" srcId="{0A0941F3-6DFC-4B9F-B2C0-1516D4B88CD2}" destId="{B35537CF-2DB1-47FE-839D-055713044816}" srcOrd="4" destOrd="0" parTransId="{744B237F-A93D-425E-8D85-9440C5669986}" sibTransId="{2935BA15-AA48-46E5-9B5E-4D2D835231BE}"/>
    <dgm:cxn modelId="{8ACBBA92-EDF8-4241-8B03-0D537CF09BAD}" type="presParOf" srcId="{BD713FEF-83C2-43B6-91F5-4CB08CDE8E8E}" destId="{8911D83B-8E67-4156-B809-3AF321A98560}" srcOrd="0" destOrd="0" presId="urn:microsoft.com/office/officeart/2005/8/layout/vProcess5"/>
    <dgm:cxn modelId="{C8918C92-F03A-42DF-B493-FC56D635337F}" type="presParOf" srcId="{BD713FEF-83C2-43B6-91F5-4CB08CDE8E8E}" destId="{EF8CF1A8-7EC0-48EC-818B-B673BB729E2C}" srcOrd="1" destOrd="0" presId="urn:microsoft.com/office/officeart/2005/8/layout/vProcess5"/>
    <dgm:cxn modelId="{3B3064BB-4BCD-4AB7-906F-F3A45DDFE31C}" type="presParOf" srcId="{BD713FEF-83C2-43B6-91F5-4CB08CDE8E8E}" destId="{C9DC467D-061A-48BE-AAED-54B790D1918A}" srcOrd="2" destOrd="0" presId="urn:microsoft.com/office/officeart/2005/8/layout/vProcess5"/>
    <dgm:cxn modelId="{242B751C-2024-4A1E-A04C-3FE7BE9D3351}" type="presParOf" srcId="{BD713FEF-83C2-43B6-91F5-4CB08CDE8E8E}" destId="{8CE2C7E3-72C5-4A4C-BBD0-38D6FE9BE691}" srcOrd="3" destOrd="0" presId="urn:microsoft.com/office/officeart/2005/8/layout/vProcess5"/>
    <dgm:cxn modelId="{D9EE496A-CE69-43B9-B93A-E90F79C3A0EE}" type="presParOf" srcId="{BD713FEF-83C2-43B6-91F5-4CB08CDE8E8E}" destId="{BCE85D62-A70D-4742-934A-924F2A3D582A}" srcOrd="4" destOrd="0" presId="urn:microsoft.com/office/officeart/2005/8/layout/vProcess5"/>
    <dgm:cxn modelId="{052DB511-F7EF-4B94-8889-6AEDAAF6A4CE}" type="presParOf" srcId="{BD713FEF-83C2-43B6-91F5-4CB08CDE8E8E}" destId="{688074E3-7AA7-46B1-ADD2-EB2301E5A4AA}" srcOrd="5" destOrd="0" presId="urn:microsoft.com/office/officeart/2005/8/layout/vProcess5"/>
    <dgm:cxn modelId="{0161BD93-185C-42D0-8B97-25B278A7FBB3}" type="presParOf" srcId="{BD713FEF-83C2-43B6-91F5-4CB08CDE8E8E}" destId="{77E82A7C-2A2B-4ECA-90D3-1AD37AB5B701}" srcOrd="6" destOrd="0" presId="urn:microsoft.com/office/officeart/2005/8/layout/vProcess5"/>
    <dgm:cxn modelId="{81E3C428-54A1-48FE-8065-6591C2ACB9CF}" type="presParOf" srcId="{BD713FEF-83C2-43B6-91F5-4CB08CDE8E8E}" destId="{FB25F731-BE94-47B8-89E8-5F5A03E44B7B}" srcOrd="7" destOrd="0" presId="urn:microsoft.com/office/officeart/2005/8/layout/vProcess5"/>
    <dgm:cxn modelId="{175B2D9D-3DE5-412A-B124-FCE8C3F1B71D}" type="presParOf" srcId="{BD713FEF-83C2-43B6-91F5-4CB08CDE8E8E}" destId="{8D693023-2815-4B11-9B2C-9C59D401B55B}" srcOrd="8" destOrd="0" presId="urn:microsoft.com/office/officeart/2005/8/layout/vProcess5"/>
    <dgm:cxn modelId="{421869D5-5A37-47A9-AE57-AA63E7382C58}" type="presParOf" srcId="{BD713FEF-83C2-43B6-91F5-4CB08CDE8E8E}" destId="{FD947882-26C3-47D2-865C-26F14749EDAF}" srcOrd="9" destOrd="0" presId="urn:microsoft.com/office/officeart/2005/8/layout/vProcess5"/>
    <dgm:cxn modelId="{8B605343-24F6-448F-B3BB-F6A3D2D6C8CD}" type="presParOf" srcId="{BD713FEF-83C2-43B6-91F5-4CB08CDE8E8E}" destId="{182945B5-4EC8-4192-A623-1584EC297191}" srcOrd="10" destOrd="0" presId="urn:microsoft.com/office/officeart/2005/8/layout/vProcess5"/>
    <dgm:cxn modelId="{868D8A2F-03EB-430C-AF25-7AB1962E3F1F}" type="presParOf" srcId="{BD713FEF-83C2-43B6-91F5-4CB08CDE8E8E}" destId="{02D7B650-B467-450C-8002-01F19183FE44}" srcOrd="11" destOrd="0" presId="urn:microsoft.com/office/officeart/2005/8/layout/vProcess5"/>
    <dgm:cxn modelId="{5E098810-73A5-461A-820A-7D8B4A6CF06D}" type="presParOf" srcId="{BD713FEF-83C2-43B6-91F5-4CB08CDE8E8E}" destId="{FDBFA000-8D83-4DA3-8918-99EE71024C53}" srcOrd="12" destOrd="0" presId="urn:microsoft.com/office/officeart/2005/8/layout/vProcess5"/>
    <dgm:cxn modelId="{75BEC317-8929-48FB-8248-AB9646961422}" type="presParOf" srcId="{BD713FEF-83C2-43B6-91F5-4CB08CDE8E8E}" destId="{DAD9B3BD-1575-4AFE-BCCD-AC3A08612F8C}" srcOrd="13" destOrd="0" presId="urn:microsoft.com/office/officeart/2005/8/layout/vProcess5"/>
    <dgm:cxn modelId="{21D85EA9-C8FD-4B5C-8DAF-173E93DB09C1}" type="presParOf" srcId="{BD713FEF-83C2-43B6-91F5-4CB08CDE8E8E}" destId="{2DF9B271-D7E1-462F-8912-C63198AABBA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F2A2CDC-8E8C-4A49-AC5E-AA4EED9C0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9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8D302E2-F7FB-4B2B-8746-E02EC5287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47231-ADEC-441E-8F07-E15AC68D518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044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53B75A-8E6B-4779-8A19-599E22E27E7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2278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47231-ADEC-441E-8F07-E15AC68D5185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1130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86CA5-FBF6-41FD-9D6A-E6D2EEB12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2650-E082-4816-9C0B-93D3B24DD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00D04-F33B-4CEA-BF00-C4456BD89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F5B8E-E786-44A3-B863-BAD501360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A1B94-C547-4311-BE02-5357984AA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82770-5004-4205-97FF-BE91D92A8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EEFB0-53CC-49EF-8BAC-4E2A3283E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B5F6D-95A5-49ED-A90C-3E880801A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B758-E182-4363-ACE0-9805F6E05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7301-3FE9-4ACE-841A-C09B1EF28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4DBDE-FDCA-423C-8E44-EFD594527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3336-B67C-4FA3-BB0B-45C7AD40C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7D5FB-989D-459C-8F46-5F592684A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A63DF-809B-4BDB-8680-6A1040B4A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24BFAA5-42D0-4994-823F-B4F4C554B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122831" y="4664156"/>
            <a:ext cx="899633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sz="1600" dirty="0" smtClean="0"/>
          </a:p>
          <a:p>
            <a:pPr algn="r"/>
            <a:r>
              <a:rPr lang="ru-RU" sz="2000" dirty="0" smtClean="0"/>
              <a:t>ФГБУЗ «Южный окружной медицинский центр</a:t>
            </a:r>
          </a:p>
          <a:p>
            <a:pPr algn="r"/>
            <a:r>
              <a:rPr lang="ru-RU" sz="2000" dirty="0" smtClean="0"/>
              <a:t>Федерального медико-биологического агентства»</a:t>
            </a:r>
          </a:p>
          <a:p>
            <a:pPr algn="r"/>
            <a:endParaRPr lang="ru-RU" dirty="0" smtClean="0"/>
          </a:p>
          <a:p>
            <a:pPr algn="r"/>
            <a:r>
              <a:rPr lang="ru-RU" sz="1600" dirty="0" smtClean="0"/>
              <a:t>Начальник отдела</a:t>
            </a:r>
          </a:p>
          <a:p>
            <a:pPr algn="r"/>
            <a:r>
              <a:rPr lang="en-US" sz="1600" dirty="0" smtClean="0"/>
              <a:t>nach_asu@uomc-mail.ru                 </a:t>
            </a:r>
            <a:r>
              <a:rPr lang="ru-RU" sz="1600" dirty="0" smtClean="0"/>
              <a:t>автоматизированных систем управления,</a:t>
            </a:r>
          </a:p>
          <a:p>
            <a:pPr algn="r"/>
            <a:r>
              <a:rPr lang="en-US" sz="1600" dirty="0" smtClean="0"/>
              <a:t>asu@uomc-mail.ru                 </a:t>
            </a:r>
            <a:r>
              <a:rPr lang="ru-RU" sz="1600" dirty="0" smtClean="0"/>
              <a:t>информационных и компьютерных технологий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pic>
        <p:nvPicPr>
          <p:cNvPr id="9" name="Рисунок 5" descr="fmba_lo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95250"/>
            <a:ext cx="1427403" cy="160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007665" y="700439"/>
            <a:ext cx="79934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ru-RU" sz="3000" b="1" i="1" dirty="0" err="1" smtClean="0">
                <a:solidFill>
                  <a:srgbClr val="000066"/>
                </a:solidFill>
              </a:rPr>
              <a:t>Бессольцев</a:t>
            </a:r>
            <a:r>
              <a:rPr lang="ru-RU" sz="3000" b="1" i="1" dirty="0" smtClean="0">
                <a:solidFill>
                  <a:srgbClr val="000066"/>
                </a:solidFill>
              </a:rPr>
              <a:t> Михаил Анатольевич</a:t>
            </a:r>
            <a:endParaRPr lang="ru-RU" sz="3000" b="1" i="1" dirty="0">
              <a:solidFill>
                <a:srgbClr val="000066"/>
              </a:solidFill>
            </a:endParaRP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858164" y="1472204"/>
            <a:ext cx="8229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ru-RU" sz="5400" b="1" dirty="0" smtClean="0"/>
              <a:t>Пришло время</a:t>
            </a:r>
          </a:p>
          <a:p>
            <a:pPr algn="r" eaLnBrk="0" hangingPunct="0">
              <a:defRPr/>
            </a:pPr>
            <a:r>
              <a:rPr lang="ru-RU" sz="5400" b="1" dirty="0" smtClean="0"/>
              <a:t>забыть про бумагу</a:t>
            </a:r>
          </a:p>
          <a:p>
            <a:pPr algn="r" eaLnBrk="0" hangingPunct="0"/>
            <a:endParaRPr lang="ru-RU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 eaLnBrk="0" hangingPunct="0"/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 eaLnBrk="0" hangingPunct="0"/>
            <a:endParaRPr lang="ru-RU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 eaLnBrk="0" hangingPunct="0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14 Международный форум «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MedSoft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2018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algn="r" eaLnBrk="0" hangingPunct="0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г. Москва, 10-12 апреля 2018 г.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52" name="Line 17"/>
          <p:cNvSpPr>
            <a:spLocks noChangeShapeType="1"/>
          </p:cNvSpPr>
          <p:nvPr/>
        </p:nvSpPr>
        <p:spPr bwMode="auto">
          <a:xfrm flipV="1">
            <a:off x="1357290" y="1357298"/>
            <a:ext cx="7643834" cy="45719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053" name="Line 22"/>
          <p:cNvSpPr>
            <a:spLocks noChangeShapeType="1"/>
          </p:cNvSpPr>
          <p:nvPr/>
        </p:nvSpPr>
        <p:spPr bwMode="auto">
          <a:xfrm flipV="1">
            <a:off x="1349978" y="4763933"/>
            <a:ext cx="7643834" cy="45719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85" y="2197744"/>
            <a:ext cx="1678506" cy="1678506"/>
          </a:xfrm>
          <a:prstGeom prst="rect">
            <a:avLst/>
          </a:prstGeom>
        </p:spPr>
      </p:pic>
      <p:pic>
        <p:nvPicPr>
          <p:cNvPr id="92162" name="Picture 2" descr="Картинки по запросу пачки бумаг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" y="997415"/>
            <a:ext cx="1470490" cy="15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524" y="1210714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100 - 110 пачек в месяц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87326" y="-18430"/>
            <a:ext cx="8556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Расходы на бумажный медицинский документооборот консультативно-диагностическая поликлиника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Ростовской клинической больницы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ФГБУЗ ЮОМЦ ФМБА России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7380" y="2828000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30 - 40 картриджей в месяц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26" y="3805090"/>
            <a:ext cx="1707908" cy="1280931"/>
          </a:xfrm>
          <a:prstGeom prst="rect">
            <a:avLst/>
          </a:prstGeom>
        </p:spPr>
      </p:pic>
      <p:pic>
        <p:nvPicPr>
          <p:cNvPr id="93186" name="Picture 2" descr="Картинки по запросу деньг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6893"/>
            <a:ext cx="2091489" cy="17231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72416" y="5819349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1 770 000 рублей в год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5198" y="1720989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+</a:t>
            </a:r>
            <a:endParaRPr lang="ru-RU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196" y="3289665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+</a:t>
            </a:r>
            <a:endParaRPr lang="ru-RU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447380" y="4246215"/>
            <a:ext cx="5583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Техническое обслуживание</a:t>
            </a:r>
          </a:p>
          <a:p>
            <a:r>
              <a:rPr lang="ru-RU" sz="2400" dirty="0" smtClean="0"/>
              <a:t>и ремонт печатающей техники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207839" y="4997210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=</a:t>
            </a: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31" y="30593"/>
            <a:ext cx="9620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49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20535"/>
            <a:ext cx="1142933" cy="1331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45224"/>
            <a:ext cx="2589847" cy="1337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166512"/>
            <a:ext cx="6625867" cy="44144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2888" y="72208"/>
            <a:ext cx="7661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Нужны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ли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бумажные копии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медицинских документов для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обеспечения бизнес-процессов медицинской организации?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»Ð¾Ð³Ð¸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7297">
            <a:off x="6327755" y="467490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Выноска со стрелкой вниз 27"/>
          <p:cNvSpPr/>
          <p:nvPr/>
        </p:nvSpPr>
        <p:spPr bwMode="auto">
          <a:xfrm>
            <a:off x="142844" y="1333704"/>
            <a:ext cx="2145050" cy="4197714"/>
          </a:xfrm>
          <a:prstGeom prst="downArrowCallout">
            <a:avLst>
              <a:gd name="adj1" fmla="val 16273"/>
              <a:gd name="adj2" fmla="val 25000"/>
              <a:gd name="adj3" fmla="val 14259"/>
              <a:gd name="adj4" fmla="val 87655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12" y="1384329"/>
            <a:ext cx="2238113" cy="474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 smtClean="0"/>
              <a:t>РОСТОВСКАЯ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КЛИНИЧЕСКАЯ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БОЛЬНИЦА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C00000"/>
                </a:solidFill>
              </a:rPr>
              <a:t>+</a:t>
            </a:r>
            <a:endParaRPr lang="ru-RU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200" dirty="0"/>
              <a:t>АСТРАХАНСКАЯ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КЛИНИЧЕСКАЯ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БОЛЬНИЦА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4 </a:t>
            </a:r>
            <a:r>
              <a:rPr lang="ru-RU" sz="1200" dirty="0" smtClean="0"/>
              <a:t>ПОЛИКЛИНИКИ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C00000"/>
                </a:solidFill>
              </a:rPr>
              <a:t>+</a:t>
            </a:r>
            <a:endParaRPr lang="ru-RU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200" dirty="0"/>
              <a:t>МАХАЧКАЛИНСКАЯ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КЛИНИЧЕСКАЯ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БОЛЬНИЦА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C00000"/>
                </a:solidFill>
              </a:rPr>
              <a:t>+</a:t>
            </a:r>
            <a:endParaRPr lang="ru-RU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200" dirty="0"/>
              <a:t>ТАГАНРОГСКАЯ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ПОЛИКЛИНИКА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C00000"/>
                </a:solidFill>
              </a:rPr>
              <a:t>+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КРАСНОДАРСКАЯ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ПОЛИКЛИНИКА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C00000"/>
                </a:solidFill>
              </a:rPr>
              <a:t>+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200" dirty="0"/>
              <a:t>ЕЙСКАЯ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ПОЛИКЛИНИКА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C00000"/>
                </a:solidFill>
              </a:rPr>
              <a:t>+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200" dirty="0"/>
              <a:t>СТОМАТОЛОГИЧЕСКАЯ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ПОЛИКЛИНИКА</a:t>
            </a:r>
          </a:p>
          <a:p>
            <a:pPr algn="ctr"/>
            <a:endParaRPr lang="ru-RU" sz="1200" dirty="0"/>
          </a:p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endParaRPr lang="ru-RU" sz="1200" dirty="0" smtClean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20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888964"/>
            <a:ext cx="4243483" cy="2826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77122"/>
            <a:ext cx="4835990" cy="32207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04762" cy="119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304" y="153894"/>
            <a:ext cx="817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ИТ изменили роль регистратуры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138" y="677121"/>
            <a:ext cx="4294361" cy="32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59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dennis-yu.com/wp-content/uploads/2013/07/robot_ph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595" y="4903210"/>
            <a:ext cx="2289201" cy="182350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763082"/>
            <a:ext cx="4761905" cy="157142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1185" y="763200"/>
            <a:ext cx="4847252" cy="385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2282651"/>
            <a:ext cx="3494078" cy="262055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96" y="5013176"/>
            <a:ext cx="720080" cy="691558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643" y="3747881"/>
            <a:ext cx="3749104" cy="2811828"/>
          </a:xfrm>
          <a:prstGeom prst="rect">
            <a:avLst/>
          </a:prstGeom>
        </p:spPr>
      </p:pic>
      <p:pic>
        <p:nvPicPr>
          <p:cNvPr id="94210" name="Picture 2" descr="Картинки по запросу смартфо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83" y="46215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328" y="5303840"/>
            <a:ext cx="770710" cy="801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841" y="2355550"/>
            <a:ext cx="1876425" cy="1352550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99592" y="-18430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Записаться на прием к врачу можно различными способами, даже не выходя из дома 24 часа в сутки 7 дней в неделю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2003" y="56582"/>
            <a:ext cx="1466950" cy="11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15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71702"/>
            <a:ext cx="6192688" cy="6037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1934" y="-18430"/>
            <a:ext cx="719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Вызов пациентов к врачу по списку, записанных к нему на прием на текущую дату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8" y="116632"/>
            <a:ext cx="2150568" cy="16561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 rot="21270414">
            <a:off x="3573956" y="1789961"/>
            <a:ext cx="278969" cy="17281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860032" y="1340768"/>
            <a:ext cx="288032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7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50" y="2452494"/>
            <a:ext cx="1401682" cy="2200641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4037303"/>
              </p:ext>
            </p:extLst>
          </p:nvPr>
        </p:nvGraphicFramePr>
        <p:xfrm>
          <a:off x="251520" y="1064901"/>
          <a:ext cx="7037018" cy="571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6535" y="1173965"/>
            <a:ext cx="1164108" cy="814875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 bwMode="auto">
          <a:xfrm>
            <a:off x="7746541" y="1841862"/>
            <a:ext cx="864096" cy="867058"/>
          </a:xfrm>
          <a:prstGeom prst="downArrow">
            <a:avLst/>
          </a:prstGeom>
          <a:solidFill>
            <a:srgbClr val="FFCCCC"/>
          </a:solidFill>
          <a:ln w="254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8170" y="5263767"/>
            <a:ext cx="1476819" cy="145135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2844" y="24091"/>
            <a:ext cx="8869023" cy="956638"/>
            <a:chOff x="142844" y="24090"/>
            <a:chExt cx="8869023" cy="104081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9" name="Стрелка вниз 18"/>
          <p:cNvSpPr/>
          <p:nvPr/>
        </p:nvSpPr>
        <p:spPr bwMode="auto">
          <a:xfrm>
            <a:off x="7746541" y="4514574"/>
            <a:ext cx="864096" cy="930649"/>
          </a:xfrm>
          <a:prstGeom prst="downArrow">
            <a:avLst/>
          </a:prstGeom>
          <a:solidFill>
            <a:srgbClr val="FFCCCC"/>
          </a:solidFill>
          <a:ln w="254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</a:rPr>
              <a:t>15</a:t>
            </a: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5868144" y="1196752"/>
            <a:ext cx="1878397" cy="792088"/>
          </a:xfrm>
          <a:prstGeom prst="rightArrow">
            <a:avLst/>
          </a:prstGeom>
          <a:solidFill>
            <a:srgbClr val="FFCCCC"/>
          </a:solidFill>
          <a:ln w="254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350" y="5657671"/>
            <a:ext cx="28937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dirty="0">
                <a:ln w="12700">
                  <a:solidFill>
                    <a:schemeClr val="accent3"/>
                  </a:solidFill>
                </a:ln>
                <a:solidFill>
                  <a:srgbClr val="C00000"/>
                </a:solidFill>
              </a:rPr>
              <a:t>Зачем</a:t>
            </a:r>
          </a:p>
          <a:p>
            <a:pPr algn="ctr"/>
            <a:r>
              <a:rPr lang="ru-RU" sz="3600" dirty="0">
                <a:ln w="12700">
                  <a:solidFill>
                    <a:schemeClr val="accent3"/>
                  </a:solidFill>
                </a:ln>
                <a:solidFill>
                  <a:srgbClr val="C00000"/>
                </a:solidFill>
              </a:rPr>
              <a:t>печатали?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33780"/>
            <a:ext cx="2097577" cy="118163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68" y="1095533"/>
            <a:ext cx="4479329" cy="3341579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 bwMode="auto">
          <a:xfrm>
            <a:off x="2051721" y="2861880"/>
            <a:ext cx="1073239" cy="79208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78639" y="1095532"/>
            <a:ext cx="4455438" cy="3341579"/>
            <a:chOff x="4456812" y="1095532"/>
            <a:chExt cx="4455438" cy="334157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6812" y="1095532"/>
              <a:ext cx="4455438" cy="3341579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 bwMode="auto">
            <a:xfrm>
              <a:off x="4932040" y="3068960"/>
              <a:ext cx="720080" cy="576064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6171010" y="2861880"/>
              <a:ext cx="1425326" cy="114318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7" y="3995976"/>
            <a:ext cx="5378727" cy="1420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705486" y="4737162"/>
            <a:ext cx="532859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Calibri" panose="020F0502020204030204" pitchFamily="34" charset="0"/>
              </a:rPr>
              <a:t>Какой </a:t>
            </a:r>
            <a:r>
              <a:rPr lang="ru-RU" sz="2000" dirty="0">
                <a:ea typeface="Calibri" panose="020F0502020204030204" pitchFamily="34" charset="0"/>
              </a:rPr>
              <a:t>смысл, при наличии в МИС возможности подписывать документы электронной </a:t>
            </a:r>
            <a:r>
              <a:rPr lang="ru-RU" sz="2000" dirty="0" smtClean="0">
                <a:ea typeface="Calibri" panose="020F0502020204030204" pitchFamily="34" charset="0"/>
              </a:rPr>
              <a:t>подписью, </a:t>
            </a:r>
            <a:r>
              <a:rPr lang="ru-RU" sz="2000" dirty="0">
                <a:ea typeface="Calibri" panose="020F0502020204030204" pitchFamily="34" charset="0"/>
              </a:rPr>
              <a:t>распечатывать </a:t>
            </a:r>
            <a:r>
              <a:rPr lang="ru-RU" sz="2000" dirty="0" smtClean="0">
                <a:ea typeface="Calibri" panose="020F0502020204030204" pitchFamily="34" charset="0"/>
              </a:rPr>
              <a:t>документы </a:t>
            </a:r>
            <a:r>
              <a:rPr lang="ru-RU" sz="2000" dirty="0">
                <a:ea typeface="Calibri" panose="020F0502020204030204" pitchFamily="34" charset="0"/>
              </a:rPr>
              <a:t>и вклеивать их в бумажный вариант медицинской </a:t>
            </a:r>
            <a:r>
              <a:rPr lang="ru-RU" sz="2000" dirty="0" smtClean="0">
                <a:ea typeface="Calibri" panose="020F0502020204030204" pitchFamily="34" charset="0"/>
              </a:rPr>
              <a:t>карты?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5844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336297"/>
            <a:ext cx="4680520" cy="3386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758960"/>
            <a:ext cx="2857143" cy="197142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17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681" y="925201"/>
            <a:ext cx="2857143" cy="1419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371" y="917248"/>
            <a:ext cx="1857143" cy="14190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24" y="1268760"/>
            <a:ext cx="2100999" cy="239513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27584" y="5825450"/>
            <a:ext cx="802955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Зачем хранить ксерокопии, если можно хранить оцифрованные изображения?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99733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7" y="1038934"/>
            <a:ext cx="3809524" cy="5676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18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39" y="1012268"/>
            <a:ext cx="2848219" cy="3695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72816"/>
            <a:ext cx="3809524" cy="3952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46" y="4942161"/>
            <a:ext cx="1829029" cy="137177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835696" y="4795882"/>
            <a:ext cx="717617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Зачем хранить бумажные документы, требующие собственноручной подписи пациента, если можно хранить их в электронном виде, подписанные им рукописной электронной подписью?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5800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19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05600"/>
            <a:ext cx="7704762" cy="5609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6" y="4602336"/>
            <a:ext cx="2257076" cy="162509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857512" y="5145464"/>
            <a:ext cx="717617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Почему </a:t>
            </a:r>
            <a:r>
              <a:rPr lang="ru-RU" sz="2400" dirty="0"/>
              <a:t>электронная рукописная подпись </a:t>
            </a:r>
            <a:r>
              <a:rPr lang="ru-RU" sz="2400" dirty="0" smtClean="0"/>
              <a:t>является </a:t>
            </a:r>
            <a:r>
              <a:rPr lang="ru-RU" sz="2400" dirty="0"/>
              <a:t>значимой в банках, где дело касается наших вкладов, и не может быть значимой </a:t>
            </a:r>
            <a:r>
              <a:rPr lang="ru-RU" sz="2400" dirty="0" smtClean="0"/>
              <a:t>в МИС 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8820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</a:rPr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64892"/>
            <a:ext cx="7416824" cy="49414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Вопросов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к безбумажному электронному медицинскому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документообороту в медицинской организации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больше, чем реальных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ответов.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47" y="965223"/>
            <a:ext cx="2790825" cy="60674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348880"/>
            <a:ext cx="4661311" cy="310754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7" y="1052736"/>
            <a:ext cx="4761905" cy="281904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11560" y="5206497"/>
            <a:ext cx="836963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Зачем </a:t>
            </a:r>
            <a:r>
              <a:rPr lang="ru-RU" sz="2400" dirty="0"/>
              <a:t>дублировать внутренний медицинский документооборот в бумажном виде, если современные технологии позволяют все документы хранить в цифре?</a:t>
            </a:r>
          </a:p>
        </p:txBody>
      </p:sp>
    </p:spTree>
    <p:extLst>
      <p:ext uri="{BB962C8B-B14F-4D97-AF65-F5344CB8AC3E}">
        <p14:creationId xmlns:p14="http://schemas.microsoft.com/office/powerpoint/2010/main" val="3996254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88640"/>
            <a:ext cx="8749636" cy="625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21.11.2011 N 323-ФЗ </a:t>
            </a:r>
            <a:endParaRPr lang="ru-RU" sz="24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ru-RU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ред. от 07.03.2018) "Об основах охраны здоровья граждан в Российской Федерации"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kern="18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Статья 22. Информация о состоянии здоровья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1. Каждый имеет право получить в доступной для него форме имеющуюся в медицинской организации информацию о состоянии своего здоровья, в том числе сведения о результатах медицинского обследования, наличии заболевания, об установленном диагнозе и о прогнозе развития заболевания, методах оказания медицинской помощи, связанном с ними риске, возможных видах медицинского вмешательства, его последствиях и результатах оказания медицинской помощи.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95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093146"/>
            <a:ext cx="2916988" cy="218774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343776"/>
            <a:ext cx="4173926" cy="250435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042" y="1073764"/>
            <a:ext cx="2667301" cy="24272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4966881"/>
            <a:ext cx="8214775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Сколько времени займет </a:t>
            </a:r>
            <a:r>
              <a:rPr lang="ru-RU" sz="2400" dirty="0" smtClean="0"/>
              <a:t>ксерокопирование?</a:t>
            </a:r>
          </a:p>
          <a:p>
            <a:endParaRPr lang="ru-RU" sz="2400" dirty="0"/>
          </a:p>
          <a:p>
            <a:pPr algn="ctr"/>
            <a:r>
              <a:rPr lang="ru-RU" sz="2400" dirty="0" smtClean="0"/>
              <a:t>Кто </a:t>
            </a:r>
            <a:r>
              <a:rPr lang="ru-RU" sz="2400" dirty="0"/>
              <a:t>и когда в медицинской организации должен это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3835421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11" y="3155925"/>
            <a:ext cx="2975354" cy="24918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739" y="1064901"/>
            <a:ext cx="3942844" cy="42215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867" y="1922447"/>
            <a:ext cx="3810000" cy="2266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867" y="3470971"/>
            <a:ext cx="3810000" cy="2152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78092" y="5699461"/>
            <a:ext cx="836963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Неужели не проще посмотреть все в электронном виде или выгрузить из МИС в личный медицинский кабинет пациента и посмотреть там?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2844" y="979130"/>
            <a:ext cx="370907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Статья 22 323-ФЗ</a:t>
            </a:r>
          </a:p>
          <a:p>
            <a:r>
              <a:rPr lang="ru-RU" sz="1400" dirty="0" smtClean="0"/>
              <a:t>5. Пациент </a:t>
            </a:r>
            <a:r>
              <a:rPr lang="ru-RU" sz="1400" dirty="0"/>
              <a:t>либо его законный представитель имеет право по запросу, направленному в том числе в электронной форме, получать отражающие состояние здоровья пациента медицинские документы (их копии) и выписки из них, в том числе в форме электронных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4293190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59184"/>
            <a:ext cx="4826409" cy="30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5536" y="4293096"/>
            <a:ext cx="836963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/>
              <a:t>прошлом году мы подготовили и разослали в наиболее крупные </a:t>
            </a:r>
            <a:r>
              <a:rPr lang="ru-RU" sz="2400" dirty="0" smtClean="0"/>
              <a:t>СМК </a:t>
            </a:r>
            <a:r>
              <a:rPr lang="ru-RU" sz="2400" dirty="0"/>
              <a:t>письма о готовности наших филиалов при проведении проверок предоставлять экспертам полный доступ на просмотр к </a:t>
            </a:r>
            <a:r>
              <a:rPr lang="ru-RU" sz="2400" dirty="0" smtClean="0"/>
              <a:t>БД МИС и </a:t>
            </a:r>
            <a:r>
              <a:rPr lang="ru-RU" sz="2400" dirty="0"/>
              <a:t>проведения экспертизы в электронном виде</a:t>
            </a:r>
            <a:r>
              <a:rPr lang="ru-RU" sz="2400" dirty="0" smtClean="0"/>
              <a:t>. Ответа нет.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47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6512190" cy="463179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182" y="1139280"/>
            <a:ext cx="6586238" cy="39435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275" y="764704"/>
            <a:ext cx="4286096" cy="3671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732" y="5495945"/>
            <a:ext cx="836963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Почему нельзя подписать электронные счета, выставляемые в СМК, электронной подписью, а надо их распечатывать и развозить по СМК.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25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47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571472" y="75429"/>
            <a:ext cx="8440395" cy="909209"/>
            <a:chOff x="571472" y="75429"/>
            <a:chExt cx="8440395" cy="909209"/>
          </a:xfrm>
        </p:grpSpPr>
        <p:sp>
          <p:nvSpPr>
            <p:cNvPr id="9" name="TextBox 8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ПОНИМАЕМ!!!</a:t>
              </a:r>
              <a:endParaRPr lang="ru-RU" sz="38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1801" y="75429"/>
              <a:ext cx="647700" cy="88582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636" y="98813"/>
              <a:ext cx="647700" cy="8858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472" y="98813"/>
              <a:ext cx="647700" cy="885825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8" y="1061655"/>
            <a:ext cx="7708860" cy="5673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764" y="872498"/>
            <a:ext cx="4709497" cy="586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72793" y="5145464"/>
            <a:ext cx="836963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Единственно</a:t>
            </a:r>
            <a:r>
              <a:rPr lang="ru-RU" sz="2400" dirty="0"/>
              <a:t>, где пока еще нужна бумага, </a:t>
            </a:r>
            <a:endParaRPr lang="ru-RU" sz="2400" dirty="0" smtClean="0"/>
          </a:p>
          <a:p>
            <a:pPr algn="ctr"/>
            <a:r>
              <a:rPr lang="ru-RU" sz="2400" dirty="0" smtClean="0"/>
              <a:t>так </a:t>
            </a:r>
            <a:r>
              <a:rPr lang="ru-RU" sz="2400" dirty="0"/>
              <a:t>это при выдачи медицинских </a:t>
            </a:r>
            <a:r>
              <a:rPr lang="ru-RU" sz="2400" dirty="0" smtClean="0"/>
              <a:t>документов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сторонние </a:t>
            </a:r>
            <a:r>
              <a:rPr lang="ru-RU" sz="2400" dirty="0" smtClean="0"/>
              <a:t>организации.</a:t>
            </a:r>
          </a:p>
          <a:p>
            <a:pPr algn="ctr"/>
            <a:r>
              <a:rPr lang="ru-RU" sz="2400" dirty="0" smtClean="0"/>
              <a:t>Но и здесь начинаются изменения!!!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26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8885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6" y="1064901"/>
            <a:ext cx="4016555" cy="5555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49958" y="5145464"/>
            <a:ext cx="8487225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Почему нельзя уже имеющиеся в ЭМК данные распечатать на рецепте?</a:t>
            </a:r>
          </a:p>
          <a:p>
            <a:pPr algn="ctr"/>
            <a:r>
              <a:rPr lang="ru-RU" sz="2400" dirty="0" smtClean="0"/>
              <a:t>Разве при ручном заполнении вероятность ошибок меньше?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27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1064202"/>
            <a:ext cx="4625223" cy="34163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Инструкции </a:t>
            </a:r>
            <a:r>
              <a:rPr lang="ru-RU" sz="2000" dirty="0"/>
              <a:t>по заполнению формы № 107-1/у «Рецептурный бланк</a:t>
            </a:r>
            <a:r>
              <a:rPr lang="ru-RU" sz="2000" dirty="0" smtClean="0"/>
              <a:t>»</a:t>
            </a:r>
          </a:p>
          <a:p>
            <a:endParaRPr lang="ru-RU" sz="1200" dirty="0"/>
          </a:p>
          <a:p>
            <a:r>
              <a:rPr lang="ru-RU" dirty="0"/>
              <a:t>9. Допускается оформление рецептов с использованием компьютерных технологий, за исключением графы "</a:t>
            </a:r>
            <a:r>
              <a:rPr lang="ru-RU" dirty="0" err="1"/>
              <a:t>Rp</a:t>
            </a:r>
            <a:r>
              <a:rPr lang="ru-RU" dirty="0"/>
              <a:t>" (название лекарственного средства, его дозировка, количество, способ и продолжительность </a:t>
            </a:r>
            <a:r>
              <a:rPr lang="ru-RU" dirty="0" smtClean="0"/>
              <a:t>применения).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678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571472" y="75429"/>
            <a:ext cx="8440395" cy="909209"/>
            <a:chOff x="571472" y="75429"/>
            <a:chExt cx="8440395" cy="909209"/>
          </a:xfrm>
        </p:grpSpPr>
        <p:sp>
          <p:nvSpPr>
            <p:cNvPr id="9" name="TextBox 8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ПОНИМАЕМ!!!</a:t>
              </a:r>
              <a:endParaRPr lang="ru-RU" sz="38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1801" y="75429"/>
              <a:ext cx="647700" cy="88582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636" y="98813"/>
              <a:ext cx="647700" cy="8858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472" y="98813"/>
              <a:ext cx="647700" cy="885825"/>
            </a:xfrm>
            <a:prstGeom prst="rect">
              <a:avLst/>
            </a:prstGeom>
          </p:spPr>
        </p:pic>
      </p:grp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6" y="1036885"/>
            <a:ext cx="4744988" cy="20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4" y="3134421"/>
            <a:ext cx="4502874" cy="3064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17" y="2636912"/>
            <a:ext cx="2612220" cy="30367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619" y="5473361"/>
            <a:ext cx="836963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Современные ИТ позволяют </a:t>
            </a:r>
            <a:r>
              <a:rPr lang="ru-RU" sz="2400" dirty="0"/>
              <a:t>отказаться от бумаги даже в тех областях, которые традиционно ее использовали.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28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0343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15" y="67898"/>
            <a:ext cx="685714" cy="952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67898"/>
            <a:ext cx="8209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Анкетирование пациентов – один из основных способов узнать мнение пациентов 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29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57215" y="1257848"/>
            <a:ext cx="8487048" cy="4680520"/>
            <a:chOff x="251520" y="1556792"/>
            <a:chExt cx="8487048" cy="468052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7" y="1556792"/>
              <a:ext cx="8415041" cy="4543636"/>
            </a:xfrm>
            <a:prstGeom prst="rect">
              <a:avLst/>
            </a:prstGeom>
          </p:spPr>
        </p:pic>
        <p:sp>
          <p:nvSpPr>
            <p:cNvPr id="18" name="Овал 17"/>
            <p:cNvSpPr/>
            <p:nvPr/>
          </p:nvSpPr>
          <p:spPr bwMode="auto">
            <a:xfrm>
              <a:off x="251520" y="5229200"/>
              <a:ext cx="6480720" cy="1008112"/>
            </a:xfrm>
            <a:prstGeom prst="ellipse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394" y="2492896"/>
            <a:ext cx="2876119" cy="251660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891597"/>
            <a:ext cx="1493458" cy="19566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8737" y="5958072"/>
            <a:ext cx="691559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Используем самые различные способы анкетирования пациентов.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46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518"/>
            <a:ext cx="2114550" cy="280987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</a:rPr>
              <a:t>3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933295"/>
            <a:ext cx="8712968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Меньшая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вероятность потери данных за счет использования надежных систем хранения данных, резервного копирования и архивирования информации.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Автоматическое формирование выписного эпикриза.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Оперативность получения и скорость обмена необходимой информации.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одновременной работы над электронной медицинской картой нескольким медицинским специалистам не сходя со своего рабочего места.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Читабельность медицинской документации.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Накопленные в медицинской информационной системе данные о назначаемых пациентам лекарственным средствам, методам исследования, анализам, манипуляциям позволяют легко создавать свои внутренние стандарты обследования и лечения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8942" y="119675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ea typeface="Times New Roman" panose="02020603050405020304" pitchFamily="18" charset="0"/>
              </a:rPr>
              <a:t>Главные результаты </a:t>
            </a:r>
            <a:r>
              <a:rPr lang="ru-RU" sz="2800" b="1" i="1" dirty="0">
                <a:ea typeface="Times New Roman" panose="02020603050405020304" pitchFamily="18" charset="0"/>
              </a:rPr>
              <a:t>внедрения МИС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-34480"/>
            <a:ext cx="9100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Большинство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серьезных медицинских организаций давно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БЕЗВОЗВРАТНО посажены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на электронный медицинский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документооборот 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30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0504"/>
            <a:ext cx="8739597" cy="55988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0744" y="5607128"/>
            <a:ext cx="8227689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Апробация очередного интеллектуального голосового сервиса анкетирования пациентов. 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+</a:t>
            </a:r>
            <a:r>
              <a:rPr lang="ru-RU" sz="2200" dirty="0" smtClean="0"/>
              <a:t> Защита от потенциальных приписок.</a:t>
            </a: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50" y="116632"/>
            <a:ext cx="2760691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32656"/>
            <a:ext cx="1812372" cy="1044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0864"/>
            <a:ext cx="2286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38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31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7584" y="5850239"/>
            <a:ext cx="758176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Электронная </a:t>
            </a:r>
            <a:r>
              <a:rPr lang="ru-RU" sz="2400" dirty="0" smtClean="0"/>
              <a:t>приемная директора</a:t>
            </a:r>
          </a:p>
          <a:p>
            <a:pPr algn="ctr"/>
            <a:r>
              <a:rPr lang="ru-RU" sz="2400" dirty="0" smtClean="0"/>
              <a:t>ФГБУЗ </a:t>
            </a:r>
            <a:r>
              <a:rPr lang="ru-RU" sz="2400" dirty="0"/>
              <a:t>ЮОМЦ ФМБА </a:t>
            </a:r>
            <a:r>
              <a:rPr lang="ru-RU" sz="2400" dirty="0" smtClean="0"/>
              <a:t>России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581761" cy="54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58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32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2844" y="24090"/>
            <a:ext cx="8869023" cy="1040811"/>
            <a:chOff x="142844" y="24090"/>
            <a:chExt cx="8869023" cy="10408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664" y="24090"/>
              <a:ext cx="1584176" cy="10408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71801" y="118373"/>
              <a:ext cx="62400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8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МЫ НЕ ПОНИМАЕМ!!!</a:t>
              </a:r>
              <a:endParaRPr lang="ru-RU" sz="3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44" y="24090"/>
              <a:ext cx="1584176" cy="1040811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9" y="2291660"/>
            <a:ext cx="8876718" cy="3796878"/>
          </a:xfrm>
          <a:prstGeom prst="rect">
            <a:avLst/>
          </a:prstGeom>
        </p:spPr>
      </p:pic>
      <p:pic>
        <p:nvPicPr>
          <p:cNvPr id="10" name="Picture 2" descr="Картинки по запросу день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3" y="1088541"/>
            <a:ext cx="2091489" cy="17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732822"/>
            <a:ext cx="1651011" cy="2268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572" y="727222"/>
            <a:ext cx="1993047" cy="14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36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7610" y="24090"/>
            <a:ext cx="9076265" cy="6766887"/>
            <a:chOff x="7610" y="24090"/>
            <a:chExt cx="9076265" cy="676688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0759" y="745069"/>
              <a:ext cx="4038095" cy="571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8" y="2560868"/>
              <a:ext cx="4083045" cy="3973514"/>
            </a:xfrm>
            <a:prstGeom prst="rect">
              <a:avLst/>
            </a:prstGeom>
          </p:spPr>
        </p:pic>
        <p:sp>
          <p:nvSpPr>
            <p:cNvPr id="13" name="Скругленный прямоугольник 12"/>
            <p:cNvSpPr/>
            <p:nvPr/>
          </p:nvSpPr>
          <p:spPr bwMode="auto">
            <a:xfrm>
              <a:off x="142844" y="6357958"/>
              <a:ext cx="428628" cy="3571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33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42844" y="24090"/>
              <a:ext cx="8869023" cy="1040811"/>
              <a:chOff x="142844" y="24090"/>
              <a:chExt cx="8869023" cy="104081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7664" y="24090"/>
                <a:ext cx="1584176" cy="104081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71801" y="118373"/>
                <a:ext cx="624006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3800" dirty="0" smtClean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МЫ НЕ ПОНИМАЕМ!!!</a:t>
                </a:r>
                <a:endParaRPr lang="ru-RU" sz="3800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44" y="24090"/>
                <a:ext cx="1584176" cy="1040811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2142" y="745069"/>
              <a:ext cx="2979725" cy="198648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440" y="1092584"/>
              <a:ext cx="2056312" cy="96105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" y="2667870"/>
              <a:ext cx="1955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ФЗ № 63</a:t>
              </a:r>
            </a:p>
            <a:p>
              <a:pPr algn="ctr"/>
              <a:r>
                <a:rPr lang="ru-RU" dirty="0" smtClean="0"/>
                <a:t>от 06.04.2011</a:t>
              </a:r>
              <a:endParaRPr lang="ru-RU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9338" y="2781229"/>
              <a:ext cx="4295851" cy="23035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07650" y="745069"/>
              <a:ext cx="1818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ФЗ № 1</a:t>
              </a:r>
            </a:p>
            <a:p>
              <a:pPr algn="ctr"/>
              <a:r>
                <a:rPr lang="ru-RU" sz="1400" dirty="0" smtClean="0"/>
                <a:t>от 10.01.2002</a:t>
              </a:r>
              <a:endParaRPr lang="ru-RU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5576" y="5159761"/>
              <a:ext cx="8328299" cy="16312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Почему электронная подпись легитимна, </a:t>
              </a:r>
            </a:p>
            <a:p>
              <a:pPr algn="ctr"/>
              <a:r>
                <a:rPr lang="ru-RU" sz="2000" dirty="0" smtClean="0"/>
                <a:t>а электронный медицинский документооборот в медицинской организации до сих пор нет?</a:t>
              </a:r>
            </a:p>
            <a:p>
              <a:pPr algn="ctr"/>
              <a:r>
                <a:rPr lang="ru-RU" sz="2000" dirty="0" smtClean="0"/>
                <a:t>Почему так медленно идет создание нормативно-правовой базы?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5256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67" y="149676"/>
            <a:ext cx="589599" cy="84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216" y="35678"/>
            <a:ext cx="1077021" cy="107702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154056"/>
            <a:ext cx="5580854" cy="54506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844" y="1371976"/>
            <a:ext cx="3173554" cy="4493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Южный окружной медицинский центр ФМБА России, </a:t>
            </a:r>
            <a:r>
              <a:rPr lang="ru-RU" sz="2200" dirty="0" smtClean="0"/>
              <a:t>готов принять </a:t>
            </a:r>
            <a:r>
              <a:rPr lang="ru-RU" sz="2200" dirty="0"/>
              <a:t>участие в пилотном проекте по отказу от бумаги при электронном медицинском документообороте в медицинской организации.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72207" y="4365104"/>
            <a:ext cx="558518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Цель знаем!</a:t>
            </a:r>
          </a:p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Желание есть!</a:t>
            </a:r>
          </a:p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себе уверены!</a:t>
            </a:r>
          </a:p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Сил хватит!</a:t>
            </a:r>
          </a:p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Трудностей не боимся!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49738" y="57796"/>
            <a:ext cx="8107730" cy="1146163"/>
            <a:chOff x="-49738" y="57796"/>
            <a:chExt cx="8107730" cy="114616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9738" y="251578"/>
              <a:ext cx="952381" cy="95238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101" y="57796"/>
              <a:ext cx="865066" cy="11353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10242" y="251578"/>
              <a:ext cx="69477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0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КТО ВИНОВАТ И ЧТО ДЕЛАТЬ</a:t>
              </a:r>
              <a:endParaRPr lang="ru-RU" sz="3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576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1801" y="118373"/>
            <a:ext cx="62400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 ЗНАЕМ!!!</a:t>
            </a:r>
            <a:endParaRPr lang="ru-RU" sz="38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228" y="5942459"/>
            <a:ext cx="836963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Информатизация общества, а значит и здравоохранения, процесс неизбежный.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90" y="118374"/>
            <a:ext cx="1024541" cy="13600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692696"/>
            <a:ext cx="9589395" cy="57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24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17"/>
          <p:cNvSpPr>
            <a:spLocks noChangeShapeType="1"/>
          </p:cNvSpPr>
          <p:nvPr/>
        </p:nvSpPr>
        <p:spPr bwMode="auto">
          <a:xfrm flipV="1">
            <a:off x="1357290" y="1357298"/>
            <a:ext cx="7643834" cy="45719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76780" y="5262065"/>
            <a:ext cx="89963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i="1" dirty="0"/>
              <a:t>Бессольцев Михаил Анатольевич</a:t>
            </a:r>
            <a:endParaRPr lang="ru-RU" sz="2000" i="1" dirty="0" smtClean="0"/>
          </a:p>
          <a:p>
            <a:pPr algn="r"/>
            <a:r>
              <a:rPr lang="ru-RU" sz="2000" dirty="0" smtClean="0"/>
              <a:t> </a:t>
            </a:r>
            <a:r>
              <a:rPr lang="ru-RU" sz="1400" dirty="0" smtClean="0"/>
              <a:t>ФГБУЗ «Южный окружной медицинский центр </a:t>
            </a:r>
          </a:p>
          <a:p>
            <a:pPr algn="r"/>
            <a:r>
              <a:rPr lang="ru-RU" sz="1400" dirty="0" smtClean="0"/>
              <a:t>Федерального медико-биологического агентства»</a:t>
            </a:r>
          </a:p>
          <a:p>
            <a:pPr algn="r"/>
            <a:r>
              <a:rPr lang="ru-RU" sz="1400" dirty="0" smtClean="0"/>
              <a:t>Начальник отдела</a:t>
            </a:r>
          </a:p>
          <a:p>
            <a:pPr algn="r"/>
            <a:r>
              <a:rPr lang="en-US" sz="1400" dirty="0" smtClean="0"/>
              <a:t>Nach_asu@UOMC-mail.ru </a:t>
            </a:r>
            <a:r>
              <a:rPr lang="ru-RU" sz="1400" dirty="0" smtClean="0"/>
              <a:t>                   </a:t>
            </a:r>
            <a:r>
              <a:rPr lang="en-US" sz="1400" dirty="0" smtClean="0"/>
              <a:t>                </a:t>
            </a:r>
            <a:r>
              <a:rPr lang="ru-RU" sz="1400" dirty="0" smtClean="0"/>
              <a:t>автоматизированных систем управления,</a:t>
            </a:r>
          </a:p>
          <a:p>
            <a:pPr algn="r"/>
            <a:r>
              <a:rPr lang="en-US" sz="1400" dirty="0" smtClean="0"/>
              <a:t>asu@UOMC-mail.ru      </a:t>
            </a:r>
            <a:r>
              <a:rPr lang="ru-RU" sz="1400" dirty="0" smtClean="0"/>
              <a:t>                   </a:t>
            </a:r>
            <a:r>
              <a:rPr lang="en-US" sz="1400" dirty="0" smtClean="0"/>
              <a:t>           </a:t>
            </a:r>
            <a:r>
              <a:rPr lang="ru-RU" sz="1400" dirty="0" smtClean="0"/>
              <a:t>информационных и компьютерных технологий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2" y="1290595"/>
            <a:ext cx="8764622" cy="397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90" y="188640"/>
            <a:ext cx="8975534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Благодарю за 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внимание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992" y="1290595"/>
            <a:ext cx="34305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Ростов-на-Дону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502" y="5325172"/>
            <a:ext cx="2335896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Стенд 6-02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00" y="4293096"/>
            <a:ext cx="1905000" cy="2505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" y="-99392"/>
            <a:ext cx="2114550" cy="280987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84157"/>
            <a:ext cx="8799160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Быстрота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получения и выдачи дубликатов (копий) медицинских электронных документов.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Ведение записи на прием, исследования, операции в электронном виде.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Наличие мобильного приложения позволяет врачу на выходе вести ЭМК, посмотреть расписание и записать на прием к себе или любому другому специалисту, записать на необходимые исследования.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Снижение числа ошибок из-за так называемого "человеческого фактора" за счет использования штрих-кодирования и готовых шаблонов документов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Оперативность и возможность самостоятельного получения необходимой статистической информации руководством, заведующими отделениями, самими врачами.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Автоматическое создание и ведения журналов исследований в электронном виде.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6328" y="55699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ea typeface="Times New Roman" panose="02020603050405020304" pitchFamily="18" charset="0"/>
              </a:rPr>
              <a:t>Главные результаты </a:t>
            </a:r>
            <a:r>
              <a:rPr lang="ru-RU" sz="2800" b="1" i="1" dirty="0">
                <a:ea typeface="Times New Roman" panose="02020603050405020304" pitchFamily="18" charset="0"/>
              </a:rPr>
              <a:t>внедрения МИС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22627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908720"/>
            <a:ext cx="4824536" cy="5471970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 bwMode="auto">
          <a:xfrm>
            <a:off x="80409" y="2420888"/>
            <a:ext cx="4501164" cy="2448272"/>
          </a:xfrm>
          <a:prstGeom prst="downArrowCallout">
            <a:avLst>
              <a:gd name="adj1" fmla="val 19118"/>
              <a:gd name="adj2" fmla="val 25000"/>
              <a:gd name="adj3" fmla="val 25000"/>
              <a:gd name="adj4" fmla="val 66681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dirty="0"/>
              <a:t>Более 800 </a:t>
            </a:r>
            <a:r>
              <a:rPr lang="ru-RU" dirty="0" smtClean="0"/>
              <a:t>автоматизированных</a:t>
            </a:r>
          </a:p>
          <a:p>
            <a:pPr algn="ctr">
              <a:spcAft>
                <a:spcPts val="600"/>
              </a:spcAft>
            </a:pPr>
            <a:r>
              <a:rPr lang="ru-RU" dirty="0" smtClean="0"/>
              <a:t>рабочих </a:t>
            </a:r>
            <a:r>
              <a:rPr lang="ru-RU" dirty="0"/>
              <a:t>мест.</a:t>
            </a:r>
            <a:endParaRPr lang="ru-RU" sz="1000" dirty="0"/>
          </a:p>
          <a:p>
            <a:pPr algn="ctr">
              <a:spcAft>
                <a:spcPts val="600"/>
              </a:spcAft>
            </a:pPr>
            <a:r>
              <a:rPr lang="ru-RU" dirty="0"/>
              <a:t>Более 40 физических серверов.</a:t>
            </a:r>
            <a:endParaRPr lang="ru-RU" sz="1000" dirty="0"/>
          </a:p>
          <a:p>
            <a:pPr algn="ctr">
              <a:spcAft>
                <a:spcPts val="0"/>
              </a:spcAft>
            </a:pPr>
            <a:r>
              <a:rPr lang="ru-RU" dirty="0"/>
              <a:t>СХД, межсетевые </a:t>
            </a:r>
            <a:r>
              <a:rPr lang="ru-RU" dirty="0" smtClean="0"/>
              <a:t>экраны,</a:t>
            </a:r>
          </a:p>
          <a:p>
            <a:pPr algn="ctr">
              <a:spcAft>
                <a:spcPts val="600"/>
              </a:spcAft>
            </a:pPr>
            <a:r>
              <a:rPr lang="ru-RU" dirty="0" smtClean="0"/>
              <a:t>коммутационное </a:t>
            </a:r>
            <a:r>
              <a:rPr lang="ru-RU" dirty="0"/>
              <a:t>оборудование.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09" y="1988840"/>
            <a:ext cx="450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Внедрение ИТ с 1992 г.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44" y="740791"/>
            <a:ext cx="5400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i="1" dirty="0" smtClean="0"/>
              <a:t>3 крупные клинические многопрофильные больницы</a:t>
            </a:r>
          </a:p>
          <a:p>
            <a:r>
              <a:rPr lang="ru-RU" sz="2400" i="1" dirty="0" smtClean="0"/>
              <a:t>4 поликлиники</a:t>
            </a:r>
            <a:endParaRPr lang="ru-RU" sz="2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6917"/>
            <a:ext cx="9129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ФГБУЗ «Южный окружной медицинский центр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Федерального медико-биологического агентства»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4901" y="5822674"/>
            <a:ext cx="478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Всероссийские конференции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«Информационные технологии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практическом здравоохранении»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9" y="5758948"/>
            <a:ext cx="2339275" cy="998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409" y="5361646"/>
            <a:ext cx="627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Автоматизировано 92 % рабочих мест врачей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8874" y="4792238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Более 90 % всех рабочих </a:t>
            </a:r>
            <a:r>
              <a:rPr lang="ru-RU" dirty="0" smtClean="0"/>
              <a:t>мест</a:t>
            </a:r>
          </a:p>
          <a:p>
            <a:pPr algn="ctr"/>
            <a:r>
              <a:rPr lang="ru-RU" dirty="0" smtClean="0"/>
              <a:t>объединены </a:t>
            </a:r>
            <a:r>
              <a:rPr lang="ru-RU" dirty="0"/>
              <a:t>в ЛВС</a:t>
            </a:r>
            <a:r>
              <a:rPr lang="ru-RU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3370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212"/>
            <a:ext cx="1656184" cy="1193832"/>
          </a:xfrm>
          <a:prstGeom prst="rect">
            <a:avLst/>
          </a:prstGeom>
        </p:spPr>
      </p:pic>
      <p:pic>
        <p:nvPicPr>
          <p:cNvPr id="4" name="Рисунок 3" descr="уборщиц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42852"/>
            <a:ext cx="8286808" cy="64184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</a:rPr>
              <a:t>6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511660" y="5658374"/>
            <a:ext cx="6120680" cy="1056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200" dirty="0" smtClean="0"/>
              <a:t>В </a:t>
            </a:r>
            <a:r>
              <a:rPr lang="ru-RU" sz="2200" dirty="0"/>
              <a:t>Ростовской клинической больнице</a:t>
            </a:r>
          </a:p>
          <a:p>
            <a:pPr algn="ctr"/>
            <a:r>
              <a:rPr lang="ru-RU" sz="2200" dirty="0"/>
              <a:t>установлены ПК и работает в МИС</a:t>
            </a:r>
          </a:p>
          <a:p>
            <a:pPr algn="ctr"/>
            <a:r>
              <a:rPr lang="ru-RU" sz="2200" dirty="0" err="1"/>
              <a:t>клининговая</a:t>
            </a:r>
            <a:r>
              <a:rPr lang="ru-RU" sz="2200" dirty="0"/>
              <a:t> служба</a:t>
            </a:r>
          </a:p>
        </p:txBody>
      </p:sp>
    </p:spTree>
    <p:extLst>
      <p:ext uri="{BB962C8B-B14F-4D97-AF65-F5344CB8AC3E}">
        <p14:creationId xmlns:p14="http://schemas.microsoft.com/office/powerpoint/2010/main" val="4309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8" y="3715200"/>
            <a:ext cx="2198049" cy="2930732"/>
          </a:xfrm>
          <a:prstGeom prst="rect">
            <a:avLst/>
          </a:prstGeom>
        </p:spPr>
      </p:pic>
      <p:pic>
        <p:nvPicPr>
          <p:cNvPr id="13" name="Рисунок 12" descr="P1020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7428" y="3445415"/>
            <a:ext cx="5572164" cy="2871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022" y="13079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Первая в ЮФО современная централизованная служба профессиональной дезинфекции и уборки помещений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691680" y="5229200"/>
            <a:ext cx="7166600" cy="1440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/>
              <a:t>Планирование, заказ, выписка требования,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/>
              <a:t>получение со склада больничной аптеки,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списание дезинфекционных средств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aseline="0" dirty="0" smtClean="0"/>
              <a:t>в</a:t>
            </a:r>
            <a:r>
              <a:rPr lang="ru-RU" sz="2200" dirty="0" smtClean="0"/>
              <a:t> модуле «Учет ЛС и ИМН» МИС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285860"/>
            <a:ext cx="2282493" cy="30433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Рисунок 7" descr="P10202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1285860"/>
            <a:ext cx="4187583" cy="235745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970" y="1323181"/>
            <a:ext cx="1151111" cy="7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7" y="2544335"/>
            <a:ext cx="3239694" cy="2159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4555977"/>
            <a:ext cx="3230525" cy="2153683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8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5" y="421017"/>
            <a:ext cx="3239726" cy="2159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115" y="4561441"/>
            <a:ext cx="3230523" cy="2153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578" y="421017"/>
            <a:ext cx="3238028" cy="1888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528" y="421729"/>
            <a:ext cx="2155843" cy="199774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1877" y="2350592"/>
            <a:ext cx="2335147" cy="29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0230" y="2286314"/>
            <a:ext cx="3242376" cy="2269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740" y="4653135"/>
            <a:ext cx="2334327" cy="2061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1" y="44459"/>
            <a:ext cx="886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ЮОМЦ работает медицинская информационная система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3" y="1193827"/>
            <a:ext cx="3749766" cy="249627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24" y="3523479"/>
            <a:ext cx="2904956" cy="29298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861" y="1043396"/>
            <a:ext cx="3053819" cy="203297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351" y="4492057"/>
            <a:ext cx="3290039" cy="21902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62" y="4005064"/>
            <a:ext cx="3665079" cy="244827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42844" y="6357958"/>
            <a:ext cx="428628" cy="3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336"/>
            <a:ext cx="1907704" cy="19077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616" y="20336"/>
            <a:ext cx="7939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Главный недостаток после внедрения МИС – необходимость вести параллельно электронному бумажный медицинский документооборот!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09" y="1640008"/>
            <a:ext cx="2857143" cy="303809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Designs\Смесь.pot</Template>
  <TotalTime>11405</TotalTime>
  <Words>1249</Words>
  <Application>Microsoft Office PowerPoint</Application>
  <PresentationFormat>Экран (4:3)</PresentationFormat>
  <Paragraphs>219</Paragraphs>
  <Slides>36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 Black</vt:lpstr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</dc:creator>
  <cp:lastModifiedBy>Бессольцев Михаил Анатольевич</cp:lastModifiedBy>
  <cp:revision>877</cp:revision>
  <cp:lastPrinted>2003-05-23T06:43:21Z</cp:lastPrinted>
  <dcterms:created xsi:type="dcterms:W3CDTF">2002-10-28T09:17:27Z</dcterms:created>
  <dcterms:modified xsi:type="dcterms:W3CDTF">2018-04-06T11:32:30Z</dcterms:modified>
</cp:coreProperties>
</file>