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95" r:id="rId4"/>
    <p:sldId id="312" r:id="rId5"/>
    <p:sldId id="307" r:id="rId6"/>
    <p:sldId id="308" r:id="rId7"/>
    <p:sldId id="261" r:id="rId8"/>
    <p:sldId id="310" r:id="rId9"/>
    <p:sldId id="298" r:id="rId10"/>
    <p:sldId id="320" r:id="rId11"/>
    <p:sldId id="288" r:id="rId12"/>
    <p:sldId id="263" r:id="rId13"/>
    <p:sldId id="323" r:id="rId14"/>
    <p:sldId id="322" r:id="rId15"/>
    <p:sldId id="315" r:id="rId16"/>
    <p:sldId id="286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107" d="100"/>
          <a:sy n="107" d="100"/>
        </p:scale>
        <p:origin x="-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invertIfNegative val="0"/>
          <c:cat>
            <c:numRef>
              <c:f>'[Рынок, млн.руб..xlsx]Лист1'!$A$4:$I$4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'[Рынок, млн.руб..xlsx]Лист1'!$A$5:$I$5</c:f>
              <c:numCache>
                <c:formatCode>General</c:formatCode>
                <c:ptCount val="9"/>
                <c:pt idx="0">
                  <c:v>100</c:v>
                </c:pt>
                <c:pt idx="1">
                  <c:v>150</c:v>
                </c:pt>
                <c:pt idx="2">
                  <c:v>300</c:v>
                </c:pt>
                <c:pt idx="3">
                  <c:v>600</c:v>
                </c:pt>
                <c:pt idx="4">
                  <c:v>4400</c:v>
                </c:pt>
                <c:pt idx="5">
                  <c:v>5500</c:v>
                </c:pt>
                <c:pt idx="6">
                  <c:v>8850</c:v>
                </c:pt>
                <c:pt idx="7">
                  <c:v>14750</c:v>
                </c:pt>
                <c:pt idx="8">
                  <c:v>22200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40704"/>
        <c:axId val="82046976"/>
      </c:barChart>
      <c:catAx>
        <c:axId val="8204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2046976"/>
        <c:crosses val="autoZero"/>
        <c:auto val="1"/>
        <c:lblAlgn val="ctr"/>
        <c:lblOffset val="100"/>
        <c:noMultiLvlLbl val="0"/>
      </c:catAx>
      <c:valAx>
        <c:axId val="8204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204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solidFill>
            <a:schemeClr val="tx1">
              <a:lumMod val="50000"/>
              <a:lumOff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Муж</c:v>
                </c:pt>
                <c:pt idx="1">
                  <c:v>Жен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 40 лет</c:v>
                </c:pt>
                <c:pt idx="1">
                  <c:v>Старше 40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Заключение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Нарушений нет</c:v>
                </c:pt>
                <c:pt idx="1">
                  <c:v>Желательна консультация врача</c:v>
                </c:pt>
                <c:pt idx="2">
                  <c:v>Необходима консультация врача</c:v>
                </c:pt>
                <c:pt idx="3">
                  <c:v>Требуется срочное обращение к врачу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</c:v>
                </c:pt>
                <c:pt idx="1">
                  <c:v>41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C2D8-AE0D-424B-8BEB-007DD09E9F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B9F64-0D97-4A50-BDCB-9E26123DE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9F64-0D97-4A50-BDCB-9E26123DEA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8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B9F64-0D97-4A50-BDCB-9E26123DEA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6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78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87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9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1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43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3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8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14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80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4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3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13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4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36.635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" y="-642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11" y="44624"/>
            <a:ext cx="69847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ДИАГНОСТИЧЕСКИЙ КАРДИОКОМПЛЕКС</a:t>
            </a:r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ECG Dongle</a:t>
            </a:r>
            <a:endPara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0" y="1028325"/>
            <a:ext cx="7172325" cy="518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44" y="6214359"/>
            <a:ext cx="452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ЗАО 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Нордавинд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|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Москва 2016 год </a:t>
            </a:r>
          </a:p>
        </p:txBody>
      </p:sp>
    </p:spTree>
    <p:extLst>
      <p:ext uri="{BB962C8B-B14F-4D97-AF65-F5344CB8AC3E}">
        <p14:creationId xmlns:p14="http://schemas.microsoft.com/office/powerpoint/2010/main" val="21835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AppData\Local\Temp\Rar$DI36.635\Фон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" y="-642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418" y="260648"/>
            <a:ext cx="79129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 Black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Статистика за первый месяц работы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857232"/>
          <a:ext cx="371474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4429132"/>
          <a:ext cx="4071934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56271949"/>
              </p:ext>
            </p:extLst>
          </p:nvPr>
        </p:nvGraphicFramePr>
        <p:xfrm>
          <a:off x="1666844" y="1857364"/>
          <a:ext cx="7477156" cy="38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16753" y="1196774"/>
            <a:ext cx="4467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u="sng" dirty="0" smtClean="0"/>
              <a:t>Проведено 266 исследований</a:t>
            </a:r>
            <a:endParaRPr lang="ru-RU" sz="23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147094" y="5715016"/>
            <a:ext cx="29566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u="sng" dirty="0" smtClean="0"/>
              <a:t>Отгружен 421 прибор</a:t>
            </a:r>
            <a:r>
              <a:rPr lang="en-US" sz="2300" b="1" u="sng" dirty="0" smtClean="0"/>
              <a:t/>
            </a:r>
            <a:br>
              <a:rPr lang="en-US" sz="2300" b="1" u="sng" dirty="0" smtClean="0"/>
            </a:br>
            <a:r>
              <a:rPr lang="en-US" sz="2300" b="1" u="sng" dirty="0" smtClean="0"/>
              <a:t>ECG </a:t>
            </a:r>
            <a:r>
              <a:rPr lang="en-US" sz="2300" b="1" u="sng" dirty="0" err="1" smtClean="0"/>
              <a:t>Donlge</a:t>
            </a:r>
            <a:endParaRPr lang="ru-RU" sz="2300" b="1" u="sng" dirty="0"/>
          </a:p>
        </p:txBody>
      </p:sp>
    </p:spTree>
    <p:extLst>
      <p:ext uri="{BB962C8B-B14F-4D97-AF65-F5344CB8AC3E}">
        <p14:creationId xmlns:p14="http://schemas.microsoft.com/office/powerpoint/2010/main" val="12330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0"/>
            <a:ext cx="377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Партнерские сервисы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5"/>
            <a:ext cx="2448272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5" y="206084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марте 2016 года завершилась интеграция с интернет-сервисом «Мед</a:t>
            </a:r>
            <a:r>
              <a:rPr lang="en-US" sz="2400" dirty="0" smtClean="0"/>
              <a:t>@</a:t>
            </a:r>
            <a:r>
              <a:rPr lang="ru-RU" sz="2400" dirty="0" err="1" smtClean="0"/>
              <a:t>рхив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47581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Пользователи  </a:t>
            </a:r>
            <a:r>
              <a:rPr lang="en-US" sz="2000" dirty="0" smtClean="0"/>
              <a:t>E</a:t>
            </a:r>
            <a:r>
              <a:rPr lang="ru-RU" sz="2000" dirty="0" smtClean="0"/>
              <a:t>CG </a:t>
            </a:r>
            <a:r>
              <a:rPr lang="ru-RU" sz="2000" dirty="0" err="1"/>
              <a:t>Dongle</a:t>
            </a:r>
            <a:r>
              <a:rPr lang="ru-RU" sz="2000" dirty="0"/>
              <a:t> могут прямо из мобильного приложения отправить данные в свою персональную электронную медицинскую карту на </a:t>
            </a:r>
            <a:r>
              <a:rPr lang="ru-RU" sz="2000" dirty="0" err="1"/>
              <a:t>Мед@рхиве</a:t>
            </a:r>
            <a:r>
              <a:rPr lang="ru-RU" sz="2000" dirty="0"/>
              <a:t>, при желании дать к ней доступ лечащему врачу. </a:t>
            </a:r>
            <a:endParaRPr lang="en-US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этом остается возможность воспользоваться услугами кардиологов сервиса «</a:t>
            </a:r>
            <a:r>
              <a:rPr lang="ru-RU" sz="2000" dirty="0" err="1"/>
              <a:t>КардиоОблако</a:t>
            </a:r>
            <a:r>
              <a:rPr lang="ru-RU" sz="2000" dirty="0"/>
              <a:t>», а сформированное ими мнение будет также продублировано в </a:t>
            </a:r>
            <a:r>
              <a:rPr lang="ru-RU" sz="2000" dirty="0" err="1"/>
              <a:t>Мед@рхиве</a:t>
            </a:r>
            <a:r>
              <a:rPr lang="ru-RU" sz="2000" dirty="0"/>
              <a:t>. </a:t>
            </a:r>
            <a:endParaRPr lang="en-US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использования новой возможности достаточно при отправке данных врачу выставить флажок  «Отправить в </a:t>
            </a:r>
            <a:r>
              <a:rPr lang="ru-RU" sz="2000" dirty="0" err="1"/>
              <a:t>Мед@рхив</a:t>
            </a:r>
            <a:r>
              <a:rPr lang="ru-RU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9377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ownloads\Презентация донгле2-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" y="21944"/>
            <a:ext cx="9144310" cy="68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Фон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95" y="-9939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Партнерские сервисы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8448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марте 2016 года завершена интеграция с интернет-сервисом «Мед</a:t>
            </a:r>
            <a:r>
              <a:rPr lang="en-US" sz="2400" dirty="0" smtClean="0"/>
              <a:t>@</a:t>
            </a:r>
            <a:r>
              <a:rPr lang="ru-RU" sz="2400" dirty="0" smtClean="0"/>
              <a:t>архив»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464942" cy="8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558208"/>
            <a:ext cx="19469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Пользователи </a:t>
            </a:r>
            <a:r>
              <a:rPr lang="ru-RU" dirty="0" err="1"/>
              <a:t>кардиофлешки</a:t>
            </a:r>
            <a:r>
              <a:rPr lang="ru-RU" dirty="0"/>
              <a:t> ECG </a:t>
            </a:r>
            <a:r>
              <a:rPr lang="ru-RU" dirty="0" err="1"/>
              <a:t>Dongle</a:t>
            </a:r>
            <a:r>
              <a:rPr lang="ru-RU" dirty="0"/>
              <a:t> </a:t>
            </a:r>
            <a:r>
              <a:rPr lang="ru-RU" dirty="0" smtClean="0"/>
              <a:t>могут </a:t>
            </a:r>
            <a:r>
              <a:rPr lang="ru-RU" dirty="0"/>
              <a:t>прямо из мобильного </a:t>
            </a:r>
            <a:endParaRPr lang="ru-RU" dirty="0" smtClean="0"/>
          </a:p>
          <a:p>
            <a:r>
              <a:rPr lang="ru-RU" dirty="0" smtClean="0"/>
              <a:t>приложения отправить  </a:t>
            </a:r>
            <a:r>
              <a:rPr lang="ru-RU" dirty="0"/>
              <a:t>данные в свою </a:t>
            </a:r>
            <a:r>
              <a:rPr lang="ru-RU" dirty="0" smtClean="0"/>
              <a:t>ПЭМК на </a:t>
            </a:r>
            <a:r>
              <a:rPr lang="ru-RU" dirty="0" err="1"/>
              <a:t>Мед@рхиве</a:t>
            </a:r>
            <a:r>
              <a:rPr lang="ru-RU" dirty="0"/>
              <a:t>, </a:t>
            </a:r>
            <a:r>
              <a:rPr lang="ru-RU" dirty="0" smtClean="0"/>
              <a:t>при </a:t>
            </a:r>
            <a:r>
              <a:rPr lang="ru-RU" dirty="0"/>
              <a:t>желании дать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ней </a:t>
            </a:r>
            <a:r>
              <a:rPr lang="ru-RU" dirty="0" smtClean="0"/>
              <a:t>доступ лечащему врачу.</a:t>
            </a:r>
          </a:p>
          <a:p>
            <a:r>
              <a:rPr lang="ru-RU" dirty="0" smtClean="0"/>
              <a:t>При </a:t>
            </a:r>
            <a:r>
              <a:rPr lang="ru-RU" dirty="0"/>
              <a:t>этом остается возможность воспользоваться услугами </a:t>
            </a:r>
            <a:r>
              <a:rPr lang="ru-RU" dirty="0" smtClean="0"/>
              <a:t>кардиологов </a:t>
            </a:r>
          </a:p>
          <a:p>
            <a:r>
              <a:rPr lang="ru-RU" dirty="0" smtClean="0"/>
              <a:t>сервиса </a:t>
            </a:r>
            <a:r>
              <a:rPr lang="ru-RU" dirty="0"/>
              <a:t>«</a:t>
            </a:r>
            <a:r>
              <a:rPr lang="ru-RU" dirty="0" err="1"/>
              <a:t>КардиоОблако</a:t>
            </a:r>
            <a:r>
              <a:rPr lang="ru-RU" dirty="0"/>
              <a:t>», а сформированное ими мнение будет также </a:t>
            </a:r>
            <a:endParaRPr lang="ru-RU" dirty="0" smtClean="0"/>
          </a:p>
          <a:p>
            <a:r>
              <a:rPr lang="ru-RU" dirty="0" smtClean="0"/>
              <a:t>продублировано </a:t>
            </a:r>
            <a:r>
              <a:rPr lang="ru-RU" dirty="0"/>
              <a:t>в </a:t>
            </a:r>
            <a:r>
              <a:rPr lang="ru-RU" dirty="0" err="1"/>
              <a:t>Мед@рхиве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использования новой возможности достаточно </a:t>
            </a:r>
            <a:r>
              <a:rPr lang="ru-RU" dirty="0" smtClean="0"/>
              <a:t>при </a:t>
            </a:r>
            <a:r>
              <a:rPr lang="ru-RU" dirty="0"/>
              <a:t>отправке данных врачу </a:t>
            </a:r>
            <a:endParaRPr lang="ru-RU" dirty="0" smtClean="0"/>
          </a:p>
          <a:p>
            <a:r>
              <a:rPr lang="ru-RU" dirty="0" smtClean="0"/>
              <a:t>выставить </a:t>
            </a:r>
            <a:r>
              <a:rPr lang="ru-RU" dirty="0"/>
              <a:t>флажок  «Отправить в </a:t>
            </a:r>
            <a:r>
              <a:rPr lang="ru-RU" dirty="0" err="1"/>
              <a:t>Мед@рхив</a:t>
            </a:r>
            <a:r>
              <a:rPr lang="ru-RU" dirty="0"/>
              <a:t>».</a:t>
            </a:r>
          </a:p>
        </p:txBody>
      </p:sp>
      <p:pic>
        <p:nvPicPr>
          <p:cNvPr id="1028" name="Picture 4" descr="C:\Users\User\Pictures\Фон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03" y="-15238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2194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Ближайшие перспективы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340768"/>
            <a:ext cx="5292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Разработан и проходит тестирование прибор </a:t>
            </a:r>
            <a:r>
              <a:rPr lang="ru-RU" sz="2400" b="1" dirty="0"/>
              <a:t>ECG </a:t>
            </a:r>
            <a:r>
              <a:rPr lang="ru-RU" sz="2400" b="1" dirty="0" err="1"/>
              <a:t>Dongle</a:t>
            </a:r>
            <a:r>
              <a:rPr lang="ru-RU" sz="2400" b="1" dirty="0"/>
              <a:t> </a:t>
            </a:r>
            <a:r>
              <a:rPr lang="ru-RU" sz="2400" b="1" dirty="0" err="1"/>
              <a:t>Plus</a:t>
            </a:r>
            <a:r>
              <a:rPr lang="ru-RU" sz="2400" dirty="0"/>
              <a:t>, позволяющий снимать дополнительно к существующим 6 отведениям с конечностей (I, II, III, </a:t>
            </a:r>
            <a:r>
              <a:rPr lang="ru-RU" sz="2400" dirty="0" err="1"/>
              <a:t>aVR</a:t>
            </a:r>
            <a:r>
              <a:rPr lang="ru-RU" sz="2400" dirty="0"/>
              <a:t>, </a:t>
            </a:r>
            <a:r>
              <a:rPr lang="ru-RU" sz="2400" dirty="0" err="1"/>
              <a:t>aVL</a:t>
            </a:r>
            <a:r>
              <a:rPr lang="ru-RU" sz="2400" dirty="0"/>
              <a:t>, </a:t>
            </a:r>
            <a:r>
              <a:rPr lang="ru-RU" sz="2400" dirty="0" err="1"/>
              <a:t>aVF</a:t>
            </a:r>
            <a:r>
              <a:rPr lang="ru-RU" sz="2400" dirty="0"/>
              <a:t>) одно грудное отведение (предварительно V5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Это даст возможность эффективно </a:t>
            </a:r>
            <a:r>
              <a:rPr lang="ru-RU" sz="2400" dirty="0"/>
              <a:t>обнаруживать более половины всех </a:t>
            </a:r>
            <a:r>
              <a:rPr lang="ru-RU" sz="2400" dirty="0" smtClean="0"/>
              <a:t>видов ишемической </a:t>
            </a:r>
            <a:r>
              <a:rPr lang="ru-RU" sz="2400" dirty="0"/>
              <a:t>болезни </a:t>
            </a:r>
            <a:r>
              <a:rPr lang="ru-RU" sz="2400" dirty="0" smtClean="0"/>
              <a:t>сердца.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/>
          <a:stretch/>
        </p:blipFill>
        <p:spPr bwMode="auto">
          <a:xfrm>
            <a:off x="-180528" y="1844824"/>
            <a:ext cx="39604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Rar$DI74.525\Презентация донгле форум наукоградов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" y="0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36.635\Фон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99095"/>
            <a:ext cx="82346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Будьте здоровы!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Спасибо за внимание!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info@nordavind.ru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www.nordavind.ru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7 499 130 98 92</a:t>
            </a: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2492896"/>
            <a:ext cx="3626117" cy="2160240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E3B~1\AppData\Local\Temp\Rar$DRa0.443\Вариант Мухин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0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pic>
        <p:nvPicPr>
          <p:cNvPr id="2050" name="Picture 2" descr="C:\Users\User\AppData\Local\Temp\Rar$DI56.076\Презентация донгле форум наукоградов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0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E3B~1\AppData\Local\Temp\Rar$DRa0.461\Вариант Мухина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0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pic>
        <p:nvPicPr>
          <p:cNvPr id="2050" name="Picture 2" descr="C:\Users\User\AppData\Local\Temp\Rar$DI56.076\Презентация донгле форум наукоградов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0"/>
            <a:ext cx="9135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AppData\Local\Temp\Rar$DI36.635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" y="-642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9" y="1030564"/>
            <a:ext cx="2255751" cy="337519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11" y="1124744"/>
            <a:ext cx="3351447" cy="22338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96078" cy="2397385"/>
          </a:xfrm>
          <a:prstGeom prst="rect">
            <a:avLst/>
          </a:prstGeom>
          <a:noFill/>
          <a:ln>
            <a:noFill/>
          </a:ln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29483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Фитнес-инструкторы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3214717"/>
            <a:ext cx="254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Спортивные тренеры</a:t>
            </a:r>
            <a:endParaRPr lang="ru-RU" b="1" dirty="0"/>
          </a:p>
        </p:txBody>
      </p:sp>
      <p:pic>
        <p:nvPicPr>
          <p:cNvPr id="10" name="Picture 2" descr="http://www.paginademedia.ro/wp-content/uploads/2014/06/iStock_0000041529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62" y="3212976"/>
            <a:ext cx="4780502" cy="33843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156256" y="5157192"/>
            <a:ext cx="558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Мониторинг состояния сердечно-сосудистой системы спортсменов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Подбор режимов тренировок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Контроль эффективности тренировок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3882" y="6237312"/>
            <a:ext cx="275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Спортивные врачи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321297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Спортсмены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418" y="318428"/>
            <a:ext cx="79129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 Black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Пользователи в спорт</a:t>
            </a:r>
            <a:r>
              <a:rPr lang="en-US" sz="2300" b="1" dirty="0">
                <a:latin typeface="Arial Black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300" b="1" dirty="0">
                <a:latin typeface="Arial Black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29865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36.635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" y="0"/>
            <a:ext cx="91444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99095"/>
            <a:ext cx="8234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11346"/>
              </p:ext>
            </p:extLst>
          </p:nvPr>
        </p:nvGraphicFramePr>
        <p:xfrm>
          <a:off x="1289984" y="1844824"/>
          <a:ext cx="7306493" cy="47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332656"/>
            <a:ext cx="676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latin typeface="Arial Black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Рынок: текущее состояние и прогноз</a:t>
            </a:r>
            <a:endParaRPr lang="ru-RU" sz="2300" b="1" dirty="0">
              <a:latin typeface="Arial Black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908720"/>
            <a:ext cx="7052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Российский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рынок мобильных приборов для здоровья,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млн.руб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7197</TotalTime>
  <Words>280</Words>
  <Application>Microsoft Office PowerPoint</Application>
  <PresentationFormat>Экран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Владимировна</dc:creator>
  <cp:lastModifiedBy>User</cp:lastModifiedBy>
  <cp:revision>106</cp:revision>
  <cp:lastPrinted>2016-02-12T12:05:55Z</cp:lastPrinted>
  <dcterms:created xsi:type="dcterms:W3CDTF">2015-09-17T13:07:46Z</dcterms:created>
  <dcterms:modified xsi:type="dcterms:W3CDTF">2016-03-22T20:45:15Z</dcterms:modified>
</cp:coreProperties>
</file>