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476" r:id="rId3"/>
    <p:sldId id="488" r:id="rId4"/>
    <p:sldId id="477" r:id="rId5"/>
    <p:sldId id="427" r:id="rId6"/>
    <p:sldId id="428" r:id="rId7"/>
    <p:sldId id="451" r:id="rId8"/>
    <p:sldId id="470" r:id="rId9"/>
    <p:sldId id="471" r:id="rId10"/>
    <p:sldId id="472" r:id="rId11"/>
    <p:sldId id="473" r:id="rId12"/>
    <p:sldId id="474" r:id="rId13"/>
    <p:sldId id="475" r:id="rId14"/>
    <p:sldId id="397" r:id="rId15"/>
    <p:sldId id="479" r:id="rId16"/>
    <p:sldId id="480" r:id="rId17"/>
    <p:sldId id="440" r:id="rId18"/>
    <p:sldId id="448" r:id="rId19"/>
    <p:sldId id="441" r:id="rId20"/>
    <p:sldId id="450" r:id="rId21"/>
    <p:sldId id="484" r:id="rId22"/>
    <p:sldId id="487" r:id="rId23"/>
    <p:sldId id="485" r:id="rId24"/>
    <p:sldId id="486" r:id="rId25"/>
    <p:sldId id="304" r:id="rId2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FF"/>
    <a:srgbClr val="F2E5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F77DF-7671-4DE2-B982-4DE532233A34}" type="datetimeFigureOut">
              <a:rPr lang="nb-NO" smtClean="0"/>
              <a:pPr/>
              <a:t>12.08.2015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0D37C-9CB2-439E-B8F3-8B1AE1A2F1B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28691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4797152"/>
            <a:ext cx="9144000" cy="20608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5452603"/>
            <a:ext cx="7632848" cy="1293750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5013176"/>
            <a:ext cx="7632848" cy="288032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Undertekst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797151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485" y="6237313"/>
            <a:ext cx="518295" cy="509040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>
            <a:off x="467544" y="5373216"/>
            <a:ext cx="7632848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64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57191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5733206"/>
            <a:ext cx="2160240" cy="57616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nb-NO" dirty="0" smtClean="0"/>
              <a:t>OVERSKRIFT</a:t>
            </a:r>
            <a:endParaRPr lang="nb-NO" dirty="0"/>
          </a:p>
        </p:txBody>
      </p:sp>
      <p:cxnSp>
        <p:nvCxnSpPr>
          <p:cNvPr id="12" name="Rett linje 11"/>
          <p:cNvCxnSpPr/>
          <p:nvPr userDrawn="1"/>
        </p:nvCxnSpPr>
        <p:spPr>
          <a:xfrm>
            <a:off x="3131840" y="5373216"/>
            <a:ext cx="0" cy="1296144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Plassholder for tekst 13"/>
          <p:cNvSpPr>
            <a:spLocks noGrp="1"/>
          </p:cNvSpPr>
          <p:nvPr>
            <p:ph type="body" sz="quarter" idx="12" hasCustomPrompt="1"/>
          </p:nvPr>
        </p:nvSpPr>
        <p:spPr>
          <a:xfrm>
            <a:off x="3491880" y="5373217"/>
            <a:ext cx="4536504" cy="129614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485" y="6237313"/>
            <a:ext cx="518295" cy="5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275856" cy="6857999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3794397" y="332656"/>
            <a:ext cx="2376264" cy="57616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03179" y="1412776"/>
            <a:ext cx="2304255" cy="46085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nb-NO" dirty="0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3803178" y="1164779"/>
            <a:ext cx="4896544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Plassholder f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72200" y="1412776"/>
            <a:ext cx="2304255" cy="46085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485" y="6237313"/>
            <a:ext cx="518295" cy="5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025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0"/>
          </p:nvPr>
        </p:nvSpPr>
        <p:spPr>
          <a:xfrm>
            <a:off x="0" y="1916832"/>
            <a:ext cx="9144000" cy="494116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2696"/>
            <a:ext cx="2376264" cy="57616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11" name="Plassholder f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75856" y="187152"/>
            <a:ext cx="4968552" cy="144164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2987824" y="188640"/>
            <a:ext cx="0" cy="144016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188640"/>
            <a:ext cx="518295" cy="5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78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692696"/>
            <a:ext cx="2376264" cy="57616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6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556792"/>
            <a:ext cx="3960440" cy="4464496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nb-NO" dirty="0"/>
          </a:p>
        </p:txBody>
      </p:sp>
      <p:sp>
        <p:nvSpPr>
          <p:cNvPr id="8" name="Plassholder f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6" y="692696"/>
            <a:ext cx="2376264" cy="57616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nb-NO" dirty="0" smtClean="0"/>
              <a:t>OVERSKRIFT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716016" y="1396802"/>
            <a:ext cx="3960440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485" y="6237313"/>
            <a:ext cx="518295" cy="509040"/>
          </a:xfrm>
          <a:prstGeom prst="rect">
            <a:avLst/>
          </a:prstGeom>
        </p:spPr>
      </p:pic>
      <p:sp>
        <p:nvSpPr>
          <p:cNvPr id="15" name="Plassholder for tekst 13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556792"/>
            <a:ext cx="3960440" cy="4464496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nb-NO" dirty="0"/>
          </a:p>
        </p:txBody>
      </p:sp>
      <p:cxnSp>
        <p:nvCxnSpPr>
          <p:cNvPr id="16" name="Rett linje 15"/>
          <p:cNvCxnSpPr/>
          <p:nvPr userDrawn="1"/>
        </p:nvCxnSpPr>
        <p:spPr>
          <a:xfrm>
            <a:off x="467544" y="1393610"/>
            <a:ext cx="3960440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613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692696"/>
            <a:ext cx="2376264" cy="57616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nb-NO" dirty="0" smtClean="0"/>
              <a:t>OVERSKRIFT</a:t>
            </a:r>
            <a:endParaRPr lang="nb-NO" dirty="0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Plassholder f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556792"/>
            <a:ext cx="8208912" cy="4464496"/>
          </a:xfrm>
        </p:spPr>
        <p:txBody>
          <a:bodyPr numCol="1" spcCol="36000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485" y="6237313"/>
            <a:ext cx="518295" cy="5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56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692696"/>
            <a:ext cx="2376264" cy="57616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11" name="Plassholder f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556792"/>
            <a:ext cx="4032448" cy="44650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nb-NO" dirty="0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Plassholder for bilde 2"/>
          <p:cNvSpPr>
            <a:spLocks noGrp="1"/>
          </p:cNvSpPr>
          <p:nvPr>
            <p:ph type="pic" sz="quarter" idx="15"/>
          </p:nvPr>
        </p:nvSpPr>
        <p:spPr>
          <a:xfrm>
            <a:off x="4716463" y="1557339"/>
            <a:ext cx="3959993" cy="446395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485" y="6237313"/>
            <a:ext cx="518295" cy="5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13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3"/>
          <p:cNvSpPr>
            <a:spLocks noGrp="1"/>
          </p:cNvSpPr>
          <p:nvPr>
            <p:ph type="body" sz="half" idx="10"/>
          </p:nvPr>
        </p:nvSpPr>
        <p:spPr>
          <a:xfrm>
            <a:off x="2555776" y="4293096"/>
            <a:ext cx="1872208" cy="17281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5" name="Plassholder for tekst 3"/>
          <p:cNvSpPr>
            <a:spLocks noGrp="1"/>
          </p:cNvSpPr>
          <p:nvPr>
            <p:ph type="body" sz="half" idx="11"/>
          </p:nvPr>
        </p:nvSpPr>
        <p:spPr>
          <a:xfrm>
            <a:off x="4644008" y="4293096"/>
            <a:ext cx="1872208" cy="17281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6" name="Plassholder for tekst 3"/>
          <p:cNvSpPr>
            <a:spLocks noGrp="1"/>
          </p:cNvSpPr>
          <p:nvPr>
            <p:ph type="body" sz="half" idx="12"/>
          </p:nvPr>
        </p:nvSpPr>
        <p:spPr>
          <a:xfrm>
            <a:off x="6794058" y="4293096"/>
            <a:ext cx="1872208" cy="17281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7" name="Plassholder for bilde 2"/>
          <p:cNvSpPr>
            <a:spLocks noGrp="1"/>
          </p:cNvSpPr>
          <p:nvPr>
            <p:ph type="pic" idx="13"/>
          </p:nvPr>
        </p:nvSpPr>
        <p:spPr>
          <a:xfrm>
            <a:off x="467544" y="1628800"/>
            <a:ext cx="1872208" cy="266429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18" name="Plassholder for bilde 2"/>
          <p:cNvSpPr>
            <a:spLocks noGrp="1"/>
          </p:cNvSpPr>
          <p:nvPr>
            <p:ph type="pic" idx="14"/>
          </p:nvPr>
        </p:nvSpPr>
        <p:spPr>
          <a:xfrm>
            <a:off x="2555776" y="1628800"/>
            <a:ext cx="1872208" cy="266429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19" name="Plassholder for bilde 2"/>
          <p:cNvSpPr>
            <a:spLocks noGrp="1"/>
          </p:cNvSpPr>
          <p:nvPr>
            <p:ph type="pic" idx="15"/>
          </p:nvPr>
        </p:nvSpPr>
        <p:spPr>
          <a:xfrm>
            <a:off x="4644008" y="1628800"/>
            <a:ext cx="1872208" cy="266429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20" name="Plassholder for bilde 2"/>
          <p:cNvSpPr>
            <a:spLocks noGrp="1"/>
          </p:cNvSpPr>
          <p:nvPr>
            <p:ph type="pic" idx="16"/>
          </p:nvPr>
        </p:nvSpPr>
        <p:spPr>
          <a:xfrm>
            <a:off x="6794058" y="1628800"/>
            <a:ext cx="1872208" cy="266429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26" name="Plassholder for tekst 3"/>
          <p:cNvSpPr>
            <a:spLocks noGrp="1"/>
          </p:cNvSpPr>
          <p:nvPr>
            <p:ph type="body" sz="half" idx="21"/>
          </p:nvPr>
        </p:nvSpPr>
        <p:spPr>
          <a:xfrm>
            <a:off x="467544" y="4293096"/>
            <a:ext cx="1872208" cy="17281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21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332656"/>
            <a:ext cx="8208912" cy="603448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1052736"/>
            <a:ext cx="8208912" cy="36004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Undertekst</a:t>
            </a:r>
            <a:endParaRPr lang="nb-NO" dirty="0"/>
          </a:p>
        </p:txBody>
      </p:sp>
      <p:pic>
        <p:nvPicPr>
          <p:cNvPr id="22" name="Bild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485" y="6237313"/>
            <a:ext cx="518295" cy="5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A1A908-C788-4AD1-9B38-CCA0A4AC029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778246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692698"/>
            <a:ext cx="8198178" cy="5761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None/>
              <a:defRPr>
                <a:latin typeface="+mj-lt"/>
              </a:defRPr>
            </a:lvl5pPr>
          </a:lstStyle>
          <a:p>
            <a:pPr lvl="0"/>
            <a:r>
              <a:rPr lang="nb-NO" dirty="0" smtClean="0"/>
              <a:t>OVERSKRIFT</a:t>
            </a:r>
            <a:endParaRPr lang="nb-NO" dirty="0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486" y="6237313"/>
            <a:ext cx="518295" cy="50904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DRAFT plan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1678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9FA1F3-EB76-44D0-AD9E-D10B0AE38AF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556694"/>
            <a:ext cx="4060794" cy="45694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626006" y="1563466"/>
            <a:ext cx="4060794" cy="45694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61982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0" y="4797152"/>
            <a:ext cx="9144000" cy="2060848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5452603"/>
            <a:ext cx="7632848" cy="1293750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5013176"/>
            <a:ext cx="7632848" cy="288032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Undertekst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467544" y="5373216"/>
            <a:ext cx="7632848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485" y="6237313"/>
            <a:ext cx="518295" cy="5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82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154" name="Group 10"/>
          <p:cNvGrpSpPr>
            <a:grpSpLocks/>
          </p:cNvGrpSpPr>
          <p:nvPr userDrawn="1"/>
        </p:nvGrpSpPr>
        <p:grpSpPr bwMode="auto">
          <a:xfrm>
            <a:off x="755650" y="908050"/>
            <a:ext cx="2303463" cy="73025"/>
            <a:chOff x="431" y="572"/>
            <a:chExt cx="1497" cy="91"/>
          </a:xfrm>
        </p:grpSpPr>
      </p:grpSp>
      <p:sp>
        <p:nvSpPr>
          <p:cNvPr id="4" name="Rektangel 3"/>
          <p:cNvSpPr/>
          <p:nvPr userDrawn="1"/>
        </p:nvSpPr>
        <p:spPr>
          <a:xfrm>
            <a:off x="5724128" y="260648"/>
            <a:ext cx="3024336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5904148" y="404664"/>
            <a:ext cx="2664296" cy="576064"/>
          </a:xfr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OVERSKRIFT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5904148" y="1052736"/>
            <a:ext cx="2664296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Plassholder f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5914580" y="1124744"/>
            <a:ext cx="2653864" cy="2448272"/>
          </a:xfrm>
          <a:noFill/>
        </p:spPr>
        <p:txBody>
          <a:bodyPr lIns="144000" rIns="144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Tekst</a:t>
            </a:r>
            <a:endParaRPr lang="nb-NO" dirty="0" smtClean="0"/>
          </a:p>
          <a:p>
            <a:pPr lvl="0"/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485" y="6237313"/>
            <a:ext cx="518295" cy="5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11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154" name="Group 10"/>
          <p:cNvGrpSpPr>
            <a:grpSpLocks/>
          </p:cNvGrpSpPr>
          <p:nvPr userDrawn="1"/>
        </p:nvGrpSpPr>
        <p:grpSpPr bwMode="auto">
          <a:xfrm>
            <a:off x="755650" y="908050"/>
            <a:ext cx="2303463" cy="73025"/>
            <a:chOff x="431" y="572"/>
            <a:chExt cx="1497" cy="91"/>
          </a:xfrm>
        </p:grpSpPr>
      </p:grpSp>
      <p:sp>
        <p:nvSpPr>
          <p:cNvPr id="4" name="Rektangel 3"/>
          <p:cNvSpPr/>
          <p:nvPr userDrawn="1"/>
        </p:nvSpPr>
        <p:spPr>
          <a:xfrm>
            <a:off x="5724128" y="260648"/>
            <a:ext cx="3024336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5904148" y="404664"/>
            <a:ext cx="2664296" cy="576064"/>
          </a:xfrm>
          <a:noFill/>
        </p:spPr>
        <p:txBody>
          <a:bodyPr anchor="t" anchorCtr="0"/>
          <a:lstStyle>
            <a:lvl1pPr marL="0" indent="0" algn="ctr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OVERSKRIFT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5904148" y="1052736"/>
            <a:ext cx="2664296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Plassholder f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5914580" y="1124744"/>
            <a:ext cx="2653864" cy="2448272"/>
          </a:xfrm>
          <a:noFill/>
        </p:spPr>
        <p:txBody>
          <a:bodyPr lIns="144000" rIns="144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Tekst</a:t>
            </a:r>
            <a:endParaRPr lang="nb-NO" dirty="0" smtClean="0"/>
          </a:p>
          <a:p>
            <a:pPr lvl="0"/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485" y="6237313"/>
            <a:ext cx="518295" cy="5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609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0" y="5301207"/>
            <a:ext cx="7812360" cy="10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07504" y="5301208"/>
            <a:ext cx="1112851" cy="1008112"/>
          </a:xfrm>
          <a:noFill/>
          <a:ln>
            <a:noFill/>
            <a:round/>
          </a:ln>
        </p:spPr>
        <p:txBody>
          <a:bodyPr wrap="none" lIns="144000" tIns="0" rIns="0" bIns="0" anchor="ctr" anchorCtr="0">
            <a:noAutofit/>
          </a:bodyPr>
          <a:lstStyle>
            <a:lvl1pPr marL="0" indent="0" algn="l" defTabSz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01</a:t>
            </a:r>
            <a:endParaRPr lang="nb-NO" dirty="0"/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1259632" y="5520728"/>
            <a:ext cx="0" cy="62413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1331640" y="5445224"/>
            <a:ext cx="6264696" cy="414036"/>
          </a:xfrm>
          <a:noFill/>
        </p:spPr>
        <p:txBody>
          <a:bodyPr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331639" y="5874525"/>
            <a:ext cx="6264696" cy="290779"/>
          </a:xfrm>
          <a:noFill/>
        </p:spPr>
        <p:txBody>
          <a:bodyPr anchor="ctr" anchorCtr="0">
            <a:no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nb-NO" dirty="0" smtClean="0"/>
              <a:t>Undertekst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188640"/>
            <a:ext cx="518295" cy="5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84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0" y="5301207"/>
            <a:ext cx="7812360" cy="10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07504" y="5301208"/>
            <a:ext cx="1112851" cy="1008112"/>
          </a:xfrm>
          <a:noFill/>
          <a:ln>
            <a:noFill/>
            <a:round/>
          </a:ln>
        </p:spPr>
        <p:txBody>
          <a:bodyPr wrap="none" lIns="144000" tIns="0" rIns="0" bIns="0" anchor="ctr" anchorCtr="0">
            <a:noAutofit/>
          </a:bodyPr>
          <a:lstStyle>
            <a:lvl1pPr marL="0" indent="0" algn="l" defTabSz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01</a:t>
            </a:r>
            <a:endParaRPr lang="nb-NO" dirty="0"/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1259632" y="5520728"/>
            <a:ext cx="0" cy="62413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1331640" y="5445224"/>
            <a:ext cx="6264696" cy="414036"/>
          </a:xfrm>
          <a:noFill/>
        </p:spPr>
        <p:txBody>
          <a:bodyPr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331639" y="5874525"/>
            <a:ext cx="6264696" cy="290779"/>
          </a:xfrm>
          <a:noFill/>
        </p:spPr>
        <p:txBody>
          <a:bodyPr anchor="ctr" anchorCtr="0">
            <a:no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nb-NO" dirty="0" smtClean="0"/>
              <a:t>Undertekst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188640"/>
            <a:ext cx="518295" cy="5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71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tel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-66676"/>
            <a:ext cx="9144000" cy="6924675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0" y="5301207"/>
            <a:ext cx="7812360" cy="10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07504" y="5301208"/>
            <a:ext cx="1112851" cy="1008112"/>
          </a:xfrm>
          <a:noFill/>
          <a:ln>
            <a:noFill/>
            <a:round/>
          </a:ln>
        </p:spPr>
        <p:txBody>
          <a:bodyPr wrap="none" lIns="144000" tIns="0" rIns="0" bIns="0" anchor="ctr" anchorCtr="0">
            <a:noAutofit/>
          </a:bodyPr>
          <a:lstStyle>
            <a:lvl1pPr marL="0" indent="0" algn="l" defTabSz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01</a:t>
            </a:r>
            <a:endParaRPr lang="nb-NO" dirty="0"/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1259632" y="5520728"/>
            <a:ext cx="0" cy="62413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1331640" y="5445224"/>
            <a:ext cx="6264696" cy="414036"/>
          </a:xfrm>
          <a:noFill/>
        </p:spPr>
        <p:txBody>
          <a:bodyPr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331639" y="5874525"/>
            <a:ext cx="6264696" cy="290779"/>
          </a:xfrm>
          <a:noFill/>
        </p:spPr>
        <p:txBody>
          <a:bodyPr anchor="ctr" anchorCtr="0">
            <a:no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nb-NO" dirty="0" smtClean="0"/>
              <a:t>Undertekst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188640"/>
            <a:ext cx="518295" cy="5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71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pittel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0" y="5301207"/>
            <a:ext cx="7812360" cy="10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07504" y="5301208"/>
            <a:ext cx="1112851" cy="1008112"/>
          </a:xfrm>
          <a:noFill/>
          <a:ln>
            <a:noFill/>
            <a:round/>
          </a:ln>
        </p:spPr>
        <p:txBody>
          <a:bodyPr wrap="none" lIns="144000" tIns="0" rIns="0" bIns="0" anchor="ctr" anchorCtr="0">
            <a:noAutofit/>
          </a:bodyPr>
          <a:lstStyle>
            <a:lvl1pPr marL="0" indent="0" algn="l" defTabSz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01</a:t>
            </a:r>
            <a:endParaRPr lang="nb-NO" dirty="0"/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1259632" y="5520728"/>
            <a:ext cx="0" cy="62413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1331640" y="5445224"/>
            <a:ext cx="6264696" cy="414036"/>
          </a:xfrm>
          <a:noFill/>
        </p:spPr>
        <p:txBody>
          <a:bodyPr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331639" y="5874525"/>
            <a:ext cx="6264696" cy="290779"/>
          </a:xfrm>
          <a:noFill/>
        </p:spPr>
        <p:txBody>
          <a:bodyPr anchor="ctr" anchorCtr="0">
            <a:no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nb-NO" dirty="0" smtClean="0"/>
              <a:t>Undertekst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188640"/>
            <a:ext cx="518295" cy="5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76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tel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0" y="5301207"/>
            <a:ext cx="7812360" cy="10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07504" y="5301208"/>
            <a:ext cx="1112851" cy="1008112"/>
          </a:xfrm>
          <a:noFill/>
          <a:ln>
            <a:noFill/>
            <a:round/>
          </a:ln>
        </p:spPr>
        <p:txBody>
          <a:bodyPr wrap="none" lIns="144000" tIns="0" rIns="0" bIns="0" anchor="ctr" anchorCtr="0">
            <a:noAutofit/>
          </a:bodyPr>
          <a:lstStyle>
            <a:lvl1pPr marL="0" indent="0" algn="l" defTabSz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01</a:t>
            </a:r>
            <a:endParaRPr lang="nb-NO" dirty="0"/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1259632" y="5520728"/>
            <a:ext cx="0" cy="62413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1331640" y="5445224"/>
            <a:ext cx="6264696" cy="414036"/>
          </a:xfrm>
          <a:noFill/>
        </p:spPr>
        <p:txBody>
          <a:bodyPr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331639" y="5874525"/>
            <a:ext cx="6264696" cy="290779"/>
          </a:xfrm>
          <a:noFill/>
        </p:spPr>
        <p:txBody>
          <a:bodyPr anchor="ctr" anchorCtr="0">
            <a:no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nb-NO" dirty="0" smtClean="0"/>
              <a:t>Undertekst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188640"/>
            <a:ext cx="518295" cy="5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71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868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3" r:id="rId2"/>
    <p:sldLayoutId id="2147483662" r:id="rId3"/>
    <p:sldLayoutId id="2147483669" r:id="rId4"/>
    <p:sldLayoutId id="2147483668" r:id="rId5"/>
    <p:sldLayoutId id="2147483670" r:id="rId6"/>
    <p:sldLayoutId id="2147483671" r:id="rId7"/>
    <p:sldLayoutId id="2147483674" r:id="rId8"/>
    <p:sldLayoutId id="2147483672" r:id="rId9"/>
    <p:sldLayoutId id="2147483661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0" r:id="rId16"/>
    <p:sldLayoutId id="2147483675" r:id="rId17"/>
    <p:sldLayoutId id="2147483677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www.oslomedtech.no/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2800" dirty="0" smtClean="0"/>
              <a:t>Oslo </a:t>
            </a:r>
            <a:r>
              <a:rPr lang="nb-NO" sz="2800" dirty="0" err="1" smtClean="0"/>
              <a:t>Medtech</a:t>
            </a:r>
            <a:r>
              <a:rPr lang="nb-NO" sz="2800" dirty="0" smtClean="0"/>
              <a:t> – </a:t>
            </a:r>
            <a:r>
              <a:rPr lang="nb-NO" sz="2800" dirty="0" err="1" smtClean="0"/>
              <a:t>innovation</a:t>
            </a:r>
            <a:r>
              <a:rPr lang="nb-NO" sz="2800" dirty="0" smtClean="0"/>
              <a:t> and </a:t>
            </a:r>
            <a:r>
              <a:rPr lang="nb-NO" sz="2800" dirty="0" err="1" smtClean="0"/>
              <a:t>international</a:t>
            </a:r>
            <a:r>
              <a:rPr lang="nb-NO" sz="2800" dirty="0" smtClean="0"/>
              <a:t> </a:t>
            </a:r>
            <a:r>
              <a:rPr lang="nb-NO" sz="2800" dirty="0" err="1" smtClean="0"/>
              <a:t>collaboration</a:t>
            </a:r>
            <a:r>
              <a:rPr lang="nb-NO" sz="2800" dirty="0" smtClean="0"/>
              <a:t> in </a:t>
            </a:r>
            <a:r>
              <a:rPr lang="nb-NO" sz="2800" dirty="0" err="1" smtClean="0"/>
              <a:t>medical</a:t>
            </a:r>
            <a:r>
              <a:rPr lang="nb-NO" sz="2800" dirty="0" smtClean="0"/>
              <a:t> technology</a:t>
            </a:r>
            <a:endParaRPr lang="nb-NO" sz="28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Ane Solesvik Oppedal, International Project Manager Oslo Medtech, </a:t>
            </a:r>
            <a:r>
              <a:rPr lang="nb-NO" dirty="0" err="1" smtClean="0"/>
              <a:t>July</a:t>
            </a:r>
            <a:r>
              <a:rPr lang="nb-NO" dirty="0" smtClean="0"/>
              <a:t> 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4528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208912" cy="5761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From </a:t>
            </a:r>
            <a:r>
              <a:rPr lang="nb-NO" dirty="0" err="1" smtClean="0"/>
              <a:t>treatment</a:t>
            </a:r>
            <a:r>
              <a:rPr lang="nb-NO" dirty="0" smtClean="0"/>
              <a:t> to </a:t>
            </a:r>
            <a:r>
              <a:rPr lang="nb-NO" dirty="0" err="1" smtClean="0"/>
              <a:t>prevention</a:t>
            </a:r>
            <a:r>
              <a:rPr lang="nb-NO" dirty="0"/>
              <a:t> </a:t>
            </a:r>
            <a:r>
              <a:rPr lang="nb-NO" dirty="0" smtClean="0"/>
              <a:t>to </a:t>
            </a:r>
            <a:r>
              <a:rPr lang="nb-NO" dirty="0" err="1" smtClean="0"/>
              <a:t>inclusion</a:t>
            </a:r>
            <a:r>
              <a:rPr lang="nb-NO" dirty="0" smtClean="0"/>
              <a:t>…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99792" y="1523334"/>
            <a:ext cx="3401863" cy="104250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35696" y="2564904"/>
            <a:ext cx="5328591" cy="42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2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err="1" smtClean="0"/>
              <a:t>Catalyzing</a:t>
            </a:r>
            <a:r>
              <a:rPr lang="nb-NO" dirty="0" smtClean="0"/>
              <a:t> Technology to Support Family Caregiving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9FA1F3-EB76-44D0-AD9E-D10B0AE38AF7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64938" y="1844824"/>
            <a:ext cx="4606629" cy="3646637"/>
          </a:xfrm>
          <a:prstGeom prst="rect">
            <a:avLst/>
          </a:prstGeom>
          <a:ln w="12700">
            <a:solidFill>
              <a:schemeClr val="accent4">
                <a:shade val="50000"/>
              </a:schemeClr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2"/>
          </p:nvPr>
        </p:nvPicPr>
        <p:blipFill>
          <a:blip r:embed="rId3" cstate="email"/>
          <a:stretch>
            <a:fillRect/>
          </a:stretch>
        </p:blipFill>
        <p:spPr>
          <a:xfrm>
            <a:off x="5220072" y="1844825"/>
            <a:ext cx="3239208" cy="2093635"/>
          </a:xfrm>
          <a:prstGeom prst="rect">
            <a:avLst/>
          </a:prstGeom>
          <a:ln w="12700">
            <a:solidFill>
              <a:schemeClr val="accent4">
                <a:shade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8920" y="4087304"/>
            <a:ext cx="3240360" cy="10801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477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136904" cy="576163"/>
          </a:xfrm>
        </p:spPr>
        <p:txBody>
          <a:bodyPr>
            <a:normAutofit lnSpcReduction="10000"/>
          </a:bodyPr>
          <a:lstStyle/>
          <a:p>
            <a:r>
              <a:rPr lang="nb-NO" dirty="0" err="1" smtClean="0"/>
              <a:t>Living</a:t>
            </a:r>
            <a:r>
              <a:rPr lang="nb-NO" dirty="0" smtClean="0"/>
              <a:t> </a:t>
            </a:r>
            <a:r>
              <a:rPr lang="nb-NO" dirty="0" err="1" smtClean="0"/>
              <a:t>independently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628800"/>
            <a:ext cx="799430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9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208912" cy="5761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Mobile </a:t>
            </a:r>
            <a:r>
              <a:rPr lang="nb-NO" dirty="0" err="1" smtClean="0"/>
              <a:t>health</a:t>
            </a:r>
            <a:r>
              <a:rPr lang="nb-NO" dirty="0" smtClean="0"/>
              <a:t> </a:t>
            </a:r>
            <a:r>
              <a:rPr lang="nb-NO" dirty="0" err="1" smtClean="0"/>
              <a:t>applications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3805177"/>
            <a:ext cx="3312368" cy="207606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01766" y="2420888"/>
            <a:ext cx="3536627" cy="290696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6549" y="1603733"/>
            <a:ext cx="3343333" cy="18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7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136904" cy="5761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Norwegian potential and competitive advantage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22732" y="3356991"/>
            <a:ext cx="2261036" cy="672398"/>
          </a:xfrm>
          <a:prstGeom prst="rect">
            <a:avLst/>
          </a:prstGeom>
          <a:solidFill>
            <a:srgbClr val="F2E5FF"/>
          </a:solidFill>
        </p:spPr>
        <p:txBody>
          <a:bodyPr>
            <a:normAutofit/>
          </a:bodyPr>
          <a:lstStyle>
            <a:defPPr>
              <a:defRPr lang="nb-NO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dirty="0"/>
              <a:t>Public </a:t>
            </a:r>
            <a:r>
              <a:rPr lang="nb-NO" dirty="0" err="1" smtClean="0"/>
              <a:t>investment</a:t>
            </a:r>
            <a:r>
              <a:rPr lang="nb-NO" dirty="0" smtClean="0"/>
              <a:t> </a:t>
            </a:r>
            <a:r>
              <a:rPr lang="nb-NO" dirty="0"/>
              <a:t>in R&amp;D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530062" y="3356991"/>
            <a:ext cx="2189758" cy="697068"/>
          </a:xfrm>
          <a:prstGeom prst="rect">
            <a:avLst/>
          </a:prstGeom>
          <a:solidFill>
            <a:srgbClr val="F2E5FF"/>
          </a:solidFill>
        </p:spPr>
        <p:txBody>
          <a:bodyPr>
            <a:normAutofit/>
          </a:bodyPr>
          <a:lstStyle>
            <a:defPPr>
              <a:defRPr lang="nb-NO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dirty="0"/>
              <a:t>Int. </a:t>
            </a:r>
            <a:r>
              <a:rPr lang="nb-NO" dirty="0" err="1"/>
              <a:t>attractive</a:t>
            </a:r>
            <a:r>
              <a:rPr lang="nb-NO" dirty="0"/>
              <a:t> </a:t>
            </a:r>
            <a:r>
              <a:rPr lang="nb-NO" dirty="0" err="1"/>
              <a:t>testfacilities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749429" y="3356991"/>
            <a:ext cx="2164807" cy="701701"/>
          </a:xfrm>
          <a:prstGeom prst="rect">
            <a:avLst/>
          </a:prstGeom>
          <a:solidFill>
            <a:srgbClr val="F2E5FF"/>
          </a:solidFill>
        </p:spPr>
        <p:txBody>
          <a:bodyPr>
            <a:normAutofit/>
          </a:bodyPr>
          <a:lstStyle>
            <a:defPPr>
              <a:defRPr lang="nb-NO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dirty="0" err="1"/>
              <a:t>Well-estblished</a:t>
            </a:r>
            <a:r>
              <a:rPr lang="nb-NO" dirty="0"/>
              <a:t> </a:t>
            </a:r>
            <a:r>
              <a:rPr lang="nb-NO" dirty="0" err="1"/>
              <a:t>health</a:t>
            </a:r>
            <a:r>
              <a:rPr lang="nb-NO" dirty="0"/>
              <a:t> system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6941825" y="3356991"/>
            <a:ext cx="2027907" cy="701731"/>
          </a:xfrm>
          <a:prstGeom prst="rect">
            <a:avLst/>
          </a:prstGeom>
          <a:solidFill>
            <a:srgbClr val="F2E5FF"/>
          </a:solidFill>
        </p:spPr>
        <p:txBody>
          <a:bodyPr>
            <a:normAutofit/>
          </a:bodyPr>
          <a:lstStyle>
            <a:defPPr>
              <a:defRPr lang="nb-NO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dirty="0" err="1"/>
              <a:t>Early</a:t>
            </a:r>
            <a:r>
              <a:rPr lang="nb-NO" dirty="0"/>
              <a:t> </a:t>
            </a:r>
            <a:r>
              <a:rPr lang="nb-NO" dirty="0" err="1" smtClean="0"/>
              <a:t>adopters</a:t>
            </a:r>
            <a:endParaRPr lang="nb-NO" dirty="0"/>
          </a:p>
          <a:p>
            <a:endParaRPr lang="nb-NO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1826" y="1659236"/>
            <a:ext cx="2054225" cy="16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222732" y="4071062"/>
            <a:ext cx="2258551" cy="193899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9 </a:t>
            </a:r>
            <a:r>
              <a:rPr lang="nb-NO" sz="2000" dirty="0" err="1" smtClean="0">
                <a:solidFill>
                  <a:schemeClr val="tx1"/>
                </a:solidFill>
              </a:rPr>
              <a:t>bill</a:t>
            </a:r>
            <a:r>
              <a:rPr lang="nb-NO" sz="2000" dirty="0" smtClean="0">
                <a:solidFill>
                  <a:schemeClr val="tx1"/>
                </a:solidFill>
              </a:rPr>
              <a:t> NOK </a:t>
            </a:r>
            <a:r>
              <a:rPr lang="nb-NO" sz="2000" dirty="0" err="1" smtClean="0">
                <a:solidFill>
                  <a:schemeClr val="tx1"/>
                </a:solidFill>
              </a:rPr>
              <a:t>ye</a:t>
            </a:r>
            <a:r>
              <a:rPr lang="nb-NO" sz="2000" dirty="0" smtClean="0">
                <a:solidFill>
                  <a:schemeClr val="tx1"/>
                </a:solidFill>
              </a:rPr>
              <a:t>. in Health R&amp;D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6</a:t>
            </a:r>
            <a:r>
              <a:rPr lang="nb-NO" sz="2000" dirty="0" smtClean="0">
                <a:solidFill>
                  <a:schemeClr val="tx1"/>
                </a:solidFill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</a:rPr>
              <a:t>bill</a:t>
            </a:r>
            <a:r>
              <a:rPr lang="nb-NO" sz="2000" dirty="0" smtClean="0">
                <a:solidFill>
                  <a:schemeClr val="tx1"/>
                </a:solidFill>
              </a:rPr>
              <a:t> in </a:t>
            </a:r>
            <a:r>
              <a:rPr lang="nb-NO" sz="2000" dirty="0">
                <a:solidFill>
                  <a:schemeClr val="tx1"/>
                </a:solidFill>
              </a:rPr>
              <a:t>O</a:t>
            </a:r>
            <a:r>
              <a:rPr lang="nb-NO" sz="2000" dirty="0" smtClean="0">
                <a:solidFill>
                  <a:schemeClr val="tx1"/>
                </a:solidFill>
              </a:rPr>
              <a:t>slo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2nd </a:t>
            </a:r>
            <a:r>
              <a:rPr lang="nb-NO" sz="2000" dirty="0" err="1" smtClean="0">
                <a:solidFill>
                  <a:schemeClr val="tx1"/>
                </a:solidFill>
              </a:rPr>
              <a:t>largest</a:t>
            </a:r>
            <a:r>
              <a:rPr lang="nb-NO" sz="2000" dirty="0" smtClean="0">
                <a:solidFill>
                  <a:schemeClr val="tx1"/>
                </a:solidFill>
              </a:rPr>
              <a:t> R&amp;D </a:t>
            </a:r>
            <a:r>
              <a:rPr lang="nb-NO" sz="2000" dirty="0" err="1" smtClean="0">
                <a:solidFill>
                  <a:schemeClr val="tx1"/>
                </a:solidFill>
              </a:rPr>
              <a:t>industry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2481008" y="4064877"/>
            <a:ext cx="2258551" cy="193899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Test </a:t>
            </a:r>
            <a:r>
              <a:rPr lang="nb-NO" sz="2000" dirty="0" err="1" smtClean="0">
                <a:solidFill>
                  <a:schemeClr val="tx1"/>
                </a:solidFill>
              </a:rPr>
              <a:t>on</a:t>
            </a:r>
            <a:r>
              <a:rPr lang="nb-NO" sz="2000" dirty="0" smtClean="0">
                <a:solidFill>
                  <a:schemeClr val="tx1"/>
                </a:solidFill>
              </a:rPr>
              <a:t> animal and human in same </a:t>
            </a:r>
            <a:r>
              <a:rPr lang="nb-NO" sz="2000" dirty="0" err="1" smtClean="0">
                <a:solidFill>
                  <a:schemeClr val="tx1"/>
                </a:solidFill>
              </a:rPr>
              <a:t>place</a:t>
            </a:r>
            <a:endParaRPr lang="nb-NO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60 % from </a:t>
            </a:r>
            <a:r>
              <a:rPr lang="nb-NO" sz="2000" dirty="0" err="1" smtClean="0">
                <a:solidFill>
                  <a:schemeClr val="tx1"/>
                </a:solidFill>
              </a:rPr>
              <a:t>international</a:t>
            </a:r>
            <a:r>
              <a:rPr lang="nb-NO" sz="2000" dirty="0" smtClean="0">
                <a:solidFill>
                  <a:schemeClr val="tx1"/>
                </a:solidFill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</a:rPr>
              <a:t>companies</a:t>
            </a:r>
            <a:endParaRPr lang="nb-NO" sz="2000" dirty="0" smtClean="0">
              <a:solidFill>
                <a:schemeClr val="tx1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4748111" y="4064877"/>
            <a:ext cx="2193715" cy="193899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>
                <a:solidFill>
                  <a:schemeClr val="tx1"/>
                </a:solidFill>
              </a:rPr>
              <a:t>Quality</a:t>
            </a:r>
            <a:r>
              <a:rPr lang="nb-NO" sz="2000" dirty="0" smtClean="0">
                <a:solidFill>
                  <a:schemeClr val="tx1"/>
                </a:solidFill>
              </a:rPr>
              <a:t> in </a:t>
            </a:r>
            <a:r>
              <a:rPr lang="nb-NO" sz="2000" dirty="0" err="1" smtClean="0">
                <a:solidFill>
                  <a:schemeClr val="tx1"/>
                </a:solidFill>
              </a:rPr>
              <a:t>focus</a:t>
            </a:r>
            <a:endParaRPr lang="nb-NO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>
                <a:solidFill>
                  <a:schemeClr val="tx1"/>
                </a:solidFill>
              </a:rPr>
              <a:t>Economy</a:t>
            </a:r>
            <a:r>
              <a:rPr lang="nb-NO" sz="2000" dirty="0" smtClean="0">
                <a:solidFill>
                  <a:schemeClr val="tx1"/>
                </a:solidFill>
              </a:rPr>
              <a:t> to test </a:t>
            </a:r>
            <a:r>
              <a:rPr lang="nb-NO" sz="2000" dirty="0" err="1" smtClean="0">
                <a:solidFill>
                  <a:schemeClr val="tx1"/>
                </a:solidFill>
              </a:rPr>
              <a:t>out</a:t>
            </a:r>
            <a:r>
              <a:rPr lang="nb-NO" sz="2000" dirty="0" smtClean="0">
                <a:solidFill>
                  <a:schemeClr val="tx1"/>
                </a:solidFill>
              </a:rPr>
              <a:t> and </a:t>
            </a:r>
            <a:r>
              <a:rPr lang="nb-NO" sz="2000" dirty="0" err="1" smtClean="0">
                <a:solidFill>
                  <a:schemeClr val="tx1"/>
                </a:solidFill>
              </a:rPr>
              <a:t>implement</a:t>
            </a:r>
            <a:r>
              <a:rPr lang="nb-NO" sz="2000" dirty="0" smtClean="0">
                <a:solidFill>
                  <a:schemeClr val="tx1"/>
                </a:solidFill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</a:rPr>
              <a:t>new</a:t>
            </a:r>
            <a:r>
              <a:rPr lang="nb-NO" sz="2000" dirty="0" smtClean="0">
                <a:solidFill>
                  <a:schemeClr val="tx1"/>
                </a:solidFill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</a:rPr>
              <a:t>solutions</a:t>
            </a:r>
            <a:endParaRPr lang="nb-NO" sz="2000" dirty="0" smtClean="0">
              <a:solidFill>
                <a:schemeClr val="tx1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6941826" y="4071062"/>
            <a:ext cx="2027907" cy="193899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Innovative </a:t>
            </a:r>
            <a:r>
              <a:rPr lang="nb-NO" sz="2000" dirty="0" err="1" smtClean="0">
                <a:solidFill>
                  <a:schemeClr val="tx1"/>
                </a:solidFill>
              </a:rPr>
              <a:t>mindset</a:t>
            </a:r>
            <a:endParaRPr lang="nb-NO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>
                <a:solidFill>
                  <a:schemeClr val="tx1"/>
                </a:solidFill>
              </a:rPr>
              <a:t>Gives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dignity</a:t>
            </a:r>
            <a:r>
              <a:rPr lang="nb-NO" sz="2000" dirty="0" smtClean="0">
                <a:solidFill>
                  <a:schemeClr val="tx1"/>
                </a:solidFill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 smtClean="0">
              <a:solidFill>
                <a:srgbClr val="266FB5"/>
              </a:solidFill>
            </a:endParaRPr>
          </a:p>
          <a:p>
            <a:endParaRPr lang="nb-NO" sz="2000" dirty="0" smtClean="0">
              <a:solidFill>
                <a:srgbClr val="266FB5"/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2968" y="1581736"/>
            <a:ext cx="2278040" cy="177988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29346" y="1602070"/>
            <a:ext cx="2161874" cy="1748736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39559" y="1642800"/>
            <a:ext cx="2187612" cy="1700931"/>
          </a:xfrm>
          <a:prstGeom prst="rect">
            <a:avLst/>
          </a:prstGeom>
          <a:effectLst>
            <a:glow rad="76200">
              <a:srgbClr val="99CCFF">
                <a:alpha val="40000"/>
              </a:srgb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2528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136904" cy="5761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From </a:t>
            </a:r>
            <a:r>
              <a:rPr lang="nb-NO" dirty="0" err="1" smtClean="0"/>
              <a:t>market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industry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endParaRPr lang="nb-NO" dirty="0"/>
          </a:p>
        </p:txBody>
      </p:sp>
      <p:sp>
        <p:nvSpPr>
          <p:cNvPr id="4" name="Afrundet rektangel 7"/>
          <p:cNvSpPr/>
          <p:nvPr/>
        </p:nvSpPr>
        <p:spPr>
          <a:xfrm>
            <a:off x="444728" y="1700808"/>
            <a:ext cx="2327071" cy="796452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 Wide Growing Markets</a:t>
            </a:r>
          </a:p>
        </p:txBody>
      </p:sp>
      <p:sp>
        <p:nvSpPr>
          <p:cNvPr id="5" name="Afrundet rektangel 7"/>
          <p:cNvSpPr/>
          <p:nvPr/>
        </p:nvSpPr>
        <p:spPr>
          <a:xfrm>
            <a:off x="3131839" y="1700808"/>
            <a:ext cx="2736304" cy="796452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world class health technology solutions</a:t>
            </a:r>
          </a:p>
        </p:txBody>
      </p:sp>
      <p:sp>
        <p:nvSpPr>
          <p:cNvPr id="6" name="Afrundet rektangel 6"/>
          <p:cNvSpPr/>
          <p:nvPr/>
        </p:nvSpPr>
        <p:spPr>
          <a:xfrm>
            <a:off x="6228184" y="1704256"/>
            <a:ext cx="2376264" cy="796452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 growth and value creation</a:t>
            </a:r>
          </a:p>
        </p:txBody>
      </p:sp>
      <p:sp>
        <p:nvSpPr>
          <p:cNvPr id="7" name="Right Arrow 23"/>
          <p:cNvSpPr/>
          <p:nvPr/>
        </p:nvSpPr>
        <p:spPr>
          <a:xfrm>
            <a:off x="2708957" y="1837111"/>
            <a:ext cx="504923" cy="576064"/>
          </a:xfrm>
          <a:prstGeom prst="rightArrow">
            <a:avLst>
              <a:gd name="adj1" fmla="val 50000"/>
              <a:gd name="adj2" fmla="val 536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23"/>
          <p:cNvSpPr/>
          <p:nvPr/>
        </p:nvSpPr>
        <p:spPr>
          <a:xfrm>
            <a:off x="5818581" y="1837111"/>
            <a:ext cx="504923" cy="576064"/>
          </a:xfrm>
          <a:prstGeom prst="rightArrow">
            <a:avLst>
              <a:gd name="adj1" fmla="val 50000"/>
              <a:gd name="adj2" fmla="val 536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16770" y="2780928"/>
            <a:ext cx="2438452" cy="222183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1042" y="2780928"/>
            <a:ext cx="2417869" cy="222183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1" name="Rectangle 17"/>
          <p:cNvSpPr/>
          <p:nvPr/>
        </p:nvSpPr>
        <p:spPr>
          <a:xfrm>
            <a:off x="444727" y="2717451"/>
            <a:ext cx="2264229" cy="379509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Demographic changes</a:t>
            </a:r>
          </a:p>
        </p:txBody>
      </p:sp>
      <p:sp>
        <p:nvSpPr>
          <p:cNvPr id="12" name="Rectangle 18"/>
          <p:cNvSpPr/>
          <p:nvPr/>
        </p:nvSpPr>
        <p:spPr>
          <a:xfrm>
            <a:off x="444728" y="3137003"/>
            <a:ext cx="2264229" cy="435223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increase in chronic diseases</a:t>
            </a:r>
          </a:p>
        </p:txBody>
      </p:sp>
      <p:sp>
        <p:nvSpPr>
          <p:cNvPr id="13" name="Rectangle 19"/>
          <p:cNvSpPr/>
          <p:nvPr/>
        </p:nvSpPr>
        <p:spPr>
          <a:xfrm>
            <a:off x="444728" y="3626808"/>
            <a:ext cx="2264229" cy="504573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for efficiency and quality in diagnostics and treatment</a:t>
            </a:r>
          </a:p>
        </p:txBody>
      </p:sp>
      <p:sp>
        <p:nvSpPr>
          <p:cNvPr id="14" name="Rectangle 21"/>
          <p:cNvSpPr/>
          <p:nvPr/>
        </p:nvSpPr>
        <p:spPr>
          <a:xfrm>
            <a:off x="444728" y="4211466"/>
            <a:ext cx="2264229" cy="559155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for health care administration efficiency and quality</a:t>
            </a:r>
          </a:p>
        </p:txBody>
      </p:sp>
      <p:sp>
        <p:nvSpPr>
          <p:cNvPr id="15" name="Rectangle 8"/>
          <p:cNvSpPr/>
          <p:nvPr/>
        </p:nvSpPr>
        <p:spPr>
          <a:xfrm>
            <a:off x="431063" y="4809480"/>
            <a:ext cx="2264229" cy="337137"/>
          </a:xfrm>
          <a:prstGeom prst="rect">
            <a:avLst/>
          </a:prstGeom>
          <a:solidFill>
            <a:srgbClr val="CC99FF"/>
          </a:soli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Fitness and Wellness</a:t>
            </a:r>
          </a:p>
        </p:txBody>
      </p:sp>
      <p:sp>
        <p:nvSpPr>
          <p:cNvPr id="16" name="Rounded Rectangle 11"/>
          <p:cNvSpPr/>
          <p:nvPr/>
        </p:nvSpPr>
        <p:spPr>
          <a:xfrm>
            <a:off x="444728" y="5403626"/>
            <a:ext cx="8044184" cy="554476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driven and cluster based innovation and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3183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208912" cy="576163"/>
          </a:xfrm>
        </p:spPr>
        <p:txBody>
          <a:bodyPr>
            <a:normAutofit lnSpcReduction="10000"/>
          </a:bodyPr>
          <a:lstStyle/>
          <a:p>
            <a:r>
              <a:rPr lang="nb-NO" dirty="0" err="1" smtClean="0"/>
              <a:t>Focus</a:t>
            </a:r>
            <a:r>
              <a:rPr lang="nb-NO" dirty="0" smtClean="0"/>
              <a:t> areas</a:t>
            </a:r>
            <a:endParaRPr lang="nb-NO" dirty="0"/>
          </a:p>
        </p:txBody>
      </p:sp>
      <p:sp>
        <p:nvSpPr>
          <p:cNvPr id="4" name="Content Placeholder 7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4752528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dirty="0" smtClean="0"/>
              <a:t>ocus on the radical and disruptive changes and technology that will:</a:t>
            </a:r>
          </a:p>
          <a:p>
            <a:endParaRPr lang="en-U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Improve the quality and efficiency of monitoring, diagnostics, intervention, treatment and follow 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Improve the patient life quality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Reduce the health care cost dramatically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15488" y="1556792"/>
            <a:ext cx="3059975" cy="204274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15488" y="3717031"/>
            <a:ext cx="3059975" cy="24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4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208912" cy="576163"/>
          </a:xfrm>
        </p:spPr>
        <p:txBody>
          <a:bodyPr>
            <a:normAutofit lnSpcReduction="10000"/>
          </a:bodyPr>
          <a:lstStyle/>
          <a:p>
            <a:r>
              <a:rPr lang="nb-NO" dirty="0" err="1" smtClean="0"/>
              <a:t>Medtech</a:t>
            </a:r>
            <a:r>
              <a:rPr lang="nb-NO" dirty="0" smtClean="0"/>
              <a:t> Accelerator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936" y="1846379"/>
            <a:ext cx="8850127" cy="428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566" y="5074981"/>
            <a:ext cx="886786" cy="88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0250" y="5768297"/>
            <a:ext cx="37068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644" y="5998363"/>
            <a:ext cx="25177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142" y="4875347"/>
            <a:ext cx="1260599" cy="84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356" y="4916831"/>
            <a:ext cx="1297234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6982" y="5661160"/>
            <a:ext cx="1008187" cy="67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859" y="4970058"/>
            <a:ext cx="1513388" cy="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936739" y="5691110"/>
            <a:ext cx="1186279" cy="6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9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208912" cy="576163"/>
          </a:xfrm>
        </p:spPr>
        <p:txBody>
          <a:bodyPr>
            <a:normAutofit lnSpcReduction="10000"/>
          </a:bodyPr>
          <a:lstStyle/>
          <a:p>
            <a:r>
              <a:rPr lang="nb-NO" dirty="0" err="1" smtClean="0"/>
              <a:t>Medtech</a:t>
            </a:r>
            <a:r>
              <a:rPr lang="nb-NO" dirty="0" smtClean="0"/>
              <a:t> Investor Network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3096344" cy="4464496"/>
          </a:xfrm>
        </p:spPr>
        <p:txBody>
          <a:bodyPr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Oslo </a:t>
            </a:r>
            <a:r>
              <a:rPr lang="en-US" sz="2400" dirty="0" err="1" smtClean="0"/>
              <a:t>Medtech</a:t>
            </a:r>
            <a:r>
              <a:rPr lang="en-US" sz="2400" dirty="0" smtClean="0"/>
              <a:t> builds up an </a:t>
            </a:r>
            <a:r>
              <a:rPr lang="en-US" sz="2400" dirty="0" err="1" smtClean="0"/>
              <a:t>Medtech</a:t>
            </a:r>
            <a:r>
              <a:rPr lang="en-US" sz="2400" dirty="0" smtClean="0"/>
              <a:t> Investor Network – and match investors and companies</a:t>
            </a:r>
          </a:p>
          <a:p>
            <a:pPr algn="ctr"/>
            <a:endParaRPr lang="nb-NO" sz="2400" dirty="0"/>
          </a:p>
          <a:p>
            <a:pPr algn="ctr"/>
            <a:r>
              <a:rPr lang="nb-NO" sz="2400" dirty="0" smtClean="0"/>
              <a:t>DNB-Oslo </a:t>
            </a:r>
            <a:r>
              <a:rPr lang="nb-NO" sz="2400" dirty="0" err="1" smtClean="0"/>
              <a:t>Medtech</a:t>
            </a:r>
            <a:r>
              <a:rPr lang="nb-NO" sz="2400" dirty="0" smtClean="0"/>
              <a:t> Investment Conference</a:t>
            </a:r>
          </a:p>
          <a:p>
            <a:pPr algn="ctr"/>
            <a:r>
              <a:rPr lang="nb-NO" sz="2400" dirty="0" err="1" smtClean="0"/>
              <a:t>December</a:t>
            </a:r>
            <a:r>
              <a:rPr lang="nb-NO" sz="2400" dirty="0" smtClean="0"/>
              <a:t> 15</a:t>
            </a:r>
            <a:r>
              <a:rPr lang="nb-NO" sz="2400" baseline="30000" dirty="0" smtClean="0"/>
              <a:t>th</a:t>
            </a:r>
            <a:r>
              <a:rPr lang="nb-NO" sz="2400" dirty="0" smtClean="0"/>
              <a:t> 2015</a:t>
            </a:r>
            <a:endParaRPr lang="en-US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107798"/>
            <a:ext cx="5038681" cy="33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0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208912" cy="5761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International </a:t>
            </a:r>
            <a:r>
              <a:rPr lang="nb-NO" dirty="0" err="1" smtClean="0"/>
              <a:t>outreach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788023" y="1628800"/>
            <a:ext cx="3868553" cy="446449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Arial" panose="020B0604020202020204" pitchFamily="34" charset="0"/>
              </a:rPr>
              <a:t>Norwegian, Nordic and international markets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Arial" panose="020B0604020202020204" pitchFamily="34" charset="0"/>
              </a:rPr>
              <a:t>Oslo </a:t>
            </a:r>
            <a:r>
              <a:rPr lang="en-US" sz="1800" dirty="0" err="1">
                <a:cs typeface="Arial" panose="020B0604020202020204" pitchFamily="34" charset="0"/>
              </a:rPr>
              <a:t>M</a:t>
            </a:r>
            <a:r>
              <a:rPr lang="en-US" sz="1800" dirty="0" err="1" smtClean="0">
                <a:cs typeface="Arial" panose="020B0604020202020204" pitchFamily="34" charset="0"/>
              </a:rPr>
              <a:t>edtech</a:t>
            </a:r>
            <a:r>
              <a:rPr lang="en-US" sz="1800" dirty="0" smtClean="0">
                <a:cs typeface="Arial" panose="020B0604020202020204" pitchFamily="34" charset="0"/>
              </a:rPr>
              <a:t> add value by: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Arial" panose="020B0604020202020204" pitchFamily="34" charset="0"/>
              </a:rPr>
              <a:t>Facilitate </a:t>
            </a:r>
            <a:r>
              <a:rPr lang="en-US" sz="1800" dirty="0">
                <a:cs typeface="Arial" panose="020B0604020202020204" pitchFamily="34" charset="0"/>
              </a:rPr>
              <a:t>international R&amp;D </a:t>
            </a:r>
            <a:r>
              <a:rPr lang="en-US" sz="1800" dirty="0" smtClean="0">
                <a:cs typeface="Arial" panose="020B0604020202020204" pitchFamily="34" charset="0"/>
              </a:rPr>
              <a:t>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Build “Go to market” </a:t>
            </a:r>
            <a:r>
              <a:rPr lang="en-US" sz="1800" dirty="0" smtClean="0">
                <a:cs typeface="Arial" panose="020B0604020202020204" pitchFamily="34" charset="0"/>
              </a:rPr>
              <a:t>competence</a:t>
            </a:r>
            <a:endParaRPr lang="en-US" sz="1800" dirty="0"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Regulatory issues and reimbursement</a:t>
            </a: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Market potential and barriers</a:t>
            </a: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“How to build an international strategy” …</a:t>
            </a:r>
            <a:r>
              <a:rPr lang="en-US" sz="1800" dirty="0" err="1" smtClean="0">
                <a:cs typeface="Arial" panose="020B0604020202020204" pitchFamily="34" charset="0"/>
              </a:rPr>
              <a:t>etc</a:t>
            </a:r>
            <a:endParaRPr lang="en-US" sz="18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Arial" panose="020B0604020202020204" pitchFamily="34" charset="0"/>
              </a:rPr>
              <a:t> Financing</a:t>
            </a:r>
            <a:r>
              <a:rPr lang="en-US" sz="1800" dirty="0">
                <a:cs typeface="Arial" panose="020B0604020202020204" pitchFamily="34" charset="0"/>
              </a:rPr>
              <a:t>, people and </a:t>
            </a:r>
            <a:r>
              <a:rPr lang="en-US" sz="1800" dirty="0" smtClean="0">
                <a:cs typeface="Arial" panose="020B0604020202020204" pitchFamily="34" charset="0"/>
              </a:rPr>
              <a:t>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 smtClean="0">
                <a:cs typeface="Arial" panose="020B0604020202020204" pitchFamily="34" charset="0"/>
              </a:rPr>
              <a:t>Connect </a:t>
            </a:r>
            <a:r>
              <a:rPr lang="en-US" sz="1800" dirty="0">
                <a:cs typeface="Arial" panose="020B0604020202020204" pitchFamily="34" charset="0"/>
              </a:rPr>
              <a:t>with experts, distributors and “market players”</a:t>
            </a:r>
          </a:p>
          <a:p>
            <a:endParaRPr lang="nb-NO" sz="1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902" y="1760016"/>
            <a:ext cx="4202064" cy="42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9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Oslo </a:t>
            </a:r>
            <a:r>
              <a:rPr lang="nb-NO" dirty="0" err="1" smtClean="0"/>
              <a:t>Medtech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5960853" y="1124744"/>
            <a:ext cx="2653864" cy="24482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dirty="0" smtClean="0"/>
              <a:t>Norwegian health technology cluster</a:t>
            </a:r>
            <a:r>
              <a:rPr lang="en-US" dirty="0"/>
              <a:t> </a:t>
            </a:r>
            <a:r>
              <a:rPr lang="en-US" dirty="0" smtClean="0"/>
              <a:t>with the aim </a:t>
            </a:r>
            <a:r>
              <a:rPr lang="en-US" dirty="0"/>
              <a:t>to </a:t>
            </a:r>
            <a:r>
              <a:rPr lang="en-US" u="sng" dirty="0"/>
              <a:t>develop </a:t>
            </a:r>
            <a:r>
              <a:rPr lang="en-US" u="sng" dirty="0" smtClean="0"/>
              <a:t>and industrialize world </a:t>
            </a:r>
            <a:r>
              <a:rPr lang="en-US" u="sng" dirty="0"/>
              <a:t>class health technology products and services</a:t>
            </a:r>
            <a:r>
              <a:rPr lang="en-US" dirty="0"/>
              <a:t> that enables sustainable and high quality treatment and care, and Norwegian </a:t>
            </a:r>
            <a:r>
              <a:rPr lang="en-US" dirty="0" err="1"/>
              <a:t>Medtech</a:t>
            </a:r>
            <a:r>
              <a:rPr lang="en-US" dirty="0"/>
              <a:t> industry </a:t>
            </a:r>
            <a:r>
              <a:rPr lang="en-US" dirty="0" smtClean="0"/>
              <a:t>growth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793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208912" cy="5761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Oslo </a:t>
            </a:r>
            <a:r>
              <a:rPr lang="nb-NO" dirty="0" err="1" smtClean="0"/>
              <a:t>Medtech</a:t>
            </a:r>
            <a:r>
              <a:rPr lang="nb-NO" dirty="0" smtClean="0"/>
              <a:t> EU program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788024" y="1772816"/>
            <a:ext cx="3888432" cy="3138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Information on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Help companies to find consortium partners (cluster-to-cluster collaboration)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Help with writing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Professional quality check of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/>
              <a:t>US </a:t>
            </a:r>
            <a:r>
              <a:rPr lang="nb-NO" sz="2000" dirty="0" err="1" smtClean="0"/>
              <a:t>companies</a:t>
            </a:r>
            <a:r>
              <a:rPr lang="nb-NO" sz="2000" dirty="0" smtClean="0"/>
              <a:t> as partners</a:t>
            </a:r>
            <a:endParaRPr lang="nb-NO" sz="2800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b-NO" sz="2000" dirty="0" smtClean="0"/>
              <a:t>«</a:t>
            </a:r>
            <a:r>
              <a:rPr lang="nb-NO" sz="2000" dirty="0" err="1" smtClean="0"/>
              <a:t>Fit</a:t>
            </a:r>
            <a:r>
              <a:rPr lang="nb-NO" sz="2000" dirty="0" smtClean="0"/>
              <a:t> for Health 2.0» – </a:t>
            </a:r>
            <a:r>
              <a:rPr lang="nb-NO" sz="2000" dirty="0"/>
              <a:t>H</a:t>
            </a:r>
            <a:r>
              <a:rPr lang="nb-NO" sz="2000" dirty="0" smtClean="0"/>
              <a:t>ealth, </a:t>
            </a:r>
            <a:r>
              <a:rPr lang="nb-NO" sz="2000" dirty="0" err="1" smtClean="0"/>
              <a:t>demographic</a:t>
            </a:r>
            <a:r>
              <a:rPr lang="nb-NO" sz="2000" dirty="0" smtClean="0"/>
              <a:t> changer and </a:t>
            </a:r>
            <a:r>
              <a:rPr lang="nb-NO" sz="2000" dirty="0" err="1" smtClean="0"/>
              <a:t>well-being</a:t>
            </a:r>
            <a:endParaRPr lang="nb-NO" sz="2000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b-NO" sz="2000" dirty="0" smtClean="0"/>
              <a:t>Sub-</a:t>
            </a:r>
            <a:r>
              <a:rPr lang="nb-NO" sz="2000" dirty="0" err="1" smtClean="0"/>
              <a:t>contracting</a:t>
            </a:r>
            <a:r>
              <a:rPr lang="nb-NO" sz="2000" dirty="0"/>
              <a:t>: 60 000 Euro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1844824"/>
            <a:ext cx="399589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16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78" y="3003785"/>
            <a:ext cx="1793367" cy="1793367"/>
          </a:xfrm>
          <a:prstGeom prst="rect">
            <a:avLst/>
          </a:prstGeom>
        </p:spPr>
      </p:pic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208912" cy="5761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Collaboration: Minneapolis - Oslo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4797152"/>
            <a:ext cx="3315868" cy="136815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7033" y="1844824"/>
            <a:ext cx="3324225" cy="13716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92080" y="4481275"/>
            <a:ext cx="2628900" cy="173355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4048" y="3501008"/>
            <a:ext cx="3048000" cy="60007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64288" y="1865821"/>
            <a:ext cx="1066800" cy="103822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60032" y="1935242"/>
            <a:ext cx="2079400" cy="940088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284816" y="3360592"/>
            <a:ext cx="1224504" cy="122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63432" y="2083621"/>
            <a:ext cx="1611676" cy="1611676"/>
          </a:xfrm>
          <a:prstGeom prst="rect">
            <a:avLst/>
          </a:prstGeom>
        </p:spPr>
      </p:pic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208912" cy="5761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Cluster to </a:t>
            </a:r>
            <a:r>
              <a:rPr lang="nb-NO" dirty="0" err="1" smtClean="0"/>
              <a:t>cluster</a:t>
            </a:r>
            <a:r>
              <a:rPr lang="nb-NO" dirty="0" smtClean="0"/>
              <a:t> </a:t>
            </a:r>
            <a:r>
              <a:rPr lang="nb-NO" dirty="0" err="1" smtClean="0"/>
              <a:t>collaboration</a:t>
            </a:r>
            <a:r>
              <a:rPr lang="nb-NO" dirty="0" smtClean="0"/>
              <a:t> – Main </a:t>
            </a:r>
            <a:r>
              <a:rPr lang="nb-NO" dirty="0" err="1" smtClean="0"/>
              <a:t>aim</a:t>
            </a: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4104456" cy="4464496"/>
          </a:xfrm>
        </p:spPr>
        <p:txBody>
          <a:bodyPr/>
          <a:lstStyle/>
          <a:p>
            <a:pPr algn="ctr"/>
            <a:endParaRPr lang="nb-NO" sz="2400" dirty="0"/>
          </a:p>
          <a:p>
            <a:pPr algn="ctr"/>
            <a:r>
              <a:rPr lang="nb-NO" sz="2400" dirty="0" smtClean="0"/>
              <a:t>By </a:t>
            </a:r>
            <a:r>
              <a:rPr lang="nb-NO" sz="2400" dirty="0" err="1"/>
              <a:t>making</a:t>
            </a:r>
            <a:r>
              <a:rPr lang="nb-NO" sz="2400" dirty="0"/>
              <a:t> </a:t>
            </a:r>
            <a:r>
              <a:rPr lang="nb-NO" sz="2400" dirty="0" err="1"/>
              <a:t>use</a:t>
            </a:r>
            <a:r>
              <a:rPr lang="nb-NO" sz="2400" dirty="0"/>
              <a:t> of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already</a:t>
            </a:r>
            <a:r>
              <a:rPr lang="nb-NO" sz="2400" dirty="0"/>
              <a:t> </a:t>
            </a:r>
            <a:r>
              <a:rPr lang="nb-NO" sz="2400" dirty="0" err="1"/>
              <a:t>established</a:t>
            </a:r>
            <a:r>
              <a:rPr lang="nb-NO" sz="2400" dirty="0"/>
              <a:t> </a:t>
            </a:r>
            <a:r>
              <a:rPr lang="nb-NO" sz="2400" dirty="0" err="1"/>
              <a:t>trustful</a:t>
            </a:r>
            <a:r>
              <a:rPr lang="nb-NO" sz="2400" dirty="0"/>
              <a:t> </a:t>
            </a:r>
            <a:r>
              <a:rPr lang="nb-NO" sz="2400" dirty="0" smtClean="0"/>
              <a:t>relationships, </a:t>
            </a:r>
            <a:r>
              <a:rPr lang="nb-NO" sz="2400" dirty="0" err="1"/>
              <a:t>established</a:t>
            </a:r>
            <a:r>
              <a:rPr lang="nb-NO" sz="2400" dirty="0"/>
              <a:t> by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clusters</a:t>
            </a:r>
            <a:r>
              <a:rPr lang="nb-NO" sz="2400" dirty="0"/>
              <a:t> in </a:t>
            </a:r>
            <a:r>
              <a:rPr lang="nb-NO" sz="2400" dirty="0" err="1"/>
              <a:t>their</a:t>
            </a:r>
            <a:r>
              <a:rPr lang="nb-NO" sz="2400" dirty="0"/>
              <a:t> «</a:t>
            </a:r>
            <a:r>
              <a:rPr lang="nb-NO" sz="2400" dirty="0" err="1"/>
              <a:t>home</a:t>
            </a:r>
            <a:r>
              <a:rPr lang="nb-NO" sz="2400" dirty="0"/>
              <a:t> arena», </a:t>
            </a:r>
            <a:r>
              <a:rPr lang="nb-NO" sz="2400" dirty="0" err="1"/>
              <a:t>open</a:t>
            </a:r>
            <a:r>
              <a:rPr lang="nb-NO" sz="2400" dirty="0"/>
              <a:t> up </a:t>
            </a:r>
            <a:r>
              <a:rPr lang="nb-NO" sz="2400" dirty="0" err="1"/>
              <a:t>the</a:t>
            </a:r>
            <a:r>
              <a:rPr lang="nb-NO" sz="2400" dirty="0"/>
              <a:t> «</a:t>
            </a:r>
            <a:r>
              <a:rPr lang="nb-NO" sz="2400" dirty="0" err="1"/>
              <a:t>gateways</a:t>
            </a:r>
            <a:r>
              <a:rPr lang="nb-NO" sz="2400" dirty="0"/>
              <a:t>» for </a:t>
            </a:r>
            <a:r>
              <a:rPr lang="nb-NO" sz="2400" dirty="0" err="1"/>
              <a:t>collaboration</a:t>
            </a:r>
            <a:r>
              <a:rPr lang="nb-NO" sz="2400" dirty="0"/>
              <a:t> </a:t>
            </a: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development</a:t>
            </a:r>
            <a:r>
              <a:rPr lang="nb-NO" sz="2400" dirty="0"/>
              <a:t>, </a:t>
            </a:r>
            <a:r>
              <a:rPr lang="nb-NO" sz="2400" dirty="0" err="1"/>
              <a:t>clinical</a:t>
            </a:r>
            <a:r>
              <a:rPr lang="nb-NO" sz="2400" dirty="0"/>
              <a:t> trials, and </a:t>
            </a:r>
            <a:r>
              <a:rPr lang="nb-NO" sz="2400" dirty="0" err="1"/>
              <a:t>market</a:t>
            </a:r>
            <a:r>
              <a:rPr lang="nb-NO" sz="2400" dirty="0"/>
              <a:t> </a:t>
            </a:r>
            <a:r>
              <a:rPr lang="nb-NO" sz="2400" dirty="0" err="1"/>
              <a:t>access</a:t>
            </a:r>
            <a:r>
              <a:rPr lang="nb-NO" sz="2400" dirty="0"/>
              <a:t> for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health</a:t>
            </a:r>
            <a:r>
              <a:rPr lang="nb-NO" sz="2400" dirty="0"/>
              <a:t> technology </a:t>
            </a:r>
            <a:r>
              <a:rPr lang="nb-NO" sz="2400" dirty="0" err="1"/>
              <a:t>companies</a:t>
            </a:r>
            <a:endParaRPr lang="nb-NO" sz="2400" dirty="0"/>
          </a:p>
          <a:p>
            <a:pPr algn="ctr"/>
            <a:endParaRPr lang="en-US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4088" y="1751456"/>
            <a:ext cx="3048264" cy="60355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90483" y="2458691"/>
            <a:ext cx="1179970" cy="117997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44208" y="3638661"/>
            <a:ext cx="2436953" cy="90970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47746" y="3638661"/>
            <a:ext cx="1164929" cy="100811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092280" y="4718298"/>
            <a:ext cx="1687612" cy="79235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047746" y="4870371"/>
            <a:ext cx="1714500" cy="62865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941703" y="5836136"/>
            <a:ext cx="2857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208912" cy="5761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Cluster to </a:t>
            </a:r>
            <a:r>
              <a:rPr lang="nb-NO" dirty="0" err="1" smtClean="0"/>
              <a:t>cluster</a:t>
            </a:r>
            <a:r>
              <a:rPr lang="nb-NO" dirty="0" smtClean="0"/>
              <a:t> </a:t>
            </a:r>
            <a:r>
              <a:rPr lang="nb-NO" dirty="0" err="1" smtClean="0"/>
              <a:t>collaboration</a:t>
            </a:r>
            <a:endParaRPr lang="en-US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4878916"/>
              </p:ext>
            </p:extLst>
          </p:nvPr>
        </p:nvGraphicFramePr>
        <p:xfrm>
          <a:off x="491451" y="1484784"/>
          <a:ext cx="8239517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326"/>
                <a:gridCol w="4046191"/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Nordic Clusters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International </a:t>
                      </a:r>
                      <a:r>
                        <a:rPr lang="nb-NO" sz="1600" dirty="0" err="1" smtClean="0"/>
                        <a:t>clusters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Mobile </a:t>
                      </a:r>
                      <a:r>
                        <a:rPr lang="nb-NO" sz="1600" dirty="0" err="1" smtClean="0"/>
                        <a:t>Heights</a:t>
                      </a:r>
                      <a:r>
                        <a:rPr lang="nb-NO" sz="1600" dirty="0" smtClean="0"/>
                        <a:t>/</a:t>
                      </a:r>
                      <a:r>
                        <a:rPr lang="nb-NO" sz="1600" dirty="0" err="1" smtClean="0"/>
                        <a:t>Technolpolis</a:t>
                      </a:r>
                      <a:r>
                        <a:rPr lang="nb-NO" sz="1600" baseline="0" dirty="0" smtClean="0"/>
                        <a:t> (SE)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Life </a:t>
                      </a:r>
                      <a:r>
                        <a:rPr lang="nb-NO" sz="1600" dirty="0" err="1" smtClean="0"/>
                        <a:t>Science</a:t>
                      </a:r>
                      <a:r>
                        <a:rPr lang="nb-NO" sz="1600" dirty="0" smtClean="0"/>
                        <a:t> </a:t>
                      </a:r>
                      <a:r>
                        <a:rPr lang="nb-NO" sz="1600" dirty="0" err="1" smtClean="0"/>
                        <a:t>Allley</a:t>
                      </a:r>
                      <a:r>
                        <a:rPr lang="nb-NO" sz="1600" dirty="0" smtClean="0"/>
                        <a:t> (USA, Minneapolis)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Future</a:t>
                      </a:r>
                      <a:r>
                        <a:rPr lang="nb-NO" sz="1600" dirty="0" smtClean="0"/>
                        <a:t> </a:t>
                      </a:r>
                      <a:r>
                        <a:rPr lang="nb-NO" sz="1600" dirty="0" err="1" smtClean="0"/>
                        <a:t>Position</a:t>
                      </a:r>
                      <a:r>
                        <a:rPr lang="nb-NO" sz="1600" dirty="0" smtClean="0"/>
                        <a:t> </a:t>
                      </a:r>
                      <a:r>
                        <a:rPr lang="nb-NO" sz="1600" dirty="0" err="1" smtClean="0"/>
                        <a:t>X</a:t>
                      </a:r>
                      <a:r>
                        <a:rPr lang="nb-NO" sz="1600" dirty="0" smtClean="0"/>
                        <a:t> (</a:t>
                      </a:r>
                      <a:r>
                        <a:rPr lang="nb-NO" sz="1600" dirty="0" err="1" smtClean="0"/>
                        <a:t>robotics</a:t>
                      </a:r>
                      <a:r>
                        <a:rPr lang="nb-NO" sz="1600" dirty="0" smtClean="0"/>
                        <a:t>/</a:t>
                      </a:r>
                      <a:r>
                        <a:rPr lang="nb-NO" sz="1600" dirty="0" err="1" smtClean="0"/>
                        <a:t>gaming</a:t>
                      </a:r>
                      <a:r>
                        <a:rPr lang="nb-NO" sz="1600" dirty="0" smtClean="0"/>
                        <a:t>)</a:t>
                      </a:r>
                      <a:r>
                        <a:rPr lang="nb-NO" sz="1600" baseline="0" dirty="0" smtClean="0"/>
                        <a:t> (SE)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Healthcare Cluster Portugal (PO)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Nordic </a:t>
                      </a:r>
                      <a:r>
                        <a:rPr lang="nb-NO" sz="1600" dirty="0" err="1" smtClean="0"/>
                        <a:t>Medtest</a:t>
                      </a:r>
                      <a:r>
                        <a:rPr lang="nb-NO" sz="1600" dirty="0" smtClean="0"/>
                        <a:t>/</a:t>
                      </a:r>
                      <a:r>
                        <a:rPr lang="nb-NO" sz="1600" dirty="0" err="1" smtClean="0"/>
                        <a:t>Compære</a:t>
                      </a:r>
                      <a:r>
                        <a:rPr lang="nb-NO" sz="1600" dirty="0" smtClean="0"/>
                        <a:t> (SE)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Berlin Brandenburg Region (DE)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Helseklynge Reykjavik (IS)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Centre </a:t>
                      </a:r>
                      <a:r>
                        <a:rPr lang="nb-NO" sz="1600" dirty="0" err="1" smtClean="0"/>
                        <a:t>eSanté</a:t>
                      </a:r>
                      <a:r>
                        <a:rPr lang="nb-NO" sz="1600" dirty="0" smtClean="0"/>
                        <a:t> (FR)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Welfaretech</a:t>
                      </a:r>
                      <a:r>
                        <a:rPr lang="nb-NO" sz="1600" dirty="0" smtClean="0"/>
                        <a:t> (DK)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Cap</a:t>
                      </a:r>
                      <a:r>
                        <a:rPr lang="nb-NO" sz="1600" dirty="0" smtClean="0"/>
                        <a:t> Digital (FR)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Copenhagen</a:t>
                      </a:r>
                      <a:r>
                        <a:rPr lang="nb-NO" sz="1600" baseline="0" dirty="0" smtClean="0"/>
                        <a:t> </a:t>
                      </a:r>
                      <a:r>
                        <a:rPr lang="nb-NO" sz="1600" baseline="0" dirty="0" err="1" smtClean="0"/>
                        <a:t>Medtech</a:t>
                      </a:r>
                      <a:r>
                        <a:rPr lang="nb-NO" sz="1600" baseline="0" dirty="0" smtClean="0"/>
                        <a:t> (DK)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Health Cluster Net (UK)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Delta (DK)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err="1" smtClean="0"/>
                        <a:t>Medtech</a:t>
                      </a:r>
                      <a:r>
                        <a:rPr lang="nb-NO" sz="1600" dirty="0" smtClean="0"/>
                        <a:t> </a:t>
                      </a:r>
                      <a:r>
                        <a:rPr lang="nb-NO" sz="1600" dirty="0" err="1" smtClean="0"/>
                        <a:t>Switzerland</a:t>
                      </a:r>
                      <a:r>
                        <a:rPr lang="nb-NO" sz="1600" dirty="0" smtClean="0"/>
                        <a:t> (SWISS)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Cobis</a:t>
                      </a:r>
                      <a:r>
                        <a:rPr lang="nb-NO" sz="1600" dirty="0" smtClean="0"/>
                        <a:t> (DK)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Cluster de </a:t>
                      </a:r>
                      <a:r>
                        <a:rPr lang="nb-NO" sz="1600" dirty="0" err="1" smtClean="0"/>
                        <a:t>Salud</a:t>
                      </a:r>
                      <a:r>
                        <a:rPr lang="nb-NO" sz="1600" dirty="0" smtClean="0"/>
                        <a:t> de Castilla y Leon (ES)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Oulu Business (FI)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err="1" smtClean="0"/>
                        <a:t>Eurob</a:t>
                      </a:r>
                      <a:r>
                        <a:rPr lang="nb-NO" sz="1600" dirty="0" smtClean="0"/>
                        <a:t> Creative (ES)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NCE Systems Engineering (No)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Norwegian </a:t>
                      </a:r>
                      <a:r>
                        <a:rPr lang="nb-NO" sz="1600" dirty="0" err="1" smtClean="0"/>
                        <a:t>SmartCare</a:t>
                      </a:r>
                      <a:r>
                        <a:rPr lang="nb-NO" sz="1600" dirty="0" smtClean="0"/>
                        <a:t> Cluster (No)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Oslo Cancer Cluster (No)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Nansen </a:t>
                      </a:r>
                      <a:r>
                        <a:rPr lang="nb-NO" sz="1600" dirty="0" err="1" smtClean="0"/>
                        <a:t>Neuro</a:t>
                      </a:r>
                      <a:r>
                        <a:rPr lang="nb-NO" sz="1600" dirty="0" smtClean="0"/>
                        <a:t> </a:t>
                      </a:r>
                      <a:r>
                        <a:rPr lang="nb-NO" sz="1600" dirty="0" err="1" smtClean="0"/>
                        <a:t>Science</a:t>
                      </a:r>
                      <a:r>
                        <a:rPr lang="nb-NO" sz="1600" dirty="0" smtClean="0"/>
                        <a:t> (No)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208912" cy="576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Collaborating </a:t>
            </a:r>
            <a:r>
              <a:rPr lang="en-US" dirty="0" err="1" smtClean="0"/>
              <a:t>testfacilities</a:t>
            </a:r>
            <a:endParaRPr lang="en-US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2984092"/>
              </p:ext>
            </p:extLst>
          </p:nvPr>
        </p:nvGraphicFramePr>
        <p:xfrm>
          <a:off x="467544" y="1628800"/>
          <a:ext cx="82089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312368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Name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testbed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Nationality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Intervention</a:t>
                      </a:r>
                      <a:r>
                        <a:rPr lang="nb-NO" dirty="0" smtClean="0"/>
                        <a:t> Centre, Oslo </a:t>
                      </a:r>
                      <a:r>
                        <a:rPr lang="nb-NO" dirty="0" err="1" smtClean="0"/>
                        <a:t>University</a:t>
                      </a:r>
                      <a:r>
                        <a:rPr lang="nb-NO" dirty="0" smtClean="0"/>
                        <a:t> Hospital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Norway</a:t>
                      </a:r>
                      <a:r>
                        <a:rPr lang="nb-NO" baseline="0" dirty="0" smtClean="0"/>
                        <a:t> - Oslo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Sunnaas </a:t>
                      </a:r>
                      <a:r>
                        <a:rPr lang="nb-NO" dirty="0" err="1" smtClean="0"/>
                        <a:t>testfacility</a:t>
                      </a:r>
                      <a:r>
                        <a:rPr lang="nb-NO" dirty="0" smtClean="0"/>
                        <a:t>, Sunnaas hospital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Norway</a:t>
                      </a:r>
                      <a:r>
                        <a:rPr lang="nb-NO" baseline="0" dirty="0" smtClean="0"/>
                        <a:t> - Oslo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C3</a:t>
                      </a:r>
                      <a:r>
                        <a:rPr lang="nb-NO" baseline="0" dirty="0" smtClean="0"/>
                        <a:t> – </a:t>
                      </a:r>
                      <a:r>
                        <a:rPr lang="nb-NO" baseline="0" dirty="0" err="1" smtClean="0"/>
                        <a:t>Living</a:t>
                      </a:r>
                      <a:r>
                        <a:rPr lang="nb-NO" baseline="0" dirty="0" smtClean="0"/>
                        <a:t> 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Norway - Oslo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Karolinska </a:t>
                      </a:r>
                      <a:r>
                        <a:rPr lang="nb-NO" dirty="0" err="1" smtClean="0"/>
                        <a:t>University</a:t>
                      </a:r>
                      <a:r>
                        <a:rPr lang="nb-NO" dirty="0" smtClean="0"/>
                        <a:t> hospital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Sweden</a:t>
                      </a:r>
                      <a:r>
                        <a:rPr lang="nb-NO" baseline="0" dirty="0" smtClean="0"/>
                        <a:t> - Stockholm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Nordic </a:t>
                      </a:r>
                      <a:r>
                        <a:rPr lang="nb-NO" dirty="0" err="1" smtClean="0"/>
                        <a:t>Medtest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Sweden</a:t>
                      </a:r>
                      <a:r>
                        <a:rPr lang="nb-NO" dirty="0" smtClean="0"/>
                        <a:t> - Karlstad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SLL Innovation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Sweden</a:t>
                      </a:r>
                      <a:r>
                        <a:rPr lang="nb-NO" dirty="0" smtClean="0"/>
                        <a:t> - Lund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Sahlgrenska </a:t>
                      </a:r>
                      <a:r>
                        <a:rPr lang="nb-NO" dirty="0" err="1" smtClean="0"/>
                        <a:t>Science</a:t>
                      </a:r>
                      <a:r>
                        <a:rPr lang="nb-NO" dirty="0" smtClean="0"/>
                        <a:t>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Sweden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Helsinki </a:t>
                      </a:r>
                      <a:r>
                        <a:rPr lang="nb-NO" dirty="0" err="1" smtClean="0"/>
                        <a:t>University</a:t>
                      </a:r>
                      <a:r>
                        <a:rPr lang="nb-NO" dirty="0" smtClean="0"/>
                        <a:t> Hospital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Finland - Helsinki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Innovation Centre Island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Island - Reykjavik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NHS </a:t>
                      </a:r>
                      <a:r>
                        <a:rPr lang="nb-NO" dirty="0" err="1" smtClean="0"/>
                        <a:t>network</a:t>
                      </a:r>
                      <a:r>
                        <a:rPr lang="nb-NO" dirty="0" smtClean="0"/>
                        <a:t> of testbeds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England - London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89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3826768" cy="32983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Follow us on</a:t>
            </a:r>
            <a:br>
              <a:rPr lang="en-US" dirty="0" smtClean="0"/>
            </a:br>
            <a:r>
              <a:rPr lang="en-US" sz="24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nb-NO" sz="2400" b="1" dirty="0" smtClean="0"/>
              <a:t>@</a:t>
            </a:r>
            <a:r>
              <a:rPr lang="nb-NO" sz="2400" b="1" dirty="0" err="1"/>
              <a:t>OsloMedtech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OsloMedtech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Contact</a:t>
            </a:r>
            <a:br>
              <a:rPr lang="en-US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800" dirty="0" smtClean="0">
                <a:solidFill>
                  <a:schemeClr val="accent2"/>
                </a:solidFill>
                <a:hlinkClick r:id="rId2"/>
              </a:rPr>
              <a:t>www.oslomedtech.no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mail@oslomedtech.no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7456" y="-6306"/>
            <a:ext cx="4896544" cy="6855161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A908-C788-4AD1-9B38-CCA0A4AC029D}" type="slidenum">
              <a:rPr lang="nb-NO" smtClean="0"/>
              <a:pPr/>
              <a:t>25</a:t>
            </a:fld>
            <a:endParaRPr lang="nb-NO"/>
          </a:p>
        </p:txBody>
      </p:sp>
      <p:sp>
        <p:nvSpPr>
          <p:cNvPr id="6" name="Plassholder for lysbildenummer 1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F1180A-2FEF-4A08-B5D4-CC216AE01E28}" type="slidenum">
              <a:rPr kumimoji="0" lang="nb-NO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641468" cy="6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2597"/>
            <a:ext cx="7920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05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208912" cy="5761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From ARENA to NCE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7024" y="2456892"/>
            <a:ext cx="3448626" cy="258757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2456892"/>
            <a:ext cx="2371550" cy="237155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59551" y="5301208"/>
            <a:ext cx="2023571" cy="66933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64088" y="5419809"/>
            <a:ext cx="3024014" cy="596666"/>
          </a:xfrm>
          <a:prstGeom prst="rect">
            <a:avLst/>
          </a:prstGeom>
        </p:spPr>
      </p:pic>
      <p:sp>
        <p:nvSpPr>
          <p:cNvPr id="10" name="Pil høyre 9"/>
          <p:cNvSpPr/>
          <p:nvPr/>
        </p:nvSpPr>
        <p:spPr>
          <a:xfrm>
            <a:off x="3779912" y="3322308"/>
            <a:ext cx="1368152" cy="856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136904" cy="5761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cluster</a:t>
            </a:r>
            <a:r>
              <a:rPr lang="nb-NO" dirty="0" smtClean="0"/>
              <a:t> Oslo </a:t>
            </a:r>
            <a:r>
              <a:rPr lang="nb-NO" dirty="0" err="1" smtClean="0"/>
              <a:t>Medtech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2348880"/>
            <a:ext cx="2591025" cy="259102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1920" y="2276872"/>
            <a:ext cx="5145470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26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5328592" cy="5761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Oslo </a:t>
            </a:r>
            <a:r>
              <a:rPr lang="nb-NO" dirty="0" err="1"/>
              <a:t>M</a:t>
            </a:r>
            <a:r>
              <a:rPr lang="nb-NO" dirty="0" err="1" smtClean="0"/>
              <a:t>edtech</a:t>
            </a:r>
            <a:r>
              <a:rPr lang="nb-NO" dirty="0" smtClean="0"/>
              <a:t> </a:t>
            </a:r>
            <a:r>
              <a:rPr lang="nb-NO" dirty="0" err="1" smtClean="0"/>
              <a:t>key</a:t>
            </a:r>
            <a:r>
              <a:rPr lang="nb-NO" dirty="0" smtClean="0"/>
              <a:t> </a:t>
            </a:r>
            <a:r>
              <a:rPr lang="nb-NO" dirty="0" err="1" smtClean="0"/>
              <a:t>figures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4464496" cy="44650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Founded November </a:t>
            </a:r>
            <a:r>
              <a:rPr lang="en-US" sz="2000" dirty="0"/>
              <a:t>2009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Cluster, organized as a nonprofit </a:t>
            </a:r>
            <a:r>
              <a:rPr lang="en-US" sz="2000" dirty="0"/>
              <a:t>membership </a:t>
            </a:r>
            <a:r>
              <a:rPr lang="en-US" sz="2000" dirty="0" smtClean="0"/>
              <a:t>organization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180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members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full health value chain represented</a:t>
            </a:r>
          </a:p>
          <a:p>
            <a:pPr>
              <a:buFont typeface="Arial" pitchFamily="34" charset="0"/>
              <a:buChar char="•"/>
            </a:pPr>
            <a:endParaRPr lang="en-US" sz="9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37 bill NOK </a:t>
            </a:r>
            <a:r>
              <a:rPr lang="en-US" sz="2000" dirty="0"/>
              <a:t>turnover in </a:t>
            </a:r>
            <a:r>
              <a:rPr lang="en-US" sz="2000" dirty="0" smtClean="0"/>
              <a:t>2013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Partner </a:t>
            </a:r>
            <a:r>
              <a:rPr lang="en-US" sz="2000" dirty="0"/>
              <a:t>in Innovation Norway cluster </a:t>
            </a:r>
            <a:r>
              <a:rPr lang="en-US" sz="2000" dirty="0" smtClean="0"/>
              <a:t>program since 2009</a:t>
            </a:r>
          </a:p>
          <a:p>
            <a:endParaRPr lang="nb-NO" sz="1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8064" y="1580977"/>
            <a:ext cx="3426249" cy="42492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14381" y="272710"/>
            <a:ext cx="1959932" cy="83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1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208912" cy="576163"/>
          </a:xfrm>
        </p:spPr>
        <p:txBody>
          <a:bodyPr>
            <a:normAutofit fontScale="85000" lnSpcReduction="10000"/>
          </a:bodyPr>
          <a:lstStyle/>
          <a:p>
            <a:r>
              <a:rPr lang="nb-NO" dirty="0" err="1" smtClean="0"/>
              <a:t>Stimulate</a:t>
            </a:r>
            <a:r>
              <a:rPr lang="nb-NO" dirty="0" smtClean="0"/>
              <a:t> and </a:t>
            </a:r>
            <a:r>
              <a:rPr lang="nb-NO" dirty="0" err="1" smtClean="0"/>
              <a:t>facilitate</a:t>
            </a:r>
            <a:r>
              <a:rPr lang="nb-NO" dirty="0" smtClean="0"/>
              <a:t> for </a:t>
            </a:r>
            <a:r>
              <a:rPr lang="nb-NO" dirty="0" err="1" smtClean="0"/>
              <a:t>innovation</a:t>
            </a:r>
            <a:r>
              <a:rPr lang="nb-NO" dirty="0" smtClean="0"/>
              <a:t> and </a:t>
            </a:r>
            <a:r>
              <a:rPr lang="nb-NO" dirty="0" err="1" smtClean="0"/>
              <a:t>growth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45268" y="2208185"/>
            <a:ext cx="4761284" cy="356969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283968" y="1700808"/>
            <a:ext cx="4572000" cy="4382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Facilitate</a:t>
            </a:r>
            <a:r>
              <a:rPr lang="en-US" dirty="0"/>
              <a:t> cooperation between R&amp;D, companies and hospitals/local authorities</a:t>
            </a:r>
            <a:endParaRPr lang="en-US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Stimulate</a:t>
            </a:r>
            <a:r>
              <a:rPr lang="en-US" dirty="0"/>
              <a:t> and </a:t>
            </a:r>
            <a:r>
              <a:rPr lang="en-US" b="1" dirty="0"/>
              <a:t>facilitate</a:t>
            </a:r>
            <a:r>
              <a:rPr lang="en-US" dirty="0"/>
              <a:t> market driven innovation projects and procurement processes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Facilitate</a:t>
            </a:r>
            <a:r>
              <a:rPr lang="en-US" dirty="0"/>
              <a:t> clinical trials and testing</a:t>
            </a:r>
            <a:endParaRPr lang="en-US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Enhance</a:t>
            </a:r>
            <a:r>
              <a:rPr lang="en-US" dirty="0"/>
              <a:t> the knowledge of International markets and help companies to reach the global market</a:t>
            </a:r>
            <a:endParaRPr lang="en-US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Attract</a:t>
            </a:r>
            <a:r>
              <a:rPr lang="en-US" dirty="0"/>
              <a:t> development and investment </a:t>
            </a:r>
            <a:r>
              <a:rPr lang="en-US" dirty="0" smtClean="0"/>
              <a:t>capital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Co-</a:t>
            </a:r>
            <a:r>
              <a:rPr lang="nb-NO" dirty="0" err="1" smtClean="0"/>
              <a:t>housing</a:t>
            </a:r>
            <a:r>
              <a:rPr lang="nb-NO" dirty="0" smtClean="0"/>
              <a:t> in </a:t>
            </a:r>
            <a:r>
              <a:rPr lang="nb-NO" b="1" dirty="0" err="1" smtClean="0"/>
              <a:t>Medtech</a:t>
            </a:r>
            <a:r>
              <a:rPr lang="nb-NO" b="1" dirty="0" smtClean="0"/>
              <a:t> Growth House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6397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8136904" cy="5761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Norwegian and global societal trends and challenges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51520" y="3356991"/>
            <a:ext cx="2232248" cy="701731"/>
          </a:xfrm>
          <a:prstGeom prst="rect">
            <a:avLst/>
          </a:prstGeom>
          <a:solidFill>
            <a:srgbClr val="F2E5FF"/>
          </a:solidFill>
        </p:spPr>
        <p:txBody>
          <a:bodyPr>
            <a:normAutofit/>
          </a:bodyPr>
          <a:lstStyle>
            <a:lvl1pPr marL="342900" indent="-342900" algn="ctr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nb-NO" dirty="0"/>
              <a:t>Less hands</a:t>
            </a:r>
          </a:p>
          <a:p>
            <a:pPr marL="0" indent="0">
              <a:buNone/>
            </a:pPr>
            <a:r>
              <a:rPr lang="nb-NO" dirty="0"/>
              <a:t>In </a:t>
            </a:r>
            <a:r>
              <a:rPr lang="nb-NO" dirty="0" err="1"/>
              <a:t>healthcare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495539" y="3355008"/>
            <a:ext cx="2232248" cy="676013"/>
          </a:xfrm>
          <a:prstGeom prst="rect">
            <a:avLst/>
          </a:prstGeom>
          <a:solidFill>
            <a:srgbClr val="F2E5FF"/>
          </a:solidFill>
        </p:spPr>
        <p:txBody>
          <a:bodyPr>
            <a:normAutofit/>
          </a:bodyPr>
          <a:lstStyle>
            <a:defPPr>
              <a:defRPr lang="nb-NO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nb-NO" dirty="0" err="1" smtClean="0"/>
              <a:t>Demografic</a:t>
            </a:r>
            <a:r>
              <a:rPr lang="nb-NO" dirty="0" smtClean="0"/>
              <a:t> </a:t>
            </a:r>
            <a:r>
              <a:rPr lang="nb-NO" dirty="0" err="1"/>
              <a:t>changes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760572" y="3346099"/>
            <a:ext cx="2160240" cy="701731"/>
          </a:xfrm>
          <a:prstGeom prst="rect">
            <a:avLst/>
          </a:prstGeom>
          <a:solidFill>
            <a:srgbClr val="F2E5FF"/>
          </a:solidFill>
        </p:spPr>
        <p:txBody>
          <a:bodyPr>
            <a:normAutofit/>
          </a:bodyPr>
          <a:lstStyle>
            <a:defPPr>
              <a:defRPr lang="nb-NO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nb-NO" dirty="0" smtClean="0"/>
              <a:t>Healthcare </a:t>
            </a:r>
            <a:r>
              <a:rPr lang="nb-NO" dirty="0" err="1"/>
              <a:t>costs</a:t>
            </a:r>
            <a:endParaRPr lang="nb-NO" dirty="0"/>
          </a:p>
          <a:p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941826" y="3392491"/>
            <a:ext cx="2052736" cy="646331"/>
          </a:xfrm>
          <a:prstGeom prst="rect">
            <a:avLst/>
          </a:prstGeom>
          <a:solidFill>
            <a:srgbClr val="F2E5FF"/>
          </a:solidFill>
        </p:spPr>
        <p:txBody>
          <a:bodyPr>
            <a:normAutofit/>
          </a:bodyPr>
          <a:lstStyle>
            <a:defPPr>
              <a:defRPr lang="nb-NO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nb-NO" dirty="0"/>
              <a:t>Access to </a:t>
            </a:r>
            <a:r>
              <a:rPr lang="nb-NO" dirty="0" err="1"/>
              <a:t>technology</a:t>
            </a:r>
            <a:endParaRPr lang="nb-NO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1586" y="1650482"/>
            <a:ext cx="2134626" cy="168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7" descr="k17514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59743" y="1518520"/>
            <a:ext cx="1344488" cy="183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Sylinder 11"/>
          <p:cNvSpPr txBox="1"/>
          <p:nvPr/>
        </p:nvSpPr>
        <p:spPr>
          <a:xfrm>
            <a:off x="2481008" y="4064877"/>
            <a:ext cx="2258551" cy="193899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2035: 45 % of Nordic </a:t>
            </a:r>
            <a:r>
              <a:rPr lang="nb-NO" sz="2000" dirty="0" err="1">
                <a:solidFill>
                  <a:schemeClr val="tx1"/>
                </a:solidFill>
              </a:rPr>
              <a:t>population</a:t>
            </a:r>
            <a:r>
              <a:rPr lang="nb-NO" sz="2000" dirty="0">
                <a:solidFill>
                  <a:schemeClr val="tx1"/>
                </a:solidFill>
              </a:rPr>
              <a:t> – and  20% of  the </a:t>
            </a:r>
            <a:r>
              <a:rPr lang="nb-NO" sz="2000" dirty="0" err="1">
                <a:solidFill>
                  <a:schemeClr val="tx1"/>
                </a:solidFill>
              </a:rPr>
              <a:t>worlds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p</a:t>
            </a:r>
            <a:r>
              <a:rPr lang="nb-NO" sz="2000" dirty="0" err="1" smtClean="0">
                <a:solidFill>
                  <a:schemeClr val="tx1"/>
                </a:solidFill>
              </a:rPr>
              <a:t>opulation</a:t>
            </a:r>
            <a:r>
              <a:rPr lang="nb-NO" sz="2000" dirty="0" smtClean="0">
                <a:solidFill>
                  <a:schemeClr val="tx1"/>
                </a:solidFill>
              </a:rPr>
              <a:t> </a:t>
            </a:r>
            <a:r>
              <a:rPr lang="nb-NO" sz="2000" dirty="0">
                <a:solidFill>
                  <a:schemeClr val="tx1"/>
                </a:solidFill>
              </a:rPr>
              <a:t>60+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4748111" y="4054665"/>
            <a:ext cx="2193715" cy="193899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17</a:t>
            </a:r>
            <a:r>
              <a:rPr lang="nb-NO" sz="2000" dirty="0">
                <a:solidFill>
                  <a:schemeClr val="tx1"/>
                </a:solidFill>
              </a:rPr>
              <a:t>% of </a:t>
            </a:r>
            <a:r>
              <a:rPr lang="nb-NO" sz="2000" dirty="0" smtClean="0">
                <a:solidFill>
                  <a:schemeClr val="tx1"/>
                </a:solidFill>
              </a:rPr>
              <a:t>Norwegian GDP </a:t>
            </a:r>
            <a:r>
              <a:rPr lang="nb-NO" sz="2000" dirty="0" err="1" smtClean="0">
                <a:solidFill>
                  <a:schemeClr val="tx1"/>
                </a:solidFill>
              </a:rPr>
              <a:t>on</a:t>
            </a:r>
            <a:r>
              <a:rPr lang="nb-NO" sz="2000" dirty="0" smtClean="0">
                <a:solidFill>
                  <a:schemeClr val="tx1"/>
                </a:solidFill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</a:rPr>
              <a:t>health</a:t>
            </a:r>
            <a:endParaRPr lang="nb-NO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>
                <a:solidFill>
                  <a:schemeClr val="tx1"/>
                </a:solidFill>
              </a:rPr>
              <a:t>Focus</a:t>
            </a:r>
            <a:r>
              <a:rPr lang="nb-NO" sz="2000" dirty="0" smtClean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on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reducing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costs</a:t>
            </a:r>
            <a:endParaRPr lang="nb-NO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266FB5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6941826" y="4064877"/>
            <a:ext cx="2027907" cy="193899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>
                <a:solidFill>
                  <a:schemeClr val="tx1"/>
                </a:solidFill>
              </a:rPr>
              <a:t>Globalization</a:t>
            </a:r>
            <a:r>
              <a:rPr lang="nb-NO" sz="2000" dirty="0" smtClean="0">
                <a:solidFill>
                  <a:schemeClr val="tx1"/>
                </a:solidFill>
              </a:rPr>
              <a:t> </a:t>
            </a:r>
            <a:r>
              <a:rPr lang="nb-NO" sz="2000" dirty="0">
                <a:solidFill>
                  <a:schemeClr val="tx1"/>
                </a:solidFill>
              </a:rPr>
              <a:t>and </a:t>
            </a:r>
            <a:r>
              <a:rPr lang="nb-NO" sz="2000" dirty="0" err="1" smtClean="0">
                <a:solidFill>
                  <a:schemeClr val="tx1"/>
                </a:solidFill>
              </a:rPr>
              <a:t>techno-logical</a:t>
            </a:r>
            <a:r>
              <a:rPr lang="nb-NO" sz="2000" dirty="0" smtClean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revolution</a:t>
            </a:r>
            <a:r>
              <a:rPr lang="nb-NO" sz="2000" dirty="0">
                <a:solidFill>
                  <a:schemeClr val="tx1"/>
                </a:solidFill>
              </a:rPr>
              <a:t> = </a:t>
            </a:r>
            <a:r>
              <a:rPr lang="nb-NO" sz="2000" dirty="0" err="1">
                <a:solidFill>
                  <a:schemeClr val="tx1"/>
                </a:solidFill>
              </a:rPr>
              <a:t>new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market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possibilities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80" y="1650482"/>
            <a:ext cx="2194828" cy="169683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3273" y="1672495"/>
            <a:ext cx="2020481" cy="1684496"/>
          </a:xfrm>
          <a:prstGeom prst="rect">
            <a:avLst/>
          </a:prstGeom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</p:pic>
      <p:sp>
        <p:nvSpPr>
          <p:cNvPr id="17" name="TekstSylinder 16"/>
          <p:cNvSpPr txBox="1"/>
          <p:nvPr/>
        </p:nvSpPr>
        <p:spPr>
          <a:xfrm>
            <a:off x="222732" y="4071062"/>
            <a:ext cx="2258551" cy="193899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tx1"/>
                </a:solidFill>
              </a:rPr>
              <a:t>In </a:t>
            </a:r>
            <a:r>
              <a:rPr lang="nb-NO" sz="2000" dirty="0">
                <a:solidFill>
                  <a:schemeClr val="tx1"/>
                </a:solidFill>
              </a:rPr>
              <a:t>Norway – </a:t>
            </a:r>
            <a:r>
              <a:rPr lang="nb-NO" sz="2000" dirty="0" err="1">
                <a:solidFill>
                  <a:schemeClr val="tx1"/>
                </a:solidFill>
              </a:rPr>
              <a:t>every</a:t>
            </a:r>
            <a:r>
              <a:rPr lang="nb-NO" sz="2000" dirty="0">
                <a:solidFill>
                  <a:schemeClr val="tx1"/>
                </a:solidFill>
              </a:rPr>
              <a:t> 3rd student in </a:t>
            </a:r>
            <a:r>
              <a:rPr lang="nb-NO" sz="2000" dirty="0" err="1">
                <a:solidFill>
                  <a:schemeClr val="tx1"/>
                </a:solidFill>
              </a:rPr>
              <a:t>high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school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will</a:t>
            </a:r>
            <a:r>
              <a:rPr lang="nb-NO" sz="2000" dirty="0">
                <a:solidFill>
                  <a:schemeClr val="tx1"/>
                </a:solidFill>
              </a:rPr>
              <a:t> be </a:t>
            </a:r>
            <a:r>
              <a:rPr lang="nb-NO" sz="2000" dirty="0" err="1">
                <a:solidFill>
                  <a:schemeClr val="tx1"/>
                </a:solidFill>
              </a:rPr>
              <a:t>needed</a:t>
            </a:r>
            <a:r>
              <a:rPr lang="nb-NO" sz="2000" dirty="0">
                <a:solidFill>
                  <a:schemeClr val="tx1"/>
                </a:solidFill>
              </a:rPr>
              <a:t> in </a:t>
            </a:r>
            <a:r>
              <a:rPr lang="nb-NO" sz="2000" dirty="0" err="1">
                <a:solidFill>
                  <a:schemeClr val="tx1"/>
                </a:solidFill>
              </a:rPr>
              <a:t>the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health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sector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442562" y="6211669"/>
            <a:ext cx="7513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nb-NO" sz="2000" b="1" dirty="0" err="1">
                <a:solidFill>
                  <a:schemeClr val="accent1">
                    <a:lumMod val="75000"/>
                  </a:schemeClr>
                </a:solidFill>
              </a:rPr>
              <a:t>Medicine</a:t>
            </a:r>
            <a:r>
              <a:rPr lang="nb-NO" altLang="nb-NO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altLang="nb-NO" sz="2000" b="1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nb-NO" altLang="nb-NO" sz="2000" b="1" dirty="0" err="1" smtClean="0">
                <a:solidFill>
                  <a:schemeClr val="accent1">
                    <a:lumMod val="75000"/>
                  </a:schemeClr>
                </a:solidFill>
              </a:rPr>
              <a:t>healthcare</a:t>
            </a:r>
            <a:r>
              <a:rPr lang="nb-NO" altLang="nb-NO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altLang="nb-NO" sz="2000" b="1" dirty="0" err="1" smtClean="0">
                <a:solidFill>
                  <a:schemeClr val="accent1">
                    <a:lumMod val="75000"/>
                  </a:schemeClr>
                </a:solidFill>
              </a:rPr>
              <a:t>becomes</a:t>
            </a:r>
            <a:r>
              <a:rPr lang="nb-NO" altLang="nb-NO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altLang="nb-NO" sz="2000" b="1" dirty="0">
                <a:solidFill>
                  <a:schemeClr val="accent1">
                    <a:lumMod val="75000"/>
                  </a:schemeClr>
                </a:solidFill>
              </a:rPr>
              <a:t>technology dependent!</a:t>
            </a:r>
          </a:p>
        </p:txBody>
      </p:sp>
    </p:spTree>
    <p:extLst>
      <p:ext uri="{BB962C8B-B14F-4D97-AF65-F5344CB8AC3E}">
        <p14:creationId xmlns:p14="http://schemas.microsoft.com/office/powerpoint/2010/main" xmlns="" val="26848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New service and business models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9FA1F3-EB76-44D0-AD9E-D10B0AE38AF7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8" name="Picture 9" descr="MacHD:Users:jens:Dropbox (Eggs Design):OME-ILL - Oslo Medtech Illustrasjoner:04 - DELIVERABLES:SlicedIcons:Standard_ikoner:Big:HelseInstitusjoner_bi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9790"/>
            <a:ext cx="1944216" cy="35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3" descr="MacHD:Users:jens:Dropbox (Eggs Design):OME-ILL - Oslo Medtech Illustrasjoner:04 - DELIVERABLES:SlicedIcons:Standard_ikoner:Big:Velferdsteknologi_bi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36527"/>
            <a:ext cx="2399134" cy="22795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il høyre 4"/>
          <p:cNvSpPr/>
          <p:nvPr/>
        </p:nvSpPr>
        <p:spPr>
          <a:xfrm>
            <a:off x="3305560" y="2373172"/>
            <a:ext cx="978408" cy="899615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 høyre 9"/>
          <p:cNvSpPr/>
          <p:nvPr/>
        </p:nvSpPr>
        <p:spPr>
          <a:xfrm>
            <a:off x="3973778" y="3107335"/>
            <a:ext cx="978408" cy="899615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 høyre 10"/>
          <p:cNvSpPr/>
          <p:nvPr/>
        </p:nvSpPr>
        <p:spPr>
          <a:xfrm>
            <a:off x="4641996" y="3841498"/>
            <a:ext cx="978408" cy="899615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5027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520" y="476672"/>
            <a:ext cx="8712968" cy="576163"/>
          </a:xfrm>
        </p:spPr>
        <p:txBody>
          <a:bodyPr/>
          <a:lstStyle/>
          <a:p>
            <a:r>
              <a:rPr lang="en-US" dirty="0" smtClean="0"/>
              <a:t>…By using sensors in homes and on patients (connected care)</a:t>
            </a:r>
            <a:endParaRPr lang="en-US" dirty="0"/>
          </a:p>
        </p:txBody>
      </p:sp>
      <p:pic>
        <p:nvPicPr>
          <p:cNvPr id="2050" name="Picture 2" descr="http://www.mdpi.com/sensors/sensors-14-03833/article_deploy/html/images/sensors-14-03833f9-102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4316" y="1563466"/>
            <a:ext cx="7662437" cy="50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11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slo Medtech">
      <a:dk1>
        <a:srgbClr val="2C2A29"/>
      </a:dk1>
      <a:lt1>
        <a:srgbClr val="FFFFFF"/>
      </a:lt1>
      <a:dk2>
        <a:srgbClr val="5C068C"/>
      </a:dk2>
      <a:lt2>
        <a:srgbClr val="B8C9E1"/>
      </a:lt2>
      <a:accent1>
        <a:srgbClr val="5C068C"/>
      </a:accent1>
      <a:accent2>
        <a:srgbClr val="FF8200"/>
      </a:accent2>
      <a:accent3>
        <a:srgbClr val="69B3E7"/>
      </a:accent3>
      <a:accent4>
        <a:srgbClr val="B8C9E1"/>
      </a:accent4>
      <a:accent5>
        <a:srgbClr val="FFFFFF"/>
      </a:accent5>
      <a:accent6>
        <a:srgbClr val="2C2A29"/>
      </a:accent6>
      <a:hlink>
        <a:srgbClr val="FF8200"/>
      </a:hlink>
      <a:folHlink>
        <a:srgbClr val="2C2A29"/>
      </a:folHlink>
    </a:clrScheme>
    <a:fontScheme name="Oslo Medtech">
      <a:majorFont>
        <a:latin typeface="ConduitITCStd ExtraBold"/>
        <a:ea typeface=""/>
        <a:cs typeface=""/>
      </a:majorFont>
      <a:minorFont>
        <a:latin typeface="ConduitITCSt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24246</TotalTime>
  <Words>832</Words>
  <Application>Microsoft Office PowerPoint</Application>
  <PresentationFormat>Экран (4:3)</PresentationFormat>
  <Paragraphs>153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Office-tema</vt:lpstr>
      <vt:lpstr>Oslo Medtech – innovation and international collaboration in medical technology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  Follow us on   @OsloMedtech  OsloMedtech   Contact  www.oslomedtech.no  mail@oslomedtech.no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Simen Gulliksen</dc:creator>
  <cp:lastModifiedBy>-</cp:lastModifiedBy>
  <cp:revision>294</cp:revision>
  <dcterms:created xsi:type="dcterms:W3CDTF">2014-05-26T08:49:14Z</dcterms:created>
  <dcterms:modified xsi:type="dcterms:W3CDTF">2015-08-12T07:43:26Z</dcterms:modified>
</cp:coreProperties>
</file>