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tags/tag16.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5.xml" ContentType="application/vnd.openxmlformats-officedocument.presentationml.tags+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22.xml" ContentType="application/vnd.openxmlformats-officedocument.presentationml.slideLayout+xml"/>
  <Override PartName="/ppt/tags/tag13.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tags/tag18.xml" ContentType="application/vnd.openxmlformats-officedocument.presentationml.tags+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tags/tag15.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tags/tag9.xml" ContentType="application/vnd.openxmlformats-officedocument.presentationml.tags+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tags/tag1.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tags/tag17.xml" ContentType="application/vnd.openxmlformats-officedocument.presentationml.tags+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Default Extension="gif" ContentType="image/gif"/>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tags/tag14.xml" ContentType="application/vnd.openxmlformats-officedocument.presentationml.tags+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tags/tag3.xml" ContentType="application/vnd.openxmlformats-officedocument.presentationml.tags+xml"/>
  <Override PartName="/ppt/slides/slide3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tags/tag19.xml" ContentType="application/vnd.openxmlformats-officedocument.presentationml.tags+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tags/tag22.xml" ContentType="application/vnd.openxmlformats-officedocument.presentationml.tags+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tags/tag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 id="2147483721" r:id="rId4"/>
    <p:sldMasterId id="2147483733" r:id="rId5"/>
    <p:sldMasterId id="2147483745" r:id="rId6"/>
    <p:sldMasterId id="2147483757" r:id="rId7"/>
    <p:sldMasterId id="2147483769" r:id="rId8"/>
    <p:sldMasterId id="2147483781" r:id="rId9"/>
    <p:sldMasterId id="2147483793" r:id="rId10"/>
    <p:sldMasterId id="2147483805" r:id="rId11"/>
    <p:sldMasterId id="2147483817" r:id="rId12"/>
    <p:sldMasterId id="2147483829" r:id="rId13"/>
    <p:sldMasterId id="2147483841" r:id="rId14"/>
    <p:sldMasterId id="2147483853" r:id="rId15"/>
    <p:sldMasterId id="2147483865" r:id="rId16"/>
    <p:sldMasterId id="2147483878" r:id="rId17"/>
    <p:sldMasterId id="2147483890" r:id="rId18"/>
    <p:sldMasterId id="2147483902" r:id="rId19"/>
    <p:sldMasterId id="2147483914" r:id="rId20"/>
    <p:sldMasterId id="2147483926" r:id="rId21"/>
  </p:sldMasterIdLst>
  <p:notesMasterIdLst>
    <p:notesMasterId r:id="rId62"/>
  </p:notesMasterIdLst>
  <p:sldIdLst>
    <p:sldId id="270" r:id="rId22"/>
    <p:sldId id="323" r:id="rId23"/>
    <p:sldId id="324" r:id="rId24"/>
    <p:sldId id="325" r:id="rId25"/>
    <p:sldId id="326" r:id="rId26"/>
    <p:sldId id="328" r:id="rId27"/>
    <p:sldId id="327" r:id="rId28"/>
    <p:sldId id="259" r:id="rId29"/>
    <p:sldId id="261" r:id="rId30"/>
    <p:sldId id="319" r:id="rId31"/>
    <p:sldId id="320" r:id="rId32"/>
    <p:sldId id="308" r:id="rId33"/>
    <p:sldId id="321" r:id="rId34"/>
    <p:sldId id="330" r:id="rId35"/>
    <p:sldId id="313" r:id="rId36"/>
    <p:sldId id="315" r:id="rId37"/>
    <p:sldId id="312" r:id="rId38"/>
    <p:sldId id="291" r:id="rId39"/>
    <p:sldId id="292" r:id="rId40"/>
    <p:sldId id="317" r:id="rId41"/>
    <p:sldId id="289" r:id="rId42"/>
    <p:sldId id="290" r:id="rId43"/>
    <p:sldId id="329" r:id="rId44"/>
    <p:sldId id="293" r:id="rId45"/>
    <p:sldId id="322" r:id="rId46"/>
    <p:sldId id="294" r:id="rId47"/>
    <p:sldId id="310" r:id="rId48"/>
    <p:sldId id="311" r:id="rId49"/>
    <p:sldId id="296" r:id="rId50"/>
    <p:sldId id="297" r:id="rId51"/>
    <p:sldId id="298" r:id="rId52"/>
    <p:sldId id="299" r:id="rId53"/>
    <p:sldId id="300" r:id="rId54"/>
    <p:sldId id="301" r:id="rId55"/>
    <p:sldId id="302" r:id="rId56"/>
    <p:sldId id="303" r:id="rId57"/>
    <p:sldId id="305" r:id="rId58"/>
    <p:sldId id="306" r:id="rId59"/>
    <p:sldId id="307" r:id="rId60"/>
    <p:sldId id="318" r:id="rId6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41" autoAdjust="0"/>
    <p:restoredTop sz="79791" autoAdjust="0"/>
  </p:normalViewPr>
  <p:slideViewPr>
    <p:cSldViewPr snapToGrid="0">
      <p:cViewPr varScale="1">
        <p:scale>
          <a:sx n="92" d="100"/>
          <a:sy n="92" d="100"/>
        </p:scale>
        <p:origin x="-106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slide" Target="slides/slide4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10.0.0.4\tmp\&#1042;&#1072;&#1089;&#1080;&#1083;&#1077;&#1074;%20&#1045;.%20&#1052;\&#1086;&#1090;%20&#1054;.&#1057;\&#1055;&#1056;&#1045;&#1047;&#1045;&#1053;&#1058;&#1040;&#1062;&#1048;&#1071;%202014\&#1055;&#1077;&#1088;&#1074;&#1080;&#1095;&#1085;&#1099;&#1077;%20&#1076;&#1072;&#1085;&#1085;&#1099;&#1077;%20&#1082;%20&#1076;&#1080;&#1072;&#1075;&#1088;&#1072;&#1084;&#1084;&#1072;&#1084;.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8.9880600673708053E-2"/>
          <c:y val="2.0272227876277398E-2"/>
          <c:w val="0.9101193993262916"/>
          <c:h val="0.8815467114229768"/>
        </c:manualLayout>
      </c:layout>
      <c:barChart>
        <c:barDir val="col"/>
        <c:grouping val="clustered"/>
        <c:dLbls>
          <c:showVal val="1"/>
        </c:dLbls>
        <c:axId val="87443328"/>
        <c:axId val="87444864"/>
      </c:barChart>
      <c:catAx>
        <c:axId val="87443328"/>
        <c:scaling>
          <c:orientation val="minMax"/>
        </c:scaling>
        <c:axPos val="b"/>
        <c:numFmt formatCode="General" sourceLinked="1"/>
        <c:tickLblPos val="nextTo"/>
        <c:spPr>
          <a:ln w="3175">
            <a:solidFill>
              <a:srgbClr val="000000"/>
            </a:solidFill>
            <a:prstDash val="solid"/>
          </a:ln>
        </c:spPr>
        <c:txPr>
          <a:bodyPr rot="0" vert="horz"/>
          <a:lstStyle/>
          <a:p>
            <a:pPr>
              <a:defRPr sz="1800" b="0" i="0" u="none" strike="noStrike" baseline="0">
                <a:solidFill>
                  <a:srgbClr val="333399"/>
                </a:solidFill>
                <a:latin typeface="Arial Cyr"/>
                <a:ea typeface="Arial Cyr"/>
                <a:cs typeface="Arial Cyr"/>
              </a:defRPr>
            </a:pPr>
            <a:endParaRPr lang="ru-RU"/>
          </a:p>
        </c:txPr>
        <c:crossAx val="87444864"/>
        <c:crosses val="autoZero"/>
        <c:auto val="1"/>
        <c:lblAlgn val="ctr"/>
        <c:lblOffset val="100"/>
        <c:tickLblSkip val="1"/>
        <c:tickMarkSkip val="1"/>
      </c:catAx>
      <c:valAx>
        <c:axId val="87444864"/>
        <c:scaling>
          <c:orientation val="minMax"/>
        </c:scaling>
        <c:axPos val="l"/>
        <c:numFmt formatCode="#,##0" sourceLinked="1"/>
        <c:tickLblPos val="nextTo"/>
        <c:spPr>
          <a:ln w="3175">
            <a:solidFill>
              <a:srgbClr val="000000"/>
            </a:solidFill>
            <a:prstDash val="solid"/>
          </a:ln>
        </c:spPr>
        <c:txPr>
          <a:bodyPr rot="0" vert="horz"/>
          <a:lstStyle/>
          <a:p>
            <a:pPr>
              <a:defRPr sz="1200" b="0" i="0" u="none" strike="noStrike" baseline="0">
                <a:solidFill>
                  <a:srgbClr val="333399"/>
                </a:solidFill>
                <a:latin typeface="Arial Cyr"/>
                <a:ea typeface="Arial Cyr"/>
                <a:cs typeface="Arial Cyr"/>
              </a:defRPr>
            </a:pPr>
            <a:endParaRPr lang="ru-RU"/>
          </a:p>
        </c:txPr>
        <c:crossAx val="87443328"/>
        <c:crosses val="autoZero"/>
        <c:crossBetween val="between"/>
      </c:valAx>
      <c:spPr>
        <a:noFill/>
        <a:ln w="25400">
          <a:noFill/>
        </a:ln>
      </c:spPr>
    </c:plotArea>
    <c:plotVisOnly val="1"/>
    <c:dispBlanksAs val="gap"/>
  </c:chart>
  <c:spPr>
    <a:solidFill>
      <a:srgbClr val="FFFFFF"/>
    </a:solidFill>
    <a:ln w="9525">
      <a:noFill/>
    </a:ln>
  </c:spPr>
  <c:txPr>
    <a:bodyPr/>
    <a:lstStyle/>
    <a:p>
      <a:pPr>
        <a:defRPr sz="1000" b="0" i="0" u="none" strike="noStrike" baseline="0">
          <a:solidFill>
            <a:srgbClr val="000000"/>
          </a:solidFill>
          <a:latin typeface="Arial Cyr"/>
          <a:ea typeface="Arial Cyr"/>
          <a:cs typeface="Arial Cyr"/>
        </a:defRPr>
      </a:pPr>
      <a:endParaRPr lang="ru-RU"/>
    </a:p>
  </c:txPr>
  <c:externalData r:id="rId2"/>
  <c:userShapes r:id="rId3"/>
</c:chartSpace>
</file>

<file path=ppt/drawings/_rels/drawing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0.40358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extLst/>
        </a:blip>
        <a:stretch xmlns:a="http://schemas.openxmlformats.org/drawingml/2006/main">
          <a:fillRect/>
        </a:stretch>
      </cdr:blipFill>
      <cdr:spPr>
        <a:xfrm xmlns:a="http://schemas.openxmlformats.org/drawingml/2006/main">
          <a:off x="-1763688" y="-1772816"/>
          <a:ext cx="6995294" cy="1753360"/>
        </a:xfrm>
        <a:prstGeom xmlns:a="http://schemas.openxmlformats.org/drawingml/2006/main" prst="rect">
          <a:avLst/>
        </a:prstGeom>
      </cdr:spPr>
    </cdr:pic>
  </cdr:relSizeAnchor>
  <cdr:relSizeAnchor xmlns:cdr="http://schemas.openxmlformats.org/drawingml/2006/chartDrawing">
    <cdr:from>
      <cdr:x>0</cdr:x>
      <cdr:y>0.29261</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extLst/>
        </a:blip>
        <a:stretch xmlns:a="http://schemas.openxmlformats.org/drawingml/2006/main">
          <a:fillRect/>
        </a:stretch>
      </cdr:blipFill>
      <cdr:spPr>
        <a:xfrm xmlns:a="http://schemas.openxmlformats.org/drawingml/2006/main">
          <a:off x="0" y="1439818"/>
          <a:ext cx="8435454" cy="348078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FD473-A474-43E6-A234-66E154441FEB}" type="datetimeFigureOut">
              <a:rPr lang="ru-RU" smtClean="0"/>
              <a:pPr/>
              <a:t>09.12.2015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6B08D-A8B2-4529-9C1C-F7768736CFC5}" type="slidenum">
              <a:rPr lang="ru-RU" smtClean="0"/>
              <a:pPr/>
              <a:t>‹#›</a:t>
            </a:fld>
            <a:endParaRPr lang="ru-RU"/>
          </a:p>
        </p:txBody>
      </p:sp>
    </p:spTree>
    <p:extLst>
      <p:ext uri="{BB962C8B-B14F-4D97-AF65-F5344CB8AC3E}">
        <p14:creationId xmlns:p14="http://schemas.microsoft.com/office/powerpoint/2010/main" xmlns="" val="21230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ru-RU" b="0" smtClean="0">
                <a:solidFill>
                  <a:srgbClr val="000000"/>
                </a:solidFill>
              </a:rPr>
              <a:t>2</a:t>
            </a: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dirty="0" smtClean="0">
              <a:latin typeface="Arial" panose="020B0604020202020204" pitchFamily="34" charset="0"/>
            </a:endParaRPr>
          </a:p>
        </p:txBody>
      </p:sp>
    </p:spTree>
    <p:extLst>
      <p:ext uri="{BB962C8B-B14F-4D97-AF65-F5344CB8AC3E}">
        <p14:creationId xmlns:p14="http://schemas.microsoft.com/office/powerpoint/2010/main" xmlns="" val="323046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Replace “National System 2” by “National  System n”</a:t>
            </a:r>
            <a:endParaRPr lang="en-GB" dirty="0"/>
          </a:p>
        </p:txBody>
      </p:sp>
      <p:sp>
        <p:nvSpPr>
          <p:cNvPr id="4" name="Slide Number Placeholder 3"/>
          <p:cNvSpPr>
            <a:spLocks noGrp="1"/>
          </p:cNvSpPr>
          <p:nvPr>
            <p:ph type="sldNum" sz="quarter" idx="10"/>
          </p:nvPr>
        </p:nvSpPr>
        <p:spPr/>
        <p:txBody>
          <a:bodyPr/>
          <a:lstStyle/>
          <a:p>
            <a:pPr>
              <a:defRPr/>
            </a:pPr>
            <a:fld id="{21E4EC96-5F30-45E7-9A1A-B595DCE86C14}" type="slidenum">
              <a:rPr lang="fr-FR" smtClean="0">
                <a:solidFill>
                  <a:prstClr val="black"/>
                </a:solidFill>
              </a:rPr>
              <a:pPr>
                <a:defRPr/>
              </a:pPr>
              <a:t>17</a:t>
            </a:fld>
            <a:endParaRPr lang="fr-FR" dirty="0">
              <a:solidFill>
                <a:prstClr val="black"/>
              </a:solidFill>
            </a:endParaRPr>
          </a:p>
        </p:txBody>
      </p:sp>
    </p:spTree>
    <p:extLst>
      <p:ext uri="{BB962C8B-B14F-4D97-AF65-F5344CB8AC3E}">
        <p14:creationId xmlns:p14="http://schemas.microsoft.com/office/powerpoint/2010/main" xmlns="" val="252977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Образ слайда 1"/>
          <p:cNvSpPr>
            <a:spLocks noGrp="1" noRot="1" noChangeAspect="1" noTextEdit="1"/>
          </p:cNvSpPr>
          <p:nvPr>
            <p:ph type="sldImg"/>
          </p:nvPr>
        </p:nvSpPr>
        <p:spPr>
          <a:ln/>
        </p:spPr>
      </p:sp>
      <p:sp>
        <p:nvSpPr>
          <p:cNvPr id="328707"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dirty="0" smtClean="0">
              <a:latin typeface="Arial" panose="020B0604020202020204" pitchFamily="34" charset="0"/>
            </a:endParaRPr>
          </a:p>
        </p:txBody>
      </p:sp>
      <p:sp>
        <p:nvSpPr>
          <p:cNvPr id="328708" name="Нижний колонтитул 3"/>
          <p:cNvSpPr txBox="1">
            <a:spLocks noGrp="1"/>
          </p:cNvSpPr>
          <p:nvPr/>
        </p:nvSpPr>
        <p:spPr bwMode="auto">
          <a:xfrm>
            <a:off x="0" y="9431338"/>
            <a:ext cx="288925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b="0" smtClean="0">
                <a:solidFill>
                  <a:srgbClr val="000000"/>
                </a:solidFill>
              </a:rPr>
              <a:t>2</a:t>
            </a:r>
          </a:p>
        </p:txBody>
      </p:sp>
      <p:sp>
        <p:nvSpPr>
          <p:cNvPr id="328709" name="Номер слайда 4"/>
          <p:cNvSpPr txBox="1">
            <a:spLocks noGrp="1"/>
          </p:cNvSpPr>
          <p:nvPr/>
        </p:nvSpPr>
        <p:spPr bwMode="auto">
          <a:xfrm>
            <a:off x="3778250" y="9431338"/>
            <a:ext cx="288925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fontAlgn="base" hangingPunct="1">
              <a:spcBef>
                <a:spcPct val="0"/>
              </a:spcBef>
              <a:spcAft>
                <a:spcPct val="0"/>
              </a:spcAft>
            </a:pPr>
            <a:fld id="{B02D77DF-469F-40CE-8A7D-7088842CBB71}" type="slidenum">
              <a:rPr lang="ru-RU" sz="1200" b="0" smtClean="0">
                <a:solidFill>
                  <a:srgbClr val="000000"/>
                </a:solidFill>
              </a:rPr>
              <a:pPr algn="r" eaLnBrk="1" fontAlgn="base" hangingPunct="1">
                <a:spcBef>
                  <a:spcPct val="0"/>
                </a:spcBef>
                <a:spcAft>
                  <a:spcPct val="0"/>
                </a:spcAft>
              </a:pPr>
              <a:t>18</a:t>
            </a:fld>
            <a:endParaRPr lang="ru-RU" sz="1200" b="0" smtClean="0">
              <a:solidFill>
                <a:srgbClr val="000000"/>
              </a:solidFill>
            </a:endParaRPr>
          </a:p>
        </p:txBody>
      </p:sp>
    </p:spTree>
    <p:extLst>
      <p:ext uri="{BB962C8B-B14F-4D97-AF65-F5344CB8AC3E}">
        <p14:creationId xmlns:p14="http://schemas.microsoft.com/office/powerpoint/2010/main" xmlns="" val="144716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Образ слайда 1"/>
          <p:cNvSpPr>
            <a:spLocks noGrp="1" noRot="1" noChangeAspect="1" noTextEdit="1"/>
          </p:cNvSpPr>
          <p:nvPr>
            <p:ph type="sldImg"/>
          </p:nvPr>
        </p:nvSpPr>
        <p:spPr>
          <a:ln/>
        </p:spPr>
      </p:sp>
      <p:sp>
        <p:nvSpPr>
          <p:cNvPr id="332803"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b="1" dirty="0" smtClean="0">
                <a:solidFill>
                  <a:srgbClr val="002060"/>
                </a:solidFill>
                <a:latin typeface="Arial" panose="020B0604020202020204" pitchFamily="34" charset="0"/>
              </a:rPr>
              <a:t>РИЦ – региональный информационный центр</a:t>
            </a:r>
          </a:p>
          <a:p>
            <a:r>
              <a:rPr lang="ru-RU" b="1" dirty="0" smtClean="0">
                <a:solidFill>
                  <a:srgbClr val="002060"/>
                </a:solidFill>
                <a:latin typeface="Arial" panose="020B0604020202020204" pitchFamily="34" charset="0"/>
              </a:rPr>
              <a:t>РЦУ – региональный центр учёта событий перемещения (распределения)</a:t>
            </a:r>
          </a:p>
          <a:p>
            <a:r>
              <a:rPr lang="ru-RU" b="1" dirty="0" smtClean="0">
                <a:solidFill>
                  <a:srgbClr val="002060"/>
                </a:solidFill>
                <a:latin typeface="Arial" panose="020B0604020202020204" pitchFamily="34" charset="0"/>
              </a:rPr>
              <a:t>РЦО – региональный центр отчётов</a:t>
            </a:r>
          </a:p>
          <a:p>
            <a:endParaRPr lang="ru-RU" dirty="0" smtClean="0">
              <a:solidFill>
                <a:srgbClr val="002060"/>
              </a:solidFill>
              <a:latin typeface="Arial" panose="020B0604020202020204" pitchFamily="34" charset="0"/>
            </a:endParaRPr>
          </a:p>
          <a:p>
            <a:r>
              <a:rPr lang="ru-RU" b="1" dirty="0" smtClean="0">
                <a:solidFill>
                  <a:srgbClr val="002060"/>
                </a:solidFill>
                <a:latin typeface="Arial" panose="020B0604020202020204" pitchFamily="34" charset="0"/>
              </a:rPr>
              <a:t>ЛИЦ – локальный информационный центр</a:t>
            </a:r>
          </a:p>
          <a:p>
            <a:r>
              <a:rPr lang="ru-RU" b="1" dirty="0" smtClean="0">
                <a:solidFill>
                  <a:srgbClr val="002060"/>
                </a:solidFill>
                <a:latin typeface="Arial" panose="020B0604020202020204" pitchFamily="34" charset="0"/>
              </a:rPr>
              <a:t>ЛЦУ – региональный центр учёта событий перемещения (распределения)</a:t>
            </a:r>
          </a:p>
          <a:p>
            <a:r>
              <a:rPr lang="ru-RU" b="1" dirty="0" smtClean="0">
                <a:solidFill>
                  <a:srgbClr val="002060"/>
                </a:solidFill>
                <a:latin typeface="Arial" panose="020B0604020202020204" pitchFamily="34" charset="0"/>
              </a:rPr>
              <a:t>ЛЦО – региональный центр отчётов</a:t>
            </a:r>
          </a:p>
          <a:p>
            <a:endParaRPr lang="ru-RU" dirty="0" smtClean="0">
              <a:solidFill>
                <a:srgbClr val="002060"/>
              </a:solidFill>
              <a:latin typeface="Arial" panose="020B0604020202020204" pitchFamily="34" charset="0"/>
            </a:endParaRPr>
          </a:p>
        </p:txBody>
      </p:sp>
      <p:sp>
        <p:nvSpPr>
          <p:cNvPr id="332804" name="Нижний колонтитул 3"/>
          <p:cNvSpPr txBox="1">
            <a:spLocks noGrp="1"/>
          </p:cNvSpPr>
          <p:nvPr/>
        </p:nvSpPr>
        <p:spPr bwMode="auto">
          <a:xfrm>
            <a:off x="0" y="9431338"/>
            <a:ext cx="288925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b="0" smtClean="0">
                <a:solidFill>
                  <a:srgbClr val="000000"/>
                </a:solidFill>
              </a:rPr>
              <a:t>2</a:t>
            </a:r>
          </a:p>
        </p:txBody>
      </p:sp>
      <p:sp>
        <p:nvSpPr>
          <p:cNvPr id="332805" name="Номер слайда 4"/>
          <p:cNvSpPr txBox="1">
            <a:spLocks noGrp="1"/>
          </p:cNvSpPr>
          <p:nvPr/>
        </p:nvSpPr>
        <p:spPr bwMode="auto">
          <a:xfrm>
            <a:off x="3778250" y="9431338"/>
            <a:ext cx="288925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fontAlgn="base" hangingPunct="1">
              <a:spcBef>
                <a:spcPct val="0"/>
              </a:spcBef>
              <a:spcAft>
                <a:spcPct val="0"/>
              </a:spcAft>
            </a:pPr>
            <a:fld id="{FD4BDECB-6987-4908-B0C2-C84894BEFD22}" type="slidenum">
              <a:rPr lang="ru-RU" sz="1200" b="0" smtClean="0">
                <a:solidFill>
                  <a:srgbClr val="000000"/>
                </a:solidFill>
              </a:rPr>
              <a:pPr algn="r" eaLnBrk="1" fontAlgn="base" hangingPunct="1">
                <a:spcBef>
                  <a:spcPct val="0"/>
                </a:spcBef>
                <a:spcAft>
                  <a:spcPct val="0"/>
                </a:spcAft>
              </a:pPr>
              <a:t>19</a:t>
            </a:fld>
            <a:endParaRPr lang="ru-RU" sz="1200" b="0" smtClean="0">
              <a:solidFill>
                <a:srgbClr val="000000"/>
              </a:solidFill>
            </a:endParaRPr>
          </a:p>
        </p:txBody>
      </p:sp>
    </p:spTree>
    <p:extLst>
      <p:ext uri="{BB962C8B-B14F-4D97-AF65-F5344CB8AC3E}">
        <p14:creationId xmlns:p14="http://schemas.microsoft.com/office/powerpoint/2010/main" xmlns="" val="2687554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a:ln/>
        </p:spPr>
      </p:sp>
      <p:sp>
        <p:nvSpPr>
          <p:cNvPr id="63491"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mtClean="0">
              <a:latin typeface="Arial" panose="020B0604020202020204" pitchFamily="34" charset="0"/>
            </a:endParaRPr>
          </a:p>
        </p:txBody>
      </p:sp>
      <p:sp>
        <p:nvSpPr>
          <p:cNvPr id="63492" name="Нижний колонтитул 3"/>
          <p:cNvSpPr txBox="1">
            <a:spLocks noGrp="1"/>
          </p:cNvSpPr>
          <p:nvPr/>
        </p:nvSpPr>
        <p:spPr bwMode="auto">
          <a:xfrm>
            <a:off x="0" y="9431338"/>
            <a:ext cx="288925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b="0" smtClean="0">
                <a:solidFill>
                  <a:srgbClr val="000000"/>
                </a:solidFill>
              </a:rPr>
              <a:t>2</a:t>
            </a:r>
          </a:p>
        </p:txBody>
      </p:sp>
      <p:sp>
        <p:nvSpPr>
          <p:cNvPr id="63493" name="Номер слайда 4"/>
          <p:cNvSpPr txBox="1">
            <a:spLocks noGrp="1"/>
          </p:cNvSpPr>
          <p:nvPr/>
        </p:nvSpPr>
        <p:spPr bwMode="auto">
          <a:xfrm>
            <a:off x="3778250" y="9431338"/>
            <a:ext cx="288925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fontAlgn="base" hangingPunct="1">
              <a:spcBef>
                <a:spcPct val="0"/>
              </a:spcBef>
              <a:spcAft>
                <a:spcPct val="0"/>
              </a:spcAft>
            </a:pPr>
            <a:fld id="{826601DE-F257-4B7E-ACA4-1BFCFE263B3C}" type="slidenum">
              <a:rPr lang="ru-RU" sz="1200" b="0" smtClean="0">
                <a:solidFill>
                  <a:srgbClr val="000000"/>
                </a:solidFill>
              </a:rPr>
              <a:pPr algn="r" eaLnBrk="1" fontAlgn="base" hangingPunct="1">
                <a:spcBef>
                  <a:spcPct val="0"/>
                </a:spcBef>
                <a:spcAft>
                  <a:spcPct val="0"/>
                </a:spcAft>
              </a:pPr>
              <a:t>21</a:t>
            </a:fld>
            <a:endParaRPr lang="ru-RU" sz="1200" b="0" smtClean="0">
              <a:solidFill>
                <a:srgbClr val="000000"/>
              </a:solidFill>
            </a:endParaRPr>
          </a:p>
        </p:txBody>
      </p:sp>
    </p:spTree>
    <p:extLst>
      <p:ext uri="{BB962C8B-B14F-4D97-AF65-F5344CB8AC3E}">
        <p14:creationId xmlns:p14="http://schemas.microsoft.com/office/powerpoint/2010/main" xmlns="" val="3295347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Образ слайда 1"/>
          <p:cNvSpPr>
            <a:spLocks noGrp="1" noRot="1" noChangeAspect="1" noTextEdit="1"/>
          </p:cNvSpPr>
          <p:nvPr>
            <p:ph type="sldImg"/>
          </p:nvPr>
        </p:nvSpPr>
        <p:spPr>
          <a:ln/>
        </p:spPr>
      </p:sp>
      <p:sp>
        <p:nvSpPr>
          <p:cNvPr id="334851"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dirty="0" smtClean="0">
                <a:latin typeface="Arial" panose="020B0604020202020204" pitchFamily="34" charset="0"/>
              </a:rPr>
              <a:t>Сличение. Транзакция. Ответ. Оприходование.</a:t>
            </a:r>
            <a:r>
              <a:rPr lang="ru-RU" baseline="0" dirty="0" smtClean="0">
                <a:latin typeface="Arial" panose="020B0604020202020204" pitchFamily="34" charset="0"/>
              </a:rPr>
              <a:t> Запоминание данных в собственной системе. Автоматическое построение отчетов.</a:t>
            </a:r>
            <a:endParaRPr lang="ru-RU" dirty="0" smtClean="0">
              <a:latin typeface="Arial" panose="020B0604020202020204" pitchFamily="34" charset="0"/>
            </a:endParaRPr>
          </a:p>
        </p:txBody>
      </p:sp>
      <p:sp>
        <p:nvSpPr>
          <p:cNvPr id="334852" name="Нижний колонтитул 3"/>
          <p:cNvSpPr txBox="1">
            <a:spLocks noGrp="1"/>
          </p:cNvSpPr>
          <p:nvPr/>
        </p:nvSpPr>
        <p:spPr bwMode="auto">
          <a:xfrm>
            <a:off x="0" y="9431338"/>
            <a:ext cx="288925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b="0" smtClean="0">
                <a:solidFill>
                  <a:srgbClr val="000000"/>
                </a:solidFill>
              </a:rPr>
              <a:t>2</a:t>
            </a:r>
          </a:p>
        </p:txBody>
      </p:sp>
      <p:sp>
        <p:nvSpPr>
          <p:cNvPr id="334853" name="Номер слайда 4"/>
          <p:cNvSpPr txBox="1">
            <a:spLocks noGrp="1"/>
          </p:cNvSpPr>
          <p:nvPr/>
        </p:nvSpPr>
        <p:spPr bwMode="auto">
          <a:xfrm>
            <a:off x="3778250" y="9431338"/>
            <a:ext cx="288925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fontAlgn="base" hangingPunct="1">
              <a:spcBef>
                <a:spcPct val="0"/>
              </a:spcBef>
              <a:spcAft>
                <a:spcPct val="0"/>
              </a:spcAft>
            </a:pPr>
            <a:fld id="{5583DAA3-AEE2-4D07-AB11-9DF00519C204}" type="slidenum">
              <a:rPr lang="ru-RU" sz="1200" b="0" smtClean="0">
                <a:solidFill>
                  <a:srgbClr val="000000"/>
                </a:solidFill>
              </a:rPr>
              <a:pPr algn="r" eaLnBrk="1" fontAlgn="base" hangingPunct="1">
                <a:spcBef>
                  <a:spcPct val="0"/>
                </a:spcBef>
                <a:spcAft>
                  <a:spcPct val="0"/>
                </a:spcAft>
              </a:pPr>
              <a:t>24</a:t>
            </a:fld>
            <a:endParaRPr lang="ru-RU" sz="1200" b="0" smtClean="0">
              <a:solidFill>
                <a:srgbClr val="000000"/>
              </a:solidFill>
            </a:endParaRPr>
          </a:p>
        </p:txBody>
      </p:sp>
    </p:spTree>
    <p:extLst>
      <p:ext uri="{BB962C8B-B14F-4D97-AF65-F5344CB8AC3E}">
        <p14:creationId xmlns:p14="http://schemas.microsoft.com/office/powerpoint/2010/main" xmlns="" val="1933697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xfrm>
            <a:off x="92075" y="744538"/>
            <a:ext cx="6615113" cy="3722687"/>
          </a:xfrm>
          <a:ln/>
        </p:spPr>
      </p:sp>
      <p:sp>
        <p:nvSpPr>
          <p:cNvPr id="31747"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latin typeface="Arial" panose="020B0604020202020204" pitchFamily="34" charset="0"/>
            </a:endParaRPr>
          </a:p>
        </p:txBody>
      </p:sp>
      <p:sp>
        <p:nvSpPr>
          <p:cNvPr id="31748" name="Номер слайда 3"/>
          <p:cNvSpPr txBox="1">
            <a:spLocks noGrp="1"/>
          </p:cNvSpPr>
          <p:nvPr/>
        </p:nvSpPr>
        <p:spPr bwMode="auto">
          <a:xfrm>
            <a:off x="3851275" y="9429750"/>
            <a:ext cx="2944813"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pPr>
            <a:fld id="{3C2317BB-F9CE-4C04-988A-7666A113B2C7}" type="slidenum">
              <a:rPr lang="ru-RU" altLang="ru-RU" smtClean="0">
                <a:solidFill>
                  <a:srgbClr val="000000"/>
                </a:solidFill>
                <a:cs typeface="Arial" panose="020B0604020202020204" pitchFamily="34" charset="0"/>
              </a:rPr>
              <a:pPr algn="r" fontAlgn="base">
                <a:spcBef>
                  <a:spcPct val="0"/>
                </a:spcBef>
                <a:spcAft>
                  <a:spcPct val="0"/>
                </a:spcAft>
              </a:pPr>
              <a:t>29</a:t>
            </a:fld>
            <a:endParaRPr lang="ru-RU" altLang="ru-RU" smtClean="0">
              <a:solidFill>
                <a:srgbClr val="000000"/>
              </a:solidFill>
              <a:cs typeface="Arial" panose="020B0604020202020204" pitchFamily="34" charset="0"/>
            </a:endParaRPr>
          </a:p>
        </p:txBody>
      </p:sp>
    </p:spTree>
    <p:extLst>
      <p:ext uri="{BB962C8B-B14F-4D97-AF65-F5344CB8AC3E}">
        <p14:creationId xmlns:p14="http://schemas.microsoft.com/office/powerpoint/2010/main" xmlns="" val="24437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a:xfrm>
            <a:off x="92075" y="744538"/>
            <a:ext cx="6615113" cy="3722687"/>
          </a:xfrm>
          <a:ln/>
        </p:spPr>
      </p:sp>
      <p:sp>
        <p:nvSpPr>
          <p:cNvPr id="5427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latin typeface="Arial" panose="020B0604020202020204" pitchFamily="34" charset="0"/>
            </a:endParaRPr>
          </a:p>
        </p:txBody>
      </p:sp>
      <p:sp>
        <p:nvSpPr>
          <p:cNvPr id="54276" name="Номер слайда 3"/>
          <p:cNvSpPr txBox="1">
            <a:spLocks noGrp="1"/>
          </p:cNvSpPr>
          <p:nvPr/>
        </p:nvSpPr>
        <p:spPr bwMode="auto">
          <a:xfrm>
            <a:off x="3851275" y="9429750"/>
            <a:ext cx="2944813"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pPr>
            <a:fld id="{A31D8DC6-2D08-4646-9DA1-DE2D4022A062}" type="slidenum">
              <a:rPr lang="ru-RU" altLang="ru-RU" smtClean="0">
                <a:solidFill>
                  <a:srgbClr val="000000"/>
                </a:solidFill>
                <a:cs typeface="Arial" panose="020B0604020202020204" pitchFamily="34" charset="0"/>
              </a:rPr>
              <a:pPr algn="r" fontAlgn="base">
                <a:spcBef>
                  <a:spcPct val="0"/>
                </a:spcBef>
                <a:spcAft>
                  <a:spcPct val="0"/>
                </a:spcAft>
              </a:pPr>
              <a:t>31</a:t>
            </a:fld>
            <a:endParaRPr lang="ru-RU" altLang="ru-RU" smtClean="0">
              <a:solidFill>
                <a:srgbClr val="000000"/>
              </a:solidFill>
              <a:cs typeface="Arial" panose="020B0604020202020204" pitchFamily="34" charset="0"/>
            </a:endParaRPr>
          </a:p>
        </p:txBody>
      </p:sp>
    </p:spTree>
    <p:extLst>
      <p:ext uri="{BB962C8B-B14F-4D97-AF65-F5344CB8AC3E}">
        <p14:creationId xmlns:p14="http://schemas.microsoft.com/office/powerpoint/2010/main" xmlns="" val="3486612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a:xfrm>
            <a:off x="92075" y="744538"/>
            <a:ext cx="6615113" cy="3722687"/>
          </a:xfrm>
          <a:ln/>
        </p:spPr>
      </p:sp>
      <p:sp>
        <p:nvSpPr>
          <p:cNvPr id="51203"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smtClean="0">
              <a:latin typeface="Arial" panose="020B0604020202020204" pitchFamily="34" charset="0"/>
            </a:endParaRPr>
          </a:p>
        </p:txBody>
      </p:sp>
      <p:sp>
        <p:nvSpPr>
          <p:cNvPr id="51204" name="Номер слайда 3"/>
          <p:cNvSpPr txBox="1">
            <a:spLocks noGrp="1"/>
          </p:cNvSpPr>
          <p:nvPr/>
        </p:nvSpPr>
        <p:spPr bwMode="auto">
          <a:xfrm>
            <a:off x="3851275" y="9429750"/>
            <a:ext cx="2944813"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pPr>
            <a:fld id="{AD6A2F2F-4C03-4600-8AA7-579CCB3F9E9A}" type="slidenum">
              <a:rPr lang="ru-RU" altLang="ru-RU" smtClean="0">
                <a:solidFill>
                  <a:srgbClr val="000000"/>
                </a:solidFill>
                <a:cs typeface="Arial" panose="020B0604020202020204" pitchFamily="34" charset="0"/>
              </a:rPr>
              <a:pPr algn="r" fontAlgn="base">
                <a:spcBef>
                  <a:spcPct val="0"/>
                </a:spcBef>
                <a:spcAft>
                  <a:spcPct val="0"/>
                </a:spcAft>
              </a:pPr>
              <a:t>35</a:t>
            </a:fld>
            <a:endParaRPr lang="ru-RU" altLang="ru-RU" smtClean="0">
              <a:solidFill>
                <a:srgbClr val="000000"/>
              </a:solidFill>
              <a:cs typeface="Arial" panose="020B0604020202020204" pitchFamily="34" charset="0"/>
            </a:endParaRPr>
          </a:p>
        </p:txBody>
      </p:sp>
    </p:spTree>
    <p:extLst>
      <p:ext uri="{BB962C8B-B14F-4D97-AF65-F5344CB8AC3E}">
        <p14:creationId xmlns:p14="http://schemas.microsoft.com/office/powerpoint/2010/main" xmlns="" val="803499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mtClean="0">
              <a:latin typeface="Arial" panose="020B0604020202020204" pitchFamily="34" charset="0"/>
            </a:endParaRPr>
          </a:p>
        </p:txBody>
      </p:sp>
      <p:sp>
        <p:nvSpPr>
          <p:cNvPr id="35844" name="Нижний колонтитул 3"/>
          <p:cNvSpPr txBox="1">
            <a:spLocks noGrp="1"/>
          </p:cNvSpPr>
          <p:nvPr/>
        </p:nvSpPr>
        <p:spPr bwMode="auto">
          <a:xfrm>
            <a:off x="0" y="9431338"/>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r>
              <a:rPr lang="ru-RU" smtClean="0">
                <a:solidFill>
                  <a:srgbClr val="000000"/>
                </a:solidFill>
              </a:rPr>
              <a:t>2</a:t>
            </a:r>
          </a:p>
        </p:txBody>
      </p:sp>
      <p:sp>
        <p:nvSpPr>
          <p:cNvPr id="35845" name="Номер слайда 4"/>
          <p:cNvSpPr txBox="1">
            <a:spLocks noGrp="1"/>
          </p:cNvSpPr>
          <p:nvPr/>
        </p:nvSpPr>
        <p:spPr bwMode="auto">
          <a:xfrm>
            <a:off x="3851275" y="9431338"/>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pPr>
            <a:fld id="{294B29C3-EAC0-4413-AE3C-FF657FD73CEC}" type="slidenum">
              <a:rPr lang="ru-RU" smtClean="0">
                <a:solidFill>
                  <a:srgbClr val="000000"/>
                </a:solidFill>
              </a:rPr>
              <a:pPr algn="r" fontAlgn="base">
                <a:spcBef>
                  <a:spcPct val="0"/>
                </a:spcBef>
                <a:spcAft>
                  <a:spcPct val="0"/>
                </a:spcAft>
              </a:pPr>
              <a:t>37</a:t>
            </a:fld>
            <a:endParaRPr lang="ru-RU" smtClean="0">
              <a:solidFill>
                <a:srgbClr val="000000"/>
              </a:solidFill>
            </a:endParaRPr>
          </a:p>
        </p:txBody>
      </p:sp>
    </p:spTree>
    <p:extLst>
      <p:ext uri="{BB962C8B-B14F-4D97-AF65-F5344CB8AC3E}">
        <p14:creationId xmlns:p14="http://schemas.microsoft.com/office/powerpoint/2010/main" xmlns="" val="2910651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ln/>
        </p:spPr>
      </p:sp>
      <p:sp>
        <p:nvSpPr>
          <p:cNvPr id="39939"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mtClean="0">
              <a:latin typeface="Arial" panose="020B0604020202020204" pitchFamily="34" charset="0"/>
            </a:endParaRPr>
          </a:p>
        </p:txBody>
      </p:sp>
      <p:sp>
        <p:nvSpPr>
          <p:cNvPr id="39940" name="Нижний колонтитул 3"/>
          <p:cNvSpPr txBox="1">
            <a:spLocks noGrp="1"/>
          </p:cNvSpPr>
          <p:nvPr/>
        </p:nvSpPr>
        <p:spPr bwMode="auto">
          <a:xfrm>
            <a:off x="0" y="9431338"/>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r>
              <a:rPr lang="ru-RU" smtClean="0">
                <a:solidFill>
                  <a:srgbClr val="000000"/>
                </a:solidFill>
              </a:rPr>
              <a:t>2</a:t>
            </a:r>
          </a:p>
        </p:txBody>
      </p:sp>
      <p:sp>
        <p:nvSpPr>
          <p:cNvPr id="39941" name="Номер слайда 4"/>
          <p:cNvSpPr txBox="1">
            <a:spLocks noGrp="1"/>
          </p:cNvSpPr>
          <p:nvPr/>
        </p:nvSpPr>
        <p:spPr bwMode="auto">
          <a:xfrm>
            <a:off x="3851275" y="9431338"/>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pPr>
            <a:fld id="{FC7B718B-818F-4E64-B843-EA6943254A75}" type="slidenum">
              <a:rPr lang="ru-RU" smtClean="0">
                <a:solidFill>
                  <a:srgbClr val="000000"/>
                </a:solidFill>
              </a:rPr>
              <a:pPr algn="r" fontAlgn="base">
                <a:spcBef>
                  <a:spcPct val="0"/>
                </a:spcBef>
                <a:spcAft>
                  <a:spcPct val="0"/>
                </a:spcAft>
              </a:pPr>
              <a:t>38</a:t>
            </a:fld>
            <a:endParaRPr lang="ru-RU" smtClean="0">
              <a:solidFill>
                <a:srgbClr val="000000"/>
              </a:solidFill>
            </a:endParaRPr>
          </a:p>
        </p:txBody>
      </p:sp>
    </p:spTree>
    <p:extLst>
      <p:ext uri="{BB962C8B-B14F-4D97-AF65-F5344CB8AC3E}">
        <p14:creationId xmlns:p14="http://schemas.microsoft.com/office/powerpoint/2010/main" xmlns="" val="259276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dirty="0" smtClean="0">
                <a:latin typeface="Arial" panose="020B0604020202020204" pitchFamily="34" charset="0"/>
              </a:rPr>
              <a:t>Был изучен международный опыт и предложены концептуальные</a:t>
            </a:r>
            <a:r>
              <a:rPr lang="ru-RU" baseline="0" dirty="0" smtClean="0">
                <a:latin typeface="Arial" panose="020B0604020202020204" pitchFamily="34" charset="0"/>
              </a:rPr>
              <a:t> подходы к построению Системы.</a:t>
            </a:r>
            <a:endParaRPr lang="ru-RU" dirty="0" smtClean="0">
              <a:latin typeface="Arial" panose="020B0604020202020204" pitchFamily="34" charset="0"/>
            </a:endParaRPr>
          </a:p>
        </p:txBody>
      </p:sp>
      <p:sp>
        <p:nvSpPr>
          <p:cNvPr id="33796" name="Нижний колонтитул 3"/>
          <p:cNvSpPr txBox="1">
            <a:spLocks noGrp="1"/>
          </p:cNvSpPr>
          <p:nvPr/>
        </p:nvSpPr>
        <p:spPr bwMode="auto">
          <a:xfrm>
            <a:off x="0" y="9431338"/>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r>
              <a:rPr lang="ru-RU" smtClean="0">
                <a:solidFill>
                  <a:srgbClr val="000000"/>
                </a:solidFill>
              </a:rPr>
              <a:t>2</a:t>
            </a:r>
          </a:p>
        </p:txBody>
      </p:sp>
      <p:sp>
        <p:nvSpPr>
          <p:cNvPr id="33797" name="Номер слайда 4"/>
          <p:cNvSpPr txBox="1">
            <a:spLocks noGrp="1"/>
          </p:cNvSpPr>
          <p:nvPr/>
        </p:nvSpPr>
        <p:spPr bwMode="auto">
          <a:xfrm>
            <a:off x="3851275" y="9431338"/>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pPr>
            <a:fld id="{89D1A9FC-D2B6-4862-9AB7-2C3861A3BDAE}" type="slidenum">
              <a:rPr lang="ru-RU" smtClean="0">
                <a:solidFill>
                  <a:srgbClr val="000000"/>
                </a:solidFill>
              </a:rPr>
              <a:pPr algn="r" fontAlgn="base">
                <a:spcBef>
                  <a:spcPct val="0"/>
                </a:spcBef>
                <a:spcAft>
                  <a:spcPct val="0"/>
                </a:spcAft>
              </a:pPr>
              <a:t>2</a:t>
            </a:fld>
            <a:endParaRPr lang="ru-RU" smtClean="0">
              <a:solidFill>
                <a:srgbClr val="000000"/>
              </a:solidFill>
            </a:endParaRPr>
          </a:p>
        </p:txBody>
      </p:sp>
    </p:spTree>
    <p:extLst>
      <p:ext uri="{BB962C8B-B14F-4D97-AF65-F5344CB8AC3E}">
        <p14:creationId xmlns:p14="http://schemas.microsoft.com/office/powerpoint/2010/main" xmlns="" val="3566827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mtClean="0">
              <a:latin typeface="Arial" panose="020B0604020202020204" pitchFamily="34" charset="0"/>
            </a:endParaRPr>
          </a:p>
        </p:txBody>
      </p:sp>
      <p:sp>
        <p:nvSpPr>
          <p:cNvPr id="41988" name="Нижний колонтитул 3"/>
          <p:cNvSpPr txBox="1">
            <a:spLocks noGrp="1"/>
          </p:cNvSpPr>
          <p:nvPr/>
        </p:nvSpPr>
        <p:spPr bwMode="auto">
          <a:xfrm>
            <a:off x="0" y="9431338"/>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r>
              <a:rPr lang="ru-RU" smtClean="0">
                <a:solidFill>
                  <a:srgbClr val="000000"/>
                </a:solidFill>
              </a:rPr>
              <a:t>2</a:t>
            </a:r>
          </a:p>
        </p:txBody>
      </p:sp>
      <p:sp>
        <p:nvSpPr>
          <p:cNvPr id="41989" name="Номер слайда 4"/>
          <p:cNvSpPr txBox="1">
            <a:spLocks noGrp="1"/>
          </p:cNvSpPr>
          <p:nvPr/>
        </p:nvSpPr>
        <p:spPr bwMode="auto">
          <a:xfrm>
            <a:off x="3851275" y="9431338"/>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pPr>
            <a:fld id="{540D02CC-330E-4B41-B076-81F59B886038}" type="slidenum">
              <a:rPr lang="ru-RU" smtClean="0">
                <a:solidFill>
                  <a:srgbClr val="000000"/>
                </a:solidFill>
              </a:rPr>
              <a:pPr algn="r" fontAlgn="base">
                <a:spcBef>
                  <a:spcPct val="0"/>
                </a:spcBef>
                <a:spcAft>
                  <a:spcPct val="0"/>
                </a:spcAft>
              </a:pPr>
              <a:t>39</a:t>
            </a:fld>
            <a:endParaRPr lang="ru-RU" smtClean="0">
              <a:solidFill>
                <a:srgbClr val="000000"/>
              </a:solidFill>
            </a:endParaRPr>
          </a:p>
        </p:txBody>
      </p:sp>
    </p:spTree>
    <p:extLst>
      <p:ext uri="{BB962C8B-B14F-4D97-AF65-F5344CB8AC3E}">
        <p14:creationId xmlns:p14="http://schemas.microsoft.com/office/powerpoint/2010/main" xmlns="" val="3237947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smtClean="0">
              <a:latin typeface="Arial" panose="020B0604020202020204" pitchFamily="34" charset="0"/>
            </a:endParaRPr>
          </a:p>
        </p:txBody>
      </p:sp>
      <p:sp>
        <p:nvSpPr>
          <p:cNvPr id="41988" name="Нижний колонтитул 3"/>
          <p:cNvSpPr txBox="1">
            <a:spLocks noGrp="1"/>
          </p:cNvSpPr>
          <p:nvPr/>
        </p:nvSpPr>
        <p:spPr bwMode="auto">
          <a:xfrm>
            <a:off x="0" y="9431338"/>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r>
              <a:rPr lang="ru-RU" smtClean="0">
                <a:solidFill>
                  <a:srgbClr val="000000"/>
                </a:solidFill>
              </a:rPr>
              <a:t>2</a:t>
            </a:r>
          </a:p>
        </p:txBody>
      </p:sp>
      <p:sp>
        <p:nvSpPr>
          <p:cNvPr id="41989" name="Номер слайда 4"/>
          <p:cNvSpPr txBox="1">
            <a:spLocks noGrp="1"/>
          </p:cNvSpPr>
          <p:nvPr/>
        </p:nvSpPr>
        <p:spPr bwMode="auto">
          <a:xfrm>
            <a:off x="3851275" y="9431338"/>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pPr>
            <a:fld id="{540D02CC-330E-4B41-B076-81F59B886038}" type="slidenum">
              <a:rPr lang="ru-RU" smtClean="0">
                <a:solidFill>
                  <a:srgbClr val="000000"/>
                </a:solidFill>
              </a:rPr>
              <a:pPr algn="r" fontAlgn="base">
                <a:spcBef>
                  <a:spcPct val="0"/>
                </a:spcBef>
                <a:spcAft>
                  <a:spcPct val="0"/>
                </a:spcAft>
              </a:pPr>
              <a:t>40</a:t>
            </a:fld>
            <a:endParaRPr lang="ru-RU" smtClean="0">
              <a:solidFill>
                <a:srgbClr val="000000"/>
              </a:solidFill>
            </a:endParaRPr>
          </a:p>
        </p:txBody>
      </p:sp>
    </p:spTree>
    <p:extLst>
      <p:ext uri="{BB962C8B-B14F-4D97-AF65-F5344CB8AC3E}">
        <p14:creationId xmlns:p14="http://schemas.microsoft.com/office/powerpoint/2010/main" xmlns="" val="388291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E6B08D-A8B2-4529-9C1C-F7768736CFC5}" type="slidenum">
              <a:rPr lang="ru-RU" smtClean="0"/>
              <a:pPr/>
              <a:t>3</a:t>
            </a:fld>
            <a:endParaRPr lang="ru-RU"/>
          </a:p>
        </p:txBody>
      </p:sp>
    </p:spTree>
    <p:extLst>
      <p:ext uri="{BB962C8B-B14F-4D97-AF65-F5344CB8AC3E}">
        <p14:creationId xmlns:p14="http://schemas.microsoft.com/office/powerpoint/2010/main" xmlns="" val="289017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E6B08D-A8B2-4529-9C1C-F7768736CFC5}" type="slidenum">
              <a:rPr lang="ru-RU" smtClean="0"/>
              <a:pPr/>
              <a:t>5</a:t>
            </a:fld>
            <a:endParaRPr lang="ru-RU"/>
          </a:p>
        </p:txBody>
      </p:sp>
    </p:spTree>
    <p:extLst>
      <p:ext uri="{BB962C8B-B14F-4D97-AF65-F5344CB8AC3E}">
        <p14:creationId xmlns:p14="http://schemas.microsoft.com/office/powerpoint/2010/main" xmlns="" val="427418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a:ln/>
        </p:spPr>
      </p:sp>
      <p:sp>
        <p:nvSpPr>
          <p:cNvPr id="18435" name="Заметки 2"/>
          <p:cNvSpPr>
            <a:spLocks noGrp="1"/>
          </p:cNvSpPr>
          <p:nvPr>
            <p:ph type="body" idx="1"/>
          </p:nvPr>
        </p:nvSpPr>
        <p:spPr>
          <a:ln/>
        </p:spPr>
        <p:txBody>
          <a:bodyPr/>
          <a:lstStyle/>
          <a:p>
            <a:endParaRPr lang="ru-RU" dirty="0" smtClean="0">
              <a:latin typeface="Arial" panose="020B0604020202020204" pitchFamily="34" charset="0"/>
            </a:endParaRPr>
          </a:p>
        </p:txBody>
      </p:sp>
      <p:sp>
        <p:nvSpPr>
          <p:cNvPr id="18436" name="Нижний колонтитул 3"/>
          <p:cNvSpPr txBox="1">
            <a:spLocks noGrp="1"/>
          </p:cNvSpPr>
          <p:nvPr/>
        </p:nvSpPr>
        <p:spPr bwMode="auto">
          <a:xfrm>
            <a:off x="0" y="9518650"/>
            <a:ext cx="298450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7" tIns="46218" rIns="92437" bIns="46218"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r>
              <a:rPr lang="ru-RU">
                <a:solidFill>
                  <a:srgbClr val="000000"/>
                </a:solidFill>
              </a:rPr>
              <a:t>2</a:t>
            </a:r>
          </a:p>
        </p:txBody>
      </p:sp>
      <p:sp>
        <p:nvSpPr>
          <p:cNvPr id="18437" name="Номер слайда 4"/>
          <p:cNvSpPr txBox="1">
            <a:spLocks noGrp="1"/>
          </p:cNvSpPr>
          <p:nvPr/>
        </p:nvSpPr>
        <p:spPr bwMode="auto">
          <a:xfrm>
            <a:off x="3902075" y="9518650"/>
            <a:ext cx="298450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7" tIns="46218" rIns="92437" bIns="46218"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pPr>
            <a:fld id="{C752B2E2-3D00-4A93-AB84-0DD076B07647}" type="slidenum">
              <a:rPr lang="ru-RU">
                <a:solidFill>
                  <a:srgbClr val="000000"/>
                </a:solidFill>
              </a:rPr>
              <a:pPr algn="r" fontAlgn="base">
                <a:spcBef>
                  <a:spcPct val="0"/>
                </a:spcBef>
                <a:spcAft>
                  <a:spcPct val="0"/>
                </a:spcAft>
              </a:pPr>
              <a:t>8</a:t>
            </a:fld>
            <a:endParaRPr lang="ru-RU">
              <a:solidFill>
                <a:srgbClr val="000000"/>
              </a:solidFill>
            </a:endParaRPr>
          </a:p>
        </p:txBody>
      </p:sp>
    </p:spTree>
    <p:extLst>
      <p:ext uri="{BB962C8B-B14F-4D97-AF65-F5344CB8AC3E}">
        <p14:creationId xmlns:p14="http://schemas.microsoft.com/office/powerpoint/2010/main" xmlns="" val="400507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a:ln/>
        </p:spPr>
      </p:sp>
      <p:sp>
        <p:nvSpPr>
          <p:cNvPr id="60419" name="Заметки 2"/>
          <p:cNvSpPr>
            <a:spLocks noGrp="1"/>
          </p:cNvSpPr>
          <p:nvPr>
            <p:ph type="body" idx="1"/>
          </p:nvPr>
        </p:nvSpPr>
        <p:spPr>
          <a:ln/>
        </p:spPr>
        <p:txBody>
          <a:bodyPr/>
          <a:lstStyle/>
          <a:p>
            <a:endParaRPr lang="ru-RU" smtClean="0">
              <a:latin typeface="Arial" panose="020B0604020202020204" pitchFamily="34" charset="0"/>
            </a:endParaRPr>
          </a:p>
        </p:txBody>
      </p:sp>
      <p:sp>
        <p:nvSpPr>
          <p:cNvPr id="60420" name="Нижний колонтитул 3"/>
          <p:cNvSpPr txBox="1">
            <a:spLocks noGrp="1"/>
          </p:cNvSpPr>
          <p:nvPr/>
        </p:nvSpPr>
        <p:spPr bwMode="auto">
          <a:xfrm>
            <a:off x="0" y="9518650"/>
            <a:ext cx="298450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7" tIns="46218" rIns="92437" bIns="46218"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ru-RU" b="0"/>
              <a:t>2</a:t>
            </a:r>
          </a:p>
        </p:txBody>
      </p:sp>
      <p:sp>
        <p:nvSpPr>
          <p:cNvPr id="60421" name="Номер слайда 4"/>
          <p:cNvSpPr txBox="1">
            <a:spLocks noGrp="1"/>
          </p:cNvSpPr>
          <p:nvPr/>
        </p:nvSpPr>
        <p:spPr bwMode="auto">
          <a:xfrm>
            <a:off x="3902075" y="9518650"/>
            <a:ext cx="298450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7" tIns="46218" rIns="92437" bIns="46218"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AE5B0D8-7AFA-4817-99C4-AEA674F42BEE}" type="slidenum">
              <a:rPr lang="ru-RU" b="0"/>
              <a:pPr algn="r" eaLnBrk="1" hangingPunct="1">
                <a:spcBef>
                  <a:spcPct val="0"/>
                </a:spcBef>
              </a:pPr>
              <a:t>9</a:t>
            </a:fld>
            <a:endParaRPr lang="ru-RU" b="0"/>
          </a:p>
        </p:txBody>
      </p:sp>
    </p:spTree>
    <p:extLst>
      <p:ext uri="{BB962C8B-B14F-4D97-AF65-F5344CB8AC3E}">
        <p14:creationId xmlns:p14="http://schemas.microsoft.com/office/powerpoint/2010/main" xmlns="" val="91011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a:ln/>
        </p:spPr>
      </p:sp>
      <p:sp>
        <p:nvSpPr>
          <p:cNvPr id="60419" name="Заметки 2"/>
          <p:cNvSpPr>
            <a:spLocks noGrp="1"/>
          </p:cNvSpPr>
          <p:nvPr>
            <p:ph type="body" idx="1"/>
          </p:nvPr>
        </p:nvSpPr>
        <p:spPr>
          <a:ln/>
        </p:spPr>
        <p:txBody>
          <a:bodyPr/>
          <a:lstStyle/>
          <a:p>
            <a:endParaRPr lang="ru-RU" dirty="0" smtClean="0">
              <a:latin typeface="Arial" panose="020B0604020202020204" pitchFamily="34" charset="0"/>
            </a:endParaRPr>
          </a:p>
        </p:txBody>
      </p:sp>
      <p:sp>
        <p:nvSpPr>
          <p:cNvPr id="60420" name="Нижний колонтитул 3"/>
          <p:cNvSpPr txBox="1">
            <a:spLocks noGrp="1"/>
          </p:cNvSpPr>
          <p:nvPr/>
        </p:nvSpPr>
        <p:spPr bwMode="auto">
          <a:xfrm>
            <a:off x="0" y="9518650"/>
            <a:ext cx="298450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7" tIns="46218" rIns="92437" bIns="46218"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ru-RU" b="0"/>
              <a:t>2</a:t>
            </a:r>
          </a:p>
        </p:txBody>
      </p:sp>
      <p:sp>
        <p:nvSpPr>
          <p:cNvPr id="60421" name="Номер слайда 4"/>
          <p:cNvSpPr txBox="1">
            <a:spLocks noGrp="1"/>
          </p:cNvSpPr>
          <p:nvPr/>
        </p:nvSpPr>
        <p:spPr bwMode="auto">
          <a:xfrm>
            <a:off x="3902075" y="9518650"/>
            <a:ext cx="298450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7" tIns="46218" rIns="92437" bIns="46218"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AE5B0D8-7AFA-4817-99C4-AEA674F42BEE}" type="slidenum">
              <a:rPr lang="ru-RU" b="0"/>
              <a:pPr algn="r" eaLnBrk="1" hangingPunct="1">
                <a:spcBef>
                  <a:spcPct val="0"/>
                </a:spcBef>
              </a:pPr>
              <a:t>10</a:t>
            </a:fld>
            <a:endParaRPr lang="ru-RU" b="0"/>
          </a:p>
        </p:txBody>
      </p:sp>
    </p:spTree>
    <p:extLst>
      <p:ext uri="{BB962C8B-B14F-4D97-AF65-F5344CB8AC3E}">
        <p14:creationId xmlns:p14="http://schemas.microsoft.com/office/powerpoint/2010/main" xmlns="" val="323976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a:ln/>
        </p:spPr>
      </p:sp>
      <p:sp>
        <p:nvSpPr>
          <p:cNvPr id="60419" name="Заметки 2"/>
          <p:cNvSpPr>
            <a:spLocks noGrp="1"/>
          </p:cNvSpPr>
          <p:nvPr>
            <p:ph type="body" idx="1"/>
          </p:nvPr>
        </p:nvSpPr>
        <p:spPr>
          <a:ln/>
        </p:spPr>
        <p:txBody>
          <a:bodyPr/>
          <a:lstStyle/>
          <a:p>
            <a:endParaRPr lang="ru-RU" dirty="0" smtClean="0">
              <a:latin typeface="Arial" panose="020B0604020202020204" pitchFamily="34" charset="0"/>
            </a:endParaRPr>
          </a:p>
        </p:txBody>
      </p:sp>
      <p:sp>
        <p:nvSpPr>
          <p:cNvPr id="60420" name="Нижний колонтитул 3"/>
          <p:cNvSpPr txBox="1">
            <a:spLocks noGrp="1"/>
          </p:cNvSpPr>
          <p:nvPr/>
        </p:nvSpPr>
        <p:spPr bwMode="auto">
          <a:xfrm>
            <a:off x="0" y="9518650"/>
            <a:ext cx="298450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7" tIns="46218" rIns="92437" bIns="46218"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ru-RU" b="0"/>
              <a:t>2</a:t>
            </a:r>
          </a:p>
        </p:txBody>
      </p:sp>
      <p:sp>
        <p:nvSpPr>
          <p:cNvPr id="60421" name="Номер слайда 4"/>
          <p:cNvSpPr txBox="1">
            <a:spLocks noGrp="1"/>
          </p:cNvSpPr>
          <p:nvPr/>
        </p:nvSpPr>
        <p:spPr bwMode="auto">
          <a:xfrm>
            <a:off x="3902075" y="9518650"/>
            <a:ext cx="298450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37" tIns="46218" rIns="92437" bIns="46218"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AE5B0D8-7AFA-4817-99C4-AEA674F42BEE}" type="slidenum">
              <a:rPr lang="ru-RU" b="0"/>
              <a:pPr algn="r" eaLnBrk="1" hangingPunct="1">
                <a:spcBef>
                  <a:spcPct val="0"/>
                </a:spcBef>
              </a:pPr>
              <a:t>11</a:t>
            </a:fld>
            <a:endParaRPr lang="ru-RU" b="0"/>
          </a:p>
        </p:txBody>
      </p:sp>
    </p:spTree>
    <p:extLst>
      <p:ext uri="{BB962C8B-B14F-4D97-AF65-F5344CB8AC3E}">
        <p14:creationId xmlns:p14="http://schemas.microsoft.com/office/powerpoint/2010/main" xmlns="" val="396906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E6B08D-A8B2-4529-9C1C-F7768736CFC5}" type="slidenum">
              <a:rPr lang="ru-RU" smtClean="0"/>
              <a:pPr/>
              <a:t>14</a:t>
            </a:fld>
            <a:endParaRPr lang="ru-RU"/>
          </a:p>
        </p:txBody>
      </p:sp>
    </p:spTree>
    <p:extLst>
      <p:ext uri="{BB962C8B-B14F-4D97-AF65-F5344CB8AC3E}">
        <p14:creationId xmlns:p14="http://schemas.microsoft.com/office/powerpoint/2010/main" xmlns="" val="3013287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11925A00-B776-413B-BD5D-FB893DBBDA50}"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3272121554"/>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027122492"/>
      </p:ext>
    </p:extLst>
  </p:cSld>
  <p:clrMapOvr>
    <a:masterClrMapping/>
  </p:clrMapOvr>
  <p:transition>
    <p:cover dir="d"/>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CF377D4D-66D7-419F-A1E0-2D354C828957}"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1896442227"/>
      </p:ext>
    </p:extLst>
  </p:cSld>
  <p:clrMapOvr>
    <a:masterClrMapping/>
  </p:clrMapOvr>
  <p:transition>
    <p:cover di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A46030DC-8B3D-40CC-B446-84D8187F96E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508604886"/>
      </p:ext>
    </p:extLst>
  </p:cSld>
  <p:clrMapOvr>
    <a:masterClrMapping/>
  </p:clrMapOvr>
  <p:transition>
    <p:cover di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185317557"/>
      </p:ext>
    </p:extLst>
  </p:cSld>
  <p:clrMapOvr>
    <a:masterClrMapping/>
  </p:clrMapOvr>
  <p:transition>
    <p:cover dir="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906588971"/>
      </p:ext>
    </p:extLst>
  </p:cSld>
  <p:clrMapOvr>
    <a:masterClrMapping/>
  </p:clrMapOvr>
  <p:transition>
    <p:cover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4017745469"/>
      </p:ext>
    </p:extLst>
  </p:cSld>
  <p:clrMapOvr>
    <a:masterClrMapping/>
  </p:clrMapOvr>
  <p:transition>
    <p:cover dir="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3131468293"/>
      </p:ext>
    </p:extLst>
  </p:cSld>
  <p:clrMapOvr>
    <a:masterClrMapping/>
  </p:clrMapOvr>
  <p:transition>
    <p:cover dir="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58158520"/>
      </p:ext>
    </p:extLst>
  </p:cSld>
  <p:clrMapOvr>
    <a:masterClrMapping/>
  </p:clrMapOvr>
  <p:transition>
    <p:cover dir="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3193329006"/>
      </p:ext>
    </p:extLst>
  </p:cSld>
  <p:clrMapOvr>
    <a:masterClrMapping/>
  </p:clrMapOvr>
  <p:transition>
    <p:cover dir="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334644282"/>
      </p:ext>
    </p:extLst>
  </p:cSld>
  <p:clrMapOvr>
    <a:masterClrMapping/>
  </p:clrMapOvr>
  <p:transition>
    <p:cover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178961789"/>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342850543"/>
      </p:ext>
    </p:extLst>
  </p:cSld>
  <p:clrMapOvr>
    <a:masterClrMapping/>
  </p:clrMapOvr>
  <p:transition>
    <p:cover dir="d"/>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097177044"/>
      </p:ext>
    </p:extLst>
  </p:cSld>
  <p:clrMapOvr>
    <a:masterClrMapping/>
  </p:clrMapOvr>
  <p:transition>
    <p:cover dir="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CF377D4D-66D7-419F-A1E0-2D354C828957}"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2042011971"/>
      </p:ext>
    </p:extLst>
  </p:cSld>
  <p:clrMapOvr>
    <a:masterClrMapping/>
  </p:clrMapOvr>
  <p:transition>
    <p:cover dir="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A46030DC-8B3D-40CC-B446-84D8187F96E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722649354"/>
      </p:ext>
    </p:extLst>
  </p:cSld>
  <p:clrMapOvr>
    <a:masterClrMapping/>
  </p:clrMapOvr>
  <p:transition>
    <p:cover dir="d"/>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2384363608"/>
      </p:ext>
    </p:extLst>
  </p:cSld>
  <p:clrMapOvr>
    <a:masterClrMapping/>
  </p:clrMapOvr>
  <p:transition>
    <p:cover dir="d"/>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679738979"/>
      </p:ext>
    </p:extLst>
  </p:cSld>
  <p:clrMapOvr>
    <a:masterClrMapping/>
  </p:clrMapOvr>
  <p:transition>
    <p:cover dir="d"/>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4120164750"/>
      </p:ext>
    </p:extLst>
  </p:cSld>
  <p:clrMapOvr>
    <a:masterClrMapping/>
  </p:clrMapOvr>
  <p:transition>
    <p:cover dir="d"/>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2677354759"/>
      </p:ext>
    </p:extLst>
  </p:cSld>
  <p:clrMapOvr>
    <a:masterClrMapping/>
  </p:clrMapOvr>
  <p:transition>
    <p:cover dir="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764935"/>
      </p:ext>
    </p:extLst>
  </p:cSld>
  <p:clrMapOvr>
    <a:masterClrMapping/>
  </p:clrMapOvr>
  <p:transition>
    <p:cover dir="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812132862"/>
      </p:ext>
    </p:extLst>
  </p:cSld>
  <p:clrMapOvr>
    <a:masterClrMapping/>
  </p:clrMapOvr>
  <p:transition>
    <p:cover dir="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299988487"/>
      </p:ext>
    </p:extLst>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11925A00-B776-413B-BD5D-FB893DBBDA50}"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1445204982"/>
      </p:ext>
    </p:extLst>
  </p:cSld>
  <p:clrMapOvr>
    <a:masterClrMapping/>
  </p:clrMapOvr>
  <p:transition>
    <p:cover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633092269"/>
      </p:ext>
    </p:extLst>
  </p:cSld>
  <p:clrMapOvr>
    <a:masterClrMapping/>
  </p:clrMapOvr>
  <p:transition>
    <p:cover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90594981"/>
      </p:ext>
    </p:extLst>
  </p:cSld>
  <p:clrMapOvr>
    <a:masterClrMapping/>
  </p:clrMapOvr>
  <p:transition>
    <p:cover dir="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CF377D4D-66D7-419F-A1E0-2D354C828957}"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408615949"/>
      </p:ext>
    </p:extLst>
  </p:cSld>
  <p:clrMapOvr>
    <a:masterClrMapping/>
  </p:clrMapOvr>
  <p:transition>
    <p:cover dir="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A46030DC-8B3D-40CC-B446-84D8187F96E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4097777889"/>
      </p:ext>
    </p:extLst>
  </p:cSld>
  <p:clrMapOvr>
    <a:masterClrMapping/>
  </p:clrMapOvr>
  <p:transition>
    <p:cover dir="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2793891413"/>
      </p:ext>
    </p:extLst>
  </p:cSld>
  <p:clrMapOvr>
    <a:masterClrMapping/>
  </p:clrMapOvr>
  <p:transition>
    <p:cover dir="d"/>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467261340"/>
      </p:ext>
    </p:extLst>
  </p:cSld>
  <p:clrMapOvr>
    <a:masterClrMapping/>
  </p:clrMapOvr>
  <p:transition>
    <p:cover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177457819"/>
      </p:ext>
    </p:extLst>
  </p:cSld>
  <p:clrMapOvr>
    <a:masterClrMapping/>
  </p:clrMapOvr>
  <p:transition>
    <p:cover dir="d"/>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3007408346"/>
      </p:ext>
    </p:extLst>
  </p:cSld>
  <p:clrMapOvr>
    <a:masterClrMapping/>
  </p:clrMapOvr>
  <p:transition>
    <p:cover dir="d"/>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24932057"/>
      </p:ext>
    </p:extLst>
  </p:cSld>
  <p:clrMapOvr>
    <a:masterClrMapping/>
  </p:clrMapOvr>
  <p:transition>
    <p:cover dir="d"/>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964598008"/>
      </p:ext>
    </p:extLst>
  </p:cSld>
  <p:clrMapOvr>
    <a:masterClrMapping/>
  </p:clrMapOvr>
  <p:transition>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3EE56095-B933-416D-A365-97F93A8CE51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539244786"/>
      </p:ext>
    </p:extLst>
  </p:cSld>
  <p:clrMapOvr>
    <a:masterClrMapping/>
  </p:clrMapOvr>
  <p:transition>
    <p:cover dir="d"/>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608311137"/>
      </p:ext>
    </p:extLst>
  </p:cSld>
  <p:clrMapOvr>
    <a:masterClrMapping/>
  </p:clrMapOvr>
  <p:transition>
    <p:cover dir="d"/>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825126757"/>
      </p:ext>
    </p:extLst>
  </p:cSld>
  <p:clrMapOvr>
    <a:masterClrMapping/>
  </p:clrMapOvr>
  <p:transition>
    <p:cover dir="d"/>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680400646"/>
      </p:ext>
    </p:extLst>
  </p:cSld>
  <p:clrMapOvr>
    <a:masterClrMapping/>
  </p:clrMapOvr>
  <p:transition>
    <p:cover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CF377D4D-66D7-419F-A1E0-2D354C828957}"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3002811876"/>
      </p:ext>
    </p:extLst>
  </p:cSld>
  <p:clrMapOvr>
    <a:masterClrMapping/>
  </p:clrMapOvr>
  <p:transition>
    <p:cover dir="d"/>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A46030DC-8B3D-40CC-B446-84D8187F96E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959539280"/>
      </p:ext>
    </p:extLst>
  </p:cSld>
  <p:clrMapOvr>
    <a:masterClrMapping/>
  </p:clrMapOvr>
  <p:transition>
    <p:cover dir="d"/>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1003426303"/>
      </p:ext>
    </p:extLst>
  </p:cSld>
  <p:clrMapOvr>
    <a:masterClrMapping/>
  </p:clrMapOvr>
  <p:transition>
    <p:cover dir="d"/>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078552740"/>
      </p:ext>
    </p:extLst>
  </p:cSld>
  <p:clrMapOvr>
    <a:masterClrMapping/>
  </p:clrMapOvr>
  <p:transition>
    <p:cover dir="d"/>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375775888"/>
      </p:ext>
    </p:extLst>
  </p:cSld>
  <p:clrMapOvr>
    <a:masterClrMapping/>
  </p:clrMapOvr>
  <p:transition>
    <p:cover dir="d"/>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1255362647"/>
      </p:ext>
    </p:extLst>
  </p:cSld>
  <p:clrMapOvr>
    <a:masterClrMapping/>
  </p:clrMapOvr>
  <p:transition>
    <p:cover dir="d"/>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84340299"/>
      </p:ext>
    </p:extLst>
  </p:cSld>
  <p:clrMapOvr>
    <a:masterClrMapping/>
  </p:clrMapOvr>
  <p:transition>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780282327"/>
      </p:ext>
    </p:extLst>
  </p:cSld>
  <p:clrMapOvr>
    <a:masterClrMapping/>
  </p:clrMapOvr>
  <p:transition>
    <p:cover dir="d"/>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3954206934"/>
      </p:ext>
    </p:extLst>
  </p:cSld>
  <p:clrMapOvr>
    <a:masterClrMapping/>
  </p:clrMapOvr>
  <p:transition>
    <p:cover dir="d"/>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701055114"/>
      </p:ext>
    </p:extLst>
  </p:cSld>
  <p:clrMapOvr>
    <a:masterClrMapping/>
  </p:clrMapOvr>
  <p:transition>
    <p:cover dir="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971512509"/>
      </p:ext>
    </p:extLst>
  </p:cSld>
  <p:clrMapOvr>
    <a:masterClrMapping/>
  </p:clrMapOvr>
  <p:transition>
    <p:cover dir="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084429190"/>
      </p:ext>
    </p:extLst>
  </p:cSld>
  <p:clrMapOvr>
    <a:masterClrMapping/>
  </p:clrMapOvr>
  <p:transition>
    <p:cover dir="d"/>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CF377D4D-66D7-419F-A1E0-2D354C828957}"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54673523"/>
      </p:ext>
    </p:extLst>
  </p:cSld>
  <p:clrMapOvr>
    <a:masterClrMapping/>
  </p:clrMapOvr>
  <p:transition>
    <p:cover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A46030DC-8B3D-40CC-B446-84D8187F96E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071658714"/>
      </p:ext>
    </p:extLst>
  </p:cSld>
  <p:clrMapOvr>
    <a:masterClrMapping/>
  </p:clrMapOvr>
  <p:transition>
    <p:cover dir="d"/>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3504411519"/>
      </p:ext>
    </p:extLst>
  </p:cSld>
  <p:clrMapOvr>
    <a:masterClrMapping/>
  </p:clrMapOvr>
  <p:transition>
    <p:cover dir="d"/>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872355087"/>
      </p:ext>
    </p:extLst>
  </p:cSld>
  <p:clrMapOvr>
    <a:masterClrMapping/>
  </p:clrMapOvr>
  <p:transition>
    <p:cover dir="d"/>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519062236"/>
      </p:ext>
    </p:extLst>
  </p:cSld>
  <p:clrMapOvr>
    <a:masterClrMapping/>
  </p:clrMapOvr>
  <p:transition>
    <p:cover dir="d"/>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1329078891"/>
      </p:ext>
    </p:extLst>
  </p:cSld>
  <p:clrMapOvr>
    <a:masterClrMapping/>
  </p:clrMapOvr>
  <p:transition>
    <p:cover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98185197"/>
      </p:ext>
    </p:extLst>
  </p:cSld>
  <p:clrMapOvr>
    <a:masterClrMapping/>
  </p:clrMapOvr>
  <p:transition>
    <p:cover dir="d"/>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36525871"/>
      </p:ext>
    </p:extLst>
  </p:cSld>
  <p:clrMapOvr>
    <a:masterClrMapping/>
  </p:clrMapOvr>
  <p:transition>
    <p:cover dir="d"/>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578018031"/>
      </p:ext>
    </p:extLst>
  </p:cSld>
  <p:clrMapOvr>
    <a:masterClrMapping/>
  </p:clrMapOvr>
  <p:transition>
    <p:cover dir="d"/>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204545898"/>
      </p:ext>
    </p:extLst>
  </p:cSld>
  <p:clrMapOvr>
    <a:masterClrMapping/>
  </p:clrMapOvr>
  <p:transition>
    <p:cover dir="d"/>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967951768"/>
      </p:ext>
    </p:extLst>
  </p:cSld>
  <p:clrMapOvr>
    <a:masterClrMapping/>
  </p:clrMapOvr>
  <p:transition>
    <p:cover dir="d"/>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148065953"/>
      </p:ext>
    </p:extLst>
  </p:cSld>
  <p:clrMapOvr>
    <a:masterClrMapping/>
  </p:clrMapOvr>
  <p:transition>
    <p:cover dir="d"/>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CF377D4D-66D7-419F-A1E0-2D354C828957}"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1227549666"/>
      </p:ext>
    </p:extLst>
  </p:cSld>
  <p:clrMapOvr>
    <a:masterClrMapping/>
  </p:clrMapOvr>
  <p:transition>
    <p:cover dir="d"/>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A46030DC-8B3D-40CC-B446-84D8187F96E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795970641"/>
      </p:ext>
    </p:extLst>
  </p:cSld>
  <p:clrMapOvr>
    <a:masterClrMapping/>
  </p:clrMapOvr>
  <p:transition>
    <p:cover dir="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312820570"/>
      </p:ext>
    </p:extLst>
  </p:cSld>
  <p:clrMapOvr>
    <a:masterClrMapping/>
  </p:clrMapOvr>
  <p:transition>
    <p:cover dir="d"/>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305893489"/>
      </p:ext>
    </p:extLst>
  </p:cSld>
  <p:clrMapOvr>
    <a:masterClrMapping/>
  </p:clrMapOvr>
  <p:transition>
    <p:cover dir="d"/>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404349853"/>
      </p:ext>
    </p:extLst>
  </p:cSld>
  <p:clrMapOvr>
    <a:masterClrMapping/>
  </p:clrMapOvr>
  <p:transition>
    <p:cover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167712879"/>
      </p:ext>
    </p:extLst>
  </p:cSld>
  <p:clrMapOvr>
    <a:masterClrMapping/>
  </p:clrMapOvr>
  <p:transition>
    <p:cover dir="d"/>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3942445880"/>
      </p:ext>
    </p:extLst>
  </p:cSld>
  <p:clrMapOvr>
    <a:masterClrMapping/>
  </p:clrMapOvr>
  <p:transition>
    <p:cover dir="d"/>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03866624"/>
      </p:ext>
    </p:extLst>
  </p:cSld>
  <p:clrMapOvr>
    <a:masterClrMapping/>
  </p:clrMapOvr>
  <p:transition>
    <p:cover dir="d"/>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3596431"/>
      </p:ext>
    </p:extLst>
  </p:cSld>
  <p:clrMapOvr>
    <a:masterClrMapping/>
  </p:clrMapOvr>
  <p:transition>
    <p:cover dir="d"/>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334074060"/>
      </p:ext>
    </p:extLst>
  </p:cSld>
  <p:clrMapOvr>
    <a:masterClrMapping/>
  </p:clrMapOvr>
  <p:transition>
    <p:cover dir="d"/>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866683941"/>
      </p:ext>
    </p:extLst>
  </p:cSld>
  <p:clrMapOvr>
    <a:masterClrMapping/>
  </p:clrMapOvr>
  <p:transition>
    <p:cover dir="d"/>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578791088"/>
      </p:ext>
    </p:extLst>
  </p:cSld>
  <p:clrMapOvr>
    <a:masterClrMapping/>
  </p:clrMapOvr>
  <p:transition>
    <p:cover dir="d"/>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11925A00-B776-413B-BD5D-FB893DBBDA50}"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4010821630"/>
      </p:ext>
    </p:extLst>
  </p:cSld>
  <p:clrMapOvr>
    <a:masterClrMapping/>
  </p:clrMapOvr>
  <p:transition>
    <p:cover dir="d"/>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3EE56095-B933-416D-A365-97F93A8CE51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801080819"/>
      </p:ext>
    </p:extLst>
  </p:cSld>
  <p:clrMapOvr>
    <a:masterClrMapping/>
  </p:clrMapOvr>
  <p:transition>
    <p:cover dir="d"/>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3702081177"/>
      </p:ext>
    </p:extLst>
  </p:cSld>
  <p:clrMapOvr>
    <a:masterClrMapping/>
  </p:clrMapOvr>
  <p:transition>
    <p:cover di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130616916"/>
      </p:ext>
    </p:extLst>
  </p:cSld>
  <p:clrMapOvr>
    <a:masterClrMapping/>
  </p:clrMapOvr>
  <p:transition>
    <p:cover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303067706"/>
      </p:ext>
    </p:extLst>
  </p:cSld>
  <p:clrMapOvr>
    <a:masterClrMapping/>
  </p:clrMapOvr>
  <p:transition>
    <p:cover dir="d"/>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591344626"/>
      </p:ext>
    </p:extLst>
  </p:cSld>
  <p:clrMapOvr>
    <a:masterClrMapping/>
  </p:clrMapOvr>
  <p:transition>
    <p:cover dir="d"/>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219361710"/>
      </p:ext>
    </p:extLst>
  </p:cSld>
  <p:clrMapOvr>
    <a:masterClrMapping/>
  </p:clrMapOvr>
  <p:transition>
    <p:cover dir="d"/>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0313883"/>
      </p:ext>
    </p:extLst>
  </p:cSld>
  <p:clrMapOvr>
    <a:masterClrMapping/>
  </p:clrMapOvr>
  <p:transition>
    <p:cover dir="d"/>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937465723"/>
      </p:ext>
    </p:extLst>
  </p:cSld>
  <p:clrMapOvr>
    <a:masterClrMapping/>
  </p:clrMapOvr>
  <p:transition>
    <p:cover dir="d"/>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3650472694"/>
      </p:ext>
    </p:extLst>
  </p:cSld>
  <p:clrMapOvr>
    <a:masterClrMapping/>
  </p:clrMapOvr>
  <p:transition>
    <p:cover dir="d"/>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412319995"/>
      </p:ext>
    </p:extLst>
  </p:cSld>
  <p:clrMapOvr>
    <a:masterClrMapping/>
  </p:clrMapOvr>
  <p:transition>
    <p:cover dir="d"/>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4183554896"/>
      </p:ext>
    </p:extLst>
  </p:cSld>
  <p:clrMapOvr>
    <a:masterClrMapping/>
  </p:clrMapOvr>
  <p:transition>
    <p:cover dir="d"/>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a:defRPr sz="1600" b="0">
                <a:solidFill>
                  <a:srgbClr val="292929"/>
                </a:solidFill>
                <a:latin typeface="FranklinGothicBookC"/>
                <a:cs typeface="Arial" panose="020B0604020202020204" pitchFamily="34" charset="0"/>
              </a:defRPr>
            </a:lvl1pPr>
          </a:lstStyle>
          <a:p>
            <a:pPr fontAlgn="base">
              <a:spcBef>
                <a:spcPct val="0"/>
              </a:spcBef>
              <a:spcAft>
                <a:spcPct val="0"/>
              </a:spcAft>
            </a:pPr>
            <a:fld id="{9231C5CB-A099-4C4D-8CA7-E63709DA1AA9}" type="slidenum">
              <a:rPr lang="ru-RU" smtClean="0"/>
              <a:pPr fontAlgn="base">
                <a:spcBef>
                  <a:spcPct val="0"/>
                </a:spcBef>
                <a:spcAft>
                  <a:spcPct val="0"/>
                </a:spcAft>
              </a:pPr>
              <a:t>‹#›</a:t>
            </a:fld>
            <a:endParaRPr lang="ru-RU" smtClean="0"/>
          </a:p>
        </p:txBody>
      </p:sp>
    </p:spTree>
    <p:extLst>
      <p:ext uri="{BB962C8B-B14F-4D97-AF65-F5344CB8AC3E}">
        <p14:creationId xmlns:p14="http://schemas.microsoft.com/office/powerpoint/2010/main" xmlns="" val="3363017754"/>
      </p:ext>
    </p:extLst>
  </p:cSld>
  <p:clrMapOvr>
    <a:masterClrMapping/>
  </p:clrMapOvr>
  <p:transition>
    <p:cover dir="d"/>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smtClean="0">
                <a:solidFill>
                  <a:srgbClr val="FFFFFF"/>
                </a:solidFill>
              </a:rPr>
              <a:t>Слайд: </a:t>
            </a:r>
            <a:fld id="{7988F8D9-768B-4C9B-BDCB-EC9BD90CD435}" type="slidenum">
              <a:rPr lang="en-US" sz="1200" smtClean="0">
                <a:solidFill>
                  <a:srgbClr val="FFFFFF"/>
                </a:solidFill>
              </a:rPr>
              <a:pPr eaLnBrk="1" fontAlgn="base" hangingPunct="1">
                <a:spcBef>
                  <a:spcPct val="0"/>
                </a:spcBef>
                <a:spcAft>
                  <a:spcPct val="0"/>
                </a:spcAft>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751457643"/>
      </p:ext>
    </p:extLst>
  </p:cSld>
  <p:clrMapOvr>
    <a:masterClrMapping/>
  </p:clrMapOvr>
  <p:transition>
    <p:cover dir="d"/>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2941889332"/>
      </p:ext>
    </p:extLst>
  </p:cSld>
  <p:clrMapOvr>
    <a:masterClrMapping/>
  </p:clrMapOvr>
  <p:transition>
    <p:cover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86902834"/>
      </p:ext>
    </p:extLst>
  </p:cSld>
  <p:clrMapOvr>
    <a:masterClrMapping/>
  </p:clrMapOvr>
  <p:transition>
    <p:cover dir="d"/>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817370483"/>
      </p:ext>
    </p:extLst>
  </p:cSld>
  <p:clrMapOvr>
    <a:masterClrMapping/>
  </p:clrMapOvr>
  <p:transition>
    <p:cover dir="d"/>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270179427"/>
      </p:ext>
    </p:extLst>
  </p:cSld>
  <p:clrMapOvr>
    <a:masterClrMapping/>
  </p:clrMapOvr>
  <p:transition>
    <p:cover dir="d"/>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1968519480"/>
      </p:ext>
    </p:extLst>
  </p:cSld>
  <p:clrMapOvr>
    <a:masterClrMapping/>
  </p:clrMapOvr>
  <p:transition>
    <p:cover dir="d"/>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45511578"/>
      </p:ext>
    </p:extLst>
  </p:cSld>
  <p:clrMapOvr>
    <a:masterClrMapping/>
  </p:clrMapOvr>
  <p:transition>
    <p:cover dir="d"/>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792613799"/>
      </p:ext>
    </p:extLst>
  </p:cSld>
  <p:clrMapOvr>
    <a:masterClrMapping/>
  </p:clrMapOvr>
  <p:transition>
    <p:cover dir="d"/>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007450644"/>
      </p:ext>
    </p:extLst>
  </p:cSld>
  <p:clrMapOvr>
    <a:masterClrMapping/>
  </p:clrMapOvr>
  <p:transition>
    <p:cover dir="d"/>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575177800"/>
      </p:ext>
    </p:extLst>
  </p:cSld>
  <p:clrMapOvr>
    <a:masterClrMapping/>
  </p:clrMapOvr>
  <p:transition>
    <p:cover dir="d"/>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173647631"/>
      </p:ext>
    </p:extLst>
  </p:cSld>
  <p:clrMapOvr>
    <a:masterClrMapping/>
  </p:clrMapOvr>
  <p:transition>
    <p:cover dir="d"/>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a:defRPr sz="1600" b="0">
                <a:solidFill>
                  <a:srgbClr val="292929"/>
                </a:solidFill>
                <a:latin typeface="FranklinGothicBookC"/>
                <a:cs typeface="Arial" panose="020B0604020202020204" pitchFamily="34" charset="0"/>
              </a:defRPr>
            </a:lvl1pPr>
          </a:lstStyle>
          <a:p>
            <a:pPr fontAlgn="base">
              <a:spcBef>
                <a:spcPct val="0"/>
              </a:spcBef>
              <a:spcAft>
                <a:spcPct val="0"/>
              </a:spcAft>
            </a:pPr>
            <a:fld id="{9231C5CB-A099-4C4D-8CA7-E63709DA1AA9}" type="slidenum">
              <a:rPr lang="ru-RU" smtClean="0"/>
              <a:pPr fontAlgn="base">
                <a:spcBef>
                  <a:spcPct val="0"/>
                </a:spcBef>
                <a:spcAft>
                  <a:spcPct val="0"/>
                </a:spcAft>
              </a:pPr>
              <a:t>‹#›</a:t>
            </a:fld>
            <a:endParaRPr lang="ru-RU" smtClean="0"/>
          </a:p>
        </p:txBody>
      </p:sp>
    </p:spTree>
    <p:extLst>
      <p:ext uri="{BB962C8B-B14F-4D97-AF65-F5344CB8AC3E}">
        <p14:creationId xmlns:p14="http://schemas.microsoft.com/office/powerpoint/2010/main" xmlns="" val="3038224236"/>
      </p:ext>
    </p:extLst>
  </p:cSld>
  <p:clrMapOvr>
    <a:masterClrMapping/>
  </p:clrMapOvr>
  <p:transition>
    <p:cover dir="d"/>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smtClean="0">
                <a:solidFill>
                  <a:srgbClr val="FFFFFF"/>
                </a:solidFill>
              </a:rPr>
              <a:t>Слайд: </a:t>
            </a:r>
            <a:fld id="{7988F8D9-768B-4C9B-BDCB-EC9BD90CD435}" type="slidenum">
              <a:rPr lang="en-US" sz="1200" smtClean="0">
                <a:solidFill>
                  <a:srgbClr val="FFFFFF"/>
                </a:solidFill>
              </a:rPr>
              <a:pPr eaLnBrk="1" fontAlgn="base" hangingPunct="1">
                <a:spcBef>
                  <a:spcPct val="0"/>
                </a:spcBef>
                <a:spcAft>
                  <a:spcPct val="0"/>
                </a:spcAft>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910108619"/>
      </p:ext>
    </p:extLst>
  </p:cSld>
  <p:clrMapOvr>
    <a:masterClrMapping/>
  </p:clrMapOvr>
  <p:transition>
    <p:cover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025692011"/>
      </p:ext>
    </p:extLst>
  </p:cSld>
  <p:clrMapOvr>
    <a:masterClrMapping/>
  </p:clrMapOvr>
  <p:transition>
    <p:cover dir="d"/>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2110598106"/>
      </p:ext>
    </p:extLst>
  </p:cSld>
  <p:clrMapOvr>
    <a:masterClrMapping/>
  </p:clrMapOvr>
  <p:transition>
    <p:cover dir="d"/>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520664116"/>
      </p:ext>
    </p:extLst>
  </p:cSld>
  <p:clrMapOvr>
    <a:masterClrMapping/>
  </p:clrMapOvr>
  <p:transition>
    <p:cover dir="d"/>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4066488220"/>
      </p:ext>
    </p:extLst>
  </p:cSld>
  <p:clrMapOvr>
    <a:masterClrMapping/>
  </p:clrMapOvr>
  <p:transition>
    <p:cover dir="d"/>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3712402520"/>
      </p:ext>
    </p:extLst>
  </p:cSld>
  <p:clrMapOvr>
    <a:masterClrMapping/>
  </p:clrMapOvr>
  <p:transition>
    <p:cover dir="d"/>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3426709"/>
      </p:ext>
    </p:extLst>
  </p:cSld>
  <p:clrMapOvr>
    <a:masterClrMapping/>
  </p:clrMapOvr>
  <p:transition>
    <p:cover dir="d"/>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415139034"/>
      </p:ext>
    </p:extLst>
  </p:cSld>
  <p:clrMapOvr>
    <a:masterClrMapping/>
  </p:clrMapOvr>
  <p:transition>
    <p:cover dir="d"/>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706237747"/>
      </p:ext>
    </p:extLst>
  </p:cSld>
  <p:clrMapOvr>
    <a:masterClrMapping/>
  </p:clrMapOvr>
  <p:transition>
    <p:cover dir="d"/>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515832953"/>
      </p:ext>
    </p:extLst>
  </p:cSld>
  <p:clrMapOvr>
    <a:masterClrMapping/>
  </p:clrMapOvr>
  <p:transition>
    <p:cover dir="d"/>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792124440"/>
      </p:ext>
    </p:extLst>
  </p:cSld>
  <p:clrMapOvr>
    <a:masterClrMapping/>
  </p:clrMapOvr>
  <p:transition>
    <p:cover dir="d"/>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a:defRPr sz="1600" b="0">
                <a:solidFill>
                  <a:srgbClr val="292929"/>
                </a:solidFill>
                <a:latin typeface="FranklinGothicBookC"/>
                <a:cs typeface="Arial" panose="020B0604020202020204" pitchFamily="34" charset="0"/>
              </a:defRPr>
            </a:lvl1pPr>
          </a:lstStyle>
          <a:p>
            <a:pPr fontAlgn="base">
              <a:spcBef>
                <a:spcPct val="0"/>
              </a:spcBef>
              <a:spcAft>
                <a:spcPct val="0"/>
              </a:spcAft>
            </a:pPr>
            <a:fld id="{9231C5CB-A099-4C4D-8CA7-E63709DA1AA9}" type="slidenum">
              <a:rPr lang="ru-RU" smtClean="0"/>
              <a:pPr fontAlgn="base">
                <a:spcBef>
                  <a:spcPct val="0"/>
                </a:spcBef>
                <a:spcAft>
                  <a:spcPct val="0"/>
                </a:spcAft>
              </a:pPr>
              <a:t>‹#›</a:t>
            </a:fld>
            <a:endParaRPr lang="ru-RU" smtClean="0"/>
          </a:p>
        </p:txBody>
      </p:sp>
    </p:spTree>
    <p:extLst>
      <p:ext uri="{BB962C8B-B14F-4D97-AF65-F5344CB8AC3E}">
        <p14:creationId xmlns:p14="http://schemas.microsoft.com/office/powerpoint/2010/main" xmlns="" val="2465054901"/>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3EE56095-B933-416D-A365-97F93A8CE51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527822012"/>
      </p:ext>
    </p:extLst>
  </p:cSld>
  <p:clrMapOvr>
    <a:masterClrMapping/>
  </p:clrMapOvr>
  <p:transition>
    <p:cover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3673980456"/>
      </p:ext>
    </p:extLst>
  </p:cSld>
  <p:clrMapOvr>
    <a:masterClrMapping/>
  </p:clrMapOvr>
  <p:transition>
    <p:cover dir="d"/>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smtClean="0">
                <a:solidFill>
                  <a:srgbClr val="FFFFFF"/>
                </a:solidFill>
              </a:rPr>
              <a:t>Слайд: </a:t>
            </a:r>
            <a:fld id="{7988F8D9-768B-4C9B-BDCB-EC9BD90CD435}" type="slidenum">
              <a:rPr lang="en-US" sz="1200" smtClean="0">
                <a:solidFill>
                  <a:srgbClr val="FFFFFF"/>
                </a:solidFill>
              </a:rPr>
              <a:pPr eaLnBrk="1" fontAlgn="base" hangingPunct="1">
                <a:spcBef>
                  <a:spcPct val="0"/>
                </a:spcBef>
                <a:spcAft>
                  <a:spcPct val="0"/>
                </a:spcAft>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530100153"/>
      </p:ext>
    </p:extLst>
  </p:cSld>
  <p:clrMapOvr>
    <a:masterClrMapping/>
  </p:clrMapOvr>
  <p:transition>
    <p:cover dir="d"/>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2620329977"/>
      </p:ext>
    </p:extLst>
  </p:cSld>
  <p:clrMapOvr>
    <a:masterClrMapping/>
  </p:clrMapOvr>
  <p:transition>
    <p:cover dir="d"/>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726871677"/>
      </p:ext>
    </p:extLst>
  </p:cSld>
  <p:clrMapOvr>
    <a:masterClrMapping/>
  </p:clrMapOvr>
  <p:transition>
    <p:cover dir="d"/>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000695243"/>
      </p:ext>
    </p:extLst>
  </p:cSld>
  <p:clrMapOvr>
    <a:masterClrMapping/>
  </p:clrMapOvr>
  <p:transition>
    <p:cover dir="d"/>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1569334570"/>
      </p:ext>
    </p:extLst>
  </p:cSld>
  <p:clrMapOvr>
    <a:masterClrMapping/>
  </p:clrMapOvr>
  <p:transition>
    <p:cover dir="d"/>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26682578"/>
      </p:ext>
    </p:extLst>
  </p:cSld>
  <p:clrMapOvr>
    <a:masterClrMapping/>
  </p:clrMapOvr>
  <p:transition>
    <p:cover dir="d"/>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675354942"/>
      </p:ext>
    </p:extLst>
  </p:cSld>
  <p:clrMapOvr>
    <a:masterClrMapping/>
  </p:clrMapOvr>
  <p:transition>
    <p:cover dir="d"/>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605047848"/>
      </p:ext>
    </p:extLst>
  </p:cSld>
  <p:clrMapOvr>
    <a:masterClrMapping/>
  </p:clrMapOvr>
  <p:transition>
    <p:cover dir="d"/>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4171492525"/>
      </p:ext>
    </p:extLst>
  </p:cSld>
  <p:clrMapOvr>
    <a:masterClrMapping/>
  </p:clrMapOvr>
  <p:transition>
    <p:cover dir="d"/>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224965032"/>
      </p:ext>
    </p:extLst>
  </p:cSld>
  <p:clrMapOvr>
    <a:masterClrMapping/>
  </p:clrMapOvr>
  <p:transition>
    <p:cover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79446626"/>
      </p:ext>
    </p:extLst>
  </p:cSld>
  <p:clrMapOvr>
    <a:masterClrMapping/>
  </p:clrMapOvr>
  <p:transition>
    <p:cover dir="d"/>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a:defRPr sz="1600" b="0">
                <a:solidFill>
                  <a:srgbClr val="292929"/>
                </a:solidFill>
                <a:latin typeface="FranklinGothicBookC"/>
                <a:cs typeface="Arial" panose="020B0604020202020204" pitchFamily="34" charset="0"/>
              </a:defRPr>
            </a:lvl1pPr>
          </a:lstStyle>
          <a:p>
            <a:pPr fontAlgn="base">
              <a:spcBef>
                <a:spcPct val="0"/>
              </a:spcBef>
              <a:spcAft>
                <a:spcPct val="0"/>
              </a:spcAft>
            </a:pPr>
            <a:fld id="{9231C5CB-A099-4C4D-8CA7-E63709DA1AA9}" type="slidenum">
              <a:rPr lang="ru-RU" smtClean="0"/>
              <a:pPr fontAlgn="base">
                <a:spcBef>
                  <a:spcPct val="0"/>
                </a:spcBef>
                <a:spcAft>
                  <a:spcPct val="0"/>
                </a:spcAft>
              </a:pPr>
              <a:t>‹#›</a:t>
            </a:fld>
            <a:endParaRPr lang="ru-RU" smtClean="0"/>
          </a:p>
        </p:txBody>
      </p:sp>
    </p:spTree>
    <p:extLst>
      <p:ext uri="{BB962C8B-B14F-4D97-AF65-F5344CB8AC3E}">
        <p14:creationId xmlns:p14="http://schemas.microsoft.com/office/powerpoint/2010/main" xmlns="" val="4294173953"/>
      </p:ext>
    </p:extLst>
  </p:cSld>
  <p:clrMapOvr>
    <a:masterClrMapping/>
  </p:clrMapOvr>
  <p:transition>
    <p:cover dir="d"/>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smtClean="0">
                <a:solidFill>
                  <a:srgbClr val="FFFFFF"/>
                </a:solidFill>
              </a:rPr>
              <a:t>Слайд: </a:t>
            </a:r>
            <a:fld id="{7988F8D9-768B-4C9B-BDCB-EC9BD90CD435}" type="slidenum">
              <a:rPr lang="en-US" sz="1200" smtClean="0">
                <a:solidFill>
                  <a:srgbClr val="FFFFFF"/>
                </a:solidFill>
              </a:rPr>
              <a:pPr eaLnBrk="1" fontAlgn="base" hangingPunct="1">
                <a:spcBef>
                  <a:spcPct val="0"/>
                </a:spcBef>
                <a:spcAft>
                  <a:spcPct val="0"/>
                </a:spcAft>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060405913"/>
      </p:ext>
    </p:extLst>
  </p:cSld>
  <p:clrMapOvr>
    <a:masterClrMapping/>
  </p:clrMapOvr>
  <p:transition>
    <p:cover dir="d"/>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278771063"/>
      </p:ext>
    </p:extLst>
  </p:cSld>
  <p:clrMapOvr>
    <a:masterClrMapping/>
  </p:clrMapOvr>
  <p:transition>
    <p:cover dir="d"/>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36884705"/>
      </p:ext>
    </p:extLst>
  </p:cSld>
  <p:clrMapOvr>
    <a:masterClrMapping/>
  </p:clrMapOvr>
  <p:transition>
    <p:cover dir="d"/>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155058407"/>
      </p:ext>
    </p:extLst>
  </p:cSld>
  <p:clrMapOvr>
    <a:masterClrMapping/>
  </p:clrMapOvr>
  <p:transition>
    <p:cover dir="d"/>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3517604105"/>
      </p:ext>
    </p:extLst>
  </p:cSld>
  <p:clrMapOvr>
    <a:masterClrMapping/>
  </p:clrMapOvr>
  <p:transition>
    <p:cover dir="d"/>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75412072"/>
      </p:ext>
    </p:extLst>
  </p:cSld>
  <p:clrMapOvr>
    <a:masterClrMapping/>
  </p:clrMapOvr>
  <p:transition>
    <p:cover dir="d"/>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947380482"/>
      </p:ext>
    </p:extLst>
  </p:cSld>
  <p:clrMapOvr>
    <a:masterClrMapping/>
  </p:clrMapOvr>
  <p:transition>
    <p:cover dir="d"/>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246256744"/>
      </p:ext>
    </p:extLst>
  </p:cSld>
  <p:clrMapOvr>
    <a:masterClrMapping/>
  </p:clrMapOvr>
  <p:transition>
    <p:cover dir="d"/>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812400342"/>
      </p:ext>
    </p:extLst>
  </p:cSld>
  <p:clrMapOvr>
    <a:masterClrMapping/>
  </p:clrMapOvr>
  <p:transition>
    <p:cover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086038358"/>
      </p:ext>
    </p:extLst>
  </p:cSld>
  <p:clrMapOvr>
    <a:masterClrMapping/>
  </p:clrMapOvr>
  <p:transition>
    <p:cover dir="d"/>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648415839"/>
      </p:ext>
    </p:extLst>
  </p:cSld>
  <p:clrMapOvr>
    <a:masterClrMapping/>
  </p:clrMapOvr>
  <p:transition>
    <p:cover dir="d"/>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1424" y="1628801"/>
            <a:ext cx="10363200" cy="1470025"/>
          </a:xfrm>
          <a:prstGeom prst="rect">
            <a:avLst/>
          </a:prstGeom>
        </p:spPr>
        <p:txBody>
          <a:bodyPr/>
          <a:lstStyle/>
          <a:p>
            <a:r>
              <a:rPr lang="en-US" smtClean="0"/>
              <a:t>Click to edit Master title style</a:t>
            </a:r>
            <a:endParaRPr lang="de-DE" dirty="0"/>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5" name="Fußzeilenplatzhalter 4"/>
          <p:cNvSpPr>
            <a:spLocks noGrp="1"/>
          </p:cNvSpPr>
          <p:nvPr>
            <p:ph type="ftr" sz="quarter" idx="11"/>
          </p:nvPr>
        </p:nvSpPr>
        <p:spPr>
          <a:xfrm>
            <a:off x="4139141" y="5798320"/>
            <a:ext cx="3860800" cy="365125"/>
          </a:xfrm>
          <a:prstGeom prst="rect">
            <a:avLst/>
          </a:prstGeom>
        </p:spPr>
        <p:txBody>
          <a:bodyPr/>
          <a:lstStyle/>
          <a:p>
            <a:pPr fontAlgn="base">
              <a:spcBef>
                <a:spcPct val="0"/>
              </a:spcBef>
              <a:spcAft>
                <a:spcPct val="0"/>
              </a:spcAft>
            </a:pPr>
            <a:endParaRPr lang="de-DE" dirty="0">
              <a:solidFill>
                <a:prstClr val="black"/>
              </a:solidFill>
              <a:latin typeface="Arial" charset="0"/>
            </a:endParaRPr>
          </a:p>
        </p:txBody>
      </p:sp>
      <p:sp>
        <p:nvSpPr>
          <p:cNvPr id="6" name="Foliennummernplatzhalter 5"/>
          <p:cNvSpPr>
            <a:spLocks noGrp="1"/>
          </p:cNvSpPr>
          <p:nvPr>
            <p:ph type="sldNum" sz="quarter" idx="12"/>
          </p:nvPr>
        </p:nvSpPr>
        <p:spPr/>
        <p:txBody>
          <a:bodyPr/>
          <a:lstStyle/>
          <a:p>
            <a:fld id="{CFD7886F-9CFC-400B-A94D-855CC37C38D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xmlns="" val="275764447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CFD7886F-9CFC-400B-A94D-855CC37C38D1}"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xmlns="" val="175085843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07701" y="44624"/>
            <a:ext cx="8640960" cy="792088"/>
          </a:xfrm>
          <a:prstGeom prst="rect">
            <a:avLst/>
          </a:prstGeom>
        </p:spPr>
        <p:txBody>
          <a:bodyPr anchor="ctr"/>
          <a:lstStyle>
            <a:lvl1pPr>
              <a:defRPr sz="2800">
                <a:solidFill>
                  <a:schemeClr val="tx1">
                    <a:lumMod val="50000"/>
                    <a:lumOff val="50000"/>
                  </a:schemeClr>
                </a:solidFill>
              </a:defRPr>
            </a:lvl1pPr>
          </a:lstStyle>
          <a:p>
            <a:r>
              <a:rPr lang="en-US" smtClean="0"/>
              <a:t>Click to edit Master title style</a:t>
            </a:r>
            <a:endParaRPr lang="de-DE" dirty="0"/>
          </a:p>
        </p:txBody>
      </p:sp>
      <p:sp>
        <p:nvSpPr>
          <p:cNvPr id="3" name="Inhaltsplatzhalter 2"/>
          <p:cNvSpPr>
            <a:spLocks noGrp="1"/>
          </p:cNvSpPr>
          <p:nvPr>
            <p:ph idx="1"/>
          </p:nvPr>
        </p:nvSpPr>
        <p:spPr>
          <a:xfrm>
            <a:off x="527381" y="1412776"/>
            <a:ext cx="10972800" cy="4525963"/>
          </a:xfrm>
          <a:prstGeom prst="rect">
            <a:avLst/>
          </a:prstGeom>
        </p:spPr>
        <p:txBody>
          <a:bodyPr/>
          <a:lstStyle>
            <a:lvl1pPr marL="342900" indent="-342900">
              <a:buFont typeface="Wingdings" panose="05000000000000000000" pitchFamily="2" charset="2"/>
              <a:buChar char="§"/>
              <a:defRPr lang="de-DE" sz="2600" dirty="0" smtClean="0">
                <a:solidFill>
                  <a:schemeClr val="tx1">
                    <a:lumMod val="50000"/>
                    <a:lumOff val="50000"/>
                  </a:schemeClr>
                </a:solidFill>
              </a:defRPr>
            </a:lvl1pPr>
            <a:lvl2pPr marL="742950" indent="-285750">
              <a:buFont typeface="Wingdings" panose="05000000000000000000" pitchFamily="2" charset="2"/>
              <a:buChar char="§"/>
              <a:defRPr lang="de-DE" sz="2600" dirty="0" smtClean="0">
                <a:solidFill>
                  <a:schemeClr val="tx1">
                    <a:lumMod val="50000"/>
                    <a:lumOff val="50000"/>
                  </a:schemeClr>
                </a:solidFill>
              </a:defRPr>
            </a:lvl2pPr>
            <a:lvl3pPr>
              <a:defRPr lang="de-DE" dirty="0" smtClean="0">
                <a:solidFill>
                  <a:schemeClr val="tx1">
                    <a:lumMod val="50000"/>
                    <a:lumOff val="50000"/>
                  </a:schemeClr>
                </a:solidFill>
              </a:defRPr>
            </a:lvl3pPr>
            <a:lvl4pPr>
              <a:defRPr lang="de-DE" dirty="0" smtClean="0">
                <a:solidFill>
                  <a:schemeClr val="tx1">
                    <a:lumMod val="50000"/>
                    <a:lumOff val="50000"/>
                  </a:schemeClr>
                </a:solidFill>
              </a:defRPr>
            </a:lvl4pPr>
            <a:lvl5pPr>
              <a:defRPr lang="de-DE" dirty="0">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6" name="Foliennummernplatzhalter 5"/>
          <p:cNvSpPr>
            <a:spLocks noGrp="1"/>
          </p:cNvSpPr>
          <p:nvPr>
            <p:ph type="sldNum" sz="quarter" idx="12"/>
          </p:nvPr>
        </p:nvSpPr>
        <p:spPr>
          <a:xfrm>
            <a:off x="11376587" y="6448252"/>
            <a:ext cx="685867" cy="365125"/>
          </a:xfrm>
        </p:spPr>
        <p:txBody>
          <a:bodyPr/>
          <a:lstStyle/>
          <a:p>
            <a:fld id="{CFD7886F-9CFC-400B-A94D-855CC37C38D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xmlns="" val="42816424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de-DE"/>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umsplatzhalter 3"/>
          <p:cNvSpPr>
            <a:spLocks noGrp="1"/>
          </p:cNvSpPr>
          <p:nvPr>
            <p:ph type="dt" sz="half" idx="10"/>
          </p:nvPr>
        </p:nvSpPr>
        <p:spPr>
          <a:xfrm>
            <a:off x="7632171" y="6453337"/>
            <a:ext cx="1248139"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5" name="Fußzeilenplatzhalter 4"/>
          <p:cNvSpPr>
            <a:spLocks noGrp="1"/>
          </p:cNvSpPr>
          <p:nvPr>
            <p:ph type="ftr" sz="quarter" idx="11"/>
          </p:nvPr>
        </p:nvSpPr>
        <p:spPr>
          <a:xfrm>
            <a:off x="4139141" y="5798320"/>
            <a:ext cx="3860800"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6" name="Foliennummernplatzhalter 5"/>
          <p:cNvSpPr>
            <a:spLocks noGrp="1"/>
          </p:cNvSpPr>
          <p:nvPr>
            <p:ph type="sldNum" sz="quarter" idx="12"/>
          </p:nvPr>
        </p:nvSpPr>
        <p:spPr/>
        <p:txBody>
          <a:bodyPr/>
          <a:lstStyle/>
          <a:p>
            <a:fld id="{CFD7886F-9CFC-400B-A94D-855CC37C38D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xmlns="" val="19348159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de-DE"/>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umsplatzhalter 4"/>
          <p:cNvSpPr>
            <a:spLocks noGrp="1"/>
          </p:cNvSpPr>
          <p:nvPr>
            <p:ph type="dt" sz="half" idx="10"/>
          </p:nvPr>
        </p:nvSpPr>
        <p:spPr>
          <a:xfrm>
            <a:off x="7632171" y="6453337"/>
            <a:ext cx="1248139"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6" name="Fußzeilenplatzhalter 5"/>
          <p:cNvSpPr>
            <a:spLocks noGrp="1"/>
          </p:cNvSpPr>
          <p:nvPr>
            <p:ph type="ftr" sz="quarter" idx="11"/>
          </p:nvPr>
        </p:nvSpPr>
        <p:spPr>
          <a:xfrm>
            <a:off x="4139141" y="5798320"/>
            <a:ext cx="3860800"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7" name="Foliennummernplatzhalter 6"/>
          <p:cNvSpPr>
            <a:spLocks noGrp="1"/>
          </p:cNvSpPr>
          <p:nvPr>
            <p:ph type="sldNum" sz="quarter" idx="12"/>
          </p:nvPr>
        </p:nvSpPr>
        <p:spPr/>
        <p:txBody>
          <a:bodyPr/>
          <a:lstStyle/>
          <a:p>
            <a:fld id="{CFD7886F-9CFC-400B-A94D-855CC37C38D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xmlns="" val="202624352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6"/>
          <p:cNvSpPr>
            <a:spLocks noGrp="1"/>
          </p:cNvSpPr>
          <p:nvPr>
            <p:ph type="dt" sz="half" idx="10"/>
          </p:nvPr>
        </p:nvSpPr>
        <p:spPr>
          <a:xfrm>
            <a:off x="7632171" y="6453337"/>
            <a:ext cx="1248139"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8" name="Fußzeilenplatzhalter 7"/>
          <p:cNvSpPr>
            <a:spLocks noGrp="1"/>
          </p:cNvSpPr>
          <p:nvPr>
            <p:ph type="ftr" sz="quarter" idx="11"/>
          </p:nvPr>
        </p:nvSpPr>
        <p:spPr>
          <a:xfrm>
            <a:off x="4139141" y="5798320"/>
            <a:ext cx="3860800"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9" name="Foliennummernplatzhalter 8"/>
          <p:cNvSpPr>
            <a:spLocks noGrp="1"/>
          </p:cNvSpPr>
          <p:nvPr>
            <p:ph type="sldNum" sz="quarter" idx="12"/>
          </p:nvPr>
        </p:nvSpPr>
        <p:spPr/>
        <p:txBody>
          <a:bodyPr/>
          <a:lstStyle/>
          <a:p>
            <a:fld id="{CFD7886F-9CFC-400B-A94D-855CC37C38D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xmlns="" val="169761208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de-DE"/>
          </a:p>
        </p:txBody>
      </p:sp>
      <p:sp>
        <p:nvSpPr>
          <p:cNvPr id="3" name="Datumsplatzhalter 2"/>
          <p:cNvSpPr>
            <a:spLocks noGrp="1"/>
          </p:cNvSpPr>
          <p:nvPr>
            <p:ph type="dt" sz="half" idx="10"/>
          </p:nvPr>
        </p:nvSpPr>
        <p:spPr>
          <a:xfrm>
            <a:off x="7632171" y="6453337"/>
            <a:ext cx="1248139"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4" name="Fußzeilenplatzhalter 3"/>
          <p:cNvSpPr>
            <a:spLocks noGrp="1"/>
          </p:cNvSpPr>
          <p:nvPr>
            <p:ph type="ftr" sz="quarter" idx="11"/>
          </p:nvPr>
        </p:nvSpPr>
        <p:spPr>
          <a:xfrm>
            <a:off x="4139141" y="5798320"/>
            <a:ext cx="3860800"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5" name="Foliennummernplatzhalter 4"/>
          <p:cNvSpPr>
            <a:spLocks noGrp="1"/>
          </p:cNvSpPr>
          <p:nvPr>
            <p:ph type="sldNum" sz="quarter" idx="12"/>
          </p:nvPr>
        </p:nvSpPr>
        <p:spPr/>
        <p:txBody>
          <a:bodyPr/>
          <a:lstStyle/>
          <a:p>
            <a:fld id="{CFD7886F-9CFC-400B-A94D-855CC37C38D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xmlns="" val="24266475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632171" y="6453337"/>
            <a:ext cx="1248139"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3" name="Fußzeilenplatzhalter 2"/>
          <p:cNvSpPr>
            <a:spLocks noGrp="1"/>
          </p:cNvSpPr>
          <p:nvPr>
            <p:ph type="ftr" sz="quarter" idx="11"/>
          </p:nvPr>
        </p:nvSpPr>
        <p:spPr>
          <a:xfrm>
            <a:off x="4139141" y="5798320"/>
            <a:ext cx="3860800"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4" name="Foliennummernplatzhalter 3"/>
          <p:cNvSpPr>
            <a:spLocks noGrp="1"/>
          </p:cNvSpPr>
          <p:nvPr>
            <p:ph type="sldNum" sz="quarter" idx="12"/>
          </p:nvPr>
        </p:nvSpPr>
        <p:spPr/>
        <p:txBody>
          <a:bodyPr/>
          <a:lstStyle/>
          <a:p>
            <a:fld id="{CFD7886F-9CFC-400B-A94D-855CC37C38D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xmlns="" val="706877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de-DE"/>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umsplatzhalter 4"/>
          <p:cNvSpPr>
            <a:spLocks noGrp="1"/>
          </p:cNvSpPr>
          <p:nvPr>
            <p:ph type="dt" sz="half" idx="10"/>
          </p:nvPr>
        </p:nvSpPr>
        <p:spPr>
          <a:xfrm>
            <a:off x="7632171" y="6453337"/>
            <a:ext cx="1248139"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6" name="Fußzeilenplatzhalter 5"/>
          <p:cNvSpPr>
            <a:spLocks noGrp="1"/>
          </p:cNvSpPr>
          <p:nvPr>
            <p:ph type="ftr" sz="quarter" idx="11"/>
          </p:nvPr>
        </p:nvSpPr>
        <p:spPr>
          <a:xfrm>
            <a:off x="4139141" y="5798320"/>
            <a:ext cx="3860800"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7" name="Foliennummernplatzhalter 6"/>
          <p:cNvSpPr>
            <a:spLocks noGrp="1"/>
          </p:cNvSpPr>
          <p:nvPr>
            <p:ph type="sldNum" sz="quarter" idx="12"/>
          </p:nvPr>
        </p:nvSpPr>
        <p:spPr/>
        <p:txBody>
          <a:bodyPr/>
          <a:lstStyle/>
          <a:p>
            <a:fld id="{CFD7886F-9CFC-400B-A94D-855CC37C38D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xmlns="" val="3746711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a:defRPr sz="1600" b="0">
                <a:solidFill>
                  <a:srgbClr val="292929"/>
                </a:solidFill>
                <a:latin typeface="FranklinGothicBookC"/>
                <a:cs typeface="Arial" panose="020B0604020202020204" pitchFamily="34" charset="0"/>
              </a:defRPr>
            </a:lvl1pPr>
          </a:lstStyle>
          <a:p>
            <a:pPr fontAlgn="base">
              <a:spcBef>
                <a:spcPct val="0"/>
              </a:spcBef>
              <a:spcAft>
                <a:spcPct val="0"/>
              </a:spcAft>
            </a:pPr>
            <a:fld id="{9231C5CB-A099-4C4D-8CA7-E63709DA1AA9}" type="slidenum">
              <a:rPr lang="ru-RU" smtClean="0"/>
              <a:pPr fontAlgn="base">
                <a:spcBef>
                  <a:spcPct val="0"/>
                </a:spcBef>
                <a:spcAft>
                  <a:spcPct val="0"/>
                </a:spcAft>
              </a:pPr>
              <a:t>‹#›</a:t>
            </a:fld>
            <a:endParaRPr lang="ru-RU" smtClean="0"/>
          </a:p>
        </p:txBody>
      </p:sp>
    </p:spTree>
    <p:extLst>
      <p:ext uri="{BB962C8B-B14F-4D97-AF65-F5344CB8AC3E}">
        <p14:creationId xmlns:p14="http://schemas.microsoft.com/office/powerpoint/2010/main" xmlns="" val="2163173393"/>
      </p:ext>
    </p:extLst>
  </p:cSld>
  <p:clrMapOvr>
    <a:masterClrMapping/>
  </p:clrMapOvr>
  <p:transition>
    <p:cover dir="d"/>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de-DE"/>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umsplatzhalter 4"/>
          <p:cNvSpPr>
            <a:spLocks noGrp="1"/>
          </p:cNvSpPr>
          <p:nvPr>
            <p:ph type="dt" sz="half" idx="10"/>
          </p:nvPr>
        </p:nvSpPr>
        <p:spPr>
          <a:xfrm>
            <a:off x="7632171" y="6453337"/>
            <a:ext cx="1248139"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6" name="Fußzeilenplatzhalter 5"/>
          <p:cNvSpPr>
            <a:spLocks noGrp="1"/>
          </p:cNvSpPr>
          <p:nvPr>
            <p:ph type="ftr" sz="quarter" idx="11"/>
          </p:nvPr>
        </p:nvSpPr>
        <p:spPr>
          <a:xfrm>
            <a:off x="4139141" y="5798320"/>
            <a:ext cx="3860800"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7" name="Foliennummernplatzhalter 6"/>
          <p:cNvSpPr>
            <a:spLocks noGrp="1"/>
          </p:cNvSpPr>
          <p:nvPr>
            <p:ph type="sldNum" sz="quarter" idx="12"/>
          </p:nvPr>
        </p:nvSpPr>
        <p:spPr/>
        <p:txBody>
          <a:bodyPr/>
          <a:lstStyle/>
          <a:p>
            <a:fld id="{CFD7886F-9CFC-400B-A94D-855CC37C38D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xmlns="" val="91101163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a:xfrm>
            <a:off x="690896" y="2227884"/>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umsplatzhalter 3"/>
          <p:cNvSpPr>
            <a:spLocks noGrp="1"/>
          </p:cNvSpPr>
          <p:nvPr>
            <p:ph type="dt" sz="half" idx="10"/>
          </p:nvPr>
        </p:nvSpPr>
        <p:spPr>
          <a:xfrm>
            <a:off x="7632171" y="6453337"/>
            <a:ext cx="1248139"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5" name="Fußzeilenplatzhalter 4"/>
          <p:cNvSpPr>
            <a:spLocks noGrp="1"/>
          </p:cNvSpPr>
          <p:nvPr>
            <p:ph type="ftr" sz="quarter" idx="11"/>
          </p:nvPr>
        </p:nvSpPr>
        <p:spPr>
          <a:xfrm>
            <a:off x="4139141" y="5798320"/>
            <a:ext cx="3860800"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6" name="Foliennummernplatzhalter 5"/>
          <p:cNvSpPr>
            <a:spLocks noGrp="1"/>
          </p:cNvSpPr>
          <p:nvPr>
            <p:ph type="sldNum" sz="quarter" idx="12"/>
          </p:nvPr>
        </p:nvSpPr>
        <p:spPr/>
        <p:txBody>
          <a:bodyPr/>
          <a:lstStyle/>
          <a:p>
            <a:fld id="{CFD7886F-9CFC-400B-A94D-855CC37C38D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xmlns="" val="370869690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umsplatzhalter 3"/>
          <p:cNvSpPr>
            <a:spLocks noGrp="1"/>
          </p:cNvSpPr>
          <p:nvPr>
            <p:ph type="dt" sz="half" idx="10"/>
          </p:nvPr>
        </p:nvSpPr>
        <p:spPr>
          <a:xfrm>
            <a:off x="7632171" y="6453337"/>
            <a:ext cx="1248139"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5" name="Fußzeilenplatzhalter 4"/>
          <p:cNvSpPr>
            <a:spLocks noGrp="1"/>
          </p:cNvSpPr>
          <p:nvPr>
            <p:ph type="ftr" sz="quarter" idx="11"/>
          </p:nvPr>
        </p:nvSpPr>
        <p:spPr>
          <a:xfrm>
            <a:off x="4139141" y="5798320"/>
            <a:ext cx="3860800" cy="365125"/>
          </a:xfrm>
          <a:prstGeom prst="rect">
            <a:avLst/>
          </a:prstGeom>
        </p:spPr>
        <p:txBody>
          <a:bodyPr/>
          <a:lstStyle/>
          <a:p>
            <a:pPr fontAlgn="base">
              <a:spcBef>
                <a:spcPct val="0"/>
              </a:spcBef>
              <a:spcAft>
                <a:spcPct val="0"/>
              </a:spcAft>
            </a:pPr>
            <a:endParaRPr lang="de-DE">
              <a:solidFill>
                <a:prstClr val="black"/>
              </a:solidFill>
              <a:latin typeface="Arial" charset="0"/>
            </a:endParaRPr>
          </a:p>
        </p:txBody>
      </p:sp>
      <p:sp>
        <p:nvSpPr>
          <p:cNvPr id="6" name="Foliennummernplatzhalter 5"/>
          <p:cNvSpPr>
            <a:spLocks noGrp="1"/>
          </p:cNvSpPr>
          <p:nvPr>
            <p:ph type="sldNum" sz="quarter" idx="12"/>
          </p:nvPr>
        </p:nvSpPr>
        <p:spPr/>
        <p:txBody>
          <a:bodyPr/>
          <a:lstStyle/>
          <a:p>
            <a:fld id="{CFD7886F-9CFC-400B-A94D-855CC37C38D1}"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xmlns="" val="316706706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13" name="Picture 13"/>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2832101" y="5311776"/>
            <a:ext cx="6985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232401" y="5273676"/>
            <a:ext cx="6985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Box 18"/>
          <p:cNvSpPr txBox="1">
            <a:spLocks noChangeArrowheads="1"/>
          </p:cNvSpPr>
          <p:nvPr userDrawn="1"/>
        </p:nvSpPr>
        <p:spPr bwMode="auto">
          <a:xfrm>
            <a:off x="7173385" y="5838826"/>
            <a:ext cx="4684183" cy="8302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fr-FR" sz="2400" dirty="0" smtClean="0">
                <a:solidFill>
                  <a:srgbClr val="8D959B"/>
                </a:solidFill>
                <a:latin typeface="Calibri" pitchFamily="34" charset="0"/>
              </a:rPr>
              <a:t>ensuring patients have access to safe medicines</a:t>
            </a:r>
          </a:p>
        </p:txBody>
      </p:sp>
    </p:spTree>
    <p:extLst>
      <p:ext uri="{BB962C8B-B14F-4D97-AF65-F5344CB8AC3E}">
        <p14:creationId xmlns:p14="http://schemas.microsoft.com/office/powerpoint/2010/main" xmlns="" val="2069321888"/>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67809" y="260649"/>
            <a:ext cx="7310967" cy="642937"/>
          </a:xfrm>
          <a:prstGeom prst="rect">
            <a:avLst/>
          </a:prstGeom>
        </p:spPr>
        <p:txBody>
          <a:bodyPr/>
          <a:lstStyle>
            <a:lvl1pPr algn="r">
              <a:defRPr/>
            </a:lvl1pPr>
          </a:lstStyle>
          <a:p>
            <a:r>
              <a:rPr lang="en-US" dirty="0" smtClean="0"/>
              <a:t>Click to edit Master title style</a:t>
            </a:r>
            <a:endParaRPr lang="en-GB" dirty="0"/>
          </a:p>
        </p:txBody>
      </p:sp>
      <p:sp>
        <p:nvSpPr>
          <p:cNvPr id="3" name="Slide Number Placeholder 2"/>
          <p:cNvSpPr>
            <a:spLocks noGrp="1"/>
          </p:cNvSpPr>
          <p:nvPr>
            <p:ph type="sldNum" sz="quarter" idx="10"/>
          </p:nvPr>
        </p:nvSpPr>
        <p:spPr>
          <a:xfrm>
            <a:off x="10512491" y="6381329"/>
            <a:ext cx="1308629" cy="365125"/>
          </a:xfrm>
          <a:prstGeom prst="rect">
            <a:avLst/>
          </a:prstGeom>
        </p:spPr>
        <p:txBody>
          <a:bodyPr/>
          <a:lstStyle/>
          <a:p>
            <a:pPr>
              <a:defRPr/>
            </a:pPr>
            <a:fld id="{52F87E84-7132-40B6-BCFD-8ECCF26939B9}" type="slidenum">
              <a:rPr lang="de-DE">
                <a:solidFill>
                  <a:prstClr val="black">
                    <a:tint val="75000"/>
                  </a:prstClr>
                </a:solidFill>
              </a:rPr>
              <a:pPr>
                <a:defRPr/>
              </a:pPr>
              <a:t>‹#›</a:t>
            </a:fld>
            <a:endParaRPr lang="de-DE" dirty="0">
              <a:solidFill>
                <a:prstClr val="black">
                  <a:tint val="75000"/>
                </a:prstClr>
              </a:solidFill>
            </a:endParaRPr>
          </a:p>
        </p:txBody>
      </p:sp>
      <p:sp>
        <p:nvSpPr>
          <p:cNvPr id="4" name="Date Placeholder 3"/>
          <p:cNvSpPr>
            <a:spLocks noGrp="1"/>
          </p:cNvSpPr>
          <p:nvPr>
            <p:ph type="dt" sz="half" idx="11"/>
          </p:nvPr>
        </p:nvSpPr>
        <p:spPr>
          <a:xfrm>
            <a:off x="1391478" y="6357093"/>
            <a:ext cx="1632181" cy="365125"/>
          </a:xfrm>
          <a:prstGeom prst="rect">
            <a:avLst/>
          </a:prstGeom>
        </p:spPr>
        <p:txBody>
          <a:bodyPr/>
          <a:lstStyle/>
          <a:p>
            <a:pPr fontAlgn="base">
              <a:spcBef>
                <a:spcPct val="0"/>
              </a:spcBef>
              <a:spcAft>
                <a:spcPct val="0"/>
              </a:spcAft>
              <a:defRPr/>
            </a:pPr>
            <a:endParaRPr lang="fr-FR" sz="1200" dirty="0">
              <a:solidFill>
                <a:prstClr val="black">
                  <a:tint val="75000"/>
                </a:prstClr>
              </a:solidFill>
              <a:latin typeface="Arial" charset="0"/>
            </a:endParaRPr>
          </a:p>
        </p:txBody>
      </p:sp>
      <p:sp>
        <p:nvSpPr>
          <p:cNvPr id="5" name="Footer Placeholder 4"/>
          <p:cNvSpPr>
            <a:spLocks noGrp="1"/>
          </p:cNvSpPr>
          <p:nvPr>
            <p:ph type="ftr" sz="quarter" idx="12"/>
          </p:nvPr>
        </p:nvSpPr>
        <p:spPr>
          <a:xfrm>
            <a:off x="3503712" y="6356351"/>
            <a:ext cx="5184576" cy="365125"/>
          </a:xfrm>
          <a:prstGeom prst="rect">
            <a:avLst/>
          </a:prstGeom>
        </p:spPr>
        <p:txBody>
          <a:bodyPr/>
          <a:lstStyle>
            <a:lvl1pPr>
              <a:defRPr/>
            </a:lvl1pPr>
          </a:lstStyle>
          <a:p>
            <a:pPr fontAlgn="base">
              <a:spcBef>
                <a:spcPct val="0"/>
              </a:spcBef>
              <a:spcAft>
                <a:spcPct val="0"/>
              </a:spcAft>
            </a:pPr>
            <a:endParaRPr lang="en-GB" dirty="0">
              <a:solidFill>
                <a:prstClr val="black">
                  <a:tint val="75000"/>
                </a:prstClr>
              </a:solidFill>
              <a:latin typeface="Arial" charset="0"/>
            </a:endParaRPr>
          </a:p>
        </p:txBody>
      </p:sp>
      <p:sp>
        <p:nvSpPr>
          <p:cNvPr id="6" name="Content Placeholder 2"/>
          <p:cNvSpPr>
            <a:spLocks noGrp="1"/>
          </p:cNvSpPr>
          <p:nvPr>
            <p:ph idx="1"/>
          </p:nvPr>
        </p:nvSpPr>
        <p:spPr>
          <a:xfrm>
            <a:off x="1679509" y="1252912"/>
            <a:ext cx="10081120" cy="4984400"/>
          </a:xfrm>
          <a:prstGeom prst="rect">
            <a:avLst/>
          </a:prstGeom>
        </p:spPr>
        <p:txBody>
          <a:bodyPr/>
          <a:lstStyle>
            <a:lvl1pPr marL="457200" indent="-457200">
              <a:buFont typeface="Wingdings" pitchFamily="2" charset="2"/>
              <a:buChar char="q"/>
              <a:defRPr sz="2400">
                <a:solidFill>
                  <a:schemeClr val="tx1">
                    <a:lumMod val="75000"/>
                    <a:lumOff val="25000"/>
                  </a:schemeClr>
                </a:solidFill>
                <a:latin typeface="Arial" pitchFamily="34" charset="0"/>
                <a:cs typeface="Arial" pitchFamily="34" charset="0"/>
              </a:defRPr>
            </a:lvl1pPr>
            <a:lvl2pPr marL="800100" indent="-342900">
              <a:buFont typeface="Wingdings" pitchFamily="2" charset="2"/>
              <a:buChar char="§"/>
              <a:defRPr sz="2400">
                <a:solidFill>
                  <a:schemeClr val="tx1">
                    <a:lumMod val="75000"/>
                    <a:lumOff val="25000"/>
                  </a:schemeClr>
                </a:solidFill>
                <a:latin typeface="Arial" pitchFamily="34" charset="0"/>
                <a:cs typeface="Arial" pitchFamily="34" charset="0"/>
              </a:defRPr>
            </a:lvl2pPr>
            <a:lvl3pPr marL="1257300" indent="-342900">
              <a:buFont typeface="Wingdings" pitchFamily="2" charset="2"/>
              <a:buChar char="§"/>
              <a:defRPr sz="2400">
                <a:solidFill>
                  <a:schemeClr val="tx1">
                    <a:lumMod val="75000"/>
                    <a:lumOff val="25000"/>
                  </a:schemeClr>
                </a:solidFill>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3660675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smtClean="0">
                <a:solidFill>
                  <a:srgbClr val="FFFFFF"/>
                </a:solidFill>
              </a:rPr>
              <a:t>Слайд: </a:t>
            </a:r>
            <a:fld id="{7988F8D9-768B-4C9B-BDCB-EC9BD90CD435}" type="slidenum">
              <a:rPr lang="en-US" sz="1200" smtClean="0">
                <a:solidFill>
                  <a:srgbClr val="FFFFFF"/>
                </a:solidFill>
              </a:rPr>
              <a:pPr eaLnBrk="1" fontAlgn="base" hangingPunct="1">
                <a:spcBef>
                  <a:spcPct val="0"/>
                </a:spcBef>
                <a:spcAft>
                  <a:spcPct val="0"/>
                </a:spcAft>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499514699"/>
      </p:ext>
    </p:extLst>
  </p:cSld>
  <p:clrMapOvr>
    <a:masterClrMapping/>
  </p:clrMapOvr>
  <p:transition>
    <p:cover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2260346704"/>
      </p:ext>
    </p:extLst>
  </p:cSld>
  <p:clrMapOvr>
    <a:masterClrMapping/>
  </p:clrMapOvr>
  <p:transition>
    <p:cover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894547762"/>
      </p:ext>
    </p:extLst>
  </p:cSld>
  <p:clrMapOvr>
    <a:masterClrMapping/>
  </p:clrMapOvr>
  <p:transition>
    <p:cover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238753032"/>
      </p:ext>
    </p:extLst>
  </p:cSld>
  <p:clrMapOvr>
    <a:masterClrMapping/>
  </p:clrMapOvr>
  <p:transition>
    <p:cover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349154417"/>
      </p:ext>
    </p:extLst>
  </p:cSld>
  <p:clrMapOvr>
    <a:masterClrMapping/>
  </p:clrMapOvr>
  <p:transition>
    <p:cover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77384999"/>
      </p:ext>
    </p:extLst>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1361847188"/>
      </p:ext>
    </p:extLst>
  </p:cSld>
  <p:clrMapOvr>
    <a:masterClrMapping/>
  </p:clrMapOvr>
  <p:transition>
    <p:cover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34089634"/>
      </p:ext>
    </p:extLst>
  </p:cSld>
  <p:clrMapOvr>
    <a:masterClrMapping/>
  </p:clrMapOvr>
  <p:transition>
    <p:cover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611422120"/>
      </p:ext>
    </p:extLst>
  </p:cSld>
  <p:clrMapOvr>
    <a:masterClrMapping/>
  </p:clrMapOvr>
  <p:transition>
    <p:cover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314914248"/>
      </p:ext>
    </p:extLst>
  </p:cSld>
  <p:clrMapOvr>
    <a:masterClrMapping/>
  </p:clrMapOvr>
  <p:transition>
    <p:cover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736017946"/>
      </p:ext>
    </p:extLst>
  </p:cSld>
  <p:clrMapOvr>
    <a:masterClrMapping/>
  </p:clrMapOvr>
  <p:transition>
    <p:cover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CF377D4D-66D7-419F-A1E0-2D354C828957}"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1710651440"/>
      </p:ext>
    </p:extLst>
  </p:cSld>
  <p:clrMapOvr>
    <a:masterClrMapping/>
  </p:clrMapOvr>
  <p:transition>
    <p:cover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A46030DC-8B3D-40CC-B446-84D8187F96E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4245452228"/>
      </p:ext>
    </p:extLst>
  </p:cSld>
  <p:clrMapOvr>
    <a:masterClrMapping/>
  </p:clrMapOvr>
  <p:transition>
    <p:cover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827797663"/>
      </p:ext>
    </p:extLst>
  </p:cSld>
  <p:clrMapOvr>
    <a:masterClrMapping/>
  </p:clrMapOvr>
  <p:transition>
    <p:cover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432145595"/>
      </p:ext>
    </p:extLst>
  </p:cSld>
  <p:clrMapOvr>
    <a:masterClrMapping/>
  </p:clrMapOvr>
  <p:transition>
    <p:cover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346244835"/>
      </p:ext>
    </p:extLst>
  </p:cSld>
  <p:clrMapOvr>
    <a:masterClrMapping/>
  </p:clrMapOvr>
  <p:transition>
    <p:cover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2344279688"/>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130960919"/>
      </p:ext>
    </p:extLst>
  </p:cSld>
  <p:clrMapOvr>
    <a:masterClrMapping/>
  </p:clrMapOvr>
  <p:transition>
    <p:cover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72594438"/>
      </p:ext>
    </p:extLst>
  </p:cSld>
  <p:clrMapOvr>
    <a:masterClrMapping/>
  </p:clrMapOvr>
  <p:transition>
    <p:cover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321728748"/>
      </p:ext>
    </p:extLst>
  </p:cSld>
  <p:clrMapOvr>
    <a:masterClrMapping/>
  </p:clrMapOvr>
  <p:transition>
    <p:cover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348539121"/>
      </p:ext>
    </p:extLst>
  </p:cSld>
  <p:clrMapOvr>
    <a:masterClrMapping/>
  </p:clrMapOvr>
  <p:transition>
    <p:cover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147643561"/>
      </p:ext>
    </p:extLst>
  </p:cSld>
  <p:clrMapOvr>
    <a:masterClrMapping/>
  </p:clrMapOvr>
  <p:transition>
    <p:cover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984655708"/>
      </p:ext>
    </p:extLst>
  </p:cSld>
  <p:clrMapOvr>
    <a:masterClrMapping/>
  </p:clrMapOvr>
  <p:transition>
    <p:cover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CF377D4D-66D7-419F-A1E0-2D354C828957}"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1272503415"/>
      </p:ext>
    </p:extLst>
  </p:cSld>
  <p:clrMapOvr>
    <a:masterClrMapping/>
  </p:clrMapOvr>
  <p:transition>
    <p:cover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A46030DC-8B3D-40CC-B446-84D8187F96E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412340027"/>
      </p:ext>
    </p:extLst>
  </p:cSld>
  <p:clrMapOvr>
    <a:masterClrMapping/>
  </p:clrMapOvr>
  <p:transition>
    <p:cover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2524564439"/>
      </p:ext>
    </p:extLst>
  </p:cSld>
  <p:clrMapOvr>
    <a:masterClrMapping/>
  </p:clrMapOvr>
  <p:transition>
    <p:cover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908095588"/>
      </p:ext>
    </p:extLst>
  </p:cSld>
  <p:clrMapOvr>
    <a:masterClrMapping/>
  </p:clrMapOvr>
  <p:transition>
    <p:cover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493352021"/>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10341989"/>
      </p:ext>
    </p:extLst>
  </p:cSld>
  <p:clrMapOvr>
    <a:masterClrMapping/>
  </p:clrMapOvr>
  <p:transition>
    <p:cover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4096746978"/>
      </p:ext>
    </p:extLst>
  </p:cSld>
  <p:clrMapOvr>
    <a:masterClrMapping/>
  </p:clrMapOvr>
  <p:transition>
    <p:cover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00492409"/>
      </p:ext>
    </p:extLst>
  </p:cSld>
  <p:clrMapOvr>
    <a:masterClrMapping/>
  </p:clrMapOvr>
  <p:transition>
    <p:cover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816399269"/>
      </p:ext>
    </p:extLst>
  </p:cSld>
  <p:clrMapOvr>
    <a:masterClrMapping/>
  </p:clrMapOvr>
  <p:transition>
    <p:cover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611328176"/>
      </p:ext>
    </p:extLst>
  </p:cSld>
  <p:clrMapOvr>
    <a:masterClrMapping/>
  </p:clrMapOvr>
  <p:transition>
    <p:cover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620741719"/>
      </p:ext>
    </p:extLst>
  </p:cSld>
  <p:clrMapOvr>
    <a:masterClrMapping/>
  </p:clrMapOvr>
  <p:transition>
    <p:cover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598852138"/>
      </p:ext>
    </p:extLst>
  </p:cSld>
  <p:clrMapOvr>
    <a:masterClrMapping/>
  </p:clrMapOvr>
  <p:transition>
    <p:cover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CF377D4D-66D7-419F-A1E0-2D354C828957}"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1562571910"/>
      </p:ext>
    </p:extLst>
  </p:cSld>
  <p:clrMapOvr>
    <a:masterClrMapping/>
  </p:clrMapOvr>
  <p:transition>
    <p:cover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A46030DC-8B3D-40CC-B446-84D8187F96E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037976801"/>
      </p:ext>
    </p:extLst>
  </p:cSld>
  <p:clrMapOvr>
    <a:masterClrMapping/>
  </p:clrMapOvr>
  <p:transition>
    <p:cover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747916276"/>
      </p:ext>
    </p:extLst>
  </p:cSld>
  <p:clrMapOvr>
    <a:masterClrMapping/>
  </p:clrMapOvr>
  <p:transition>
    <p:cover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505754486"/>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2644151101"/>
      </p:ext>
    </p:extLst>
  </p:cSld>
  <p:clrMapOvr>
    <a:masterClrMapping/>
  </p:clrMapOvr>
  <p:transition>
    <p:cover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886837284"/>
      </p:ext>
    </p:extLst>
  </p:cSld>
  <p:clrMapOvr>
    <a:masterClrMapping/>
  </p:clrMapOvr>
  <p:transition>
    <p:cover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3010968705"/>
      </p:ext>
    </p:extLst>
  </p:cSld>
  <p:clrMapOvr>
    <a:masterClrMapping/>
  </p:clrMapOvr>
  <p:transition>
    <p:cover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74467274"/>
      </p:ext>
    </p:extLst>
  </p:cSld>
  <p:clrMapOvr>
    <a:masterClrMapping/>
  </p:clrMapOvr>
  <p:transition>
    <p:cover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4185971673"/>
      </p:ext>
    </p:extLst>
  </p:cSld>
  <p:clrMapOvr>
    <a:masterClrMapping/>
  </p:clrMapOvr>
  <p:transition>
    <p:cover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704187429"/>
      </p:ext>
    </p:extLst>
  </p:cSld>
  <p:clrMapOvr>
    <a:masterClrMapping/>
  </p:clrMapOvr>
  <p:transition>
    <p:cover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927462147"/>
      </p:ext>
    </p:extLst>
  </p:cSld>
  <p:clrMapOvr>
    <a:masterClrMapping/>
  </p:clrMapOvr>
  <p:transition>
    <p:cover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276632103"/>
      </p:ext>
    </p:extLst>
  </p:cSld>
  <p:clrMapOvr>
    <a:masterClrMapping/>
  </p:clrMapOvr>
  <p:transition>
    <p:cover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CF377D4D-66D7-419F-A1E0-2D354C828957}"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3907235289"/>
      </p:ext>
    </p:extLst>
  </p:cSld>
  <p:clrMapOvr>
    <a:masterClrMapping/>
  </p:clrMapOvr>
  <p:transition>
    <p:cover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A46030DC-8B3D-40CC-B446-84D8187F96E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982307175"/>
      </p:ext>
    </p:extLst>
  </p:cSld>
  <p:clrMapOvr>
    <a:masterClrMapping/>
  </p:clrMapOvr>
  <p:transition>
    <p:cover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3763674107"/>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08383338"/>
      </p:ext>
    </p:extLst>
  </p:cSld>
  <p:clrMapOvr>
    <a:masterClrMapping/>
  </p:clrMapOvr>
  <p:transition>
    <p:cover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401610567"/>
      </p:ext>
    </p:extLst>
  </p:cSld>
  <p:clrMapOvr>
    <a:masterClrMapping/>
  </p:clrMapOvr>
  <p:transition>
    <p:cover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045578234"/>
      </p:ext>
    </p:extLst>
  </p:cSld>
  <p:clrMapOvr>
    <a:masterClrMapping/>
  </p:clrMapOvr>
  <p:transition>
    <p:cover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2818958047"/>
      </p:ext>
    </p:extLst>
  </p:cSld>
  <p:clrMapOvr>
    <a:masterClrMapping/>
  </p:clrMapOvr>
  <p:transition>
    <p:cover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72648307"/>
      </p:ext>
    </p:extLst>
  </p:cSld>
  <p:clrMapOvr>
    <a:masterClrMapping/>
  </p:clrMapOvr>
  <p:transition>
    <p:cover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691600531"/>
      </p:ext>
    </p:extLst>
  </p:cSld>
  <p:clrMapOvr>
    <a:masterClrMapping/>
  </p:clrMapOvr>
  <p:transition>
    <p:cover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4136358398"/>
      </p:ext>
    </p:extLst>
  </p:cSld>
  <p:clrMapOvr>
    <a:masterClrMapping/>
  </p:clrMapOvr>
  <p:transition>
    <p:cover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696221001"/>
      </p:ext>
    </p:extLst>
  </p:cSld>
  <p:clrMapOvr>
    <a:masterClrMapping/>
  </p:clrMapOvr>
  <p:transition>
    <p:cover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867419847"/>
      </p:ext>
    </p:extLst>
  </p:cSld>
  <p:clrMapOvr>
    <a:masterClrMapping/>
  </p:clrMapOvr>
  <p:transition>
    <p:cover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CF377D4D-66D7-419F-A1E0-2D354C828957}"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1856034010"/>
      </p:ext>
    </p:extLst>
  </p:cSld>
  <p:clrMapOvr>
    <a:masterClrMapping/>
  </p:clrMapOvr>
  <p:transition>
    <p:cover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A46030DC-8B3D-40CC-B446-84D8187F96E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439661609"/>
      </p:ext>
    </p:extLst>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4133788598"/>
      </p:ext>
    </p:extLst>
  </p:cSld>
  <p:clrMapOvr>
    <a:masterClrMapping/>
  </p:clrMapOvr>
  <p:transition>
    <p:cover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3241292427"/>
      </p:ext>
    </p:extLst>
  </p:cSld>
  <p:clrMapOvr>
    <a:masterClrMapping/>
  </p:clrMapOvr>
  <p:transition>
    <p:cover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454906045"/>
      </p:ext>
    </p:extLst>
  </p:cSld>
  <p:clrMapOvr>
    <a:masterClrMapping/>
  </p:clrMapOvr>
  <p:transition>
    <p:cover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181398852"/>
      </p:ext>
    </p:extLst>
  </p:cSld>
  <p:clrMapOvr>
    <a:masterClrMapping/>
  </p:clrMapOvr>
  <p:transition>
    <p:cover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2160243945"/>
      </p:ext>
    </p:extLst>
  </p:cSld>
  <p:clrMapOvr>
    <a:masterClrMapping/>
  </p:clrMapOvr>
  <p:transition>
    <p:cover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24192562"/>
      </p:ext>
    </p:extLst>
  </p:cSld>
  <p:clrMapOvr>
    <a:masterClrMapping/>
  </p:clrMapOvr>
  <p:transition>
    <p:cover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670570725"/>
      </p:ext>
    </p:extLst>
  </p:cSld>
  <p:clrMapOvr>
    <a:masterClrMapping/>
  </p:clrMapOvr>
  <p:transition>
    <p:cover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55974516"/>
      </p:ext>
    </p:extLst>
  </p:cSld>
  <p:clrMapOvr>
    <a:masterClrMapping/>
  </p:clrMapOvr>
  <p:transition>
    <p:cover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4181627860"/>
      </p:ext>
    </p:extLst>
  </p:cSld>
  <p:clrMapOvr>
    <a:masterClrMapping/>
  </p:clrMapOvr>
  <p:transition>
    <p:cover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4173712398"/>
      </p:ext>
    </p:extLst>
  </p:cSld>
  <p:clrMapOvr>
    <a:masterClrMapping/>
  </p:clrMapOvr>
  <p:transition>
    <p:cover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334434" y="6569076"/>
            <a:ext cx="1386918" cy="246221"/>
          </a:xfrm>
          <a:prstGeom prst="rect">
            <a:avLst/>
          </a:prstGeom>
          <a:noFill/>
          <a:ln w="9525">
            <a:noFill/>
            <a:miter lim="800000"/>
            <a:headEnd/>
            <a:tailEnd/>
          </a:ln>
          <a:effec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000" smtClean="0">
                <a:solidFill>
                  <a:srgbClr val="292929"/>
                </a:solidFill>
              </a:rPr>
              <a:t>http://www.rlsnet.ru</a:t>
            </a:r>
          </a:p>
        </p:txBody>
      </p:sp>
      <p:pic>
        <p:nvPicPr>
          <p:cNvPr id="5" name="Picture 16" descr="222222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ctrTitle"/>
          </p:nvPr>
        </p:nvSpPr>
        <p:spPr>
          <a:xfrm>
            <a:off x="3407834" y="2924175"/>
            <a:ext cx="6144684" cy="865188"/>
          </a:xfrm>
          <a:effectLst/>
        </p:spPr>
        <p:txBody>
          <a:bodyPr/>
          <a:lstStyle>
            <a:lvl1pPr>
              <a:defRPr sz="2800" b="0">
                <a:solidFill>
                  <a:schemeClr val="tx1"/>
                </a:solidFill>
              </a:defRPr>
            </a:lvl1pPr>
          </a:lstStyle>
          <a:p>
            <a:r>
              <a:rPr lang="ru-RU"/>
              <a:t>Заголовок 1</a:t>
            </a:r>
          </a:p>
        </p:txBody>
      </p:sp>
      <p:sp>
        <p:nvSpPr>
          <p:cNvPr id="19459" name="Rectangle 3"/>
          <p:cNvSpPr>
            <a:spLocks noGrp="1" noChangeArrowheads="1"/>
          </p:cNvSpPr>
          <p:nvPr>
            <p:ph type="subTitle" idx="1"/>
          </p:nvPr>
        </p:nvSpPr>
        <p:spPr>
          <a:xfrm>
            <a:off x="3407834" y="3621089"/>
            <a:ext cx="6144684" cy="1176337"/>
          </a:xfrm>
        </p:spPr>
        <p:txBody>
          <a:bodyPr/>
          <a:lstStyle>
            <a:lvl1pPr marL="0" indent="0">
              <a:buFont typeface="Wingdings" pitchFamily="2" charset="2"/>
              <a:buNone/>
              <a:defRPr sz="2000">
                <a:solidFill>
                  <a:schemeClr val="tx2"/>
                </a:solidFill>
              </a:defRPr>
            </a:lvl1pPr>
          </a:lstStyle>
          <a:p>
            <a:r>
              <a:rPr lang="ru-RU"/>
              <a:t>Образец подзаголовка</a:t>
            </a:r>
            <a:r>
              <a:rPr lang="en-US"/>
              <a:t>1</a:t>
            </a:r>
            <a:endParaRPr lang="ru-RU"/>
          </a:p>
        </p:txBody>
      </p:sp>
      <p:sp>
        <p:nvSpPr>
          <p:cNvPr id="6" name="Rectangle 14"/>
          <p:cNvSpPr>
            <a:spLocks noGrp="1" noChangeArrowheads="1"/>
          </p:cNvSpPr>
          <p:nvPr>
            <p:ph type="sldNum" sz="quarter" idx="10"/>
          </p:nvPr>
        </p:nvSpPr>
        <p:spPr bwMode="auto">
          <a:xfrm>
            <a:off x="10549468" y="6477000"/>
            <a:ext cx="1310217" cy="340735"/>
          </a:xfrm>
          <a:prstGeom prst="rect">
            <a:avLst/>
          </a:prstGeom>
          <a:ln>
            <a:miter lim="800000"/>
            <a:headEnd/>
            <a:tailEnd/>
          </a:ln>
        </p:spPr>
        <p:txBody>
          <a:bodyPr vert="horz" wrap="square" lIns="90000" tIns="46800" rIns="90000" bIns="46800" numCol="1" anchor="t" anchorCtr="0" compatLnSpc="1">
            <a:prstTxWarp prst="textNoShape">
              <a:avLst/>
            </a:prstTxWarp>
            <a:spAutoFit/>
          </a:bodyPr>
          <a:lstStyle>
            <a:lvl1pPr algn="r" eaLnBrk="1" hangingPunct="1">
              <a:defRPr sz="1600" b="0" smtClean="0">
                <a:solidFill>
                  <a:srgbClr val="292929"/>
                </a:solidFill>
                <a:latin typeface="FranklinGothicBookC"/>
                <a:cs typeface="Arial" panose="020B0604020202020204" pitchFamily="34" charset="0"/>
              </a:defRPr>
            </a:lvl1pPr>
          </a:lstStyle>
          <a:p>
            <a:pPr fontAlgn="base">
              <a:spcBef>
                <a:spcPct val="0"/>
              </a:spcBef>
              <a:spcAft>
                <a:spcPct val="0"/>
              </a:spcAft>
              <a:defRPr/>
            </a:pPr>
            <a:fld id="{CF377D4D-66D7-419F-A1E0-2D354C828957}"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xmlns="" val="827113593"/>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277532413"/>
      </p:ext>
    </p:extLst>
  </p:cSld>
  <p:clrMapOvr>
    <a:masterClrMapping/>
  </p:clrMapOvr>
  <p:transition>
    <p:cover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A46030DC-8B3D-40CC-B446-84D8187F96EA}"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311222442"/>
      </p:ext>
    </p:extLst>
  </p:cSld>
  <p:clrMapOvr>
    <a:masterClrMapping/>
  </p:clrMapOvr>
  <p:transition>
    <p:cover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1197267934"/>
      </p:ext>
    </p:extLst>
  </p:cSld>
  <p:clrMapOvr>
    <a:masterClrMapping/>
  </p:clrMapOvr>
  <p:transition>
    <p:cover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091894090"/>
      </p:ext>
    </p:extLst>
  </p:cSld>
  <p:clrMapOvr>
    <a:masterClrMapping/>
  </p:clrMapOvr>
  <p:transition>
    <p:cover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713063474"/>
      </p:ext>
    </p:extLst>
  </p:cSld>
  <p:clrMapOvr>
    <a:masterClrMapping/>
  </p:clrMapOvr>
  <p:transition>
    <p:cover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2319012680"/>
      </p:ext>
    </p:extLst>
  </p:cSld>
  <p:clrMapOvr>
    <a:masterClrMapping/>
  </p:clrMapOvr>
  <p:transition>
    <p:cover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39284533"/>
      </p:ext>
    </p:extLst>
  </p:cSld>
  <p:clrMapOvr>
    <a:masterClrMapping/>
  </p:clrMapOvr>
  <p:transition>
    <p:cover dir="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839357989"/>
      </p:ext>
    </p:extLst>
  </p:cSld>
  <p:clrMapOvr>
    <a:masterClrMapping/>
  </p:clrMapOvr>
  <p:transition>
    <p:cover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795836237"/>
      </p:ext>
    </p:extLst>
  </p:cSld>
  <p:clrMapOvr>
    <a:masterClrMapping/>
  </p:clrMapOvr>
  <p:transition>
    <p:cover di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336565081"/>
      </p:ext>
    </p:extLst>
  </p:cSld>
  <p:clrMapOvr>
    <a:masterClrMapping/>
  </p:clrMapOvr>
  <p:transition>
    <p:cover di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51900" y="203200"/>
            <a:ext cx="2745317" cy="59515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03200"/>
            <a:ext cx="8039100" cy="59515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817807882"/>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6" Type="http://schemas.openxmlformats.org/officeDocument/2006/relationships/image" Target="../media/image2.jpeg"/><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theme" Target="../theme/theme21.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2E86A432-8328-4C8C-AACB-1055344D3D64}"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a:solidFill>
                  <a:srgbClr val="FFFFFF"/>
                </a:solidFill>
              </a:rPr>
              <a:t>www.rlsnet.ru</a:t>
            </a:r>
            <a:endParaRPr lang="ru-RU" sz="1200">
              <a:solidFill>
                <a:srgbClr val="FFFFFF"/>
              </a:solidFill>
            </a:endParaRPr>
          </a:p>
        </p:txBody>
      </p:sp>
    </p:spTree>
    <p:extLst>
      <p:ext uri="{BB962C8B-B14F-4D97-AF65-F5344CB8AC3E}">
        <p14:creationId xmlns:p14="http://schemas.microsoft.com/office/powerpoint/2010/main" xmlns="" val="9703090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8272FEA7-406A-4989-B14F-D0D0704BC5B2}"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smtClean="0">
                <a:solidFill>
                  <a:srgbClr val="FFFFFF"/>
                </a:solidFill>
              </a:rPr>
              <a:t>www.rlsnet.ru</a:t>
            </a:r>
            <a:endParaRPr lang="ru-RU" sz="1200" smtClean="0">
              <a:solidFill>
                <a:srgbClr val="FFFFFF"/>
              </a:solidFill>
            </a:endParaRPr>
          </a:p>
        </p:txBody>
      </p:sp>
    </p:spTree>
    <p:extLst>
      <p:ext uri="{BB962C8B-B14F-4D97-AF65-F5344CB8AC3E}">
        <p14:creationId xmlns:p14="http://schemas.microsoft.com/office/powerpoint/2010/main" xmlns="" val="260473702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8272FEA7-406A-4989-B14F-D0D0704BC5B2}"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smtClean="0">
                <a:solidFill>
                  <a:srgbClr val="FFFFFF"/>
                </a:solidFill>
              </a:rPr>
              <a:t>www.rlsnet.ru</a:t>
            </a:r>
            <a:endParaRPr lang="ru-RU" sz="1200" smtClean="0">
              <a:solidFill>
                <a:srgbClr val="FFFFFF"/>
              </a:solidFill>
            </a:endParaRPr>
          </a:p>
        </p:txBody>
      </p:sp>
    </p:spTree>
    <p:extLst>
      <p:ext uri="{BB962C8B-B14F-4D97-AF65-F5344CB8AC3E}">
        <p14:creationId xmlns:p14="http://schemas.microsoft.com/office/powerpoint/2010/main" xmlns="" val="238909983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8272FEA7-406A-4989-B14F-D0D0704BC5B2}"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smtClean="0">
                <a:solidFill>
                  <a:srgbClr val="FFFFFF"/>
                </a:solidFill>
              </a:rPr>
              <a:t>www.rlsnet.ru</a:t>
            </a:r>
            <a:endParaRPr lang="ru-RU" sz="1200" smtClean="0">
              <a:solidFill>
                <a:srgbClr val="FFFFFF"/>
              </a:solidFill>
            </a:endParaRPr>
          </a:p>
        </p:txBody>
      </p:sp>
    </p:spTree>
    <p:extLst>
      <p:ext uri="{BB962C8B-B14F-4D97-AF65-F5344CB8AC3E}">
        <p14:creationId xmlns:p14="http://schemas.microsoft.com/office/powerpoint/2010/main" xmlns="" val="306617803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8272FEA7-406A-4989-B14F-D0D0704BC5B2}"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smtClean="0">
                <a:solidFill>
                  <a:srgbClr val="FFFFFF"/>
                </a:solidFill>
              </a:rPr>
              <a:t>www.rlsnet.ru</a:t>
            </a:r>
            <a:endParaRPr lang="ru-RU" sz="1200" smtClean="0">
              <a:solidFill>
                <a:srgbClr val="FFFFFF"/>
              </a:solidFill>
            </a:endParaRPr>
          </a:p>
        </p:txBody>
      </p:sp>
    </p:spTree>
    <p:extLst>
      <p:ext uri="{BB962C8B-B14F-4D97-AF65-F5344CB8AC3E}">
        <p14:creationId xmlns:p14="http://schemas.microsoft.com/office/powerpoint/2010/main" xmlns="" val="110726775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8272FEA7-406A-4989-B14F-D0D0704BC5B2}"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smtClean="0">
                <a:solidFill>
                  <a:srgbClr val="FFFFFF"/>
                </a:solidFill>
              </a:rPr>
              <a:t>www.rlsnet.ru</a:t>
            </a:r>
            <a:endParaRPr lang="ru-RU" sz="1200" smtClean="0">
              <a:solidFill>
                <a:srgbClr val="FFFFFF"/>
              </a:solidFill>
            </a:endParaRPr>
          </a:p>
        </p:txBody>
      </p:sp>
    </p:spTree>
    <p:extLst>
      <p:ext uri="{BB962C8B-B14F-4D97-AF65-F5344CB8AC3E}">
        <p14:creationId xmlns:p14="http://schemas.microsoft.com/office/powerpoint/2010/main" xmlns="" val="384837324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8272FEA7-406A-4989-B14F-D0D0704BC5B2}"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smtClean="0">
                <a:solidFill>
                  <a:srgbClr val="FFFFFF"/>
                </a:solidFill>
              </a:rPr>
              <a:t>www.rlsnet.ru</a:t>
            </a:r>
            <a:endParaRPr lang="ru-RU" sz="1200" smtClean="0">
              <a:solidFill>
                <a:srgbClr val="FFFFFF"/>
              </a:solidFill>
            </a:endParaRPr>
          </a:p>
        </p:txBody>
      </p:sp>
    </p:spTree>
    <p:extLst>
      <p:ext uri="{BB962C8B-B14F-4D97-AF65-F5344CB8AC3E}">
        <p14:creationId xmlns:p14="http://schemas.microsoft.com/office/powerpoint/2010/main" xmlns="" val="220803902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2E86A432-8328-4C8C-AACB-1055344D3D64}"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smtClean="0">
                <a:solidFill>
                  <a:srgbClr val="FFFFFF"/>
                </a:solidFill>
              </a:rPr>
              <a:t>www.rlsnet.ru</a:t>
            </a:r>
            <a:endParaRPr lang="ru-RU" sz="1200" smtClean="0">
              <a:solidFill>
                <a:srgbClr val="FFFFFF"/>
              </a:solidFill>
            </a:endParaRPr>
          </a:p>
        </p:txBody>
      </p:sp>
    </p:spTree>
    <p:extLst>
      <p:ext uri="{BB962C8B-B14F-4D97-AF65-F5344CB8AC3E}">
        <p14:creationId xmlns:p14="http://schemas.microsoft.com/office/powerpoint/2010/main" xmlns="" val="266607651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09600" y="203200"/>
            <a:ext cx="10972800" cy="633413"/>
          </a:xfrm>
          <a:prstGeom prst="rect">
            <a:avLst/>
          </a:prstGeom>
          <a:noFill/>
          <a:ln w="9525">
            <a:noFill/>
            <a:miter lim="800000"/>
            <a:headEnd/>
            <a:tailEnd/>
          </a:ln>
          <a:effectLst>
            <a:outerShdw dist="17961" dir="2700000" algn="ctr" rotWithShape="0">
              <a:schemeClr val="bg2">
                <a:alpha val="50000"/>
              </a:schemeClr>
            </a:outerShdw>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smtClean="0">
                <a:solidFill>
                  <a:srgbClr val="FFFFFF"/>
                </a:solidFill>
              </a:rPr>
              <a:t>Слайд: </a:t>
            </a:r>
            <a:fld id="{B9C2F3D0-2A26-4629-A570-4F6318FDF004}" type="slidenum">
              <a:rPr lang="en-US" sz="1200" smtClean="0">
                <a:solidFill>
                  <a:srgbClr val="FFFFFF"/>
                </a:solidFill>
              </a:rPr>
              <a:pPr eaLnBrk="1" fontAlgn="base" hangingPunct="1">
                <a:spcBef>
                  <a:spcPct val="0"/>
                </a:spcBef>
                <a:spcAft>
                  <a:spcPct val="0"/>
                </a:spcAft>
              </a:pPr>
              <a:t>‹#›</a:t>
            </a:fld>
            <a:endParaRPr lang="ru-RU" sz="1200" smtClean="0">
              <a:solidFill>
                <a:srgbClr val="FFFFFF"/>
              </a:solidFill>
            </a:endParaRPr>
          </a:p>
        </p:txBody>
      </p:sp>
      <p:sp>
        <p:nvSpPr>
          <p:cNvPr id="18437" name="Rectangle 5"/>
          <p:cNvSpPr>
            <a:spLocks noChangeArrowheads="1"/>
          </p:cNvSpPr>
          <p:nvPr/>
        </p:nvSpPr>
        <p:spPr bwMode="auto">
          <a:xfrm>
            <a:off x="482601" y="6248401"/>
            <a:ext cx="2783417" cy="333375"/>
          </a:xfrm>
          <a:prstGeom prst="rect">
            <a:avLst/>
          </a:prstGeom>
          <a:noFill/>
          <a:ln w="9525">
            <a:noFill/>
            <a:miter lim="800000"/>
            <a:headEnd/>
            <a:tailEnd/>
          </a:ln>
          <a:effectLst/>
        </p:spPr>
        <p:txBody>
          <a:bodyPr/>
          <a:lstStyle/>
          <a:p>
            <a:pPr fontAlgn="base">
              <a:spcBef>
                <a:spcPct val="0"/>
              </a:spcBef>
              <a:spcAft>
                <a:spcPct val="0"/>
              </a:spcAft>
              <a:defRPr/>
            </a:pPr>
            <a:r>
              <a:rPr lang="en-US" sz="1200" b="1">
                <a:solidFill>
                  <a:srgbClr val="FFFFFF"/>
                </a:solidFill>
              </a:rPr>
              <a:t>www.rlsnet.ru</a:t>
            </a:r>
            <a:endParaRPr lang="ru-RU" sz="1200" b="1">
              <a:solidFill>
                <a:srgbClr val="FFFFFF"/>
              </a:solidFill>
            </a:endParaRPr>
          </a:p>
        </p:txBody>
      </p:sp>
    </p:spTree>
    <p:extLst>
      <p:ext uri="{BB962C8B-B14F-4D97-AF65-F5344CB8AC3E}">
        <p14:creationId xmlns:p14="http://schemas.microsoft.com/office/powerpoint/2010/main" xmlns="" val="276750845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09600" y="203200"/>
            <a:ext cx="10972800" cy="633413"/>
          </a:xfrm>
          <a:prstGeom prst="rect">
            <a:avLst/>
          </a:prstGeom>
          <a:noFill/>
          <a:ln w="9525">
            <a:noFill/>
            <a:miter lim="800000"/>
            <a:headEnd/>
            <a:tailEnd/>
          </a:ln>
          <a:effectLst>
            <a:outerShdw dist="17961" dir="2700000" algn="ctr" rotWithShape="0">
              <a:schemeClr val="bg2">
                <a:alpha val="50000"/>
              </a:schemeClr>
            </a:outerShdw>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smtClean="0">
                <a:solidFill>
                  <a:srgbClr val="FFFFFF"/>
                </a:solidFill>
              </a:rPr>
              <a:t>Слайд: </a:t>
            </a:r>
            <a:fld id="{B9C2F3D0-2A26-4629-A570-4F6318FDF004}" type="slidenum">
              <a:rPr lang="en-US" sz="1200" smtClean="0">
                <a:solidFill>
                  <a:srgbClr val="FFFFFF"/>
                </a:solidFill>
              </a:rPr>
              <a:pPr eaLnBrk="1" fontAlgn="base" hangingPunct="1">
                <a:spcBef>
                  <a:spcPct val="0"/>
                </a:spcBef>
                <a:spcAft>
                  <a:spcPct val="0"/>
                </a:spcAft>
              </a:pPr>
              <a:t>‹#›</a:t>
            </a:fld>
            <a:endParaRPr lang="ru-RU" sz="1200" smtClean="0">
              <a:solidFill>
                <a:srgbClr val="FFFFFF"/>
              </a:solidFill>
            </a:endParaRPr>
          </a:p>
        </p:txBody>
      </p:sp>
      <p:sp>
        <p:nvSpPr>
          <p:cNvPr id="18437" name="Rectangle 5"/>
          <p:cNvSpPr>
            <a:spLocks noChangeArrowheads="1"/>
          </p:cNvSpPr>
          <p:nvPr/>
        </p:nvSpPr>
        <p:spPr bwMode="auto">
          <a:xfrm>
            <a:off x="482601" y="6248401"/>
            <a:ext cx="2783417" cy="333375"/>
          </a:xfrm>
          <a:prstGeom prst="rect">
            <a:avLst/>
          </a:prstGeom>
          <a:noFill/>
          <a:ln w="9525">
            <a:noFill/>
            <a:miter lim="800000"/>
            <a:headEnd/>
            <a:tailEnd/>
          </a:ln>
          <a:effectLst/>
        </p:spPr>
        <p:txBody>
          <a:bodyPr/>
          <a:lstStyle/>
          <a:p>
            <a:pPr fontAlgn="base">
              <a:spcBef>
                <a:spcPct val="0"/>
              </a:spcBef>
              <a:spcAft>
                <a:spcPct val="0"/>
              </a:spcAft>
              <a:defRPr/>
            </a:pPr>
            <a:r>
              <a:rPr lang="en-US" sz="1200" b="1">
                <a:solidFill>
                  <a:srgbClr val="FFFFFF"/>
                </a:solidFill>
              </a:rPr>
              <a:t>www.rlsnet.ru</a:t>
            </a:r>
            <a:endParaRPr lang="ru-RU" sz="1200" b="1">
              <a:solidFill>
                <a:srgbClr val="FFFFFF"/>
              </a:solidFill>
            </a:endParaRPr>
          </a:p>
        </p:txBody>
      </p:sp>
    </p:spTree>
    <p:extLst>
      <p:ext uri="{BB962C8B-B14F-4D97-AF65-F5344CB8AC3E}">
        <p14:creationId xmlns:p14="http://schemas.microsoft.com/office/powerpoint/2010/main" xmlns="" val="429296555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09600" y="203200"/>
            <a:ext cx="10972800" cy="633413"/>
          </a:xfrm>
          <a:prstGeom prst="rect">
            <a:avLst/>
          </a:prstGeom>
          <a:noFill/>
          <a:ln w="9525">
            <a:noFill/>
            <a:miter lim="800000"/>
            <a:headEnd/>
            <a:tailEnd/>
          </a:ln>
          <a:effectLst>
            <a:outerShdw dist="17961" dir="2700000" algn="ctr" rotWithShape="0">
              <a:schemeClr val="bg2">
                <a:alpha val="50000"/>
              </a:schemeClr>
            </a:outerShdw>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smtClean="0">
                <a:solidFill>
                  <a:srgbClr val="FFFFFF"/>
                </a:solidFill>
              </a:rPr>
              <a:t>Слайд: </a:t>
            </a:r>
            <a:fld id="{B9C2F3D0-2A26-4629-A570-4F6318FDF004}" type="slidenum">
              <a:rPr lang="en-US" sz="1200" smtClean="0">
                <a:solidFill>
                  <a:srgbClr val="FFFFFF"/>
                </a:solidFill>
              </a:rPr>
              <a:pPr eaLnBrk="1" fontAlgn="base" hangingPunct="1">
                <a:spcBef>
                  <a:spcPct val="0"/>
                </a:spcBef>
                <a:spcAft>
                  <a:spcPct val="0"/>
                </a:spcAft>
              </a:pPr>
              <a:t>‹#›</a:t>
            </a:fld>
            <a:endParaRPr lang="ru-RU" sz="1200" smtClean="0">
              <a:solidFill>
                <a:srgbClr val="FFFFFF"/>
              </a:solidFill>
            </a:endParaRPr>
          </a:p>
        </p:txBody>
      </p:sp>
      <p:sp>
        <p:nvSpPr>
          <p:cNvPr id="18437" name="Rectangle 5"/>
          <p:cNvSpPr>
            <a:spLocks noChangeArrowheads="1"/>
          </p:cNvSpPr>
          <p:nvPr/>
        </p:nvSpPr>
        <p:spPr bwMode="auto">
          <a:xfrm>
            <a:off x="482601" y="6248401"/>
            <a:ext cx="2783417" cy="333375"/>
          </a:xfrm>
          <a:prstGeom prst="rect">
            <a:avLst/>
          </a:prstGeom>
          <a:noFill/>
          <a:ln w="9525">
            <a:noFill/>
            <a:miter lim="800000"/>
            <a:headEnd/>
            <a:tailEnd/>
          </a:ln>
          <a:effectLst/>
        </p:spPr>
        <p:txBody>
          <a:bodyPr/>
          <a:lstStyle/>
          <a:p>
            <a:pPr fontAlgn="base">
              <a:spcBef>
                <a:spcPct val="0"/>
              </a:spcBef>
              <a:spcAft>
                <a:spcPct val="0"/>
              </a:spcAft>
              <a:defRPr/>
            </a:pPr>
            <a:r>
              <a:rPr lang="en-US" sz="1200" b="1">
                <a:solidFill>
                  <a:srgbClr val="FFFFFF"/>
                </a:solidFill>
              </a:rPr>
              <a:t>www.rlsnet.ru</a:t>
            </a:r>
            <a:endParaRPr lang="ru-RU" sz="1200" b="1">
              <a:solidFill>
                <a:srgbClr val="FFFFFF"/>
              </a:solidFill>
            </a:endParaRPr>
          </a:p>
        </p:txBody>
      </p:sp>
    </p:spTree>
    <p:extLst>
      <p:ext uri="{BB962C8B-B14F-4D97-AF65-F5344CB8AC3E}">
        <p14:creationId xmlns:p14="http://schemas.microsoft.com/office/powerpoint/2010/main" xmlns="" val="1347944921"/>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2E86A432-8328-4C8C-AACB-1055344D3D64}"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smtClean="0">
                <a:solidFill>
                  <a:srgbClr val="FFFFFF"/>
                </a:solidFill>
              </a:rPr>
              <a:t>www.rlsnet.ru</a:t>
            </a:r>
            <a:endParaRPr lang="ru-RU" sz="1200" smtClean="0">
              <a:solidFill>
                <a:srgbClr val="FFFFFF"/>
              </a:solidFill>
            </a:endParaRPr>
          </a:p>
        </p:txBody>
      </p:sp>
    </p:spTree>
    <p:extLst>
      <p:ext uri="{BB962C8B-B14F-4D97-AF65-F5344CB8AC3E}">
        <p14:creationId xmlns:p14="http://schemas.microsoft.com/office/powerpoint/2010/main" xmlns="" val="32072344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09600" y="203200"/>
            <a:ext cx="10972800" cy="633413"/>
          </a:xfrm>
          <a:prstGeom prst="rect">
            <a:avLst/>
          </a:prstGeom>
          <a:noFill/>
          <a:ln w="9525">
            <a:noFill/>
            <a:miter lim="800000"/>
            <a:headEnd/>
            <a:tailEnd/>
          </a:ln>
          <a:effectLst>
            <a:outerShdw dist="17961" dir="2700000" algn="ctr" rotWithShape="0">
              <a:schemeClr val="bg2">
                <a:alpha val="50000"/>
              </a:schemeClr>
            </a:outerShdw>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smtClean="0">
                <a:solidFill>
                  <a:srgbClr val="FFFFFF"/>
                </a:solidFill>
              </a:rPr>
              <a:t>Слайд: </a:t>
            </a:r>
            <a:fld id="{B9C2F3D0-2A26-4629-A570-4F6318FDF004}" type="slidenum">
              <a:rPr lang="en-US" sz="1200" smtClean="0">
                <a:solidFill>
                  <a:srgbClr val="FFFFFF"/>
                </a:solidFill>
              </a:rPr>
              <a:pPr eaLnBrk="1" fontAlgn="base" hangingPunct="1">
                <a:spcBef>
                  <a:spcPct val="0"/>
                </a:spcBef>
                <a:spcAft>
                  <a:spcPct val="0"/>
                </a:spcAft>
              </a:pPr>
              <a:t>‹#›</a:t>
            </a:fld>
            <a:endParaRPr lang="ru-RU" sz="1200" smtClean="0">
              <a:solidFill>
                <a:srgbClr val="FFFFFF"/>
              </a:solidFill>
            </a:endParaRPr>
          </a:p>
        </p:txBody>
      </p:sp>
      <p:sp>
        <p:nvSpPr>
          <p:cNvPr id="18437" name="Rectangle 5"/>
          <p:cNvSpPr>
            <a:spLocks noChangeArrowheads="1"/>
          </p:cNvSpPr>
          <p:nvPr/>
        </p:nvSpPr>
        <p:spPr bwMode="auto">
          <a:xfrm>
            <a:off x="482601" y="6248401"/>
            <a:ext cx="2783417" cy="333375"/>
          </a:xfrm>
          <a:prstGeom prst="rect">
            <a:avLst/>
          </a:prstGeom>
          <a:noFill/>
          <a:ln w="9525">
            <a:noFill/>
            <a:miter lim="800000"/>
            <a:headEnd/>
            <a:tailEnd/>
          </a:ln>
          <a:effectLst/>
        </p:spPr>
        <p:txBody>
          <a:bodyPr/>
          <a:lstStyle/>
          <a:p>
            <a:pPr fontAlgn="base">
              <a:spcBef>
                <a:spcPct val="0"/>
              </a:spcBef>
              <a:spcAft>
                <a:spcPct val="0"/>
              </a:spcAft>
              <a:defRPr/>
            </a:pPr>
            <a:r>
              <a:rPr lang="en-US" sz="1200" b="1">
                <a:solidFill>
                  <a:srgbClr val="FFFFFF"/>
                </a:solidFill>
              </a:rPr>
              <a:t>www.rlsnet.ru</a:t>
            </a:r>
            <a:endParaRPr lang="ru-RU" sz="1200" b="1">
              <a:solidFill>
                <a:srgbClr val="FFFFFF"/>
              </a:solidFill>
            </a:endParaRPr>
          </a:p>
        </p:txBody>
      </p:sp>
    </p:spTree>
    <p:extLst>
      <p:ext uri="{BB962C8B-B14F-4D97-AF65-F5344CB8AC3E}">
        <p14:creationId xmlns:p14="http://schemas.microsoft.com/office/powerpoint/2010/main" xmlns="" val="4019513778"/>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11376587" y="6448252"/>
            <a:ext cx="685867"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pPr fontAlgn="base">
              <a:spcBef>
                <a:spcPct val="0"/>
              </a:spcBef>
              <a:spcAft>
                <a:spcPct val="0"/>
              </a:spcAft>
            </a:pPr>
            <a:fld id="{CFD7886F-9CFC-400B-A94D-855CC37C38D1}" type="slidenum">
              <a:rPr lang="de-DE" smtClean="0">
                <a:solidFill>
                  <a:prstClr val="black">
                    <a:tint val="75000"/>
                  </a:prstClr>
                </a:solidFill>
              </a:rPr>
              <a:pPr fontAlgn="base">
                <a:spcBef>
                  <a:spcPct val="0"/>
                </a:spcBef>
                <a:spcAft>
                  <a:spcPct val="0"/>
                </a:spcAft>
              </a:pPr>
              <a:t>‹#›</a:t>
            </a:fld>
            <a:endParaRPr lang="de-DE" dirty="0">
              <a:solidFill>
                <a:prstClr val="black">
                  <a:tint val="75000"/>
                </a:prstClr>
              </a:solidFill>
            </a:endParaRPr>
          </a:p>
        </p:txBody>
      </p:sp>
      <p:sp>
        <p:nvSpPr>
          <p:cNvPr id="7" name="Rectangle 7"/>
          <p:cNvSpPr/>
          <p:nvPr/>
        </p:nvSpPr>
        <p:spPr>
          <a:xfrm>
            <a:off x="0" y="-11113"/>
            <a:ext cx="95251" cy="6877051"/>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solidFill>
                <a:prstClr val="white"/>
              </a:solidFill>
            </a:endParaRPr>
          </a:p>
        </p:txBody>
      </p:sp>
      <p:sp>
        <p:nvSpPr>
          <p:cNvPr id="9" name="Rectangle 3"/>
          <p:cNvSpPr/>
          <p:nvPr/>
        </p:nvSpPr>
        <p:spPr>
          <a:xfrm>
            <a:off x="95249" y="836712"/>
            <a:ext cx="10560000" cy="108000"/>
          </a:xfrm>
          <a:prstGeom prst="rect">
            <a:avLst/>
          </a:prstGeom>
          <a:gradFill flip="none" rotWithShape="1">
            <a:gsLst>
              <a:gs pos="100000">
                <a:schemeClr val="bg1"/>
              </a:gs>
              <a:gs pos="0">
                <a:srgbClr val="FF00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dirty="0">
              <a:solidFill>
                <a:prstClr val="white"/>
              </a:solidFill>
            </a:endParaRPr>
          </a:p>
        </p:txBody>
      </p:sp>
      <p:sp>
        <p:nvSpPr>
          <p:cNvPr id="13" name="Rectangle 3"/>
          <p:cNvSpPr/>
          <p:nvPr/>
        </p:nvSpPr>
        <p:spPr>
          <a:xfrm>
            <a:off x="1584672" y="6165304"/>
            <a:ext cx="10560000" cy="108000"/>
          </a:xfrm>
          <a:prstGeom prst="rect">
            <a:avLst/>
          </a:prstGeom>
          <a:gradFill flip="none" rotWithShape="1">
            <a:gsLst>
              <a:gs pos="100000">
                <a:schemeClr val="bg1"/>
              </a:gs>
              <a:gs pos="0">
                <a:srgbClr val="FF00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dirty="0">
              <a:solidFill>
                <a:prstClr val="white"/>
              </a:solidFill>
            </a:endParaRPr>
          </a:p>
        </p:txBody>
      </p:sp>
      <p:sp>
        <p:nvSpPr>
          <p:cNvPr id="15" name="Rectangle 4"/>
          <p:cNvSpPr/>
          <p:nvPr/>
        </p:nvSpPr>
        <p:spPr>
          <a:xfrm>
            <a:off x="12096749" y="-20089"/>
            <a:ext cx="95251" cy="6877051"/>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sz="1800" dirty="0">
              <a:solidFill>
                <a:prstClr val="white"/>
              </a:solidFill>
            </a:endParaRPr>
          </a:p>
        </p:txBody>
      </p:sp>
      <p:pic>
        <p:nvPicPr>
          <p:cNvPr id="12" name="Picture 144" descr="ESM.jpg"/>
          <p:cNvPicPr>
            <a:picLocks noChangeAspect="1"/>
          </p:cNvPicPr>
          <p:nvPr/>
        </p:nvPicPr>
        <p:blipFill>
          <a:blip r:embed="rId16" cstate="email"/>
          <a:stretch>
            <a:fillRect/>
          </a:stretch>
        </p:blipFill>
        <p:spPr>
          <a:xfrm>
            <a:off x="143339" y="76964"/>
            <a:ext cx="2041731" cy="687741"/>
          </a:xfrm>
          <a:prstGeom prst="rect">
            <a:avLst/>
          </a:prstGeom>
          <a:ln>
            <a:noFill/>
          </a:ln>
          <a:effectLst/>
        </p:spPr>
      </p:pic>
      <p:sp>
        <p:nvSpPr>
          <p:cNvPr id="8" name="Titelplatzhalter 7"/>
          <p:cNvSpPr>
            <a:spLocks noGrp="1"/>
          </p:cNvSpPr>
          <p:nvPr>
            <p:ph type="title"/>
          </p:nvPr>
        </p:nvSpPr>
        <p:spPr>
          <a:xfrm>
            <a:off x="3023659" y="44625"/>
            <a:ext cx="9217024" cy="759749"/>
          </a:xfrm>
          <a:prstGeom prst="rect">
            <a:avLst/>
          </a:prstGeom>
        </p:spPr>
        <p:txBody>
          <a:bodyPr anchor="ctr"/>
          <a:lstStyle/>
          <a:p>
            <a:pPr lvl="0"/>
            <a:r>
              <a:rPr lang="de-DE" dirty="0" smtClean="0"/>
              <a:t>Titelmasterformat durch Klicken bearbeiten</a:t>
            </a:r>
            <a:endParaRPr lang="de-DE" dirty="0"/>
          </a:p>
        </p:txBody>
      </p:sp>
      <p:sp>
        <p:nvSpPr>
          <p:cNvPr id="10" name="Textplatzhalter 9"/>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xmlns="" val="3660658579"/>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Lst>
  <p:hf hdr="0" ftr="0" dt="0"/>
  <p:txStyles>
    <p:titleStyle>
      <a:lvl1pPr algn="ctr" defTabSz="914400" rtl="0" eaLnBrk="1" latinLnBrk="0" hangingPunct="1">
        <a:spcBef>
          <a:spcPct val="0"/>
        </a:spcBef>
        <a:buNone/>
        <a:defRPr lang="de-DE" sz="2800" kern="1200" smtClean="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09600" y="203200"/>
            <a:ext cx="10972800" cy="633413"/>
          </a:xfrm>
          <a:prstGeom prst="rect">
            <a:avLst/>
          </a:prstGeom>
          <a:noFill/>
          <a:ln w="9525">
            <a:noFill/>
            <a:miter lim="800000"/>
            <a:headEnd/>
            <a:tailEnd/>
          </a:ln>
          <a:effectLst>
            <a:outerShdw dist="17961" dir="2700000" algn="ctr" rotWithShape="0">
              <a:schemeClr val="bg2">
                <a:alpha val="50000"/>
              </a:schemeClr>
            </a:outerShdw>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smtClean="0">
                <a:solidFill>
                  <a:srgbClr val="FFFFFF"/>
                </a:solidFill>
              </a:rPr>
              <a:t>Слайд: </a:t>
            </a:r>
            <a:fld id="{B9C2F3D0-2A26-4629-A570-4F6318FDF004}" type="slidenum">
              <a:rPr lang="en-US" sz="1200" smtClean="0">
                <a:solidFill>
                  <a:srgbClr val="FFFFFF"/>
                </a:solidFill>
              </a:rPr>
              <a:pPr eaLnBrk="1" fontAlgn="base" hangingPunct="1">
                <a:spcBef>
                  <a:spcPct val="0"/>
                </a:spcBef>
                <a:spcAft>
                  <a:spcPct val="0"/>
                </a:spcAft>
              </a:pPr>
              <a:t>‹#›</a:t>
            </a:fld>
            <a:endParaRPr lang="ru-RU" sz="1200" smtClean="0">
              <a:solidFill>
                <a:srgbClr val="FFFFFF"/>
              </a:solidFill>
            </a:endParaRPr>
          </a:p>
        </p:txBody>
      </p:sp>
      <p:sp>
        <p:nvSpPr>
          <p:cNvPr id="18437" name="Rectangle 5"/>
          <p:cNvSpPr>
            <a:spLocks noChangeArrowheads="1"/>
          </p:cNvSpPr>
          <p:nvPr/>
        </p:nvSpPr>
        <p:spPr bwMode="auto">
          <a:xfrm>
            <a:off x="482601" y="6248401"/>
            <a:ext cx="2783417" cy="333375"/>
          </a:xfrm>
          <a:prstGeom prst="rect">
            <a:avLst/>
          </a:prstGeom>
          <a:noFill/>
          <a:ln w="9525">
            <a:noFill/>
            <a:miter lim="800000"/>
            <a:headEnd/>
            <a:tailEnd/>
          </a:ln>
          <a:effectLst/>
        </p:spPr>
        <p:txBody>
          <a:bodyPr/>
          <a:lstStyle/>
          <a:p>
            <a:pPr fontAlgn="base">
              <a:spcBef>
                <a:spcPct val="0"/>
              </a:spcBef>
              <a:spcAft>
                <a:spcPct val="0"/>
              </a:spcAft>
              <a:defRPr/>
            </a:pPr>
            <a:r>
              <a:rPr lang="en-US" sz="1200" b="1">
                <a:solidFill>
                  <a:srgbClr val="FFFFFF"/>
                </a:solidFill>
              </a:rPr>
              <a:t>www.rlsnet.ru</a:t>
            </a:r>
            <a:endParaRPr lang="ru-RU" sz="1200" b="1">
              <a:solidFill>
                <a:srgbClr val="FFFFFF"/>
              </a:solidFill>
            </a:endParaRPr>
          </a:p>
        </p:txBody>
      </p:sp>
    </p:spTree>
    <p:extLst>
      <p:ext uri="{BB962C8B-B14F-4D97-AF65-F5344CB8AC3E}">
        <p14:creationId xmlns:p14="http://schemas.microsoft.com/office/powerpoint/2010/main" xmlns="" val="2636434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8272FEA7-406A-4989-B14F-D0D0704BC5B2}"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smtClean="0">
                <a:solidFill>
                  <a:srgbClr val="FFFFFF"/>
                </a:solidFill>
              </a:rPr>
              <a:t>www.rlsnet.ru</a:t>
            </a:r>
            <a:endParaRPr lang="ru-RU" sz="1200" smtClean="0">
              <a:solidFill>
                <a:srgbClr val="FFFFFF"/>
              </a:solidFill>
            </a:endParaRPr>
          </a:p>
        </p:txBody>
      </p:sp>
    </p:spTree>
    <p:extLst>
      <p:ext uri="{BB962C8B-B14F-4D97-AF65-F5344CB8AC3E}">
        <p14:creationId xmlns:p14="http://schemas.microsoft.com/office/powerpoint/2010/main" xmlns="" val="169116161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8272FEA7-406A-4989-B14F-D0D0704BC5B2}"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smtClean="0">
                <a:solidFill>
                  <a:srgbClr val="FFFFFF"/>
                </a:solidFill>
              </a:rPr>
              <a:t>www.rlsnet.ru</a:t>
            </a:r>
            <a:endParaRPr lang="ru-RU" sz="1200" smtClean="0">
              <a:solidFill>
                <a:srgbClr val="FFFFFF"/>
              </a:solidFill>
            </a:endParaRPr>
          </a:p>
        </p:txBody>
      </p:sp>
    </p:spTree>
    <p:extLst>
      <p:ext uri="{BB962C8B-B14F-4D97-AF65-F5344CB8AC3E}">
        <p14:creationId xmlns:p14="http://schemas.microsoft.com/office/powerpoint/2010/main" xmlns="" val="168096308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8272FEA7-406A-4989-B14F-D0D0704BC5B2}"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smtClean="0">
                <a:solidFill>
                  <a:srgbClr val="FFFFFF"/>
                </a:solidFill>
              </a:rPr>
              <a:t>www.rlsnet.ru</a:t>
            </a:r>
            <a:endParaRPr lang="ru-RU" sz="1200" smtClean="0">
              <a:solidFill>
                <a:srgbClr val="FFFFFF"/>
              </a:solidFill>
            </a:endParaRPr>
          </a:p>
        </p:txBody>
      </p:sp>
    </p:spTree>
    <p:extLst>
      <p:ext uri="{BB962C8B-B14F-4D97-AF65-F5344CB8AC3E}">
        <p14:creationId xmlns:p14="http://schemas.microsoft.com/office/powerpoint/2010/main" xmlns="" val="16890553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8272FEA7-406A-4989-B14F-D0D0704BC5B2}"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smtClean="0">
                <a:solidFill>
                  <a:srgbClr val="FFFFFF"/>
                </a:solidFill>
              </a:rPr>
              <a:t>www.rlsnet.ru</a:t>
            </a:r>
            <a:endParaRPr lang="ru-RU" sz="1200" smtClean="0">
              <a:solidFill>
                <a:srgbClr val="FFFFFF"/>
              </a:solidFill>
            </a:endParaRPr>
          </a:p>
        </p:txBody>
      </p:sp>
    </p:spTree>
    <p:extLst>
      <p:ext uri="{BB962C8B-B14F-4D97-AF65-F5344CB8AC3E}">
        <p14:creationId xmlns:p14="http://schemas.microsoft.com/office/powerpoint/2010/main" xmlns="" val="101947846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8272FEA7-406A-4989-B14F-D0D0704BC5B2}"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smtClean="0">
                <a:solidFill>
                  <a:srgbClr val="FFFFFF"/>
                </a:solidFill>
              </a:rPr>
              <a:t>www.rlsnet.ru</a:t>
            </a:r>
            <a:endParaRPr lang="ru-RU" sz="1200" smtClean="0">
              <a:solidFill>
                <a:srgbClr val="FFFFFF"/>
              </a:solidFill>
            </a:endParaRPr>
          </a:p>
        </p:txBody>
      </p:sp>
    </p:spTree>
    <p:extLst>
      <p:ext uri="{BB962C8B-B14F-4D97-AF65-F5344CB8AC3E}">
        <p14:creationId xmlns:p14="http://schemas.microsoft.com/office/powerpoint/2010/main" xmlns="" val="129176097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03200"/>
            <a:ext cx="10972800" cy="633413"/>
          </a:xfrm>
          <a:prstGeom prst="rect">
            <a:avLst/>
          </a:prstGeom>
          <a:noFill/>
          <a:ln>
            <a:noFill/>
          </a:ln>
          <a:effectLst>
            <a:outerShdw dist="1796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ChangeArrowheads="1"/>
          </p:cNvSpPr>
          <p:nvPr/>
        </p:nvSpPr>
        <p:spPr bwMode="auto">
          <a:xfrm>
            <a:off x="10847917" y="6526214"/>
            <a:ext cx="1344083" cy="331787"/>
          </a:xfrm>
          <a:prstGeom prst="rect">
            <a:avLst/>
          </a:prstGeom>
          <a:noFill/>
          <a:ln w="9525">
            <a:noFill/>
            <a:miter lim="800000"/>
            <a:headEnd/>
            <a:tailEnd/>
          </a:ln>
          <a:effec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defRPr/>
            </a:pPr>
            <a:r>
              <a:rPr lang="ru-RU" sz="1200" smtClean="0">
                <a:solidFill>
                  <a:srgbClr val="FFFFFF"/>
                </a:solidFill>
              </a:rPr>
              <a:t>Слайд: </a:t>
            </a:r>
            <a:fld id="{8272FEA7-406A-4989-B14F-D0D0704BC5B2}" type="slidenum">
              <a:rPr lang="en-US" sz="1200" smtClean="0">
                <a:solidFill>
                  <a:srgbClr val="FFFFFF"/>
                </a:solidFill>
              </a:rPr>
              <a:pPr eaLnBrk="1" fontAlgn="base" hangingPunct="1">
                <a:spcBef>
                  <a:spcPct val="0"/>
                </a:spcBef>
                <a:spcAft>
                  <a:spcPct val="0"/>
                </a:spcAft>
                <a:defRPr/>
              </a:pPr>
              <a:t>‹#›</a:t>
            </a:fld>
            <a:endParaRPr lang="ru-RU" sz="1200" smtClean="0">
              <a:solidFill>
                <a:srgbClr val="FFFFFF"/>
              </a:solidFill>
            </a:endParaRPr>
          </a:p>
        </p:txBody>
      </p:sp>
      <p:sp>
        <p:nvSpPr>
          <p:cNvPr id="1029" name="Rectangle 5"/>
          <p:cNvSpPr>
            <a:spLocks noChangeArrowheads="1"/>
          </p:cNvSpPr>
          <p:nvPr/>
        </p:nvSpPr>
        <p:spPr bwMode="auto">
          <a:xfrm>
            <a:off x="482601" y="6248401"/>
            <a:ext cx="278341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en-US" sz="1200" smtClean="0">
                <a:solidFill>
                  <a:srgbClr val="FFFFFF"/>
                </a:solidFill>
              </a:rPr>
              <a:t>www.rlsnet.ru</a:t>
            </a:r>
            <a:endParaRPr lang="ru-RU" sz="1200" smtClean="0">
              <a:solidFill>
                <a:srgbClr val="FFFFFF"/>
              </a:solidFill>
            </a:endParaRPr>
          </a:p>
        </p:txBody>
      </p:sp>
    </p:spTree>
    <p:extLst>
      <p:ext uri="{BB962C8B-B14F-4D97-AF65-F5344CB8AC3E}">
        <p14:creationId xmlns:p14="http://schemas.microsoft.com/office/powerpoint/2010/main" xmlns="" val="105213447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l" rtl="0" eaLnBrk="0" fontAlgn="base" hangingPunct="0">
        <a:lnSpc>
          <a:spcPct val="70000"/>
        </a:lnSpc>
        <a:spcBef>
          <a:spcPct val="0"/>
        </a:spcBef>
        <a:spcAft>
          <a:spcPct val="0"/>
        </a:spcAft>
        <a:defRPr sz="3200" b="1">
          <a:solidFill>
            <a:schemeClr val="bg1"/>
          </a:solidFill>
          <a:latin typeface="+mj-lt"/>
          <a:ea typeface="+mj-ea"/>
          <a:cs typeface="+mj-cs"/>
        </a:defRPr>
      </a:lvl1pPr>
      <a:lvl2pPr algn="l" rtl="0" eaLnBrk="0" fontAlgn="base" hangingPunct="0">
        <a:lnSpc>
          <a:spcPct val="70000"/>
        </a:lnSpc>
        <a:spcBef>
          <a:spcPct val="0"/>
        </a:spcBef>
        <a:spcAft>
          <a:spcPct val="0"/>
        </a:spcAft>
        <a:defRPr sz="3200" b="1">
          <a:solidFill>
            <a:schemeClr val="bg1"/>
          </a:solidFill>
          <a:latin typeface="Arial" charset="0"/>
        </a:defRPr>
      </a:lvl2pPr>
      <a:lvl3pPr algn="l" rtl="0" eaLnBrk="0" fontAlgn="base" hangingPunct="0">
        <a:lnSpc>
          <a:spcPct val="70000"/>
        </a:lnSpc>
        <a:spcBef>
          <a:spcPct val="0"/>
        </a:spcBef>
        <a:spcAft>
          <a:spcPct val="0"/>
        </a:spcAft>
        <a:defRPr sz="3200" b="1">
          <a:solidFill>
            <a:schemeClr val="bg1"/>
          </a:solidFill>
          <a:latin typeface="Arial" charset="0"/>
        </a:defRPr>
      </a:lvl3pPr>
      <a:lvl4pPr algn="l" rtl="0" eaLnBrk="0" fontAlgn="base" hangingPunct="0">
        <a:lnSpc>
          <a:spcPct val="70000"/>
        </a:lnSpc>
        <a:spcBef>
          <a:spcPct val="0"/>
        </a:spcBef>
        <a:spcAft>
          <a:spcPct val="0"/>
        </a:spcAft>
        <a:defRPr sz="3200" b="1">
          <a:solidFill>
            <a:schemeClr val="bg1"/>
          </a:solidFill>
          <a:latin typeface="Arial" charset="0"/>
        </a:defRPr>
      </a:lvl4pPr>
      <a:lvl5pPr algn="l" rtl="0" eaLnBrk="0" fontAlgn="base" hangingPunct="0">
        <a:lnSpc>
          <a:spcPct val="70000"/>
        </a:lnSpc>
        <a:spcBef>
          <a:spcPct val="0"/>
        </a:spcBef>
        <a:spcAft>
          <a:spcPct val="0"/>
        </a:spcAft>
        <a:defRPr sz="3200" b="1">
          <a:solidFill>
            <a:schemeClr val="bg1"/>
          </a:solidFill>
          <a:latin typeface="Arial" charset="0"/>
        </a:defRPr>
      </a:lvl5pPr>
      <a:lvl6pPr marL="457200" algn="l" rtl="0" fontAlgn="base">
        <a:lnSpc>
          <a:spcPct val="70000"/>
        </a:lnSpc>
        <a:spcBef>
          <a:spcPct val="0"/>
        </a:spcBef>
        <a:spcAft>
          <a:spcPct val="0"/>
        </a:spcAft>
        <a:defRPr sz="3200" b="1">
          <a:solidFill>
            <a:schemeClr val="bg1"/>
          </a:solidFill>
          <a:latin typeface="Arial" charset="0"/>
        </a:defRPr>
      </a:lvl6pPr>
      <a:lvl7pPr marL="914400" algn="l" rtl="0" fontAlgn="base">
        <a:lnSpc>
          <a:spcPct val="70000"/>
        </a:lnSpc>
        <a:spcBef>
          <a:spcPct val="0"/>
        </a:spcBef>
        <a:spcAft>
          <a:spcPct val="0"/>
        </a:spcAft>
        <a:defRPr sz="3200" b="1">
          <a:solidFill>
            <a:schemeClr val="bg1"/>
          </a:solidFill>
          <a:latin typeface="Arial" charset="0"/>
        </a:defRPr>
      </a:lvl7pPr>
      <a:lvl8pPr marL="1371600" algn="l" rtl="0" fontAlgn="base">
        <a:lnSpc>
          <a:spcPct val="70000"/>
        </a:lnSpc>
        <a:spcBef>
          <a:spcPct val="0"/>
        </a:spcBef>
        <a:spcAft>
          <a:spcPct val="0"/>
        </a:spcAft>
        <a:defRPr sz="3200" b="1">
          <a:solidFill>
            <a:schemeClr val="bg1"/>
          </a:solidFill>
          <a:latin typeface="Arial" charset="0"/>
        </a:defRPr>
      </a:lvl8pPr>
      <a:lvl9pPr marL="1828800" algn="l" rtl="0" fontAlgn="base">
        <a:lnSpc>
          <a:spcPct val="70000"/>
        </a:lnSpc>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mages.yandex.ru/"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mages.yandex.ru/"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images.yandex.ru/"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mages.yandex.ru/"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mages.yandex.ru/"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notesSlide" Target="../notesSlides/notesSlide10.xml"/><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slideLayout" Target="../slideLayouts/slideLayout223.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image" Target="../media/image18.jpeg"/><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image" Target="../media/image17.jpeg"/><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8.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99.xml"/><Relationship Id="rId5" Type="http://schemas.openxmlformats.org/officeDocument/2006/relationships/image" Target="../media/image7.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hyperlink" Target="http://lingvapharm.ru/ru/conference/material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mages.yandex.ru/" TargetMode="External"/><Relationship Id="rId1" Type="http://schemas.openxmlformats.org/officeDocument/2006/relationships/slideLayout" Target="../slideLayouts/slideLayout199.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mages.yandex.ru/"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mages.yandex.ru/"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gif"/><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10.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7.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mages.yandex.ru/" TargetMode="External"/><Relationship Id="rId1" Type="http://schemas.openxmlformats.org/officeDocument/2006/relationships/slideLayout" Target="../slideLayouts/slideLayout210.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mages.yandex.ru/"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mages.yandex.ru/" TargetMode="Externa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images.yandex.ru/"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mages.yandex.ru/" TargetMode="Externa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images.yandex.ru/"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mages.yandex.ru/" TargetMode="External"/><Relationship Id="rId1" Type="http://schemas.openxmlformats.org/officeDocument/2006/relationships/slideLayout" Target="../slideLayouts/slideLayout23.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mages.yandex.ru/"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63" name="Picture 21" descr="111111"/>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6988"/>
            <a:ext cx="12192000" cy="3600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65" name="Прямоугольник 8"/>
          <p:cNvSpPr>
            <a:spLocks noChangeArrowheads="1"/>
          </p:cNvSpPr>
          <p:nvPr/>
        </p:nvSpPr>
        <p:spPr bwMode="auto">
          <a:xfrm>
            <a:off x="1703389" y="5349875"/>
            <a:ext cx="5113337" cy="1188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lnSpc>
                <a:spcPct val="110000"/>
              </a:lnSpc>
              <a:spcBef>
                <a:spcPct val="0"/>
              </a:spcBef>
              <a:spcAft>
                <a:spcPct val="0"/>
              </a:spcAft>
            </a:pPr>
            <a:r>
              <a:rPr lang="ru-RU" sz="1400" dirty="0">
                <a:solidFill>
                  <a:srgbClr val="002060"/>
                </a:solidFill>
                <a:latin typeface="Calibri" panose="020F0502020204030204" pitchFamily="34" charset="0"/>
              </a:rPr>
              <a:t>Вышковский Геннадий Леонидович </a:t>
            </a:r>
          </a:p>
          <a:p>
            <a:pPr eaLnBrk="1" fontAlgn="base" hangingPunct="1">
              <a:lnSpc>
                <a:spcPct val="110000"/>
              </a:lnSpc>
              <a:spcBef>
                <a:spcPct val="0"/>
              </a:spcBef>
              <a:spcAft>
                <a:spcPct val="0"/>
              </a:spcAft>
            </a:pPr>
            <a:r>
              <a:rPr lang="ru-RU" sz="1400" dirty="0">
                <a:solidFill>
                  <a:srgbClr val="002060"/>
                </a:solidFill>
                <a:latin typeface="Calibri" panose="020F0502020204030204" pitchFamily="34" charset="0"/>
              </a:rPr>
              <a:t>д.э.н., проф., президент</a:t>
            </a:r>
          </a:p>
          <a:p>
            <a:pPr eaLnBrk="1" fontAlgn="base" hangingPunct="1">
              <a:spcBef>
                <a:spcPct val="0"/>
              </a:spcBef>
              <a:spcAft>
                <a:spcPct val="0"/>
              </a:spcAft>
            </a:pPr>
            <a:r>
              <a:rPr lang="ru-RU" sz="1400" dirty="0">
                <a:solidFill>
                  <a:srgbClr val="002060"/>
                </a:solidFill>
                <a:latin typeface="Calibri" panose="020F0502020204030204" pitchFamily="34" charset="0"/>
              </a:rPr>
              <a:t>Регистр лекарственных средств России</a:t>
            </a:r>
            <a:r>
              <a:rPr lang="ru-RU" sz="1400" baseline="30000" dirty="0">
                <a:solidFill>
                  <a:srgbClr val="002060"/>
                </a:solidFill>
                <a:latin typeface="Calibri" panose="020F0502020204030204" pitchFamily="34" charset="0"/>
                <a:sym typeface="Symbol" panose="05050102010706020507" pitchFamily="18" charset="2"/>
              </a:rPr>
              <a:t></a:t>
            </a:r>
          </a:p>
          <a:p>
            <a:pPr eaLnBrk="1" fontAlgn="base" hangingPunct="1">
              <a:lnSpc>
                <a:spcPct val="110000"/>
              </a:lnSpc>
              <a:spcBef>
                <a:spcPct val="0"/>
              </a:spcBef>
              <a:spcAft>
                <a:spcPct val="0"/>
              </a:spcAft>
            </a:pPr>
            <a:r>
              <a:rPr lang="ru-RU" sz="1200" b="0" dirty="0">
                <a:solidFill>
                  <a:srgbClr val="002060"/>
                </a:solidFill>
                <a:latin typeface="Calibri" panose="020F0502020204030204" pitchFamily="34" charset="0"/>
                <a:sym typeface="Symbol" panose="05050102010706020507" pitchFamily="18" charset="2"/>
              </a:rPr>
              <a:t>http://www.</a:t>
            </a:r>
            <a:r>
              <a:rPr lang="en-US" sz="1200" b="0" dirty="0" err="1">
                <a:solidFill>
                  <a:srgbClr val="002060"/>
                </a:solidFill>
                <a:latin typeface="Calibri" panose="020F0502020204030204" pitchFamily="34" charset="0"/>
                <a:sym typeface="Symbol" panose="05050102010706020507" pitchFamily="18" charset="2"/>
              </a:rPr>
              <a:t>rlsnet</a:t>
            </a:r>
            <a:r>
              <a:rPr lang="ru-RU" sz="1200" b="0" dirty="0">
                <a:solidFill>
                  <a:srgbClr val="002060"/>
                </a:solidFill>
                <a:latin typeface="Calibri" panose="020F0502020204030204" pitchFamily="34" charset="0"/>
                <a:sym typeface="Symbol" panose="05050102010706020507" pitchFamily="18" charset="2"/>
              </a:rPr>
              <a:t>.</a:t>
            </a:r>
            <a:r>
              <a:rPr lang="ru-RU" sz="1200" b="0" dirty="0" err="1">
                <a:solidFill>
                  <a:srgbClr val="002060"/>
                </a:solidFill>
                <a:latin typeface="Calibri" panose="020F0502020204030204" pitchFamily="34" charset="0"/>
                <a:sym typeface="Symbol" panose="05050102010706020507" pitchFamily="18" charset="2"/>
              </a:rPr>
              <a:t>ru</a:t>
            </a:r>
            <a:endParaRPr lang="ru-RU" sz="1200" b="0" dirty="0">
              <a:solidFill>
                <a:srgbClr val="002060"/>
              </a:solidFill>
              <a:latin typeface="Calibri" panose="020F0502020204030204" pitchFamily="34" charset="0"/>
              <a:sym typeface="Symbol" panose="05050102010706020507" pitchFamily="18" charset="2"/>
            </a:endParaRPr>
          </a:p>
          <a:p>
            <a:pPr eaLnBrk="1" fontAlgn="base" hangingPunct="1">
              <a:lnSpc>
                <a:spcPct val="110000"/>
              </a:lnSpc>
              <a:spcBef>
                <a:spcPct val="0"/>
              </a:spcBef>
              <a:spcAft>
                <a:spcPct val="0"/>
              </a:spcAft>
            </a:pPr>
            <a:r>
              <a:rPr lang="en-US" sz="1200" b="0" dirty="0">
                <a:solidFill>
                  <a:srgbClr val="002060"/>
                </a:solidFill>
                <a:latin typeface="Calibri" panose="020F0502020204030204" pitchFamily="34" charset="0"/>
                <a:sym typeface="Symbol" panose="05050102010706020507" pitchFamily="18" charset="2"/>
              </a:rPr>
              <a:t>glv@rlsnet.RU</a:t>
            </a:r>
          </a:p>
        </p:txBody>
      </p:sp>
      <p:sp>
        <p:nvSpPr>
          <p:cNvPr id="14366" name="Rectangle 17"/>
          <p:cNvSpPr>
            <a:spLocks noChangeArrowheads="1"/>
          </p:cNvSpPr>
          <p:nvPr/>
        </p:nvSpPr>
        <p:spPr bwMode="auto">
          <a:xfrm>
            <a:off x="1703388" y="6538914"/>
            <a:ext cx="84250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fontAlgn="base" hangingPunct="1">
              <a:spcBef>
                <a:spcPct val="0"/>
              </a:spcBef>
              <a:spcAft>
                <a:spcPct val="0"/>
              </a:spcAft>
            </a:pPr>
            <a:r>
              <a:rPr lang="ru-RU" sz="1200" b="0" i="1" dirty="0">
                <a:solidFill>
                  <a:srgbClr val="002060"/>
                </a:solidFill>
                <a:latin typeface="Calibri" panose="020F0502020204030204" pitchFamily="34" charset="0"/>
              </a:rPr>
              <a:t>«Здравоохранение – 2015», 8 декабря 2015, Москва, Краснопресненская наб., 14, ЦВК «Экспоцентр», павильон № 2</a:t>
            </a:r>
          </a:p>
        </p:txBody>
      </p:sp>
      <p:sp>
        <p:nvSpPr>
          <p:cNvPr id="14367" name="Line 18"/>
          <p:cNvSpPr>
            <a:spLocks noChangeShapeType="1"/>
          </p:cNvSpPr>
          <p:nvPr/>
        </p:nvSpPr>
        <p:spPr bwMode="auto">
          <a:xfrm>
            <a:off x="1703388" y="6522615"/>
            <a:ext cx="7704138" cy="0"/>
          </a:xfrm>
          <a:prstGeom prst="line">
            <a:avLst/>
          </a:prstGeom>
          <a:noFill/>
          <a:ln w="9525">
            <a:solidFill>
              <a:srgbClr val="1C1C1C"/>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ru-RU" b="1">
              <a:solidFill>
                <a:srgbClr val="000000"/>
              </a:solidFill>
            </a:endParaRPr>
          </a:p>
        </p:txBody>
      </p:sp>
      <p:sp>
        <p:nvSpPr>
          <p:cNvPr id="14368" name="Line 18"/>
          <p:cNvSpPr>
            <a:spLocks noChangeShapeType="1"/>
          </p:cNvSpPr>
          <p:nvPr/>
        </p:nvSpPr>
        <p:spPr bwMode="auto">
          <a:xfrm>
            <a:off x="1703388" y="5349875"/>
            <a:ext cx="8712200" cy="0"/>
          </a:xfrm>
          <a:prstGeom prst="line">
            <a:avLst/>
          </a:prstGeom>
          <a:noFill/>
          <a:ln w="9525">
            <a:solidFill>
              <a:srgbClr val="1C1C1C"/>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ru-RU" b="1">
              <a:solidFill>
                <a:srgbClr val="000000"/>
              </a:solidFill>
            </a:endParaRPr>
          </a:p>
        </p:txBody>
      </p:sp>
      <p:pic>
        <p:nvPicPr>
          <p:cNvPr id="14369" name="Picture 14" descr="LogoRLSFinish1 copy"/>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316389"/>
            <a:ext cx="1835151"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1" descr="23456346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761257" y="3042826"/>
            <a:ext cx="3578128" cy="201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3343275" y="495300"/>
            <a:ext cx="7610474" cy="1815882"/>
          </a:xfrm>
          <a:prstGeom prst="rect">
            <a:avLst/>
          </a:prstGeom>
          <a:noFill/>
        </p:spPr>
        <p:txBody>
          <a:bodyPr wrap="square" rtlCol="0">
            <a:spAutoFit/>
          </a:bodyPr>
          <a:lstStyle/>
          <a:p>
            <a:r>
              <a:rPr lang="ru-RU" sz="2800" b="1" dirty="0" smtClean="0">
                <a:solidFill>
                  <a:schemeClr val="bg1"/>
                </a:solidFill>
              </a:rPr>
              <a:t>Построение регионального и муниципального сегмента системы мониторинга движения медицинских продуктов. С чего начать</a:t>
            </a:r>
            <a:r>
              <a:rPr lang="en-US" sz="2800" b="1" dirty="0" smtClean="0">
                <a:solidFill>
                  <a:schemeClr val="bg1"/>
                </a:solidFill>
              </a:rPr>
              <a:t>?</a:t>
            </a:r>
            <a:endParaRPr lang="ru-RU" sz="2800" b="1" dirty="0">
              <a:solidFill>
                <a:schemeClr val="bg1"/>
              </a:solidFill>
            </a:endParaRPr>
          </a:p>
        </p:txBody>
      </p:sp>
    </p:spTree>
    <p:extLst>
      <p:ext uri="{BB962C8B-B14F-4D97-AF65-F5344CB8AC3E}">
        <p14:creationId xmlns:p14="http://schemas.microsoft.com/office/powerpoint/2010/main" xmlns="" val="4159724395"/>
      </p:ext>
    </p:extLst>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333375"/>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object 59"/>
          <p:cNvSpPr txBox="1">
            <a:spLocks noGrp="1"/>
          </p:cNvSpPr>
          <p:nvPr/>
        </p:nvSpPr>
        <p:spPr bwMode="auto">
          <a:xfrm>
            <a:off x="10139363" y="6524626"/>
            <a:ext cx="277812"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EBF6B819-2768-41EE-9AA0-37FDAE321287}" type="slidenum">
              <a:rPr lang="ru-RU" sz="1300">
                <a:solidFill>
                  <a:srgbClr val="898989"/>
                </a:solidFill>
                <a:cs typeface="Arial" panose="020B0604020202020204" pitchFamily="34" charset="0"/>
              </a:rPr>
              <a:pPr algn="r" eaLnBrk="1" hangingPunct="1">
                <a:spcBef>
                  <a:spcPct val="0"/>
                </a:spcBef>
                <a:buClrTx/>
                <a:buFontTx/>
                <a:buNone/>
              </a:pPr>
              <a:t>10</a:t>
            </a:fld>
            <a:endParaRPr lang="ru-RU" sz="1300">
              <a:solidFill>
                <a:srgbClr val="898989"/>
              </a:solidFill>
              <a:cs typeface="Arial" panose="020B0604020202020204" pitchFamily="34" charset="0"/>
            </a:endParaRPr>
          </a:p>
        </p:txBody>
      </p:sp>
      <p:sp>
        <p:nvSpPr>
          <p:cNvPr id="59396" name="Rectangle 74"/>
          <p:cNvSpPr>
            <a:spLocks noChangeArrowheads="1"/>
          </p:cNvSpPr>
          <p:nvPr/>
        </p:nvSpPr>
        <p:spPr bwMode="auto">
          <a:xfrm>
            <a:off x="1931437" y="333375"/>
            <a:ext cx="8557176"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ru-RU" sz="2400" dirty="0" smtClean="0">
                <a:solidFill>
                  <a:schemeClr val="bg1"/>
                </a:solidFill>
                <a:latin typeface="Calibri" panose="020F0502020204030204" pitchFamily="34" charset="0"/>
              </a:rPr>
              <a:t>Основные положения проекта Минздрава РФ</a:t>
            </a:r>
            <a:endParaRPr lang="ru-RU" sz="2400" dirty="0">
              <a:solidFill>
                <a:schemeClr val="bg1"/>
              </a:solidFill>
              <a:latin typeface="Calibri" panose="020F0502020204030204" pitchFamily="34" charset="0"/>
            </a:endParaRPr>
          </a:p>
        </p:txBody>
      </p:sp>
      <p:sp>
        <p:nvSpPr>
          <p:cNvPr id="59399"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59400" name="Rectangle 8"/>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sp>
        <p:nvSpPr>
          <p:cNvPr id="2" name="Прямоугольник 1"/>
          <p:cNvSpPr/>
          <p:nvPr/>
        </p:nvSpPr>
        <p:spPr>
          <a:xfrm>
            <a:off x="438539" y="1539551"/>
            <a:ext cx="11308702" cy="4832092"/>
          </a:xfrm>
          <a:prstGeom prst="rect">
            <a:avLst/>
          </a:prstGeom>
        </p:spPr>
        <p:txBody>
          <a:bodyPr wrap="square">
            <a:spAutoFit/>
          </a:bodyPr>
          <a:lstStyle/>
          <a:p>
            <a:r>
              <a:rPr lang="ru-RU" sz="1400" b="1" dirty="0" smtClean="0">
                <a:solidFill>
                  <a:srgbClr val="002060"/>
                </a:solidFill>
              </a:rPr>
              <a:t>   1. Система </a:t>
            </a:r>
            <a:r>
              <a:rPr lang="ru-RU" sz="1400" b="1" dirty="0">
                <a:solidFill>
                  <a:srgbClr val="002060"/>
                </a:solidFill>
              </a:rPr>
              <a:t>должна быть государственной</a:t>
            </a:r>
            <a:r>
              <a:rPr lang="ru-RU" sz="1400" b="1" dirty="0" smtClean="0">
                <a:solidFill>
                  <a:srgbClr val="002060"/>
                </a:solidFill>
              </a:rPr>
              <a:t>.</a:t>
            </a:r>
          </a:p>
          <a:p>
            <a:endParaRPr lang="ru-RU" sz="1400" b="1" dirty="0" smtClean="0">
              <a:solidFill>
                <a:srgbClr val="002060"/>
              </a:solidFill>
            </a:endParaRPr>
          </a:p>
          <a:p>
            <a:r>
              <a:rPr lang="ru-RU" sz="1400" b="1" dirty="0" smtClean="0">
                <a:solidFill>
                  <a:srgbClr val="002060"/>
                </a:solidFill>
              </a:rPr>
              <a:t>   2</a:t>
            </a:r>
            <a:r>
              <a:rPr lang="ru-RU" sz="1400" b="1" dirty="0">
                <a:solidFill>
                  <a:srgbClr val="002060"/>
                </a:solidFill>
              </a:rPr>
              <a:t>. К полномочиям федеральных органов исполнительной власти относятся: </a:t>
            </a:r>
          </a:p>
          <a:p>
            <a:r>
              <a:rPr lang="ru-RU" sz="1400" b="1" dirty="0">
                <a:solidFill>
                  <a:srgbClr val="002060"/>
                </a:solidFill>
              </a:rPr>
              <a:t>- разработка и поэтапное внедрение Системы;</a:t>
            </a:r>
          </a:p>
          <a:p>
            <a:r>
              <a:rPr lang="ru-RU" sz="1400" b="1" dirty="0">
                <a:solidFill>
                  <a:srgbClr val="002060"/>
                </a:solidFill>
              </a:rPr>
              <a:t>- контроль за внедрением и применением субъектами обращения лекарственных препаратов (ЛП) Системы;</a:t>
            </a:r>
          </a:p>
          <a:p>
            <a:r>
              <a:rPr lang="ru-RU" sz="1400" b="1" dirty="0" smtClean="0">
                <a:solidFill>
                  <a:srgbClr val="002060"/>
                </a:solidFill>
              </a:rPr>
              <a:t>- предоставление </a:t>
            </a:r>
            <a:r>
              <a:rPr lang="ru-RU" sz="1400" b="1" dirty="0">
                <a:solidFill>
                  <a:srgbClr val="002060"/>
                </a:solidFill>
              </a:rPr>
              <a:t>информации из Системы</a:t>
            </a:r>
            <a:r>
              <a:rPr lang="ru-RU" sz="1400" b="1" dirty="0" smtClean="0">
                <a:solidFill>
                  <a:srgbClr val="002060"/>
                </a:solidFill>
              </a:rPr>
              <a:t>.</a:t>
            </a:r>
          </a:p>
          <a:p>
            <a:endParaRPr lang="ru-RU" sz="1400" b="1" dirty="0">
              <a:solidFill>
                <a:srgbClr val="002060"/>
              </a:solidFill>
            </a:endParaRPr>
          </a:p>
          <a:p>
            <a:r>
              <a:rPr lang="ru-RU" sz="1400" b="1" dirty="0" smtClean="0">
                <a:solidFill>
                  <a:srgbClr val="002060"/>
                </a:solidFill>
              </a:rPr>
              <a:t>   </a:t>
            </a:r>
            <a:r>
              <a:rPr lang="ru-RU" sz="1400" b="1" dirty="0">
                <a:solidFill>
                  <a:srgbClr val="002060"/>
                </a:solidFill>
              </a:rPr>
              <a:t>3. Правительство РФ устанавливает уполномоченный федеральный орган (УФО) исполнительной власти и порядок его функционирования. В соответствии с этим порядком УФО:</a:t>
            </a:r>
          </a:p>
          <a:p>
            <a:r>
              <a:rPr lang="ru-RU" sz="1400" b="1" dirty="0">
                <a:solidFill>
                  <a:srgbClr val="002060"/>
                </a:solidFill>
              </a:rPr>
              <a:t>- формирует государственный информационный ресурс (ГИР);</a:t>
            </a:r>
          </a:p>
          <a:p>
            <a:r>
              <a:rPr lang="ru-RU" sz="1400" b="1" dirty="0">
                <a:solidFill>
                  <a:srgbClr val="002060"/>
                </a:solidFill>
              </a:rPr>
              <a:t>- обеспечивает автоматизированное ведение Системы;</a:t>
            </a:r>
          </a:p>
          <a:p>
            <a:r>
              <a:rPr lang="ru-RU" sz="1400" b="1" dirty="0">
                <a:solidFill>
                  <a:srgbClr val="002060"/>
                </a:solidFill>
              </a:rPr>
              <a:t>- обеспечивает контроль за внедрением и применением субъектами обращения ЛП Системы;</a:t>
            </a:r>
          </a:p>
          <a:p>
            <a:r>
              <a:rPr lang="ru-RU" sz="1400" b="1" dirty="0" smtClean="0">
                <a:solidFill>
                  <a:srgbClr val="002060"/>
                </a:solidFill>
              </a:rPr>
              <a:t>- обеспечивает предоставление </a:t>
            </a:r>
            <a:r>
              <a:rPr lang="ru-RU" sz="1400" b="1" dirty="0">
                <a:solidFill>
                  <a:srgbClr val="002060"/>
                </a:solidFill>
              </a:rPr>
              <a:t>информации из информационного ресурса в порядке и объеме, установленном Правительством РФ</a:t>
            </a:r>
            <a:r>
              <a:rPr lang="ru-RU" sz="1400" b="1" dirty="0" smtClean="0">
                <a:solidFill>
                  <a:srgbClr val="002060"/>
                </a:solidFill>
              </a:rPr>
              <a:t>.</a:t>
            </a:r>
          </a:p>
          <a:p>
            <a:endParaRPr lang="ru-RU" sz="1400" b="1" dirty="0">
              <a:solidFill>
                <a:srgbClr val="002060"/>
              </a:solidFill>
            </a:endParaRPr>
          </a:p>
          <a:p>
            <a:r>
              <a:rPr lang="ru-RU" sz="1400" b="1" dirty="0">
                <a:solidFill>
                  <a:srgbClr val="002060"/>
                </a:solidFill>
              </a:rPr>
              <a:t>    </a:t>
            </a:r>
            <a:r>
              <a:rPr lang="ru-RU" sz="1400" b="1" dirty="0" smtClean="0">
                <a:solidFill>
                  <a:srgbClr val="002060"/>
                </a:solidFill>
              </a:rPr>
              <a:t>4</a:t>
            </a:r>
            <a:r>
              <a:rPr lang="ru-RU" sz="1400" b="1" dirty="0">
                <a:solidFill>
                  <a:srgbClr val="002060"/>
                </a:solidFill>
              </a:rPr>
              <a:t>. </a:t>
            </a:r>
            <a:r>
              <a:rPr lang="ru-RU" sz="1400" b="1" u="sng" dirty="0">
                <a:solidFill>
                  <a:srgbClr val="002060"/>
                </a:solidFill>
              </a:rPr>
              <a:t>Субъекты обращения ЛП </a:t>
            </a:r>
            <a:r>
              <a:rPr lang="ru-RU" sz="1400" b="1" dirty="0">
                <a:solidFill>
                  <a:srgbClr val="002060"/>
                </a:solidFill>
              </a:rPr>
              <a:t>(юридические лица и индивидуальные предприниматели, осуществляющие производство, изготовление, хранение, перевозку, ввоз в РФ, вывоз из РФ, отпуск, реализацию, передачу, применение и уничтожение ЛП) </a:t>
            </a:r>
            <a:r>
              <a:rPr lang="ru-RU" sz="1400" b="1" u="sng" dirty="0">
                <a:solidFill>
                  <a:srgbClr val="002060"/>
                </a:solidFill>
              </a:rPr>
              <a:t>обеспечивают в порядке</a:t>
            </a:r>
            <a:r>
              <a:rPr lang="ru-RU" sz="1400" b="1" dirty="0">
                <a:solidFill>
                  <a:srgbClr val="002060"/>
                </a:solidFill>
              </a:rPr>
              <a:t>, установленном Правительством РФ, внесение данных в Систему о находящихся в обращении ЛП посредством считывания и (или) записи данных, хранящихся в маркировке указанных ЛП</a:t>
            </a:r>
            <a:r>
              <a:rPr lang="ru-RU" sz="1400" b="1" dirty="0" smtClean="0">
                <a:solidFill>
                  <a:srgbClr val="002060"/>
                </a:solidFill>
              </a:rPr>
              <a:t>.</a:t>
            </a:r>
          </a:p>
          <a:p>
            <a:endParaRPr lang="ru-RU" sz="1400" b="1" dirty="0">
              <a:solidFill>
                <a:srgbClr val="002060"/>
              </a:solidFill>
            </a:endParaRPr>
          </a:p>
          <a:p>
            <a:r>
              <a:rPr lang="ru-RU" sz="1400" b="1" dirty="0">
                <a:solidFill>
                  <a:srgbClr val="002060"/>
                </a:solidFill>
              </a:rPr>
              <a:t>    5. Первичная упаковка (если для этого существует техническая возможность) и вторичная (потребительская) упаковка ЛП маркируется в порядке и объеме, установленном Правительством РФ.</a:t>
            </a:r>
          </a:p>
        </p:txBody>
      </p:sp>
    </p:spTree>
    <p:extLst>
      <p:ext uri="{BB962C8B-B14F-4D97-AF65-F5344CB8AC3E}">
        <p14:creationId xmlns:p14="http://schemas.microsoft.com/office/powerpoint/2010/main" xmlns="" val="353803157"/>
      </p:ext>
    </p:extLst>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333375"/>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object 59"/>
          <p:cNvSpPr txBox="1">
            <a:spLocks noGrp="1"/>
          </p:cNvSpPr>
          <p:nvPr/>
        </p:nvSpPr>
        <p:spPr bwMode="auto">
          <a:xfrm>
            <a:off x="10139363" y="6524626"/>
            <a:ext cx="277812"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EBF6B819-2768-41EE-9AA0-37FDAE321287}" type="slidenum">
              <a:rPr lang="ru-RU" sz="1300">
                <a:solidFill>
                  <a:srgbClr val="898989"/>
                </a:solidFill>
                <a:cs typeface="Arial" panose="020B0604020202020204" pitchFamily="34" charset="0"/>
              </a:rPr>
              <a:pPr algn="r" eaLnBrk="1" hangingPunct="1">
                <a:spcBef>
                  <a:spcPct val="0"/>
                </a:spcBef>
                <a:buClrTx/>
                <a:buFontTx/>
                <a:buNone/>
              </a:pPr>
              <a:t>11</a:t>
            </a:fld>
            <a:endParaRPr lang="ru-RU" sz="1300">
              <a:solidFill>
                <a:srgbClr val="898989"/>
              </a:solidFill>
              <a:cs typeface="Arial" panose="020B0604020202020204" pitchFamily="34" charset="0"/>
            </a:endParaRPr>
          </a:p>
        </p:txBody>
      </p:sp>
      <p:sp>
        <p:nvSpPr>
          <p:cNvPr id="59396" name="Rectangle 74"/>
          <p:cNvSpPr>
            <a:spLocks noChangeArrowheads="1"/>
          </p:cNvSpPr>
          <p:nvPr/>
        </p:nvSpPr>
        <p:spPr bwMode="auto">
          <a:xfrm>
            <a:off x="1931437" y="333375"/>
            <a:ext cx="8557176"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ru-RU" sz="2400" dirty="0" smtClean="0">
                <a:solidFill>
                  <a:schemeClr val="bg1"/>
                </a:solidFill>
                <a:latin typeface="Calibri" panose="020F0502020204030204" pitchFamily="34" charset="0"/>
              </a:rPr>
              <a:t>Задачи, </a:t>
            </a:r>
            <a:r>
              <a:rPr lang="ru-RU" sz="2400" dirty="0">
                <a:solidFill>
                  <a:schemeClr val="bg1"/>
                </a:solidFill>
                <a:latin typeface="Calibri" panose="020F0502020204030204" pitchFamily="34" charset="0"/>
              </a:rPr>
              <a:t>которые призвана решать Система</a:t>
            </a:r>
          </a:p>
        </p:txBody>
      </p:sp>
      <p:sp>
        <p:nvSpPr>
          <p:cNvPr id="59399"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59400" name="Rectangle 8"/>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sp>
        <p:nvSpPr>
          <p:cNvPr id="3" name="Прямоугольник 2"/>
          <p:cNvSpPr/>
          <p:nvPr/>
        </p:nvSpPr>
        <p:spPr>
          <a:xfrm>
            <a:off x="737118" y="1903445"/>
            <a:ext cx="10599578" cy="2031325"/>
          </a:xfrm>
          <a:prstGeom prst="rect">
            <a:avLst/>
          </a:prstGeom>
        </p:spPr>
        <p:txBody>
          <a:bodyPr wrap="square">
            <a:spAutoFit/>
          </a:bodyPr>
          <a:lstStyle/>
          <a:p>
            <a:pPr marL="342900" indent="-342900">
              <a:buAutoNum type="arabicPeriod"/>
            </a:pPr>
            <a:r>
              <a:rPr lang="ru-RU" sz="1400" b="1" dirty="0" smtClean="0">
                <a:solidFill>
                  <a:srgbClr val="002060"/>
                </a:solidFill>
              </a:rPr>
              <a:t>Мониторинг </a:t>
            </a:r>
            <a:r>
              <a:rPr lang="ru-RU" sz="1400" b="1" dirty="0">
                <a:solidFill>
                  <a:srgbClr val="002060"/>
                </a:solidFill>
              </a:rPr>
              <a:t>движения ЛП с целью приостановления обращения ЛП, не соответствующих требованиям качества, эффективности и безопасности (сейчас эта работа делается Росздравнадзором практически вручную, путем рассылки соответствующих писем</a:t>
            </a:r>
            <a:r>
              <a:rPr lang="ru-RU" sz="1400" b="1" dirty="0" smtClean="0">
                <a:solidFill>
                  <a:srgbClr val="002060"/>
                </a:solidFill>
              </a:rPr>
              <a:t>).</a:t>
            </a:r>
          </a:p>
          <a:p>
            <a:endParaRPr lang="ru-RU" sz="1400" b="1" dirty="0">
              <a:solidFill>
                <a:srgbClr val="002060"/>
              </a:solidFill>
            </a:endParaRPr>
          </a:p>
          <a:p>
            <a:pPr marL="342900" indent="-342900">
              <a:buAutoNum type="arabicPeriod" startAt="2"/>
            </a:pPr>
            <a:r>
              <a:rPr lang="ru-RU" sz="1400" b="1" dirty="0" smtClean="0">
                <a:solidFill>
                  <a:srgbClr val="002060"/>
                </a:solidFill>
              </a:rPr>
              <a:t>Изъятию </a:t>
            </a:r>
            <a:r>
              <a:rPr lang="ru-RU" sz="1400" b="1" dirty="0">
                <a:solidFill>
                  <a:srgbClr val="002060"/>
                </a:solidFill>
              </a:rPr>
              <a:t>из обращения ЛП с истекшим сроком годности</a:t>
            </a:r>
            <a:r>
              <a:rPr lang="ru-RU" sz="1400" b="1" dirty="0" smtClean="0">
                <a:solidFill>
                  <a:srgbClr val="002060"/>
                </a:solidFill>
              </a:rPr>
              <a:t>.</a:t>
            </a:r>
          </a:p>
          <a:p>
            <a:endParaRPr lang="ru-RU" sz="1400" b="1" dirty="0">
              <a:solidFill>
                <a:srgbClr val="002060"/>
              </a:solidFill>
            </a:endParaRPr>
          </a:p>
          <a:p>
            <a:pPr marL="342900" indent="-342900">
              <a:buAutoNum type="arabicPeriod" startAt="3"/>
            </a:pPr>
            <a:r>
              <a:rPr lang="ru-RU" sz="1400" b="1" dirty="0" smtClean="0">
                <a:solidFill>
                  <a:srgbClr val="002060"/>
                </a:solidFill>
              </a:rPr>
              <a:t>Предотвращению </a:t>
            </a:r>
            <a:r>
              <a:rPr lang="ru-RU" sz="1400" b="1" dirty="0">
                <a:solidFill>
                  <a:srgbClr val="002060"/>
                </a:solidFill>
              </a:rPr>
              <a:t>обращения контрафактных и фальсифицированных </a:t>
            </a:r>
            <a:r>
              <a:rPr lang="ru-RU" sz="1400" b="1" dirty="0" smtClean="0">
                <a:solidFill>
                  <a:srgbClr val="002060"/>
                </a:solidFill>
              </a:rPr>
              <a:t>ЛП.</a:t>
            </a:r>
          </a:p>
          <a:p>
            <a:endParaRPr lang="ru-RU" sz="1400" b="1" dirty="0">
              <a:solidFill>
                <a:srgbClr val="002060"/>
              </a:solidFill>
            </a:endParaRPr>
          </a:p>
          <a:p>
            <a:r>
              <a:rPr lang="ru-RU" sz="1400" b="1" dirty="0" smtClean="0">
                <a:solidFill>
                  <a:srgbClr val="002060"/>
                </a:solidFill>
              </a:rPr>
              <a:t>4.   Контроль </a:t>
            </a:r>
            <a:r>
              <a:rPr lang="ru-RU" sz="1400" b="1" dirty="0">
                <a:solidFill>
                  <a:srgbClr val="002060"/>
                </a:solidFill>
              </a:rPr>
              <a:t>за уничтожением ЛП.</a:t>
            </a:r>
          </a:p>
        </p:txBody>
      </p:sp>
      <p:sp>
        <p:nvSpPr>
          <p:cNvPr id="4" name="Прямоугольник 3"/>
          <p:cNvSpPr/>
          <p:nvPr/>
        </p:nvSpPr>
        <p:spPr>
          <a:xfrm>
            <a:off x="737118" y="4385388"/>
            <a:ext cx="11140750" cy="1600438"/>
          </a:xfrm>
          <a:prstGeom prst="rect">
            <a:avLst/>
          </a:prstGeom>
        </p:spPr>
        <p:txBody>
          <a:bodyPr wrap="square">
            <a:spAutoFit/>
          </a:bodyPr>
          <a:lstStyle/>
          <a:p>
            <a:r>
              <a:rPr lang="en-US" sz="1400" b="1" dirty="0" smtClean="0">
                <a:solidFill>
                  <a:srgbClr val="002060"/>
                </a:solidFill>
              </a:rPr>
              <a:t>(</a:t>
            </a:r>
            <a:r>
              <a:rPr lang="ru-RU" sz="1400" b="1" dirty="0" smtClean="0">
                <a:solidFill>
                  <a:srgbClr val="002060"/>
                </a:solidFill>
              </a:rPr>
              <a:t>Проект Концепции ФГИС МДЛП) </a:t>
            </a:r>
          </a:p>
          <a:p>
            <a:endParaRPr lang="en-US" sz="1400" b="1" dirty="0" smtClean="0">
              <a:solidFill>
                <a:srgbClr val="002060"/>
              </a:solidFill>
            </a:endParaRPr>
          </a:p>
          <a:p>
            <a:r>
              <a:rPr lang="ru-RU" sz="1400" b="1" dirty="0" smtClean="0">
                <a:solidFill>
                  <a:srgbClr val="002060"/>
                </a:solidFill>
              </a:rPr>
              <a:t>5. Создание </a:t>
            </a:r>
            <a:r>
              <a:rPr lang="ru-RU" sz="1400" b="1" dirty="0">
                <a:solidFill>
                  <a:srgbClr val="002060"/>
                </a:solidFill>
              </a:rPr>
              <a:t>эффективной системы информационной поддержки органов управления национальной системы здравоохранения </a:t>
            </a:r>
            <a:r>
              <a:rPr lang="ru-RU" sz="1400" b="1" u="sng" dirty="0" smtClean="0">
                <a:solidFill>
                  <a:srgbClr val="002060"/>
                </a:solidFill>
              </a:rPr>
              <a:t>на федеральном и региональном уровнях</a:t>
            </a:r>
            <a:r>
              <a:rPr lang="ru-RU" sz="1400" b="1" dirty="0" smtClean="0">
                <a:solidFill>
                  <a:srgbClr val="002060"/>
                </a:solidFill>
              </a:rPr>
              <a:t>, в целях обеспечения принятия управленческих решений в сфере лекарственного обеспечения населения</a:t>
            </a:r>
            <a:r>
              <a:rPr lang="ru-RU" sz="1400" b="1" dirty="0">
                <a:solidFill>
                  <a:srgbClr val="002060"/>
                </a:solidFill>
              </a:rPr>
              <a:t>, исходя из задач обеспечения национальной безопасности Российской Федерации.</a:t>
            </a:r>
            <a:r>
              <a:rPr lang="ru-RU" sz="1400" b="1" dirty="0"/>
              <a:t>  </a:t>
            </a:r>
            <a:r>
              <a:rPr lang="ru-RU" sz="1400" b="1" dirty="0" smtClean="0">
                <a:solidFill>
                  <a:srgbClr val="C00000"/>
                </a:solidFill>
              </a:rPr>
              <a:t>(Вместе с тем, среди заявленных участников Системы нет регионов!</a:t>
            </a:r>
            <a:r>
              <a:rPr lang="en-US" sz="1400" b="1" dirty="0" smtClean="0">
                <a:solidFill>
                  <a:srgbClr val="C00000"/>
                </a:solidFill>
              </a:rPr>
              <a:t>?)</a:t>
            </a:r>
            <a:endParaRPr lang="ru-RU" sz="1400" b="1" dirty="0">
              <a:solidFill>
                <a:srgbClr val="C00000"/>
              </a:solidFill>
            </a:endParaRPr>
          </a:p>
        </p:txBody>
      </p:sp>
      <p:sp>
        <p:nvSpPr>
          <p:cNvPr id="11" name="Rectangle 12"/>
          <p:cNvSpPr>
            <a:spLocks noChangeArrowheads="1"/>
          </p:cNvSpPr>
          <p:nvPr/>
        </p:nvSpPr>
        <p:spPr bwMode="auto">
          <a:xfrm flipV="1">
            <a:off x="849086" y="4183797"/>
            <a:ext cx="5705669" cy="45719"/>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Tree>
    <p:extLst>
      <p:ext uri="{BB962C8B-B14F-4D97-AF65-F5344CB8AC3E}">
        <p14:creationId xmlns:p14="http://schemas.microsoft.com/office/powerpoint/2010/main" xmlns="" val="1313839925"/>
      </p:ext>
    </p:extLst>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1446245" y="184667"/>
            <a:ext cx="10356979"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ru-RU" altLang="ru-RU" sz="2400" b="1" dirty="0" smtClean="0">
                <a:solidFill>
                  <a:schemeClr val="bg1"/>
                </a:solidFill>
                <a:latin typeface="Calibri" panose="020F0502020204030204" pitchFamily="34" charset="0"/>
                <a:cs typeface="Arial" panose="020B0604020202020204" pitchFamily="34" charset="0"/>
              </a:rPr>
              <a:t>Проект концепции ФГИС МДЛП (общие замечания)</a:t>
            </a:r>
            <a:endParaRPr lang="ru-RU" altLang="ru-RU" sz="2400" b="1" dirty="0">
              <a:solidFill>
                <a:schemeClr val="bg1"/>
              </a:solidFill>
              <a:latin typeface="Calibri" panose="020F0502020204030204" pitchFamily="34" charset="0"/>
              <a:cs typeface="Arial" panose="020B0604020202020204" pitchFamily="34" charset="0"/>
            </a:endParaRPr>
          </a:p>
        </p:txBody>
      </p:sp>
      <p:sp>
        <p:nvSpPr>
          <p:cNvPr id="19459" name="TextBox 1"/>
          <p:cNvSpPr txBox="1">
            <a:spLocks noChangeArrowheads="1"/>
          </p:cNvSpPr>
          <p:nvPr/>
        </p:nvSpPr>
        <p:spPr bwMode="auto">
          <a:xfrm>
            <a:off x="634482" y="1581409"/>
            <a:ext cx="11252717" cy="3982629"/>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285750" indent="-285750">
              <a:buFont typeface="Arial" panose="020B0604020202020204" pitchFamily="34" charset="0"/>
              <a:buChar char="•"/>
            </a:pPr>
            <a:r>
              <a:rPr lang="ru-RU" sz="1600" dirty="0" smtClean="0">
                <a:solidFill>
                  <a:srgbClr val="002060"/>
                </a:solidFill>
                <a:latin typeface="Calibri" panose="020F0502020204030204" pitchFamily="34" charset="0"/>
              </a:rPr>
              <a:t>Как соотносится проект концепции ФГИС</a:t>
            </a:r>
            <a:r>
              <a:rPr lang="en-US" sz="1600" dirty="0" smtClean="0">
                <a:solidFill>
                  <a:srgbClr val="002060"/>
                </a:solidFill>
                <a:latin typeface="Calibri" panose="020F0502020204030204" pitchFamily="34" charset="0"/>
              </a:rPr>
              <a:t> </a:t>
            </a:r>
            <a:r>
              <a:rPr lang="ru-RU" sz="1600" dirty="0" smtClean="0">
                <a:solidFill>
                  <a:srgbClr val="002060"/>
                </a:solidFill>
                <a:latin typeface="Calibri" panose="020F0502020204030204" pitchFamily="34" charset="0"/>
              </a:rPr>
              <a:t>МДЛП с утвержденной Концепцией </a:t>
            </a:r>
            <a:r>
              <a:rPr lang="ru-RU" sz="1600" dirty="0">
                <a:solidFill>
                  <a:srgbClr val="002060"/>
                </a:solidFill>
                <a:latin typeface="Calibri" panose="020F0502020204030204" pitchFamily="34" charset="0"/>
              </a:rPr>
              <a:t>создания единой государственной информационной системы в сфере здравоохранения и </a:t>
            </a:r>
            <a:r>
              <a:rPr lang="ru-RU" sz="1600" dirty="0" smtClean="0">
                <a:solidFill>
                  <a:srgbClr val="002060"/>
                </a:solidFill>
                <a:latin typeface="Calibri" panose="020F0502020204030204" pitchFamily="34" charset="0"/>
              </a:rPr>
              <a:t>стратегией </a:t>
            </a:r>
            <a:r>
              <a:rPr lang="ru-RU" sz="1600" dirty="0">
                <a:solidFill>
                  <a:srgbClr val="002060"/>
                </a:solidFill>
                <a:latin typeface="Calibri" panose="020F0502020204030204" pitchFamily="34" charset="0"/>
              </a:rPr>
              <a:t>лекарственного обеспечения населения Российской Федерации на период до 2025 </a:t>
            </a:r>
            <a:r>
              <a:rPr lang="ru-RU" sz="1600" dirty="0" smtClean="0">
                <a:solidFill>
                  <a:srgbClr val="002060"/>
                </a:solidFill>
                <a:latin typeface="Calibri" panose="020F0502020204030204" pitchFamily="34" charset="0"/>
              </a:rPr>
              <a:t>года</a:t>
            </a:r>
            <a:r>
              <a:rPr lang="en-US" sz="1600" dirty="0" smtClean="0">
                <a:solidFill>
                  <a:srgbClr val="002060"/>
                </a:solidFill>
                <a:latin typeface="Calibri" panose="020F0502020204030204" pitchFamily="34" charset="0"/>
              </a:rPr>
              <a:t>?</a:t>
            </a:r>
            <a:r>
              <a:rPr lang="ru-RU" sz="1600" dirty="0" smtClean="0">
                <a:solidFill>
                  <a:srgbClr val="002060"/>
                </a:solidFill>
                <a:latin typeface="Calibri" panose="020F0502020204030204" pitchFamily="34" charset="0"/>
              </a:rPr>
              <a:t> </a:t>
            </a:r>
            <a:r>
              <a:rPr lang="en-US" sz="1600" b="0" dirty="0" smtClean="0">
                <a:solidFill>
                  <a:srgbClr val="002060"/>
                </a:solidFill>
                <a:latin typeface="Calibri" panose="020F0502020204030204" pitchFamily="34" charset="0"/>
              </a:rPr>
              <a:t>[1]</a:t>
            </a:r>
            <a:r>
              <a:rPr lang="ru-RU" sz="1600" b="0" dirty="0" smtClean="0">
                <a:solidFill>
                  <a:srgbClr val="002060"/>
                </a:solidFill>
                <a:latin typeface="Calibri" panose="020F0502020204030204" pitchFamily="34" charset="0"/>
              </a:rPr>
              <a:t>, </a:t>
            </a:r>
            <a:r>
              <a:rPr lang="en-US" sz="1600" b="0" dirty="0" smtClean="0">
                <a:solidFill>
                  <a:srgbClr val="002060"/>
                </a:solidFill>
                <a:latin typeface="Calibri" panose="020F0502020204030204" pitchFamily="34" charset="0"/>
              </a:rPr>
              <a:t>[2]</a:t>
            </a:r>
            <a:r>
              <a:rPr lang="ru-RU" sz="1600" dirty="0" smtClean="0">
                <a:solidFill>
                  <a:srgbClr val="002060"/>
                </a:solidFill>
                <a:latin typeface="Calibri" panose="020F0502020204030204" pitchFamily="34" charset="0"/>
              </a:rPr>
              <a:t>.</a:t>
            </a:r>
          </a:p>
          <a:p>
            <a:pPr marL="285750" lvl="1">
              <a:buFont typeface="Arial" panose="020B0604020202020204" pitchFamily="34" charset="0"/>
              <a:buChar char="•"/>
            </a:pPr>
            <a:r>
              <a:rPr lang="ru-RU" sz="1600" dirty="0" smtClean="0">
                <a:solidFill>
                  <a:srgbClr val="002060"/>
                </a:solidFill>
                <a:latin typeface="Calibri" panose="020F0502020204030204" pitchFamily="34" charset="0"/>
              </a:rPr>
              <a:t>Как решается задача построения НСИ Системы</a:t>
            </a:r>
            <a:r>
              <a:rPr lang="en-US" sz="1600" dirty="0" smtClean="0">
                <a:solidFill>
                  <a:srgbClr val="002060"/>
                </a:solidFill>
                <a:latin typeface="Calibri" panose="020F0502020204030204" pitchFamily="34" charset="0"/>
              </a:rPr>
              <a:t>? </a:t>
            </a:r>
            <a:r>
              <a:rPr lang="ru-RU" sz="1600" dirty="0" smtClean="0">
                <a:solidFill>
                  <a:srgbClr val="002060"/>
                </a:solidFill>
                <a:latin typeface="Calibri" panose="020F0502020204030204" pitchFamily="34" charset="0"/>
              </a:rPr>
              <a:t>Для построения учетной системы нужна нормализация </a:t>
            </a:r>
            <a:r>
              <a:rPr lang="ru-RU" sz="1600" dirty="0">
                <a:solidFill>
                  <a:srgbClr val="002060"/>
                </a:solidFill>
                <a:latin typeface="Calibri" panose="020F0502020204030204" pitchFamily="34" charset="0"/>
              </a:rPr>
              <a:t>информационных </a:t>
            </a:r>
            <a:r>
              <a:rPr lang="ru-RU" sz="1600" dirty="0" smtClean="0">
                <a:solidFill>
                  <a:srgbClr val="002060"/>
                </a:solidFill>
                <a:latin typeface="Calibri" panose="020F0502020204030204" pitchFamily="34" charset="0"/>
              </a:rPr>
              <a:t>потоков различных участвующих в обращении информационных </a:t>
            </a:r>
            <a:r>
              <a:rPr lang="ru-RU" sz="1600" dirty="0">
                <a:solidFill>
                  <a:srgbClr val="002060"/>
                </a:solidFill>
                <a:latin typeface="Calibri" panose="020F0502020204030204" pitchFamily="34" charset="0"/>
              </a:rPr>
              <a:t>и </a:t>
            </a:r>
            <a:r>
              <a:rPr lang="ru-RU" sz="1600" dirty="0" smtClean="0">
                <a:solidFill>
                  <a:srgbClr val="002060"/>
                </a:solidFill>
                <a:latin typeface="Calibri" panose="020F0502020204030204" pitchFamily="34" charset="0"/>
              </a:rPr>
              <a:t>учетных систем участников. Единая информационная и управленческая среда Системы строится путем интеграции информационных и учетных систем участников путем интеграции приложений и данных. Интеграция данных подразумевает их консолидацию, нормализацию, гармонизацию и синхронизацию. Решение этой задачи связано с модернизацией нормативной базы, отнимает много материальных и временных ресурсов. Удельный вес этих работ существенный и заслуживает описания в концепции.</a:t>
            </a:r>
          </a:p>
          <a:p>
            <a:pPr marL="285750" lvl="1">
              <a:buFont typeface="Arial" panose="020B0604020202020204" pitchFamily="34" charset="0"/>
              <a:buChar char="•"/>
            </a:pPr>
            <a:r>
              <a:rPr lang="ru-RU" sz="1600" dirty="0" smtClean="0">
                <a:solidFill>
                  <a:srgbClr val="002060"/>
                </a:solidFill>
                <a:latin typeface="Calibri" panose="020F0502020204030204" pitchFamily="34" charset="0"/>
              </a:rPr>
              <a:t>Не определены источники финансирования Системы.</a:t>
            </a:r>
            <a:endParaRPr lang="ru-RU" sz="1600" dirty="0">
              <a:solidFill>
                <a:srgbClr val="002060"/>
              </a:solidFill>
              <a:latin typeface="Calibri" panose="020F0502020204030204" pitchFamily="34" charset="0"/>
            </a:endParaRPr>
          </a:p>
          <a:p>
            <a:pPr marL="285750" indent="-285750">
              <a:buFont typeface="Arial" panose="020B0604020202020204" pitchFamily="34" charset="0"/>
              <a:buChar char="•"/>
            </a:pPr>
            <a:r>
              <a:rPr lang="ru-RU" sz="1600" dirty="0" smtClean="0">
                <a:solidFill>
                  <a:srgbClr val="002060"/>
                </a:solidFill>
                <a:latin typeface="Calibri" panose="020F0502020204030204" pitchFamily="34" charset="0"/>
              </a:rPr>
              <a:t>Не обобщен мировой опыт.</a:t>
            </a:r>
            <a:endParaRPr lang="en-US" sz="1600" dirty="0" smtClean="0">
              <a:solidFill>
                <a:srgbClr val="002060"/>
              </a:solidFill>
              <a:latin typeface="Calibri" panose="020F0502020204030204" pitchFamily="34" charset="0"/>
            </a:endParaRPr>
          </a:p>
          <a:p>
            <a:pPr marL="285750" indent="-285750">
              <a:buFont typeface="Arial" panose="020B0604020202020204" pitchFamily="34" charset="0"/>
              <a:buChar char="•"/>
            </a:pPr>
            <a:endParaRPr lang="en-US" sz="1600" dirty="0">
              <a:solidFill>
                <a:srgbClr val="333333"/>
              </a:solidFill>
              <a:latin typeface="Calibri" panose="020F0502020204030204" pitchFamily="34" charset="0"/>
            </a:endParaRPr>
          </a:p>
          <a:p>
            <a:r>
              <a:rPr lang="en-US" sz="1400" dirty="0" smtClean="0"/>
              <a:t>      </a:t>
            </a:r>
          </a:p>
          <a:p>
            <a:pPr>
              <a:lnSpc>
                <a:spcPct val="140000"/>
              </a:lnSpc>
            </a:pPr>
            <a:endParaRPr lang="ru-RU" sz="2200" i="1" dirty="0">
              <a:solidFill>
                <a:srgbClr val="333333"/>
              </a:solidFill>
              <a:latin typeface="Calibri" panose="020F0502020204030204" pitchFamily="34" charset="0"/>
            </a:endParaRPr>
          </a:p>
        </p:txBody>
      </p:sp>
      <p:sp>
        <p:nvSpPr>
          <p:cNvPr id="19461" name="Rectangle 12">
            <a:hlinkClick r:id="rId2"/>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sp>
        <p:nvSpPr>
          <p:cNvPr id="19462" name="Rectangle 13">
            <a:hlinkClick r:id="rId2"/>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pic>
        <p:nvPicPr>
          <p:cNvPr id="19465"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78457"/>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7B3F6AD6-5081-4646-871B-60AE51819DEA}" type="slidenum">
              <a:rPr lang="ru-RU" sz="1300">
                <a:solidFill>
                  <a:srgbClr val="898989"/>
                </a:solidFill>
                <a:cs typeface="Arial" panose="020B0604020202020204" pitchFamily="34" charset="0"/>
              </a:rPr>
              <a:pPr algn="r" eaLnBrk="1" hangingPunct="1">
                <a:spcBef>
                  <a:spcPct val="0"/>
                </a:spcBef>
                <a:buClrTx/>
                <a:buFontTx/>
                <a:buNone/>
              </a:pPr>
              <a:t>12</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2" name="Rectangle 12"/>
          <p:cNvSpPr>
            <a:spLocks noChangeArrowheads="1"/>
          </p:cNvSpPr>
          <p:nvPr/>
        </p:nvSpPr>
        <p:spPr bwMode="auto">
          <a:xfrm>
            <a:off x="434425" y="6044472"/>
            <a:ext cx="3598863" cy="28575"/>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sp>
        <p:nvSpPr>
          <p:cNvPr id="2" name="Прямоугольник 1"/>
          <p:cNvSpPr/>
          <p:nvPr/>
        </p:nvSpPr>
        <p:spPr>
          <a:xfrm>
            <a:off x="531845" y="6092890"/>
            <a:ext cx="11075437" cy="261610"/>
          </a:xfrm>
          <a:prstGeom prst="rect">
            <a:avLst/>
          </a:prstGeom>
        </p:spPr>
        <p:txBody>
          <a:bodyPr wrap="square">
            <a:spAutoFit/>
          </a:bodyPr>
          <a:lstStyle/>
          <a:p>
            <a:r>
              <a:rPr lang="en-US" sz="1100" dirty="0" smtClean="0">
                <a:solidFill>
                  <a:srgbClr val="002060"/>
                </a:solidFill>
              </a:rPr>
              <a:t>[1]. </a:t>
            </a:r>
            <a:r>
              <a:rPr lang="ru-RU" sz="1100" dirty="0">
                <a:solidFill>
                  <a:srgbClr val="002060"/>
                </a:solidFill>
              </a:rPr>
              <a:t>Приказ </a:t>
            </a:r>
            <a:r>
              <a:rPr lang="ru-RU" sz="1100" dirty="0" err="1">
                <a:solidFill>
                  <a:srgbClr val="002060"/>
                </a:solidFill>
              </a:rPr>
              <a:t>Минздравсоцразвития</a:t>
            </a:r>
            <a:r>
              <a:rPr lang="ru-RU" sz="1100" dirty="0">
                <a:solidFill>
                  <a:srgbClr val="002060"/>
                </a:solidFill>
              </a:rPr>
              <a:t> России №364 от 28 апреля 2011 г.</a:t>
            </a:r>
          </a:p>
        </p:txBody>
      </p:sp>
    </p:spTree>
    <p:extLst>
      <p:ext uri="{BB962C8B-B14F-4D97-AF65-F5344CB8AC3E}">
        <p14:creationId xmlns:p14="http://schemas.microsoft.com/office/powerpoint/2010/main" xmlns="" val="1608159716"/>
      </p:ext>
    </p:extLst>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1446245" y="184667"/>
            <a:ext cx="10356979"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ru-RU" altLang="ru-RU" sz="2400" b="1" dirty="0">
                <a:solidFill>
                  <a:schemeClr val="bg1"/>
                </a:solidFill>
                <a:latin typeface="Calibri" panose="020F0502020204030204" pitchFamily="34" charset="0"/>
                <a:cs typeface="Arial" panose="020B0604020202020204" pitchFamily="34" charset="0"/>
              </a:rPr>
              <a:t>Производитель передает в ФГИС МДЛП следующие данные: </a:t>
            </a:r>
          </a:p>
        </p:txBody>
      </p:sp>
      <p:sp>
        <p:nvSpPr>
          <p:cNvPr id="19461" name="Rectangle 12">
            <a:hlinkClick r:id="rId2"/>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sp>
        <p:nvSpPr>
          <p:cNvPr id="19462" name="Rectangle 13">
            <a:hlinkClick r:id="rId2"/>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pic>
        <p:nvPicPr>
          <p:cNvPr id="19465"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78457"/>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7B3F6AD6-5081-4646-871B-60AE51819DEA}" type="slidenum">
              <a:rPr lang="ru-RU" sz="1300">
                <a:solidFill>
                  <a:srgbClr val="898989"/>
                </a:solidFill>
                <a:cs typeface="Arial" panose="020B0604020202020204" pitchFamily="34" charset="0"/>
              </a:rPr>
              <a:pPr algn="r" eaLnBrk="1" hangingPunct="1">
                <a:spcBef>
                  <a:spcPct val="0"/>
                </a:spcBef>
                <a:buClrTx/>
                <a:buFontTx/>
                <a:buNone/>
              </a:pPr>
              <a:t>13</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sp>
        <p:nvSpPr>
          <p:cNvPr id="3" name="Прямоугольник 2"/>
          <p:cNvSpPr/>
          <p:nvPr/>
        </p:nvSpPr>
        <p:spPr>
          <a:xfrm>
            <a:off x="522513" y="2136339"/>
            <a:ext cx="10982131" cy="3293209"/>
          </a:xfrm>
          <a:prstGeom prst="rect">
            <a:avLst/>
          </a:prstGeom>
        </p:spPr>
        <p:txBody>
          <a:bodyPr wrap="square">
            <a:spAutoFit/>
          </a:bodyPr>
          <a:lstStyle/>
          <a:p>
            <a:pPr marL="342900" indent="-342900">
              <a:buAutoNum type="arabicPeriod"/>
            </a:pPr>
            <a:r>
              <a:rPr lang="ru-RU" sz="1600" dirty="0" smtClean="0">
                <a:solidFill>
                  <a:srgbClr val="002060"/>
                </a:solidFill>
              </a:rPr>
              <a:t>Наименование</a:t>
            </a:r>
            <a:r>
              <a:rPr lang="ru-RU" sz="1600" dirty="0">
                <a:solidFill>
                  <a:srgbClr val="002060"/>
                </a:solidFill>
              </a:rPr>
              <a:t> ЛП в соответствии с ГРЛС. </a:t>
            </a:r>
            <a:endParaRPr lang="ru-RU" sz="1600" dirty="0" smtClean="0">
              <a:solidFill>
                <a:srgbClr val="002060"/>
              </a:solidFill>
            </a:endParaRPr>
          </a:p>
          <a:p>
            <a:pPr marL="342900" indent="-342900">
              <a:buAutoNum type="arabicPeriod"/>
            </a:pPr>
            <a:r>
              <a:rPr lang="ru-RU" sz="1600" dirty="0" smtClean="0">
                <a:solidFill>
                  <a:srgbClr val="002060"/>
                </a:solidFill>
              </a:rPr>
              <a:t>Международное</a:t>
            </a:r>
            <a:r>
              <a:rPr lang="ru-RU" sz="1600" dirty="0">
                <a:solidFill>
                  <a:srgbClr val="002060"/>
                </a:solidFill>
              </a:rPr>
              <a:t> непатентованное наименование ЛПП. </a:t>
            </a:r>
            <a:endParaRPr lang="ru-RU" sz="1600" dirty="0" smtClean="0">
              <a:solidFill>
                <a:srgbClr val="002060"/>
              </a:solidFill>
            </a:endParaRPr>
          </a:p>
          <a:p>
            <a:pPr marL="342900" indent="-342900">
              <a:buAutoNum type="arabicPeriod"/>
            </a:pPr>
            <a:r>
              <a:rPr lang="ru-RU" sz="1600" dirty="0" smtClean="0">
                <a:solidFill>
                  <a:srgbClr val="002060"/>
                </a:solidFill>
              </a:rPr>
              <a:t>Номер</a:t>
            </a:r>
            <a:r>
              <a:rPr lang="ru-RU" sz="1600" dirty="0">
                <a:solidFill>
                  <a:srgbClr val="002060"/>
                </a:solidFill>
              </a:rPr>
              <a:t> партии ЛП, для которой запрашивается ИК и ГК</a:t>
            </a:r>
            <a:r>
              <a:rPr lang="ru-RU" sz="1600" dirty="0" smtClean="0">
                <a:solidFill>
                  <a:srgbClr val="002060"/>
                </a:solidFill>
              </a:rPr>
              <a:t>.</a:t>
            </a:r>
          </a:p>
          <a:p>
            <a:pPr marL="342900" indent="-342900">
              <a:buAutoNum type="arabicPeriod"/>
            </a:pPr>
            <a:r>
              <a:rPr lang="ru-RU" sz="1600" dirty="0" smtClean="0">
                <a:solidFill>
                  <a:srgbClr val="002060"/>
                </a:solidFill>
              </a:rPr>
              <a:t>Общее</a:t>
            </a:r>
            <a:r>
              <a:rPr lang="ru-RU" sz="1600" dirty="0">
                <a:solidFill>
                  <a:srgbClr val="002060"/>
                </a:solidFill>
              </a:rPr>
              <a:t> количество первичных упаковок ЛП</a:t>
            </a:r>
            <a:r>
              <a:rPr lang="ru-RU" sz="1600" dirty="0" smtClean="0">
                <a:solidFill>
                  <a:srgbClr val="002060"/>
                </a:solidFill>
              </a:rPr>
              <a:t>.</a:t>
            </a:r>
          </a:p>
          <a:p>
            <a:pPr marL="342900" indent="-342900">
              <a:buAutoNum type="arabicPeriod"/>
            </a:pPr>
            <a:r>
              <a:rPr lang="ru-RU" sz="1600" dirty="0" smtClean="0">
                <a:solidFill>
                  <a:srgbClr val="002060"/>
                </a:solidFill>
              </a:rPr>
              <a:t>Количество</a:t>
            </a:r>
            <a:r>
              <a:rPr lang="ru-RU" sz="1600" dirty="0">
                <a:solidFill>
                  <a:srgbClr val="002060"/>
                </a:solidFill>
              </a:rPr>
              <a:t> первичных упаковок ЛП входящих в состав вторичной упаковки ЛП.  </a:t>
            </a:r>
            <a:endParaRPr lang="ru-RU" sz="1600" dirty="0" smtClean="0">
              <a:solidFill>
                <a:srgbClr val="002060"/>
              </a:solidFill>
            </a:endParaRPr>
          </a:p>
          <a:p>
            <a:pPr marL="342900" indent="-342900">
              <a:buAutoNum type="arabicPeriod"/>
            </a:pPr>
            <a:r>
              <a:rPr lang="ru-RU" sz="1600" dirty="0" smtClean="0">
                <a:solidFill>
                  <a:srgbClr val="002060"/>
                </a:solidFill>
              </a:rPr>
              <a:t>Количество</a:t>
            </a:r>
            <a:r>
              <a:rPr lang="ru-RU" sz="1600" dirty="0">
                <a:solidFill>
                  <a:srgbClr val="002060"/>
                </a:solidFill>
              </a:rPr>
              <a:t> вторичных упаковок ЛП входящих в состав групповой упаковки ЛП. </a:t>
            </a:r>
            <a:endParaRPr lang="ru-RU" sz="1600" dirty="0" smtClean="0">
              <a:solidFill>
                <a:srgbClr val="002060"/>
              </a:solidFill>
            </a:endParaRPr>
          </a:p>
          <a:p>
            <a:pPr marL="342900" indent="-342900">
              <a:buAutoNum type="arabicPeriod"/>
            </a:pPr>
            <a:endParaRPr lang="ru-RU" sz="1600" dirty="0">
              <a:solidFill>
                <a:srgbClr val="002060"/>
              </a:solidFill>
            </a:endParaRPr>
          </a:p>
          <a:p>
            <a:pPr marL="342900" indent="-342900">
              <a:buAutoNum type="arabicPeriod"/>
            </a:pPr>
            <a:r>
              <a:rPr lang="ru-RU" sz="1600" dirty="0" smtClean="0">
                <a:solidFill>
                  <a:srgbClr val="C00000"/>
                </a:solidFill>
              </a:rPr>
              <a:t>А где </a:t>
            </a:r>
            <a:r>
              <a:rPr lang="en-US" sz="1600" dirty="0" smtClean="0">
                <a:solidFill>
                  <a:srgbClr val="C00000"/>
                </a:solidFill>
              </a:rPr>
              <a:t>GTIN?</a:t>
            </a:r>
            <a:endParaRPr lang="ru-RU" sz="1600" dirty="0" smtClean="0">
              <a:solidFill>
                <a:srgbClr val="C00000"/>
              </a:solidFill>
            </a:endParaRPr>
          </a:p>
          <a:p>
            <a:pPr marL="342900" indent="-342900">
              <a:buAutoNum type="arabicPeriod"/>
            </a:pPr>
            <a:r>
              <a:rPr lang="ru-RU" sz="1600" dirty="0" smtClean="0">
                <a:solidFill>
                  <a:srgbClr val="C00000"/>
                </a:solidFill>
              </a:rPr>
              <a:t>Нет связи между препаратом и его номенклатурной позицией в сопровождающих документах. Для этого нужна гармонизация федеральной номенклатуры с локальной. А про это ни слова!</a:t>
            </a:r>
          </a:p>
          <a:p>
            <a:pPr marL="342900" indent="-342900">
              <a:buAutoNum type="arabicPeriod"/>
            </a:pPr>
            <a:r>
              <a:rPr lang="ru-RU" sz="1600" dirty="0" smtClean="0">
                <a:solidFill>
                  <a:srgbClr val="C00000"/>
                </a:solidFill>
              </a:rPr>
              <a:t>Федеральный центр будет вести региональные надбавки</a:t>
            </a:r>
            <a:r>
              <a:rPr lang="en-US" sz="1600" dirty="0" smtClean="0">
                <a:solidFill>
                  <a:srgbClr val="C00000"/>
                </a:solidFill>
              </a:rPr>
              <a:t>?</a:t>
            </a:r>
            <a:endParaRPr lang="ru-RU" sz="1600" dirty="0" smtClean="0">
              <a:solidFill>
                <a:srgbClr val="C00000"/>
              </a:solidFill>
            </a:endParaRPr>
          </a:p>
          <a:p>
            <a:pPr marL="342900" indent="-342900">
              <a:buAutoNum type="arabicPeriod"/>
            </a:pPr>
            <a:endParaRPr lang="ru-RU" sz="1600" dirty="0">
              <a:solidFill>
                <a:srgbClr val="002060"/>
              </a:solidFill>
            </a:endParaRPr>
          </a:p>
          <a:p>
            <a:pPr marL="342900" indent="-342900">
              <a:buAutoNum type="arabicPeriod"/>
            </a:pPr>
            <a:endParaRPr lang="ru-RU" sz="1600" dirty="0">
              <a:solidFill>
                <a:srgbClr val="002060"/>
              </a:solidFill>
            </a:endParaRPr>
          </a:p>
        </p:txBody>
      </p:sp>
    </p:spTree>
    <p:extLst>
      <p:ext uri="{BB962C8B-B14F-4D97-AF65-F5344CB8AC3E}">
        <p14:creationId xmlns:p14="http://schemas.microsoft.com/office/powerpoint/2010/main" xmlns="" val="467869705"/>
      </p:ext>
    </p:extLst>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1703388" y="333375"/>
            <a:ext cx="9117012"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ru-RU" altLang="ru-RU" sz="2400" b="1" dirty="0" smtClean="0">
                <a:solidFill>
                  <a:srgbClr val="FFFFFF"/>
                </a:solidFill>
                <a:latin typeface="Calibri" panose="020F0502020204030204" pitchFamily="34" charset="0"/>
                <a:cs typeface="Arial" panose="020B0604020202020204" pitchFamily="34" charset="0"/>
              </a:rPr>
              <a:t>Разные упаковки МП могут содержать одинаковые </a:t>
            </a:r>
            <a:r>
              <a:rPr lang="en-US" altLang="ru-RU" sz="2400" b="1" dirty="0" smtClean="0">
                <a:solidFill>
                  <a:srgbClr val="FFFFFF"/>
                </a:solidFill>
                <a:latin typeface="Calibri" panose="020F0502020204030204" pitchFamily="34" charset="0"/>
                <a:cs typeface="Arial" panose="020B0604020202020204" pitchFamily="34" charset="0"/>
              </a:rPr>
              <a:t>GTIN</a:t>
            </a:r>
            <a:endParaRPr lang="ru-RU" altLang="ru-RU" sz="2400" b="1" dirty="0">
              <a:solidFill>
                <a:srgbClr val="FFFFFF"/>
              </a:solidFill>
              <a:latin typeface="Calibri" panose="020F0502020204030204" pitchFamily="34" charset="0"/>
              <a:cs typeface="Arial" panose="020B0604020202020204" pitchFamily="34" charset="0"/>
            </a:endParaRPr>
          </a:p>
        </p:txBody>
      </p:sp>
      <p:sp>
        <p:nvSpPr>
          <p:cNvPr id="19459" name="TextBox 1"/>
          <p:cNvSpPr txBox="1">
            <a:spLocks noChangeArrowheads="1"/>
          </p:cNvSpPr>
          <p:nvPr/>
        </p:nvSpPr>
        <p:spPr bwMode="auto">
          <a:xfrm>
            <a:off x="985740" y="2155174"/>
            <a:ext cx="11635273" cy="4702826"/>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a:lnSpc>
                <a:spcPct val="140000"/>
              </a:lnSpc>
              <a:buFont typeface="Arial" panose="020B0604020202020204" pitchFamily="34" charset="0"/>
              <a:buChar char="•"/>
            </a:pPr>
            <a:r>
              <a:rPr lang="ru-RU" sz="1100" dirty="0" err="1">
                <a:solidFill>
                  <a:srgbClr val="333333"/>
                </a:solidFill>
                <a:latin typeface="Calibri" panose="020F0502020204030204" pitchFamily="34" charset="0"/>
              </a:rPr>
              <a:t>Римпин</a:t>
            </a:r>
            <a:r>
              <a:rPr lang="ru-RU" sz="1100" dirty="0">
                <a:solidFill>
                  <a:srgbClr val="333333"/>
                </a:solidFill>
                <a:latin typeface="Calibri" panose="020F0502020204030204" pitchFamily="34" charset="0"/>
              </a:rPr>
              <a:t>	капсулы 300 мг, 10 шт. - упаковки ячейковые контурные (2) - пачки картонные	</a:t>
            </a:r>
            <a:r>
              <a:rPr lang="ru-RU" sz="1100" dirty="0">
                <a:solidFill>
                  <a:srgbClr val="C00000"/>
                </a:solidFill>
                <a:latin typeface="Calibri" panose="020F0502020204030204" pitchFamily="34" charset="0"/>
              </a:rPr>
              <a:t>8901114129101</a:t>
            </a:r>
          </a:p>
          <a:p>
            <a:pPr marL="342900" indent="-342900">
              <a:lnSpc>
                <a:spcPct val="140000"/>
              </a:lnSpc>
              <a:buFont typeface="Arial" panose="020B0604020202020204" pitchFamily="34" charset="0"/>
              <a:buChar char="•"/>
            </a:pPr>
            <a:r>
              <a:rPr lang="ru-RU" sz="1100" dirty="0" err="1">
                <a:solidFill>
                  <a:srgbClr val="333333"/>
                </a:solidFill>
                <a:latin typeface="Calibri" panose="020F0502020204030204" pitchFamily="34" charset="0"/>
              </a:rPr>
              <a:t>Римпин</a:t>
            </a:r>
            <a:r>
              <a:rPr lang="ru-RU" sz="1100" dirty="0">
                <a:solidFill>
                  <a:srgbClr val="333333"/>
                </a:solidFill>
                <a:latin typeface="Calibri" panose="020F0502020204030204" pitchFamily="34" charset="0"/>
              </a:rPr>
              <a:t>	капсулы 450 мг, 10 шт. - упаковки ячейковые контурные (2) - пачки картонные	</a:t>
            </a:r>
            <a:r>
              <a:rPr lang="ru-RU" sz="1100" dirty="0">
                <a:solidFill>
                  <a:srgbClr val="C00000"/>
                </a:solidFill>
                <a:latin typeface="Calibri" panose="020F0502020204030204" pitchFamily="34" charset="0"/>
              </a:rPr>
              <a:t>8901114129101</a:t>
            </a:r>
          </a:p>
          <a:p>
            <a:pPr marL="342900" indent="-342900">
              <a:lnSpc>
                <a:spcPct val="140000"/>
              </a:lnSpc>
              <a:buFont typeface="Arial" panose="020B0604020202020204" pitchFamily="34" charset="0"/>
              <a:buChar char="•"/>
            </a:pPr>
            <a:r>
              <a:rPr lang="ru-RU" sz="1100" dirty="0" err="1">
                <a:solidFill>
                  <a:srgbClr val="333333"/>
                </a:solidFill>
                <a:latin typeface="Calibri" panose="020F0502020204030204" pitchFamily="34" charset="0"/>
              </a:rPr>
              <a:t>Римпин</a:t>
            </a:r>
            <a:r>
              <a:rPr lang="ru-RU" sz="1100" dirty="0">
                <a:solidFill>
                  <a:srgbClr val="333333"/>
                </a:solidFill>
                <a:latin typeface="Calibri" panose="020F0502020204030204" pitchFamily="34" charset="0"/>
              </a:rPr>
              <a:t>	капсулы 150 мг, 10 шт. - упаковки ячейковые контурные (10) - пачки картонные	</a:t>
            </a:r>
            <a:r>
              <a:rPr lang="ru-RU" sz="1100" dirty="0">
                <a:solidFill>
                  <a:srgbClr val="C00000"/>
                </a:solidFill>
                <a:latin typeface="Calibri" panose="020F0502020204030204" pitchFamily="34" charset="0"/>
              </a:rPr>
              <a:t>8901114129101</a:t>
            </a:r>
          </a:p>
          <a:p>
            <a:pPr marL="342900" indent="-342900">
              <a:lnSpc>
                <a:spcPct val="140000"/>
              </a:lnSpc>
              <a:buFont typeface="Arial" panose="020B0604020202020204" pitchFamily="34" charset="0"/>
              <a:buChar char="•"/>
            </a:pPr>
            <a:r>
              <a:rPr lang="ru-RU" sz="1100" dirty="0" err="1">
                <a:solidFill>
                  <a:srgbClr val="333333"/>
                </a:solidFill>
                <a:latin typeface="Calibri" panose="020F0502020204030204" pitchFamily="34" charset="0"/>
              </a:rPr>
              <a:t>Римпин</a:t>
            </a:r>
            <a:r>
              <a:rPr lang="ru-RU" sz="1100" dirty="0">
                <a:solidFill>
                  <a:srgbClr val="333333"/>
                </a:solidFill>
                <a:latin typeface="Calibri" panose="020F0502020204030204" pitchFamily="34" charset="0"/>
              </a:rPr>
              <a:t>	капсулы 300 мг, 10 шт. - упаковки ячейковые контурные (10) - пачки картонные	</a:t>
            </a:r>
            <a:r>
              <a:rPr lang="ru-RU" sz="1100" dirty="0">
                <a:solidFill>
                  <a:srgbClr val="C00000"/>
                </a:solidFill>
                <a:latin typeface="Calibri" panose="020F0502020204030204" pitchFamily="34" charset="0"/>
              </a:rPr>
              <a:t>8901114129101</a:t>
            </a:r>
          </a:p>
          <a:p>
            <a:pPr marL="342900" indent="-342900">
              <a:lnSpc>
                <a:spcPct val="140000"/>
              </a:lnSpc>
              <a:buFont typeface="Arial" panose="020B0604020202020204" pitchFamily="34" charset="0"/>
              <a:buChar char="•"/>
            </a:pPr>
            <a:r>
              <a:rPr lang="ru-RU" sz="1100" dirty="0" err="1">
                <a:solidFill>
                  <a:srgbClr val="333333"/>
                </a:solidFill>
                <a:latin typeface="Calibri" panose="020F0502020204030204" pitchFamily="34" charset="0"/>
              </a:rPr>
              <a:t>Римпин</a:t>
            </a:r>
            <a:r>
              <a:rPr lang="ru-RU" sz="1100" dirty="0">
                <a:solidFill>
                  <a:srgbClr val="333333"/>
                </a:solidFill>
                <a:latin typeface="Calibri" panose="020F0502020204030204" pitchFamily="34" charset="0"/>
              </a:rPr>
              <a:t>	капсулы 450 мг, 10 шт. - упаковки ячейковые контурные (10) - пачки картонные	</a:t>
            </a:r>
            <a:r>
              <a:rPr lang="ru-RU" sz="1100" dirty="0">
                <a:solidFill>
                  <a:srgbClr val="C00000"/>
                </a:solidFill>
                <a:latin typeface="Calibri" panose="020F0502020204030204" pitchFamily="34" charset="0"/>
              </a:rPr>
              <a:t>8901114129101</a:t>
            </a:r>
          </a:p>
          <a:p>
            <a:pPr marL="342900" indent="-342900">
              <a:lnSpc>
                <a:spcPct val="140000"/>
              </a:lnSpc>
              <a:buFont typeface="Arial" panose="020B0604020202020204" pitchFamily="34" charset="0"/>
              <a:buChar char="•"/>
            </a:pPr>
            <a:r>
              <a:rPr lang="ru-RU" sz="1100" dirty="0" err="1" smtClean="0">
                <a:solidFill>
                  <a:srgbClr val="333333"/>
                </a:solidFill>
                <a:latin typeface="Calibri" panose="020F0502020204030204" pitchFamily="34" charset="0"/>
              </a:rPr>
              <a:t>Хайлефлокс</a:t>
            </a:r>
            <a:r>
              <a:rPr lang="ru-RU" sz="1100" dirty="0" smtClean="0">
                <a:solidFill>
                  <a:srgbClr val="333333"/>
                </a:solidFill>
                <a:latin typeface="Calibri" panose="020F0502020204030204" pitchFamily="34" charset="0"/>
              </a:rPr>
              <a:t>  таблетки </a:t>
            </a:r>
            <a:r>
              <a:rPr lang="ru-RU" sz="1100" dirty="0">
                <a:solidFill>
                  <a:srgbClr val="333333"/>
                </a:solidFill>
                <a:latin typeface="Calibri" panose="020F0502020204030204" pitchFamily="34" charset="0"/>
              </a:rPr>
              <a:t>покрытые пленочной оболочкой 500 мг, 5 шт. - блистеры из ПВХ/алюминия (1) – пачка картонная	</a:t>
            </a:r>
            <a:r>
              <a:rPr lang="ru-RU" sz="1100" dirty="0">
                <a:solidFill>
                  <a:srgbClr val="00B050"/>
                </a:solidFill>
                <a:latin typeface="Calibri" panose="020F0502020204030204" pitchFamily="34" charset="0"/>
              </a:rPr>
              <a:t>8904102200080</a:t>
            </a:r>
          </a:p>
          <a:p>
            <a:pPr marL="342900" indent="-342900">
              <a:lnSpc>
                <a:spcPct val="140000"/>
              </a:lnSpc>
              <a:buFont typeface="Arial" panose="020B0604020202020204" pitchFamily="34" charset="0"/>
              <a:buChar char="•"/>
            </a:pPr>
            <a:r>
              <a:rPr lang="ru-RU" sz="1100" dirty="0" err="1" smtClean="0">
                <a:solidFill>
                  <a:srgbClr val="333333"/>
                </a:solidFill>
                <a:latin typeface="Calibri" panose="020F0502020204030204" pitchFamily="34" charset="0"/>
              </a:rPr>
              <a:t>Хайлефлокс</a:t>
            </a:r>
            <a:r>
              <a:rPr lang="ru-RU" sz="1100" dirty="0" smtClean="0">
                <a:solidFill>
                  <a:srgbClr val="333333"/>
                </a:solidFill>
                <a:latin typeface="Calibri" panose="020F0502020204030204" pitchFamily="34" charset="0"/>
              </a:rPr>
              <a:t>  таблетки </a:t>
            </a:r>
            <a:r>
              <a:rPr lang="ru-RU" sz="1100" dirty="0">
                <a:solidFill>
                  <a:srgbClr val="333333"/>
                </a:solidFill>
                <a:latin typeface="Calibri" panose="020F0502020204030204" pitchFamily="34" charset="0"/>
              </a:rPr>
              <a:t>покрытые пленочной оболочкой 500 мг, 7 шт. - блистеры (1) – пачка картонная	</a:t>
            </a:r>
            <a:r>
              <a:rPr lang="ru-RU" sz="1100" dirty="0" smtClean="0">
                <a:solidFill>
                  <a:srgbClr val="333333"/>
                </a:solidFill>
                <a:latin typeface="Calibri" panose="020F0502020204030204" pitchFamily="34" charset="0"/>
              </a:rPr>
              <a:t>                             </a:t>
            </a:r>
            <a:r>
              <a:rPr lang="ru-RU" sz="1100" dirty="0" smtClean="0">
                <a:solidFill>
                  <a:srgbClr val="00B050"/>
                </a:solidFill>
                <a:latin typeface="Calibri" panose="020F0502020204030204" pitchFamily="34" charset="0"/>
              </a:rPr>
              <a:t>8904102200080</a:t>
            </a:r>
            <a:endParaRPr lang="ru-RU" sz="1100" dirty="0">
              <a:solidFill>
                <a:srgbClr val="00B050"/>
              </a:solidFill>
              <a:latin typeface="Calibri" panose="020F0502020204030204" pitchFamily="34" charset="0"/>
            </a:endParaRPr>
          </a:p>
          <a:p>
            <a:pPr marL="342900" indent="-342900">
              <a:lnSpc>
                <a:spcPct val="140000"/>
              </a:lnSpc>
              <a:buFont typeface="Arial" panose="020B0604020202020204" pitchFamily="34" charset="0"/>
              <a:buChar char="•"/>
            </a:pPr>
            <a:r>
              <a:rPr lang="ru-RU" sz="1100" dirty="0" err="1" smtClean="0">
                <a:solidFill>
                  <a:srgbClr val="333333"/>
                </a:solidFill>
                <a:latin typeface="Calibri" panose="020F0502020204030204" pitchFamily="34" charset="0"/>
              </a:rPr>
              <a:t>Хайлефлокс</a:t>
            </a:r>
            <a:r>
              <a:rPr lang="ru-RU" sz="1100" dirty="0" smtClean="0">
                <a:solidFill>
                  <a:srgbClr val="333333"/>
                </a:solidFill>
                <a:latin typeface="Calibri" panose="020F0502020204030204" pitchFamily="34" charset="0"/>
              </a:rPr>
              <a:t>  таблетки </a:t>
            </a:r>
            <a:r>
              <a:rPr lang="ru-RU" sz="1100" dirty="0">
                <a:solidFill>
                  <a:srgbClr val="333333"/>
                </a:solidFill>
                <a:latin typeface="Calibri" panose="020F0502020204030204" pitchFamily="34" charset="0"/>
              </a:rPr>
              <a:t>покрытые пленочной оболочкой 500 мг, 10 шт. - блистеры из ПВХ/алюминия (1) – пачка картонная	</a:t>
            </a:r>
            <a:r>
              <a:rPr lang="ru-RU" sz="1100" dirty="0">
                <a:solidFill>
                  <a:srgbClr val="00B050"/>
                </a:solidFill>
                <a:latin typeface="Calibri" panose="020F0502020204030204" pitchFamily="34" charset="0"/>
              </a:rPr>
              <a:t>8904102200080</a:t>
            </a:r>
          </a:p>
          <a:p>
            <a:pPr marL="342900" indent="-342900">
              <a:lnSpc>
                <a:spcPct val="140000"/>
              </a:lnSpc>
              <a:buFont typeface="Arial" panose="020B0604020202020204" pitchFamily="34" charset="0"/>
              <a:buChar char="•"/>
            </a:pPr>
            <a:r>
              <a:rPr lang="ru-RU" sz="1100" dirty="0" err="1" smtClean="0">
                <a:solidFill>
                  <a:srgbClr val="333333"/>
                </a:solidFill>
                <a:latin typeface="Calibri" panose="020F0502020204030204" pitchFamily="34" charset="0"/>
              </a:rPr>
              <a:t>Хайлефлокс</a:t>
            </a:r>
            <a:r>
              <a:rPr lang="ru-RU" sz="1100" dirty="0" smtClean="0">
                <a:solidFill>
                  <a:srgbClr val="333333"/>
                </a:solidFill>
                <a:latin typeface="Calibri" panose="020F0502020204030204" pitchFamily="34" charset="0"/>
              </a:rPr>
              <a:t>  таблетки </a:t>
            </a:r>
            <a:r>
              <a:rPr lang="ru-RU" sz="1100" dirty="0">
                <a:solidFill>
                  <a:srgbClr val="333333"/>
                </a:solidFill>
                <a:latin typeface="Calibri" panose="020F0502020204030204" pitchFamily="34" charset="0"/>
              </a:rPr>
              <a:t>покрытые пленочной оболочкой 500 мг, 5 шт. - блистеры из ПВХ/алюминия (10) – пачка картонная	</a:t>
            </a:r>
            <a:r>
              <a:rPr lang="ru-RU" sz="1100" dirty="0">
                <a:solidFill>
                  <a:srgbClr val="00B050"/>
                </a:solidFill>
                <a:latin typeface="Calibri" panose="020F0502020204030204" pitchFamily="34" charset="0"/>
              </a:rPr>
              <a:t>8904102200080</a:t>
            </a:r>
          </a:p>
          <a:p>
            <a:pPr marL="342900" indent="-342900">
              <a:lnSpc>
                <a:spcPct val="140000"/>
              </a:lnSpc>
              <a:buFont typeface="Arial" panose="020B0604020202020204" pitchFamily="34" charset="0"/>
              <a:buChar char="•"/>
            </a:pPr>
            <a:r>
              <a:rPr lang="ru-RU" sz="1100" dirty="0" err="1" smtClean="0">
                <a:solidFill>
                  <a:srgbClr val="333333"/>
                </a:solidFill>
                <a:latin typeface="Calibri" panose="020F0502020204030204" pitchFamily="34" charset="0"/>
              </a:rPr>
              <a:t>Хайлефлокс</a:t>
            </a:r>
            <a:r>
              <a:rPr lang="ru-RU" sz="1100" dirty="0" smtClean="0">
                <a:solidFill>
                  <a:srgbClr val="333333"/>
                </a:solidFill>
                <a:latin typeface="Calibri" panose="020F0502020204030204" pitchFamily="34" charset="0"/>
              </a:rPr>
              <a:t>  таблетки </a:t>
            </a:r>
            <a:r>
              <a:rPr lang="ru-RU" sz="1100" dirty="0">
                <a:solidFill>
                  <a:srgbClr val="333333"/>
                </a:solidFill>
                <a:latin typeface="Calibri" panose="020F0502020204030204" pitchFamily="34" charset="0"/>
              </a:rPr>
              <a:t>покрытые пленочной оболочкой 500 мг, 10 шт. - блистеры из ПВХ/алюминия (10) – пачка картонная	</a:t>
            </a:r>
            <a:r>
              <a:rPr lang="ru-RU" sz="1100" dirty="0">
                <a:solidFill>
                  <a:srgbClr val="00B050"/>
                </a:solidFill>
                <a:latin typeface="Calibri" panose="020F0502020204030204" pitchFamily="34" charset="0"/>
              </a:rPr>
              <a:t>8904102200080</a:t>
            </a:r>
          </a:p>
          <a:p>
            <a:pPr marL="342900" indent="-342900">
              <a:lnSpc>
                <a:spcPct val="140000"/>
              </a:lnSpc>
              <a:buFont typeface="Arial" panose="020B0604020202020204" pitchFamily="34" charset="0"/>
              <a:buChar char="•"/>
            </a:pPr>
            <a:r>
              <a:rPr lang="ru-RU" sz="1100" dirty="0" err="1" smtClean="0">
                <a:solidFill>
                  <a:srgbClr val="333333"/>
                </a:solidFill>
                <a:latin typeface="Calibri" panose="020F0502020204030204" pitchFamily="34" charset="0"/>
              </a:rPr>
              <a:t>Делецит</a:t>
            </a:r>
            <a:r>
              <a:rPr lang="ru-RU" sz="1100" dirty="0">
                <a:solidFill>
                  <a:srgbClr val="333333"/>
                </a:solidFill>
                <a:latin typeface="Calibri" panose="020F0502020204030204" pitchFamily="34" charset="0"/>
              </a:rPr>
              <a:t>	раствор для приема внутрь 600 мг/7 мл, 7 мл - флаконы (10) - пачки картонные	</a:t>
            </a:r>
            <a:r>
              <a:rPr lang="ru-RU" sz="1100" dirty="0" smtClean="0">
                <a:solidFill>
                  <a:srgbClr val="333333"/>
                </a:solidFill>
                <a:latin typeface="Calibri" panose="020F0502020204030204" pitchFamily="34" charset="0"/>
              </a:rPr>
              <a:t>                             </a:t>
            </a:r>
            <a:r>
              <a:rPr lang="ru-RU" sz="1100" dirty="0" smtClean="0">
                <a:solidFill>
                  <a:schemeClr val="accent6">
                    <a:lumMod val="75000"/>
                  </a:schemeClr>
                </a:solidFill>
                <a:latin typeface="Calibri" panose="020F0502020204030204" pitchFamily="34" charset="0"/>
              </a:rPr>
              <a:t>8024790041014</a:t>
            </a:r>
            <a:endParaRPr lang="ru-RU" sz="1100" dirty="0">
              <a:solidFill>
                <a:schemeClr val="accent6">
                  <a:lumMod val="75000"/>
                </a:schemeClr>
              </a:solidFill>
              <a:latin typeface="Calibri" panose="020F0502020204030204" pitchFamily="34" charset="0"/>
            </a:endParaRPr>
          </a:p>
          <a:p>
            <a:pPr marL="342900" indent="-342900">
              <a:lnSpc>
                <a:spcPct val="140000"/>
              </a:lnSpc>
              <a:buFont typeface="Arial" panose="020B0604020202020204" pitchFamily="34" charset="0"/>
              <a:buChar char="•"/>
            </a:pPr>
            <a:r>
              <a:rPr lang="ru-RU" sz="1100" dirty="0" err="1">
                <a:solidFill>
                  <a:srgbClr val="333333"/>
                </a:solidFill>
                <a:latin typeface="Calibri" panose="020F0502020204030204" pitchFamily="34" charset="0"/>
              </a:rPr>
              <a:t>Флексен</a:t>
            </a:r>
            <a:r>
              <a:rPr lang="ru-RU" sz="1100" dirty="0">
                <a:solidFill>
                  <a:srgbClr val="333333"/>
                </a:solidFill>
                <a:latin typeface="Calibri" panose="020F0502020204030204" pitchFamily="34" charset="0"/>
              </a:rPr>
              <a:t>	суппозитории ректальные 100 мг, 6 шт. - упаковки ячейковые контурные (2) - пачки картонные	</a:t>
            </a:r>
            <a:r>
              <a:rPr lang="ru-RU" sz="1100" dirty="0">
                <a:solidFill>
                  <a:schemeClr val="accent6">
                    <a:lumMod val="75000"/>
                  </a:schemeClr>
                </a:solidFill>
                <a:latin typeface="Calibri" panose="020F0502020204030204" pitchFamily="34" charset="0"/>
              </a:rPr>
              <a:t>8024790041014</a:t>
            </a:r>
          </a:p>
          <a:p>
            <a:pPr marL="342900" indent="-342900">
              <a:lnSpc>
                <a:spcPct val="140000"/>
              </a:lnSpc>
              <a:buFont typeface="Arial" panose="020B0604020202020204" pitchFamily="34" charset="0"/>
              <a:buChar char="•"/>
            </a:pPr>
            <a:r>
              <a:rPr lang="ru-RU" sz="1100" dirty="0" err="1">
                <a:solidFill>
                  <a:srgbClr val="333333"/>
                </a:solidFill>
                <a:latin typeface="Calibri" panose="020F0502020204030204" pitchFamily="34" charset="0"/>
              </a:rPr>
              <a:t>Лифоран</a:t>
            </a:r>
            <a:r>
              <a:rPr lang="ru-RU" sz="1100" dirty="0">
                <a:solidFill>
                  <a:srgbClr val="333333"/>
                </a:solidFill>
                <a:latin typeface="Calibri" panose="020F0502020204030204" pitchFamily="34" charset="0"/>
              </a:rPr>
              <a:t>	порошок для приготовления раствора для внутривенного и внутримышечного введения 1 г - флаконы 10 мл - пачки картонные	</a:t>
            </a:r>
            <a:r>
              <a:rPr lang="ru-RU" sz="1100" dirty="0">
                <a:solidFill>
                  <a:schemeClr val="tx2"/>
                </a:solidFill>
                <a:latin typeface="Calibri" panose="020F0502020204030204" pitchFamily="34" charset="0"/>
              </a:rPr>
              <a:t>8901114305307</a:t>
            </a:r>
          </a:p>
          <a:p>
            <a:pPr marL="342900" indent="-342900">
              <a:lnSpc>
                <a:spcPct val="140000"/>
              </a:lnSpc>
              <a:buFont typeface="Arial" panose="020B0604020202020204" pitchFamily="34" charset="0"/>
              <a:buChar char="•"/>
            </a:pPr>
            <a:r>
              <a:rPr lang="ru-RU" sz="1100" dirty="0" err="1">
                <a:solidFill>
                  <a:srgbClr val="333333"/>
                </a:solidFill>
                <a:latin typeface="Calibri" panose="020F0502020204030204" pitchFamily="34" charset="0"/>
              </a:rPr>
              <a:t>Лифоран</a:t>
            </a:r>
            <a:r>
              <a:rPr lang="ru-RU" sz="1100" dirty="0">
                <a:solidFill>
                  <a:srgbClr val="333333"/>
                </a:solidFill>
                <a:latin typeface="Calibri" panose="020F0502020204030204" pitchFamily="34" charset="0"/>
              </a:rPr>
              <a:t>	порошок для приготовления раствора для инъекций, 250 мг - флаконы (1) - пачки картонные	</a:t>
            </a:r>
            <a:r>
              <a:rPr lang="ru-RU" sz="1100" dirty="0" smtClean="0">
                <a:solidFill>
                  <a:srgbClr val="333333"/>
                </a:solidFill>
                <a:latin typeface="Calibri" panose="020F0502020204030204" pitchFamily="34" charset="0"/>
              </a:rPr>
              <a:t>                                                          </a:t>
            </a:r>
            <a:r>
              <a:rPr lang="ru-RU" sz="1100" dirty="0" smtClean="0">
                <a:solidFill>
                  <a:schemeClr val="tx2"/>
                </a:solidFill>
                <a:latin typeface="Calibri" panose="020F0502020204030204" pitchFamily="34" charset="0"/>
              </a:rPr>
              <a:t>8901114305307</a:t>
            </a:r>
            <a:endParaRPr lang="ru-RU" sz="1100" dirty="0">
              <a:solidFill>
                <a:schemeClr val="tx2"/>
              </a:solidFill>
              <a:latin typeface="Calibri" panose="020F0502020204030204" pitchFamily="34" charset="0"/>
            </a:endParaRPr>
          </a:p>
          <a:p>
            <a:pPr marL="342900" indent="-342900">
              <a:lnSpc>
                <a:spcPct val="140000"/>
              </a:lnSpc>
              <a:buFont typeface="Arial" panose="020B0604020202020204" pitchFamily="34" charset="0"/>
              <a:buChar char="•"/>
            </a:pPr>
            <a:endParaRPr lang="ru-RU" sz="1600" dirty="0" smtClean="0">
              <a:solidFill>
                <a:srgbClr val="333333"/>
              </a:solidFill>
              <a:latin typeface="Calibri" panose="020F0502020204030204" pitchFamily="34" charset="0"/>
            </a:endParaRPr>
          </a:p>
          <a:p>
            <a:pPr marL="342900" indent="-342900">
              <a:lnSpc>
                <a:spcPct val="140000"/>
              </a:lnSpc>
              <a:buFont typeface="Arial" panose="020B0604020202020204" pitchFamily="34" charset="0"/>
              <a:buChar char="•"/>
            </a:pPr>
            <a:endParaRPr lang="en-US" sz="2200" dirty="0" smtClean="0">
              <a:solidFill>
                <a:srgbClr val="333333"/>
              </a:solidFill>
              <a:latin typeface="Calibri" panose="020F0502020204030204" pitchFamily="34" charset="0"/>
            </a:endParaRPr>
          </a:p>
          <a:p>
            <a:pPr marL="342900" indent="-342900">
              <a:lnSpc>
                <a:spcPct val="140000"/>
              </a:lnSpc>
              <a:buFont typeface="Arial" panose="020B0604020202020204" pitchFamily="34" charset="0"/>
              <a:buChar char="•"/>
            </a:pPr>
            <a:endParaRPr lang="ru-RU" sz="2200" dirty="0" smtClean="0">
              <a:solidFill>
                <a:srgbClr val="333333"/>
              </a:solidFill>
              <a:latin typeface="Calibri" panose="020F0502020204030204" pitchFamily="34" charset="0"/>
            </a:endParaRPr>
          </a:p>
        </p:txBody>
      </p:sp>
      <p:sp>
        <p:nvSpPr>
          <p:cNvPr id="19461" name="Rectangle 12">
            <a:hlinkClick r:id="rId3"/>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645A"/>
              </a:buClr>
              <a:buFont typeface="Wingdings" panose="05000000000000000000" pitchFamily="2" charset="2"/>
              <a:buNone/>
            </a:pPr>
            <a:endParaRPr lang="ru-RU" altLang="ru-RU" sz="1800">
              <a:solidFill>
                <a:srgbClr val="000000"/>
              </a:solidFill>
              <a:cs typeface="Arial" panose="020B0604020202020204" pitchFamily="34" charset="0"/>
            </a:endParaRPr>
          </a:p>
        </p:txBody>
      </p:sp>
      <p:sp>
        <p:nvSpPr>
          <p:cNvPr id="19462" name="Rectangle 13">
            <a:hlinkClick r:id="rId3"/>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645A"/>
              </a:buClr>
              <a:buFont typeface="Wingdings" panose="05000000000000000000" pitchFamily="2" charset="2"/>
              <a:buNone/>
            </a:pPr>
            <a:endParaRPr lang="ru-RU" altLang="ru-RU" sz="1800">
              <a:solidFill>
                <a:srgbClr val="000000"/>
              </a:solidFill>
              <a:cs typeface="Arial" panose="020B0604020202020204" pitchFamily="34" charset="0"/>
            </a:endParaRPr>
          </a:p>
        </p:txBody>
      </p:sp>
      <p:pic>
        <p:nvPicPr>
          <p:cNvPr id="19465" name="Picture 14" descr="LogoRLSFinish1 copy"/>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276225"/>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fld id="{7B3F6AD6-5081-4646-871B-60AE51819DEA}" type="slidenum">
              <a:rPr lang="ru-RU" sz="1300">
                <a:solidFill>
                  <a:srgbClr val="898989"/>
                </a:solidFill>
                <a:cs typeface="Arial" panose="020B0604020202020204" pitchFamily="34" charset="0"/>
              </a:rPr>
              <a:pPr algn="r">
                <a:spcBef>
                  <a:spcPct val="0"/>
                </a:spcBef>
                <a:buClrTx/>
                <a:buFontTx/>
                <a:buNone/>
              </a:pPr>
              <a:t>14</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ru-RU">
              <a:solidFill>
                <a:srgbClr val="000000"/>
              </a:solidFill>
            </a:endParaRPr>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spTree>
    <p:extLst>
      <p:ext uri="{BB962C8B-B14F-4D97-AF65-F5344CB8AC3E}">
        <p14:creationId xmlns:p14="http://schemas.microsoft.com/office/powerpoint/2010/main" xmlns="" val="2984861217"/>
      </p:ext>
    </p:extLst>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1524000" y="354792"/>
            <a:ext cx="10279224"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ru-RU" altLang="ru-RU" sz="2400" b="1" dirty="0" smtClean="0">
                <a:solidFill>
                  <a:schemeClr val="bg1"/>
                </a:solidFill>
                <a:latin typeface="Calibri" panose="020F0502020204030204" pitchFamily="34" charset="0"/>
                <a:cs typeface="Arial" panose="020B0604020202020204" pitchFamily="34" charset="0"/>
              </a:rPr>
              <a:t>Мировой опыт построения системы и роль в нем </a:t>
            </a:r>
            <a:r>
              <a:rPr lang="en-US" altLang="ru-RU" sz="2400" b="1" dirty="0" smtClean="0">
                <a:solidFill>
                  <a:schemeClr val="bg1"/>
                </a:solidFill>
                <a:latin typeface="Calibri" panose="020F0502020204030204" pitchFamily="34" charset="0"/>
                <a:cs typeface="Arial" panose="020B0604020202020204" pitchFamily="34" charset="0"/>
              </a:rPr>
              <a:t>GS1</a:t>
            </a:r>
            <a:endParaRPr lang="ru-RU" altLang="ru-RU" sz="2400" b="1" dirty="0">
              <a:solidFill>
                <a:schemeClr val="bg1"/>
              </a:solidFill>
              <a:latin typeface="Calibri" panose="020F0502020204030204" pitchFamily="34" charset="0"/>
              <a:cs typeface="Arial" panose="020B0604020202020204" pitchFamily="34" charset="0"/>
            </a:endParaRPr>
          </a:p>
        </p:txBody>
      </p:sp>
      <p:sp>
        <p:nvSpPr>
          <p:cNvPr id="19461" name="Rectangle 12">
            <a:hlinkClick r:id="rId2"/>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sp>
        <p:nvSpPr>
          <p:cNvPr id="19462" name="Rectangle 13">
            <a:hlinkClick r:id="rId2"/>
          </p:cNvPr>
          <p:cNvSpPr>
            <a:spLocks noChangeArrowheads="1"/>
          </p:cNvSpPr>
          <p:nvPr/>
        </p:nvSpPr>
        <p:spPr bwMode="auto">
          <a:xfrm>
            <a:off x="1631951" y="2991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pic>
        <p:nvPicPr>
          <p:cNvPr id="19465"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78457"/>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7B3F6AD6-5081-4646-871B-60AE51819DEA}" type="slidenum">
              <a:rPr lang="ru-RU" sz="1300">
                <a:solidFill>
                  <a:srgbClr val="898989"/>
                </a:solidFill>
                <a:cs typeface="Arial" panose="020B0604020202020204" pitchFamily="34" charset="0"/>
              </a:rPr>
              <a:pPr algn="r" eaLnBrk="1" hangingPunct="1">
                <a:spcBef>
                  <a:spcPct val="0"/>
                </a:spcBef>
                <a:buClrTx/>
                <a:buFontTx/>
                <a:buNone/>
              </a:pPr>
              <a:t>15</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a:solidFill>
                  <a:srgbClr val="333333"/>
                </a:solidFill>
                <a:latin typeface="Calibri" panose="020F0502020204030204" pitchFamily="34" charset="0"/>
              </a:rPr>
              <a:t>Москва,</a:t>
            </a:r>
            <a:r>
              <a:rPr lang="en-US" sz="1000">
                <a:solidFill>
                  <a:srgbClr val="333333"/>
                </a:solidFill>
                <a:latin typeface="Calibri" panose="020F0502020204030204" pitchFamily="34" charset="0"/>
              </a:rPr>
              <a:t> “</a:t>
            </a:r>
            <a:r>
              <a:rPr lang="ru-RU" sz="1000">
                <a:solidFill>
                  <a:srgbClr val="333333"/>
                </a:solidFill>
                <a:latin typeface="Calibri" panose="020F0502020204030204" pitchFamily="34" charset="0"/>
              </a:rPr>
              <a:t>Мониторинг движения медицинских продуктов </a:t>
            </a:r>
            <a:r>
              <a:rPr lang="en-US" sz="1000">
                <a:solidFill>
                  <a:srgbClr val="333333"/>
                </a:solidFill>
                <a:latin typeface="Calibri" panose="020F0502020204030204" pitchFamily="34" charset="0"/>
              </a:rPr>
              <a:t>”</a:t>
            </a:r>
            <a:r>
              <a:rPr lang="ru-RU" sz="1000">
                <a:solidFill>
                  <a:srgbClr val="333333"/>
                </a:solidFill>
                <a:latin typeface="Calibri" panose="020F0502020204030204" pitchFamily="34" charset="0"/>
              </a:rPr>
              <a:t>. </a:t>
            </a:r>
            <a:r>
              <a:rPr lang="en-US" sz="1000">
                <a:solidFill>
                  <a:srgbClr val="333333"/>
                </a:solidFill>
                <a:latin typeface="Calibri" panose="020F0502020204030204" pitchFamily="34" charset="0"/>
              </a:rPr>
              <a:t>8</a:t>
            </a:r>
            <a:r>
              <a:rPr lang="ru-RU" sz="1000">
                <a:solidFill>
                  <a:srgbClr val="333333"/>
                </a:solidFill>
                <a:latin typeface="Calibri" panose="020F0502020204030204" pitchFamily="34" charset="0"/>
              </a:rPr>
              <a:t> декабря 201</a:t>
            </a:r>
            <a:r>
              <a:rPr lang="en-US" sz="1000">
                <a:solidFill>
                  <a:srgbClr val="333333"/>
                </a:solidFill>
                <a:latin typeface="Calibri" panose="020F0502020204030204" pitchFamily="34" charset="0"/>
              </a:rPr>
              <a:t>5</a:t>
            </a:r>
            <a:r>
              <a:rPr lang="ru-RU" sz="1000">
                <a:solidFill>
                  <a:srgbClr val="333333"/>
                </a:solidFill>
                <a:latin typeface="Calibri" panose="020F0502020204030204" pitchFamily="34" charset="0"/>
              </a:rPr>
              <a:t>. </a:t>
            </a:r>
            <a:endParaRPr lang="en-US" sz="1000">
              <a:solidFill>
                <a:srgbClr val="333333"/>
              </a:solidFill>
              <a:latin typeface="Calibri" panose="020F0502020204030204" pitchFamily="34" charset="0"/>
            </a:endParaRPr>
          </a:p>
        </p:txBody>
      </p:sp>
      <p:pic>
        <p:nvPicPr>
          <p:cNvPr id="3" name="Рисунок 2"/>
          <p:cNvPicPr>
            <a:picLocks noChangeAspect="1"/>
          </p:cNvPicPr>
          <p:nvPr/>
        </p:nvPicPr>
        <p:blipFill>
          <a:blip r:embed="rId4" cstate="email"/>
          <a:stretch>
            <a:fillRect/>
          </a:stretch>
        </p:blipFill>
        <p:spPr>
          <a:xfrm>
            <a:off x="1524000" y="1455336"/>
            <a:ext cx="8991600" cy="5069290"/>
          </a:xfrm>
          <a:prstGeom prst="rect">
            <a:avLst/>
          </a:prstGeom>
        </p:spPr>
      </p:pic>
    </p:spTree>
    <p:extLst>
      <p:ext uri="{BB962C8B-B14F-4D97-AF65-F5344CB8AC3E}">
        <p14:creationId xmlns:p14="http://schemas.microsoft.com/office/powerpoint/2010/main" xmlns="" val="2860590866"/>
      </p:ext>
    </p:extLst>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1931437" y="333375"/>
            <a:ext cx="10105053"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ru-RU" altLang="ru-RU" sz="2400" b="1" dirty="0">
                <a:solidFill>
                  <a:schemeClr val="bg1"/>
                </a:solidFill>
                <a:latin typeface="Calibri" panose="020F0502020204030204" pitchFamily="34" charset="0"/>
                <a:cs typeface="Arial" panose="020B0604020202020204" pitchFamily="34" charset="0"/>
              </a:rPr>
              <a:t>Э</a:t>
            </a:r>
            <a:r>
              <a:rPr lang="ru-RU" altLang="ru-RU" sz="2400" b="1" dirty="0" smtClean="0">
                <a:solidFill>
                  <a:schemeClr val="bg1"/>
                </a:solidFill>
                <a:latin typeface="Calibri" panose="020F0502020204030204" pitchFamily="34" charset="0"/>
                <a:cs typeface="Arial" panose="020B0604020202020204" pitchFamily="34" charset="0"/>
              </a:rPr>
              <a:t>ти производители потенциально готовы стать участниками Системы</a:t>
            </a:r>
            <a:endParaRPr lang="ru-RU" altLang="ru-RU" sz="2400" b="1" dirty="0">
              <a:solidFill>
                <a:schemeClr val="bg1"/>
              </a:solidFill>
              <a:latin typeface="Calibri" panose="020F0502020204030204" pitchFamily="34" charset="0"/>
              <a:cs typeface="Arial" panose="020B0604020202020204" pitchFamily="34" charset="0"/>
            </a:endParaRPr>
          </a:p>
        </p:txBody>
      </p:sp>
      <p:sp>
        <p:nvSpPr>
          <p:cNvPr id="19461" name="Rectangle 12">
            <a:hlinkClick r:id="rId2"/>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sp>
        <p:nvSpPr>
          <p:cNvPr id="19462" name="Rectangle 13">
            <a:hlinkClick r:id="rId2"/>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pic>
        <p:nvPicPr>
          <p:cNvPr id="19465"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78457"/>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7B3F6AD6-5081-4646-871B-60AE51819DEA}" type="slidenum">
              <a:rPr lang="ru-RU" sz="1300">
                <a:solidFill>
                  <a:srgbClr val="898989"/>
                </a:solidFill>
                <a:cs typeface="Arial" panose="020B0604020202020204" pitchFamily="34" charset="0"/>
              </a:rPr>
              <a:pPr algn="r" eaLnBrk="1" hangingPunct="1">
                <a:spcBef>
                  <a:spcPct val="0"/>
                </a:spcBef>
                <a:buClrTx/>
                <a:buFontTx/>
                <a:buNone/>
              </a:pPr>
              <a:t>16</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pic>
        <p:nvPicPr>
          <p:cNvPr id="2" name="Рисунок 1"/>
          <p:cNvPicPr>
            <a:picLocks noChangeAspect="1"/>
          </p:cNvPicPr>
          <p:nvPr/>
        </p:nvPicPr>
        <p:blipFill>
          <a:blip r:embed="rId4" cstate="email"/>
          <a:stretch>
            <a:fillRect/>
          </a:stretch>
        </p:blipFill>
        <p:spPr>
          <a:xfrm>
            <a:off x="1405466" y="1489643"/>
            <a:ext cx="9414933" cy="5079433"/>
          </a:xfrm>
          <a:prstGeom prst="rect">
            <a:avLst/>
          </a:prstGeom>
        </p:spPr>
      </p:pic>
    </p:spTree>
    <p:extLst>
      <p:ext uri="{BB962C8B-B14F-4D97-AF65-F5344CB8AC3E}">
        <p14:creationId xmlns:p14="http://schemas.microsoft.com/office/powerpoint/2010/main" xmlns="" val="1668873838"/>
      </p:ext>
    </p:extLst>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kt 20" hidden="1"/>
          <p:cNvGraphicFramePr>
            <a:graphicFrameLocks noChangeAspect="1"/>
          </p:cNvGraphicFramePr>
          <p:nvPr>
            <p:extLst/>
          </p:nvPr>
        </p:nvGraphicFramePr>
        <p:xfrm>
          <a:off x="1525589" y="1589"/>
          <a:ext cx="1587" cy="1587"/>
        </p:xfrm>
        <a:graphic>
          <a:graphicData uri="http://schemas.openxmlformats.org/presentationml/2006/ole">
            <p:oleObj spid="_x0000_s1033" name="think-cell Folie" r:id="rId27" imgW="360" imgH="360" progId="">
              <p:embed/>
            </p:oleObj>
          </a:graphicData>
        </a:graphic>
      </p:graphicFrame>
      <p:sp>
        <p:nvSpPr>
          <p:cNvPr id="6" name="Title 5"/>
          <p:cNvSpPr>
            <a:spLocks noGrp="1"/>
          </p:cNvSpPr>
          <p:nvPr>
            <p:ph type="title"/>
          </p:nvPr>
        </p:nvSpPr>
        <p:spPr/>
        <p:txBody>
          <a:bodyPr>
            <a:noAutofit/>
          </a:bodyPr>
          <a:lstStyle/>
          <a:p>
            <a:pPr>
              <a:lnSpc>
                <a:spcPts val="2200"/>
              </a:lnSpc>
            </a:pPr>
            <a:r>
              <a:rPr lang="de-DE" sz="2400" dirty="0">
                <a:latin typeface="+mn-lt"/>
                <a:cs typeface="Arial" charset="0"/>
              </a:rPr>
              <a:t>PAN-EUROPEAN ARCHITECTURE: </a:t>
            </a:r>
            <a:br>
              <a:rPr lang="de-DE" sz="2400" dirty="0">
                <a:latin typeface="+mn-lt"/>
                <a:cs typeface="Arial" charset="0"/>
              </a:rPr>
            </a:br>
            <a:r>
              <a:rPr lang="de-DE" sz="2400" dirty="0">
                <a:latin typeface="+mn-lt"/>
                <a:cs typeface="Arial" charset="0"/>
              </a:rPr>
              <a:t>DESIGN FOR INTEROPERABILITY AND EFFICIENCY</a:t>
            </a:r>
            <a:endParaRPr lang="en-GB" sz="2400" dirty="0">
              <a:latin typeface="+mn-lt"/>
            </a:endParaRPr>
          </a:p>
        </p:txBody>
      </p:sp>
      <p:sp>
        <p:nvSpPr>
          <p:cNvPr id="59" name="Content Placeholder 58"/>
          <p:cNvSpPr>
            <a:spLocks noGrp="1"/>
          </p:cNvSpPr>
          <p:nvPr>
            <p:ph idx="1"/>
          </p:nvPr>
        </p:nvSpPr>
        <p:spPr/>
        <p:txBody>
          <a:bodyPr/>
          <a:lstStyle/>
          <a:p>
            <a:endParaRPr lang="en-GB" dirty="0"/>
          </a:p>
        </p:txBody>
      </p:sp>
      <p:sp>
        <p:nvSpPr>
          <p:cNvPr id="13314" name="AutoShape 2" descr="data:image/jpeg;base64,/9j/4AAQSkZJRgABAQAAAQABAAD/2wCEAAkGBhQSEBUUEhMUFBUUFBQUFhQYFBUVFxYVFBQVFBcYHBQXHCYeGBklGRQUHy8gIycpLCwsFR4xNTAqNSYrLCkBCQoKDgwOGg8PGiolHyQ1Li4sKi0vLDAsKS8yLC0sKik1LCwsLC0sLykpLCkpLCwpLCwpLCwpLCksLCwsLCwsKf/AABEIAF4BQAMBIgACEQEDEQH/xAAbAAACAgMBAAAAAAAAAAAAAAAABQEGAgMEB//EAEsQAAEDAgMCCAkIBgkFAAAAAAEAAgMEEQUGEiExEzJBUWFxkbEHFCI1cnOBobIWM0JSU4PBwhUjYpKz0SQlJjQ2VIKTohdDY9Lw/8QAGQEBAAMBAQAAAAAAAAAAAAAAAAECAwQF/8QAKxEAAwACAQIFAwQDAQAAAAAAAAECAxEhEjEEE0FRcTNhkSIygbFCUqEj/9oADAMBAAIRAxEAPwD3FCEIAQhCAEIQgBCEIAQhCAEIQgBCEIAQhCAEIQgBCi6LoCUKLougJQo1KC5AZIXPNiEbOM9jetwHeVxPzRSjfPF7HA9yspb9CruV6jVCT/K2m5Jb9THnuaj5WU/1n/7Uv/qp8uvZkeZHuOEJP8rKb65HXHIPyqW5spft2DrOnvTy69mPMn3G6FxQ4zC/iyxu6ntP4rrD77lVpruWVJ9mZIUXRdQSShRdSgBCEIAQhCAEIUFAShRdRdAZIWN1N0BKFCEBKFF0XQEoUXRdAShQpQAhCi6AlQVAKklAVfHs9spqgQcDJI8taRpsb6r7Lb+RaD4QD/kav/bKQ5k8/U/3P5l6ZZduSceOYbne1vucMVlyXaVa09diuYXn6mmfo1OiedgbI3Tc819112Zpx7xSmdMG6iCABewu42Vd8KWFxmlE2kCRr2gOG+zjaxPKuPH6p0mAxPebuIiueeziFaMEV0WuzemilZ8k9cV3S2mPMF8arIGTOqBE2QXDIoxcC5HHfc+5MBlSI/OPml9OV9v3WkD3LVkTzfB6H5iny5stubang6MUKoTrkWwZZpmcWCPrLAT2ldsdGxvFY0dTQO5bkFZdTZv0yvQjSjSpuhQTojSsXQg7wD1hZ3QmxpHDNgdO/jQxHrjb32XI7KNP9Bro/VyPZ7gbJyoJVldL1KOJfdCQ4DMz5qrlH7MgZKPeA73rA1VbFx4YpxzxuMbv3H7D2p+oU+ZvukyPLXo2hJDm+AuDZdUDz9GVujscfJPanLJQRcEEc42rXU0jJG6ZGte08jgCOwpBPlV0R1UUroT9kfLhd0aTxfYrJRX2/oq3c89yzBSqxRZvLJBDWs4CQ7GvveJ/ov5OoqygqlQ57mk5JvsZIUBSqlwXPW1TYmOe8hrWguJPIAuhJc3Ya6ejljZxnN8kc5BBt7laEnST7FMjaltdxdRY9VVY1U0bIob2bLLcl3SI222dZXTKyvjF2up5rfQLXRk9Trkdq5sm49EadkLiI5Ymhjon+S67dlwDvBVna8Fa5H0VpTwYY11zt1z/AEJ8vZmbVa2lro5YzaSJ29vT0hasczQIZGwRRmad4uIwbADnc7kCZRYRE2Z0zWASPFnO27Rs/kFU6Ij9Pz3+wHcxWiIqqaXZbIyXczKfq9bHUcNe4XMlPGfqiN7/APkXBclVmaekcPHImmJx08PETpBP1mHaO1WjhBzhVvwhOBw+baDxfiCjG1dqWuGMi6JdKuUPp65jIjK5wDA3UXcmm17qvUWPVNX5VNEyOK5DZZbkvtytY22zrK4sad/UP3EXexWDKbbUNP6lncrOJiHXd70QrrJalPS1s5ZWV7BqDqeb9gsdET1OBI7Vty9mZtSXsLTHLEbSRO3t5L9I6U8IXFFg8TZnTNYBI8aXP23I2bD2BY9c0n1Lk26Kmk5fArpsxvdiT6XQ3SyMP1XOonZstuttViVGoPP83qB3MV5Vs0qWteyK4LdJ792Kc0Ysaalkma0OLACASQDdwG8da4MSzBI3DPGmhoeY2PttLQXW/mp8Ifm2fqb8bUrxbzCPURflWuLHLmW1/loyy5KV0k+07M8FzFW1cbTFFHG2wDppL2c7l0xt5PateM5iq6WWKPVDUPlNhG1jmOA576jsT/KTf6DT+qb3Kr5YHjGL1Uz9vA3Ywc3laB7mntWiUOrfStLZm+vphdT29HFmAn9O019h/U3H7y9OXlmcqvgsZikLXO0CJ2lou421bAOUqx/9RmclNVE+rU5sVXGNyvQrgyxju+p+pPhR83n1kfekeK/4eh+7+MrZi7a3FNMbYDTwA3LpN5t0fgF3Z6w9sGEiJu5hjaPYd/atMeoWPG++9lMu7d5F21oU5UxDEJadkdK2OOOMaeFfc6iDc2v18ydyx4tCNQfBOBtLNOk+zcmmQ2j9HwW+p+Yp/Zc+bMvMaUrub4fD7xp9TK3lTOTavUxzTFMzjRk9NiQVz5nzvwEop4I+Gndbydtm33XttJSDBhbMEtv/ACfCCrqzLMAqTUhp4U3u7U4726eKTbcpyRixZNtcNJ6Ix1lyY9J8p62ImUuLPGozQRH6mi9us7Vyz5urKJ7RXRNdG42Esez3bj1bFdpK2Nuxz2jrcAqn4Sahj8Pdpc11nx7iDbb0JipZLU1K0/sMs+XDqbe19ztzhjro6Dh6d42lha6wOxxHIVXcFzLiVWwCFkYDdjpnDYT0D+SxxQ/2ei+7/iFWnIDQMOg9E/E5aNRixN6Te9cmadZcqXU0tb4OBtJizCDwtPKCRcFtrDl22Cx8IOPz0sUJicGuc4hx0gg2bfcelXMLz7wwfMwesf8AAsvDtZc0qkvwbeIl4sNOW/ybMNxTE6tgfE2KBhAs9w1F3Of/AIBbKubFaZusmGoYNrmhtnW5dm9WzCG2gi9Wz4Qut42KrzpVrpWvgssDc7dPfyefN8I8tQWR0lPeVwu7Ubtb2W2dJsmDaLFiNXDwA/U0bO2yS+DFg8cqui/ZwhXpq18RU4b6YlfzyZeHms09d0/44PPKnMTtfimK07QH7Gyt4vMD0beUbl0YZiUmH1DaWdxfBJ8xMd45mk+1c3hfb+rgP7bvhTDO9AJMLDjxo2xvaeUbAD7itEpqZ44rjX39GjJu5queZ5Xx6plzaskoylXGaihkdtcWC55yNhPuTdedUuW5foepFKpVL1BYlZLgxqlkkge2J5jeW+S4cjuRQlt6Jp6WwrMHhm+diY/pc0E9u9Lp8mU5H6sPhdyOjke0j2XsexcOC5qMTBFXB0UrfJL3A6H2+kH7kxqc40rRslEh5Gx/rHH2NW3Tkl6Wzn6sVLb0Lsr4zMKmWjqHcI+IamyWsXN2bxz7R2pW3Do5sdnbK0ObwINjffZg5OtMMrYXK+rmrZmGLhQGsjPG0i208x2D3rXi9FLS4h46yN0sb2aJGt2vbsHlAco8kLoTlXSWttf9OZpuJdb0n/wd/I6k+wb2u/mtFZlihjYXSRRtYN5cTb23K3QZwpXC/Dsb0Ouxw62uF0izLiprozTUbHSayNc2kiNrQb8Y7z1LCFkdabaRvbxqeEmztzmGDCZRFbRoZotu06m2t0JrlX+5U/qWdy0Yll3Xh5pQf+01gd0ttbuSrL2YxTRMp6xroXxtDA8g8G8DcQ8bN1lb92Lpnl7I305VVccaLjdF0jqc5UrRslEh5Gx3e49QauTLQqpZpZ59UcbxaKAnaBceURyHZ71j5T02+DZ5V1KVyL6Dz/N6gdzFeLql4xRS02ICtZG6WN7NErW7Xt2cYDlGwJzBnClcL8Oxv7L/ACHDra6xW2ZO+lz7IxwNQ6muOWzn8Ifm2fqb8bUrxbzCPURd7UZmxY10ZpqNrpNZGuXSRG1oN+Md52DcuzNNBweEvibd2iJjdguTpLRey0x/pmJffq2Z5P1VdLtrQ0yn/caf1TO5VSkPiOMyB+yOrF2uOwaiQbdtx7Va8qtIooARY8E24PUpzHl5lXDofsIN2PG9rudZzkU5KVdnw/yaVjdY5qe65X4KRmPz9T9cP5l6YGLyGennhxKmdWfQdG0S/Rc1twDq59u1euseCBY3vyrTxa1MJPfBn4R7q21zskhVLwn+b3enH8StxVS8Jw/q93px/EsPDfVn5OjxK/8AKvg7sieboPQ/Ep+kGRPN8HofiU/VM31K+WWw/Tn4PM8I/wAQy/efAFvzFi09XiHiMMhiY3Y9w2E2aHO2jbuO5aMIH9oJfvPgas8w0M1FiXjrIzLE7jW2lt2hrgebYLgr0/0vIvfp4+Ty/wBXlv26ufgeU/g1pAPLa+Q8rnPNyfYlWdstwUuHycAzTrfFq2k3s423p3S+EWic25m0H6rmuDh0blW81Zj/AEg0U1HG+QFwLn6S0bN2/cOclYYfOeRO96XffY3zeT5bUa2+wYp/h6L/AEfGVa8heboPQPxOSPN2GcBgzYr3LDECenVc96eZC83U/oH4iozUngbX+zJwprMk/wDVFgXn3hg+Zg9Y/wCBegrz7wvj9TB6x/wLLwf15N/GfRou2FfMRerZ8IXUVy4V8xF6tnwhdRXNXdnRP7Uea+DL++Vft/iOXpa808GQ/plX7f4jl6Vddfjfq/g5fBfS/J574YPm4PTd8K354xP+hQ0zNstQI2ho32Abf32HtXN4U3iUwQx+XLqceDbtdYiw2Dcm2VcpvY/xirOuctAa36MTQLADpt+K3TmMMVXpvg56VXmuZ9dbZYMBw7gKaOL6jAD18vvumCgKV5tN09s9OZUpJAhCFBYwfGDvAPWsI6VreK1o6gB3LchNsjSIsosskISaH0jCbljSectBWxrANwWaE2RpELF8YI2gHrWaiyE9zVHStbxWtHUAO5bQpQhGjEhan0jCblrT0loK3oRcBrZg2MDcFJaskINEAIKlCEnLW0DJmFkjA9p3gi4Vfbl2elN6OW7P8vLcs/0v3tVpsiyvOSpWl29jKsarl9/crsWbQw6aqKSmd9Zw1Rnqkbs7U5hnjlbdrmSNPMQ4LdJECLEAg7wdqUVGUadx1NaYnfWicYz/AMdh9oU7h/YjVr7jhjQBYADoGxZJEMIqY/mqrUPqzRh//Ntip8brW8aCKT0JSw9jx+Kjo32ZPma7pjhtO297C/PYX7d6zcEm+UD28ekqG9LQyQdrHFSM1Q/SEzPSgl/BpTooeZB1yYLA43dDETzljf5LphpmsFmta0cwAA7AlnyspvtbdbXjvCyGbKX7dnaVLnI++yFWNc8DN8QcLEAjmIuOxZRsAFgABzBKTmyl+2aeoOPcFic10/IXu9GGU/lUeXfsW8yPcdLXLCHbwD1gHvSj5S34lNUv+60jteQsXYnVO4lKG9MkzR7mak6KIeSWOgLIc628gJIaStk400MQ5o4y937zzb3KBlGN22eSWc80kh0/uNs33J0pd2Oun2QVWZ6aJxaz9bIfoQt1uJ6dOwe1cr211Vs2UcR6nzEfC1P6TD44haNjWDma0DuXSArdaX7V+Svl0/3P+EKsFy3DTDyG3eeNI46nuPS4psoUrN06e2azKlaQIQhQWBCEIAQhCAEIQgBCEIAQhCAEIQgBCEIAQhCAEIQgBCEIAQhCAiyLKUICLIspQg0Y6Qo4Mcw7FmhCNIx0DmCLLJCDRjZFlkhCSFKEIAQhCAEIQgBCEID/2Q=="/>
          <p:cNvSpPr>
            <a:spLocks noChangeAspect="1" noChangeArrowheads="1"/>
          </p:cNvSpPr>
          <p:nvPr/>
        </p:nvSpPr>
        <p:spPr bwMode="auto">
          <a:xfrm>
            <a:off x="1524000" y="-1571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endParaRPr>
          </a:p>
        </p:txBody>
      </p:sp>
      <p:sp>
        <p:nvSpPr>
          <p:cNvPr id="13316" name="AutoShape 4" descr="data:image/jpeg;base64,/9j/4AAQSkZJRgABAQAAAQABAAD/2wCEAAkGBhQSEBUUEhMUFBUUFBQUFhQYFBUVFxYVFBQVFBcYHBQXHCYeGBklGRQUHy8gIycpLCwsFR4xNTAqNSYrLCkBCQoKDgwOGg8PGiolHyQ1Li4sKi0vLDAsKS8yLC0sKik1LCwsLC0sLykpLCkpLCwpLCwpLCwpLCksLCwsLCwsKf/AABEIAF4BQAMBIgACEQEDEQH/xAAbAAACAgMBAAAAAAAAAAAAAAAABQEGAgMEB//EAEsQAAEDAgMCCAkIBgkFAAAAAAEAAgMEEQUGEiExEzJBUWFxkbEHFCI1cnOBobIWM0JSU4PBwhUjYpKz0SQlJjQ2VIKTohdDY9Lw/8QAGQEBAAMBAQAAAAAAAAAAAAAAAAECAwQF/8QAKxEAAwACAQIFAwQDAQAAAAAAAAECAxEhEjEEE0FRcTNhkSIygbFCUqEj/9oADAMBAAIRAxEAPwD3FCEIAQhCAEIQgBCEIAQhCAEIQgBCEIAQhCAEIQgBCi6LoCUKLougJQo1KC5AZIXPNiEbOM9jetwHeVxPzRSjfPF7HA9yspb9CruV6jVCT/K2m5Jb9THnuaj5WU/1n/7Uv/qp8uvZkeZHuOEJP8rKb65HXHIPyqW5spft2DrOnvTy69mPMn3G6FxQ4zC/iyxu6ntP4rrD77lVpruWVJ9mZIUXRdQSShRdSgBCEIAQhCAEIUFAShRdRdAZIWN1N0BKFCEBKFF0XQEoUXRdAShQpQAhCi6AlQVAKklAVfHs9spqgQcDJI8taRpsb6r7Lb+RaD4QD/kav/bKQ5k8/U/3P5l6ZZduSceOYbne1vucMVlyXaVa09diuYXn6mmfo1OiedgbI3Tc819112Zpx7xSmdMG6iCABewu42Vd8KWFxmlE2kCRr2gOG+zjaxPKuPH6p0mAxPebuIiueeziFaMEV0WuzemilZ8k9cV3S2mPMF8arIGTOqBE2QXDIoxcC5HHfc+5MBlSI/OPml9OV9v3WkD3LVkTzfB6H5iny5stubang6MUKoTrkWwZZpmcWCPrLAT2ldsdGxvFY0dTQO5bkFZdTZv0yvQjSjSpuhQTojSsXQg7wD1hZ3QmxpHDNgdO/jQxHrjb32XI7KNP9Bro/VyPZ7gbJyoJVldL1KOJfdCQ4DMz5qrlH7MgZKPeA73rA1VbFx4YpxzxuMbv3H7D2p+oU+ZvukyPLXo2hJDm+AuDZdUDz9GVujscfJPanLJQRcEEc42rXU0jJG6ZGte08jgCOwpBPlV0R1UUroT9kfLhd0aTxfYrJRX2/oq3c89yzBSqxRZvLJBDWs4CQ7GvveJ/ov5OoqygqlQ57mk5JvsZIUBSqlwXPW1TYmOe8hrWguJPIAuhJc3Ya6ejljZxnN8kc5BBt7laEnST7FMjaltdxdRY9VVY1U0bIob2bLLcl3SI222dZXTKyvjF2up5rfQLXRk9Trkdq5sm49EadkLiI5Ymhjon+S67dlwDvBVna8Fa5H0VpTwYY11zt1z/AEJ8vZmbVa2lro5YzaSJ29vT0hasczQIZGwRRmad4uIwbADnc7kCZRYRE2Z0zWASPFnO27Rs/kFU6Ij9Pz3+wHcxWiIqqaXZbIyXczKfq9bHUcNe4XMlPGfqiN7/APkXBclVmaekcPHImmJx08PETpBP1mHaO1WjhBzhVvwhOBw+baDxfiCjG1dqWuGMi6JdKuUPp65jIjK5wDA3UXcmm17qvUWPVNX5VNEyOK5DZZbkvtytY22zrK4sad/UP3EXexWDKbbUNP6lncrOJiHXd70QrrJalPS1s5ZWV7BqDqeb9gsdET1OBI7Vty9mZtSXsLTHLEbSRO3t5L9I6U8IXFFg8TZnTNYBI8aXP23I2bD2BY9c0n1Lk26Kmk5fArpsxvdiT6XQ3SyMP1XOonZstuttViVGoPP83qB3MV5Vs0qWteyK4LdJ792Kc0Ysaalkma0OLACASQDdwG8da4MSzBI3DPGmhoeY2PttLQXW/mp8Ifm2fqb8bUrxbzCPURflWuLHLmW1/loyy5KV0k+07M8FzFW1cbTFFHG2wDppL2c7l0xt5PateM5iq6WWKPVDUPlNhG1jmOA576jsT/KTf6DT+qb3Kr5YHjGL1Uz9vA3Ywc3laB7mntWiUOrfStLZm+vphdT29HFmAn9O019h/U3H7y9OXlmcqvgsZikLXO0CJ2lou421bAOUqx/9RmclNVE+rU5sVXGNyvQrgyxju+p+pPhR83n1kfekeK/4eh+7+MrZi7a3FNMbYDTwA3LpN5t0fgF3Z6w9sGEiJu5hjaPYd/atMeoWPG++9lMu7d5F21oU5UxDEJadkdK2OOOMaeFfc6iDc2v18ydyx4tCNQfBOBtLNOk+zcmmQ2j9HwW+p+Yp/Zc+bMvMaUrub4fD7xp9TK3lTOTavUxzTFMzjRk9NiQVz5nzvwEop4I+Gndbydtm33XttJSDBhbMEtv/ACfCCrqzLMAqTUhp4U3u7U4726eKTbcpyRixZNtcNJ6Ix1lyY9J8p62ImUuLPGozQRH6mi9us7Vyz5urKJ7RXRNdG42Esez3bj1bFdpK2Nuxz2jrcAqn4Sahj8Pdpc11nx7iDbb0JipZLU1K0/sMs+XDqbe19ztzhjro6Dh6d42lha6wOxxHIVXcFzLiVWwCFkYDdjpnDYT0D+SxxQ/2ei+7/iFWnIDQMOg9E/E5aNRixN6Te9cmadZcqXU0tb4OBtJizCDwtPKCRcFtrDl22Cx8IOPz0sUJicGuc4hx0gg2bfcelXMLz7wwfMwesf8AAsvDtZc0qkvwbeIl4sNOW/ybMNxTE6tgfE2KBhAs9w1F3Of/AIBbKubFaZusmGoYNrmhtnW5dm9WzCG2gi9Wz4Qut42KrzpVrpWvgssDc7dPfyefN8I8tQWR0lPeVwu7Ubtb2W2dJsmDaLFiNXDwA/U0bO2yS+DFg8cqui/ZwhXpq18RU4b6YlfzyZeHms09d0/44PPKnMTtfimK07QH7Gyt4vMD0beUbl0YZiUmH1DaWdxfBJ8xMd45mk+1c3hfb+rgP7bvhTDO9AJMLDjxo2xvaeUbAD7itEpqZ44rjX39GjJu5queZ5Xx6plzaskoylXGaihkdtcWC55yNhPuTdedUuW5foepFKpVL1BYlZLgxqlkkge2J5jeW+S4cjuRQlt6Jp6WwrMHhm+diY/pc0E9u9Lp8mU5H6sPhdyOjke0j2XsexcOC5qMTBFXB0UrfJL3A6H2+kH7kxqc40rRslEh5Gx/rHH2NW3Tkl6Wzn6sVLb0Lsr4zMKmWjqHcI+IamyWsXN2bxz7R2pW3Do5sdnbK0ObwINjffZg5OtMMrYXK+rmrZmGLhQGsjPG0i208x2D3rXi9FLS4h46yN0sb2aJGt2vbsHlAco8kLoTlXSWttf9OZpuJdb0n/wd/I6k+wb2u/mtFZlihjYXSRRtYN5cTb23K3QZwpXC/Dsb0Ouxw62uF0izLiprozTUbHSayNc2kiNrQb8Y7z1LCFkdabaRvbxqeEmztzmGDCZRFbRoZotu06m2t0JrlX+5U/qWdy0Yll3Xh5pQf+01gd0ttbuSrL2YxTRMp6xroXxtDA8g8G8DcQ8bN1lb92Lpnl7I305VVccaLjdF0jqc5UrRslEh5Gx3e49QauTLQqpZpZ59UcbxaKAnaBceURyHZ71j5T02+DZ5V1KVyL6Dz/N6gdzFeLql4xRS02ICtZG6WN7NErW7Xt2cYDlGwJzBnClcL8Oxv7L/ACHDra6xW2ZO+lz7IxwNQ6muOWzn8Ifm2fqb8bUrxbzCPURd7UZmxY10ZpqNrpNZGuXSRG1oN+Md52DcuzNNBweEvibd2iJjdguTpLRey0x/pmJffq2Z5P1VdLtrQ0yn/caf1TO5VSkPiOMyB+yOrF2uOwaiQbdtx7Va8qtIooARY8E24PUpzHl5lXDofsIN2PG9rudZzkU5KVdnw/yaVjdY5qe65X4KRmPz9T9cP5l6YGLyGennhxKmdWfQdG0S/Rc1twDq59u1euseCBY3vyrTxa1MJPfBn4R7q21zskhVLwn+b3enH8StxVS8Jw/q93px/EsPDfVn5OjxK/8AKvg7sieboPQ/Ep+kGRPN8HofiU/VM31K+WWw/Tn4PM8I/wAQy/efAFvzFi09XiHiMMhiY3Y9w2E2aHO2jbuO5aMIH9oJfvPgas8w0M1FiXjrIzLE7jW2lt2hrgebYLgr0/0vIvfp4+Ty/wBXlv26ufgeU/g1pAPLa+Q8rnPNyfYlWdstwUuHycAzTrfFq2k3s423p3S+EWic25m0H6rmuDh0blW81Zj/AEg0U1HG+QFwLn6S0bN2/cOclYYfOeRO96XffY3zeT5bUa2+wYp/h6L/AEfGVa8heboPQPxOSPN2GcBgzYr3LDECenVc96eZC83U/oH4iozUngbX+zJwprMk/wDVFgXn3hg+Zg9Y/wCBegrz7wvj9TB6x/wLLwf15N/GfRou2FfMRerZ8IXUVy4V8xF6tnwhdRXNXdnRP7Uea+DL++Vft/iOXpa808GQ/plX7f4jl6Vddfjfq/g5fBfS/J574YPm4PTd8K354xP+hQ0zNstQI2ho32Abf32HtXN4U3iUwQx+XLqceDbtdYiw2Dcm2VcpvY/xirOuctAa36MTQLADpt+K3TmMMVXpvg56VXmuZ9dbZYMBw7gKaOL6jAD18vvumCgKV5tN09s9OZUpJAhCFBYwfGDvAPWsI6VreK1o6gB3LchNsjSIsosskISaH0jCbljSectBWxrANwWaE2RpELF8YI2gHrWaiyE9zVHStbxWtHUAO5bQpQhGjEhan0jCblrT0loK3oRcBrZg2MDcFJaskINEAIKlCEnLW0DJmFkjA9p3gi4Vfbl2elN6OW7P8vLcs/0v3tVpsiyvOSpWl29jKsarl9/crsWbQw6aqKSmd9Zw1Rnqkbs7U5hnjlbdrmSNPMQ4LdJECLEAg7wdqUVGUadx1NaYnfWicYz/AMdh9oU7h/YjVr7jhjQBYADoGxZJEMIqY/mqrUPqzRh//Ntip8brW8aCKT0JSw9jx+Kjo32ZPma7pjhtO297C/PYX7d6zcEm+UD28ekqG9LQyQdrHFSM1Q/SEzPSgl/BpTooeZB1yYLA43dDETzljf5LphpmsFmta0cwAA7AlnyspvtbdbXjvCyGbKX7dnaVLnI++yFWNc8DN8QcLEAjmIuOxZRsAFgABzBKTmyl+2aeoOPcFic10/IXu9GGU/lUeXfsW8yPcdLXLCHbwD1gHvSj5S34lNUv+60jteQsXYnVO4lKG9MkzR7mak6KIeSWOgLIc628gJIaStk400MQ5o4y937zzb3KBlGN22eSWc80kh0/uNs33J0pd2Oun2QVWZ6aJxaz9bIfoQt1uJ6dOwe1cr211Vs2UcR6nzEfC1P6TD44haNjWDma0DuXSArdaX7V+Svl0/3P+EKsFy3DTDyG3eeNI46nuPS4psoUrN06e2azKlaQIQhQWBCEIAQhCAEIQgBCEIAQhCAEIQgBCEIAQhCAEIQgBCEIAQhCAiyLKUICLIspQg0Y6Qo4Mcw7FmhCNIx0DmCLLJCDRjZFlkhCSFKEIAQhCAEIQgBCEID/2Q=="/>
          <p:cNvSpPr>
            <a:spLocks noChangeAspect="1" noChangeArrowheads="1"/>
          </p:cNvSpPr>
          <p:nvPr/>
        </p:nvSpPr>
        <p:spPr bwMode="auto">
          <a:xfrm>
            <a:off x="1524000" y="-1571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endParaRPr>
          </a:p>
        </p:txBody>
      </p:sp>
      <p:sp>
        <p:nvSpPr>
          <p:cNvPr id="63" name="Flowchart: Process 188"/>
          <p:cNvSpPr/>
          <p:nvPr/>
        </p:nvSpPr>
        <p:spPr bwMode="auto">
          <a:xfrm>
            <a:off x="9633374" y="5582091"/>
            <a:ext cx="119944" cy="162606"/>
          </a:xfrm>
          <a:prstGeom prst="flowChartProcess">
            <a:avLst/>
          </a:prstGeom>
          <a:solidFill>
            <a:srgbClr val="FFFFFF"/>
          </a:solidFill>
          <a:ln w="25400" cap="flat" cmpd="sng" algn="ctr">
            <a:noFill/>
            <a:prstDash val="solid"/>
            <a:round/>
            <a:headEnd type="none" w="med" len="med"/>
            <a:tailEnd type="none" w="med" len="med"/>
          </a:ln>
          <a:effectLst/>
          <a:scene3d>
            <a:camera prst="isometricOffAxis1Right"/>
            <a:lightRig rig="threePt" dir="t"/>
          </a:scene3d>
        </p:spPr>
        <p:txBody>
          <a:bodyPr wrap="none" lIns="82296" tIns="36576" rIns="82296" bIns="36576" anchor="ctr"/>
          <a:lstStyle/>
          <a:p>
            <a:pPr eaLnBrk="0" fontAlgn="base" hangingPunct="0">
              <a:spcBef>
                <a:spcPct val="0"/>
              </a:spcBef>
              <a:spcAft>
                <a:spcPct val="0"/>
              </a:spcAft>
              <a:defRPr/>
            </a:pPr>
            <a:endParaRPr lang="en-GB" sz="1400" baseline="-25000" dirty="0">
              <a:solidFill>
                <a:srgbClr val="000056"/>
              </a:solidFill>
              <a:latin typeface="Arial" pitchFamily="34" charset="0"/>
              <a:ea typeface="ヒラギノ角ゴ Pro W3" charset="-128"/>
            </a:endParaRPr>
          </a:p>
        </p:txBody>
      </p:sp>
      <p:sp>
        <p:nvSpPr>
          <p:cNvPr id="65" name="Cloud 138"/>
          <p:cNvSpPr>
            <a:spLocks/>
          </p:cNvSpPr>
          <p:nvPr>
            <p:custDataLst>
              <p:tags r:id="rId2"/>
            </p:custDataLst>
          </p:nvPr>
        </p:nvSpPr>
        <p:spPr bwMode="auto">
          <a:xfrm>
            <a:off x="2953550" y="4135785"/>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4">
              <a:lumMod val="75000"/>
            </a:schemeClr>
          </a:solidFill>
          <a:ln w="9525">
            <a:noFill/>
            <a:round/>
            <a:headEnd/>
            <a:tailEnd/>
          </a:ln>
          <a:effectLst>
            <a:outerShdw dist="38100" dir="2700000" algn="tl" rotWithShape="0">
              <a:srgbClr val="000000">
                <a:alpha val="39999"/>
              </a:srgbClr>
            </a:outerShdw>
          </a:effectLst>
        </p:spPr>
        <p:txBody>
          <a:bodyPr anchor="ctr" anchorCtr="1"/>
          <a:lstStyle/>
          <a:p>
            <a:pPr algn="ctr" eaLnBrk="0" fontAlgn="base" hangingPunct="0">
              <a:spcBef>
                <a:spcPct val="0"/>
              </a:spcBef>
              <a:spcAft>
                <a:spcPct val="0"/>
              </a:spcAft>
              <a:defRPr/>
            </a:pPr>
            <a:r>
              <a:rPr lang="en-GB" sz="1400" dirty="0">
                <a:solidFill>
                  <a:prstClr val="white"/>
                </a:solidFill>
                <a:latin typeface="Arial" charset="0"/>
              </a:rPr>
              <a:t>National</a:t>
            </a:r>
            <a:br>
              <a:rPr lang="en-GB" sz="1400" dirty="0">
                <a:solidFill>
                  <a:prstClr val="white"/>
                </a:solidFill>
                <a:latin typeface="Arial" charset="0"/>
              </a:rPr>
            </a:br>
            <a:r>
              <a:rPr lang="en-GB" sz="1400" dirty="0">
                <a:solidFill>
                  <a:prstClr val="white"/>
                </a:solidFill>
                <a:latin typeface="Arial" charset="0"/>
              </a:rPr>
              <a:t>System </a:t>
            </a:r>
          </a:p>
        </p:txBody>
      </p:sp>
      <p:grpSp>
        <p:nvGrpSpPr>
          <p:cNvPr id="66" name="Group 7"/>
          <p:cNvGrpSpPr/>
          <p:nvPr/>
        </p:nvGrpSpPr>
        <p:grpSpPr>
          <a:xfrm>
            <a:off x="2035926" y="5066052"/>
            <a:ext cx="845130" cy="852612"/>
            <a:chOff x="783357" y="5169841"/>
            <a:chExt cx="845130" cy="852612"/>
          </a:xfrm>
          <a:solidFill>
            <a:schemeClr val="accent4">
              <a:lumMod val="75000"/>
            </a:schemeClr>
          </a:solidFill>
        </p:grpSpPr>
        <p:grpSp>
          <p:nvGrpSpPr>
            <p:cNvPr id="67" name="Gruppieren 206"/>
            <p:cNvGrpSpPr/>
            <p:nvPr/>
          </p:nvGrpSpPr>
          <p:grpSpPr>
            <a:xfrm>
              <a:off x="783357" y="5169841"/>
              <a:ext cx="648240" cy="540800"/>
              <a:chOff x="250825" y="3933824"/>
              <a:chExt cx="648240" cy="540800"/>
            </a:xfrm>
            <a:grpFill/>
          </p:grpSpPr>
          <p:grpSp>
            <p:nvGrpSpPr>
              <p:cNvPr id="69" name="Group 177"/>
              <p:cNvGrpSpPr/>
              <p:nvPr/>
            </p:nvGrpSpPr>
            <p:grpSpPr bwMode="auto">
              <a:xfrm>
                <a:off x="511668" y="4023958"/>
                <a:ext cx="387397" cy="450666"/>
                <a:chOff x="6526224" y="3317873"/>
                <a:chExt cx="396875" cy="457200"/>
              </a:xfrm>
              <a:grpFill/>
            </p:grpSpPr>
            <p:sp>
              <p:nvSpPr>
                <p:cNvPr id="71" name="Freeform 37"/>
                <p:cNvSpPr>
                  <a:spLocks noEditPoints="1"/>
                </p:cNvSpPr>
                <p:nvPr/>
              </p:nvSpPr>
              <p:spPr bwMode="auto">
                <a:xfrm>
                  <a:off x="6632587" y="3640135"/>
                  <a:ext cx="26988" cy="31750"/>
                </a:xfrm>
                <a:custGeom>
                  <a:avLst/>
                  <a:gdLst/>
                  <a:ahLst/>
                  <a:cxnLst>
                    <a:cxn ang="0">
                      <a:pos x="5" y="11"/>
                    </a:cxn>
                    <a:cxn ang="0">
                      <a:pos x="10" y="6"/>
                    </a:cxn>
                    <a:cxn ang="0">
                      <a:pos x="5" y="0"/>
                    </a:cxn>
                    <a:cxn ang="0">
                      <a:pos x="0" y="6"/>
                    </a:cxn>
                    <a:cxn ang="0">
                      <a:pos x="5" y="11"/>
                    </a:cxn>
                    <a:cxn ang="0">
                      <a:pos x="5" y="3"/>
                    </a:cxn>
                    <a:cxn ang="0">
                      <a:pos x="8" y="6"/>
                    </a:cxn>
                    <a:cxn ang="0">
                      <a:pos x="5" y="8"/>
                    </a:cxn>
                    <a:cxn ang="0">
                      <a:pos x="2" y="6"/>
                    </a:cxn>
                    <a:cxn ang="0">
                      <a:pos x="5" y="3"/>
                    </a:cxn>
                  </a:cxnLst>
                  <a:rect l="0" t="0" r="r" b="b"/>
                  <a:pathLst>
                    <a:path w="10" h="11">
                      <a:moveTo>
                        <a:pt x="5" y="11"/>
                      </a:moveTo>
                      <a:cubicBezTo>
                        <a:pt x="8" y="11"/>
                        <a:pt x="10" y="9"/>
                        <a:pt x="10" y="6"/>
                      </a:cubicBezTo>
                      <a:cubicBezTo>
                        <a:pt x="10" y="3"/>
                        <a:pt x="8" y="0"/>
                        <a:pt x="5" y="0"/>
                      </a:cubicBezTo>
                      <a:cubicBezTo>
                        <a:pt x="2" y="0"/>
                        <a:pt x="0" y="3"/>
                        <a:pt x="0" y="6"/>
                      </a:cubicBezTo>
                      <a:cubicBezTo>
                        <a:pt x="0" y="9"/>
                        <a:pt x="2" y="11"/>
                        <a:pt x="5" y="11"/>
                      </a:cubicBezTo>
                      <a:close/>
                      <a:moveTo>
                        <a:pt x="5" y="3"/>
                      </a:moveTo>
                      <a:cubicBezTo>
                        <a:pt x="6" y="3"/>
                        <a:pt x="8" y="4"/>
                        <a:pt x="8" y="6"/>
                      </a:cubicBezTo>
                      <a:cubicBezTo>
                        <a:pt x="8" y="7"/>
                        <a:pt x="6" y="8"/>
                        <a:pt x="5" y="8"/>
                      </a:cubicBezTo>
                      <a:cubicBezTo>
                        <a:pt x="3" y="8"/>
                        <a:pt x="2" y="7"/>
                        <a:pt x="2" y="6"/>
                      </a:cubicBezTo>
                      <a:cubicBezTo>
                        <a:pt x="2" y="4"/>
                        <a:pt x="3" y="3"/>
                        <a:pt x="5" y="3"/>
                      </a:cubicBezTo>
                      <a:close/>
                    </a:path>
                  </a:pathLst>
                </a:custGeom>
                <a:grpFill/>
                <a:ln w="9525">
                  <a:noFill/>
                  <a:round/>
                  <a:headEnd/>
                  <a:tailEnd/>
                </a:ln>
                <a:effectLst>
                  <a:outerShdw blurRad="50800" dist="38100" dir="2700000" algn="tl" rotWithShape="0">
                    <a:prstClr val="black">
                      <a:alpha val="40000"/>
                    </a:prstClr>
                  </a:outerShdw>
                </a:effectLst>
              </p:spPr>
              <p:txBody>
                <a:bodyPr/>
                <a:lstStyle/>
                <a:p>
                  <a:pPr eaLnBrk="0" fontAlgn="base" hangingPunct="0">
                    <a:spcBef>
                      <a:spcPct val="0"/>
                    </a:spcBef>
                    <a:spcAft>
                      <a:spcPct val="0"/>
                    </a:spcAft>
                    <a:defRPr/>
                  </a:pPr>
                  <a:endParaRPr lang="en-GB" sz="1400" baseline="-25000" dirty="0">
                    <a:solidFill>
                      <a:srgbClr val="000056"/>
                    </a:solidFill>
                    <a:latin typeface="Arial" pitchFamily="34" charset="0"/>
                    <a:ea typeface="ヒラギノ角ゴ Pro W3" charset="-128"/>
                  </a:endParaRPr>
                </a:p>
              </p:txBody>
            </p:sp>
            <p:sp>
              <p:nvSpPr>
                <p:cNvPr id="72" name="Freeform 38"/>
                <p:cNvSpPr>
                  <a:spLocks/>
                </p:cNvSpPr>
                <p:nvPr/>
              </p:nvSpPr>
              <p:spPr bwMode="auto">
                <a:xfrm>
                  <a:off x="6526224" y="3559173"/>
                  <a:ext cx="396875" cy="215900"/>
                </a:xfrm>
                <a:custGeom>
                  <a:avLst/>
                  <a:gdLst/>
                  <a:ahLst/>
                  <a:cxnLst>
                    <a:cxn ang="0">
                      <a:pos x="106" y="10"/>
                    </a:cxn>
                    <a:cxn ang="0">
                      <a:pos x="107" y="19"/>
                    </a:cxn>
                    <a:cxn ang="0">
                      <a:pos x="116" y="26"/>
                    </a:cxn>
                    <a:cxn ang="0">
                      <a:pos x="114" y="54"/>
                    </a:cxn>
                    <a:cxn ang="0">
                      <a:pos x="116" y="58"/>
                    </a:cxn>
                    <a:cxn ang="0">
                      <a:pos x="111" y="62"/>
                    </a:cxn>
                    <a:cxn ang="0">
                      <a:pos x="106" y="57"/>
                    </a:cxn>
                    <a:cxn ang="0">
                      <a:pos x="110" y="53"/>
                    </a:cxn>
                    <a:cxn ang="0">
                      <a:pos x="113" y="28"/>
                    </a:cxn>
                    <a:cxn ang="0">
                      <a:pos x="103" y="23"/>
                    </a:cxn>
                    <a:cxn ang="0">
                      <a:pos x="95" y="27"/>
                    </a:cxn>
                    <a:cxn ang="0">
                      <a:pos x="88" y="50"/>
                    </a:cxn>
                    <a:cxn ang="0">
                      <a:pos x="90" y="54"/>
                    </a:cxn>
                    <a:cxn ang="0">
                      <a:pos x="86" y="58"/>
                    </a:cxn>
                    <a:cxn ang="0">
                      <a:pos x="81" y="53"/>
                    </a:cxn>
                    <a:cxn ang="0">
                      <a:pos x="84" y="49"/>
                    </a:cxn>
                    <a:cxn ang="0">
                      <a:pos x="92" y="24"/>
                    </a:cxn>
                    <a:cxn ang="0">
                      <a:pos x="103" y="19"/>
                    </a:cxn>
                    <a:cxn ang="0">
                      <a:pos x="104" y="19"/>
                    </a:cxn>
                    <a:cxn ang="0">
                      <a:pos x="101" y="7"/>
                    </a:cxn>
                    <a:cxn ang="0">
                      <a:pos x="75" y="0"/>
                    </a:cxn>
                    <a:cxn ang="0">
                      <a:pos x="48" y="8"/>
                    </a:cxn>
                    <a:cxn ang="0">
                      <a:pos x="46" y="10"/>
                    </a:cxn>
                    <a:cxn ang="0">
                      <a:pos x="43" y="26"/>
                    </a:cxn>
                    <a:cxn ang="0">
                      <a:pos x="45" y="25"/>
                    </a:cxn>
                    <a:cxn ang="0">
                      <a:pos x="54" y="35"/>
                    </a:cxn>
                    <a:cxn ang="0">
                      <a:pos x="45" y="44"/>
                    </a:cxn>
                    <a:cxn ang="0">
                      <a:pos x="35" y="35"/>
                    </a:cxn>
                    <a:cxn ang="0">
                      <a:pos x="40" y="27"/>
                    </a:cxn>
                    <a:cxn ang="0">
                      <a:pos x="42" y="11"/>
                    </a:cxn>
                    <a:cxn ang="0">
                      <a:pos x="0" y="76"/>
                    </a:cxn>
                    <a:cxn ang="0">
                      <a:pos x="28" y="76"/>
                    </a:cxn>
                    <a:cxn ang="0">
                      <a:pos x="33" y="67"/>
                    </a:cxn>
                    <a:cxn ang="0">
                      <a:pos x="34" y="76"/>
                    </a:cxn>
                    <a:cxn ang="0">
                      <a:pos x="120" y="76"/>
                    </a:cxn>
                    <a:cxn ang="0">
                      <a:pos x="122" y="67"/>
                    </a:cxn>
                    <a:cxn ang="0">
                      <a:pos x="126" y="76"/>
                    </a:cxn>
                    <a:cxn ang="0">
                      <a:pos x="149" y="76"/>
                    </a:cxn>
                    <a:cxn ang="0">
                      <a:pos x="106" y="10"/>
                    </a:cxn>
                  </a:cxnLst>
                  <a:rect l="0" t="0" r="r" b="b"/>
                  <a:pathLst>
                    <a:path w="149" h="76">
                      <a:moveTo>
                        <a:pt x="106" y="10"/>
                      </a:moveTo>
                      <a:cubicBezTo>
                        <a:pt x="107" y="13"/>
                        <a:pt x="107" y="16"/>
                        <a:pt x="107" y="19"/>
                      </a:cubicBezTo>
                      <a:cubicBezTo>
                        <a:pt x="111" y="20"/>
                        <a:pt x="114" y="22"/>
                        <a:pt x="116" y="26"/>
                      </a:cubicBezTo>
                      <a:cubicBezTo>
                        <a:pt x="120" y="32"/>
                        <a:pt x="119" y="43"/>
                        <a:pt x="114" y="54"/>
                      </a:cubicBezTo>
                      <a:cubicBezTo>
                        <a:pt x="115" y="55"/>
                        <a:pt x="116" y="57"/>
                        <a:pt x="116" y="58"/>
                      </a:cubicBezTo>
                      <a:cubicBezTo>
                        <a:pt x="115" y="61"/>
                        <a:pt x="113" y="62"/>
                        <a:pt x="111" y="62"/>
                      </a:cubicBezTo>
                      <a:cubicBezTo>
                        <a:pt x="108" y="62"/>
                        <a:pt x="106" y="60"/>
                        <a:pt x="106" y="57"/>
                      </a:cubicBezTo>
                      <a:cubicBezTo>
                        <a:pt x="106" y="55"/>
                        <a:pt x="108" y="54"/>
                        <a:pt x="110" y="53"/>
                      </a:cubicBezTo>
                      <a:cubicBezTo>
                        <a:pt x="115" y="43"/>
                        <a:pt x="116" y="33"/>
                        <a:pt x="113" y="28"/>
                      </a:cubicBezTo>
                      <a:cubicBezTo>
                        <a:pt x="111" y="25"/>
                        <a:pt x="108" y="23"/>
                        <a:pt x="103" y="23"/>
                      </a:cubicBezTo>
                      <a:cubicBezTo>
                        <a:pt x="100" y="23"/>
                        <a:pt x="97" y="24"/>
                        <a:pt x="95" y="27"/>
                      </a:cubicBezTo>
                      <a:cubicBezTo>
                        <a:pt x="89" y="33"/>
                        <a:pt x="88" y="44"/>
                        <a:pt x="88" y="50"/>
                      </a:cubicBezTo>
                      <a:cubicBezTo>
                        <a:pt x="90" y="51"/>
                        <a:pt x="91" y="52"/>
                        <a:pt x="90" y="54"/>
                      </a:cubicBezTo>
                      <a:cubicBezTo>
                        <a:pt x="90" y="56"/>
                        <a:pt x="88" y="58"/>
                        <a:pt x="86" y="58"/>
                      </a:cubicBezTo>
                      <a:cubicBezTo>
                        <a:pt x="83" y="58"/>
                        <a:pt x="81" y="56"/>
                        <a:pt x="81" y="53"/>
                      </a:cubicBezTo>
                      <a:cubicBezTo>
                        <a:pt x="81" y="51"/>
                        <a:pt x="83" y="50"/>
                        <a:pt x="84" y="49"/>
                      </a:cubicBezTo>
                      <a:cubicBezTo>
                        <a:pt x="84" y="43"/>
                        <a:pt x="86" y="31"/>
                        <a:pt x="92" y="24"/>
                      </a:cubicBezTo>
                      <a:cubicBezTo>
                        <a:pt x="95" y="21"/>
                        <a:pt x="99" y="19"/>
                        <a:pt x="103" y="19"/>
                      </a:cubicBezTo>
                      <a:cubicBezTo>
                        <a:pt x="103" y="19"/>
                        <a:pt x="104" y="19"/>
                        <a:pt x="104" y="19"/>
                      </a:cubicBezTo>
                      <a:cubicBezTo>
                        <a:pt x="104" y="14"/>
                        <a:pt x="103" y="10"/>
                        <a:pt x="101" y="7"/>
                      </a:cubicBezTo>
                      <a:cubicBezTo>
                        <a:pt x="93" y="3"/>
                        <a:pt x="84" y="0"/>
                        <a:pt x="75" y="0"/>
                      </a:cubicBezTo>
                      <a:cubicBezTo>
                        <a:pt x="65" y="0"/>
                        <a:pt x="56" y="3"/>
                        <a:pt x="48" y="8"/>
                      </a:cubicBezTo>
                      <a:cubicBezTo>
                        <a:pt x="47" y="8"/>
                        <a:pt x="47" y="9"/>
                        <a:pt x="46" y="10"/>
                      </a:cubicBezTo>
                      <a:cubicBezTo>
                        <a:pt x="43" y="15"/>
                        <a:pt x="41" y="21"/>
                        <a:pt x="43" y="26"/>
                      </a:cubicBezTo>
                      <a:cubicBezTo>
                        <a:pt x="44" y="25"/>
                        <a:pt x="44" y="25"/>
                        <a:pt x="45" y="25"/>
                      </a:cubicBezTo>
                      <a:cubicBezTo>
                        <a:pt x="50" y="25"/>
                        <a:pt x="54" y="30"/>
                        <a:pt x="54" y="35"/>
                      </a:cubicBezTo>
                      <a:cubicBezTo>
                        <a:pt x="54" y="40"/>
                        <a:pt x="50" y="44"/>
                        <a:pt x="45" y="44"/>
                      </a:cubicBezTo>
                      <a:cubicBezTo>
                        <a:pt x="40" y="44"/>
                        <a:pt x="35" y="40"/>
                        <a:pt x="35" y="35"/>
                      </a:cubicBezTo>
                      <a:cubicBezTo>
                        <a:pt x="35" y="31"/>
                        <a:pt x="37" y="28"/>
                        <a:pt x="40" y="27"/>
                      </a:cubicBezTo>
                      <a:cubicBezTo>
                        <a:pt x="38" y="22"/>
                        <a:pt x="39" y="17"/>
                        <a:pt x="42" y="11"/>
                      </a:cubicBezTo>
                      <a:cubicBezTo>
                        <a:pt x="23" y="25"/>
                        <a:pt x="8" y="49"/>
                        <a:pt x="0" y="76"/>
                      </a:cubicBezTo>
                      <a:cubicBezTo>
                        <a:pt x="28" y="76"/>
                        <a:pt x="28" y="76"/>
                        <a:pt x="28" y="76"/>
                      </a:cubicBezTo>
                      <a:cubicBezTo>
                        <a:pt x="29" y="70"/>
                        <a:pt x="31" y="66"/>
                        <a:pt x="33" y="67"/>
                      </a:cubicBezTo>
                      <a:cubicBezTo>
                        <a:pt x="34" y="67"/>
                        <a:pt x="34" y="71"/>
                        <a:pt x="34" y="76"/>
                      </a:cubicBezTo>
                      <a:cubicBezTo>
                        <a:pt x="120" y="76"/>
                        <a:pt x="120" y="76"/>
                        <a:pt x="120" y="76"/>
                      </a:cubicBezTo>
                      <a:cubicBezTo>
                        <a:pt x="120" y="71"/>
                        <a:pt x="120" y="67"/>
                        <a:pt x="122" y="67"/>
                      </a:cubicBezTo>
                      <a:cubicBezTo>
                        <a:pt x="123" y="66"/>
                        <a:pt x="125" y="70"/>
                        <a:pt x="126" y="76"/>
                      </a:cubicBezTo>
                      <a:cubicBezTo>
                        <a:pt x="149" y="76"/>
                        <a:pt x="149" y="76"/>
                        <a:pt x="149" y="76"/>
                      </a:cubicBezTo>
                      <a:cubicBezTo>
                        <a:pt x="141" y="48"/>
                        <a:pt x="126" y="23"/>
                        <a:pt x="106" y="10"/>
                      </a:cubicBezTo>
                      <a:close/>
                    </a:path>
                  </a:pathLst>
                </a:custGeom>
                <a:grpFill/>
                <a:ln w="9525">
                  <a:noFill/>
                  <a:round/>
                  <a:headEnd/>
                  <a:tailEnd/>
                </a:ln>
                <a:effectLst>
                  <a:outerShdw dist="38100" dir="2700000" algn="tl" rotWithShape="0">
                    <a:srgbClr val="000000">
                      <a:alpha val="39999"/>
                    </a:srgbClr>
                  </a:outerShdw>
                </a:effectLst>
              </p:spPr>
              <p:txBody>
                <a:bodyPr anchor="ctr" anchorCtr="1"/>
                <a:lstStyle/>
                <a:p>
                  <a:pPr algn="ctr" eaLnBrk="0" fontAlgn="base" hangingPunct="0">
                    <a:spcBef>
                      <a:spcPct val="0"/>
                    </a:spcBef>
                    <a:spcAft>
                      <a:spcPct val="0"/>
                    </a:spcAft>
                  </a:pPr>
                  <a:endParaRPr lang="en-GB" sz="1400" dirty="0">
                    <a:solidFill>
                      <a:prstClr val="white"/>
                    </a:solidFill>
                    <a:latin typeface="Arial" charset="0"/>
                  </a:endParaRPr>
                </a:p>
              </p:txBody>
            </p:sp>
            <p:sp>
              <p:nvSpPr>
                <p:cNvPr id="73" name="Freeform 39"/>
                <p:cNvSpPr>
                  <a:spLocks/>
                </p:cNvSpPr>
                <p:nvPr/>
              </p:nvSpPr>
              <p:spPr bwMode="auto">
                <a:xfrm>
                  <a:off x="6640524" y="3317873"/>
                  <a:ext cx="155575" cy="66675"/>
                </a:xfrm>
                <a:custGeom>
                  <a:avLst/>
                  <a:gdLst/>
                  <a:ahLst/>
                  <a:cxnLst>
                    <a:cxn ang="0">
                      <a:pos x="29" y="13"/>
                    </a:cxn>
                    <a:cxn ang="0">
                      <a:pos x="42" y="23"/>
                    </a:cxn>
                    <a:cxn ang="0">
                      <a:pos x="58" y="23"/>
                    </a:cxn>
                    <a:cxn ang="0">
                      <a:pos x="29" y="0"/>
                    </a:cxn>
                    <a:cxn ang="0">
                      <a:pos x="0" y="23"/>
                    </a:cxn>
                    <a:cxn ang="0">
                      <a:pos x="16" y="23"/>
                    </a:cxn>
                    <a:cxn ang="0">
                      <a:pos x="29" y="13"/>
                    </a:cxn>
                  </a:cxnLst>
                  <a:rect l="0" t="0" r="r" b="b"/>
                  <a:pathLst>
                    <a:path w="58" h="23">
                      <a:moveTo>
                        <a:pt x="29" y="13"/>
                      </a:moveTo>
                      <a:cubicBezTo>
                        <a:pt x="35" y="13"/>
                        <a:pt x="40" y="18"/>
                        <a:pt x="42" y="23"/>
                      </a:cubicBezTo>
                      <a:cubicBezTo>
                        <a:pt x="58" y="23"/>
                        <a:pt x="58" y="23"/>
                        <a:pt x="58" y="23"/>
                      </a:cubicBezTo>
                      <a:cubicBezTo>
                        <a:pt x="53" y="10"/>
                        <a:pt x="42" y="0"/>
                        <a:pt x="29" y="0"/>
                      </a:cubicBezTo>
                      <a:cubicBezTo>
                        <a:pt x="16" y="0"/>
                        <a:pt x="5" y="10"/>
                        <a:pt x="0" y="23"/>
                      </a:cubicBezTo>
                      <a:cubicBezTo>
                        <a:pt x="16" y="23"/>
                        <a:pt x="16" y="23"/>
                        <a:pt x="16" y="23"/>
                      </a:cubicBezTo>
                      <a:cubicBezTo>
                        <a:pt x="18" y="18"/>
                        <a:pt x="23" y="13"/>
                        <a:pt x="29" y="13"/>
                      </a:cubicBezTo>
                      <a:close/>
                    </a:path>
                  </a:pathLst>
                </a:custGeom>
                <a:grpFill/>
                <a:ln w="9525">
                  <a:noFill/>
                  <a:round/>
                  <a:headEnd/>
                  <a:tailEnd/>
                </a:ln>
                <a:effectLst>
                  <a:outerShdw dist="38100" dir="2700000" algn="tl" rotWithShape="0">
                    <a:srgbClr val="000000">
                      <a:alpha val="39999"/>
                    </a:srgbClr>
                  </a:outerShdw>
                </a:effectLst>
              </p:spPr>
              <p:txBody>
                <a:bodyPr anchor="ctr" anchorCtr="1"/>
                <a:lstStyle/>
                <a:p>
                  <a:pPr algn="ctr" eaLnBrk="0" fontAlgn="base" hangingPunct="0">
                    <a:spcBef>
                      <a:spcPct val="0"/>
                    </a:spcBef>
                    <a:spcAft>
                      <a:spcPct val="0"/>
                    </a:spcAft>
                  </a:pPr>
                  <a:endParaRPr lang="en-GB" sz="1400" dirty="0">
                    <a:solidFill>
                      <a:prstClr val="white"/>
                    </a:solidFill>
                    <a:latin typeface="Arial" charset="0"/>
                  </a:endParaRPr>
                </a:p>
              </p:txBody>
            </p:sp>
            <p:sp>
              <p:nvSpPr>
                <p:cNvPr id="74" name="Freeform 40"/>
                <p:cNvSpPr>
                  <a:spLocks noEditPoints="1"/>
                </p:cNvSpPr>
                <p:nvPr/>
              </p:nvSpPr>
              <p:spPr bwMode="auto">
                <a:xfrm>
                  <a:off x="6691324" y="3365498"/>
                  <a:ext cx="52388" cy="58738"/>
                </a:xfrm>
                <a:custGeom>
                  <a:avLst/>
                  <a:gdLst/>
                  <a:ahLst/>
                  <a:cxnLst>
                    <a:cxn ang="0">
                      <a:pos x="10" y="0"/>
                    </a:cxn>
                    <a:cxn ang="0">
                      <a:pos x="0" y="10"/>
                    </a:cxn>
                    <a:cxn ang="0">
                      <a:pos x="10" y="20"/>
                    </a:cxn>
                    <a:cxn ang="0">
                      <a:pos x="20" y="10"/>
                    </a:cxn>
                    <a:cxn ang="0">
                      <a:pos x="10" y="0"/>
                    </a:cxn>
                    <a:cxn ang="0">
                      <a:pos x="10" y="18"/>
                    </a:cxn>
                    <a:cxn ang="0">
                      <a:pos x="3" y="10"/>
                    </a:cxn>
                    <a:cxn ang="0">
                      <a:pos x="10" y="2"/>
                    </a:cxn>
                    <a:cxn ang="0">
                      <a:pos x="18" y="10"/>
                    </a:cxn>
                    <a:cxn ang="0">
                      <a:pos x="10" y="18"/>
                    </a:cxn>
                  </a:cxnLst>
                  <a:rect l="0" t="0" r="r" b="b"/>
                  <a:pathLst>
                    <a:path w="20" h="20">
                      <a:moveTo>
                        <a:pt x="10" y="0"/>
                      </a:moveTo>
                      <a:cubicBezTo>
                        <a:pt x="5" y="0"/>
                        <a:pt x="0" y="4"/>
                        <a:pt x="0" y="10"/>
                      </a:cubicBezTo>
                      <a:cubicBezTo>
                        <a:pt x="0" y="16"/>
                        <a:pt x="5" y="20"/>
                        <a:pt x="10" y="20"/>
                      </a:cubicBezTo>
                      <a:cubicBezTo>
                        <a:pt x="16" y="20"/>
                        <a:pt x="20" y="16"/>
                        <a:pt x="20" y="10"/>
                      </a:cubicBezTo>
                      <a:cubicBezTo>
                        <a:pt x="20" y="4"/>
                        <a:pt x="16" y="0"/>
                        <a:pt x="10" y="0"/>
                      </a:cubicBezTo>
                      <a:close/>
                      <a:moveTo>
                        <a:pt x="10" y="18"/>
                      </a:moveTo>
                      <a:cubicBezTo>
                        <a:pt x="6" y="18"/>
                        <a:pt x="3" y="14"/>
                        <a:pt x="3" y="10"/>
                      </a:cubicBezTo>
                      <a:cubicBezTo>
                        <a:pt x="3" y="6"/>
                        <a:pt x="6" y="2"/>
                        <a:pt x="10" y="2"/>
                      </a:cubicBezTo>
                      <a:cubicBezTo>
                        <a:pt x="14" y="2"/>
                        <a:pt x="18" y="6"/>
                        <a:pt x="18" y="10"/>
                      </a:cubicBezTo>
                      <a:cubicBezTo>
                        <a:pt x="18" y="14"/>
                        <a:pt x="14" y="18"/>
                        <a:pt x="10" y="18"/>
                      </a:cubicBezTo>
                      <a:close/>
                    </a:path>
                  </a:pathLst>
                </a:custGeom>
                <a:grpFill/>
                <a:ln w="9525">
                  <a:noFill/>
                  <a:round/>
                  <a:headEnd/>
                  <a:tailEnd/>
                </a:ln>
                <a:effectLst>
                  <a:outerShdw blurRad="50800" dist="38100" dir="2700000" algn="tl" rotWithShape="0">
                    <a:prstClr val="black">
                      <a:alpha val="40000"/>
                    </a:prstClr>
                  </a:outerShdw>
                </a:effectLst>
              </p:spPr>
              <p:txBody>
                <a:bodyPr/>
                <a:lstStyle/>
                <a:p>
                  <a:pPr eaLnBrk="0" fontAlgn="base" hangingPunct="0">
                    <a:spcBef>
                      <a:spcPct val="0"/>
                    </a:spcBef>
                    <a:spcAft>
                      <a:spcPct val="0"/>
                    </a:spcAft>
                    <a:defRPr/>
                  </a:pPr>
                  <a:endParaRPr lang="en-GB" sz="1400" baseline="-25000" dirty="0">
                    <a:solidFill>
                      <a:srgbClr val="000056"/>
                    </a:solidFill>
                    <a:latin typeface="Arial" pitchFamily="34" charset="0"/>
                    <a:ea typeface="ヒラギノ角ゴ Pro W3" charset="-128"/>
                  </a:endParaRPr>
                </a:p>
              </p:txBody>
            </p:sp>
            <p:sp>
              <p:nvSpPr>
                <p:cNvPr id="75" name="Freeform 41"/>
                <p:cNvSpPr>
                  <a:spLocks/>
                </p:cNvSpPr>
                <p:nvPr/>
              </p:nvSpPr>
              <p:spPr bwMode="auto">
                <a:xfrm>
                  <a:off x="6630999" y="3402010"/>
                  <a:ext cx="176213" cy="150813"/>
                </a:xfrm>
                <a:custGeom>
                  <a:avLst/>
                  <a:gdLst/>
                  <a:ahLst/>
                  <a:cxnLst>
                    <a:cxn ang="0">
                      <a:pos x="33" y="53"/>
                    </a:cxn>
                    <a:cxn ang="0">
                      <a:pos x="66" y="12"/>
                    </a:cxn>
                    <a:cxn ang="0">
                      <a:pos x="64" y="0"/>
                    </a:cxn>
                    <a:cxn ang="0">
                      <a:pos x="46" y="0"/>
                    </a:cxn>
                    <a:cxn ang="0">
                      <a:pos x="33" y="11"/>
                    </a:cxn>
                    <a:cxn ang="0">
                      <a:pos x="20" y="0"/>
                    </a:cxn>
                    <a:cxn ang="0">
                      <a:pos x="2" y="0"/>
                    </a:cxn>
                    <a:cxn ang="0">
                      <a:pos x="0" y="12"/>
                    </a:cxn>
                    <a:cxn ang="0">
                      <a:pos x="33" y="53"/>
                    </a:cxn>
                  </a:cxnLst>
                  <a:rect l="0" t="0" r="r" b="b"/>
                  <a:pathLst>
                    <a:path w="66" h="53">
                      <a:moveTo>
                        <a:pt x="33" y="53"/>
                      </a:moveTo>
                      <a:cubicBezTo>
                        <a:pt x="51" y="53"/>
                        <a:pt x="66" y="35"/>
                        <a:pt x="66" y="12"/>
                      </a:cubicBezTo>
                      <a:cubicBezTo>
                        <a:pt x="66" y="8"/>
                        <a:pt x="65" y="4"/>
                        <a:pt x="64" y="0"/>
                      </a:cubicBezTo>
                      <a:cubicBezTo>
                        <a:pt x="46" y="0"/>
                        <a:pt x="46" y="0"/>
                        <a:pt x="46" y="0"/>
                      </a:cubicBezTo>
                      <a:cubicBezTo>
                        <a:pt x="45" y="6"/>
                        <a:pt x="40" y="11"/>
                        <a:pt x="33" y="11"/>
                      </a:cubicBezTo>
                      <a:cubicBezTo>
                        <a:pt x="27" y="11"/>
                        <a:pt x="21" y="6"/>
                        <a:pt x="20" y="0"/>
                      </a:cubicBezTo>
                      <a:cubicBezTo>
                        <a:pt x="2" y="0"/>
                        <a:pt x="2" y="0"/>
                        <a:pt x="2" y="0"/>
                      </a:cubicBezTo>
                      <a:cubicBezTo>
                        <a:pt x="1" y="4"/>
                        <a:pt x="0" y="8"/>
                        <a:pt x="0" y="12"/>
                      </a:cubicBezTo>
                      <a:cubicBezTo>
                        <a:pt x="0" y="35"/>
                        <a:pt x="15" y="53"/>
                        <a:pt x="33" y="53"/>
                      </a:cubicBezTo>
                      <a:close/>
                    </a:path>
                  </a:pathLst>
                </a:custGeom>
                <a:grpFill/>
                <a:ln w="9525">
                  <a:noFill/>
                  <a:round/>
                  <a:headEnd/>
                  <a:tailEnd/>
                </a:ln>
                <a:effectLst>
                  <a:outerShdw dist="38100" dir="2700000" algn="tl" rotWithShape="0">
                    <a:srgbClr val="000000">
                      <a:alpha val="39999"/>
                    </a:srgbClr>
                  </a:outerShdw>
                </a:effectLst>
              </p:spPr>
              <p:txBody>
                <a:bodyPr anchor="ctr" anchorCtr="1"/>
                <a:lstStyle/>
                <a:p>
                  <a:pPr algn="ctr" eaLnBrk="0" fontAlgn="base" hangingPunct="0">
                    <a:spcBef>
                      <a:spcPct val="0"/>
                    </a:spcBef>
                    <a:spcAft>
                      <a:spcPct val="0"/>
                    </a:spcAft>
                  </a:pPr>
                  <a:endParaRPr lang="en-GB" sz="1400" dirty="0">
                    <a:solidFill>
                      <a:prstClr val="white"/>
                    </a:solidFill>
                    <a:latin typeface="Arial" charset="0"/>
                  </a:endParaRPr>
                </a:p>
              </p:txBody>
            </p:sp>
          </p:grpSp>
          <p:sp>
            <p:nvSpPr>
              <p:cNvPr id="70" name="Freeform 42"/>
              <p:cNvSpPr>
                <a:spLocks noEditPoints="1"/>
              </p:cNvSpPr>
              <p:nvPr>
                <p:custDataLst>
                  <p:tags r:id="rId24"/>
                </p:custDataLst>
              </p:nvPr>
            </p:nvSpPr>
            <p:spPr bwMode="auto">
              <a:xfrm>
                <a:off x="250825" y="3933824"/>
                <a:ext cx="331788" cy="382588"/>
              </a:xfrm>
              <a:custGeom>
                <a:avLst/>
                <a:gdLst/>
                <a:ahLst/>
                <a:cxnLst>
                  <a:cxn ang="0">
                    <a:pos x="24" y="171"/>
                  </a:cxn>
                  <a:cxn ang="0">
                    <a:pos x="138" y="171"/>
                  </a:cxn>
                  <a:cxn ang="0">
                    <a:pos x="138" y="87"/>
                  </a:cxn>
                  <a:cxn ang="0">
                    <a:pos x="24" y="87"/>
                  </a:cxn>
                  <a:cxn ang="0">
                    <a:pos x="24" y="171"/>
                  </a:cxn>
                  <a:cxn ang="0">
                    <a:pos x="123" y="157"/>
                  </a:cxn>
                  <a:cxn ang="0">
                    <a:pos x="121" y="159"/>
                  </a:cxn>
                  <a:cxn ang="0">
                    <a:pos x="41" y="159"/>
                  </a:cxn>
                  <a:cxn ang="0">
                    <a:pos x="39" y="157"/>
                  </a:cxn>
                  <a:cxn ang="0">
                    <a:pos x="39" y="149"/>
                  </a:cxn>
                  <a:cxn ang="0">
                    <a:pos x="41" y="147"/>
                  </a:cxn>
                  <a:cxn ang="0">
                    <a:pos x="121" y="147"/>
                  </a:cxn>
                  <a:cxn ang="0">
                    <a:pos x="123" y="149"/>
                  </a:cxn>
                  <a:cxn ang="0">
                    <a:pos x="123" y="157"/>
                  </a:cxn>
                  <a:cxn ang="0">
                    <a:pos x="39" y="100"/>
                  </a:cxn>
                  <a:cxn ang="0">
                    <a:pos x="41" y="98"/>
                  </a:cxn>
                  <a:cxn ang="0">
                    <a:pos x="121" y="98"/>
                  </a:cxn>
                  <a:cxn ang="0">
                    <a:pos x="123" y="100"/>
                  </a:cxn>
                  <a:cxn ang="0">
                    <a:pos x="123" y="108"/>
                  </a:cxn>
                  <a:cxn ang="0">
                    <a:pos x="121" y="110"/>
                  </a:cxn>
                  <a:cxn ang="0">
                    <a:pos x="41" y="110"/>
                  </a:cxn>
                  <a:cxn ang="0">
                    <a:pos x="39" y="108"/>
                  </a:cxn>
                  <a:cxn ang="0">
                    <a:pos x="39" y="100"/>
                  </a:cxn>
                  <a:cxn ang="0">
                    <a:pos x="38" y="125"/>
                  </a:cxn>
                  <a:cxn ang="0">
                    <a:pos x="40" y="123"/>
                  </a:cxn>
                  <a:cxn ang="0">
                    <a:pos x="120" y="123"/>
                  </a:cxn>
                  <a:cxn ang="0">
                    <a:pos x="122" y="125"/>
                  </a:cxn>
                  <a:cxn ang="0">
                    <a:pos x="122" y="133"/>
                  </a:cxn>
                  <a:cxn ang="0">
                    <a:pos x="120" y="135"/>
                  </a:cxn>
                  <a:cxn ang="0">
                    <a:pos x="40" y="135"/>
                  </a:cxn>
                  <a:cxn ang="0">
                    <a:pos x="38" y="133"/>
                  </a:cxn>
                  <a:cxn ang="0">
                    <a:pos x="38" y="125"/>
                  </a:cxn>
                  <a:cxn ang="0">
                    <a:pos x="81" y="0"/>
                  </a:cxn>
                  <a:cxn ang="0">
                    <a:pos x="0" y="81"/>
                  </a:cxn>
                  <a:cxn ang="0">
                    <a:pos x="162" y="81"/>
                  </a:cxn>
                  <a:cxn ang="0">
                    <a:pos x="81" y="0"/>
                  </a:cxn>
                  <a:cxn ang="0">
                    <a:pos x="87" y="56"/>
                  </a:cxn>
                  <a:cxn ang="0">
                    <a:pos x="87" y="71"/>
                  </a:cxn>
                  <a:cxn ang="0">
                    <a:pos x="74" y="71"/>
                  </a:cxn>
                  <a:cxn ang="0">
                    <a:pos x="74" y="56"/>
                  </a:cxn>
                  <a:cxn ang="0">
                    <a:pos x="59" y="56"/>
                  </a:cxn>
                  <a:cxn ang="0">
                    <a:pos x="59" y="43"/>
                  </a:cxn>
                  <a:cxn ang="0">
                    <a:pos x="74" y="43"/>
                  </a:cxn>
                  <a:cxn ang="0">
                    <a:pos x="74" y="28"/>
                  </a:cxn>
                  <a:cxn ang="0">
                    <a:pos x="87" y="28"/>
                  </a:cxn>
                  <a:cxn ang="0">
                    <a:pos x="87" y="43"/>
                  </a:cxn>
                  <a:cxn ang="0">
                    <a:pos x="102" y="43"/>
                  </a:cxn>
                  <a:cxn ang="0">
                    <a:pos x="102" y="56"/>
                  </a:cxn>
                  <a:cxn ang="0">
                    <a:pos x="87" y="56"/>
                  </a:cxn>
                </a:cxnLst>
                <a:rect l="0" t="0" r="r" b="b"/>
                <a:pathLst>
                  <a:path w="162" h="171">
                    <a:moveTo>
                      <a:pt x="24" y="171"/>
                    </a:moveTo>
                    <a:cubicBezTo>
                      <a:pt x="138" y="171"/>
                      <a:pt x="138" y="171"/>
                      <a:pt x="138" y="171"/>
                    </a:cubicBezTo>
                    <a:cubicBezTo>
                      <a:pt x="138" y="87"/>
                      <a:pt x="138" y="87"/>
                      <a:pt x="138" y="87"/>
                    </a:cubicBezTo>
                    <a:cubicBezTo>
                      <a:pt x="24" y="87"/>
                      <a:pt x="24" y="87"/>
                      <a:pt x="24" y="87"/>
                    </a:cubicBezTo>
                    <a:lnTo>
                      <a:pt x="24" y="171"/>
                    </a:lnTo>
                    <a:close/>
                    <a:moveTo>
                      <a:pt x="123" y="157"/>
                    </a:moveTo>
                    <a:cubicBezTo>
                      <a:pt x="123" y="158"/>
                      <a:pt x="122" y="159"/>
                      <a:pt x="121" y="159"/>
                    </a:cubicBezTo>
                    <a:cubicBezTo>
                      <a:pt x="41" y="159"/>
                      <a:pt x="41" y="159"/>
                      <a:pt x="41" y="159"/>
                    </a:cubicBezTo>
                    <a:cubicBezTo>
                      <a:pt x="40" y="159"/>
                      <a:pt x="39" y="158"/>
                      <a:pt x="39" y="157"/>
                    </a:cubicBezTo>
                    <a:cubicBezTo>
                      <a:pt x="39" y="149"/>
                      <a:pt x="39" y="149"/>
                      <a:pt x="39" y="149"/>
                    </a:cubicBezTo>
                    <a:cubicBezTo>
                      <a:pt x="39" y="148"/>
                      <a:pt x="40" y="147"/>
                      <a:pt x="41" y="147"/>
                    </a:cubicBezTo>
                    <a:cubicBezTo>
                      <a:pt x="121" y="147"/>
                      <a:pt x="121" y="147"/>
                      <a:pt x="121" y="147"/>
                    </a:cubicBezTo>
                    <a:cubicBezTo>
                      <a:pt x="122" y="147"/>
                      <a:pt x="123" y="148"/>
                      <a:pt x="123" y="149"/>
                    </a:cubicBezTo>
                    <a:lnTo>
                      <a:pt x="123" y="157"/>
                    </a:lnTo>
                    <a:close/>
                    <a:moveTo>
                      <a:pt x="39" y="100"/>
                    </a:moveTo>
                    <a:cubicBezTo>
                      <a:pt x="39" y="99"/>
                      <a:pt x="40" y="98"/>
                      <a:pt x="41" y="98"/>
                    </a:cubicBezTo>
                    <a:cubicBezTo>
                      <a:pt x="121" y="98"/>
                      <a:pt x="121" y="98"/>
                      <a:pt x="121" y="98"/>
                    </a:cubicBezTo>
                    <a:cubicBezTo>
                      <a:pt x="122" y="98"/>
                      <a:pt x="123" y="99"/>
                      <a:pt x="123" y="100"/>
                    </a:cubicBezTo>
                    <a:cubicBezTo>
                      <a:pt x="123" y="108"/>
                      <a:pt x="123" y="108"/>
                      <a:pt x="123" y="108"/>
                    </a:cubicBezTo>
                    <a:cubicBezTo>
                      <a:pt x="123" y="109"/>
                      <a:pt x="122" y="110"/>
                      <a:pt x="121" y="110"/>
                    </a:cubicBezTo>
                    <a:cubicBezTo>
                      <a:pt x="41" y="110"/>
                      <a:pt x="41" y="110"/>
                      <a:pt x="41" y="110"/>
                    </a:cubicBezTo>
                    <a:cubicBezTo>
                      <a:pt x="40" y="110"/>
                      <a:pt x="39" y="109"/>
                      <a:pt x="39" y="108"/>
                    </a:cubicBezTo>
                    <a:lnTo>
                      <a:pt x="39" y="100"/>
                    </a:lnTo>
                    <a:close/>
                    <a:moveTo>
                      <a:pt x="38" y="125"/>
                    </a:moveTo>
                    <a:cubicBezTo>
                      <a:pt x="38" y="124"/>
                      <a:pt x="39" y="123"/>
                      <a:pt x="40" y="123"/>
                    </a:cubicBezTo>
                    <a:cubicBezTo>
                      <a:pt x="120" y="123"/>
                      <a:pt x="120" y="123"/>
                      <a:pt x="120" y="123"/>
                    </a:cubicBezTo>
                    <a:cubicBezTo>
                      <a:pt x="121" y="123"/>
                      <a:pt x="122" y="124"/>
                      <a:pt x="122" y="125"/>
                    </a:cubicBezTo>
                    <a:cubicBezTo>
                      <a:pt x="122" y="133"/>
                      <a:pt x="122" y="133"/>
                      <a:pt x="122" y="133"/>
                    </a:cubicBezTo>
                    <a:cubicBezTo>
                      <a:pt x="122" y="134"/>
                      <a:pt x="121" y="135"/>
                      <a:pt x="120" y="135"/>
                    </a:cubicBezTo>
                    <a:cubicBezTo>
                      <a:pt x="40" y="135"/>
                      <a:pt x="40" y="135"/>
                      <a:pt x="40" y="135"/>
                    </a:cubicBezTo>
                    <a:cubicBezTo>
                      <a:pt x="39" y="135"/>
                      <a:pt x="38" y="134"/>
                      <a:pt x="38" y="133"/>
                    </a:cubicBezTo>
                    <a:lnTo>
                      <a:pt x="38" y="125"/>
                    </a:lnTo>
                    <a:close/>
                    <a:moveTo>
                      <a:pt x="81" y="0"/>
                    </a:moveTo>
                    <a:cubicBezTo>
                      <a:pt x="0" y="81"/>
                      <a:pt x="0" y="81"/>
                      <a:pt x="0" y="81"/>
                    </a:cubicBezTo>
                    <a:cubicBezTo>
                      <a:pt x="162" y="81"/>
                      <a:pt x="162" y="81"/>
                      <a:pt x="162" y="81"/>
                    </a:cubicBezTo>
                    <a:lnTo>
                      <a:pt x="81" y="0"/>
                    </a:lnTo>
                    <a:close/>
                    <a:moveTo>
                      <a:pt x="87" y="56"/>
                    </a:moveTo>
                    <a:cubicBezTo>
                      <a:pt x="87" y="71"/>
                      <a:pt x="87" y="71"/>
                      <a:pt x="87" y="71"/>
                    </a:cubicBezTo>
                    <a:cubicBezTo>
                      <a:pt x="74" y="71"/>
                      <a:pt x="74" y="71"/>
                      <a:pt x="74" y="71"/>
                    </a:cubicBezTo>
                    <a:cubicBezTo>
                      <a:pt x="74" y="56"/>
                      <a:pt x="74" y="56"/>
                      <a:pt x="74" y="56"/>
                    </a:cubicBezTo>
                    <a:cubicBezTo>
                      <a:pt x="59" y="56"/>
                      <a:pt x="59" y="56"/>
                      <a:pt x="59" y="56"/>
                    </a:cubicBezTo>
                    <a:cubicBezTo>
                      <a:pt x="59" y="43"/>
                      <a:pt x="59" y="43"/>
                      <a:pt x="59" y="43"/>
                    </a:cubicBezTo>
                    <a:cubicBezTo>
                      <a:pt x="74" y="43"/>
                      <a:pt x="74" y="43"/>
                      <a:pt x="74" y="43"/>
                    </a:cubicBezTo>
                    <a:cubicBezTo>
                      <a:pt x="74" y="28"/>
                      <a:pt x="74" y="28"/>
                      <a:pt x="74" y="28"/>
                    </a:cubicBezTo>
                    <a:cubicBezTo>
                      <a:pt x="87" y="28"/>
                      <a:pt x="87" y="28"/>
                      <a:pt x="87" y="28"/>
                    </a:cubicBezTo>
                    <a:cubicBezTo>
                      <a:pt x="87" y="43"/>
                      <a:pt x="87" y="43"/>
                      <a:pt x="87" y="43"/>
                    </a:cubicBezTo>
                    <a:cubicBezTo>
                      <a:pt x="102" y="43"/>
                      <a:pt x="102" y="43"/>
                      <a:pt x="102" y="43"/>
                    </a:cubicBezTo>
                    <a:cubicBezTo>
                      <a:pt x="102" y="56"/>
                      <a:pt x="102" y="56"/>
                      <a:pt x="102" y="56"/>
                    </a:cubicBezTo>
                    <a:lnTo>
                      <a:pt x="87" y="56"/>
                    </a:lnTo>
                    <a:close/>
                  </a:path>
                </a:pathLst>
              </a:custGeom>
              <a:grpFill/>
              <a:ln w="9525">
                <a:noFill/>
                <a:round/>
                <a:headEnd/>
                <a:tailEnd/>
              </a:ln>
              <a:effectLst>
                <a:outerShdw dist="38100" dir="2700000" algn="tl" rotWithShape="0">
                  <a:srgbClr val="000000">
                    <a:alpha val="39999"/>
                  </a:srgbClr>
                </a:outerShdw>
              </a:effectLst>
            </p:spPr>
            <p:txBody>
              <a:bodyPr anchor="ctr" anchorCtr="1"/>
              <a:lstStyle/>
              <a:p>
                <a:pPr algn="ctr" eaLnBrk="0" fontAlgn="base" hangingPunct="0">
                  <a:spcBef>
                    <a:spcPct val="0"/>
                  </a:spcBef>
                  <a:spcAft>
                    <a:spcPct val="0"/>
                  </a:spcAft>
                </a:pPr>
                <a:endParaRPr lang="en-GB" sz="1400" dirty="0">
                  <a:solidFill>
                    <a:prstClr val="white"/>
                  </a:solidFill>
                  <a:latin typeface="Arial" charset="0"/>
                </a:endParaRPr>
              </a:p>
            </p:txBody>
          </p:sp>
        </p:grpSp>
        <p:sp>
          <p:nvSpPr>
            <p:cNvPr id="68" name="Text Box 4"/>
            <p:cNvSpPr txBox="1">
              <a:spLocks noChangeArrowheads="1"/>
            </p:cNvSpPr>
            <p:nvPr>
              <p:custDataLst>
                <p:tags r:id="rId23"/>
              </p:custDataLst>
            </p:nvPr>
          </p:nvSpPr>
          <p:spPr bwMode="gray">
            <a:xfrm>
              <a:off x="822505" y="5806864"/>
              <a:ext cx="805982" cy="215589"/>
            </a:xfrm>
            <a:prstGeom prst="rect">
              <a:avLst/>
            </a:prstGeom>
            <a:solidFill>
              <a:schemeClr val="bg1"/>
            </a:solidFill>
            <a:ln w="9525">
              <a:noFill/>
              <a:miter lim="800000"/>
              <a:headEnd/>
              <a:tailEnd/>
            </a:ln>
          </p:spPr>
          <p:txBody>
            <a:bodyPr wrap="none" lIns="0" tIns="0" rIns="0" bIns="0">
              <a:spAutoFit/>
            </a:bodyPr>
            <a:lstStyle/>
            <a:p>
              <a:pPr algn="ctr" eaLnBrk="0" fontAlgn="base" hangingPunct="0">
                <a:spcBef>
                  <a:spcPct val="0"/>
                </a:spcBef>
                <a:spcAft>
                  <a:spcPct val="0"/>
                </a:spcAft>
              </a:pPr>
              <a:r>
                <a:rPr lang="en-GB" sz="1400" dirty="0">
                  <a:solidFill>
                    <a:srgbClr val="1F497D">
                      <a:lumMod val="75000"/>
                    </a:srgbClr>
                  </a:solidFill>
                  <a:latin typeface="Arial" charset="0"/>
                </a:rPr>
                <a:t>Pharmacy</a:t>
              </a:r>
            </a:p>
          </p:txBody>
        </p:sp>
      </p:grpSp>
      <p:cxnSp>
        <p:nvCxnSpPr>
          <p:cNvPr id="76" name="Straight Arrow Connector 95"/>
          <p:cNvCxnSpPr>
            <a:cxnSpLocks noChangeShapeType="1"/>
          </p:cNvCxnSpPr>
          <p:nvPr>
            <p:custDataLst>
              <p:tags r:id="rId3"/>
            </p:custDataLst>
          </p:nvPr>
        </p:nvCxnSpPr>
        <p:spPr bwMode="auto">
          <a:xfrm flipV="1">
            <a:off x="2704773" y="4918924"/>
            <a:ext cx="349854" cy="329596"/>
          </a:xfrm>
          <a:prstGeom prst="straightConnector1">
            <a:avLst/>
          </a:prstGeom>
          <a:noFill/>
          <a:ln w="19050" algn="ctr">
            <a:solidFill>
              <a:schemeClr val="accent4">
                <a:lumMod val="75000"/>
              </a:schemeClr>
            </a:solidFill>
            <a:round/>
            <a:headEnd type="arrow" w="med" len="med"/>
            <a:tailEnd type="arrow" w="med" len="med"/>
          </a:ln>
        </p:spPr>
      </p:cxnSp>
      <p:grpSp>
        <p:nvGrpSpPr>
          <p:cNvPr id="77" name="Group 8"/>
          <p:cNvGrpSpPr/>
          <p:nvPr/>
        </p:nvGrpSpPr>
        <p:grpSpPr>
          <a:xfrm>
            <a:off x="4000216" y="5313450"/>
            <a:ext cx="895350" cy="731838"/>
            <a:chOff x="1577108" y="5585771"/>
            <a:chExt cx="895350" cy="731838"/>
          </a:xfrm>
        </p:grpSpPr>
        <p:grpSp>
          <p:nvGrpSpPr>
            <p:cNvPr id="78" name="Group 55"/>
            <p:cNvGrpSpPr/>
            <p:nvPr/>
          </p:nvGrpSpPr>
          <p:grpSpPr bwMode="auto">
            <a:xfrm>
              <a:off x="1762846" y="5585771"/>
              <a:ext cx="539750" cy="379413"/>
              <a:chOff x="3357554" y="4429132"/>
              <a:chExt cx="642942" cy="500066"/>
            </a:xfrm>
            <a:solidFill>
              <a:schemeClr val="accent4">
                <a:lumMod val="75000"/>
              </a:schemeClr>
            </a:solidFill>
            <a:scene3d>
              <a:camera prst="isometricOffAxis1Right"/>
              <a:lightRig rig="threePt" dir="t"/>
            </a:scene3d>
          </p:grpSpPr>
          <p:sp>
            <p:nvSpPr>
              <p:cNvPr id="81" name="Flowchart: Manual Operation 189"/>
              <p:cNvSpPr/>
              <p:nvPr/>
            </p:nvSpPr>
            <p:spPr bwMode="auto">
              <a:xfrm flipV="1">
                <a:off x="3357554" y="4429132"/>
                <a:ext cx="642942" cy="142876"/>
              </a:xfrm>
              <a:prstGeom prst="flowChartManualOperation">
                <a:avLst/>
              </a:prstGeom>
              <a:grpFill/>
              <a:ln w="9525">
                <a:noFill/>
                <a:round/>
                <a:headEnd/>
                <a:tailEnd/>
              </a:ln>
              <a:effectLst>
                <a:outerShdw dist="38100" dir="2700000" algn="tl" rotWithShape="0">
                  <a:srgbClr val="000000">
                    <a:alpha val="39999"/>
                  </a:srgbClr>
                </a:outerShdw>
              </a:effectLst>
            </p:spPr>
            <p:txBody>
              <a:bodyPr anchor="ctr" anchorCtr="1"/>
              <a:lstStyle/>
              <a:p>
                <a:pPr algn="ctr" eaLnBrk="0" fontAlgn="base" hangingPunct="0">
                  <a:spcBef>
                    <a:spcPct val="0"/>
                  </a:spcBef>
                  <a:spcAft>
                    <a:spcPct val="0"/>
                  </a:spcAft>
                </a:pPr>
                <a:endParaRPr lang="en-GB" sz="1400" dirty="0">
                  <a:solidFill>
                    <a:prstClr val="white"/>
                  </a:solidFill>
                  <a:latin typeface="Arial" charset="0"/>
                </a:endParaRPr>
              </a:p>
            </p:txBody>
          </p:sp>
          <p:sp>
            <p:nvSpPr>
              <p:cNvPr id="82" name="Flowchart: Process 190"/>
              <p:cNvSpPr/>
              <p:nvPr/>
            </p:nvSpPr>
            <p:spPr bwMode="auto">
              <a:xfrm>
                <a:off x="3357554" y="4572008"/>
                <a:ext cx="642942" cy="357190"/>
              </a:xfrm>
              <a:prstGeom prst="flowChartProcess">
                <a:avLst/>
              </a:prstGeom>
              <a:grpFill/>
              <a:ln w="9525">
                <a:noFill/>
                <a:round/>
                <a:headEnd/>
                <a:tailEnd/>
              </a:ln>
              <a:effectLst>
                <a:outerShdw dist="38100" dir="2700000" algn="tl" rotWithShape="0">
                  <a:srgbClr val="000000">
                    <a:alpha val="39999"/>
                  </a:srgbClr>
                </a:outerShdw>
              </a:effectLst>
            </p:spPr>
            <p:txBody>
              <a:bodyPr anchor="ctr" anchorCtr="1"/>
              <a:lstStyle/>
              <a:p>
                <a:pPr algn="ctr" eaLnBrk="0" fontAlgn="base" hangingPunct="0">
                  <a:spcBef>
                    <a:spcPct val="0"/>
                  </a:spcBef>
                  <a:spcAft>
                    <a:spcPct val="0"/>
                  </a:spcAft>
                </a:pPr>
                <a:endParaRPr lang="en-GB" sz="1400" dirty="0">
                  <a:solidFill>
                    <a:prstClr val="white"/>
                  </a:solidFill>
                  <a:latin typeface="Arial" charset="0"/>
                </a:endParaRPr>
              </a:p>
            </p:txBody>
          </p:sp>
        </p:grpSp>
        <p:sp>
          <p:nvSpPr>
            <p:cNvPr id="79" name="Flowchart: Process 188"/>
            <p:cNvSpPr/>
            <p:nvPr/>
          </p:nvSpPr>
          <p:spPr bwMode="auto">
            <a:xfrm>
              <a:off x="2062707" y="5802578"/>
              <a:ext cx="119944" cy="162606"/>
            </a:xfrm>
            <a:prstGeom prst="flowChartProcess">
              <a:avLst/>
            </a:prstGeom>
            <a:solidFill>
              <a:srgbClr val="FFFFFF"/>
            </a:solidFill>
            <a:ln w="25400" cap="flat" cmpd="sng" algn="ctr">
              <a:noFill/>
              <a:prstDash val="solid"/>
              <a:round/>
              <a:headEnd type="none" w="med" len="med"/>
              <a:tailEnd type="none" w="med" len="med"/>
            </a:ln>
            <a:effectLst/>
            <a:scene3d>
              <a:camera prst="isometricOffAxis1Right"/>
              <a:lightRig rig="threePt" dir="t"/>
            </a:scene3d>
          </p:spPr>
          <p:txBody>
            <a:bodyPr wrap="none" lIns="82296" tIns="36576" rIns="82296" bIns="36576" anchor="ctr"/>
            <a:lstStyle/>
            <a:p>
              <a:pPr eaLnBrk="0" fontAlgn="base" hangingPunct="0">
                <a:spcBef>
                  <a:spcPct val="0"/>
                </a:spcBef>
                <a:spcAft>
                  <a:spcPct val="0"/>
                </a:spcAft>
                <a:defRPr/>
              </a:pPr>
              <a:endParaRPr lang="en-GB" sz="1400" baseline="-25000" dirty="0">
                <a:solidFill>
                  <a:srgbClr val="000056"/>
                </a:solidFill>
                <a:latin typeface="Arial" pitchFamily="34" charset="0"/>
                <a:ea typeface="ヒラギノ角ゴ Pro W3" charset="-128"/>
              </a:endParaRPr>
            </a:p>
          </p:txBody>
        </p:sp>
        <p:sp>
          <p:nvSpPr>
            <p:cNvPr id="80" name="Text Box 4"/>
            <p:cNvSpPr txBox="1">
              <a:spLocks noChangeArrowheads="1"/>
            </p:cNvSpPr>
            <p:nvPr>
              <p:custDataLst>
                <p:tags r:id="rId22"/>
              </p:custDataLst>
            </p:nvPr>
          </p:nvSpPr>
          <p:spPr bwMode="gray">
            <a:xfrm>
              <a:off x="1577108" y="6101709"/>
              <a:ext cx="895350" cy="215900"/>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GB" sz="1400" dirty="0">
                  <a:solidFill>
                    <a:srgbClr val="8064A2">
                      <a:lumMod val="75000"/>
                    </a:srgbClr>
                  </a:solidFill>
                  <a:latin typeface="Arial" charset="0"/>
                </a:rPr>
                <a:t>Wholesaler</a:t>
              </a:r>
            </a:p>
          </p:txBody>
        </p:sp>
      </p:grpSp>
      <p:cxnSp>
        <p:nvCxnSpPr>
          <p:cNvPr id="83" name="Straight Arrow Connector 81"/>
          <p:cNvCxnSpPr>
            <a:cxnSpLocks noChangeShapeType="1"/>
            <a:endCxn id="81" idx="1"/>
          </p:cNvCxnSpPr>
          <p:nvPr>
            <p:custDataLst>
              <p:tags r:id="rId4"/>
            </p:custDataLst>
          </p:nvPr>
        </p:nvCxnSpPr>
        <p:spPr bwMode="auto">
          <a:xfrm>
            <a:off x="4037639" y="4975572"/>
            <a:ext cx="202290" cy="392081"/>
          </a:xfrm>
          <a:prstGeom prst="straightConnector1">
            <a:avLst/>
          </a:prstGeom>
          <a:noFill/>
          <a:ln w="19050" algn="ctr">
            <a:solidFill>
              <a:schemeClr val="accent4">
                <a:lumMod val="75000"/>
              </a:schemeClr>
            </a:solidFill>
            <a:prstDash val="dash"/>
            <a:round/>
            <a:headEnd type="arrow" w="med" len="med"/>
            <a:tailEnd type="arrow" w="med" len="med"/>
          </a:ln>
        </p:spPr>
      </p:cxnSp>
      <p:sp>
        <p:nvSpPr>
          <p:cNvPr id="84" name="Flowchart: Process 188"/>
          <p:cNvSpPr/>
          <p:nvPr/>
        </p:nvSpPr>
        <p:spPr bwMode="auto">
          <a:xfrm>
            <a:off x="2623510" y="1410921"/>
            <a:ext cx="119944" cy="162606"/>
          </a:xfrm>
          <a:prstGeom prst="flowChartProcess">
            <a:avLst/>
          </a:prstGeom>
          <a:solidFill>
            <a:srgbClr val="FFFFFF"/>
          </a:solidFill>
          <a:ln w="25400" cap="flat" cmpd="sng" algn="ctr">
            <a:noFill/>
            <a:prstDash val="solid"/>
            <a:round/>
            <a:headEnd type="none" w="med" len="med"/>
            <a:tailEnd type="none" w="med" len="med"/>
          </a:ln>
          <a:effectLst/>
          <a:scene3d>
            <a:camera prst="isometricOffAxis1Right"/>
            <a:lightRig rig="threePt" dir="t"/>
          </a:scene3d>
        </p:spPr>
        <p:txBody>
          <a:bodyPr wrap="none" lIns="82296" tIns="36576" rIns="82296" bIns="36576" anchor="ctr"/>
          <a:lstStyle/>
          <a:p>
            <a:pPr eaLnBrk="0" fontAlgn="base" hangingPunct="0">
              <a:spcBef>
                <a:spcPct val="0"/>
              </a:spcBef>
              <a:spcAft>
                <a:spcPct val="0"/>
              </a:spcAft>
              <a:defRPr/>
            </a:pPr>
            <a:endParaRPr lang="en-GB" sz="1400" baseline="-25000" dirty="0">
              <a:solidFill>
                <a:srgbClr val="000056"/>
              </a:solidFill>
              <a:latin typeface="Arial" pitchFamily="34" charset="0"/>
              <a:ea typeface="ヒラギノ角ゴ Pro W3" charset="-128"/>
            </a:endParaRPr>
          </a:p>
        </p:txBody>
      </p:sp>
      <p:sp>
        <p:nvSpPr>
          <p:cNvPr id="85" name="Flowchart: Process 188"/>
          <p:cNvSpPr/>
          <p:nvPr/>
        </p:nvSpPr>
        <p:spPr bwMode="auto">
          <a:xfrm>
            <a:off x="9584214" y="5424779"/>
            <a:ext cx="119944" cy="162606"/>
          </a:xfrm>
          <a:prstGeom prst="flowChartProcess">
            <a:avLst/>
          </a:prstGeom>
          <a:solidFill>
            <a:srgbClr val="FFFFFF"/>
          </a:solidFill>
          <a:ln w="25400" cap="flat" cmpd="sng" algn="ctr">
            <a:noFill/>
            <a:prstDash val="solid"/>
            <a:round/>
            <a:headEnd type="none" w="med" len="med"/>
            <a:tailEnd type="none" w="med" len="med"/>
          </a:ln>
          <a:effectLst/>
          <a:scene3d>
            <a:camera prst="isometricOffAxis1Right"/>
            <a:lightRig rig="threePt" dir="t"/>
          </a:scene3d>
        </p:spPr>
        <p:txBody>
          <a:bodyPr wrap="none" lIns="82296" tIns="36576" rIns="82296" bIns="36576" anchor="ctr"/>
          <a:lstStyle/>
          <a:p>
            <a:pPr eaLnBrk="0" fontAlgn="base" hangingPunct="0">
              <a:spcBef>
                <a:spcPct val="0"/>
              </a:spcBef>
              <a:spcAft>
                <a:spcPct val="0"/>
              </a:spcAft>
              <a:defRPr/>
            </a:pPr>
            <a:endParaRPr lang="en-GB" sz="1400" baseline="-25000" dirty="0">
              <a:solidFill>
                <a:srgbClr val="000056"/>
              </a:solidFill>
              <a:latin typeface="Arial" pitchFamily="34" charset="0"/>
              <a:ea typeface="ヒラギノ角ゴ Pro W3" charset="-128"/>
            </a:endParaRPr>
          </a:p>
        </p:txBody>
      </p:sp>
      <p:grpSp>
        <p:nvGrpSpPr>
          <p:cNvPr id="89" name="Group 46"/>
          <p:cNvGrpSpPr/>
          <p:nvPr/>
        </p:nvGrpSpPr>
        <p:grpSpPr>
          <a:xfrm>
            <a:off x="3103494" y="2808076"/>
            <a:ext cx="6768752" cy="965201"/>
            <a:chOff x="1547664" y="2809930"/>
            <a:chExt cx="6768752" cy="965201"/>
          </a:xfrm>
        </p:grpSpPr>
        <p:grpSp>
          <p:nvGrpSpPr>
            <p:cNvPr id="90" name="Group 20"/>
            <p:cNvGrpSpPr>
              <a:grpSpLocks/>
            </p:cNvGrpSpPr>
            <p:nvPr>
              <p:custDataLst>
                <p:tags r:id="rId17"/>
              </p:custDataLst>
            </p:nvPr>
          </p:nvGrpSpPr>
          <p:grpSpPr bwMode="auto">
            <a:xfrm>
              <a:off x="1547664" y="2809930"/>
              <a:ext cx="1235077" cy="965201"/>
              <a:chOff x="502" y="1647"/>
              <a:chExt cx="778" cy="608"/>
            </a:xfrm>
            <a:solidFill>
              <a:schemeClr val="bg1">
                <a:lumMod val="65000"/>
              </a:schemeClr>
            </a:solidFill>
          </p:grpSpPr>
          <p:sp>
            <p:nvSpPr>
              <p:cNvPr id="96" name="Freeform 84"/>
              <p:cNvSpPr>
                <a:spLocks/>
              </p:cNvSpPr>
              <p:nvPr/>
            </p:nvSpPr>
            <p:spPr bwMode="auto">
              <a:xfrm>
                <a:off x="681" y="1647"/>
                <a:ext cx="372" cy="332"/>
              </a:xfrm>
              <a:custGeom>
                <a:avLst/>
                <a:gdLst/>
                <a:ahLst/>
                <a:cxnLst>
                  <a:cxn ang="0">
                    <a:pos x="1157" y="903"/>
                  </a:cxn>
                  <a:cxn ang="0">
                    <a:pos x="1157" y="668"/>
                  </a:cxn>
                  <a:cxn ang="0">
                    <a:pos x="1022" y="809"/>
                  </a:cxn>
                  <a:cxn ang="0">
                    <a:pos x="1020" y="809"/>
                  </a:cxn>
                  <a:cxn ang="0">
                    <a:pos x="1020" y="668"/>
                  </a:cxn>
                  <a:cxn ang="0">
                    <a:pos x="883" y="809"/>
                  </a:cxn>
                  <a:cxn ang="0">
                    <a:pos x="872" y="809"/>
                  </a:cxn>
                  <a:cxn ang="0">
                    <a:pos x="872" y="668"/>
                  </a:cxn>
                  <a:cxn ang="0">
                    <a:pos x="736" y="809"/>
                  </a:cxn>
                  <a:cxn ang="0">
                    <a:pos x="690" y="809"/>
                  </a:cxn>
                  <a:cxn ang="0">
                    <a:pos x="643" y="152"/>
                  </a:cxn>
                  <a:cxn ang="0">
                    <a:pos x="546" y="152"/>
                  </a:cxn>
                  <a:cxn ang="0">
                    <a:pos x="509" y="809"/>
                  </a:cxn>
                  <a:cxn ang="0">
                    <a:pos x="461" y="809"/>
                  </a:cxn>
                  <a:cxn ang="0">
                    <a:pos x="411" y="0"/>
                  </a:cxn>
                  <a:cxn ang="0">
                    <a:pos x="313" y="0"/>
                  </a:cxn>
                  <a:cxn ang="0">
                    <a:pos x="274" y="809"/>
                  </a:cxn>
                  <a:cxn ang="0">
                    <a:pos x="188" y="809"/>
                  </a:cxn>
                  <a:cxn ang="0">
                    <a:pos x="188" y="962"/>
                  </a:cxn>
                  <a:cxn ang="0">
                    <a:pos x="0" y="962"/>
                  </a:cxn>
                  <a:cxn ang="0">
                    <a:pos x="0" y="1396"/>
                  </a:cxn>
                  <a:cxn ang="0">
                    <a:pos x="1369" y="1270"/>
                  </a:cxn>
                  <a:cxn ang="0">
                    <a:pos x="1369" y="903"/>
                  </a:cxn>
                  <a:cxn ang="0">
                    <a:pos x="1157" y="903"/>
                  </a:cxn>
                  <a:cxn ang="0">
                    <a:pos x="1157" y="903"/>
                  </a:cxn>
                </a:cxnLst>
                <a:rect l="0" t="0" r="r" b="b"/>
                <a:pathLst>
                  <a:path w="1369" h="1396">
                    <a:moveTo>
                      <a:pt x="1157" y="903"/>
                    </a:moveTo>
                    <a:lnTo>
                      <a:pt x="1157" y="668"/>
                    </a:lnTo>
                    <a:lnTo>
                      <a:pt x="1022" y="809"/>
                    </a:lnTo>
                    <a:lnTo>
                      <a:pt x="1020" y="809"/>
                    </a:lnTo>
                    <a:lnTo>
                      <a:pt x="1020" y="668"/>
                    </a:lnTo>
                    <a:lnTo>
                      <a:pt x="883" y="809"/>
                    </a:lnTo>
                    <a:lnTo>
                      <a:pt x="872" y="809"/>
                    </a:lnTo>
                    <a:lnTo>
                      <a:pt x="872" y="668"/>
                    </a:lnTo>
                    <a:lnTo>
                      <a:pt x="736" y="809"/>
                    </a:lnTo>
                    <a:lnTo>
                      <a:pt x="690" y="809"/>
                    </a:lnTo>
                    <a:lnTo>
                      <a:pt x="643" y="152"/>
                    </a:lnTo>
                    <a:lnTo>
                      <a:pt x="546" y="152"/>
                    </a:lnTo>
                    <a:lnTo>
                      <a:pt x="509" y="809"/>
                    </a:lnTo>
                    <a:lnTo>
                      <a:pt x="461" y="809"/>
                    </a:lnTo>
                    <a:lnTo>
                      <a:pt x="411" y="0"/>
                    </a:lnTo>
                    <a:lnTo>
                      <a:pt x="313" y="0"/>
                    </a:lnTo>
                    <a:lnTo>
                      <a:pt x="274" y="809"/>
                    </a:lnTo>
                    <a:lnTo>
                      <a:pt x="188" y="809"/>
                    </a:lnTo>
                    <a:lnTo>
                      <a:pt x="188" y="962"/>
                    </a:lnTo>
                    <a:lnTo>
                      <a:pt x="0" y="962"/>
                    </a:lnTo>
                    <a:lnTo>
                      <a:pt x="0" y="1396"/>
                    </a:lnTo>
                    <a:lnTo>
                      <a:pt x="1369" y="1270"/>
                    </a:lnTo>
                    <a:lnTo>
                      <a:pt x="1369" y="903"/>
                    </a:lnTo>
                    <a:lnTo>
                      <a:pt x="1157" y="903"/>
                    </a:lnTo>
                    <a:lnTo>
                      <a:pt x="1157" y="903"/>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a:lstStyle/>
              <a:p>
                <a:pPr eaLnBrk="0" fontAlgn="base" hangingPunct="0">
                  <a:spcBef>
                    <a:spcPct val="0"/>
                  </a:spcBef>
                  <a:spcAft>
                    <a:spcPct val="0"/>
                  </a:spcAft>
                  <a:defRPr/>
                </a:pPr>
                <a:endParaRPr lang="en-GB" sz="1400" baseline="-25000" dirty="0">
                  <a:solidFill>
                    <a:prstClr val="black">
                      <a:lumMod val="65000"/>
                      <a:lumOff val="35000"/>
                    </a:prstClr>
                  </a:solidFill>
                  <a:latin typeface="Arial" pitchFamily="34" charset="0"/>
                  <a:ea typeface="ヒラギノ角ゴ Pro W3" charset="-128"/>
                </a:endParaRPr>
              </a:p>
            </p:txBody>
          </p:sp>
          <p:sp>
            <p:nvSpPr>
              <p:cNvPr id="97" name="Text Box 4"/>
              <p:cNvSpPr txBox="1">
                <a:spLocks noChangeArrowheads="1"/>
              </p:cNvSpPr>
              <p:nvPr>
                <p:custDataLst>
                  <p:tags r:id="rId21"/>
                </p:custDataLst>
              </p:nvPr>
            </p:nvSpPr>
            <p:spPr bwMode="gray">
              <a:xfrm>
                <a:off x="502" y="1984"/>
                <a:ext cx="778" cy="271"/>
              </a:xfrm>
              <a:prstGeom prst="rect">
                <a:avLst/>
              </a:prstGeom>
              <a:solidFill>
                <a:schemeClr val="bg1"/>
              </a:solidFill>
              <a:ln w="9525">
                <a:noFill/>
                <a:miter lim="800000"/>
                <a:headEnd/>
                <a:tailEnd/>
              </a:ln>
            </p:spPr>
            <p:txBody>
              <a:bodyPr wrap="none" lIns="0" tIns="0" rIns="0" bIns="0">
                <a:spAutoFit/>
              </a:bodyPr>
              <a:lstStyle/>
              <a:p>
                <a:pPr algn="ctr" eaLnBrk="0" fontAlgn="base" hangingPunct="0">
                  <a:spcBef>
                    <a:spcPct val="0"/>
                  </a:spcBef>
                  <a:spcAft>
                    <a:spcPct val="0"/>
                  </a:spcAft>
                </a:pPr>
                <a:r>
                  <a:rPr lang="en-GB" sz="1400" dirty="0">
                    <a:solidFill>
                      <a:prstClr val="white">
                        <a:lumMod val="65000"/>
                      </a:prstClr>
                    </a:solidFill>
                    <a:latin typeface="Arial" charset="0"/>
                  </a:rPr>
                  <a:t>Pharmaceutical</a:t>
                </a:r>
                <a:br>
                  <a:rPr lang="en-GB" sz="1400" dirty="0">
                    <a:solidFill>
                      <a:prstClr val="white">
                        <a:lumMod val="65000"/>
                      </a:prstClr>
                    </a:solidFill>
                    <a:latin typeface="Arial" charset="0"/>
                  </a:rPr>
                </a:br>
                <a:r>
                  <a:rPr lang="en-GB" sz="1400" dirty="0">
                    <a:solidFill>
                      <a:prstClr val="white">
                        <a:lumMod val="65000"/>
                      </a:prstClr>
                    </a:solidFill>
                    <a:latin typeface="Arial" charset="0"/>
                  </a:rPr>
                  <a:t>Manufacturer</a:t>
                </a:r>
              </a:p>
            </p:txBody>
          </p:sp>
        </p:grpSp>
        <p:cxnSp>
          <p:nvCxnSpPr>
            <p:cNvPr id="91" name="Straight Arrow Connector 81"/>
            <p:cNvCxnSpPr>
              <a:cxnSpLocks noChangeShapeType="1"/>
            </p:cNvCxnSpPr>
            <p:nvPr>
              <p:custDataLst>
                <p:tags r:id="rId18"/>
              </p:custDataLst>
            </p:nvPr>
          </p:nvCxnSpPr>
          <p:spPr bwMode="auto">
            <a:xfrm flipH="1">
              <a:off x="2531250" y="3190052"/>
              <a:ext cx="888622" cy="0"/>
            </a:xfrm>
            <a:prstGeom prst="straightConnector1">
              <a:avLst/>
            </a:prstGeom>
            <a:noFill/>
            <a:ln w="57150" algn="ctr">
              <a:solidFill>
                <a:schemeClr val="bg1">
                  <a:lumMod val="65000"/>
                </a:schemeClr>
              </a:solidFill>
              <a:round/>
              <a:headEnd type="triangle" w="med" len="med"/>
              <a:tailEnd type="triangle" w="med" len="med"/>
            </a:ln>
          </p:spPr>
        </p:cxnSp>
        <p:grpSp>
          <p:nvGrpSpPr>
            <p:cNvPr id="92" name="Group 17"/>
            <p:cNvGrpSpPr/>
            <p:nvPr/>
          </p:nvGrpSpPr>
          <p:grpSpPr>
            <a:xfrm>
              <a:off x="6760457" y="2889273"/>
              <a:ext cx="1555959" cy="527051"/>
              <a:chOff x="6760457" y="2889273"/>
              <a:chExt cx="1555959" cy="527051"/>
            </a:xfrm>
          </p:grpSpPr>
          <p:sp>
            <p:nvSpPr>
              <p:cNvPr id="94" name="Text Box 4"/>
              <p:cNvSpPr txBox="1">
                <a:spLocks noChangeArrowheads="1"/>
              </p:cNvSpPr>
              <p:nvPr>
                <p:custDataLst>
                  <p:tags r:id="rId20"/>
                </p:custDataLst>
              </p:nvPr>
            </p:nvSpPr>
            <p:spPr bwMode="gray">
              <a:xfrm>
                <a:off x="7500436" y="2946360"/>
                <a:ext cx="815980" cy="430213"/>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GB" sz="1400" dirty="0">
                    <a:solidFill>
                      <a:prstClr val="white">
                        <a:lumMod val="65000"/>
                      </a:prstClr>
                    </a:solidFill>
                    <a:latin typeface="Arial" charset="0"/>
                  </a:rPr>
                  <a:t>Parallel</a:t>
                </a:r>
                <a:br>
                  <a:rPr lang="en-GB" sz="1400" dirty="0">
                    <a:solidFill>
                      <a:prstClr val="white">
                        <a:lumMod val="65000"/>
                      </a:prstClr>
                    </a:solidFill>
                    <a:latin typeface="Arial" charset="0"/>
                  </a:rPr>
                </a:br>
                <a:r>
                  <a:rPr lang="en-GB" sz="1400" dirty="0">
                    <a:solidFill>
                      <a:prstClr val="white">
                        <a:lumMod val="65000"/>
                      </a:prstClr>
                    </a:solidFill>
                    <a:latin typeface="Arial" charset="0"/>
                  </a:rPr>
                  <a:t>Distributor</a:t>
                </a:r>
              </a:p>
            </p:txBody>
          </p:sp>
          <p:sp>
            <p:nvSpPr>
              <p:cNvPr id="95" name="Freeform 84"/>
              <p:cNvSpPr>
                <a:spLocks/>
              </p:cNvSpPr>
              <p:nvPr/>
            </p:nvSpPr>
            <p:spPr bwMode="auto">
              <a:xfrm flipH="1">
                <a:off x="6760457" y="2889273"/>
                <a:ext cx="619855" cy="527051"/>
              </a:xfrm>
              <a:custGeom>
                <a:avLst/>
                <a:gdLst/>
                <a:ahLst/>
                <a:cxnLst>
                  <a:cxn ang="0">
                    <a:pos x="1157" y="903"/>
                  </a:cxn>
                  <a:cxn ang="0">
                    <a:pos x="1157" y="668"/>
                  </a:cxn>
                  <a:cxn ang="0">
                    <a:pos x="1022" y="809"/>
                  </a:cxn>
                  <a:cxn ang="0">
                    <a:pos x="1020" y="809"/>
                  </a:cxn>
                  <a:cxn ang="0">
                    <a:pos x="1020" y="668"/>
                  </a:cxn>
                  <a:cxn ang="0">
                    <a:pos x="883" y="809"/>
                  </a:cxn>
                  <a:cxn ang="0">
                    <a:pos x="872" y="809"/>
                  </a:cxn>
                  <a:cxn ang="0">
                    <a:pos x="872" y="668"/>
                  </a:cxn>
                  <a:cxn ang="0">
                    <a:pos x="736" y="809"/>
                  </a:cxn>
                  <a:cxn ang="0">
                    <a:pos x="690" y="809"/>
                  </a:cxn>
                  <a:cxn ang="0">
                    <a:pos x="643" y="152"/>
                  </a:cxn>
                  <a:cxn ang="0">
                    <a:pos x="546" y="152"/>
                  </a:cxn>
                  <a:cxn ang="0">
                    <a:pos x="509" y="809"/>
                  </a:cxn>
                  <a:cxn ang="0">
                    <a:pos x="461" y="809"/>
                  </a:cxn>
                  <a:cxn ang="0">
                    <a:pos x="411" y="0"/>
                  </a:cxn>
                  <a:cxn ang="0">
                    <a:pos x="313" y="0"/>
                  </a:cxn>
                  <a:cxn ang="0">
                    <a:pos x="274" y="809"/>
                  </a:cxn>
                  <a:cxn ang="0">
                    <a:pos x="188" y="809"/>
                  </a:cxn>
                  <a:cxn ang="0">
                    <a:pos x="188" y="962"/>
                  </a:cxn>
                  <a:cxn ang="0">
                    <a:pos x="0" y="962"/>
                  </a:cxn>
                  <a:cxn ang="0">
                    <a:pos x="0" y="1396"/>
                  </a:cxn>
                  <a:cxn ang="0">
                    <a:pos x="1369" y="1270"/>
                  </a:cxn>
                  <a:cxn ang="0">
                    <a:pos x="1369" y="903"/>
                  </a:cxn>
                  <a:cxn ang="0">
                    <a:pos x="1157" y="903"/>
                  </a:cxn>
                  <a:cxn ang="0">
                    <a:pos x="1157" y="903"/>
                  </a:cxn>
                </a:cxnLst>
                <a:rect l="0" t="0" r="r" b="b"/>
                <a:pathLst>
                  <a:path w="1369" h="1396">
                    <a:moveTo>
                      <a:pt x="1157" y="903"/>
                    </a:moveTo>
                    <a:lnTo>
                      <a:pt x="1157" y="668"/>
                    </a:lnTo>
                    <a:lnTo>
                      <a:pt x="1022" y="809"/>
                    </a:lnTo>
                    <a:lnTo>
                      <a:pt x="1020" y="809"/>
                    </a:lnTo>
                    <a:lnTo>
                      <a:pt x="1020" y="668"/>
                    </a:lnTo>
                    <a:lnTo>
                      <a:pt x="883" y="809"/>
                    </a:lnTo>
                    <a:lnTo>
                      <a:pt x="872" y="809"/>
                    </a:lnTo>
                    <a:lnTo>
                      <a:pt x="872" y="668"/>
                    </a:lnTo>
                    <a:lnTo>
                      <a:pt x="736" y="809"/>
                    </a:lnTo>
                    <a:lnTo>
                      <a:pt x="690" y="809"/>
                    </a:lnTo>
                    <a:lnTo>
                      <a:pt x="643" y="152"/>
                    </a:lnTo>
                    <a:lnTo>
                      <a:pt x="546" y="152"/>
                    </a:lnTo>
                    <a:lnTo>
                      <a:pt x="509" y="809"/>
                    </a:lnTo>
                    <a:lnTo>
                      <a:pt x="461" y="809"/>
                    </a:lnTo>
                    <a:lnTo>
                      <a:pt x="411" y="0"/>
                    </a:lnTo>
                    <a:lnTo>
                      <a:pt x="313" y="0"/>
                    </a:lnTo>
                    <a:lnTo>
                      <a:pt x="274" y="809"/>
                    </a:lnTo>
                    <a:lnTo>
                      <a:pt x="188" y="809"/>
                    </a:lnTo>
                    <a:lnTo>
                      <a:pt x="188" y="962"/>
                    </a:lnTo>
                    <a:lnTo>
                      <a:pt x="0" y="962"/>
                    </a:lnTo>
                    <a:lnTo>
                      <a:pt x="0" y="1396"/>
                    </a:lnTo>
                    <a:lnTo>
                      <a:pt x="1369" y="1270"/>
                    </a:lnTo>
                    <a:lnTo>
                      <a:pt x="1369" y="903"/>
                    </a:lnTo>
                    <a:lnTo>
                      <a:pt x="1157" y="903"/>
                    </a:lnTo>
                    <a:lnTo>
                      <a:pt x="1157" y="903"/>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a:lstStyle/>
              <a:p>
                <a:pPr eaLnBrk="0" fontAlgn="base" hangingPunct="0">
                  <a:spcBef>
                    <a:spcPct val="0"/>
                  </a:spcBef>
                  <a:spcAft>
                    <a:spcPct val="0"/>
                  </a:spcAft>
                  <a:defRPr/>
                </a:pPr>
                <a:endParaRPr lang="en-GB" sz="1400" baseline="-25000" dirty="0">
                  <a:solidFill>
                    <a:prstClr val="black">
                      <a:lumMod val="65000"/>
                      <a:lumOff val="35000"/>
                    </a:prstClr>
                  </a:solidFill>
                  <a:latin typeface="Arial" pitchFamily="34" charset="0"/>
                  <a:ea typeface="ヒラギノ角ゴ Pro W3" charset="-128"/>
                </a:endParaRPr>
              </a:p>
            </p:txBody>
          </p:sp>
        </p:grpSp>
        <p:cxnSp>
          <p:nvCxnSpPr>
            <p:cNvPr id="93" name="Straight Arrow Connector 81"/>
            <p:cNvCxnSpPr>
              <a:cxnSpLocks noChangeShapeType="1"/>
            </p:cNvCxnSpPr>
            <p:nvPr>
              <p:custDataLst>
                <p:tags r:id="rId19"/>
              </p:custDataLst>
            </p:nvPr>
          </p:nvCxnSpPr>
          <p:spPr bwMode="auto">
            <a:xfrm flipH="1">
              <a:off x="5843618" y="3161467"/>
              <a:ext cx="888622" cy="0"/>
            </a:xfrm>
            <a:prstGeom prst="straightConnector1">
              <a:avLst/>
            </a:prstGeom>
            <a:noFill/>
            <a:ln w="57150" algn="ctr">
              <a:solidFill>
                <a:schemeClr val="bg1">
                  <a:lumMod val="65000"/>
                </a:schemeClr>
              </a:solidFill>
              <a:round/>
              <a:headEnd type="triangle" w="med" len="med"/>
              <a:tailEnd type="triangle" w="med" len="med"/>
            </a:ln>
          </p:spPr>
        </p:cxnSp>
      </p:grpSp>
      <p:grpSp>
        <p:nvGrpSpPr>
          <p:cNvPr id="98" name="Group 37"/>
          <p:cNvGrpSpPr/>
          <p:nvPr/>
        </p:nvGrpSpPr>
        <p:grpSpPr>
          <a:xfrm>
            <a:off x="6608821" y="1072330"/>
            <a:ext cx="2477924" cy="4074070"/>
            <a:chOff x="5052991" y="1074185"/>
            <a:chExt cx="2477924" cy="4074070"/>
          </a:xfrm>
        </p:grpSpPr>
        <p:sp>
          <p:nvSpPr>
            <p:cNvPr id="99" name="Cloud 138"/>
            <p:cNvSpPr>
              <a:spLocks/>
            </p:cNvSpPr>
            <p:nvPr>
              <p:custDataLst>
                <p:tags r:id="rId15"/>
              </p:custDataLst>
            </p:nvPr>
          </p:nvSpPr>
          <p:spPr bwMode="auto">
            <a:xfrm>
              <a:off x="5868803" y="4308468"/>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4"/>
            </a:solidFill>
            <a:ln w="9525">
              <a:solidFill>
                <a:schemeClr val="accent4">
                  <a:lumMod val="60000"/>
                  <a:lumOff val="40000"/>
                </a:schemeClr>
              </a:solidFill>
              <a:round/>
              <a:headEnd/>
              <a:tailEnd/>
            </a:ln>
            <a:effectLst>
              <a:outerShdw dist="38100" dir="2700000" algn="tl" rotWithShape="0">
                <a:srgbClr val="000000">
                  <a:alpha val="39999"/>
                </a:srgbClr>
              </a:outerShdw>
            </a:effectLst>
          </p:spPr>
          <p:txBody>
            <a:bodyPr anchor="ctr" anchorCtr="1"/>
            <a:lstStyle/>
            <a:p>
              <a:pPr algn="ctr" eaLnBrk="0" fontAlgn="base" hangingPunct="0">
                <a:spcBef>
                  <a:spcPct val="0"/>
                </a:spcBef>
                <a:spcAft>
                  <a:spcPct val="0"/>
                </a:spcAft>
                <a:defRPr/>
              </a:pPr>
              <a:r>
                <a:rPr lang="en-GB" sz="1400" dirty="0">
                  <a:solidFill>
                    <a:prstClr val="white"/>
                  </a:solidFill>
                  <a:latin typeface="Arial" charset="0"/>
                </a:rPr>
                <a:t>National</a:t>
              </a:r>
              <a:br>
                <a:rPr lang="en-GB" sz="1400" dirty="0">
                  <a:solidFill>
                    <a:prstClr val="white"/>
                  </a:solidFill>
                  <a:latin typeface="Arial" charset="0"/>
                </a:rPr>
              </a:br>
              <a:r>
                <a:rPr lang="en-GB" sz="1400" dirty="0">
                  <a:solidFill>
                    <a:prstClr val="white"/>
                  </a:solidFill>
                  <a:latin typeface="Arial" charset="0"/>
                </a:rPr>
                <a:t>System </a:t>
              </a:r>
            </a:p>
          </p:txBody>
        </p:sp>
        <p:sp>
          <p:nvSpPr>
            <p:cNvPr id="100" name="Cloud 138"/>
            <p:cNvSpPr>
              <a:spLocks/>
            </p:cNvSpPr>
            <p:nvPr>
              <p:custDataLst>
                <p:tags r:id="rId16"/>
              </p:custDataLst>
            </p:nvPr>
          </p:nvSpPr>
          <p:spPr bwMode="auto">
            <a:xfrm>
              <a:off x="5052991" y="1074185"/>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4">
                <a:lumMod val="60000"/>
                <a:lumOff val="40000"/>
              </a:schemeClr>
            </a:solidFill>
            <a:ln w="9525">
              <a:noFill/>
              <a:round/>
              <a:headEnd/>
              <a:tailEnd/>
            </a:ln>
            <a:effectLst>
              <a:outerShdw dist="38100" dir="2700000" algn="tl" rotWithShape="0">
                <a:srgbClr val="000000">
                  <a:alpha val="39999"/>
                </a:srgbClr>
              </a:outerShdw>
            </a:effectLst>
          </p:spPr>
          <p:txBody>
            <a:bodyPr anchor="ctr" anchorCtr="1"/>
            <a:lstStyle/>
            <a:p>
              <a:pPr algn="ctr" eaLnBrk="0" fontAlgn="base" hangingPunct="0">
                <a:spcBef>
                  <a:spcPct val="0"/>
                </a:spcBef>
                <a:spcAft>
                  <a:spcPct val="0"/>
                </a:spcAft>
                <a:defRPr/>
              </a:pPr>
              <a:r>
                <a:rPr lang="en-GB" sz="1400" dirty="0">
                  <a:solidFill>
                    <a:prstClr val="white"/>
                  </a:solidFill>
                  <a:latin typeface="Arial" charset="0"/>
                </a:rPr>
                <a:t>National</a:t>
              </a:r>
              <a:br>
                <a:rPr lang="en-GB" sz="1400" dirty="0">
                  <a:solidFill>
                    <a:prstClr val="white"/>
                  </a:solidFill>
                  <a:latin typeface="Arial" charset="0"/>
                </a:rPr>
              </a:br>
              <a:r>
                <a:rPr lang="en-GB" sz="1400" dirty="0">
                  <a:solidFill>
                    <a:prstClr val="white"/>
                  </a:solidFill>
                  <a:latin typeface="Arial" charset="0"/>
                </a:rPr>
                <a:t>System </a:t>
              </a:r>
            </a:p>
          </p:txBody>
        </p:sp>
      </p:grpSp>
      <p:grpSp>
        <p:nvGrpSpPr>
          <p:cNvPr id="101" name="Group 45"/>
          <p:cNvGrpSpPr/>
          <p:nvPr/>
        </p:nvGrpSpPr>
        <p:grpSpPr>
          <a:xfrm>
            <a:off x="2375528" y="1037608"/>
            <a:ext cx="7919785" cy="1447068"/>
            <a:chOff x="819697" y="1039463"/>
            <a:chExt cx="7919785" cy="1447068"/>
          </a:xfrm>
        </p:grpSpPr>
        <p:sp>
          <p:nvSpPr>
            <p:cNvPr id="102" name="Cloud 138"/>
            <p:cNvSpPr>
              <a:spLocks/>
            </p:cNvSpPr>
            <p:nvPr>
              <p:custDataLst>
                <p:tags r:id="rId12"/>
              </p:custDataLst>
            </p:nvPr>
          </p:nvSpPr>
          <p:spPr bwMode="auto">
            <a:xfrm>
              <a:off x="7077370" y="1646744"/>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4">
                <a:lumMod val="75000"/>
              </a:schemeClr>
            </a:solidFill>
            <a:ln w="9525">
              <a:noFill/>
              <a:round/>
              <a:headEnd/>
              <a:tailEnd/>
            </a:ln>
            <a:effectLst>
              <a:outerShdw dist="38100" dir="2700000" algn="tl" rotWithShape="0">
                <a:srgbClr val="000000">
                  <a:alpha val="39999"/>
                </a:srgbClr>
              </a:outerShdw>
            </a:effectLst>
          </p:spPr>
          <p:txBody>
            <a:bodyPr anchor="ctr" anchorCtr="1"/>
            <a:lstStyle/>
            <a:p>
              <a:pPr algn="ctr" eaLnBrk="0" fontAlgn="base" hangingPunct="0">
                <a:spcBef>
                  <a:spcPct val="0"/>
                </a:spcBef>
                <a:spcAft>
                  <a:spcPct val="0"/>
                </a:spcAft>
                <a:defRPr/>
              </a:pPr>
              <a:r>
                <a:rPr lang="en-GB" sz="1400" dirty="0">
                  <a:solidFill>
                    <a:prstClr val="white"/>
                  </a:solidFill>
                  <a:latin typeface="Arial" charset="0"/>
                </a:rPr>
                <a:t>National</a:t>
              </a:r>
              <a:br>
                <a:rPr lang="en-GB" sz="1400" dirty="0">
                  <a:solidFill>
                    <a:prstClr val="white"/>
                  </a:solidFill>
                  <a:latin typeface="Arial" charset="0"/>
                </a:rPr>
              </a:br>
              <a:r>
                <a:rPr lang="en-GB" sz="1400" dirty="0">
                  <a:solidFill>
                    <a:prstClr val="white"/>
                  </a:solidFill>
                  <a:latin typeface="Arial" charset="0"/>
                </a:rPr>
                <a:t>System </a:t>
              </a:r>
            </a:p>
          </p:txBody>
        </p:sp>
        <p:sp>
          <p:nvSpPr>
            <p:cNvPr id="103" name="Cloud 138"/>
            <p:cNvSpPr>
              <a:spLocks/>
            </p:cNvSpPr>
            <p:nvPr>
              <p:custDataLst>
                <p:tags r:id="rId13"/>
              </p:custDataLst>
            </p:nvPr>
          </p:nvSpPr>
          <p:spPr bwMode="auto">
            <a:xfrm>
              <a:off x="2975561" y="1039463"/>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4">
                <a:lumMod val="75000"/>
              </a:schemeClr>
            </a:solidFill>
            <a:ln w="9525">
              <a:noFill/>
              <a:round/>
              <a:headEnd/>
              <a:tailEnd/>
            </a:ln>
            <a:effectLst>
              <a:outerShdw dist="38100" dir="2700000" algn="tl" rotWithShape="0">
                <a:srgbClr val="000000">
                  <a:alpha val="39999"/>
                </a:srgbClr>
              </a:outerShdw>
            </a:effectLst>
          </p:spPr>
          <p:txBody>
            <a:bodyPr anchor="ctr" anchorCtr="1"/>
            <a:lstStyle/>
            <a:p>
              <a:pPr algn="ctr" eaLnBrk="0" fontAlgn="base" hangingPunct="0">
                <a:spcBef>
                  <a:spcPct val="0"/>
                </a:spcBef>
                <a:spcAft>
                  <a:spcPct val="0"/>
                </a:spcAft>
                <a:defRPr/>
              </a:pPr>
              <a:r>
                <a:rPr lang="en-GB" sz="1400" dirty="0">
                  <a:solidFill>
                    <a:prstClr val="white"/>
                  </a:solidFill>
                  <a:latin typeface="Arial" charset="0"/>
                </a:rPr>
                <a:t>National</a:t>
              </a:r>
              <a:br>
                <a:rPr lang="en-GB" sz="1400" dirty="0">
                  <a:solidFill>
                    <a:prstClr val="white"/>
                  </a:solidFill>
                  <a:latin typeface="Arial" charset="0"/>
                </a:rPr>
              </a:br>
              <a:r>
                <a:rPr lang="en-GB" sz="1400" dirty="0">
                  <a:solidFill>
                    <a:prstClr val="white"/>
                  </a:solidFill>
                  <a:latin typeface="Arial" charset="0"/>
                </a:rPr>
                <a:t>System </a:t>
              </a:r>
            </a:p>
          </p:txBody>
        </p:sp>
        <p:sp>
          <p:nvSpPr>
            <p:cNvPr id="104" name="Cloud 138"/>
            <p:cNvSpPr>
              <a:spLocks/>
            </p:cNvSpPr>
            <p:nvPr>
              <p:custDataLst>
                <p:tags r:id="rId14"/>
              </p:custDataLst>
            </p:nvPr>
          </p:nvSpPr>
          <p:spPr bwMode="auto">
            <a:xfrm>
              <a:off x="819697" y="1646744"/>
              <a:ext cx="1662112" cy="839787"/>
            </a:xfrm>
            <a:custGeom>
              <a:avLst/>
              <a:gdLst>
                <a:gd name="T0" fmla="*/ 180562 w 43200"/>
                <a:gd name="T1" fmla="*/ 508868 h 43200"/>
                <a:gd name="T2" fmla="*/ 83106 w 43200"/>
                <a:gd name="T3" fmla="*/ 493375 h 43200"/>
                <a:gd name="T4" fmla="*/ 266554 w 43200"/>
                <a:gd name="T5" fmla="*/ 678420 h 43200"/>
                <a:gd name="T6" fmla="*/ 223923 w 43200"/>
                <a:gd name="T7" fmla="*/ 685826 h 43200"/>
                <a:gd name="T8" fmla="*/ 633988 w 43200"/>
                <a:gd name="T9" fmla="*/ 759891 h 43200"/>
                <a:gd name="T10" fmla="*/ 608287 w 43200"/>
                <a:gd name="T11" fmla="*/ 726066 h 43200"/>
                <a:gd name="T12" fmla="*/ 1109113 w 43200"/>
                <a:gd name="T13" fmla="*/ 675543 h 43200"/>
                <a:gd name="T14" fmla="*/ 1098841 w 43200"/>
                <a:gd name="T15" fmla="*/ 712653 h 43200"/>
                <a:gd name="T16" fmla="*/ 1313107 w 43200"/>
                <a:gd name="T17" fmla="*/ 446215 h 43200"/>
                <a:gd name="T18" fmla="*/ 1438189 w 43200"/>
                <a:gd name="T19" fmla="*/ 584935 h 43200"/>
                <a:gd name="T20" fmla="*/ 1608170 w 43200"/>
                <a:gd name="T21" fmla="*/ 298474 h 43200"/>
                <a:gd name="T22" fmla="*/ 1552459 w 43200"/>
                <a:gd name="T23" fmla="*/ 350494 h 43200"/>
                <a:gd name="T24" fmla="*/ 1474509 w 43200"/>
                <a:gd name="T25" fmla="*/ 105479 h 43200"/>
                <a:gd name="T26" fmla="*/ 1477433 w 43200"/>
                <a:gd name="T27" fmla="*/ 130050 h 43200"/>
                <a:gd name="T28" fmla="*/ 1118771 w 43200"/>
                <a:gd name="T29" fmla="*/ 76825 h 43200"/>
                <a:gd name="T30" fmla="*/ 1147319 w 43200"/>
                <a:gd name="T31" fmla="*/ 45488 h 43200"/>
                <a:gd name="T32" fmla="*/ 851871 w 43200"/>
                <a:gd name="T33" fmla="*/ 91755 h 43200"/>
                <a:gd name="T34" fmla="*/ 865683 w 43200"/>
                <a:gd name="T35" fmla="*/ 64734 h 43200"/>
                <a:gd name="T36" fmla="*/ 538647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accent4"/>
            </a:solidFill>
            <a:ln w="9525">
              <a:noFill/>
              <a:round/>
              <a:headEnd/>
              <a:tailEnd/>
            </a:ln>
            <a:effectLst>
              <a:outerShdw dist="38100" dir="2700000" algn="tl" rotWithShape="0">
                <a:srgbClr val="000000">
                  <a:alpha val="39999"/>
                </a:srgbClr>
              </a:outerShdw>
            </a:effectLst>
          </p:spPr>
          <p:txBody>
            <a:bodyPr anchor="ctr" anchorCtr="1"/>
            <a:lstStyle/>
            <a:p>
              <a:pPr algn="ctr" eaLnBrk="0" fontAlgn="base" hangingPunct="0">
                <a:spcBef>
                  <a:spcPct val="0"/>
                </a:spcBef>
                <a:spcAft>
                  <a:spcPct val="0"/>
                </a:spcAft>
                <a:defRPr/>
              </a:pPr>
              <a:r>
                <a:rPr lang="en-GB" sz="1400" dirty="0">
                  <a:solidFill>
                    <a:prstClr val="white"/>
                  </a:solidFill>
                  <a:latin typeface="Arial" charset="0"/>
                </a:rPr>
                <a:t>National</a:t>
              </a:r>
              <a:br>
                <a:rPr lang="en-GB" sz="1400" dirty="0">
                  <a:solidFill>
                    <a:prstClr val="white"/>
                  </a:solidFill>
                  <a:latin typeface="Arial" charset="0"/>
                </a:rPr>
              </a:br>
              <a:r>
                <a:rPr lang="en-GB" sz="1400" dirty="0">
                  <a:solidFill>
                    <a:prstClr val="white"/>
                  </a:solidFill>
                  <a:latin typeface="Arial" charset="0"/>
                </a:rPr>
                <a:t>System </a:t>
              </a:r>
            </a:p>
          </p:txBody>
        </p:sp>
      </p:grpSp>
      <p:grpSp>
        <p:nvGrpSpPr>
          <p:cNvPr id="105" name="Group 36"/>
          <p:cNvGrpSpPr/>
          <p:nvPr/>
        </p:nvGrpSpPr>
        <p:grpSpPr>
          <a:xfrm>
            <a:off x="4180868" y="1912117"/>
            <a:ext cx="4251218" cy="2394496"/>
            <a:chOff x="2625038" y="1913972"/>
            <a:chExt cx="4251218" cy="2394496"/>
          </a:xfrm>
        </p:grpSpPr>
        <p:cxnSp>
          <p:nvCxnSpPr>
            <p:cNvPr id="106" name="Straight Arrow Connector 81"/>
            <p:cNvCxnSpPr>
              <a:cxnSpLocks noChangeShapeType="1"/>
            </p:cNvCxnSpPr>
            <p:nvPr>
              <p:custDataLst>
                <p:tags r:id="rId5"/>
              </p:custDataLst>
            </p:nvPr>
          </p:nvCxnSpPr>
          <p:spPr bwMode="auto">
            <a:xfrm flipH="1">
              <a:off x="4955399" y="1913972"/>
              <a:ext cx="530047" cy="661850"/>
            </a:xfrm>
            <a:prstGeom prst="straightConnector1">
              <a:avLst/>
            </a:prstGeom>
            <a:noFill/>
            <a:ln w="57150" algn="ctr">
              <a:solidFill>
                <a:schemeClr val="accent4">
                  <a:lumMod val="60000"/>
                  <a:lumOff val="40000"/>
                </a:schemeClr>
              </a:solidFill>
              <a:round/>
              <a:headEnd type="triangle" w="med" len="med"/>
              <a:tailEnd type="triangle" w="med" len="med"/>
            </a:ln>
          </p:spPr>
        </p:cxnSp>
        <p:cxnSp>
          <p:nvCxnSpPr>
            <p:cNvPr id="107" name="Straight Arrow Connector 81"/>
            <p:cNvCxnSpPr>
              <a:cxnSpLocks noChangeShapeType="1"/>
            </p:cNvCxnSpPr>
            <p:nvPr>
              <p:custDataLst>
                <p:tags r:id="rId6"/>
              </p:custDataLst>
            </p:nvPr>
          </p:nvCxnSpPr>
          <p:spPr bwMode="auto">
            <a:xfrm flipH="1">
              <a:off x="2975561" y="3573016"/>
              <a:ext cx="804351" cy="648072"/>
            </a:xfrm>
            <a:prstGeom prst="straightConnector1">
              <a:avLst/>
            </a:prstGeom>
            <a:noFill/>
            <a:ln w="57150" algn="ctr">
              <a:solidFill>
                <a:schemeClr val="accent4">
                  <a:lumMod val="75000"/>
                </a:schemeClr>
              </a:solidFill>
              <a:round/>
              <a:headEnd type="triangle" w="med" len="med"/>
              <a:tailEnd type="triangle" w="med" len="med"/>
            </a:ln>
          </p:spPr>
        </p:cxnSp>
        <p:sp>
          <p:nvSpPr>
            <p:cNvPr id="108" name="Cloud 136"/>
            <p:cNvSpPr>
              <a:spLocks/>
            </p:cNvSpPr>
            <p:nvPr>
              <p:custDataLst>
                <p:tags r:id="rId7"/>
              </p:custDataLst>
            </p:nvPr>
          </p:nvSpPr>
          <p:spPr bwMode="auto">
            <a:xfrm>
              <a:off x="3508528" y="2623002"/>
              <a:ext cx="2221014" cy="1047614"/>
            </a:xfrm>
            <a:custGeom>
              <a:avLst/>
              <a:gdLst>
                <a:gd name="T0" fmla="*/ 180562 w 43200"/>
                <a:gd name="T1" fmla="*/ 508868 h 43200"/>
                <a:gd name="T2" fmla="*/ 83106 w 43200"/>
                <a:gd name="T3" fmla="*/ 493375 h 43200"/>
                <a:gd name="T4" fmla="*/ 266554 w 43200"/>
                <a:gd name="T5" fmla="*/ 678420 h 43200"/>
                <a:gd name="T6" fmla="*/ 223924 w 43200"/>
                <a:gd name="T7" fmla="*/ 685826 h 43200"/>
                <a:gd name="T8" fmla="*/ 633988 w 43200"/>
                <a:gd name="T9" fmla="*/ 759891 h 43200"/>
                <a:gd name="T10" fmla="*/ 608287 w 43200"/>
                <a:gd name="T11" fmla="*/ 726066 h 43200"/>
                <a:gd name="T12" fmla="*/ 1109114 w 43200"/>
                <a:gd name="T13" fmla="*/ 675543 h 43200"/>
                <a:gd name="T14" fmla="*/ 1098841 w 43200"/>
                <a:gd name="T15" fmla="*/ 712653 h 43200"/>
                <a:gd name="T16" fmla="*/ 1313108 w 43200"/>
                <a:gd name="T17" fmla="*/ 446215 h 43200"/>
                <a:gd name="T18" fmla="*/ 1438189 w 43200"/>
                <a:gd name="T19" fmla="*/ 584935 h 43200"/>
                <a:gd name="T20" fmla="*/ 1608171 w 43200"/>
                <a:gd name="T21" fmla="*/ 298474 h 43200"/>
                <a:gd name="T22" fmla="*/ 1552460 w 43200"/>
                <a:gd name="T23" fmla="*/ 350494 h 43200"/>
                <a:gd name="T24" fmla="*/ 1474510 w 43200"/>
                <a:gd name="T25" fmla="*/ 105479 h 43200"/>
                <a:gd name="T26" fmla="*/ 1477434 w 43200"/>
                <a:gd name="T27" fmla="*/ 130050 h 43200"/>
                <a:gd name="T28" fmla="*/ 1118771 w 43200"/>
                <a:gd name="T29" fmla="*/ 76825 h 43200"/>
                <a:gd name="T30" fmla="*/ 1147320 w 43200"/>
                <a:gd name="T31" fmla="*/ 45488 h 43200"/>
                <a:gd name="T32" fmla="*/ 851871 w 43200"/>
                <a:gd name="T33" fmla="*/ 91755 h 43200"/>
                <a:gd name="T34" fmla="*/ 865684 w 43200"/>
                <a:gd name="T35" fmla="*/ 64734 h 43200"/>
                <a:gd name="T36" fmla="*/ 538648 w 43200"/>
                <a:gd name="T37" fmla="*/ 100930 h 43200"/>
                <a:gd name="T38" fmla="*/ 588665 w 43200"/>
                <a:gd name="T39" fmla="*/ 127134 h 43200"/>
                <a:gd name="T40" fmla="*/ 158786 w 43200"/>
                <a:gd name="T41" fmla="*/ 306930 h 43200"/>
                <a:gd name="T42" fmla="*/ 150052 w 43200"/>
                <a:gd name="T43" fmla="*/ 279346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0066"/>
            </a:solidFill>
            <a:ln w="9525">
              <a:noFill/>
              <a:round/>
              <a:headEnd/>
              <a:tailEnd/>
            </a:ln>
            <a:effectLst>
              <a:outerShdw dist="38100" dir="2700000" algn="tl" rotWithShape="0">
                <a:srgbClr val="000000">
                  <a:alpha val="39999"/>
                </a:srgbClr>
              </a:outerShdw>
            </a:effectLst>
          </p:spPr>
          <p:txBody>
            <a:bodyPr anchor="ctr" anchorCtr="1"/>
            <a:lstStyle/>
            <a:p>
              <a:pPr algn="ctr" eaLnBrk="0" fontAlgn="base" hangingPunct="0">
                <a:spcBef>
                  <a:spcPct val="0"/>
                </a:spcBef>
                <a:spcAft>
                  <a:spcPct val="0"/>
                </a:spcAft>
                <a:defRPr/>
              </a:pPr>
              <a:r>
                <a:rPr lang="en-GB" sz="1600" dirty="0">
                  <a:solidFill>
                    <a:prstClr val="white"/>
                  </a:solidFill>
                  <a:latin typeface="Arial" pitchFamily="34" charset="0"/>
                  <a:ea typeface="ヒラギノ角ゴ Pro W3" charset="-128"/>
                </a:rPr>
                <a:t>European</a:t>
              </a:r>
              <a:br>
                <a:rPr lang="en-GB" sz="1600" dirty="0">
                  <a:solidFill>
                    <a:prstClr val="white"/>
                  </a:solidFill>
                  <a:latin typeface="Arial" pitchFamily="34" charset="0"/>
                  <a:ea typeface="ヒラギノ角ゴ Pro W3" charset="-128"/>
                </a:rPr>
              </a:br>
              <a:r>
                <a:rPr lang="en-GB" sz="1600" dirty="0">
                  <a:solidFill>
                    <a:prstClr val="white"/>
                  </a:solidFill>
                  <a:latin typeface="Arial" pitchFamily="34" charset="0"/>
                  <a:ea typeface="ヒラギノ角ゴ Pro W3" charset="-128"/>
                </a:rPr>
                <a:t>Hub</a:t>
              </a:r>
            </a:p>
          </p:txBody>
        </p:sp>
        <p:cxnSp>
          <p:nvCxnSpPr>
            <p:cNvPr id="109" name="Straight Arrow Connector 81"/>
            <p:cNvCxnSpPr>
              <a:cxnSpLocks noChangeShapeType="1"/>
            </p:cNvCxnSpPr>
            <p:nvPr>
              <p:custDataLst>
                <p:tags r:id="rId8"/>
              </p:custDataLst>
            </p:nvPr>
          </p:nvCxnSpPr>
          <p:spPr bwMode="auto">
            <a:xfrm>
              <a:off x="2625038" y="2295522"/>
              <a:ext cx="888623" cy="477997"/>
            </a:xfrm>
            <a:prstGeom prst="straightConnector1">
              <a:avLst/>
            </a:prstGeom>
            <a:noFill/>
            <a:ln w="57150" algn="ctr">
              <a:solidFill>
                <a:schemeClr val="accent4"/>
              </a:solidFill>
              <a:round/>
              <a:headEnd type="triangle" w="med" len="med"/>
              <a:tailEnd type="triangle" w="med" len="med"/>
            </a:ln>
          </p:spPr>
        </p:cxnSp>
        <p:cxnSp>
          <p:nvCxnSpPr>
            <p:cNvPr id="110" name="Straight Arrow Connector 81"/>
            <p:cNvCxnSpPr>
              <a:cxnSpLocks noChangeShapeType="1"/>
            </p:cNvCxnSpPr>
            <p:nvPr>
              <p:custDataLst>
                <p:tags r:id="rId9"/>
              </p:custDataLst>
            </p:nvPr>
          </p:nvCxnSpPr>
          <p:spPr bwMode="auto">
            <a:xfrm flipH="1">
              <a:off x="5910753" y="2295522"/>
              <a:ext cx="965503" cy="514408"/>
            </a:xfrm>
            <a:prstGeom prst="straightConnector1">
              <a:avLst/>
            </a:prstGeom>
            <a:noFill/>
            <a:ln w="57150" algn="ctr">
              <a:solidFill>
                <a:schemeClr val="accent4">
                  <a:lumMod val="75000"/>
                </a:schemeClr>
              </a:solidFill>
              <a:round/>
              <a:headEnd type="triangle" w="med" len="med"/>
              <a:tailEnd type="triangle" w="med" len="med"/>
            </a:ln>
          </p:spPr>
        </p:cxnSp>
        <p:cxnSp>
          <p:nvCxnSpPr>
            <p:cNvPr id="111" name="Straight Arrow Connector 81"/>
            <p:cNvCxnSpPr>
              <a:cxnSpLocks noChangeShapeType="1"/>
            </p:cNvCxnSpPr>
            <p:nvPr>
              <p:custDataLst>
                <p:tags r:id="rId10"/>
              </p:custDataLst>
            </p:nvPr>
          </p:nvCxnSpPr>
          <p:spPr bwMode="auto">
            <a:xfrm>
              <a:off x="4091009" y="1927750"/>
              <a:ext cx="252764" cy="695252"/>
            </a:xfrm>
            <a:prstGeom prst="straightConnector1">
              <a:avLst/>
            </a:prstGeom>
            <a:noFill/>
            <a:ln w="57150" algn="ctr">
              <a:solidFill>
                <a:schemeClr val="accent4">
                  <a:lumMod val="75000"/>
                </a:schemeClr>
              </a:solidFill>
              <a:round/>
              <a:headEnd type="triangle" w="med" len="med"/>
              <a:tailEnd type="triangle" w="med" len="med"/>
            </a:ln>
          </p:spPr>
        </p:cxnSp>
        <p:cxnSp>
          <p:nvCxnSpPr>
            <p:cNvPr id="112" name="Straight Arrow Connector 81"/>
            <p:cNvCxnSpPr>
              <a:cxnSpLocks noChangeShapeType="1"/>
            </p:cNvCxnSpPr>
            <p:nvPr>
              <p:custDataLst>
                <p:tags r:id="rId11"/>
              </p:custDataLst>
            </p:nvPr>
          </p:nvCxnSpPr>
          <p:spPr bwMode="auto">
            <a:xfrm>
              <a:off x="5485446" y="3582063"/>
              <a:ext cx="921035" cy="726405"/>
            </a:xfrm>
            <a:prstGeom prst="straightConnector1">
              <a:avLst/>
            </a:prstGeom>
            <a:noFill/>
            <a:ln w="57150" algn="ctr">
              <a:solidFill>
                <a:schemeClr val="accent4"/>
              </a:solidFill>
              <a:round/>
              <a:headEnd type="triangle" w="med" len="med"/>
              <a:tailEnd type="triangle" w="med" len="med"/>
            </a:ln>
          </p:spPr>
        </p:cxnSp>
      </p:grpSp>
      <p:grpSp>
        <p:nvGrpSpPr>
          <p:cNvPr id="113" name="Gruppieren 112"/>
          <p:cNvGrpSpPr/>
          <p:nvPr/>
        </p:nvGrpSpPr>
        <p:grpSpPr>
          <a:xfrm>
            <a:off x="4439817" y="2405123"/>
            <a:ext cx="3082451" cy="2805048"/>
            <a:chOff x="2915816" y="2405123"/>
            <a:chExt cx="3082451" cy="2805048"/>
          </a:xfrm>
        </p:grpSpPr>
        <p:pic>
          <p:nvPicPr>
            <p:cNvPr id="114" name="Picture 6" descr="http://www.presseportal.de/bild/106170-logo-pressemitteilung-securpharm-e-v.jpg"/>
            <p:cNvPicPr>
              <a:picLocks noChangeAspect="1" noChangeArrowheads="1"/>
            </p:cNvPicPr>
            <p:nvPr/>
          </p:nvPicPr>
          <p:blipFill>
            <a:blip r:embed="rId28" cstate="email">
              <a:clrChange>
                <a:clrFrom>
                  <a:srgbClr val="FFFFFF"/>
                </a:clrFrom>
                <a:clrTo>
                  <a:srgbClr val="FFFFFF">
                    <a:alpha val="0"/>
                  </a:srgbClr>
                </a:clrTo>
              </a:clrChange>
            </a:blip>
            <a:srcRect/>
            <a:stretch>
              <a:fillRect/>
            </a:stretch>
          </p:blipFill>
          <p:spPr bwMode="auto">
            <a:xfrm>
              <a:off x="2915816" y="4725144"/>
              <a:ext cx="1644160" cy="485027"/>
            </a:xfrm>
            <a:prstGeom prst="rect">
              <a:avLst/>
            </a:prstGeom>
            <a:noFill/>
            <a:ln>
              <a:noFill/>
            </a:ln>
            <a:effectLst/>
          </p:spPr>
        </p:pic>
        <p:pic>
          <p:nvPicPr>
            <p:cNvPr id="115" name="Picture 144" descr="ESM.jpg"/>
            <p:cNvPicPr>
              <a:picLocks noChangeAspect="1"/>
            </p:cNvPicPr>
            <p:nvPr/>
          </p:nvPicPr>
          <p:blipFill>
            <a:blip r:embed="rId29" cstate="email">
              <a:clrChange>
                <a:clrFrom>
                  <a:srgbClr val="FFFFFF"/>
                </a:clrFrom>
                <a:clrTo>
                  <a:srgbClr val="FFFFFF">
                    <a:alpha val="0"/>
                  </a:srgbClr>
                </a:clrTo>
              </a:clrChange>
            </a:blip>
            <a:stretch>
              <a:fillRect/>
            </a:stretch>
          </p:blipFill>
          <p:spPr>
            <a:xfrm>
              <a:off x="5036285" y="2405123"/>
              <a:ext cx="961982" cy="432048"/>
            </a:xfrm>
            <a:prstGeom prst="rect">
              <a:avLst/>
            </a:prstGeom>
            <a:solidFill>
              <a:schemeClr val="bg1"/>
            </a:solidFill>
            <a:ln>
              <a:noFill/>
            </a:ln>
            <a:effectLst/>
          </p:spPr>
        </p:pic>
      </p:grpSp>
      <p:sp>
        <p:nvSpPr>
          <p:cNvPr id="60" name="Slide Number Placeholder 59"/>
          <p:cNvSpPr>
            <a:spLocks noGrp="1"/>
          </p:cNvSpPr>
          <p:nvPr>
            <p:ph type="sldNum" sz="quarter" idx="12"/>
          </p:nvPr>
        </p:nvSpPr>
        <p:spPr/>
        <p:txBody>
          <a:bodyPr/>
          <a:lstStyle/>
          <a:p>
            <a:fld id="{CFD7886F-9CFC-400B-A94D-855CC37C38D1}" type="slidenum">
              <a:rPr lang="de-DE" smtClean="0">
                <a:solidFill>
                  <a:prstClr val="black">
                    <a:tint val="75000"/>
                  </a:prstClr>
                </a:solidFill>
              </a:rPr>
              <a:pPr/>
              <a:t>17</a:t>
            </a:fld>
            <a:endParaRPr lang="de-DE">
              <a:solidFill>
                <a:prstClr val="black">
                  <a:tint val="75000"/>
                </a:prstClr>
              </a:solidFill>
            </a:endParaRPr>
          </a:p>
        </p:txBody>
      </p:sp>
      <p:sp>
        <p:nvSpPr>
          <p:cNvPr id="2" name="Прямоугольник 1"/>
          <p:cNvSpPr/>
          <p:nvPr/>
        </p:nvSpPr>
        <p:spPr>
          <a:xfrm>
            <a:off x="660399" y="6355011"/>
            <a:ext cx="10839781" cy="369332"/>
          </a:xfrm>
          <a:prstGeom prst="rect">
            <a:avLst/>
          </a:prstGeom>
        </p:spPr>
        <p:txBody>
          <a:bodyPr wrap="square">
            <a:spAutoFit/>
          </a:bodyPr>
          <a:lstStyle/>
          <a:p>
            <a:r>
              <a:rPr lang="en-US" dirty="0"/>
              <a:t>Mike </a:t>
            </a:r>
            <a:r>
              <a:rPr lang="en-US" dirty="0" smtClean="0"/>
              <a:t>Rose</a:t>
            </a:r>
            <a:r>
              <a:rPr lang="ru-RU" dirty="0" smtClean="0"/>
              <a:t> </a:t>
            </a:r>
            <a:r>
              <a:rPr lang="en-US" dirty="0" smtClean="0"/>
              <a:t>Vice President</a:t>
            </a:r>
            <a:r>
              <a:rPr lang="ru-RU" dirty="0" smtClean="0"/>
              <a:t> </a:t>
            </a:r>
            <a:r>
              <a:rPr lang="en-US" dirty="0" err="1" smtClean="0"/>
              <a:t>Johnson&amp;Johnson</a:t>
            </a:r>
            <a:r>
              <a:rPr lang="en-US" dirty="0" smtClean="0"/>
              <a:t>, </a:t>
            </a:r>
            <a:r>
              <a:rPr lang="en-US" dirty="0"/>
              <a:t>Supply Chain </a:t>
            </a:r>
            <a:r>
              <a:rPr lang="en-US" dirty="0" smtClean="0"/>
              <a:t>Visibility</a:t>
            </a:r>
            <a:r>
              <a:rPr lang="ru-RU" dirty="0" smtClean="0"/>
              <a:t>, </a:t>
            </a:r>
            <a:r>
              <a:rPr lang="en-US" dirty="0" smtClean="0"/>
              <a:t>3 </a:t>
            </a:r>
            <a:r>
              <a:rPr lang="en-US" dirty="0"/>
              <a:t>December 2014</a:t>
            </a:r>
          </a:p>
        </p:txBody>
      </p:sp>
    </p:spTree>
    <p:extLst>
      <p:ext uri="{BB962C8B-B14F-4D97-AF65-F5344CB8AC3E}">
        <p14:creationId xmlns:p14="http://schemas.microsoft.com/office/powerpoint/2010/main" xmlns="" val="733179192"/>
      </p:ext>
    </p:extLst>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0" name="AutoShape 30"/>
          <p:cNvSpPr>
            <a:spLocks noChangeArrowheads="1"/>
          </p:cNvSpPr>
          <p:nvPr/>
        </p:nvSpPr>
        <p:spPr bwMode="auto">
          <a:xfrm rot="-3263311">
            <a:off x="2194720" y="3042445"/>
            <a:ext cx="5272087" cy="1400175"/>
          </a:xfrm>
          <a:prstGeom prst="roundRect">
            <a:avLst>
              <a:gd name="adj" fmla="val 16667"/>
            </a:avLst>
          </a:prstGeom>
          <a:solidFill>
            <a:srgbClr val="DDDDDD"/>
          </a:solidFill>
          <a:ln w="1905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pic>
        <p:nvPicPr>
          <p:cNvPr id="327682" name="Picture 2"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19726" y="1570038"/>
            <a:ext cx="1141413" cy="1141412"/>
          </a:xfrm>
          <a:prstGeom prst="rect">
            <a:avLst/>
          </a:prstGeom>
          <a:noFill/>
          <a:extLst>
            <a:ext uri="{909E8E84-426E-40DD-AFC4-6F175D3DCCD1}">
              <a14:hiddenFill xmlns:a14="http://schemas.microsoft.com/office/drawing/2010/main" xmlns="">
                <a:solidFill>
                  <a:srgbClr val="FFFFFF"/>
                </a:solidFill>
              </a14:hiddenFill>
            </a:ext>
          </a:extLst>
        </p:spPr>
      </p:pic>
      <p:sp>
        <p:nvSpPr>
          <p:cNvPr id="327683" name="Text Box 3"/>
          <p:cNvSpPr txBox="1">
            <a:spLocks noChangeArrowheads="1"/>
          </p:cNvSpPr>
          <p:nvPr/>
        </p:nvSpPr>
        <p:spPr bwMode="auto">
          <a:xfrm>
            <a:off x="5507038" y="1735139"/>
            <a:ext cx="1295400" cy="777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500" b="1">
                <a:solidFill>
                  <a:srgbClr val="FFFFFF"/>
                </a:solidFill>
                <a:latin typeface="Calibri" panose="020F0502020204030204" pitchFamily="34" charset="0"/>
              </a:rPr>
              <a:t>ФФ</a:t>
            </a:r>
          </a:p>
        </p:txBody>
      </p:sp>
      <p:pic>
        <p:nvPicPr>
          <p:cNvPr id="327684" name="Picture 4"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260851" y="3168651"/>
            <a:ext cx="1141413" cy="1141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27685" name="Text Box 5"/>
          <p:cNvSpPr txBox="1">
            <a:spLocks noChangeArrowheads="1"/>
          </p:cNvSpPr>
          <p:nvPr/>
        </p:nvSpPr>
        <p:spPr bwMode="auto">
          <a:xfrm>
            <a:off x="4395788" y="3324226"/>
            <a:ext cx="1295400" cy="777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500" b="1">
                <a:solidFill>
                  <a:srgbClr val="FFFFFF"/>
                </a:solidFill>
                <a:latin typeface="Calibri" panose="020F0502020204030204" pitchFamily="34" charset="0"/>
              </a:rPr>
              <a:t>РФ</a:t>
            </a:r>
          </a:p>
        </p:txBody>
      </p:sp>
      <p:pic>
        <p:nvPicPr>
          <p:cNvPr id="327686" name="Picture 6"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094038" y="4797426"/>
            <a:ext cx="1141412" cy="1141413"/>
          </a:xfrm>
          <a:prstGeom prst="rect">
            <a:avLst/>
          </a:prstGeom>
          <a:noFill/>
          <a:extLst>
            <a:ext uri="{909E8E84-426E-40DD-AFC4-6F175D3DCCD1}">
              <a14:hiddenFill xmlns:a14="http://schemas.microsoft.com/office/drawing/2010/main" xmlns="">
                <a:solidFill>
                  <a:srgbClr val="FFFFFF"/>
                </a:solidFill>
              </a14:hiddenFill>
            </a:ext>
          </a:extLst>
        </p:spPr>
      </p:pic>
      <p:sp>
        <p:nvSpPr>
          <p:cNvPr id="327687" name="Text Box 7"/>
          <p:cNvSpPr txBox="1">
            <a:spLocks noChangeArrowheads="1"/>
          </p:cNvSpPr>
          <p:nvPr/>
        </p:nvSpPr>
        <p:spPr bwMode="auto">
          <a:xfrm>
            <a:off x="3200400" y="4953001"/>
            <a:ext cx="1295400" cy="777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500" b="1">
                <a:solidFill>
                  <a:srgbClr val="FFFFFF"/>
                </a:solidFill>
                <a:latin typeface="Calibri" panose="020F0502020204030204" pitchFamily="34" charset="0"/>
              </a:rPr>
              <a:t>ЛФ</a:t>
            </a:r>
          </a:p>
        </p:txBody>
      </p:sp>
      <p:pic>
        <p:nvPicPr>
          <p:cNvPr id="327688" name="Picture 14" descr="LogoRLSFinish1 copy"/>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269082"/>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 name="object 59"/>
          <p:cNvSpPr txBox="1">
            <a:spLocks noGrp="1"/>
          </p:cNvSpPr>
          <p:nvPr/>
        </p:nvSpPr>
        <p:spPr>
          <a:xfrm>
            <a:off x="10139363" y="6524626"/>
            <a:ext cx="277812" cy="258763"/>
          </a:xfrm>
          <a:prstGeom prst="rect">
            <a:avLst/>
          </a:prstGeom>
          <a:noFill/>
        </p:spPr>
        <p:txBody>
          <a:bodyPr lIns="0" tIns="0" rIns="0" bIns="0" anchor="ctr"/>
          <a:lstStyle>
            <a:lvl1pPr marL="134938"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fontAlgn="base" hangingPunct="1">
              <a:spcBef>
                <a:spcPct val="0"/>
              </a:spcBef>
              <a:spcAft>
                <a:spcPct val="0"/>
              </a:spcAft>
            </a:pPr>
            <a:endParaRPr lang="ru-RU" sz="1300" b="0" dirty="0">
              <a:solidFill>
                <a:srgbClr val="898989"/>
              </a:solidFill>
              <a:cs typeface="Arial" panose="020B0604020202020204" pitchFamily="34" charset="0"/>
            </a:endParaRPr>
          </a:p>
        </p:txBody>
      </p:sp>
      <p:sp>
        <p:nvSpPr>
          <p:cNvPr id="327690" name="Rectangle 10"/>
          <p:cNvSpPr>
            <a:spLocks noChangeArrowheads="1"/>
          </p:cNvSpPr>
          <p:nvPr/>
        </p:nvSpPr>
        <p:spPr bwMode="auto">
          <a:xfrm>
            <a:off x="4360863" y="333376"/>
            <a:ext cx="3967162" cy="442913"/>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pPr fontAlgn="base">
              <a:spcBef>
                <a:spcPct val="0"/>
              </a:spcBef>
              <a:spcAft>
                <a:spcPct val="0"/>
              </a:spcAft>
            </a:pPr>
            <a:r>
              <a:rPr lang="ru-RU" sz="2300" b="1">
                <a:solidFill>
                  <a:srgbClr val="FFFFFF"/>
                </a:solidFill>
                <a:latin typeface="Calibri" panose="020F0502020204030204" pitchFamily="34" charset="0"/>
              </a:rPr>
              <a:t>Иерархия структуры Системы</a:t>
            </a:r>
          </a:p>
        </p:txBody>
      </p:sp>
      <p:sp>
        <p:nvSpPr>
          <p:cNvPr id="327692" name="Line 12"/>
          <p:cNvSpPr>
            <a:spLocks noChangeShapeType="1"/>
          </p:cNvSpPr>
          <p:nvPr/>
        </p:nvSpPr>
        <p:spPr bwMode="auto">
          <a:xfrm flipV="1">
            <a:off x="3990976" y="4221163"/>
            <a:ext cx="493713" cy="673100"/>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27694" name="Text Box 14"/>
          <p:cNvSpPr txBox="1">
            <a:spLocks noChangeArrowheads="1"/>
          </p:cNvSpPr>
          <p:nvPr/>
        </p:nvSpPr>
        <p:spPr bwMode="auto">
          <a:xfrm>
            <a:off x="1520825" y="5072063"/>
            <a:ext cx="1258888" cy="67945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fontAlgn="base">
              <a:lnSpc>
                <a:spcPct val="120000"/>
              </a:lnSpc>
              <a:spcBef>
                <a:spcPct val="0"/>
              </a:spcBef>
              <a:spcAft>
                <a:spcPct val="0"/>
              </a:spcAft>
            </a:pPr>
            <a:r>
              <a:rPr lang="ru-RU" sz="1600" b="1" dirty="0">
                <a:solidFill>
                  <a:srgbClr val="002060"/>
                </a:solidFill>
                <a:latin typeface="Calibri" panose="020F0502020204030204" pitchFamily="34" charset="0"/>
              </a:rPr>
              <a:t>3</a:t>
            </a:r>
            <a:r>
              <a:rPr lang="ru-RU" sz="1600" b="1" baseline="30000" dirty="0">
                <a:solidFill>
                  <a:srgbClr val="002060"/>
                </a:solidFill>
                <a:latin typeface="Calibri" panose="020F0502020204030204" pitchFamily="34" charset="0"/>
              </a:rPr>
              <a:t>-й</a:t>
            </a:r>
            <a:r>
              <a:rPr lang="ru-RU" sz="1600" b="1" dirty="0">
                <a:solidFill>
                  <a:srgbClr val="002060"/>
                </a:solidFill>
                <a:latin typeface="Calibri" panose="020F0502020204030204" pitchFamily="34" charset="0"/>
              </a:rPr>
              <a:t> уровень</a:t>
            </a:r>
          </a:p>
          <a:p>
            <a:pPr algn="ctr" fontAlgn="base">
              <a:lnSpc>
                <a:spcPct val="120000"/>
              </a:lnSpc>
              <a:spcBef>
                <a:spcPct val="0"/>
              </a:spcBef>
              <a:spcAft>
                <a:spcPct val="0"/>
              </a:spcAft>
            </a:pPr>
            <a:r>
              <a:rPr lang="ru-RU" sz="1600" b="1" dirty="0">
                <a:solidFill>
                  <a:srgbClr val="002060"/>
                </a:solidFill>
                <a:latin typeface="Calibri" panose="020F0502020204030204" pitchFamily="34" charset="0"/>
              </a:rPr>
              <a:t>локальный</a:t>
            </a:r>
          </a:p>
        </p:txBody>
      </p:sp>
      <p:sp>
        <p:nvSpPr>
          <p:cNvPr id="327709" name="Text Box 29"/>
          <p:cNvSpPr txBox="1">
            <a:spLocks noChangeArrowheads="1"/>
          </p:cNvSpPr>
          <p:nvPr/>
        </p:nvSpPr>
        <p:spPr bwMode="auto">
          <a:xfrm>
            <a:off x="2097760" y="6277644"/>
            <a:ext cx="8158408" cy="58477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fontAlgn="base">
              <a:spcBef>
                <a:spcPct val="0"/>
              </a:spcBef>
              <a:spcAft>
                <a:spcPct val="0"/>
              </a:spcAft>
            </a:pPr>
            <a:r>
              <a:rPr lang="ru-RU" sz="1600" b="1" dirty="0" smtClean="0">
                <a:solidFill>
                  <a:srgbClr val="002060"/>
                </a:solidFill>
                <a:latin typeface="Calibri" panose="020F0502020204030204" pitchFamily="34" charset="0"/>
              </a:rPr>
              <a:t>Данные мониторинга движения МП с АРМов уполномоченных лиц в точках их перемещения (распределения)</a:t>
            </a:r>
            <a:endParaRPr lang="ru-RU" sz="1600" b="1" dirty="0">
              <a:solidFill>
                <a:srgbClr val="002060"/>
              </a:solidFill>
              <a:latin typeface="Calibri" panose="020F0502020204030204" pitchFamily="34" charset="0"/>
            </a:endParaRPr>
          </a:p>
        </p:txBody>
      </p:sp>
      <p:sp>
        <p:nvSpPr>
          <p:cNvPr id="327712" name="AutoShape 32"/>
          <p:cNvSpPr>
            <a:spLocks noChangeArrowheads="1"/>
          </p:cNvSpPr>
          <p:nvPr/>
        </p:nvSpPr>
        <p:spPr bwMode="auto">
          <a:xfrm>
            <a:off x="1922461" y="6321426"/>
            <a:ext cx="8055895" cy="529574"/>
          </a:xfrm>
          <a:prstGeom prst="roundRect">
            <a:avLst>
              <a:gd name="adj" fmla="val 14362"/>
            </a:avLst>
          </a:prstGeom>
          <a:noFill/>
          <a:ln w="19050" algn="ctr">
            <a:solidFill>
              <a:srgbClr val="FF0000"/>
            </a:solidFill>
            <a:round/>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27714" name="Line 34"/>
          <p:cNvSpPr>
            <a:spLocks noChangeShapeType="1"/>
          </p:cNvSpPr>
          <p:nvPr/>
        </p:nvSpPr>
        <p:spPr bwMode="auto">
          <a:xfrm flipV="1">
            <a:off x="5153026" y="2611438"/>
            <a:ext cx="493713" cy="673100"/>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pic>
        <p:nvPicPr>
          <p:cNvPr id="327715" name="Picture 35"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945188" y="3187701"/>
            <a:ext cx="1141412" cy="1141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27716" name="Text Box 36"/>
          <p:cNvSpPr txBox="1">
            <a:spLocks noChangeArrowheads="1"/>
          </p:cNvSpPr>
          <p:nvPr/>
        </p:nvSpPr>
        <p:spPr bwMode="auto">
          <a:xfrm>
            <a:off x="6080125" y="3343276"/>
            <a:ext cx="1295400" cy="777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500" b="1">
                <a:solidFill>
                  <a:srgbClr val="FFFFFF"/>
                </a:solidFill>
                <a:latin typeface="Calibri" panose="020F0502020204030204" pitchFamily="34" charset="0"/>
              </a:rPr>
              <a:t>РФ</a:t>
            </a:r>
          </a:p>
        </p:txBody>
      </p:sp>
      <p:sp>
        <p:nvSpPr>
          <p:cNvPr id="327717" name="Line 37"/>
          <p:cNvSpPr>
            <a:spLocks noChangeShapeType="1"/>
          </p:cNvSpPr>
          <p:nvPr/>
        </p:nvSpPr>
        <p:spPr bwMode="auto">
          <a:xfrm flipH="1" flipV="1">
            <a:off x="6176964" y="2670176"/>
            <a:ext cx="219075" cy="500063"/>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pic>
        <p:nvPicPr>
          <p:cNvPr id="327718" name="Picture 38"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537576" y="3213101"/>
            <a:ext cx="1141413" cy="1141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27719" name="Text Box 39"/>
          <p:cNvSpPr txBox="1">
            <a:spLocks noChangeArrowheads="1"/>
          </p:cNvSpPr>
          <p:nvPr/>
        </p:nvSpPr>
        <p:spPr bwMode="auto">
          <a:xfrm>
            <a:off x="8672513" y="3368676"/>
            <a:ext cx="1295400" cy="777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500" b="1">
                <a:solidFill>
                  <a:srgbClr val="FFFFFF"/>
                </a:solidFill>
                <a:latin typeface="Calibri" panose="020F0502020204030204" pitchFamily="34" charset="0"/>
              </a:rPr>
              <a:t>РФ</a:t>
            </a:r>
          </a:p>
        </p:txBody>
      </p:sp>
      <p:sp>
        <p:nvSpPr>
          <p:cNvPr id="327720" name="Text Box 40"/>
          <p:cNvSpPr txBox="1">
            <a:spLocks noChangeArrowheads="1"/>
          </p:cNvSpPr>
          <p:nvPr/>
        </p:nvSpPr>
        <p:spPr bwMode="auto">
          <a:xfrm>
            <a:off x="8077201" y="1557339"/>
            <a:ext cx="2339975" cy="92333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fontAlgn="base">
              <a:spcBef>
                <a:spcPct val="0"/>
              </a:spcBef>
              <a:spcAft>
                <a:spcPct val="0"/>
              </a:spcAft>
            </a:pPr>
            <a:r>
              <a:rPr lang="ru-RU" b="1" dirty="0" smtClean="0">
                <a:solidFill>
                  <a:srgbClr val="002060"/>
                </a:solidFill>
                <a:latin typeface="Calibri" panose="020F0502020204030204" pitchFamily="34" charset="0"/>
              </a:rPr>
              <a:t>Данные официальных источников</a:t>
            </a:r>
            <a:endParaRPr lang="ru-RU" b="1" dirty="0">
              <a:solidFill>
                <a:srgbClr val="002060"/>
              </a:solidFill>
              <a:latin typeface="Calibri" panose="020F0502020204030204" pitchFamily="34" charset="0"/>
            </a:endParaRPr>
          </a:p>
        </p:txBody>
      </p:sp>
      <p:sp>
        <p:nvSpPr>
          <p:cNvPr id="327721" name="AutoShape 41"/>
          <p:cNvSpPr>
            <a:spLocks noChangeArrowheads="1"/>
          </p:cNvSpPr>
          <p:nvPr/>
        </p:nvSpPr>
        <p:spPr bwMode="auto">
          <a:xfrm>
            <a:off x="8162925" y="1555751"/>
            <a:ext cx="2160588" cy="936625"/>
          </a:xfrm>
          <a:prstGeom prst="roundRect">
            <a:avLst>
              <a:gd name="adj" fmla="val 16667"/>
            </a:avLst>
          </a:prstGeom>
          <a:noFill/>
          <a:ln w="19050" algn="ctr">
            <a:solidFill>
              <a:srgbClr val="FF0000"/>
            </a:solidFill>
            <a:round/>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27722" name="Line 42"/>
          <p:cNvSpPr>
            <a:spLocks noChangeShapeType="1"/>
          </p:cNvSpPr>
          <p:nvPr/>
        </p:nvSpPr>
        <p:spPr bwMode="auto">
          <a:xfrm flipH="1">
            <a:off x="6565900" y="2033588"/>
            <a:ext cx="1582738" cy="4762"/>
          </a:xfrm>
          <a:prstGeom prst="line">
            <a:avLst/>
          </a:prstGeom>
          <a:noFill/>
          <a:ln w="31750">
            <a:solidFill>
              <a:srgbClr val="80808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27723" name="Line 43"/>
          <p:cNvSpPr>
            <a:spLocks noChangeShapeType="1"/>
          </p:cNvSpPr>
          <p:nvPr/>
        </p:nvSpPr>
        <p:spPr bwMode="auto">
          <a:xfrm flipH="1" flipV="1">
            <a:off x="6519863" y="2381250"/>
            <a:ext cx="2114550" cy="1004888"/>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pic>
        <p:nvPicPr>
          <p:cNvPr id="327724" name="Picture 44"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072063" y="4797426"/>
            <a:ext cx="1141412" cy="1141413"/>
          </a:xfrm>
          <a:prstGeom prst="rect">
            <a:avLst/>
          </a:prstGeom>
          <a:noFill/>
          <a:extLst>
            <a:ext uri="{909E8E84-426E-40DD-AFC4-6F175D3DCCD1}">
              <a14:hiddenFill xmlns:a14="http://schemas.microsoft.com/office/drawing/2010/main" xmlns="">
                <a:solidFill>
                  <a:srgbClr val="FFFFFF"/>
                </a:solidFill>
              </a14:hiddenFill>
            </a:ext>
          </a:extLst>
        </p:spPr>
      </p:pic>
      <p:sp>
        <p:nvSpPr>
          <p:cNvPr id="327725" name="Text Box 45"/>
          <p:cNvSpPr txBox="1">
            <a:spLocks noChangeArrowheads="1"/>
          </p:cNvSpPr>
          <p:nvPr/>
        </p:nvSpPr>
        <p:spPr bwMode="auto">
          <a:xfrm>
            <a:off x="5178425" y="4953001"/>
            <a:ext cx="1295400" cy="777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500" b="1">
                <a:solidFill>
                  <a:srgbClr val="FFFFFF"/>
                </a:solidFill>
                <a:latin typeface="Calibri" panose="020F0502020204030204" pitchFamily="34" charset="0"/>
              </a:rPr>
              <a:t>ЛФ</a:t>
            </a:r>
          </a:p>
        </p:txBody>
      </p:sp>
      <p:pic>
        <p:nvPicPr>
          <p:cNvPr id="327726" name="Picture 46"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637588" y="4797426"/>
            <a:ext cx="1141412" cy="1141413"/>
          </a:xfrm>
          <a:prstGeom prst="rect">
            <a:avLst/>
          </a:prstGeom>
          <a:noFill/>
          <a:extLst>
            <a:ext uri="{909E8E84-426E-40DD-AFC4-6F175D3DCCD1}">
              <a14:hiddenFill xmlns:a14="http://schemas.microsoft.com/office/drawing/2010/main" xmlns="">
                <a:solidFill>
                  <a:srgbClr val="FFFFFF"/>
                </a:solidFill>
              </a14:hiddenFill>
            </a:ext>
          </a:extLst>
        </p:spPr>
      </p:pic>
      <p:sp>
        <p:nvSpPr>
          <p:cNvPr id="327727" name="Text Box 47"/>
          <p:cNvSpPr txBox="1">
            <a:spLocks noChangeArrowheads="1"/>
          </p:cNvSpPr>
          <p:nvPr/>
        </p:nvSpPr>
        <p:spPr bwMode="auto">
          <a:xfrm>
            <a:off x="8743950" y="4953001"/>
            <a:ext cx="1295400" cy="777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500" b="1">
                <a:solidFill>
                  <a:srgbClr val="FFFFFF"/>
                </a:solidFill>
                <a:latin typeface="Calibri" panose="020F0502020204030204" pitchFamily="34" charset="0"/>
              </a:rPr>
              <a:t>ЛФ</a:t>
            </a:r>
          </a:p>
        </p:txBody>
      </p:sp>
      <p:sp>
        <p:nvSpPr>
          <p:cNvPr id="327728" name="Line 48"/>
          <p:cNvSpPr>
            <a:spLocks noChangeShapeType="1"/>
          </p:cNvSpPr>
          <p:nvPr/>
        </p:nvSpPr>
        <p:spPr bwMode="auto">
          <a:xfrm flipH="1" flipV="1">
            <a:off x="5110163" y="4244976"/>
            <a:ext cx="322262" cy="588963"/>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27729" name="Line 49"/>
          <p:cNvSpPr>
            <a:spLocks noChangeShapeType="1"/>
          </p:cNvSpPr>
          <p:nvPr/>
        </p:nvSpPr>
        <p:spPr bwMode="auto">
          <a:xfrm flipH="1" flipV="1">
            <a:off x="5335589" y="4062413"/>
            <a:ext cx="3298825" cy="1109662"/>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27730" name="Line 50"/>
          <p:cNvSpPr>
            <a:spLocks noChangeShapeType="1"/>
          </p:cNvSpPr>
          <p:nvPr/>
        </p:nvSpPr>
        <p:spPr bwMode="auto">
          <a:xfrm flipH="1" flipV="1">
            <a:off x="1524001" y="5445125"/>
            <a:ext cx="1254125" cy="0"/>
          </a:xfrm>
          <a:prstGeom prst="line">
            <a:avLst/>
          </a:prstGeom>
          <a:noFill/>
          <a:ln w="31750">
            <a:solidFill>
              <a:srgbClr val="808080"/>
            </a:solidFill>
            <a:prstDash val="dash"/>
            <a:round/>
            <a:headEnd type="none"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27731" name="Line 51"/>
          <p:cNvSpPr>
            <a:spLocks noChangeShapeType="1"/>
          </p:cNvSpPr>
          <p:nvPr/>
        </p:nvSpPr>
        <p:spPr bwMode="auto">
          <a:xfrm flipH="1" flipV="1">
            <a:off x="1558925" y="3716338"/>
            <a:ext cx="2349500" cy="0"/>
          </a:xfrm>
          <a:prstGeom prst="line">
            <a:avLst/>
          </a:prstGeom>
          <a:noFill/>
          <a:ln w="31750">
            <a:solidFill>
              <a:srgbClr val="808080"/>
            </a:solidFill>
            <a:prstDash val="dash"/>
            <a:round/>
            <a:headEnd type="none"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27732" name="Line 52"/>
          <p:cNvSpPr>
            <a:spLocks noChangeShapeType="1"/>
          </p:cNvSpPr>
          <p:nvPr/>
        </p:nvSpPr>
        <p:spPr bwMode="auto">
          <a:xfrm flipH="1" flipV="1">
            <a:off x="1528763" y="2133600"/>
            <a:ext cx="3397250" cy="0"/>
          </a:xfrm>
          <a:prstGeom prst="line">
            <a:avLst/>
          </a:prstGeom>
          <a:noFill/>
          <a:ln w="31750">
            <a:solidFill>
              <a:srgbClr val="808080"/>
            </a:solidFill>
            <a:prstDash val="dash"/>
            <a:round/>
            <a:headEnd type="none"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27733" name="Text Box 53"/>
          <p:cNvSpPr txBox="1">
            <a:spLocks noChangeArrowheads="1"/>
          </p:cNvSpPr>
          <p:nvPr/>
        </p:nvSpPr>
        <p:spPr bwMode="auto">
          <a:xfrm>
            <a:off x="1524000" y="3357563"/>
            <a:ext cx="1519894" cy="683264"/>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algn="ctr" fontAlgn="base">
              <a:lnSpc>
                <a:spcPct val="120000"/>
              </a:lnSpc>
              <a:spcBef>
                <a:spcPct val="0"/>
              </a:spcBef>
              <a:spcAft>
                <a:spcPct val="0"/>
              </a:spcAft>
            </a:pPr>
            <a:r>
              <a:rPr lang="ru-RU" sz="1600" b="1" dirty="0">
                <a:solidFill>
                  <a:srgbClr val="002060"/>
                </a:solidFill>
                <a:latin typeface="Calibri" panose="020F0502020204030204" pitchFamily="34" charset="0"/>
              </a:rPr>
              <a:t>2</a:t>
            </a:r>
            <a:r>
              <a:rPr lang="ru-RU" sz="1600" b="1" baseline="30000" dirty="0">
                <a:solidFill>
                  <a:srgbClr val="002060"/>
                </a:solidFill>
                <a:latin typeface="Calibri" panose="020F0502020204030204" pitchFamily="34" charset="0"/>
              </a:rPr>
              <a:t>-й</a:t>
            </a:r>
            <a:r>
              <a:rPr lang="ru-RU" sz="1600" b="1" dirty="0">
                <a:solidFill>
                  <a:srgbClr val="002060"/>
                </a:solidFill>
                <a:latin typeface="Calibri" panose="020F0502020204030204" pitchFamily="34" charset="0"/>
              </a:rPr>
              <a:t> уровень</a:t>
            </a:r>
          </a:p>
          <a:p>
            <a:pPr algn="ctr" fontAlgn="base">
              <a:lnSpc>
                <a:spcPct val="120000"/>
              </a:lnSpc>
              <a:spcBef>
                <a:spcPct val="0"/>
              </a:spcBef>
              <a:spcAft>
                <a:spcPct val="0"/>
              </a:spcAft>
            </a:pPr>
            <a:r>
              <a:rPr lang="ru-RU" sz="1600" b="1" dirty="0" smtClean="0">
                <a:solidFill>
                  <a:srgbClr val="002060"/>
                </a:solidFill>
                <a:latin typeface="Calibri" panose="020F0502020204030204" pitchFamily="34" charset="0"/>
              </a:rPr>
              <a:t>региональный</a:t>
            </a:r>
            <a:endParaRPr lang="ru-RU" sz="1600" b="1" dirty="0">
              <a:solidFill>
                <a:srgbClr val="002060"/>
              </a:solidFill>
              <a:latin typeface="Calibri" panose="020F0502020204030204" pitchFamily="34" charset="0"/>
            </a:endParaRPr>
          </a:p>
        </p:txBody>
      </p:sp>
      <p:sp>
        <p:nvSpPr>
          <p:cNvPr id="327734" name="Text Box 54"/>
          <p:cNvSpPr txBox="1">
            <a:spLocks noChangeArrowheads="1"/>
          </p:cNvSpPr>
          <p:nvPr/>
        </p:nvSpPr>
        <p:spPr bwMode="auto">
          <a:xfrm>
            <a:off x="1524000" y="1773238"/>
            <a:ext cx="1570038" cy="683264"/>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algn="ctr" fontAlgn="base">
              <a:lnSpc>
                <a:spcPct val="120000"/>
              </a:lnSpc>
              <a:spcBef>
                <a:spcPct val="0"/>
              </a:spcBef>
              <a:spcAft>
                <a:spcPct val="0"/>
              </a:spcAft>
            </a:pPr>
            <a:r>
              <a:rPr lang="ru-RU" sz="1600" b="1" dirty="0">
                <a:solidFill>
                  <a:srgbClr val="002060"/>
                </a:solidFill>
                <a:latin typeface="Calibri" panose="020F0502020204030204" pitchFamily="34" charset="0"/>
              </a:rPr>
              <a:t>1</a:t>
            </a:r>
            <a:r>
              <a:rPr lang="ru-RU" sz="1600" b="1" baseline="30000" dirty="0">
                <a:solidFill>
                  <a:srgbClr val="002060"/>
                </a:solidFill>
                <a:latin typeface="Calibri" panose="020F0502020204030204" pitchFamily="34" charset="0"/>
              </a:rPr>
              <a:t>-й</a:t>
            </a:r>
            <a:r>
              <a:rPr lang="ru-RU" sz="1600" b="1" dirty="0">
                <a:solidFill>
                  <a:srgbClr val="002060"/>
                </a:solidFill>
                <a:latin typeface="Calibri" panose="020F0502020204030204" pitchFamily="34" charset="0"/>
              </a:rPr>
              <a:t> уровень</a:t>
            </a:r>
          </a:p>
          <a:p>
            <a:pPr algn="ctr" fontAlgn="base">
              <a:lnSpc>
                <a:spcPct val="120000"/>
              </a:lnSpc>
              <a:spcBef>
                <a:spcPct val="0"/>
              </a:spcBef>
              <a:spcAft>
                <a:spcPct val="0"/>
              </a:spcAft>
            </a:pPr>
            <a:r>
              <a:rPr lang="ru-RU" sz="1600" b="1" dirty="0" smtClean="0">
                <a:solidFill>
                  <a:srgbClr val="002060"/>
                </a:solidFill>
                <a:latin typeface="Calibri" panose="020F0502020204030204" pitchFamily="34" charset="0"/>
              </a:rPr>
              <a:t>федеральный</a:t>
            </a:r>
            <a:endParaRPr lang="ru-RU" sz="1600" b="1" dirty="0">
              <a:solidFill>
                <a:srgbClr val="002060"/>
              </a:solidFill>
              <a:latin typeface="Calibri" panose="020F0502020204030204" pitchFamily="34" charset="0"/>
            </a:endParaRPr>
          </a:p>
        </p:txBody>
      </p:sp>
      <p:sp>
        <p:nvSpPr>
          <p:cNvPr id="327735" name="Line 55"/>
          <p:cNvSpPr>
            <a:spLocks noChangeShapeType="1"/>
          </p:cNvSpPr>
          <p:nvPr/>
        </p:nvSpPr>
        <p:spPr bwMode="auto">
          <a:xfrm flipV="1">
            <a:off x="3648075" y="5945188"/>
            <a:ext cx="0" cy="360362"/>
          </a:xfrm>
          <a:prstGeom prst="line">
            <a:avLst/>
          </a:prstGeom>
          <a:noFill/>
          <a:ln w="31750">
            <a:solidFill>
              <a:srgbClr val="80808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27736" name="Line 56"/>
          <p:cNvSpPr>
            <a:spLocks noChangeShapeType="1"/>
          </p:cNvSpPr>
          <p:nvPr/>
        </p:nvSpPr>
        <p:spPr bwMode="auto">
          <a:xfrm flipV="1">
            <a:off x="5664200" y="5949951"/>
            <a:ext cx="0" cy="360363"/>
          </a:xfrm>
          <a:prstGeom prst="line">
            <a:avLst/>
          </a:prstGeom>
          <a:noFill/>
          <a:ln w="31750">
            <a:solidFill>
              <a:srgbClr val="80808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27737" name="Line 57"/>
          <p:cNvSpPr>
            <a:spLocks noChangeShapeType="1"/>
          </p:cNvSpPr>
          <p:nvPr/>
        </p:nvSpPr>
        <p:spPr bwMode="auto">
          <a:xfrm flipV="1">
            <a:off x="9226550" y="5949951"/>
            <a:ext cx="0" cy="360363"/>
          </a:xfrm>
          <a:prstGeom prst="line">
            <a:avLst/>
          </a:prstGeom>
          <a:noFill/>
          <a:ln w="31750">
            <a:solidFill>
              <a:srgbClr val="80808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Tree>
    <p:extLst>
      <p:ext uri="{BB962C8B-B14F-4D97-AF65-F5344CB8AC3E}">
        <p14:creationId xmlns:p14="http://schemas.microsoft.com/office/powerpoint/2010/main" xmlns="" val="767240412"/>
      </p:ext>
    </p:extLst>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827" name="Picture 51"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11450" y="5330825"/>
            <a:ext cx="1512888" cy="1042988"/>
          </a:xfrm>
          <a:prstGeom prst="rect">
            <a:avLst/>
          </a:prstGeom>
          <a:noFill/>
          <a:extLst>
            <a:ext uri="{909E8E84-426E-40DD-AFC4-6F175D3DCCD1}">
              <a14:hiddenFill xmlns:a14="http://schemas.microsoft.com/office/drawing/2010/main" xmlns="">
                <a:solidFill>
                  <a:srgbClr val="FFFFFF"/>
                </a:solidFill>
              </a14:hiddenFill>
            </a:ext>
          </a:extLst>
        </p:spPr>
      </p:pic>
      <p:pic>
        <p:nvPicPr>
          <p:cNvPr id="331826" name="Picture 50" descr="glossy-red-button-md"/>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711450" y="3995739"/>
            <a:ext cx="1512888" cy="1042987"/>
          </a:xfrm>
          <a:prstGeom prst="rect">
            <a:avLst/>
          </a:prstGeom>
          <a:noFill/>
          <a:extLst>
            <a:ext uri="{909E8E84-426E-40DD-AFC4-6F175D3DCCD1}">
              <a14:hiddenFill xmlns:a14="http://schemas.microsoft.com/office/drawing/2010/main" xmlns="">
                <a:solidFill>
                  <a:srgbClr val="FFFFFF"/>
                </a:solidFill>
              </a14:hiddenFill>
            </a:ext>
          </a:extLst>
        </p:spPr>
      </p:pic>
      <p:pic>
        <p:nvPicPr>
          <p:cNvPr id="331778" name="Picture 2"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11450" y="2651125"/>
            <a:ext cx="1512888" cy="1042988"/>
          </a:xfrm>
          <a:prstGeom prst="rect">
            <a:avLst/>
          </a:prstGeom>
          <a:noFill/>
          <a:extLst>
            <a:ext uri="{909E8E84-426E-40DD-AFC4-6F175D3DCCD1}">
              <a14:hiddenFill xmlns:a14="http://schemas.microsoft.com/office/drawing/2010/main" xmlns="">
                <a:solidFill>
                  <a:srgbClr val="FFFFFF"/>
                </a:solidFill>
              </a14:hiddenFill>
            </a:ext>
          </a:extLst>
        </p:spPr>
      </p:pic>
      <p:sp>
        <p:nvSpPr>
          <p:cNvPr id="331779" name="Text Box 3"/>
          <p:cNvSpPr txBox="1">
            <a:spLocks noChangeArrowheads="1"/>
          </p:cNvSpPr>
          <p:nvPr/>
        </p:nvSpPr>
        <p:spPr bwMode="auto">
          <a:xfrm>
            <a:off x="2847975" y="2797176"/>
            <a:ext cx="1608138" cy="7016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000" b="1">
                <a:solidFill>
                  <a:srgbClr val="FFFFFF"/>
                </a:solidFill>
                <a:latin typeface="Calibri" panose="020F0502020204030204" pitchFamily="34" charset="0"/>
              </a:rPr>
              <a:t>ФИЦ</a:t>
            </a:r>
          </a:p>
        </p:txBody>
      </p:sp>
      <p:sp>
        <p:nvSpPr>
          <p:cNvPr id="331781" name="Text Box 5"/>
          <p:cNvSpPr txBox="1">
            <a:spLocks noChangeArrowheads="1"/>
          </p:cNvSpPr>
          <p:nvPr/>
        </p:nvSpPr>
        <p:spPr bwMode="auto">
          <a:xfrm>
            <a:off x="2921000" y="4140201"/>
            <a:ext cx="1295400" cy="7016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000" b="1">
                <a:solidFill>
                  <a:srgbClr val="FFFFFF"/>
                </a:solidFill>
                <a:latin typeface="Calibri" panose="020F0502020204030204" pitchFamily="34" charset="0"/>
              </a:rPr>
              <a:t>РИЦ</a:t>
            </a:r>
          </a:p>
        </p:txBody>
      </p:sp>
      <p:sp>
        <p:nvSpPr>
          <p:cNvPr id="331783" name="Text Box 7"/>
          <p:cNvSpPr txBox="1">
            <a:spLocks noChangeArrowheads="1"/>
          </p:cNvSpPr>
          <p:nvPr/>
        </p:nvSpPr>
        <p:spPr bwMode="auto">
          <a:xfrm>
            <a:off x="2890838" y="5478464"/>
            <a:ext cx="1295400" cy="7016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000" b="1">
                <a:solidFill>
                  <a:srgbClr val="FFFFFF"/>
                </a:solidFill>
                <a:latin typeface="Calibri" panose="020F0502020204030204" pitchFamily="34" charset="0"/>
              </a:rPr>
              <a:t>ЛИЦ</a:t>
            </a:r>
          </a:p>
        </p:txBody>
      </p:sp>
      <p:pic>
        <p:nvPicPr>
          <p:cNvPr id="331784" name="Picture 14" descr="LogoRLSFinish1 copy"/>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333376"/>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1786" name="Rectangle 10"/>
          <p:cNvSpPr>
            <a:spLocks noChangeArrowheads="1"/>
          </p:cNvSpPr>
          <p:nvPr/>
        </p:nvSpPr>
        <p:spPr bwMode="auto">
          <a:xfrm>
            <a:off x="3750906" y="333376"/>
            <a:ext cx="3564293" cy="442913"/>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fontAlgn="base">
              <a:spcBef>
                <a:spcPct val="0"/>
              </a:spcBef>
              <a:spcAft>
                <a:spcPct val="0"/>
              </a:spcAft>
            </a:pPr>
            <a:r>
              <a:rPr lang="ru-RU" sz="2300" b="1" dirty="0" smtClean="0">
                <a:solidFill>
                  <a:srgbClr val="FFFFFF"/>
                </a:solidFill>
                <a:latin typeface="Calibri" panose="020F0502020204030204" pitchFamily="34" charset="0"/>
              </a:rPr>
              <a:t>      Структура </a:t>
            </a:r>
            <a:r>
              <a:rPr lang="ru-RU" sz="2300" b="1" dirty="0">
                <a:solidFill>
                  <a:srgbClr val="FFFFFF"/>
                </a:solidFill>
                <a:latin typeface="Calibri" panose="020F0502020204030204" pitchFamily="34" charset="0"/>
              </a:rPr>
              <a:t>Системы</a:t>
            </a:r>
          </a:p>
        </p:txBody>
      </p:sp>
      <p:sp>
        <p:nvSpPr>
          <p:cNvPr id="331789" name="Line 13"/>
          <p:cNvSpPr>
            <a:spLocks noChangeShapeType="1"/>
          </p:cNvSpPr>
          <p:nvPr/>
        </p:nvSpPr>
        <p:spPr bwMode="auto">
          <a:xfrm flipV="1">
            <a:off x="3481388" y="3695700"/>
            <a:ext cx="0" cy="287338"/>
          </a:xfrm>
          <a:prstGeom prst="line">
            <a:avLst/>
          </a:prstGeom>
          <a:noFill/>
          <a:ln w="31750">
            <a:solidFill>
              <a:srgbClr val="80808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1791" name="Text Box 15"/>
          <p:cNvSpPr txBox="1">
            <a:spLocks noChangeArrowheads="1"/>
          </p:cNvSpPr>
          <p:nvPr/>
        </p:nvSpPr>
        <p:spPr bwMode="auto">
          <a:xfrm>
            <a:off x="1646239" y="1293814"/>
            <a:ext cx="8632826" cy="1138773"/>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fontAlgn="base">
              <a:spcBef>
                <a:spcPct val="0"/>
              </a:spcBef>
              <a:spcAft>
                <a:spcPct val="0"/>
              </a:spcAft>
            </a:pPr>
            <a:r>
              <a:rPr lang="ru-RU" sz="1700" b="1" dirty="0">
                <a:solidFill>
                  <a:srgbClr val="002060"/>
                </a:solidFill>
                <a:latin typeface="Calibri" panose="020F0502020204030204" pitchFamily="34" charset="0"/>
              </a:rPr>
              <a:t>ФИЦ – федеральный информационный центр</a:t>
            </a:r>
          </a:p>
          <a:p>
            <a:pPr fontAlgn="base">
              <a:spcBef>
                <a:spcPct val="0"/>
              </a:spcBef>
              <a:spcAft>
                <a:spcPct val="0"/>
              </a:spcAft>
            </a:pPr>
            <a:r>
              <a:rPr lang="ru-RU" sz="1700" b="1" dirty="0">
                <a:solidFill>
                  <a:srgbClr val="002060"/>
                </a:solidFill>
                <a:latin typeface="Calibri" panose="020F0502020204030204" pitchFamily="34" charset="0"/>
              </a:rPr>
              <a:t>ФЦУ – федеральный центр учёта событий перемещения (распределения)</a:t>
            </a:r>
          </a:p>
          <a:p>
            <a:pPr fontAlgn="base">
              <a:spcBef>
                <a:spcPct val="0"/>
              </a:spcBef>
              <a:spcAft>
                <a:spcPct val="0"/>
              </a:spcAft>
            </a:pPr>
            <a:r>
              <a:rPr lang="ru-RU" sz="1700" b="1" dirty="0">
                <a:solidFill>
                  <a:srgbClr val="002060"/>
                </a:solidFill>
                <a:latin typeface="Calibri" panose="020F0502020204030204" pitchFamily="34" charset="0"/>
              </a:rPr>
              <a:t>ФЦО – федеральный центр отчётов</a:t>
            </a:r>
          </a:p>
          <a:p>
            <a:pPr fontAlgn="base">
              <a:spcBef>
                <a:spcPct val="0"/>
              </a:spcBef>
              <a:spcAft>
                <a:spcPct val="0"/>
              </a:spcAft>
            </a:pPr>
            <a:r>
              <a:rPr lang="ru-RU" sz="1700" b="1" dirty="0">
                <a:solidFill>
                  <a:srgbClr val="002060"/>
                </a:solidFill>
                <a:latin typeface="Calibri" panose="020F0502020204030204" pitchFamily="34" charset="0"/>
              </a:rPr>
              <a:t>ФФ </a:t>
            </a:r>
            <a:r>
              <a:rPr lang="ru-RU" sz="1700" b="1" dirty="0" smtClean="0">
                <a:solidFill>
                  <a:srgbClr val="002060"/>
                </a:solidFill>
                <a:latin typeface="Calibri" panose="020F0502020204030204" pitchFamily="34" charset="0"/>
              </a:rPr>
              <a:t>– региональный фрагмент, РФ – региональный фрагмент, ЛФ – локальный фрагмент</a:t>
            </a:r>
            <a:endParaRPr lang="ru-RU" sz="1700" b="1" dirty="0">
              <a:solidFill>
                <a:srgbClr val="002060"/>
              </a:solidFill>
              <a:latin typeface="Calibri" panose="020F0502020204030204" pitchFamily="34" charset="0"/>
            </a:endParaRPr>
          </a:p>
        </p:txBody>
      </p:sp>
      <p:sp>
        <p:nvSpPr>
          <p:cNvPr id="331804" name="Line 28"/>
          <p:cNvSpPr>
            <a:spLocks noChangeShapeType="1"/>
          </p:cNvSpPr>
          <p:nvPr/>
        </p:nvSpPr>
        <p:spPr bwMode="auto">
          <a:xfrm>
            <a:off x="4235451" y="5849939"/>
            <a:ext cx="1439863" cy="1587"/>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1828" name="Line 52"/>
          <p:cNvSpPr>
            <a:spLocks noChangeShapeType="1"/>
          </p:cNvSpPr>
          <p:nvPr/>
        </p:nvSpPr>
        <p:spPr bwMode="auto">
          <a:xfrm flipV="1">
            <a:off x="3484563" y="5038725"/>
            <a:ext cx="0" cy="287338"/>
          </a:xfrm>
          <a:prstGeom prst="line">
            <a:avLst/>
          </a:prstGeom>
          <a:noFill/>
          <a:ln w="31750">
            <a:solidFill>
              <a:srgbClr val="80808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pic>
        <p:nvPicPr>
          <p:cNvPr id="331829" name="Picture 53" descr="glossy-red-button-md"/>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700714" y="5338764"/>
            <a:ext cx="1512887" cy="1042987"/>
          </a:xfrm>
          <a:prstGeom prst="rect">
            <a:avLst/>
          </a:prstGeom>
          <a:noFill/>
          <a:extLst>
            <a:ext uri="{909E8E84-426E-40DD-AFC4-6F175D3DCCD1}">
              <a14:hiddenFill xmlns:a14="http://schemas.microsoft.com/office/drawing/2010/main" xmlns="">
                <a:solidFill>
                  <a:srgbClr val="FFFFFF"/>
                </a:solidFill>
              </a14:hiddenFill>
            </a:ext>
          </a:extLst>
        </p:spPr>
      </p:pic>
      <p:pic>
        <p:nvPicPr>
          <p:cNvPr id="331830" name="Picture 54"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700714" y="4003675"/>
            <a:ext cx="1512887" cy="1042988"/>
          </a:xfrm>
          <a:prstGeom prst="rect">
            <a:avLst/>
          </a:prstGeom>
          <a:noFill/>
          <a:extLst>
            <a:ext uri="{909E8E84-426E-40DD-AFC4-6F175D3DCCD1}">
              <a14:hiddenFill xmlns:a14="http://schemas.microsoft.com/office/drawing/2010/main" xmlns="">
                <a:solidFill>
                  <a:srgbClr val="FFFFFF"/>
                </a:solidFill>
              </a14:hiddenFill>
            </a:ext>
          </a:extLst>
        </p:spPr>
      </p:pic>
      <p:pic>
        <p:nvPicPr>
          <p:cNvPr id="331831" name="Picture 55" descr="glossy-red-button-md"/>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700714" y="2659064"/>
            <a:ext cx="1512887" cy="1042987"/>
          </a:xfrm>
          <a:prstGeom prst="rect">
            <a:avLst/>
          </a:prstGeom>
          <a:noFill/>
          <a:extLst>
            <a:ext uri="{909E8E84-426E-40DD-AFC4-6F175D3DCCD1}">
              <a14:hiddenFill xmlns:a14="http://schemas.microsoft.com/office/drawing/2010/main" xmlns="">
                <a:solidFill>
                  <a:srgbClr val="FFFFFF"/>
                </a:solidFill>
              </a14:hiddenFill>
            </a:ext>
          </a:extLst>
        </p:spPr>
      </p:pic>
      <p:sp>
        <p:nvSpPr>
          <p:cNvPr id="331832" name="Text Box 56"/>
          <p:cNvSpPr txBox="1">
            <a:spLocks noChangeArrowheads="1"/>
          </p:cNvSpPr>
          <p:nvPr/>
        </p:nvSpPr>
        <p:spPr bwMode="auto">
          <a:xfrm>
            <a:off x="5837239" y="2805114"/>
            <a:ext cx="1608137" cy="7016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000" b="1">
                <a:solidFill>
                  <a:srgbClr val="FFFFFF"/>
                </a:solidFill>
                <a:latin typeface="Calibri" panose="020F0502020204030204" pitchFamily="34" charset="0"/>
              </a:rPr>
              <a:t>ФЦУ</a:t>
            </a:r>
          </a:p>
        </p:txBody>
      </p:sp>
      <p:sp>
        <p:nvSpPr>
          <p:cNvPr id="331833" name="Text Box 57"/>
          <p:cNvSpPr txBox="1">
            <a:spLocks noChangeArrowheads="1"/>
          </p:cNvSpPr>
          <p:nvPr/>
        </p:nvSpPr>
        <p:spPr bwMode="auto">
          <a:xfrm>
            <a:off x="5910263" y="4148139"/>
            <a:ext cx="1295400" cy="7016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000" b="1">
                <a:solidFill>
                  <a:srgbClr val="FFFFFF"/>
                </a:solidFill>
                <a:latin typeface="Calibri" panose="020F0502020204030204" pitchFamily="34" charset="0"/>
              </a:rPr>
              <a:t>РЦУ</a:t>
            </a:r>
          </a:p>
        </p:txBody>
      </p:sp>
      <p:sp>
        <p:nvSpPr>
          <p:cNvPr id="331834" name="Text Box 58"/>
          <p:cNvSpPr txBox="1">
            <a:spLocks noChangeArrowheads="1"/>
          </p:cNvSpPr>
          <p:nvPr/>
        </p:nvSpPr>
        <p:spPr bwMode="auto">
          <a:xfrm>
            <a:off x="5880100" y="5486401"/>
            <a:ext cx="1295400" cy="7016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000" b="1">
                <a:solidFill>
                  <a:srgbClr val="FFFFFF"/>
                </a:solidFill>
                <a:latin typeface="Calibri" panose="020F0502020204030204" pitchFamily="34" charset="0"/>
              </a:rPr>
              <a:t>ЛЦУ</a:t>
            </a:r>
          </a:p>
        </p:txBody>
      </p:sp>
      <p:sp>
        <p:nvSpPr>
          <p:cNvPr id="331835" name="Line 59"/>
          <p:cNvSpPr>
            <a:spLocks noChangeShapeType="1"/>
          </p:cNvSpPr>
          <p:nvPr/>
        </p:nvSpPr>
        <p:spPr bwMode="auto">
          <a:xfrm flipV="1">
            <a:off x="6470650" y="3703639"/>
            <a:ext cx="0" cy="287337"/>
          </a:xfrm>
          <a:prstGeom prst="line">
            <a:avLst/>
          </a:prstGeom>
          <a:noFill/>
          <a:ln w="31750">
            <a:solidFill>
              <a:srgbClr val="80808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1836" name="Line 60"/>
          <p:cNvSpPr>
            <a:spLocks noChangeShapeType="1"/>
          </p:cNvSpPr>
          <p:nvPr/>
        </p:nvSpPr>
        <p:spPr bwMode="auto">
          <a:xfrm flipV="1">
            <a:off x="6473825" y="5046664"/>
            <a:ext cx="0" cy="287337"/>
          </a:xfrm>
          <a:prstGeom prst="line">
            <a:avLst/>
          </a:prstGeom>
          <a:noFill/>
          <a:ln w="31750">
            <a:solidFill>
              <a:srgbClr val="80808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pic>
        <p:nvPicPr>
          <p:cNvPr id="331837" name="Picture 61" descr="glossy-red-button-md"/>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8743950" y="5335589"/>
            <a:ext cx="1512888" cy="1042987"/>
          </a:xfrm>
          <a:prstGeom prst="rect">
            <a:avLst/>
          </a:prstGeom>
          <a:noFill/>
          <a:extLst>
            <a:ext uri="{909E8E84-426E-40DD-AFC4-6F175D3DCCD1}">
              <a14:hiddenFill xmlns:a14="http://schemas.microsoft.com/office/drawing/2010/main" xmlns="">
                <a:solidFill>
                  <a:srgbClr val="FFFFFF"/>
                </a:solidFill>
              </a14:hiddenFill>
            </a:ext>
          </a:extLst>
        </p:spPr>
      </p:pic>
      <p:pic>
        <p:nvPicPr>
          <p:cNvPr id="331838" name="Picture 62"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743950" y="4000500"/>
            <a:ext cx="1512888" cy="1042988"/>
          </a:xfrm>
          <a:prstGeom prst="rect">
            <a:avLst/>
          </a:prstGeom>
          <a:noFill/>
          <a:extLst>
            <a:ext uri="{909E8E84-426E-40DD-AFC4-6F175D3DCCD1}">
              <a14:hiddenFill xmlns:a14="http://schemas.microsoft.com/office/drawing/2010/main" xmlns="">
                <a:solidFill>
                  <a:srgbClr val="FFFFFF"/>
                </a:solidFill>
              </a14:hiddenFill>
            </a:ext>
          </a:extLst>
        </p:spPr>
      </p:pic>
      <p:pic>
        <p:nvPicPr>
          <p:cNvPr id="331839" name="Picture 63" descr="glossy-red-button-md"/>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8743950" y="2655889"/>
            <a:ext cx="1512888" cy="1042987"/>
          </a:xfrm>
          <a:prstGeom prst="rect">
            <a:avLst/>
          </a:prstGeom>
          <a:noFill/>
          <a:extLst>
            <a:ext uri="{909E8E84-426E-40DD-AFC4-6F175D3DCCD1}">
              <a14:hiddenFill xmlns:a14="http://schemas.microsoft.com/office/drawing/2010/main" xmlns="">
                <a:solidFill>
                  <a:srgbClr val="FFFFFF"/>
                </a:solidFill>
              </a14:hiddenFill>
            </a:ext>
          </a:extLst>
        </p:spPr>
      </p:pic>
      <p:sp>
        <p:nvSpPr>
          <p:cNvPr id="331840" name="Text Box 64"/>
          <p:cNvSpPr txBox="1">
            <a:spLocks noChangeArrowheads="1"/>
          </p:cNvSpPr>
          <p:nvPr/>
        </p:nvSpPr>
        <p:spPr bwMode="auto">
          <a:xfrm>
            <a:off x="8880475" y="2801939"/>
            <a:ext cx="1608138" cy="7016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000" b="1">
                <a:solidFill>
                  <a:srgbClr val="FFFFFF"/>
                </a:solidFill>
                <a:latin typeface="Calibri" panose="020F0502020204030204" pitchFamily="34" charset="0"/>
              </a:rPr>
              <a:t>ФЦО</a:t>
            </a:r>
          </a:p>
        </p:txBody>
      </p:sp>
      <p:sp>
        <p:nvSpPr>
          <p:cNvPr id="331841" name="Text Box 65"/>
          <p:cNvSpPr txBox="1">
            <a:spLocks noChangeArrowheads="1"/>
          </p:cNvSpPr>
          <p:nvPr/>
        </p:nvSpPr>
        <p:spPr bwMode="auto">
          <a:xfrm>
            <a:off x="8953500" y="4144964"/>
            <a:ext cx="1295400" cy="7016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000" b="1">
                <a:solidFill>
                  <a:srgbClr val="FFFFFF"/>
                </a:solidFill>
                <a:latin typeface="Calibri" panose="020F0502020204030204" pitchFamily="34" charset="0"/>
              </a:rPr>
              <a:t>РЦО</a:t>
            </a:r>
          </a:p>
        </p:txBody>
      </p:sp>
      <p:sp>
        <p:nvSpPr>
          <p:cNvPr id="331842" name="Text Box 66"/>
          <p:cNvSpPr txBox="1">
            <a:spLocks noChangeArrowheads="1"/>
          </p:cNvSpPr>
          <p:nvPr/>
        </p:nvSpPr>
        <p:spPr bwMode="auto">
          <a:xfrm>
            <a:off x="8923338" y="5483226"/>
            <a:ext cx="1295400" cy="7016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000" b="1">
                <a:solidFill>
                  <a:srgbClr val="FFFFFF"/>
                </a:solidFill>
                <a:latin typeface="Calibri" panose="020F0502020204030204" pitchFamily="34" charset="0"/>
              </a:rPr>
              <a:t>ЛЦО</a:t>
            </a:r>
          </a:p>
        </p:txBody>
      </p:sp>
      <p:sp>
        <p:nvSpPr>
          <p:cNvPr id="331843" name="Line 67"/>
          <p:cNvSpPr>
            <a:spLocks noChangeShapeType="1"/>
          </p:cNvSpPr>
          <p:nvPr/>
        </p:nvSpPr>
        <p:spPr bwMode="auto">
          <a:xfrm flipV="1">
            <a:off x="9513888" y="3700464"/>
            <a:ext cx="0" cy="287337"/>
          </a:xfrm>
          <a:prstGeom prst="line">
            <a:avLst/>
          </a:prstGeom>
          <a:noFill/>
          <a:ln w="31750">
            <a:solidFill>
              <a:srgbClr val="80808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1844" name="Line 68"/>
          <p:cNvSpPr>
            <a:spLocks noChangeShapeType="1"/>
          </p:cNvSpPr>
          <p:nvPr/>
        </p:nvSpPr>
        <p:spPr bwMode="auto">
          <a:xfrm flipV="1">
            <a:off x="9517063" y="5043489"/>
            <a:ext cx="0" cy="287337"/>
          </a:xfrm>
          <a:prstGeom prst="line">
            <a:avLst/>
          </a:prstGeom>
          <a:noFill/>
          <a:ln w="31750">
            <a:solidFill>
              <a:srgbClr val="80808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1845" name="AutoShape 69"/>
          <p:cNvSpPr>
            <a:spLocks noChangeArrowheads="1"/>
          </p:cNvSpPr>
          <p:nvPr/>
        </p:nvSpPr>
        <p:spPr bwMode="auto">
          <a:xfrm>
            <a:off x="1631950" y="2565401"/>
            <a:ext cx="8902700" cy="1223963"/>
          </a:xfrm>
          <a:prstGeom prst="roundRect">
            <a:avLst>
              <a:gd name="adj" fmla="val 16667"/>
            </a:avLst>
          </a:prstGeom>
          <a:noFill/>
          <a:ln w="12700" algn="ctr">
            <a:solidFill>
              <a:srgbClr val="FF0000"/>
            </a:solidFill>
            <a:round/>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1846" name="Text Box 70"/>
          <p:cNvSpPr txBox="1">
            <a:spLocks noChangeArrowheads="1"/>
          </p:cNvSpPr>
          <p:nvPr/>
        </p:nvSpPr>
        <p:spPr bwMode="auto">
          <a:xfrm>
            <a:off x="1597025" y="2854325"/>
            <a:ext cx="827088" cy="579438"/>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fontAlgn="base">
              <a:spcBef>
                <a:spcPct val="0"/>
              </a:spcBef>
              <a:spcAft>
                <a:spcPct val="0"/>
              </a:spcAft>
            </a:pPr>
            <a:r>
              <a:rPr lang="ru-RU" sz="3200" b="1" dirty="0">
                <a:solidFill>
                  <a:srgbClr val="002060"/>
                </a:solidFill>
                <a:latin typeface="Calibri" panose="020F0502020204030204" pitchFamily="34" charset="0"/>
              </a:rPr>
              <a:t>ФФ</a:t>
            </a:r>
          </a:p>
        </p:txBody>
      </p:sp>
      <p:sp>
        <p:nvSpPr>
          <p:cNvPr id="331847" name="AutoShape 71"/>
          <p:cNvSpPr>
            <a:spLocks noChangeArrowheads="1"/>
          </p:cNvSpPr>
          <p:nvPr/>
        </p:nvSpPr>
        <p:spPr bwMode="auto">
          <a:xfrm>
            <a:off x="1646238" y="3857626"/>
            <a:ext cx="8902700" cy="1223963"/>
          </a:xfrm>
          <a:prstGeom prst="roundRect">
            <a:avLst>
              <a:gd name="adj" fmla="val 16667"/>
            </a:avLst>
          </a:prstGeom>
          <a:noFill/>
          <a:ln w="12700" algn="ctr">
            <a:solidFill>
              <a:srgbClr val="FF0000"/>
            </a:solidFill>
            <a:round/>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1848" name="AutoShape 72"/>
          <p:cNvSpPr>
            <a:spLocks noChangeArrowheads="1"/>
          </p:cNvSpPr>
          <p:nvPr/>
        </p:nvSpPr>
        <p:spPr bwMode="auto">
          <a:xfrm>
            <a:off x="1651000" y="5230813"/>
            <a:ext cx="8902700" cy="1223962"/>
          </a:xfrm>
          <a:prstGeom prst="roundRect">
            <a:avLst>
              <a:gd name="adj" fmla="val 16667"/>
            </a:avLst>
          </a:prstGeom>
          <a:noFill/>
          <a:ln w="12700" algn="ctr">
            <a:solidFill>
              <a:srgbClr val="FF0000"/>
            </a:solidFill>
            <a:round/>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1849" name="Text Box 73"/>
          <p:cNvSpPr txBox="1">
            <a:spLocks noChangeArrowheads="1"/>
          </p:cNvSpPr>
          <p:nvPr/>
        </p:nvSpPr>
        <p:spPr bwMode="auto">
          <a:xfrm>
            <a:off x="1597025" y="4146550"/>
            <a:ext cx="827088" cy="579438"/>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fontAlgn="base">
              <a:spcBef>
                <a:spcPct val="0"/>
              </a:spcBef>
              <a:spcAft>
                <a:spcPct val="0"/>
              </a:spcAft>
            </a:pPr>
            <a:r>
              <a:rPr lang="ru-RU" sz="3200" b="1" dirty="0">
                <a:solidFill>
                  <a:srgbClr val="002060"/>
                </a:solidFill>
                <a:latin typeface="Calibri" panose="020F0502020204030204" pitchFamily="34" charset="0"/>
              </a:rPr>
              <a:t>РФ</a:t>
            </a:r>
          </a:p>
        </p:txBody>
      </p:sp>
      <p:sp>
        <p:nvSpPr>
          <p:cNvPr id="331850" name="Text Box 74"/>
          <p:cNvSpPr txBox="1">
            <a:spLocks noChangeArrowheads="1"/>
          </p:cNvSpPr>
          <p:nvPr/>
        </p:nvSpPr>
        <p:spPr bwMode="auto">
          <a:xfrm>
            <a:off x="1597025" y="5586414"/>
            <a:ext cx="827088" cy="579437"/>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fontAlgn="base">
              <a:spcBef>
                <a:spcPct val="0"/>
              </a:spcBef>
              <a:spcAft>
                <a:spcPct val="0"/>
              </a:spcAft>
            </a:pPr>
            <a:r>
              <a:rPr lang="ru-RU" sz="3200" b="1" dirty="0">
                <a:solidFill>
                  <a:srgbClr val="002060"/>
                </a:solidFill>
                <a:latin typeface="Calibri" panose="020F0502020204030204" pitchFamily="34" charset="0"/>
              </a:rPr>
              <a:t>ЛФ</a:t>
            </a:r>
          </a:p>
        </p:txBody>
      </p:sp>
      <p:sp>
        <p:nvSpPr>
          <p:cNvPr id="331851" name="Line 75"/>
          <p:cNvSpPr>
            <a:spLocks noChangeShapeType="1"/>
          </p:cNvSpPr>
          <p:nvPr/>
        </p:nvSpPr>
        <p:spPr bwMode="auto">
          <a:xfrm>
            <a:off x="7248526" y="5848350"/>
            <a:ext cx="1439863" cy="1588"/>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1852" name="Line 76"/>
          <p:cNvSpPr>
            <a:spLocks noChangeShapeType="1"/>
          </p:cNvSpPr>
          <p:nvPr/>
        </p:nvSpPr>
        <p:spPr bwMode="auto">
          <a:xfrm>
            <a:off x="7248526" y="4508500"/>
            <a:ext cx="1439863" cy="1588"/>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1853" name="Line 77"/>
          <p:cNvSpPr>
            <a:spLocks noChangeShapeType="1"/>
          </p:cNvSpPr>
          <p:nvPr/>
        </p:nvSpPr>
        <p:spPr bwMode="auto">
          <a:xfrm>
            <a:off x="7248526" y="3211514"/>
            <a:ext cx="1439863" cy="1587"/>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1854" name="Line 78"/>
          <p:cNvSpPr>
            <a:spLocks noChangeShapeType="1"/>
          </p:cNvSpPr>
          <p:nvPr/>
        </p:nvSpPr>
        <p:spPr bwMode="auto">
          <a:xfrm>
            <a:off x="4224338" y="3213100"/>
            <a:ext cx="1439862" cy="1588"/>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1855" name="Line 79"/>
          <p:cNvSpPr>
            <a:spLocks noChangeShapeType="1"/>
          </p:cNvSpPr>
          <p:nvPr/>
        </p:nvSpPr>
        <p:spPr bwMode="auto">
          <a:xfrm>
            <a:off x="4224338" y="4506914"/>
            <a:ext cx="1439862" cy="1587"/>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Tree>
    <p:extLst>
      <p:ext uri="{BB962C8B-B14F-4D97-AF65-F5344CB8AC3E}">
        <p14:creationId xmlns:p14="http://schemas.microsoft.com/office/powerpoint/2010/main" xmlns="" val="1402677868"/>
      </p:ext>
    </p:extLst>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303213"/>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FontTx/>
              <a:buNone/>
            </a:pPr>
            <a:fld id="{31E2D7DD-342B-4519-BA12-44A133797296}" type="slidenum">
              <a:rPr lang="ru-RU" sz="1300">
                <a:solidFill>
                  <a:srgbClr val="898989"/>
                </a:solidFill>
                <a:cs typeface="Arial" panose="020B0604020202020204" pitchFamily="34" charset="0"/>
              </a:rPr>
              <a:pPr algn="r" fontAlgn="base">
                <a:spcBef>
                  <a:spcPct val="0"/>
                </a:spcBef>
                <a:spcAft>
                  <a:spcPct val="0"/>
                </a:spcAft>
                <a:buClrTx/>
                <a:buFontTx/>
                <a:buNone/>
              </a:pPr>
              <a:t>2</a:t>
            </a:fld>
            <a:endParaRPr lang="ru-RU" sz="1300">
              <a:solidFill>
                <a:srgbClr val="898989"/>
              </a:solidFill>
              <a:cs typeface="Arial" panose="020B0604020202020204" pitchFamily="34" charset="0"/>
            </a:endParaRPr>
          </a:p>
        </p:txBody>
      </p:sp>
      <p:sp>
        <p:nvSpPr>
          <p:cNvPr id="331856" name="Rectangle 80"/>
          <p:cNvSpPr>
            <a:spLocks noChangeArrowheads="1"/>
          </p:cNvSpPr>
          <p:nvPr/>
        </p:nvSpPr>
        <p:spPr bwMode="auto">
          <a:xfrm>
            <a:off x="1548882" y="1640909"/>
            <a:ext cx="8713787" cy="4031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152352" bIns="0" anchor="ctr">
            <a:spAutoFit/>
          </a:bodyPr>
          <a:lstStyle>
            <a:lvl1pPr eaLnBrk="0" hangingPunct="0">
              <a:tabLst>
                <a:tab pos="457200" algn="l"/>
              </a:tabLst>
              <a:defRPr b="1">
                <a:solidFill>
                  <a:schemeClr val="tx1"/>
                </a:solidFill>
                <a:latin typeface="Arial" panose="020B0604020202020204" pitchFamily="34" charset="0"/>
              </a:defRPr>
            </a:lvl1pPr>
            <a:lvl2pPr eaLnBrk="0" hangingPunct="0">
              <a:tabLst>
                <a:tab pos="457200" algn="l"/>
              </a:tabLst>
              <a:defRPr b="1">
                <a:solidFill>
                  <a:schemeClr val="tx1"/>
                </a:solidFill>
                <a:latin typeface="Arial" panose="020B0604020202020204" pitchFamily="34" charset="0"/>
              </a:defRPr>
            </a:lvl2pPr>
            <a:lvl3pPr eaLnBrk="0" hangingPunct="0">
              <a:tabLst>
                <a:tab pos="457200" algn="l"/>
              </a:tabLst>
              <a:defRPr b="1">
                <a:solidFill>
                  <a:schemeClr val="tx1"/>
                </a:solidFill>
                <a:latin typeface="Arial" panose="020B0604020202020204" pitchFamily="34" charset="0"/>
              </a:defRPr>
            </a:lvl3pPr>
            <a:lvl4pPr eaLnBrk="0" hangingPunct="0">
              <a:tabLst>
                <a:tab pos="457200" algn="l"/>
              </a:tabLst>
              <a:defRPr b="1">
                <a:solidFill>
                  <a:schemeClr val="tx1"/>
                </a:solidFill>
                <a:latin typeface="Arial" panose="020B0604020202020204" pitchFamily="34" charset="0"/>
              </a:defRPr>
            </a:lvl4pPr>
            <a:lvl5pPr eaLnBrk="0" hangingPunct="0">
              <a:tabLst>
                <a:tab pos="457200" algn="l"/>
              </a:tabLst>
              <a:defRPr b="1">
                <a:solidFill>
                  <a:schemeClr val="tx1"/>
                </a:solidFill>
                <a:latin typeface="Arial" panose="020B0604020202020204" pitchFamily="34" charset="0"/>
              </a:defRPr>
            </a:lvl5pPr>
            <a:lvl6pPr eaLnBrk="0" fontAlgn="base" hangingPunct="0">
              <a:spcBef>
                <a:spcPct val="0"/>
              </a:spcBef>
              <a:spcAft>
                <a:spcPct val="0"/>
              </a:spcAft>
              <a:tabLst>
                <a:tab pos="457200" algn="l"/>
              </a:tabLst>
              <a:defRPr b="1">
                <a:solidFill>
                  <a:schemeClr val="tx1"/>
                </a:solidFill>
                <a:latin typeface="Arial" panose="020B0604020202020204" pitchFamily="34" charset="0"/>
              </a:defRPr>
            </a:lvl6pPr>
            <a:lvl7pPr eaLnBrk="0" fontAlgn="base" hangingPunct="0">
              <a:spcBef>
                <a:spcPct val="0"/>
              </a:spcBef>
              <a:spcAft>
                <a:spcPct val="0"/>
              </a:spcAft>
              <a:tabLst>
                <a:tab pos="457200" algn="l"/>
              </a:tabLst>
              <a:defRPr b="1">
                <a:solidFill>
                  <a:schemeClr val="tx1"/>
                </a:solidFill>
                <a:latin typeface="Arial" panose="020B0604020202020204" pitchFamily="34" charset="0"/>
              </a:defRPr>
            </a:lvl7pPr>
            <a:lvl8pPr eaLnBrk="0" fontAlgn="base" hangingPunct="0">
              <a:spcBef>
                <a:spcPct val="0"/>
              </a:spcBef>
              <a:spcAft>
                <a:spcPct val="0"/>
              </a:spcAft>
              <a:tabLst>
                <a:tab pos="457200" algn="l"/>
              </a:tabLst>
              <a:defRPr b="1">
                <a:solidFill>
                  <a:schemeClr val="tx1"/>
                </a:solidFill>
                <a:latin typeface="Arial" panose="020B0604020202020204" pitchFamily="34" charset="0"/>
              </a:defRPr>
            </a:lvl8pPr>
            <a:lvl9pPr eaLnBrk="0" fontAlgn="base" hangingPunct="0">
              <a:spcBef>
                <a:spcPct val="0"/>
              </a:spcBef>
              <a:spcAft>
                <a:spcPct val="0"/>
              </a:spcAft>
              <a:tabLst>
                <a:tab pos="457200" algn="l"/>
              </a:tabLst>
              <a:defRPr b="1">
                <a:solidFill>
                  <a:schemeClr val="tx1"/>
                </a:solidFill>
                <a:latin typeface="Arial" panose="020B0604020202020204" pitchFamily="34" charset="0"/>
              </a:defRPr>
            </a:lvl9pPr>
          </a:lstStyle>
          <a:p>
            <a:pPr eaLnBrk="1" fontAlgn="base" hangingPunct="1">
              <a:lnSpc>
                <a:spcPct val="140000"/>
              </a:lnSpc>
              <a:spcBef>
                <a:spcPct val="0"/>
              </a:spcBef>
              <a:spcAft>
                <a:spcPct val="0"/>
              </a:spcAft>
              <a:defRPr/>
            </a:pPr>
            <a:endParaRPr lang="ru-RU" sz="2000" dirty="0">
              <a:solidFill>
                <a:srgbClr val="333333"/>
              </a:solidFill>
              <a:latin typeface="Calibri" panose="020F0502020204030204" pitchFamily="34" charset="0"/>
            </a:endParaRPr>
          </a:p>
          <a:p>
            <a:pPr marL="342900" indent="-342900" eaLnBrk="1" fontAlgn="base" hangingPunct="1">
              <a:lnSpc>
                <a:spcPct val="140000"/>
              </a:lnSpc>
              <a:spcBef>
                <a:spcPct val="0"/>
              </a:spcBef>
              <a:spcAft>
                <a:spcPct val="0"/>
              </a:spcAft>
              <a:buFont typeface="Arial" panose="020B0604020202020204" pitchFamily="34" charset="0"/>
              <a:buChar char="•"/>
              <a:defRPr/>
            </a:pPr>
            <a:r>
              <a:rPr lang="ru-RU" sz="2000" dirty="0">
                <a:solidFill>
                  <a:srgbClr val="002060"/>
                </a:solidFill>
                <a:latin typeface="Calibri" panose="020F0502020204030204" pitchFamily="34" charset="0"/>
              </a:rPr>
              <a:t>«Модернизация информационных процессов в здравоохранении» </a:t>
            </a:r>
          </a:p>
          <a:p>
            <a:pPr eaLnBrk="1" fontAlgn="base" hangingPunct="1">
              <a:lnSpc>
                <a:spcPct val="140000"/>
              </a:lnSpc>
              <a:spcBef>
                <a:spcPct val="0"/>
              </a:spcBef>
              <a:spcAft>
                <a:spcPct val="0"/>
              </a:spcAft>
              <a:defRPr/>
            </a:pPr>
            <a:r>
              <a:rPr lang="ru-RU" sz="2000" dirty="0">
                <a:solidFill>
                  <a:srgbClr val="002060"/>
                </a:solidFill>
                <a:latin typeface="Calibri" panose="020F0502020204030204" pitchFamily="34" charset="0"/>
              </a:rPr>
              <a:t>      11-12 декабря 2013 г., Центр международной торговли, конференция</a:t>
            </a:r>
          </a:p>
          <a:p>
            <a:pPr eaLnBrk="1" fontAlgn="base" hangingPunct="1">
              <a:lnSpc>
                <a:spcPct val="140000"/>
              </a:lnSpc>
              <a:spcBef>
                <a:spcPct val="0"/>
              </a:spcBef>
              <a:spcAft>
                <a:spcPct val="0"/>
              </a:spcAft>
              <a:defRPr/>
            </a:pPr>
            <a:r>
              <a:rPr lang="ru-RU" sz="2000" dirty="0">
                <a:solidFill>
                  <a:srgbClr val="002060"/>
                </a:solidFill>
                <a:latin typeface="Calibri" panose="020F0502020204030204" pitchFamily="34" charset="0"/>
              </a:rPr>
              <a:t>       (</a:t>
            </a:r>
            <a:r>
              <a:rPr lang="ru-RU" sz="2000" dirty="0">
                <a:solidFill>
                  <a:srgbClr val="002060"/>
                </a:solidFill>
                <a:latin typeface="Calibri" panose="020F0502020204030204" pitchFamily="34" charset="0"/>
                <a:hlinkClick r:id="rId4"/>
              </a:rPr>
              <a:t>http://lingvapharm.ru/ru/conference/materials</a:t>
            </a:r>
            <a:r>
              <a:rPr lang="ru-RU" sz="2000" dirty="0" smtClean="0">
                <a:solidFill>
                  <a:srgbClr val="002060"/>
                </a:solidFill>
                <a:latin typeface="Calibri" panose="020F0502020204030204" pitchFamily="34" charset="0"/>
              </a:rPr>
              <a:t>).</a:t>
            </a:r>
          </a:p>
          <a:p>
            <a:pPr eaLnBrk="1" fontAlgn="base" hangingPunct="1">
              <a:lnSpc>
                <a:spcPct val="140000"/>
              </a:lnSpc>
              <a:spcBef>
                <a:spcPct val="0"/>
              </a:spcBef>
              <a:spcAft>
                <a:spcPct val="0"/>
              </a:spcAft>
              <a:defRPr/>
            </a:pPr>
            <a:endParaRPr lang="ru-RU" sz="2000" dirty="0">
              <a:solidFill>
                <a:srgbClr val="333333"/>
              </a:solidFill>
              <a:latin typeface="Calibri" panose="020F0502020204030204" pitchFamily="34" charset="0"/>
            </a:endParaRPr>
          </a:p>
          <a:p>
            <a:pPr marL="342900" indent="-342900" eaLnBrk="1" fontAlgn="base" hangingPunct="1">
              <a:lnSpc>
                <a:spcPct val="140000"/>
              </a:lnSpc>
              <a:spcBef>
                <a:spcPct val="0"/>
              </a:spcBef>
              <a:spcAft>
                <a:spcPct val="0"/>
              </a:spcAft>
              <a:buFont typeface="Arial" panose="020B0604020202020204" pitchFamily="34" charset="0"/>
              <a:buChar char="•"/>
              <a:defRPr/>
            </a:pPr>
            <a:r>
              <a:rPr lang="ru-RU" sz="2000" dirty="0">
                <a:solidFill>
                  <a:srgbClr val="002060"/>
                </a:solidFill>
                <a:latin typeface="Calibri" panose="020F0502020204030204" pitchFamily="34" charset="0"/>
              </a:rPr>
              <a:t>«Модернизация информационных процессов в здравоохранении: повышение безопасности пациентов и эффективности цепочки поставок» 3-4 декабря 2014 г., МВЦ «Крокус-Экспо», Международная конференция (http://lingvapharm.ru/ru/conference2014)</a:t>
            </a:r>
          </a:p>
        </p:txBody>
      </p:sp>
      <p:sp>
        <p:nvSpPr>
          <p:cNvPr id="32773" name="Rectangle 81"/>
          <p:cNvSpPr>
            <a:spLocks noChangeArrowheads="1"/>
          </p:cNvSpPr>
          <p:nvPr/>
        </p:nvSpPr>
        <p:spPr bwMode="auto">
          <a:xfrm>
            <a:off x="1548881" y="81131"/>
            <a:ext cx="11047445" cy="707886"/>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ru-RU" sz="2000" dirty="0" smtClean="0">
                <a:solidFill>
                  <a:srgbClr val="FFFFFF"/>
                </a:solidFill>
                <a:latin typeface="Calibri" panose="020F0502020204030204" pitchFamily="34" charset="0"/>
              </a:rPr>
              <a:t>НП «</a:t>
            </a:r>
            <a:r>
              <a:rPr lang="ru-RU" sz="2000" dirty="0" err="1" smtClean="0">
                <a:solidFill>
                  <a:srgbClr val="FFFFFF"/>
                </a:solidFill>
                <a:latin typeface="Calibri" panose="020F0502020204030204" pitchFamily="34" charset="0"/>
              </a:rPr>
              <a:t>Лингвафарм</a:t>
            </a:r>
            <a:r>
              <a:rPr lang="ru-RU" sz="2000" dirty="0" smtClean="0">
                <a:solidFill>
                  <a:srgbClr val="FFFFFF"/>
                </a:solidFill>
                <a:latin typeface="Calibri" panose="020F0502020204030204" pitchFamily="34" charset="0"/>
              </a:rPr>
              <a:t>» под </a:t>
            </a:r>
            <a:r>
              <a:rPr lang="ru-RU" sz="2000" dirty="0">
                <a:solidFill>
                  <a:srgbClr val="FFFFFF"/>
                </a:solidFill>
                <a:latin typeface="Calibri" panose="020F0502020204030204" pitchFamily="34" charset="0"/>
              </a:rPr>
              <a:t>патронажем Минздрава РФ </a:t>
            </a:r>
            <a:r>
              <a:rPr lang="ru-RU" sz="2000" dirty="0" smtClean="0">
                <a:solidFill>
                  <a:srgbClr val="FFFFFF"/>
                </a:solidFill>
                <a:latin typeface="Calibri" panose="020F0502020204030204" pitchFamily="34" charset="0"/>
              </a:rPr>
              <a:t>были проведены </a:t>
            </a:r>
            <a:r>
              <a:rPr lang="ru-RU" sz="2000" dirty="0">
                <a:solidFill>
                  <a:srgbClr val="FFFFFF"/>
                </a:solidFill>
                <a:latin typeface="Calibri" panose="020F0502020204030204" pitchFamily="34" charset="0"/>
              </a:rPr>
              <a:t>две международные конференции на </a:t>
            </a:r>
            <a:r>
              <a:rPr lang="ru-RU" sz="2000" dirty="0" smtClean="0">
                <a:solidFill>
                  <a:srgbClr val="FFFFFF"/>
                </a:solidFill>
                <a:latin typeface="Calibri" panose="020F0502020204030204" pitchFamily="34" charset="0"/>
              </a:rPr>
              <a:t>тему «Мониторинг движения медицинских продуктов»</a:t>
            </a:r>
            <a:endParaRPr lang="ru-RU" sz="2000" dirty="0">
              <a:solidFill>
                <a:srgbClr val="FFFFFF"/>
              </a:solidFill>
              <a:latin typeface="Calibri" panose="020F0502020204030204" pitchFamily="34" charset="0"/>
            </a:endParaRPr>
          </a:p>
        </p:txBody>
      </p:sp>
    </p:spTree>
    <p:extLst>
      <p:ext uri="{BB962C8B-B14F-4D97-AF65-F5344CB8AC3E}">
        <p14:creationId xmlns:p14="http://schemas.microsoft.com/office/powerpoint/2010/main" xmlns="" val="73883483"/>
      </p:ext>
    </p:extLst>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1703388" y="333375"/>
            <a:ext cx="9117012"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ru-RU" altLang="ru-RU" sz="2400" b="1" dirty="0" smtClean="0">
                <a:solidFill>
                  <a:srgbClr val="FFFFFF"/>
                </a:solidFill>
                <a:latin typeface="Calibri" panose="020F0502020204030204" pitchFamily="34" charset="0"/>
                <a:cs typeface="Arial" panose="020B0604020202020204" pitchFamily="34" charset="0"/>
              </a:rPr>
              <a:t>Структура данных номенклатурных записей в РЛС</a:t>
            </a:r>
            <a:endParaRPr lang="ru-RU" altLang="ru-RU" sz="2400" b="1" dirty="0">
              <a:solidFill>
                <a:srgbClr val="FFFFFF"/>
              </a:solidFill>
              <a:latin typeface="Calibri" panose="020F0502020204030204" pitchFamily="34" charset="0"/>
              <a:cs typeface="Arial" panose="020B0604020202020204" pitchFamily="34" charset="0"/>
            </a:endParaRPr>
          </a:p>
        </p:txBody>
      </p:sp>
      <p:sp>
        <p:nvSpPr>
          <p:cNvPr id="19461" name="Rectangle 12">
            <a:hlinkClick r:id="rId2"/>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645A"/>
              </a:buClr>
              <a:buFont typeface="Wingdings" panose="05000000000000000000" pitchFamily="2" charset="2"/>
              <a:buNone/>
            </a:pPr>
            <a:endParaRPr lang="ru-RU" altLang="ru-RU" sz="1800">
              <a:solidFill>
                <a:srgbClr val="000000"/>
              </a:solidFill>
              <a:cs typeface="Arial" panose="020B0604020202020204" pitchFamily="34" charset="0"/>
            </a:endParaRPr>
          </a:p>
        </p:txBody>
      </p:sp>
      <p:sp>
        <p:nvSpPr>
          <p:cNvPr id="19462" name="Rectangle 13">
            <a:hlinkClick r:id="rId2"/>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645A"/>
              </a:buClr>
              <a:buFont typeface="Wingdings" panose="05000000000000000000" pitchFamily="2" charset="2"/>
              <a:buNone/>
            </a:pPr>
            <a:endParaRPr lang="ru-RU" altLang="ru-RU" sz="1800">
              <a:solidFill>
                <a:srgbClr val="000000"/>
              </a:solidFill>
              <a:cs typeface="Arial" panose="020B0604020202020204" pitchFamily="34" charset="0"/>
            </a:endParaRPr>
          </a:p>
        </p:txBody>
      </p:sp>
      <p:pic>
        <p:nvPicPr>
          <p:cNvPr id="19465"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76225"/>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fld id="{7B3F6AD6-5081-4646-871B-60AE51819DEA}" type="slidenum">
              <a:rPr lang="ru-RU" sz="1300">
                <a:solidFill>
                  <a:srgbClr val="898989"/>
                </a:solidFill>
                <a:cs typeface="Arial" panose="020B0604020202020204" pitchFamily="34" charset="0"/>
              </a:rPr>
              <a:pPr algn="r">
                <a:spcBef>
                  <a:spcPct val="0"/>
                </a:spcBef>
                <a:buClrTx/>
                <a:buFontTx/>
                <a:buNone/>
              </a:pPr>
              <a:t>20</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ru-RU">
              <a:solidFill>
                <a:srgbClr val="000000"/>
              </a:solidFill>
            </a:endParaRPr>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pic>
        <p:nvPicPr>
          <p:cNvPr id="10" name="Picture 9" descr="структура таблиц_1"/>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474913" y="1372267"/>
            <a:ext cx="6983412" cy="5152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17448963"/>
      </p:ext>
    </p:extLst>
  </p:cSld>
  <p:clrMapOvr>
    <a:masterClrMapping/>
  </p:clrMapOvr>
  <p:transition>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96" name="Picture 36"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289176" y="2060576"/>
            <a:ext cx="1141413" cy="1141413"/>
          </a:xfrm>
          <a:prstGeom prst="rect">
            <a:avLst/>
          </a:prstGeom>
          <a:noFill/>
          <a:extLst>
            <a:ext uri="{909E8E84-426E-40DD-AFC4-6F175D3DCCD1}">
              <a14:hiddenFill xmlns:a14="http://schemas.microsoft.com/office/drawing/2010/main" xmlns="">
                <a:solidFill>
                  <a:srgbClr val="FFFFFF"/>
                </a:solidFill>
              </a14:hiddenFill>
            </a:ext>
          </a:extLst>
        </p:spPr>
      </p:pic>
      <p:sp>
        <p:nvSpPr>
          <p:cNvPr id="15397" name="Text Box 37"/>
          <p:cNvSpPr txBox="1">
            <a:spLocks noChangeArrowheads="1"/>
          </p:cNvSpPr>
          <p:nvPr/>
        </p:nvSpPr>
        <p:spPr bwMode="auto">
          <a:xfrm>
            <a:off x="2376488" y="2225676"/>
            <a:ext cx="1295400" cy="78483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500" b="1" dirty="0" smtClean="0">
                <a:solidFill>
                  <a:srgbClr val="FFFFFF"/>
                </a:solidFill>
                <a:latin typeface="Calibri" panose="020F0502020204030204" pitchFamily="34" charset="0"/>
              </a:rPr>
              <a:t>НН</a:t>
            </a:r>
            <a:endParaRPr lang="ru-RU" sz="4500" b="1" dirty="0">
              <a:solidFill>
                <a:srgbClr val="FFFFFF"/>
              </a:solidFill>
              <a:latin typeface="Calibri" panose="020F0502020204030204" pitchFamily="34" charset="0"/>
            </a:endParaRPr>
          </a:p>
        </p:txBody>
      </p:sp>
      <p:pic>
        <p:nvPicPr>
          <p:cNvPr id="15398" name="Picture 38"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289176" y="3516313"/>
            <a:ext cx="1141413" cy="11414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5399" name="Text Box 39"/>
          <p:cNvSpPr txBox="1">
            <a:spLocks noChangeArrowheads="1"/>
          </p:cNvSpPr>
          <p:nvPr/>
        </p:nvSpPr>
        <p:spPr bwMode="auto">
          <a:xfrm>
            <a:off x="2524125" y="3696747"/>
            <a:ext cx="1195388" cy="78483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square">
            <a:spAutoFit/>
          </a:bodyPr>
          <a:lstStyle/>
          <a:p>
            <a:pPr fontAlgn="base">
              <a:spcBef>
                <a:spcPct val="50000"/>
              </a:spcBef>
              <a:spcAft>
                <a:spcPct val="0"/>
              </a:spcAft>
            </a:pPr>
            <a:r>
              <a:rPr lang="ru-RU" sz="4500" b="1" dirty="0" smtClean="0">
                <a:solidFill>
                  <a:srgbClr val="FFFFFF"/>
                </a:solidFill>
                <a:latin typeface="Calibri" panose="020F0502020204030204" pitchFamily="34" charset="0"/>
              </a:rPr>
              <a:t>ГУ</a:t>
            </a:r>
            <a:endParaRPr lang="ru-RU" sz="4500" b="1" dirty="0">
              <a:solidFill>
                <a:srgbClr val="FFFFFF"/>
              </a:solidFill>
              <a:latin typeface="Calibri" panose="020F0502020204030204" pitchFamily="34" charset="0"/>
            </a:endParaRPr>
          </a:p>
        </p:txBody>
      </p:sp>
      <p:pic>
        <p:nvPicPr>
          <p:cNvPr id="15400" name="Picture 40"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279651" y="4941888"/>
            <a:ext cx="1141413" cy="1141412"/>
          </a:xfrm>
          <a:prstGeom prst="rect">
            <a:avLst/>
          </a:prstGeom>
          <a:noFill/>
          <a:extLst>
            <a:ext uri="{909E8E84-426E-40DD-AFC4-6F175D3DCCD1}">
              <a14:hiddenFill xmlns:a14="http://schemas.microsoft.com/office/drawing/2010/main" xmlns="">
                <a:solidFill>
                  <a:srgbClr val="FFFFFF"/>
                </a:solidFill>
              </a14:hiddenFill>
            </a:ext>
          </a:extLst>
        </p:spPr>
      </p:pic>
      <p:sp>
        <p:nvSpPr>
          <p:cNvPr id="15401" name="Text Box 41"/>
          <p:cNvSpPr txBox="1">
            <a:spLocks noChangeArrowheads="1"/>
          </p:cNvSpPr>
          <p:nvPr/>
        </p:nvSpPr>
        <p:spPr bwMode="auto">
          <a:xfrm>
            <a:off x="2524125" y="5097464"/>
            <a:ext cx="1157288" cy="777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square">
            <a:spAutoFit/>
          </a:bodyPr>
          <a:lstStyle/>
          <a:p>
            <a:pPr fontAlgn="base">
              <a:spcBef>
                <a:spcPct val="50000"/>
              </a:spcBef>
              <a:spcAft>
                <a:spcPct val="0"/>
              </a:spcAft>
            </a:pPr>
            <a:r>
              <a:rPr lang="ru-RU" sz="4500" b="1" dirty="0" smtClean="0">
                <a:solidFill>
                  <a:srgbClr val="FFFFFF"/>
                </a:solidFill>
                <a:latin typeface="Calibri" panose="020F0502020204030204" pitchFamily="34" charset="0"/>
              </a:rPr>
              <a:t>ГС</a:t>
            </a:r>
            <a:endParaRPr lang="ru-RU" sz="4500" b="1" dirty="0">
              <a:solidFill>
                <a:srgbClr val="FFFFFF"/>
              </a:solidFill>
              <a:latin typeface="Calibri" panose="020F0502020204030204" pitchFamily="34" charset="0"/>
            </a:endParaRPr>
          </a:p>
        </p:txBody>
      </p:sp>
      <p:pic>
        <p:nvPicPr>
          <p:cNvPr id="15408" name="Picture 14" descr="LogoRLSFinish1 copy"/>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241300"/>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 name="object 59"/>
          <p:cNvSpPr txBox="1">
            <a:spLocks noGrp="1"/>
          </p:cNvSpPr>
          <p:nvPr/>
        </p:nvSpPr>
        <p:spPr>
          <a:xfrm>
            <a:off x="10139363" y="6524626"/>
            <a:ext cx="277812" cy="258763"/>
          </a:xfrm>
          <a:prstGeom prst="rect">
            <a:avLst/>
          </a:prstGeom>
          <a:noFill/>
        </p:spPr>
        <p:txBody>
          <a:bodyPr lIns="0" tIns="0" rIns="0" bIns="0" anchor="ctr"/>
          <a:lstStyle>
            <a:lvl1pPr marL="134938"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fontAlgn="base" hangingPunct="1">
              <a:spcBef>
                <a:spcPct val="0"/>
              </a:spcBef>
              <a:spcAft>
                <a:spcPct val="0"/>
              </a:spcAft>
            </a:pPr>
            <a:fld id="{38B88A3C-B576-4F7F-8B32-E5FE1ECFE39A}" type="slidenum">
              <a:rPr lang="ru-RU" sz="1300" b="0">
                <a:solidFill>
                  <a:srgbClr val="898989"/>
                </a:solidFill>
                <a:cs typeface="Arial" panose="020B0604020202020204" pitchFamily="34" charset="0"/>
              </a:rPr>
              <a:pPr algn="r" eaLnBrk="1" fontAlgn="base" hangingPunct="1">
                <a:spcBef>
                  <a:spcPct val="0"/>
                </a:spcBef>
                <a:spcAft>
                  <a:spcPct val="0"/>
                </a:spcAft>
              </a:pPr>
              <a:t>21</a:t>
            </a:fld>
            <a:endParaRPr lang="ru-RU" sz="1300" b="0">
              <a:solidFill>
                <a:srgbClr val="898989"/>
              </a:solidFill>
              <a:cs typeface="Arial" panose="020B0604020202020204" pitchFamily="34" charset="0"/>
            </a:endParaRPr>
          </a:p>
        </p:txBody>
      </p:sp>
      <p:sp>
        <p:nvSpPr>
          <p:cNvPr id="15411" name="Rectangle 51"/>
          <p:cNvSpPr>
            <a:spLocks noChangeArrowheads="1"/>
          </p:cNvSpPr>
          <p:nvPr/>
        </p:nvSpPr>
        <p:spPr bwMode="auto">
          <a:xfrm>
            <a:off x="1343025" y="161924"/>
            <a:ext cx="12890066" cy="58477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fontAlgn="base">
              <a:spcBef>
                <a:spcPct val="0"/>
              </a:spcBef>
              <a:spcAft>
                <a:spcPct val="0"/>
              </a:spcAft>
            </a:pPr>
            <a:r>
              <a:rPr lang="ru-RU" sz="1600" b="1" dirty="0" smtClean="0">
                <a:solidFill>
                  <a:srgbClr val="FFFFFF"/>
                </a:solidFill>
                <a:latin typeface="Calibri" panose="020F0502020204030204" pitchFamily="34" charset="0"/>
              </a:rPr>
              <a:t>Первый и важный этап – построение НИС Системы.  Нормализация и гармонизация номенклатур региональных </a:t>
            </a:r>
          </a:p>
          <a:p>
            <a:pPr fontAlgn="base">
              <a:spcBef>
                <a:spcPct val="0"/>
              </a:spcBef>
              <a:spcAft>
                <a:spcPct val="0"/>
              </a:spcAft>
            </a:pPr>
            <a:r>
              <a:rPr lang="ru-RU" sz="1600" b="1" dirty="0" smtClean="0">
                <a:solidFill>
                  <a:srgbClr val="FFFFFF"/>
                </a:solidFill>
                <a:latin typeface="Calibri" panose="020F0502020204030204" pitchFamily="34" charset="0"/>
              </a:rPr>
              <a:t>справочников на основе федерального, региональных (муниципальных) и локальных информационных центров</a:t>
            </a:r>
            <a:endParaRPr lang="ru-RU" sz="1600" b="1" dirty="0">
              <a:solidFill>
                <a:srgbClr val="FFFFFF"/>
              </a:solidFill>
              <a:latin typeface="Calibri" panose="020F0502020204030204" pitchFamily="34" charset="0"/>
            </a:endParaRPr>
          </a:p>
        </p:txBody>
      </p:sp>
      <p:sp>
        <p:nvSpPr>
          <p:cNvPr id="15412" name="Line 52"/>
          <p:cNvSpPr>
            <a:spLocks noChangeShapeType="1"/>
          </p:cNvSpPr>
          <p:nvPr/>
        </p:nvSpPr>
        <p:spPr bwMode="auto">
          <a:xfrm>
            <a:off x="3451226" y="2638425"/>
            <a:ext cx="4968875" cy="1588"/>
          </a:xfrm>
          <a:prstGeom prst="line">
            <a:avLst/>
          </a:prstGeom>
          <a:noFill/>
          <a:ln w="31750">
            <a:solidFill>
              <a:srgbClr val="80808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15413" name="Line 53"/>
          <p:cNvSpPr>
            <a:spLocks noChangeShapeType="1"/>
          </p:cNvSpPr>
          <p:nvPr/>
        </p:nvSpPr>
        <p:spPr bwMode="auto">
          <a:xfrm>
            <a:off x="3432176" y="4057650"/>
            <a:ext cx="4968875" cy="1588"/>
          </a:xfrm>
          <a:prstGeom prst="line">
            <a:avLst/>
          </a:prstGeom>
          <a:noFill/>
          <a:ln w="31750">
            <a:solidFill>
              <a:srgbClr val="80808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15414" name="Line 54"/>
          <p:cNvSpPr>
            <a:spLocks noChangeShapeType="1"/>
          </p:cNvSpPr>
          <p:nvPr/>
        </p:nvSpPr>
        <p:spPr bwMode="auto">
          <a:xfrm>
            <a:off x="3441701" y="5483225"/>
            <a:ext cx="4968875" cy="1588"/>
          </a:xfrm>
          <a:prstGeom prst="line">
            <a:avLst/>
          </a:prstGeom>
          <a:noFill/>
          <a:ln w="31750">
            <a:solidFill>
              <a:srgbClr val="80808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15415" name="Line 55"/>
          <p:cNvSpPr>
            <a:spLocks noChangeShapeType="1"/>
          </p:cNvSpPr>
          <p:nvPr/>
        </p:nvSpPr>
        <p:spPr bwMode="auto">
          <a:xfrm flipV="1">
            <a:off x="2865438" y="4637089"/>
            <a:ext cx="0" cy="287337"/>
          </a:xfrm>
          <a:prstGeom prst="line">
            <a:avLst/>
          </a:prstGeom>
          <a:noFill/>
          <a:ln w="31750">
            <a:solidFill>
              <a:srgbClr val="80808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15416" name="Line 56"/>
          <p:cNvSpPr>
            <a:spLocks noChangeShapeType="1"/>
          </p:cNvSpPr>
          <p:nvPr/>
        </p:nvSpPr>
        <p:spPr bwMode="auto">
          <a:xfrm flipV="1">
            <a:off x="2870200" y="3219450"/>
            <a:ext cx="0" cy="287338"/>
          </a:xfrm>
          <a:prstGeom prst="line">
            <a:avLst/>
          </a:prstGeom>
          <a:noFill/>
          <a:ln w="31750">
            <a:solidFill>
              <a:srgbClr val="80808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15419" name="Text Box 59"/>
          <p:cNvSpPr txBox="1">
            <a:spLocks noChangeArrowheads="1"/>
          </p:cNvSpPr>
          <p:nvPr/>
        </p:nvSpPr>
        <p:spPr bwMode="auto">
          <a:xfrm>
            <a:off x="3717926" y="2195513"/>
            <a:ext cx="4321175" cy="1209562"/>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fontAlgn="base">
              <a:lnSpc>
                <a:spcPct val="110000"/>
              </a:lnSpc>
              <a:spcBef>
                <a:spcPct val="0"/>
              </a:spcBef>
              <a:spcAft>
                <a:spcPct val="0"/>
              </a:spcAft>
            </a:pPr>
            <a:r>
              <a:rPr lang="ru-RU" sz="2200" b="1" dirty="0" smtClean="0">
                <a:solidFill>
                  <a:srgbClr val="002060"/>
                </a:solidFill>
                <a:latin typeface="Calibri" panose="020F0502020204030204" pitchFamily="34" charset="0"/>
              </a:rPr>
              <a:t>Нормализация названия номенклатурной позиции МП (НН)</a:t>
            </a:r>
            <a:endParaRPr lang="ru-RU" sz="2200" b="1" dirty="0">
              <a:solidFill>
                <a:srgbClr val="002060"/>
              </a:solidFill>
              <a:latin typeface="Calibri" panose="020F0502020204030204" pitchFamily="34" charset="0"/>
            </a:endParaRPr>
          </a:p>
        </p:txBody>
      </p:sp>
      <p:sp>
        <p:nvSpPr>
          <p:cNvPr id="15420" name="Text Box 60"/>
          <p:cNvSpPr txBox="1">
            <a:spLocks noChangeArrowheads="1"/>
          </p:cNvSpPr>
          <p:nvPr/>
        </p:nvSpPr>
        <p:spPr bwMode="auto">
          <a:xfrm>
            <a:off x="95250" y="1395414"/>
            <a:ext cx="5753100" cy="769441"/>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ru-RU" sz="2200" b="1" dirty="0" smtClean="0">
                <a:solidFill>
                  <a:srgbClr val="002060"/>
                </a:solidFill>
                <a:latin typeface="Calibri" panose="020F0502020204030204" pitchFamily="34" charset="0"/>
              </a:rPr>
              <a:t>Подсистема номенклатурных справочников </a:t>
            </a:r>
            <a:r>
              <a:rPr lang="ru-RU" sz="2200" b="1" dirty="0" err="1" smtClean="0">
                <a:solidFill>
                  <a:srgbClr val="002060"/>
                </a:solidFill>
                <a:latin typeface="Calibri" panose="020F0502020204030204" pitchFamily="34" charset="0"/>
              </a:rPr>
              <a:t>Лингвафарм</a:t>
            </a:r>
            <a:r>
              <a:rPr lang="ru-RU" sz="2200" b="1" dirty="0" smtClean="0">
                <a:solidFill>
                  <a:srgbClr val="002060"/>
                </a:solidFill>
                <a:latin typeface="Calibri" panose="020F0502020204030204" pitchFamily="34" charset="0"/>
              </a:rPr>
              <a:t> (сервисы на основе БД РЛС)</a:t>
            </a:r>
            <a:endParaRPr lang="ru-RU" sz="2200" b="1" dirty="0">
              <a:solidFill>
                <a:srgbClr val="002060"/>
              </a:solidFill>
              <a:latin typeface="Calibri" panose="020F0502020204030204" pitchFamily="34" charset="0"/>
            </a:endParaRPr>
          </a:p>
        </p:txBody>
      </p:sp>
      <p:pic>
        <p:nvPicPr>
          <p:cNvPr id="15421" name="Picture 61"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434388" y="2051051"/>
            <a:ext cx="1141412" cy="1141413"/>
          </a:xfrm>
          <a:prstGeom prst="rect">
            <a:avLst/>
          </a:prstGeom>
          <a:noFill/>
          <a:extLst>
            <a:ext uri="{909E8E84-426E-40DD-AFC4-6F175D3DCCD1}">
              <a14:hiddenFill xmlns:a14="http://schemas.microsoft.com/office/drawing/2010/main" xmlns="">
                <a:solidFill>
                  <a:srgbClr val="FFFFFF"/>
                </a:solidFill>
              </a14:hiddenFill>
            </a:ext>
          </a:extLst>
        </p:spPr>
      </p:pic>
      <p:sp>
        <p:nvSpPr>
          <p:cNvPr id="15422" name="Text Box 62"/>
          <p:cNvSpPr txBox="1">
            <a:spLocks noChangeArrowheads="1"/>
          </p:cNvSpPr>
          <p:nvPr/>
        </p:nvSpPr>
        <p:spPr bwMode="auto">
          <a:xfrm>
            <a:off x="8521700" y="2216151"/>
            <a:ext cx="1295400" cy="78483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4500" b="1" dirty="0" smtClean="0">
                <a:solidFill>
                  <a:srgbClr val="FFFFFF"/>
                </a:solidFill>
                <a:latin typeface="Calibri" panose="020F0502020204030204" pitchFamily="34" charset="0"/>
              </a:rPr>
              <a:t>НН</a:t>
            </a:r>
            <a:endParaRPr lang="ru-RU" sz="4500" b="1" dirty="0">
              <a:solidFill>
                <a:srgbClr val="FFFFFF"/>
              </a:solidFill>
              <a:latin typeface="Calibri" panose="020F0502020204030204" pitchFamily="34" charset="0"/>
            </a:endParaRPr>
          </a:p>
        </p:txBody>
      </p:sp>
      <p:pic>
        <p:nvPicPr>
          <p:cNvPr id="15423" name="Picture 63"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434388" y="3506788"/>
            <a:ext cx="1141412" cy="11414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5424" name="Picture 64"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424863" y="4932363"/>
            <a:ext cx="1141412" cy="1141412"/>
          </a:xfrm>
          <a:prstGeom prst="rect">
            <a:avLst/>
          </a:prstGeom>
          <a:noFill/>
          <a:extLst>
            <a:ext uri="{909E8E84-426E-40DD-AFC4-6F175D3DCCD1}">
              <a14:hiddenFill xmlns:a14="http://schemas.microsoft.com/office/drawing/2010/main" xmlns="">
                <a:solidFill>
                  <a:srgbClr val="FFFFFF"/>
                </a:solidFill>
              </a14:hiddenFill>
            </a:ext>
          </a:extLst>
        </p:spPr>
      </p:pic>
      <p:sp>
        <p:nvSpPr>
          <p:cNvPr id="15425" name="Text Box 65"/>
          <p:cNvSpPr txBox="1">
            <a:spLocks noChangeArrowheads="1"/>
          </p:cNvSpPr>
          <p:nvPr/>
        </p:nvSpPr>
        <p:spPr bwMode="auto">
          <a:xfrm>
            <a:off x="8601075" y="5087939"/>
            <a:ext cx="1225550" cy="777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square">
            <a:spAutoFit/>
          </a:bodyPr>
          <a:lstStyle/>
          <a:p>
            <a:pPr fontAlgn="base">
              <a:spcBef>
                <a:spcPct val="50000"/>
              </a:spcBef>
              <a:spcAft>
                <a:spcPct val="0"/>
              </a:spcAft>
            </a:pPr>
            <a:r>
              <a:rPr lang="ru-RU" sz="4500" b="1" dirty="0" smtClean="0">
                <a:solidFill>
                  <a:srgbClr val="FFFFFF"/>
                </a:solidFill>
                <a:latin typeface="Calibri" panose="020F0502020204030204" pitchFamily="34" charset="0"/>
              </a:rPr>
              <a:t>ГС</a:t>
            </a:r>
            <a:endParaRPr lang="ru-RU" sz="4500" b="1" dirty="0">
              <a:solidFill>
                <a:srgbClr val="FFFFFF"/>
              </a:solidFill>
              <a:latin typeface="Calibri" panose="020F0502020204030204" pitchFamily="34" charset="0"/>
            </a:endParaRPr>
          </a:p>
        </p:txBody>
      </p:sp>
      <p:sp>
        <p:nvSpPr>
          <p:cNvPr id="15426" name="Line 66"/>
          <p:cNvSpPr>
            <a:spLocks noChangeShapeType="1"/>
          </p:cNvSpPr>
          <p:nvPr/>
        </p:nvSpPr>
        <p:spPr bwMode="auto">
          <a:xfrm flipV="1">
            <a:off x="9020175" y="4627564"/>
            <a:ext cx="0" cy="287337"/>
          </a:xfrm>
          <a:prstGeom prst="line">
            <a:avLst/>
          </a:prstGeom>
          <a:noFill/>
          <a:ln w="31750">
            <a:solidFill>
              <a:srgbClr val="80808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15427" name="Line 67"/>
          <p:cNvSpPr>
            <a:spLocks noChangeShapeType="1"/>
          </p:cNvSpPr>
          <p:nvPr/>
        </p:nvSpPr>
        <p:spPr bwMode="auto">
          <a:xfrm flipV="1">
            <a:off x="9015413" y="3209925"/>
            <a:ext cx="0" cy="287338"/>
          </a:xfrm>
          <a:prstGeom prst="line">
            <a:avLst/>
          </a:prstGeom>
          <a:noFill/>
          <a:ln w="31750">
            <a:solidFill>
              <a:srgbClr val="80808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15428" name="Text Box 68"/>
          <p:cNvSpPr txBox="1">
            <a:spLocks noChangeArrowheads="1"/>
          </p:cNvSpPr>
          <p:nvPr/>
        </p:nvSpPr>
        <p:spPr bwMode="auto">
          <a:xfrm>
            <a:off x="6524626" y="1341439"/>
            <a:ext cx="4867274" cy="769441"/>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ru-RU" sz="2200" b="1" dirty="0" smtClean="0">
                <a:solidFill>
                  <a:srgbClr val="002060"/>
                </a:solidFill>
                <a:latin typeface="Calibri" panose="020F0502020204030204" pitchFamily="34" charset="0"/>
              </a:rPr>
              <a:t>Номенклатура регионального сегмента Системы</a:t>
            </a:r>
            <a:endParaRPr lang="ru-RU" sz="2200" b="1" dirty="0">
              <a:solidFill>
                <a:srgbClr val="002060"/>
              </a:solidFill>
              <a:latin typeface="Calibri" panose="020F0502020204030204" pitchFamily="34" charset="0"/>
            </a:endParaRPr>
          </a:p>
        </p:txBody>
      </p:sp>
      <p:sp>
        <p:nvSpPr>
          <p:cNvPr id="15430" name="Text Box 70"/>
          <p:cNvSpPr txBox="1">
            <a:spLocks noChangeArrowheads="1"/>
          </p:cNvSpPr>
          <p:nvPr/>
        </p:nvSpPr>
        <p:spPr bwMode="auto">
          <a:xfrm>
            <a:off x="3717926" y="3602817"/>
            <a:ext cx="4321175" cy="837152"/>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fontAlgn="base">
              <a:lnSpc>
                <a:spcPct val="110000"/>
              </a:lnSpc>
              <a:spcBef>
                <a:spcPct val="0"/>
              </a:spcBef>
              <a:spcAft>
                <a:spcPct val="0"/>
              </a:spcAft>
            </a:pPr>
            <a:r>
              <a:rPr lang="ru-RU" sz="2200" b="1" dirty="0" smtClean="0">
                <a:solidFill>
                  <a:srgbClr val="002060"/>
                </a:solidFill>
                <a:latin typeface="Calibri" panose="020F0502020204030204" pitchFamily="34" charset="0"/>
              </a:rPr>
              <a:t>Гармонизация кодов упаковок МП (ГУ)</a:t>
            </a:r>
            <a:endParaRPr lang="ru-RU" sz="2200" b="1" dirty="0">
              <a:solidFill>
                <a:srgbClr val="002060"/>
              </a:solidFill>
              <a:latin typeface="Calibri" panose="020F0502020204030204" pitchFamily="34" charset="0"/>
            </a:endParaRPr>
          </a:p>
        </p:txBody>
      </p:sp>
      <p:sp>
        <p:nvSpPr>
          <p:cNvPr id="15431" name="Text Box 71"/>
          <p:cNvSpPr txBox="1">
            <a:spLocks noChangeArrowheads="1"/>
          </p:cNvSpPr>
          <p:nvPr/>
        </p:nvSpPr>
        <p:spPr bwMode="auto">
          <a:xfrm>
            <a:off x="3719514" y="5051425"/>
            <a:ext cx="4321175" cy="837152"/>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fontAlgn="base">
              <a:lnSpc>
                <a:spcPct val="110000"/>
              </a:lnSpc>
              <a:spcBef>
                <a:spcPct val="0"/>
              </a:spcBef>
              <a:spcAft>
                <a:spcPct val="0"/>
              </a:spcAft>
            </a:pPr>
            <a:r>
              <a:rPr lang="ru-RU" sz="2200" b="1" dirty="0" smtClean="0">
                <a:solidFill>
                  <a:srgbClr val="002060"/>
                </a:solidFill>
                <a:latin typeface="Calibri" panose="020F0502020204030204" pitchFamily="34" charset="0"/>
              </a:rPr>
              <a:t>Гармонизация кодов серий упаковок (ГС)</a:t>
            </a:r>
            <a:endParaRPr lang="ru-RU" sz="2200" b="1" dirty="0">
              <a:solidFill>
                <a:srgbClr val="002060"/>
              </a:solidFill>
              <a:latin typeface="Calibri" panose="020F0502020204030204" pitchFamily="34" charset="0"/>
            </a:endParaRPr>
          </a:p>
        </p:txBody>
      </p:sp>
      <p:sp>
        <p:nvSpPr>
          <p:cNvPr id="15432" name="Text Box 72"/>
          <p:cNvSpPr txBox="1">
            <a:spLocks noChangeArrowheads="1"/>
          </p:cNvSpPr>
          <p:nvPr/>
        </p:nvSpPr>
        <p:spPr bwMode="auto">
          <a:xfrm>
            <a:off x="8675687" y="3632201"/>
            <a:ext cx="1189038" cy="78800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square">
            <a:spAutoFit/>
          </a:bodyPr>
          <a:lstStyle/>
          <a:p>
            <a:pPr fontAlgn="base">
              <a:spcBef>
                <a:spcPct val="50000"/>
              </a:spcBef>
              <a:spcAft>
                <a:spcPct val="0"/>
              </a:spcAft>
            </a:pPr>
            <a:r>
              <a:rPr lang="ru-RU" sz="4500" b="1" dirty="0" smtClean="0">
                <a:solidFill>
                  <a:srgbClr val="FFFFFF"/>
                </a:solidFill>
                <a:latin typeface="Calibri" panose="020F0502020204030204" pitchFamily="34" charset="0"/>
              </a:rPr>
              <a:t>ГУ</a:t>
            </a:r>
            <a:endParaRPr lang="ru-RU" sz="45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xmlns="" val="1227077800"/>
      </p:ext>
    </p:extLst>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1703388" y="333375"/>
            <a:ext cx="9117012"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ru-RU" altLang="ru-RU" sz="2400" b="1" dirty="0" smtClean="0">
                <a:solidFill>
                  <a:srgbClr val="FFFFFF"/>
                </a:solidFill>
                <a:latin typeface="Calibri" panose="020F0502020204030204" pitchFamily="34" charset="0"/>
                <a:cs typeface="Arial" panose="020B0604020202020204" pitchFamily="34" charset="0"/>
              </a:rPr>
              <a:t>Перечень важных и необходимых работ</a:t>
            </a:r>
            <a:endParaRPr lang="ru-RU" altLang="ru-RU" sz="2400" b="1" dirty="0">
              <a:solidFill>
                <a:srgbClr val="FFFFFF"/>
              </a:solidFill>
              <a:latin typeface="Calibri" panose="020F0502020204030204" pitchFamily="34" charset="0"/>
              <a:cs typeface="Arial" panose="020B0604020202020204" pitchFamily="34" charset="0"/>
            </a:endParaRPr>
          </a:p>
        </p:txBody>
      </p:sp>
      <p:sp>
        <p:nvSpPr>
          <p:cNvPr id="19459" name="TextBox 1"/>
          <p:cNvSpPr txBox="1">
            <a:spLocks noChangeArrowheads="1"/>
          </p:cNvSpPr>
          <p:nvPr/>
        </p:nvSpPr>
        <p:spPr bwMode="auto">
          <a:xfrm>
            <a:off x="233265" y="2415615"/>
            <a:ext cx="11635273" cy="3453253"/>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a:lnSpc>
                <a:spcPct val="140000"/>
              </a:lnSpc>
              <a:buFont typeface="Arial" panose="020B0604020202020204" pitchFamily="34" charset="0"/>
              <a:buChar char="•"/>
            </a:pPr>
            <a:r>
              <a:rPr lang="ru-RU" sz="1600" dirty="0" smtClean="0">
                <a:solidFill>
                  <a:srgbClr val="002060"/>
                </a:solidFill>
                <a:latin typeface="Calibri" panose="020F0502020204030204" pitchFamily="34" charset="0"/>
              </a:rPr>
              <a:t>Принять на этапе опытной эксплуатации Системы в качестве основы федерального справочника номенклатурных позиций МП коды базы данных РЛС </a:t>
            </a:r>
            <a:r>
              <a:rPr lang="en-US" sz="1600" dirty="0" smtClean="0">
                <a:solidFill>
                  <a:srgbClr val="002060"/>
                </a:solidFill>
                <a:latin typeface="Calibri" panose="020F0502020204030204" pitchFamily="34" charset="0"/>
              </a:rPr>
              <a:t>(</a:t>
            </a:r>
            <a:r>
              <a:rPr lang="en-US" sz="1600" dirty="0" err="1" smtClean="0">
                <a:solidFill>
                  <a:srgbClr val="002060"/>
                </a:solidFill>
                <a:latin typeface="Calibri" panose="020F0502020204030204" pitchFamily="34" charset="0"/>
              </a:rPr>
              <a:t>prepID</a:t>
            </a:r>
            <a:r>
              <a:rPr lang="ru-RU" sz="1600" dirty="0" smtClean="0">
                <a:solidFill>
                  <a:srgbClr val="002060"/>
                </a:solidFill>
                <a:latin typeface="Calibri" panose="020F0502020204030204" pitchFamily="34" charset="0"/>
              </a:rPr>
              <a:t>, </a:t>
            </a:r>
            <a:r>
              <a:rPr lang="en-US" sz="1600" dirty="0" err="1" smtClean="0">
                <a:solidFill>
                  <a:srgbClr val="002060"/>
                </a:solidFill>
                <a:latin typeface="Calibri" panose="020F0502020204030204" pitchFamily="34" charset="0"/>
              </a:rPr>
              <a:t>nomenID</a:t>
            </a:r>
            <a:r>
              <a:rPr lang="ru-RU" sz="1600" dirty="0" smtClean="0">
                <a:solidFill>
                  <a:srgbClr val="002060"/>
                </a:solidFill>
                <a:latin typeface="Calibri" panose="020F0502020204030204" pitchFamily="34" charset="0"/>
              </a:rPr>
              <a:t>,</a:t>
            </a:r>
            <a:r>
              <a:rPr lang="en-US" sz="1600" dirty="0" smtClean="0">
                <a:solidFill>
                  <a:srgbClr val="002060"/>
                </a:solidFill>
                <a:latin typeface="Calibri" panose="020F0502020204030204" pitchFamily="34" charset="0"/>
              </a:rPr>
              <a:t> </a:t>
            </a:r>
            <a:r>
              <a:rPr lang="en-US" sz="1600" dirty="0" err="1" smtClean="0">
                <a:solidFill>
                  <a:srgbClr val="002060"/>
                </a:solidFill>
                <a:latin typeface="Calibri" panose="020F0502020204030204" pitchFamily="34" charset="0"/>
              </a:rPr>
              <a:t>seriaID</a:t>
            </a:r>
            <a:r>
              <a:rPr lang="en-US" sz="1600" dirty="0" smtClean="0">
                <a:solidFill>
                  <a:srgbClr val="002060"/>
                </a:solidFill>
                <a:latin typeface="Calibri" panose="020F0502020204030204" pitchFamily="34" charset="0"/>
              </a:rPr>
              <a:t>).</a:t>
            </a:r>
          </a:p>
          <a:p>
            <a:pPr marL="342900" indent="-342900">
              <a:lnSpc>
                <a:spcPct val="140000"/>
              </a:lnSpc>
              <a:buFont typeface="Arial" panose="020B0604020202020204" pitchFamily="34" charset="0"/>
              <a:buChar char="•"/>
            </a:pPr>
            <a:r>
              <a:rPr lang="ru-RU" sz="1600" dirty="0" smtClean="0">
                <a:solidFill>
                  <a:srgbClr val="002060"/>
                </a:solidFill>
                <a:latin typeface="Calibri" panose="020F0502020204030204" pitchFamily="34" charset="0"/>
              </a:rPr>
              <a:t>Регулятору установить контроль за обеспечением производителями присвоения каждой вводимой в обращение упаковки МП уникального кода </a:t>
            </a:r>
            <a:r>
              <a:rPr lang="en-US" sz="1600" dirty="0" smtClean="0">
                <a:solidFill>
                  <a:srgbClr val="002060"/>
                </a:solidFill>
                <a:latin typeface="Calibri" panose="020F0502020204030204" pitchFamily="34" charset="0"/>
              </a:rPr>
              <a:t>GTIN </a:t>
            </a:r>
            <a:r>
              <a:rPr lang="ru-RU" sz="1600" dirty="0" smtClean="0">
                <a:solidFill>
                  <a:srgbClr val="002060"/>
                </a:solidFill>
                <a:latin typeface="Calibri" panose="020F0502020204030204" pitchFamily="34" charset="0"/>
              </a:rPr>
              <a:t>в системе </a:t>
            </a:r>
            <a:r>
              <a:rPr lang="en-US" sz="1600" dirty="0" smtClean="0">
                <a:solidFill>
                  <a:srgbClr val="002060"/>
                </a:solidFill>
                <a:latin typeface="Calibri" panose="020F0502020204030204" pitchFamily="34" charset="0"/>
              </a:rPr>
              <a:t>GS1.</a:t>
            </a:r>
          </a:p>
          <a:p>
            <a:pPr marL="342900" indent="-342900">
              <a:lnSpc>
                <a:spcPct val="140000"/>
              </a:lnSpc>
              <a:buFont typeface="Arial" panose="020B0604020202020204" pitchFamily="34" charset="0"/>
              <a:buChar char="•"/>
            </a:pPr>
            <a:r>
              <a:rPr lang="ru-RU" sz="1600" dirty="0" smtClean="0">
                <a:solidFill>
                  <a:srgbClr val="002060"/>
                </a:solidFill>
                <a:latin typeface="Calibri" panose="020F0502020204030204" pitchFamily="34" charset="0"/>
              </a:rPr>
              <a:t>Регулятору обеспечить на уровне баз данных первоисточников единство записей номенклатурных позиций МП и создать сервис по нормализации региональных номенклатурных справочников (ГРЛС, ГРМИ,  БД «Таможенной статистики» и </a:t>
            </a:r>
            <a:r>
              <a:rPr lang="ru-RU" sz="1600" dirty="0" err="1" smtClean="0">
                <a:solidFill>
                  <a:srgbClr val="002060"/>
                </a:solidFill>
                <a:latin typeface="Calibri" panose="020F0502020204030204" pitchFamily="34" charset="0"/>
              </a:rPr>
              <a:t>др</a:t>
            </a:r>
            <a:r>
              <a:rPr lang="ru-RU" sz="1600" dirty="0" smtClean="0">
                <a:solidFill>
                  <a:srgbClr val="002060"/>
                </a:solidFill>
                <a:latin typeface="Calibri" panose="020F0502020204030204" pitchFamily="34" charset="0"/>
              </a:rPr>
              <a:t>).</a:t>
            </a:r>
          </a:p>
          <a:p>
            <a:pPr marL="342900" indent="-342900">
              <a:lnSpc>
                <a:spcPct val="140000"/>
              </a:lnSpc>
              <a:buFont typeface="Arial" panose="020B0604020202020204" pitchFamily="34" charset="0"/>
              <a:buChar char="•"/>
            </a:pPr>
            <a:endParaRPr lang="ru-RU" sz="1600" dirty="0" smtClean="0">
              <a:solidFill>
                <a:srgbClr val="333333"/>
              </a:solidFill>
              <a:latin typeface="Calibri" panose="020F0502020204030204" pitchFamily="34" charset="0"/>
            </a:endParaRPr>
          </a:p>
          <a:p>
            <a:pPr marL="342900" indent="-342900">
              <a:lnSpc>
                <a:spcPct val="140000"/>
              </a:lnSpc>
              <a:buFont typeface="Arial" panose="020B0604020202020204" pitchFamily="34" charset="0"/>
              <a:buChar char="•"/>
            </a:pPr>
            <a:endParaRPr lang="en-US" sz="2200" dirty="0" smtClean="0">
              <a:solidFill>
                <a:srgbClr val="333333"/>
              </a:solidFill>
              <a:latin typeface="Calibri" panose="020F0502020204030204" pitchFamily="34" charset="0"/>
            </a:endParaRPr>
          </a:p>
          <a:p>
            <a:pPr marL="342900" indent="-342900">
              <a:lnSpc>
                <a:spcPct val="140000"/>
              </a:lnSpc>
              <a:buFont typeface="Arial" panose="020B0604020202020204" pitchFamily="34" charset="0"/>
              <a:buChar char="•"/>
            </a:pPr>
            <a:endParaRPr lang="ru-RU" sz="2200" dirty="0" smtClean="0">
              <a:solidFill>
                <a:srgbClr val="333333"/>
              </a:solidFill>
              <a:latin typeface="Calibri" panose="020F0502020204030204" pitchFamily="34" charset="0"/>
            </a:endParaRPr>
          </a:p>
        </p:txBody>
      </p:sp>
      <p:sp>
        <p:nvSpPr>
          <p:cNvPr id="19461" name="Rectangle 12">
            <a:hlinkClick r:id="rId2"/>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645A"/>
              </a:buClr>
              <a:buFont typeface="Wingdings" panose="05000000000000000000" pitchFamily="2" charset="2"/>
              <a:buNone/>
            </a:pPr>
            <a:endParaRPr lang="ru-RU" altLang="ru-RU" sz="1800">
              <a:solidFill>
                <a:srgbClr val="000000"/>
              </a:solidFill>
              <a:cs typeface="Arial" panose="020B0604020202020204" pitchFamily="34" charset="0"/>
            </a:endParaRPr>
          </a:p>
        </p:txBody>
      </p:sp>
      <p:sp>
        <p:nvSpPr>
          <p:cNvPr id="19462" name="Rectangle 13">
            <a:hlinkClick r:id="rId2"/>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645A"/>
              </a:buClr>
              <a:buFont typeface="Wingdings" panose="05000000000000000000" pitchFamily="2" charset="2"/>
              <a:buNone/>
            </a:pPr>
            <a:endParaRPr lang="ru-RU" altLang="ru-RU" sz="1800">
              <a:solidFill>
                <a:srgbClr val="000000"/>
              </a:solidFill>
              <a:cs typeface="Arial" panose="020B0604020202020204" pitchFamily="34" charset="0"/>
            </a:endParaRPr>
          </a:p>
        </p:txBody>
      </p:sp>
      <p:pic>
        <p:nvPicPr>
          <p:cNvPr id="19465"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76225"/>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fld id="{7B3F6AD6-5081-4646-871B-60AE51819DEA}" type="slidenum">
              <a:rPr lang="ru-RU" sz="1300">
                <a:solidFill>
                  <a:srgbClr val="898989"/>
                </a:solidFill>
                <a:cs typeface="Arial" panose="020B0604020202020204" pitchFamily="34" charset="0"/>
              </a:rPr>
              <a:pPr algn="r">
                <a:spcBef>
                  <a:spcPct val="0"/>
                </a:spcBef>
                <a:buClrTx/>
                <a:buFontTx/>
                <a:buNone/>
              </a:pPr>
              <a:t>22</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ru-RU">
              <a:solidFill>
                <a:srgbClr val="000000"/>
              </a:solidFill>
            </a:endParaRPr>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spTree>
    <p:extLst>
      <p:ext uri="{BB962C8B-B14F-4D97-AF65-F5344CB8AC3E}">
        <p14:creationId xmlns:p14="http://schemas.microsoft.com/office/powerpoint/2010/main" xmlns="" val="2643152662"/>
      </p:ext>
    </p:extLst>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2528596" y="333375"/>
            <a:ext cx="8621486"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ru-RU" altLang="ru-RU" sz="2400" b="1" dirty="0" smtClean="0">
                <a:solidFill>
                  <a:schemeClr val="bg1"/>
                </a:solidFill>
                <a:latin typeface="Calibri" panose="020F0502020204030204" pitchFamily="34" charset="0"/>
                <a:cs typeface="Arial" panose="020B0604020202020204" pitchFamily="34" charset="0"/>
              </a:rPr>
              <a:t>Основные принципы разработки и построения Системы</a:t>
            </a:r>
            <a:endParaRPr lang="ru-RU" altLang="ru-RU" sz="2400" b="1" dirty="0">
              <a:solidFill>
                <a:schemeClr val="bg1"/>
              </a:solidFill>
              <a:latin typeface="Calibri" panose="020F0502020204030204" pitchFamily="34" charset="0"/>
              <a:cs typeface="Arial" panose="020B0604020202020204" pitchFamily="34" charset="0"/>
            </a:endParaRPr>
          </a:p>
        </p:txBody>
      </p:sp>
      <p:sp>
        <p:nvSpPr>
          <p:cNvPr id="19459" name="TextBox 1"/>
          <p:cNvSpPr txBox="1">
            <a:spLocks noChangeArrowheads="1"/>
          </p:cNvSpPr>
          <p:nvPr/>
        </p:nvSpPr>
        <p:spPr bwMode="auto">
          <a:xfrm>
            <a:off x="254000" y="2197360"/>
            <a:ext cx="11793375" cy="2289858"/>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a:lnSpc>
                <a:spcPct val="140000"/>
              </a:lnSpc>
              <a:buFont typeface="Arial" panose="020B0604020202020204" pitchFamily="34" charset="0"/>
              <a:buChar char="•"/>
            </a:pPr>
            <a:r>
              <a:rPr lang="ru-RU" sz="1600" dirty="0" smtClean="0">
                <a:solidFill>
                  <a:srgbClr val="002060"/>
                </a:solidFill>
                <a:latin typeface="Calibri" panose="020F0502020204030204" pitchFamily="34" charset="0"/>
              </a:rPr>
              <a:t>Система должна функционировать в автоматическом режиме как на этапе сбора данных мониторинга медицинских продуктов (МП), так и на этапе построения отчетов.</a:t>
            </a:r>
            <a:endParaRPr lang="en-US" sz="1600" dirty="0" smtClean="0">
              <a:solidFill>
                <a:srgbClr val="002060"/>
              </a:solidFill>
              <a:latin typeface="Calibri" panose="020F0502020204030204" pitchFamily="34" charset="0"/>
            </a:endParaRPr>
          </a:p>
          <a:p>
            <a:pPr>
              <a:lnSpc>
                <a:spcPct val="140000"/>
              </a:lnSpc>
            </a:pPr>
            <a:endParaRPr lang="ru-RU" sz="1600" dirty="0" smtClean="0">
              <a:solidFill>
                <a:srgbClr val="002060"/>
              </a:solidFill>
              <a:latin typeface="Calibri" panose="020F0502020204030204" pitchFamily="34" charset="0"/>
            </a:endParaRPr>
          </a:p>
          <a:p>
            <a:pPr marL="342900" indent="-342900">
              <a:lnSpc>
                <a:spcPct val="140000"/>
              </a:lnSpc>
              <a:buFont typeface="Arial" panose="020B0604020202020204" pitchFamily="34" charset="0"/>
              <a:buChar char="•"/>
            </a:pPr>
            <a:r>
              <a:rPr lang="ru-RU" sz="1600" dirty="0" smtClean="0">
                <a:solidFill>
                  <a:srgbClr val="002060"/>
                </a:solidFill>
                <a:latin typeface="Calibri" panose="020F0502020204030204" pitchFamily="34" charset="0"/>
              </a:rPr>
              <a:t>На этапе опытной эксплуатации Система должна функционировать в параллельно с существующими сегодня в каждом регионе системами учета  МП, закупаемыми на бюджетные средства.</a:t>
            </a:r>
          </a:p>
          <a:p>
            <a:pPr>
              <a:lnSpc>
                <a:spcPct val="140000"/>
              </a:lnSpc>
            </a:pPr>
            <a:endParaRPr lang="ru-RU" sz="2200" dirty="0">
              <a:solidFill>
                <a:srgbClr val="333333"/>
              </a:solidFill>
              <a:latin typeface="Calibri" panose="020F0502020204030204" pitchFamily="34" charset="0"/>
            </a:endParaRPr>
          </a:p>
        </p:txBody>
      </p:sp>
      <p:sp>
        <p:nvSpPr>
          <p:cNvPr id="19461" name="Rectangle 12">
            <a:hlinkClick r:id="rId2"/>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sp>
        <p:nvSpPr>
          <p:cNvPr id="19462" name="Rectangle 13">
            <a:hlinkClick r:id="rId2"/>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pic>
        <p:nvPicPr>
          <p:cNvPr id="19465"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78457"/>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7B3F6AD6-5081-4646-871B-60AE51819DEA}" type="slidenum">
              <a:rPr lang="ru-RU" sz="1300">
                <a:solidFill>
                  <a:srgbClr val="898989"/>
                </a:solidFill>
                <a:cs typeface="Arial" panose="020B0604020202020204" pitchFamily="34" charset="0"/>
              </a:rPr>
              <a:pPr algn="r" eaLnBrk="1" hangingPunct="1">
                <a:spcBef>
                  <a:spcPct val="0"/>
                </a:spcBef>
                <a:buClrTx/>
                <a:buFontTx/>
                <a:buNone/>
              </a:pPr>
              <a:t>23</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spTree>
    <p:extLst>
      <p:ext uri="{BB962C8B-B14F-4D97-AF65-F5344CB8AC3E}">
        <p14:creationId xmlns:p14="http://schemas.microsoft.com/office/powerpoint/2010/main" xmlns="" val="4280523798"/>
      </p:ext>
    </p:extLst>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55" name="AutoShape 31"/>
          <p:cNvSpPr>
            <a:spLocks noChangeArrowheads="1"/>
          </p:cNvSpPr>
          <p:nvPr/>
        </p:nvSpPr>
        <p:spPr bwMode="auto">
          <a:xfrm>
            <a:off x="3681414" y="1341439"/>
            <a:ext cx="3959225" cy="936625"/>
          </a:xfrm>
          <a:prstGeom prst="roundRect">
            <a:avLst>
              <a:gd name="adj" fmla="val 16667"/>
            </a:avLst>
          </a:prstGeom>
          <a:solidFill>
            <a:srgbClr val="EAEAEA"/>
          </a:solidFill>
          <a:ln w="1905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pic>
        <p:nvPicPr>
          <p:cNvPr id="333826" name="Picture 2" descr="glossy-red-button-m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13545" y="1865313"/>
            <a:ext cx="2095500" cy="2095500"/>
          </a:xfrm>
          <a:prstGeom prst="rect">
            <a:avLst/>
          </a:prstGeom>
          <a:noFill/>
          <a:extLst>
            <a:ext uri="{909E8E84-426E-40DD-AFC4-6F175D3DCCD1}">
              <a14:hiddenFill xmlns:a14="http://schemas.microsoft.com/office/drawing/2010/main" xmlns="">
                <a:solidFill>
                  <a:srgbClr val="FFFFFF"/>
                </a:solidFill>
              </a14:hiddenFill>
            </a:ext>
          </a:extLst>
        </p:spPr>
      </p:pic>
      <p:sp>
        <p:nvSpPr>
          <p:cNvPr id="333827" name="Text Box 3"/>
          <p:cNvSpPr txBox="1">
            <a:spLocks noChangeArrowheads="1"/>
          </p:cNvSpPr>
          <p:nvPr/>
        </p:nvSpPr>
        <p:spPr bwMode="auto">
          <a:xfrm>
            <a:off x="874103" y="2286421"/>
            <a:ext cx="1666081" cy="124649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square">
            <a:spAutoFit/>
          </a:bodyPr>
          <a:lstStyle/>
          <a:p>
            <a:pPr fontAlgn="base">
              <a:spcBef>
                <a:spcPct val="50000"/>
              </a:spcBef>
              <a:spcAft>
                <a:spcPct val="0"/>
              </a:spcAft>
            </a:pPr>
            <a:r>
              <a:rPr lang="ru-RU" sz="2500" b="1" dirty="0">
                <a:solidFill>
                  <a:srgbClr val="FFFFFF"/>
                </a:solidFill>
                <a:latin typeface="Calibri" panose="020F0502020204030204" pitchFamily="34" charset="0"/>
              </a:rPr>
              <a:t>Центр учёта событий</a:t>
            </a:r>
          </a:p>
        </p:txBody>
      </p:sp>
      <p:pic>
        <p:nvPicPr>
          <p:cNvPr id="333832" name="Picture 14" descr="LogoRLSFinish1 copy"/>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9785" y="355600"/>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 name="object 59"/>
          <p:cNvSpPr txBox="1">
            <a:spLocks noGrp="1"/>
          </p:cNvSpPr>
          <p:nvPr/>
        </p:nvSpPr>
        <p:spPr>
          <a:xfrm>
            <a:off x="10139363" y="6524626"/>
            <a:ext cx="277812" cy="258763"/>
          </a:xfrm>
          <a:prstGeom prst="rect">
            <a:avLst/>
          </a:prstGeom>
          <a:noFill/>
        </p:spPr>
        <p:txBody>
          <a:bodyPr lIns="0" tIns="0" rIns="0" bIns="0" anchor="ctr"/>
          <a:lstStyle>
            <a:lvl1pPr marL="134938"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fontAlgn="base" hangingPunct="1">
              <a:spcBef>
                <a:spcPct val="0"/>
              </a:spcBef>
              <a:spcAft>
                <a:spcPct val="0"/>
              </a:spcAft>
            </a:pPr>
            <a:fld id="{38CB93CE-F94A-46E1-8357-CBAC6983DE24}" type="slidenum">
              <a:rPr lang="ru-RU" sz="1300" b="0">
                <a:solidFill>
                  <a:srgbClr val="898989"/>
                </a:solidFill>
                <a:cs typeface="Arial" panose="020B0604020202020204" pitchFamily="34" charset="0"/>
              </a:rPr>
              <a:pPr algn="r" eaLnBrk="1" fontAlgn="base" hangingPunct="1">
                <a:spcBef>
                  <a:spcPct val="0"/>
                </a:spcBef>
                <a:spcAft>
                  <a:spcPct val="0"/>
                </a:spcAft>
              </a:pPr>
              <a:t>24</a:t>
            </a:fld>
            <a:endParaRPr lang="ru-RU" sz="1300" b="0">
              <a:solidFill>
                <a:srgbClr val="898989"/>
              </a:solidFill>
              <a:cs typeface="Arial" panose="020B0604020202020204" pitchFamily="34" charset="0"/>
            </a:endParaRPr>
          </a:p>
        </p:txBody>
      </p:sp>
      <p:sp>
        <p:nvSpPr>
          <p:cNvPr id="333834" name="Rectangle 10"/>
          <p:cNvSpPr>
            <a:spLocks noChangeArrowheads="1"/>
          </p:cNvSpPr>
          <p:nvPr/>
        </p:nvSpPr>
        <p:spPr bwMode="auto">
          <a:xfrm>
            <a:off x="3071813" y="355600"/>
            <a:ext cx="40005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pPr fontAlgn="base">
              <a:spcBef>
                <a:spcPct val="0"/>
              </a:spcBef>
              <a:spcAft>
                <a:spcPct val="0"/>
              </a:spcAft>
            </a:pPr>
            <a:r>
              <a:rPr lang="ru-RU" sz="2400" b="1">
                <a:solidFill>
                  <a:srgbClr val="FFFFFF"/>
                </a:solidFill>
                <a:latin typeface="Calibri" panose="020F0502020204030204" pitchFamily="34" charset="0"/>
              </a:rPr>
              <a:t>АРМ уполномоченного лица</a:t>
            </a:r>
          </a:p>
        </p:txBody>
      </p:sp>
      <p:sp>
        <p:nvSpPr>
          <p:cNvPr id="333835" name="Line 11"/>
          <p:cNvSpPr>
            <a:spLocks noChangeShapeType="1"/>
          </p:cNvSpPr>
          <p:nvPr/>
        </p:nvSpPr>
        <p:spPr bwMode="auto">
          <a:xfrm flipV="1">
            <a:off x="2463802" y="1865312"/>
            <a:ext cx="1217612" cy="744537"/>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3839" name="Line 15"/>
          <p:cNvSpPr>
            <a:spLocks noChangeShapeType="1"/>
          </p:cNvSpPr>
          <p:nvPr/>
        </p:nvSpPr>
        <p:spPr bwMode="auto">
          <a:xfrm flipH="1" flipV="1">
            <a:off x="4800600" y="2276475"/>
            <a:ext cx="1588" cy="666750"/>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3840" name="Text Box 16"/>
          <p:cNvSpPr txBox="1">
            <a:spLocks noChangeArrowheads="1"/>
          </p:cNvSpPr>
          <p:nvPr/>
        </p:nvSpPr>
        <p:spPr bwMode="auto">
          <a:xfrm>
            <a:off x="3503614" y="1365250"/>
            <a:ext cx="4321175" cy="837152"/>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fontAlgn="base">
              <a:lnSpc>
                <a:spcPct val="110000"/>
              </a:lnSpc>
              <a:spcBef>
                <a:spcPct val="0"/>
              </a:spcBef>
              <a:spcAft>
                <a:spcPct val="0"/>
              </a:spcAft>
            </a:pPr>
            <a:r>
              <a:rPr lang="ru-RU" sz="2200" b="1" dirty="0" smtClean="0">
                <a:solidFill>
                  <a:srgbClr val="002060"/>
                </a:solidFill>
                <a:latin typeface="Calibri" panose="020F0502020204030204" pitchFamily="34" charset="0"/>
              </a:rPr>
              <a:t>Учетная система локального участника Системы</a:t>
            </a:r>
            <a:endParaRPr lang="ru-RU" sz="2200" b="1" dirty="0">
              <a:solidFill>
                <a:srgbClr val="002060"/>
              </a:solidFill>
              <a:latin typeface="Calibri" panose="020F0502020204030204" pitchFamily="34" charset="0"/>
            </a:endParaRPr>
          </a:p>
        </p:txBody>
      </p:sp>
      <p:pic>
        <p:nvPicPr>
          <p:cNvPr id="333856" name="Picture 32" descr="glossy-red-button-md"/>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719514" y="2913063"/>
            <a:ext cx="2187575" cy="1458912"/>
          </a:xfrm>
          <a:prstGeom prst="rect">
            <a:avLst/>
          </a:prstGeom>
          <a:noFill/>
          <a:extLst>
            <a:ext uri="{909E8E84-426E-40DD-AFC4-6F175D3DCCD1}">
              <a14:hiddenFill xmlns:a14="http://schemas.microsoft.com/office/drawing/2010/main" xmlns="">
                <a:solidFill>
                  <a:srgbClr val="FFFFFF"/>
                </a:solidFill>
              </a14:hiddenFill>
            </a:ext>
          </a:extLst>
        </p:spPr>
      </p:pic>
      <p:sp>
        <p:nvSpPr>
          <p:cNvPr id="333857" name="Text Box 33"/>
          <p:cNvSpPr txBox="1">
            <a:spLocks noChangeArrowheads="1"/>
          </p:cNvSpPr>
          <p:nvPr/>
        </p:nvSpPr>
        <p:spPr bwMode="auto">
          <a:xfrm>
            <a:off x="4117976" y="3181350"/>
            <a:ext cx="1573213" cy="8842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fontAlgn="base">
              <a:spcBef>
                <a:spcPct val="50000"/>
              </a:spcBef>
              <a:spcAft>
                <a:spcPct val="0"/>
              </a:spcAft>
            </a:pPr>
            <a:r>
              <a:rPr lang="ru-RU" sz="2200" b="1" dirty="0">
                <a:solidFill>
                  <a:srgbClr val="FFFFFF"/>
                </a:solidFill>
                <a:latin typeface="Calibri" panose="020F0502020204030204" pitchFamily="34" charset="0"/>
              </a:rPr>
              <a:t>АРМ </a:t>
            </a:r>
            <a:r>
              <a:rPr lang="ru-RU" sz="1500" b="1" dirty="0">
                <a:solidFill>
                  <a:srgbClr val="FFFFFF"/>
                </a:solidFill>
                <a:latin typeface="Calibri" panose="020F0502020204030204" pitchFamily="34" charset="0"/>
              </a:rPr>
              <a:t>уполномочен-</a:t>
            </a:r>
            <a:r>
              <a:rPr lang="ru-RU" sz="1500" b="1" dirty="0" err="1">
                <a:solidFill>
                  <a:srgbClr val="FFFFFF"/>
                </a:solidFill>
                <a:latin typeface="Calibri" panose="020F0502020204030204" pitchFamily="34" charset="0"/>
              </a:rPr>
              <a:t>ного</a:t>
            </a:r>
            <a:r>
              <a:rPr lang="ru-RU" sz="1500" b="1" dirty="0">
                <a:solidFill>
                  <a:srgbClr val="FFFFFF"/>
                </a:solidFill>
                <a:latin typeface="Calibri" panose="020F0502020204030204" pitchFamily="34" charset="0"/>
              </a:rPr>
              <a:t> лица</a:t>
            </a:r>
          </a:p>
        </p:txBody>
      </p:sp>
      <p:sp>
        <p:nvSpPr>
          <p:cNvPr id="333858" name="Text Box 34"/>
          <p:cNvSpPr txBox="1">
            <a:spLocks noChangeArrowheads="1"/>
          </p:cNvSpPr>
          <p:nvPr/>
        </p:nvSpPr>
        <p:spPr bwMode="auto">
          <a:xfrm>
            <a:off x="2217738" y="6100764"/>
            <a:ext cx="5391150" cy="39687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ru-RU" sz="2000" b="1" dirty="0">
                <a:solidFill>
                  <a:srgbClr val="002060"/>
                </a:solidFill>
                <a:latin typeface="Calibri" panose="020F0502020204030204" pitchFamily="34" charset="0"/>
              </a:rPr>
              <a:t>Цепочки поставок лекарственных препаратов</a:t>
            </a:r>
          </a:p>
        </p:txBody>
      </p:sp>
      <p:sp>
        <p:nvSpPr>
          <p:cNvPr id="333859" name="AutoShape 35"/>
          <p:cNvSpPr>
            <a:spLocks noChangeArrowheads="1"/>
          </p:cNvSpPr>
          <p:nvPr/>
        </p:nvSpPr>
        <p:spPr bwMode="auto">
          <a:xfrm>
            <a:off x="2012950" y="6092826"/>
            <a:ext cx="5811838" cy="404813"/>
          </a:xfrm>
          <a:prstGeom prst="roundRect">
            <a:avLst>
              <a:gd name="adj" fmla="val 16667"/>
            </a:avLst>
          </a:prstGeom>
          <a:noFill/>
          <a:ln w="19050" algn="ctr">
            <a:solidFill>
              <a:srgbClr val="FF0000"/>
            </a:solidFill>
            <a:round/>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pic>
        <p:nvPicPr>
          <p:cNvPr id="333862" name="Picture 38" descr="korvalol_farmak_986"/>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383339" y="4906963"/>
            <a:ext cx="1584325" cy="931862"/>
          </a:xfrm>
          <a:prstGeom prst="rect">
            <a:avLst/>
          </a:prstGeom>
          <a:noFill/>
          <a:extLst>
            <a:ext uri="{909E8E84-426E-40DD-AFC4-6F175D3DCCD1}">
              <a14:hiddenFill xmlns:a14="http://schemas.microsoft.com/office/drawing/2010/main" xmlns="">
                <a:solidFill>
                  <a:srgbClr val="FFFFFF"/>
                </a:solidFill>
              </a14:hiddenFill>
            </a:ext>
          </a:extLst>
        </p:spPr>
      </p:pic>
      <p:pic>
        <p:nvPicPr>
          <p:cNvPr id="333864" name="Picture 40" descr="Opticon_OPR_3201_USB"/>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3940824" y="4371975"/>
            <a:ext cx="1489075" cy="1436687"/>
          </a:xfrm>
          <a:prstGeom prst="rect">
            <a:avLst/>
          </a:prstGeom>
          <a:noFill/>
          <a:extLst>
            <a:ext uri="{909E8E84-426E-40DD-AFC4-6F175D3DCCD1}">
              <a14:hiddenFill xmlns:a14="http://schemas.microsoft.com/office/drawing/2010/main" xmlns="">
                <a:solidFill>
                  <a:srgbClr val="FFFFFF"/>
                </a:solidFill>
              </a14:hiddenFill>
            </a:ext>
          </a:extLst>
        </p:spPr>
      </p:pic>
      <p:sp>
        <p:nvSpPr>
          <p:cNvPr id="333865" name="AutoShape 41"/>
          <p:cNvSpPr>
            <a:spLocks noChangeArrowheads="1"/>
          </p:cNvSpPr>
          <p:nvPr/>
        </p:nvSpPr>
        <p:spPr bwMode="auto">
          <a:xfrm>
            <a:off x="8459788" y="1681164"/>
            <a:ext cx="1655762" cy="720725"/>
          </a:xfrm>
          <a:prstGeom prst="roundRect">
            <a:avLst>
              <a:gd name="adj" fmla="val 16667"/>
            </a:avLst>
          </a:prstGeom>
          <a:solidFill>
            <a:srgbClr val="EAEAEA"/>
          </a:solidFill>
          <a:ln w="1905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3866" name="Text Box 42"/>
          <p:cNvSpPr txBox="1">
            <a:spLocks noChangeArrowheads="1"/>
          </p:cNvSpPr>
          <p:nvPr/>
        </p:nvSpPr>
        <p:spPr bwMode="auto">
          <a:xfrm>
            <a:off x="8348663" y="1676401"/>
            <a:ext cx="1873250" cy="69532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fontAlgn="base">
              <a:lnSpc>
                <a:spcPct val="110000"/>
              </a:lnSpc>
              <a:spcBef>
                <a:spcPct val="0"/>
              </a:spcBef>
              <a:spcAft>
                <a:spcPct val="0"/>
              </a:spcAft>
            </a:pPr>
            <a:r>
              <a:rPr lang="ru-RU" b="1" dirty="0">
                <a:solidFill>
                  <a:srgbClr val="002060"/>
                </a:solidFill>
                <a:latin typeface="Calibri" panose="020F0502020204030204" pitchFamily="34" charset="0"/>
              </a:rPr>
              <a:t>Пакет документов</a:t>
            </a:r>
          </a:p>
        </p:txBody>
      </p:sp>
      <p:sp>
        <p:nvSpPr>
          <p:cNvPr id="333867" name="AutoShape 43"/>
          <p:cNvSpPr>
            <a:spLocks noChangeArrowheads="1"/>
          </p:cNvSpPr>
          <p:nvPr/>
        </p:nvSpPr>
        <p:spPr bwMode="auto">
          <a:xfrm>
            <a:off x="7853363" y="2779713"/>
            <a:ext cx="2736850" cy="1441450"/>
          </a:xfrm>
          <a:prstGeom prst="roundRect">
            <a:avLst>
              <a:gd name="adj" fmla="val 16667"/>
            </a:avLst>
          </a:prstGeom>
          <a:solidFill>
            <a:srgbClr val="EAEAEA"/>
          </a:solidFill>
          <a:ln w="1905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3868" name="Text Box 44"/>
          <p:cNvSpPr txBox="1">
            <a:spLocks noChangeArrowheads="1"/>
          </p:cNvSpPr>
          <p:nvPr/>
        </p:nvSpPr>
        <p:spPr bwMode="auto">
          <a:xfrm>
            <a:off x="7924801" y="2817814"/>
            <a:ext cx="2593975" cy="129857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fontAlgn="base">
              <a:lnSpc>
                <a:spcPct val="110000"/>
              </a:lnSpc>
              <a:spcBef>
                <a:spcPct val="0"/>
              </a:spcBef>
              <a:spcAft>
                <a:spcPct val="0"/>
              </a:spcAft>
            </a:pPr>
            <a:r>
              <a:rPr lang="ru-RU" b="1" dirty="0">
                <a:solidFill>
                  <a:srgbClr val="002060"/>
                </a:solidFill>
                <a:latin typeface="Calibri" panose="020F0502020204030204" pitchFamily="34" charset="0"/>
              </a:rPr>
              <a:t>Центр регистрации и авторизации субъекта – участника системы и уполномоченных лиц</a:t>
            </a:r>
          </a:p>
        </p:txBody>
      </p:sp>
      <p:sp>
        <p:nvSpPr>
          <p:cNvPr id="333869" name="AutoShape 45"/>
          <p:cNvSpPr>
            <a:spLocks noChangeArrowheads="1"/>
          </p:cNvSpPr>
          <p:nvPr/>
        </p:nvSpPr>
        <p:spPr bwMode="auto">
          <a:xfrm>
            <a:off x="7824788" y="4508500"/>
            <a:ext cx="2736850" cy="1441450"/>
          </a:xfrm>
          <a:prstGeom prst="roundRect">
            <a:avLst>
              <a:gd name="adj" fmla="val 16667"/>
            </a:avLst>
          </a:prstGeom>
          <a:solidFill>
            <a:srgbClr val="EAEAEA"/>
          </a:solidFill>
          <a:ln w="1905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3870" name="Text Box 46"/>
          <p:cNvSpPr txBox="1">
            <a:spLocks noChangeArrowheads="1"/>
          </p:cNvSpPr>
          <p:nvPr/>
        </p:nvSpPr>
        <p:spPr bwMode="auto">
          <a:xfrm>
            <a:off x="7861301" y="4579939"/>
            <a:ext cx="2593975" cy="129857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fontAlgn="base">
              <a:lnSpc>
                <a:spcPct val="110000"/>
              </a:lnSpc>
              <a:spcBef>
                <a:spcPct val="0"/>
              </a:spcBef>
              <a:spcAft>
                <a:spcPct val="0"/>
              </a:spcAft>
            </a:pPr>
            <a:r>
              <a:rPr lang="ru-RU" b="1" dirty="0">
                <a:solidFill>
                  <a:srgbClr val="002060"/>
                </a:solidFill>
                <a:latin typeface="Calibri" panose="020F0502020204030204" pitchFamily="34" charset="0"/>
              </a:rPr>
              <a:t>Идентификаторы</a:t>
            </a:r>
            <a:r>
              <a:rPr lang="en-US" b="1" dirty="0">
                <a:solidFill>
                  <a:srgbClr val="002060"/>
                </a:solidFill>
                <a:latin typeface="Calibri" panose="020F0502020204030204" pitchFamily="34" charset="0"/>
              </a:rPr>
              <a:t>:</a:t>
            </a:r>
            <a:endParaRPr lang="ru-RU" b="1" dirty="0">
              <a:solidFill>
                <a:srgbClr val="002060"/>
              </a:solidFill>
              <a:latin typeface="Calibri" panose="020F0502020204030204" pitchFamily="34" charset="0"/>
            </a:endParaRPr>
          </a:p>
          <a:p>
            <a:pPr algn="ctr" fontAlgn="base">
              <a:lnSpc>
                <a:spcPct val="110000"/>
              </a:lnSpc>
              <a:spcBef>
                <a:spcPct val="0"/>
              </a:spcBef>
              <a:spcAft>
                <a:spcPct val="0"/>
              </a:spcAft>
            </a:pPr>
            <a:r>
              <a:rPr lang="ru-RU" b="1" dirty="0" smtClean="0">
                <a:solidFill>
                  <a:srgbClr val="002060"/>
                </a:solidFill>
                <a:latin typeface="Calibri" panose="020F0502020204030204" pitchFamily="34" charset="0"/>
              </a:rPr>
              <a:t>Субъекта </a:t>
            </a:r>
            <a:r>
              <a:rPr lang="ru-RU" b="1" dirty="0">
                <a:solidFill>
                  <a:srgbClr val="002060"/>
                </a:solidFill>
                <a:latin typeface="Calibri" panose="020F0502020204030204" pitchFamily="34" charset="0"/>
              </a:rPr>
              <a:t>– участника </a:t>
            </a:r>
            <a:r>
              <a:rPr lang="ru-RU" b="1" dirty="0" smtClean="0">
                <a:solidFill>
                  <a:srgbClr val="002060"/>
                </a:solidFill>
                <a:latin typeface="Calibri" panose="020F0502020204030204" pitchFamily="34" charset="0"/>
              </a:rPr>
              <a:t>системы, </a:t>
            </a:r>
            <a:r>
              <a:rPr lang="ru-RU" b="1" dirty="0">
                <a:solidFill>
                  <a:srgbClr val="002060"/>
                </a:solidFill>
                <a:latin typeface="Calibri" panose="020F0502020204030204" pitchFamily="34" charset="0"/>
              </a:rPr>
              <a:t>уполномоченного лица</a:t>
            </a:r>
          </a:p>
        </p:txBody>
      </p:sp>
      <p:sp>
        <p:nvSpPr>
          <p:cNvPr id="333871" name="Line 47"/>
          <p:cNvSpPr>
            <a:spLocks noChangeShapeType="1"/>
          </p:cNvSpPr>
          <p:nvPr/>
        </p:nvSpPr>
        <p:spPr bwMode="auto">
          <a:xfrm flipV="1">
            <a:off x="9297988" y="2438400"/>
            <a:ext cx="6350" cy="323850"/>
          </a:xfrm>
          <a:prstGeom prst="line">
            <a:avLst/>
          </a:prstGeom>
          <a:noFill/>
          <a:ln w="31750">
            <a:solidFill>
              <a:srgbClr val="808080"/>
            </a:solidFill>
            <a:round/>
            <a:headEnd type="stealth"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3872" name="Line 48"/>
          <p:cNvSpPr>
            <a:spLocks noChangeShapeType="1"/>
          </p:cNvSpPr>
          <p:nvPr/>
        </p:nvSpPr>
        <p:spPr bwMode="auto">
          <a:xfrm flipV="1">
            <a:off x="9258300" y="4184650"/>
            <a:ext cx="6350" cy="323850"/>
          </a:xfrm>
          <a:prstGeom prst="line">
            <a:avLst/>
          </a:prstGeom>
          <a:noFill/>
          <a:ln w="31750">
            <a:solidFill>
              <a:srgbClr val="808080"/>
            </a:solidFill>
            <a:round/>
            <a:headEnd type="stealth"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3873" name="Line 49"/>
          <p:cNvSpPr>
            <a:spLocks noChangeShapeType="1"/>
          </p:cNvSpPr>
          <p:nvPr/>
        </p:nvSpPr>
        <p:spPr bwMode="auto">
          <a:xfrm flipV="1">
            <a:off x="5880101" y="3620278"/>
            <a:ext cx="1944687" cy="3030"/>
          </a:xfrm>
          <a:prstGeom prst="line">
            <a:avLst/>
          </a:prstGeom>
          <a:noFill/>
          <a:ln w="31750">
            <a:solidFill>
              <a:srgbClr val="80808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pic>
        <p:nvPicPr>
          <p:cNvPr id="333875" name="Picture 51" descr="2000px-Datamatrix"/>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5591176" y="5013326"/>
            <a:ext cx="792163" cy="792163"/>
          </a:xfrm>
          <a:prstGeom prst="rect">
            <a:avLst/>
          </a:prstGeom>
          <a:noFill/>
          <a:extLst>
            <a:ext uri="{909E8E84-426E-40DD-AFC4-6F175D3DCCD1}">
              <a14:hiddenFill xmlns:a14="http://schemas.microsoft.com/office/drawing/2010/main" xmlns="">
                <a:solidFill>
                  <a:srgbClr val="FFFFFF"/>
                </a:solidFill>
              </a14:hiddenFill>
            </a:ext>
          </a:extLst>
        </p:spPr>
      </p:pic>
      <p:pic>
        <p:nvPicPr>
          <p:cNvPr id="333876" name="Picture 52" descr="2000px-Datamatrix"/>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7070726" y="5157788"/>
            <a:ext cx="144463" cy="144462"/>
          </a:xfrm>
          <a:prstGeom prst="rect">
            <a:avLst/>
          </a:prstGeom>
          <a:noFill/>
          <a:extLst>
            <a:ext uri="{909E8E84-426E-40DD-AFC4-6F175D3DCCD1}">
              <a14:hiddenFill xmlns:a14="http://schemas.microsoft.com/office/drawing/2010/main" xmlns="">
                <a:solidFill>
                  <a:srgbClr val="FFFFFF"/>
                </a:solidFill>
              </a14:hiddenFill>
            </a:ext>
          </a:extLst>
        </p:spPr>
      </p:pic>
      <p:sp>
        <p:nvSpPr>
          <p:cNvPr id="333877" name="Arc 53"/>
          <p:cNvSpPr>
            <a:spLocks/>
          </p:cNvSpPr>
          <p:nvPr/>
        </p:nvSpPr>
        <p:spPr bwMode="auto">
          <a:xfrm rot="5400000">
            <a:off x="5303838" y="5022851"/>
            <a:ext cx="287338" cy="2873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808080"/>
            </a:solidFill>
            <a:round/>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3879" name="Arc 55"/>
          <p:cNvSpPr>
            <a:spLocks noChangeAspect="1"/>
          </p:cNvSpPr>
          <p:nvPr/>
        </p:nvSpPr>
        <p:spPr bwMode="auto">
          <a:xfrm rot="5400000">
            <a:off x="5235575" y="4965700"/>
            <a:ext cx="122238" cy="1222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808080"/>
            </a:solidFill>
            <a:round/>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3880" name="Arc 56"/>
          <p:cNvSpPr>
            <a:spLocks noChangeAspect="1"/>
          </p:cNvSpPr>
          <p:nvPr/>
        </p:nvSpPr>
        <p:spPr bwMode="auto">
          <a:xfrm rot="5400000">
            <a:off x="5307013" y="5022850"/>
            <a:ext cx="190500" cy="1905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808080"/>
            </a:solidFill>
            <a:round/>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3881" name="Arc 57"/>
          <p:cNvSpPr>
            <a:spLocks noChangeAspect="1"/>
          </p:cNvSpPr>
          <p:nvPr/>
        </p:nvSpPr>
        <p:spPr bwMode="auto">
          <a:xfrm rot="5400000">
            <a:off x="5280026" y="4994276"/>
            <a:ext cx="144463" cy="1444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808080"/>
            </a:solidFill>
            <a:round/>
            <a:headEnd/>
            <a:tailEnd/>
          </a:ln>
          <a:effectLst/>
          <a:extLst>
            <a:ext uri="{909E8E84-426E-40DD-AFC4-6F175D3DCCD1}">
              <a14:hiddenFill xmlns:a14="http://schemas.microsoft.com/office/drawing/2010/main" xmlns="">
                <a:solidFill>
                  <a:srgbClr val="FFCC00"/>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3882" name="Line 58"/>
          <p:cNvSpPr>
            <a:spLocks noChangeShapeType="1"/>
          </p:cNvSpPr>
          <p:nvPr/>
        </p:nvSpPr>
        <p:spPr bwMode="auto">
          <a:xfrm>
            <a:off x="6324600" y="5038725"/>
            <a:ext cx="788988" cy="128588"/>
          </a:xfrm>
          <a:prstGeom prst="line">
            <a:avLst/>
          </a:prstGeom>
          <a:noFill/>
          <a:ln w="1587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sp>
        <p:nvSpPr>
          <p:cNvPr id="333883" name="Line 59"/>
          <p:cNvSpPr>
            <a:spLocks noChangeShapeType="1"/>
          </p:cNvSpPr>
          <p:nvPr/>
        </p:nvSpPr>
        <p:spPr bwMode="auto">
          <a:xfrm flipV="1">
            <a:off x="6354763" y="5316539"/>
            <a:ext cx="812800" cy="446087"/>
          </a:xfrm>
          <a:prstGeom prst="line">
            <a:avLst/>
          </a:prstGeom>
          <a:noFill/>
          <a:ln w="1587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ru-RU" b="1">
              <a:solidFill>
                <a:srgbClr val="000000"/>
              </a:solidFill>
            </a:endParaRPr>
          </a:p>
        </p:txBody>
      </p:sp>
      <p:pic>
        <p:nvPicPr>
          <p:cNvPr id="34" name="Picture 4" descr="trolley.png"/>
          <p:cNvPicPr>
            <a:picLocks noChangeAspect="1"/>
          </p:cNvPicPr>
          <p:nvPr/>
        </p:nvPicPr>
        <p:blipFill>
          <a:blip r:embed="rId10" cstate="email"/>
          <a:stretch>
            <a:fillRect/>
          </a:stretch>
        </p:blipFill>
        <p:spPr>
          <a:xfrm>
            <a:off x="2637367" y="3862821"/>
            <a:ext cx="1178620" cy="1957493"/>
          </a:xfrm>
          <a:prstGeom prst="rect">
            <a:avLst/>
          </a:prstGeom>
          <a:ln>
            <a:noFill/>
          </a:ln>
          <a:effectLst>
            <a:softEdge rad="112500"/>
          </a:effectLst>
        </p:spPr>
      </p:pic>
      <p:pic>
        <p:nvPicPr>
          <p:cNvPr id="35" name="Picture 2" descr="C:\Users\friout\AppData\Local\Microsoft\Windows\Temporary Internet Files\Low\Content.IE5\9YBF2P7D\QLnH320_application_shot[1].jpg"/>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413545" y="4508499"/>
            <a:ext cx="1906744" cy="1270369"/>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9"/>
          <p:cNvPicPr>
            <a:picLocks noChangeAspect="1" noChangeArrowheads="1"/>
          </p:cNvPicPr>
          <p:nvPr/>
        </p:nvPicPr>
        <p:blipFill>
          <a:blip r:embed="rId12" cstate="email"/>
          <a:srcRect/>
          <a:stretch>
            <a:fillRect/>
          </a:stretch>
        </p:blipFill>
        <p:spPr bwMode="auto">
          <a:xfrm>
            <a:off x="6493062" y="2415667"/>
            <a:ext cx="1144401" cy="881061"/>
          </a:xfrm>
          <a:prstGeom prst="rect">
            <a:avLst/>
          </a:prstGeom>
          <a:noFill/>
          <a:ln w="9525">
            <a:noFill/>
            <a:miter lim="800000"/>
            <a:headEnd/>
            <a:tailEnd/>
          </a:ln>
          <a:effectLst/>
        </p:spPr>
      </p:pic>
      <p:pic>
        <p:nvPicPr>
          <p:cNvPr id="37" name="Picture 2" descr="http://codecorp.com/assets/products/110911-5954--DSC1269-web2.gif"/>
          <p:cNvPicPr>
            <a:picLocks noChangeAspect="1" noChangeArrowheads="1"/>
          </p:cNvPicPr>
          <p:nvPr/>
        </p:nvPicPr>
        <p:blipFill>
          <a:blip r:embed="rId13" cstate="email"/>
          <a:srcRect/>
          <a:stretch>
            <a:fillRect/>
          </a:stretch>
        </p:blipFill>
        <p:spPr bwMode="auto">
          <a:xfrm>
            <a:off x="5340616" y="2306638"/>
            <a:ext cx="636587" cy="636587"/>
          </a:xfrm>
          <a:prstGeom prst="rect">
            <a:avLst/>
          </a:prstGeom>
          <a:noFill/>
        </p:spPr>
      </p:pic>
      <p:grpSp>
        <p:nvGrpSpPr>
          <p:cNvPr id="38" name="Group 19"/>
          <p:cNvGrpSpPr/>
          <p:nvPr/>
        </p:nvGrpSpPr>
        <p:grpSpPr>
          <a:xfrm rot="7622184">
            <a:off x="6009199" y="2472753"/>
            <a:ext cx="263736" cy="379265"/>
            <a:chOff x="3657600" y="2209800"/>
            <a:chExt cx="1219200" cy="1295400"/>
          </a:xfrm>
        </p:grpSpPr>
        <p:sp>
          <p:nvSpPr>
            <p:cNvPr id="39" name="Block Arc 13"/>
            <p:cNvSpPr/>
            <p:nvPr/>
          </p:nvSpPr>
          <p:spPr>
            <a:xfrm>
              <a:off x="3657600" y="2209800"/>
              <a:ext cx="1219200" cy="1066800"/>
            </a:xfrm>
            <a:prstGeom prst="blockArc">
              <a:avLst>
                <a:gd name="adj1" fmla="val 11563467"/>
                <a:gd name="adj2" fmla="val 20819140"/>
                <a:gd name="adj3" fmla="val 58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0" name="Block Arc 16"/>
            <p:cNvSpPr/>
            <p:nvPr/>
          </p:nvSpPr>
          <p:spPr>
            <a:xfrm>
              <a:off x="3886200" y="2667000"/>
              <a:ext cx="762000" cy="685800"/>
            </a:xfrm>
            <a:prstGeom prst="blockArc">
              <a:avLst>
                <a:gd name="adj1" fmla="val 11563467"/>
                <a:gd name="adj2" fmla="val 20581318"/>
                <a:gd name="adj3" fmla="val 72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Block Arc 17"/>
            <p:cNvSpPr/>
            <p:nvPr/>
          </p:nvSpPr>
          <p:spPr>
            <a:xfrm>
              <a:off x="3733800" y="2438400"/>
              <a:ext cx="1066800" cy="914400"/>
            </a:xfrm>
            <a:prstGeom prst="blockArc">
              <a:avLst>
                <a:gd name="adj1" fmla="val 11563467"/>
                <a:gd name="adj2" fmla="val 20581318"/>
                <a:gd name="adj3" fmla="val 72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2" name="Block Arc 18"/>
            <p:cNvSpPr/>
            <p:nvPr/>
          </p:nvSpPr>
          <p:spPr>
            <a:xfrm>
              <a:off x="3962400" y="2895600"/>
              <a:ext cx="609600" cy="609600"/>
            </a:xfrm>
            <a:prstGeom prst="blockArc">
              <a:avLst>
                <a:gd name="adj1" fmla="val 11563467"/>
                <a:gd name="adj2" fmla="val 20581318"/>
                <a:gd name="adj3" fmla="val 72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xmlns="" val="389280274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0" presetClass="path" presetSubtype="0" accel="50000" decel="50000" fill="hold" nodeType="withEffect">
                                  <p:stCondLst>
                                    <p:cond delay="0"/>
                                  </p:stCondLst>
                                  <p:childTnLst>
                                    <p:animMotion origin="layout" path="M 0.14341 -0.05347 L -3.05556E-6 -3.33333E-6 " pathEditMode="relative" rAng="0" ptsTypes="AA">
                                      <p:cBhvr>
                                        <p:cTn id="9" dur="2000" fill="hold"/>
                                        <p:tgtEl>
                                          <p:spTgt spid="34"/>
                                        </p:tgtEl>
                                        <p:attrNameLst>
                                          <p:attrName>ppt_x</p:attrName>
                                          <p:attrName>ppt_y</p:attrName>
                                        </p:attrNameLst>
                                      </p:cBhvr>
                                      <p:rCtr x="-7200" y="2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1524000" y="130175"/>
            <a:ext cx="9775372" cy="92333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ru-RU" altLang="ru-RU" sz="1800" b="1" dirty="0" smtClean="0">
                <a:solidFill>
                  <a:srgbClr val="FFFFFF"/>
                </a:solidFill>
                <a:latin typeface="Calibri" panose="020F0502020204030204" pitchFamily="34" charset="0"/>
                <a:cs typeface="Arial" panose="020B0604020202020204" pitchFamily="34" charset="0"/>
              </a:rPr>
              <a:t>Действующая модель Системы есть уже сегодня на базе РЛС. На ней можно апробировать работу Системы в пилотном регионе. Есть также препараты, промаркированные </a:t>
            </a:r>
            <a:r>
              <a:rPr lang="en-US" altLang="ru-RU" sz="1800" b="1" dirty="0" smtClean="0">
                <a:solidFill>
                  <a:srgbClr val="FFFFFF"/>
                </a:solidFill>
                <a:latin typeface="Calibri" panose="020F0502020204030204" pitchFamily="34" charset="0"/>
                <a:cs typeface="Arial" panose="020B0604020202020204" pitchFamily="34" charset="0"/>
              </a:rPr>
              <a:t>DMC </a:t>
            </a:r>
            <a:r>
              <a:rPr lang="ru-RU" altLang="ru-RU" sz="1800" b="1" dirty="0" smtClean="0">
                <a:solidFill>
                  <a:srgbClr val="FFFFFF"/>
                </a:solidFill>
                <a:latin typeface="Calibri" panose="020F0502020204030204" pitchFamily="34" charset="0"/>
                <a:cs typeface="Arial" panose="020B0604020202020204" pitchFamily="34" charset="0"/>
              </a:rPr>
              <a:t>кодами. Нужна только воля регулятора.</a:t>
            </a:r>
            <a:endParaRPr lang="ru-RU" altLang="ru-RU" sz="1800" b="1" dirty="0">
              <a:solidFill>
                <a:srgbClr val="FFFFFF"/>
              </a:solidFill>
              <a:latin typeface="Calibri" panose="020F0502020204030204" pitchFamily="34" charset="0"/>
              <a:cs typeface="Arial" panose="020B0604020202020204" pitchFamily="34" charset="0"/>
            </a:endParaRPr>
          </a:p>
        </p:txBody>
      </p:sp>
      <p:sp>
        <p:nvSpPr>
          <p:cNvPr id="19461" name="Rectangle 12">
            <a:hlinkClick r:id="rId2"/>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645A"/>
              </a:buClr>
              <a:buFont typeface="Wingdings" panose="05000000000000000000" pitchFamily="2" charset="2"/>
              <a:buNone/>
            </a:pPr>
            <a:endParaRPr lang="ru-RU" altLang="ru-RU" sz="1800">
              <a:solidFill>
                <a:srgbClr val="000000"/>
              </a:solidFill>
              <a:cs typeface="Arial" panose="020B0604020202020204" pitchFamily="34" charset="0"/>
            </a:endParaRPr>
          </a:p>
        </p:txBody>
      </p:sp>
      <p:sp>
        <p:nvSpPr>
          <p:cNvPr id="19462" name="Rectangle 13">
            <a:hlinkClick r:id="rId2"/>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645A"/>
              </a:buClr>
              <a:buFont typeface="Wingdings" panose="05000000000000000000" pitchFamily="2" charset="2"/>
              <a:buNone/>
            </a:pPr>
            <a:endParaRPr lang="ru-RU" altLang="ru-RU" sz="1800">
              <a:solidFill>
                <a:srgbClr val="000000"/>
              </a:solidFill>
              <a:cs typeface="Arial" panose="020B0604020202020204" pitchFamily="34" charset="0"/>
            </a:endParaRPr>
          </a:p>
        </p:txBody>
      </p:sp>
      <p:pic>
        <p:nvPicPr>
          <p:cNvPr id="19465"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333375"/>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fld id="{7B3F6AD6-5081-4646-871B-60AE51819DEA}" type="slidenum">
              <a:rPr lang="ru-RU" sz="1300">
                <a:solidFill>
                  <a:srgbClr val="898989"/>
                </a:solidFill>
                <a:cs typeface="Arial" panose="020B0604020202020204" pitchFamily="34" charset="0"/>
              </a:rPr>
              <a:pPr algn="r">
                <a:spcBef>
                  <a:spcPct val="0"/>
                </a:spcBef>
                <a:buClrTx/>
                <a:buFontTx/>
                <a:buNone/>
              </a:pPr>
              <a:t>25</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ru-RU">
              <a:solidFill>
                <a:srgbClr val="000000"/>
              </a:solidFill>
            </a:endParaRPr>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pic>
        <p:nvPicPr>
          <p:cNvPr id="10" name="Picture 10" descr="для медсофт схема"/>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821095" y="1446245"/>
            <a:ext cx="9489232" cy="4974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6892130"/>
      </p:ext>
    </p:extLst>
  </p:cSld>
  <p:clrMapOvr>
    <a:masterClrMapping/>
  </p:clrMapOvr>
  <p:transition>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1258888" y="130175"/>
            <a:ext cx="11218862" cy="830997"/>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ru-RU" altLang="ru-RU" sz="2400" b="1" dirty="0" smtClean="0">
                <a:solidFill>
                  <a:srgbClr val="FFFFFF"/>
                </a:solidFill>
                <a:latin typeface="Calibri" panose="020F0502020204030204" pitchFamily="34" charset="0"/>
                <a:cs typeface="Arial" panose="020B0604020202020204" pitchFamily="34" charset="0"/>
              </a:rPr>
              <a:t>Перечень работ, которые необходимо выполнить в региональном (муниципальном) сегменте</a:t>
            </a:r>
            <a:endParaRPr lang="ru-RU" altLang="ru-RU" sz="2400" b="1" dirty="0">
              <a:solidFill>
                <a:srgbClr val="FFFFFF"/>
              </a:solidFill>
              <a:latin typeface="Calibri" panose="020F0502020204030204" pitchFamily="34" charset="0"/>
              <a:cs typeface="Arial" panose="020B0604020202020204" pitchFamily="34" charset="0"/>
            </a:endParaRPr>
          </a:p>
        </p:txBody>
      </p:sp>
      <p:sp>
        <p:nvSpPr>
          <p:cNvPr id="19459" name="TextBox 1"/>
          <p:cNvSpPr txBox="1">
            <a:spLocks noChangeArrowheads="1"/>
          </p:cNvSpPr>
          <p:nvPr/>
        </p:nvSpPr>
        <p:spPr bwMode="auto">
          <a:xfrm>
            <a:off x="270588" y="1703274"/>
            <a:ext cx="11616612" cy="4487382"/>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a:lnSpc>
                <a:spcPct val="140000"/>
              </a:lnSpc>
              <a:buFont typeface="Arial" panose="020B0604020202020204" pitchFamily="34" charset="0"/>
              <a:buChar char="•"/>
            </a:pPr>
            <a:r>
              <a:rPr lang="ru-RU" sz="1400" dirty="0">
                <a:solidFill>
                  <a:srgbClr val="002060"/>
                </a:solidFill>
                <a:latin typeface="Calibri" panose="020F0502020204030204" pitchFamily="34" charset="0"/>
              </a:rPr>
              <a:t>У</a:t>
            </a:r>
            <a:r>
              <a:rPr lang="ru-RU" sz="1400" dirty="0" smtClean="0">
                <a:solidFill>
                  <a:srgbClr val="002060"/>
                </a:solidFill>
                <a:latin typeface="Calibri" panose="020F0502020204030204" pitchFamily="34" charset="0"/>
              </a:rPr>
              <a:t>становить для поставщиков МП форматы данных </a:t>
            </a:r>
            <a:r>
              <a:rPr lang="ru-RU" sz="1400" u="sng" dirty="0" smtClean="0">
                <a:solidFill>
                  <a:srgbClr val="002060"/>
                </a:solidFill>
                <a:latin typeface="Calibri" panose="020F0502020204030204" pitchFamily="34" charset="0"/>
              </a:rPr>
              <a:t>сопровождающих документов </a:t>
            </a:r>
            <a:r>
              <a:rPr lang="ru-RU" sz="1400" dirty="0" smtClean="0">
                <a:solidFill>
                  <a:srgbClr val="002060"/>
                </a:solidFill>
                <a:latin typeface="Calibri" panose="020F0502020204030204" pitchFamily="34" charset="0"/>
              </a:rPr>
              <a:t>в виде, достаточном для идентификации кодов номенклатурных позиций на уровнях, эквивалентных наименованию номенклатурной позиции </a:t>
            </a:r>
            <a:r>
              <a:rPr lang="en-US" sz="1400" dirty="0" smtClean="0">
                <a:solidFill>
                  <a:srgbClr val="002060"/>
                </a:solidFill>
                <a:latin typeface="Calibri" panose="020F0502020204030204" pitchFamily="34" charset="0"/>
              </a:rPr>
              <a:t>(</a:t>
            </a:r>
            <a:r>
              <a:rPr lang="en-US" sz="1400" dirty="0" err="1" smtClean="0">
                <a:solidFill>
                  <a:srgbClr val="002060"/>
                </a:solidFill>
                <a:latin typeface="Calibri" panose="020F0502020204030204" pitchFamily="34" charset="0"/>
              </a:rPr>
              <a:t>prepID</a:t>
            </a:r>
            <a:r>
              <a:rPr lang="ru-RU" sz="1400" dirty="0" smtClean="0">
                <a:solidFill>
                  <a:srgbClr val="002060"/>
                </a:solidFill>
                <a:latin typeface="Calibri" panose="020F0502020204030204" pitchFamily="34" charset="0"/>
              </a:rPr>
              <a:t>), упаковке (</a:t>
            </a:r>
            <a:r>
              <a:rPr lang="en-US" sz="1400" dirty="0" err="1" smtClean="0">
                <a:solidFill>
                  <a:srgbClr val="002060"/>
                </a:solidFill>
                <a:latin typeface="Calibri" panose="020F0502020204030204" pitchFamily="34" charset="0"/>
              </a:rPr>
              <a:t>nomenID</a:t>
            </a:r>
            <a:r>
              <a:rPr lang="ru-RU" sz="1400" dirty="0" smtClean="0">
                <a:solidFill>
                  <a:srgbClr val="002060"/>
                </a:solidFill>
                <a:latin typeface="Calibri" panose="020F0502020204030204" pitchFamily="34" charset="0"/>
              </a:rPr>
              <a:t>), серии упаковки</a:t>
            </a:r>
            <a:r>
              <a:rPr lang="en-US" sz="1400" dirty="0" smtClean="0">
                <a:solidFill>
                  <a:srgbClr val="002060"/>
                </a:solidFill>
                <a:latin typeface="Calibri" panose="020F0502020204030204" pitchFamily="34" charset="0"/>
              </a:rPr>
              <a:t> </a:t>
            </a:r>
            <a:r>
              <a:rPr lang="ru-RU" sz="1400" dirty="0" smtClean="0">
                <a:solidFill>
                  <a:srgbClr val="002060"/>
                </a:solidFill>
                <a:latin typeface="Calibri" panose="020F0502020204030204" pitchFamily="34" charset="0"/>
              </a:rPr>
              <a:t>(</a:t>
            </a:r>
            <a:r>
              <a:rPr lang="en-US" sz="1400" dirty="0" err="1" smtClean="0">
                <a:solidFill>
                  <a:srgbClr val="002060"/>
                </a:solidFill>
                <a:latin typeface="Calibri" panose="020F0502020204030204" pitchFamily="34" charset="0"/>
              </a:rPr>
              <a:t>seriaID</a:t>
            </a:r>
            <a:r>
              <a:rPr lang="en-US" sz="1400" dirty="0" smtClean="0">
                <a:solidFill>
                  <a:srgbClr val="002060"/>
                </a:solidFill>
                <a:latin typeface="Calibri" panose="020F0502020204030204" pitchFamily="34" charset="0"/>
              </a:rPr>
              <a:t>).</a:t>
            </a:r>
            <a:endParaRPr lang="ru-RU" sz="1400" dirty="0" smtClean="0">
              <a:solidFill>
                <a:srgbClr val="002060"/>
              </a:solidFill>
              <a:latin typeface="Calibri" panose="020F0502020204030204" pitchFamily="34" charset="0"/>
            </a:endParaRPr>
          </a:p>
          <a:p>
            <a:pPr marL="342900" indent="-342900">
              <a:lnSpc>
                <a:spcPct val="140000"/>
              </a:lnSpc>
              <a:buFont typeface="Arial" panose="020B0604020202020204" pitchFamily="34" charset="0"/>
              <a:buChar char="•"/>
            </a:pPr>
            <a:r>
              <a:rPr lang="ru-RU" sz="1400" dirty="0" smtClean="0">
                <a:solidFill>
                  <a:srgbClr val="002060"/>
                </a:solidFill>
                <a:latin typeface="Calibri" panose="020F0502020204030204" pitchFamily="34" charset="0"/>
              </a:rPr>
              <a:t>Провести на базе федерального сервиса (в случае отсутствия на базе сервиса </a:t>
            </a:r>
            <a:r>
              <a:rPr lang="ru-RU" sz="1400" dirty="0" err="1" smtClean="0">
                <a:solidFill>
                  <a:srgbClr val="002060"/>
                </a:solidFill>
                <a:latin typeface="Calibri" panose="020F0502020204030204" pitchFamily="34" charset="0"/>
              </a:rPr>
              <a:t>Лингвафарм</a:t>
            </a:r>
            <a:r>
              <a:rPr lang="ru-RU" sz="1400" dirty="0" smtClean="0">
                <a:solidFill>
                  <a:srgbClr val="002060"/>
                </a:solidFill>
                <a:latin typeface="Calibri" panose="020F0502020204030204" pitchFamily="34" charset="0"/>
              </a:rPr>
              <a:t>) </a:t>
            </a:r>
            <a:r>
              <a:rPr lang="ru-RU" sz="1400" u="sng" dirty="0" smtClean="0">
                <a:solidFill>
                  <a:srgbClr val="002060"/>
                </a:solidFill>
                <a:latin typeface="Calibri" panose="020F0502020204030204" pitchFamily="34" charset="0"/>
              </a:rPr>
              <a:t>нормализацию названий номенклатурных позиций </a:t>
            </a:r>
            <a:r>
              <a:rPr lang="ru-RU" sz="1400" dirty="0" smtClean="0">
                <a:solidFill>
                  <a:srgbClr val="002060"/>
                </a:solidFill>
                <a:latin typeface="Calibri" panose="020F0502020204030204" pitchFamily="34" charset="0"/>
              </a:rPr>
              <a:t>региональных справочников всех участников Системы.</a:t>
            </a:r>
          </a:p>
          <a:p>
            <a:pPr marL="342900" indent="-342900">
              <a:lnSpc>
                <a:spcPct val="140000"/>
              </a:lnSpc>
              <a:buFont typeface="Arial" panose="020B0604020202020204" pitchFamily="34" charset="0"/>
              <a:buChar char="•"/>
            </a:pPr>
            <a:r>
              <a:rPr lang="ru-RU" sz="1400" dirty="0" smtClean="0">
                <a:solidFill>
                  <a:srgbClr val="002060"/>
                </a:solidFill>
                <a:latin typeface="Calibri" panose="020F0502020204030204" pitchFamily="34" charset="0"/>
              </a:rPr>
              <a:t>Провести </a:t>
            </a:r>
            <a:r>
              <a:rPr lang="ru-RU" sz="1400" u="sng" dirty="0" smtClean="0">
                <a:solidFill>
                  <a:srgbClr val="002060"/>
                </a:solidFill>
                <a:latin typeface="Calibri" panose="020F0502020204030204" pitchFamily="34" charset="0"/>
              </a:rPr>
              <a:t>гармонизацию номенклатурных позиций </a:t>
            </a:r>
            <a:r>
              <a:rPr lang="ru-RU" sz="1400" dirty="0" smtClean="0">
                <a:solidFill>
                  <a:srgbClr val="002060"/>
                </a:solidFill>
                <a:latin typeface="Calibri" panose="020F0502020204030204" pitchFamily="34" charset="0"/>
              </a:rPr>
              <a:t>региональных справочников всех участников Системы на уровнях </a:t>
            </a:r>
            <a:r>
              <a:rPr lang="en-US" sz="1400" dirty="0" err="1" smtClean="0">
                <a:solidFill>
                  <a:srgbClr val="002060"/>
                </a:solidFill>
                <a:latin typeface="Calibri" panose="020F0502020204030204" pitchFamily="34" charset="0"/>
              </a:rPr>
              <a:t>prepID</a:t>
            </a:r>
            <a:r>
              <a:rPr lang="ru-RU" sz="1400" dirty="0">
                <a:solidFill>
                  <a:srgbClr val="002060"/>
                </a:solidFill>
                <a:latin typeface="Calibri" panose="020F0502020204030204" pitchFamily="34" charset="0"/>
              </a:rPr>
              <a:t>, </a:t>
            </a:r>
            <a:r>
              <a:rPr lang="en-US" sz="1400" dirty="0" err="1" smtClean="0">
                <a:solidFill>
                  <a:srgbClr val="002060"/>
                </a:solidFill>
                <a:latin typeface="Calibri" panose="020F0502020204030204" pitchFamily="34" charset="0"/>
              </a:rPr>
              <a:t>nomenID</a:t>
            </a:r>
            <a:r>
              <a:rPr lang="ru-RU" sz="1400" dirty="0" smtClean="0">
                <a:solidFill>
                  <a:srgbClr val="002060"/>
                </a:solidFill>
                <a:latin typeface="Calibri" panose="020F0502020204030204" pitchFamily="34" charset="0"/>
              </a:rPr>
              <a:t> и</a:t>
            </a:r>
            <a:r>
              <a:rPr lang="en-US" sz="1400" dirty="0" smtClean="0">
                <a:solidFill>
                  <a:srgbClr val="002060"/>
                </a:solidFill>
                <a:latin typeface="Calibri" panose="020F0502020204030204" pitchFamily="34" charset="0"/>
              </a:rPr>
              <a:t> </a:t>
            </a:r>
            <a:r>
              <a:rPr lang="en-US" sz="1400" dirty="0" err="1" smtClean="0">
                <a:solidFill>
                  <a:srgbClr val="002060"/>
                </a:solidFill>
                <a:latin typeface="Calibri" panose="020F0502020204030204" pitchFamily="34" charset="0"/>
              </a:rPr>
              <a:t>seriaID</a:t>
            </a:r>
            <a:r>
              <a:rPr lang="en-US" sz="1400" dirty="0" smtClean="0">
                <a:solidFill>
                  <a:srgbClr val="002060"/>
                </a:solidFill>
                <a:latin typeface="Calibri" panose="020F0502020204030204" pitchFamily="34" charset="0"/>
              </a:rPr>
              <a:t>.</a:t>
            </a:r>
            <a:endParaRPr lang="ru-RU" sz="1400" dirty="0" smtClean="0">
              <a:solidFill>
                <a:srgbClr val="002060"/>
              </a:solidFill>
              <a:latin typeface="Calibri" panose="020F0502020204030204" pitchFamily="34" charset="0"/>
            </a:endParaRPr>
          </a:p>
          <a:p>
            <a:pPr marL="342900" indent="-342900">
              <a:lnSpc>
                <a:spcPct val="140000"/>
              </a:lnSpc>
              <a:buFont typeface="Arial" panose="020B0604020202020204" pitchFamily="34" charset="0"/>
              <a:buChar char="•"/>
            </a:pPr>
            <a:r>
              <a:rPr lang="ru-RU" sz="1400" dirty="0" smtClean="0">
                <a:solidFill>
                  <a:srgbClr val="002060"/>
                </a:solidFill>
                <a:latin typeface="Calibri" panose="020F0502020204030204" pitchFamily="34" charset="0"/>
              </a:rPr>
              <a:t>Доработать региональные и локальные системы учета МП  (ИЦ, ЦУ, ЦО).</a:t>
            </a:r>
          </a:p>
          <a:p>
            <a:pPr marL="342900" indent="-342900">
              <a:lnSpc>
                <a:spcPct val="140000"/>
              </a:lnSpc>
              <a:buFont typeface="Arial" panose="020B0604020202020204" pitchFamily="34" charset="0"/>
              <a:buChar char="•"/>
            </a:pPr>
            <a:r>
              <a:rPr lang="ru-RU" sz="1400" dirty="0" smtClean="0">
                <a:solidFill>
                  <a:srgbClr val="002060"/>
                </a:solidFill>
                <a:latin typeface="Calibri" panose="020F0502020204030204" pitchFamily="34" charset="0"/>
              </a:rPr>
              <a:t>Установить в пунктах передачи распространения МП АРМы уполномоченных лиц.</a:t>
            </a:r>
          </a:p>
          <a:p>
            <a:pPr marL="342900" indent="-342900">
              <a:lnSpc>
                <a:spcPct val="140000"/>
              </a:lnSpc>
              <a:buFont typeface="Arial" panose="020B0604020202020204" pitchFamily="34" charset="0"/>
              <a:buChar char="•"/>
            </a:pPr>
            <a:r>
              <a:rPr lang="ru-RU" sz="1400" dirty="0" smtClean="0">
                <a:solidFill>
                  <a:srgbClr val="002060"/>
                </a:solidFill>
                <a:latin typeface="Calibri" panose="020F0502020204030204" pitchFamily="34" charset="0"/>
              </a:rPr>
              <a:t>Обеспечить регистрацию данных  мониторинга движения МП через АРМы уполномоченных лиц.</a:t>
            </a:r>
          </a:p>
          <a:p>
            <a:pPr marL="342900" indent="-342900">
              <a:lnSpc>
                <a:spcPct val="140000"/>
              </a:lnSpc>
              <a:buFont typeface="Arial" panose="020B0604020202020204" pitchFamily="34" charset="0"/>
              <a:buChar char="•"/>
            </a:pPr>
            <a:r>
              <a:rPr lang="ru-RU" sz="1400" dirty="0" smtClean="0">
                <a:solidFill>
                  <a:srgbClr val="002060"/>
                </a:solidFill>
                <a:latin typeface="Calibri" panose="020F0502020204030204" pitchFamily="34" charset="0"/>
              </a:rPr>
              <a:t>Обеспечить накопление, хранение данных мониторинга в региональной (муниципальной, локальной) системе учета событий и построение отчетов на их основе. </a:t>
            </a:r>
          </a:p>
          <a:p>
            <a:pPr marL="342900" indent="-342900">
              <a:lnSpc>
                <a:spcPct val="140000"/>
              </a:lnSpc>
              <a:buFont typeface="Arial" panose="020B0604020202020204" pitchFamily="34" charset="0"/>
              <a:buChar char="•"/>
            </a:pPr>
            <a:r>
              <a:rPr lang="ru-RU" sz="1400" dirty="0" smtClean="0">
                <a:solidFill>
                  <a:srgbClr val="002060"/>
                </a:solidFill>
                <a:latin typeface="Calibri" panose="020F0502020204030204" pitchFamily="34" charset="0"/>
              </a:rPr>
              <a:t>Использовать собственные данные для собственных нужд.</a:t>
            </a:r>
            <a:endParaRPr lang="ru-RU" sz="1400" dirty="0">
              <a:solidFill>
                <a:srgbClr val="002060"/>
              </a:solidFill>
              <a:latin typeface="Calibri" panose="020F0502020204030204" pitchFamily="34" charset="0"/>
            </a:endParaRPr>
          </a:p>
          <a:p>
            <a:pPr marL="342900" indent="-342900">
              <a:lnSpc>
                <a:spcPct val="140000"/>
              </a:lnSpc>
              <a:buFont typeface="Arial" panose="020B0604020202020204" pitchFamily="34" charset="0"/>
              <a:buChar char="•"/>
            </a:pPr>
            <a:endParaRPr lang="ru-RU" sz="2200" dirty="0">
              <a:solidFill>
                <a:srgbClr val="333333"/>
              </a:solidFill>
              <a:latin typeface="Calibri" panose="020F0502020204030204" pitchFamily="34" charset="0"/>
            </a:endParaRPr>
          </a:p>
        </p:txBody>
      </p:sp>
      <p:sp>
        <p:nvSpPr>
          <p:cNvPr id="19461" name="Rectangle 12">
            <a:hlinkClick r:id="rId2"/>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645A"/>
              </a:buClr>
              <a:buFont typeface="Wingdings" panose="05000000000000000000" pitchFamily="2" charset="2"/>
              <a:buNone/>
            </a:pPr>
            <a:endParaRPr lang="ru-RU" altLang="ru-RU" sz="1800">
              <a:solidFill>
                <a:srgbClr val="000000"/>
              </a:solidFill>
              <a:cs typeface="Arial" panose="020B0604020202020204" pitchFamily="34" charset="0"/>
            </a:endParaRPr>
          </a:p>
        </p:txBody>
      </p:sp>
      <p:sp>
        <p:nvSpPr>
          <p:cNvPr id="19462" name="Rectangle 13">
            <a:hlinkClick r:id="rId2"/>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
                <a:srgbClr val="00645A"/>
              </a:buClr>
              <a:buFont typeface="Wingdings" panose="05000000000000000000" pitchFamily="2" charset="2"/>
              <a:buNone/>
            </a:pPr>
            <a:endParaRPr lang="ru-RU" altLang="ru-RU" sz="1800">
              <a:solidFill>
                <a:srgbClr val="000000"/>
              </a:solidFill>
              <a:cs typeface="Arial" panose="020B0604020202020204" pitchFamily="34" charset="0"/>
            </a:endParaRPr>
          </a:p>
        </p:txBody>
      </p:sp>
      <p:pic>
        <p:nvPicPr>
          <p:cNvPr id="19465"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333375"/>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ClrTx/>
              <a:buFontTx/>
              <a:buNone/>
            </a:pPr>
            <a:fld id="{7B3F6AD6-5081-4646-871B-60AE51819DEA}" type="slidenum">
              <a:rPr lang="ru-RU" sz="1300">
                <a:solidFill>
                  <a:srgbClr val="898989"/>
                </a:solidFill>
                <a:cs typeface="Arial" panose="020B0604020202020204" pitchFamily="34" charset="0"/>
              </a:rPr>
              <a:pPr algn="r">
                <a:spcBef>
                  <a:spcPct val="0"/>
                </a:spcBef>
                <a:buClrTx/>
                <a:buFontTx/>
                <a:buNone/>
              </a:pPr>
              <a:t>26</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ru-RU">
              <a:solidFill>
                <a:srgbClr val="000000"/>
              </a:solidFill>
            </a:endParaRPr>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spTree>
    <p:extLst>
      <p:ext uri="{BB962C8B-B14F-4D97-AF65-F5344CB8AC3E}">
        <p14:creationId xmlns:p14="http://schemas.microsoft.com/office/powerpoint/2010/main" xmlns="" val="1007128747"/>
      </p:ext>
    </p:extLst>
  </p:cSld>
  <p:clrMapOvr>
    <a:masterClrMapping/>
  </p:clrMapOvr>
  <p:transition>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1184988" y="279915"/>
            <a:ext cx="11411339"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ru-RU" altLang="ru-RU" sz="2400" b="1" dirty="0" smtClean="0">
                <a:solidFill>
                  <a:schemeClr val="bg1"/>
                </a:solidFill>
                <a:latin typeface="Calibri" panose="020F0502020204030204" pitchFamily="34" charset="0"/>
                <a:cs typeface="Arial" panose="020B0604020202020204" pitchFamily="34" charset="0"/>
              </a:rPr>
              <a:t>Диаграмма состояний (жизненных циклов) серий упаковок препарата </a:t>
            </a:r>
            <a:r>
              <a:rPr lang="ru-RU" altLang="ru-RU" sz="2400" b="1" dirty="0" err="1" smtClean="0">
                <a:solidFill>
                  <a:schemeClr val="bg1"/>
                </a:solidFill>
                <a:latin typeface="Calibri" panose="020F0502020204030204" pitchFamily="34" charset="0"/>
                <a:cs typeface="Arial" panose="020B0604020202020204" pitchFamily="34" charset="0"/>
              </a:rPr>
              <a:t>Синупрет</a:t>
            </a:r>
            <a:endParaRPr lang="ru-RU" altLang="ru-RU" sz="2400" b="1" dirty="0">
              <a:solidFill>
                <a:schemeClr val="bg1"/>
              </a:solidFill>
              <a:latin typeface="Calibri" panose="020F0502020204030204" pitchFamily="34" charset="0"/>
              <a:cs typeface="Arial" panose="020B0604020202020204" pitchFamily="34" charset="0"/>
            </a:endParaRPr>
          </a:p>
        </p:txBody>
      </p:sp>
      <p:sp>
        <p:nvSpPr>
          <p:cNvPr id="19461" name="Rectangle 12">
            <a:hlinkClick r:id="rId2"/>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sp>
        <p:nvSpPr>
          <p:cNvPr id="19462" name="Rectangle 13">
            <a:hlinkClick r:id="rId2"/>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pic>
        <p:nvPicPr>
          <p:cNvPr id="19465"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79915"/>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7B3F6AD6-5081-4646-871B-60AE51819DEA}" type="slidenum">
              <a:rPr lang="ru-RU" sz="1300">
                <a:solidFill>
                  <a:srgbClr val="898989"/>
                </a:solidFill>
                <a:cs typeface="Arial" panose="020B0604020202020204" pitchFamily="34" charset="0"/>
              </a:rPr>
              <a:pPr algn="r" eaLnBrk="1" hangingPunct="1">
                <a:spcBef>
                  <a:spcPct val="0"/>
                </a:spcBef>
                <a:buClrTx/>
                <a:buFontTx/>
                <a:buNone/>
              </a:pPr>
              <a:t>27</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pic>
        <p:nvPicPr>
          <p:cNvPr id="10"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403451" y="1435344"/>
            <a:ext cx="6909883" cy="491783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25658366"/>
      </p:ext>
    </p:extLst>
  </p:cSld>
  <p:clrMapOvr>
    <a:masterClrMapping/>
  </p:clrMapOvr>
  <p:transition>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2883159" y="279915"/>
            <a:ext cx="7231225"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ru-RU" altLang="ru-RU" sz="2400" b="1" dirty="0" smtClean="0">
                <a:solidFill>
                  <a:schemeClr val="bg1"/>
                </a:solidFill>
                <a:latin typeface="Calibri" panose="020F0502020204030204" pitchFamily="34" charset="0"/>
                <a:cs typeface="Arial" panose="020B0604020202020204" pitchFamily="34" charset="0"/>
              </a:rPr>
              <a:t>Трекинг серии препарата </a:t>
            </a:r>
            <a:r>
              <a:rPr lang="ru-RU" altLang="ru-RU" sz="2400" b="1" dirty="0" err="1" smtClean="0">
                <a:solidFill>
                  <a:schemeClr val="bg1"/>
                </a:solidFill>
                <a:latin typeface="Calibri" panose="020F0502020204030204" pitchFamily="34" charset="0"/>
                <a:cs typeface="Arial" panose="020B0604020202020204" pitchFamily="34" charset="0"/>
              </a:rPr>
              <a:t>Синупрет</a:t>
            </a:r>
            <a:endParaRPr lang="ru-RU" altLang="ru-RU" sz="2400" b="1" dirty="0">
              <a:solidFill>
                <a:schemeClr val="bg1"/>
              </a:solidFill>
              <a:latin typeface="Calibri" panose="020F0502020204030204" pitchFamily="34" charset="0"/>
              <a:cs typeface="Arial" panose="020B0604020202020204" pitchFamily="34" charset="0"/>
            </a:endParaRPr>
          </a:p>
        </p:txBody>
      </p:sp>
      <p:pic>
        <p:nvPicPr>
          <p:cNvPr id="19465" name="Picture 14" descr="LogoRLSFinish1 copy"/>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279915"/>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7B3F6AD6-5081-4646-871B-60AE51819DEA}" type="slidenum">
              <a:rPr lang="ru-RU" sz="1300">
                <a:solidFill>
                  <a:srgbClr val="898989"/>
                </a:solidFill>
                <a:cs typeface="Arial" panose="020B0604020202020204" pitchFamily="34" charset="0"/>
              </a:rPr>
              <a:pPr algn="r" eaLnBrk="1" hangingPunct="1">
                <a:spcBef>
                  <a:spcPct val="0"/>
                </a:spcBef>
                <a:buClrTx/>
                <a:buFontTx/>
                <a:buNone/>
              </a:pPr>
              <a:t>28</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pic>
        <p:nvPicPr>
          <p:cNvPr id="11" name="Picture 5"/>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279424" y="1792191"/>
            <a:ext cx="7056437" cy="24987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2"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279424" y="4251084"/>
            <a:ext cx="6976543" cy="18716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596870085"/>
      </p:ext>
    </p:extLst>
  </p:cSld>
  <p:clrMapOvr>
    <a:masterClrMapping/>
  </p:clrMapOvr>
  <p:transition>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p:cNvSpPr txBox="1">
            <a:spLocks noChangeArrowheads="1"/>
          </p:cNvSpPr>
          <p:nvPr/>
        </p:nvSpPr>
        <p:spPr bwMode="auto">
          <a:xfrm>
            <a:off x="1703388" y="4325939"/>
            <a:ext cx="6051550" cy="219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
                <a:srgbClr val="00645A"/>
              </a:buClr>
              <a:buFont typeface="Wingdings" panose="05000000000000000000" pitchFamily="2" charset="2"/>
              <a:buNone/>
            </a:pPr>
            <a:r>
              <a:rPr lang="ru-RU" altLang="ru-RU" sz="1800" b="1">
                <a:solidFill>
                  <a:srgbClr val="FF3300"/>
                </a:solidFill>
                <a:cs typeface="Arial" panose="020B0604020202020204" pitchFamily="34" charset="0"/>
              </a:rPr>
              <a:t>Региональные системы лекарственного обеспечения привязываются к кодам РЛС</a:t>
            </a:r>
            <a:r>
              <a:rPr lang="ru-RU" altLang="ru-RU" sz="1800" b="1" baseline="30000">
                <a:solidFill>
                  <a:srgbClr val="FF3300"/>
                </a:solidFill>
                <a:cs typeface="Arial" panose="020B0604020202020204" pitchFamily="34" charset="0"/>
              </a:rPr>
              <a:t>®</a:t>
            </a:r>
            <a:r>
              <a:rPr lang="ru-RU" altLang="ru-RU" sz="1800" b="1">
                <a:solidFill>
                  <a:srgbClr val="FF3300"/>
                </a:solidFill>
                <a:cs typeface="Arial" panose="020B0604020202020204" pitchFamily="34" charset="0"/>
              </a:rPr>
              <a:t>:</a:t>
            </a:r>
          </a:p>
          <a:p>
            <a:pPr fontAlgn="base">
              <a:spcBef>
                <a:spcPct val="0"/>
              </a:spcBef>
              <a:spcAft>
                <a:spcPct val="0"/>
              </a:spcAft>
              <a:buClr>
                <a:srgbClr val="00645A"/>
              </a:buClr>
            </a:pPr>
            <a:r>
              <a:rPr lang="ru-RU" sz="1600" b="1">
                <a:solidFill>
                  <a:srgbClr val="000000"/>
                </a:solidFill>
                <a:cs typeface="Arial" panose="020B0604020202020204" pitchFamily="34" charset="0"/>
              </a:rPr>
              <a:t>формируются региональные регистры ЛС,</a:t>
            </a:r>
          </a:p>
          <a:p>
            <a:pPr fontAlgn="base">
              <a:spcBef>
                <a:spcPct val="0"/>
              </a:spcBef>
              <a:spcAft>
                <a:spcPct val="0"/>
              </a:spcAft>
              <a:buClr>
                <a:srgbClr val="00645A"/>
              </a:buClr>
            </a:pPr>
            <a:r>
              <a:rPr lang="ru-RU" sz="1600" b="1">
                <a:solidFill>
                  <a:srgbClr val="000000"/>
                </a:solidFill>
                <a:cs typeface="Arial" panose="020B0604020202020204" pitchFamily="34" charset="0"/>
              </a:rPr>
              <a:t>идет гармонизация кодов, </a:t>
            </a:r>
          </a:p>
          <a:p>
            <a:pPr fontAlgn="base">
              <a:spcBef>
                <a:spcPct val="0"/>
              </a:spcBef>
              <a:spcAft>
                <a:spcPct val="0"/>
              </a:spcAft>
              <a:buClr>
                <a:srgbClr val="00645A"/>
              </a:buClr>
            </a:pPr>
            <a:r>
              <a:rPr lang="ru-RU" sz="1600" b="1">
                <a:solidFill>
                  <a:srgbClr val="000000"/>
                </a:solidFill>
                <a:cs typeface="Arial" panose="020B0604020202020204" pitchFamily="34" charset="0"/>
              </a:rPr>
              <a:t>используются машиночитаемые документы.</a:t>
            </a:r>
          </a:p>
          <a:p>
            <a:pPr fontAlgn="base">
              <a:spcBef>
                <a:spcPct val="0"/>
              </a:spcBef>
              <a:spcAft>
                <a:spcPct val="0"/>
              </a:spcAft>
              <a:buClr>
                <a:srgbClr val="00645A"/>
              </a:buClr>
              <a:buFont typeface="Wingdings" panose="05000000000000000000" pitchFamily="2" charset="2"/>
              <a:buNone/>
            </a:pPr>
            <a:r>
              <a:rPr lang="ru-RU" altLang="ru-RU" sz="1800" b="1">
                <a:solidFill>
                  <a:srgbClr val="FF3300"/>
                </a:solidFill>
                <a:cs typeface="Arial" panose="020B0604020202020204" pitchFamily="34" charset="0"/>
              </a:rPr>
              <a:t>Это обеспечивает связку закупаемой номенклатуры ЛС с учетной системой каждого региона и страны в целом. </a:t>
            </a:r>
          </a:p>
        </p:txBody>
      </p:sp>
      <p:pic>
        <p:nvPicPr>
          <p:cNvPr id="30723" name="Picture 3" descr="Knot"/>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643814" y="3784601"/>
            <a:ext cx="3024187" cy="254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4" name="Rectangle 9"/>
          <p:cNvSpPr>
            <a:spLocks noChangeArrowheads="1"/>
          </p:cNvSpPr>
          <p:nvPr/>
        </p:nvSpPr>
        <p:spPr bwMode="auto">
          <a:xfrm>
            <a:off x="4224338" y="274639"/>
            <a:ext cx="4662302" cy="430887"/>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ru-RU" altLang="ru-RU" sz="2200">
                <a:solidFill>
                  <a:srgbClr val="FFFFFF"/>
                </a:solidFill>
                <a:latin typeface="Calibri" panose="020F0502020204030204" pitchFamily="34" charset="0"/>
                <a:cs typeface="Arial" panose="020B0604020202020204" pitchFamily="34" charset="0"/>
              </a:rPr>
              <a:t>Регионы выбирают платформу РЛС</a:t>
            </a:r>
            <a:r>
              <a:rPr lang="ru-RU" altLang="ru-RU" sz="2200" baseline="30000">
                <a:solidFill>
                  <a:srgbClr val="FFFFFF"/>
                </a:solidFill>
                <a:cs typeface="Arial" panose="020B0604020202020204" pitchFamily="34" charset="0"/>
              </a:rPr>
              <a:t>®</a:t>
            </a:r>
            <a:endParaRPr lang="ru-RU" sz="2200" baseline="30000">
              <a:solidFill>
                <a:srgbClr val="FFFFFF"/>
              </a:solidFill>
              <a:latin typeface="Calibri" panose="020F0502020204030204" pitchFamily="34" charset="0"/>
              <a:cs typeface="Arial" panose="020B0604020202020204" pitchFamily="34" charset="0"/>
            </a:endParaRPr>
          </a:p>
        </p:txBody>
      </p:sp>
      <p:sp>
        <p:nvSpPr>
          <p:cNvPr id="30725" name="Rectangle 10"/>
          <p:cNvSpPr>
            <a:spLocks noChangeArrowheads="1"/>
          </p:cNvSpPr>
          <p:nvPr/>
        </p:nvSpPr>
        <p:spPr bwMode="auto">
          <a:xfrm>
            <a:off x="1703389" y="1539876"/>
            <a:ext cx="8569325" cy="253682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ru-RU" sz="1600" b="0">
                <a:solidFill>
                  <a:srgbClr val="000000"/>
                </a:solidFill>
              </a:rPr>
              <a:t>По результатам тендеров, проведенных на сегодняшний день, мы и наши партнеры–автоматизаторы добились успеха в 32х регионах РФ:  </a:t>
            </a:r>
          </a:p>
          <a:p>
            <a:pPr fontAlgn="base">
              <a:spcBef>
                <a:spcPct val="0"/>
              </a:spcBef>
              <a:spcAft>
                <a:spcPct val="0"/>
              </a:spcAft>
            </a:pPr>
            <a:r>
              <a:rPr lang="ru-RU" sz="1600" b="0">
                <a:solidFill>
                  <a:srgbClr val="000000"/>
                </a:solidFill>
              </a:rPr>
              <a:t>Белгородская область, Владимирская область, Волгоградская область, Казань,  Камчатский край, Кировская область, Магаданская область, Омская область, Пензенская область, Пермский край, Приморский край, Псковская область, Республика Башкортостан, Республика Бурятия, Республика Калмыкия, Самарская область, Тульская область, Республика Карелия, Республика Мордовия, Республика Саха (Якутия),  Республика Хакасия, Рязанская область, Санкт-Петербург, Саратовская область, Ульяновская область, Хабаровский край, Челябинская область, Ямало-Ненецкий.</a:t>
            </a:r>
          </a:p>
        </p:txBody>
      </p:sp>
      <p:pic>
        <p:nvPicPr>
          <p:cNvPr id="30726" name="Picture 14" descr="LogoRLSFinish1 copy"/>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204332"/>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FontTx/>
              <a:buNone/>
            </a:pPr>
            <a:fld id="{A0C1B8C3-A28B-4102-BD33-99700661F06B}" type="slidenum">
              <a:rPr lang="ru-RU" sz="1300">
                <a:solidFill>
                  <a:srgbClr val="898989"/>
                </a:solidFill>
                <a:cs typeface="Arial" panose="020B0604020202020204" pitchFamily="34" charset="0"/>
              </a:rPr>
              <a:pPr algn="r" fontAlgn="base">
                <a:spcBef>
                  <a:spcPct val="0"/>
                </a:spcBef>
                <a:spcAft>
                  <a:spcPct val="0"/>
                </a:spcAft>
                <a:buClrTx/>
                <a:buFontTx/>
                <a:buNone/>
              </a:pPr>
              <a:t>29</a:t>
            </a:fld>
            <a:endParaRPr lang="ru-RU" sz="1300">
              <a:solidFill>
                <a:srgbClr val="898989"/>
              </a:solidFill>
              <a:cs typeface="Arial" panose="020B0604020202020204" pitchFamily="34" charset="0"/>
            </a:endParaRPr>
          </a:p>
        </p:txBody>
      </p:sp>
    </p:spTree>
    <p:extLst>
      <p:ext uri="{BB962C8B-B14F-4D97-AF65-F5344CB8AC3E}">
        <p14:creationId xmlns:p14="http://schemas.microsoft.com/office/powerpoint/2010/main" xmlns="" val="2623193741"/>
      </p:ext>
    </p:extLst>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2211355" y="195778"/>
            <a:ext cx="9787812" cy="830997"/>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ru-RU" altLang="ru-RU" sz="2400" b="1" dirty="0">
                <a:solidFill>
                  <a:schemeClr val="bg1"/>
                </a:solidFill>
                <a:latin typeface="Calibri" panose="020F0502020204030204" pitchFamily="34" charset="0"/>
                <a:cs typeface="Arial" panose="020B0604020202020204" pitchFamily="34" charset="0"/>
              </a:rPr>
              <a:t>М</a:t>
            </a:r>
            <a:r>
              <a:rPr lang="ru-RU" altLang="ru-RU" sz="2400" b="1" dirty="0" smtClean="0">
                <a:solidFill>
                  <a:schemeClr val="bg1"/>
                </a:solidFill>
                <a:latin typeface="Calibri" panose="020F0502020204030204" pitchFamily="34" charset="0"/>
                <a:cs typeface="Arial" panose="020B0604020202020204" pitchFamily="34" charset="0"/>
              </a:rPr>
              <a:t>ониторинг движения лекарственных препаратов уже проводится на федеральном уровне и в регионах </a:t>
            </a:r>
            <a:endParaRPr lang="ru-RU" altLang="ru-RU" sz="2400" b="1" dirty="0">
              <a:solidFill>
                <a:schemeClr val="bg1"/>
              </a:solidFill>
              <a:latin typeface="Calibri" panose="020F0502020204030204" pitchFamily="34" charset="0"/>
              <a:cs typeface="Arial" panose="020B0604020202020204" pitchFamily="34" charset="0"/>
            </a:endParaRPr>
          </a:p>
        </p:txBody>
      </p:sp>
      <p:sp>
        <p:nvSpPr>
          <p:cNvPr id="19459" name="TextBox 1"/>
          <p:cNvSpPr txBox="1">
            <a:spLocks noChangeArrowheads="1"/>
          </p:cNvSpPr>
          <p:nvPr/>
        </p:nvSpPr>
        <p:spPr bwMode="auto">
          <a:xfrm>
            <a:off x="373224" y="2126072"/>
            <a:ext cx="11103429" cy="4616648"/>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a:lnSpc>
                <a:spcPct val="140000"/>
              </a:lnSpc>
              <a:buFont typeface="Arial" panose="020B0604020202020204" pitchFamily="34" charset="0"/>
              <a:buChar char="•"/>
            </a:pPr>
            <a:r>
              <a:rPr lang="ru-RU" sz="1400" dirty="0" smtClean="0">
                <a:solidFill>
                  <a:srgbClr val="333333"/>
                </a:solidFill>
                <a:latin typeface="Calibri" panose="020F0502020204030204" pitchFamily="34" charset="0"/>
              </a:rPr>
              <a:t> </a:t>
            </a:r>
            <a:r>
              <a:rPr lang="ru-RU" sz="1400" dirty="0" smtClean="0">
                <a:solidFill>
                  <a:srgbClr val="C00000"/>
                </a:solidFill>
                <a:latin typeface="Calibri" panose="020F0502020204030204" pitchFamily="34" charset="0"/>
              </a:rPr>
              <a:t>С целью распознавания </a:t>
            </a:r>
            <a:r>
              <a:rPr lang="ru-RU" sz="1400" dirty="0">
                <a:solidFill>
                  <a:srgbClr val="C00000"/>
                </a:solidFill>
                <a:latin typeface="Calibri" panose="020F0502020204030204" pitchFamily="34" charset="0"/>
              </a:rPr>
              <a:t>фальсифицированного и контрафактного медицинского продукта на региональном и муниципальном </a:t>
            </a:r>
            <a:r>
              <a:rPr lang="ru-RU" sz="1400" dirty="0" smtClean="0">
                <a:solidFill>
                  <a:srgbClr val="C00000"/>
                </a:solidFill>
                <a:latin typeface="Calibri" panose="020F0502020204030204" pitchFamily="34" charset="0"/>
              </a:rPr>
              <a:t>уровне </a:t>
            </a:r>
            <a:r>
              <a:rPr lang="ru-RU" sz="1400" dirty="0">
                <a:solidFill>
                  <a:srgbClr val="002060"/>
                </a:solidFill>
                <a:latin typeface="Calibri" panose="020F0502020204030204" pitchFamily="34" charset="0"/>
              </a:rPr>
              <a:t>с 1 июля 2015 </a:t>
            </a:r>
            <a:r>
              <a:rPr lang="ru-RU" sz="1400" dirty="0" smtClean="0">
                <a:solidFill>
                  <a:srgbClr val="002060"/>
                </a:solidFill>
                <a:latin typeface="Calibri" panose="020F0502020204030204" pitchFamily="34" charset="0"/>
              </a:rPr>
              <a:t>года производители </a:t>
            </a:r>
            <a:r>
              <a:rPr lang="ru-RU" sz="1400" dirty="0">
                <a:solidFill>
                  <a:srgbClr val="002060"/>
                </a:solidFill>
                <a:latin typeface="Calibri" panose="020F0502020204030204" pitchFamily="34" charset="0"/>
              </a:rPr>
              <a:t>и </a:t>
            </a:r>
            <a:r>
              <a:rPr lang="ru-RU" sz="1400" dirty="0" smtClean="0">
                <a:solidFill>
                  <a:srgbClr val="002060"/>
                </a:solidFill>
                <a:latin typeface="Calibri" panose="020F0502020204030204" pitchFamily="34" charset="0"/>
              </a:rPr>
              <a:t>импортёры </a:t>
            </a:r>
            <a:r>
              <a:rPr lang="ru-RU" sz="1400" dirty="0">
                <a:solidFill>
                  <a:srgbClr val="002060"/>
                </a:solidFill>
                <a:latin typeface="Calibri" panose="020F0502020204030204" pitchFamily="34" charset="0"/>
              </a:rPr>
              <a:t>лекарственных средств </a:t>
            </a:r>
            <a:r>
              <a:rPr lang="ru-RU" sz="1400" dirty="0" smtClean="0">
                <a:solidFill>
                  <a:srgbClr val="002060"/>
                </a:solidFill>
                <a:latin typeface="Calibri" panose="020F0502020204030204" pitchFamily="34" charset="0"/>
              </a:rPr>
              <a:t>обязаны предоставлять </a:t>
            </a:r>
            <a:r>
              <a:rPr lang="ru-RU" sz="1400" dirty="0">
                <a:solidFill>
                  <a:srgbClr val="002060"/>
                </a:solidFill>
                <a:latin typeface="Calibri" panose="020F0502020204030204" pitchFamily="34" charset="0"/>
              </a:rPr>
              <a:t>в Росздравнадзор </a:t>
            </a:r>
            <a:r>
              <a:rPr lang="ru-RU" sz="1400" dirty="0" smtClean="0">
                <a:solidFill>
                  <a:srgbClr val="002060"/>
                </a:solidFill>
                <a:latin typeface="Calibri" panose="020F0502020204030204" pitchFamily="34" charset="0"/>
              </a:rPr>
              <a:t>сведения </a:t>
            </a:r>
            <a:r>
              <a:rPr lang="ru-RU" sz="1400" dirty="0">
                <a:solidFill>
                  <a:srgbClr val="002060"/>
                </a:solidFill>
                <a:latin typeface="Calibri" panose="020F0502020204030204" pitchFamily="34" charset="0"/>
              </a:rPr>
              <a:t>о сериях, партиях лекарственных </a:t>
            </a:r>
            <a:r>
              <a:rPr lang="ru-RU" sz="1400" dirty="0" smtClean="0">
                <a:solidFill>
                  <a:srgbClr val="002060"/>
                </a:solidFill>
                <a:latin typeface="Calibri" panose="020F0502020204030204" pitchFamily="34" charset="0"/>
              </a:rPr>
              <a:t>средств (</a:t>
            </a:r>
            <a:r>
              <a:rPr lang="ru-RU" sz="1400" dirty="0">
                <a:solidFill>
                  <a:srgbClr val="002060"/>
                </a:solidFill>
                <a:latin typeface="Calibri" panose="020F0502020204030204" pitchFamily="34" charset="0"/>
              </a:rPr>
              <a:t>все товарные позиции, закупаемые на бюджетные средства всех уровней и используемые для оказания льготной медицинской помощи </a:t>
            </a:r>
            <a:r>
              <a:rPr lang="ru-RU" sz="1400" dirty="0" smtClean="0">
                <a:solidFill>
                  <a:srgbClr val="002060"/>
                </a:solidFill>
                <a:latin typeface="Calibri" panose="020F0502020204030204" pitchFamily="34" charset="0"/>
              </a:rPr>
              <a:t>населению), </a:t>
            </a:r>
            <a:r>
              <a:rPr lang="ru-RU" sz="1400" dirty="0">
                <a:solidFill>
                  <a:srgbClr val="002060"/>
                </a:solidFill>
                <a:latin typeface="Calibri" panose="020F0502020204030204" pitchFamily="34" charset="0"/>
              </a:rPr>
              <a:t>поступающих в гражданский оборот в Российской Федерации</a:t>
            </a:r>
            <a:r>
              <a:rPr lang="ru-RU" sz="1400" dirty="0" smtClean="0">
                <a:solidFill>
                  <a:srgbClr val="002060"/>
                </a:solidFill>
                <a:latin typeface="Calibri" panose="020F0502020204030204" pitchFamily="34" charset="0"/>
              </a:rPr>
              <a:t>.</a:t>
            </a:r>
            <a:endParaRPr lang="ru-RU" sz="1400" dirty="0">
              <a:solidFill>
                <a:srgbClr val="002060"/>
              </a:solidFill>
              <a:latin typeface="Calibri" panose="020F0502020204030204" pitchFamily="34" charset="0"/>
            </a:endParaRPr>
          </a:p>
          <a:p>
            <a:pPr>
              <a:lnSpc>
                <a:spcPct val="140000"/>
              </a:lnSpc>
            </a:pPr>
            <a:r>
              <a:rPr lang="ru-RU" sz="1400" dirty="0" smtClean="0">
                <a:solidFill>
                  <a:srgbClr val="002060"/>
                </a:solidFill>
                <a:latin typeface="Calibri" panose="020F0502020204030204" pitchFamily="34" charset="0"/>
              </a:rPr>
              <a:t>         </a:t>
            </a:r>
            <a:r>
              <a:rPr lang="ru-RU" sz="1400" b="0" i="1" dirty="0">
                <a:solidFill>
                  <a:srgbClr val="002060"/>
                </a:solidFill>
                <a:latin typeface="Calibri" panose="020F0502020204030204" pitchFamily="34" charset="0"/>
              </a:rPr>
              <a:t>( В силу положений Федерального закона от 22.12.2014 №429-ФЗ «О внесении изменений в Федеральный закон «Об обращении   </a:t>
            </a:r>
            <a:r>
              <a:rPr lang="ru-RU" sz="1400" b="0" i="1" dirty="0" smtClean="0">
                <a:solidFill>
                  <a:srgbClr val="002060"/>
                </a:solidFill>
                <a:latin typeface="Calibri" panose="020F0502020204030204" pitchFamily="34" charset="0"/>
              </a:rPr>
              <a:t>  </a:t>
            </a:r>
          </a:p>
          <a:p>
            <a:pPr>
              <a:lnSpc>
                <a:spcPct val="140000"/>
              </a:lnSpc>
            </a:pPr>
            <a:r>
              <a:rPr lang="ru-RU" sz="1400" b="0" i="1" dirty="0" smtClean="0">
                <a:solidFill>
                  <a:srgbClr val="002060"/>
                </a:solidFill>
                <a:latin typeface="Calibri" panose="020F0502020204030204" pitchFamily="34" charset="0"/>
              </a:rPr>
              <a:t>         </a:t>
            </a:r>
            <a:r>
              <a:rPr lang="ru-RU" sz="1400" b="0" i="1" dirty="0">
                <a:solidFill>
                  <a:srgbClr val="002060"/>
                </a:solidFill>
                <a:latin typeface="Calibri" panose="020F0502020204030204" pitchFamily="34" charset="0"/>
              </a:rPr>
              <a:t>лекарственных средств</a:t>
            </a:r>
            <a:r>
              <a:rPr lang="ru-RU" sz="1400" b="0" i="1" dirty="0" smtClean="0">
                <a:solidFill>
                  <a:srgbClr val="002060"/>
                </a:solidFill>
                <a:latin typeface="Calibri" panose="020F0502020204030204" pitchFamily="34" charset="0"/>
              </a:rPr>
              <a:t>» Письмо Росздравнадзора № О</a:t>
            </a:r>
            <a:r>
              <a:rPr lang="en-US" sz="1400" b="0" i="1" dirty="0" smtClean="0">
                <a:solidFill>
                  <a:srgbClr val="002060"/>
                </a:solidFill>
                <a:latin typeface="Calibri" panose="020F0502020204030204" pitchFamily="34" charset="0"/>
              </a:rPr>
              <a:t>/</a:t>
            </a:r>
            <a:r>
              <a:rPr lang="ru-RU" sz="1400" b="0" i="1" dirty="0" smtClean="0">
                <a:solidFill>
                  <a:srgbClr val="002060"/>
                </a:solidFill>
                <a:latin typeface="Calibri" panose="020F0502020204030204" pitchFamily="34" charset="0"/>
              </a:rPr>
              <a:t>И-752</a:t>
            </a:r>
            <a:r>
              <a:rPr lang="en-US" sz="1400" b="0" i="1" dirty="0" smtClean="0">
                <a:solidFill>
                  <a:srgbClr val="002060"/>
                </a:solidFill>
                <a:latin typeface="Calibri" panose="020F0502020204030204" pitchFamily="34" charset="0"/>
              </a:rPr>
              <a:t>/</a:t>
            </a:r>
            <a:r>
              <a:rPr lang="ru-RU" sz="1400" b="0" i="1" dirty="0" smtClean="0">
                <a:solidFill>
                  <a:srgbClr val="002060"/>
                </a:solidFill>
                <a:latin typeface="Calibri" panose="020F0502020204030204" pitchFamily="34" charset="0"/>
              </a:rPr>
              <a:t>15 от 12.05.2015).</a:t>
            </a:r>
            <a:r>
              <a:rPr lang="ru-RU" sz="1400" dirty="0" smtClean="0">
                <a:solidFill>
                  <a:srgbClr val="002060"/>
                </a:solidFill>
                <a:latin typeface="Calibri" panose="020F0502020204030204" pitchFamily="34" charset="0"/>
              </a:rPr>
              <a:t> </a:t>
            </a:r>
            <a:r>
              <a:rPr lang="ru-RU" sz="1400" dirty="0">
                <a:solidFill>
                  <a:srgbClr val="002060"/>
                </a:solidFill>
                <a:latin typeface="Calibri" panose="020F0502020204030204" pitchFamily="34" charset="0"/>
              </a:rPr>
              <a:t>Для этого введена в действие новая </a:t>
            </a:r>
            <a:r>
              <a:rPr lang="ru-RU" sz="1400" dirty="0" smtClean="0">
                <a:solidFill>
                  <a:srgbClr val="002060"/>
                </a:solidFill>
                <a:latin typeface="Calibri" panose="020F0502020204030204" pitchFamily="34" charset="0"/>
              </a:rPr>
              <a:t>версия</a:t>
            </a:r>
          </a:p>
          <a:p>
            <a:pPr>
              <a:lnSpc>
                <a:spcPct val="140000"/>
              </a:lnSpc>
            </a:pPr>
            <a:r>
              <a:rPr lang="ru-RU" sz="1400" dirty="0">
                <a:solidFill>
                  <a:srgbClr val="002060"/>
                </a:solidFill>
                <a:latin typeface="Calibri" panose="020F0502020204030204" pitchFamily="34" charset="0"/>
              </a:rPr>
              <a:t> </a:t>
            </a:r>
            <a:r>
              <a:rPr lang="ru-RU" sz="1400" dirty="0" smtClean="0">
                <a:solidFill>
                  <a:srgbClr val="002060"/>
                </a:solidFill>
                <a:latin typeface="Calibri" panose="020F0502020204030204" pitchFamily="34" charset="0"/>
              </a:rPr>
              <a:t>        </a:t>
            </a:r>
            <a:r>
              <a:rPr lang="ru-RU" sz="1400" dirty="0">
                <a:solidFill>
                  <a:srgbClr val="002060"/>
                </a:solidFill>
                <a:latin typeface="Calibri" panose="020F0502020204030204" pitchFamily="34" charset="0"/>
              </a:rPr>
              <a:t>подсистемы «Выборочный контроль» Автоматизированной информационной системы Росздравнадзора </a:t>
            </a:r>
            <a:r>
              <a:rPr lang="ru-RU" sz="1400" b="0" i="1" dirty="0">
                <a:solidFill>
                  <a:srgbClr val="002060"/>
                </a:solidFill>
                <a:latin typeface="Calibri" panose="020F0502020204030204" pitchFamily="34" charset="0"/>
              </a:rPr>
              <a:t>(Старая версия была введена </a:t>
            </a:r>
            <a:endParaRPr lang="ru-RU" sz="1400" b="0" i="1" dirty="0" smtClean="0">
              <a:solidFill>
                <a:srgbClr val="002060"/>
              </a:solidFill>
              <a:latin typeface="Calibri" panose="020F0502020204030204" pitchFamily="34" charset="0"/>
            </a:endParaRPr>
          </a:p>
          <a:p>
            <a:pPr>
              <a:lnSpc>
                <a:spcPct val="140000"/>
              </a:lnSpc>
            </a:pPr>
            <a:r>
              <a:rPr lang="ru-RU" sz="1400" dirty="0" smtClean="0">
                <a:solidFill>
                  <a:srgbClr val="002060"/>
                </a:solidFill>
                <a:latin typeface="Calibri" panose="020F0502020204030204" pitchFamily="34" charset="0"/>
              </a:rPr>
              <a:t>         </a:t>
            </a:r>
            <a:r>
              <a:rPr lang="ru-RU" sz="1400" b="0" i="1" dirty="0">
                <a:solidFill>
                  <a:srgbClr val="002060"/>
                </a:solidFill>
                <a:latin typeface="Calibri" panose="020F0502020204030204" pitchFamily="34" charset="0"/>
              </a:rPr>
              <a:t>информационным письмом Росздравнадзора №04И-1332/11 от 20.12.2011). </a:t>
            </a:r>
          </a:p>
          <a:p>
            <a:pPr>
              <a:lnSpc>
                <a:spcPct val="140000"/>
              </a:lnSpc>
            </a:pPr>
            <a:endParaRPr lang="ru-RU" sz="1400" dirty="0" smtClean="0">
              <a:solidFill>
                <a:srgbClr val="002060"/>
              </a:solidFill>
              <a:latin typeface="Calibri" panose="020F0502020204030204" pitchFamily="34" charset="0"/>
            </a:endParaRPr>
          </a:p>
          <a:p>
            <a:pPr marL="285750" indent="-285750">
              <a:lnSpc>
                <a:spcPct val="140000"/>
              </a:lnSpc>
              <a:buFont typeface="Arial" panose="020B0604020202020204" pitchFamily="34" charset="0"/>
              <a:buChar char="•"/>
            </a:pPr>
            <a:r>
              <a:rPr lang="ru-RU" sz="1400" dirty="0" smtClean="0">
                <a:solidFill>
                  <a:srgbClr val="002060"/>
                </a:solidFill>
                <a:latin typeface="Calibri" panose="020F0502020204030204" pitchFamily="34" charset="0"/>
              </a:rPr>
              <a:t>Разработаны регламенты взаимодействия  региональных и муниципальных автоматизированных систем с аптечными организациями городов или регионов, имеющих право на отпуск  лекарственных препаратов и изделий </a:t>
            </a:r>
            <a:r>
              <a:rPr lang="ru-RU" sz="1400" dirty="0">
                <a:solidFill>
                  <a:srgbClr val="002060"/>
                </a:solidFill>
                <a:latin typeface="Calibri" panose="020F0502020204030204" pitchFamily="34" charset="0"/>
              </a:rPr>
              <a:t>медицинского назначения бесплатно или с 50-и процентной скидкой</a:t>
            </a:r>
            <a:r>
              <a:rPr lang="ru-RU" sz="1400" dirty="0" smtClean="0">
                <a:solidFill>
                  <a:srgbClr val="002060"/>
                </a:solidFill>
                <a:latin typeface="Calibri" panose="020F0502020204030204" pitchFamily="34" charset="0"/>
              </a:rPr>
              <a:t>, которые разъясняют </a:t>
            </a:r>
            <a:r>
              <a:rPr lang="ru-RU" sz="1400" dirty="0" smtClean="0">
                <a:solidFill>
                  <a:srgbClr val="C00000"/>
                </a:solidFill>
                <a:latin typeface="Calibri" panose="020F0502020204030204" pitchFamily="34" charset="0"/>
              </a:rPr>
              <a:t>порядок осуществления мониторинга лекарственных препаратов от заявки до отчетности об</a:t>
            </a:r>
          </a:p>
          <a:p>
            <a:pPr>
              <a:lnSpc>
                <a:spcPct val="140000"/>
              </a:lnSpc>
            </a:pPr>
            <a:r>
              <a:rPr lang="ru-RU" sz="1400" dirty="0">
                <a:solidFill>
                  <a:srgbClr val="C00000"/>
                </a:solidFill>
                <a:latin typeface="Calibri" panose="020F0502020204030204" pitchFamily="34" charset="0"/>
              </a:rPr>
              <a:t> </a:t>
            </a:r>
            <a:r>
              <a:rPr lang="ru-RU" sz="1400" dirty="0" smtClean="0">
                <a:solidFill>
                  <a:srgbClr val="C00000"/>
                </a:solidFill>
                <a:latin typeface="Calibri" panose="020F0502020204030204" pitchFamily="34" charset="0"/>
              </a:rPr>
              <a:t>       </a:t>
            </a:r>
            <a:r>
              <a:rPr lang="ru-RU" sz="1400" dirty="0">
                <a:solidFill>
                  <a:srgbClr val="C00000"/>
                </a:solidFill>
                <a:latin typeface="Calibri" panose="020F0502020204030204" pitchFamily="34" charset="0"/>
              </a:rPr>
              <a:t>их использовании </a:t>
            </a:r>
            <a:r>
              <a:rPr lang="ru-RU" sz="1400" dirty="0" smtClean="0">
                <a:solidFill>
                  <a:srgbClr val="002060"/>
                </a:solidFill>
                <a:latin typeface="Calibri" panose="020F0502020204030204" pitchFamily="34" charset="0"/>
              </a:rPr>
              <a:t>(в </a:t>
            </a:r>
            <a:r>
              <a:rPr lang="ru-RU" sz="1400" dirty="0">
                <a:solidFill>
                  <a:srgbClr val="002060"/>
                </a:solidFill>
                <a:latin typeface="Calibri" panose="020F0502020204030204" pitchFamily="34" charset="0"/>
              </a:rPr>
              <a:t>части реализации ФЗ от 22.08.2004 №</a:t>
            </a:r>
            <a:r>
              <a:rPr lang="ru-RU" sz="1400" dirty="0" smtClean="0">
                <a:solidFill>
                  <a:srgbClr val="002060"/>
                </a:solidFill>
                <a:latin typeface="Calibri" panose="020F0502020204030204" pitchFamily="34" charset="0"/>
              </a:rPr>
              <a:t>483).</a:t>
            </a:r>
            <a:endParaRPr lang="ru-RU" sz="1400" dirty="0">
              <a:solidFill>
                <a:srgbClr val="002060"/>
              </a:solidFill>
              <a:latin typeface="Calibri" panose="020F0502020204030204" pitchFamily="34" charset="0"/>
            </a:endParaRPr>
          </a:p>
          <a:p>
            <a:pPr>
              <a:lnSpc>
                <a:spcPct val="140000"/>
              </a:lnSpc>
            </a:pPr>
            <a:r>
              <a:rPr lang="ru-RU" sz="1400" dirty="0" smtClean="0">
                <a:solidFill>
                  <a:srgbClr val="333333"/>
                </a:solidFill>
                <a:latin typeface="Calibri" panose="020F0502020204030204" pitchFamily="34" charset="0"/>
              </a:rPr>
              <a:t> </a:t>
            </a:r>
            <a:endParaRPr lang="ru-RU" sz="1400" dirty="0">
              <a:solidFill>
                <a:srgbClr val="333333"/>
              </a:solidFill>
              <a:latin typeface="Calibri" panose="020F0502020204030204" pitchFamily="34" charset="0"/>
            </a:endParaRPr>
          </a:p>
          <a:p>
            <a:pPr>
              <a:lnSpc>
                <a:spcPct val="140000"/>
              </a:lnSpc>
            </a:pPr>
            <a:r>
              <a:rPr lang="ru-RU" sz="1400" dirty="0" smtClean="0">
                <a:solidFill>
                  <a:srgbClr val="333333"/>
                </a:solidFill>
                <a:latin typeface="Calibri" panose="020F0502020204030204" pitchFamily="34" charset="0"/>
              </a:rPr>
              <a:t> </a:t>
            </a:r>
          </a:p>
        </p:txBody>
      </p:sp>
      <p:sp>
        <p:nvSpPr>
          <p:cNvPr id="19461" name="Rectangle 12">
            <a:hlinkClick r:id="rId3"/>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sp>
        <p:nvSpPr>
          <p:cNvPr id="19462" name="Rectangle 13">
            <a:hlinkClick r:id="rId3"/>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pic>
        <p:nvPicPr>
          <p:cNvPr id="19465" name="Picture 14" descr="LogoRLSFinish1 copy"/>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279915"/>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7B3F6AD6-5081-4646-871B-60AE51819DEA}" type="slidenum">
              <a:rPr lang="ru-RU" sz="1300">
                <a:solidFill>
                  <a:srgbClr val="898989"/>
                </a:solidFill>
                <a:cs typeface="Arial" panose="020B0604020202020204" pitchFamily="34" charset="0"/>
              </a:rPr>
              <a:pPr algn="r" eaLnBrk="1" hangingPunct="1">
                <a:spcBef>
                  <a:spcPct val="0"/>
                </a:spcBef>
                <a:buClrTx/>
                <a:buFontTx/>
                <a:buNone/>
              </a:pPr>
              <a:t>3</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spTree>
    <p:extLst>
      <p:ext uri="{BB962C8B-B14F-4D97-AF65-F5344CB8AC3E}">
        <p14:creationId xmlns:p14="http://schemas.microsoft.com/office/powerpoint/2010/main" xmlns="" val="1013636637"/>
      </p:ext>
    </p:extLst>
  </p:cSld>
  <p:clrMapOvr>
    <a:masterClrMapping/>
  </p:clrMapOvr>
  <p:transition>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ChangeArrowheads="1"/>
          </p:cNvSpPr>
          <p:nvPr/>
        </p:nvSpPr>
        <p:spPr bwMode="auto">
          <a:xfrm>
            <a:off x="3071814" y="195263"/>
            <a:ext cx="7272337" cy="646112"/>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FontTx/>
              <a:buNone/>
            </a:pPr>
            <a:r>
              <a:rPr lang="ru-RU" altLang="ru-RU" sz="1800" b="1">
                <a:solidFill>
                  <a:srgbClr val="FFFFFF"/>
                </a:solidFill>
                <a:latin typeface="Calibri" panose="020F0502020204030204" pitchFamily="34" charset="0"/>
                <a:cs typeface="Arial" panose="020B0604020202020204" pitchFamily="34" charset="0"/>
              </a:rPr>
              <a:t>Единая медицинская автоматизированная система (ЕМИАС)</a:t>
            </a:r>
          </a:p>
          <a:p>
            <a:pPr fontAlgn="base">
              <a:spcBef>
                <a:spcPct val="0"/>
              </a:spcBef>
              <a:spcAft>
                <a:spcPct val="0"/>
              </a:spcAft>
              <a:buClrTx/>
              <a:buFontTx/>
              <a:buNone/>
            </a:pPr>
            <a:r>
              <a:rPr lang="ru-RU" altLang="ru-RU" sz="1800" b="1">
                <a:solidFill>
                  <a:srgbClr val="FFFFFF"/>
                </a:solidFill>
                <a:latin typeface="Calibri" panose="020F0502020204030204" pitchFamily="34" charset="0"/>
                <a:cs typeface="Arial" panose="020B0604020202020204" pitchFamily="34" charset="0"/>
              </a:rPr>
              <a:t>Департамента информационных технологий г. Москвы             </a:t>
            </a:r>
          </a:p>
        </p:txBody>
      </p:sp>
      <p:sp>
        <p:nvSpPr>
          <p:cNvPr id="55299" name="TextBox 1"/>
          <p:cNvSpPr txBox="1">
            <a:spLocks noChangeArrowheads="1"/>
          </p:cNvSpPr>
          <p:nvPr/>
        </p:nvSpPr>
        <p:spPr bwMode="auto">
          <a:xfrm>
            <a:off x="1558925" y="1557339"/>
            <a:ext cx="9144000" cy="1006429"/>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110000"/>
              </a:lnSpc>
              <a:spcBef>
                <a:spcPct val="0"/>
              </a:spcBef>
              <a:spcAft>
                <a:spcPct val="0"/>
              </a:spcAft>
              <a:buClrTx/>
              <a:buFontTx/>
              <a:buNone/>
            </a:pPr>
            <a:r>
              <a:rPr lang="ru-RU" altLang="ru-RU" sz="1800" b="1">
                <a:solidFill>
                  <a:srgbClr val="333333"/>
                </a:solidFill>
                <a:latin typeface="Calibri" panose="020F0502020204030204" pitchFamily="34" charset="0"/>
                <a:cs typeface="Arial" panose="020B0604020202020204" pitchFamily="34" charset="0"/>
              </a:rPr>
              <a:t>БД РЛС</a:t>
            </a:r>
            <a:r>
              <a:rPr lang="ru-RU" altLang="ru-RU" sz="1800" b="1">
                <a:solidFill>
                  <a:srgbClr val="333333"/>
                </a:solidFill>
                <a:cs typeface="Arial" panose="020B0604020202020204" pitchFamily="34" charset="0"/>
              </a:rPr>
              <a:t>®</a:t>
            </a:r>
            <a:r>
              <a:rPr lang="ru-RU" altLang="ru-RU" sz="1800" b="1">
                <a:solidFill>
                  <a:srgbClr val="333333"/>
                </a:solidFill>
                <a:latin typeface="Calibri" panose="020F0502020204030204" pitchFamily="34" charset="0"/>
                <a:cs typeface="Arial" panose="020B0604020202020204" pitchFamily="34" charset="0"/>
              </a:rPr>
              <a:t> внедрена в систему </a:t>
            </a:r>
            <a:r>
              <a:rPr lang="ru-RU" altLang="ru-RU" sz="1800" b="1">
                <a:solidFill>
                  <a:srgbClr val="333333"/>
                </a:solidFill>
                <a:cs typeface="Arial" panose="020B0604020202020204" pitchFamily="34" charset="0"/>
              </a:rPr>
              <a:t>«</a:t>
            </a:r>
            <a:r>
              <a:rPr lang="ru-RU" altLang="ru-RU" sz="1800" b="1">
                <a:solidFill>
                  <a:srgbClr val="333333"/>
                </a:solidFill>
                <a:latin typeface="Calibri" panose="020F0502020204030204" pitchFamily="34" charset="0"/>
                <a:cs typeface="Arial" panose="020B0604020202020204" pitchFamily="34" charset="0"/>
              </a:rPr>
              <a:t>Рабочее место врача</a:t>
            </a:r>
            <a:r>
              <a:rPr lang="ru-RU" altLang="ru-RU" sz="1800" b="1">
                <a:solidFill>
                  <a:srgbClr val="333333"/>
                </a:solidFill>
                <a:cs typeface="Arial" panose="020B0604020202020204" pitchFamily="34" charset="0"/>
              </a:rPr>
              <a:t>»</a:t>
            </a:r>
            <a:r>
              <a:rPr lang="ru-RU" altLang="ru-RU" sz="1800" b="1">
                <a:solidFill>
                  <a:srgbClr val="333333"/>
                </a:solidFill>
                <a:latin typeface="Calibri" panose="020F0502020204030204" pitchFamily="34" charset="0"/>
                <a:cs typeface="Arial" panose="020B0604020202020204" pitchFamily="34" charset="0"/>
              </a:rPr>
              <a:t>.  Это 10 тысяч терминалов в ЛПУ Москвы. Цель – информационная поддержка врача при назначении лекарственных препаратов</a:t>
            </a:r>
          </a:p>
        </p:txBody>
      </p:sp>
      <p:pic>
        <p:nvPicPr>
          <p:cNvPr id="5530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919288" y="2565401"/>
            <a:ext cx="8316912" cy="393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1"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69875"/>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2"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FontTx/>
              <a:buNone/>
            </a:pPr>
            <a:fld id="{58538861-BDD5-4780-A8F2-694181A2200A}" type="slidenum">
              <a:rPr lang="ru-RU" sz="1300">
                <a:solidFill>
                  <a:srgbClr val="898989"/>
                </a:solidFill>
                <a:cs typeface="Arial" panose="020B0604020202020204" pitchFamily="34" charset="0"/>
              </a:rPr>
              <a:pPr algn="r" fontAlgn="base">
                <a:spcBef>
                  <a:spcPct val="0"/>
                </a:spcBef>
                <a:spcAft>
                  <a:spcPct val="0"/>
                </a:spcAft>
                <a:buClrTx/>
                <a:buFontTx/>
                <a:buNone/>
              </a:pPr>
              <a:t>30</a:t>
            </a:fld>
            <a:endParaRPr lang="ru-RU" sz="1300">
              <a:solidFill>
                <a:srgbClr val="898989"/>
              </a:solidFill>
              <a:cs typeface="Arial" panose="020B0604020202020204" pitchFamily="34" charset="0"/>
            </a:endParaRPr>
          </a:p>
        </p:txBody>
      </p:sp>
    </p:spTree>
    <p:extLst>
      <p:ext uri="{BB962C8B-B14F-4D97-AF65-F5344CB8AC3E}">
        <p14:creationId xmlns:p14="http://schemas.microsoft.com/office/powerpoint/2010/main" xmlns="" val="2060127839"/>
      </p:ext>
    </p:extLst>
  </p:cSld>
  <p:clrMapOvr>
    <a:masterClrMapping/>
  </p:clrMapOvr>
  <p:transition>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ChangeArrowheads="1"/>
          </p:cNvSpPr>
          <p:nvPr/>
        </p:nvSpPr>
        <p:spPr bwMode="auto">
          <a:xfrm>
            <a:off x="3397251" y="134939"/>
            <a:ext cx="7235825" cy="70167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FontTx/>
              <a:buNone/>
            </a:pPr>
            <a:r>
              <a:rPr lang="ru-RU" altLang="ru-RU" sz="2000" b="1">
                <a:solidFill>
                  <a:srgbClr val="FFFFFF"/>
                </a:solidFill>
                <a:latin typeface="Calibri" panose="020F0502020204030204" pitchFamily="34" charset="0"/>
                <a:cs typeface="Arial" panose="020B0604020202020204" pitchFamily="34" charset="0"/>
              </a:rPr>
              <a:t>Пример внедрения  РЛС</a:t>
            </a:r>
            <a:r>
              <a:rPr lang="ru-RU" altLang="ru-RU" sz="2000" b="1" baseline="30000">
                <a:solidFill>
                  <a:srgbClr val="FFFFFF"/>
                </a:solidFill>
                <a:cs typeface="Arial" panose="020B0604020202020204" pitchFamily="34" charset="0"/>
              </a:rPr>
              <a:t>®</a:t>
            </a:r>
            <a:r>
              <a:rPr lang="ru-RU" altLang="ru-RU" sz="2000" b="1">
                <a:solidFill>
                  <a:srgbClr val="FFFFFF"/>
                </a:solidFill>
                <a:latin typeface="Calibri" panose="020F0502020204030204" pitchFamily="34" charset="0"/>
                <a:cs typeface="Arial" panose="020B0604020202020204" pitchFamily="34" charset="0"/>
              </a:rPr>
              <a:t> в региональную систему  </a:t>
            </a:r>
          </a:p>
          <a:p>
            <a:pPr fontAlgn="base">
              <a:spcBef>
                <a:spcPct val="0"/>
              </a:spcBef>
              <a:spcAft>
                <a:spcPct val="0"/>
              </a:spcAft>
              <a:buClrTx/>
              <a:buFontTx/>
              <a:buNone/>
            </a:pPr>
            <a:r>
              <a:rPr lang="ru-RU" altLang="ru-RU" sz="2000" b="1">
                <a:solidFill>
                  <a:srgbClr val="FFFFFF"/>
                </a:solidFill>
                <a:latin typeface="Calibri" panose="020F0502020204030204" pitchFamily="34" charset="0"/>
                <a:cs typeface="Arial" panose="020B0604020202020204" pitchFamily="34" charset="0"/>
              </a:rPr>
              <a:t>учета лекарственного  обеспечения   (Белгородская область)     </a:t>
            </a:r>
          </a:p>
        </p:txBody>
      </p:sp>
      <p:sp>
        <p:nvSpPr>
          <p:cNvPr id="53251" name="Text Box 1"/>
          <p:cNvSpPr txBox="1">
            <a:spLocks noChangeArrowheads="1"/>
          </p:cNvSpPr>
          <p:nvPr/>
        </p:nvSpPr>
        <p:spPr bwMode="auto">
          <a:xfrm>
            <a:off x="2063750" y="1628775"/>
            <a:ext cx="8280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a:spcBef>
                <a:spcPct val="20000"/>
              </a:spcBef>
              <a:buClr>
                <a:schemeClr val="hlink"/>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hlink"/>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fontAlgn="base">
              <a:spcBef>
                <a:spcPct val="0"/>
              </a:spcBef>
              <a:spcAft>
                <a:spcPct val="0"/>
              </a:spcAft>
              <a:buClr>
                <a:srgbClr val="00645A"/>
              </a:buClr>
              <a:buFont typeface="Wingdings" panose="05000000000000000000" pitchFamily="2" charset="2"/>
              <a:buNone/>
            </a:pPr>
            <a:endParaRPr lang="uk-UA" altLang="ru-RU" sz="2400" b="1">
              <a:solidFill>
                <a:srgbClr val="333333"/>
              </a:solidFill>
              <a:latin typeface="Calibri" panose="020F0502020204030204" pitchFamily="34" charset="0"/>
              <a:cs typeface="Arial" panose="020B0604020202020204" pitchFamily="34" charset="0"/>
            </a:endParaRPr>
          </a:p>
        </p:txBody>
      </p:sp>
      <p:pic>
        <p:nvPicPr>
          <p:cNvPr id="53252" name="Picture 9"/>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860550" y="1916113"/>
            <a:ext cx="8483600" cy="465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Овал 1"/>
          <p:cNvSpPr/>
          <p:nvPr/>
        </p:nvSpPr>
        <p:spPr>
          <a:xfrm>
            <a:off x="1658938" y="4322764"/>
            <a:ext cx="952500" cy="681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pic>
        <p:nvPicPr>
          <p:cNvPr id="53254" name="Picture 14" descr="LogoRLSFinish1 copy"/>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3089" y="265114"/>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5"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FontTx/>
              <a:buNone/>
            </a:pPr>
            <a:fld id="{08FD3C18-596C-4AF3-A6E4-539D8304F528}" type="slidenum">
              <a:rPr lang="ru-RU" sz="1300">
                <a:solidFill>
                  <a:srgbClr val="898989"/>
                </a:solidFill>
                <a:cs typeface="Arial" panose="020B0604020202020204" pitchFamily="34" charset="0"/>
              </a:rPr>
              <a:pPr algn="r" fontAlgn="base">
                <a:spcBef>
                  <a:spcPct val="0"/>
                </a:spcBef>
                <a:spcAft>
                  <a:spcPct val="0"/>
                </a:spcAft>
                <a:buClrTx/>
                <a:buFontTx/>
                <a:buNone/>
              </a:pPr>
              <a:t>31</a:t>
            </a:fld>
            <a:endParaRPr lang="ru-RU" sz="1300">
              <a:solidFill>
                <a:srgbClr val="898989"/>
              </a:solidFill>
              <a:cs typeface="Arial" panose="020B0604020202020204" pitchFamily="34" charset="0"/>
            </a:endParaRPr>
          </a:p>
        </p:txBody>
      </p:sp>
    </p:spTree>
    <p:extLst>
      <p:ext uri="{BB962C8B-B14F-4D97-AF65-F5344CB8AC3E}">
        <p14:creationId xmlns:p14="http://schemas.microsoft.com/office/powerpoint/2010/main" xmlns="" val="1998895055"/>
      </p:ext>
    </p:extLst>
  </p:cSld>
  <p:clrMapOvr>
    <a:masterClrMapping/>
  </p:clrMapOvr>
  <p:transition>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ChangeArrowheads="1"/>
          </p:cNvSpPr>
          <p:nvPr/>
        </p:nvSpPr>
        <p:spPr bwMode="auto">
          <a:xfrm>
            <a:off x="3844925" y="260350"/>
            <a:ext cx="6427788" cy="427038"/>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FontTx/>
              <a:buNone/>
            </a:pPr>
            <a:r>
              <a:rPr lang="ru-RU" altLang="ru-RU" sz="2200" b="1">
                <a:solidFill>
                  <a:srgbClr val="FFFFFF"/>
                </a:solidFill>
                <a:latin typeface="Calibri" panose="020F0502020204030204" pitchFamily="34" charset="0"/>
                <a:cs typeface="Arial" panose="020B0604020202020204" pitchFamily="34" charset="0"/>
              </a:rPr>
              <a:t>Примеры внедрения. Ульяновская область</a:t>
            </a:r>
          </a:p>
        </p:txBody>
      </p:sp>
      <p:pic>
        <p:nvPicPr>
          <p:cNvPr id="48131" name="Picture 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703389" y="1701800"/>
            <a:ext cx="8785225" cy="2374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8132" name="Picture 6"/>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281238" y="4252914"/>
            <a:ext cx="7702550" cy="16970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8133" name="Picture 8"/>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016500" y="6083300"/>
            <a:ext cx="2152650" cy="514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8134" name="Picture 14" descr="LogoRLSFinish1 copy"/>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188119"/>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5"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FontTx/>
              <a:buNone/>
            </a:pPr>
            <a:fld id="{1D367762-E116-45CC-9750-3545B4C41E94}" type="slidenum">
              <a:rPr lang="ru-RU" sz="1300">
                <a:solidFill>
                  <a:srgbClr val="898989"/>
                </a:solidFill>
                <a:cs typeface="Arial" panose="020B0604020202020204" pitchFamily="34" charset="0"/>
              </a:rPr>
              <a:pPr algn="r" fontAlgn="base">
                <a:spcBef>
                  <a:spcPct val="0"/>
                </a:spcBef>
                <a:spcAft>
                  <a:spcPct val="0"/>
                </a:spcAft>
                <a:buClrTx/>
                <a:buFontTx/>
                <a:buNone/>
              </a:pPr>
              <a:t>32</a:t>
            </a:fld>
            <a:endParaRPr lang="ru-RU" sz="1300">
              <a:solidFill>
                <a:srgbClr val="898989"/>
              </a:solidFill>
              <a:cs typeface="Arial" panose="020B0604020202020204" pitchFamily="34" charset="0"/>
            </a:endParaRPr>
          </a:p>
        </p:txBody>
      </p:sp>
    </p:spTree>
    <p:extLst>
      <p:ext uri="{BB962C8B-B14F-4D97-AF65-F5344CB8AC3E}">
        <p14:creationId xmlns:p14="http://schemas.microsoft.com/office/powerpoint/2010/main" xmlns="" val="154458206"/>
      </p:ext>
    </p:extLst>
  </p:cSld>
  <p:clrMapOvr>
    <a:masterClrMapping/>
  </p:clrMapOvr>
  <p:transition>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3071813" y="228601"/>
            <a:ext cx="341312"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
                <a:srgbClr val="00645A"/>
              </a:buClr>
              <a:buFont typeface="Wingdings" panose="05000000000000000000" pitchFamily="2" charset="2"/>
              <a:buNone/>
            </a:pPr>
            <a:r>
              <a:rPr lang="ru-RU" altLang="ru-RU" sz="2200">
                <a:solidFill>
                  <a:srgbClr val="FFFFFF"/>
                </a:solidFill>
                <a:cs typeface="Arial" panose="020B0604020202020204" pitchFamily="34" charset="0"/>
              </a:rPr>
              <a:t>  </a:t>
            </a:r>
          </a:p>
        </p:txBody>
      </p:sp>
      <p:graphicFrame>
        <p:nvGraphicFramePr>
          <p:cNvPr id="2" name="Таблица 1"/>
          <p:cNvGraphicFramePr>
            <a:graphicFrameLocks noGrp="1"/>
          </p:cNvGraphicFramePr>
          <p:nvPr/>
        </p:nvGraphicFramePr>
        <p:xfrm>
          <a:off x="5791200" y="3716339"/>
          <a:ext cx="609600" cy="295275"/>
        </p:xfrm>
        <a:graphic>
          <a:graphicData uri="http://schemas.openxmlformats.org/drawingml/2006/table">
            <a:tbl>
              <a:tblPr/>
              <a:tblGrid>
                <a:gridCol w="609600"/>
              </a:tblGrid>
              <a:tr h="295275">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defRPr sz="2400">
                          <a:solidFill>
                            <a:schemeClr val="hlink"/>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
                          <a:schemeClr val="hlink"/>
                        </a:buClr>
                        <a:buSzTx/>
                        <a:buFont typeface="Wingdings" panose="05000000000000000000" pitchFamily="2" charset="2"/>
                        <a:buNone/>
                        <a:tabLst/>
                      </a:pPr>
                      <a:endParaRPr kumimoji="0" lang="ru-RU" sz="1000" b="0" i="0" u="none" strike="noStrike" cap="none" normalizeH="0" baseline="0" smtClean="0">
                        <a:ln>
                          <a:noFill/>
                        </a:ln>
                        <a:solidFill>
                          <a:srgbClr val="000000"/>
                        </a:solidFill>
                        <a:effectLst/>
                        <a:latin typeface="Arial Cyr" panose="020B0604020202020204" pitchFamily="34" charset="0"/>
                        <a:cs typeface="Arial" panose="020B0604020202020204" pitchFamily="34"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graphicFrame>
        <p:nvGraphicFramePr>
          <p:cNvPr id="3" name="Таблица 2"/>
          <p:cNvGraphicFramePr>
            <a:graphicFrameLocks noGrp="1"/>
          </p:cNvGraphicFramePr>
          <p:nvPr/>
        </p:nvGraphicFramePr>
        <p:xfrm>
          <a:off x="5791200" y="3716339"/>
          <a:ext cx="609600" cy="295275"/>
        </p:xfrm>
        <a:graphic>
          <a:graphicData uri="http://schemas.openxmlformats.org/drawingml/2006/table">
            <a:tbl>
              <a:tblPr/>
              <a:tblGrid>
                <a:gridCol w="609600"/>
              </a:tblGrid>
              <a:tr h="295275">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defRPr sz="2400">
                          <a:solidFill>
                            <a:schemeClr val="hlink"/>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
                          <a:schemeClr val="hlink"/>
                        </a:buClr>
                        <a:buSzTx/>
                        <a:buFont typeface="Wingdings" panose="05000000000000000000" pitchFamily="2" charset="2"/>
                        <a:buNone/>
                        <a:tabLst/>
                      </a:pPr>
                      <a:endParaRPr kumimoji="0" lang="ru-RU" sz="1000" b="0" i="0" u="none" strike="noStrike" cap="none" normalizeH="0" baseline="0" smtClean="0">
                        <a:ln>
                          <a:noFill/>
                        </a:ln>
                        <a:solidFill>
                          <a:srgbClr val="000000"/>
                        </a:solidFill>
                        <a:effectLst/>
                        <a:latin typeface="Arial Cyr" panose="020B0604020202020204" pitchFamily="34" charset="0"/>
                        <a:cs typeface="Arial" panose="020B0604020202020204" pitchFamily="34"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47119" name="Picture 18"/>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028826" y="1550988"/>
            <a:ext cx="7883525" cy="4254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7120" name="Прямоугольник 4"/>
          <p:cNvSpPr>
            <a:spLocks noChangeArrowheads="1"/>
          </p:cNvSpPr>
          <p:nvPr/>
        </p:nvSpPr>
        <p:spPr bwMode="auto">
          <a:xfrm>
            <a:off x="1703388" y="5876926"/>
            <a:ext cx="8856662" cy="877163"/>
          </a:xfrm>
          <a:prstGeom prst="rect">
            <a:avLst/>
          </a:prstGeom>
          <a:noFill/>
          <a:ln>
            <a:noFill/>
          </a:ln>
          <a:effectLst/>
          <a:extLst>
            <a:ext uri="{909E8E84-426E-40DD-AFC4-6F175D3DCCD1}">
              <a14:hiddenFill xmlns:a14="http://schemas.microsoft.com/office/drawing/2010/main" xmlns="">
                <a:solidFill>
                  <a:srgbClr val="8FDEA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
                <a:srgbClr val="00645A"/>
              </a:buClr>
              <a:buFont typeface="Wingdings" panose="05000000000000000000" pitchFamily="2" charset="2"/>
              <a:buNone/>
            </a:pPr>
            <a:r>
              <a:rPr lang="ru-RU" altLang="ru-RU" sz="1700" b="1">
                <a:solidFill>
                  <a:srgbClr val="333333"/>
                </a:solidFill>
                <a:latin typeface="Calibri" panose="020F0502020204030204" pitchFamily="34" charset="0"/>
                <a:ea typeface="HP Simplified"/>
                <a:cs typeface="Arial" panose="020B0604020202020204" pitchFamily="34" charset="0"/>
              </a:rPr>
              <a:t>Введение персонифицированного учета медикаментов и расходных материалов в стационаре позволяет контролировать отпуск медикаментов от аптечного склада до конкретного больного. </a:t>
            </a:r>
          </a:p>
        </p:txBody>
      </p:sp>
      <p:sp>
        <p:nvSpPr>
          <p:cNvPr id="47121" name="Rectangle 21"/>
          <p:cNvSpPr>
            <a:spLocks noChangeArrowheads="1"/>
          </p:cNvSpPr>
          <p:nvPr/>
        </p:nvSpPr>
        <p:spPr bwMode="auto">
          <a:xfrm>
            <a:off x="3432175" y="115888"/>
            <a:ext cx="6985000" cy="7620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fontAlgn="base">
              <a:spcBef>
                <a:spcPct val="0"/>
              </a:spcBef>
              <a:spcAft>
                <a:spcPct val="0"/>
              </a:spcAft>
            </a:pPr>
            <a:r>
              <a:rPr lang="ru-RU" sz="2200" dirty="0">
                <a:solidFill>
                  <a:srgbClr val="FFFFFF"/>
                </a:solidFill>
                <a:latin typeface="Calibri" panose="020F0502020204030204" pitchFamily="34" charset="0"/>
                <a:cs typeface="Arial" panose="020B0604020202020204" pitchFamily="34" charset="0"/>
              </a:rPr>
              <a:t>Опыт внедрения МИС на примере </a:t>
            </a:r>
          </a:p>
          <a:p>
            <a:pPr algn="ctr" fontAlgn="base">
              <a:spcBef>
                <a:spcPct val="0"/>
              </a:spcBef>
              <a:spcAft>
                <a:spcPct val="0"/>
              </a:spcAft>
            </a:pPr>
            <a:r>
              <a:rPr lang="ru-RU" sz="2200" dirty="0">
                <a:solidFill>
                  <a:srgbClr val="FFFFFF"/>
                </a:solidFill>
                <a:cs typeface="Arial" panose="020B0604020202020204" pitchFamily="34" charset="0"/>
              </a:rPr>
              <a:t>«</a:t>
            </a:r>
            <a:r>
              <a:rPr lang="ru-RU" sz="2200" dirty="0">
                <a:solidFill>
                  <a:srgbClr val="FFFFFF"/>
                </a:solidFill>
                <a:latin typeface="Calibri" panose="020F0502020204030204" pitchFamily="34" charset="0"/>
                <a:cs typeface="Arial" panose="020B0604020202020204" pitchFamily="34" charset="0"/>
              </a:rPr>
              <a:t>Клинической больницы №172 ФМБА России</a:t>
            </a:r>
            <a:r>
              <a:rPr lang="ru-RU" sz="2200" dirty="0">
                <a:solidFill>
                  <a:srgbClr val="FFFFFF"/>
                </a:solidFill>
                <a:cs typeface="Arial" panose="020B0604020202020204" pitchFamily="34" charset="0"/>
              </a:rPr>
              <a:t>»</a:t>
            </a:r>
            <a:endParaRPr lang="ru-RU" sz="2200" dirty="0">
              <a:solidFill>
                <a:srgbClr val="FFFFFF"/>
              </a:solidFill>
              <a:latin typeface="Calibri" panose="020F0502020204030204" pitchFamily="34" charset="0"/>
              <a:cs typeface="Arial" panose="020B0604020202020204" pitchFamily="34" charset="0"/>
            </a:endParaRPr>
          </a:p>
        </p:txBody>
      </p:sp>
      <p:pic>
        <p:nvPicPr>
          <p:cNvPr id="47122"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28601"/>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23"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FontTx/>
              <a:buNone/>
            </a:pPr>
            <a:fld id="{DD2EBBE2-BBB7-465A-AE3A-55ACA0EEDACE}" type="slidenum">
              <a:rPr lang="ru-RU" sz="1300">
                <a:solidFill>
                  <a:srgbClr val="898989"/>
                </a:solidFill>
                <a:cs typeface="Arial" panose="020B0604020202020204" pitchFamily="34" charset="0"/>
              </a:rPr>
              <a:pPr algn="r" fontAlgn="base">
                <a:spcBef>
                  <a:spcPct val="0"/>
                </a:spcBef>
                <a:spcAft>
                  <a:spcPct val="0"/>
                </a:spcAft>
                <a:buClrTx/>
                <a:buFontTx/>
                <a:buNone/>
              </a:pPr>
              <a:t>33</a:t>
            </a:fld>
            <a:endParaRPr lang="ru-RU" sz="1300">
              <a:solidFill>
                <a:srgbClr val="898989"/>
              </a:solidFill>
              <a:cs typeface="Arial" panose="020B0604020202020204" pitchFamily="34" charset="0"/>
            </a:endParaRPr>
          </a:p>
        </p:txBody>
      </p:sp>
    </p:spTree>
    <p:extLst>
      <p:ext uri="{BB962C8B-B14F-4D97-AF65-F5344CB8AC3E}">
        <p14:creationId xmlns:p14="http://schemas.microsoft.com/office/powerpoint/2010/main" xmlns="" val="3467237412"/>
      </p:ext>
    </p:extLst>
  </p:cSld>
  <p:clrMapOvr>
    <a:masterClrMapping/>
  </p:clrMapOvr>
  <p:transition>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p:cNvSpPr>
            <a:spLocks noChangeArrowheads="1"/>
          </p:cNvSpPr>
          <p:nvPr/>
        </p:nvSpPr>
        <p:spPr bwMode="auto">
          <a:xfrm>
            <a:off x="3648075" y="260350"/>
            <a:ext cx="6580188" cy="427038"/>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FontTx/>
              <a:buNone/>
            </a:pPr>
            <a:r>
              <a:rPr lang="ru-RU" altLang="ru-RU" sz="2200" b="1">
                <a:solidFill>
                  <a:srgbClr val="FFFFFF"/>
                </a:solidFill>
                <a:latin typeface="Calibri" panose="020F0502020204030204" pitchFamily="34" charset="0"/>
                <a:cs typeface="Arial" panose="020B0604020202020204" pitchFamily="34" charset="0"/>
              </a:rPr>
              <a:t>Примеры внедрения.  Саратовская область</a:t>
            </a:r>
          </a:p>
        </p:txBody>
      </p:sp>
      <p:pic>
        <p:nvPicPr>
          <p:cNvPr id="49155" name="Picture 8"/>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943475" y="6092825"/>
            <a:ext cx="2152650" cy="514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915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135189" y="1557339"/>
            <a:ext cx="7921625" cy="21605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9157"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566988" y="3859214"/>
            <a:ext cx="6985000"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9158" name="Picture 14" descr="LogoRLSFinish1 copy"/>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260350"/>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9"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FontTx/>
              <a:buNone/>
            </a:pPr>
            <a:fld id="{79EAA803-5CDF-41E7-8BF0-243D4A9043C1}" type="slidenum">
              <a:rPr lang="ru-RU" sz="1300">
                <a:solidFill>
                  <a:srgbClr val="898989"/>
                </a:solidFill>
                <a:cs typeface="Arial" panose="020B0604020202020204" pitchFamily="34" charset="0"/>
              </a:rPr>
              <a:pPr algn="r" fontAlgn="base">
                <a:spcBef>
                  <a:spcPct val="0"/>
                </a:spcBef>
                <a:spcAft>
                  <a:spcPct val="0"/>
                </a:spcAft>
                <a:buClrTx/>
                <a:buFontTx/>
                <a:buNone/>
              </a:pPr>
              <a:t>34</a:t>
            </a:fld>
            <a:endParaRPr lang="ru-RU" sz="1300">
              <a:solidFill>
                <a:srgbClr val="898989"/>
              </a:solidFill>
              <a:cs typeface="Arial" panose="020B0604020202020204" pitchFamily="34" charset="0"/>
            </a:endParaRPr>
          </a:p>
        </p:txBody>
      </p:sp>
    </p:spTree>
    <p:extLst>
      <p:ext uri="{BB962C8B-B14F-4D97-AF65-F5344CB8AC3E}">
        <p14:creationId xmlns:p14="http://schemas.microsoft.com/office/powerpoint/2010/main" xmlns="" val="709602037"/>
      </p:ext>
    </p:extLst>
  </p:cSld>
  <p:clrMapOvr>
    <a:masterClrMapping/>
  </p:clrMapOvr>
  <p:transition>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ChangeArrowheads="1"/>
          </p:cNvSpPr>
          <p:nvPr/>
        </p:nvSpPr>
        <p:spPr bwMode="auto">
          <a:xfrm>
            <a:off x="3900488" y="260350"/>
            <a:ext cx="5651500" cy="427038"/>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FontTx/>
              <a:buNone/>
            </a:pPr>
            <a:r>
              <a:rPr lang="ru-RU" altLang="ru-RU" sz="2200" b="1">
                <a:solidFill>
                  <a:srgbClr val="FFFFFF"/>
                </a:solidFill>
                <a:latin typeface="Calibri" panose="020F0502020204030204" pitchFamily="34" charset="0"/>
                <a:cs typeface="Arial" panose="020B0604020202020204" pitchFamily="34" charset="0"/>
              </a:rPr>
              <a:t>Пример внедрения.   Хабаровский край</a:t>
            </a:r>
          </a:p>
        </p:txBody>
      </p:sp>
      <p:pic>
        <p:nvPicPr>
          <p:cNvPr id="50179" name="Picture 5"/>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919289" y="1701800"/>
            <a:ext cx="8353425"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0180"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319338" y="3213100"/>
            <a:ext cx="7670800" cy="19446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0181" name="Picture 7"/>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297114" y="5462588"/>
            <a:ext cx="8262937" cy="55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4-конечная звезда 7"/>
          <p:cNvSpPr/>
          <p:nvPr/>
        </p:nvSpPr>
        <p:spPr>
          <a:xfrm>
            <a:off x="1992313" y="5516563"/>
            <a:ext cx="457200" cy="360362"/>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pic>
        <p:nvPicPr>
          <p:cNvPr id="50183" name="Picture 14" descr="LogoRLSFinish1 copy"/>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260350"/>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4"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FontTx/>
              <a:buNone/>
            </a:pPr>
            <a:fld id="{CE9A4684-C2FE-4CAB-A11E-0220AC0C69E0}" type="slidenum">
              <a:rPr lang="ru-RU" sz="1300">
                <a:solidFill>
                  <a:srgbClr val="898989"/>
                </a:solidFill>
                <a:cs typeface="Arial" panose="020B0604020202020204" pitchFamily="34" charset="0"/>
              </a:rPr>
              <a:pPr algn="r" fontAlgn="base">
                <a:spcBef>
                  <a:spcPct val="0"/>
                </a:spcBef>
                <a:spcAft>
                  <a:spcPct val="0"/>
                </a:spcAft>
                <a:buClrTx/>
                <a:buFontTx/>
                <a:buNone/>
              </a:pPr>
              <a:t>35</a:t>
            </a:fld>
            <a:endParaRPr lang="ru-RU" sz="1300">
              <a:solidFill>
                <a:srgbClr val="898989"/>
              </a:solidFill>
              <a:cs typeface="Arial" panose="020B0604020202020204" pitchFamily="34" charset="0"/>
            </a:endParaRPr>
          </a:p>
        </p:txBody>
      </p:sp>
    </p:spTree>
    <p:extLst>
      <p:ext uri="{BB962C8B-B14F-4D97-AF65-F5344CB8AC3E}">
        <p14:creationId xmlns:p14="http://schemas.microsoft.com/office/powerpoint/2010/main" xmlns="" val="1086956305"/>
      </p:ext>
    </p:extLst>
  </p:cSld>
  <p:clrMapOvr>
    <a:masterClrMapping/>
  </p:clrMapOvr>
  <p:transition>
    <p:cover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a:spLocks noChangeArrowheads="1"/>
          </p:cNvSpPr>
          <p:nvPr/>
        </p:nvSpPr>
        <p:spPr bwMode="auto">
          <a:xfrm>
            <a:off x="3827464" y="260350"/>
            <a:ext cx="5508625" cy="427038"/>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FontTx/>
              <a:buNone/>
            </a:pPr>
            <a:r>
              <a:rPr lang="ru-RU" altLang="ru-RU" sz="2200" b="1">
                <a:solidFill>
                  <a:srgbClr val="FFFFFF"/>
                </a:solidFill>
                <a:latin typeface="Calibri" panose="020F0502020204030204" pitchFamily="34" charset="0"/>
                <a:cs typeface="Arial" panose="020B0604020202020204" pitchFamily="34" charset="0"/>
              </a:rPr>
              <a:t>Пример внедрения. Приморский край. </a:t>
            </a:r>
          </a:p>
        </p:txBody>
      </p:sp>
      <p:graphicFrame>
        <p:nvGraphicFramePr>
          <p:cNvPr id="10" name="Диаграмма 9"/>
          <p:cNvGraphicFramePr>
            <a:graphicFrameLocks/>
          </p:cNvGraphicFramePr>
          <p:nvPr/>
        </p:nvGraphicFramePr>
        <p:xfrm>
          <a:off x="1918966" y="1630140"/>
          <a:ext cx="8435454" cy="4920605"/>
        </p:xfrm>
        <a:graphic>
          <a:graphicData uri="http://schemas.openxmlformats.org/drawingml/2006/chart">
            <c:chart xmlns:c="http://schemas.openxmlformats.org/drawingml/2006/chart" xmlns:r="http://schemas.openxmlformats.org/officeDocument/2006/relationships" r:id="rId2"/>
          </a:graphicData>
        </a:graphic>
      </p:graphicFrame>
      <p:sp>
        <p:nvSpPr>
          <p:cNvPr id="3" name="4-конечная звезда 2"/>
          <p:cNvSpPr/>
          <p:nvPr/>
        </p:nvSpPr>
        <p:spPr>
          <a:xfrm>
            <a:off x="2357438" y="5949951"/>
            <a:ext cx="457200" cy="360363"/>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pic>
        <p:nvPicPr>
          <p:cNvPr id="52229"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60350"/>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0"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FontTx/>
              <a:buNone/>
            </a:pPr>
            <a:fld id="{E4AEDD96-DFE4-45A4-BE9A-7E94C9216191}" type="slidenum">
              <a:rPr lang="ru-RU" sz="1300">
                <a:solidFill>
                  <a:srgbClr val="898989"/>
                </a:solidFill>
                <a:cs typeface="Arial" panose="020B0604020202020204" pitchFamily="34" charset="0"/>
              </a:rPr>
              <a:pPr algn="r" fontAlgn="base">
                <a:spcBef>
                  <a:spcPct val="0"/>
                </a:spcBef>
                <a:spcAft>
                  <a:spcPct val="0"/>
                </a:spcAft>
                <a:buClrTx/>
                <a:buFontTx/>
                <a:buNone/>
              </a:pPr>
              <a:t>36</a:t>
            </a:fld>
            <a:endParaRPr lang="ru-RU" sz="1300">
              <a:solidFill>
                <a:srgbClr val="898989"/>
              </a:solidFill>
              <a:cs typeface="Arial" panose="020B0604020202020204" pitchFamily="34" charset="0"/>
            </a:endParaRPr>
          </a:p>
        </p:txBody>
      </p:sp>
    </p:spTree>
    <p:extLst>
      <p:ext uri="{BB962C8B-B14F-4D97-AF65-F5344CB8AC3E}">
        <p14:creationId xmlns:p14="http://schemas.microsoft.com/office/powerpoint/2010/main" xmlns="" val="939722184"/>
      </p:ext>
    </p:extLst>
  </p:cSld>
  <p:clrMapOvr>
    <a:masterClrMapping/>
  </p:clrMapOvr>
  <p:transition>
    <p:cover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60350"/>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FontTx/>
              <a:buNone/>
            </a:pPr>
            <a:fld id="{749C4D1C-AACA-4366-BF5A-66BD16D31208}" type="slidenum">
              <a:rPr lang="ru-RU" sz="1300">
                <a:solidFill>
                  <a:srgbClr val="898989"/>
                </a:solidFill>
                <a:cs typeface="Arial" panose="020B0604020202020204" pitchFamily="34" charset="0"/>
              </a:rPr>
              <a:pPr algn="r" fontAlgn="base">
                <a:spcBef>
                  <a:spcPct val="0"/>
                </a:spcBef>
                <a:spcAft>
                  <a:spcPct val="0"/>
                </a:spcAft>
                <a:buClrTx/>
                <a:buFontTx/>
                <a:buNone/>
              </a:pPr>
              <a:t>37</a:t>
            </a:fld>
            <a:endParaRPr lang="ru-RU" sz="1300">
              <a:solidFill>
                <a:srgbClr val="898989"/>
              </a:solidFill>
              <a:cs typeface="Arial" panose="020B0604020202020204" pitchFamily="34" charset="0"/>
            </a:endParaRPr>
          </a:p>
        </p:txBody>
      </p:sp>
      <p:sp>
        <p:nvSpPr>
          <p:cNvPr id="34820" name="Rectangle 4"/>
          <p:cNvSpPr>
            <a:spLocks noChangeArrowheads="1"/>
          </p:cNvSpPr>
          <p:nvPr/>
        </p:nvSpPr>
        <p:spPr bwMode="auto">
          <a:xfrm>
            <a:off x="4583114" y="260350"/>
            <a:ext cx="3527425"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ru-RU" sz="2400">
                <a:solidFill>
                  <a:srgbClr val="FFFFFF"/>
                </a:solidFill>
                <a:latin typeface="Calibri" panose="020F0502020204030204" pitchFamily="34" charset="0"/>
              </a:rPr>
              <a:t>Свидетельства и патенты</a:t>
            </a:r>
          </a:p>
        </p:txBody>
      </p:sp>
      <p:sp>
        <p:nvSpPr>
          <p:cNvPr id="34821" name="Rectangle 7"/>
          <p:cNvSpPr>
            <a:spLocks noChangeArrowheads="1"/>
          </p:cNvSpPr>
          <p:nvPr/>
        </p:nvSpPr>
        <p:spPr bwMode="auto">
          <a:xfrm>
            <a:off x="1703389" y="1463675"/>
            <a:ext cx="4752975" cy="10160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spcBef>
                <a:spcPct val="0"/>
              </a:spcBef>
              <a:spcAft>
                <a:spcPct val="0"/>
              </a:spcAft>
            </a:pPr>
            <a:r>
              <a:rPr lang="ru-RU" sz="2000">
                <a:solidFill>
                  <a:srgbClr val="333333"/>
                </a:solidFill>
                <a:latin typeface="Calibri" panose="020F0502020204030204" pitchFamily="34" charset="0"/>
              </a:rPr>
              <a:t> “База данных “РЛС”,</a:t>
            </a:r>
          </a:p>
          <a:p>
            <a:pPr eaLnBrk="0" fontAlgn="base" hangingPunct="0">
              <a:spcBef>
                <a:spcPct val="0"/>
              </a:spcBef>
              <a:spcAft>
                <a:spcPct val="0"/>
              </a:spcAft>
            </a:pPr>
            <a:r>
              <a:rPr lang="ru-RU" sz="2000">
                <a:solidFill>
                  <a:srgbClr val="333333"/>
                </a:solidFill>
                <a:latin typeface="Calibri" panose="020F0502020204030204" pitchFamily="34" charset="0"/>
              </a:rPr>
              <a:t>Свидетельство о государственной регистрации</a:t>
            </a:r>
          </a:p>
        </p:txBody>
      </p:sp>
      <p:sp>
        <p:nvSpPr>
          <p:cNvPr id="34822" name="Rectangle 8"/>
          <p:cNvSpPr>
            <a:spLocks noChangeArrowheads="1"/>
          </p:cNvSpPr>
          <p:nvPr/>
        </p:nvSpPr>
        <p:spPr bwMode="auto">
          <a:xfrm>
            <a:off x="1774825" y="3644900"/>
            <a:ext cx="4776788" cy="17399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ru-RU">
                <a:solidFill>
                  <a:srgbClr val="333333"/>
                </a:solidFill>
                <a:latin typeface="Calibri" panose="020F0502020204030204" pitchFamily="34" charset="0"/>
              </a:rPr>
              <a:t>Дата регистрации:           27.11.2009</a:t>
            </a:r>
          </a:p>
          <a:p>
            <a:pPr fontAlgn="base">
              <a:spcBef>
                <a:spcPct val="0"/>
              </a:spcBef>
              <a:spcAft>
                <a:spcPct val="0"/>
              </a:spcAft>
            </a:pPr>
            <a:r>
              <a:rPr lang="ru-RU">
                <a:solidFill>
                  <a:srgbClr val="333333"/>
                </a:solidFill>
                <a:latin typeface="Calibri" panose="020F0502020204030204" pitchFamily="34" charset="0"/>
              </a:rPr>
              <a:t>Номер свидетельства:     2009620557</a:t>
            </a:r>
          </a:p>
          <a:p>
            <a:pPr fontAlgn="base">
              <a:spcBef>
                <a:spcPct val="0"/>
              </a:spcBef>
              <a:spcAft>
                <a:spcPct val="0"/>
              </a:spcAft>
            </a:pPr>
            <a:r>
              <a:rPr lang="ru-RU">
                <a:solidFill>
                  <a:srgbClr val="333333"/>
                </a:solidFill>
                <a:latin typeface="Calibri" panose="020F0502020204030204" pitchFamily="34" charset="0"/>
              </a:rPr>
              <a:t>Зарегистрировано в:       Федеральная служба </a:t>
            </a:r>
          </a:p>
          <a:p>
            <a:pPr fontAlgn="base">
              <a:spcBef>
                <a:spcPct val="0"/>
              </a:spcBef>
              <a:spcAft>
                <a:spcPct val="0"/>
              </a:spcAft>
            </a:pPr>
            <a:r>
              <a:rPr lang="ru-RU">
                <a:solidFill>
                  <a:srgbClr val="333333"/>
                </a:solidFill>
                <a:latin typeface="Calibri" panose="020F0502020204030204" pitchFamily="34" charset="0"/>
              </a:rPr>
              <a:t>по интеллектуальной собственности, </a:t>
            </a:r>
          </a:p>
          <a:p>
            <a:pPr fontAlgn="base">
              <a:spcBef>
                <a:spcPct val="0"/>
              </a:spcBef>
              <a:spcAft>
                <a:spcPct val="0"/>
              </a:spcAft>
            </a:pPr>
            <a:r>
              <a:rPr lang="ru-RU">
                <a:solidFill>
                  <a:srgbClr val="333333"/>
                </a:solidFill>
                <a:latin typeface="Calibri" panose="020F0502020204030204" pitchFamily="34" charset="0"/>
              </a:rPr>
              <a:t>патентам  и товарным знакам</a:t>
            </a:r>
          </a:p>
          <a:p>
            <a:pPr fontAlgn="base">
              <a:spcBef>
                <a:spcPct val="0"/>
              </a:spcBef>
              <a:spcAft>
                <a:spcPct val="0"/>
              </a:spcAft>
            </a:pPr>
            <a:r>
              <a:rPr lang="ru-RU">
                <a:solidFill>
                  <a:srgbClr val="333333"/>
                </a:solidFill>
                <a:latin typeface="Calibri" panose="020F0502020204030204" pitchFamily="34" charset="0"/>
              </a:rPr>
              <a:t>Правообладатель:            ООО «РЛС-ПАТЕНТ»</a:t>
            </a:r>
          </a:p>
        </p:txBody>
      </p:sp>
      <p:pic>
        <p:nvPicPr>
          <p:cNvPr id="34823" name="Picture 9"/>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816726" y="1630364"/>
            <a:ext cx="3609975" cy="4967287"/>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4178719253"/>
      </p:ext>
    </p:extLst>
  </p:cSld>
  <p:clrMapOvr>
    <a:masterClrMapping/>
  </p:clrMapOvr>
  <p:transition>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60350"/>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5"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FontTx/>
              <a:buNone/>
            </a:pPr>
            <a:fld id="{2A293A6E-C50B-4863-8177-F2BB3BB58DB5}" type="slidenum">
              <a:rPr lang="ru-RU" sz="1300">
                <a:solidFill>
                  <a:srgbClr val="898989"/>
                </a:solidFill>
                <a:cs typeface="Arial" panose="020B0604020202020204" pitchFamily="34" charset="0"/>
              </a:rPr>
              <a:pPr algn="r" fontAlgn="base">
                <a:spcBef>
                  <a:spcPct val="0"/>
                </a:spcBef>
                <a:spcAft>
                  <a:spcPct val="0"/>
                </a:spcAft>
                <a:buClrTx/>
                <a:buFontTx/>
                <a:buNone/>
              </a:pPr>
              <a:t>38</a:t>
            </a:fld>
            <a:endParaRPr lang="ru-RU" sz="1300">
              <a:solidFill>
                <a:srgbClr val="898989"/>
              </a:solidFill>
              <a:cs typeface="Arial" panose="020B0604020202020204" pitchFamily="34" charset="0"/>
            </a:endParaRPr>
          </a:p>
        </p:txBody>
      </p:sp>
      <p:sp>
        <p:nvSpPr>
          <p:cNvPr id="38916" name="Rectangle 5"/>
          <p:cNvSpPr>
            <a:spLocks noChangeArrowheads="1"/>
          </p:cNvSpPr>
          <p:nvPr/>
        </p:nvSpPr>
        <p:spPr bwMode="auto">
          <a:xfrm>
            <a:off x="1703389" y="1527176"/>
            <a:ext cx="5545137" cy="255587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spcBef>
                <a:spcPct val="0"/>
              </a:spcBef>
              <a:spcAft>
                <a:spcPct val="0"/>
              </a:spcAft>
            </a:pPr>
            <a:r>
              <a:rPr lang="ru-RU" sz="2000">
                <a:solidFill>
                  <a:srgbClr val="333333"/>
                </a:solidFill>
                <a:latin typeface="Calibri" panose="020F0502020204030204" pitchFamily="34" charset="0"/>
              </a:rPr>
              <a:t> “Автоматизированная система мониторинга движения лекарственных препаратов от производителя до конечного потребителя с использованием маркировки (кодификации) и идентификации упаковок лекарственных препаратов v 1.0”,</a:t>
            </a:r>
          </a:p>
          <a:p>
            <a:pPr eaLnBrk="0" fontAlgn="base" hangingPunct="0">
              <a:spcBef>
                <a:spcPct val="0"/>
              </a:spcBef>
              <a:spcAft>
                <a:spcPct val="0"/>
              </a:spcAft>
            </a:pPr>
            <a:r>
              <a:rPr lang="ru-RU" sz="2000">
                <a:solidFill>
                  <a:srgbClr val="333333"/>
                </a:solidFill>
                <a:latin typeface="Calibri" panose="020F0502020204030204" pitchFamily="34" charset="0"/>
              </a:rPr>
              <a:t>Свидетельство о государственной регистрации</a:t>
            </a:r>
          </a:p>
          <a:p>
            <a:pPr eaLnBrk="0" fontAlgn="base" hangingPunct="0">
              <a:spcBef>
                <a:spcPct val="0"/>
              </a:spcBef>
              <a:spcAft>
                <a:spcPct val="0"/>
              </a:spcAft>
            </a:pPr>
            <a:endParaRPr lang="ru-RU" sz="2000">
              <a:solidFill>
                <a:srgbClr val="333333"/>
              </a:solidFill>
              <a:latin typeface="Calibri" panose="020F0502020204030204" pitchFamily="34" charset="0"/>
            </a:endParaRPr>
          </a:p>
        </p:txBody>
      </p:sp>
      <p:sp>
        <p:nvSpPr>
          <p:cNvPr id="38917" name="Rectangle 6"/>
          <p:cNvSpPr>
            <a:spLocks noChangeArrowheads="1"/>
          </p:cNvSpPr>
          <p:nvPr/>
        </p:nvSpPr>
        <p:spPr bwMode="auto">
          <a:xfrm>
            <a:off x="1774825" y="4292600"/>
            <a:ext cx="4776788" cy="17399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ru-RU">
                <a:solidFill>
                  <a:srgbClr val="333333"/>
                </a:solidFill>
                <a:latin typeface="Calibri" panose="020F0502020204030204" pitchFamily="34" charset="0"/>
              </a:rPr>
              <a:t>Дата регистрации:           06.05.2015</a:t>
            </a:r>
          </a:p>
          <a:p>
            <a:pPr fontAlgn="base">
              <a:spcBef>
                <a:spcPct val="0"/>
              </a:spcBef>
              <a:spcAft>
                <a:spcPct val="0"/>
              </a:spcAft>
            </a:pPr>
            <a:r>
              <a:rPr lang="ru-RU">
                <a:solidFill>
                  <a:srgbClr val="333333"/>
                </a:solidFill>
                <a:latin typeface="Calibri" panose="020F0502020204030204" pitchFamily="34" charset="0"/>
              </a:rPr>
              <a:t>Номер свидетельства:     2015615037</a:t>
            </a:r>
          </a:p>
          <a:p>
            <a:pPr fontAlgn="base">
              <a:spcBef>
                <a:spcPct val="0"/>
              </a:spcBef>
              <a:spcAft>
                <a:spcPct val="0"/>
              </a:spcAft>
            </a:pPr>
            <a:r>
              <a:rPr lang="ru-RU">
                <a:solidFill>
                  <a:srgbClr val="333333"/>
                </a:solidFill>
                <a:latin typeface="Calibri" panose="020F0502020204030204" pitchFamily="34" charset="0"/>
              </a:rPr>
              <a:t>Зарегистрировано в:       Федеральная служба </a:t>
            </a:r>
          </a:p>
          <a:p>
            <a:pPr fontAlgn="base">
              <a:spcBef>
                <a:spcPct val="0"/>
              </a:spcBef>
              <a:spcAft>
                <a:spcPct val="0"/>
              </a:spcAft>
            </a:pPr>
            <a:r>
              <a:rPr lang="ru-RU">
                <a:solidFill>
                  <a:srgbClr val="333333"/>
                </a:solidFill>
                <a:latin typeface="Calibri" panose="020F0502020204030204" pitchFamily="34" charset="0"/>
              </a:rPr>
              <a:t>по интеллектуальной собственности, </a:t>
            </a:r>
          </a:p>
          <a:p>
            <a:pPr fontAlgn="base">
              <a:spcBef>
                <a:spcPct val="0"/>
              </a:spcBef>
              <a:spcAft>
                <a:spcPct val="0"/>
              </a:spcAft>
            </a:pPr>
            <a:r>
              <a:rPr lang="ru-RU">
                <a:solidFill>
                  <a:srgbClr val="333333"/>
                </a:solidFill>
                <a:latin typeface="Calibri" panose="020F0502020204030204" pitchFamily="34" charset="0"/>
              </a:rPr>
              <a:t>патентам  и товарным знакам</a:t>
            </a:r>
          </a:p>
          <a:p>
            <a:pPr fontAlgn="base">
              <a:spcBef>
                <a:spcPct val="0"/>
              </a:spcBef>
              <a:spcAft>
                <a:spcPct val="0"/>
              </a:spcAft>
            </a:pPr>
            <a:r>
              <a:rPr lang="ru-RU">
                <a:solidFill>
                  <a:srgbClr val="333333"/>
                </a:solidFill>
                <a:latin typeface="Calibri" panose="020F0502020204030204" pitchFamily="34" charset="0"/>
              </a:rPr>
              <a:t>Правообладатель:            ООО «РЛС-ПАТЕНТ»</a:t>
            </a:r>
          </a:p>
        </p:txBody>
      </p:sp>
      <p:sp>
        <p:nvSpPr>
          <p:cNvPr id="38918" name="Rectangle 8"/>
          <p:cNvSpPr>
            <a:spLocks noChangeArrowheads="1"/>
          </p:cNvSpPr>
          <p:nvPr/>
        </p:nvSpPr>
        <p:spPr bwMode="auto">
          <a:xfrm>
            <a:off x="4583114" y="260350"/>
            <a:ext cx="3527425"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ru-RU" sz="2400">
                <a:solidFill>
                  <a:srgbClr val="FFFFFF"/>
                </a:solidFill>
                <a:latin typeface="Calibri" panose="020F0502020204030204" pitchFamily="34" charset="0"/>
              </a:rPr>
              <a:t>Свидетельства и патенты</a:t>
            </a:r>
          </a:p>
        </p:txBody>
      </p:sp>
      <p:pic>
        <p:nvPicPr>
          <p:cNvPr id="38919" name="Picture 9" descr="РЛС-Патент_авт_система"/>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218364" y="1773239"/>
            <a:ext cx="3360737" cy="4751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7765258"/>
      </p:ext>
    </p:extLst>
  </p:cSld>
  <p:clrMapOvr>
    <a:masterClrMapping/>
  </p:clrMapOvr>
  <p:transition>
    <p:cover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60350"/>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FontTx/>
              <a:buNone/>
            </a:pPr>
            <a:fld id="{0172208B-3C61-4F8B-AC00-DA1762781C6C}" type="slidenum">
              <a:rPr lang="ru-RU" sz="1300">
                <a:solidFill>
                  <a:srgbClr val="898989"/>
                </a:solidFill>
                <a:cs typeface="Arial" panose="020B0604020202020204" pitchFamily="34" charset="0"/>
              </a:rPr>
              <a:pPr algn="r" fontAlgn="base">
                <a:spcBef>
                  <a:spcPct val="0"/>
                </a:spcBef>
                <a:spcAft>
                  <a:spcPct val="0"/>
                </a:spcAft>
                <a:buClrTx/>
                <a:buFontTx/>
                <a:buNone/>
              </a:pPr>
              <a:t>39</a:t>
            </a:fld>
            <a:endParaRPr lang="ru-RU" sz="1300">
              <a:solidFill>
                <a:srgbClr val="898989"/>
              </a:solidFill>
              <a:cs typeface="Arial" panose="020B0604020202020204" pitchFamily="34" charset="0"/>
            </a:endParaRPr>
          </a:p>
        </p:txBody>
      </p:sp>
      <p:sp>
        <p:nvSpPr>
          <p:cNvPr id="40964" name="Rectangle 5"/>
          <p:cNvSpPr>
            <a:spLocks noChangeArrowheads="1"/>
          </p:cNvSpPr>
          <p:nvPr/>
        </p:nvSpPr>
        <p:spPr bwMode="auto">
          <a:xfrm>
            <a:off x="1703389" y="1697038"/>
            <a:ext cx="4752975" cy="10160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spcBef>
                <a:spcPct val="0"/>
              </a:spcBef>
              <a:spcAft>
                <a:spcPct val="0"/>
              </a:spcAft>
            </a:pPr>
            <a:r>
              <a:rPr lang="ru-RU" sz="2000" dirty="0">
                <a:solidFill>
                  <a:srgbClr val="333333"/>
                </a:solidFill>
                <a:latin typeface="Calibri" panose="020F0502020204030204" pitchFamily="34" charset="0"/>
              </a:rPr>
              <a:t>“Система контроля перемещения и подлинности продукции”,</a:t>
            </a:r>
          </a:p>
          <a:p>
            <a:pPr eaLnBrk="0" fontAlgn="base" hangingPunct="0">
              <a:spcBef>
                <a:spcPct val="0"/>
              </a:spcBef>
              <a:spcAft>
                <a:spcPct val="0"/>
              </a:spcAft>
            </a:pPr>
            <a:r>
              <a:rPr lang="ru-RU" sz="2000" dirty="0">
                <a:solidFill>
                  <a:srgbClr val="333333"/>
                </a:solidFill>
                <a:latin typeface="Calibri" panose="020F0502020204030204" pitchFamily="34" charset="0"/>
              </a:rPr>
              <a:t>Патент на полезную модель</a:t>
            </a:r>
          </a:p>
        </p:txBody>
      </p:sp>
      <p:sp>
        <p:nvSpPr>
          <p:cNvPr id="40965" name="Rectangle 6"/>
          <p:cNvSpPr>
            <a:spLocks noChangeArrowheads="1"/>
          </p:cNvSpPr>
          <p:nvPr/>
        </p:nvSpPr>
        <p:spPr bwMode="auto">
          <a:xfrm>
            <a:off x="1774825" y="3644900"/>
            <a:ext cx="4776788" cy="17399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ru-RU">
                <a:solidFill>
                  <a:srgbClr val="333333"/>
                </a:solidFill>
                <a:latin typeface="Calibri" panose="020F0502020204030204" pitchFamily="34" charset="0"/>
              </a:rPr>
              <a:t>Дата регистрации:           09.12.2014</a:t>
            </a:r>
          </a:p>
          <a:p>
            <a:pPr fontAlgn="base">
              <a:spcBef>
                <a:spcPct val="0"/>
              </a:spcBef>
              <a:spcAft>
                <a:spcPct val="0"/>
              </a:spcAft>
            </a:pPr>
            <a:r>
              <a:rPr lang="ru-RU">
                <a:solidFill>
                  <a:srgbClr val="333333"/>
                </a:solidFill>
                <a:latin typeface="Calibri" panose="020F0502020204030204" pitchFamily="34" charset="0"/>
              </a:rPr>
              <a:t>Номер свидетельства:     149588</a:t>
            </a:r>
          </a:p>
          <a:p>
            <a:pPr fontAlgn="base">
              <a:spcBef>
                <a:spcPct val="0"/>
              </a:spcBef>
              <a:spcAft>
                <a:spcPct val="0"/>
              </a:spcAft>
            </a:pPr>
            <a:r>
              <a:rPr lang="ru-RU">
                <a:solidFill>
                  <a:srgbClr val="333333"/>
                </a:solidFill>
                <a:latin typeface="Calibri" panose="020F0502020204030204" pitchFamily="34" charset="0"/>
              </a:rPr>
              <a:t>Зарегистрировано в:       Федеральная служба </a:t>
            </a:r>
          </a:p>
          <a:p>
            <a:pPr fontAlgn="base">
              <a:spcBef>
                <a:spcPct val="0"/>
              </a:spcBef>
              <a:spcAft>
                <a:spcPct val="0"/>
              </a:spcAft>
            </a:pPr>
            <a:r>
              <a:rPr lang="ru-RU">
                <a:solidFill>
                  <a:srgbClr val="333333"/>
                </a:solidFill>
                <a:latin typeface="Calibri" panose="020F0502020204030204" pitchFamily="34" charset="0"/>
              </a:rPr>
              <a:t>по интеллектуальной собственности, </a:t>
            </a:r>
          </a:p>
          <a:p>
            <a:pPr fontAlgn="base">
              <a:spcBef>
                <a:spcPct val="0"/>
              </a:spcBef>
              <a:spcAft>
                <a:spcPct val="0"/>
              </a:spcAft>
            </a:pPr>
            <a:r>
              <a:rPr lang="ru-RU">
                <a:solidFill>
                  <a:srgbClr val="333333"/>
                </a:solidFill>
                <a:latin typeface="Calibri" panose="020F0502020204030204" pitchFamily="34" charset="0"/>
              </a:rPr>
              <a:t>патентам  и товарным знакам</a:t>
            </a:r>
          </a:p>
          <a:p>
            <a:pPr fontAlgn="base">
              <a:spcBef>
                <a:spcPct val="0"/>
              </a:spcBef>
              <a:spcAft>
                <a:spcPct val="0"/>
              </a:spcAft>
            </a:pPr>
            <a:r>
              <a:rPr lang="ru-RU">
                <a:solidFill>
                  <a:srgbClr val="333333"/>
                </a:solidFill>
                <a:latin typeface="Calibri" panose="020F0502020204030204" pitchFamily="34" charset="0"/>
              </a:rPr>
              <a:t>Правообладатель:            ООО «РЛС-ПАТЕНТ»</a:t>
            </a:r>
          </a:p>
        </p:txBody>
      </p:sp>
      <p:sp>
        <p:nvSpPr>
          <p:cNvPr id="40966" name="Rectangle 8"/>
          <p:cNvSpPr>
            <a:spLocks noChangeArrowheads="1"/>
          </p:cNvSpPr>
          <p:nvPr/>
        </p:nvSpPr>
        <p:spPr bwMode="auto">
          <a:xfrm>
            <a:off x="4583114" y="260350"/>
            <a:ext cx="3527425"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r>
              <a:rPr lang="ru-RU" sz="2400" dirty="0">
                <a:solidFill>
                  <a:srgbClr val="FFFFFF"/>
                </a:solidFill>
                <a:latin typeface="Calibri" panose="020F0502020204030204" pitchFamily="34" charset="0"/>
              </a:rPr>
              <a:t>Свидетельства и патенты</a:t>
            </a:r>
          </a:p>
        </p:txBody>
      </p:sp>
      <p:pic>
        <p:nvPicPr>
          <p:cNvPr id="40967" name="Picture 9" descr="РЛС-Патент_контроль перемещения"/>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097714" y="1628775"/>
            <a:ext cx="3462337"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85549634"/>
      </p:ext>
    </p:extLst>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2090056" y="195778"/>
            <a:ext cx="9685175" cy="830997"/>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ru-RU" altLang="ru-RU" sz="2400" b="1" dirty="0" smtClean="0">
                <a:solidFill>
                  <a:schemeClr val="bg1"/>
                </a:solidFill>
                <a:latin typeface="Calibri" panose="020F0502020204030204" pitchFamily="34" charset="0"/>
                <a:cs typeface="Arial" panose="020B0604020202020204" pitchFamily="34" charset="0"/>
              </a:rPr>
              <a:t>Базовые нормативные акты, используемые  при построении автоматизированных систем мониторинга движения МП</a:t>
            </a:r>
            <a:endParaRPr lang="ru-RU" altLang="ru-RU" sz="2400" b="1" dirty="0">
              <a:solidFill>
                <a:schemeClr val="bg1"/>
              </a:solidFill>
              <a:latin typeface="Calibri" panose="020F0502020204030204" pitchFamily="34" charset="0"/>
              <a:cs typeface="Arial" panose="020B0604020202020204" pitchFamily="34" charset="0"/>
            </a:endParaRPr>
          </a:p>
        </p:txBody>
      </p:sp>
      <p:sp>
        <p:nvSpPr>
          <p:cNvPr id="19459" name="TextBox 1"/>
          <p:cNvSpPr txBox="1">
            <a:spLocks noChangeArrowheads="1"/>
          </p:cNvSpPr>
          <p:nvPr/>
        </p:nvSpPr>
        <p:spPr bwMode="auto">
          <a:xfrm>
            <a:off x="254000" y="2505136"/>
            <a:ext cx="11793375" cy="167430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nSpc>
                <a:spcPct val="150000"/>
              </a:lnSpc>
            </a:pPr>
            <a:r>
              <a:rPr lang="ru-RU" sz="1600" dirty="0" smtClean="0">
                <a:solidFill>
                  <a:srgbClr val="002060"/>
                </a:solidFill>
                <a:latin typeface="Calibri" panose="020F0502020204030204" pitchFamily="34" charset="0"/>
              </a:rPr>
              <a:t>Система должна разрабатываться в</a:t>
            </a:r>
            <a:r>
              <a:rPr lang="en-US" sz="1600" dirty="0" smtClean="0">
                <a:solidFill>
                  <a:srgbClr val="002060"/>
                </a:solidFill>
                <a:latin typeface="Calibri" panose="020F0502020204030204" pitchFamily="34" charset="0"/>
              </a:rPr>
              <a:t> </a:t>
            </a:r>
            <a:r>
              <a:rPr lang="ru-RU" sz="1600" dirty="0" smtClean="0">
                <a:solidFill>
                  <a:srgbClr val="002060"/>
                </a:solidFill>
                <a:latin typeface="Calibri" panose="020F0502020204030204" pitchFamily="34" charset="0"/>
              </a:rPr>
              <a:t>рамках</a:t>
            </a:r>
            <a:r>
              <a:rPr lang="en-US" sz="1600" dirty="0" smtClean="0">
                <a:solidFill>
                  <a:srgbClr val="002060"/>
                </a:solidFill>
                <a:latin typeface="Calibri" panose="020F0502020204030204" pitchFamily="34" charset="0"/>
              </a:rPr>
              <a:t>:</a:t>
            </a:r>
          </a:p>
          <a:p>
            <a:pPr marL="285750" indent="-285750">
              <a:lnSpc>
                <a:spcPct val="150000"/>
              </a:lnSpc>
              <a:buFont typeface="Arial" panose="020B0604020202020204" pitchFamily="34" charset="0"/>
              <a:buChar char="•"/>
            </a:pPr>
            <a:r>
              <a:rPr lang="ru-RU" sz="1600" dirty="0" smtClean="0">
                <a:solidFill>
                  <a:srgbClr val="002060"/>
                </a:solidFill>
                <a:latin typeface="Calibri" panose="020F0502020204030204" pitchFamily="34" charset="0"/>
              </a:rPr>
              <a:t> утвержденной «</a:t>
            </a:r>
            <a:r>
              <a:rPr lang="ru-RU" sz="1400" dirty="0" smtClean="0">
                <a:solidFill>
                  <a:srgbClr val="002060"/>
                </a:solidFill>
              </a:rPr>
              <a:t>Концепции</a:t>
            </a:r>
            <a:r>
              <a:rPr lang="en-US" sz="1400" dirty="0" smtClean="0">
                <a:solidFill>
                  <a:srgbClr val="002060"/>
                </a:solidFill>
              </a:rPr>
              <a:t> </a:t>
            </a:r>
            <a:r>
              <a:rPr lang="ru-RU" sz="1400" dirty="0" smtClean="0">
                <a:solidFill>
                  <a:srgbClr val="002060"/>
                </a:solidFill>
              </a:rPr>
              <a:t>создания единой государственной информационной систем в сфере здравоохранения» </a:t>
            </a:r>
            <a:r>
              <a:rPr lang="en-US" sz="1400" b="0" dirty="0" smtClean="0">
                <a:solidFill>
                  <a:srgbClr val="002060"/>
                </a:solidFill>
              </a:rPr>
              <a:t>[1]</a:t>
            </a:r>
            <a:r>
              <a:rPr lang="ru-RU" sz="1400" b="0" dirty="0" smtClean="0">
                <a:solidFill>
                  <a:srgbClr val="002060"/>
                </a:solidFill>
              </a:rPr>
              <a:t>.</a:t>
            </a:r>
          </a:p>
          <a:p>
            <a:pPr marL="285750" indent="-285750">
              <a:lnSpc>
                <a:spcPct val="150000"/>
              </a:lnSpc>
              <a:buFont typeface="Arial" panose="020B0604020202020204" pitchFamily="34" charset="0"/>
              <a:buChar char="•"/>
            </a:pPr>
            <a:r>
              <a:rPr lang="ru-RU" sz="1600" dirty="0" smtClean="0">
                <a:solidFill>
                  <a:srgbClr val="002060"/>
                </a:solidFill>
                <a:latin typeface="Calibri" panose="020F0502020204030204" pitchFamily="34" charset="0"/>
              </a:rPr>
              <a:t>утвержденной </a:t>
            </a:r>
            <a:r>
              <a:rPr lang="ru-RU" sz="1400" dirty="0" smtClean="0">
                <a:solidFill>
                  <a:srgbClr val="002060"/>
                </a:solidFill>
                <a:latin typeface="Calibri" panose="020F0502020204030204" pitchFamily="34" charset="0"/>
              </a:rPr>
              <a:t>«</a:t>
            </a:r>
            <a:r>
              <a:rPr lang="ru-RU" sz="1400" dirty="0" smtClean="0">
                <a:solidFill>
                  <a:srgbClr val="002060"/>
                </a:solidFill>
              </a:rPr>
              <a:t>С</a:t>
            </a:r>
            <a:r>
              <a:rPr lang="x-none" sz="1400" dirty="0" smtClean="0">
                <a:solidFill>
                  <a:srgbClr val="002060"/>
                </a:solidFill>
              </a:rPr>
              <a:t>тратеги</a:t>
            </a:r>
            <a:r>
              <a:rPr lang="ru-RU" sz="1400" dirty="0" smtClean="0">
                <a:solidFill>
                  <a:srgbClr val="002060"/>
                </a:solidFill>
              </a:rPr>
              <a:t>и</a:t>
            </a:r>
            <a:r>
              <a:rPr lang="x-none" sz="1400" dirty="0" smtClean="0">
                <a:solidFill>
                  <a:srgbClr val="002060"/>
                </a:solidFill>
              </a:rPr>
              <a:t> лекарственного обеспечения населения </a:t>
            </a:r>
            <a:r>
              <a:rPr lang="ru-RU" sz="1400" dirty="0" smtClean="0">
                <a:solidFill>
                  <a:srgbClr val="002060"/>
                </a:solidFill>
              </a:rPr>
              <a:t>Р</a:t>
            </a:r>
            <a:r>
              <a:rPr lang="x-none" sz="1400" dirty="0" smtClean="0">
                <a:solidFill>
                  <a:srgbClr val="002060"/>
                </a:solidFill>
              </a:rPr>
              <a:t>оссийской </a:t>
            </a:r>
            <a:r>
              <a:rPr lang="ru-RU" sz="1400" dirty="0">
                <a:solidFill>
                  <a:srgbClr val="002060"/>
                </a:solidFill>
              </a:rPr>
              <a:t>Ф</a:t>
            </a:r>
            <a:r>
              <a:rPr lang="x-none" sz="1400" dirty="0" smtClean="0">
                <a:solidFill>
                  <a:srgbClr val="002060"/>
                </a:solidFill>
              </a:rPr>
              <a:t>едерации на период до 2025 года</a:t>
            </a:r>
            <a:r>
              <a:rPr lang="ru-RU" sz="1400" dirty="0" smtClean="0">
                <a:solidFill>
                  <a:srgbClr val="002060"/>
                </a:solidFill>
              </a:rPr>
              <a:t>» </a:t>
            </a:r>
            <a:r>
              <a:rPr lang="en-US" sz="1400" b="0" dirty="0" smtClean="0">
                <a:solidFill>
                  <a:srgbClr val="002060"/>
                </a:solidFill>
              </a:rPr>
              <a:t>[2].</a:t>
            </a:r>
            <a:endParaRPr lang="ru-RU" sz="1600" b="0" dirty="0" smtClean="0">
              <a:solidFill>
                <a:srgbClr val="002060"/>
              </a:solidFill>
              <a:latin typeface="Calibri" panose="020F0502020204030204" pitchFamily="34" charset="0"/>
            </a:endParaRPr>
          </a:p>
          <a:p>
            <a:pPr>
              <a:lnSpc>
                <a:spcPct val="140000"/>
              </a:lnSpc>
            </a:pPr>
            <a:endParaRPr lang="ru-RU" sz="2200" dirty="0">
              <a:solidFill>
                <a:srgbClr val="333333"/>
              </a:solidFill>
              <a:latin typeface="Calibri" panose="020F0502020204030204" pitchFamily="34" charset="0"/>
            </a:endParaRPr>
          </a:p>
        </p:txBody>
      </p:sp>
      <p:sp>
        <p:nvSpPr>
          <p:cNvPr id="19461" name="Rectangle 12">
            <a:hlinkClick r:id="rId2"/>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sp>
        <p:nvSpPr>
          <p:cNvPr id="19462" name="Rectangle 13">
            <a:hlinkClick r:id="rId2"/>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pic>
        <p:nvPicPr>
          <p:cNvPr id="19465"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78457"/>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7B3F6AD6-5081-4646-871B-60AE51819DEA}" type="slidenum">
              <a:rPr lang="ru-RU" sz="1300">
                <a:solidFill>
                  <a:srgbClr val="898989"/>
                </a:solidFill>
                <a:cs typeface="Arial" panose="020B0604020202020204" pitchFamily="34" charset="0"/>
              </a:rPr>
              <a:pPr algn="r" eaLnBrk="1" hangingPunct="1">
                <a:spcBef>
                  <a:spcPct val="0"/>
                </a:spcBef>
                <a:buClrTx/>
                <a:buFontTx/>
                <a:buNone/>
              </a:pPr>
              <a:t>4</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2" name="Rectangle 12"/>
          <p:cNvSpPr>
            <a:spLocks noChangeArrowheads="1"/>
          </p:cNvSpPr>
          <p:nvPr/>
        </p:nvSpPr>
        <p:spPr bwMode="auto">
          <a:xfrm>
            <a:off x="1676400" y="4666190"/>
            <a:ext cx="3598863" cy="28575"/>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sp>
        <p:nvSpPr>
          <p:cNvPr id="2" name="Прямоугольник 1"/>
          <p:cNvSpPr/>
          <p:nvPr/>
        </p:nvSpPr>
        <p:spPr>
          <a:xfrm>
            <a:off x="626534" y="4910666"/>
            <a:ext cx="10458234" cy="600164"/>
          </a:xfrm>
          <a:prstGeom prst="rect">
            <a:avLst/>
          </a:prstGeom>
        </p:spPr>
        <p:txBody>
          <a:bodyPr wrap="square">
            <a:spAutoFit/>
          </a:bodyPr>
          <a:lstStyle/>
          <a:p>
            <a:r>
              <a:rPr lang="en-US" sz="1100" dirty="0" smtClean="0">
                <a:solidFill>
                  <a:srgbClr val="002060"/>
                </a:solidFill>
              </a:rPr>
              <a:t>[1]. </a:t>
            </a:r>
            <a:r>
              <a:rPr lang="ru-RU" sz="1100" dirty="0" smtClean="0">
                <a:solidFill>
                  <a:srgbClr val="002060"/>
                </a:solidFill>
              </a:rPr>
              <a:t>Приложение</a:t>
            </a:r>
            <a:r>
              <a:rPr lang="en-US" sz="1100" dirty="0">
                <a:solidFill>
                  <a:srgbClr val="002060"/>
                </a:solidFill>
              </a:rPr>
              <a:t> </a:t>
            </a:r>
            <a:r>
              <a:rPr lang="ru-RU" sz="1100" dirty="0" smtClean="0">
                <a:solidFill>
                  <a:srgbClr val="002060"/>
                </a:solidFill>
              </a:rPr>
              <a:t>к </a:t>
            </a:r>
            <a:r>
              <a:rPr lang="ru-RU" sz="1100" dirty="0">
                <a:solidFill>
                  <a:srgbClr val="002060"/>
                </a:solidFill>
              </a:rPr>
              <a:t>Приказу Министерства </a:t>
            </a:r>
            <a:r>
              <a:rPr lang="ru-RU" sz="1100" dirty="0" smtClean="0">
                <a:solidFill>
                  <a:srgbClr val="002060"/>
                </a:solidFill>
              </a:rPr>
              <a:t>здравоохранения</a:t>
            </a:r>
            <a:r>
              <a:rPr lang="en-US" sz="1100" dirty="0" smtClean="0">
                <a:solidFill>
                  <a:srgbClr val="002060"/>
                </a:solidFill>
              </a:rPr>
              <a:t> </a:t>
            </a:r>
            <a:r>
              <a:rPr lang="ru-RU" sz="1100" dirty="0" smtClean="0">
                <a:solidFill>
                  <a:srgbClr val="002060"/>
                </a:solidFill>
              </a:rPr>
              <a:t>и </a:t>
            </a:r>
            <a:r>
              <a:rPr lang="ru-RU" sz="1100" dirty="0">
                <a:solidFill>
                  <a:srgbClr val="002060"/>
                </a:solidFill>
              </a:rPr>
              <a:t>социального </a:t>
            </a:r>
            <a:r>
              <a:rPr lang="ru-RU" sz="1100" dirty="0" smtClean="0">
                <a:solidFill>
                  <a:srgbClr val="002060"/>
                </a:solidFill>
              </a:rPr>
              <a:t>развития</a:t>
            </a:r>
            <a:r>
              <a:rPr lang="en-US" sz="1100" dirty="0" smtClean="0">
                <a:solidFill>
                  <a:srgbClr val="002060"/>
                </a:solidFill>
              </a:rPr>
              <a:t> </a:t>
            </a:r>
            <a:r>
              <a:rPr lang="ru-RU" sz="1100" dirty="0" smtClean="0">
                <a:solidFill>
                  <a:srgbClr val="002060"/>
                </a:solidFill>
              </a:rPr>
              <a:t>Российской Федерации</a:t>
            </a:r>
            <a:r>
              <a:rPr lang="en-US" sz="1100" dirty="0" smtClean="0">
                <a:solidFill>
                  <a:srgbClr val="002060"/>
                </a:solidFill>
              </a:rPr>
              <a:t> </a:t>
            </a:r>
            <a:r>
              <a:rPr lang="ru-RU" sz="1100" dirty="0" smtClean="0">
                <a:solidFill>
                  <a:srgbClr val="002060"/>
                </a:solidFill>
              </a:rPr>
              <a:t>от </a:t>
            </a:r>
            <a:r>
              <a:rPr lang="ru-RU" sz="1100" dirty="0">
                <a:solidFill>
                  <a:srgbClr val="002060"/>
                </a:solidFill>
              </a:rPr>
              <a:t>28 апреля 2011 г. N </a:t>
            </a:r>
            <a:r>
              <a:rPr lang="ru-RU" sz="1100" dirty="0" smtClean="0">
                <a:solidFill>
                  <a:srgbClr val="002060"/>
                </a:solidFill>
              </a:rPr>
              <a:t>364</a:t>
            </a:r>
            <a:endParaRPr lang="en-US" sz="1100" dirty="0" smtClean="0">
              <a:solidFill>
                <a:srgbClr val="002060"/>
              </a:solidFill>
            </a:endParaRPr>
          </a:p>
          <a:p>
            <a:endParaRPr lang="en-US" sz="1100" dirty="0">
              <a:solidFill>
                <a:srgbClr val="002060"/>
              </a:solidFill>
            </a:endParaRPr>
          </a:p>
          <a:p>
            <a:r>
              <a:rPr lang="en-US" sz="1100" dirty="0" smtClean="0">
                <a:solidFill>
                  <a:srgbClr val="002060"/>
                </a:solidFill>
              </a:rPr>
              <a:t>[2] . </a:t>
            </a:r>
            <a:r>
              <a:rPr lang="ru-RU" sz="1100" dirty="0">
                <a:solidFill>
                  <a:srgbClr val="002060"/>
                </a:solidFill>
              </a:rPr>
              <a:t>С</a:t>
            </a:r>
            <a:r>
              <a:rPr lang="x-none" sz="1100" dirty="0">
                <a:solidFill>
                  <a:srgbClr val="002060"/>
                </a:solidFill>
              </a:rPr>
              <a:t>тратеги</a:t>
            </a:r>
            <a:r>
              <a:rPr lang="ru-RU" sz="1100" dirty="0">
                <a:solidFill>
                  <a:srgbClr val="002060"/>
                </a:solidFill>
              </a:rPr>
              <a:t>и</a:t>
            </a:r>
            <a:r>
              <a:rPr lang="x-none" sz="1100" dirty="0">
                <a:solidFill>
                  <a:srgbClr val="002060"/>
                </a:solidFill>
              </a:rPr>
              <a:t> лекарственного обеспечения населения </a:t>
            </a:r>
            <a:r>
              <a:rPr lang="ru-RU" sz="1100" dirty="0">
                <a:solidFill>
                  <a:srgbClr val="002060"/>
                </a:solidFill>
              </a:rPr>
              <a:t>Р</a:t>
            </a:r>
            <a:r>
              <a:rPr lang="x-none" sz="1100" dirty="0">
                <a:solidFill>
                  <a:srgbClr val="002060"/>
                </a:solidFill>
              </a:rPr>
              <a:t>оссийской </a:t>
            </a:r>
            <a:r>
              <a:rPr lang="ru-RU" sz="1100" dirty="0">
                <a:solidFill>
                  <a:srgbClr val="002060"/>
                </a:solidFill>
              </a:rPr>
              <a:t>Ф</a:t>
            </a:r>
            <a:r>
              <a:rPr lang="x-none" sz="1100" dirty="0">
                <a:solidFill>
                  <a:srgbClr val="002060"/>
                </a:solidFill>
              </a:rPr>
              <a:t>едерации на период до 2025 </a:t>
            </a:r>
            <a:r>
              <a:rPr lang="x-none" sz="1100" dirty="0" smtClean="0">
                <a:solidFill>
                  <a:srgbClr val="002060"/>
                </a:solidFill>
              </a:rPr>
              <a:t>года</a:t>
            </a:r>
            <a:r>
              <a:rPr lang="en-US" sz="1100" dirty="0"/>
              <a:t>.</a:t>
            </a:r>
            <a:endParaRPr lang="ru-RU" sz="1100" dirty="0"/>
          </a:p>
        </p:txBody>
      </p:sp>
    </p:spTree>
    <p:extLst>
      <p:ext uri="{BB962C8B-B14F-4D97-AF65-F5344CB8AC3E}">
        <p14:creationId xmlns:p14="http://schemas.microsoft.com/office/powerpoint/2010/main" xmlns="" val="2120035359"/>
      </p:ext>
    </p:extLst>
  </p:cSld>
  <p:clrMapOvr>
    <a:masterClrMapping/>
  </p:clrMapOvr>
  <p:transition>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60350"/>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FontTx/>
              <a:buNone/>
            </a:pPr>
            <a:fld id="{0172208B-3C61-4F8B-AC00-DA1762781C6C}" type="slidenum">
              <a:rPr lang="ru-RU" sz="1300">
                <a:solidFill>
                  <a:srgbClr val="898989"/>
                </a:solidFill>
                <a:cs typeface="Arial" panose="020B0604020202020204" pitchFamily="34" charset="0"/>
              </a:rPr>
              <a:pPr algn="r" fontAlgn="base">
                <a:spcBef>
                  <a:spcPct val="0"/>
                </a:spcBef>
                <a:spcAft>
                  <a:spcPct val="0"/>
                </a:spcAft>
                <a:buClrTx/>
                <a:buFontTx/>
                <a:buNone/>
              </a:pPr>
              <a:t>40</a:t>
            </a:fld>
            <a:endParaRPr lang="ru-RU" sz="1300">
              <a:solidFill>
                <a:srgbClr val="898989"/>
              </a:solidFill>
              <a:cs typeface="Arial" panose="020B0604020202020204" pitchFamily="34" charset="0"/>
            </a:endParaRPr>
          </a:p>
        </p:txBody>
      </p:sp>
      <p:sp>
        <p:nvSpPr>
          <p:cNvPr id="40965" name="Rectangle 6"/>
          <p:cNvSpPr>
            <a:spLocks noChangeArrowheads="1"/>
          </p:cNvSpPr>
          <p:nvPr/>
        </p:nvSpPr>
        <p:spPr bwMode="auto">
          <a:xfrm>
            <a:off x="1774824" y="1675816"/>
            <a:ext cx="7033273" cy="255454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fontAlgn="base">
              <a:spcBef>
                <a:spcPct val="0"/>
              </a:spcBef>
              <a:spcAft>
                <a:spcPct val="0"/>
              </a:spcAft>
            </a:pPr>
            <a:r>
              <a:rPr lang="ru-RU" sz="4000" dirty="0" smtClean="0">
                <a:solidFill>
                  <a:srgbClr val="002060"/>
                </a:solidFill>
                <a:latin typeface="Calibri" panose="020F0502020204030204" pitchFamily="34" charset="0"/>
              </a:rPr>
              <a:t>Спасибо за внимание!</a:t>
            </a:r>
            <a:endParaRPr lang="en-US" sz="4000" dirty="0" smtClean="0">
              <a:solidFill>
                <a:srgbClr val="002060"/>
              </a:solidFill>
              <a:latin typeface="Calibri" panose="020F0502020204030204" pitchFamily="34" charset="0"/>
            </a:endParaRPr>
          </a:p>
          <a:p>
            <a:pPr algn="ctr" fontAlgn="base">
              <a:spcBef>
                <a:spcPct val="0"/>
              </a:spcBef>
              <a:spcAft>
                <a:spcPct val="0"/>
              </a:spcAft>
            </a:pPr>
            <a:endParaRPr lang="en-US" sz="4000" dirty="0">
              <a:solidFill>
                <a:srgbClr val="333333"/>
              </a:solidFill>
              <a:latin typeface="Calibri" panose="020F0502020204030204" pitchFamily="34" charset="0"/>
            </a:endParaRPr>
          </a:p>
          <a:p>
            <a:pPr algn="ctr" fontAlgn="base">
              <a:spcBef>
                <a:spcPct val="0"/>
              </a:spcBef>
              <a:spcAft>
                <a:spcPct val="0"/>
              </a:spcAft>
            </a:pPr>
            <a:endParaRPr lang="ru-RU" sz="4000" dirty="0" smtClean="0">
              <a:solidFill>
                <a:srgbClr val="333333"/>
              </a:solidFill>
              <a:latin typeface="Calibri" panose="020F0502020204030204" pitchFamily="34" charset="0"/>
            </a:endParaRPr>
          </a:p>
          <a:p>
            <a:pPr algn="ctr" fontAlgn="base">
              <a:spcBef>
                <a:spcPct val="0"/>
              </a:spcBef>
              <a:spcAft>
                <a:spcPct val="0"/>
              </a:spcAft>
            </a:pPr>
            <a:r>
              <a:rPr lang="ru-RU" sz="4000" dirty="0" smtClean="0">
                <a:solidFill>
                  <a:srgbClr val="002060"/>
                </a:solidFill>
                <a:latin typeface="Calibri" panose="020F0502020204030204" pitchFamily="34" charset="0"/>
              </a:rPr>
              <a:t>Вопросы</a:t>
            </a:r>
            <a:r>
              <a:rPr lang="en-US" sz="4000" dirty="0" smtClean="0">
                <a:solidFill>
                  <a:srgbClr val="002060"/>
                </a:solidFill>
                <a:latin typeface="Calibri" panose="020F0502020204030204" pitchFamily="34" charset="0"/>
              </a:rPr>
              <a:t>?</a:t>
            </a:r>
            <a:endParaRPr lang="ru-RU" sz="4000" dirty="0">
              <a:solidFill>
                <a:srgbClr val="002060"/>
              </a:solidFill>
              <a:latin typeface="Calibri" panose="020F0502020204030204" pitchFamily="34" charset="0"/>
            </a:endParaRPr>
          </a:p>
        </p:txBody>
      </p:sp>
      <p:sp>
        <p:nvSpPr>
          <p:cNvPr id="2" name="Прямоугольник 1"/>
          <p:cNvSpPr/>
          <p:nvPr/>
        </p:nvSpPr>
        <p:spPr>
          <a:xfrm>
            <a:off x="373224" y="5159726"/>
            <a:ext cx="8910736" cy="1520416"/>
          </a:xfrm>
          <a:prstGeom prst="rect">
            <a:avLst/>
          </a:prstGeom>
        </p:spPr>
        <p:txBody>
          <a:bodyPr wrap="square">
            <a:spAutoFit/>
          </a:bodyPr>
          <a:lstStyle/>
          <a:p>
            <a:pPr fontAlgn="base">
              <a:lnSpc>
                <a:spcPct val="110000"/>
              </a:lnSpc>
              <a:spcBef>
                <a:spcPct val="0"/>
              </a:spcBef>
              <a:spcAft>
                <a:spcPct val="0"/>
              </a:spcAft>
            </a:pPr>
            <a:r>
              <a:rPr lang="ru-RU" dirty="0">
                <a:solidFill>
                  <a:srgbClr val="002060"/>
                </a:solidFill>
                <a:latin typeface="Calibri" panose="020F0502020204030204" pitchFamily="34" charset="0"/>
              </a:rPr>
              <a:t>Вышковский Геннадий Леонидович </a:t>
            </a:r>
          </a:p>
          <a:p>
            <a:pPr fontAlgn="base">
              <a:lnSpc>
                <a:spcPct val="110000"/>
              </a:lnSpc>
              <a:spcBef>
                <a:spcPct val="0"/>
              </a:spcBef>
              <a:spcAft>
                <a:spcPct val="0"/>
              </a:spcAft>
            </a:pPr>
            <a:r>
              <a:rPr lang="ru-RU" dirty="0">
                <a:solidFill>
                  <a:srgbClr val="002060"/>
                </a:solidFill>
                <a:latin typeface="Calibri" panose="020F0502020204030204" pitchFamily="34" charset="0"/>
              </a:rPr>
              <a:t>д.э.н., проф., президент</a:t>
            </a:r>
          </a:p>
          <a:p>
            <a:pPr fontAlgn="base">
              <a:spcBef>
                <a:spcPct val="0"/>
              </a:spcBef>
              <a:spcAft>
                <a:spcPct val="0"/>
              </a:spcAft>
            </a:pPr>
            <a:r>
              <a:rPr lang="ru-RU" dirty="0">
                <a:solidFill>
                  <a:srgbClr val="002060"/>
                </a:solidFill>
                <a:latin typeface="Calibri" panose="020F0502020204030204" pitchFamily="34" charset="0"/>
              </a:rPr>
              <a:t>Регистр лекарственных средств России</a:t>
            </a:r>
            <a:r>
              <a:rPr lang="ru-RU" baseline="30000" dirty="0">
                <a:solidFill>
                  <a:srgbClr val="002060"/>
                </a:solidFill>
                <a:latin typeface="Calibri" panose="020F0502020204030204" pitchFamily="34" charset="0"/>
                <a:sym typeface="Symbol" panose="05050102010706020507" pitchFamily="18" charset="2"/>
              </a:rPr>
              <a:t></a:t>
            </a:r>
          </a:p>
          <a:p>
            <a:pPr fontAlgn="base">
              <a:lnSpc>
                <a:spcPct val="110000"/>
              </a:lnSpc>
              <a:spcBef>
                <a:spcPct val="0"/>
              </a:spcBef>
              <a:spcAft>
                <a:spcPct val="0"/>
              </a:spcAft>
            </a:pPr>
            <a:r>
              <a:rPr lang="ru-RU" sz="1600" dirty="0">
                <a:solidFill>
                  <a:srgbClr val="002060"/>
                </a:solidFill>
                <a:latin typeface="Calibri" panose="020F0502020204030204" pitchFamily="34" charset="0"/>
                <a:sym typeface="Symbol" panose="05050102010706020507" pitchFamily="18" charset="2"/>
              </a:rPr>
              <a:t>http://www.</a:t>
            </a:r>
            <a:r>
              <a:rPr lang="en-US" sz="1600" dirty="0" err="1">
                <a:solidFill>
                  <a:srgbClr val="002060"/>
                </a:solidFill>
                <a:latin typeface="Calibri" panose="020F0502020204030204" pitchFamily="34" charset="0"/>
                <a:sym typeface="Symbol" panose="05050102010706020507" pitchFamily="18" charset="2"/>
              </a:rPr>
              <a:t>rlsnet</a:t>
            </a:r>
            <a:r>
              <a:rPr lang="ru-RU" sz="1600" dirty="0">
                <a:solidFill>
                  <a:srgbClr val="002060"/>
                </a:solidFill>
                <a:latin typeface="Calibri" panose="020F0502020204030204" pitchFamily="34" charset="0"/>
                <a:sym typeface="Symbol" panose="05050102010706020507" pitchFamily="18" charset="2"/>
              </a:rPr>
              <a:t>.</a:t>
            </a:r>
            <a:r>
              <a:rPr lang="ru-RU" sz="1600" dirty="0" err="1">
                <a:solidFill>
                  <a:srgbClr val="002060"/>
                </a:solidFill>
                <a:latin typeface="Calibri" panose="020F0502020204030204" pitchFamily="34" charset="0"/>
                <a:sym typeface="Symbol" panose="05050102010706020507" pitchFamily="18" charset="2"/>
              </a:rPr>
              <a:t>ru</a:t>
            </a:r>
            <a:endParaRPr lang="ru-RU" sz="1600" dirty="0">
              <a:solidFill>
                <a:srgbClr val="002060"/>
              </a:solidFill>
              <a:latin typeface="Calibri" panose="020F0502020204030204" pitchFamily="34" charset="0"/>
              <a:sym typeface="Symbol" panose="05050102010706020507" pitchFamily="18" charset="2"/>
            </a:endParaRPr>
          </a:p>
          <a:p>
            <a:pPr fontAlgn="base">
              <a:lnSpc>
                <a:spcPct val="110000"/>
              </a:lnSpc>
              <a:spcBef>
                <a:spcPct val="0"/>
              </a:spcBef>
              <a:spcAft>
                <a:spcPct val="0"/>
              </a:spcAft>
            </a:pPr>
            <a:r>
              <a:rPr lang="en-US" sz="1600" dirty="0">
                <a:solidFill>
                  <a:srgbClr val="002060"/>
                </a:solidFill>
                <a:latin typeface="Calibri" panose="020F0502020204030204" pitchFamily="34" charset="0"/>
                <a:sym typeface="Symbol" panose="05050102010706020507" pitchFamily="18" charset="2"/>
              </a:rPr>
              <a:t>glv@rlsnet.RU</a:t>
            </a:r>
          </a:p>
        </p:txBody>
      </p:sp>
    </p:spTree>
    <p:extLst>
      <p:ext uri="{BB962C8B-B14F-4D97-AF65-F5344CB8AC3E}">
        <p14:creationId xmlns:p14="http://schemas.microsoft.com/office/powerpoint/2010/main" xmlns="" val="1962904269"/>
      </p:ext>
    </p:extLst>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1446245" y="184667"/>
            <a:ext cx="10356979" cy="830997"/>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ru-RU" altLang="ru-RU" sz="2400" b="1" dirty="0" smtClean="0">
                <a:solidFill>
                  <a:schemeClr val="bg1"/>
                </a:solidFill>
                <a:latin typeface="Calibri" panose="020F0502020204030204" pitchFamily="34" charset="0"/>
                <a:cs typeface="Arial" panose="020B0604020202020204" pitchFamily="34" charset="0"/>
              </a:rPr>
              <a:t>В перечень наиболее острых проблем при оказании медицинской </a:t>
            </a:r>
            <a:r>
              <a:rPr lang="ru-RU" altLang="ru-RU" sz="2400" b="1" dirty="0">
                <a:solidFill>
                  <a:schemeClr val="bg1"/>
                </a:solidFill>
                <a:latin typeface="Calibri" panose="020F0502020204030204" pitchFamily="34" charset="0"/>
                <a:cs typeface="Arial" panose="020B0604020202020204" pitchFamily="34" charset="0"/>
              </a:rPr>
              <a:t>помощи </a:t>
            </a:r>
            <a:r>
              <a:rPr lang="ru-RU" altLang="ru-RU" sz="2400" b="1" dirty="0" smtClean="0">
                <a:solidFill>
                  <a:schemeClr val="bg1"/>
                </a:solidFill>
                <a:latin typeface="Calibri" panose="020F0502020204030204" pitchFamily="34" charset="0"/>
                <a:cs typeface="Arial" panose="020B0604020202020204" pitchFamily="34" charset="0"/>
              </a:rPr>
              <a:t>населению</a:t>
            </a:r>
            <a:r>
              <a:rPr lang="en-US" altLang="ru-RU" sz="2400" b="1" dirty="0" smtClean="0">
                <a:solidFill>
                  <a:schemeClr val="bg1"/>
                </a:solidFill>
                <a:latin typeface="Calibri" panose="020F0502020204030204" pitchFamily="34" charset="0"/>
                <a:cs typeface="Arial" panose="020B0604020202020204" pitchFamily="34" charset="0"/>
              </a:rPr>
              <a:t> </a:t>
            </a:r>
            <a:r>
              <a:rPr lang="ru-RU" altLang="ru-RU" sz="2400" b="1" dirty="0" smtClean="0">
                <a:solidFill>
                  <a:schemeClr val="bg1"/>
                </a:solidFill>
                <a:latin typeface="Calibri" panose="020F0502020204030204" pitchFamily="34" charset="0"/>
                <a:cs typeface="Arial" panose="020B0604020202020204" pitchFamily="34" charset="0"/>
              </a:rPr>
              <a:t>входят</a:t>
            </a:r>
            <a:r>
              <a:rPr lang="en-US" altLang="ru-RU" sz="2400" b="1" dirty="0" smtClean="0">
                <a:solidFill>
                  <a:schemeClr val="bg1"/>
                </a:solidFill>
                <a:latin typeface="Calibri" panose="020F0502020204030204" pitchFamily="34" charset="0"/>
                <a:cs typeface="Arial" panose="020B0604020202020204" pitchFamily="34" charset="0"/>
              </a:rPr>
              <a:t>:</a:t>
            </a:r>
            <a:endParaRPr lang="ru-RU" altLang="ru-RU" sz="2400" b="1" dirty="0">
              <a:solidFill>
                <a:schemeClr val="bg1"/>
              </a:solidFill>
              <a:latin typeface="Calibri" panose="020F0502020204030204" pitchFamily="34" charset="0"/>
              <a:cs typeface="Arial" panose="020B0604020202020204" pitchFamily="34" charset="0"/>
            </a:endParaRPr>
          </a:p>
        </p:txBody>
      </p:sp>
      <p:sp>
        <p:nvSpPr>
          <p:cNvPr id="19459" name="TextBox 1"/>
          <p:cNvSpPr txBox="1">
            <a:spLocks noChangeArrowheads="1"/>
          </p:cNvSpPr>
          <p:nvPr/>
        </p:nvSpPr>
        <p:spPr bwMode="auto">
          <a:xfrm>
            <a:off x="575733" y="1510071"/>
            <a:ext cx="11311465" cy="4259628"/>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285750" indent="-285750">
              <a:lnSpc>
                <a:spcPct val="150000"/>
              </a:lnSpc>
              <a:buFont typeface="Arial" panose="020B0604020202020204" pitchFamily="34" charset="0"/>
              <a:buChar char="•"/>
            </a:pPr>
            <a:r>
              <a:rPr lang="ru-RU" sz="1600" u="sng" dirty="0" smtClean="0">
                <a:solidFill>
                  <a:srgbClr val="002060"/>
                </a:solidFill>
                <a:latin typeface="Calibri" panose="020F0502020204030204" pitchFamily="34" charset="0"/>
              </a:rPr>
              <a:t>Контроль </a:t>
            </a:r>
            <a:r>
              <a:rPr lang="ru-RU" sz="1600" u="sng" dirty="0">
                <a:solidFill>
                  <a:srgbClr val="002060"/>
                </a:solidFill>
                <a:latin typeface="Calibri" panose="020F0502020204030204" pitchFamily="34" charset="0"/>
              </a:rPr>
              <a:t>за расходованием бюджетных средств </a:t>
            </a:r>
            <a:r>
              <a:rPr lang="ru-RU" sz="1600" dirty="0" smtClean="0">
                <a:solidFill>
                  <a:srgbClr val="002060"/>
                </a:solidFill>
                <a:latin typeface="Calibri" panose="020F0502020204030204" pitchFamily="34" charset="0"/>
              </a:rPr>
              <a:t>на </a:t>
            </a:r>
            <a:r>
              <a:rPr lang="ru-RU" sz="1600" dirty="0">
                <a:solidFill>
                  <a:srgbClr val="002060"/>
                </a:solidFill>
                <a:latin typeface="Calibri" panose="020F0502020204030204" pitchFamily="34" charset="0"/>
              </a:rPr>
              <a:t>лекарственное </a:t>
            </a:r>
            <a:r>
              <a:rPr lang="ru-RU" sz="1600" dirty="0" smtClean="0">
                <a:solidFill>
                  <a:srgbClr val="002060"/>
                </a:solidFill>
                <a:latin typeface="Calibri" panose="020F0502020204030204" pitchFamily="34" charset="0"/>
              </a:rPr>
              <a:t>и </a:t>
            </a:r>
            <a:r>
              <a:rPr lang="ru-RU" sz="1600" dirty="0">
                <a:solidFill>
                  <a:srgbClr val="002060"/>
                </a:solidFill>
                <a:latin typeface="Calibri" panose="020F0502020204030204" pitchFamily="34" charset="0"/>
              </a:rPr>
              <a:t>медицинское </a:t>
            </a:r>
            <a:r>
              <a:rPr lang="ru-RU" sz="1600" dirty="0" smtClean="0">
                <a:solidFill>
                  <a:srgbClr val="002060"/>
                </a:solidFill>
                <a:latin typeface="Calibri" panose="020F0502020204030204" pitchFamily="34" charset="0"/>
              </a:rPr>
              <a:t>обслуживание населения </a:t>
            </a:r>
            <a:r>
              <a:rPr lang="en-US" sz="1600" dirty="0" smtClean="0">
                <a:solidFill>
                  <a:srgbClr val="002060"/>
                </a:solidFill>
                <a:latin typeface="Calibri" panose="020F0502020204030204" pitchFamily="34" charset="0"/>
              </a:rPr>
              <a:t>[1]</a:t>
            </a:r>
            <a:r>
              <a:rPr lang="ru-RU" sz="1600" dirty="0" smtClean="0">
                <a:solidFill>
                  <a:srgbClr val="002060"/>
                </a:solidFill>
                <a:latin typeface="Calibri" panose="020F0502020204030204" pitchFamily="34" charset="0"/>
              </a:rPr>
              <a:t>.</a:t>
            </a:r>
          </a:p>
          <a:p>
            <a:pPr marL="285750" indent="-285750">
              <a:lnSpc>
                <a:spcPct val="150000"/>
              </a:lnSpc>
              <a:buFont typeface="Arial" panose="020B0604020202020204" pitchFamily="34" charset="0"/>
              <a:buChar char="•"/>
            </a:pPr>
            <a:r>
              <a:rPr lang="ru-RU" sz="1600" u="sng" dirty="0" smtClean="0">
                <a:solidFill>
                  <a:srgbClr val="002060"/>
                </a:solidFill>
                <a:latin typeface="Calibri" panose="020F0502020204030204" pitchFamily="34" charset="0"/>
              </a:rPr>
              <a:t>Контроль </a:t>
            </a:r>
            <a:r>
              <a:rPr lang="ru-RU" sz="1600" u="sng" dirty="0">
                <a:solidFill>
                  <a:srgbClr val="002060"/>
                </a:solidFill>
                <a:latin typeface="Calibri" panose="020F0502020204030204" pitchFamily="34" charset="0"/>
              </a:rPr>
              <a:t>за оборотом </a:t>
            </a:r>
            <a:r>
              <a:rPr lang="ru-RU" sz="1600" dirty="0">
                <a:solidFill>
                  <a:srgbClr val="002060"/>
                </a:solidFill>
                <a:latin typeface="Calibri" panose="020F0502020204030204" pitchFamily="34" charset="0"/>
              </a:rPr>
              <a:t>лекарственных средств и изделий медицинского </a:t>
            </a:r>
            <a:r>
              <a:rPr lang="ru-RU" sz="1600" dirty="0" smtClean="0">
                <a:solidFill>
                  <a:srgbClr val="002060"/>
                </a:solidFill>
                <a:latin typeface="Calibri" panose="020F0502020204030204" pitchFamily="34" charset="0"/>
              </a:rPr>
              <a:t>назначения</a:t>
            </a:r>
            <a:r>
              <a:rPr lang="en-US" sz="1600" dirty="0" smtClean="0">
                <a:solidFill>
                  <a:srgbClr val="002060"/>
                </a:solidFill>
                <a:latin typeface="Calibri" panose="020F0502020204030204" pitchFamily="34" charset="0"/>
              </a:rPr>
              <a:t> [1]</a:t>
            </a:r>
            <a:r>
              <a:rPr lang="ru-RU" sz="1600" dirty="0" smtClean="0">
                <a:solidFill>
                  <a:srgbClr val="002060"/>
                </a:solidFill>
                <a:latin typeface="Calibri" panose="020F0502020204030204" pitchFamily="34" charset="0"/>
              </a:rPr>
              <a:t>.</a:t>
            </a:r>
            <a:endParaRPr lang="en-US" sz="1600" dirty="0" smtClean="0">
              <a:solidFill>
                <a:srgbClr val="002060"/>
              </a:solidFill>
              <a:latin typeface="Calibri" panose="020F0502020204030204" pitchFamily="34" charset="0"/>
            </a:endParaRPr>
          </a:p>
          <a:p>
            <a:pPr marL="285750" indent="-285750">
              <a:lnSpc>
                <a:spcPct val="150000"/>
              </a:lnSpc>
              <a:buFont typeface="Arial" panose="020B0604020202020204" pitchFamily="34" charset="0"/>
              <a:buChar char="•"/>
            </a:pPr>
            <a:r>
              <a:rPr lang="en-US" sz="1400" dirty="0" smtClean="0">
                <a:solidFill>
                  <a:srgbClr val="002060"/>
                </a:solidFill>
              </a:rPr>
              <a:t>C</a:t>
            </a:r>
            <a:r>
              <a:rPr lang="ru-RU" sz="1400" dirty="0" err="1" smtClean="0">
                <a:solidFill>
                  <a:srgbClr val="002060"/>
                </a:solidFill>
              </a:rPr>
              <a:t>нижение</a:t>
            </a:r>
            <a:r>
              <a:rPr lang="ru-RU" sz="1400" dirty="0" smtClean="0">
                <a:solidFill>
                  <a:srgbClr val="002060"/>
                </a:solidFill>
              </a:rPr>
              <a:t> </a:t>
            </a:r>
            <a:r>
              <a:rPr lang="ru-RU" sz="1400" dirty="0">
                <a:solidFill>
                  <a:srgbClr val="002060"/>
                </a:solidFill>
              </a:rPr>
              <a:t>затрат на лекарственное обеспечение за счет </a:t>
            </a:r>
            <a:r>
              <a:rPr lang="ru-RU" sz="1400" u="sng" dirty="0" smtClean="0">
                <a:solidFill>
                  <a:srgbClr val="002060"/>
                </a:solidFill>
              </a:rPr>
              <a:t>внедрения </a:t>
            </a:r>
            <a:r>
              <a:rPr lang="ru-RU" sz="1400" u="sng" dirty="0">
                <a:solidFill>
                  <a:srgbClr val="002060"/>
                </a:solidFill>
              </a:rPr>
              <a:t>лучших </a:t>
            </a:r>
            <a:r>
              <a:rPr lang="ru-RU" sz="1400" u="sng" dirty="0" smtClean="0">
                <a:solidFill>
                  <a:srgbClr val="002060"/>
                </a:solidFill>
              </a:rPr>
              <a:t>практик</a:t>
            </a:r>
            <a:r>
              <a:rPr lang="ru-RU" sz="1400" dirty="0" smtClean="0">
                <a:solidFill>
                  <a:srgbClr val="002060"/>
                </a:solidFill>
              </a:rPr>
              <a:t> и повышения </a:t>
            </a:r>
            <a:r>
              <a:rPr lang="ru-RU" sz="1400" dirty="0">
                <a:solidFill>
                  <a:srgbClr val="002060"/>
                </a:solidFill>
              </a:rPr>
              <a:t>точности планирования потребности в дорогостоящих и скоропортящихся лекарственных </a:t>
            </a:r>
            <a:r>
              <a:rPr lang="ru-RU" sz="1400" dirty="0" smtClean="0">
                <a:solidFill>
                  <a:srgbClr val="002060"/>
                </a:solidFill>
              </a:rPr>
              <a:t>средствах</a:t>
            </a:r>
            <a:r>
              <a:rPr lang="en-US" sz="1400" dirty="0" smtClean="0">
                <a:solidFill>
                  <a:srgbClr val="002060"/>
                </a:solidFill>
              </a:rPr>
              <a:t> [1].</a:t>
            </a:r>
          </a:p>
          <a:p>
            <a:pPr marL="285750" lvl="0" indent="-285750">
              <a:lnSpc>
                <a:spcPct val="150000"/>
              </a:lnSpc>
              <a:buFont typeface="Arial" panose="020B0604020202020204" pitchFamily="34" charset="0"/>
              <a:buChar char="•"/>
            </a:pPr>
            <a:r>
              <a:rPr lang="ru-RU" sz="1400" dirty="0">
                <a:solidFill>
                  <a:srgbClr val="002060"/>
                </a:solidFill>
              </a:rPr>
              <a:t>Снижение  находящейся в обращении на территории Российской Федерации </a:t>
            </a:r>
            <a:r>
              <a:rPr lang="ru-RU" sz="1400" u="sng" dirty="0" smtClean="0">
                <a:solidFill>
                  <a:srgbClr val="002060"/>
                </a:solidFill>
              </a:rPr>
              <a:t>фальсифицированной, контрафактной </a:t>
            </a:r>
            <a:r>
              <a:rPr lang="ru-RU" sz="1400" u="sng" dirty="0">
                <a:solidFill>
                  <a:srgbClr val="002060"/>
                </a:solidFill>
              </a:rPr>
              <a:t>и недоброкачественной фармацевтической </a:t>
            </a:r>
            <a:r>
              <a:rPr lang="ru-RU" sz="1400" u="sng" dirty="0" smtClean="0">
                <a:solidFill>
                  <a:srgbClr val="002060"/>
                </a:solidFill>
                <a:latin typeface="+mn-lt"/>
              </a:rPr>
              <a:t>продукции</a:t>
            </a:r>
            <a:r>
              <a:rPr lang="ru-RU" sz="1400" dirty="0" smtClean="0">
                <a:solidFill>
                  <a:srgbClr val="002060"/>
                </a:solidFill>
                <a:latin typeface="+mn-lt"/>
              </a:rPr>
              <a:t> </a:t>
            </a:r>
            <a:r>
              <a:rPr lang="en-US" sz="1400" dirty="0" smtClean="0">
                <a:solidFill>
                  <a:srgbClr val="002060"/>
                </a:solidFill>
                <a:latin typeface="+mn-lt"/>
              </a:rPr>
              <a:t>[2]</a:t>
            </a:r>
            <a:r>
              <a:rPr lang="ru-RU" sz="1400" dirty="0" smtClean="0">
                <a:solidFill>
                  <a:srgbClr val="002060"/>
                </a:solidFill>
                <a:latin typeface="+mn-lt"/>
              </a:rPr>
              <a:t>, </a:t>
            </a:r>
            <a:r>
              <a:rPr lang="ru-RU" sz="1400" dirty="0">
                <a:solidFill>
                  <a:srgbClr val="002060"/>
                </a:solidFill>
                <a:latin typeface="+mn-lt"/>
              </a:rPr>
              <a:t>а также </a:t>
            </a:r>
            <a:r>
              <a:rPr lang="ru-RU" sz="1400" dirty="0" smtClean="0">
                <a:solidFill>
                  <a:srgbClr val="002060"/>
                </a:solidFill>
                <a:latin typeface="+mn-lt"/>
              </a:rPr>
              <a:t>противодействие </a:t>
            </a:r>
            <a:r>
              <a:rPr lang="ru-RU" sz="1400" dirty="0">
                <a:solidFill>
                  <a:srgbClr val="002060"/>
                </a:solidFill>
                <a:latin typeface="+mn-lt"/>
              </a:rPr>
              <a:t>ошибкам распределения персоналом МП на сестринском посту</a:t>
            </a:r>
            <a:r>
              <a:rPr lang="ru-RU" sz="1400" dirty="0" smtClean="0">
                <a:solidFill>
                  <a:srgbClr val="002060"/>
                </a:solidFill>
                <a:latin typeface="+mn-lt"/>
              </a:rPr>
              <a:t>.</a:t>
            </a:r>
          </a:p>
          <a:p>
            <a:pPr marL="285750" lvl="0" indent="-285750">
              <a:lnSpc>
                <a:spcPct val="150000"/>
              </a:lnSpc>
              <a:buFont typeface="Arial" panose="020B0604020202020204" pitchFamily="34" charset="0"/>
              <a:buChar char="•"/>
            </a:pPr>
            <a:r>
              <a:rPr lang="ru-RU" sz="1400" dirty="0" smtClean="0">
                <a:solidFill>
                  <a:srgbClr val="002060"/>
                </a:solidFill>
                <a:latin typeface="+mn-lt"/>
              </a:rPr>
              <a:t>Увеличение степени </a:t>
            </a:r>
            <a:r>
              <a:rPr lang="ru-RU" sz="1400" dirty="0">
                <a:solidFill>
                  <a:srgbClr val="002060"/>
                </a:solidFill>
                <a:latin typeface="+mn-lt"/>
              </a:rPr>
              <a:t>достоверности данных отчетов и </a:t>
            </a:r>
            <a:r>
              <a:rPr lang="ru-RU" sz="1400" dirty="0" smtClean="0">
                <a:solidFill>
                  <a:srgbClr val="002060"/>
                </a:solidFill>
                <a:latin typeface="+mn-lt"/>
              </a:rPr>
              <a:t>скорости </a:t>
            </a:r>
            <a:r>
              <a:rPr lang="ru-RU" sz="1400" dirty="0">
                <a:solidFill>
                  <a:srgbClr val="002060"/>
                </a:solidFill>
                <a:latin typeface="+mn-lt"/>
              </a:rPr>
              <a:t>их </a:t>
            </a:r>
            <a:r>
              <a:rPr lang="ru-RU" sz="1400" dirty="0" smtClean="0">
                <a:solidFill>
                  <a:srgbClr val="002060"/>
                </a:solidFill>
                <a:latin typeface="+mn-lt"/>
              </a:rPr>
              <a:t>построения.</a:t>
            </a:r>
          </a:p>
          <a:p>
            <a:pPr marL="285750" lvl="0" indent="-285750">
              <a:lnSpc>
                <a:spcPct val="150000"/>
              </a:lnSpc>
              <a:buFont typeface="Arial" panose="020B0604020202020204" pitchFamily="34" charset="0"/>
              <a:buChar char="•"/>
            </a:pPr>
            <a:endParaRPr lang="ru-RU" sz="1400" dirty="0">
              <a:solidFill>
                <a:srgbClr val="002060"/>
              </a:solidFill>
              <a:latin typeface="+mn-lt"/>
            </a:endParaRPr>
          </a:p>
          <a:p>
            <a:pPr marL="285750" indent="-285750">
              <a:lnSpc>
                <a:spcPct val="150000"/>
              </a:lnSpc>
              <a:buFont typeface="Arial" panose="020B0604020202020204" pitchFamily="34" charset="0"/>
              <a:buChar char="•"/>
            </a:pPr>
            <a:endParaRPr lang="ru-RU" sz="1400" dirty="0" smtClean="0"/>
          </a:p>
          <a:p>
            <a:pPr>
              <a:lnSpc>
                <a:spcPct val="150000"/>
              </a:lnSpc>
            </a:pPr>
            <a:r>
              <a:rPr lang="en-US" sz="1400" dirty="0" smtClean="0"/>
              <a:t>      </a:t>
            </a:r>
          </a:p>
          <a:p>
            <a:pPr>
              <a:lnSpc>
                <a:spcPct val="140000"/>
              </a:lnSpc>
            </a:pPr>
            <a:endParaRPr lang="ru-RU" sz="2200" dirty="0">
              <a:solidFill>
                <a:srgbClr val="333333"/>
              </a:solidFill>
              <a:latin typeface="Calibri" panose="020F0502020204030204" pitchFamily="34" charset="0"/>
            </a:endParaRPr>
          </a:p>
        </p:txBody>
      </p:sp>
      <p:sp>
        <p:nvSpPr>
          <p:cNvPr id="19461" name="Rectangle 12">
            <a:hlinkClick r:id="rId3"/>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sp>
        <p:nvSpPr>
          <p:cNvPr id="19462" name="Rectangle 13">
            <a:hlinkClick r:id="rId3"/>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pic>
        <p:nvPicPr>
          <p:cNvPr id="19465" name="Picture 14" descr="LogoRLSFinish1 copy"/>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278457"/>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7B3F6AD6-5081-4646-871B-60AE51819DEA}" type="slidenum">
              <a:rPr lang="ru-RU" sz="1300">
                <a:solidFill>
                  <a:srgbClr val="898989"/>
                </a:solidFill>
                <a:cs typeface="Arial" panose="020B0604020202020204" pitchFamily="34" charset="0"/>
              </a:rPr>
              <a:pPr algn="r" eaLnBrk="1" hangingPunct="1">
                <a:spcBef>
                  <a:spcPct val="0"/>
                </a:spcBef>
                <a:buClrTx/>
                <a:buFontTx/>
                <a:buNone/>
              </a:pPr>
              <a:t>5</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2" name="Rectangle 12"/>
          <p:cNvSpPr>
            <a:spLocks noChangeArrowheads="1"/>
          </p:cNvSpPr>
          <p:nvPr/>
        </p:nvSpPr>
        <p:spPr bwMode="auto">
          <a:xfrm>
            <a:off x="629444" y="5697849"/>
            <a:ext cx="3598863" cy="45721"/>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sp>
        <p:nvSpPr>
          <p:cNvPr id="2" name="Прямоугольник 1"/>
          <p:cNvSpPr/>
          <p:nvPr/>
        </p:nvSpPr>
        <p:spPr>
          <a:xfrm>
            <a:off x="575735" y="5775648"/>
            <a:ext cx="10244666" cy="854080"/>
          </a:xfrm>
          <a:prstGeom prst="rect">
            <a:avLst/>
          </a:prstGeom>
        </p:spPr>
        <p:txBody>
          <a:bodyPr wrap="square">
            <a:spAutoFit/>
          </a:bodyPr>
          <a:lstStyle/>
          <a:p>
            <a:pPr>
              <a:lnSpc>
                <a:spcPct val="150000"/>
              </a:lnSpc>
            </a:pPr>
            <a:r>
              <a:rPr lang="en-US" sz="1100" dirty="0" smtClean="0">
                <a:solidFill>
                  <a:srgbClr val="002060"/>
                </a:solidFill>
              </a:rPr>
              <a:t>[1]. </a:t>
            </a:r>
            <a:r>
              <a:rPr lang="ru-RU" sz="1100" dirty="0" smtClean="0">
                <a:solidFill>
                  <a:srgbClr val="002060"/>
                </a:solidFill>
              </a:rPr>
              <a:t>Приложение</a:t>
            </a:r>
            <a:r>
              <a:rPr lang="en-US" sz="1100" dirty="0">
                <a:solidFill>
                  <a:srgbClr val="002060"/>
                </a:solidFill>
              </a:rPr>
              <a:t> </a:t>
            </a:r>
            <a:r>
              <a:rPr lang="ru-RU" sz="1100" dirty="0" smtClean="0">
                <a:solidFill>
                  <a:srgbClr val="002060"/>
                </a:solidFill>
              </a:rPr>
              <a:t>к </a:t>
            </a:r>
            <a:r>
              <a:rPr lang="ru-RU" sz="1100" dirty="0">
                <a:solidFill>
                  <a:srgbClr val="002060"/>
                </a:solidFill>
              </a:rPr>
              <a:t>Приказу Министерства </a:t>
            </a:r>
            <a:r>
              <a:rPr lang="ru-RU" sz="1100" dirty="0" smtClean="0">
                <a:solidFill>
                  <a:srgbClr val="002060"/>
                </a:solidFill>
              </a:rPr>
              <a:t>здравоохранения</a:t>
            </a:r>
            <a:r>
              <a:rPr lang="en-US" sz="1100" dirty="0" smtClean="0">
                <a:solidFill>
                  <a:srgbClr val="002060"/>
                </a:solidFill>
              </a:rPr>
              <a:t> </a:t>
            </a:r>
            <a:r>
              <a:rPr lang="ru-RU" sz="1100" dirty="0" smtClean="0">
                <a:solidFill>
                  <a:srgbClr val="002060"/>
                </a:solidFill>
              </a:rPr>
              <a:t>и </a:t>
            </a:r>
            <a:r>
              <a:rPr lang="ru-RU" sz="1100" dirty="0">
                <a:solidFill>
                  <a:srgbClr val="002060"/>
                </a:solidFill>
              </a:rPr>
              <a:t>социального </a:t>
            </a:r>
            <a:r>
              <a:rPr lang="ru-RU" sz="1100" dirty="0" smtClean="0">
                <a:solidFill>
                  <a:srgbClr val="002060"/>
                </a:solidFill>
              </a:rPr>
              <a:t>развития</a:t>
            </a:r>
            <a:r>
              <a:rPr lang="en-US" sz="1100" dirty="0" smtClean="0">
                <a:solidFill>
                  <a:srgbClr val="002060"/>
                </a:solidFill>
              </a:rPr>
              <a:t> </a:t>
            </a:r>
            <a:r>
              <a:rPr lang="ru-RU" sz="1100" dirty="0" smtClean="0">
                <a:solidFill>
                  <a:srgbClr val="002060"/>
                </a:solidFill>
              </a:rPr>
              <a:t>Российской Федерации</a:t>
            </a:r>
            <a:r>
              <a:rPr lang="en-US" sz="1100" dirty="0" smtClean="0">
                <a:solidFill>
                  <a:srgbClr val="002060"/>
                </a:solidFill>
              </a:rPr>
              <a:t> </a:t>
            </a:r>
            <a:r>
              <a:rPr lang="ru-RU" sz="1100" dirty="0" smtClean="0">
                <a:solidFill>
                  <a:srgbClr val="002060"/>
                </a:solidFill>
              </a:rPr>
              <a:t>от </a:t>
            </a:r>
            <a:r>
              <a:rPr lang="ru-RU" sz="1100" dirty="0">
                <a:solidFill>
                  <a:srgbClr val="002060"/>
                </a:solidFill>
              </a:rPr>
              <a:t>28 апреля 2011 г. N </a:t>
            </a:r>
            <a:r>
              <a:rPr lang="ru-RU" sz="1100" dirty="0" smtClean="0">
                <a:solidFill>
                  <a:srgbClr val="002060"/>
                </a:solidFill>
              </a:rPr>
              <a:t>364</a:t>
            </a:r>
            <a:endParaRPr lang="en-US" sz="1100" dirty="0" smtClean="0">
              <a:solidFill>
                <a:srgbClr val="002060"/>
              </a:solidFill>
            </a:endParaRPr>
          </a:p>
          <a:p>
            <a:pPr>
              <a:lnSpc>
                <a:spcPct val="150000"/>
              </a:lnSpc>
            </a:pPr>
            <a:r>
              <a:rPr lang="en-US" sz="1100" dirty="0" smtClean="0">
                <a:solidFill>
                  <a:srgbClr val="002060"/>
                </a:solidFill>
              </a:rPr>
              <a:t>[2]  .</a:t>
            </a:r>
            <a:r>
              <a:rPr lang="ru-RU" sz="1100" dirty="0" smtClean="0">
                <a:solidFill>
                  <a:srgbClr val="002060"/>
                </a:solidFill>
              </a:rPr>
              <a:t>С</a:t>
            </a:r>
            <a:r>
              <a:rPr lang="x-none" sz="1100" dirty="0">
                <a:solidFill>
                  <a:srgbClr val="002060"/>
                </a:solidFill>
              </a:rPr>
              <a:t>тратеги</a:t>
            </a:r>
            <a:r>
              <a:rPr lang="ru-RU" sz="1100" dirty="0">
                <a:solidFill>
                  <a:srgbClr val="002060"/>
                </a:solidFill>
              </a:rPr>
              <a:t>и</a:t>
            </a:r>
            <a:r>
              <a:rPr lang="x-none" sz="1100" dirty="0">
                <a:solidFill>
                  <a:srgbClr val="002060"/>
                </a:solidFill>
              </a:rPr>
              <a:t> лекарственного обеспечения населения </a:t>
            </a:r>
            <a:r>
              <a:rPr lang="ru-RU" sz="1100" dirty="0">
                <a:solidFill>
                  <a:srgbClr val="002060"/>
                </a:solidFill>
              </a:rPr>
              <a:t>Р</a:t>
            </a:r>
            <a:r>
              <a:rPr lang="x-none" sz="1100" dirty="0">
                <a:solidFill>
                  <a:srgbClr val="002060"/>
                </a:solidFill>
              </a:rPr>
              <a:t>оссийской </a:t>
            </a:r>
            <a:r>
              <a:rPr lang="ru-RU" sz="1100" dirty="0">
                <a:solidFill>
                  <a:srgbClr val="002060"/>
                </a:solidFill>
              </a:rPr>
              <a:t>Ф</a:t>
            </a:r>
            <a:r>
              <a:rPr lang="x-none" sz="1100" dirty="0">
                <a:solidFill>
                  <a:srgbClr val="002060"/>
                </a:solidFill>
              </a:rPr>
              <a:t>едерации на период до 2025 года</a:t>
            </a:r>
            <a:r>
              <a:rPr lang="en-US" sz="1100" dirty="0">
                <a:solidFill>
                  <a:srgbClr val="002060"/>
                </a:solidFill>
              </a:rPr>
              <a:t>.</a:t>
            </a:r>
            <a:endParaRPr lang="ru-RU" sz="1100" dirty="0">
              <a:solidFill>
                <a:srgbClr val="002060"/>
              </a:solidFill>
            </a:endParaRPr>
          </a:p>
          <a:p>
            <a:pPr>
              <a:lnSpc>
                <a:spcPct val="150000"/>
              </a:lnSpc>
            </a:pPr>
            <a:endParaRPr lang="ru-RU" sz="1100" dirty="0">
              <a:solidFill>
                <a:srgbClr val="002060"/>
              </a:solidFill>
            </a:endParaRPr>
          </a:p>
        </p:txBody>
      </p:sp>
    </p:spTree>
    <p:extLst>
      <p:ext uri="{BB962C8B-B14F-4D97-AF65-F5344CB8AC3E}">
        <p14:creationId xmlns:p14="http://schemas.microsoft.com/office/powerpoint/2010/main" xmlns="" val="4036489196"/>
      </p:ext>
    </p:extLst>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1978090" y="184667"/>
            <a:ext cx="9881117" cy="830997"/>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ru-RU" altLang="ru-RU" sz="2400" b="1" dirty="0" smtClean="0">
                <a:solidFill>
                  <a:schemeClr val="bg1"/>
                </a:solidFill>
                <a:latin typeface="Calibri" panose="020F0502020204030204" pitchFamily="34" charset="0"/>
                <a:cs typeface="Arial" panose="020B0604020202020204" pitchFamily="34" charset="0"/>
              </a:rPr>
              <a:t>Похожие до степени смешения образы лекарственных препаратов, которые могут привести к появлению ошибок распределения</a:t>
            </a:r>
            <a:endParaRPr lang="ru-RU" altLang="ru-RU" sz="2400" b="1" dirty="0">
              <a:solidFill>
                <a:schemeClr val="bg1"/>
              </a:solidFill>
              <a:latin typeface="Calibri" panose="020F0502020204030204" pitchFamily="34" charset="0"/>
              <a:cs typeface="Arial" panose="020B0604020202020204" pitchFamily="34" charset="0"/>
            </a:endParaRPr>
          </a:p>
        </p:txBody>
      </p:sp>
      <p:sp>
        <p:nvSpPr>
          <p:cNvPr id="19461" name="Rectangle 12">
            <a:hlinkClick r:id="rId2"/>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sp>
        <p:nvSpPr>
          <p:cNvPr id="19462" name="Rectangle 13">
            <a:hlinkClick r:id="rId2"/>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pic>
        <p:nvPicPr>
          <p:cNvPr id="19465"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79915"/>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7B3F6AD6-5081-4646-871B-60AE51819DEA}" type="slidenum">
              <a:rPr lang="ru-RU" sz="1300">
                <a:solidFill>
                  <a:srgbClr val="898989"/>
                </a:solidFill>
                <a:cs typeface="Arial" panose="020B0604020202020204" pitchFamily="34" charset="0"/>
              </a:rPr>
              <a:pPr algn="r" eaLnBrk="1" hangingPunct="1">
                <a:spcBef>
                  <a:spcPct val="0"/>
                </a:spcBef>
                <a:buClrTx/>
                <a:buFontTx/>
                <a:buNone/>
              </a:pPr>
              <a:t>6</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873666" y="1692096"/>
            <a:ext cx="2208847" cy="4135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671999" y="2503066"/>
            <a:ext cx="3415801" cy="27034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3"/>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7604449" y="2371378"/>
            <a:ext cx="4161453" cy="3615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265831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1931437" y="333375"/>
            <a:ext cx="10105053"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ru-RU" altLang="ru-RU" sz="2400" b="1" dirty="0" smtClean="0">
                <a:solidFill>
                  <a:schemeClr val="bg1"/>
                </a:solidFill>
                <a:latin typeface="Calibri" panose="020F0502020204030204" pitchFamily="34" charset="0"/>
                <a:cs typeface="Arial" panose="020B0604020202020204" pitchFamily="34" charset="0"/>
              </a:rPr>
              <a:t>Финансирование создания </a:t>
            </a:r>
            <a:r>
              <a:rPr lang="ru-RU" altLang="ru-RU" sz="2400" b="1" dirty="0">
                <a:solidFill>
                  <a:schemeClr val="bg1"/>
                </a:solidFill>
                <a:latin typeface="Calibri" panose="020F0502020204030204" pitchFamily="34" charset="0"/>
                <a:cs typeface="Arial" panose="020B0604020202020204" pitchFamily="34" charset="0"/>
              </a:rPr>
              <a:t>и сопровождения </a:t>
            </a:r>
            <a:r>
              <a:rPr lang="ru-RU" altLang="ru-RU" sz="2400" b="1" dirty="0" smtClean="0">
                <a:solidFill>
                  <a:schemeClr val="bg1"/>
                </a:solidFill>
                <a:latin typeface="Calibri" panose="020F0502020204030204" pitchFamily="34" charset="0"/>
                <a:cs typeface="Arial" panose="020B0604020202020204" pitchFamily="34" charset="0"/>
              </a:rPr>
              <a:t>Системы</a:t>
            </a:r>
            <a:endParaRPr lang="ru-RU" altLang="ru-RU" sz="2400" b="1" dirty="0">
              <a:solidFill>
                <a:schemeClr val="bg1"/>
              </a:solidFill>
              <a:latin typeface="Calibri" panose="020F0502020204030204" pitchFamily="34" charset="0"/>
              <a:cs typeface="Arial" panose="020B0604020202020204" pitchFamily="34" charset="0"/>
            </a:endParaRPr>
          </a:p>
        </p:txBody>
      </p:sp>
      <p:sp>
        <p:nvSpPr>
          <p:cNvPr id="19459" name="TextBox 1"/>
          <p:cNvSpPr txBox="1">
            <a:spLocks noChangeArrowheads="1"/>
          </p:cNvSpPr>
          <p:nvPr/>
        </p:nvSpPr>
        <p:spPr bwMode="auto">
          <a:xfrm>
            <a:off x="65313" y="1958916"/>
            <a:ext cx="11812555" cy="4315027"/>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285750" indent="-285750">
              <a:lnSpc>
                <a:spcPct val="140000"/>
              </a:lnSpc>
              <a:buFont typeface="Arial" panose="020B0604020202020204" pitchFamily="34" charset="0"/>
              <a:buChar char="•"/>
            </a:pPr>
            <a:r>
              <a:rPr lang="ru-RU" sz="1400" dirty="0">
                <a:solidFill>
                  <a:srgbClr val="002060"/>
                </a:solidFill>
                <a:latin typeface="Calibri" panose="020F0502020204030204" pitchFamily="34" charset="0"/>
              </a:rPr>
              <a:t>Ф</a:t>
            </a:r>
            <a:r>
              <a:rPr lang="ru-RU" sz="1400" dirty="0" smtClean="0">
                <a:solidFill>
                  <a:srgbClr val="002060"/>
                </a:solidFill>
                <a:latin typeface="Calibri" panose="020F0502020204030204" pitchFamily="34" charset="0"/>
              </a:rPr>
              <a:t>едеральных </a:t>
            </a:r>
            <a:r>
              <a:rPr lang="ru-RU" sz="1400" dirty="0">
                <a:solidFill>
                  <a:srgbClr val="002060"/>
                </a:solidFill>
                <a:latin typeface="Calibri" panose="020F0502020204030204" pitchFamily="34" charset="0"/>
              </a:rPr>
              <a:t>прикладных компонентов осуществляется за счет </a:t>
            </a:r>
            <a:r>
              <a:rPr lang="ru-RU" sz="1400" dirty="0" smtClean="0">
                <a:solidFill>
                  <a:srgbClr val="002060"/>
                </a:solidFill>
                <a:latin typeface="Calibri" panose="020F0502020204030204" pitchFamily="34" charset="0"/>
              </a:rPr>
              <a:t>средств </a:t>
            </a:r>
            <a:r>
              <a:rPr lang="ru-RU" sz="1400" dirty="0">
                <a:solidFill>
                  <a:srgbClr val="002060"/>
                </a:solidFill>
                <a:latin typeface="Calibri" panose="020F0502020204030204" pitchFamily="34" charset="0"/>
              </a:rPr>
              <a:t>федерального бюджета, предусмотренных Министерству здравоохранения и социального развития Российской Федерации, а также за счет средств Федерального фонда обязательного медицинского страхования на модернизацию здравоохранения, переданных в </a:t>
            </a:r>
            <a:r>
              <a:rPr lang="ru-RU" sz="1400" dirty="0" smtClean="0">
                <a:solidFill>
                  <a:srgbClr val="002060"/>
                </a:solidFill>
                <a:latin typeface="Calibri" panose="020F0502020204030204" pitchFamily="34" charset="0"/>
              </a:rPr>
              <a:t>федеральный бюджет. </a:t>
            </a:r>
          </a:p>
          <a:p>
            <a:pPr marL="285750" indent="-285750">
              <a:lnSpc>
                <a:spcPct val="140000"/>
              </a:lnSpc>
              <a:buFont typeface="Arial" panose="020B0604020202020204" pitchFamily="34" charset="0"/>
              <a:buChar char="•"/>
            </a:pPr>
            <a:endParaRPr lang="ru-RU" sz="1400" dirty="0" smtClean="0">
              <a:solidFill>
                <a:srgbClr val="002060"/>
              </a:solidFill>
              <a:latin typeface="Calibri" panose="020F0502020204030204" pitchFamily="34" charset="0"/>
            </a:endParaRPr>
          </a:p>
          <a:p>
            <a:pPr marL="285750" indent="-285750">
              <a:lnSpc>
                <a:spcPct val="140000"/>
              </a:lnSpc>
              <a:buFont typeface="Arial" panose="020B0604020202020204" pitchFamily="34" charset="0"/>
              <a:buChar char="•"/>
            </a:pPr>
            <a:r>
              <a:rPr lang="ru-RU" sz="1400" dirty="0" smtClean="0">
                <a:solidFill>
                  <a:srgbClr val="002060"/>
                </a:solidFill>
                <a:latin typeface="Calibri" panose="020F0502020204030204" pitchFamily="34" charset="0"/>
              </a:rPr>
              <a:t>Региональных </a:t>
            </a:r>
            <a:r>
              <a:rPr lang="ru-RU" sz="1400" dirty="0">
                <a:solidFill>
                  <a:srgbClr val="002060"/>
                </a:solidFill>
                <a:latin typeface="Calibri" panose="020F0502020204030204" pitchFamily="34" charset="0"/>
              </a:rPr>
              <a:t>прикладных компонентов, обеспечения подключения медицинских учреждений к сети Интернет, их оснащения компьютерным, телекоммуникационным оборудованием и средствами информационной безопасности, а также внедрение федеральных транзакционных систем и доработка существующих информационных систем в медицинских учреждениях для обеспечения интеграции с федеральными компонентами осуществляется за счет средств Федерального фонда обязательного медицинского страхования, переданных на реализацию региональных программ модернизации здравоохранения (для учреждений, участвующих в реализации программ обязательного медицинского страхования), за счет средств региональных бюджетов (для иных медицинских учреждений</a:t>
            </a:r>
            <a:r>
              <a:rPr lang="ru-RU" sz="1400" dirty="0" smtClean="0">
                <a:solidFill>
                  <a:srgbClr val="002060"/>
                </a:solidFill>
                <a:latin typeface="Calibri" panose="020F0502020204030204" pitchFamily="34" charset="0"/>
              </a:rPr>
              <a:t>).</a:t>
            </a:r>
          </a:p>
          <a:p>
            <a:pPr>
              <a:lnSpc>
                <a:spcPct val="140000"/>
              </a:lnSpc>
            </a:pPr>
            <a:endParaRPr lang="ru-RU" sz="1400" dirty="0">
              <a:solidFill>
                <a:srgbClr val="002060"/>
              </a:solidFill>
              <a:latin typeface="Calibri" panose="020F0502020204030204" pitchFamily="34" charset="0"/>
            </a:endParaRPr>
          </a:p>
          <a:p>
            <a:pPr marL="285750" indent="-285750">
              <a:lnSpc>
                <a:spcPct val="140000"/>
              </a:lnSpc>
              <a:buFont typeface="Arial" panose="020B0604020202020204" pitchFamily="34" charset="0"/>
              <a:buChar char="•"/>
            </a:pPr>
            <a:r>
              <a:rPr lang="ru-RU" sz="1400" dirty="0" smtClean="0">
                <a:solidFill>
                  <a:srgbClr val="002060"/>
                </a:solidFill>
                <a:latin typeface="Calibri" panose="020F0502020204030204" pitchFamily="34" charset="0"/>
              </a:rPr>
              <a:t>Иных </a:t>
            </a:r>
            <a:r>
              <a:rPr lang="ru-RU" sz="1400" dirty="0">
                <a:solidFill>
                  <a:srgbClr val="002060"/>
                </a:solidFill>
                <a:latin typeface="Calibri" panose="020F0502020204030204" pitchFamily="34" charset="0"/>
              </a:rPr>
              <a:t>региональных информационных систем в сфере здравоохранения, в том числе в части обеспечения их информационной безопасности, осуществляется за счет бюджетов субъектов Российской Федерации и территориальных фондов обязательного медицинского страхования.</a:t>
            </a:r>
          </a:p>
          <a:p>
            <a:pPr marL="285750" indent="-285750">
              <a:lnSpc>
                <a:spcPct val="140000"/>
              </a:lnSpc>
              <a:buFont typeface="Arial" panose="020B0604020202020204" pitchFamily="34" charset="0"/>
              <a:buChar char="•"/>
            </a:pPr>
            <a:endParaRPr lang="ru-RU" sz="1400" dirty="0">
              <a:solidFill>
                <a:srgbClr val="002060"/>
              </a:solidFill>
              <a:latin typeface="Calibri" panose="020F0502020204030204" pitchFamily="34" charset="0"/>
            </a:endParaRPr>
          </a:p>
        </p:txBody>
      </p:sp>
      <p:sp>
        <p:nvSpPr>
          <p:cNvPr id="19461" name="Rectangle 12">
            <a:hlinkClick r:id="rId2"/>
          </p:cNvPr>
          <p:cNvSpPr>
            <a:spLocks noChangeArrowheads="1"/>
          </p:cNvSpPr>
          <p:nvPr/>
        </p:nvSpPr>
        <p:spPr bwMode="auto">
          <a:xfrm>
            <a:off x="1524000" y="-1846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sp>
        <p:nvSpPr>
          <p:cNvPr id="19462" name="Rectangle 13">
            <a:hlinkClick r:id="rId2"/>
          </p:cNvPr>
          <p:cNvSpPr>
            <a:spLocks noChangeArrowheads="1"/>
          </p:cNvSpPr>
          <p:nvPr/>
        </p:nvSpPr>
        <p:spPr bwMode="auto">
          <a:xfrm>
            <a:off x="1676400" y="-32266"/>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ru-RU" altLang="ru-RU" sz="1800">
              <a:cs typeface="Arial" panose="020B0604020202020204" pitchFamily="34" charset="0"/>
            </a:endParaRPr>
          </a:p>
        </p:txBody>
      </p:sp>
      <p:pic>
        <p:nvPicPr>
          <p:cNvPr id="19465"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278457"/>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object 59"/>
          <p:cNvSpPr txBox="1">
            <a:spLocks noGrp="1"/>
          </p:cNvSpPr>
          <p:nvPr/>
        </p:nvSpPr>
        <p:spPr bwMode="auto">
          <a:xfrm>
            <a:off x="9983789" y="6524626"/>
            <a:ext cx="43338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7B3F6AD6-5081-4646-871B-60AE51819DEA}" type="slidenum">
              <a:rPr lang="ru-RU" sz="1300">
                <a:solidFill>
                  <a:srgbClr val="898989"/>
                </a:solidFill>
                <a:cs typeface="Arial" panose="020B0604020202020204" pitchFamily="34" charset="0"/>
              </a:rPr>
              <a:pPr algn="r" eaLnBrk="1" hangingPunct="1">
                <a:spcBef>
                  <a:spcPct val="0"/>
                </a:spcBef>
                <a:buClrTx/>
                <a:buFontTx/>
                <a:buNone/>
              </a:pPr>
              <a:t>7</a:t>
            </a:fld>
            <a:endParaRPr lang="ru-RU" sz="1300">
              <a:solidFill>
                <a:srgbClr val="898989"/>
              </a:solidFill>
              <a:cs typeface="Arial" panose="020B0604020202020204" pitchFamily="34" charset="0"/>
            </a:endParaRPr>
          </a:p>
        </p:txBody>
      </p:sp>
      <p:sp>
        <p:nvSpPr>
          <p:cNvPr id="19470"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19473" name="Rectangle 17"/>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spTree>
    <p:extLst>
      <p:ext uri="{BB962C8B-B14F-4D97-AF65-F5344CB8AC3E}">
        <p14:creationId xmlns:p14="http://schemas.microsoft.com/office/powerpoint/2010/main" xmlns="" val="2643063190"/>
      </p:ext>
    </p:extLst>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324138"/>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object 59"/>
          <p:cNvSpPr txBox="1">
            <a:spLocks noGrp="1"/>
          </p:cNvSpPr>
          <p:nvPr/>
        </p:nvSpPr>
        <p:spPr bwMode="auto">
          <a:xfrm>
            <a:off x="10139363" y="6524626"/>
            <a:ext cx="277812"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FontTx/>
              <a:buNone/>
            </a:pPr>
            <a:fld id="{E87CC455-9F17-4FB7-8830-33C652100257}" type="slidenum">
              <a:rPr lang="ru-RU" sz="1300">
                <a:solidFill>
                  <a:srgbClr val="898989"/>
                </a:solidFill>
                <a:cs typeface="Arial" panose="020B0604020202020204" pitchFamily="34" charset="0"/>
              </a:rPr>
              <a:pPr algn="r" fontAlgn="base">
                <a:spcBef>
                  <a:spcPct val="0"/>
                </a:spcBef>
                <a:spcAft>
                  <a:spcPct val="0"/>
                </a:spcAft>
                <a:buClrTx/>
                <a:buFontTx/>
                <a:buNone/>
              </a:pPr>
              <a:t>8</a:t>
            </a:fld>
            <a:endParaRPr lang="ru-RU" sz="1300">
              <a:solidFill>
                <a:srgbClr val="898989"/>
              </a:solidFill>
              <a:cs typeface="Arial" panose="020B0604020202020204" pitchFamily="34" charset="0"/>
            </a:endParaRPr>
          </a:p>
        </p:txBody>
      </p:sp>
      <p:sp>
        <p:nvSpPr>
          <p:cNvPr id="17412" name="Rectangle 74"/>
          <p:cNvSpPr>
            <a:spLocks noChangeArrowheads="1"/>
          </p:cNvSpPr>
          <p:nvPr/>
        </p:nvSpPr>
        <p:spPr bwMode="auto">
          <a:xfrm>
            <a:off x="2108718" y="230909"/>
            <a:ext cx="8019533"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fontAlgn="base">
              <a:spcBef>
                <a:spcPct val="0"/>
              </a:spcBef>
              <a:spcAft>
                <a:spcPct val="0"/>
              </a:spcAft>
            </a:pPr>
            <a:r>
              <a:rPr lang="ru-RU" sz="2400" dirty="0" smtClean="0">
                <a:solidFill>
                  <a:srgbClr val="FFFFFF"/>
                </a:solidFill>
                <a:latin typeface="Calibri" panose="020F0502020204030204" pitchFamily="34" charset="0"/>
              </a:rPr>
              <a:t>Постановка задачи</a:t>
            </a:r>
            <a:endParaRPr lang="ru-RU" sz="2400" dirty="0">
              <a:solidFill>
                <a:srgbClr val="FFFFFF"/>
              </a:solidFill>
              <a:latin typeface="Calibri" panose="020F0502020204030204" pitchFamily="34" charset="0"/>
            </a:endParaRPr>
          </a:p>
        </p:txBody>
      </p:sp>
      <p:sp>
        <p:nvSpPr>
          <p:cNvPr id="17424" name="Rectangle 16"/>
          <p:cNvSpPr>
            <a:spLocks noChangeArrowheads="1"/>
          </p:cNvSpPr>
          <p:nvPr/>
        </p:nvSpPr>
        <p:spPr bwMode="auto">
          <a:xfrm>
            <a:off x="1703389" y="6092825"/>
            <a:ext cx="8137525" cy="26035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fontAlgn="base">
              <a:spcBef>
                <a:spcPct val="0"/>
              </a:spcBef>
              <a:spcAft>
                <a:spcPct val="0"/>
              </a:spcAft>
            </a:pPr>
            <a:r>
              <a:rPr lang="ru-RU" sz="1100" i="1">
                <a:solidFill>
                  <a:srgbClr val="000000"/>
                </a:solidFill>
              </a:rPr>
              <a:t>Источник</a:t>
            </a:r>
            <a:r>
              <a:rPr lang="en-US" sz="1100" i="1">
                <a:solidFill>
                  <a:srgbClr val="000000"/>
                </a:solidFill>
              </a:rPr>
              <a:t>: </a:t>
            </a:r>
            <a:r>
              <a:rPr lang="ru-RU" sz="1100" i="1">
                <a:solidFill>
                  <a:srgbClr val="000000"/>
                </a:solidFill>
              </a:rPr>
              <a:t>http://www.kremlin.ru/assignments/47725</a:t>
            </a:r>
            <a:r>
              <a:rPr lang="en-US" sz="1100">
                <a:solidFill>
                  <a:srgbClr val="000000"/>
                </a:solidFill>
              </a:rPr>
              <a:t> </a:t>
            </a:r>
            <a:endParaRPr lang="ru-RU" sz="1100">
              <a:solidFill>
                <a:srgbClr val="000000"/>
              </a:solidFill>
            </a:endParaRPr>
          </a:p>
        </p:txBody>
      </p:sp>
      <p:sp>
        <p:nvSpPr>
          <p:cNvPr id="17426" name="Rectangle 18"/>
          <p:cNvSpPr>
            <a:spLocks noChangeArrowheads="1"/>
          </p:cNvSpPr>
          <p:nvPr/>
        </p:nvSpPr>
        <p:spPr bwMode="auto">
          <a:xfrm>
            <a:off x="1774826" y="4235450"/>
            <a:ext cx="8569325" cy="357188"/>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spAutoFit/>
          </a:bodyPr>
          <a:lstStyle/>
          <a:p>
            <a:pPr fontAlgn="base">
              <a:lnSpc>
                <a:spcPct val="130000"/>
              </a:lnSpc>
              <a:spcBef>
                <a:spcPct val="0"/>
              </a:spcBef>
              <a:spcAft>
                <a:spcPct val="0"/>
              </a:spcAft>
            </a:pPr>
            <a:endParaRPr lang="ru-RU" i="1">
              <a:solidFill>
                <a:srgbClr val="000000"/>
              </a:solidFill>
            </a:endParaRPr>
          </a:p>
        </p:txBody>
      </p:sp>
      <p:sp>
        <p:nvSpPr>
          <p:cNvPr id="17427" name="Rectangle 12"/>
          <p:cNvSpPr>
            <a:spLocks noChangeArrowheads="1"/>
          </p:cNvSpPr>
          <p:nvPr/>
        </p:nvSpPr>
        <p:spPr bwMode="auto">
          <a:xfrm>
            <a:off x="1751014" y="2636839"/>
            <a:ext cx="8637587" cy="28575"/>
          </a:xfrm>
          <a:prstGeom prst="rect">
            <a:avLst/>
          </a:prstGeom>
          <a:solidFill>
            <a:srgbClr val="99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endParaRPr lang="ru-RU">
              <a:solidFill>
                <a:srgbClr val="000000"/>
              </a:solidFill>
            </a:endParaRPr>
          </a:p>
        </p:txBody>
      </p:sp>
      <p:sp>
        <p:nvSpPr>
          <p:cNvPr id="17428" name="AutoShape 20" descr="Картинки по запросу Путин минздрав"/>
          <p:cNvSpPr>
            <a:spLocks noChangeAspect="1" noChangeArrowheads="1"/>
          </p:cNvSpPr>
          <p:nvPr/>
        </p:nvSpPr>
        <p:spPr bwMode="auto">
          <a:xfrm>
            <a:off x="5943600" y="3421063"/>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pPr eaLnBrk="0" fontAlgn="base" hangingPunct="0">
              <a:spcBef>
                <a:spcPct val="0"/>
              </a:spcBef>
              <a:spcAft>
                <a:spcPct val="0"/>
              </a:spcAft>
            </a:pPr>
            <a:endParaRPr lang="ru-RU" b="1">
              <a:solidFill>
                <a:srgbClr val="000000"/>
              </a:solidFill>
            </a:endParaRPr>
          </a:p>
        </p:txBody>
      </p:sp>
      <p:sp>
        <p:nvSpPr>
          <p:cNvPr id="17429" name="AutoShape 21" descr="Картинки по запросу Путин минздрав"/>
          <p:cNvSpPr>
            <a:spLocks noChangeAspect="1" noChangeArrowheads="1"/>
          </p:cNvSpPr>
          <p:nvPr/>
        </p:nvSpPr>
        <p:spPr bwMode="auto">
          <a:xfrm>
            <a:off x="5943600" y="3421063"/>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pPr eaLnBrk="0" fontAlgn="base" hangingPunct="0">
              <a:spcBef>
                <a:spcPct val="0"/>
              </a:spcBef>
              <a:spcAft>
                <a:spcPct val="0"/>
              </a:spcAft>
            </a:pPr>
            <a:endParaRPr lang="ru-RU" b="1">
              <a:solidFill>
                <a:srgbClr val="000000"/>
              </a:solidFill>
            </a:endParaRPr>
          </a:p>
        </p:txBody>
      </p:sp>
      <p:sp>
        <p:nvSpPr>
          <p:cNvPr id="17430" name="AutoShape 22" descr="Картинки по запросу Путин минздрав"/>
          <p:cNvSpPr>
            <a:spLocks noChangeAspect="1" noChangeArrowheads="1"/>
          </p:cNvSpPr>
          <p:nvPr/>
        </p:nvSpPr>
        <p:spPr bwMode="auto">
          <a:xfrm>
            <a:off x="5943600" y="3421063"/>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pPr eaLnBrk="0" fontAlgn="base" hangingPunct="0">
              <a:spcBef>
                <a:spcPct val="0"/>
              </a:spcBef>
              <a:spcAft>
                <a:spcPct val="0"/>
              </a:spcAft>
            </a:pPr>
            <a:endParaRPr lang="ru-RU" b="1">
              <a:solidFill>
                <a:srgbClr val="000000"/>
              </a:solidFill>
            </a:endParaRPr>
          </a:p>
        </p:txBody>
      </p:sp>
      <p:pic>
        <p:nvPicPr>
          <p:cNvPr id="17431" name="Picture 23" descr="maxresdefault"/>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719513" y="2781300"/>
            <a:ext cx="4176712" cy="2349500"/>
          </a:xfrm>
          <a:prstGeom prst="rect">
            <a:avLst/>
          </a:prstGeom>
          <a:noFill/>
          <a:extLst>
            <a:ext uri="{909E8E84-426E-40DD-AFC4-6F175D3DCCD1}">
              <a14:hiddenFill xmlns:a14="http://schemas.microsoft.com/office/drawing/2010/main" xmlns="">
                <a:solidFill>
                  <a:srgbClr val="FFFFFF"/>
                </a:solidFill>
              </a14:hiddenFill>
            </a:ext>
          </a:extLst>
        </p:spPr>
      </p:pic>
      <p:sp>
        <p:nvSpPr>
          <p:cNvPr id="17432" name="Rectangle 12"/>
          <p:cNvSpPr>
            <a:spLocks noChangeArrowheads="1"/>
          </p:cNvSpPr>
          <p:nvPr/>
        </p:nvSpPr>
        <p:spPr bwMode="auto">
          <a:xfrm>
            <a:off x="1703388" y="6047107"/>
            <a:ext cx="3598862" cy="45719"/>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endParaRPr lang="ru-RU">
              <a:solidFill>
                <a:srgbClr val="000000"/>
              </a:solidFill>
            </a:endParaRPr>
          </a:p>
        </p:txBody>
      </p:sp>
      <p:sp>
        <p:nvSpPr>
          <p:cNvPr id="17435"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pPr>
            <a:endParaRPr lang="ru-RU">
              <a:solidFill>
                <a:srgbClr val="000000"/>
              </a:solidFill>
            </a:endParaRPr>
          </a:p>
        </p:txBody>
      </p:sp>
      <p:sp>
        <p:nvSpPr>
          <p:cNvPr id="17436" name="Rectangle 28"/>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ru-RU" sz="1000">
                <a:solidFill>
                  <a:srgbClr val="333333"/>
                </a:solidFill>
                <a:latin typeface="Calibri" panose="020F0502020204030204" pitchFamily="34" charset="0"/>
              </a:rPr>
              <a:t>Москва,</a:t>
            </a:r>
            <a:r>
              <a:rPr lang="en-US" sz="1000">
                <a:solidFill>
                  <a:srgbClr val="333333"/>
                </a:solidFill>
                <a:latin typeface="Calibri" panose="020F0502020204030204" pitchFamily="34" charset="0"/>
              </a:rPr>
              <a:t> “</a:t>
            </a:r>
            <a:r>
              <a:rPr lang="ru-RU" sz="1000">
                <a:solidFill>
                  <a:srgbClr val="333333"/>
                </a:solidFill>
                <a:latin typeface="Calibri" panose="020F0502020204030204" pitchFamily="34" charset="0"/>
              </a:rPr>
              <a:t>Мониторинг движения медицинских продуктов </a:t>
            </a:r>
            <a:r>
              <a:rPr lang="en-US" sz="1000">
                <a:solidFill>
                  <a:srgbClr val="333333"/>
                </a:solidFill>
                <a:latin typeface="Calibri" panose="020F0502020204030204" pitchFamily="34" charset="0"/>
              </a:rPr>
              <a:t>”</a:t>
            </a:r>
            <a:r>
              <a:rPr lang="ru-RU" sz="1000">
                <a:solidFill>
                  <a:srgbClr val="333333"/>
                </a:solidFill>
                <a:latin typeface="Calibri" panose="020F0502020204030204" pitchFamily="34" charset="0"/>
              </a:rPr>
              <a:t>. </a:t>
            </a:r>
            <a:r>
              <a:rPr lang="en-US" sz="1000">
                <a:solidFill>
                  <a:srgbClr val="333333"/>
                </a:solidFill>
                <a:latin typeface="Calibri" panose="020F0502020204030204" pitchFamily="34" charset="0"/>
              </a:rPr>
              <a:t>8</a:t>
            </a:r>
            <a:r>
              <a:rPr lang="ru-RU" sz="1000">
                <a:solidFill>
                  <a:srgbClr val="333333"/>
                </a:solidFill>
                <a:latin typeface="Calibri" panose="020F0502020204030204" pitchFamily="34" charset="0"/>
              </a:rPr>
              <a:t> декабря 201</a:t>
            </a:r>
            <a:r>
              <a:rPr lang="en-US" sz="1000">
                <a:solidFill>
                  <a:srgbClr val="333333"/>
                </a:solidFill>
                <a:latin typeface="Calibri" panose="020F0502020204030204" pitchFamily="34" charset="0"/>
              </a:rPr>
              <a:t>5</a:t>
            </a:r>
            <a:r>
              <a:rPr lang="ru-RU" sz="1000">
                <a:solidFill>
                  <a:srgbClr val="333333"/>
                </a:solidFill>
                <a:latin typeface="Calibri" panose="020F0502020204030204" pitchFamily="34" charset="0"/>
              </a:rPr>
              <a:t>. </a:t>
            </a:r>
            <a:endParaRPr lang="en-US" sz="1000">
              <a:solidFill>
                <a:srgbClr val="333333"/>
              </a:solidFill>
              <a:latin typeface="Calibri" panose="020F0502020204030204" pitchFamily="34" charset="0"/>
            </a:endParaRPr>
          </a:p>
        </p:txBody>
      </p:sp>
      <p:pic>
        <p:nvPicPr>
          <p:cNvPr id="2" name="Рисунок 1"/>
          <p:cNvPicPr>
            <a:picLocks noChangeAspect="1"/>
          </p:cNvPicPr>
          <p:nvPr/>
        </p:nvPicPr>
        <p:blipFill>
          <a:blip r:embed="rId5" cstate="email"/>
          <a:stretch>
            <a:fillRect/>
          </a:stretch>
        </p:blipFill>
        <p:spPr>
          <a:xfrm>
            <a:off x="3719513" y="5226050"/>
            <a:ext cx="4406404" cy="760774"/>
          </a:xfrm>
          <a:prstGeom prst="rect">
            <a:avLst/>
          </a:prstGeom>
        </p:spPr>
      </p:pic>
      <p:pic>
        <p:nvPicPr>
          <p:cNvPr id="3" name="Рисунок 2"/>
          <p:cNvPicPr>
            <a:picLocks noChangeAspect="1"/>
          </p:cNvPicPr>
          <p:nvPr/>
        </p:nvPicPr>
        <p:blipFill>
          <a:blip r:embed="rId6" cstate="email"/>
          <a:stretch>
            <a:fillRect/>
          </a:stretch>
        </p:blipFill>
        <p:spPr>
          <a:xfrm>
            <a:off x="1531261" y="1560690"/>
            <a:ext cx="9056454" cy="926794"/>
          </a:xfrm>
          <a:prstGeom prst="rect">
            <a:avLst/>
          </a:prstGeom>
        </p:spPr>
      </p:pic>
    </p:spTree>
    <p:extLst>
      <p:ext uri="{BB962C8B-B14F-4D97-AF65-F5344CB8AC3E}">
        <p14:creationId xmlns:p14="http://schemas.microsoft.com/office/powerpoint/2010/main" xmlns="" val="3847052326"/>
      </p:ext>
    </p:extLst>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4" descr="LogoRLSFinish1 cop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333375"/>
            <a:ext cx="125888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object 59"/>
          <p:cNvSpPr txBox="1">
            <a:spLocks noGrp="1"/>
          </p:cNvSpPr>
          <p:nvPr/>
        </p:nvSpPr>
        <p:spPr bwMode="auto">
          <a:xfrm>
            <a:off x="10139363" y="6524626"/>
            <a:ext cx="277812"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marL="13493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hlink"/>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EBF6B819-2768-41EE-9AA0-37FDAE321287}" type="slidenum">
              <a:rPr lang="ru-RU" sz="1300">
                <a:solidFill>
                  <a:srgbClr val="898989"/>
                </a:solidFill>
                <a:cs typeface="Arial" panose="020B0604020202020204" pitchFamily="34" charset="0"/>
              </a:rPr>
              <a:pPr algn="r" eaLnBrk="1" hangingPunct="1">
                <a:spcBef>
                  <a:spcPct val="0"/>
                </a:spcBef>
                <a:buClrTx/>
                <a:buFontTx/>
                <a:buNone/>
              </a:pPr>
              <a:t>9</a:t>
            </a:fld>
            <a:endParaRPr lang="ru-RU" sz="1300">
              <a:solidFill>
                <a:srgbClr val="898989"/>
              </a:solidFill>
              <a:cs typeface="Arial" panose="020B0604020202020204" pitchFamily="34" charset="0"/>
            </a:endParaRPr>
          </a:p>
        </p:txBody>
      </p:sp>
      <p:sp>
        <p:nvSpPr>
          <p:cNvPr id="59396" name="Rectangle 74"/>
          <p:cNvSpPr>
            <a:spLocks noChangeArrowheads="1"/>
          </p:cNvSpPr>
          <p:nvPr/>
        </p:nvSpPr>
        <p:spPr bwMode="auto">
          <a:xfrm>
            <a:off x="1931437" y="333375"/>
            <a:ext cx="8557176" cy="46166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ru-RU" sz="2400" dirty="0" smtClean="0">
                <a:solidFill>
                  <a:schemeClr val="bg1"/>
                </a:solidFill>
                <a:latin typeface="Calibri" panose="020F0502020204030204" pitchFamily="34" charset="0"/>
              </a:rPr>
              <a:t>Основные новости в части нормативного обеспечения задачи</a:t>
            </a:r>
            <a:endParaRPr lang="ru-RU" sz="2400" dirty="0">
              <a:solidFill>
                <a:schemeClr val="bg1"/>
              </a:solidFill>
              <a:latin typeface="Calibri" panose="020F0502020204030204" pitchFamily="34" charset="0"/>
            </a:endParaRPr>
          </a:p>
        </p:txBody>
      </p:sp>
      <p:sp>
        <p:nvSpPr>
          <p:cNvPr id="59397" name="Text Box 75"/>
          <p:cNvSpPr txBox="1">
            <a:spLocks noChangeArrowheads="1"/>
          </p:cNvSpPr>
          <p:nvPr/>
        </p:nvSpPr>
        <p:spPr bwMode="auto">
          <a:xfrm>
            <a:off x="1037708" y="1340822"/>
            <a:ext cx="8569325" cy="2012859"/>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algn="just" eaLnBrk="1" hangingPunct="1">
              <a:lnSpc>
                <a:spcPct val="130000"/>
              </a:lnSpc>
              <a:buFont typeface="Arial" panose="020B0604020202020204" pitchFamily="34" charset="0"/>
              <a:buChar char="•"/>
            </a:pPr>
            <a:r>
              <a:rPr lang="ru-RU" sz="1600" dirty="0" smtClean="0">
                <a:solidFill>
                  <a:srgbClr val="002060"/>
                </a:solidFill>
                <a:latin typeface="Calibri" panose="020F0502020204030204" pitchFamily="34" charset="0"/>
                <a:cs typeface="Arial" panose="020B0604020202020204" pitchFamily="34" charset="0"/>
              </a:rPr>
              <a:t>Минздрав </a:t>
            </a:r>
            <a:r>
              <a:rPr lang="ru-RU" sz="1600" dirty="0">
                <a:solidFill>
                  <a:srgbClr val="002060"/>
                </a:solidFill>
                <a:latin typeface="Calibri" panose="020F0502020204030204" pitchFamily="34" charset="0"/>
                <a:cs typeface="Arial" panose="020B0604020202020204" pitchFamily="34" charset="0"/>
              </a:rPr>
              <a:t>РФ </a:t>
            </a:r>
            <a:r>
              <a:rPr lang="ru-RU" sz="1600" dirty="0" smtClean="0">
                <a:solidFill>
                  <a:srgbClr val="002060"/>
                </a:solidFill>
                <a:latin typeface="Calibri" panose="020F0502020204030204" pitchFamily="34" charset="0"/>
                <a:cs typeface="Arial" panose="020B0604020202020204" pitchFamily="34" charset="0"/>
              </a:rPr>
              <a:t>подготовил </a:t>
            </a:r>
            <a:r>
              <a:rPr lang="ru-RU" sz="1600" u="sng" dirty="0">
                <a:solidFill>
                  <a:srgbClr val="002060"/>
                </a:solidFill>
                <a:latin typeface="Calibri" panose="020F0502020204030204" pitchFamily="34" charset="0"/>
                <a:cs typeface="Arial" panose="020B0604020202020204" pitchFamily="34" charset="0"/>
              </a:rPr>
              <a:t>проект дополнений в Федеральный закон </a:t>
            </a:r>
            <a:r>
              <a:rPr lang="ru-RU" sz="1600" dirty="0">
                <a:solidFill>
                  <a:srgbClr val="002060"/>
                </a:solidFill>
                <a:latin typeface="Calibri" panose="020F0502020204030204" pitchFamily="34" charset="0"/>
                <a:cs typeface="Arial" panose="020B0604020202020204" pitchFamily="34" charset="0"/>
              </a:rPr>
              <a:t>от 12 апреля 2010 года № 61-ФЗ , а именно Федеральный закон “О внесении изменений в отдельные законодательные акты Российской Федерации”</a:t>
            </a:r>
            <a:br>
              <a:rPr lang="ru-RU" sz="1600" dirty="0">
                <a:solidFill>
                  <a:srgbClr val="002060"/>
                </a:solidFill>
                <a:latin typeface="Calibri" panose="020F0502020204030204" pitchFamily="34" charset="0"/>
                <a:cs typeface="Arial" panose="020B0604020202020204" pitchFamily="34" charset="0"/>
              </a:rPr>
            </a:br>
            <a:r>
              <a:rPr lang="ru-RU" sz="1600" dirty="0">
                <a:solidFill>
                  <a:srgbClr val="002060"/>
                </a:solidFill>
                <a:latin typeface="Calibri" panose="020F0502020204030204" pitchFamily="34" charset="0"/>
                <a:cs typeface="Arial" panose="020B0604020202020204" pitchFamily="34" charset="0"/>
              </a:rPr>
              <a:t>“Внести в Федеральный закон от 12 апреля 2010 года № 61-ФЗ «Об обращении лекарственных средств» (Собрание законодательства Российской Федерации, 2010, № 16, ст. 1815; № 49, ст. 6409; 2013, № 48, ст. 6165; 2014, № 43, ст. 5797; № 52, ст. 7540)”.</a:t>
            </a:r>
          </a:p>
        </p:txBody>
      </p:sp>
      <p:sp>
        <p:nvSpPr>
          <p:cNvPr id="59399" name="Rectangle 12"/>
          <p:cNvSpPr>
            <a:spLocks noChangeArrowheads="1"/>
          </p:cNvSpPr>
          <p:nvPr/>
        </p:nvSpPr>
        <p:spPr bwMode="auto">
          <a:xfrm>
            <a:off x="1703388" y="6580188"/>
            <a:ext cx="5688012" cy="17462"/>
          </a:xfrm>
          <a:prstGeom prst="rect">
            <a:avLst/>
          </a:prstGeom>
          <a:solidFill>
            <a:srgbClr val="990000"/>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ru-RU"/>
          </a:p>
        </p:txBody>
      </p:sp>
      <p:sp>
        <p:nvSpPr>
          <p:cNvPr id="59400" name="Rectangle 8"/>
          <p:cNvSpPr>
            <a:spLocks noChangeArrowheads="1"/>
          </p:cNvSpPr>
          <p:nvPr/>
        </p:nvSpPr>
        <p:spPr bwMode="auto">
          <a:xfrm>
            <a:off x="1631951" y="6569076"/>
            <a:ext cx="68548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ru-RU" sz="1000" dirty="0">
                <a:solidFill>
                  <a:srgbClr val="002060"/>
                </a:solidFill>
                <a:latin typeface="Calibri" panose="020F0502020204030204" pitchFamily="34" charset="0"/>
              </a:rPr>
              <a:t>Москва,</a:t>
            </a:r>
            <a:r>
              <a:rPr lang="en-US" sz="1000" dirty="0">
                <a:solidFill>
                  <a:srgbClr val="002060"/>
                </a:solidFill>
                <a:latin typeface="Calibri" panose="020F0502020204030204" pitchFamily="34" charset="0"/>
              </a:rPr>
              <a:t> “</a:t>
            </a:r>
            <a:r>
              <a:rPr lang="ru-RU" sz="1000" dirty="0">
                <a:solidFill>
                  <a:srgbClr val="002060"/>
                </a:solidFill>
                <a:latin typeface="Calibri" panose="020F0502020204030204" pitchFamily="34" charset="0"/>
              </a:rPr>
              <a:t>Мониторинг движения медицинских продуктов </a:t>
            </a:r>
            <a:r>
              <a:rPr lang="en-US" sz="1000" dirty="0">
                <a:solidFill>
                  <a:srgbClr val="002060"/>
                </a:solidFill>
                <a:latin typeface="Calibri" panose="020F0502020204030204" pitchFamily="34" charset="0"/>
              </a:rPr>
              <a:t>”</a:t>
            </a:r>
            <a:r>
              <a:rPr lang="ru-RU" sz="1000" dirty="0">
                <a:solidFill>
                  <a:srgbClr val="002060"/>
                </a:solidFill>
                <a:latin typeface="Calibri" panose="020F0502020204030204" pitchFamily="34" charset="0"/>
              </a:rPr>
              <a:t>. </a:t>
            </a:r>
            <a:r>
              <a:rPr lang="en-US" sz="1000" dirty="0">
                <a:solidFill>
                  <a:srgbClr val="002060"/>
                </a:solidFill>
                <a:latin typeface="Calibri" panose="020F0502020204030204" pitchFamily="34" charset="0"/>
              </a:rPr>
              <a:t>8</a:t>
            </a:r>
            <a:r>
              <a:rPr lang="ru-RU" sz="1000" dirty="0">
                <a:solidFill>
                  <a:srgbClr val="002060"/>
                </a:solidFill>
                <a:latin typeface="Calibri" panose="020F0502020204030204" pitchFamily="34" charset="0"/>
              </a:rPr>
              <a:t> декабря 201</a:t>
            </a:r>
            <a:r>
              <a:rPr lang="en-US" sz="1000" dirty="0">
                <a:solidFill>
                  <a:srgbClr val="002060"/>
                </a:solidFill>
                <a:latin typeface="Calibri" panose="020F0502020204030204" pitchFamily="34" charset="0"/>
              </a:rPr>
              <a:t>5</a:t>
            </a:r>
            <a:r>
              <a:rPr lang="ru-RU" sz="1000" dirty="0">
                <a:solidFill>
                  <a:srgbClr val="002060"/>
                </a:solidFill>
                <a:latin typeface="Calibri" panose="020F0502020204030204" pitchFamily="34" charset="0"/>
              </a:rPr>
              <a:t>. </a:t>
            </a:r>
            <a:endParaRPr lang="en-US" sz="1000" dirty="0">
              <a:solidFill>
                <a:srgbClr val="002060"/>
              </a:solidFill>
              <a:latin typeface="Calibri" panose="020F0502020204030204" pitchFamily="34" charset="0"/>
            </a:endParaRPr>
          </a:p>
        </p:txBody>
      </p:sp>
      <p:sp>
        <p:nvSpPr>
          <p:cNvPr id="6" name="Прямоугольник 5"/>
          <p:cNvSpPr/>
          <p:nvPr/>
        </p:nvSpPr>
        <p:spPr>
          <a:xfrm>
            <a:off x="1019208" y="3353681"/>
            <a:ext cx="8080310" cy="1471172"/>
          </a:xfrm>
          <a:prstGeom prst="rect">
            <a:avLst/>
          </a:prstGeom>
        </p:spPr>
        <p:txBody>
          <a:bodyPr wrap="square">
            <a:spAutoFit/>
          </a:bodyPr>
          <a:lstStyle/>
          <a:p>
            <a:pPr marL="285750" indent="-285750">
              <a:lnSpc>
                <a:spcPct val="140000"/>
              </a:lnSpc>
              <a:buFont typeface="Arial" panose="020B0604020202020204" pitchFamily="34" charset="0"/>
              <a:buChar char="•"/>
            </a:pPr>
            <a:r>
              <a:rPr lang="ru-RU" sz="1600" b="1" dirty="0" smtClean="0">
                <a:solidFill>
                  <a:srgbClr val="002060"/>
                </a:solidFill>
                <a:latin typeface="Calibri" panose="020F0502020204030204" pitchFamily="34" charset="0"/>
              </a:rPr>
              <a:t>Приказ Министерства здравоохранения РФ от 11 сентября 2015 г. №638 "О Межведомственной рабочей группе по вопросу создания системы мониторинга движения лекарственных препаратов для медицинского применения от производителя до конечного потребителя.»</a:t>
            </a:r>
            <a:endParaRPr lang="ru-RU" sz="1600" b="1" dirty="0">
              <a:solidFill>
                <a:srgbClr val="002060"/>
              </a:solidFill>
              <a:latin typeface="Calibri" panose="020F0502020204030204" pitchFamily="34" charset="0"/>
            </a:endParaRPr>
          </a:p>
        </p:txBody>
      </p:sp>
      <p:sp>
        <p:nvSpPr>
          <p:cNvPr id="7" name="Прямоугольник 6"/>
          <p:cNvSpPr/>
          <p:nvPr/>
        </p:nvSpPr>
        <p:spPr>
          <a:xfrm>
            <a:off x="1019208" y="4824853"/>
            <a:ext cx="8587824" cy="1126462"/>
          </a:xfrm>
          <a:prstGeom prst="rect">
            <a:avLst/>
          </a:prstGeom>
        </p:spPr>
        <p:txBody>
          <a:bodyPr wrap="square">
            <a:spAutoFit/>
          </a:bodyPr>
          <a:lstStyle/>
          <a:p>
            <a:pPr marL="285750" indent="-285750">
              <a:lnSpc>
                <a:spcPct val="140000"/>
              </a:lnSpc>
              <a:buFont typeface="Arial" panose="020B0604020202020204" pitchFamily="34" charset="0"/>
              <a:buChar char="•"/>
            </a:pPr>
            <a:r>
              <a:rPr lang="ru-RU" sz="1600" b="1" dirty="0" smtClean="0">
                <a:solidFill>
                  <a:srgbClr val="002060"/>
                </a:solidFill>
                <a:latin typeface="Calibri" panose="020F0502020204030204" pitchFamily="34" charset="0"/>
              </a:rPr>
              <a:t>Межведомственной рабочей группой был подготовлен </a:t>
            </a:r>
            <a:r>
              <a:rPr lang="ru-RU" sz="1600" b="1" u="sng" dirty="0" smtClean="0">
                <a:solidFill>
                  <a:srgbClr val="002060"/>
                </a:solidFill>
                <a:latin typeface="Calibri" panose="020F0502020204030204" pitchFamily="34" charset="0"/>
              </a:rPr>
              <a:t>проект концепции </a:t>
            </a:r>
            <a:r>
              <a:rPr lang="ru-RU" sz="1600" b="1" dirty="0" smtClean="0">
                <a:solidFill>
                  <a:srgbClr val="002060"/>
                </a:solidFill>
                <a:latin typeface="Calibri" panose="020F0502020204030204" pitchFamily="34" charset="0"/>
              </a:rPr>
              <a:t>«Федеральная государственная информационная система мониторинга движения лекарственных препаратов от производителя до конечного потребителя с использованием маркировки.»</a:t>
            </a:r>
            <a:endParaRPr lang="ru-RU" sz="16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xmlns="" val="3835833423"/>
      </p:ext>
    </p:extLst>
  </p:cSld>
  <p:clrMapOvr>
    <a:masterClrMapping/>
  </p:clrMapOvr>
  <p:transition>
    <p:cover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_wUo8dIDI0S7x.4QySbZm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A2JEfACak25F3ZObjPw1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3Gbnj6OQM0yJVkpcyepvP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3Gbnj6OQM0yJVkpcyepvP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hLNCOLmikew.Jjr9WnPK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bcjMtE7EWtJQ9kn9qFT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OAaKLGpVDkiRmR_kWEfS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wszTO3brkKVmchWBYy8m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IGdLAzRzUC5VZrvzU9r4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8e2da02Y.Euz2kqswsg_PQ"/>
</p:tagLst>
</file>

<file path=ppt/theme/theme1.xml><?xml version="1.0" encoding="utf-8"?>
<a:theme xmlns:a="http://schemas.openxmlformats.org/drawingml/2006/main" name="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ocsVision">
  <a:themeElements>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fontScheme name="DocsVisio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Docs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cs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cs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cs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cs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cs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cs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cs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cs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cs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cs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cs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ocsVision 13">
        <a:dk1>
          <a:srgbClr val="000000"/>
        </a:dk1>
        <a:lt1>
          <a:srgbClr val="FFFFFF"/>
        </a:lt1>
        <a:dk2>
          <a:srgbClr val="00645A"/>
        </a:dk2>
        <a:lt2>
          <a:srgbClr val="80808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
      <a:clrScheme name="DocsVision 14">
        <a:dk1>
          <a:srgbClr val="000000"/>
        </a:dk1>
        <a:lt1>
          <a:srgbClr val="FFFFFF"/>
        </a:lt1>
        <a:dk2>
          <a:srgbClr val="00645A"/>
        </a:dk2>
        <a:lt2>
          <a:srgbClr val="000000"/>
        </a:lt2>
        <a:accent1>
          <a:srgbClr val="BBE0E3"/>
        </a:accent1>
        <a:accent2>
          <a:srgbClr val="FA8200"/>
        </a:accent2>
        <a:accent3>
          <a:srgbClr val="FFFFFF"/>
        </a:accent3>
        <a:accent4>
          <a:srgbClr val="000000"/>
        </a:accent4>
        <a:accent5>
          <a:srgbClr val="DAEDEF"/>
        </a:accent5>
        <a:accent6>
          <a:srgbClr val="E37500"/>
        </a:accent6>
        <a:hlink>
          <a:srgbClr val="00645A"/>
        </a:hlink>
        <a:folHlink>
          <a:srgbClr val="00AC9C"/>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3778</TotalTime>
  <Words>2795</Words>
  <Application>Microsoft Office PowerPoint</Application>
  <PresentationFormat>Произвольный</PresentationFormat>
  <Paragraphs>370</Paragraphs>
  <Slides>40</Slides>
  <Notes>21</Notes>
  <HiddenSlides>0</HiddenSlides>
  <MMClips>0</MMClips>
  <ScaleCrop>false</ScaleCrop>
  <HeadingPairs>
    <vt:vector size="6" baseType="variant">
      <vt:variant>
        <vt:lpstr>Тема</vt:lpstr>
      </vt:variant>
      <vt:variant>
        <vt:i4>21</vt:i4>
      </vt:variant>
      <vt:variant>
        <vt:lpstr>Внедренные серверы OLE</vt:lpstr>
      </vt:variant>
      <vt:variant>
        <vt:i4>1</vt:i4>
      </vt:variant>
      <vt:variant>
        <vt:lpstr>Заголовки слайдов</vt:lpstr>
      </vt:variant>
      <vt:variant>
        <vt:i4>40</vt:i4>
      </vt:variant>
    </vt:vector>
  </HeadingPairs>
  <TitlesOfParts>
    <vt:vector size="62" baseType="lpstr">
      <vt:lpstr>DocsVision</vt:lpstr>
      <vt:lpstr>1_DocsVision</vt:lpstr>
      <vt:lpstr>2_DocsVision</vt:lpstr>
      <vt:lpstr>3_DocsVision</vt:lpstr>
      <vt:lpstr>4_DocsVision</vt:lpstr>
      <vt:lpstr>5_DocsVision</vt:lpstr>
      <vt:lpstr>6_DocsVision</vt:lpstr>
      <vt:lpstr>7_DocsVision</vt:lpstr>
      <vt:lpstr>8_DocsVision</vt:lpstr>
      <vt:lpstr>9_DocsVision</vt:lpstr>
      <vt:lpstr>10_DocsVision</vt:lpstr>
      <vt:lpstr>11_DocsVision</vt:lpstr>
      <vt:lpstr>12_DocsVision</vt:lpstr>
      <vt:lpstr>13_DocsVision</vt:lpstr>
      <vt:lpstr>14_DocsVision</vt:lpstr>
      <vt:lpstr>15_DocsVision</vt:lpstr>
      <vt:lpstr>16_DocsVision</vt:lpstr>
      <vt:lpstr>17_DocsVision</vt:lpstr>
      <vt:lpstr>18_DocsVision</vt:lpstr>
      <vt:lpstr>19_DocsVision</vt:lpstr>
      <vt:lpstr>4_Benutzerdefiniertes Design</vt:lpstr>
      <vt:lpstr>think-cell Folie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PAN-EUROPEAN ARCHITECTURE:  DESIGN FOR INTEROPERABILITY AND EFFICIENCY</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Геннадий Вышковский</dc:creator>
  <cp:lastModifiedBy>-</cp:lastModifiedBy>
  <cp:revision>94</cp:revision>
  <dcterms:created xsi:type="dcterms:W3CDTF">2015-11-26T08:20:44Z</dcterms:created>
  <dcterms:modified xsi:type="dcterms:W3CDTF">2015-12-09T13:50:17Z</dcterms:modified>
</cp:coreProperties>
</file>