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6" r:id="rId2"/>
    <p:sldId id="298" r:id="rId3"/>
    <p:sldId id="296" r:id="rId4"/>
    <p:sldId id="292" r:id="rId5"/>
    <p:sldId id="283" r:id="rId6"/>
    <p:sldId id="287" r:id="rId7"/>
    <p:sldId id="282" r:id="rId8"/>
    <p:sldId id="286" r:id="rId9"/>
    <p:sldId id="290" r:id="rId10"/>
    <p:sldId id="284" r:id="rId11"/>
    <p:sldId id="279" r:id="rId12"/>
    <p:sldId id="285" r:id="rId13"/>
    <p:sldId id="263" r:id="rId14"/>
    <p:sldId id="267" r:id="rId15"/>
    <p:sldId id="280" r:id="rId16"/>
    <p:sldId id="281" r:id="rId17"/>
    <p:sldId id="288" r:id="rId18"/>
    <p:sldId id="297" r:id="rId19"/>
    <p:sldId id="293" r:id="rId20"/>
    <p:sldId id="291" r:id="rId21"/>
    <p:sldId id="295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952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D3E4A8-2416-4546-8D91-1C8F0CC0D894}" type="datetimeFigureOut">
              <a:rPr lang="ru-RU"/>
              <a:pPr>
                <a:defRPr/>
              </a:pPr>
              <a:t>05.03.11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BF01125-0EC2-4FDF-92CA-472C139240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C2A70-4810-4973-B509-511146679A1D}" type="datetimeFigureOut">
              <a:rPr lang="ru-RU"/>
              <a:pPr>
                <a:defRPr/>
              </a:pPr>
              <a:t>05.03.11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7A47E-3248-4833-B47F-A59EB3A82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143B3-936E-4C15-9C9D-648B76A4F0B5}" type="datetimeFigureOut">
              <a:rPr lang="ru-RU"/>
              <a:pPr>
                <a:defRPr/>
              </a:pPr>
              <a:t>05.03.11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CBA4A-E640-4B92-AE11-44BC1F203C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D5312-379E-438C-A6DE-C5C93F0E43EB}" type="datetimeFigureOut">
              <a:rPr lang="ru-RU"/>
              <a:pPr>
                <a:defRPr/>
              </a:pPr>
              <a:t>05.03.11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B1080-E3DF-497D-8050-BE4D39790B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6960C47-8EF1-4DFB-B3BF-ED92EDA54806}" type="datetimeFigureOut">
              <a:rPr lang="ru-RU"/>
              <a:pPr>
                <a:defRPr/>
              </a:pPr>
              <a:t>05.03.11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3C209AC-34A0-4776-B93C-E46D56A1AE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E083A-1752-442B-8D45-9BE1E04049EE}" type="datetimeFigureOut">
              <a:rPr lang="ru-RU"/>
              <a:pPr>
                <a:defRPr/>
              </a:pPr>
              <a:t>05.03.11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5083D-9359-4333-9B2D-1EBF913C26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1AC0C57-87BE-45BC-8960-471CC104E771}" type="datetimeFigureOut">
              <a:rPr lang="ru-RU"/>
              <a:pPr>
                <a:defRPr/>
              </a:pPr>
              <a:t>05.03.11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CD553F-23A8-4E2A-9ACF-A346A26898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C46CA-F31A-4384-BB4D-4A98387AF0D8}" type="datetimeFigureOut">
              <a:rPr lang="ru-RU"/>
              <a:pPr>
                <a:defRPr/>
              </a:pPr>
              <a:t>05.03.11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C9F4F-C365-4247-91DE-10943F960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3C738F-D2E1-4DEA-8344-7518295A2498}" type="datetimeFigureOut">
              <a:rPr lang="ru-RU"/>
              <a:pPr>
                <a:defRPr/>
              </a:pPr>
              <a:t>05.03.11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94C821-CD98-4DE5-9C0D-1B600AB52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E459455-4C7F-43AE-B73A-B4B53D7E0A99}" type="datetimeFigureOut">
              <a:rPr lang="ru-RU"/>
              <a:pPr>
                <a:defRPr/>
              </a:pPr>
              <a:t>05.03.11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7F6731-91CD-4A85-B02F-C1103E399C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292A4B-45CC-474E-BB45-A623F67A42DB}" type="datetimeFigureOut">
              <a:rPr lang="ru-RU"/>
              <a:pPr>
                <a:defRPr/>
              </a:pPr>
              <a:t>05.03.11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1ED47BE-363D-41C1-8EFE-DCB66A2A1F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06EEA861-46F6-43BA-AA84-9BD09A7A36C2}" type="datetimeFigureOut">
              <a:rPr lang="ru-RU"/>
              <a:pPr>
                <a:defRPr/>
              </a:pPr>
              <a:t>05.03.11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A07B79B1-FAFE-458A-85C2-29D4AF490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0" r:id="rId2"/>
    <p:sldLayoutId id="2147483726" r:id="rId3"/>
    <p:sldLayoutId id="2147483721" r:id="rId4"/>
    <p:sldLayoutId id="2147483727" r:id="rId5"/>
    <p:sldLayoutId id="2147483722" r:id="rId6"/>
    <p:sldLayoutId id="2147483728" r:id="rId7"/>
    <p:sldLayoutId id="2147483729" r:id="rId8"/>
    <p:sldLayoutId id="2147483730" r:id="rId9"/>
    <p:sldLayoutId id="2147483723" r:id="rId10"/>
    <p:sldLayoutId id="214748372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813" y="260350"/>
            <a:ext cx="6908800" cy="172878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>
                <a:solidFill>
                  <a:schemeClr val="tx2">
                    <a:satMod val="130000"/>
                  </a:schemeClr>
                </a:solidFill>
              </a:rPr>
              <a:t>Стратегия развития единого информационного пространства медицинских вузов </a:t>
            </a:r>
            <a:r>
              <a:rPr lang="ru-RU" sz="3600" dirty="0" smtClean="0">
                <a:solidFill>
                  <a:schemeClr val="tx2">
                    <a:satMod val="130000"/>
                  </a:schemeClr>
                </a:solidFill>
              </a:rPr>
              <a:t>России</a:t>
            </a:r>
            <a:endParaRPr lang="ru-RU" sz="36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113" y="2852738"/>
            <a:ext cx="5435600" cy="3240087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/>
              <a:t>Дмитрий Анатольевич РОССИЕВ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Красноярский государственный медицинский университет,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1800" dirty="0" smtClean="0"/>
              <a:t>Проектор по информационным технологиям и корпоративной политике</a:t>
            </a: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852738"/>
            <a:ext cx="182721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Изображение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Цилиндр 3"/>
          <p:cNvSpPr/>
          <p:nvPr/>
        </p:nvSpPr>
        <p:spPr>
          <a:xfrm>
            <a:off x="1187624" y="4581128"/>
            <a:ext cx="2952328" cy="1728192"/>
          </a:xfrm>
          <a:prstGeom prst="ca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Единая база данных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2988" y="404813"/>
            <a:ext cx="3313112" cy="187801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endParaRPr lang="ru-RU" dirty="0"/>
          </a:p>
          <a:p>
            <a:pPr algn="ctr">
              <a:defRPr/>
            </a:pPr>
            <a:r>
              <a:rPr lang="ru-RU" sz="3200" dirty="0"/>
              <a:t>Веб-сайт</a:t>
            </a:r>
            <a:r>
              <a:rPr lang="ru-RU" sz="4000" b="1" dirty="0">
                <a:solidFill>
                  <a:srgbClr val="FF0000"/>
                </a:solidFill>
              </a:rPr>
              <a:t>ы</a:t>
            </a:r>
            <a:r>
              <a:rPr lang="ru-RU" sz="3200" dirty="0"/>
              <a:t> + </a:t>
            </a:r>
            <a:r>
              <a:rPr lang="ru-RU" sz="3200" dirty="0" err="1"/>
              <a:t>КИС</a:t>
            </a:r>
            <a:r>
              <a:rPr lang="ru-RU" sz="4000" dirty="0" err="1">
                <a:solidFill>
                  <a:srgbClr val="FF0000"/>
                </a:solidFill>
              </a:rPr>
              <a:t>ы</a:t>
            </a:r>
            <a:r>
              <a:rPr lang="ru-RU" sz="3200" dirty="0"/>
              <a:t> вузов</a:t>
            </a:r>
          </a:p>
          <a:p>
            <a:pPr algn="ctr">
              <a:defRPr/>
            </a:pPr>
            <a:endParaRPr lang="ru-RU" dirty="0"/>
          </a:p>
        </p:txBody>
      </p:sp>
      <p:cxnSp>
        <p:nvCxnSpPr>
          <p:cNvPr id="12" name="Прямая соединительная линия 11"/>
          <p:cNvCxnSpPr>
            <a:stCxn id="5" idx="2"/>
            <a:endCxn id="4" idx="1"/>
          </p:cNvCxnSpPr>
          <p:nvPr/>
        </p:nvCxnSpPr>
        <p:spPr>
          <a:xfrm>
            <a:off x="2663825" y="4238625"/>
            <a:ext cx="0" cy="3429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700338" y="2276475"/>
            <a:ext cx="0" cy="5762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23850" y="2852738"/>
            <a:ext cx="4679950" cy="1385887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/>
              <a:t>Единый интернет-портал </a:t>
            </a:r>
          </a:p>
          <a:p>
            <a:pPr algn="ctr">
              <a:defRPr/>
            </a:pPr>
            <a:r>
              <a:rPr lang="ru-RU" sz="2800" dirty="0"/>
              <a:t>«Высшее медицинское образование РФ»</a:t>
            </a:r>
          </a:p>
        </p:txBody>
      </p:sp>
      <p:sp>
        <p:nvSpPr>
          <p:cNvPr id="2" name="Стрелка вправо 1"/>
          <p:cNvSpPr/>
          <p:nvPr/>
        </p:nvSpPr>
        <p:spPr>
          <a:xfrm>
            <a:off x="4139952" y="5085184"/>
            <a:ext cx="1080120" cy="86409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Стрелка вправо 2"/>
          <p:cNvSpPr/>
          <p:nvPr/>
        </p:nvSpPr>
        <p:spPr>
          <a:xfrm>
            <a:off x="5004048" y="3284984"/>
            <a:ext cx="648072" cy="79208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4355976" y="1124744"/>
            <a:ext cx="1008112" cy="79208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3341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2">
                    <a:satMod val="130000"/>
                  </a:schemeClr>
                </a:solidFill>
              </a:rPr>
              <a:t>Общие преимущества данного решения</a:t>
            </a:r>
            <a:endParaRPr lang="ru-RU" sz="32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350" y="1268413"/>
            <a:ext cx="7499350" cy="5329237"/>
          </a:xfrm>
        </p:spPr>
        <p:txBody>
          <a:bodyPr>
            <a:normAutofit/>
          </a:bodyPr>
          <a:lstStyle/>
          <a:p>
            <a:pPr marL="595313" indent="-514350">
              <a:lnSpc>
                <a:spcPct val="80000"/>
              </a:lnSpc>
              <a:buFont typeface="Gill Sans MT" pitchFamily="34" charset="0"/>
              <a:buAutoNum type="arabicPeriod"/>
            </a:pPr>
            <a:r>
              <a:rPr lang="ru-RU" sz="2600" smtClean="0"/>
              <a:t>Доступ к системе с </a:t>
            </a:r>
            <a:r>
              <a:rPr lang="ru-RU" sz="2600" b="1" smtClean="0"/>
              <a:t>любого компьютера, подключенного к интернет</a:t>
            </a:r>
            <a:r>
              <a:rPr lang="ru-RU" sz="2600" smtClean="0"/>
              <a:t>.</a:t>
            </a:r>
          </a:p>
          <a:p>
            <a:pPr marL="595313" indent="-514350">
              <a:lnSpc>
                <a:spcPct val="80000"/>
              </a:lnSpc>
              <a:buFont typeface="Gill Sans MT" pitchFamily="34" charset="0"/>
              <a:buAutoNum type="arabicPeriod"/>
            </a:pPr>
            <a:endParaRPr lang="ru-RU" sz="2600" smtClean="0"/>
          </a:p>
          <a:p>
            <a:pPr marL="595313" indent="-514350">
              <a:lnSpc>
                <a:spcPct val="80000"/>
              </a:lnSpc>
              <a:buFont typeface="Gill Sans MT" pitchFamily="34" charset="0"/>
              <a:buAutoNum type="arabicPeriod"/>
            </a:pPr>
            <a:r>
              <a:rPr lang="ru-RU" sz="2600" smtClean="0"/>
              <a:t>Отсутствие специального ПО на компьютерах пользователей.</a:t>
            </a:r>
          </a:p>
          <a:p>
            <a:pPr marL="595313" indent="-514350">
              <a:lnSpc>
                <a:spcPct val="80000"/>
              </a:lnSpc>
              <a:buFont typeface="Gill Sans MT" pitchFamily="34" charset="0"/>
              <a:buAutoNum type="arabicPeriod"/>
            </a:pPr>
            <a:endParaRPr lang="ru-RU" sz="2600" smtClean="0"/>
          </a:p>
          <a:p>
            <a:pPr marL="595313" indent="-514350">
              <a:lnSpc>
                <a:spcPct val="80000"/>
              </a:lnSpc>
              <a:buFont typeface="Gill Sans MT" pitchFamily="34" charset="0"/>
              <a:buAutoNum type="arabicPeriod"/>
            </a:pPr>
            <a:r>
              <a:rPr lang="ru-RU" sz="2600" smtClean="0"/>
              <a:t>Веб 2.0 – контент создают пользователи</a:t>
            </a:r>
          </a:p>
          <a:p>
            <a:pPr marL="595313" indent="-514350">
              <a:lnSpc>
                <a:spcPct val="80000"/>
              </a:lnSpc>
              <a:buFont typeface="Gill Sans MT" pitchFamily="34" charset="0"/>
              <a:buAutoNum type="arabicPeriod"/>
            </a:pPr>
            <a:endParaRPr lang="ru-RU" sz="2600" smtClean="0"/>
          </a:p>
          <a:p>
            <a:pPr marL="595313" indent="-514350">
              <a:lnSpc>
                <a:spcPct val="80000"/>
              </a:lnSpc>
              <a:buFont typeface="Gill Sans MT" pitchFamily="34" charset="0"/>
              <a:buAutoNum type="arabicPeriod"/>
            </a:pPr>
            <a:r>
              <a:rPr lang="ru-RU" sz="2600" smtClean="0"/>
              <a:t>Беспрецедентная скорость развития</a:t>
            </a:r>
          </a:p>
          <a:p>
            <a:pPr marL="595313" indent="-514350">
              <a:lnSpc>
                <a:spcPct val="80000"/>
              </a:lnSpc>
              <a:buFont typeface="Gill Sans MT" pitchFamily="34" charset="0"/>
              <a:buAutoNum type="arabicPeriod"/>
            </a:pPr>
            <a:endParaRPr lang="ru-RU" sz="2600" smtClean="0"/>
          </a:p>
          <a:p>
            <a:pPr marL="595313" indent="-514350">
              <a:lnSpc>
                <a:spcPct val="80000"/>
              </a:lnSpc>
              <a:buFont typeface="Gill Sans MT" pitchFamily="34" charset="0"/>
              <a:buAutoNum type="arabicPeriod"/>
            </a:pPr>
            <a:r>
              <a:rPr lang="ru-RU" sz="2600" smtClean="0"/>
              <a:t>Возможность всех участников медицинского образовательного процесса страны </a:t>
            </a:r>
            <a:r>
              <a:rPr lang="ru-RU" sz="2600" b="1" smtClean="0"/>
              <a:t>взаимодействовать друг с другом</a:t>
            </a:r>
            <a:r>
              <a:rPr lang="ru-RU" sz="2600" smtClean="0"/>
              <a:t> множеством способов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Изображение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8" y="0"/>
            <a:ext cx="8367712" cy="69215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3</a:t>
            </a:r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 в 1 – основные модули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3555" name="TextBox 8"/>
          <p:cNvSpPr txBox="1">
            <a:spLocks noChangeArrowheads="1"/>
          </p:cNvSpPr>
          <p:nvPr/>
        </p:nvSpPr>
        <p:spPr bwMode="auto">
          <a:xfrm>
            <a:off x="1979613" y="692150"/>
            <a:ext cx="27368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</a:rPr>
              <a:t>Веб-сайт + Корпоративная информационная система вуза</a:t>
            </a:r>
          </a:p>
        </p:txBody>
      </p:sp>
      <p:sp>
        <p:nvSpPr>
          <p:cNvPr id="23556" name="TextBox 9"/>
          <p:cNvSpPr txBox="1">
            <a:spLocks noChangeArrowheads="1"/>
          </p:cNvSpPr>
          <p:nvPr/>
        </p:nvSpPr>
        <p:spPr bwMode="auto">
          <a:xfrm>
            <a:off x="5148064" y="1556792"/>
            <a:ext cx="26638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Банк образовательных ресурсов</a:t>
            </a:r>
          </a:p>
        </p:txBody>
      </p:sp>
      <p:sp>
        <p:nvSpPr>
          <p:cNvPr id="23557" name="TextBox 10"/>
          <p:cNvSpPr txBox="1">
            <a:spLocks noChangeArrowheads="1"/>
          </p:cNvSpPr>
          <p:nvPr/>
        </p:nvSpPr>
        <p:spPr bwMode="auto">
          <a:xfrm>
            <a:off x="0" y="2348880"/>
            <a:ext cx="27368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Корпоративная социальная сеть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58888" y="620713"/>
            <a:ext cx="7464425" cy="1728787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ОСНОВА – Единая в ЕИП идентификация персон и структурных подразделений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578" name="Объект 4"/>
          <p:cNvSpPr>
            <a:spLocks noGrp="1"/>
          </p:cNvSpPr>
          <p:nvPr>
            <p:ph idx="1"/>
          </p:nvPr>
        </p:nvSpPr>
        <p:spPr>
          <a:xfrm>
            <a:off x="1187450" y="2636838"/>
            <a:ext cx="7535863" cy="3395662"/>
          </a:xfrm>
        </p:spPr>
        <p:txBody>
          <a:bodyPr/>
          <a:lstStyle/>
          <a:p>
            <a:pPr marL="265113" indent="-265113"/>
            <a:r>
              <a:rPr lang="ru-RU" smtClean="0"/>
              <a:t>Возможность создания единой системы рейтингов и СМК, сравнения работы вузов и АНАЛИЗА глубинных факторов и взаимосвязей, определяющих качество деятельности</a:t>
            </a:r>
          </a:p>
          <a:p>
            <a:pPr marL="265113" indent="-265113"/>
            <a:endParaRPr lang="ru-RU" smtClean="0"/>
          </a:p>
          <a:p>
            <a:pPr marL="265113" indent="-265113"/>
            <a:endParaRPr lang="ru-RU" smtClean="0"/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4652963"/>
            <a:ext cx="27844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450" y="333375"/>
            <a:ext cx="7535863" cy="93503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I</a:t>
            </a:r>
            <a:r>
              <a:rPr lang="ru-RU" sz="32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. Персонифицированная социальная сеть</a:t>
            </a:r>
            <a:endParaRPr lang="ru-RU" sz="32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331913" y="1628775"/>
            <a:ext cx="7391400" cy="4679950"/>
          </a:xfrm>
        </p:spPr>
        <p:txBody>
          <a:bodyPr>
            <a:normAutofit fontScale="77500" lnSpcReduction="20000"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Личные страницы студентов и сотрудников вузов</a:t>
            </a:r>
            <a:endParaRPr lang="en-US" dirty="0" smtClean="0"/>
          </a:p>
          <a:p>
            <a:pPr marL="788670" lvl="1" indent="-514350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ru-RU" dirty="0" smtClean="0"/>
              <a:t>Общая информация</a:t>
            </a:r>
          </a:p>
          <a:p>
            <a:pPr marL="788670" lvl="1" indent="-514350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ru-RU" dirty="0" smtClean="0"/>
              <a:t>Образование, работа (в динамике)</a:t>
            </a:r>
          </a:p>
          <a:p>
            <a:pPr marL="788670" lvl="1" indent="-514350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ru-RU" dirty="0" smtClean="0"/>
              <a:t>Электронное портфолио</a:t>
            </a:r>
          </a:p>
          <a:p>
            <a:pPr marL="788670" lvl="1" indent="-514350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ru-RU" dirty="0" smtClean="0"/>
              <a:t>Список научных публикаций</a:t>
            </a:r>
          </a:p>
          <a:p>
            <a:pPr marL="788670" lvl="1" indent="-514350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ru-RU" dirty="0" smtClean="0"/>
              <a:t>Деловые и образовательные ресурсы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/>
              <a:t>Индивидуальный рейтинг (студента, сотрудника</a:t>
            </a:r>
            <a:r>
              <a:rPr lang="ru-RU" dirty="0" smtClean="0"/>
              <a:t>) и кафедральный</a:t>
            </a:r>
            <a:endParaRPr lang="ru-RU" dirty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Система обмена сообщениями и файлами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Централизованная система информирования (новостные ленты, календари событий)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Дискуссионные площадки, форумы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450" y="333375"/>
            <a:ext cx="7535863" cy="6477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II</a:t>
            </a:r>
            <a:r>
              <a:rPr lang="ru-RU" sz="44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. КИС вуза</a:t>
            </a:r>
            <a:endParaRPr lang="ru-RU" sz="44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626" name="Объект 4"/>
          <p:cNvSpPr>
            <a:spLocks noGrp="1"/>
          </p:cNvSpPr>
          <p:nvPr>
            <p:ph idx="1"/>
          </p:nvPr>
        </p:nvSpPr>
        <p:spPr>
          <a:xfrm>
            <a:off x="1331913" y="1268413"/>
            <a:ext cx="7391400" cy="4764087"/>
          </a:xfrm>
        </p:spPr>
        <p:txBody>
          <a:bodyPr/>
          <a:lstStyle/>
          <a:p>
            <a:pPr marL="514350" indent="-514350">
              <a:buFont typeface="Gill Sans MT" pitchFamily="34" charset="0"/>
              <a:buAutoNum type="arabicPeriod"/>
            </a:pPr>
            <a:r>
              <a:rPr lang="ru-RU" smtClean="0"/>
              <a:t>Персонал и дерево структурных подразделений</a:t>
            </a:r>
          </a:p>
          <a:p>
            <a:pPr marL="514350" indent="-514350">
              <a:buFont typeface="Gill Sans MT" pitchFamily="34" charset="0"/>
              <a:buAutoNum type="arabicPeriod"/>
            </a:pPr>
            <a:r>
              <a:rPr lang="ru-RU" smtClean="0"/>
              <a:t>Приемная комиссия</a:t>
            </a:r>
          </a:p>
          <a:p>
            <a:pPr marL="514350" indent="-514350">
              <a:buFont typeface="Gill Sans MT" pitchFamily="34" charset="0"/>
              <a:buAutoNum type="arabicPeriod"/>
            </a:pPr>
            <a:r>
              <a:rPr lang="ru-RU" smtClean="0"/>
              <a:t>Электронные деканаты </a:t>
            </a:r>
          </a:p>
          <a:p>
            <a:pPr marL="514350" indent="-514350">
              <a:buFont typeface="Gill Sans MT" pitchFamily="34" charset="0"/>
              <a:buAutoNum type="arabicPeriod"/>
            </a:pPr>
            <a:r>
              <a:rPr lang="ru-RU" smtClean="0"/>
              <a:t>Документооборот и делопроизводство</a:t>
            </a:r>
          </a:p>
          <a:p>
            <a:pPr marL="514350" indent="-514350">
              <a:buFont typeface="Gill Sans MT" pitchFamily="34" charset="0"/>
              <a:buAutoNum type="arabicPeriod"/>
            </a:pPr>
            <a:r>
              <a:rPr lang="ru-RU" smtClean="0"/>
              <a:t>СМК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450" y="333375"/>
            <a:ext cx="7535863" cy="6477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III</a:t>
            </a:r>
            <a:r>
              <a:rPr lang="ru-RU" sz="3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. Образовательные ресурсы</a:t>
            </a:r>
            <a:endParaRPr lang="ru-RU" sz="36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650" name="Объект 4"/>
          <p:cNvSpPr>
            <a:spLocks noGrp="1"/>
          </p:cNvSpPr>
          <p:nvPr>
            <p:ph idx="1"/>
          </p:nvPr>
        </p:nvSpPr>
        <p:spPr>
          <a:xfrm>
            <a:off x="1331913" y="1268413"/>
            <a:ext cx="7391400" cy="4764087"/>
          </a:xfrm>
        </p:spPr>
        <p:txBody>
          <a:bodyPr/>
          <a:lstStyle/>
          <a:p>
            <a:pPr marL="514350" indent="-514350">
              <a:buFont typeface="Gill Sans MT" pitchFamily="34" charset="0"/>
              <a:buAutoNum type="arabicPeriod"/>
            </a:pPr>
            <a:r>
              <a:rPr lang="ru-RU" smtClean="0"/>
              <a:t>Электронные УМКД</a:t>
            </a:r>
          </a:p>
          <a:p>
            <a:pPr marL="514350" indent="-514350">
              <a:buFont typeface="Gill Sans MT" pitchFamily="34" charset="0"/>
              <a:buAutoNum type="arabicPeriod"/>
            </a:pPr>
            <a:r>
              <a:rPr lang="ru-RU" smtClean="0"/>
              <a:t>Электронная библиотека</a:t>
            </a:r>
          </a:p>
          <a:p>
            <a:pPr marL="514350" indent="-514350">
              <a:buFont typeface="Gill Sans MT" pitchFamily="34" charset="0"/>
              <a:buAutoNum type="arabicPeriod"/>
            </a:pPr>
            <a:r>
              <a:rPr lang="ru-RU" smtClean="0"/>
              <a:t>Банк документов</a:t>
            </a:r>
          </a:p>
          <a:p>
            <a:pPr marL="514350" indent="-514350">
              <a:buFont typeface="Gill Sans MT" pitchFamily="34" charset="0"/>
              <a:buAutoNum type="arabicPeriod"/>
            </a:pPr>
            <a:r>
              <a:rPr lang="ru-RU" smtClean="0"/>
              <a:t>Мультимедиа-материалы</a:t>
            </a:r>
          </a:p>
          <a:p>
            <a:pPr marL="514350" indent="-514350">
              <a:buFont typeface="Gill Sans MT" pitchFamily="34" charset="0"/>
              <a:buAutoNum type="arabicPeriod"/>
            </a:pPr>
            <a:r>
              <a:rPr lang="ru-RU" smtClean="0"/>
              <a:t>Система телеконференцсвязи</a:t>
            </a:r>
          </a:p>
          <a:p>
            <a:pPr marL="514350" indent="-514350">
              <a:buFont typeface="Gill Sans MT" pitchFamily="34" charset="0"/>
              <a:buAutoNum type="arabicPeriod"/>
            </a:pPr>
            <a:r>
              <a:rPr lang="ru-RU" smtClean="0"/>
              <a:t>Вебинары</a:t>
            </a:r>
          </a:p>
          <a:p>
            <a:pPr marL="514350" indent="-514350">
              <a:buFont typeface="Gill Sans MT" pitchFamily="34" charset="0"/>
              <a:buAutoNum type="arabicPeriod"/>
            </a:pPr>
            <a:r>
              <a:rPr lang="ru-RU" smtClean="0"/>
              <a:t>Дистанционное обучение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Варианты использования Единой системы вузами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100" y="1700213"/>
            <a:ext cx="7499350" cy="4548187"/>
          </a:xfrm>
        </p:spPr>
        <p:txBody>
          <a:bodyPr>
            <a:normAutofit fontScale="92500" lnSpcReduction="10000"/>
          </a:bodyPr>
          <a:lstStyle/>
          <a:p>
            <a:pPr marL="59664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>
                <a:solidFill>
                  <a:srgbClr val="FF0000"/>
                </a:solidFill>
              </a:rPr>
              <a:t>Полный переход </a:t>
            </a:r>
            <a:r>
              <a:rPr lang="ru-RU" dirty="0" smtClean="0"/>
              <a:t>на использование системы (с возможностью индивидуальной настройки, доработки и развития!)</a:t>
            </a:r>
          </a:p>
          <a:p>
            <a:pPr marL="59664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>
                <a:solidFill>
                  <a:srgbClr val="FF0000"/>
                </a:solidFill>
              </a:rPr>
              <a:t>Параллельное использование </a:t>
            </a:r>
            <a:r>
              <a:rPr lang="ru-RU" dirty="0" smtClean="0"/>
              <a:t>(выбранные модули, </a:t>
            </a:r>
            <a:r>
              <a:rPr lang="ru-RU" dirty="0" err="1" smtClean="0"/>
              <a:t>соцсеть</a:t>
            </a:r>
            <a:r>
              <a:rPr lang="ru-RU" dirty="0" smtClean="0"/>
              <a:t>, ресурсы и т.д.)</a:t>
            </a:r>
          </a:p>
          <a:p>
            <a:pPr marL="59664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>
                <a:solidFill>
                  <a:srgbClr val="FF0000"/>
                </a:solidFill>
              </a:rPr>
              <a:t>Только организация обмена </a:t>
            </a:r>
            <a:r>
              <a:rPr lang="ru-RU" dirty="0" smtClean="0"/>
              <a:t>данными между системой и локальной КИС вуза</a:t>
            </a:r>
          </a:p>
          <a:p>
            <a:pPr marL="59664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>
                <a:solidFill>
                  <a:srgbClr val="FF0000"/>
                </a:solidFill>
              </a:rPr>
              <a:t>Отказ</a:t>
            </a:r>
            <a:r>
              <a:rPr lang="ru-RU" dirty="0" smtClean="0"/>
              <a:t> от использования</a:t>
            </a:r>
          </a:p>
          <a:p>
            <a:pPr marL="596646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dirty="0" smtClean="0"/>
          </a:p>
          <a:p>
            <a:pPr marL="596646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786210"/>
          </a:xfrm>
        </p:spPr>
        <p:txBody>
          <a:bodyPr>
            <a:normAutofit fontScale="90000"/>
          </a:bodyPr>
          <a:lstStyle/>
          <a:p>
            <a:r>
              <a:rPr lang="ru-RU" dirty="0"/>
              <a:t>ЕИП </a:t>
            </a:r>
            <a:r>
              <a:rPr lang="ru-RU" dirty="0" err="1" smtClean="0"/>
              <a:t>медвузов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ru-RU" dirty="0" smtClean="0"/>
              <a:t>ЕИП</a:t>
            </a:r>
            <a:r>
              <a:rPr lang="en-US" dirty="0" smtClean="0"/>
              <a:t> </a:t>
            </a:r>
            <a:r>
              <a:rPr lang="ru-RU" dirty="0" smtClean="0"/>
              <a:t>здравоохранения. Вместе или раздельно?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2348880"/>
            <a:ext cx="7746826" cy="3899520"/>
          </a:xfrm>
        </p:spPr>
        <p:txBody>
          <a:bodyPr/>
          <a:lstStyle/>
          <a:p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Медвуз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–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место обучения студентов ИТ</a:t>
            </a:r>
          </a:p>
          <a:p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Медвуз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– место обучения и сертификации 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</a:rPr>
              <a:t>(?) 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врачей и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медуправленцев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в области ИТ</a:t>
            </a:r>
          </a:p>
          <a:p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Медвуз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– площадка внедрения МИС в свои лечебные подразделения</a:t>
            </a:r>
          </a:p>
          <a:p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Медвуз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– идеолог развития </a:t>
            </a:r>
            <a:r>
              <a:rPr lang="ru-RU" sz="2800" dirty="0" err="1" smtClean="0">
                <a:solidFill>
                  <a:schemeClr val="accent3">
                    <a:lumMod val="50000"/>
                  </a:schemeClr>
                </a:solidFill>
              </a:rPr>
              <a:t>медИТ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 в регионе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</a:p>
          <a:p>
            <a:endParaRPr lang="en-US" sz="2800" b="1" dirty="0">
              <a:solidFill>
                <a:schemeClr val="accent3">
                  <a:lumMod val="50000"/>
                </a:schemeClr>
              </a:solidFill>
            </a:endParaRPr>
          </a:p>
          <a:p>
            <a:pPr marL="8255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ВАШИ ИДЕИ?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83426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Изображение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КрасГМУ – лидер по ИТ среди </a:t>
            </a:r>
            <a:r>
              <a:rPr lang="ru-RU" dirty="0" err="1" smtClean="0"/>
              <a:t>медвузов</a:t>
            </a:r>
            <a:r>
              <a:rPr lang="ru-RU" dirty="0" smtClean="0"/>
              <a:t> страны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100" y="1556792"/>
            <a:ext cx="7499350" cy="4691608"/>
          </a:xfrm>
        </p:spPr>
        <p:txBody>
          <a:bodyPr/>
          <a:lstStyle/>
          <a:p>
            <a:r>
              <a:rPr lang="ru-RU" sz="2800" dirty="0" smtClean="0"/>
              <a:t>Полное техническое обеспечение всех подразделений с выходом в интернет</a:t>
            </a:r>
          </a:p>
          <a:p>
            <a:r>
              <a:rPr lang="ru-RU" sz="2800" dirty="0" smtClean="0"/>
              <a:t>Корпоративная ИС собственной разработки (более 5 лет опыта)</a:t>
            </a:r>
            <a:r>
              <a:rPr lang="en-US" sz="2800" dirty="0" smtClean="0"/>
              <a:t>;</a:t>
            </a:r>
            <a:r>
              <a:rPr lang="ru-RU" sz="2800" dirty="0" smtClean="0"/>
              <a:t> реализованы все основные </a:t>
            </a:r>
            <a:r>
              <a:rPr lang="ru-RU" sz="2800" dirty="0" err="1" smtClean="0"/>
              <a:t>оргпроцессы</a:t>
            </a:r>
            <a:r>
              <a:rPr lang="ru-RU" sz="2800" dirty="0" smtClean="0"/>
              <a:t>; веб-интерфейс, доступ через интернет; веб-2.0; система объединяет более </a:t>
            </a:r>
            <a:r>
              <a:rPr lang="ru-RU" sz="2800" b="1" dirty="0" smtClean="0">
                <a:solidFill>
                  <a:srgbClr val="FF0000"/>
                </a:solidFill>
              </a:rPr>
              <a:t>60</a:t>
            </a:r>
            <a:r>
              <a:rPr lang="ru-RU" sz="2800" dirty="0" smtClean="0"/>
              <a:t> медучреждений города и края</a:t>
            </a:r>
          </a:p>
          <a:p>
            <a:r>
              <a:rPr lang="ru-RU" sz="2800" dirty="0" smtClean="0"/>
              <a:t>Начато внедрение МИС </a:t>
            </a:r>
            <a:r>
              <a:rPr lang="en-US" sz="2800" dirty="0" err="1" smtClean="0"/>
              <a:t>qMS</a:t>
            </a:r>
            <a:r>
              <a:rPr lang="en-US" sz="2800" dirty="0" smtClean="0"/>
              <a:t> </a:t>
            </a:r>
            <a:r>
              <a:rPr lang="ru-RU" sz="2800" dirty="0" smtClean="0"/>
              <a:t>в 8 лечебных центров КрасГМУ (более 200 рабочих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494719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Изображение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911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Box 2"/>
          <p:cNvSpPr txBox="1">
            <a:spLocks noChangeArrowheads="1"/>
          </p:cNvSpPr>
          <p:nvPr/>
        </p:nvSpPr>
        <p:spPr bwMode="auto">
          <a:xfrm>
            <a:off x="7380288" y="1125538"/>
            <a:ext cx="120650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700"/>
              <a:t>!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Содержимое 2"/>
          <p:cNvSpPr>
            <a:spLocks noGrp="1"/>
          </p:cNvSpPr>
          <p:nvPr>
            <p:ph idx="1"/>
          </p:nvPr>
        </p:nvSpPr>
        <p:spPr>
          <a:xfrm>
            <a:off x="2124075" y="1412875"/>
            <a:ext cx="6408738" cy="1731963"/>
          </a:xfrm>
        </p:spPr>
        <p:txBody>
          <a:bodyPr/>
          <a:lstStyle/>
          <a:p>
            <a:pPr marL="80963" indent="0">
              <a:buFont typeface="Wingdings 2" pitchFamily="18" charset="2"/>
              <a:buNone/>
            </a:pPr>
            <a:r>
              <a:rPr lang="en-US" sz="6600" smtClean="0"/>
              <a:t>rossiev@mail.ru</a:t>
            </a:r>
            <a:endParaRPr lang="ru-RU" sz="6600" smtClean="0"/>
          </a:p>
        </p:txBody>
      </p:sp>
      <p:sp>
        <p:nvSpPr>
          <p:cNvPr id="32770" name="TextBox 3"/>
          <p:cNvSpPr txBox="1">
            <a:spLocks noChangeArrowheads="1"/>
          </p:cNvSpPr>
          <p:nvPr/>
        </p:nvSpPr>
        <p:spPr bwMode="auto">
          <a:xfrm>
            <a:off x="107950" y="188913"/>
            <a:ext cx="1063625" cy="655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/>
              <a:t>СПАСИБО</a:t>
            </a:r>
          </a:p>
        </p:txBody>
      </p:sp>
      <p:sp>
        <p:nvSpPr>
          <p:cNvPr id="32771" name="TextBox 4"/>
          <p:cNvSpPr txBox="1">
            <a:spLocks noChangeArrowheads="1"/>
          </p:cNvSpPr>
          <p:nvPr/>
        </p:nvSpPr>
        <p:spPr bwMode="auto">
          <a:xfrm>
            <a:off x="2162175" y="4079875"/>
            <a:ext cx="644207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/>
              <a:t>Площадка для совместной работы по </a:t>
            </a:r>
            <a:r>
              <a:rPr lang="ru-RU" sz="2400" dirty="0" smtClean="0"/>
              <a:t>ЕИП</a:t>
            </a:r>
            <a:r>
              <a:rPr lang="ru-RU" sz="2400" dirty="0"/>
              <a:t>:</a:t>
            </a:r>
          </a:p>
          <a:p>
            <a:r>
              <a:rPr lang="en-US" sz="5400" dirty="0" err="1"/>
              <a:t>mit.krasgmu.ru</a:t>
            </a:r>
            <a:endParaRPr lang="ru-RU" sz="5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История вопроса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03648" y="1052736"/>
            <a:ext cx="7488832" cy="830997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err="1" smtClean="0"/>
              <a:t>Минздравсоцразвития</a:t>
            </a:r>
            <a:r>
              <a:rPr lang="ru-RU" sz="2400" dirty="0" smtClean="0"/>
              <a:t> – лето 2010</a:t>
            </a:r>
          </a:p>
          <a:p>
            <a:r>
              <a:rPr lang="ru-RU" sz="2400" dirty="0" smtClean="0"/>
              <a:t>Поручение о разработке предложений </a:t>
            </a:r>
            <a:r>
              <a:rPr lang="ru-RU" sz="2400" dirty="0"/>
              <a:t>по ЕИП</a:t>
            </a:r>
          </a:p>
        </p:txBody>
      </p:sp>
      <p:cxnSp>
        <p:nvCxnSpPr>
          <p:cNvPr id="6" name="Прямая со стрелкой 5"/>
          <p:cNvCxnSpPr>
            <a:stCxn id="4" idx="2"/>
            <a:endCxn id="7" idx="0"/>
          </p:cNvCxnSpPr>
          <p:nvPr/>
        </p:nvCxnSpPr>
        <p:spPr>
          <a:xfrm>
            <a:off x="5148064" y="1883733"/>
            <a:ext cx="0" cy="3211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03648" y="2204864"/>
            <a:ext cx="7488832" cy="830997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Совет ректоров </a:t>
            </a:r>
            <a:r>
              <a:rPr lang="ru-RU" sz="2400" b="1" dirty="0" err="1" smtClean="0"/>
              <a:t>медвузов</a:t>
            </a:r>
            <a:r>
              <a:rPr lang="ru-RU" sz="2400" b="1" dirty="0" smtClean="0"/>
              <a:t> Р</a:t>
            </a:r>
            <a:r>
              <a:rPr lang="ru-RU" sz="2400" dirty="0" smtClean="0"/>
              <a:t>Ф – сентябрь 2010 Поручение КрасГМУ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03648" y="4437112"/>
            <a:ext cx="7488832" cy="830997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Презентация проекта в </a:t>
            </a:r>
            <a:r>
              <a:rPr lang="ru-RU" sz="2400" dirty="0" err="1" smtClean="0"/>
              <a:t>Минздравсоцразвития</a:t>
            </a:r>
            <a:r>
              <a:rPr lang="ru-RU" sz="2400" dirty="0" smtClean="0"/>
              <a:t> – ноябрь 2010. Проект одобрен.</a:t>
            </a:r>
          </a:p>
        </p:txBody>
      </p:sp>
      <p:cxnSp>
        <p:nvCxnSpPr>
          <p:cNvPr id="16" name="Прямая со стрелкой 15"/>
          <p:cNvCxnSpPr>
            <a:stCxn id="26" idx="2"/>
            <a:endCxn id="14" idx="0"/>
          </p:cNvCxnSpPr>
          <p:nvPr/>
        </p:nvCxnSpPr>
        <p:spPr>
          <a:xfrm>
            <a:off x="5148064" y="4115981"/>
            <a:ext cx="0" cy="3211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403648" y="5589240"/>
            <a:ext cx="7488832" cy="830997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Публикация на сайте Совета ректоров, сбор отзывов и вопросов – февраль 2011</a:t>
            </a:r>
          </a:p>
        </p:txBody>
      </p:sp>
      <p:cxnSp>
        <p:nvCxnSpPr>
          <p:cNvPr id="19" name="Прямая со стрелкой 18"/>
          <p:cNvCxnSpPr>
            <a:stCxn id="14" idx="2"/>
            <a:endCxn id="17" idx="0"/>
          </p:cNvCxnSpPr>
          <p:nvPr/>
        </p:nvCxnSpPr>
        <p:spPr>
          <a:xfrm>
            <a:off x="5148064" y="5268109"/>
            <a:ext cx="0" cy="3211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403648" y="3284984"/>
            <a:ext cx="7488832" cy="830997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КОНФЕРЕНЦИЯ в Красноярске</a:t>
            </a:r>
            <a:r>
              <a:rPr lang="ru-RU" sz="2400" dirty="0" smtClean="0"/>
              <a:t> (более 40 вузов) – 28-29 октября 2010, обсуждение проекта</a:t>
            </a:r>
          </a:p>
        </p:txBody>
      </p:sp>
      <p:cxnSp>
        <p:nvCxnSpPr>
          <p:cNvPr id="40" name="Прямая со стрелкой 39"/>
          <p:cNvCxnSpPr>
            <a:stCxn id="7" idx="2"/>
            <a:endCxn id="26" idx="0"/>
          </p:cNvCxnSpPr>
          <p:nvPr/>
        </p:nvCxnSpPr>
        <p:spPr>
          <a:xfrm>
            <a:off x="5148064" y="3035861"/>
            <a:ext cx="0" cy="2491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3740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Изображение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/>
          </p:cNvSpPr>
          <p:nvPr>
            <p:ph idx="1"/>
          </p:nvPr>
        </p:nvSpPr>
        <p:spPr>
          <a:xfrm>
            <a:off x="3995738" y="908050"/>
            <a:ext cx="5087937" cy="5330825"/>
          </a:xfrm>
        </p:spPr>
        <p:txBody>
          <a:bodyPr>
            <a:normAutofit fontScale="85000"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latin typeface="Arial" charset="0"/>
              </a:rPr>
              <a:t>Все решения и действия по информатизации вузов подчиняются главной задаче – </a:t>
            </a:r>
            <a:r>
              <a:rPr lang="ru-RU" dirty="0" smtClean="0">
                <a:solidFill>
                  <a:srgbClr val="FF0000"/>
                </a:solidFill>
                <a:latin typeface="Arial" charset="0"/>
              </a:rPr>
              <a:t>формированию и удовлетворению информационных потребностей студентов, сотрудников и партнеров вуза через развитие </a:t>
            </a:r>
            <a:r>
              <a:rPr lang="ru-RU" dirty="0" smtClean="0">
                <a:latin typeface="Arial" charset="0"/>
              </a:rPr>
              <a:t>КОРПОРАТИВНОЙ ИНФОРМАЦИОННОЙ СИСТЕМЫ</a:t>
            </a:r>
            <a:r>
              <a:rPr lang="ru-RU" dirty="0" smtClean="0">
                <a:solidFill>
                  <a:srgbClr val="FF0000"/>
                </a:solidFill>
                <a:latin typeface="Arial" charset="0"/>
              </a:rPr>
              <a:t>, доступной им всем отовсюду в любое время</a:t>
            </a:r>
          </a:p>
        </p:txBody>
      </p:sp>
      <p:sp>
        <p:nvSpPr>
          <p:cNvPr id="4" name="Заголовок 3"/>
          <p:cNvSpPr>
            <a:spLocks/>
          </p:cNvSpPr>
          <p:nvPr/>
        </p:nvSpPr>
        <p:spPr bwMode="auto">
          <a:xfrm>
            <a:off x="1116013" y="115888"/>
            <a:ext cx="7920037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3200" b="1" dirty="0" err="1">
                <a:solidFill>
                  <a:srgbClr val="FF8D3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Клиентоориентированная</a:t>
            </a:r>
            <a:r>
              <a:rPr lang="ru-RU" sz="3200" b="1" dirty="0">
                <a:solidFill>
                  <a:srgbClr val="FF8D3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идеология</a:t>
            </a:r>
          </a:p>
        </p:txBody>
      </p:sp>
      <p:pic>
        <p:nvPicPr>
          <p:cNvPr id="17411" name="Изображение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492375"/>
            <a:ext cx="2303462" cy="193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Изображение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836613"/>
            <a:ext cx="234473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Изображение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4581525"/>
            <a:ext cx="2741612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77875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Что они хотят???</a:t>
            </a:r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3635375" y="1268413"/>
            <a:ext cx="5441950" cy="5329237"/>
          </a:xfrm>
        </p:spPr>
        <p:txBody>
          <a:bodyPr/>
          <a:lstStyle/>
          <a:p>
            <a:pPr marL="692150" indent="-609600">
              <a:buFont typeface="Wingdings 2" pitchFamily="18" charset="2"/>
              <a:buAutoNum type="arabicPeriod"/>
            </a:pPr>
            <a:r>
              <a:rPr lang="ru-RU" sz="2400" dirty="0" smtClean="0">
                <a:latin typeface="Arial" charset="0"/>
              </a:rPr>
              <a:t>Находить полную и достоверную информацию о людях и </a:t>
            </a:r>
            <a:r>
              <a:rPr lang="ru-RU" sz="2400" b="1" u="sng" dirty="0" smtClean="0">
                <a:latin typeface="Arial" charset="0"/>
              </a:rPr>
              <a:t>общаться с ними</a:t>
            </a:r>
          </a:p>
          <a:p>
            <a:pPr marL="692150" indent="-609600">
              <a:buFont typeface="Wingdings 2" pitchFamily="18" charset="2"/>
              <a:buAutoNum type="arabicPeriod"/>
            </a:pPr>
            <a:r>
              <a:rPr lang="ru-RU" sz="2400" dirty="0" smtClean="0">
                <a:latin typeface="Arial" charset="0"/>
              </a:rPr>
              <a:t>Быть в курсе произошедших и будущих </a:t>
            </a:r>
            <a:r>
              <a:rPr lang="ru-RU" sz="2400" b="1" u="sng" dirty="0" smtClean="0">
                <a:latin typeface="Arial" charset="0"/>
              </a:rPr>
              <a:t>событий</a:t>
            </a:r>
          </a:p>
          <a:p>
            <a:pPr marL="692150" indent="-609600">
              <a:buFont typeface="Wingdings 2" pitchFamily="18" charset="2"/>
              <a:buAutoNum type="arabicPeriod"/>
            </a:pPr>
            <a:r>
              <a:rPr lang="ru-RU" sz="2400" dirty="0" smtClean="0">
                <a:latin typeface="Arial" charset="0"/>
              </a:rPr>
              <a:t>Читать </a:t>
            </a:r>
            <a:r>
              <a:rPr lang="en-US" sz="2400" b="1" u="sng" dirty="0" smtClean="0">
                <a:latin typeface="Arial" charset="0"/>
              </a:rPr>
              <a:t>online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ru-RU" sz="2400" dirty="0" smtClean="0">
                <a:latin typeface="Arial" charset="0"/>
              </a:rPr>
              <a:t>все учебные материалы</a:t>
            </a:r>
          </a:p>
          <a:p>
            <a:pPr marL="692150" indent="-609600">
              <a:buFont typeface="Wingdings 2" pitchFamily="18" charset="2"/>
              <a:buAutoNum type="arabicPeriod"/>
            </a:pPr>
            <a:r>
              <a:rPr lang="ru-RU" sz="2400" b="1" u="sng" dirty="0" smtClean="0">
                <a:latin typeface="Arial" charset="0"/>
              </a:rPr>
              <a:t>Сократить печатание</a:t>
            </a:r>
            <a:r>
              <a:rPr lang="ru-RU" sz="2400" dirty="0" smtClean="0">
                <a:latin typeface="Arial" charset="0"/>
              </a:rPr>
              <a:t> и оборот бумаг</a:t>
            </a:r>
          </a:p>
          <a:p>
            <a:pPr marL="692150" indent="-609600">
              <a:buFont typeface="Wingdings 2" pitchFamily="18" charset="2"/>
              <a:buAutoNum type="arabicPeriod"/>
            </a:pPr>
            <a:r>
              <a:rPr lang="ru-RU" sz="2400" dirty="0" smtClean="0">
                <a:latin typeface="Arial" charset="0"/>
              </a:rPr>
              <a:t>Показать свой профессионализм и </a:t>
            </a:r>
            <a:r>
              <a:rPr lang="ru-RU" sz="2400" u="sng" dirty="0" smtClean="0">
                <a:latin typeface="Arial" charset="0"/>
              </a:rPr>
              <a:t>результаты</a:t>
            </a:r>
            <a:r>
              <a:rPr lang="ru-RU" sz="2400" dirty="0" smtClean="0">
                <a:latin typeface="Arial" charset="0"/>
              </a:rPr>
              <a:t> своего труда</a:t>
            </a:r>
          </a:p>
          <a:p>
            <a:pPr marL="692150" indent="-609600">
              <a:buFont typeface="Wingdings 2" pitchFamily="18" charset="2"/>
              <a:buAutoNum type="arabicPeriod"/>
            </a:pPr>
            <a:endParaRPr lang="ru-RU" sz="2400" dirty="0" smtClean="0">
              <a:latin typeface="Arial" charset="0"/>
            </a:endParaRPr>
          </a:p>
        </p:txBody>
      </p:sp>
      <p:pic>
        <p:nvPicPr>
          <p:cNvPr id="18435" name="Изображение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268413"/>
            <a:ext cx="2376487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5003800" y="115888"/>
            <a:ext cx="3930650" cy="86518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Что такое ЕИП?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5076825" y="1052513"/>
            <a:ext cx="3857625" cy="5616575"/>
          </a:xfrm>
        </p:spPr>
        <p:txBody>
          <a:bodyPr/>
          <a:lstStyle/>
          <a:p>
            <a:pPr marL="80963" indent="0">
              <a:buFont typeface="Wingdings 2" pitchFamily="18" charset="2"/>
              <a:buNone/>
            </a:pPr>
            <a:r>
              <a:rPr lang="ru-RU" sz="2800" b="1" smtClean="0">
                <a:latin typeface="Arial" charset="0"/>
              </a:rPr>
              <a:t>Информация, внесенная одним из участников, </a:t>
            </a:r>
            <a:r>
              <a:rPr lang="ru-RU" sz="2800" b="1" smtClean="0">
                <a:solidFill>
                  <a:srgbClr val="FF0000"/>
                </a:solidFill>
                <a:latin typeface="Arial" charset="0"/>
              </a:rPr>
              <a:t>мгновенно</a:t>
            </a:r>
            <a:r>
              <a:rPr lang="ru-RU" sz="2800" b="1" smtClean="0">
                <a:latin typeface="Arial" charset="0"/>
              </a:rPr>
              <a:t> </a:t>
            </a:r>
            <a:r>
              <a:rPr lang="ru-RU" sz="2800" b="1" smtClean="0">
                <a:solidFill>
                  <a:srgbClr val="FF0000"/>
                </a:solidFill>
                <a:latin typeface="Arial" charset="0"/>
              </a:rPr>
              <a:t>становится доступной </a:t>
            </a:r>
            <a:r>
              <a:rPr lang="ru-RU" sz="2800" b="1" smtClean="0">
                <a:latin typeface="Arial" charset="0"/>
              </a:rPr>
              <a:t>любому другому участнику в соответствии с его потребностями и едиными правилами доступа</a:t>
            </a:r>
            <a:r>
              <a:rPr lang="ru-RU" sz="2800" smtClean="0">
                <a:latin typeface="Arial" charset="0"/>
              </a:rPr>
              <a:t>.</a:t>
            </a:r>
          </a:p>
          <a:p>
            <a:pPr marL="80963" indent="0">
              <a:buFont typeface="Wingdings 2" pitchFamily="18" charset="2"/>
              <a:buNone/>
            </a:pPr>
            <a:endParaRPr lang="ru-RU" sz="2800" smtClean="0">
              <a:latin typeface="Arial" charset="0"/>
            </a:endParaRPr>
          </a:p>
        </p:txBody>
      </p:sp>
      <p:pic>
        <p:nvPicPr>
          <p:cNvPr id="15363" name="Изображение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44450"/>
            <a:ext cx="3810000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8589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  <a:t>Предлагаемое решение базируется на 5-летнем опыте развития КИС </a:t>
            </a:r>
            <a:r>
              <a:rPr lang="ru-RU" sz="2400" dirty="0" err="1" smtClean="0">
                <a:solidFill>
                  <a:schemeClr val="tx2">
                    <a:satMod val="130000"/>
                  </a:schemeClr>
                </a:solidFill>
              </a:rPr>
              <a:t>КрасГМУ</a:t>
            </a:r>
            <a: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  <a:t> (</a:t>
            </a:r>
            <a:r>
              <a:rPr lang="en-US" sz="2400" u="sng" dirty="0" err="1" smtClean="0">
                <a:solidFill>
                  <a:srgbClr val="0000FF"/>
                </a:solidFill>
              </a:rPr>
              <a:t>krasgmu.ru</a:t>
            </a:r>
            <a:r>
              <a:rPr lang="en-US" sz="2400" dirty="0" smtClean="0">
                <a:solidFill>
                  <a:schemeClr val="tx2">
                    <a:satMod val="130000"/>
                  </a:schemeClr>
                </a:solidFill>
              </a:rPr>
              <a:t>)</a:t>
            </a:r>
            <a:r>
              <a:rPr lang="ru-RU" sz="2400" dirty="0" smtClean="0">
                <a:solidFill>
                  <a:schemeClr val="tx2">
                    <a:satMod val="130000"/>
                  </a:schemeClr>
                </a:solidFill>
              </a:rPr>
              <a:t> и регионального медико-социального портала Красноярского края «Зеркало»</a:t>
            </a:r>
            <a:r>
              <a:rPr lang="en-US" sz="2400" dirty="0" smtClean="0">
                <a:solidFill>
                  <a:schemeClr val="tx2">
                    <a:satMod val="130000"/>
                  </a:schemeClr>
                </a:solidFill>
              </a:rPr>
              <a:t> (</a:t>
            </a:r>
            <a:r>
              <a:rPr lang="en-US" sz="2400" u="sng" dirty="0" err="1" smtClean="0">
                <a:solidFill>
                  <a:srgbClr val="0000FF"/>
                </a:solidFill>
              </a:rPr>
              <a:t>orgsystem.ru</a:t>
            </a:r>
            <a:r>
              <a:rPr lang="en-US" sz="2400" dirty="0" smtClean="0">
                <a:solidFill>
                  <a:schemeClr val="tx2">
                    <a:satMod val="130000"/>
                  </a:schemeClr>
                </a:solidFill>
              </a:rPr>
              <a:t>)</a:t>
            </a:r>
            <a:endParaRPr lang="ru-RU" sz="2400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9458" name="Изображение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565400"/>
            <a:ext cx="2951162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4724400"/>
            <a:ext cx="2922587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4427538" y="2565400"/>
            <a:ext cx="4176712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600" b="1"/>
              <a:t>75 </a:t>
            </a:r>
            <a:r>
              <a:rPr lang="ru-RU" b="1"/>
              <a:t>сайтов организаций </a:t>
            </a:r>
            <a:r>
              <a:rPr lang="ru-RU"/>
              <a:t>(КрасГМУ, крупнейшие больницы, поликлиники города и края, частные медицинские учреждения)</a:t>
            </a:r>
          </a:p>
          <a:p>
            <a:endParaRPr lang="ru-RU"/>
          </a:p>
          <a:p>
            <a:r>
              <a:rPr lang="ru-RU" sz="3600" b="1"/>
              <a:t>29000</a:t>
            </a:r>
            <a:r>
              <a:rPr lang="ru-RU" sz="3600"/>
              <a:t> </a:t>
            </a:r>
            <a:r>
              <a:rPr lang="ru-RU"/>
              <a:t>зарегистрированных пользователей</a:t>
            </a:r>
          </a:p>
          <a:p>
            <a:endParaRPr lang="ru-RU"/>
          </a:p>
          <a:p>
            <a:r>
              <a:rPr lang="ru-RU" sz="4000" b="1"/>
              <a:t>5000</a:t>
            </a:r>
            <a:r>
              <a:rPr lang="ru-RU"/>
              <a:t> посетителей в день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403350" y="188913"/>
            <a:ext cx="7497763" cy="164147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>На базе идеологии и системы, разработанной в </a:t>
            </a:r>
            <a:r>
              <a:rPr lang="ru-RU" sz="2800" dirty="0" err="1" smtClean="0">
                <a:solidFill>
                  <a:schemeClr val="tx2">
                    <a:satMod val="130000"/>
                  </a:schemeClr>
                </a:solidFill>
              </a:rPr>
              <a:t>КрасГМУ</a:t>
            </a:r>
            <a:r>
              <a:rPr lang="ru-RU" sz="2800" dirty="0" smtClean="0">
                <a:solidFill>
                  <a:schemeClr val="tx2">
                    <a:satMod val="130000"/>
                  </a:schemeClr>
                </a:solidFill>
              </a:rPr>
              <a:t>, работают уже 3 вуза:</a:t>
            </a:r>
            <a:endParaRPr lang="ru-RU" sz="28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1435100" y="2060575"/>
            <a:ext cx="7499350" cy="4187825"/>
          </a:xfrm>
        </p:spPr>
        <p:txBody>
          <a:bodyPr/>
          <a:lstStyle/>
          <a:p>
            <a:r>
              <a:rPr lang="ru-RU" smtClean="0"/>
              <a:t>Красноярский ГМУ</a:t>
            </a:r>
          </a:p>
          <a:p>
            <a:r>
              <a:rPr lang="ru-RU" smtClean="0"/>
              <a:t>Новосибирский ГМУ</a:t>
            </a:r>
          </a:p>
          <a:p>
            <a:r>
              <a:rPr lang="ru-RU" smtClean="0"/>
              <a:t>Иркутский ГМУ</a:t>
            </a:r>
          </a:p>
        </p:txBody>
      </p:sp>
      <p:pic>
        <p:nvPicPr>
          <p:cNvPr id="20483" name="Изображение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275" y="4149725"/>
            <a:ext cx="2376488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Изображение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4149725"/>
            <a:ext cx="238125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Изображение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4149725"/>
            <a:ext cx="2376487" cy="174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1699</TotalTime>
  <Words>647</Words>
  <Application>Microsoft Macintosh PowerPoint</Application>
  <PresentationFormat>Экран (4:3)</PresentationFormat>
  <Paragraphs>99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Солнцестояние</vt:lpstr>
      <vt:lpstr>Стратегия развития единого информационного пространства медицинских вузов России</vt:lpstr>
      <vt:lpstr>КрасГМУ – лидер по ИТ среди медвузов страны</vt:lpstr>
      <vt:lpstr>История вопроса</vt:lpstr>
      <vt:lpstr>Презентация PowerPoint</vt:lpstr>
      <vt:lpstr>Презентация PowerPoint</vt:lpstr>
      <vt:lpstr>Что они хотят???</vt:lpstr>
      <vt:lpstr>Что такое ЕИП?</vt:lpstr>
      <vt:lpstr>Предлагаемое решение базируется на 5-летнем опыте развития КИС КрасГМУ (krasgmu.ru) и регионального медико-социального портала Красноярского края «Зеркало» (orgsystem.ru)</vt:lpstr>
      <vt:lpstr>На базе идеологии и системы, разработанной в КрасГМУ, работают уже 3 вуза:</vt:lpstr>
      <vt:lpstr>Презентация PowerPoint</vt:lpstr>
      <vt:lpstr>Общие преимущества данного решения</vt:lpstr>
      <vt:lpstr>3 в 1 – основные модули</vt:lpstr>
      <vt:lpstr>ОСНОВА – Единая в ЕИП идентификация персон и структурных подразделений</vt:lpstr>
      <vt:lpstr>I. Персонифицированная социальная сеть</vt:lpstr>
      <vt:lpstr>II. КИС вуза</vt:lpstr>
      <vt:lpstr>III. Образовательные ресурсы</vt:lpstr>
      <vt:lpstr>Варианты использования Единой системы вузами</vt:lpstr>
      <vt:lpstr>ЕИП медвузов и ЕИП здравоохранения. Вместе или раздельно?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Стратегия развития единого информационного пространства медицинских вузов России</dc:title>
  <dc:creator>Пользователь Windows</dc:creator>
  <cp:lastModifiedBy>Александр Кольга</cp:lastModifiedBy>
  <cp:revision>111</cp:revision>
  <dcterms:created xsi:type="dcterms:W3CDTF">2010-10-04T05:22:27Z</dcterms:created>
  <dcterms:modified xsi:type="dcterms:W3CDTF">2011-03-05T02:42:19Z</dcterms:modified>
</cp:coreProperties>
</file>