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sldIdLst>
    <p:sldId id="256" r:id="rId3"/>
    <p:sldId id="291" r:id="rId4"/>
    <p:sldId id="293" r:id="rId5"/>
    <p:sldId id="294" r:id="rId6"/>
    <p:sldId id="295" r:id="rId7"/>
    <p:sldId id="261" r:id="rId8"/>
    <p:sldId id="289" r:id="rId9"/>
    <p:sldId id="296" r:id="rId10"/>
    <p:sldId id="297" r:id="rId11"/>
    <p:sldId id="263" r:id="rId12"/>
    <p:sldId id="278" r:id="rId13"/>
    <p:sldId id="268" r:id="rId14"/>
    <p:sldId id="298" r:id="rId15"/>
    <p:sldId id="299" r:id="rId16"/>
    <p:sldId id="277" r:id="rId17"/>
    <p:sldId id="271" r:id="rId18"/>
    <p:sldId id="272" r:id="rId19"/>
    <p:sldId id="273" r:id="rId20"/>
    <p:sldId id="300" r:id="rId21"/>
    <p:sldId id="279" r:id="rId22"/>
    <p:sldId id="274" r:id="rId23"/>
    <p:sldId id="280" r:id="rId24"/>
    <p:sldId id="281" r:id="rId25"/>
    <p:sldId id="286" r:id="rId26"/>
    <p:sldId id="282" r:id="rId27"/>
    <p:sldId id="284" r:id="rId28"/>
    <p:sldId id="285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E03"/>
    <a:srgbClr val="FF9900"/>
    <a:srgbClr val="FAB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71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01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3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5"/>
            <a:ext cx="8363938" cy="7478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113135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00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500" spc="-38" baseline="0"/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463305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53E14-8D6B-4C2E-9CCF-21098EEE4E65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3122A1-830B-449F-A8C0-E44FC04427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20422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E219-DBDC-4282-95F8-8D0EA8371FF7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56F9-D572-4D72-A17C-A0D61D270B2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37046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9B30-6F04-46D1-A47E-D3760A46B58D}" type="datetimeFigureOut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22303D-287C-423A-AB74-3C68C47364B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93557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6C17-5837-4D5A-A579-96B1444B29CC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1A9FF-5F74-4CA1-A23E-9B7633E3FA9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52326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AD67-0F7A-4608-9271-53E60F0F37AE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BE741-B751-4622-A14D-7D4B650DBDD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74359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C372-9241-47A1-8BD2-8623CE44F7AF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65E8-9CD3-4CF4-A7BC-A133DD8D0DB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4115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BB55-9E71-4373-BF2A-9F493F23C8AD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AEB8A-9EFB-4593-B9B5-6F6BBCC3EE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8002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84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1ADAD-7FBF-45E7-9327-57CB4061DFAB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B5A79-27BD-40C8-BEC8-EA6F85A5245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2087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78ADC-AA23-453E-A798-55423E1BA987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026FC41A-F2D4-42DF-95C3-EFDFF514EA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31558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B6BF-DCEB-4179-AFA1-6B78ABD4AF74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74A88-59A6-47B9-8504-B2E516C55B7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475156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A0D5A-11FC-4886-B3CE-587899B4397E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691BE-F6CC-4D79-8E07-E3B1F856E48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77695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5"/>
            <a:ext cx="8363938" cy="7478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113135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00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500" spc="-38" baseline="0"/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471444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87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94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62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56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58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2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A420-94A0-4F8F-B09A-8FF4FC95F16D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72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6A420-94A0-4F8F-B09A-8FF4FC95F16D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C6DB-BC4D-4054-8F9E-C8E025C4B2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96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773938-6A60-42C6-AA52-04C9436BC7AA}" type="datetimeFigureOut">
              <a:rPr lang="ru-RU">
                <a:solidFill>
                  <a:prstClr val="black">
                    <a:tint val="9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02.02.2015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A61C96-ED68-4BE4-BEA8-ED0CEFE0DA9A}" type="slidenum">
              <a:rPr lang="ru-RU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22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arhiv.ru/" TargetMode="External"/><Relationship Id="rId2" Type="http://schemas.openxmlformats.org/officeDocument/2006/relationships/hyperlink" Target="mailto:boriszing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wmf"/><Relationship Id="rId11" Type="http://schemas.openxmlformats.org/officeDocument/2006/relationships/image" Target="../media/image35.jpeg"/><Relationship Id="rId5" Type="http://schemas.microsoft.com/office/2007/relationships/hdphoto" Target="../media/hdphoto1.wdp"/><Relationship Id="rId10" Type="http://schemas.openxmlformats.org/officeDocument/2006/relationships/image" Target="../media/image34.jpeg"/><Relationship Id="rId4" Type="http://schemas.openxmlformats.org/officeDocument/2006/relationships/image" Target="../media/image14.pn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edarhiv.ru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jpe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edarhiv.ru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edarhiv.ru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edarhiv.ru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wmf"/><Relationship Id="rId11" Type="http://schemas.microsoft.com/office/2007/relationships/hdphoto" Target="../media/hdphoto1.wdp"/><Relationship Id="rId5" Type="http://schemas.openxmlformats.org/officeDocument/2006/relationships/image" Target="../media/image9.wm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47570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ПЕРСОНИФИЦИРОВАННЫЙ МОНИТОРИНГ ЗДОРОВЬЯ С </a:t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ИСПОЛЬЗОВАНИЕМ ДОМАШНИХ ТЕЛЕМЕДИЦИНСКИХ УСТРОЙСТВ </a:t>
            </a:r>
            <a:r>
              <a:rPr lang="ru-RU" sz="3600" b="1" dirty="0" smtClean="0">
                <a:solidFill>
                  <a:schemeClr val="tx2"/>
                </a:solidFill>
              </a:rPr>
              <a:t>И </a:t>
            </a: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МОБИЛЬНЫХ ПРИЛОЖЕНИЙ. </a:t>
            </a:r>
            <a:r>
              <a:rPr lang="ru-RU" sz="5400" b="1" dirty="0">
                <a:solidFill>
                  <a:schemeClr val="tx2"/>
                </a:solidFill>
              </a:rPr>
              <a:t>ПРАКТИЧЕСКИЙ ОПЫТ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980656"/>
            <a:ext cx="8064896" cy="1752600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Зингерман Борис Валентинович</a:t>
            </a:r>
          </a:p>
          <a:p>
            <a:r>
              <a:rPr lang="ru-RU" sz="2800" dirty="0">
                <a:solidFill>
                  <a:srgbClr val="002060"/>
                </a:solidFill>
              </a:rPr>
              <a:t>научный руководитель медицинского интернет-сервиса </a:t>
            </a:r>
            <a:r>
              <a:rPr lang="ru-RU" sz="2800" dirty="0" err="1">
                <a:solidFill>
                  <a:srgbClr val="002060"/>
                </a:solidFill>
              </a:rPr>
              <a:t>Мед@рхив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руководитель </a:t>
            </a:r>
            <a:r>
              <a:rPr lang="ru-RU" sz="2800" dirty="0">
                <a:solidFill>
                  <a:srgbClr val="002060"/>
                </a:solidFill>
              </a:rPr>
              <a:t>рабочей группы "Электронная медицинская карта" Экспертного Совета по ИКТ Минздрава РФ</a:t>
            </a:r>
          </a:p>
          <a:p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boriszing@gmail.com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4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6094313"/>
            <a:ext cx="5557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                           </a:t>
            </a:r>
            <a:r>
              <a:rPr lang="en-US" sz="2400" b="1" dirty="0" smtClean="0">
                <a:solidFill>
                  <a:prstClr val="black"/>
                </a:solidFill>
                <a:hlinkClick r:id="rId3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9" name="Picture 2" descr="C:\Users\Инна\Desktop\Новое на сайте\Все для нашей рекламы\logo_medarhiv 3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5792293"/>
            <a:ext cx="2699792" cy="1065707"/>
          </a:xfrm>
          <a:prstGeom prst="rect">
            <a:avLst/>
          </a:prstGeom>
          <a:noFill/>
        </p:spPr>
      </p:pic>
      <p:pic>
        <p:nvPicPr>
          <p:cNvPr id="10" name="Picture 3" descr="C:\Users\Инна\Downloads\sklogo_ru (1)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5949280"/>
            <a:ext cx="1008112" cy="726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73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https://medarhiv.ru/img/logo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99" y="144438"/>
            <a:ext cx="2000250" cy="47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09979" y="6381328"/>
            <a:ext cx="195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www.medarhiv.ru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69" y="6381328"/>
            <a:ext cx="15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med@rhiv.ru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истории про интеграционную платформу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9944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История 1-я:  </a:t>
            </a:r>
            <a:r>
              <a:rPr lang="ru-RU" dirty="0" err="1" smtClean="0"/>
              <a:t>кардиомониторинг</a:t>
            </a:r>
            <a:r>
              <a:rPr lang="ru-RU" dirty="0" smtClean="0"/>
              <a:t>  и телекоммуникация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22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Линейка устройств для </a:t>
            </a:r>
            <a:r>
              <a:rPr lang="ru-RU" dirty="0" err="1" smtClean="0"/>
              <a:t>кардиомониторинга</a:t>
            </a:r>
            <a:endParaRPr lang="ru-RU" dirty="0"/>
          </a:p>
        </p:txBody>
      </p:sp>
      <p:pic>
        <p:nvPicPr>
          <p:cNvPr id="2050" name="Picture 2" descr="Screen Shot 2014-08-26 at 12.58.03 P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807" y="1484784"/>
            <a:ext cx="2411760" cy="144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качать инструкцию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0" y="3356992"/>
            <a:ext cx="25717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ardi.ru/upload/userfiles/files/kardiru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7544" y="1202676"/>
            <a:ext cx="309634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g 0671_s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605844"/>
            <a:ext cx="3096343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ersonal-healthwatch.com/resources/site1/General/techcenter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4" y="1340768"/>
            <a:ext cx="2857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3595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1088120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4925" y="260350"/>
            <a:ext cx="52174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solidFill>
                  <a:srgbClr val="FFFF00"/>
                </a:solidFill>
              </a:rPr>
              <a:t>Как это работает?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076056" y="1844824"/>
            <a:ext cx="3168352" cy="266429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8244408" y="4365104"/>
            <a:ext cx="576064" cy="45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4283968" y="4077072"/>
            <a:ext cx="3960440" cy="57606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3888" y="4293096"/>
            <a:ext cx="1165223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Открыть доступ врачу</a:t>
            </a:r>
            <a:endParaRPr lang="ru-RU" dirty="0"/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www.telegraf-spb.ru/published/publicdata/B622311/attachments/SC/products_pictures/Pogranichnii_stolb_sssr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9586" y="5373217"/>
            <a:ext cx="1305918" cy="230740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0149" y="2492896"/>
            <a:ext cx="2129643" cy="43204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Черный ящик </a:t>
            </a:r>
          </a:p>
          <a:p>
            <a:pPr algn="ctr"/>
            <a:r>
              <a:rPr lang="ru-RU" dirty="0" smtClean="0"/>
              <a:t>ООО «МТМ»</a:t>
            </a:r>
            <a:endParaRPr lang="ru-RU" dirty="0"/>
          </a:p>
        </p:txBody>
      </p:sp>
      <p:pic>
        <p:nvPicPr>
          <p:cNvPr id="36870" name="Grafik 5" descr="100_300bt_applicati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172" y="5031153"/>
            <a:ext cx="1514745" cy="159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низ 3"/>
          <p:cNvSpPr/>
          <p:nvPr/>
        </p:nvSpPr>
        <p:spPr>
          <a:xfrm rot="10800000">
            <a:off x="1383133" y="4005064"/>
            <a:ext cx="484632" cy="1626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39852" y="1476111"/>
            <a:ext cx="36004" cy="53732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низ 11"/>
          <p:cNvSpPr/>
          <p:nvPr/>
        </p:nvSpPr>
        <p:spPr>
          <a:xfrm rot="13909547">
            <a:off x="2403996" y="1317981"/>
            <a:ext cx="966625" cy="1957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med@rhiv.ru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832657" y="5446878"/>
            <a:ext cx="4575868" cy="1477328"/>
          </a:xfrm>
          <a:prstGeom prst="rect">
            <a:avLst/>
          </a:prstGeom>
          <a:solidFill>
            <a:srgbClr val="FD6E03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Наглое заявление:</a:t>
            </a:r>
          </a:p>
          <a:p>
            <a:r>
              <a:rPr lang="ru-RU" b="1" dirty="0" smtClean="0"/>
              <a:t>Мы готовы принять медицинские данные </a:t>
            </a:r>
          </a:p>
          <a:p>
            <a:r>
              <a:rPr lang="ru-RU" b="1" dirty="0" smtClean="0"/>
              <a:t>от любого поставщика в любых форматах! </a:t>
            </a:r>
          </a:p>
          <a:p>
            <a:r>
              <a:rPr lang="ru-RU" dirty="0" smtClean="0"/>
              <a:t>Со многими поставщиками есть </a:t>
            </a:r>
          </a:p>
          <a:p>
            <a:r>
              <a:rPr lang="ru-RU" dirty="0" smtClean="0"/>
              <a:t>предварительные договоренности.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376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4925" y="260350"/>
            <a:ext cx="47906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solidFill>
                  <a:srgbClr val="FFFF00"/>
                </a:solidFill>
              </a:rPr>
              <a:t>Мониторинг ЭКГ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3559" y="1340768"/>
            <a:ext cx="7542857" cy="548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5513881"/>
            <a:ext cx="6225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Врач получает моментальное уведомление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 поступлении  новой ЭКГ, снятой пациентом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212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4925" y="260350"/>
            <a:ext cx="47906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solidFill>
                  <a:srgbClr val="FFFF00"/>
                </a:solidFill>
              </a:rPr>
              <a:t>Мониторинг ЭКГ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54" y="1042319"/>
            <a:ext cx="6148744" cy="572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http://www.kardi.ru/upload/userfiles/files/kardiru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7657" y="4005064"/>
            <a:ext cx="309634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772816"/>
            <a:ext cx="1584176" cy="144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62482" y="1412776"/>
            <a:ext cx="290598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Год  рождения пациента:</a:t>
            </a:r>
          </a:p>
          <a:p>
            <a:r>
              <a:rPr lang="ru-RU" dirty="0" smtClean="0"/>
              <a:t>             </a:t>
            </a:r>
            <a:r>
              <a:rPr lang="ru-RU" sz="3200" dirty="0" smtClean="0"/>
              <a:t>1921 !!!</a:t>
            </a:r>
          </a:p>
          <a:p>
            <a:endParaRPr lang="ru-RU" dirty="0" smtClean="0"/>
          </a:p>
          <a:p>
            <a:r>
              <a:rPr lang="ru-RU" dirty="0" smtClean="0"/>
              <a:t>Идет тестовый мониторинг </a:t>
            </a:r>
          </a:p>
          <a:p>
            <a:r>
              <a:rPr lang="ru-RU" dirty="0" smtClean="0"/>
              <a:t>5 пациенток старше 75 лет</a:t>
            </a:r>
          </a:p>
          <a:p>
            <a:endParaRPr lang="ru-RU" dirty="0"/>
          </a:p>
          <a:p>
            <a:r>
              <a:rPr lang="ru-RU" dirty="0" smtClean="0"/>
              <a:t>Все процессы от пациента </a:t>
            </a:r>
          </a:p>
          <a:p>
            <a:r>
              <a:rPr lang="ru-RU" dirty="0" smtClean="0"/>
              <a:t>до врача осуществляются </a:t>
            </a:r>
          </a:p>
          <a:p>
            <a:r>
              <a:rPr lang="ru-RU" dirty="0" smtClean="0"/>
              <a:t>автоматически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4012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099" y="1816398"/>
            <a:ext cx="3845963" cy="504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46" y="894141"/>
            <a:ext cx="4586789" cy="346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7" name="Picture 3" descr="https://medarhiv.ru/img/logo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99" y="144438"/>
            <a:ext cx="2000250" cy="47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09979" y="6381328"/>
            <a:ext cx="195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www.medarhiv.ru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69" y="6381328"/>
            <a:ext cx="15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med@rhiv.ru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827584" y="-9281"/>
            <a:ext cx="8229600" cy="701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 smtClean="0">
                <a:solidFill>
                  <a:prstClr val="black"/>
                </a:solidFill>
              </a:rPr>
              <a:t>ЭКГ в разных форматах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196752"/>
            <a:ext cx="3770539" cy="4533625"/>
          </a:xfrm>
          <a:prstGeom prst="rect">
            <a:avLst/>
          </a:prstGeom>
          <a:solidFill>
            <a:srgbClr val="FD6E03"/>
          </a:solidFill>
          <a:ln>
            <a:noFill/>
          </a:ln>
        </p:spPr>
      </p:pic>
      <p:sp>
        <p:nvSpPr>
          <p:cNvPr id="9" name="AutoShape 5" descr="https://medarhiv.ru/main.php?cmd=picture&amp;PictureID=77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AutoShape 7" descr="https://medarhiv.ru/main.php?cmd=picture&amp;PictureID=778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3" name="Picture 6" descr="https://www.medarhiv.ru/main.php?cmd=picture&amp;action=Data100x100&amp;PictureID=97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74" y="719791"/>
            <a:ext cx="1701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-180479" y="1958313"/>
            <a:ext cx="5269595" cy="4893424"/>
            <a:chOff x="-180479" y="1958313"/>
            <a:chExt cx="5269595" cy="489342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340" y="3017970"/>
              <a:ext cx="5101456" cy="3833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Grafik 5" descr="100_300bt_application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479" y="1958313"/>
              <a:ext cx="2016125" cy="211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" descr="AliveCor Heart Monitor 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7502755" y="4509120"/>
            <a:ext cx="1640224" cy="213813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716016" y="894141"/>
            <a:ext cx="4464496" cy="3326294"/>
            <a:chOff x="4716016" y="894141"/>
            <a:chExt cx="4464496" cy="332629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5279561" y="330596"/>
              <a:ext cx="3326293" cy="4453384"/>
            </a:xfrm>
            <a:prstGeom prst="rect">
              <a:avLst/>
            </a:prstGeom>
          </p:spPr>
        </p:pic>
        <p:pic>
          <p:nvPicPr>
            <p:cNvPr id="18" name="Picture 2" descr="https://lh6.ggpht.com/ctKMQoksziJb3XxYWP1yh5q5NmGTTansYljcn89EgThZDUxqpLrTcCG9Ig8_JwmnUu8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0272" y="2885076"/>
              <a:ext cx="890240" cy="1335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1316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https://medarhiv.ru/img/logo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99" y="144438"/>
            <a:ext cx="2000250" cy="47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09979" y="6381328"/>
            <a:ext cx="195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www.medarhiv.ru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69" y="6381328"/>
            <a:ext cx="15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med@rhiv.ru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9944" y="2296682"/>
            <a:ext cx="8229600" cy="1492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История </a:t>
            </a:r>
            <a:r>
              <a:rPr lang="en-US" dirty="0" smtClean="0"/>
              <a:t>2</a:t>
            </a:r>
            <a:r>
              <a:rPr lang="ru-RU" dirty="0" smtClean="0"/>
              <a:t>-я: меряем давление и пьем лекарства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Никаких устройств – чистая психология!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36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747464"/>
            <a:ext cx="14437096" cy="812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34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8" y="825474"/>
            <a:ext cx="9136362" cy="624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61" y="592159"/>
            <a:ext cx="9151961" cy="730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4925" y="260350"/>
            <a:ext cx="52174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solidFill>
                  <a:srgbClr val="FFFF00"/>
                </a:solidFill>
              </a:rPr>
              <a:t>Как это работает?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00" y="617538"/>
            <a:ext cx="12236098" cy="662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29790"/>
            <a:ext cx="5904656" cy="625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592159"/>
            <a:ext cx="6912768" cy="661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Как это работает?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688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4925" y="260350"/>
            <a:ext cx="52174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solidFill>
                  <a:srgbClr val="FFFF00"/>
                </a:solidFill>
              </a:rPr>
              <a:t>Как это работает?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Мониторинг давления врачом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925" y="1772817"/>
            <a:ext cx="9005137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9552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9" y="152400"/>
            <a:ext cx="8715375" cy="1044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</a:rPr>
              <a:t>Стратегия развития здравоохранения Российской Федерации </a:t>
            </a:r>
            <a:r>
              <a:rPr lang="ru-RU" sz="3200" dirty="0" smtClean="0">
                <a:solidFill>
                  <a:srgbClr val="FFFF00"/>
                </a:solidFill>
              </a:rPr>
              <a:t>на </a:t>
            </a:r>
            <a:r>
              <a:rPr lang="ru-RU" sz="3200" dirty="0">
                <a:solidFill>
                  <a:srgbClr val="FFFF00"/>
                </a:solidFill>
              </a:rPr>
              <a:t>долгосрочный период 2015 – 2030 гг.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9888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6094313"/>
            <a:ext cx="5557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                           </a:t>
            </a:r>
            <a:r>
              <a:rPr lang="en-US" sz="2400" b="1" dirty="0" smtClean="0">
                <a:solidFill>
                  <a:prstClr val="black"/>
                </a:solidFill>
                <a:hlinkClick r:id="rId2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 descr="C:\Users\Инна\Desktop\Новое на сайте\Все для нашей рекламы\logo_medarhiv 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5792293"/>
            <a:ext cx="2699792" cy="1065707"/>
          </a:xfrm>
          <a:prstGeom prst="rect">
            <a:avLst/>
          </a:prstGeom>
          <a:noFill/>
        </p:spPr>
      </p:pic>
      <p:pic>
        <p:nvPicPr>
          <p:cNvPr id="10" name="Picture 3" descr="C:\Users\Инна\Downloads\sklogo_ru (1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5949280"/>
            <a:ext cx="1008112" cy="72656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5496" y="1827766"/>
            <a:ext cx="9003539" cy="383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1429834"/>
            <a:ext cx="914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http://www.rosminzdrav.ru/ministry/61/22/stranitsa-979/strategiya-razvitiya-zdravoohraneniya-rossiyskoy-federatsii-na-dolgosrochnyy-period</a:t>
            </a:r>
            <a:endParaRPr lang="ru-RU" sz="1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5445224"/>
            <a:ext cx="25922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67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36" y="-27384"/>
            <a:ext cx="8363938" cy="7478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Дополнительные возможности </a:t>
            </a:r>
            <a:endParaRPr lang="ru-RU" dirty="0"/>
          </a:p>
        </p:txBody>
      </p:sp>
      <p:pic>
        <p:nvPicPr>
          <p:cNvPr id="1026" name="Picture 2" descr="https://www.medarhiv.ru/img/ANDton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otto.net.ua/old_site/img/valentine/1296912986_F1E5F0E4F6E5202D20EEE1EBE0EAEE2E2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50069"/>
            <a:ext cx="4464496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ttps://medarhiv.ru/img/logo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5891" y="4953435"/>
            <a:ext cx="2000250" cy="476250"/>
          </a:xfrm>
          <a:prstGeom prst="rect">
            <a:avLst/>
          </a:prstGeom>
          <a:noFill/>
        </p:spPr>
      </p:pic>
      <p:sp>
        <p:nvSpPr>
          <p:cNvPr id="7" name="AutoShape 8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blog.explay.ru/wp-content/uploads/2012/08/Advance414-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387" y="792220"/>
            <a:ext cx="3269502" cy="32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497" y="1213440"/>
            <a:ext cx="1296711" cy="2307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149888"/>
            <a:ext cx="1368151" cy="2434168"/>
          </a:xfrm>
          <a:prstGeom prst="rect">
            <a:avLst/>
          </a:prstGeom>
        </p:spPr>
      </p:pic>
      <p:sp>
        <p:nvSpPr>
          <p:cNvPr id="11" name="Выгнутая влево стрелка 10"/>
          <p:cNvSpPr/>
          <p:nvPr/>
        </p:nvSpPr>
        <p:spPr>
          <a:xfrm>
            <a:off x="1289932" y="2852936"/>
            <a:ext cx="1152128" cy="29342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092279" y="2852936"/>
            <a:ext cx="1080120" cy="29342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917" y="637998"/>
            <a:ext cx="41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Однокнопочный тонометр с </a:t>
            </a:r>
            <a:r>
              <a:rPr lang="en-US" dirty="0" smtClean="0"/>
              <a:t>SIM-</a:t>
            </a:r>
            <a:r>
              <a:rPr lang="ru-RU" dirty="0" smtClean="0"/>
              <a:t>картой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397536" y="620688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Мобильное приложение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5575" y="3138392"/>
            <a:ext cx="4503349" cy="9233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Автоматическая доставка результатов</a:t>
            </a:r>
          </a:p>
          <a:p>
            <a:r>
              <a:rPr lang="ru-RU" dirty="0" smtClean="0"/>
              <a:t>Особенно удобно для пожилых пациентов! </a:t>
            </a:r>
          </a:p>
          <a:p>
            <a:r>
              <a:rPr lang="ru-RU" dirty="0" smtClean="0"/>
              <a:t>Не требует смены привычек 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549371" y="3365376"/>
            <a:ext cx="2622834" cy="147732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Оперативно напоминает</a:t>
            </a:r>
          </a:p>
          <a:p>
            <a:r>
              <a:rPr lang="ru-RU" dirty="0" smtClean="0"/>
              <a:t>о приеме лекарств и </a:t>
            </a:r>
          </a:p>
          <a:p>
            <a:r>
              <a:rPr lang="ru-RU" dirty="0" smtClean="0"/>
              <a:t>измерениях давления  </a:t>
            </a:r>
          </a:p>
          <a:p>
            <a:r>
              <a:rPr lang="ru-RU" dirty="0" smtClean="0"/>
              <a:t>Удобно для более </a:t>
            </a:r>
          </a:p>
          <a:p>
            <a:r>
              <a:rPr lang="ru-RU" dirty="0" smtClean="0"/>
              <a:t>молодых пациентов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846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https://medarhiv.ru/img/logo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99" y="144438"/>
            <a:ext cx="2000250" cy="47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09979" y="6381328"/>
            <a:ext cx="195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www.medarhiv.ru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69" y="6381328"/>
            <a:ext cx="15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med@rhiv.ru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9944" y="2296682"/>
            <a:ext cx="8229600" cy="1492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/>
              <a:t>История 3-я: мобильные приложения для мониторинг диабета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Взаимодействие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41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-92583" y="-2265"/>
            <a:ext cx="93291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4400" dirty="0" smtClean="0">
                <a:solidFill>
                  <a:srgbClr val="FFFF00"/>
                </a:solidFill>
              </a:rPr>
              <a:t>Мониторинг </a:t>
            </a:r>
            <a:r>
              <a:rPr lang="ru-RU" sz="4400" dirty="0">
                <a:solidFill>
                  <a:srgbClr val="FFFF00"/>
                </a:solidFill>
              </a:rPr>
              <a:t>диабета</a:t>
            </a:r>
            <a:r>
              <a:rPr lang="ru-RU" sz="4400" dirty="0" smtClean="0">
                <a:solidFill>
                  <a:srgbClr val="FFFF00"/>
                </a:solidFill>
              </a:rPr>
              <a:t>.</a:t>
            </a:r>
            <a:endParaRPr lang="ru-RU" sz="4400" dirty="0">
              <a:solidFill>
                <a:srgbClr val="FFFF00"/>
              </a:solidFill>
            </a:endParaRPr>
          </a:p>
          <a:p>
            <a:r>
              <a:rPr lang="ru-RU" sz="4400" dirty="0">
                <a:solidFill>
                  <a:srgbClr val="FFFF00"/>
                </a:solidFill>
              </a:rPr>
              <a:t>Взаимодействие врача и </a:t>
            </a:r>
            <a:r>
              <a:rPr lang="ru-RU" sz="4400" dirty="0" smtClean="0">
                <a:solidFill>
                  <a:srgbClr val="FFFF00"/>
                </a:solidFill>
              </a:rPr>
              <a:t>пациента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39290" y="1740499"/>
            <a:ext cx="5065415" cy="2847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5661" y="1512970"/>
            <a:ext cx="313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Календарь на Мед</a:t>
            </a:r>
            <a:r>
              <a:rPr lang="en-US" dirty="0" smtClean="0"/>
              <a:t>@</a:t>
            </a:r>
            <a:r>
              <a:rPr lang="ru-RU" dirty="0" err="1" smtClean="0"/>
              <a:t>рхиве</a:t>
            </a:r>
            <a:endParaRPr lang="ru-RU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383" y="2480051"/>
            <a:ext cx="2300021" cy="210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873" y="2056838"/>
            <a:ext cx="2039290" cy="291455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2441426" y="3191829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196769" y="3164451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596" y="4971389"/>
            <a:ext cx="4104380" cy="187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64377" y="1595173"/>
            <a:ext cx="232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Назначает курс в </a:t>
            </a:r>
            <a:r>
              <a:rPr lang="ru-RU" dirty="0" err="1" smtClean="0"/>
              <a:t>спец.приложении</a:t>
            </a:r>
            <a:endParaRPr lang="ru-RU" dirty="0" smtClean="0"/>
          </a:p>
          <a:p>
            <a:r>
              <a:rPr lang="ru-RU" dirty="0" smtClean="0"/>
              <a:t>врача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394644" y="1444285"/>
            <a:ext cx="266774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Получает напоминания и фиксирует результаты на смартфоне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540468" y="4509724"/>
            <a:ext cx="26677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Работает в </a:t>
            </a:r>
            <a:r>
              <a:rPr lang="ru-RU" sz="1600" dirty="0" err="1" smtClean="0"/>
              <a:t>оффлайне</a:t>
            </a:r>
            <a:r>
              <a:rPr lang="ru-RU" sz="1600" dirty="0" smtClean="0"/>
              <a:t>, обращаясь к интернету тогда, когда его находит</a:t>
            </a:r>
            <a:endParaRPr lang="ru-RU" sz="1600" dirty="0"/>
          </a:p>
        </p:txBody>
      </p:sp>
      <p:sp>
        <p:nvSpPr>
          <p:cNvPr id="33" name="Стрелка вправо 32"/>
          <p:cNvSpPr/>
          <p:nvPr/>
        </p:nvSpPr>
        <p:spPr>
          <a:xfrm rot="7163785">
            <a:off x="6172198" y="4420111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0800000">
            <a:off x="2059018" y="5417532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196" y="5097810"/>
            <a:ext cx="1134532" cy="1534263"/>
          </a:xfrm>
          <a:prstGeom prst="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 rot="16200000">
            <a:off x="977006" y="4508741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0177" y="5466770"/>
            <a:ext cx="1720004" cy="11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719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01509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0" y="-99392"/>
            <a:ext cx="428625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1490707" y="3295778"/>
            <a:ext cx="595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Интерфейс пациента  (для</a:t>
            </a:r>
            <a:r>
              <a:rPr lang="en-US" sz="2400" dirty="0" smtClean="0"/>
              <a:t> Android </a:t>
            </a:r>
            <a:r>
              <a:rPr lang="ru-RU" sz="2400" dirty="0" smtClean="0"/>
              <a:t>и </a:t>
            </a:r>
            <a:r>
              <a:rPr lang="en-US" sz="2400" dirty="0" smtClean="0"/>
              <a:t>iPhone)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531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59432"/>
            <a:ext cx="5940152" cy="4167389"/>
          </a:xfrm>
          <a:prstGeom prst="rect">
            <a:avLst/>
          </a:prstGeom>
        </p:spPr>
      </p:pic>
      <p:sp>
        <p:nvSpPr>
          <p:cNvPr id="4" name="Блок-схема: процесс 3"/>
          <p:cNvSpPr/>
          <p:nvPr/>
        </p:nvSpPr>
        <p:spPr>
          <a:xfrm>
            <a:off x="2339752" y="-459432"/>
            <a:ext cx="1440160" cy="159313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971636"/>
            <a:ext cx="6660232" cy="4688180"/>
          </a:xfrm>
          <a:prstGeom prst="rect">
            <a:avLst/>
          </a:prstGeom>
        </p:spPr>
      </p:pic>
      <p:sp>
        <p:nvSpPr>
          <p:cNvPr id="6" name="Блок-схема: процесс 5"/>
          <p:cNvSpPr/>
          <p:nvPr/>
        </p:nvSpPr>
        <p:spPr>
          <a:xfrm>
            <a:off x="4743379" y="3016613"/>
            <a:ext cx="1916853" cy="159313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32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Форум «Открытые инновации»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26302"/>
            <a:ext cx="5534077" cy="3691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630" y="1369792"/>
            <a:ext cx="3630370" cy="2722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630" y="4084590"/>
            <a:ext cx="4173196" cy="27734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569" y="5166865"/>
            <a:ext cx="5370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Комплексный стенд Медицинских инноваций, представленный «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Сколково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». С помощью Мед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@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рхив</a:t>
            </a: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были проинтегрированы все 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Сколковские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компании разрабатывающие устройства дистанционного мониторинга.  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0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21894">
            <a:off x="6279980" y="3826246"/>
            <a:ext cx="2423724" cy="14048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155575" y="-2265"/>
            <a:ext cx="920827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FFFF00"/>
                </a:solidFill>
              </a:rPr>
              <a:t>Пластиковая карточка экстренной </a:t>
            </a:r>
            <a:endParaRPr lang="en-US" sz="4400" dirty="0" smtClean="0">
              <a:solidFill>
                <a:srgbClr val="FF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FFFF00"/>
                </a:solidFill>
              </a:rPr>
              <a:t>помощи (</a:t>
            </a:r>
            <a:r>
              <a:rPr lang="en-US" sz="4400" dirty="0" smtClean="0">
                <a:solidFill>
                  <a:srgbClr val="FFFF00"/>
                </a:solidFill>
              </a:rPr>
              <a:t>Emergency Card)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386" y="1612672"/>
            <a:ext cx="3057525" cy="1914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7" name="Рисунок 26" descr="http://www.exler.ru/expromt/images/14-02-2012/1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1795" y="3214910"/>
            <a:ext cx="1964055" cy="2928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mansbag.ru/images/product/l/18304b3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769" y="4461115"/>
            <a:ext cx="3600400" cy="240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ontent.izvestia.ru/media/3/news/2013/04/547913/4b44f49c62fc5c4ae987af8fd75070a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1586" y="3656368"/>
            <a:ext cx="3420614" cy="32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5958770" y="3697192"/>
            <a:ext cx="454088" cy="379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165484" y="4149080"/>
            <a:ext cx="49474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790495">
            <a:off x="2962491" y="3782902"/>
            <a:ext cx="2452784" cy="158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610580" y="1612672"/>
            <a:ext cx="3990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Экстренная медицинская информация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251721" y="1902733"/>
            <a:ext cx="1512168" cy="518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0313" y="5690463"/>
            <a:ext cx="2567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На обороте: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базовая  кардиограмма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6096" y="2276872"/>
            <a:ext cx="3725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Моментальный доступ к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Персональной электронной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медкарте с помощью смартфона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26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1"/>
            <a:ext cx="8424936" cy="194421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www.medarhiv.ru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err="1" smtClean="0"/>
              <a:t>Медархив.РФ</a:t>
            </a:r>
            <a:r>
              <a:rPr lang="ru-RU" sz="3200" dirty="0" smtClean="0"/>
              <a:t>   </a:t>
            </a:r>
            <a:r>
              <a:rPr lang="en-US" sz="3200" dirty="0" smtClean="0"/>
              <a:t>                           medarchive.com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489879" cy="172819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ООО «</a:t>
            </a:r>
            <a:r>
              <a:rPr lang="ru-RU" dirty="0" err="1" smtClean="0">
                <a:solidFill>
                  <a:srgbClr val="002060"/>
                </a:solidFill>
              </a:rPr>
              <a:t>Амедико</a:t>
            </a:r>
            <a:r>
              <a:rPr lang="ru-RU" dirty="0" smtClean="0">
                <a:solidFill>
                  <a:srgbClr val="002060"/>
                </a:solidFill>
              </a:rPr>
              <a:t>», резидент фонда </a:t>
            </a:r>
            <a:r>
              <a:rPr lang="ru-RU" dirty="0" err="1" smtClean="0">
                <a:solidFill>
                  <a:srgbClr val="002060"/>
                </a:solidFill>
              </a:rPr>
              <a:t>Сколково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900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Борис Зингерман,    </a:t>
            </a:r>
            <a:r>
              <a:rPr lang="en-US" dirty="0" smtClean="0">
                <a:solidFill>
                  <a:srgbClr val="002060"/>
                </a:solidFill>
              </a:rPr>
              <a:t>boriszing@gmail.com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+7-916-235-58-67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9979" y="6381328"/>
            <a:ext cx="195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www.medarhiv.ru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69" y="6381328"/>
            <a:ext cx="150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med@rhiv.ru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2160241" cy="514343"/>
          </a:xfrm>
          <a:prstGeom prst="rect">
            <a:avLst/>
          </a:prstGeom>
        </p:spPr>
      </p:pic>
      <p:pic>
        <p:nvPicPr>
          <p:cNvPr id="76802" name="Picture 2" descr="http://medarhiv.ru/banners/SkIt-ru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5665"/>
            <a:ext cx="952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98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Xaww8cKWR3Q/VCMhVWETReI/AAAAAAAAHVY/InW0mWDQShQ/s1600/Gartner%2B2014%2BHype%2BCycle%2Bfor%2BEmerging%2BTechnologies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10" y="1052736"/>
            <a:ext cx="887138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9306" y="97999"/>
            <a:ext cx="6706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«Цикл ажиотажа</a:t>
            </a:r>
            <a:r>
              <a:rPr lang="en-US" sz="2800" b="1" dirty="0" smtClean="0"/>
              <a:t> </a:t>
            </a:r>
            <a:r>
              <a:rPr lang="ru-RU" sz="2800" b="1" dirty="0" smtClean="0"/>
              <a:t>(зрелости технологий)»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 algn="ctr"/>
            <a:r>
              <a:rPr lang="ru-RU" sz="2800" dirty="0" err="1" smtClean="0"/>
              <a:t>Hype</a:t>
            </a:r>
            <a:r>
              <a:rPr lang="ru-RU" sz="2800" dirty="0" smtClean="0"/>
              <a:t> </a:t>
            </a:r>
            <a:r>
              <a:rPr lang="ru-RU" sz="2800" dirty="0" err="1"/>
              <a:t>Cycle</a:t>
            </a:r>
            <a:r>
              <a:rPr lang="ru-RU" sz="2800" dirty="0"/>
              <a:t> </a:t>
            </a:r>
            <a:r>
              <a:rPr lang="ru-RU" sz="2800" dirty="0" smtClean="0"/>
              <a:t>от </a:t>
            </a:r>
            <a:r>
              <a:rPr lang="en-US" sz="2800" dirty="0" smtClean="0"/>
              <a:t>Gartner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3779912" y="3717032"/>
            <a:ext cx="468052" cy="51150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2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9" y="152400"/>
            <a:ext cx="8715375" cy="1044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</a:rPr>
              <a:t>Стратегия развития здравоохранения Российской Федерации </a:t>
            </a:r>
            <a:r>
              <a:rPr lang="ru-RU" sz="3200" dirty="0" smtClean="0">
                <a:solidFill>
                  <a:srgbClr val="FFFF00"/>
                </a:solidFill>
              </a:rPr>
              <a:t>на </a:t>
            </a:r>
            <a:r>
              <a:rPr lang="ru-RU" sz="3200" dirty="0">
                <a:solidFill>
                  <a:srgbClr val="FFFF00"/>
                </a:solidFill>
              </a:rPr>
              <a:t>долгосрочный период 2015 – 2030 гг</a:t>
            </a:r>
            <a:r>
              <a:rPr lang="ru-RU" sz="3200" dirty="0" smtClean="0">
                <a:solidFill>
                  <a:srgbClr val="FFFF00"/>
                </a:solidFill>
              </a:rPr>
              <a:t>. (</a:t>
            </a:r>
            <a:r>
              <a:rPr lang="ru-RU" sz="3200" dirty="0" err="1" smtClean="0">
                <a:solidFill>
                  <a:srgbClr val="FFFF00"/>
                </a:solidFill>
              </a:rPr>
              <a:t>стр</a:t>
            </a:r>
            <a:r>
              <a:rPr lang="ru-RU" sz="3200" dirty="0" smtClean="0">
                <a:solidFill>
                  <a:srgbClr val="FFFF00"/>
                </a:solidFill>
              </a:rPr>
              <a:t> 22)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9888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6094313"/>
            <a:ext cx="5557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                           </a:t>
            </a:r>
            <a:r>
              <a:rPr lang="en-US" sz="2400" b="1" dirty="0" smtClean="0">
                <a:solidFill>
                  <a:prstClr val="black"/>
                </a:solidFill>
                <a:hlinkClick r:id="rId2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 descr="C:\Users\Инна\Desktop\Новое на сайте\Все для нашей рекламы\logo_medarhiv 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5792293"/>
            <a:ext cx="2699792" cy="1065707"/>
          </a:xfrm>
          <a:prstGeom prst="rect">
            <a:avLst/>
          </a:prstGeom>
          <a:noFill/>
        </p:spPr>
      </p:pic>
      <p:pic>
        <p:nvPicPr>
          <p:cNvPr id="10" name="Picture 3" descr="C:\Users\Инна\Downloads\sklogo_ru (1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5949280"/>
            <a:ext cx="1008112" cy="7265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1" y="1412776"/>
            <a:ext cx="889247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r>
              <a:rPr lang="ru-RU" sz="2400" b="1" dirty="0"/>
              <a:t>.</a:t>
            </a:r>
            <a:r>
              <a:rPr lang="ru-RU" sz="2400" dirty="0"/>
              <a:t> </a:t>
            </a:r>
            <a:r>
              <a:rPr lang="ru-RU" sz="2400" b="1" dirty="0"/>
              <a:t>Создание единой государственной  электронной информационной системы </a:t>
            </a:r>
            <a:r>
              <a:rPr lang="ru-RU" sz="2400" dirty="0"/>
              <a:t>включает своевременное и полное обеспечение информационного взаимодействия на основе использования информационно-коммуникационных технологий: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u="sng" dirty="0"/>
              <a:t>пациентов и медицинских работников </a:t>
            </a:r>
            <a:r>
              <a:rPr lang="ru-RU" sz="2400" dirty="0"/>
              <a:t>необходимой информацией – для повышения качества и доступности оказания медицинской помощи;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u="sng" dirty="0"/>
              <a:t>специалистов по управлению здравоохранением </a:t>
            </a:r>
            <a:r>
              <a:rPr lang="ru-RU" sz="2400" dirty="0"/>
              <a:t>–  для повышения эффективности работы отрасли и расходования ресурсов.</a:t>
            </a:r>
          </a:p>
          <a:p>
            <a:r>
              <a:rPr lang="ru-RU" sz="2400" dirty="0"/>
              <a:t>Необходимо реализовать </a:t>
            </a:r>
            <a:r>
              <a:rPr lang="ru-RU" sz="2400" b="1" dirty="0"/>
              <a:t>следующий комплекс </a:t>
            </a:r>
            <a:r>
              <a:rPr lang="ru-RU" sz="2400" b="1" dirty="0" smtClean="0"/>
              <a:t>мер: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 </a:t>
            </a:r>
            <a:r>
              <a:rPr lang="ru-RU" sz="3200" b="1" u="sng" dirty="0" smtClean="0"/>
              <a:t>5 основных направлений</a:t>
            </a:r>
            <a:endParaRPr lang="ru-RU" sz="32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100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9" y="152400"/>
            <a:ext cx="8715375" cy="1044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</a:rPr>
              <a:t>Стратегия развития здравоохранения Российской Федерации </a:t>
            </a:r>
            <a:r>
              <a:rPr lang="ru-RU" sz="3200" dirty="0" smtClean="0">
                <a:solidFill>
                  <a:srgbClr val="FFFF00"/>
                </a:solidFill>
              </a:rPr>
              <a:t>на </a:t>
            </a:r>
            <a:r>
              <a:rPr lang="ru-RU" sz="3200" dirty="0">
                <a:solidFill>
                  <a:srgbClr val="FFFF00"/>
                </a:solidFill>
              </a:rPr>
              <a:t>долгосрочный период 2015 – 2030 гг.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9888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6094313"/>
            <a:ext cx="5557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                           </a:t>
            </a:r>
            <a:r>
              <a:rPr lang="en-US" sz="2400" b="1" dirty="0" smtClean="0">
                <a:solidFill>
                  <a:prstClr val="black"/>
                </a:solidFill>
                <a:hlinkClick r:id="rId2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 descr="C:\Users\Инна\Desktop\Новое на сайте\Все для нашей рекламы\logo_medarhiv 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5792293"/>
            <a:ext cx="2699792" cy="1065707"/>
          </a:xfrm>
          <a:prstGeom prst="rect">
            <a:avLst/>
          </a:prstGeom>
          <a:noFill/>
        </p:spPr>
      </p:pic>
      <p:pic>
        <p:nvPicPr>
          <p:cNvPr id="10" name="Picture 3" descr="C:\Users\Инна\Downloads\sklogo_ru (1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5949280"/>
            <a:ext cx="1008112" cy="72656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1" y="1628800"/>
            <a:ext cx="8676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5.  введение </a:t>
            </a:r>
            <a:r>
              <a:rPr lang="ru-RU" sz="3600" dirty="0"/>
              <a:t>новых медицинских услуг посредством реализации модели дистанционного персонального мониторинга состояния здоровья пациентов (в рамках дополнительных страховых продуктов ОМС</a:t>
            </a:r>
            <a:r>
              <a:rPr lang="ru-RU" sz="3600" dirty="0" smtClean="0"/>
              <a:t>+).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22533" y="1878045"/>
            <a:ext cx="8557151" cy="315471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9900" dirty="0" smtClean="0">
                <a:solidFill>
                  <a:srgbClr val="FF0000"/>
                </a:solidFill>
              </a:rPr>
              <a:t>ОМС+ ?</a:t>
            </a:r>
            <a:endParaRPr lang="ru-RU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9" y="152400"/>
            <a:ext cx="8715375" cy="1044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8000" dirty="0" smtClean="0">
                <a:solidFill>
                  <a:srgbClr val="FFFF00"/>
                </a:solidFill>
              </a:rPr>
              <a:t>ОМС+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9888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6094313"/>
            <a:ext cx="5557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                           </a:t>
            </a:r>
            <a:r>
              <a:rPr lang="en-US" sz="2400" b="1" dirty="0" smtClean="0">
                <a:solidFill>
                  <a:prstClr val="black"/>
                </a:solidFill>
                <a:hlinkClick r:id="rId2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 descr="C:\Users\Инна\Desktop\Новое на сайте\Все для нашей рекламы\logo_medarhiv 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5792293"/>
            <a:ext cx="2699792" cy="1065707"/>
          </a:xfrm>
          <a:prstGeom prst="rect">
            <a:avLst/>
          </a:prstGeom>
          <a:noFill/>
        </p:spPr>
      </p:pic>
      <p:pic>
        <p:nvPicPr>
          <p:cNvPr id="10" name="Picture 3" descr="C:\Users\Инна\Downloads\sklogo_ru (1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5949280"/>
            <a:ext cx="1008112" cy="7265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376394"/>
            <a:ext cx="892899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</a:t>
            </a:r>
            <a:r>
              <a:rPr lang="ru-RU" sz="2400" b="1" dirty="0"/>
              <a:t>2015-м году россиянам смогут плюс к </a:t>
            </a:r>
            <a:r>
              <a:rPr lang="ru-RU" sz="2400" b="1" dirty="0" smtClean="0"/>
              <a:t>ОМС </a:t>
            </a:r>
          </a:p>
          <a:p>
            <a:r>
              <a:rPr lang="ru-RU" sz="2400" b="1" dirty="0" smtClean="0"/>
              <a:t>купить  дополнительный </a:t>
            </a:r>
            <a:r>
              <a:rPr lang="ru-RU" sz="2400" b="1" dirty="0"/>
              <a:t>полис </a:t>
            </a:r>
            <a:r>
              <a:rPr lang="ru-RU" sz="2400" b="1" dirty="0" err="1"/>
              <a:t>медстрахования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/>
              <a:t>пакет платных услуг </a:t>
            </a:r>
            <a:r>
              <a:rPr lang="ru-RU" sz="2400" b="1" dirty="0" smtClean="0"/>
              <a:t>войдут</a:t>
            </a:r>
            <a:r>
              <a:rPr lang="ru-RU" sz="2400" b="1" dirty="0"/>
              <a:t>, в частности, мобильная консультация врачей и «персонифицированный мониторинг здоровья на расстоянии</a:t>
            </a:r>
            <a:r>
              <a:rPr lang="ru-RU" sz="2400" b="1" dirty="0" smtClean="0"/>
              <a:t>».</a:t>
            </a:r>
          </a:p>
          <a:p>
            <a:r>
              <a:rPr lang="ru-RU" sz="800" dirty="0" smtClean="0"/>
              <a:t>  </a:t>
            </a:r>
          </a:p>
          <a:p>
            <a:r>
              <a:rPr lang="ru-RU" dirty="0" smtClean="0"/>
              <a:t>Стоимость </a:t>
            </a:r>
            <a:r>
              <a:rPr lang="ru-RU" dirty="0"/>
              <a:t>этого пакета будет различаться в зависимости от </a:t>
            </a:r>
            <a:r>
              <a:rPr lang="ru-RU" b="1" dirty="0"/>
              <a:t>«уровня </a:t>
            </a:r>
            <a:r>
              <a:rPr lang="ru-RU" b="1" dirty="0" smtClean="0"/>
              <a:t> ответственности </a:t>
            </a:r>
            <a:r>
              <a:rPr lang="ru-RU" b="1" dirty="0"/>
              <a:t>за свое здоровье».</a:t>
            </a:r>
            <a:r>
              <a:rPr lang="ru-RU" dirty="0"/>
              <a:t> Будут учитываться  своевременное прохождение диспансеризации, участие в оздоровительных мероприятиях, отказ от вредных привычек (хотя как именно страховщики будут это контролировать, в документе не уточняется).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словам министра здравоохранения </a:t>
            </a:r>
            <a:r>
              <a:rPr lang="ru-RU" b="1" dirty="0"/>
              <a:t>Вероники Скворцовой</a:t>
            </a:r>
            <a:r>
              <a:rPr lang="ru-RU" dirty="0"/>
              <a:t>, новая система не только позволит привлечь дополнительные средства, но и будет способствовать формированию у населения ответственного отношения к своему здоровью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79342" y="5569495"/>
            <a:ext cx="5057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http://medportal.ru/mednovosti/news/2015/01/06/247expect2015</a:t>
            </a:r>
            <a:r>
              <a:rPr lang="ru-RU" sz="1400" dirty="0" smtClean="0"/>
              <a:t>/</a:t>
            </a:r>
            <a:endParaRPr lang="ru-RU" sz="1400" dirty="0"/>
          </a:p>
        </p:txBody>
      </p:sp>
      <p:pic>
        <p:nvPicPr>
          <p:cNvPr id="2050" name="Picture 2" descr="http://www.rosminzdrav.ru/system/attachments/attaches/000/006/106/original/Skvortcova_veb.jpg?138738214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6"/>
            <a:ext cx="2195735" cy="20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80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0431"/>
            <a:ext cx="3134938" cy="22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06896" y="-9281"/>
            <a:ext cx="8229600" cy="701977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/>
              <a:t>Дистанционный мониторинг</a:t>
            </a:r>
            <a:endParaRPr lang="ru-RU" sz="3600" dirty="0"/>
          </a:p>
        </p:txBody>
      </p:sp>
      <p:pic>
        <p:nvPicPr>
          <p:cNvPr id="21" name="Picture 20" descr="http://www.osp.ru/FileStorage/ARTICLE/Seti/2010-12/09_10/13101440/_014_(706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136" y="1691738"/>
            <a:ext cx="946474" cy="124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0006" y="908720"/>
            <a:ext cx="249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Регистрация состояния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564662" y="909443"/>
            <a:ext cx="225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Доставка в «Облако»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6906" y="1691738"/>
            <a:ext cx="1683246" cy="11715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889" y="1196752"/>
            <a:ext cx="2735599" cy="18002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00441">
            <a:off x="6244348" y="4396106"/>
            <a:ext cx="1683246" cy="11715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06342">
            <a:off x="2000567" y="4000866"/>
            <a:ext cx="1683246" cy="1171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0127" y="4694295"/>
            <a:ext cx="1732788" cy="168981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913539" y="5737775"/>
            <a:ext cx="184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Интеграционная</a:t>
            </a:r>
          </a:p>
          <a:p>
            <a:pPr algn="ctr"/>
            <a:r>
              <a:rPr lang="ru-RU" b="1" dirty="0" smtClean="0"/>
              <a:t>платформа</a:t>
            </a:r>
            <a:endParaRPr lang="ru-RU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1" y="2780928"/>
            <a:ext cx="504056" cy="5040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9069" y="2960401"/>
            <a:ext cx="714375" cy="6000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4451" y="2936096"/>
            <a:ext cx="714375" cy="60007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1827" y="2780928"/>
            <a:ext cx="504056" cy="50405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1450" y="2942785"/>
            <a:ext cx="714375" cy="60007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8826" y="2787617"/>
            <a:ext cx="504056" cy="50405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6812" y="3463616"/>
            <a:ext cx="714375" cy="6000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4188" y="3308448"/>
            <a:ext cx="504056" cy="50405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4141" y="3475457"/>
            <a:ext cx="714375" cy="6000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1517" y="3320289"/>
            <a:ext cx="504056" cy="50405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1693" y="3478254"/>
            <a:ext cx="714375" cy="60007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9069" y="3323086"/>
            <a:ext cx="504056" cy="50405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658071" y="4078813"/>
            <a:ext cx="2689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Использование</a:t>
            </a:r>
          </a:p>
          <a:p>
            <a:pPr algn="ctr"/>
            <a:r>
              <a:rPr lang="ru-RU" dirty="0" smtClean="0"/>
              <a:t>(собственно мониторинг)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822975" y="2418285"/>
            <a:ext cx="19500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Личные кабинеты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788024" y="703364"/>
            <a:ext cx="72008" cy="287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11560" y="3575114"/>
            <a:ext cx="4248472" cy="2470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860032" y="3560476"/>
            <a:ext cx="4194568" cy="2676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Рисунок 205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748" y="4567158"/>
            <a:ext cx="1276502" cy="1814170"/>
          </a:xfrm>
          <a:prstGeom prst="rect">
            <a:avLst/>
          </a:prstGeom>
        </p:spPr>
      </p:pic>
      <p:sp>
        <p:nvSpPr>
          <p:cNvPr id="2059" name="Стрелка вниз 2058"/>
          <p:cNvSpPr/>
          <p:nvPr/>
        </p:nvSpPr>
        <p:spPr>
          <a:xfrm rot="10800000">
            <a:off x="1327064" y="3517076"/>
            <a:ext cx="436624" cy="992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400" dirty="0" smtClean="0"/>
              <a:t>уговорить</a:t>
            </a:r>
            <a:endParaRPr lang="ru-RU" sz="1400" dirty="0"/>
          </a:p>
        </p:txBody>
      </p:sp>
      <p:sp>
        <p:nvSpPr>
          <p:cNvPr id="72" name="Стрелка вниз 71"/>
          <p:cNvSpPr/>
          <p:nvPr/>
        </p:nvSpPr>
        <p:spPr>
          <a:xfrm rot="5400000">
            <a:off x="2653831" y="4999896"/>
            <a:ext cx="528183" cy="1444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/>
              <a:t>Проследить</a:t>
            </a:r>
            <a:endParaRPr lang="ru-RU" sz="1400" dirty="0"/>
          </a:p>
        </p:txBody>
      </p:sp>
      <p:pic>
        <p:nvPicPr>
          <p:cNvPr id="38" name="Picture 3" descr="https://medarhiv.ru/img/logo1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199" y="144438"/>
            <a:ext cx="2000250" cy="47625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8051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67708E-6 L 0.42448 0.727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36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782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Самое «узкое» место в дистанционном мониторинге – это ВРАЧ!  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5689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Технологически </a:t>
            </a:r>
            <a:r>
              <a:rPr lang="ru-RU" sz="2400" dirty="0"/>
              <a:t>мы к мониторингу полностью готовы!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А </a:t>
            </a:r>
            <a:r>
              <a:rPr lang="ru-RU" sz="2400" dirty="0"/>
              <a:t>вот, так сказать, «</a:t>
            </a:r>
            <a:r>
              <a:rPr lang="ru-RU" sz="2400" dirty="0" err="1"/>
              <a:t>медицински</a:t>
            </a:r>
            <a:r>
              <a:rPr lang="ru-RU" sz="2400" dirty="0"/>
              <a:t>» абсолютно не готовы, в силу вполне понятной консервативности медиков, а также неопределенности финансовых и нормативных условий.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России нет ни одного проекта, в котором персональный мониторинг работал на сколько-нибудь значимом уровне. </a:t>
            </a:r>
          </a:p>
          <a:p>
            <a:endParaRPr lang="ru-RU" sz="2400" dirty="0" smtClean="0"/>
          </a:p>
          <a:p>
            <a:r>
              <a:rPr lang="ru-RU" sz="2400" b="1" dirty="0" smtClean="0"/>
              <a:t>Для </a:t>
            </a:r>
            <a:r>
              <a:rPr lang="ru-RU" sz="2400" b="1" dirty="0"/>
              <a:t>того, чтобы продвинуться в этой сфере необходимо провести несколько крупных пилотных проектов, которые позволят оценить эффективность мониторинга и дадут предложения по его дальнейшей организации </a:t>
            </a:r>
            <a:endParaRPr lang="ru-RU" sz="2400" b="1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Методические рекомендации, проекты нормативных документов, экономическое обоснование и </a:t>
            </a:r>
            <a:r>
              <a:rPr lang="ru-RU" sz="2400" dirty="0" err="1"/>
              <a:t>др</a:t>
            </a:r>
            <a:r>
              <a:rPr lang="ru-RU" sz="2400" dirty="0"/>
              <a:t>).  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892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963613"/>
            <a:ext cx="12192001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89038" y="-1035050"/>
            <a:ext cx="12192001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6224" y="3257693"/>
            <a:ext cx="8136904" cy="2616101"/>
          </a:xfrm>
          <a:prstGeom prst="rect">
            <a:avLst/>
          </a:prstGeom>
          <a:solidFill>
            <a:srgbClr val="FD6E03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extrusionH="76200">
            <a:bevelB prst="relaxedInset"/>
            <a:extrusionClr>
              <a:schemeClr val="bg2">
                <a:lumMod val="75000"/>
              </a:schemeClr>
            </a:extrusion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err="1">
                <a:solidFill>
                  <a:prstClr val="black"/>
                </a:solidFill>
                <a:latin typeface="Calibri"/>
              </a:rPr>
              <a:t>Мед@рхив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 – это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облачный сервис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для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ЛЮДЕЙ (даже еще не пациентов),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который позволяет собрать в одном месте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i="1" dirty="0" smtClean="0">
                <a:solidFill>
                  <a:prstClr val="black"/>
                </a:solidFill>
                <a:latin typeface="Calibri"/>
              </a:rPr>
              <a:t>(в хорошем смысле слова)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ВСЁ, что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касается твоего здоровья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!</a:t>
            </a:r>
            <a:endParaRPr lang="en-US" sz="2800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002060"/>
                </a:solidFill>
                <a:latin typeface="Calibri"/>
              </a:rPr>
              <a:t>www.medarhiv.ru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ru-RU" sz="2400" b="1" u="sng" dirty="0" err="1" smtClean="0">
                <a:solidFill>
                  <a:srgbClr val="002060"/>
                </a:solidFill>
                <a:latin typeface="Calibri"/>
              </a:rPr>
              <a:t>Медархив.РФ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b="1" u="sng" dirty="0" smtClean="0">
                <a:solidFill>
                  <a:srgbClr val="002060"/>
                </a:solidFill>
                <a:latin typeface="Calibri"/>
              </a:rPr>
              <a:t>www.medarchive.com</a:t>
            </a:r>
          </a:p>
        </p:txBody>
      </p:sp>
      <p:sp>
        <p:nvSpPr>
          <p:cNvPr id="5" name="Заголовок 8"/>
          <p:cNvSpPr txBox="1">
            <a:spLocks/>
          </p:cNvSpPr>
          <p:nvPr/>
        </p:nvSpPr>
        <p:spPr>
          <a:xfrm>
            <a:off x="2339752" y="2420888"/>
            <a:ext cx="6213376" cy="701977"/>
          </a:xfrm>
          <a:prstGeom prst="rect">
            <a:avLst/>
          </a:prstGeom>
          <a:solidFill>
            <a:srgbClr val="FD6E03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Что мы о себе думаем?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2" descr="http://www.medarhiv.ru/banners/468x60_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57241"/>
            <a:ext cx="4968552" cy="60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medarhiv.ru/img/skolkovo1g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9940" y="1369391"/>
            <a:ext cx="952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80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963613"/>
            <a:ext cx="12192001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89038" y="-1035050"/>
            <a:ext cx="12192001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01470" y="769922"/>
            <a:ext cx="7128792" cy="5755422"/>
          </a:xfrm>
          <a:prstGeom prst="rect">
            <a:avLst/>
          </a:prstGeom>
          <a:solidFill>
            <a:srgbClr val="FD6E03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 extrusionH="76200">
            <a:bevelB prst="relaxedInset"/>
            <a:extrusionClr>
              <a:schemeClr val="bg2">
                <a:lumMod val="75000"/>
              </a:schemeClr>
            </a:extrusionClr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 err="1">
                <a:solidFill>
                  <a:prstClr val="black"/>
                </a:solidFill>
                <a:latin typeface="Calibri"/>
              </a:rPr>
              <a:t>Мед@рхив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 – это 3 основных составляющих: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Персональная электронная медицинская карта (ПЭМК).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Поступление данных по 5 каналам </a:t>
            </a: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Ручной ввод или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фото(скан) бумажного </a:t>
            </a:r>
            <a:r>
              <a:rPr lang="ru-RU" sz="2000" dirty="0" err="1" smtClean="0">
                <a:solidFill>
                  <a:prstClr val="black"/>
                </a:solidFill>
                <a:latin typeface="Calibri"/>
              </a:rPr>
              <a:t>мед.документа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Загрузка электронного </a:t>
            </a:r>
            <a:r>
              <a:rPr lang="ru-RU" sz="2000" dirty="0" err="1" smtClean="0">
                <a:solidFill>
                  <a:prstClr val="black"/>
                </a:solidFill>
                <a:latin typeface="Calibri"/>
              </a:rPr>
              <a:t>мед.документа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Прямой импорт из ЛПУ.</a:t>
            </a: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Ввод данных врачом</a:t>
            </a:r>
          </a:p>
          <a:p>
            <a:pPr marL="914400" lvl="1" indent="-45720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err="1">
                <a:solidFill>
                  <a:prstClr val="black"/>
                </a:solidFill>
                <a:latin typeface="Calibri"/>
              </a:rPr>
              <a:t>Телемониторинг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Комплекс электронных взаимодействий со </a:t>
            </a:r>
            <a:r>
              <a:rPr lang="ru-RU" sz="2800" b="1" u="sng" dirty="0">
                <a:solidFill>
                  <a:prstClr val="black"/>
                </a:solidFill>
                <a:latin typeface="Calibri"/>
              </a:rPr>
              <a:t>своими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 врачами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предоставление врачу  онлайн-доступа  к своей карте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электронные консультации с врачом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Дистанционный персональный мониторинг 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Личный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медицинский календарь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Напоминание о событиях медицинского характера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Контроль исполнения (в том числе и врачом) </a:t>
            </a:r>
            <a:endParaRPr lang="ru-RU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3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725</Words>
  <Application>Microsoft Office PowerPoint</Application>
  <PresentationFormat>Экран (4:3)</PresentationFormat>
  <Paragraphs>153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Модульная</vt:lpstr>
      <vt:lpstr>ПЕРСОНИФИЦИРОВАННЫЙ МОНИТОРИНГ ЗДОРОВЬЯ С  ИСПОЛЬЗОВАНИЕМ ДОМАШНИХ ТЕЛЕМЕДИЦИНСКИХ УСТРОЙСТВ И  МОБИЛЬНЫХ ПРИЛОЖЕНИЙ. ПРАКТИЧЕСКИЙ ОПЫТ</vt:lpstr>
      <vt:lpstr>Стратегия развития здравоохранения Российской Федерации на долгосрочный период 2015 – 2030 гг. </vt:lpstr>
      <vt:lpstr>Стратегия развития здравоохранения Российской Федерации на долгосрочный период 2015 – 2030 гг. (стр 22) </vt:lpstr>
      <vt:lpstr>Стратегия развития здравоохранения Российской Федерации на долгосрочный период 2015 – 2030 гг. </vt:lpstr>
      <vt:lpstr>ОМС+</vt:lpstr>
      <vt:lpstr>Дистанционный мониторинг</vt:lpstr>
      <vt:lpstr>Самое «узкое» место в дистанционном мониторинге – это ВРАЧ!  </vt:lpstr>
      <vt:lpstr>Слайд 8</vt:lpstr>
      <vt:lpstr>Слайд 9</vt:lpstr>
      <vt:lpstr>3 истории про интеграционную платформу</vt:lpstr>
      <vt:lpstr>Линейка устройств для кардиомониторинга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Дополнительные возможности </vt:lpstr>
      <vt:lpstr>Слайд 21</vt:lpstr>
      <vt:lpstr>Слайд 22</vt:lpstr>
      <vt:lpstr>Слайд 23</vt:lpstr>
      <vt:lpstr>Слайд 24</vt:lpstr>
      <vt:lpstr>Форум «Открытые инновации»</vt:lpstr>
      <vt:lpstr>Слайд 26</vt:lpstr>
      <vt:lpstr>www.medarhiv.ru Медархив.РФ                              medarchive.com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Михаил</cp:lastModifiedBy>
  <cp:revision>83</cp:revision>
  <dcterms:created xsi:type="dcterms:W3CDTF">2013-09-18T05:50:32Z</dcterms:created>
  <dcterms:modified xsi:type="dcterms:W3CDTF">2015-02-02T07:20:15Z</dcterms:modified>
</cp:coreProperties>
</file>