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4734" autoAdjust="0"/>
    <p:restoredTop sz="94660"/>
  </p:normalViewPr>
  <p:slideViewPr>
    <p:cSldViewPr>
      <p:cViewPr>
        <p:scale>
          <a:sx n="70" d="100"/>
          <a:sy n="70" d="100"/>
        </p:scale>
        <p:origin x="11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28CB-5011-476B-8E1B-2B83909DBB53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3408-D618-4651-BD17-FEEE335C65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28CB-5011-476B-8E1B-2B83909DBB53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3408-D618-4651-BD17-FEEE335C65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28CB-5011-476B-8E1B-2B83909DBB53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3408-D618-4651-BD17-FEEE335C65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28CB-5011-476B-8E1B-2B83909DBB53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3408-D618-4651-BD17-FEEE335C65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28CB-5011-476B-8E1B-2B83909DBB53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3408-D618-4651-BD17-FEEE335C65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28CB-5011-476B-8E1B-2B83909DBB53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3408-D618-4651-BD17-FEEE335C65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28CB-5011-476B-8E1B-2B83909DBB53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3408-D618-4651-BD17-FEEE335C65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28CB-5011-476B-8E1B-2B83909DBB53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073408-D618-4651-BD17-FEEE335C652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28CB-5011-476B-8E1B-2B83909DBB53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3408-D618-4651-BD17-FEEE335C65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28CB-5011-476B-8E1B-2B83909DBB53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6073408-D618-4651-BD17-FEEE335C65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29828CB-5011-476B-8E1B-2B83909DBB53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3408-D618-4651-BD17-FEEE335C65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9828CB-5011-476B-8E1B-2B83909DBB53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6073408-D618-4651-BD17-FEEE335C652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r="http://schemas.openxmlformats.org/officeDocument/2006/relationships" xmlns:p="http://schemas.openxmlformats.org/presentationml/2006/main" xmlns:a="http://schemas.openxmlformats.org/drawingml/2006/main">
  <p:cSld>
    <p:spTree>
      <p:nvGrpSpPr>
        <p:cNvPr name="" id="1"/>
        <p:cNvGrpSpPr/>
        <p:nvPr/>
      </p:nvGrpSpPr>
      <p:grpSpPr>
        <a:xfrm>
          <a:off x="0" y="0"/>
          <a:ext cy="0" cx="0"/>
          <a:chOff x="0" y="0"/>
          <a:chExt cy="0" cx="0"/>
        </a:xfrm>
      </p:grpSpPr>
      <p:sp>
        <p:nvSpPr>
          <p:cNvPr name="Заголовок 1" id="2"/>
          <p:cNvSpPr>
            <a:spLocks noGrp="1"/>
          </p:cNvSpPr>
          <p:nvPr>
            <p:ph type="ctrTitle"/>
          </p:nvPr>
        </p:nvSpPr>
        <p:spPr>
          <a:xfrm>
            <a:off x="472099" y="2553306"/>
            <a:ext cy="3137158" cx="7260633"/>
          </a:xfrm>
        </p:spPr>
        <p:txBody>
          <a:bodyPr anchor="t"/>
          <a:lstStyle/>
          <a:p>
            <a:pPr algn="l"/>
            <a:r>
              <a:rPr i="0" sz="3400" b="1">
                <a:solidFill>
                  <a:srgbClr val="ffffff"/>
                </a:solidFill>
                <a:latin typeface="Franklin Gothic Book"/>
              </a:rPr>
              <a:t>СРАВНЕНИЕ ПРОГРАММНОГО ОБЕСПЕЧЕНИЯ </a:t>
            </a:r>
            <a:r>
              <a:rPr i="0" sz="3400" b="1">
                <a:solidFill>
                  <a:srgbClr val="ffffff"/>
                </a:solidFill>
                <a:latin typeface="Franklin Gothic Book"/>
              </a:rPr>
              <a:t>ДЛЯ</a:t>
            </a:r>
            <a:r>
              <a:rPr i="0" sz="3400" b="1">
                <a:solidFill>
                  <a:srgbClr val="ffffff"/>
                </a:solidFill>
                <a:latin typeface="Franklin Gothic Book"/>
              </a:rPr>
              <a:t> ПРОВЕДЕНИЯ КОНКУРСА MEDSOFT НА ЛУЧШИЙ CAD И PACS</a:t>
            </a:r>
            <a:r>
              <a:rPr i="0" b="1">
                <a:solidFill>
                  <a:srgbClr val="ffffff"/>
                </a:solidFill>
                <a:latin typeface="Franklin Gothic Book"/>
              </a:rPr>
              <a:t/>
            </a:r>
            <a:endParaRPr i="0" b="1">
              <a:solidFill>
                <a:srgbClr val="ffffff"/>
              </a:solidFill>
              <a:latin typeface="Franklin Gothic Book"/>
            </a:endParaRPr>
          </a:p>
          <a:p>
            <a:pPr/>
            <a:r>
              <a:rPr i="0" sz="3400" b="1">
                <a:solidFill>
                  <a:srgbClr val="ffffff"/>
                </a:solidFill>
                <a:latin typeface="Franklin Gothic Book"/>
              </a:rPr>
              <a:t/>
            </a:r>
            <a:endParaRPr i="0" sz="3400" b="1">
              <a:solidFill>
                <a:srgbClr val="ffffff"/>
              </a:solidFill>
              <a:latin typeface="Franklin Gothic Book"/>
            </a:endParaRPr>
          </a:p>
          <a:p>
            <a:pPr/>
            <a:r>
              <a:rPr smtClean="0" lang="ru-RU" dirty="0"/>
              <a:t/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тестирования </a:t>
            </a:r>
            <a:r>
              <a:rPr lang="en-US" dirty="0" smtClean="0"/>
              <a:t>PACS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6972320" cy="452596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</a:t>
            </a:r>
            <a:r>
              <a:rPr lang="ru-RU" sz="2400" dirty="0" smtClean="0"/>
              <a:t>Победителем </a:t>
            </a:r>
            <a:r>
              <a:rPr lang="ru-RU" sz="2400" dirty="0" smtClean="0"/>
              <a:t>считается </a:t>
            </a:r>
            <a:r>
              <a:rPr lang="ru-RU" sz="2400" dirty="0" smtClean="0"/>
              <a:t>тот, </a:t>
            </a:r>
            <a:r>
              <a:rPr lang="ru-RU" sz="2400" dirty="0" smtClean="0"/>
              <a:t>кто выполнит наибольшее количество тестов за минимальный промежуток времени</a:t>
            </a:r>
            <a:r>
              <a:rPr lang="ru-RU" sz="2400" dirty="0" smtClean="0"/>
              <a:t>.</a:t>
            </a:r>
          </a:p>
          <a:p>
            <a:pPr algn="just">
              <a:buNone/>
            </a:pPr>
            <a:endParaRPr lang="ru-RU" sz="2400" dirty="0" smtClean="0"/>
          </a:p>
          <a:p>
            <a:pPr algn="just">
              <a:buNone/>
            </a:pPr>
            <a:r>
              <a:rPr lang="ru-RU" sz="2400" dirty="0" smtClean="0"/>
              <a:t>    выполнение </a:t>
            </a:r>
            <a:r>
              <a:rPr lang="ru-RU" sz="2400" dirty="0" smtClean="0"/>
              <a:t>одного теста = 1 </a:t>
            </a:r>
            <a:r>
              <a:rPr lang="ru-RU" sz="2400" dirty="0" smtClean="0"/>
              <a:t>балл в таблице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Информирование участников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" y="1643050"/>
            <a:ext cx="7186634" cy="457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</a:t>
            </a:r>
            <a:r>
              <a:rPr lang="ru-RU" sz="2400" dirty="0" smtClean="0"/>
              <a:t>На официальном сайте страница:</a:t>
            </a:r>
          </a:p>
          <a:p>
            <a:r>
              <a:rPr lang="ru-RU" sz="2400" dirty="0" smtClean="0"/>
              <a:t>общая информация </a:t>
            </a:r>
          </a:p>
          <a:p>
            <a:r>
              <a:rPr lang="ru-RU" sz="2400" dirty="0" smtClean="0"/>
              <a:t>регламент</a:t>
            </a:r>
          </a:p>
          <a:p>
            <a:r>
              <a:rPr lang="ru-RU" sz="2400" dirty="0" smtClean="0"/>
              <a:t>функционал для принятия заявок  на участие в различных номинациях</a:t>
            </a:r>
          </a:p>
          <a:p>
            <a:r>
              <a:rPr lang="ru-RU" sz="2400" dirty="0" smtClean="0"/>
              <a:t>контакты</a:t>
            </a:r>
          </a:p>
          <a:p>
            <a:pPr>
              <a:buNone/>
            </a:pPr>
            <a:r>
              <a:rPr lang="ru-RU" sz="2800" dirty="0" smtClean="0"/>
              <a:t>    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143000"/>
          </a:xfrm>
        </p:spPr>
        <p:txBody>
          <a:bodyPr/>
          <a:lstStyle/>
          <a:p>
            <a:r>
              <a:rPr lang="ru-RU" dirty="0" smtClean="0"/>
              <a:t>Порядок тестирования 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46375"/>
            <a:ext cx="81439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CAD</a:t>
            </a:r>
            <a:endParaRPr lang="ru-RU" dirty="0" smtClean="0"/>
          </a:p>
          <a:p>
            <a:pPr marL="550926" lvl="0" indent="-514350">
              <a:buFont typeface="+mj-lt"/>
              <a:buAutoNum type="arabicPeriod"/>
            </a:pPr>
            <a:r>
              <a:rPr lang="ru-RU" sz="2400" dirty="0" smtClean="0"/>
              <a:t>Обнаружение очагов в легких</a:t>
            </a:r>
          </a:p>
          <a:p>
            <a:pPr marL="550926" lvl="0" indent="-514350">
              <a:buFont typeface="+mj-lt"/>
              <a:buAutoNum type="arabicPeriod"/>
            </a:pPr>
            <a:r>
              <a:rPr lang="ru-RU" sz="2400" dirty="0" smtClean="0"/>
              <a:t>Обнаружение стенозов при </a:t>
            </a:r>
            <a:r>
              <a:rPr lang="ru-RU" sz="2400" dirty="0" err="1" smtClean="0"/>
              <a:t>КТ-коронарографии</a:t>
            </a:r>
            <a:endParaRPr lang="ru-RU" sz="2400" dirty="0" smtClean="0"/>
          </a:p>
          <a:p>
            <a:pPr marL="550926" lvl="0" indent="-514350">
              <a:buFont typeface="+mj-lt"/>
              <a:buAutoNum type="arabicPeriod"/>
            </a:pPr>
            <a:r>
              <a:rPr lang="ru-RU" sz="2400" dirty="0" smtClean="0"/>
              <a:t>Обнаружение полипов при </a:t>
            </a:r>
            <a:r>
              <a:rPr lang="ru-RU" sz="2400" dirty="0" err="1" smtClean="0"/>
              <a:t>КТ-колоноскопии</a:t>
            </a:r>
            <a:endParaRPr lang="ru-RU" sz="2400" dirty="0" smtClean="0"/>
          </a:p>
          <a:p>
            <a:pPr lvl="0"/>
            <a:r>
              <a:rPr lang="en-US" dirty="0" smtClean="0"/>
              <a:t>PACS</a:t>
            </a:r>
            <a:endParaRPr lang="ru-RU" dirty="0" smtClean="0"/>
          </a:p>
          <a:p>
            <a:pPr marL="550926" indent="-514350">
              <a:buFont typeface="+mj-lt"/>
              <a:buAutoNum type="arabicPeriod"/>
            </a:pPr>
            <a:endParaRPr lang="ru-RU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1028" name="Picture 4" descr="Асс медикал, диагностический центр в Одессе, Медицинские услуги-диагностика - Кардиология и сосудистая система-диагности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428736"/>
            <a:ext cx="1002581" cy="857256"/>
          </a:xfrm>
          <a:prstGeom prst="rect">
            <a:avLst/>
          </a:prstGeom>
          <a:noFill/>
        </p:spPr>
      </p:pic>
      <p:pic>
        <p:nvPicPr>
          <p:cNvPr id="1030" name="Picture 6" descr="Новост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1428736"/>
            <a:ext cx="1002581" cy="877258"/>
          </a:xfrm>
          <a:prstGeom prst="rect">
            <a:avLst/>
          </a:prstGeom>
          <a:noFill/>
        </p:spPr>
      </p:pic>
      <p:pic>
        <p:nvPicPr>
          <p:cNvPr id="1032" name="Picture 8" descr="http://www.radiologie24.de/images/scuploadfilemedmr20050808406300dpi129020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428736"/>
            <a:ext cx="1020068" cy="877204"/>
          </a:xfrm>
          <a:prstGeom prst="rect">
            <a:avLst/>
          </a:prstGeom>
          <a:noFill/>
        </p:spPr>
      </p:pic>
      <p:pic>
        <p:nvPicPr>
          <p:cNvPr id="1034" name="Picture 10" descr="http://4.bp.blogspot.com/-EaltSlhEVSI/TomcDpF2CgI/AAAAAAAAAJY/qvJAQWVtjHo/s400/product_overview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29058" y="1428736"/>
            <a:ext cx="928694" cy="928694"/>
          </a:xfrm>
          <a:prstGeom prst="ellipse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 организаторов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972452" cy="4697427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Место проведения сравнения ПО.</a:t>
            </a:r>
          </a:p>
          <a:p>
            <a:pPr algn="just"/>
            <a:r>
              <a:rPr lang="ru-RU" sz="2400" dirty="0" smtClean="0"/>
              <a:t>Ведущий </a:t>
            </a:r>
            <a:r>
              <a:rPr lang="ru-RU" sz="2400" dirty="0" smtClean="0"/>
              <a:t>+ ассистенты </a:t>
            </a:r>
            <a:r>
              <a:rPr lang="ru-RU" sz="2400" dirty="0" smtClean="0"/>
              <a:t>(= количеству участников)</a:t>
            </a:r>
          </a:p>
          <a:p>
            <a:pPr algn="just"/>
            <a:r>
              <a:rPr lang="ru-RU" sz="2400" dirty="0" smtClean="0"/>
              <a:t>Зоны для участников – </a:t>
            </a: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стол, стул, питание (220В), мышь, клавиатура, </a:t>
            </a:r>
            <a:r>
              <a:rPr lang="ru-RU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разветвитель</a:t>
            </a: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видеовыхода, монитор, проектор + экран для него.</a:t>
            </a:r>
            <a:endParaRPr lang="ru-RU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6386" name="Picture 2" descr="Стол офисный &quot; IKEA и METRO C&amp;C в Витебске"/>
          <p:cNvPicPr>
            <a:picLocks noChangeAspect="1" noChangeArrowheads="1"/>
          </p:cNvPicPr>
          <p:nvPr/>
        </p:nvPicPr>
        <p:blipFill>
          <a:blip r:embed="rId2"/>
          <a:srcRect l="12000" t="21267" r="8000" b="18800"/>
          <a:stretch>
            <a:fillRect/>
          </a:stretch>
        </p:blipFill>
        <p:spPr bwMode="auto">
          <a:xfrm>
            <a:off x="928662" y="4000504"/>
            <a:ext cx="2396629" cy="1857388"/>
          </a:xfrm>
          <a:prstGeom prst="rect">
            <a:avLst/>
          </a:prstGeom>
          <a:noFill/>
        </p:spPr>
      </p:pic>
      <p:sp>
        <p:nvSpPr>
          <p:cNvPr id="5" name="Крест 4"/>
          <p:cNvSpPr/>
          <p:nvPr/>
        </p:nvSpPr>
        <p:spPr>
          <a:xfrm>
            <a:off x="3500430" y="4572008"/>
            <a:ext cx="714380" cy="714380"/>
          </a:xfrm>
          <a:prstGeom prst="plus">
            <a:avLst>
              <a:gd name="adj" fmla="val 3767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6388" name="Picture 4" descr="Новогодние костюмы напрокат - Доска бесплатных объявлений об аренде и прокате от частных лиц и компаний России iLetYou.r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4429132"/>
            <a:ext cx="2857500" cy="1114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 организаторов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829576" cy="4697427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Главный экран.</a:t>
            </a:r>
            <a:endParaRPr lang="en-US" sz="2400" dirty="0" smtClean="0"/>
          </a:p>
          <a:p>
            <a:pPr algn="just"/>
            <a:r>
              <a:rPr lang="ru-RU" sz="2400" dirty="0" smtClean="0"/>
              <a:t>Одинаковые </a:t>
            </a:r>
            <a:r>
              <a:rPr lang="ru-RU" sz="2400" dirty="0" err="1" smtClean="0"/>
              <a:t>флеш-носители</a:t>
            </a:r>
            <a:r>
              <a:rPr lang="ru-RU" sz="2400" dirty="0" smtClean="0"/>
              <a:t> (</a:t>
            </a:r>
            <a:r>
              <a:rPr lang="ru-RU" sz="2400" dirty="0" err="1" smtClean="0"/>
              <a:t>=участники</a:t>
            </a:r>
            <a:r>
              <a:rPr lang="ru-RU" sz="2400" dirty="0" smtClean="0"/>
              <a:t> </a:t>
            </a:r>
            <a:r>
              <a:rPr lang="ru-RU" sz="2400" dirty="0" err="1" smtClean="0"/>
              <a:t>х</a:t>
            </a:r>
            <a:r>
              <a:rPr lang="ru-RU" sz="2400" dirty="0" smtClean="0"/>
              <a:t> номинации).</a:t>
            </a:r>
          </a:p>
          <a:p>
            <a:pPr algn="just"/>
            <a:r>
              <a:rPr lang="ru-RU" sz="2400" dirty="0" smtClean="0"/>
              <a:t>Персонал и ПО для выведения на главный экран показателей тестирования участников </a:t>
            </a: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(секундомер с функцией замера на круг, таблица подсчета)</a:t>
            </a:r>
            <a:endParaRPr lang="en-US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 smtClean="0"/>
          </a:p>
        </p:txBody>
      </p:sp>
      <p:pic>
        <p:nvPicPr>
          <p:cNvPr id="17410" name="Picture 2" descr="Обзор платформы bada 1.2 (badaworld.net) &quot; badablog.ru - все…"/>
          <p:cNvPicPr>
            <a:picLocks noChangeAspect="1" noChangeArrowheads="1"/>
          </p:cNvPicPr>
          <p:nvPr/>
        </p:nvPicPr>
        <p:blipFill>
          <a:blip r:embed="rId2"/>
          <a:srcRect t="16667" r="50909" b="14999"/>
          <a:stretch>
            <a:fillRect/>
          </a:stretch>
        </p:blipFill>
        <p:spPr bwMode="auto">
          <a:xfrm>
            <a:off x="928662" y="4500570"/>
            <a:ext cx="1857388" cy="21153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000364" y="4429132"/>
          <a:ext cx="4357718" cy="1783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1000132"/>
                <a:gridCol w="1071570"/>
                <a:gridCol w="1000132"/>
              </a:tblGrid>
              <a:tr h="40147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Участники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Номи-нация</a:t>
                      </a:r>
                      <a:r>
                        <a:rPr lang="ru-RU" sz="1600" baseline="0" dirty="0" smtClean="0"/>
                        <a:t> 1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Номи-нация</a:t>
                      </a:r>
                      <a:r>
                        <a:rPr lang="ru-RU" sz="1600" baseline="0" dirty="0" smtClean="0"/>
                        <a:t> 2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Общ.</a:t>
                      </a:r>
                      <a:endParaRPr lang="ru-RU" sz="1600" dirty="0"/>
                    </a:p>
                  </a:txBody>
                  <a:tcPr/>
                </a:tc>
              </a:tr>
              <a:tr h="4014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4014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«Б»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4014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«В»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 участников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6686568" cy="4697427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Заявка.</a:t>
            </a:r>
          </a:p>
          <a:p>
            <a:pPr algn="just"/>
            <a:r>
              <a:rPr lang="ru-RU" sz="2400" dirty="0" smtClean="0"/>
              <a:t>Представитель участника.</a:t>
            </a:r>
          </a:p>
          <a:p>
            <a:pPr algn="just"/>
            <a:r>
              <a:rPr lang="ru-RU" sz="2400" dirty="0" smtClean="0"/>
              <a:t>ЭВМ (системный блок с возможностью импорта </a:t>
            </a:r>
            <a:r>
              <a:rPr lang="en-US" sz="2400" dirty="0" smtClean="0"/>
              <a:t>DICOM </a:t>
            </a:r>
            <a:r>
              <a:rPr lang="ru-RU" sz="2400" dirty="0" smtClean="0"/>
              <a:t>с </a:t>
            </a:r>
            <a:r>
              <a:rPr lang="ru-RU" sz="2400" dirty="0" err="1" smtClean="0"/>
              <a:t>флеш-носителя</a:t>
            </a:r>
            <a:r>
              <a:rPr lang="ru-RU" sz="2400" dirty="0" smtClean="0"/>
              <a:t>) + установленное ПО. </a:t>
            </a: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just"/>
            <a:r>
              <a:rPr lang="ru-RU" sz="2400" dirty="0" smtClean="0"/>
              <a:t>Опознавательный знак участника </a:t>
            </a:r>
            <a:r>
              <a:rPr lang="ru-RU" sz="2400" dirty="0" smtClean="0"/>
              <a:t>на стол</a:t>
            </a:r>
            <a:r>
              <a:rPr lang="ru-RU" sz="2400" dirty="0" smtClean="0"/>
              <a:t> (логотип,  название компании)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тестирования </a:t>
            </a:r>
            <a:r>
              <a:rPr lang="en-US" dirty="0" smtClean="0"/>
              <a:t>CAD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60573"/>
            <a:ext cx="7829576" cy="4697427"/>
          </a:xfrm>
        </p:spPr>
        <p:txBody>
          <a:bodyPr>
            <a:normAutofit/>
          </a:bodyPr>
          <a:lstStyle/>
          <a:p>
            <a:pPr marL="493776" indent="-457200" algn="just">
              <a:buFont typeface="+mj-lt"/>
              <a:buAutoNum type="arabicPeriod"/>
            </a:pPr>
            <a:r>
              <a:rPr lang="ru-RU" sz="2400" dirty="0" smtClean="0"/>
              <a:t>Ведущий </a:t>
            </a:r>
            <a:r>
              <a:rPr lang="ru-RU" sz="2400" dirty="0" smtClean="0"/>
              <a:t>объявляет </a:t>
            </a:r>
            <a:r>
              <a:rPr lang="ru-RU" sz="2400" dirty="0" smtClean="0"/>
              <a:t>номинацию.</a:t>
            </a:r>
          </a:p>
          <a:p>
            <a:pPr marL="493776" indent="-457200" algn="just">
              <a:buFont typeface="+mj-lt"/>
              <a:buAutoNum type="arabicPeriod"/>
            </a:pPr>
            <a:r>
              <a:rPr lang="ru-RU" sz="2400" dirty="0" smtClean="0"/>
              <a:t>Ведущий раздает одинаковые </a:t>
            </a:r>
            <a:r>
              <a:rPr lang="ru-RU" sz="2400" dirty="0" err="1" smtClean="0"/>
              <a:t>флеш-носители</a:t>
            </a:r>
            <a:r>
              <a:rPr lang="ru-RU" sz="2400" dirty="0" smtClean="0"/>
              <a:t> с одинаковыми </a:t>
            </a:r>
            <a:r>
              <a:rPr lang="ru-RU" sz="2400" dirty="0" err="1" smtClean="0"/>
              <a:t>анонимизированными</a:t>
            </a:r>
            <a:r>
              <a:rPr lang="ru-RU" sz="2400" dirty="0" smtClean="0"/>
              <a:t> пациентами.</a:t>
            </a:r>
          </a:p>
          <a:p>
            <a:pPr marL="493776" indent="-457200" algn="just">
              <a:buFont typeface="+mj-lt"/>
              <a:buAutoNum type="arabicPeriod"/>
            </a:pPr>
            <a:r>
              <a:rPr lang="ru-RU" sz="2400" dirty="0" smtClean="0"/>
              <a:t>Ведущий объявляет начало.</a:t>
            </a:r>
          </a:p>
          <a:p>
            <a:pPr marL="493776" indent="-457200" algn="just">
              <a:buFont typeface="+mj-lt"/>
              <a:buAutoNum type="arabicPeriod"/>
            </a:pPr>
            <a:r>
              <a:rPr lang="ru-RU" sz="2400" dirty="0" smtClean="0"/>
              <a:t>Засекается время на главном экране.</a:t>
            </a:r>
          </a:p>
          <a:p>
            <a:pPr marL="493776" indent="-457200" algn="just">
              <a:buFont typeface="+mj-lt"/>
              <a:buAutoNum type="arabicPeriod"/>
            </a:pPr>
            <a:r>
              <a:rPr lang="ru-RU" sz="2400" dirty="0" smtClean="0"/>
              <a:t>Две поднятые руки участника = завершение тестирования, одна поднятая рука = вопрос.</a:t>
            </a:r>
          </a:p>
          <a:p>
            <a:pPr marL="493776" indent="-457200" algn="just">
              <a:buFont typeface="+mj-lt"/>
              <a:buAutoNum type="arabicPeriod"/>
            </a:pPr>
            <a:r>
              <a:rPr lang="ru-RU" sz="2400" dirty="0" smtClean="0"/>
              <a:t>С помощью главного экрана подводятся итоги.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 smtClean="0"/>
          </a:p>
        </p:txBody>
      </p:sp>
      <p:pic>
        <p:nvPicPr>
          <p:cNvPr id="4" name="Picture 4" descr="Асс медикал, диагностический центр в Одессе, Медицинские услуги-диагностика - Кардиология и сосудистая система-диагности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2295" y="1214422"/>
            <a:ext cx="1002581" cy="857256"/>
          </a:xfrm>
          <a:prstGeom prst="rect">
            <a:avLst/>
          </a:prstGeom>
          <a:noFill/>
        </p:spPr>
      </p:pic>
      <p:pic>
        <p:nvPicPr>
          <p:cNvPr id="5" name="Picture 6" descr="Новост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5303" y="1214422"/>
            <a:ext cx="1002581" cy="877258"/>
          </a:xfrm>
          <a:prstGeom prst="rect">
            <a:avLst/>
          </a:prstGeom>
          <a:noFill/>
        </p:spPr>
      </p:pic>
      <p:pic>
        <p:nvPicPr>
          <p:cNvPr id="6" name="Picture 8" descr="http://www.radiologie24.de/images/scuploadfilemedmr20050808406300dpi129020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69287" y="1214422"/>
            <a:ext cx="1020068" cy="8772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Порядок тестирования </a:t>
            </a:r>
            <a:r>
              <a:rPr lang="en-US" dirty="0" smtClean="0"/>
              <a:t>PACS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85992"/>
            <a:ext cx="7829576" cy="4697427"/>
          </a:xfrm>
        </p:spPr>
        <p:txBody>
          <a:bodyPr>
            <a:normAutofit/>
          </a:bodyPr>
          <a:lstStyle/>
          <a:p>
            <a:pPr marL="493776" indent="-457200" algn="just">
              <a:buFont typeface="+mj-lt"/>
              <a:buAutoNum type="arabicPeriod"/>
            </a:pPr>
            <a:r>
              <a:rPr lang="ru-RU" sz="2400" dirty="0" smtClean="0"/>
              <a:t>Ведущий раздает одинаковые </a:t>
            </a:r>
            <a:r>
              <a:rPr lang="ru-RU" sz="2400" dirty="0" err="1" smtClean="0"/>
              <a:t>флеш-носители</a:t>
            </a:r>
            <a:r>
              <a:rPr lang="ru-RU" sz="2400" dirty="0" smtClean="0"/>
              <a:t> с одинаковыми наборами </a:t>
            </a:r>
            <a:r>
              <a:rPr lang="ru-RU" sz="2400" dirty="0" err="1" smtClean="0"/>
              <a:t>анонимизированных</a:t>
            </a:r>
            <a:r>
              <a:rPr lang="ru-RU" sz="2400" dirty="0" smtClean="0"/>
              <a:t> пациентов, участники загружают их.</a:t>
            </a:r>
          </a:p>
          <a:p>
            <a:pPr marL="493776" indent="-457200" algn="just">
              <a:buFont typeface="+mj-lt"/>
              <a:buAutoNum type="arabicPeriod"/>
            </a:pPr>
            <a:r>
              <a:rPr lang="ru-RU" sz="2400" dirty="0" smtClean="0"/>
              <a:t>Ведущий </a:t>
            </a:r>
            <a:r>
              <a:rPr lang="ru-RU" sz="2400" dirty="0" smtClean="0"/>
              <a:t>объявляет </a:t>
            </a:r>
            <a:r>
              <a:rPr lang="ru-RU" sz="2400" dirty="0" smtClean="0"/>
              <a:t>название теста, засекается время.</a:t>
            </a:r>
          </a:p>
          <a:p>
            <a:pPr marL="493776" indent="-457200" algn="just">
              <a:buFont typeface="+mj-lt"/>
              <a:buAutoNum type="arabicPeriod"/>
            </a:pPr>
            <a:r>
              <a:rPr lang="ru-RU" sz="2400" dirty="0" smtClean="0"/>
              <a:t>Ассистенты ведущего считают правильные ответы.</a:t>
            </a:r>
            <a:endParaRPr lang="ru-RU" sz="2400" dirty="0" smtClean="0"/>
          </a:p>
          <a:p>
            <a:pPr marL="493776" indent="-457200" algn="just">
              <a:buFont typeface="+mj-lt"/>
              <a:buAutoNum type="arabicPeriod"/>
            </a:pPr>
            <a:r>
              <a:rPr lang="ru-RU" sz="2400" dirty="0" smtClean="0"/>
              <a:t>Две поднятые руки участника = завершение тестирования, одна поднятая рука = вопрос.</a:t>
            </a:r>
          </a:p>
          <a:p>
            <a:pPr marL="493776" indent="-457200" algn="just">
              <a:buFont typeface="+mj-lt"/>
              <a:buAutoNum type="arabicPeriod"/>
            </a:pPr>
            <a:r>
              <a:rPr lang="ru-RU" sz="2400" dirty="0" smtClean="0"/>
              <a:t>С помощью главного экрана подводятся итоги.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 smtClean="0"/>
          </a:p>
        </p:txBody>
      </p:sp>
      <p:pic>
        <p:nvPicPr>
          <p:cNvPr id="4" name="Picture 10" descr="http://4.bp.blogspot.com/-EaltSlhEVSI/TomcDpF2CgI/AAAAAAAAAJY/qvJAQWVtjHo/s400/product_overview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1285860"/>
            <a:ext cx="928694" cy="928694"/>
          </a:xfrm>
          <a:prstGeom prst="ellipse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тестирования </a:t>
            </a:r>
            <a:r>
              <a:rPr lang="en-US" dirty="0" smtClean="0"/>
              <a:t>CAD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Точность обнаруженных изменений, </a:t>
            </a:r>
          </a:p>
          <a:p>
            <a:pPr>
              <a:buNone/>
            </a:pPr>
            <a:r>
              <a:rPr lang="ru-RU" sz="2400" dirty="0" smtClean="0"/>
              <a:t>специфичность и временные затраты.</a:t>
            </a:r>
          </a:p>
          <a:p>
            <a:pPr>
              <a:buNone/>
            </a:pP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smtClean="0"/>
              <a:t>Главный показатель победы</a:t>
            </a:r>
          </a:p>
          <a:p>
            <a:r>
              <a:rPr lang="ru-RU" sz="2400" dirty="0" smtClean="0"/>
              <a:t>Очаги в легких  - </a:t>
            </a:r>
            <a:r>
              <a:rPr lang="ru-RU" sz="2400" dirty="0" smtClean="0">
                <a:solidFill>
                  <a:srgbClr val="FFFF00"/>
                </a:solidFill>
              </a:rPr>
              <a:t>точность (количество)</a:t>
            </a:r>
            <a:endParaRPr lang="ru-RU" sz="2400" dirty="0" smtClean="0"/>
          </a:p>
          <a:p>
            <a:r>
              <a:rPr lang="ru-RU" sz="2400" dirty="0" err="1" smtClean="0"/>
              <a:t>КТ-коронарография</a:t>
            </a:r>
            <a:r>
              <a:rPr lang="ru-RU" sz="2400" dirty="0" smtClean="0"/>
              <a:t> – </a:t>
            </a:r>
            <a:r>
              <a:rPr lang="ru-RU" sz="2400" dirty="0" smtClean="0">
                <a:solidFill>
                  <a:srgbClr val="FFFF00"/>
                </a:solidFill>
              </a:rPr>
              <a:t>специфичность (%)</a:t>
            </a:r>
            <a:r>
              <a:rPr lang="ru-RU" sz="2400" dirty="0" smtClean="0"/>
              <a:t> </a:t>
            </a:r>
          </a:p>
          <a:p>
            <a:r>
              <a:rPr lang="ru-RU" sz="2400" dirty="0" err="1" smtClean="0"/>
              <a:t>КТ-колоноскопия</a:t>
            </a:r>
            <a:r>
              <a:rPr lang="ru-RU" sz="2400" dirty="0" smtClean="0"/>
              <a:t>  </a:t>
            </a:r>
            <a:r>
              <a:rPr lang="ru-RU" sz="2400" dirty="0" smtClean="0"/>
              <a:t>- </a:t>
            </a:r>
            <a:r>
              <a:rPr lang="ru-RU" sz="2400" dirty="0" smtClean="0">
                <a:solidFill>
                  <a:srgbClr val="FFFF00"/>
                </a:solidFill>
              </a:rPr>
              <a:t>точность </a:t>
            </a:r>
            <a:r>
              <a:rPr lang="ru-RU" sz="2400" dirty="0" smtClean="0">
                <a:solidFill>
                  <a:srgbClr val="FFFF00"/>
                </a:solidFill>
              </a:rPr>
              <a:t>(количество)</a:t>
            </a:r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127</TotalTime>
  <Words>338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сравнение программного обеспечения</vt:lpstr>
      <vt:lpstr>Информирование участников</vt:lpstr>
      <vt:lpstr>Порядок тестирования ПО</vt:lpstr>
      <vt:lpstr>От организаторов</vt:lpstr>
      <vt:lpstr>От организаторов</vt:lpstr>
      <vt:lpstr>От участников</vt:lpstr>
      <vt:lpstr>Порядок тестирования CAD</vt:lpstr>
      <vt:lpstr>Порядок тестирования PACS</vt:lpstr>
      <vt:lpstr>Критерии тестирования CAD</vt:lpstr>
      <vt:lpstr>Критерии тестирования PACS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сравнение программного обеспечения</dc:title>
  <dc:creator>ВИКТОР</dc:creator>
  <cp:lastModifiedBy>ВИКТОР</cp:lastModifiedBy>
  <cp:revision>13</cp:revision>
  <dcterms:created xsi:type="dcterms:W3CDTF">2015-01-25T19:29:20Z</dcterms:created>
  <dcterms:modified xsi:type="dcterms:W3CDTF">2015-01-25T21:37:08Z</dcterms:modified>
</cp:coreProperties>
</file>