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5"/>
  </p:notesMasterIdLst>
  <p:sldIdLst>
    <p:sldId id="256" r:id="rId3"/>
    <p:sldId id="300" r:id="rId4"/>
    <p:sldId id="257" r:id="rId5"/>
    <p:sldId id="297" r:id="rId6"/>
    <p:sldId id="301" r:id="rId7"/>
    <p:sldId id="259" r:id="rId8"/>
    <p:sldId id="261" r:id="rId9"/>
    <p:sldId id="303" r:id="rId10"/>
    <p:sldId id="298" r:id="rId11"/>
    <p:sldId id="299" r:id="rId12"/>
    <p:sldId id="262" r:id="rId13"/>
    <p:sldId id="302" r:id="rId14"/>
    <p:sldId id="263" r:id="rId15"/>
    <p:sldId id="264" r:id="rId16"/>
    <p:sldId id="265" r:id="rId17"/>
    <p:sldId id="266" r:id="rId18"/>
    <p:sldId id="267" r:id="rId19"/>
    <p:sldId id="268" r:id="rId20"/>
    <p:sldId id="270" r:id="rId21"/>
    <p:sldId id="272" r:id="rId22"/>
    <p:sldId id="273" r:id="rId23"/>
    <p:sldId id="275" r:id="rId24"/>
    <p:sldId id="276" r:id="rId25"/>
    <p:sldId id="277" r:id="rId26"/>
    <p:sldId id="278" r:id="rId27"/>
    <p:sldId id="279"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Раздел по умолчанию" id="{B9427886-F0AF-41A3-A94C-E0560E1DB995}">
          <p14:sldIdLst>
            <p14:sldId id="256"/>
            <p14:sldId id="257"/>
            <p14:sldId id="297"/>
            <p14:sldId id="259"/>
            <p14:sldId id="261"/>
            <p14:sldId id="298"/>
            <p14:sldId id="299"/>
            <p14:sldId id="262"/>
            <p14:sldId id="263"/>
            <p14:sldId id="264"/>
            <p14:sldId id="265"/>
            <p14:sldId id="266"/>
            <p14:sldId id="267"/>
            <p14:sldId id="268"/>
            <p14:sldId id="270"/>
            <p14:sldId id="272"/>
            <p14:sldId id="273"/>
            <p14:sldId id="275"/>
            <p14:sldId id="276"/>
            <p14:sldId id="277"/>
            <p14:sldId id="278"/>
            <p14:sldId id="279"/>
            <p14:sldId id="274"/>
            <p14:sldId id="280"/>
            <p14:sldId id="281"/>
            <p14:sldId id="282"/>
            <p14:sldId id="283"/>
            <p14:sldId id="284"/>
            <p14:sldId id="285"/>
            <p14:sldId id="286"/>
            <p14:sldId id="287"/>
            <p14:sldId id="288"/>
            <p14:sldId id="289"/>
            <p14:sldId id="290"/>
            <p14:sldId id="291"/>
            <p14:sldId id="292"/>
            <p14:sldId id="293"/>
            <p14:sldId id="294"/>
            <p14:sldId id="295"/>
            <p14:sldId id="296"/>
          </p14:sldIdLst>
        </p14:section>
        <p14:section name="Раздел без заголовка" id="{B4D10BEC-CDB3-4D35-BDD0-9FCC710C20B0}">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FF0DD4-CFC5-4497-9979-88AFB6F5DB2F}" type="datetimeFigureOut">
              <a:rPr lang="en-US" smtClean="0"/>
              <a:pPr/>
              <a:t>6/18/2015</a:t>
            </a:fld>
            <a:endParaRPr lang="en-US"/>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BCDB8F-346C-47B1-A3B7-664DE9255D36}" type="slidenum">
              <a:rPr lang="en-US" smtClean="0"/>
              <a:pPr/>
              <a:t>‹#›</a:t>
            </a:fld>
            <a:endParaRPr lang="en-US"/>
          </a:p>
        </p:txBody>
      </p:sp>
    </p:spTree>
    <p:extLst>
      <p:ext uri="{BB962C8B-B14F-4D97-AF65-F5344CB8AC3E}">
        <p14:creationId xmlns:p14="http://schemas.microsoft.com/office/powerpoint/2010/main" xmlns="" val="4287565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58BCDB8F-346C-47B1-A3B7-664DE9255D36}" type="slidenum">
              <a:rPr lang="en-US" smtClean="0"/>
              <a:pPr/>
              <a:t>19</a:t>
            </a:fld>
            <a:endParaRPr lang="en-US"/>
          </a:p>
        </p:txBody>
      </p:sp>
    </p:spTree>
    <p:extLst>
      <p:ext uri="{BB962C8B-B14F-4D97-AF65-F5344CB8AC3E}">
        <p14:creationId xmlns:p14="http://schemas.microsoft.com/office/powerpoint/2010/main" xmlns="" val="3425987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58BCDB8F-346C-47B1-A3B7-664DE9255D36}" type="slidenum">
              <a:rPr lang="en-US" smtClean="0"/>
              <a:pPr/>
              <a:t>26</a:t>
            </a:fld>
            <a:endParaRPr lang="en-US"/>
          </a:p>
        </p:txBody>
      </p:sp>
    </p:spTree>
    <p:extLst>
      <p:ext uri="{BB962C8B-B14F-4D97-AF65-F5344CB8AC3E}">
        <p14:creationId xmlns:p14="http://schemas.microsoft.com/office/powerpoint/2010/main" xmlns="" val="2721872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7E79CD3-DC9D-46DE-AA04-C3452AE2BFAD}" type="datetimeFigureOut">
              <a:rPr lang="ru-RU" smtClean="0"/>
              <a:pPr/>
              <a:t>18.06.2015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BE21FE-F169-4BCB-9EE5-111EAC2E4E5E}" type="slidenum">
              <a:rPr lang="ru-RU" smtClean="0"/>
              <a:pPr/>
              <a:t>‹#›</a:t>
            </a:fld>
            <a:endParaRPr lang="ru-RU"/>
          </a:p>
        </p:txBody>
      </p:sp>
    </p:spTree>
    <p:extLst>
      <p:ext uri="{BB962C8B-B14F-4D97-AF65-F5344CB8AC3E}">
        <p14:creationId xmlns:p14="http://schemas.microsoft.com/office/powerpoint/2010/main" xmlns="" val="1360454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7E79CD3-DC9D-46DE-AA04-C3452AE2BFAD}" type="datetimeFigureOut">
              <a:rPr lang="ru-RU" smtClean="0"/>
              <a:pPr/>
              <a:t>18.06.2015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BE21FE-F169-4BCB-9EE5-111EAC2E4E5E}" type="slidenum">
              <a:rPr lang="ru-RU" smtClean="0"/>
              <a:pPr/>
              <a:t>‹#›</a:t>
            </a:fld>
            <a:endParaRPr lang="ru-RU"/>
          </a:p>
        </p:txBody>
      </p:sp>
    </p:spTree>
    <p:extLst>
      <p:ext uri="{BB962C8B-B14F-4D97-AF65-F5344CB8AC3E}">
        <p14:creationId xmlns:p14="http://schemas.microsoft.com/office/powerpoint/2010/main" xmlns="" val="1036559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7E79CD3-DC9D-46DE-AA04-C3452AE2BFAD}" type="datetimeFigureOut">
              <a:rPr lang="ru-RU" smtClean="0"/>
              <a:pPr/>
              <a:t>18.06.2015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BE21FE-F169-4BCB-9EE5-111EAC2E4E5E}" type="slidenum">
              <a:rPr lang="ru-RU" smtClean="0"/>
              <a:pPr/>
              <a:t>‹#›</a:t>
            </a:fld>
            <a:endParaRPr lang="ru-RU"/>
          </a:p>
        </p:txBody>
      </p:sp>
    </p:spTree>
    <p:extLst>
      <p:ext uri="{BB962C8B-B14F-4D97-AF65-F5344CB8AC3E}">
        <p14:creationId xmlns:p14="http://schemas.microsoft.com/office/powerpoint/2010/main" xmlns="" val="2995259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4" name="Прямоугольник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5" name="Прямоугольник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2" name="Заголовок 1"/>
          <p:cNvSpPr>
            <a:spLocks noGrp="1"/>
          </p:cNvSpPr>
          <p:nvPr>
            <p:ph type="ctrTitle"/>
          </p:nvPr>
        </p:nvSpPr>
        <p:spPr>
          <a:xfrm>
            <a:off x="685800" y="3355848"/>
            <a:ext cx="8077200" cy="1673352"/>
          </a:xfrm>
        </p:spPr>
        <p:txBody>
          <a:bodyPr tIns="0" bIns="0" anchor="t"/>
          <a:lstStyle>
            <a:lvl1pPr algn="l">
              <a:defRPr sz="4700" b="1"/>
            </a:lvl1pPr>
            <a:extLst/>
          </a:lstStyle>
          <a:p>
            <a:r>
              <a:rPr lang="ru-RU" smtClean="0"/>
              <a:t>Образец заголовка</a:t>
            </a:r>
            <a:endParaRPr lang="en-US"/>
          </a:p>
        </p:txBody>
      </p:sp>
      <p:sp>
        <p:nvSpPr>
          <p:cNvPr id="3" name="Подзаголовок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ru-RU" smtClean="0"/>
              <a:t>Образец подзаголовка</a:t>
            </a:r>
            <a:endParaRPr lang="en-US"/>
          </a:p>
        </p:txBody>
      </p:sp>
      <p:sp>
        <p:nvSpPr>
          <p:cNvPr id="6" name="Дата 3"/>
          <p:cNvSpPr>
            <a:spLocks noGrp="1"/>
          </p:cNvSpPr>
          <p:nvPr>
            <p:ph type="dt" sz="half" idx="10"/>
          </p:nvPr>
        </p:nvSpPr>
        <p:spPr/>
        <p:txBody>
          <a:bodyPr/>
          <a:lstStyle>
            <a:lvl1pPr>
              <a:defRPr/>
            </a:lvl1pPr>
          </a:lstStyle>
          <a:p>
            <a:pPr>
              <a:defRPr/>
            </a:pPr>
            <a:fld id="{EF832BD5-C201-4186-A2CA-80DD3183A101}" type="datetimeFigureOut">
              <a:rPr lang="ru-RU">
                <a:solidFill>
                  <a:prstClr val="white">
                    <a:tint val="95000"/>
                  </a:prstClr>
                </a:solidFill>
              </a:rPr>
              <a:pPr>
                <a:defRPr/>
              </a:pPr>
              <a:t>18.06.2015</a:t>
            </a:fld>
            <a:endParaRPr lang="ru-RU">
              <a:solidFill>
                <a:prstClr val="white">
                  <a:tint val="95000"/>
                </a:prstClr>
              </a:solidFill>
            </a:endParaRPr>
          </a:p>
        </p:txBody>
      </p:sp>
      <p:sp>
        <p:nvSpPr>
          <p:cNvPr id="7" name="Нижний колонтитул 4"/>
          <p:cNvSpPr>
            <a:spLocks noGrp="1"/>
          </p:cNvSpPr>
          <p:nvPr>
            <p:ph type="ftr" sz="quarter" idx="11"/>
          </p:nvPr>
        </p:nvSpPr>
        <p:spPr/>
        <p:txBody>
          <a:bodyPr/>
          <a:lstStyle>
            <a:lvl1pPr>
              <a:defRPr/>
            </a:lvl1pPr>
          </a:lstStyle>
          <a:p>
            <a:pPr>
              <a:defRPr/>
            </a:pPr>
            <a:endParaRPr lang="ru-RU">
              <a:solidFill>
                <a:prstClr val="white">
                  <a:tint val="95000"/>
                </a:prstClr>
              </a:solidFill>
            </a:endParaRPr>
          </a:p>
        </p:txBody>
      </p:sp>
      <p:sp>
        <p:nvSpPr>
          <p:cNvPr id="8" name="Номер слайда 5"/>
          <p:cNvSpPr>
            <a:spLocks noGrp="1"/>
          </p:cNvSpPr>
          <p:nvPr>
            <p:ph type="sldNum" sz="quarter" idx="12"/>
          </p:nvPr>
        </p:nvSpPr>
        <p:spPr/>
        <p:txBody>
          <a:bodyPr/>
          <a:lstStyle>
            <a:lvl1pPr>
              <a:defRPr/>
            </a:lvl1pPr>
          </a:lstStyle>
          <a:p>
            <a:pPr>
              <a:defRPr/>
            </a:pPr>
            <a:fld id="{337EED98-6222-47F3-9A41-1E0D9A7FA67A}" type="slidenum">
              <a:rPr lang="ru-RU">
                <a:solidFill>
                  <a:prstClr val="white">
                    <a:tint val="95000"/>
                  </a:prstClr>
                </a:solidFill>
              </a:rPr>
              <a:pPr>
                <a:defRPr/>
              </a:pPr>
              <a:t>‹#›</a:t>
            </a:fld>
            <a:endParaRPr lang="ru-RU">
              <a:solidFill>
                <a:prstClr val="white">
                  <a:tint val="95000"/>
                </a:prstClr>
              </a:solidFill>
            </a:endParaRPr>
          </a:p>
        </p:txBody>
      </p:sp>
    </p:spTree>
    <p:extLst>
      <p:ext uri="{BB962C8B-B14F-4D97-AF65-F5344CB8AC3E}">
        <p14:creationId xmlns:p14="http://schemas.microsoft.com/office/powerpoint/2010/main" xmlns="" val="1415627148"/>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5448"/>
            <a:ext cx="8229600" cy="1252728"/>
          </a:xfrm>
        </p:spPr>
        <p:txBody>
          <a:bodyPr/>
          <a:lstStyle>
            <a:extLst/>
          </a:lstStyle>
          <a:p>
            <a:r>
              <a:rPr lang="ru-RU" smtClean="0"/>
              <a:t>Образец заголовка</a:t>
            </a:r>
            <a:endParaRPr lang="en-US"/>
          </a:p>
        </p:txBody>
      </p:sp>
      <p:sp>
        <p:nvSpPr>
          <p:cNvPr id="3" name="Содержимое 2"/>
          <p:cNvSpPr>
            <a:spLocks noGrp="1"/>
          </p:cNvSpPr>
          <p:nvPr>
            <p:ph idx="1"/>
          </p:nvPr>
        </p:nvSpPr>
        <p:spPr/>
        <p:txBody>
          <a:bodyPr/>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B14963EE-2A20-4772-8A46-E0943BE97464}" type="datetimeFigureOut">
              <a:rPr lang="ru-RU">
                <a:solidFill>
                  <a:prstClr val="black">
                    <a:tint val="95000"/>
                  </a:prstClr>
                </a:solidFill>
              </a:rPr>
              <a:pPr>
                <a:defRPr/>
              </a:pPr>
              <a:t>18.06.2015</a:t>
            </a:fld>
            <a:endParaRPr lang="ru-RU">
              <a:solidFill>
                <a:prstClr val="black">
                  <a:tint val="9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a:solidFill>
                <a:prstClr val="black">
                  <a:tint val="95000"/>
                </a:prstClr>
              </a:solidFill>
            </a:endParaRPr>
          </a:p>
        </p:txBody>
      </p:sp>
      <p:sp>
        <p:nvSpPr>
          <p:cNvPr id="6" name="Номер слайда 5"/>
          <p:cNvSpPr>
            <a:spLocks noGrp="1"/>
          </p:cNvSpPr>
          <p:nvPr>
            <p:ph type="sldNum" sz="quarter" idx="12"/>
          </p:nvPr>
        </p:nvSpPr>
        <p:spPr/>
        <p:txBody>
          <a:bodyPr/>
          <a:lstStyle>
            <a:lvl1pPr>
              <a:defRPr/>
            </a:lvl1pPr>
          </a:lstStyle>
          <a:p>
            <a:pPr>
              <a:defRPr/>
            </a:pPr>
            <a:fld id="{015B8930-B2EF-4029-825C-0F2870B86815}" type="slidenum">
              <a:rPr lang="ru-RU">
                <a:solidFill>
                  <a:prstClr val="black">
                    <a:tint val="95000"/>
                  </a:prstClr>
                </a:solidFill>
              </a:rPr>
              <a:pPr>
                <a:defRPr/>
              </a:pPr>
              <a:t>‹#›</a:t>
            </a:fld>
            <a:endParaRPr lang="ru-RU">
              <a:solidFill>
                <a:prstClr val="black">
                  <a:tint val="95000"/>
                </a:prstClr>
              </a:solidFill>
            </a:endParaRPr>
          </a:p>
        </p:txBody>
      </p:sp>
    </p:spTree>
    <p:extLst>
      <p:ext uri="{BB962C8B-B14F-4D97-AF65-F5344CB8AC3E}">
        <p14:creationId xmlns:p14="http://schemas.microsoft.com/office/powerpoint/2010/main" xmlns="" val="3582532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4" name="Прямоугольник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5" name="Прямоугольник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2" name="Заголовок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ru-RU" smtClean="0"/>
              <a:t>Образец заголовка</a:t>
            </a:r>
            <a:endParaRPr lang="en-US"/>
          </a:p>
        </p:txBody>
      </p:sp>
      <p:sp>
        <p:nvSpPr>
          <p:cNvPr id="3" name="Текст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ru-RU" smtClean="0"/>
              <a:t>Образец текста</a:t>
            </a:r>
          </a:p>
        </p:txBody>
      </p:sp>
      <p:sp>
        <p:nvSpPr>
          <p:cNvPr id="6" name="Дата 3"/>
          <p:cNvSpPr>
            <a:spLocks noGrp="1"/>
          </p:cNvSpPr>
          <p:nvPr>
            <p:ph type="dt" sz="half" idx="10"/>
          </p:nvPr>
        </p:nvSpPr>
        <p:spPr/>
        <p:txBody>
          <a:bodyPr/>
          <a:lstStyle>
            <a:lvl1pPr>
              <a:defRPr/>
            </a:lvl1pPr>
          </a:lstStyle>
          <a:p>
            <a:pPr>
              <a:defRPr/>
            </a:pPr>
            <a:fld id="{74FC4414-CE66-4097-8BD1-9EA4EFDC435D}" type="datetimeFigureOut">
              <a:rPr lang="ru-RU">
                <a:solidFill>
                  <a:prstClr val="white">
                    <a:tint val="95000"/>
                  </a:prstClr>
                </a:solidFill>
              </a:rPr>
              <a:pPr>
                <a:defRPr/>
              </a:pPr>
              <a:t>18.06.2015</a:t>
            </a:fld>
            <a:endParaRPr lang="ru-RU">
              <a:solidFill>
                <a:prstClr val="white">
                  <a:tint val="95000"/>
                </a:prstClr>
              </a:solidFill>
            </a:endParaRPr>
          </a:p>
        </p:txBody>
      </p:sp>
      <p:sp>
        <p:nvSpPr>
          <p:cNvPr id="7" name="Нижний колонтитул 4"/>
          <p:cNvSpPr>
            <a:spLocks noGrp="1"/>
          </p:cNvSpPr>
          <p:nvPr>
            <p:ph type="ftr" sz="quarter" idx="11"/>
          </p:nvPr>
        </p:nvSpPr>
        <p:spPr/>
        <p:txBody>
          <a:bodyPr/>
          <a:lstStyle>
            <a:lvl1pPr>
              <a:defRPr/>
            </a:lvl1pPr>
          </a:lstStyle>
          <a:p>
            <a:pPr>
              <a:defRPr/>
            </a:pPr>
            <a:endParaRPr lang="ru-RU">
              <a:solidFill>
                <a:prstClr val="white">
                  <a:tint val="95000"/>
                </a:prstClr>
              </a:solidFill>
            </a:endParaRPr>
          </a:p>
        </p:txBody>
      </p:sp>
      <p:sp>
        <p:nvSpPr>
          <p:cNvPr id="8" name="Номер слайда 5"/>
          <p:cNvSpPr>
            <a:spLocks noGrp="1"/>
          </p:cNvSpPr>
          <p:nvPr>
            <p:ph type="sldNum" sz="quarter" idx="12"/>
          </p:nvPr>
        </p:nvSpPr>
        <p:spPr/>
        <p:txBody>
          <a:bodyPr/>
          <a:lstStyle>
            <a:lvl1pPr>
              <a:defRPr/>
            </a:lvl1pPr>
          </a:lstStyle>
          <a:p>
            <a:pPr>
              <a:defRPr/>
            </a:pPr>
            <a:fld id="{7FC1CA30-8458-4B3D-8B2B-EFB7B815C77F}" type="slidenum">
              <a:rPr lang="ru-RU">
                <a:solidFill>
                  <a:prstClr val="white">
                    <a:tint val="95000"/>
                  </a:prstClr>
                </a:solidFill>
              </a:rPr>
              <a:pPr>
                <a:defRPr/>
              </a:pPr>
              <a:t>‹#›</a:t>
            </a:fld>
            <a:endParaRPr lang="ru-RU">
              <a:solidFill>
                <a:prstClr val="white">
                  <a:tint val="95000"/>
                </a:prstClr>
              </a:solidFill>
            </a:endParaRPr>
          </a:p>
        </p:txBody>
      </p:sp>
    </p:spTree>
    <p:extLst>
      <p:ext uri="{BB962C8B-B14F-4D97-AF65-F5344CB8AC3E}">
        <p14:creationId xmlns:p14="http://schemas.microsoft.com/office/powerpoint/2010/main" xmlns="" val="1199324824"/>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Содержимое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3"/>
          <p:cNvSpPr>
            <a:spLocks noGrp="1"/>
          </p:cNvSpPr>
          <p:nvPr>
            <p:ph type="dt" sz="half" idx="10"/>
          </p:nvPr>
        </p:nvSpPr>
        <p:spPr/>
        <p:txBody>
          <a:bodyPr/>
          <a:lstStyle>
            <a:lvl1pPr>
              <a:defRPr/>
            </a:lvl1pPr>
          </a:lstStyle>
          <a:p>
            <a:pPr>
              <a:defRPr/>
            </a:pPr>
            <a:fld id="{DC0C05EF-FBCD-41EF-BA60-DAF2AAED1FC9}" type="datetimeFigureOut">
              <a:rPr lang="ru-RU">
                <a:solidFill>
                  <a:prstClr val="black">
                    <a:tint val="95000"/>
                  </a:prstClr>
                </a:solidFill>
              </a:rPr>
              <a:pPr>
                <a:defRPr/>
              </a:pPr>
              <a:t>18.06.2015</a:t>
            </a:fld>
            <a:endParaRPr lang="ru-RU">
              <a:solidFill>
                <a:prstClr val="black">
                  <a:tint val="95000"/>
                </a:prstClr>
              </a:solidFill>
            </a:endParaRPr>
          </a:p>
        </p:txBody>
      </p:sp>
      <p:sp>
        <p:nvSpPr>
          <p:cNvPr id="6" name="Нижний колонтитул 4"/>
          <p:cNvSpPr>
            <a:spLocks noGrp="1"/>
          </p:cNvSpPr>
          <p:nvPr>
            <p:ph type="ftr" sz="quarter" idx="11"/>
          </p:nvPr>
        </p:nvSpPr>
        <p:spPr/>
        <p:txBody>
          <a:bodyPr/>
          <a:lstStyle>
            <a:lvl1pPr>
              <a:defRPr/>
            </a:lvl1pPr>
          </a:lstStyle>
          <a:p>
            <a:pPr>
              <a:defRPr/>
            </a:pPr>
            <a:endParaRPr lang="ru-RU">
              <a:solidFill>
                <a:prstClr val="black">
                  <a:tint val="95000"/>
                </a:prstClr>
              </a:solidFill>
            </a:endParaRPr>
          </a:p>
        </p:txBody>
      </p:sp>
      <p:sp>
        <p:nvSpPr>
          <p:cNvPr id="7" name="Номер слайда 5"/>
          <p:cNvSpPr>
            <a:spLocks noGrp="1"/>
          </p:cNvSpPr>
          <p:nvPr>
            <p:ph type="sldNum" sz="quarter" idx="12"/>
          </p:nvPr>
        </p:nvSpPr>
        <p:spPr/>
        <p:txBody>
          <a:bodyPr/>
          <a:lstStyle>
            <a:lvl1pPr>
              <a:defRPr/>
            </a:lvl1pPr>
          </a:lstStyle>
          <a:p>
            <a:pPr>
              <a:defRPr/>
            </a:pPr>
            <a:fld id="{11DF1977-CBD3-4D18-9362-4EF8EB7F1CBC}" type="slidenum">
              <a:rPr lang="ru-RU">
                <a:solidFill>
                  <a:prstClr val="black">
                    <a:tint val="95000"/>
                  </a:prstClr>
                </a:solidFill>
              </a:rPr>
              <a:pPr>
                <a:defRPr/>
              </a:pPr>
              <a:t>‹#›</a:t>
            </a:fld>
            <a:endParaRPr lang="ru-RU">
              <a:solidFill>
                <a:prstClr val="black">
                  <a:tint val="95000"/>
                </a:prstClr>
              </a:solidFill>
            </a:endParaRPr>
          </a:p>
        </p:txBody>
      </p:sp>
    </p:spTree>
    <p:extLst>
      <p:ext uri="{BB962C8B-B14F-4D97-AF65-F5344CB8AC3E}">
        <p14:creationId xmlns:p14="http://schemas.microsoft.com/office/powerpoint/2010/main" xmlns="" val="4967209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extLst/>
          </a:lstStyle>
          <a:p>
            <a:r>
              <a:rPr lang="ru-RU" smtClean="0"/>
              <a:t>Образец заголовка</a:t>
            </a:r>
            <a:endParaRPr lang="en-US"/>
          </a:p>
        </p:txBody>
      </p:sp>
      <p:sp>
        <p:nvSpPr>
          <p:cNvPr id="3" name="Текст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ru-RU" smtClean="0"/>
              <a:t>Образец текста</a:t>
            </a:r>
          </a:p>
        </p:txBody>
      </p:sp>
      <p:sp>
        <p:nvSpPr>
          <p:cNvPr id="4" name="Содержимое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ru-RU" smtClean="0"/>
              <a:t>Образец текста</a:t>
            </a:r>
          </a:p>
        </p:txBody>
      </p:sp>
      <p:sp>
        <p:nvSpPr>
          <p:cNvPr id="6" name="Содержимое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3"/>
          <p:cNvSpPr>
            <a:spLocks noGrp="1"/>
          </p:cNvSpPr>
          <p:nvPr>
            <p:ph type="dt" sz="half" idx="10"/>
          </p:nvPr>
        </p:nvSpPr>
        <p:spPr/>
        <p:txBody>
          <a:bodyPr/>
          <a:lstStyle>
            <a:lvl1pPr>
              <a:defRPr/>
            </a:lvl1pPr>
          </a:lstStyle>
          <a:p>
            <a:pPr>
              <a:defRPr/>
            </a:pPr>
            <a:fld id="{163C790A-4E90-472D-81A1-3CF60962777C}" type="datetimeFigureOut">
              <a:rPr lang="ru-RU">
                <a:solidFill>
                  <a:prstClr val="black">
                    <a:tint val="95000"/>
                  </a:prstClr>
                </a:solidFill>
              </a:rPr>
              <a:pPr>
                <a:defRPr/>
              </a:pPr>
              <a:t>18.06.2015</a:t>
            </a:fld>
            <a:endParaRPr lang="ru-RU">
              <a:solidFill>
                <a:prstClr val="black">
                  <a:tint val="95000"/>
                </a:prstClr>
              </a:solidFill>
            </a:endParaRPr>
          </a:p>
        </p:txBody>
      </p:sp>
      <p:sp>
        <p:nvSpPr>
          <p:cNvPr id="8" name="Нижний колонтитул 4"/>
          <p:cNvSpPr>
            <a:spLocks noGrp="1"/>
          </p:cNvSpPr>
          <p:nvPr>
            <p:ph type="ftr" sz="quarter" idx="11"/>
          </p:nvPr>
        </p:nvSpPr>
        <p:spPr/>
        <p:txBody>
          <a:bodyPr/>
          <a:lstStyle>
            <a:lvl1pPr>
              <a:defRPr/>
            </a:lvl1pPr>
          </a:lstStyle>
          <a:p>
            <a:pPr>
              <a:defRPr/>
            </a:pPr>
            <a:endParaRPr lang="ru-RU">
              <a:solidFill>
                <a:prstClr val="black">
                  <a:tint val="95000"/>
                </a:prstClr>
              </a:solidFill>
            </a:endParaRPr>
          </a:p>
        </p:txBody>
      </p:sp>
      <p:sp>
        <p:nvSpPr>
          <p:cNvPr id="9" name="Номер слайда 5"/>
          <p:cNvSpPr>
            <a:spLocks noGrp="1"/>
          </p:cNvSpPr>
          <p:nvPr>
            <p:ph type="sldNum" sz="quarter" idx="12"/>
          </p:nvPr>
        </p:nvSpPr>
        <p:spPr/>
        <p:txBody>
          <a:bodyPr/>
          <a:lstStyle>
            <a:lvl1pPr>
              <a:defRPr/>
            </a:lvl1pPr>
          </a:lstStyle>
          <a:p>
            <a:pPr>
              <a:defRPr/>
            </a:pPr>
            <a:fld id="{78968E76-B65F-45B4-8CDD-E7C528AE3234}" type="slidenum">
              <a:rPr lang="ru-RU">
                <a:solidFill>
                  <a:prstClr val="black">
                    <a:tint val="95000"/>
                  </a:prstClr>
                </a:solidFill>
              </a:rPr>
              <a:pPr>
                <a:defRPr/>
              </a:pPr>
              <a:t>‹#›</a:t>
            </a:fld>
            <a:endParaRPr lang="ru-RU">
              <a:solidFill>
                <a:prstClr val="black">
                  <a:tint val="95000"/>
                </a:prstClr>
              </a:solidFill>
            </a:endParaRPr>
          </a:p>
        </p:txBody>
      </p:sp>
    </p:spTree>
    <p:extLst>
      <p:ext uri="{BB962C8B-B14F-4D97-AF65-F5344CB8AC3E}">
        <p14:creationId xmlns:p14="http://schemas.microsoft.com/office/powerpoint/2010/main" xmlns="" val="42118986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Дата 3"/>
          <p:cNvSpPr>
            <a:spLocks noGrp="1"/>
          </p:cNvSpPr>
          <p:nvPr>
            <p:ph type="dt" sz="half" idx="10"/>
          </p:nvPr>
        </p:nvSpPr>
        <p:spPr/>
        <p:txBody>
          <a:bodyPr/>
          <a:lstStyle>
            <a:lvl1pPr>
              <a:defRPr/>
            </a:lvl1pPr>
          </a:lstStyle>
          <a:p>
            <a:pPr>
              <a:defRPr/>
            </a:pPr>
            <a:fld id="{2DC742F1-4D97-40C8-B3A5-FC9076963A0B}" type="datetimeFigureOut">
              <a:rPr lang="ru-RU">
                <a:solidFill>
                  <a:prstClr val="black">
                    <a:tint val="95000"/>
                  </a:prstClr>
                </a:solidFill>
              </a:rPr>
              <a:pPr>
                <a:defRPr/>
              </a:pPr>
              <a:t>18.06.2015</a:t>
            </a:fld>
            <a:endParaRPr lang="ru-RU">
              <a:solidFill>
                <a:prstClr val="black">
                  <a:tint val="95000"/>
                </a:prstClr>
              </a:solidFill>
            </a:endParaRPr>
          </a:p>
        </p:txBody>
      </p:sp>
      <p:sp>
        <p:nvSpPr>
          <p:cNvPr id="4" name="Нижний колонтитул 4"/>
          <p:cNvSpPr>
            <a:spLocks noGrp="1"/>
          </p:cNvSpPr>
          <p:nvPr>
            <p:ph type="ftr" sz="quarter" idx="11"/>
          </p:nvPr>
        </p:nvSpPr>
        <p:spPr/>
        <p:txBody>
          <a:bodyPr/>
          <a:lstStyle>
            <a:lvl1pPr>
              <a:defRPr/>
            </a:lvl1pPr>
          </a:lstStyle>
          <a:p>
            <a:pPr>
              <a:defRPr/>
            </a:pPr>
            <a:endParaRPr lang="ru-RU">
              <a:solidFill>
                <a:prstClr val="black">
                  <a:tint val="95000"/>
                </a:prstClr>
              </a:solidFill>
            </a:endParaRPr>
          </a:p>
        </p:txBody>
      </p:sp>
      <p:sp>
        <p:nvSpPr>
          <p:cNvPr id="5" name="Номер слайда 5"/>
          <p:cNvSpPr>
            <a:spLocks noGrp="1"/>
          </p:cNvSpPr>
          <p:nvPr>
            <p:ph type="sldNum" sz="quarter" idx="12"/>
          </p:nvPr>
        </p:nvSpPr>
        <p:spPr/>
        <p:txBody>
          <a:bodyPr/>
          <a:lstStyle>
            <a:lvl1pPr>
              <a:defRPr/>
            </a:lvl1pPr>
          </a:lstStyle>
          <a:p>
            <a:pPr>
              <a:defRPr/>
            </a:pPr>
            <a:fld id="{5DF78481-C772-4AAC-9A0B-35182C35F41E}" type="slidenum">
              <a:rPr lang="ru-RU">
                <a:solidFill>
                  <a:prstClr val="black">
                    <a:tint val="95000"/>
                  </a:prstClr>
                </a:solidFill>
              </a:rPr>
              <a:pPr>
                <a:defRPr/>
              </a:pPr>
              <a:t>‹#›</a:t>
            </a:fld>
            <a:endParaRPr lang="ru-RU">
              <a:solidFill>
                <a:prstClr val="black">
                  <a:tint val="95000"/>
                </a:prstClr>
              </a:solidFill>
            </a:endParaRPr>
          </a:p>
        </p:txBody>
      </p:sp>
    </p:spTree>
    <p:extLst>
      <p:ext uri="{BB962C8B-B14F-4D97-AF65-F5344CB8AC3E}">
        <p14:creationId xmlns:p14="http://schemas.microsoft.com/office/powerpoint/2010/main" xmlns="" val="21469165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5" name="Прямоугольник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6" name="Прямоугольник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2" name="Заголовок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ru-RU" smtClean="0"/>
              <a:t>Образец заголовка</a:t>
            </a:r>
            <a:endParaRPr lang="en-US"/>
          </a:p>
        </p:txBody>
      </p:sp>
      <p:sp>
        <p:nvSpPr>
          <p:cNvPr id="3" name="Содержимое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ru-RU" smtClean="0"/>
              <a:t>Образец текста</a:t>
            </a:r>
          </a:p>
        </p:txBody>
      </p:sp>
      <p:sp>
        <p:nvSpPr>
          <p:cNvPr id="7" name="Дата 4"/>
          <p:cNvSpPr>
            <a:spLocks noGrp="1"/>
          </p:cNvSpPr>
          <p:nvPr>
            <p:ph type="dt" sz="half" idx="10"/>
          </p:nvPr>
        </p:nvSpPr>
        <p:spPr/>
        <p:txBody>
          <a:bodyPr/>
          <a:lstStyle>
            <a:lvl1pPr>
              <a:defRPr/>
            </a:lvl1pPr>
          </a:lstStyle>
          <a:p>
            <a:pPr>
              <a:defRPr/>
            </a:pPr>
            <a:fld id="{F010B78E-C5DA-4BB1-BE20-0116BB62A343}" type="datetimeFigureOut">
              <a:rPr lang="ru-RU">
                <a:solidFill>
                  <a:prstClr val="black">
                    <a:tint val="95000"/>
                  </a:prstClr>
                </a:solidFill>
              </a:rPr>
              <a:pPr>
                <a:defRPr/>
              </a:pPr>
              <a:t>18.06.2015</a:t>
            </a:fld>
            <a:endParaRPr lang="ru-RU">
              <a:solidFill>
                <a:prstClr val="black">
                  <a:tint val="95000"/>
                </a:prstClr>
              </a:solidFill>
            </a:endParaRPr>
          </a:p>
        </p:txBody>
      </p:sp>
      <p:sp>
        <p:nvSpPr>
          <p:cNvPr id="8" name="Нижний колонтитул 5"/>
          <p:cNvSpPr>
            <a:spLocks noGrp="1"/>
          </p:cNvSpPr>
          <p:nvPr>
            <p:ph type="ftr" sz="quarter" idx="11"/>
          </p:nvPr>
        </p:nvSpPr>
        <p:spPr/>
        <p:txBody>
          <a:bodyPr/>
          <a:lstStyle>
            <a:lvl1pPr>
              <a:defRPr/>
            </a:lvl1pPr>
          </a:lstStyle>
          <a:p>
            <a:pPr>
              <a:defRPr/>
            </a:pPr>
            <a:endParaRPr lang="ru-RU">
              <a:solidFill>
                <a:prstClr val="black">
                  <a:tint val="95000"/>
                </a:prstClr>
              </a:solidFill>
            </a:endParaRPr>
          </a:p>
        </p:txBody>
      </p:sp>
      <p:sp>
        <p:nvSpPr>
          <p:cNvPr id="9" name="Номер слайда 6"/>
          <p:cNvSpPr>
            <a:spLocks noGrp="1"/>
          </p:cNvSpPr>
          <p:nvPr>
            <p:ph type="sldNum" sz="quarter" idx="12"/>
          </p:nvPr>
        </p:nvSpPr>
        <p:spPr/>
        <p:txBody>
          <a:bodyPr/>
          <a:lstStyle>
            <a:lvl1pPr>
              <a:defRPr/>
            </a:lvl1pPr>
          </a:lstStyle>
          <a:p>
            <a:pPr>
              <a:defRPr/>
            </a:pPr>
            <a:fld id="{F1BB7FB5-D6E5-4538-8B7C-158B2C751C64}" type="slidenum">
              <a:rPr lang="ru-RU">
                <a:solidFill>
                  <a:prstClr val="black">
                    <a:tint val="95000"/>
                  </a:prstClr>
                </a:solidFill>
              </a:rPr>
              <a:pPr>
                <a:defRPr/>
              </a:pPr>
              <a:t>‹#›</a:t>
            </a:fld>
            <a:endParaRPr lang="ru-RU">
              <a:solidFill>
                <a:prstClr val="black">
                  <a:tint val="95000"/>
                </a:prstClr>
              </a:solidFill>
            </a:endParaRPr>
          </a:p>
        </p:txBody>
      </p:sp>
    </p:spTree>
    <p:extLst>
      <p:ext uri="{BB962C8B-B14F-4D97-AF65-F5344CB8AC3E}">
        <p14:creationId xmlns:p14="http://schemas.microsoft.com/office/powerpoint/2010/main" xmlns="" val="19854055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5" name="Прямоугольник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6" name="Прямоугольник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2" name="Заголовок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ru-RU" smtClean="0"/>
              <a:t>Образец заголовка</a:t>
            </a:r>
            <a:endParaRPr lang="en-US"/>
          </a:p>
        </p:txBody>
      </p:sp>
      <p:sp>
        <p:nvSpPr>
          <p:cNvPr id="3" name="Рисунок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ru-RU" smtClean="0"/>
              <a:t>Образец текста</a:t>
            </a:r>
          </a:p>
        </p:txBody>
      </p:sp>
      <p:sp>
        <p:nvSpPr>
          <p:cNvPr id="7" name="Дата 4"/>
          <p:cNvSpPr>
            <a:spLocks noGrp="1"/>
          </p:cNvSpPr>
          <p:nvPr>
            <p:ph type="dt" sz="half" idx="10"/>
          </p:nvPr>
        </p:nvSpPr>
        <p:spPr>
          <a:xfrm>
            <a:off x="165100" y="1169988"/>
            <a:ext cx="2522538" cy="201612"/>
          </a:xfrm>
        </p:spPr>
        <p:txBody>
          <a:bodyPr/>
          <a:lstStyle>
            <a:lvl1pPr>
              <a:defRPr/>
            </a:lvl1pPr>
          </a:lstStyle>
          <a:p>
            <a:pPr>
              <a:defRPr/>
            </a:pPr>
            <a:fld id="{12B4F467-988B-4D26-9A73-598D9EAD8AEC}" type="datetimeFigureOut">
              <a:rPr lang="ru-RU">
                <a:solidFill>
                  <a:prstClr val="black">
                    <a:tint val="95000"/>
                  </a:prstClr>
                </a:solidFill>
              </a:rPr>
              <a:pPr>
                <a:defRPr/>
              </a:pPr>
              <a:t>18.06.2015</a:t>
            </a:fld>
            <a:endParaRPr lang="ru-RU">
              <a:solidFill>
                <a:prstClr val="black">
                  <a:tint val="95000"/>
                </a:prstClr>
              </a:solidFill>
            </a:endParaRPr>
          </a:p>
        </p:txBody>
      </p:sp>
      <p:sp>
        <p:nvSpPr>
          <p:cNvPr id="8" name="Нижний колонтитул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ru-RU">
              <a:solidFill>
                <a:prstClr val="white">
                  <a:shade val="50000"/>
                </a:prstClr>
              </a:solidFill>
            </a:endParaRPr>
          </a:p>
        </p:txBody>
      </p:sp>
      <p:sp>
        <p:nvSpPr>
          <p:cNvPr id="9" name="Номер слайда 6"/>
          <p:cNvSpPr>
            <a:spLocks noGrp="1"/>
          </p:cNvSpPr>
          <p:nvPr>
            <p:ph type="sldNum" sz="quarter" idx="12"/>
          </p:nvPr>
        </p:nvSpPr>
        <p:spPr>
          <a:xfrm>
            <a:off x="8339138" y="1169988"/>
            <a:ext cx="733425" cy="201612"/>
          </a:xfrm>
        </p:spPr>
        <p:txBody>
          <a:bodyPr/>
          <a:lstStyle>
            <a:lvl1pPr>
              <a:defRPr/>
            </a:lvl1pPr>
          </a:lstStyle>
          <a:p>
            <a:pPr>
              <a:defRPr/>
            </a:pPr>
            <a:fld id="{D908FED0-F637-4CF3-87DA-A70727A26780}" type="slidenum">
              <a:rPr lang="ru-RU">
                <a:solidFill>
                  <a:prstClr val="black">
                    <a:tint val="95000"/>
                  </a:prstClr>
                </a:solidFill>
              </a:rPr>
              <a:pPr>
                <a:defRPr/>
              </a:pPr>
              <a:t>‹#›</a:t>
            </a:fld>
            <a:endParaRPr lang="ru-RU">
              <a:solidFill>
                <a:prstClr val="black">
                  <a:tint val="95000"/>
                </a:prstClr>
              </a:solidFill>
            </a:endParaRPr>
          </a:p>
        </p:txBody>
      </p:sp>
    </p:spTree>
    <p:extLst>
      <p:ext uri="{BB962C8B-B14F-4D97-AF65-F5344CB8AC3E}">
        <p14:creationId xmlns:p14="http://schemas.microsoft.com/office/powerpoint/2010/main" xmlns="" val="233002685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7E79CD3-DC9D-46DE-AA04-C3452AE2BFAD}" type="datetimeFigureOut">
              <a:rPr lang="ru-RU" smtClean="0"/>
              <a:pPr/>
              <a:t>18.06.2015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BE21FE-F169-4BCB-9EE5-111EAC2E4E5E}" type="slidenum">
              <a:rPr lang="ru-RU" smtClean="0"/>
              <a:pPr/>
              <a:t>‹#›</a:t>
            </a:fld>
            <a:endParaRPr lang="ru-RU"/>
          </a:p>
        </p:txBody>
      </p:sp>
    </p:spTree>
    <p:extLst>
      <p:ext uri="{BB962C8B-B14F-4D97-AF65-F5344CB8AC3E}">
        <p14:creationId xmlns:p14="http://schemas.microsoft.com/office/powerpoint/2010/main" xmlns="" val="41841300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4AD1C8F6-F265-44B5-B9EA-33FBA0ABB251}" type="datetimeFigureOut">
              <a:rPr lang="ru-RU">
                <a:solidFill>
                  <a:prstClr val="black">
                    <a:tint val="95000"/>
                  </a:prstClr>
                </a:solidFill>
              </a:rPr>
              <a:pPr>
                <a:defRPr/>
              </a:pPr>
              <a:t>18.06.2015</a:t>
            </a:fld>
            <a:endParaRPr lang="ru-RU">
              <a:solidFill>
                <a:prstClr val="black">
                  <a:tint val="9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a:solidFill>
                <a:prstClr val="black">
                  <a:tint val="95000"/>
                </a:prstClr>
              </a:solidFill>
            </a:endParaRPr>
          </a:p>
        </p:txBody>
      </p:sp>
      <p:sp>
        <p:nvSpPr>
          <p:cNvPr id="6" name="Номер слайда 5"/>
          <p:cNvSpPr>
            <a:spLocks noGrp="1"/>
          </p:cNvSpPr>
          <p:nvPr>
            <p:ph type="sldNum" sz="quarter" idx="12"/>
          </p:nvPr>
        </p:nvSpPr>
        <p:spPr/>
        <p:txBody>
          <a:bodyPr/>
          <a:lstStyle>
            <a:lvl1pPr>
              <a:defRPr/>
            </a:lvl1pPr>
          </a:lstStyle>
          <a:p>
            <a:pPr>
              <a:defRPr/>
            </a:pPr>
            <a:fld id="{C9DF6B95-56DF-410C-B7E0-20F398838924}" type="slidenum">
              <a:rPr lang="ru-RU">
                <a:solidFill>
                  <a:prstClr val="black">
                    <a:tint val="95000"/>
                  </a:prstClr>
                </a:solidFill>
              </a:rPr>
              <a:pPr>
                <a:defRPr/>
              </a:pPr>
              <a:t>‹#›</a:t>
            </a:fld>
            <a:endParaRPr lang="ru-RU">
              <a:solidFill>
                <a:prstClr val="black">
                  <a:tint val="95000"/>
                </a:prstClr>
              </a:solidFill>
            </a:endParaRPr>
          </a:p>
        </p:txBody>
      </p:sp>
    </p:spTree>
    <p:extLst>
      <p:ext uri="{BB962C8B-B14F-4D97-AF65-F5344CB8AC3E}">
        <p14:creationId xmlns:p14="http://schemas.microsoft.com/office/powerpoint/2010/main" xmlns="" val="7544222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4" name="Прямоугольник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5" name="Прямоугольник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2" name="Вертикальный заголовок 1"/>
          <p:cNvSpPr>
            <a:spLocks noGrp="1"/>
          </p:cNvSpPr>
          <p:nvPr>
            <p:ph type="title" orient="vert"/>
          </p:nvPr>
        </p:nvSpPr>
        <p:spPr>
          <a:xfrm>
            <a:off x="6781800" y="274640"/>
            <a:ext cx="1905000" cy="5851525"/>
          </a:xfrm>
        </p:spPr>
        <p:txBody>
          <a:bodyPr vert="eaVert"/>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304800"/>
            <a:ext cx="6019800" cy="5851525"/>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3"/>
          <p:cNvSpPr>
            <a:spLocks noGrp="1"/>
          </p:cNvSpPr>
          <p:nvPr>
            <p:ph type="dt" sz="half" idx="10"/>
          </p:nvPr>
        </p:nvSpPr>
        <p:spPr/>
        <p:txBody>
          <a:bodyPr/>
          <a:lstStyle>
            <a:lvl1pPr>
              <a:defRPr/>
            </a:lvl1pPr>
          </a:lstStyle>
          <a:p>
            <a:pPr>
              <a:defRPr/>
            </a:pPr>
            <a:fld id="{7EE9AA6B-2FDF-41BC-A79B-C2F607FA69EA}" type="datetimeFigureOut">
              <a:rPr lang="ru-RU">
                <a:solidFill>
                  <a:prstClr val="black">
                    <a:tint val="95000"/>
                  </a:prstClr>
                </a:solidFill>
              </a:rPr>
              <a:pPr>
                <a:defRPr/>
              </a:pPr>
              <a:t>18.06.2015</a:t>
            </a:fld>
            <a:endParaRPr lang="ru-RU">
              <a:solidFill>
                <a:prstClr val="black">
                  <a:tint val="95000"/>
                </a:prstClr>
              </a:solidFill>
            </a:endParaRPr>
          </a:p>
        </p:txBody>
      </p:sp>
      <p:sp>
        <p:nvSpPr>
          <p:cNvPr id="7" name="Нижний колонтитул 4"/>
          <p:cNvSpPr>
            <a:spLocks noGrp="1"/>
          </p:cNvSpPr>
          <p:nvPr>
            <p:ph type="ftr" sz="quarter" idx="11"/>
          </p:nvPr>
        </p:nvSpPr>
        <p:spPr>
          <a:xfrm>
            <a:off x="2640013" y="6376988"/>
            <a:ext cx="3836987" cy="365125"/>
          </a:xfrm>
        </p:spPr>
        <p:txBody>
          <a:bodyPr/>
          <a:lstStyle>
            <a:lvl1pPr>
              <a:defRPr/>
            </a:lvl1pPr>
          </a:lstStyle>
          <a:p>
            <a:pPr>
              <a:defRPr/>
            </a:pPr>
            <a:endParaRPr lang="ru-RU">
              <a:solidFill>
                <a:prstClr val="black">
                  <a:tint val="95000"/>
                </a:prstClr>
              </a:solidFill>
            </a:endParaRPr>
          </a:p>
        </p:txBody>
      </p:sp>
      <p:sp>
        <p:nvSpPr>
          <p:cNvPr id="8" name="Номер слайда 5"/>
          <p:cNvSpPr>
            <a:spLocks noGrp="1"/>
          </p:cNvSpPr>
          <p:nvPr>
            <p:ph type="sldNum" sz="quarter" idx="12"/>
          </p:nvPr>
        </p:nvSpPr>
        <p:spPr/>
        <p:txBody>
          <a:bodyPr/>
          <a:lstStyle>
            <a:lvl1pPr>
              <a:defRPr/>
            </a:lvl1pPr>
          </a:lstStyle>
          <a:p>
            <a:pPr>
              <a:defRPr/>
            </a:pPr>
            <a:fld id="{7BEC435F-932E-41C5-A42B-C6C4CC9F8896}" type="slidenum">
              <a:rPr lang="ru-RU">
                <a:solidFill>
                  <a:prstClr val="black">
                    <a:tint val="95000"/>
                  </a:prstClr>
                </a:solidFill>
              </a:rPr>
              <a:pPr>
                <a:defRPr/>
              </a:pPr>
              <a:t>‹#›</a:t>
            </a:fld>
            <a:endParaRPr lang="ru-RU">
              <a:solidFill>
                <a:prstClr val="black">
                  <a:tint val="95000"/>
                </a:prstClr>
              </a:solidFill>
            </a:endParaRPr>
          </a:p>
        </p:txBody>
      </p:sp>
    </p:spTree>
    <p:extLst>
      <p:ext uri="{BB962C8B-B14F-4D97-AF65-F5344CB8AC3E}">
        <p14:creationId xmlns:p14="http://schemas.microsoft.com/office/powerpoint/2010/main" xmlns="" val="10896233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17E50EA6-FDAF-414C-8F5C-6030BD6165DC}" type="datetimeFigureOut">
              <a:rPr lang="ru-RU">
                <a:solidFill>
                  <a:prstClr val="black">
                    <a:tint val="95000"/>
                  </a:prstClr>
                </a:solidFill>
              </a:rPr>
              <a:pPr>
                <a:defRPr/>
              </a:pPr>
              <a:t>18.06.2015</a:t>
            </a:fld>
            <a:endParaRPr lang="ru-RU">
              <a:solidFill>
                <a:prstClr val="black">
                  <a:tint val="95000"/>
                </a:prstClr>
              </a:solidFill>
            </a:endParaRPr>
          </a:p>
        </p:txBody>
      </p:sp>
      <p:sp>
        <p:nvSpPr>
          <p:cNvPr id="3" name="Нижний колонтитул 4"/>
          <p:cNvSpPr>
            <a:spLocks noGrp="1"/>
          </p:cNvSpPr>
          <p:nvPr>
            <p:ph type="ftr" sz="quarter" idx="11"/>
          </p:nvPr>
        </p:nvSpPr>
        <p:spPr/>
        <p:txBody>
          <a:bodyPr/>
          <a:lstStyle>
            <a:lvl1pPr>
              <a:defRPr/>
            </a:lvl1pPr>
          </a:lstStyle>
          <a:p>
            <a:pPr>
              <a:defRPr/>
            </a:pPr>
            <a:endParaRPr lang="ru-RU">
              <a:solidFill>
                <a:prstClr val="black">
                  <a:tint val="95000"/>
                </a:prstClr>
              </a:solidFill>
            </a:endParaRPr>
          </a:p>
        </p:txBody>
      </p:sp>
      <p:sp>
        <p:nvSpPr>
          <p:cNvPr id="4" name="Номер слайда 5"/>
          <p:cNvSpPr>
            <a:spLocks noGrp="1"/>
          </p:cNvSpPr>
          <p:nvPr>
            <p:ph type="sldNum" sz="quarter" idx="12"/>
          </p:nvPr>
        </p:nvSpPr>
        <p:spPr/>
        <p:txBody>
          <a:bodyPr/>
          <a:lstStyle>
            <a:lvl1pPr>
              <a:defRPr/>
            </a:lvl1pPr>
          </a:lstStyle>
          <a:p>
            <a:pPr>
              <a:defRPr/>
            </a:pPr>
            <a:fld id="{51C3DCA7-7701-48C1-B6F9-66ECA3611CD6}" type="slidenum">
              <a:rPr lang="ru-RU">
                <a:solidFill>
                  <a:prstClr val="black">
                    <a:tint val="95000"/>
                  </a:prstClr>
                </a:solidFill>
              </a:rPr>
              <a:pPr>
                <a:defRPr/>
              </a:pPr>
              <a:t>‹#›</a:t>
            </a:fld>
            <a:endParaRPr lang="ru-RU">
              <a:solidFill>
                <a:prstClr val="black">
                  <a:tint val="95000"/>
                </a:prstClr>
              </a:solidFill>
            </a:endParaRPr>
          </a:p>
        </p:txBody>
      </p:sp>
    </p:spTree>
    <p:extLst>
      <p:ext uri="{BB962C8B-B14F-4D97-AF65-F5344CB8AC3E}">
        <p14:creationId xmlns:p14="http://schemas.microsoft.com/office/powerpoint/2010/main" xmlns="" val="1950563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7E79CD3-DC9D-46DE-AA04-C3452AE2BFAD}" type="datetimeFigureOut">
              <a:rPr lang="ru-RU" smtClean="0"/>
              <a:pPr/>
              <a:t>18.06.2015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BE21FE-F169-4BCB-9EE5-111EAC2E4E5E}" type="slidenum">
              <a:rPr lang="ru-RU" smtClean="0"/>
              <a:pPr/>
              <a:t>‹#›</a:t>
            </a:fld>
            <a:endParaRPr lang="ru-RU"/>
          </a:p>
        </p:txBody>
      </p:sp>
    </p:spTree>
    <p:extLst>
      <p:ext uri="{BB962C8B-B14F-4D97-AF65-F5344CB8AC3E}">
        <p14:creationId xmlns:p14="http://schemas.microsoft.com/office/powerpoint/2010/main" xmlns="" val="3778797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7E79CD3-DC9D-46DE-AA04-C3452AE2BFAD}" type="datetimeFigureOut">
              <a:rPr lang="ru-RU" smtClean="0"/>
              <a:pPr/>
              <a:t>18.06.2015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9BE21FE-F169-4BCB-9EE5-111EAC2E4E5E}" type="slidenum">
              <a:rPr lang="ru-RU" smtClean="0"/>
              <a:pPr/>
              <a:t>‹#›</a:t>
            </a:fld>
            <a:endParaRPr lang="ru-RU"/>
          </a:p>
        </p:txBody>
      </p:sp>
    </p:spTree>
    <p:extLst>
      <p:ext uri="{BB962C8B-B14F-4D97-AF65-F5344CB8AC3E}">
        <p14:creationId xmlns:p14="http://schemas.microsoft.com/office/powerpoint/2010/main" xmlns="" val="4174962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7E79CD3-DC9D-46DE-AA04-C3452AE2BFAD}" type="datetimeFigureOut">
              <a:rPr lang="ru-RU" smtClean="0"/>
              <a:pPr/>
              <a:t>18.06.2015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9BE21FE-F169-4BCB-9EE5-111EAC2E4E5E}" type="slidenum">
              <a:rPr lang="ru-RU" smtClean="0"/>
              <a:pPr/>
              <a:t>‹#›</a:t>
            </a:fld>
            <a:endParaRPr lang="ru-RU"/>
          </a:p>
        </p:txBody>
      </p:sp>
    </p:spTree>
    <p:extLst>
      <p:ext uri="{BB962C8B-B14F-4D97-AF65-F5344CB8AC3E}">
        <p14:creationId xmlns:p14="http://schemas.microsoft.com/office/powerpoint/2010/main" xmlns="" val="915026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7E79CD3-DC9D-46DE-AA04-C3452AE2BFAD}" type="datetimeFigureOut">
              <a:rPr lang="ru-RU" smtClean="0"/>
              <a:pPr/>
              <a:t>18.06.2015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9BE21FE-F169-4BCB-9EE5-111EAC2E4E5E}" type="slidenum">
              <a:rPr lang="ru-RU" smtClean="0"/>
              <a:pPr/>
              <a:t>‹#›</a:t>
            </a:fld>
            <a:endParaRPr lang="ru-RU"/>
          </a:p>
        </p:txBody>
      </p:sp>
    </p:spTree>
    <p:extLst>
      <p:ext uri="{BB962C8B-B14F-4D97-AF65-F5344CB8AC3E}">
        <p14:creationId xmlns:p14="http://schemas.microsoft.com/office/powerpoint/2010/main" xmlns="" val="1052405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7E79CD3-DC9D-46DE-AA04-C3452AE2BFAD}" type="datetimeFigureOut">
              <a:rPr lang="ru-RU" smtClean="0"/>
              <a:pPr/>
              <a:t>18.06.2015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9BE21FE-F169-4BCB-9EE5-111EAC2E4E5E}" type="slidenum">
              <a:rPr lang="ru-RU" smtClean="0"/>
              <a:pPr/>
              <a:t>‹#›</a:t>
            </a:fld>
            <a:endParaRPr lang="ru-RU"/>
          </a:p>
        </p:txBody>
      </p:sp>
    </p:spTree>
    <p:extLst>
      <p:ext uri="{BB962C8B-B14F-4D97-AF65-F5344CB8AC3E}">
        <p14:creationId xmlns:p14="http://schemas.microsoft.com/office/powerpoint/2010/main" xmlns="" val="839601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7E79CD3-DC9D-46DE-AA04-C3452AE2BFAD}" type="datetimeFigureOut">
              <a:rPr lang="ru-RU" smtClean="0"/>
              <a:pPr/>
              <a:t>18.06.2015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9BE21FE-F169-4BCB-9EE5-111EAC2E4E5E}" type="slidenum">
              <a:rPr lang="ru-RU" smtClean="0"/>
              <a:pPr/>
              <a:t>‹#›</a:t>
            </a:fld>
            <a:endParaRPr lang="ru-RU"/>
          </a:p>
        </p:txBody>
      </p:sp>
    </p:spTree>
    <p:extLst>
      <p:ext uri="{BB962C8B-B14F-4D97-AF65-F5344CB8AC3E}">
        <p14:creationId xmlns:p14="http://schemas.microsoft.com/office/powerpoint/2010/main" xmlns="" val="219375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7E79CD3-DC9D-46DE-AA04-C3452AE2BFAD}" type="datetimeFigureOut">
              <a:rPr lang="ru-RU" smtClean="0"/>
              <a:pPr/>
              <a:t>18.06.2015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9BE21FE-F169-4BCB-9EE5-111EAC2E4E5E}" type="slidenum">
              <a:rPr lang="ru-RU" smtClean="0"/>
              <a:pPr/>
              <a:t>‹#›</a:t>
            </a:fld>
            <a:endParaRPr lang="ru-RU"/>
          </a:p>
        </p:txBody>
      </p:sp>
    </p:spTree>
    <p:extLst>
      <p:ext uri="{BB962C8B-B14F-4D97-AF65-F5344CB8AC3E}">
        <p14:creationId xmlns:p14="http://schemas.microsoft.com/office/powerpoint/2010/main" xmlns="" val="1061581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E79CD3-DC9D-46DE-AA04-C3452AE2BFAD}" type="datetimeFigureOut">
              <a:rPr lang="ru-RU" smtClean="0"/>
              <a:pPr/>
              <a:t>18.06.2015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BE21FE-F169-4BCB-9EE5-111EAC2E4E5E}" type="slidenum">
              <a:rPr lang="ru-RU" smtClean="0"/>
              <a:pPr/>
              <a:t>‹#›</a:t>
            </a:fld>
            <a:endParaRPr lang="ru-RU"/>
          </a:p>
        </p:txBody>
      </p:sp>
    </p:spTree>
    <p:extLst>
      <p:ext uri="{BB962C8B-B14F-4D97-AF65-F5344CB8AC3E}">
        <p14:creationId xmlns:p14="http://schemas.microsoft.com/office/powerpoint/2010/main" xmlns="" val="790606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Прямоугольник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7" name="Прямоугольник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2" name="Заголовок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ru-RU" smtClean="0"/>
              <a:t>Образец заголовка</a:t>
            </a:r>
            <a:endParaRPr lang="en-US"/>
          </a:p>
        </p:txBody>
      </p:sp>
      <p:sp>
        <p:nvSpPr>
          <p:cNvPr id="1029" name="Текст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Дата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latinLnBrk="0" hangingPunct="1">
              <a:defRPr kumimoji="0" sz="1200">
                <a:solidFill>
                  <a:schemeClr val="tx1">
                    <a:tint val="95000"/>
                  </a:schemeClr>
                </a:solidFill>
                <a:latin typeface="Arial" charset="0"/>
                <a:cs typeface="Arial" charset="0"/>
              </a:defRPr>
            </a:lvl1pPr>
            <a:extLst/>
          </a:lstStyle>
          <a:p>
            <a:pPr fontAlgn="base">
              <a:spcBef>
                <a:spcPct val="0"/>
              </a:spcBef>
              <a:spcAft>
                <a:spcPct val="0"/>
              </a:spcAft>
              <a:defRPr/>
            </a:pPr>
            <a:fld id="{EE546838-9126-4DB8-AAEC-10A929CAF36A}" type="datetimeFigureOut">
              <a:rPr lang="ru-RU">
                <a:solidFill>
                  <a:prstClr val="black">
                    <a:tint val="95000"/>
                  </a:prstClr>
                </a:solidFill>
              </a:rPr>
              <a:pPr fontAlgn="base">
                <a:spcBef>
                  <a:spcPct val="0"/>
                </a:spcBef>
                <a:spcAft>
                  <a:spcPct val="0"/>
                </a:spcAft>
                <a:defRPr/>
              </a:pPr>
              <a:t>18.06.2015</a:t>
            </a:fld>
            <a:endParaRPr lang="ru-RU">
              <a:solidFill>
                <a:prstClr val="black">
                  <a:tint val="95000"/>
                </a:prstClr>
              </a:solidFill>
            </a:endParaRPr>
          </a:p>
        </p:txBody>
      </p:sp>
      <p:sp>
        <p:nvSpPr>
          <p:cNvPr id="5" name="Нижний колонтитул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latinLnBrk="0" hangingPunct="1">
              <a:defRPr kumimoji="0" sz="1200">
                <a:solidFill>
                  <a:schemeClr val="tx1">
                    <a:tint val="95000"/>
                  </a:schemeClr>
                </a:solidFill>
                <a:latin typeface="Arial" charset="0"/>
                <a:cs typeface="Arial" charset="0"/>
              </a:defRPr>
            </a:lvl1pPr>
            <a:extLst/>
          </a:lstStyle>
          <a:p>
            <a:pPr fontAlgn="base">
              <a:spcBef>
                <a:spcPct val="0"/>
              </a:spcBef>
              <a:spcAft>
                <a:spcPct val="0"/>
              </a:spcAft>
              <a:defRPr/>
            </a:pPr>
            <a:endParaRPr lang="ru-RU">
              <a:solidFill>
                <a:prstClr val="black">
                  <a:tint val="95000"/>
                </a:prstClr>
              </a:solidFill>
            </a:endParaRPr>
          </a:p>
        </p:txBody>
      </p:sp>
      <p:sp>
        <p:nvSpPr>
          <p:cNvPr id="6" name="Номер слайда 5"/>
          <p:cNvSpPr>
            <a:spLocks noGrp="1"/>
          </p:cNvSpPr>
          <p:nvPr>
            <p:ph type="sldNum" sz="quarter" idx="4"/>
          </p:nvPr>
        </p:nvSpPr>
        <p:spPr>
          <a:xfrm>
            <a:off x="8204200" y="6477000"/>
            <a:ext cx="733425" cy="274638"/>
          </a:xfrm>
          <a:prstGeom prst="rect">
            <a:avLst/>
          </a:prstGeom>
        </p:spPr>
        <p:txBody>
          <a:bodyPr vert="horz" bIns="0" rtlCol="0" anchor="b"/>
          <a:lstStyle>
            <a:lvl1pPr algn="r" eaLnBrk="1" latinLnBrk="0" hangingPunct="1">
              <a:defRPr kumimoji="0" sz="1200">
                <a:solidFill>
                  <a:schemeClr val="tx1">
                    <a:tint val="95000"/>
                  </a:schemeClr>
                </a:solidFill>
                <a:latin typeface="Arial" charset="0"/>
                <a:cs typeface="Arial" charset="0"/>
              </a:defRPr>
            </a:lvl1pPr>
            <a:extLst/>
          </a:lstStyle>
          <a:p>
            <a:pPr fontAlgn="base">
              <a:spcBef>
                <a:spcPct val="0"/>
              </a:spcBef>
              <a:spcAft>
                <a:spcPct val="0"/>
              </a:spcAft>
              <a:defRPr/>
            </a:pPr>
            <a:fld id="{85E3FA63-8160-4F81-9935-C03245971A39}" type="slidenum">
              <a:rPr lang="ru-RU">
                <a:solidFill>
                  <a:prstClr val="black">
                    <a:tint val="95000"/>
                  </a:prstClr>
                </a:solidFill>
              </a:rPr>
              <a:pPr fontAlgn="base">
                <a:spcBef>
                  <a:spcPct val="0"/>
                </a:spcBef>
                <a:spcAft>
                  <a:spcPct val="0"/>
                </a:spcAft>
                <a:defRPr/>
              </a:pPr>
              <a:t>‹#›</a:t>
            </a:fld>
            <a:endParaRPr lang="ru-RU">
              <a:solidFill>
                <a:prstClr val="black">
                  <a:tint val="95000"/>
                </a:prstClr>
              </a:solidFill>
            </a:endParaRPr>
          </a:p>
        </p:txBody>
      </p:sp>
    </p:spTree>
    <p:extLst>
      <p:ext uri="{BB962C8B-B14F-4D97-AF65-F5344CB8AC3E}">
        <p14:creationId xmlns:p14="http://schemas.microsoft.com/office/powerpoint/2010/main" xmlns="" val="14571004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boriszing@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cnews.ru/top/2015/06/17/barak_obama_nazval_glavnyy_itproekt_ssha_katastrofoy_596627" TargetMode="External"/><Relationship Id="rId1" Type="http://schemas.openxmlformats.org/officeDocument/2006/relationships/slideLayout" Target="../slideLayouts/slideLayout13.xml"/><Relationship Id="rId4" Type="http://schemas.openxmlformats.org/officeDocument/2006/relationships/hyperlink" Target="http://www.cnews.ru/news/top/index.shtml?2015/04/14/594874"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gosbook.ru/node/63349" TargetMode="External"/><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hyperlink" Target="http://www.gosbook.ru/node/63583"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slideLayout" Target="../slideLayouts/slideLayout22.xml"/><Relationship Id="rId5" Type="http://schemas.openxmlformats.org/officeDocument/2006/relationships/image" Target="../media/image10.wmf"/><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700808"/>
            <a:ext cx="7772400" cy="1470025"/>
          </a:xfrm>
        </p:spPr>
        <p:txBody>
          <a:bodyPr>
            <a:normAutofit fontScale="90000"/>
          </a:bodyPr>
          <a:lstStyle/>
          <a:p>
            <a:r>
              <a:rPr lang="ru-RU" sz="6000" b="1" u="sng" dirty="0" smtClean="0"/>
              <a:t>Электронная </a:t>
            </a:r>
            <a:r>
              <a:rPr lang="ru-RU" sz="6000" b="1" u="sng" dirty="0"/>
              <a:t>медицинская </a:t>
            </a:r>
            <a:r>
              <a:rPr lang="ru-RU" sz="6000" b="1" u="sng" dirty="0" smtClean="0"/>
              <a:t>карта</a:t>
            </a:r>
            <a:r>
              <a:rPr lang="ru-RU" b="1" u="sng" dirty="0" smtClean="0"/>
              <a:t> </a:t>
            </a:r>
            <a:r>
              <a:rPr lang="ru-RU" b="1" dirty="0" smtClean="0"/>
              <a:t/>
            </a:r>
            <a:br>
              <a:rPr lang="ru-RU" b="1" dirty="0" smtClean="0"/>
            </a:br>
            <a:r>
              <a:rPr lang="ru-RU" b="1" dirty="0" smtClean="0"/>
              <a:t/>
            </a:r>
            <a:br>
              <a:rPr lang="ru-RU" b="1" dirty="0" smtClean="0"/>
            </a:br>
            <a:r>
              <a:rPr lang="ru-RU" b="1" dirty="0" smtClean="0"/>
              <a:t>проекты стандартов </a:t>
            </a:r>
            <a:br>
              <a:rPr lang="ru-RU" b="1" dirty="0" smtClean="0"/>
            </a:br>
            <a:r>
              <a:rPr lang="ru-RU" b="1" dirty="0" smtClean="0"/>
              <a:t>(или иных??? документов)</a:t>
            </a:r>
            <a:endParaRPr lang="ru-RU" dirty="0"/>
          </a:p>
        </p:txBody>
      </p:sp>
      <p:sp>
        <p:nvSpPr>
          <p:cNvPr id="3" name="Прямоугольник 2"/>
          <p:cNvSpPr/>
          <p:nvPr/>
        </p:nvSpPr>
        <p:spPr>
          <a:xfrm>
            <a:off x="323528" y="4488120"/>
            <a:ext cx="8352928" cy="2062103"/>
          </a:xfrm>
          <a:prstGeom prst="rect">
            <a:avLst/>
          </a:prstGeom>
        </p:spPr>
        <p:txBody>
          <a:bodyPr wrap="square">
            <a:spAutoFit/>
          </a:bodyPr>
          <a:lstStyle/>
          <a:p>
            <a:pPr algn="ctr"/>
            <a:r>
              <a:rPr lang="ru-RU" sz="2800" b="1" dirty="0" smtClean="0">
                <a:solidFill>
                  <a:srgbClr val="0070C0"/>
                </a:solidFill>
              </a:rPr>
              <a:t>Зингерман Б.В      </a:t>
            </a:r>
            <a:r>
              <a:rPr lang="en-US" sz="2800" dirty="0" smtClean="0">
                <a:solidFill>
                  <a:schemeClr val="tx2">
                    <a:lumMod val="75000"/>
                  </a:schemeClr>
                </a:solidFill>
                <a:hlinkClick r:id="rId2"/>
              </a:rPr>
              <a:t>boriszing@gmail.com</a:t>
            </a:r>
            <a:r>
              <a:rPr lang="ru-RU" sz="2800" dirty="0" smtClean="0">
                <a:solidFill>
                  <a:schemeClr val="tx2">
                    <a:lumMod val="75000"/>
                  </a:schemeClr>
                </a:solidFill>
              </a:rPr>
              <a:t/>
            </a:r>
            <a:br>
              <a:rPr lang="ru-RU" sz="2800" dirty="0" smtClean="0">
                <a:solidFill>
                  <a:schemeClr val="tx2">
                    <a:lumMod val="75000"/>
                  </a:schemeClr>
                </a:solidFill>
              </a:rPr>
            </a:br>
            <a:r>
              <a:rPr lang="ru-RU" sz="2800" b="1" dirty="0" smtClean="0"/>
              <a:t/>
            </a:r>
            <a:br>
              <a:rPr lang="ru-RU" sz="2800" b="1" dirty="0" smtClean="0"/>
            </a:br>
            <a:r>
              <a:rPr lang="ru-RU" sz="2400" dirty="0" smtClean="0">
                <a:solidFill>
                  <a:srgbClr val="002060"/>
                </a:solidFill>
              </a:rPr>
              <a:t>зав. отд. ИТ Гематологического научного центра МЗ РФ,</a:t>
            </a:r>
            <a:br>
              <a:rPr lang="ru-RU" sz="2400" dirty="0" smtClean="0">
                <a:solidFill>
                  <a:srgbClr val="002060"/>
                </a:solidFill>
              </a:rPr>
            </a:br>
            <a:r>
              <a:rPr lang="ru-RU" sz="2400" dirty="0" smtClean="0">
                <a:solidFill>
                  <a:srgbClr val="002060"/>
                </a:solidFill>
              </a:rPr>
              <a:t> рук. рабочей группы "Электронная медицинская</a:t>
            </a:r>
            <a:br>
              <a:rPr lang="ru-RU" sz="2400" dirty="0" smtClean="0">
                <a:solidFill>
                  <a:srgbClr val="002060"/>
                </a:solidFill>
              </a:rPr>
            </a:br>
            <a:r>
              <a:rPr lang="ru-RU" sz="2400" dirty="0" smtClean="0">
                <a:solidFill>
                  <a:srgbClr val="002060"/>
                </a:solidFill>
              </a:rPr>
              <a:t>карта" Экспертного совета по ИКТ Минздрава РФ</a:t>
            </a:r>
            <a:endParaRPr lang="ru-RU" sz="2400" dirty="0"/>
          </a:p>
        </p:txBody>
      </p:sp>
    </p:spTree>
    <p:extLst>
      <p:ext uri="{BB962C8B-B14F-4D97-AF65-F5344CB8AC3E}">
        <p14:creationId xmlns:p14="http://schemas.microsoft.com/office/powerpoint/2010/main" xmlns="" val="8195061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142230" y="404664"/>
            <a:ext cx="8891587"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ru-RU" sz="3000" b="1" dirty="0" smtClean="0">
                <a:solidFill>
                  <a:srgbClr val="FFFF00"/>
                </a:solidFill>
              </a:rPr>
              <a:t>Электронная медкарта </a:t>
            </a:r>
            <a:endParaRPr lang="ru-RU" sz="3000" b="1" dirty="0">
              <a:solidFill>
                <a:srgbClr val="FFFF00"/>
              </a:solidFill>
            </a:endParaRPr>
          </a:p>
        </p:txBody>
      </p:sp>
      <p:pic>
        <p:nvPicPr>
          <p:cNvPr id="18435" name="Picture 7" descr="http://artbyjordan.com/stormy_sea.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1484313"/>
            <a:ext cx="6365875" cy="5373687"/>
          </a:xfrm>
          <a:prstGeom prst="rect">
            <a:avLst/>
          </a:prstGeom>
          <a:noFill/>
          <a:ln w="25400">
            <a:solidFill>
              <a:schemeClr val="bg1"/>
            </a:solidFill>
            <a:miter lim="800000"/>
            <a:headEnd type="stealth" w="lg" len="lg"/>
            <a:tailEnd type="stealth" w="lg" len="lg"/>
          </a:ln>
          <a:extLst>
            <a:ext uri="{909E8E84-426E-40DD-AFC4-6F175D3DCCD1}">
              <a14:hiddenFill xmlns:a14="http://schemas.microsoft.com/office/drawing/2010/main" xmlns="">
                <a:solidFill>
                  <a:srgbClr val="FFFFFF"/>
                </a:solidFill>
              </a14:hiddenFill>
            </a:ext>
          </a:extLst>
        </p:spPr>
      </p:pic>
      <p:sp>
        <p:nvSpPr>
          <p:cNvPr id="7" name="Овал 6"/>
          <p:cNvSpPr/>
          <p:nvPr/>
        </p:nvSpPr>
        <p:spPr>
          <a:xfrm>
            <a:off x="1547813" y="1773238"/>
            <a:ext cx="863600" cy="863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ru-RU">
              <a:solidFill>
                <a:prstClr val="white"/>
              </a:solidFill>
            </a:endParaRPr>
          </a:p>
        </p:txBody>
      </p:sp>
      <p:sp>
        <p:nvSpPr>
          <p:cNvPr id="18437" name="TextBox 5"/>
          <p:cNvSpPr txBox="1">
            <a:spLocks noChangeArrowheads="1"/>
          </p:cNvSpPr>
          <p:nvPr/>
        </p:nvSpPr>
        <p:spPr bwMode="auto">
          <a:xfrm>
            <a:off x="1547813" y="1989138"/>
            <a:ext cx="845103"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ru-RU" dirty="0" smtClean="0">
                <a:solidFill>
                  <a:prstClr val="black"/>
                </a:solidFill>
              </a:rPr>
              <a:t>ИЭМК</a:t>
            </a:r>
            <a:endParaRPr lang="ru-RU" dirty="0">
              <a:solidFill>
                <a:prstClr val="black"/>
              </a:solidFill>
            </a:endParaRPr>
          </a:p>
        </p:txBody>
      </p:sp>
      <p:sp>
        <p:nvSpPr>
          <p:cNvPr id="8" name="Овал 7"/>
          <p:cNvSpPr/>
          <p:nvPr/>
        </p:nvSpPr>
        <p:spPr>
          <a:xfrm>
            <a:off x="1476375" y="1773238"/>
            <a:ext cx="935038" cy="863600"/>
          </a:xfrm>
          <a:prstGeom prst="ellipse">
            <a:avLst/>
          </a:prstGeom>
          <a:noFill/>
          <a:ln w="635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ru-RU">
              <a:solidFill>
                <a:prstClr val="white"/>
              </a:solidFill>
            </a:endParaRPr>
          </a:p>
        </p:txBody>
      </p:sp>
      <p:sp>
        <p:nvSpPr>
          <p:cNvPr id="18439" name="TextBox 8"/>
          <p:cNvSpPr txBox="1">
            <a:spLocks noChangeArrowheads="1"/>
          </p:cNvSpPr>
          <p:nvPr/>
        </p:nvSpPr>
        <p:spPr bwMode="auto">
          <a:xfrm>
            <a:off x="1901825" y="6381750"/>
            <a:ext cx="2093913" cy="36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ru-RU">
                <a:solidFill>
                  <a:prstClr val="white"/>
                </a:solidFill>
              </a:rPr>
              <a:t>Бурное море ЛПУ</a:t>
            </a:r>
          </a:p>
        </p:txBody>
      </p:sp>
      <p:sp>
        <p:nvSpPr>
          <p:cNvPr id="18440" name="TextBox 9"/>
          <p:cNvSpPr txBox="1">
            <a:spLocks noChangeArrowheads="1"/>
          </p:cNvSpPr>
          <p:nvPr/>
        </p:nvSpPr>
        <p:spPr bwMode="auto">
          <a:xfrm>
            <a:off x="468313" y="3933825"/>
            <a:ext cx="677862" cy="36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ru-RU">
                <a:solidFill>
                  <a:prstClr val="white"/>
                </a:solidFill>
              </a:rPr>
              <a:t>ЭМК</a:t>
            </a:r>
          </a:p>
        </p:txBody>
      </p:sp>
      <p:sp>
        <p:nvSpPr>
          <p:cNvPr id="18441" name="TextBox 10"/>
          <p:cNvSpPr txBox="1">
            <a:spLocks noChangeArrowheads="1"/>
          </p:cNvSpPr>
          <p:nvPr/>
        </p:nvSpPr>
        <p:spPr bwMode="auto">
          <a:xfrm>
            <a:off x="3101975" y="4005263"/>
            <a:ext cx="677863"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ru-RU" dirty="0">
                <a:solidFill>
                  <a:prstClr val="white"/>
                </a:solidFill>
              </a:rPr>
              <a:t>ЭМК</a:t>
            </a:r>
          </a:p>
        </p:txBody>
      </p:sp>
      <p:sp>
        <p:nvSpPr>
          <p:cNvPr id="18442" name="TextBox 11"/>
          <p:cNvSpPr txBox="1">
            <a:spLocks noChangeArrowheads="1"/>
          </p:cNvSpPr>
          <p:nvPr/>
        </p:nvSpPr>
        <p:spPr bwMode="auto">
          <a:xfrm>
            <a:off x="5549900" y="4157663"/>
            <a:ext cx="677863"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ru-RU">
                <a:solidFill>
                  <a:prstClr val="white"/>
                </a:solidFill>
              </a:rPr>
              <a:t>ЭМК</a:t>
            </a:r>
          </a:p>
        </p:txBody>
      </p:sp>
      <p:sp>
        <p:nvSpPr>
          <p:cNvPr id="18443" name="TextBox 12"/>
          <p:cNvSpPr txBox="1">
            <a:spLocks noChangeArrowheads="1"/>
          </p:cNvSpPr>
          <p:nvPr/>
        </p:nvSpPr>
        <p:spPr bwMode="auto">
          <a:xfrm>
            <a:off x="620713" y="5364163"/>
            <a:ext cx="709612" cy="36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ru-RU">
                <a:solidFill>
                  <a:prstClr val="white"/>
                </a:solidFill>
              </a:rPr>
              <a:t>МИС</a:t>
            </a:r>
          </a:p>
        </p:txBody>
      </p:sp>
      <p:sp>
        <p:nvSpPr>
          <p:cNvPr id="18444" name="TextBox 13"/>
          <p:cNvSpPr txBox="1">
            <a:spLocks noChangeArrowheads="1"/>
          </p:cNvSpPr>
          <p:nvPr/>
        </p:nvSpPr>
        <p:spPr bwMode="auto">
          <a:xfrm>
            <a:off x="4829175" y="4086225"/>
            <a:ext cx="679450" cy="36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ru-RU">
                <a:solidFill>
                  <a:prstClr val="white"/>
                </a:solidFill>
              </a:rPr>
              <a:t>ЭМК</a:t>
            </a:r>
          </a:p>
        </p:txBody>
      </p:sp>
      <p:sp>
        <p:nvSpPr>
          <p:cNvPr id="18445" name="TextBox 14"/>
          <p:cNvSpPr txBox="1">
            <a:spLocks noChangeArrowheads="1"/>
          </p:cNvSpPr>
          <p:nvPr/>
        </p:nvSpPr>
        <p:spPr bwMode="auto">
          <a:xfrm>
            <a:off x="2051050" y="4238625"/>
            <a:ext cx="679450" cy="36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ru-RU">
                <a:solidFill>
                  <a:prstClr val="white"/>
                </a:solidFill>
              </a:rPr>
              <a:t>ЭМК</a:t>
            </a:r>
          </a:p>
        </p:txBody>
      </p:sp>
      <p:sp>
        <p:nvSpPr>
          <p:cNvPr id="18446" name="TextBox 15"/>
          <p:cNvSpPr txBox="1">
            <a:spLocks noChangeArrowheads="1"/>
          </p:cNvSpPr>
          <p:nvPr/>
        </p:nvSpPr>
        <p:spPr bwMode="auto">
          <a:xfrm>
            <a:off x="5508625" y="5651500"/>
            <a:ext cx="709613"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ru-RU">
                <a:solidFill>
                  <a:prstClr val="white"/>
                </a:solidFill>
              </a:rPr>
              <a:t>МИС</a:t>
            </a:r>
          </a:p>
        </p:txBody>
      </p:sp>
      <p:cxnSp>
        <p:nvCxnSpPr>
          <p:cNvPr id="18" name="Прямая со стрелкой 17"/>
          <p:cNvCxnSpPr>
            <a:stCxn id="7" idx="5"/>
            <a:endCxn id="18441" idx="0"/>
          </p:cNvCxnSpPr>
          <p:nvPr/>
        </p:nvCxnSpPr>
        <p:spPr>
          <a:xfrm>
            <a:off x="2286000" y="2509838"/>
            <a:ext cx="1154113" cy="1495425"/>
          </a:xfrm>
          <a:prstGeom prst="straightConnector1">
            <a:avLst/>
          </a:prstGeom>
          <a:ln w="25400">
            <a:solidFill>
              <a:schemeClr val="bg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p:nvPr/>
        </p:nvCxnSpPr>
        <p:spPr>
          <a:xfrm flipH="1">
            <a:off x="827088" y="2636838"/>
            <a:ext cx="865187" cy="1296987"/>
          </a:xfrm>
          <a:prstGeom prst="straightConnector1">
            <a:avLst/>
          </a:prstGeom>
          <a:ln w="25400">
            <a:solidFill>
              <a:schemeClr val="bg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a:endCxn id="18445" idx="0"/>
          </p:cNvCxnSpPr>
          <p:nvPr/>
        </p:nvCxnSpPr>
        <p:spPr>
          <a:xfrm>
            <a:off x="1979613" y="2636838"/>
            <a:ext cx="411162" cy="1601787"/>
          </a:xfrm>
          <a:prstGeom prst="straightConnector1">
            <a:avLst/>
          </a:prstGeom>
          <a:ln w="25400">
            <a:solidFill>
              <a:schemeClr val="bg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p:nvPr/>
        </p:nvCxnSpPr>
        <p:spPr>
          <a:xfrm>
            <a:off x="2411413" y="2420938"/>
            <a:ext cx="2592387" cy="1655762"/>
          </a:xfrm>
          <a:prstGeom prst="straightConnector1">
            <a:avLst/>
          </a:prstGeom>
          <a:ln w="25400">
            <a:solidFill>
              <a:schemeClr val="bg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a:endCxn id="18442" idx="0"/>
          </p:cNvCxnSpPr>
          <p:nvPr/>
        </p:nvCxnSpPr>
        <p:spPr>
          <a:xfrm>
            <a:off x="2484438" y="2205038"/>
            <a:ext cx="3405187" cy="1952625"/>
          </a:xfrm>
          <a:prstGeom prst="straightConnector1">
            <a:avLst/>
          </a:prstGeom>
          <a:ln w="25400">
            <a:solidFill>
              <a:schemeClr val="bg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31" name="TextBox 30"/>
          <p:cNvSpPr txBox="1">
            <a:spLocks noChangeArrowheads="1"/>
          </p:cNvSpPr>
          <p:nvPr/>
        </p:nvSpPr>
        <p:spPr bwMode="auto">
          <a:xfrm>
            <a:off x="6337300" y="1412776"/>
            <a:ext cx="2735263" cy="9233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ru-RU" dirty="0">
                <a:solidFill>
                  <a:prstClr val="black"/>
                </a:solidFill>
              </a:rPr>
              <a:t>Необходимо строго разделить задачи </a:t>
            </a:r>
            <a:r>
              <a:rPr lang="ru-RU" dirty="0" smtClean="0">
                <a:solidFill>
                  <a:prstClr val="black"/>
                </a:solidFill>
              </a:rPr>
              <a:t>и </a:t>
            </a:r>
            <a:r>
              <a:rPr lang="ru-RU" b="1" u="sng" dirty="0">
                <a:solidFill>
                  <a:prstClr val="black"/>
                </a:solidFill>
              </a:rPr>
              <a:t>проблемы</a:t>
            </a:r>
            <a:r>
              <a:rPr lang="ru-RU" u="sng" dirty="0">
                <a:solidFill>
                  <a:prstClr val="black"/>
                </a:solidFill>
              </a:rPr>
              <a:t>!</a:t>
            </a:r>
            <a:r>
              <a:rPr lang="ru-RU" dirty="0">
                <a:solidFill>
                  <a:prstClr val="black"/>
                </a:solidFill>
              </a:rPr>
              <a:t> </a:t>
            </a:r>
          </a:p>
        </p:txBody>
      </p:sp>
      <p:sp>
        <p:nvSpPr>
          <p:cNvPr id="32" name="TextBox 31"/>
          <p:cNvSpPr txBox="1">
            <a:spLocks noChangeArrowheads="1"/>
          </p:cNvSpPr>
          <p:nvPr/>
        </p:nvSpPr>
        <p:spPr bwMode="auto">
          <a:xfrm>
            <a:off x="6347908" y="2365822"/>
            <a:ext cx="2843213" cy="5078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ru-RU" b="1" dirty="0">
                <a:solidFill>
                  <a:prstClr val="black"/>
                </a:solidFill>
              </a:rPr>
              <a:t>ЭМК</a:t>
            </a:r>
            <a:r>
              <a:rPr lang="ru-RU" dirty="0">
                <a:solidFill>
                  <a:prstClr val="black"/>
                </a:solidFill>
              </a:rPr>
              <a:t>: сбор (создание) информации и ответственность за ее содержание (</a:t>
            </a:r>
            <a:r>
              <a:rPr lang="ru-RU" u="sng" dirty="0">
                <a:solidFill>
                  <a:prstClr val="black"/>
                </a:solidFill>
              </a:rPr>
              <a:t>медицина</a:t>
            </a:r>
            <a:r>
              <a:rPr lang="ru-RU" dirty="0">
                <a:solidFill>
                  <a:prstClr val="black"/>
                </a:solidFill>
              </a:rPr>
              <a:t>)</a:t>
            </a:r>
          </a:p>
          <a:p>
            <a:pPr eaLnBrk="1" fontAlgn="base" hangingPunct="1">
              <a:spcBef>
                <a:spcPct val="0"/>
              </a:spcBef>
              <a:spcAft>
                <a:spcPct val="0"/>
              </a:spcAft>
            </a:pPr>
            <a:endParaRPr lang="ru-RU" dirty="0">
              <a:solidFill>
                <a:prstClr val="black"/>
              </a:solidFill>
            </a:endParaRPr>
          </a:p>
          <a:p>
            <a:pPr eaLnBrk="1" fontAlgn="base" hangingPunct="1">
              <a:spcBef>
                <a:spcPct val="0"/>
              </a:spcBef>
              <a:spcAft>
                <a:spcPct val="0"/>
              </a:spcAft>
            </a:pPr>
            <a:r>
              <a:rPr lang="ru-RU" b="1" dirty="0">
                <a:solidFill>
                  <a:prstClr val="black"/>
                </a:solidFill>
              </a:rPr>
              <a:t>ИЭМК</a:t>
            </a:r>
            <a:r>
              <a:rPr lang="ru-RU" dirty="0">
                <a:solidFill>
                  <a:prstClr val="black"/>
                </a:solidFill>
              </a:rPr>
              <a:t>: Прием, хранение и доступ к информации, полученной из </a:t>
            </a:r>
            <a:r>
              <a:rPr lang="ru-RU" dirty="0" smtClean="0">
                <a:solidFill>
                  <a:prstClr val="black"/>
                </a:solidFill>
              </a:rPr>
              <a:t>ЭМК</a:t>
            </a:r>
            <a:endParaRPr lang="ru-RU" dirty="0">
              <a:solidFill>
                <a:prstClr val="black"/>
              </a:solidFill>
            </a:endParaRPr>
          </a:p>
          <a:p>
            <a:pPr eaLnBrk="1" fontAlgn="base" hangingPunct="1">
              <a:spcBef>
                <a:spcPct val="0"/>
              </a:spcBef>
              <a:spcAft>
                <a:spcPct val="0"/>
              </a:spcAft>
            </a:pPr>
            <a:r>
              <a:rPr lang="ru-RU" dirty="0">
                <a:solidFill>
                  <a:prstClr val="black"/>
                </a:solidFill>
              </a:rPr>
              <a:t>(</a:t>
            </a:r>
            <a:r>
              <a:rPr lang="ru-RU" u="sng" dirty="0">
                <a:solidFill>
                  <a:prstClr val="black"/>
                </a:solidFill>
              </a:rPr>
              <a:t>информатика</a:t>
            </a:r>
            <a:r>
              <a:rPr lang="ru-RU" u="sng" dirty="0" smtClean="0">
                <a:solidFill>
                  <a:prstClr val="black"/>
                </a:solidFill>
              </a:rPr>
              <a:t>)</a:t>
            </a:r>
          </a:p>
          <a:p>
            <a:pPr eaLnBrk="1" fontAlgn="base" hangingPunct="1">
              <a:spcBef>
                <a:spcPct val="0"/>
              </a:spcBef>
              <a:spcAft>
                <a:spcPct val="0"/>
              </a:spcAft>
            </a:pPr>
            <a:endParaRPr lang="ru-RU" u="sng" dirty="0">
              <a:solidFill>
                <a:prstClr val="black"/>
              </a:solidFill>
            </a:endParaRPr>
          </a:p>
          <a:p>
            <a:pPr eaLnBrk="1" fontAlgn="base" hangingPunct="1">
              <a:spcBef>
                <a:spcPct val="0"/>
              </a:spcBef>
              <a:spcAft>
                <a:spcPct val="0"/>
              </a:spcAft>
            </a:pPr>
            <a:r>
              <a:rPr lang="ru-RU" b="1" dirty="0" smtClean="0">
                <a:solidFill>
                  <a:prstClr val="black"/>
                </a:solidFill>
              </a:rPr>
              <a:t>ПЭМК</a:t>
            </a:r>
            <a:r>
              <a:rPr lang="ru-RU" dirty="0" smtClean="0">
                <a:solidFill>
                  <a:prstClr val="black"/>
                </a:solidFill>
              </a:rPr>
              <a:t>: Способ вовлечения пациента в заботу о собственном здоровье и партнерство с здравоохранением (</a:t>
            </a:r>
            <a:r>
              <a:rPr lang="ru-RU" u="sng" dirty="0" smtClean="0">
                <a:solidFill>
                  <a:prstClr val="black"/>
                </a:solidFill>
              </a:rPr>
              <a:t>социология</a:t>
            </a:r>
            <a:r>
              <a:rPr lang="ru-RU" dirty="0" smtClean="0">
                <a:solidFill>
                  <a:prstClr val="black"/>
                </a:solidFill>
              </a:rPr>
              <a:t>)</a:t>
            </a:r>
          </a:p>
          <a:p>
            <a:pPr eaLnBrk="1" fontAlgn="base" hangingPunct="1">
              <a:spcBef>
                <a:spcPct val="0"/>
              </a:spcBef>
              <a:spcAft>
                <a:spcPct val="0"/>
              </a:spcAft>
            </a:pPr>
            <a:endParaRPr lang="ru-RU" u="sng" dirty="0">
              <a:solidFill>
                <a:prstClr val="black"/>
              </a:solidFill>
            </a:endParaRPr>
          </a:p>
          <a:p>
            <a:pPr eaLnBrk="1" fontAlgn="base" hangingPunct="1">
              <a:spcBef>
                <a:spcPct val="0"/>
              </a:spcBef>
              <a:spcAft>
                <a:spcPct val="0"/>
              </a:spcAft>
            </a:pPr>
            <a:endParaRPr lang="ru-RU" u="sng" dirty="0">
              <a:solidFill>
                <a:prstClr val="black"/>
              </a:solidFill>
            </a:endParaRPr>
          </a:p>
        </p:txBody>
      </p:sp>
      <p:sp>
        <p:nvSpPr>
          <p:cNvPr id="23" name="TextBox 8"/>
          <p:cNvSpPr txBox="1">
            <a:spLocks noChangeArrowheads="1"/>
          </p:cNvSpPr>
          <p:nvPr/>
        </p:nvSpPr>
        <p:spPr bwMode="auto">
          <a:xfrm>
            <a:off x="2054225" y="5516563"/>
            <a:ext cx="2049463"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ru-RU">
                <a:solidFill>
                  <a:prstClr val="white"/>
                </a:solidFill>
              </a:rPr>
              <a:t>МИСу – МИСово!</a:t>
            </a:r>
          </a:p>
        </p:txBody>
      </p:sp>
      <p:sp>
        <p:nvSpPr>
          <p:cNvPr id="2" name="5-конечная звезда 1"/>
          <p:cNvSpPr/>
          <p:nvPr/>
        </p:nvSpPr>
        <p:spPr>
          <a:xfrm>
            <a:off x="5168900" y="908720"/>
            <a:ext cx="1347316" cy="109157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ru-RU" dirty="0">
              <a:solidFill>
                <a:prstClr val="white"/>
              </a:solidFill>
            </a:endParaRPr>
          </a:p>
        </p:txBody>
      </p:sp>
      <p:sp>
        <p:nvSpPr>
          <p:cNvPr id="3" name="TextBox 2"/>
          <p:cNvSpPr txBox="1"/>
          <p:nvPr/>
        </p:nvSpPr>
        <p:spPr>
          <a:xfrm>
            <a:off x="5420006" y="1279793"/>
            <a:ext cx="845103" cy="369332"/>
          </a:xfrm>
          <a:prstGeom prst="rect">
            <a:avLst/>
          </a:prstGeom>
          <a:noFill/>
        </p:spPr>
        <p:txBody>
          <a:bodyPr wrap="none" rtlCol="0">
            <a:spAutoFit/>
          </a:bodyPr>
          <a:lstStyle/>
          <a:p>
            <a:pPr fontAlgn="base">
              <a:spcBef>
                <a:spcPct val="0"/>
              </a:spcBef>
              <a:spcAft>
                <a:spcPct val="0"/>
              </a:spcAft>
            </a:pPr>
            <a:r>
              <a:rPr lang="ru-RU" dirty="0" smtClean="0">
                <a:solidFill>
                  <a:prstClr val="black"/>
                </a:solidFill>
                <a:latin typeface="Arial" charset="0"/>
                <a:cs typeface="Arial" charset="0"/>
              </a:rPr>
              <a:t>ПЭМК</a:t>
            </a:r>
            <a:endParaRPr lang="ru-RU" dirty="0">
              <a:solidFill>
                <a:prstClr val="black"/>
              </a:solidFill>
              <a:latin typeface="Arial" charset="0"/>
              <a:cs typeface="Arial" charset="0"/>
            </a:endParaRPr>
          </a:p>
        </p:txBody>
      </p:sp>
      <p:cxnSp>
        <p:nvCxnSpPr>
          <p:cNvPr id="25" name="Прямая со стрелкой 24"/>
          <p:cNvCxnSpPr/>
          <p:nvPr/>
        </p:nvCxnSpPr>
        <p:spPr>
          <a:xfrm flipH="1">
            <a:off x="5863431" y="1874441"/>
            <a:ext cx="148729" cy="2302932"/>
          </a:xfrm>
          <a:prstGeom prst="straightConnector1">
            <a:avLst/>
          </a:prstGeom>
          <a:ln w="25400">
            <a:solidFill>
              <a:schemeClr val="bg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a:endCxn id="18444" idx="0"/>
          </p:cNvCxnSpPr>
          <p:nvPr/>
        </p:nvCxnSpPr>
        <p:spPr>
          <a:xfrm flipH="1">
            <a:off x="5168900" y="1874441"/>
            <a:ext cx="694532" cy="2211784"/>
          </a:xfrm>
          <a:prstGeom prst="straightConnector1">
            <a:avLst/>
          </a:prstGeom>
          <a:ln w="25400">
            <a:solidFill>
              <a:schemeClr val="bg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33" name="Прямая со стрелкой 32"/>
          <p:cNvCxnSpPr/>
          <p:nvPr/>
        </p:nvCxnSpPr>
        <p:spPr>
          <a:xfrm flipH="1">
            <a:off x="3531536" y="1874441"/>
            <a:ext cx="2192592" cy="2130825"/>
          </a:xfrm>
          <a:prstGeom prst="straightConnector1">
            <a:avLst/>
          </a:prstGeom>
          <a:ln w="25400">
            <a:solidFill>
              <a:schemeClr val="bg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p:nvPr/>
        </p:nvCxnSpPr>
        <p:spPr>
          <a:xfrm flipH="1">
            <a:off x="2484438" y="1874441"/>
            <a:ext cx="2935568" cy="2283225"/>
          </a:xfrm>
          <a:prstGeom prst="straightConnector1">
            <a:avLst/>
          </a:prstGeom>
          <a:ln w="25400">
            <a:solidFill>
              <a:schemeClr val="bg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39" name="Прямая со стрелкой 38"/>
          <p:cNvCxnSpPr/>
          <p:nvPr/>
        </p:nvCxnSpPr>
        <p:spPr>
          <a:xfrm flipH="1">
            <a:off x="1090912" y="1773238"/>
            <a:ext cx="4273176" cy="2232028"/>
          </a:xfrm>
          <a:prstGeom prst="straightConnector1">
            <a:avLst/>
          </a:prstGeom>
          <a:ln w="25400">
            <a:solidFill>
              <a:schemeClr val="bg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41" name="Прямая со стрелкой 40"/>
          <p:cNvCxnSpPr/>
          <p:nvPr/>
        </p:nvCxnSpPr>
        <p:spPr>
          <a:xfrm flipH="1">
            <a:off x="2373536" y="1649125"/>
            <a:ext cx="3032050" cy="418775"/>
          </a:xfrm>
          <a:prstGeom prst="straightConnector1">
            <a:avLst/>
          </a:prstGeom>
          <a:ln w="25400">
            <a:solidFill>
              <a:schemeClr val="bg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3741698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692696"/>
            <a:ext cx="8784976" cy="850106"/>
          </a:xfrm>
        </p:spPr>
        <p:txBody>
          <a:bodyPr>
            <a:noAutofit/>
          </a:bodyPr>
          <a:lstStyle/>
          <a:p>
            <a:r>
              <a:rPr lang="ru-RU" sz="3200" b="1" dirty="0" smtClean="0"/>
              <a:t>Электронная медицинская карта.</a:t>
            </a:r>
            <a:br>
              <a:rPr lang="ru-RU" sz="3200" b="1" dirty="0" smtClean="0"/>
            </a:br>
            <a:r>
              <a:rPr lang="ru-RU" sz="3200" b="1" dirty="0" smtClean="0"/>
              <a:t> </a:t>
            </a:r>
            <a:r>
              <a:rPr lang="ru-RU" sz="3200" b="1" u="sng" dirty="0" smtClean="0"/>
              <a:t>Основные принципы, термины и </a:t>
            </a:r>
            <a:r>
              <a:rPr lang="ru-RU" sz="3200" b="1" u="sng" dirty="0" err="1" smtClean="0"/>
              <a:t>определе</a:t>
            </a:r>
            <a:r>
              <a:rPr lang="en-US" sz="3200" b="1" u="sng" dirty="0" smtClean="0"/>
              <a:t/>
            </a:r>
            <a:br>
              <a:rPr lang="en-US" sz="3200" b="1" u="sng" dirty="0" smtClean="0"/>
            </a:br>
            <a:r>
              <a:rPr lang="ru-RU" sz="3200" b="1" dirty="0" smtClean="0"/>
              <a:t>ТЕРМИНЫ и ОПРЕДЕЛЕНИЯ (1)</a:t>
            </a:r>
            <a:r>
              <a:rPr lang="ru-RU" sz="3200" b="1" u="sng" dirty="0" smtClean="0"/>
              <a:t/>
            </a:r>
            <a:br>
              <a:rPr lang="ru-RU" sz="3200" b="1" u="sng" dirty="0" smtClean="0"/>
            </a:br>
            <a:endParaRPr lang="ru-RU" sz="3200" u="sng" dirty="0"/>
          </a:p>
        </p:txBody>
      </p:sp>
      <p:sp>
        <p:nvSpPr>
          <p:cNvPr id="3" name="Объект 2"/>
          <p:cNvSpPr>
            <a:spLocks noGrp="1"/>
          </p:cNvSpPr>
          <p:nvPr>
            <p:ph idx="1"/>
          </p:nvPr>
        </p:nvSpPr>
        <p:spPr>
          <a:xfrm>
            <a:off x="318356" y="1916832"/>
            <a:ext cx="8507288" cy="4525963"/>
          </a:xfrm>
        </p:spPr>
        <p:txBody>
          <a:bodyPr>
            <a:normAutofit/>
          </a:bodyPr>
          <a:lstStyle/>
          <a:p>
            <a:r>
              <a:rPr lang="ru-RU" dirty="0" smtClean="0"/>
              <a:t>Медицинская запись (ПМЗ, ЭПМЗ)</a:t>
            </a:r>
          </a:p>
          <a:p>
            <a:endParaRPr lang="ru-RU" dirty="0" smtClean="0"/>
          </a:p>
          <a:p>
            <a:r>
              <a:rPr lang="ru-RU" dirty="0" smtClean="0"/>
              <a:t>Медицинская карта (ЭМК, ИЭМК, ПЭМК)</a:t>
            </a:r>
          </a:p>
          <a:p>
            <a:endParaRPr lang="ru-RU" dirty="0" smtClean="0"/>
          </a:p>
          <a:p>
            <a:r>
              <a:rPr lang="ru-RU" dirty="0" smtClean="0"/>
              <a:t>Медицинский архив (ЭМА, ИЭМА, ПЭМА)</a:t>
            </a:r>
          </a:p>
          <a:p>
            <a:pPr marL="0" indent="0">
              <a:buNone/>
            </a:pPr>
            <a:endParaRPr lang="ru-RU" dirty="0" smtClean="0"/>
          </a:p>
        </p:txBody>
      </p:sp>
    </p:spTree>
    <p:extLst>
      <p:ext uri="{BB962C8B-B14F-4D97-AF65-F5344CB8AC3E}">
        <p14:creationId xmlns:p14="http://schemas.microsoft.com/office/powerpoint/2010/main" xmlns="" val="35910761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692696"/>
            <a:ext cx="8784976" cy="850106"/>
          </a:xfrm>
        </p:spPr>
        <p:txBody>
          <a:bodyPr>
            <a:noAutofit/>
          </a:bodyPr>
          <a:lstStyle/>
          <a:p>
            <a:r>
              <a:rPr lang="ru-RU" sz="3200" b="1" dirty="0" smtClean="0"/>
              <a:t>Электронная медицинская карта.</a:t>
            </a:r>
            <a:br>
              <a:rPr lang="ru-RU" sz="3200" b="1" dirty="0" smtClean="0"/>
            </a:br>
            <a:r>
              <a:rPr lang="ru-RU" sz="3200" b="1" dirty="0" smtClean="0"/>
              <a:t> </a:t>
            </a:r>
            <a:r>
              <a:rPr lang="ru-RU" sz="3200" b="1" u="sng" dirty="0" smtClean="0"/>
              <a:t>Основные принципы, термины и </a:t>
            </a:r>
            <a:r>
              <a:rPr lang="ru-RU" sz="3200" b="1" u="sng" dirty="0" err="1" smtClean="0"/>
              <a:t>определе</a:t>
            </a:r>
            <a:r>
              <a:rPr lang="en-US" sz="3200" b="1" u="sng" dirty="0" smtClean="0"/>
              <a:t/>
            </a:r>
            <a:br>
              <a:rPr lang="en-US" sz="3200" b="1" u="sng" dirty="0" smtClean="0"/>
            </a:br>
            <a:r>
              <a:rPr lang="ru-RU" sz="3200" b="1" dirty="0" smtClean="0"/>
              <a:t>ТЕРМИНЫ и ОПРЕДЕЛЕНИЯ (2)</a:t>
            </a:r>
            <a:r>
              <a:rPr lang="ru-RU" sz="3200" b="1" u="sng" dirty="0" smtClean="0"/>
              <a:t/>
            </a:r>
            <a:br>
              <a:rPr lang="ru-RU" sz="3200" b="1" u="sng" dirty="0" smtClean="0"/>
            </a:br>
            <a:endParaRPr lang="ru-RU" sz="3200" u="sng" dirty="0"/>
          </a:p>
        </p:txBody>
      </p:sp>
      <p:sp>
        <p:nvSpPr>
          <p:cNvPr id="3" name="Объект 2"/>
          <p:cNvSpPr>
            <a:spLocks noGrp="1"/>
          </p:cNvSpPr>
          <p:nvPr>
            <p:ph idx="1"/>
          </p:nvPr>
        </p:nvSpPr>
        <p:spPr>
          <a:xfrm>
            <a:off x="318356" y="1745432"/>
            <a:ext cx="8507288" cy="5112568"/>
          </a:xfrm>
        </p:spPr>
        <p:txBody>
          <a:bodyPr>
            <a:normAutofit fontScale="70000" lnSpcReduction="20000"/>
          </a:bodyPr>
          <a:lstStyle/>
          <a:p>
            <a:pPr lvl="0">
              <a:buNone/>
            </a:pPr>
            <a:r>
              <a:rPr lang="ru-RU" sz="2800" b="1" dirty="0" smtClean="0"/>
              <a:t>Персональная медицинская запись (ПМЗ) </a:t>
            </a:r>
            <a:r>
              <a:rPr lang="ru-RU" sz="2800" dirty="0" smtClean="0"/>
              <a:t>– любая запись, </a:t>
            </a:r>
            <a:r>
              <a:rPr lang="ru-RU" sz="2800" dirty="0" smtClean="0"/>
              <a:t> имеющая </a:t>
            </a:r>
            <a:r>
              <a:rPr lang="ru-RU" sz="2800" dirty="0" smtClean="0"/>
              <a:t>отношение к здоровью конкретного человека и выполненная конкретным лицом. ПМЗ – это первичная структурная единица информации о здоровье субъекта, характеризующаяся конкретным автором, отвечающим за содержимое этой записи, конкретным контекстом и моментом выполнения этой записи.</a:t>
            </a:r>
          </a:p>
          <a:p>
            <a:endParaRPr lang="ru-RU" sz="2800" dirty="0" smtClean="0"/>
          </a:p>
          <a:p>
            <a:pPr>
              <a:buNone/>
            </a:pPr>
            <a:r>
              <a:rPr lang="ru-RU" sz="2800" dirty="0" smtClean="0"/>
              <a:t>Примечание </a:t>
            </a:r>
            <a:r>
              <a:rPr lang="ru-RU" sz="2800" dirty="0" smtClean="0"/>
              <a:t>1: Это определение несколько расширено по сравнению с ГОСТ Р 52636-2006 за счет записей о здоровье, которые могут быть сделаны самим субъектом или его доверенными лицами (например, родителями).</a:t>
            </a:r>
          </a:p>
          <a:p>
            <a:pPr>
              <a:buNone/>
            </a:pPr>
            <a:r>
              <a:rPr lang="ru-RU" sz="2800" dirty="0" smtClean="0"/>
              <a:t>Примечание 2: Информация, имеющая отношение к состоянию здоровья, может быть передана по электронным каналам связи непосредственно с медицинского устройства, однако такая запись должна быть подтверждена человеком, отвечающим за организацию измерения, произведенного с помощью данного устройства.</a:t>
            </a:r>
            <a:endParaRPr lang="ru-RU" sz="3800" dirty="0"/>
          </a:p>
        </p:txBody>
      </p:sp>
    </p:spTree>
    <p:extLst>
      <p:ext uri="{BB962C8B-B14F-4D97-AF65-F5344CB8AC3E}">
        <p14:creationId xmlns:p14="http://schemas.microsoft.com/office/powerpoint/2010/main" xmlns="" val="35597615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692696"/>
            <a:ext cx="8784976" cy="850106"/>
          </a:xfrm>
        </p:spPr>
        <p:txBody>
          <a:bodyPr>
            <a:noAutofit/>
          </a:bodyPr>
          <a:lstStyle/>
          <a:p>
            <a:r>
              <a:rPr lang="ru-RU" sz="3200" b="1" dirty="0" smtClean="0"/>
              <a:t>Электронная медицинская карта.</a:t>
            </a:r>
            <a:br>
              <a:rPr lang="ru-RU" sz="3200" b="1" dirty="0" smtClean="0"/>
            </a:br>
            <a:r>
              <a:rPr lang="ru-RU" sz="3200" b="1" dirty="0" smtClean="0"/>
              <a:t> </a:t>
            </a:r>
            <a:r>
              <a:rPr lang="ru-RU" sz="3200" b="1" u="sng" dirty="0" smtClean="0"/>
              <a:t>Основные принципы, термины и </a:t>
            </a:r>
            <a:r>
              <a:rPr lang="ru-RU" sz="3200" b="1" u="sng" dirty="0" err="1" smtClean="0"/>
              <a:t>определе</a:t>
            </a:r>
            <a:r>
              <a:rPr lang="en-US" sz="3200" b="1" u="sng" dirty="0" smtClean="0"/>
              <a:t/>
            </a:r>
            <a:br>
              <a:rPr lang="en-US" sz="3200" b="1" u="sng" dirty="0" smtClean="0"/>
            </a:br>
            <a:r>
              <a:rPr lang="ru-RU" sz="3200" b="1" dirty="0" smtClean="0"/>
              <a:t>ТЕРМИНЫ и ОПРЕДЕЛЕНИЯ (2)</a:t>
            </a:r>
            <a:r>
              <a:rPr lang="ru-RU" sz="3200" b="1" u="sng" dirty="0" smtClean="0"/>
              <a:t/>
            </a:r>
            <a:br>
              <a:rPr lang="ru-RU" sz="3200" b="1" u="sng" dirty="0" smtClean="0"/>
            </a:br>
            <a:endParaRPr lang="ru-RU" sz="3200" u="sng" dirty="0"/>
          </a:p>
        </p:txBody>
      </p:sp>
      <p:sp>
        <p:nvSpPr>
          <p:cNvPr id="3" name="Объект 2"/>
          <p:cNvSpPr>
            <a:spLocks noGrp="1"/>
          </p:cNvSpPr>
          <p:nvPr>
            <p:ph idx="1"/>
          </p:nvPr>
        </p:nvSpPr>
        <p:spPr>
          <a:xfrm>
            <a:off x="318356" y="1745432"/>
            <a:ext cx="8507288" cy="5112568"/>
          </a:xfrm>
        </p:spPr>
        <p:txBody>
          <a:bodyPr>
            <a:normAutofit/>
          </a:bodyPr>
          <a:lstStyle/>
          <a:p>
            <a:pPr>
              <a:buNone/>
            </a:pPr>
            <a:r>
              <a:rPr lang="ru-RU" sz="1400" b="1" dirty="0" smtClean="0"/>
              <a:t>Электронная персональная медицинская запись (ЭПМЗ)</a:t>
            </a:r>
            <a:r>
              <a:rPr lang="ru-RU" sz="1400" dirty="0" smtClean="0"/>
              <a:t> – любая персональная медицинская запись, размещенная на электронном носителе. ЭПМЗ привязана к конкретному электронному хранилищу и характеризуется определенным жизненным циклом в этом хранилище. </a:t>
            </a:r>
          </a:p>
          <a:p>
            <a:r>
              <a:rPr lang="ru-RU" sz="1400" b="1" dirty="0" smtClean="0"/>
              <a:t>Примечание 1</a:t>
            </a:r>
            <a:r>
              <a:rPr lang="ru-RU" sz="1400" dirty="0" smtClean="0"/>
              <a:t>: ЭПМЗ проходит несколько стадий своего жизненного цикла, описанных в ГОСТ [2]. Одной из стадий является подписание ЭПМЗ. Выполнив процедуру подписания, автор ЭПМЗ принимает на себя всю полноту ответственности за ее содержание. После подписания ЭПМЗ приобретает статус официального (юридически значимого) медицинского документа, который может быть использован наравне с традиционным бумажным документом или вместо него.</a:t>
            </a:r>
          </a:p>
          <a:p>
            <a:r>
              <a:rPr lang="ru-RU" sz="1400" b="1" dirty="0" smtClean="0"/>
              <a:t>Примечание 2</a:t>
            </a:r>
            <a:r>
              <a:rPr lang="ru-RU" sz="1400" dirty="0" smtClean="0"/>
              <a:t>: В процессе жизненного цикла ЭПМЗ информация в нее может вноситься различными людьми, а также непосредственно передаваться из различных медицинских устройств или информационных систем по электронным каналам связи. Информация об участниках процесса подготовки ЭПМЗ может быть сохранена в ней, однако автором ЭПМЗ считается именно человек, подписавший ее и отвечающий за ее медицинское содержание.  </a:t>
            </a:r>
            <a:r>
              <a:rPr lang="ru-RU" sz="1400" dirty="0" smtClean="0"/>
              <a:t>Например: При </a:t>
            </a:r>
            <a:r>
              <a:rPr lang="ru-RU" sz="1400" dirty="0" smtClean="0"/>
              <a:t>выполнении лабораторных тестов предварительные данные вносятся лаборантами или передаются непосредственно с лабораторных анализаторов, однако официальный статус результат анализа приобретает после подписания (утверждения) врачом-лаборантом. Именно он считается автором данной ЭПМЗ; </a:t>
            </a:r>
            <a:endParaRPr lang="ru-RU" sz="1400" dirty="0" smtClean="0"/>
          </a:p>
          <a:p>
            <a:r>
              <a:rPr lang="ru-RU" sz="1400" dirty="0" smtClean="0"/>
              <a:t>При </a:t>
            </a:r>
            <a:r>
              <a:rPr lang="ru-RU" sz="1400" dirty="0" smtClean="0"/>
              <a:t>использовании в домашних условиях различных приборов персонального мониторинга (</a:t>
            </a:r>
            <a:r>
              <a:rPr lang="ru-RU" sz="1400" dirty="0" err="1" smtClean="0"/>
              <a:t>глюкометра</a:t>
            </a:r>
            <a:r>
              <a:rPr lang="ru-RU" sz="1400" dirty="0" smtClean="0"/>
              <a:t> или кардиомонитора), могущих передавать результаты непосредственно по электронным каналам связи, автором ЭПМЗ является сам пациент или его доверенное лицо, выполнившее измерение с помощью данного устройства в соответствии с инструкцией. </a:t>
            </a:r>
          </a:p>
          <a:p>
            <a:pPr lvl="0">
              <a:buNone/>
            </a:pPr>
            <a:endParaRPr lang="ru-RU" sz="1400" dirty="0"/>
          </a:p>
        </p:txBody>
      </p:sp>
    </p:spTree>
    <p:extLst>
      <p:ext uri="{BB962C8B-B14F-4D97-AF65-F5344CB8AC3E}">
        <p14:creationId xmlns:p14="http://schemas.microsoft.com/office/powerpoint/2010/main" xmlns="" val="35597615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692696"/>
            <a:ext cx="8784976" cy="850106"/>
          </a:xfrm>
        </p:spPr>
        <p:txBody>
          <a:bodyPr>
            <a:noAutofit/>
          </a:bodyPr>
          <a:lstStyle/>
          <a:p>
            <a:r>
              <a:rPr lang="ru-RU" sz="3200" b="1" dirty="0" smtClean="0"/>
              <a:t>Электронная медицинская карта.</a:t>
            </a:r>
            <a:br>
              <a:rPr lang="ru-RU" sz="3200" b="1" dirty="0" smtClean="0"/>
            </a:br>
            <a:r>
              <a:rPr lang="ru-RU" sz="3200" b="1" dirty="0" smtClean="0"/>
              <a:t> </a:t>
            </a:r>
            <a:r>
              <a:rPr lang="ru-RU" sz="3200" b="1" u="sng" dirty="0" smtClean="0"/>
              <a:t>Основные принципы, термины и </a:t>
            </a:r>
            <a:r>
              <a:rPr lang="ru-RU" sz="3200" b="1" u="sng" dirty="0" err="1" smtClean="0"/>
              <a:t>определе</a:t>
            </a:r>
            <a:r>
              <a:rPr lang="en-US" sz="3200" b="1" u="sng" dirty="0" smtClean="0"/>
              <a:t/>
            </a:r>
            <a:br>
              <a:rPr lang="en-US" sz="3200" b="1" u="sng" dirty="0" smtClean="0"/>
            </a:br>
            <a:r>
              <a:rPr lang="ru-RU" sz="3200" b="1" dirty="0" smtClean="0"/>
              <a:t>ТЕРМИНЫ и ОПРЕДЕЛЕНИЯ (3)</a:t>
            </a:r>
            <a:r>
              <a:rPr lang="ru-RU" sz="3200" b="1" u="sng" dirty="0" smtClean="0"/>
              <a:t/>
            </a:r>
            <a:br>
              <a:rPr lang="ru-RU" sz="3200" b="1" u="sng" dirty="0" smtClean="0"/>
            </a:br>
            <a:endParaRPr lang="ru-RU" sz="3200" u="sng" dirty="0"/>
          </a:p>
        </p:txBody>
      </p:sp>
      <p:sp>
        <p:nvSpPr>
          <p:cNvPr id="3" name="Объект 2"/>
          <p:cNvSpPr>
            <a:spLocks noGrp="1"/>
          </p:cNvSpPr>
          <p:nvPr>
            <p:ph idx="1"/>
          </p:nvPr>
        </p:nvSpPr>
        <p:spPr>
          <a:xfrm>
            <a:off x="318356" y="1745432"/>
            <a:ext cx="8507288" cy="5112568"/>
          </a:xfrm>
        </p:spPr>
        <p:txBody>
          <a:bodyPr>
            <a:normAutofit fontScale="92500" lnSpcReduction="20000"/>
          </a:bodyPr>
          <a:lstStyle/>
          <a:p>
            <a:pPr lvl="0"/>
            <a:r>
              <a:rPr lang="ru-RU" sz="3000" b="1" dirty="0"/>
              <a:t>Электронная медицинская карта (</a:t>
            </a:r>
            <a:r>
              <a:rPr lang="ru-RU" sz="3000" b="1" dirty="0" smtClean="0"/>
              <a:t>ЭМК</a:t>
            </a:r>
            <a:r>
              <a:rPr lang="en-US" sz="3000" b="1" dirty="0" smtClean="0"/>
              <a:t> </a:t>
            </a:r>
            <a:r>
              <a:rPr lang="ru-RU" sz="3000" b="1" dirty="0" smtClean="0"/>
              <a:t>=</a:t>
            </a:r>
            <a:r>
              <a:rPr lang="en-US" sz="3000" b="1" dirty="0" smtClean="0"/>
              <a:t> EMR</a:t>
            </a:r>
            <a:r>
              <a:rPr lang="ru-RU" sz="3000" b="1" dirty="0" smtClean="0"/>
              <a:t>)</a:t>
            </a:r>
            <a:r>
              <a:rPr lang="ru-RU" sz="3000" dirty="0" smtClean="0"/>
              <a:t> </a:t>
            </a:r>
            <a:r>
              <a:rPr lang="ru-RU" sz="3000" dirty="0"/>
              <a:t>– совокупность электронных персональных медицинских записей (ЭПМЗ), относящихся к одному человеку, собираемых, хранящихся и используемых в </a:t>
            </a:r>
            <a:r>
              <a:rPr lang="ru-RU" sz="3000" u="sng" dirty="0"/>
              <a:t>рамках одной медицинской организации</a:t>
            </a:r>
            <a:r>
              <a:rPr lang="ru-RU" sz="3000" u="sng" dirty="0" smtClean="0"/>
              <a:t>.</a:t>
            </a:r>
          </a:p>
          <a:p>
            <a:pPr marL="0" lvl="0" indent="0">
              <a:buNone/>
            </a:pPr>
            <a:endParaRPr lang="ru-RU" sz="3000" u="sng" dirty="0" smtClean="0"/>
          </a:p>
          <a:p>
            <a:pPr lvl="0"/>
            <a:r>
              <a:rPr lang="ru-RU" sz="3000" b="1" dirty="0"/>
              <a:t>Интегрированная электронная медицинская карта (</a:t>
            </a:r>
            <a:r>
              <a:rPr lang="ru-RU" sz="3000" b="1" dirty="0" smtClean="0"/>
              <a:t>ИЭМК</a:t>
            </a:r>
            <a:r>
              <a:rPr lang="en-US" sz="3000" b="1" dirty="0" smtClean="0"/>
              <a:t> = EHR</a:t>
            </a:r>
            <a:r>
              <a:rPr lang="ru-RU" sz="3000" b="1" dirty="0" smtClean="0"/>
              <a:t>)</a:t>
            </a:r>
            <a:r>
              <a:rPr lang="ru-RU" sz="3000" dirty="0" smtClean="0"/>
              <a:t> </a:t>
            </a:r>
            <a:r>
              <a:rPr lang="ru-RU" sz="3000" dirty="0"/>
              <a:t>– совокупность электронных персональных медицинских записей (ЭПМЗ), относящихся к одному человеку, собираемых и используемых </a:t>
            </a:r>
            <a:r>
              <a:rPr lang="ru-RU" sz="3000" u="sng" dirty="0"/>
              <a:t>несколькими медицинскими организациями</a:t>
            </a:r>
            <a:r>
              <a:rPr lang="ru-RU" sz="3000" dirty="0"/>
              <a:t>.</a:t>
            </a:r>
            <a:endParaRPr lang="ru-RU" sz="3000" b="1" u="sng" dirty="0" smtClean="0"/>
          </a:p>
        </p:txBody>
      </p:sp>
    </p:spTree>
    <p:extLst>
      <p:ext uri="{BB962C8B-B14F-4D97-AF65-F5344CB8AC3E}">
        <p14:creationId xmlns:p14="http://schemas.microsoft.com/office/powerpoint/2010/main" xmlns="" val="18551777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692696"/>
            <a:ext cx="8784976" cy="850106"/>
          </a:xfrm>
        </p:spPr>
        <p:txBody>
          <a:bodyPr>
            <a:noAutofit/>
          </a:bodyPr>
          <a:lstStyle/>
          <a:p>
            <a:r>
              <a:rPr lang="ru-RU" sz="3200" b="1" dirty="0" smtClean="0"/>
              <a:t>Электронная медицинская карта.</a:t>
            </a:r>
            <a:br>
              <a:rPr lang="ru-RU" sz="3200" b="1" dirty="0" smtClean="0"/>
            </a:br>
            <a:r>
              <a:rPr lang="ru-RU" sz="3200" b="1" dirty="0" smtClean="0"/>
              <a:t> </a:t>
            </a:r>
            <a:r>
              <a:rPr lang="ru-RU" sz="3200" b="1" u="sng" dirty="0" smtClean="0"/>
              <a:t>Основные принципы, термины и </a:t>
            </a:r>
            <a:r>
              <a:rPr lang="ru-RU" sz="3200" b="1" u="sng" dirty="0" err="1" smtClean="0"/>
              <a:t>определе</a:t>
            </a:r>
            <a:r>
              <a:rPr lang="en-US" sz="3200" b="1" u="sng" dirty="0" smtClean="0"/>
              <a:t/>
            </a:r>
            <a:br>
              <a:rPr lang="en-US" sz="3200" b="1" u="sng" dirty="0" smtClean="0"/>
            </a:br>
            <a:r>
              <a:rPr lang="ru-RU" sz="3200" b="1" dirty="0" smtClean="0"/>
              <a:t>ТЕРМИНЫ и ОПРЕДЕЛЕНИЯ (</a:t>
            </a:r>
            <a:r>
              <a:rPr lang="en-US" sz="3200" b="1" dirty="0" smtClean="0"/>
              <a:t>4</a:t>
            </a:r>
            <a:r>
              <a:rPr lang="ru-RU" sz="3200" b="1" dirty="0" smtClean="0"/>
              <a:t>)</a:t>
            </a:r>
            <a:r>
              <a:rPr lang="ru-RU" sz="3200" b="1" u="sng" dirty="0" smtClean="0"/>
              <a:t/>
            </a:r>
            <a:br>
              <a:rPr lang="ru-RU" sz="3200" b="1" u="sng" dirty="0" smtClean="0"/>
            </a:br>
            <a:endParaRPr lang="ru-RU" sz="3200" u="sng" dirty="0"/>
          </a:p>
        </p:txBody>
      </p:sp>
      <p:sp>
        <p:nvSpPr>
          <p:cNvPr id="3" name="Объект 2"/>
          <p:cNvSpPr>
            <a:spLocks noGrp="1"/>
          </p:cNvSpPr>
          <p:nvPr>
            <p:ph idx="1"/>
          </p:nvPr>
        </p:nvSpPr>
        <p:spPr>
          <a:xfrm>
            <a:off x="318356" y="1745432"/>
            <a:ext cx="8507288" cy="5112568"/>
          </a:xfrm>
        </p:spPr>
        <p:txBody>
          <a:bodyPr>
            <a:normAutofit/>
          </a:bodyPr>
          <a:lstStyle/>
          <a:p>
            <a:pPr lvl="0"/>
            <a:r>
              <a:rPr lang="ru-RU" sz="2800" b="1" dirty="0"/>
              <a:t>Персональная электронная медицинская карта (</a:t>
            </a:r>
            <a:r>
              <a:rPr lang="ru-RU" sz="2800" b="1" dirty="0" smtClean="0"/>
              <a:t>ПЭМК</a:t>
            </a:r>
            <a:r>
              <a:rPr lang="en-US" sz="2800" b="1" dirty="0" smtClean="0"/>
              <a:t> = PHR</a:t>
            </a:r>
            <a:r>
              <a:rPr lang="ru-RU" sz="2800" b="1" dirty="0" smtClean="0"/>
              <a:t>)</a:t>
            </a:r>
            <a:r>
              <a:rPr lang="ru-RU" sz="2800" dirty="0" smtClean="0"/>
              <a:t> </a:t>
            </a:r>
            <a:r>
              <a:rPr lang="ru-RU" sz="2800" dirty="0"/>
              <a:t>– совокупность электронных персональных медицинских записей (ЭПМЗ), </a:t>
            </a:r>
            <a:r>
              <a:rPr lang="ru-RU" sz="2800" u="sng" dirty="0"/>
              <a:t>поступивших из различных источников </a:t>
            </a:r>
            <a:r>
              <a:rPr lang="ru-RU" sz="2800" dirty="0"/>
              <a:t>и относящихся к одному человеку, который и осуществляет их сбор, управление ими, а также определяет права доступа к ним.</a:t>
            </a:r>
            <a:endParaRPr lang="ru-RU" sz="3000" b="1" u="sng" dirty="0" smtClean="0"/>
          </a:p>
        </p:txBody>
      </p:sp>
    </p:spTree>
    <p:extLst>
      <p:ext uri="{BB962C8B-B14F-4D97-AF65-F5344CB8AC3E}">
        <p14:creationId xmlns:p14="http://schemas.microsoft.com/office/powerpoint/2010/main" xmlns="" val="22438404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692696"/>
            <a:ext cx="8784976" cy="850106"/>
          </a:xfrm>
        </p:spPr>
        <p:txBody>
          <a:bodyPr>
            <a:noAutofit/>
          </a:bodyPr>
          <a:lstStyle/>
          <a:p>
            <a:r>
              <a:rPr lang="ru-RU" sz="3200" b="1" dirty="0" smtClean="0"/>
              <a:t>Электронная медицинская карта.</a:t>
            </a:r>
            <a:br>
              <a:rPr lang="ru-RU" sz="3200" b="1" dirty="0" smtClean="0"/>
            </a:br>
            <a:r>
              <a:rPr lang="ru-RU" sz="3200" b="1" dirty="0" smtClean="0"/>
              <a:t> </a:t>
            </a:r>
            <a:r>
              <a:rPr lang="ru-RU" sz="3200" b="1" u="sng" dirty="0" smtClean="0"/>
              <a:t>Основные принципы, термины и </a:t>
            </a:r>
            <a:r>
              <a:rPr lang="ru-RU" sz="3200" b="1" u="sng" dirty="0" err="1" smtClean="0"/>
              <a:t>определе</a:t>
            </a:r>
            <a:r>
              <a:rPr lang="en-US" sz="3200" b="1" u="sng" dirty="0" smtClean="0"/>
              <a:t/>
            </a:r>
            <a:br>
              <a:rPr lang="en-US" sz="3200" b="1" u="sng" dirty="0" smtClean="0"/>
            </a:br>
            <a:r>
              <a:rPr lang="ru-RU" sz="3200" b="1" dirty="0" smtClean="0"/>
              <a:t>ТЕРМИНЫ и ОПРЕДЕЛЕНИЯ (</a:t>
            </a:r>
            <a:r>
              <a:rPr lang="en-US" sz="3200" b="1" dirty="0" smtClean="0"/>
              <a:t>5</a:t>
            </a:r>
            <a:r>
              <a:rPr lang="ru-RU" sz="3200" b="1" dirty="0" smtClean="0"/>
              <a:t>)</a:t>
            </a:r>
            <a:r>
              <a:rPr lang="ru-RU" sz="3200" b="1" u="sng" dirty="0" smtClean="0"/>
              <a:t/>
            </a:r>
            <a:br>
              <a:rPr lang="ru-RU" sz="3200" b="1" u="sng" dirty="0" smtClean="0"/>
            </a:br>
            <a:endParaRPr lang="ru-RU" sz="3200" u="sng" dirty="0"/>
          </a:p>
        </p:txBody>
      </p:sp>
      <p:sp>
        <p:nvSpPr>
          <p:cNvPr id="3" name="Объект 2"/>
          <p:cNvSpPr>
            <a:spLocks noGrp="1"/>
          </p:cNvSpPr>
          <p:nvPr>
            <p:ph idx="1"/>
          </p:nvPr>
        </p:nvSpPr>
        <p:spPr>
          <a:xfrm>
            <a:off x="318356" y="1745432"/>
            <a:ext cx="8507288" cy="5112568"/>
          </a:xfrm>
        </p:spPr>
        <p:txBody>
          <a:bodyPr>
            <a:normAutofit lnSpcReduction="10000"/>
          </a:bodyPr>
          <a:lstStyle/>
          <a:p>
            <a:pPr lvl="0"/>
            <a:r>
              <a:rPr lang="ru-RU" sz="2800" b="1" dirty="0"/>
              <a:t>Электронный медицинский архив (ЭМА)</a:t>
            </a:r>
            <a:r>
              <a:rPr lang="ru-RU" sz="2800" dirty="0"/>
              <a:t> - электронное хранилище данных, содержащее электронные медицинские карты (ЭМК) пациентов одной медицинской организации,  а также другие наборы данных и программное обеспечение (классификаторы и справочники, списки пациентов и сотрудников, средства навигации, поиска, визуализации, интерпретации, проверки целостности и электронно-цифровой подписи др.), необходимые для полноценного функционирования систем ведения электронных медицинских карт в данной медицинской организации.</a:t>
            </a:r>
            <a:endParaRPr lang="ru-RU" sz="3000" b="1" u="sng" dirty="0" smtClean="0"/>
          </a:p>
        </p:txBody>
      </p:sp>
    </p:spTree>
    <p:extLst>
      <p:ext uri="{BB962C8B-B14F-4D97-AF65-F5344CB8AC3E}">
        <p14:creationId xmlns:p14="http://schemas.microsoft.com/office/powerpoint/2010/main" xmlns="" val="24001848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692696"/>
            <a:ext cx="8784976" cy="850106"/>
          </a:xfrm>
        </p:spPr>
        <p:txBody>
          <a:bodyPr>
            <a:noAutofit/>
          </a:bodyPr>
          <a:lstStyle/>
          <a:p>
            <a:r>
              <a:rPr lang="ru-RU" sz="3200" b="1" dirty="0" smtClean="0"/>
              <a:t>Электронная медицинская карта.</a:t>
            </a:r>
            <a:br>
              <a:rPr lang="ru-RU" sz="3200" b="1" dirty="0" smtClean="0"/>
            </a:br>
            <a:r>
              <a:rPr lang="ru-RU" sz="3200" b="1" dirty="0" smtClean="0"/>
              <a:t> </a:t>
            </a:r>
            <a:r>
              <a:rPr lang="ru-RU" sz="3200" b="1" u="sng" dirty="0" smtClean="0"/>
              <a:t>Основные принципы, термины и </a:t>
            </a:r>
            <a:r>
              <a:rPr lang="ru-RU" sz="3200" b="1" u="sng" dirty="0" err="1" smtClean="0"/>
              <a:t>определе</a:t>
            </a:r>
            <a:r>
              <a:rPr lang="en-US" sz="3200" b="1" u="sng" dirty="0" smtClean="0"/>
              <a:t/>
            </a:r>
            <a:br>
              <a:rPr lang="en-US" sz="3200" b="1" u="sng" dirty="0" smtClean="0"/>
            </a:br>
            <a:r>
              <a:rPr lang="ru-RU" sz="3200" b="1" dirty="0" smtClean="0"/>
              <a:t>ТЕРМИНЫ и ОПРЕДЕЛЕНИЯ (</a:t>
            </a:r>
            <a:r>
              <a:rPr lang="en-US" sz="3200" b="1" dirty="0" smtClean="0"/>
              <a:t>6</a:t>
            </a:r>
            <a:r>
              <a:rPr lang="ru-RU" sz="3200" b="1" dirty="0" smtClean="0"/>
              <a:t>)</a:t>
            </a:r>
            <a:r>
              <a:rPr lang="ru-RU" sz="3200" b="1" u="sng" dirty="0" smtClean="0"/>
              <a:t/>
            </a:r>
            <a:br>
              <a:rPr lang="ru-RU" sz="3200" b="1" u="sng" dirty="0" smtClean="0"/>
            </a:br>
            <a:endParaRPr lang="ru-RU" sz="3200" u="sng" dirty="0"/>
          </a:p>
        </p:txBody>
      </p:sp>
      <p:sp>
        <p:nvSpPr>
          <p:cNvPr id="3" name="Объект 2"/>
          <p:cNvSpPr>
            <a:spLocks noGrp="1"/>
          </p:cNvSpPr>
          <p:nvPr>
            <p:ph idx="1"/>
          </p:nvPr>
        </p:nvSpPr>
        <p:spPr>
          <a:xfrm>
            <a:off x="318356" y="1745432"/>
            <a:ext cx="8507288" cy="5112568"/>
          </a:xfrm>
        </p:spPr>
        <p:txBody>
          <a:bodyPr>
            <a:normAutofit/>
          </a:bodyPr>
          <a:lstStyle/>
          <a:p>
            <a:pPr lvl="0"/>
            <a:r>
              <a:rPr lang="ru-RU" sz="2800" b="1" dirty="0"/>
              <a:t>Интегрированный электронный медицинский архив (ИЭМА)</a:t>
            </a:r>
            <a:r>
              <a:rPr lang="ru-RU" sz="2800" dirty="0"/>
              <a:t>  - электронное хранилище данных, содержащее интегрированные электронные медицинские карты (ИЭМК), собираемые и используемые несколькими медицинскими организациями, а также другие наборы данных и программное обеспечение, необходимые для совместного использования хранимых ИЭМК. </a:t>
            </a:r>
            <a:r>
              <a:rPr lang="en-US" sz="2800" dirty="0" smtClean="0"/>
              <a:t> </a:t>
            </a:r>
            <a:r>
              <a:rPr lang="ru-RU" sz="2800" u="sng" dirty="0" smtClean="0"/>
              <a:t>ИЭМА </a:t>
            </a:r>
            <a:r>
              <a:rPr lang="ru-RU" sz="2800" u="sng" dirty="0"/>
              <a:t>создается группой медицинских организаций для совместного использования или органом управления здравоохранением.</a:t>
            </a:r>
            <a:endParaRPr lang="ru-RU" sz="3000" b="1" u="sng" dirty="0" smtClean="0"/>
          </a:p>
        </p:txBody>
      </p:sp>
    </p:spTree>
    <p:extLst>
      <p:ext uri="{BB962C8B-B14F-4D97-AF65-F5344CB8AC3E}">
        <p14:creationId xmlns:p14="http://schemas.microsoft.com/office/powerpoint/2010/main" xmlns="" val="15542590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692696"/>
            <a:ext cx="8784976" cy="850106"/>
          </a:xfrm>
        </p:spPr>
        <p:txBody>
          <a:bodyPr>
            <a:noAutofit/>
          </a:bodyPr>
          <a:lstStyle/>
          <a:p>
            <a:r>
              <a:rPr lang="ru-RU" sz="3200" b="1" dirty="0" smtClean="0"/>
              <a:t>Электронная медицинская карта.</a:t>
            </a:r>
            <a:br>
              <a:rPr lang="ru-RU" sz="3200" b="1" dirty="0" smtClean="0"/>
            </a:br>
            <a:r>
              <a:rPr lang="ru-RU" sz="3200" b="1" dirty="0" smtClean="0"/>
              <a:t> </a:t>
            </a:r>
            <a:r>
              <a:rPr lang="ru-RU" sz="3200" b="1" u="sng" dirty="0" smtClean="0"/>
              <a:t>Основные принципы, термины и </a:t>
            </a:r>
            <a:r>
              <a:rPr lang="ru-RU" sz="3200" b="1" u="sng" dirty="0" err="1" smtClean="0"/>
              <a:t>определе</a:t>
            </a:r>
            <a:r>
              <a:rPr lang="en-US" sz="3200" b="1" u="sng" dirty="0" smtClean="0"/>
              <a:t/>
            </a:r>
            <a:br>
              <a:rPr lang="en-US" sz="3200" b="1" u="sng" dirty="0" smtClean="0"/>
            </a:br>
            <a:r>
              <a:rPr lang="ru-RU" sz="3200" b="1" dirty="0" smtClean="0"/>
              <a:t>ТЕРМИНЫ и ОПРЕДЕЛЕНИЯ (</a:t>
            </a:r>
            <a:r>
              <a:rPr lang="en-US" sz="3200" b="1" dirty="0" smtClean="0"/>
              <a:t>7</a:t>
            </a:r>
            <a:r>
              <a:rPr lang="ru-RU" sz="3200" b="1" dirty="0" smtClean="0"/>
              <a:t>)</a:t>
            </a:r>
            <a:r>
              <a:rPr lang="ru-RU" sz="3200" b="1" u="sng" dirty="0" smtClean="0"/>
              <a:t/>
            </a:r>
            <a:br>
              <a:rPr lang="ru-RU" sz="3200" b="1" u="sng" dirty="0" smtClean="0"/>
            </a:br>
            <a:endParaRPr lang="ru-RU" sz="3200" u="sng" dirty="0"/>
          </a:p>
        </p:txBody>
      </p:sp>
      <p:sp>
        <p:nvSpPr>
          <p:cNvPr id="3" name="Объект 2"/>
          <p:cNvSpPr>
            <a:spLocks noGrp="1"/>
          </p:cNvSpPr>
          <p:nvPr>
            <p:ph idx="1"/>
          </p:nvPr>
        </p:nvSpPr>
        <p:spPr>
          <a:xfrm>
            <a:off x="318356" y="1745432"/>
            <a:ext cx="8507288" cy="5112568"/>
          </a:xfrm>
        </p:spPr>
        <p:txBody>
          <a:bodyPr>
            <a:normAutofit/>
          </a:bodyPr>
          <a:lstStyle/>
          <a:p>
            <a:pPr lvl="0"/>
            <a:r>
              <a:rPr lang="ru-RU" sz="2800" b="1" dirty="0"/>
              <a:t>Персональный электронный медицинский архив (ПЭМА) </a:t>
            </a:r>
            <a:r>
              <a:rPr lang="ru-RU" sz="2800" dirty="0"/>
              <a:t>– электронное хранилище данных, содержащее персональные электронные медицинские карты (ПЭМК), а также другие наборы данных, программных средств и сервисов, необходимые для сбора, ведения и управления ПЭМК со стороны их владельцев. </a:t>
            </a:r>
            <a:r>
              <a:rPr lang="en-US" sz="2800" dirty="0" smtClean="0"/>
              <a:t>                         </a:t>
            </a:r>
            <a:r>
              <a:rPr lang="ru-RU" sz="2800" u="sng" dirty="0" smtClean="0"/>
              <a:t>ПЭМА </a:t>
            </a:r>
            <a:r>
              <a:rPr lang="ru-RU" sz="2800" u="sng" dirty="0"/>
              <a:t>создается конкретным провайдером для предоставления частным лицам услуг по ведению, безопасному хранению и управлению их личными ПЭМК</a:t>
            </a:r>
            <a:r>
              <a:rPr lang="ru-RU" sz="2800" dirty="0"/>
              <a:t>.</a:t>
            </a:r>
            <a:endParaRPr lang="ru-RU" sz="3000" b="1" u="sng" dirty="0" smtClean="0"/>
          </a:p>
        </p:txBody>
      </p:sp>
    </p:spTree>
    <p:extLst>
      <p:ext uri="{BB962C8B-B14F-4D97-AF65-F5344CB8AC3E}">
        <p14:creationId xmlns:p14="http://schemas.microsoft.com/office/powerpoint/2010/main" xmlns="" val="30473756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ru-RU" dirty="0" smtClean="0"/>
              <a:t> Обсуждение…</a:t>
            </a:r>
            <a:br>
              <a:rPr lang="ru-RU" dirty="0" smtClean="0"/>
            </a:br>
            <a:r>
              <a:rPr lang="ru-RU" dirty="0"/>
              <a:t> </a:t>
            </a:r>
            <a:r>
              <a:rPr lang="ru-RU" dirty="0" smtClean="0"/>
              <a:t>   Голосование…..</a:t>
            </a:r>
            <a:endParaRPr lang="en-US" dirty="0"/>
          </a:p>
        </p:txBody>
      </p:sp>
    </p:spTree>
    <p:extLst>
      <p:ext uri="{BB962C8B-B14F-4D97-AF65-F5344CB8AC3E}">
        <p14:creationId xmlns:p14="http://schemas.microsoft.com/office/powerpoint/2010/main" xmlns="" val="25268110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5"/>
          <p:cNvSpPr txBox="1">
            <a:spLocks noChangeArrowheads="1"/>
          </p:cNvSpPr>
          <p:nvPr/>
        </p:nvSpPr>
        <p:spPr bwMode="auto">
          <a:xfrm>
            <a:off x="376238" y="187325"/>
            <a:ext cx="5794984" cy="1015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ru-RU" sz="6000" b="1" dirty="0" smtClean="0">
                <a:solidFill>
                  <a:srgbClr val="FFFF00"/>
                </a:solidFill>
              </a:rPr>
              <a:t>Чужой опыт …</a:t>
            </a:r>
            <a:endParaRPr lang="ru-RU" sz="6000" b="1" dirty="0">
              <a:solidFill>
                <a:srgbClr val="FFFF00"/>
              </a:solidFill>
            </a:endParaRPr>
          </a:p>
        </p:txBody>
      </p:sp>
      <p:sp>
        <p:nvSpPr>
          <p:cNvPr id="2" name="TextBox 1"/>
          <p:cNvSpPr txBox="1"/>
          <p:nvPr/>
        </p:nvSpPr>
        <p:spPr>
          <a:xfrm>
            <a:off x="0" y="1019344"/>
            <a:ext cx="9144000" cy="969496"/>
          </a:xfrm>
          <a:prstGeom prst="rect">
            <a:avLst/>
          </a:prstGeom>
          <a:solidFill>
            <a:schemeClr val="accent1">
              <a:lumMod val="40000"/>
              <a:lumOff val="60000"/>
            </a:schemeClr>
          </a:solidFill>
        </p:spPr>
        <p:txBody>
          <a:bodyPr wrap="square" rtlCol="0" anchor="ctr" anchorCtr="0">
            <a:spAutoFit/>
          </a:bodyPr>
          <a:lstStyle/>
          <a:p>
            <a:r>
              <a:rPr lang="ru-RU" sz="1400" u="sng" dirty="0" smtClean="0">
                <a:hlinkClick r:id="rId2"/>
              </a:rPr>
              <a:t>http://www.cnews.ru/top/2015/06/17/barak_obama_nazval_glavnyy_itproekt_ssha_katastrofoy_596627</a:t>
            </a:r>
            <a:endParaRPr lang="ru-RU" sz="1400" dirty="0" smtClean="0"/>
          </a:p>
          <a:p>
            <a:r>
              <a:rPr lang="ru-RU" sz="2500" b="1" dirty="0" smtClean="0"/>
              <a:t>Барак </a:t>
            </a:r>
            <a:r>
              <a:rPr lang="ru-RU" sz="2500" b="1" dirty="0" err="1" smtClean="0"/>
              <a:t>Обама</a:t>
            </a:r>
            <a:r>
              <a:rPr lang="ru-RU" sz="2500" b="1" dirty="0" smtClean="0"/>
              <a:t> назвал главный </a:t>
            </a:r>
            <a:r>
              <a:rPr lang="ru-RU" sz="2500" b="1" dirty="0" err="1" smtClean="0"/>
              <a:t>ИТ-проект</a:t>
            </a:r>
            <a:r>
              <a:rPr lang="ru-RU" sz="2500" b="1" dirty="0" smtClean="0"/>
              <a:t> США «катастрофой»</a:t>
            </a:r>
          </a:p>
          <a:p>
            <a:r>
              <a:rPr lang="ru-RU" dirty="0" smtClean="0"/>
              <a:t> </a:t>
            </a:r>
            <a:r>
              <a:rPr lang="ru-RU" dirty="0" smtClean="0"/>
              <a:t>17.06.15</a:t>
            </a:r>
            <a:r>
              <a:rPr lang="ru-RU" dirty="0" smtClean="0"/>
              <a:t>, Ср, 14:18, </a:t>
            </a:r>
            <a:r>
              <a:rPr lang="ru-RU" dirty="0" err="1" smtClean="0"/>
              <a:t>Мск</a:t>
            </a:r>
            <a:endParaRPr lang="ru-RU" dirty="0">
              <a:solidFill>
                <a:prstClr val="black"/>
              </a:solidFill>
              <a:latin typeface="Arial" charset="0"/>
              <a:cs typeface="Arial" charset="0"/>
            </a:endParaRPr>
          </a:p>
        </p:txBody>
      </p:sp>
      <p:pic>
        <p:nvPicPr>
          <p:cNvPr id="7" name="Рисунок 6" descr="http://filearchive.cnews.ru/img/cnews/2015/06/17/obama500.jpg"/>
          <p:cNvPicPr/>
          <p:nvPr/>
        </p:nvPicPr>
        <p:blipFill>
          <a:blip r:embed="rId3" cstate="print"/>
          <a:srcRect/>
          <a:stretch>
            <a:fillRect/>
          </a:stretch>
        </p:blipFill>
        <p:spPr bwMode="auto">
          <a:xfrm>
            <a:off x="0" y="1988840"/>
            <a:ext cx="3202615" cy="2130522"/>
          </a:xfrm>
          <a:prstGeom prst="rect">
            <a:avLst/>
          </a:prstGeom>
          <a:noFill/>
          <a:ln w="9525">
            <a:noFill/>
            <a:miter lim="800000"/>
            <a:headEnd/>
            <a:tailEnd/>
          </a:ln>
        </p:spPr>
      </p:pic>
      <p:sp>
        <p:nvSpPr>
          <p:cNvPr id="1025" name="Rectangle 1"/>
          <p:cNvSpPr>
            <a:spLocks noChangeArrowheads="1"/>
          </p:cNvSpPr>
          <p:nvPr/>
        </p:nvSpPr>
        <p:spPr bwMode="auto">
          <a:xfrm>
            <a:off x="3203848" y="1700808"/>
            <a:ext cx="5940152" cy="2554545"/>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Президент США </a:t>
            </a:r>
            <a:r>
              <a:rPr kumimoji="0" lang="ru-RU" sz="1600" b="1"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Барак </a:t>
            </a:r>
            <a:r>
              <a:rPr kumimoji="0" lang="ru-RU" sz="1600" b="1" i="0"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Обама</a:t>
            </a:r>
            <a:r>
              <a:rPr kumimoji="0" lang="ru-RU" sz="16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a:t>
            </a:r>
            <a:r>
              <a:rPr kumimoji="0" lang="ru-RU" sz="1600" b="0" i="0"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Barack</a:t>
            </a:r>
            <a:r>
              <a:rPr kumimoji="0" lang="ru-RU" sz="16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a:t>
            </a:r>
            <a:r>
              <a:rPr kumimoji="0" lang="ru-RU" sz="1600" b="0" i="0"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Obama</a:t>
            </a:r>
            <a:r>
              <a:rPr kumimoji="0" lang="ru-RU" sz="16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признал провал главного </a:t>
            </a:r>
            <a:r>
              <a:rPr kumimoji="0" lang="ru-RU" sz="1600" b="0" i="0"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ИТ-проекта</a:t>
            </a:r>
            <a:r>
              <a:rPr kumimoji="0" lang="ru-RU" sz="16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в период своего правления — государственного сайта и платформы </a:t>
            </a:r>
            <a:r>
              <a:rPr kumimoji="0" lang="ru-RU" sz="1600" b="0" i="0"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HealthCare.gov</a:t>
            </a:r>
            <a:r>
              <a:rPr kumimoji="0" lang="ru-RU" sz="16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Об этом он заявил в интервью журналу </a:t>
            </a:r>
            <a:r>
              <a:rPr kumimoji="0" lang="ru-RU" sz="1600" b="0" i="0"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Fast</a:t>
            </a:r>
            <a:r>
              <a:rPr kumimoji="0" lang="ru-RU" sz="16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a:t>
            </a:r>
            <a:r>
              <a:rPr kumimoji="0" lang="ru-RU" sz="1600" b="0" i="0"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Company</a:t>
            </a:r>
            <a:r>
              <a:rPr kumimoji="0" lang="ru-RU" sz="16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a:t>
            </a:r>
            <a:endPar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Обама</a:t>
            </a:r>
            <a:r>
              <a:rPr kumimoji="0" lang="ru-RU" sz="16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сказал, что </a:t>
            </a:r>
            <a:r>
              <a:rPr kumimoji="0" lang="ru-RU" sz="1600" b="0" i="0"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HealthCare.gov</a:t>
            </a:r>
            <a:r>
              <a:rPr kumimoji="0" lang="ru-RU" sz="16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стал «широко подтвержденной катастрофой». По его словам, так получилось, потому что правительство не уделило ИТ достаточного внимания в то время, когда было занято решением других проблем, связанных с экономикой, </a:t>
            </a:r>
            <a:r>
              <a:rPr kumimoji="0" lang="ru-RU" sz="1600" b="0" i="0"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автоиндустрией</a:t>
            </a:r>
            <a:r>
              <a:rPr kumimoji="0" lang="ru-RU" sz="16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и военными операциями.</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Причины провала и выводы</a:t>
            </a:r>
            <a:endParaRPr kumimoji="0" lang="ru-RU" sz="12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«Проблема HealthCare.gov не в том, что у нас не было людей, готовых работать над проектом день и ночь, а в том, что мы закупали ИТ-услуги и программное обеспечение, руководствуясь общими правилами закупок, разработанными еще в 1930-х годах, — пояснил Обама. Используя правила приобретения продуктов, разработанные еще до появления продуктов такого типа — ошибка, которая и привела к «катастрофе» с HealthCare.gov, добавил он.</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02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Причины провала и выводы</a:t>
            </a:r>
            <a:endParaRPr kumimoji="0" lang="ru-RU" sz="12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«Проблема HealthCare.gov не в том, что у нас не было людей, готовых работать над проектом день и ночь, а в том, что мы закупали ИТ-услуги и программное обеспечение, руководствуясь общими правилами закупок, разработанными еще в 1930-х годах, — пояснил Обама. Используя правила приобретения продуктов, разработанные еще до появления продуктов такого типа — ошибка, которая и привела к «катастрофе» с HealthCare.gov, добавил он.</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0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Причины провала и выводы</a:t>
            </a:r>
            <a:endParaRPr kumimoji="0" lang="ru-RU" sz="12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«Проблема HealthCare.gov не в том, что у нас не было людей, готовых работать над проектом день и ночь, а в том, что мы закупали ИТ-услуги и программное обеспечение, руководствуясь общими правилами закупок, разработанными еще в 1930-х годах, — пояснил Обама. Используя правила приобретения продуктов, разработанные еще до появления продуктов такого типа — ошибка, которая и привела к «катастрофе» с HealthCare.gov, добавил он.</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Причины провала и выводы</a:t>
            </a:r>
            <a:endParaRPr kumimoji="0" lang="ru-RU" sz="12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«Проблема HealthCare.gov не в том, что у нас не было людей, готовых работать над проектом день и ночь, а в том, что мы закупали ИТ-услуги и программное обеспечение, руководствуясь общими правилами закупок, разработанными еще в 1930-х годах, — пояснил Обама. Используя правила приобретения продуктов, разработанные еще до появления продуктов такого типа — ошибка, которая и привела к «катастрофе» с HealthCare.gov, добавил он.</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030"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Причины провала и выводы</a:t>
            </a:r>
            <a:endParaRPr kumimoji="0" lang="ru-RU" sz="12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«Проблема HealthCare.gov не в том, что у нас не было людей, готовых работать над проектом день и ночь, а в том, что мы закупали ИТ-услуги и программное обеспечение, руководствуясь общими правилами закупок, разработанными еще в 1930-х годах, — пояснил Обама. Используя правила приобретения продуктов, разработанные еще до появления продуктов такого типа — ошибка, которая и привела к «катастрофе» с HealthCare.gov, добавил он.</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031"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Причины провала и выводы</a:t>
            </a:r>
            <a:endParaRPr kumimoji="0" lang="ru-RU" sz="12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«Проблема HealthCare.gov не в том, что у нас не было людей, готовых работать над проектом день и ночь, а в том, что мы закупали ИТ-услуги и программное обеспечение, руководствуясь общими правилами закупок, разработанными еще в 1930-х годах, — пояснил Обама. Используя правила приобретения продуктов, разработанные еще до появления продуктов такого типа — ошибка, которая и привела к «катастрофе» с HealthCare.gov, добавил он.</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Причины провала и выводы</a:t>
            </a:r>
            <a:endParaRPr kumimoji="0" lang="ru-RU" sz="12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«Проблема HealthCare.gov не в том, что у нас не было людей, готовых работать над проектом день и ночь, а в том, что мы закупали ИТ-услуги и программное обеспечение, руководствуясь общими правилами закупок, разработанными еще в 1930-х годах, — пояснил Обама. Используя правила приобретения продуктов, разработанные еще до появления продуктов такого типа — ошибка, которая и привела к «катастрофе» с HealthCare.gov, добавил он.</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033"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Причины провала и выводы</a:t>
            </a:r>
            <a:endParaRPr kumimoji="0" lang="ru-RU" sz="1100" b="0" i="0" u="none" strike="noStrike" cap="none" normalizeH="0" baseline="0" smtClean="0">
              <a:ln>
                <a:noFill/>
              </a:ln>
              <a:solidFill>
                <a:schemeClr val="tx1"/>
              </a:solidFill>
              <a:effectLst/>
              <a:latin typeface="Tahoma" pitchFamily="34" charset="0"/>
              <a:ea typeface="Calibri"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ahoma" pitchFamily="34" charset="0"/>
                <a:ea typeface="Calibri" pitchFamily="34" charset="0"/>
                <a:cs typeface="Tahoma" pitchFamily="34" charset="0"/>
              </a:rPr>
              <a:t>«Проблема HealthCare.gov не в том, что у нас не было людей, готовых работать над проектом день и ночь, а в том, что мы закупали ИТ-услуги и программное обеспечение, руководствуясь общими правилами закупок, разработанными еще в 1930-х годах, — пояснил Обама. Используя правила приобретения продуктов, разработанные еще до появления продуктов такого типа — ошибка, которая и привела к «катастрофе» с HealthCare.gov, добавил он.</a:t>
            </a:r>
            <a:r>
              <a:rPr kumimoji="0" lang="ru-RU" sz="9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Прямоугольник 18"/>
          <p:cNvSpPr/>
          <p:nvPr/>
        </p:nvSpPr>
        <p:spPr>
          <a:xfrm>
            <a:off x="0" y="6027003"/>
            <a:ext cx="9144000" cy="830997"/>
          </a:xfrm>
          <a:prstGeom prst="rect">
            <a:avLst/>
          </a:prstGeom>
        </p:spPr>
        <p:txBody>
          <a:bodyPr wrap="square">
            <a:spAutoFit/>
          </a:bodyPr>
          <a:lstStyle/>
          <a:p>
            <a:r>
              <a:rPr lang="ru-RU" sz="1600" dirty="0" smtClean="0"/>
              <a:t>В апреле 2014 г. из-за проблем с запуском </a:t>
            </a:r>
            <a:r>
              <a:rPr lang="ru-RU" sz="1600" dirty="0" err="1" smtClean="0"/>
              <a:t>HealthCare.gov</a:t>
            </a:r>
            <a:r>
              <a:rPr lang="ru-RU" sz="1600" dirty="0" smtClean="0"/>
              <a:t> свои полномочия вынуждена была </a:t>
            </a:r>
            <a:r>
              <a:rPr lang="ru-RU" sz="1600" u="sng" dirty="0" smtClean="0">
                <a:hlinkClick r:id="rId4"/>
              </a:rPr>
              <a:t>сложить</a:t>
            </a:r>
            <a:r>
              <a:rPr lang="ru-RU" sz="1600" dirty="0" smtClean="0"/>
              <a:t> министр здравоохранения США </a:t>
            </a:r>
            <a:r>
              <a:rPr lang="ru-RU" sz="1600" b="1" dirty="0" err="1" smtClean="0"/>
              <a:t>Кэтлин</a:t>
            </a:r>
            <a:r>
              <a:rPr lang="ru-RU" sz="1600" b="1" dirty="0" smtClean="0"/>
              <a:t> Сибелиус</a:t>
            </a:r>
            <a:r>
              <a:rPr lang="ru-RU" sz="1600" dirty="0" smtClean="0"/>
              <a:t>(</a:t>
            </a:r>
            <a:r>
              <a:rPr lang="ru-RU" sz="1600" dirty="0" err="1" smtClean="0"/>
              <a:t>Kathleen</a:t>
            </a:r>
            <a:r>
              <a:rPr lang="ru-RU" sz="1600" dirty="0" smtClean="0"/>
              <a:t> </a:t>
            </a:r>
            <a:r>
              <a:rPr lang="ru-RU" sz="1600" dirty="0" err="1" smtClean="0"/>
              <a:t>Sebelius</a:t>
            </a:r>
            <a:r>
              <a:rPr lang="ru-RU" sz="1600" dirty="0" smtClean="0"/>
              <a:t>). По ее словам, она не смогла выдержать обрушившийся на нее «политический гнев». </a:t>
            </a:r>
            <a:endParaRPr lang="ru-RU" sz="1600" dirty="0"/>
          </a:p>
        </p:txBody>
      </p:sp>
      <p:sp>
        <p:nvSpPr>
          <p:cNvPr id="1034"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Причины провала и выводы</a:t>
            </a:r>
            <a:endParaRPr kumimoji="0" lang="ru-RU" sz="1100" b="0" i="0" u="none" strike="noStrike" cap="none" normalizeH="0" baseline="0" smtClean="0">
              <a:ln>
                <a:noFill/>
              </a:ln>
              <a:solidFill>
                <a:schemeClr val="tx1"/>
              </a:solidFill>
              <a:effectLst/>
              <a:latin typeface="Tahoma" pitchFamily="34" charset="0"/>
              <a:ea typeface="Calibri" pitchFamily="34" charset="0"/>
              <a:cs typeface="Tahom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ahoma" pitchFamily="34" charset="0"/>
                <a:ea typeface="Calibri" pitchFamily="34" charset="0"/>
                <a:cs typeface="Tahoma" pitchFamily="34" charset="0"/>
              </a:rPr>
              <a:t>«Проблема HealthCare.gov не в том, что у нас не было людей, готовых работать над проектом день и ночь, а в том, что мы закупали ИТ-услуги и программное обеспечение, руководствуясь общими правилами закупок, разработанными еще в 1930-х годах, — пояснил Обама. Используя правила приобретения продуктов, разработанные еще до появления продуктов такого типа — ошибка, которая и привела к «катастрофе» с HealthCare.gov, добавил он.</a:t>
            </a:r>
            <a:r>
              <a:rPr kumimoji="0" lang="ru-RU" sz="900" b="0" i="0" u="none" strike="noStrike" cap="none" normalizeH="0" baseline="0" smtClean="0">
                <a:ln>
                  <a:noFill/>
                </a:ln>
                <a:solidFill>
                  <a:schemeClr val="tx1"/>
                </a:solidFill>
                <a:effectLst/>
                <a:latin typeface="Arial" pitchFamily="34" charset="0"/>
                <a:cs typeface="Arial" pitchFamily="34" charset="0"/>
              </a:rPr>
              <a:t> </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Причины провала и выводы</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036"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0" i="0" u="none" strike="noStrike" cap="none" normalizeH="0" baseline="0" smtClean="0">
                <a:ln>
                  <a:noFill/>
                </a:ln>
                <a:solidFill>
                  <a:schemeClr val="tx1"/>
                </a:solidFill>
                <a:effectLst/>
                <a:latin typeface="Tahoma" pitchFamily="34" charset="0"/>
                <a:ea typeface="Times New Roman" pitchFamily="18" charset="0"/>
                <a:cs typeface="Tahoma" pitchFamily="34" charset="0"/>
              </a:rPr>
              <a:t>«Проблема HealthCare.gov не в том, что у нас не было людей, готовых работать над проектом день и ночь, а в том, что мы закупали ИТ-услуги и программное обеспечение, руководствуясь общими правилами закупок, разработанными еще в 1930-х годах, — пояснил Обама. Используя правила приобретения продуктов, разработанные еще до появления продуктов такого типа — ошибка, которая и привела к «катастрофе» с HealthCare.gov, добавил он.</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23" name="Прямоугольник 22"/>
          <p:cNvSpPr/>
          <p:nvPr/>
        </p:nvSpPr>
        <p:spPr>
          <a:xfrm>
            <a:off x="0" y="4221088"/>
            <a:ext cx="9144000" cy="1846659"/>
          </a:xfrm>
          <a:prstGeom prst="rect">
            <a:avLst/>
          </a:prstGeom>
          <a:solidFill>
            <a:schemeClr val="accent1"/>
          </a:solidFill>
        </p:spPr>
        <p:txBody>
          <a:bodyPr wrap="square">
            <a:spAutoFit/>
          </a:bodyPr>
          <a:lstStyle/>
          <a:p>
            <a:r>
              <a:rPr lang="ru-RU" sz="1900" b="1" dirty="0" smtClean="0"/>
              <a:t>«Проблема </a:t>
            </a:r>
            <a:r>
              <a:rPr lang="ru-RU" sz="1900" b="1" dirty="0" err="1" smtClean="0"/>
              <a:t>HealthCare.gov</a:t>
            </a:r>
            <a:r>
              <a:rPr lang="ru-RU" sz="1900" b="1" dirty="0" smtClean="0"/>
              <a:t> не в том, что у нас не было людей, готовых работать над проектом день и ночь, а в том, что мы закупали </a:t>
            </a:r>
            <a:r>
              <a:rPr lang="ru-RU" sz="1900" b="1" dirty="0" err="1" smtClean="0"/>
              <a:t>ИТ-услуги</a:t>
            </a:r>
            <a:r>
              <a:rPr lang="ru-RU" sz="1900" b="1" dirty="0" smtClean="0"/>
              <a:t> и программное обеспечение, руководствуясь общими правилами закупок, разработанными еще в 1930-х годах, — пояснил </a:t>
            </a:r>
            <a:r>
              <a:rPr lang="ru-RU" sz="1900" b="1" dirty="0" err="1" smtClean="0"/>
              <a:t>Обама</a:t>
            </a:r>
            <a:r>
              <a:rPr lang="ru-RU" sz="1900" b="1" dirty="0" smtClean="0"/>
              <a:t>. Используя правила приобретения продуктов, разработанные еще до появления продуктов такого типа — ошибка, которая и привела к «катастрофе» с </a:t>
            </a:r>
            <a:r>
              <a:rPr lang="ru-RU" sz="1900" b="1" dirty="0" err="1" smtClean="0"/>
              <a:t>HealthCare.gov</a:t>
            </a:r>
            <a:r>
              <a:rPr lang="ru-RU" sz="1900" b="1" dirty="0" smtClean="0"/>
              <a:t>, добавил он.</a:t>
            </a:r>
            <a:endParaRPr lang="ru-RU" sz="1900" b="1" dirty="0"/>
          </a:p>
        </p:txBody>
      </p:sp>
    </p:spTree>
    <p:extLst>
      <p:ext uri="{BB962C8B-B14F-4D97-AF65-F5344CB8AC3E}">
        <p14:creationId xmlns:p14="http://schemas.microsoft.com/office/powerpoint/2010/main" xmlns="" val="1213272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Электронная </a:t>
            </a:r>
            <a:r>
              <a:rPr lang="ru-RU" b="1" dirty="0"/>
              <a:t>медицинская карта, используемая в медицинской организации</a:t>
            </a:r>
            <a:endParaRPr lang="en-US" dirty="0"/>
          </a:p>
        </p:txBody>
      </p:sp>
      <p:sp>
        <p:nvSpPr>
          <p:cNvPr id="3" name="Объект 2"/>
          <p:cNvSpPr>
            <a:spLocks noGrp="1"/>
          </p:cNvSpPr>
          <p:nvPr>
            <p:ph idx="1"/>
          </p:nvPr>
        </p:nvSpPr>
        <p:spPr>
          <a:xfrm>
            <a:off x="488533" y="1988840"/>
            <a:ext cx="8229600" cy="4525963"/>
          </a:xfrm>
        </p:spPr>
        <p:txBody>
          <a:bodyPr>
            <a:normAutofit lnSpcReduction="10000"/>
          </a:bodyPr>
          <a:lstStyle/>
          <a:p>
            <a:pPr marL="0" indent="0">
              <a:buNone/>
            </a:pPr>
            <a:r>
              <a:rPr lang="ru-RU" dirty="0" smtClean="0"/>
              <a:t>Пересмотр ГОСТ Р 52636-2006 «Электронная история болезни. Общие положения»:</a:t>
            </a:r>
          </a:p>
          <a:p>
            <a:endParaRPr lang="ru-RU" dirty="0"/>
          </a:p>
          <a:p>
            <a:r>
              <a:rPr lang="ru-RU" dirty="0" smtClean="0"/>
              <a:t>Терминологические изменения (замена Электронной истории болезни на ЭМК)</a:t>
            </a:r>
          </a:p>
          <a:p>
            <a:r>
              <a:rPr lang="ru-RU" dirty="0" smtClean="0"/>
              <a:t>Замена ЭЦП на ЭП (возможность использования простой ЭП внутри ЛПУ)</a:t>
            </a:r>
            <a:endParaRPr lang="ru-RU" dirty="0"/>
          </a:p>
          <a:p>
            <a:r>
              <a:rPr lang="ru-RU" dirty="0" smtClean="0"/>
              <a:t>Добавление раздела о взаимодействии с ИЭМК.</a:t>
            </a:r>
            <a:endParaRPr lang="en-US" dirty="0"/>
          </a:p>
        </p:txBody>
      </p:sp>
    </p:spTree>
    <p:extLst>
      <p:ext uri="{BB962C8B-B14F-4D97-AF65-F5344CB8AC3E}">
        <p14:creationId xmlns:p14="http://schemas.microsoft.com/office/powerpoint/2010/main" xmlns="" val="3707624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Электронная </a:t>
            </a:r>
            <a:r>
              <a:rPr lang="ru-RU" b="1" dirty="0"/>
              <a:t>медицинская карта, используемая в медицинской </a:t>
            </a:r>
            <a:r>
              <a:rPr lang="ru-RU" b="1" dirty="0" smtClean="0"/>
              <a:t>организации. Терминология. </a:t>
            </a:r>
            <a:endParaRPr lang="en-US" dirty="0"/>
          </a:p>
        </p:txBody>
      </p:sp>
      <p:sp>
        <p:nvSpPr>
          <p:cNvPr id="3" name="Объект 2"/>
          <p:cNvSpPr>
            <a:spLocks noGrp="1"/>
          </p:cNvSpPr>
          <p:nvPr>
            <p:ph idx="1"/>
          </p:nvPr>
        </p:nvSpPr>
        <p:spPr>
          <a:xfrm>
            <a:off x="488533" y="1988840"/>
            <a:ext cx="8229600" cy="4525963"/>
          </a:xfrm>
        </p:spPr>
        <p:txBody>
          <a:bodyPr>
            <a:normAutofit fontScale="77500" lnSpcReduction="20000"/>
          </a:bodyPr>
          <a:lstStyle/>
          <a:p>
            <a:pPr marL="0" indent="0">
              <a:buNone/>
            </a:pPr>
            <a:r>
              <a:rPr lang="ru-RU" b="1" dirty="0"/>
              <a:t>Структурированный электронный медицинский документ (СЭМД)</a:t>
            </a:r>
            <a:r>
              <a:rPr lang="ru-RU" dirty="0"/>
              <a:t> – электронный документ, с помощью которого осуществляется передача информации (электронных персональных медицинских записей) из Электронной медицинской карты конкретной медицинской организации в Интегрированную электронную медицинскую карту</a:t>
            </a:r>
            <a:r>
              <a:rPr lang="ru-RU" dirty="0" smtClean="0"/>
              <a:t>.</a:t>
            </a:r>
          </a:p>
          <a:p>
            <a:pPr marL="0" indent="0">
              <a:buNone/>
            </a:pPr>
            <a:r>
              <a:rPr lang="ru-RU" dirty="0" smtClean="0"/>
              <a:t> </a:t>
            </a:r>
            <a:r>
              <a:rPr lang="ru-RU" dirty="0"/>
              <a:t>СЭМД содержит информацию из конкретной Электронной персональной медицинской записи (ЭПМЗ) в конкретной медицинской организации, а также всю </a:t>
            </a:r>
            <a:r>
              <a:rPr lang="ru-RU" dirty="0" smtClean="0"/>
              <a:t>необходимую </a:t>
            </a:r>
            <a:r>
              <a:rPr lang="ru-RU" dirty="0"/>
              <a:t>информацию для идентификации субъекта </a:t>
            </a:r>
            <a:r>
              <a:rPr lang="ru-RU" dirty="0" smtClean="0"/>
              <a:t>ИЭМК и </a:t>
            </a:r>
            <a:r>
              <a:rPr lang="ru-RU" dirty="0"/>
              <a:t>для определения автора данной информации и медицинской организации, </a:t>
            </a:r>
            <a:r>
              <a:rPr lang="ru-RU" dirty="0" smtClean="0"/>
              <a:t>несущего </a:t>
            </a:r>
            <a:r>
              <a:rPr lang="ru-RU" dirty="0"/>
              <a:t>ответственность за ее содержание.</a:t>
            </a:r>
            <a:endParaRPr lang="en-US" dirty="0"/>
          </a:p>
        </p:txBody>
      </p:sp>
    </p:spTree>
    <p:extLst>
      <p:ext uri="{BB962C8B-B14F-4D97-AF65-F5344CB8AC3E}">
        <p14:creationId xmlns:p14="http://schemas.microsoft.com/office/powerpoint/2010/main" xmlns="" val="14999693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16632"/>
            <a:ext cx="8229600" cy="1143000"/>
          </a:xfrm>
        </p:spPr>
        <p:txBody>
          <a:bodyPr>
            <a:noAutofit/>
          </a:bodyPr>
          <a:lstStyle/>
          <a:p>
            <a:pPr lvl="1" algn="ctr" rtl="0">
              <a:spcBef>
                <a:spcPct val="0"/>
              </a:spcBef>
            </a:pPr>
            <a:r>
              <a:rPr lang="ru-RU" sz="2400" b="1" dirty="0" smtClean="0"/>
              <a:t>13.1 Взаимодействие системы ведения ЭПМЗ с Интегрированным электронным медицинским архивом</a:t>
            </a:r>
            <a:endParaRPr lang="en-US" sz="2400" dirty="0"/>
          </a:p>
        </p:txBody>
      </p:sp>
      <p:sp>
        <p:nvSpPr>
          <p:cNvPr id="3" name="Объект 2"/>
          <p:cNvSpPr>
            <a:spLocks noGrp="1"/>
          </p:cNvSpPr>
          <p:nvPr>
            <p:ph idx="1"/>
          </p:nvPr>
        </p:nvSpPr>
        <p:spPr>
          <a:xfrm>
            <a:off x="358362" y="1259632"/>
            <a:ext cx="8229600" cy="5611390"/>
          </a:xfrm>
        </p:spPr>
        <p:txBody>
          <a:bodyPr>
            <a:normAutofit fontScale="47500" lnSpcReduction="20000"/>
          </a:bodyPr>
          <a:lstStyle/>
          <a:p>
            <a:pPr marL="0" indent="0">
              <a:buNone/>
            </a:pPr>
            <a:r>
              <a:rPr lang="ru-RU" dirty="0" smtClean="0"/>
              <a:t>……………………………………………………………………………………………………………</a:t>
            </a:r>
          </a:p>
          <a:p>
            <a:pPr marL="0" indent="0">
              <a:buNone/>
            </a:pPr>
            <a:r>
              <a:rPr lang="ru-RU" sz="5100" dirty="0" smtClean="0"/>
              <a:t>Для </a:t>
            </a:r>
            <a:r>
              <a:rPr lang="ru-RU" sz="5100" dirty="0"/>
              <a:t>передачи ЭПМЗ в ИЭМК формируется Структурированный электронный документ (СЭМД). СЭМД формируется в соответствии с требованиями регламента ИЭМА и утвержденной оператором ИЭМА спецификацией информационного обмена. Передаваться в ИЭМК может только законченная ЭПМЗ, прошедшая в своем жизненном цикле стадию подписания</a:t>
            </a:r>
            <a:r>
              <a:rPr lang="ru-RU" sz="5100" dirty="0" smtClean="0"/>
              <a:t>.</a:t>
            </a:r>
          </a:p>
          <a:p>
            <a:pPr marL="0" indent="0">
              <a:buNone/>
            </a:pPr>
            <a:endParaRPr lang="en-US" dirty="0"/>
          </a:p>
          <a:p>
            <a:pPr marL="0" indent="0">
              <a:buNone/>
            </a:pPr>
            <a:r>
              <a:rPr lang="ru-RU" sz="4200" dirty="0"/>
              <a:t>Передача ЭПМЗ для сохранения в ИЭМК может осуществляться только в том случае, если Политика безопасности данной медицинской организации допускает и соответствующим образом регламентирует передачу ЭПМЗ в ИЭМК пациента. В Политике безопасности также должно быть определено, требуется ли в данной медицинской организации получение согласия пациента на передачу его медицинских данных для размещения в ИЭМК. В случае если такое согласие требуется, система ведения ЭПМЗ должна проверить наличие согласия пациента, зарегистрированного в сис</a:t>
            </a:r>
            <a:r>
              <a:rPr lang="ru-RU" sz="3800" dirty="0"/>
              <a:t>тем</a:t>
            </a:r>
            <a:r>
              <a:rPr lang="ru-RU" sz="4200" dirty="0"/>
              <a:t>е ведения ЭПМЗ, и осуществить передачу в </a:t>
            </a:r>
            <a:r>
              <a:rPr lang="ru-RU" sz="4200" dirty="0" smtClean="0"/>
              <a:t>зависимости </a:t>
            </a:r>
            <a:r>
              <a:rPr lang="ru-RU" sz="4200" dirty="0"/>
              <a:t>от наличия согласия</a:t>
            </a:r>
            <a:r>
              <a:rPr lang="ru-RU" sz="4200" dirty="0" smtClean="0"/>
              <a:t>.</a:t>
            </a:r>
            <a:endParaRPr lang="en-US" sz="4200" dirty="0"/>
          </a:p>
        </p:txBody>
      </p:sp>
    </p:spTree>
    <p:extLst>
      <p:ext uri="{BB962C8B-B14F-4D97-AF65-F5344CB8AC3E}">
        <p14:creationId xmlns:p14="http://schemas.microsoft.com/office/powerpoint/2010/main" xmlns="" val="22188149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16632"/>
            <a:ext cx="8229600" cy="1143000"/>
          </a:xfrm>
        </p:spPr>
        <p:txBody>
          <a:bodyPr>
            <a:noAutofit/>
          </a:bodyPr>
          <a:lstStyle/>
          <a:p>
            <a:pPr lvl="1" algn="ctr" rtl="0">
              <a:spcBef>
                <a:spcPct val="0"/>
              </a:spcBef>
            </a:pPr>
            <a:r>
              <a:rPr lang="ru-RU" sz="2400" b="1" dirty="0" smtClean="0"/>
              <a:t>13.1 Взаимодействие системы ведения ЭПМЗ с Интегрированным электронным медицинским архивом</a:t>
            </a:r>
            <a:endParaRPr lang="en-US" sz="2400" dirty="0"/>
          </a:p>
        </p:txBody>
      </p:sp>
      <p:sp>
        <p:nvSpPr>
          <p:cNvPr id="3" name="Объект 2"/>
          <p:cNvSpPr>
            <a:spLocks noGrp="1"/>
          </p:cNvSpPr>
          <p:nvPr>
            <p:ph idx="1"/>
          </p:nvPr>
        </p:nvSpPr>
        <p:spPr>
          <a:xfrm>
            <a:off x="358362" y="1259632"/>
            <a:ext cx="8229600" cy="5611390"/>
          </a:xfrm>
        </p:spPr>
        <p:txBody>
          <a:bodyPr>
            <a:normAutofit fontScale="62500" lnSpcReduction="20000"/>
          </a:bodyPr>
          <a:lstStyle/>
          <a:p>
            <a:pPr marL="0" indent="0">
              <a:buNone/>
            </a:pPr>
            <a:r>
              <a:rPr lang="ru-RU" sz="4400" dirty="0"/>
              <a:t>Передача ЭПМЗ для сохранения в ИЭМК может осуществляться в одном из двух режимов:</a:t>
            </a:r>
            <a:endParaRPr lang="en-US" sz="4400" dirty="0"/>
          </a:p>
          <a:p>
            <a:r>
              <a:rPr lang="ru-RU" sz="4400" b="1" dirty="0"/>
              <a:t>По запросу пользователя</a:t>
            </a:r>
            <a:r>
              <a:rPr lang="ru-RU" sz="4400" dirty="0"/>
              <a:t>: когда пользователь системы ведения ЭПМЗ (врач) самостоятельно инициирует процесс передачи определенной ЭПМЗ для сохранения в ИЭМК.</a:t>
            </a:r>
            <a:endParaRPr lang="en-US" sz="4400" dirty="0"/>
          </a:p>
          <a:p>
            <a:r>
              <a:rPr lang="ru-RU" sz="4400" b="1" dirty="0"/>
              <a:t>Автоматически: </a:t>
            </a:r>
            <a:r>
              <a:rPr lang="ru-RU" sz="4400" dirty="0"/>
              <a:t>когда передача инициируется самой системой при наступлении определенного события, связанного с ЭПМЗ или пациентом. Например, в момент подписания ЭПМЗ, или в момент выписки пациента. Автоматический режим может быть установлен для ЭПМЗ определенного типа или для ЭПМЗ определенных пациентов.</a:t>
            </a:r>
            <a:endParaRPr lang="en-US" sz="4200" dirty="0"/>
          </a:p>
        </p:txBody>
      </p:sp>
    </p:spTree>
    <p:extLst>
      <p:ext uri="{BB962C8B-B14F-4D97-AF65-F5344CB8AC3E}">
        <p14:creationId xmlns:p14="http://schemas.microsoft.com/office/powerpoint/2010/main" xmlns="" val="3681229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16632"/>
            <a:ext cx="8229600" cy="1143000"/>
          </a:xfrm>
        </p:spPr>
        <p:txBody>
          <a:bodyPr>
            <a:noAutofit/>
          </a:bodyPr>
          <a:lstStyle/>
          <a:p>
            <a:pPr lvl="1" algn="ctr" rtl="0">
              <a:spcBef>
                <a:spcPct val="0"/>
              </a:spcBef>
            </a:pPr>
            <a:r>
              <a:rPr lang="ru-RU" sz="2400" b="1" dirty="0" smtClean="0"/>
              <a:t>13.1 Взаимодействие системы ведения ЭПМЗ с Интегрированным электронным медицинским архивом</a:t>
            </a:r>
            <a:endParaRPr lang="en-US" sz="2400" dirty="0"/>
          </a:p>
        </p:txBody>
      </p:sp>
      <p:sp>
        <p:nvSpPr>
          <p:cNvPr id="3" name="Объект 2"/>
          <p:cNvSpPr>
            <a:spLocks noGrp="1"/>
          </p:cNvSpPr>
          <p:nvPr>
            <p:ph idx="1"/>
          </p:nvPr>
        </p:nvSpPr>
        <p:spPr>
          <a:xfrm>
            <a:off x="358362" y="1259632"/>
            <a:ext cx="8229600" cy="5611390"/>
          </a:xfrm>
        </p:spPr>
        <p:txBody>
          <a:bodyPr>
            <a:normAutofit fontScale="55000" lnSpcReduction="20000"/>
          </a:bodyPr>
          <a:lstStyle/>
          <a:p>
            <a:pPr marL="0" indent="0">
              <a:buNone/>
            </a:pPr>
            <a:r>
              <a:rPr lang="ru-RU" sz="3600" dirty="0"/>
              <a:t>Система ведения ЭПМЗ может также направлять в ИЭМА </a:t>
            </a:r>
            <a:r>
              <a:rPr lang="ru-RU" sz="3600" b="1" dirty="0"/>
              <a:t>запросы на получение сведений из ИЭМК определенных </a:t>
            </a:r>
            <a:r>
              <a:rPr lang="ru-RU" sz="3600" dirty="0" smtClean="0"/>
              <a:t>пациентов…………………………………………………………………………</a:t>
            </a:r>
          </a:p>
          <a:p>
            <a:pPr marL="0" indent="0">
              <a:buNone/>
            </a:pPr>
            <a:r>
              <a:rPr lang="ru-RU" sz="3600" dirty="0"/>
              <a:t>Запрос сведений из ИЭМК может осуществляться в одном из двух режимов:</a:t>
            </a:r>
            <a:endParaRPr lang="en-US" sz="3600" dirty="0"/>
          </a:p>
          <a:p>
            <a:r>
              <a:rPr lang="ru-RU" sz="3800" b="1" dirty="0"/>
              <a:t>По запросу пользователя: </a:t>
            </a:r>
            <a:r>
              <a:rPr lang="ru-RU" sz="3800" dirty="0"/>
              <a:t>когда пользователь системы ведения ЭПМЗ (врач) самостоятельно инициирует запрос сведений из ИЭМК определенного пациента. В такой ситуации запрос сведений из ИЭМК может осуществляться в несколько этапов. Например, запрос списка ЭПМЗ, имеющихся в ИЭМК пациента, с последующим запросом на получение необходимых ЭПМЗ из полученного списка. Пользователем также может быть инициирован поиск информации в ИЭМК </a:t>
            </a:r>
            <a:r>
              <a:rPr lang="ru-RU" sz="3800" dirty="0" smtClean="0"/>
              <a:t>пациента…..</a:t>
            </a:r>
          </a:p>
          <a:p>
            <a:r>
              <a:rPr lang="ru-RU" sz="3800" b="1" dirty="0" smtClean="0"/>
              <a:t>Автоматически</a:t>
            </a:r>
            <a:r>
              <a:rPr lang="ru-RU" sz="3800" b="1" dirty="0"/>
              <a:t>:</a:t>
            </a:r>
            <a:r>
              <a:rPr lang="ru-RU" sz="3800" dirty="0"/>
              <a:t> когда запрос информации из ИЭМК инициируется самой системой при наступлении определенного события, связанного с пациентом. Например, в момент госпитализации или первого обращения в данную медицинскую организацию. Автоматический запрос к ИЭМК производится в соответствии с правами доступа, установленными в целом для всей медицинской организации.</a:t>
            </a:r>
            <a:endParaRPr lang="en-US" sz="3800" dirty="0"/>
          </a:p>
          <a:p>
            <a:pPr marL="0" indent="0">
              <a:buNone/>
            </a:pPr>
            <a:endParaRPr lang="en-US" dirty="0"/>
          </a:p>
        </p:txBody>
      </p:sp>
    </p:spTree>
    <p:extLst>
      <p:ext uri="{BB962C8B-B14F-4D97-AF65-F5344CB8AC3E}">
        <p14:creationId xmlns:p14="http://schemas.microsoft.com/office/powerpoint/2010/main" xmlns="" val="35302512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16632"/>
            <a:ext cx="8229600" cy="1143000"/>
          </a:xfrm>
        </p:spPr>
        <p:txBody>
          <a:bodyPr>
            <a:noAutofit/>
          </a:bodyPr>
          <a:lstStyle/>
          <a:p>
            <a:pPr lvl="1" algn="ctr" rtl="0">
              <a:spcBef>
                <a:spcPct val="0"/>
              </a:spcBef>
            </a:pPr>
            <a:r>
              <a:rPr lang="ru-RU" sz="2400" b="1" dirty="0" smtClean="0"/>
              <a:t>13.1 Взаимодействие системы ведения ЭПМЗ с Интегрированным электронным медицинским архивом</a:t>
            </a:r>
            <a:endParaRPr lang="en-US" sz="2400" dirty="0"/>
          </a:p>
        </p:txBody>
      </p:sp>
      <p:sp>
        <p:nvSpPr>
          <p:cNvPr id="3" name="Объект 2"/>
          <p:cNvSpPr>
            <a:spLocks noGrp="1"/>
          </p:cNvSpPr>
          <p:nvPr>
            <p:ph idx="1"/>
          </p:nvPr>
        </p:nvSpPr>
        <p:spPr>
          <a:xfrm>
            <a:off x="358362" y="1259632"/>
            <a:ext cx="8229600" cy="5611390"/>
          </a:xfrm>
        </p:spPr>
        <p:txBody>
          <a:bodyPr>
            <a:normAutofit fontScale="70000" lnSpcReduction="20000"/>
          </a:bodyPr>
          <a:lstStyle/>
          <a:p>
            <a:pPr marL="0" indent="0">
              <a:buNone/>
            </a:pPr>
            <a:r>
              <a:rPr lang="x-none" sz="3400" dirty="0" smtClean="0"/>
              <a:t>ЭПМЗ, полученные из ИЭМК по запросу, могут:</a:t>
            </a:r>
            <a:endParaRPr lang="en-US" sz="3400" dirty="0" smtClean="0"/>
          </a:p>
          <a:p>
            <a:r>
              <a:rPr lang="ru-RU" sz="3400" b="1" dirty="0" smtClean="0"/>
              <a:t>Размещаться на временное хранение в буферной зоне </a:t>
            </a:r>
            <a:r>
              <a:rPr lang="ru-RU" sz="3400" dirty="0" smtClean="0"/>
              <a:t>системы ведения ЭПМЗ данной организации и предоставляться для просмотра запросившему их пользователю. По завершению просмотра такие ЭПМЗ удаляются из буферной зоны.</a:t>
            </a:r>
          </a:p>
          <a:p>
            <a:endParaRPr lang="en-US" sz="3400" dirty="0" smtClean="0"/>
          </a:p>
          <a:p>
            <a:r>
              <a:rPr lang="ru-RU" sz="3400" b="1" dirty="0" smtClean="0"/>
              <a:t>Размещаться в ЭМК соответствующего пациента</a:t>
            </a:r>
            <a:r>
              <a:rPr lang="ru-RU" sz="3400" dirty="0" smtClean="0"/>
              <a:t> в ЭМА данной медицинской организации. ЭПМЗ, полученная из ИЭМК, должна помечаться специальным статусом «Получено из ИЭМК». При предоставлении пользователю такой ЭПМЗ в интерфейс должна быть включена хорошо видимая надпись о том, что данная запись получена из ИЭМК, а также ее идентификационные данные (в частности, организация и врач, разместившие эту ЭПМЗ в ИЭМК пациента). Записи, полученные из ЭПМЗ, должны быть закрыты от изменения пользователями в медицинской организации.</a:t>
            </a:r>
            <a:endParaRPr lang="en-US" sz="3400" dirty="0" smtClean="0"/>
          </a:p>
          <a:p>
            <a:pPr marL="0" indent="0">
              <a:buNone/>
            </a:pPr>
            <a:endParaRPr lang="en-US" dirty="0"/>
          </a:p>
        </p:txBody>
      </p:sp>
    </p:spTree>
    <p:extLst>
      <p:ext uri="{BB962C8B-B14F-4D97-AF65-F5344CB8AC3E}">
        <p14:creationId xmlns:p14="http://schemas.microsoft.com/office/powerpoint/2010/main" xmlns="" val="41782679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ru-RU" dirty="0" smtClean="0"/>
              <a:t> Обсуждение…</a:t>
            </a:r>
            <a:br>
              <a:rPr lang="ru-RU" dirty="0" smtClean="0"/>
            </a:br>
            <a:r>
              <a:rPr lang="ru-RU" dirty="0"/>
              <a:t> </a:t>
            </a:r>
            <a:r>
              <a:rPr lang="ru-RU" dirty="0" smtClean="0"/>
              <a:t>   Голосование…..</a:t>
            </a:r>
            <a:endParaRPr lang="en-US" dirty="0"/>
          </a:p>
        </p:txBody>
      </p:sp>
    </p:spTree>
    <p:extLst>
      <p:ext uri="{BB962C8B-B14F-4D97-AF65-F5344CB8AC3E}">
        <p14:creationId xmlns:p14="http://schemas.microsoft.com/office/powerpoint/2010/main" xmlns="" val="4032703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325562"/>
          </a:xfrm>
        </p:spPr>
        <p:txBody>
          <a:bodyPr>
            <a:noAutofit/>
          </a:bodyPr>
          <a:lstStyle/>
          <a:p>
            <a:pPr lvl="0"/>
            <a:r>
              <a:rPr lang="ru-RU" sz="2400" b="1" u="sng" cap="all" dirty="0"/>
              <a:t>Предложения по внесению изменений в медицинскую документацию и способы ее ведения для обеспечения ее использования в ИЭМК</a:t>
            </a:r>
            <a:r>
              <a:rPr lang="en-US" sz="2400" b="1" dirty="0"/>
              <a:t/>
            </a:r>
            <a:br>
              <a:rPr lang="en-US" sz="2400" b="1" dirty="0"/>
            </a:br>
            <a:endParaRPr lang="en-US" sz="2400" dirty="0"/>
          </a:p>
        </p:txBody>
      </p:sp>
      <p:sp>
        <p:nvSpPr>
          <p:cNvPr id="3" name="Объект 2"/>
          <p:cNvSpPr>
            <a:spLocks noGrp="1"/>
          </p:cNvSpPr>
          <p:nvPr>
            <p:ph idx="1"/>
          </p:nvPr>
        </p:nvSpPr>
        <p:spPr/>
        <p:txBody>
          <a:bodyPr>
            <a:normAutofit fontScale="92500"/>
          </a:bodyPr>
          <a:lstStyle/>
          <a:p>
            <a:pPr marL="0" indent="0">
              <a:buNone/>
            </a:pPr>
            <a:r>
              <a:rPr lang="ru-RU" sz="2800" dirty="0" smtClean="0"/>
              <a:t>Предлагается проекты 2-х приказов Минздрава:</a:t>
            </a:r>
          </a:p>
          <a:p>
            <a:pPr marL="0" indent="0">
              <a:buNone/>
            </a:pPr>
            <a:r>
              <a:rPr lang="ru-RU" sz="2800" dirty="0" smtClean="0"/>
              <a:t> </a:t>
            </a:r>
          </a:p>
          <a:p>
            <a:pPr marL="514350" indent="-514350">
              <a:buAutoNum type="arabicPeriod"/>
            </a:pPr>
            <a:r>
              <a:rPr lang="ru-RU" sz="2800" dirty="0" smtClean="0"/>
              <a:t>Взгляд назад - как ввести в электронный (а точнее смешанный) документооборот имеющийся «огромный ворох» форм медицинских документов</a:t>
            </a:r>
          </a:p>
          <a:p>
            <a:pPr marL="514350" indent="-514350">
              <a:buAutoNum type="arabicPeriod"/>
            </a:pPr>
            <a:endParaRPr lang="ru-RU" sz="2800" dirty="0"/>
          </a:p>
          <a:p>
            <a:pPr marL="514350" indent="-514350">
              <a:buAutoNum type="arabicPeriod"/>
            </a:pPr>
            <a:r>
              <a:rPr lang="ru-RU" sz="2800" dirty="0" smtClean="0"/>
              <a:t>Взгляд вперед – как в дальнейшем утверждать (и пересматривать) формы медицинских документов, пригодных к электронной обработке.</a:t>
            </a:r>
            <a:endParaRPr lang="ru-RU" sz="2800" dirty="0"/>
          </a:p>
        </p:txBody>
      </p:sp>
    </p:spTree>
    <p:extLst>
      <p:ext uri="{BB962C8B-B14F-4D97-AF65-F5344CB8AC3E}">
        <p14:creationId xmlns:p14="http://schemas.microsoft.com/office/powerpoint/2010/main" xmlns="" val="36377626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332" y="14988"/>
            <a:ext cx="8784976" cy="1786210"/>
          </a:xfrm>
        </p:spPr>
        <p:txBody>
          <a:bodyPr>
            <a:noAutofit/>
          </a:bodyPr>
          <a:lstStyle/>
          <a:p>
            <a:r>
              <a:rPr lang="ru-RU" sz="2800" dirty="0" smtClean="0"/>
              <a:t>Проект приказа «Общие </a:t>
            </a:r>
            <a:r>
              <a:rPr lang="ru-RU" sz="2800" dirty="0"/>
              <a:t>правила ведения медицинской документации с использованием электронного документооборота и средств Интегрированной электронной медицинской </a:t>
            </a:r>
            <a:r>
              <a:rPr lang="ru-RU" sz="2800" dirty="0" smtClean="0"/>
              <a:t>карты»</a:t>
            </a:r>
            <a:endParaRPr lang="en-US" sz="2800" dirty="0"/>
          </a:p>
        </p:txBody>
      </p:sp>
      <p:sp>
        <p:nvSpPr>
          <p:cNvPr id="3" name="Объект 2"/>
          <p:cNvSpPr>
            <a:spLocks noGrp="1"/>
          </p:cNvSpPr>
          <p:nvPr>
            <p:ph idx="1"/>
          </p:nvPr>
        </p:nvSpPr>
        <p:spPr>
          <a:xfrm>
            <a:off x="380020" y="1988840"/>
            <a:ext cx="8229600" cy="4525963"/>
          </a:xfrm>
        </p:spPr>
        <p:txBody>
          <a:bodyPr>
            <a:normAutofit fontScale="85000" lnSpcReduction="20000"/>
          </a:bodyPr>
          <a:lstStyle/>
          <a:p>
            <a:pPr marL="0" lvl="0" indent="0">
              <a:buNone/>
            </a:pPr>
            <a:r>
              <a:rPr lang="ru-RU" dirty="0"/>
              <a:t>Все формы первичной медицинской документации в медицинской организации </a:t>
            </a:r>
            <a:r>
              <a:rPr lang="ru-RU" b="1" u="sng" dirty="0"/>
              <a:t>могут вестись как в электронной, так и в бумажной форме</a:t>
            </a:r>
            <a:r>
              <a:rPr lang="ru-RU" b="1" u="sng" dirty="0" smtClean="0"/>
              <a:t>.</a:t>
            </a:r>
          </a:p>
          <a:p>
            <a:pPr marL="0" lvl="0" indent="0">
              <a:buNone/>
            </a:pPr>
            <a:endParaRPr lang="en-US" sz="1200" b="1" u="sng" dirty="0"/>
          </a:p>
          <a:p>
            <a:pPr marL="0" lvl="0" indent="0">
              <a:buNone/>
            </a:pPr>
            <a:r>
              <a:rPr lang="ru-RU" sz="2600" dirty="0"/>
              <a:t>Внутренним нормативным актом медицинской  организации должно быть определено, какие формы медицинской документации ведутся в электронной форме. При этом считается, что все остальные формы медицинской документации ведутся в традиционной бумажной форме</a:t>
            </a:r>
            <a:r>
              <a:rPr lang="ru-RU" sz="2600" dirty="0" smtClean="0"/>
              <a:t>.</a:t>
            </a:r>
          </a:p>
          <a:p>
            <a:pPr marL="0" lvl="0" indent="0">
              <a:buNone/>
            </a:pPr>
            <a:r>
              <a:rPr lang="ru-RU" sz="1200" dirty="0" smtClean="0"/>
              <a:t>   </a:t>
            </a:r>
            <a:endParaRPr lang="en-US" sz="1200" dirty="0"/>
          </a:p>
          <a:p>
            <a:pPr marL="0" lvl="0" indent="0">
              <a:buNone/>
            </a:pPr>
            <a:r>
              <a:rPr lang="ru-RU" dirty="0" smtClean="0"/>
              <a:t>1.Для </a:t>
            </a:r>
            <a:r>
              <a:rPr lang="ru-RU" dirty="0"/>
              <a:t>форм медицинской документации, ведущихся в электронной форме</a:t>
            </a:r>
            <a:r>
              <a:rPr lang="ru-RU" dirty="0" smtClean="0"/>
              <a:t>:………………..</a:t>
            </a:r>
          </a:p>
          <a:p>
            <a:pPr marL="0" indent="0">
              <a:buNone/>
            </a:pPr>
            <a:r>
              <a:rPr lang="ru-RU" dirty="0" smtClean="0"/>
              <a:t>2.</a:t>
            </a:r>
            <a:r>
              <a:rPr lang="ru-RU" dirty="0"/>
              <a:t> Для форм медицинской документации, ведущихся в бумажной форме</a:t>
            </a:r>
            <a:r>
              <a:rPr lang="ru-RU" dirty="0" smtClean="0"/>
              <a:t>:…………………….</a:t>
            </a:r>
            <a:endParaRPr lang="en-US" dirty="0"/>
          </a:p>
          <a:p>
            <a:pPr marL="0" lvl="0" indent="0">
              <a:buNone/>
            </a:pPr>
            <a:endParaRPr lang="en-US" dirty="0"/>
          </a:p>
          <a:p>
            <a:pPr marL="0" indent="0">
              <a:buNone/>
            </a:pPr>
            <a:endParaRPr lang="en-US" dirty="0"/>
          </a:p>
        </p:txBody>
      </p:sp>
    </p:spTree>
    <p:extLst>
      <p:ext uri="{BB962C8B-B14F-4D97-AF65-F5344CB8AC3E}">
        <p14:creationId xmlns:p14="http://schemas.microsoft.com/office/powerpoint/2010/main" xmlns="" val="11631567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t>1</a:t>
            </a:r>
            <a:r>
              <a:rPr lang="ru-RU" sz="3200" dirty="0" smtClean="0"/>
              <a:t>. Для </a:t>
            </a:r>
            <a:r>
              <a:rPr lang="ru-RU" sz="3200" dirty="0"/>
              <a:t>форм медицинской документации, ведущихся в электронной форме:</a:t>
            </a:r>
            <a:endParaRPr lang="en-US" sz="3200" dirty="0"/>
          </a:p>
        </p:txBody>
      </p:sp>
      <p:sp>
        <p:nvSpPr>
          <p:cNvPr id="3" name="Объект 2"/>
          <p:cNvSpPr>
            <a:spLocks noGrp="1"/>
          </p:cNvSpPr>
          <p:nvPr>
            <p:ph idx="1"/>
          </p:nvPr>
        </p:nvSpPr>
        <p:spPr>
          <a:xfrm>
            <a:off x="457200" y="1600200"/>
            <a:ext cx="8229600" cy="5257800"/>
          </a:xfrm>
        </p:spPr>
        <p:txBody>
          <a:bodyPr>
            <a:normAutofit fontScale="62500" lnSpcReduction="20000"/>
          </a:bodyPr>
          <a:lstStyle/>
          <a:p>
            <a:pPr marL="514350" lvl="0" indent="-514350">
              <a:buAutoNum type="arabicParenR"/>
            </a:pPr>
            <a:r>
              <a:rPr lang="ru-RU" dirty="0" smtClean="0"/>
              <a:t>установлено</a:t>
            </a:r>
            <a:r>
              <a:rPr lang="ru-RU" dirty="0"/>
              <a:t>, что </a:t>
            </a:r>
            <a:r>
              <a:rPr lang="ru-RU" b="1" dirty="0"/>
              <a:t>оригиналы медицинских документов </a:t>
            </a:r>
            <a:r>
              <a:rPr lang="ru-RU" dirty="0"/>
              <a:t>данного вида </a:t>
            </a:r>
            <a:r>
              <a:rPr lang="ru-RU" b="1" dirty="0"/>
              <a:t>хранятся в компьютерной базе данных </a:t>
            </a:r>
            <a:r>
              <a:rPr lang="ru-RU" dirty="0"/>
              <a:t>и могут быть представлены уполномоченным медицинским работникам на компьютерном мониторе посредством медицинской информационной системы или в определенных случаях в виде бумажной копии</a:t>
            </a:r>
            <a:r>
              <a:rPr lang="ru-RU" dirty="0" smtClean="0"/>
              <a:t>;</a:t>
            </a:r>
          </a:p>
          <a:p>
            <a:pPr marL="514350" lvl="0" indent="-514350">
              <a:buAutoNum type="arabicParenR"/>
            </a:pPr>
            <a:endParaRPr lang="ru-RU" dirty="0" smtClean="0"/>
          </a:p>
          <a:p>
            <a:pPr marL="514350" indent="-514350">
              <a:buFont typeface="Arial" pitchFamily="34" charset="0"/>
              <a:buAutoNum type="arabicParenR"/>
            </a:pPr>
            <a:r>
              <a:rPr lang="ru-RU" b="1" dirty="0"/>
              <a:t>медицинская информационная система должна обеспечивать доступ к медицинским документам в электронной форме</a:t>
            </a:r>
            <a:r>
              <a:rPr lang="ru-RU" dirty="0"/>
              <a:t> для уполномоченных медицинских работников во всех ситуациях, когда данный документ необходим им </a:t>
            </a:r>
            <a:r>
              <a:rPr lang="ru-RU" b="1" dirty="0"/>
              <a:t>для выполнения их служебных обязанностей;   </a:t>
            </a:r>
            <a:endParaRPr lang="ru-RU" b="1" dirty="0" smtClean="0"/>
          </a:p>
          <a:p>
            <a:pPr marL="514350" indent="-514350">
              <a:buFont typeface="Arial" pitchFamily="34" charset="0"/>
              <a:buAutoNum type="arabicParenR"/>
            </a:pPr>
            <a:endParaRPr lang="en-US" dirty="0"/>
          </a:p>
          <a:p>
            <a:pPr marL="514350" indent="-514350">
              <a:buFont typeface="Arial" pitchFamily="34" charset="0"/>
              <a:buAutoNum type="arabicParenR"/>
            </a:pPr>
            <a:r>
              <a:rPr lang="ru-RU" b="1" dirty="0"/>
              <a:t>допускается изменение формы </a:t>
            </a:r>
            <a:r>
              <a:rPr lang="ru-RU" dirty="0"/>
              <a:t>утвержденного первичного медицинского документа, его внешнего вида, </a:t>
            </a:r>
            <a:r>
              <a:rPr lang="ru-RU" b="1" dirty="0"/>
              <a:t>взаимного расположения полей и других элементов оформления</a:t>
            </a:r>
            <a:r>
              <a:rPr lang="ru-RU" dirty="0"/>
              <a:t> для более удобного размещения на компьютерном мониторе при обязательном сохранении информационного наполнения документа;</a:t>
            </a:r>
            <a:endParaRPr lang="en-US" dirty="0"/>
          </a:p>
          <a:p>
            <a:pPr marL="514350" lvl="0" indent="-514350">
              <a:buAutoNum type="arabicParenR"/>
            </a:pPr>
            <a:endParaRPr lang="ru-RU" dirty="0" smtClean="0"/>
          </a:p>
          <a:p>
            <a:pPr marL="0" indent="0">
              <a:buNone/>
            </a:pPr>
            <a:endParaRPr lang="en-US" dirty="0"/>
          </a:p>
        </p:txBody>
      </p:sp>
    </p:spTree>
    <p:extLst>
      <p:ext uri="{BB962C8B-B14F-4D97-AF65-F5344CB8AC3E}">
        <p14:creationId xmlns:p14="http://schemas.microsoft.com/office/powerpoint/2010/main" xmlns="" val="288764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29600" cy="562074"/>
          </a:xfrm>
        </p:spPr>
        <p:txBody>
          <a:bodyPr>
            <a:normAutofit fontScale="90000"/>
          </a:bodyPr>
          <a:lstStyle/>
          <a:p>
            <a:r>
              <a:rPr lang="ru-RU" b="1" dirty="0" smtClean="0"/>
              <a:t>Темы </a:t>
            </a:r>
            <a:endParaRPr lang="ru-RU" b="1" dirty="0"/>
          </a:p>
        </p:txBody>
      </p:sp>
      <p:sp>
        <p:nvSpPr>
          <p:cNvPr id="3" name="Объект 2"/>
          <p:cNvSpPr>
            <a:spLocks noGrp="1"/>
          </p:cNvSpPr>
          <p:nvPr>
            <p:ph idx="1"/>
          </p:nvPr>
        </p:nvSpPr>
        <p:spPr>
          <a:xfrm>
            <a:off x="251520" y="836712"/>
            <a:ext cx="8712968" cy="5904656"/>
          </a:xfrm>
        </p:spPr>
        <p:txBody>
          <a:bodyPr>
            <a:normAutofit fontScale="70000" lnSpcReduction="20000"/>
          </a:bodyPr>
          <a:lstStyle/>
          <a:p>
            <a:pPr marL="0" indent="0">
              <a:buNone/>
            </a:pPr>
            <a:r>
              <a:rPr lang="ru-RU" b="1" dirty="0"/>
              <a:t>1. </a:t>
            </a:r>
            <a:r>
              <a:rPr lang="ru-RU" dirty="0" smtClean="0"/>
              <a:t>Проекты (многократно </a:t>
            </a:r>
            <a:r>
              <a:rPr lang="ru-RU" dirty="0" err="1" smtClean="0"/>
              <a:t>обсуждавшиеся</a:t>
            </a:r>
            <a:r>
              <a:rPr lang="ru-RU" dirty="0" smtClean="0"/>
              <a:t>) национальных </a:t>
            </a:r>
            <a:r>
              <a:rPr lang="ru-RU" dirty="0"/>
              <a:t>стандартов (ГОСТ Р) для представления их на рассмотрение Экспертного совета Минздрава РФ:</a:t>
            </a:r>
          </a:p>
          <a:p>
            <a:pPr marL="0" indent="0">
              <a:buNone/>
            </a:pPr>
            <a:r>
              <a:rPr lang="ru-RU" dirty="0"/>
              <a:t>    </a:t>
            </a:r>
            <a:r>
              <a:rPr lang="ru-RU" sz="4000" b="1" dirty="0"/>
              <a:t> а) Электронная медицинская карта. Основные принципы, термины и определения</a:t>
            </a:r>
          </a:p>
          <a:p>
            <a:pPr marL="0" indent="0">
              <a:buNone/>
            </a:pPr>
            <a:r>
              <a:rPr lang="ru-RU" dirty="0"/>
              <a:t>     </a:t>
            </a:r>
            <a:r>
              <a:rPr lang="ru-RU" sz="4000" b="1" dirty="0"/>
              <a:t>б) Электронная медицинская карта. Электронная медицинская карта, используемая в медицинской организации </a:t>
            </a:r>
            <a:r>
              <a:rPr lang="ru-RU" dirty="0"/>
              <a:t>(пересмотр и дополнение "ГОСТ Р 52636-2006 Электронная история болезни. Общие положения")</a:t>
            </a:r>
          </a:p>
          <a:p>
            <a:pPr marL="0" indent="0">
              <a:buNone/>
            </a:pPr>
            <a:endParaRPr lang="ru-RU" dirty="0"/>
          </a:p>
          <a:p>
            <a:pPr marL="0" indent="0">
              <a:buNone/>
            </a:pPr>
            <a:r>
              <a:rPr lang="ru-RU" b="1" dirty="0"/>
              <a:t>2. </a:t>
            </a:r>
            <a:r>
              <a:rPr lang="ru-RU" dirty="0"/>
              <a:t>Обсуждение </a:t>
            </a:r>
            <a:r>
              <a:rPr lang="ru-RU" dirty="0" smtClean="0"/>
              <a:t>проектов (ранее мало </a:t>
            </a:r>
            <a:r>
              <a:rPr lang="ru-RU" dirty="0" err="1" smtClean="0"/>
              <a:t>обсуждавшихся</a:t>
            </a:r>
            <a:r>
              <a:rPr lang="ru-RU" dirty="0" smtClean="0"/>
              <a:t>):</a:t>
            </a:r>
          </a:p>
          <a:p>
            <a:pPr marL="0" indent="0">
              <a:buNone/>
            </a:pPr>
            <a:r>
              <a:rPr lang="ru-RU" sz="4000" b="1" dirty="0"/>
              <a:t>     а) Интегрированная Электронная медицинская карта </a:t>
            </a:r>
          </a:p>
          <a:p>
            <a:pPr marL="0" indent="0">
              <a:buNone/>
            </a:pPr>
            <a:r>
              <a:rPr lang="ru-RU" sz="4000" b="1" dirty="0"/>
              <a:t>     б) Проект 2-х взаимоувязанных положений (утверждаемых приказом </a:t>
            </a:r>
            <a:r>
              <a:rPr lang="ru-RU" sz="4000" b="1" dirty="0" smtClean="0"/>
              <a:t>Минздрава) </a:t>
            </a:r>
            <a:r>
              <a:rPr lang="ru-RU" sz="4000" b="1" dirty="0"/>
              <a:t>по регламентации электронного документооборота   </a:t>
            </a:r>
            <a:r>
              <a:rPr lang="ru-RU" dirty="0" smtClean="0"/>
              <a:t> </a:t>
            </a:r>
          </a:p>
        </p:txBody>
      </p:sp>
    </p:spTree>
    <p:extLst>
      <p:ext uri="{BB962C8B-B14F-4D97-AF65-F5344CB8AC3E}">
        <p14:creationId xmlns:p14="http://schemas.microsoft.com/office/powerpoint/2010/main" xmlns="" val="27298551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t>1</a:t>
            </a:r>
            <a:r>
              <a:rPr lang="ru-RU" sz="3200" dirty="0" smtClean="0"/>
              <a:t>. Для </a:t>
            </a:r>
            <a:r>
              <a:rPr lang="ru-RU" sz="3200" dirty="0"/>
              <a:t>форм медицинской документации, ведущихся в электронной форме:</a:t>
            </a:r>
            <a:endParaRPr lang="en-US" sz="3200" dirty="0"/>
          </a:p>
        </p:txBody>
      </p:sp>
      <p:sp>
        <p:nvSpPr>
          <p:cNvPr id="3" name="Объект 2"/>
          <p:cNvSpPr>
            <a:spLocks noGrp="1"/>
          </p:cNvSpPr>
          <p:nvPr>
            <p:ph idx="1"/>
          </p:nvPr>
        </p:nvSpPr>
        <p:spPr>
          <a:xfrm>
            <a:off x="457200" y="1432233"/>
            <a:ext cx="8229600" cy="5257800"/>
          </a:xfrm>
        </p:spPr>
        <p:txBody>
          <a:bodyPr>
            <a:normAutofit fontScale="85000" lnSpcReduction="20000"/>
          </a:bodyPr>
          <a:lstStyle/>
          <a:p>
            <a:pPr marL="0" lvl="0" indent="0">
              <a:buNone/>
            </a:pPr>
            <a:r>
              <a:rPr lang="ru-RU" dirty="0" smtClean="0"/>
              <a:t>4)  </a:t>
            </a:r>
            <a:r>
              <a:rPr lang="ru-RU" b="1" dirty="0" smtClean="0"/>
              <a:t>допускается </a:t>
            </a:r>
            <a:r>
              <a:rPr lang="ru-RU" b="1" dirty="0"/>
              <a:t>добавление</a:t>
            </a:r>
            <a:r>
              <a:rPr lang="ru-RU" dirty="0"/>
              <a:t> в электронную форму документа </a:t>
            </a:r>
            <a:r>
              <a:rPr lang="ru-RU" b="1" dirty="0"/>
              <a:t>дополнительных полей и структурных элементов</a:t>
            </a:r>
            <a:r>
              <a:rPr lang="ru-RU" dirty="0"/>
              <a:t>, не включенных в утвержденную бумажную форму документа</a:t>
            </a:r>
            <a:r>
              <a:rPr lang="ru-RU" dirty="0" smtClean="0"/>
              <a:t>;</a:t>
            </a:r>
          </a:p>
          <a:p>
            <a:pPr marL="0" lvl="0" indent="0">
              <a:buNone/>
            </a:pPr>
            <a:endParaRPr lang="en-US" dirty="0"/>
          </a:p>
          <a:p>
            <a:pPr marL="0" indent="0">
              <a:buNone/>
            </a:pPr>
            <a:r>
              <a:rPr lang="ru-RU" dirty="0" smtClean="0"/>
              <a:t>5) в </a:t>
            </a:r>
            <a:r>
              <a:rPr lang="ru-RU" dirty="0"/>
              <a:t>установленных случаях может быть распечатана </a:t>
            </a:r>
            <a:r>
              <a:rPr lang="ru-RU" b="1" dirty="0"/>
              <a:t>бумажная копия  медицинского документа в электронной форме</a:t>
            </a:r>
            <a:r>
              <a:rPr lang="ru-RU" dirty="0"/>
              <a:t>, в которую </a:t>
            </a:r>
            <a:r>
              <a:rPr lang="ru-RU" b="1" dirty="0"/>
              <a:t>не допускается внесение никаких рукописных изменений</a:t>
            </a:r>
            <a:r>
              <a:rPr lang="ru-RU" dirty="0"/>
              <a:t>; бумажная копия должна быть снабжена надписью, свидетельствующей о том, что это копия электронного документа; соответствие бумажной копии электронному оригиналу может быть удостоверено подписью уполномоченного медицинского сотрудника</a:t>
            </a:r>
            <a:r>
              <a:rPr lang="ru-RU" dirty="0" smtClean="0"/>
              <a:t>;</a:t>
            </a:r>
          </a:p>
        </p:txBody>
      </p:sp>
    </p:spTree>
    <p:extLst>
      <p:ext uri="{BB962C8B-B14F-4D97-AF65-F5344CB8AC3E}">
        <p14:creationId xmlns:p14="http://schemas.microsoft.com/office/powerpoint/2010/main" xmlns="" val="12930940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t>1</a:t>
            </a:r>
            <a:r>
              <a:rPr lang="ru-RU" sz="3200" dirty="0" smtClean="0"/>
              <a:t>. Для </a:t>
            </a:r>
            <a:r>
              <a:rPr lang="ru-RU" sz="3200" dirty="0"/>
              <a:t>форм медицинской документации, ведущихся в электронной форме:</a:t>
            </a:r>
            <a:endParaRPr lang="en-US" sz="3200" dirty="0"/>
          </a:p>
        </p:txBody>
      </p:sp>
      <p:sp>
        <p:nvSpPr>
          <p:cNvPr id="3" name="Объект 2"/>
          <p:cNvSpPr>
            <a:spLocks noGrp="1"/>
          </p:cNvSpPr>
          <p:nvPr>
            <p:ph idx="1"/>
          </p:nvPr>
        </p:nvSpPr>
        <p:spPr>
          <a:xfrm>
            <a:off x="457200" y="1432233"/>
            <a:ext cx="8229600" cy="5257800"/>
          </a:xfrm>
        </p:spPr>
        <p:txBody>
          <a:bodyPr>
            <a:normAutofit fontScale="92500" lnSpcReduction="20000"/>
          </a:bodyPr>
          <a:lstStyle/>
          <a:p>
            <a:pPr marL="0" indent="0">
              <a:buNone/>
            </a:pPr>
            <a:r>
              <a:rPr lang="ru-RU" dirty="0" smtClean="0"/>
              <a:t>6) в </a:t>
            </a:r>
            <a:r>
              <a:rPr lang="ru-RU" dirty="0"/>
              <a:t>отношении электронного медицинского документа должны быть </a:t>
            </a:r>
            <a:r>
              <a:rPr lang="ru-RU" b="1" dirty="0"/>
              <a:t>предприняты меры, обеспечивающие его юридическую значимость; </a:t>
            </a:r>
            <a:r>
              <a:rPr lang="ru-RU" dirty="0"/>
              <a:t>меры обеспечивающие юридическую значимость электронных документов, а также внутренние правила работы с документом, </a:t>
            </a:r>
            <a:r>
              <a:rPr lang="ru-RU" b="1" dirty="0"/>
              <a:t>должны быть регламентированы  внутренним нормативным актом медицинской организации; достаточные меры</a:t>
            </a:r>
            <a:r>
              <a:rPr lang="ru-RU" dirty="0"/>
              <a:t> обеспечения юридической значимости и рекомендуемые правила работы с электронными медицинскими документами </a:t>
            </a:r>
            <a:r>
              <a:rPr lang="ru-RU" b="1" dirty="0"/>
              <a:t>определены в ГОСТ Р 52636-2006</a:t>
            </a:r>
            <a:r>
              <a:rPr lang="ru-RU" dirty="0"/>
              <a:t> «Электронная история болезни. Общие положения»;  </a:t>
            </a:r>
            <a:endParaRPr lang="en-US" dirty="0"/>
          </a:p>
          <a:p>
            <a:pPr marL="0" lvl="0" indent="0">
              <a:buNone/>
            </a:pPr>
            <a:endParaRPr lang="ru-RU" dirty="0" smtClean="0"/>
          </a:p>
        </p:txBody>
      </p:sp>
    </p:spTree>
    <p:extLst>
      <p:ext uri="{BB962C8B-B14F-4D97-AF65-F5344CB8AC3E}">
        <p14:creationId xmlns:p14="http://schemas.microsoft.com/office/powerpoint/2010/main" xmlns="" val="41041761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t>1</a:t>
            </a:r>
            <a:r>
              <a:rPr lang="ru-RU" sz="3200" dirty="0" smtClean="0"/>
              <a:t>. Для </a:t>
            </a:r>
            <a:r>
              <a:rPr lang="ru-RU" sz="3200" dirty="0"/>
              <a:t>форм медицинской документации, ведущихся в электронной форме:</a:t>
            </a:r>
            <a:endParaRPr lang="en-US" sz="3200" dirty="0"/>
          </a:p>
        </p:txBody>
      </p:sp>
      <p:sp>
        <p:nvSpPr>
          <p:cNvPr id="3" name="Объект 2"/>
          <p:cNvSpPr>
            <a:spLocks noGrp="1"/>
          </p:cNvSpPr>
          <p:nvPr>
            <p:ph idx="1"/>
          </p:nvPr>
        </p:nvSpPr>
        <p:spPr>
          <a:xfrm>
            <a:off x="457200" y="1772816"/>
            <a:ext cx="8229600" cy="5257800"/>
          </a:xfrm>
        </p:spPr>
        <p:txBody>
          <a:bodyPr>
            <a:normAutofit/>
          </a:bodyPr>
          <a:lstStyle/>
          <a:p>
            <a:pPr marL="0" indent="0">
              <a:buNone/>
            </a:pPr>
            <a:r>
              <a:rPr lang="ru-RU" dirty="0" smtClean="0"/>
              <a:t>7) медицинский </a:t>
            </a:r>
            <a:r>
              <a:rPr lang="ru-RU" dirty="0"/>
              <a:t>документ в электронной форме </a:t>
            </a:r>
            <a:r>
              <a:rPr lang="ru-RU" b="1" dirty="0"/>
              <a:t>может быть передан для сохранения в Интегрированной электронной медицинской карте</a:t>
            </a:r>
            <a:r>
              <a:rPr lang="ru-RU" dirty="0"/>
              <a:t> путем автоматического преобразования в </a:t>
            </a:r>
            <a:r>
              <a:rPr lang="ru-RU" b="1" dirty="0"/>
              <a:t>формат, утвержденный оператором Интегрированного электронного медицинского архива</a:t>
            </a:r>
            <a:r>
              <a:rPr lang="ru-RU" dirty="0"/>
              <a:t>;  </a:t>
            </a:r>
            <a:endParaRPr lang="en-US" dirty="0"/>
          </a:p>
          <a:p>
            <a:pPr marL="0" lvl="0" indent="0">
              <a:buNone/>
            </a:pPr>
            <a:endParaRPr lang="ru-RU" dirty="0" smtClean="0"/>
          </a:p>
        </p:txBody>
      </p:sp>
    </p:spTree>
    <p:extLst>
      <p:ext uri="{BB962C8B-B14F-4D97-AF65-F5344CB8AC3E}">
        <p14:creationId xmlns:p14="http://schemas.microsoft.com/office/powerpoint/2010/main" xmlns="" val="10968361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t>1</a:t>
            </a:r>
            <a:r>
              <a:rPr lang="ru-RU" sz="3200" dirty="0" smtClean="0"/>
              <a:t>. Для </a:t>
            </a:r>
            <a:r>
              <a:rPr lang="ru-RU" sz="3200" dirty="0"/>
              <a:t>форм медицинской документации, ведущихся в электронной форме:</a:t>
            </a:r>
            <a:endParaRPr lang="en-US" sz="3200" dirty="0"/>
          </a:p>
        </p:txBody>
      </p:sp>
      <p:sp>
        <p:nvSpPr>
          <p:cNvPr id="3" name="Объект 2"/>
          <p:cNvSpPr>
            <a:spLocks noGrp="1"/>
          </p:cNvSpPr>
          <p:nvPr>
            <p:ph idx="1"/>
          </p:nvPr>
        </p:nvSpPr>
        <p:spPr>
          <a:xfrm>
            <a:off x="457200" y="1700808"/>
            <a:ext cx="8229600" cy="5257800"/>
          </a:xfrm>
        </p:spPr>
        <p:txBody>
          <a:bodyPr>
            <a:normAutofit fontScale="85000" lnSpcReduction="20000"/>
          </a:bodyPr>
          <a:lstStyle/>
          <a:p>
            <a:pPr marL="0" lvl="0" indent="0">
              <a:buNone/>
            </a:pPr>
            <a:r>
              <a:rPr lang="ru-RU" dirty="0" smtClean="0"/>
              <a:t>8) </a:t>
            </a:r>
            <a:r>
              <a:rPr lang="ru-RU" b="1" dirty="0" smtClean="0"/>
              <a:t>внутренний </a:t>
            </a:r>
            <a:r>
              <a:rPr lang="ru-RU" b="1" dirty="0"/>
              <a:t>нормативный акт, </a:t>
            </a:r>
            <a:r>
              <a:rPr lang="ru-RU" dirty="0"/>
              <a:t>регламентирующий правила работы с электронными медицинскими документами в медицинской организации</a:t>
            </a:r>
            <a:r>
              <a:rPr lang="ru-RU" b="1" dirty="0"/>
              <a:t>, должен быть утвержден органом управления здравоохранения;</a:t>
            </a:r>
            <a:endParaRPr lang="en-US" b="1" dirty="0"/>
          </a:p>
          <a:p>
            <a:pPr marL="0" indent="0">
              <a:buNone/>
            </a:pPr>
            <a:r>
              <a:rPr lang="ru-RU" dirty="0" smtClean="0"/>
              <a:t>9) в </a:t>
            </a:r>
            <a:r>
              <a:rPr lang="ru-RU" dirty="0"/>
              <a:t>случае если обработка электронных медицинских документов ведется медицинской информационной системой</a:t>
            </a:r>
            <a:r>
              <a:rPr lang="ru-RU" b="1" dirty="0"/>
              <a:t>, имеющей сертификат соответствия ГОСТ Р 52636-2006 </a:t>
            </a:r>
            <a:r>
              <a:rPr lang="ru-RU" dirty="0"/>
              <a:t>«Электронная история болезни. Общие положения», на </a:t>
            </a:r>
            <a:r>
              <a:rPr lang="ru-RU" b="1" dirty="0"/>
              <a:t>основе типового регламента данной медицинской информационной системы</a:t>
            </a:r>
            <a:r>
              <a:rPr lang="ru-RU" dirty="0"/>
              <a:t>, </a:t>
            </a:r>
            <a:r>
              <a:rPr lang="ru-RU" b="1" dirty="0"/>
              <a:t>то утверждение правил обработки электронных медицинских документов органом управления здравоохранения не требуется.</a:t>
            </a:r>
            <a:endParaRPr lang="ru-RU" b="1" dirty="0" smtClean="0"/>
          </a:p>
        </p:txBody>
      </p:sp>
    </p:spTree>
    <p:extLst>
      <p:ext uri="{BB962C8B-B14F-4D97-AF65-F5344CB8AC3E}">
        <p14:creationId xmlns:p14="http://schemas.microsoft.com/office/powerpoint/2010/main" xmlns="" val="28817617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lvl="0"/>
            <a:r>
              <a:rPr lang="ru-RU" sz="3200" dirty="0" smtClean="0"/>
              <a:t>2. </a:t>
            </a:r>
            <a:r>
              <a:rPr lang="ru-RU" sz="3200" dirty="0"/>
              <a:t>Для форм медицинской документации, ведущихся в </a:t>
            </a:r>
            <a:r>
              <a:rPr lang="ru-RU" sz="3200" b="1" dirty="0"/>
              <a:t>бумажной форме</a:t>
            </a:r>
            <a:r>
              <a:rPr lang="ru-RU" sz="3200" dirty="0"/>
              <a:t>:</a:t>
            </a:r>
            <a:endParaRPr lang="en-US" sz="3200" dirty="0"/>
          </a:p>
        </p:txBody>
      </p:sp>
      <p:sp>
        <p:nvSpPr>
          <p:cNvPr id="3" name="Объект 2"/>
          <p:cNvSpPr>
            <a:spLocks noGrp="1"/>
          </p:cNvSpPr>
          <p:nvPr>
            <p:ph idx="1"/>
          </p:nvPr>
        </p:nvSpPr>
        <p:spPr>
          <a:xfrm>
            <a:off x="457200" y="1700808"/>
            <a:ext cx="8229600" cy="5257800"/>
          </a:xfrm>
        </p:spPr>
        <p:txBody>
          <a:bodyPr>
            <a:normAutofit fontScale="85000" lnSpcReduction="20000"/>
          </a:bodyPr>
          <a:lstStyle/>
          <a:p>
            <a:pPr marL="0" lvl="0" indent="0">
              <a:buNone/>
            </a:pPr>
            <a:r>
              <a:rPr lang="ru-RU" dirty="0" smtClean="0"/>
              <a:t>1)</a:t>
            </a:r>
            <a:r>
              <a:rPr lang="ru-RU" dirty="0"/>
              <a:t> должны соблюдаться установленные требования нормативно-правовых актов, внутренних нормативных актов медицинской организации, установленных правил и традиций их ведения  в данной медицинской организации;</a:t>
            </a:r>
            <a:endParaRPr lang="en-US" dirty="0"/>
          </a:p>
          <a:p>
            <a:pPr marL="0" lvl="0" indent="0">
              <a:buNone/>
            </a:pPr>
            <a:r>
              <a:rPr lang="ru-RU" dirty="0" smtClean="0"/>
              <a:t>2) </a:t>
            </a:r>
            <a:r>
              <a:rPr lang="ru-RU" b="1" dirty="0" smtClean="0"/>
              <a:t>юридическую </a:t>
            </a:r>
            <a:r>
              <a:rPr lang="ru-RU" b="1" dirty="0"/>
              <a:t>силу имеет только бумажный документ</a:t>
            </a:r>
            <a:r>
              <a:rPr lang="ru-RU" dirty="0"/>
              <a:t>, подписанный и хранящийся в соответствии с установленными правилами;</a:t>
            </a:r>
            <a:endParaRPr lang="en-US" dirty="0"/>
          </a:p>
          <a:p>
            <a:pPr marL="0" lvl="0" indent="0">
              <a:buNone/>
            </a:pPr>
            <a:r>
              <a:rPr lang="ru-RU" dirty="0" smtClean="0"/>
              <a:t>3) в </a:t>
            </a:r>
            <a:r>
              <a:rPr lang="ru-RU" dirty="0"/>
              <a:t>случае если бумажный документ готовился с использованием электронных и компьютерных средств, его </a:t>
            </a:r>
            <a:r>
              <a:rPr lang="ru-RU" b="1" dirty="0"/>
              <a:t>прообраз, сохраненный в компьютерной системе, не имеет самостоятельной юридической силы и не может использоваться для принятия медицинских решений;</a:t>
            </a:r>
            <a:endParaRPr lang="en-US" b="1" dirty="0"/>
          </a:p>
          <a:p>
            <a:pPr marL="0" indent="0">
              <a:buNone/>
            </a:pPr>
            <a:endParaRPr lang="ru-RU" b="1" dirty="0" smtClean="0"/>
          </a:p>
        </p:txBody>
      </p:sp>
    </p:spTree>
    <p:extLst>
      <p:ext uri="{BB962C8B-B14F-4D97-AF65-F5344CB8AC3E}">
        <p14:creationId xmlns:p14="http://schemas.microsoft.com/office/powerpoint/2010/main" xmlns="" val="11025883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908720"/>
            <a:ext cx="8229600" cy="1143000"/>
          </a:xfrm>
        </p:spPr>
        <p:txBody>
          <a:bodyPr>
            <a:noAutofit/>
          </a:bodyPr>
          <a:lstStyle/>
          <a:p>
            <a:r>
              <a:rPr lang="ru-RU" sz="2800" dirty="0" smtClean="0"/>
              <a:t>Проект приказа «</a:t>
            </a:r>
            <a:r>
              <a:rPr lang="ru-RU" sz="2800" b="1" dirty="0"/>
              <a:t>Общие требования к обеспечению ведения медицинской документации в электронном виде при утверждении новых форм медицинской документации и пересмотре </a:t>
            </a:r>
            <a:r>
              <a:rPr lang="ru-RU" sz="2800" b="1" dirty="0" smtClean="0"/>
              <a:t>существующей»</a:t>
            </a:r>
            <a:r>
              <a:rPr lang="en-US" sz="2800" b="1" dirty="0"/>
              <a:t/>
            </a:r>
            <a:br>
              <a:rPr lang="en-US" sz="2800" b="1" dirty="0"/>
            </a:br>
            <a:endParaRPr lang="en-US" sz="2800" dirty="0"/>
          </a:p>
        </p:txBody>
      </p:sp>
      <p:sp>
        <p:nvSpPr>
          <p:cNvPr id="3" name="Объект 2"/>
          <p:cNvSpPr>
            <a:spLocks noGrp="1"/>
          </p:cNvSpPr>
          <p:nvPr>
            <p:ph idx="1"/>
          </p:nvPr>
        </p:nvSpPr>
        <p:spPr>
          <a:xfrm>
            <a:off x="611560" y="2669353"/>
            <a:ext cx="8229600" cy="4176464"/>
          </a:xfrm>
        </p:spPr>
        <p:txBody>
          <a:bodyPr>
            <a:normAutofit fontScale="92500" lnSpcReduction="20000"/>
          </a:bodyPr>
          <a:lstStyle/>
          <a:p>
            <a:pPr marL="0" indent="0">
              <a:buNone/>
            </a:pPr>
            <a:r>
              <a:rPr lang="ru-RU" dirty="0"/>
              <a:t>В целях обеспечения возможности ведения медицинской документации в электронной форме, а также ее использования в составе интегрированной электронной медицинской карты установить следующий порядок согласования нормативных актов, регламентирующих формат, информационное наполнение или технологию ведения медицинской документации (в том числе учетной и отчетной):</a:t>
            </a:r>
            <a:endParaRPr lang="en-US" dirty="0"/>
          </a:p>
        </p:txBody>
      </p:sp>
    </p:spTree>
    <p:extLst>
      <p:ext uri="{BB962C8B-B14F-4D97-AF65-F5344CB8AC3E}">
        <p14:creationId xmlns:p14="http://schemas.microsoft.com/office/powerpoint/2010/main" xmlns="" val="42639844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424936" cy="6264696"/>
          </a:xfrm>
        </p:spPr>
        <p:txBody>
          <a:bodyPr>
            <a:normAutofit/>
          </a:bodyPr>
          <a:lstStyle/>
          <a:p>
            <a:pPr marL="0" lvl="0" indent="0">
              <a:buNone/>
            </a:pPr>
            <a:r>
              <a:rPr lang="ru-RU" dirty="0" smtClean="0"/>
              <a:t>а)  Любой </a:t>
            </a:r>
            <a:r>
              <a:rPr lang="ru-RU" dirty="0"/>
              <a:t>нормативный акт, регламентирующий формат, информационное наполнение или </a:t>
            </a:r>
            <a:r>
              <a:rPr lang="ru-RU" b="1" dirty="0"/>
              <a:t>технологию ведения медицинской документации, должен быть согласован Департаментом информатизации</a:t>
            </a:r>
            <a:r>
              <a:rPr lang="ru-RU" b="1" dirty="0" smtClean="0"/>
              <a:t>.</a:t>
            </a:r>
          </a:p>
          <a:p>
            <a:pPr marL="0" lvl="0" indent="0">
              <a:buNone/>
            </a:pPr>
            <a:endParaRPr lang="en-US" dirty="0"/>
          </a:p>
          <a:p>
            <a:pPr marL="0" lvl="0" indent="0">
              <a:buNone/>
            </a:pPr>
            <a:r>
              <a:rPr lang="ru-RU" dirty="0" smtClean="0"/>
              <a:t>б)  В </a:t>
            </a:r>
            <a:r>
              <a:rPr lang="ru-RU" dirty="0"/>
              <a:t>процессе согласования Департамент информатизации устанавливает специальные требования, обеспечивающие ведение утверждаемого вида медицинской документации в электронной форме, включая:</a:t>
            </a:r>
            <a:endParaRPr lang="en-US" dirty="0"/>
          </a:p>
          <a:p>
            <a:endParaRPr lang="en-US" dirty="0"/>
          </a:p>
        </p:txBody>
      </p:sp>
    </p:spTree>
    <p:extLst>
      <p:ext uri="{BB962C8B-B14F-4D97-AF65-F5344CB8AC3E}">
        <p14:creationId xmlns:p14="http://schemas.microsoft.com/office/powerpoint/2010/main" xmlns="" val="12347339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424936" cy="6264696"/>
          </a:xfrm>
        </p:spPr>
        <p:txBody>
          <a:bodyPr>
            <a:normAutofit fontScale="92500"/>
          </a:bodyPr>
          <a:lstStyle/>
          <a:p>
            <a:pPr marL="0" lvl="0" indent="0">
              <a:buNone/>
            </a:pPr>
            <a:r>
              <a:rPr lang="ru-RU" dirty="0" smtClean="0"/>
              <a:t>1) Особенности </a:t>
            </a:r>
            <a:r>
              <a:rPr lang="ru-RU" dirty="0"/>
              <a:t>технологического процесса ведения данного вида документации, обеспечивающие его ведение в электронной форме.</a:t>
            </a:r>
            <a:endParaRPr lang="en-US" dirty="0"/>
          </a:p>
          <a:p>
            <a:pPr marL="0" lvl="0" indent="0">
              <a:buNone/>
            </a:pPr>
            <a:r>
              <a:rPr lang="ru-RU" dirty="0" smtClean="0"/>
              <a:t>2) Информационное </a:t>
            </a:r>
            <a:r>
              <a:rPr lang="ru-RU" dirty="0"/>
              <a:t>наполнение – список полей и информационных объектов, обязательных к заполнению в данном виде документации.  </a:t>
            </a:r>
            <a:endParaRPr lang="en-US" dirty="0"/>
          </a:p>
          <a:p>
            <a:pPr marL="0" lvl="0" indent="0">
              <a:buNone/>
            </a:pPr>
            <a:r>
              <a:rPr lang="ru-RU" dirty="0" smtClean="0"/>
              <a:t>3) Формат  </a:t>
            </a:r>
            <a:r>
              <a:rPr lang="ru-RU" dirty="0"/>
              <a:t>данного вида документации, позволяющий вести ее в электронном виде, в случае если формат документа (его внешний вид) должен быть строго определен. Для остальных документов достаточно определить информационное наполнение.</a:t>
            </a:r>
            <a:endParaRPr lang="en-US" dirty="0"/>
          </a:p>
        </p:txBody>
      </p:sp>
    </p:spTree>
    <p:extLst>
      <p:ext uri="{BB962C8B-B14F-4D97-AF65-F5344CB8AC3E}">
        <p14:creationId xmlns:p14="http://schemas.microsoft.com/office/powerpoint/2010/main" xmlns="" val="4607624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424936" cy="6264696"/>
          </a:xfrm>
        </p:spPr>
        <p:txBody>
          <a:bodyPr>
            <a:normAutofit fontScale="85000" lnSpcReduction="20000"/>
          </a:bodyPr>
          <a:lstStyle/>
          <a:p>
            <a:pPr marL="0" lvl="0" indent="0">
              <a:buNone/>
            </a:pPr>
            <a:r>
              <a:rPr lang="ru-RU" dirty="0" smtClean="0"/>
              <a:t>4) </a:t>
            </a:r>
            <a:r>
              <a:rPr lang="ru-RU" b="1" dirty="0"/>
              <a:t>Список полей</a:t>
            </a:r>
            <a:r>
              <a:rPr lang="ru-RU" dirty="0"/>
              <a:t> (информационных объектов) документа, предполагающих кодирование, и соответствующих им классификаторов в рамках «Реестра нормативно-справочной информации системы здравоохранения социального развития и трудовых отношений</a:t>
            </a:r>
            <a:r>
              <a:rPr lang="ru-RU" dirty="0" smtClean="0"/>
              <a:t>».</a:t>
            </a:r>
          </a:p>
          <a:p>
            <a:pPr marL="0" lvl="0" indent="0">
              <a:buNone/>
            </a:pPr>
            <a:endParaRPr lang="en-US" dirty="0"/>
          </a:p>
          <a:p>
            <a:pPr marL="0" lvl="0" indent="0">
              <a:buNone/>
            </a:pPr>
            <a:r>
              <a:rPr lang="ru-RU" dirty="0" smtClean="0"/>
              <a:t>5) Дополнительные </a:t>
            </a:r>
            <a:r>
              <a:rPr lang="ru-RU" dirty="0"/>
              <a:t>усиленные требования по обеспечению юридической значимости данного вида документации при ее ведении в электронной форме, в случае если  такие требования предъявляются</a:t>
            </a:r>
            <a:r>
              <a:rPr lang="ru-RU" dirty="0" smtClean="0"/>
              <a:t>.</a:t>
            </a:r>
          </a:p>
          <a:p>
            <a:pPr marL="0" lvl="0" indent="0">
              <a:buNone/>
            </a:pPr>
            <a:endParaRPr lang="en-US" dirty="0"/>
          </a:p>
          <a:p>
            <a:pPr marL="0" indent="0">
              <a:buNone/>
            </a:pPr>
            <a:r>
              <a:rPr lang="ru-RU" dirty="0" smtClean="0"/>
              <a:t>6) Процедуры </a:t>
            </a:r>
            <a:r>
              <a:rPr lang="ru-RU" b="1" dirty="0"/>
              <a:t>внутреннего контроля полноты и правильности заполнения документа</a:t>
            </a:r>
            <a:r>
              <a:rPr lang="ru-RU" dirty="0"/>
              <a:t>, в случае если процедуры контроля для данного документа предполагаются.</a:t>
            </a:r>
            <a:endParaRPr lang="en-US" dirty="0"/>
          </a:p>
        </p:txBody>
      </p:sp>
    </p:spTree>
    <p:extLst>
      <p:ext uri="{BB962C8B-B14F-4D97-AF65-F5344CB8AC3E}">
        <p14:creationId xmlns:p14="http://schemas.microsoft.com/office/powerpoint/2010/main" xmlns="" val="28584172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424936" cy="6264696"/>
          </a:xfrm>
        </p:spPr>
        <p:txBody>
          <a:bodyPr>
            <a:normAutofit/>
          </a:bodyPr>
          <a:lstStyle/>
          <a:p>
            <a:pPr marL="0" lvl="0" indent="0">
              <a:buNone/>
            </a:pPr>
            <a:r>
              <a:rPr lang="ru-RU" dirty="0" smtClean="0"/>
              <a:t>в) Департамент </a:t>
            </a:r>
            <a:r>
              <a:rPr lang="ru-RU" dirty="0"/>
              <a:t>информатизации определяет, может ли медицинская документация данного вида использоваться в составе Интегрированной электронной медицинской карты (ИЭМК). В этом случае для нее </a:t>
            </a:r>
            <a:r>
              <a:rPr lang="ru-RU" dirty="0" smtClean="0"/>
              <a:t>определяется </a:t>
            </a:r>
            <a:r>
              <a:rPr lang="ru-RU" dirty="0"/>
              <a:t>следующее:</a:t>
            </a:r>
            <a:endParaRPr lang="en-US" dirty="0"/>
          </a:p>
          <a:p>
            <a:pPr marL="0" lvl="0" indent="0">
              <a:buNone/>
            </a:pPr>
            <a:r>
              <a:rPr lang="ru-RU" dirty="0" smtClean="0"/>
              <a:t>1) Категория </a:t>
            </a:r>
            <a:r>
              <a:rPr lang="ru-RU" dirty="0"/>
              <a:t>данного вида медицинской документации согласно классификатору категорий Электронных персональных медицинских записей в составе Интегрированной электронной медицинской карты</a:t>
            </a:r>
            <a:endParaRPr lang="en-US" dirty="0"/>
          </a:p>
        </p:txBody>
      </p:sp>
    </p:spTree>
    <p:extLst>
      <p:ext uri="{BB962C8B-B14F-4D97-AF65-F5344CB8AC3E}">
        <p14:creationId xmlns:p14="http://schemas.microsoft.com/office/powerpoint/2010/main" xmlns="" val="470873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08" name="Picture 1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69581" y="1124744"/>
            <a:ext cx="11683162" cy="657177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194" name="Text Box 5"/>
          <p:cNvSpPr txBox="1">
            <a:spLocks noChangeArrowheads="1"/>
          </p:cNvSpPr>
          <p:nvPr/>
        </p:nvSpPr>
        <p:spPr bwMode="auto">
          <a:xfrm>
            <a:off x="376238" y="187325"/>
            <a:ext cx="8912568" cy="1015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ru-RU" sz="6000" b="1" dirty="0" smtClean="0">
                <a:solidFill>
                  <a:srgbClr val="FFFF00"/>
                </a:solidFill>
              </a:rPr>
              <a:t>ГОСТ? ПРИКАЗ? или…</a:t>
            </a:r>
            <a:endParaRPr lang="ru-RU" sz="6000" b="1" dirty="0">
              <a:solidFill>
                <a:srgbClr val="FFFF00"/>
              </a:solidFill>
            </a:endParaRPr>
          </a:p>
        </p:txBody>
      </p:sp>
      <p:sp>
        <p:nvSpPr>
          <p:cNvPr id="2" name="TextBox 1"/>
          <p:cNvSpPr txBox="1"/>
          <p:nvPr/>
        </p:nvSpPr>
        <p:spPr>
          <a:xfrm>
            <a:off x="0" y="1133816"/>
            <a:ext cx="9144000" cy="646331"/>
          </a:xfrm>
          <a:prstGeom prst="rect">
            <a:avLst/>
          </a:prstGeom>
          <a:solidFill>
            <a:schemeClr val="accent1">
              <a:lumMod val="40000"/>
              <a:lumOff val="60000"/>
            </a:schemeClr>
          </a:solidFill>
        </p:spPr>
        <p:txBody>
          <a:bodyPr wrap="square" rtlCol="0" anchor="ctr" anchorCtr="0">
            <a:spAutoFit/>
          </a:bodyPr>
          <a:lstStyle/>
          <a:p>
            <a:pPr fontAlgn="base">
              <a:spcBef>
                <a:spcPct val="0"/>
              </a:spcBef>
              <a:spcAft>
                <a:spcPct val="0"/>
              </a:spcAft>
            </a:pPr>
            <a:r>
              <a:rPr lang="en-US" dirty="0" smtClean="0">
                <a:solidFill>
                  <a:prstClr val="black"/>
                </a:solidFill>
                <a:latin typeface="Arial" charset="0"/>
                <a:cs typeface="Arial" charset="0"/>
                <a:hlinkClick r:id="rId3"/>
              </a:rPr>
              <a:t>http://www.gosbook.ru/node/63349</a:t>
            </a:r>
            <a:r>
              <a:rPr lang="ru-RU" dirty="0" smtClean="0">
                <a:solidFill>
                  <a:prstClr val="black"/>
                </a:solidFill>
                <a:latin typeface="Arial" charset="0"/>
                <a:cs typeface="Arial" charset="0"/>
              </a:rPr>
              <a:t>   	</a:t>
            </a:r>
            <a:r>
              <a:rPr lang="en-US" dirty="0" smtClean="0">
                <a:solidFill>
                  <a:prstClr val="black"/>
                </a:solidFill>
                <a:latin typeface="Arial" charset="0"/>
                <a:cs typeface="Arial" charset="0"/>
                <a:hlinkClick r:id="rId4"/>
              </a:rPr>
              <a:t>http://www.gosbook.ru/node/63583</a:t>
            </a:r>
          </a:p>
          <a:p>
            <a:pPr fontAlgn="base">
              <a:spcBef>
                <a:spcPct val="0"/>
              </a:spcBef>
              <a:spcAft>
                <a:spcPct val="0"/>
              </a:spcAft>
            </a:pPr>
            <a:r>
              <a:rPr lang="ru-RU" dirty="0" smtClean="0">
                <a:solidFill>
                  <a:prstClr val="black"/>
                </a:solidFill>
                <a:latin typeface="Arial" charset="0"/>
                <a:cs typeface="Arial" charset="0"/>
              </a:rPr>
              <a:t>   (судебная практика 2010 год)		  (судебная практика 2011 год)</a:t>
            </a:r>
            <a:endParaRPr lang="ru-RU" dirty="0">
              <a:solidFill>
                <a:prstClr val="black"/>
              </a:solidFill>
              <a:latin typeface="Arial" charset="0"/>
              <a:cs typeface="Arial" charset="0"/>
            </a:endParaRPr>
          </a:p>
        </p:txBody>
      </p:sp>
      <p:sp>
        <p:nvSpPr>
          <p:cNvPr id="3" name="Прямоугольник 2"/>
          <p:cNvSpPr/>
          <p:nvPr/>
        </p:nvSpPr>
        <p:spPr>
          <a:xfrm>
            <a:off x="2411760" y="5661248"/>
            <a:ext cx="6552728" cy="10081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ru-RU">
              <a:solidFill>
                <a:prstClr val="white"/>
              </a:solidFill>
            </a:endParaRPr>
          </a:p>
        </p:txBody>
      </p:sp>
      <p:sp>
        <p:nvSpPr>
          <p:cNvPr id="4" name="TextBox 3"/>
          <p:cNvSpPr txBox="1"/>
          <p:nvPr/>
        </p:nvSpPr>
        <p:spPr>
          <a:xfrm>
            <a:off x="-15132" y="2943065"/>
            <a:ext cx="9103646" cy="1200329"/>
          </a:xfrm>
          <a:prstGeom prst="rect">
            <a:avLst/>
          </a:prstGeom>
          <a:solidFill>
            <a:schemeClr val="accent1"/>
          </a:solidFill>
        </p:spPr>
        <p:txBody>
          <a:bodyPr wrap="none" rtlCol="0">
            <a:spAutoFit/>
          </a:bodyPr>
          <a:lstStyle/>
          <a:p>
            <a:pPr algn="ctr" fontAlgn="base">
              <a:spcBef>
                <a:spcPct val="0"/>
              </a:spcBef>
              <a:spcAft>
                <a:spcPct val="0"/>
              </a:spcAft>
            </a:pPr>
            <a:r>
              <a:rPr lang="ru-RU" sz="2400" dirty="0" smtClean="0">
                <a:solidFill>
                  <a:prstClr val="black"/>
                </a:solidFill>
                <a:latin typeface="Arial" charset="0"/>
                <a:cs typeface="Arial" charset="0"/>
              </a:rPr>
              <a:t>В отсутствие иных нормативных документов,</a:t>
            </a:r>
          </a:p>
          <a:p>
            <a:pPr algn="ctr" fontAlgn="base">
              <a:spcBef>
                <a:spcPct val="0"/>
              </a:spcBef>
              <a:spcAft>
                <a:spcPct val="0"/>
              </a:spcAft>
            </a:pPr>
            <a:r>
              <a:rPr lang="ru-RU" sz="2400" dirty="0" smtClean="0">
                <a:solidFill>
                  <a:prstClr val="black"/>
                </a:solidFill>
                <a:latin typeface="Arial" charset="0"/>
                <a:cs typeface="Arial" charset="0"/>
              </a:rPr>
              <a:t>ключевым при рассмотрении дела стал </a:t>
            </a:r>
            <a:r>
              <a:rPr lang="ru-RU" sz="2400" dirty="0">
                <a:solidFill>
                  <a:prstClr val="black"/>
                </a:solidFill>
                <a:latin typeface="Arial" charset="0"/>
                <a:cs typeface="Arial" charset="0"/>
              </a:rPr>
              <a:t> </a:t>
            </a:r>
            <a:r>
              <a:rPr lang="ru-RU" sz="2400" dirty="0" smtClean="0">
                <a:solidFill>
                  <a:prstClr val="black"/>
                </a:solidFill>
                <a:latin typeface="Arial" charset="0"/>
                <a:cs typeface="Arial" charset="0"/>
              </a:rPr>
              <a:t>ГОСТ </a:t>
            </a:r>
            <a:r>
              <a:rPr lang="ru-RU" sz="2400" dirty="0">
                <a:solidFill>
                  <a:prstClr val="black"/>
                </a:solidFill>
                <a:latin typeface="Arial" charset="0"/>
                <a:cs typeface="Arial" charset="0"/>
              </a:rPr>
              <a:t>Р 52636-2006 </a:t>
            </a:r>
            <a:endParaRPr lang="ru-RU" sz="2400" dirty="0" smtClean="0">
              <a:solidFill>
                <a:prstClr val="black"/>
              </a:solidFill>
              <a:latin typeface="Arial" charset="0"/>
              <a:cs typeface="Arial" charset="0"/>
            </a:endParaRPr>
          </a:p>
          <a:p>
            <a:pPr algn="ctr" fontAlgn="base">
              <a:spcBef>
                <a:spcPct val="0"/>
              </a:spcBef>
              <a:spcAft>
                <a:spcPct val="0"/>
              </a:spcAft>
            </a:pPr>
            <a:r>
              <a:rPr lang="ru-RU" sz="2400" dirty="0" smtClean="0">
                <a:solidFill>
                  <a:prstClr val="black"/>
                </a:solidFill>
                <a:latin typeface="Arial" charset="0"/>
                <a:cs typeface="Arial" charset="0"/>
              </a:rPr>
              <a:t>«</a:t>
            </a:r>
            <a:r>
              <a:rPr lang="ru-RU" sz="2400" dirty="0">
                <a:solidFill>
                  <a:prstClr val="black"/>
                </a:solidFill>
                <a:latin typeface="Arial" charset="0"/>
                <a:cs typeface="Arial" charset="0"/>
              </a:rPr>
              <a:t>Электронная история болезни. Общие положения»</a:t>
            </a:r>
          </a:p>
        </p:txBody>
      </p:sp>
    </p:spTree>
    <p:extLst>
      <p:ext uri="{BB962C8B-B14F-4D97-AF65-F5344CB8AC3E}">
        <p14:creationId xmlns:p14="http://schemas.microsoft.com/office/powerpoint/2010/main" xmlns="" val="121327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16632"/>
            <a:ext cx="8424936" cy="6264696"/>
          </a:xfrm>
        </p:spPr>
        <p:txBody>
          <a:bodyPr>
            <a:normAutofit fontScale="92500" lnSpcReduction="20000"/>
          </a:bodyPr>
          <a:lstStyle/>
          <a:p>
            <a:pPr marL="0" lvl="0" indent="0">
              <a:buNone/>
            </a:pPr>
            <a:r>
              <a:rPr lang="ru-RU" dirty="0" smtClean="0"/>
              <a:t>2) В </a:t>
            </a:r>
            <a:r>
              <a:rPr lang="ru-RU" dirty="0"/>
              <a:t>случае если в рамках данного вида документации предполагается дополнительная обработка формализованных элементов медицинской карты, разрабатывается дополнительный </a:t>
            </a:r>
            <a:r>
              <a:rPr lang="en-US" b="1" dirty="0"/>
              <a:t>XML</a:t>
            </a:r>
            <a:r>
              <a:rPr lang="ru-RU" b="1" dirty="0"/>
              <a:t>-шаблон для включения формализованных элементов данного документа в Структурированный электронный медицинский документ (СЭМД)</a:t>
            </a:r>
            <a:r>
              <a:rPr lang="ru-RU" dirty="0"/>
              <a:t>, используемый для электронного обмена с ИЭМК.    </a:t>
            </a:r>
            <a:endParaRPr lang="ru-RU" dirty="0" smtClean="0"/>
          </a:p>
          <a:p>
            <a:pPr marL="0" lvl="0" indent="0">
              <a:buNone/>
            </a:pPr>
            <a:r>
              <a:rPr lang="ru-RU" dirty="0" smtClean="0"/>
              <a:t>          </a:t>
            </a:r>
            <a:endParaRPr lang="en-US" dirty="0"/>
          </a:p>
          <a:p>
            <a:pPr marL="0" lvl="0" indent="0">
              <a:buNone/>
            </a:pPr>
            <a:r>
              <a:rPr lang="ru-RU" dirty="0" smtClean="0"/>
              <a:t>3) В </a:t>
            </a:r>
            <a:r>
              <a:rPr lang="ru-RU" dirty="0"/>
              <a:t>случае необходимости для данного документа устанавливаются дополнительные специальные права доступа (принадлежность к Специальному клиническому профилю или недоступность для пациента).</a:t>
            </a:r>
            <a:endParaRPr lang="en-US" dirty="0"/>
          </a:p>
        </p:txBody>
      </p:sp>
    </p:spTree>
    <p:extLst>
      <p:ext uri="{BB962C8B-B14F-4D97-AF65-F5344CB8AC3E}">
        <p14:creationId xmlns:p14="http://schemas.microsoft.com/office/powerpoint/2010/main" xmlns="" val="40464893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16632"/>
            <a:ext cx="8424936" cy="6264696"/>
          </a:xfrm>
        </p:spPr>
        <p:txBody>
          <a:bodyPr>
            <a:normAutofit/>
          </a:bodyPr>
          <a:lstStyle/>
          <a:p>
            <a:pPr marL="0" indent="0">
              <a:buNone/>
            </a:pPr>
            <a:r>
              <a:rPr lang="ru-RU" dirty="0" smtClean="0"/>
              <a:t>г) В </a:t>
            </a:r>
            <a:r>
              <a:rPr lang="ru-RU" dirty="0"/>
              <a:t>случае серьезных различий в правилах ведения документации данного вида в электронной и бумажной форме </a:t>
            </a:r>
            <a:r>
              <a:rPr lang="ru-RU" b="1" dirty="0"/>
              <a:t>правила электронного ведения оформляются в виде специального приложения к нормативному акту, регламентирующему данную медицинскую документацию.</a:t>
            </a:r>
            <a:r>
              <a:rPr lang="ru-RU" dirty="0"/>
              <a:t> Приложение должно включать сведения, описанные в пунктах 2 и 3 данного положения. </a:t>
            </a:r>
            <a:endParaRPr lang="en-US" dirty="0"/>
          </a:p>
          <a:p>
            <a:pPr marL="0" lvl="0" indent="0">
              <a:buNone/>
            </a:pPr>
            <a:endParaRPr lang="en-US" dirty="0"/>
          </a:p>
        </p:txBody>
      </p:sp>
    </p:spTree>
    <p:extLst>
      <p:ext uri="{BB962C8B-B14F-4D97-AF65-F5344CB8AC3E}">
        <p14:creationId xmlns:p14="http://schemas.microsoft.com/office/powerpoint/2010/main" xmlns="" val="796256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196752"/>
            <a:ext cx="8229600" cy="4525963"/>
          </a:xfrm>
        </p:spPr>
        <p:txBody>
          <a:bodyPr/>
          <a:lstStyle/>
          <a:p>
            <a:pPr marL="0" indent="0" algn="ctr">
              <a:buNone/>
            </a:pPr>
            <a:r>
              <a:rPr lang="ru-RU" sz="4400" dirty="0" smtClean="0"/>
              <a:t>Зингерман Борис Валентинович</a:t>
            </a:r>
            <a:endParaRPr lang="en-US" sz="4400" dirty="0" smtClean="0"/>
          </a:p>
          <a:p>
            <a:pPr marL="0" indent="0" algn="ctr">
              <a:buNone/>
            </a:pPr>
            <a:endParaRPr lang="ru-RU" dirty="0" smtClean="0"/>
          </a:p>
          <a:p>
            <a:pPr marL="0" indent="0" algn="ctr">
              <a:buNone/>
            </a:pPr>
            <a:r>
              <a:rPr lang="ru-RU" dirty="0" smtClean="0"/>
              <a:t>Рук. Рабочей группы «ЭМК» Экспертного совета по ИКТ Минздрава РФ</a:t>
            </a:r>
          </a:p>
          <a:p>
            <a:pPr marL="0" indent="0" algn="ctr">
              <a:buNone/>
            </a:pPr>
            <a:endParaRPr lang="ru-RU" dirty="0"/>
          </a:p>
          <a:p>
            <a:pPr marL="0" indent="0" algn="ctr">
              <a:buNone/>
            </a:pPr>
            <a:r>
              <a:rPr lang="en-US" sz="5400" dirty="0" smtClean="0"/>
              <a:t>boriszing@gmail.com</a:t>
            </a:r>
            <a:endParaRPr lang="en-US" sz="5400" dirty="0"/>
          </a:p>
        </p:txBody>
      </p:sp>
    </p:spTree>
    <p:extLst>
      <p:ext uri="{BB962C8B-B14F-4D97-AF65-F5344CB8AC3E}">
        <p14:creationId xmlns:p14="http://schemas.microsoft.com/office/powerpoint/2010/main" xmlns="" val="1871180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107950" y="-27384"/>
            <a:ext cx="9036050" cy="144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ru-RU" sz="4400" b="1" dirty="0" smtClean="0">
                <a:solidFill>
                  <a:srgbClr val="FFFF00"/>
                </a:solidFill>
              </a:rPr>
              <a:t>Система ЭМК: структура?</a:t>
            </a:r>
          </a:p>
          <a:p>
            <a:pPr eaLnBrk="1" fontAlgn="base" hangingPunct="1">
              <a:spcBef>
                <a:spcPct val="0"/>
              </a:spcBef>
              <a:spcAft>
                <a:spcPct val="0"/>
              </a:spcAft>
            </a:pPr>
            <a:r>
              <a:rPr lang="ru-RU" sz="4400" b="1" dirty="0" smtClean="0">
                <a:solidFill>
                  <a:srgbClr val="FFFF00"/>
                </a:solidFill>
              </a:rPr>
              <a:t>Что мы строим?</a:t>
            </a:r>
            <a:endParaRPr lang="ru-RU" sz="4400" b="1" dirty="0">
              <a:solidFill>
                <a:srgbClr val="FFFF00"/>
              </a:solidFill>
            </a:endParaRPr>
          </a:p>
        </p:txBody>
      </p:sp>
      <p:sp>
        <p:nvSpPr>
          <p:cNvPr id="2" name="Прямоугольник 1"/>
          <p:cNvSpPr/>
          <p:nvPr/>
        </p:nvSpPr>
        <p:spPr>
          <a:xfrm>
            <a:off x="755576" y="2276872"/>
            <a:ext cx="1872208"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Федеральная </a:t>
            </a:r>
          </a:p>
          <a:p>
            <a:pPr algn="ctr" fontAlgn="base">
              <a:spcBef>
                <a:spcPct val="0"/>
              </a:spcBef>
              <a:spcAft>
                <a:spcPct val="0"/>
              </a:spcAft>
            </a:pPr>
            <a:r>
              <a:rPr lang="ru-RU" b="1" dirty="0" smtClean="0">
                <a:solidFill>
                  <a:prstClr val="black"/>
                </a:solidFill>
              </a:rPr>
              <a:t>ИЭМК</a:t>
            </a:r>
            <a:endParaRPr lang="ru-RU" b="1" dirty="0">
              <a:solidFill>
                <a:prstClr val="black"/>
              </a:solidFill>
            </a:endParaRPr>
          </a:p>
        </p:txBody>
      </p:sp>
      <p:sp>
        <p:nvSpPr>
          <p:cNvPr id="3" name="Прямоугольник 2"/>
          <p:cNvSpPr/>
          <p:nvPr/>
        </p:nvSpPr>
        <p:spPr>
          <a:xfrm>
            <a:off x="755576" y="3246916"/>
            <a:ext cx="1872208" cy="6861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Региональные </a:t>
            </a:r>
            <a:endParaRPr lang="ru-RU" b="1" dirty="0">
              <a:solidFill>
                <a:prstClr val="black"/>
              </a:solidFill>
            </a:endParaRPr>
          </a:p>
          <a:p>
            <a:pPr algn="ctr" fontAlgn="base">
              <a:spcBef>
                <a:spcPct val="0"/>
              </a:spcBef>
              <a:spcAft>
                <a:spcPct val="0"/>
              </a:spcAft>
            </a:pPr>
            <a:r>
              <a:rPr lang="ru-RU" b="1" dirty="0">
                <a:solidFill>
                  <a:prstClr val="black"/>
                </a:solidFill>
              </a:rPr>
              <a:t>ИЭМК</a:t>
            </a:r>
          </a:p>
        </p:txBody>
      </p:sp>
      <p:sp>
        <p:nvSpPr>
          <p:cNvPr id="6" name="Прямоугольник 5"/>
          <p:cNvSpPr/>
          <p:nvPr/>
        </p:nvSpPr>
        <p:spPr>
          <a:xfrm>
            <a:off x="907976" y="3399316"/>
            <a:ext cx="1872208" cy="6861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Региональные </a:t>
            </a:r>
            <a:endParaRPr lang="ru-RU" b="1" dirty="0">
              <a:solidFill>
                <a:prstClr val="black"/>
              </a:solidFill>
            </a:endParaRPr>
          </a:p>
          <a:p>
            <a:pPr algn="ctr" fontAlgn="base">
              <a:spcBef>
                <a:spcPct val="0"/>
              </a:spcBef>
              <a:spcAft>
                <a:spcPct val="0"/>
              </a:spcAft>
            </a:pPr>
            <a:r>
              <a:rPr lang="ru-RU" b="1" dirty="0">
                <a:solidFill>
                  <a:prstClr val="black"/>
                </a:solidFill>
              </a:rPr>
              <a:t>ИЭМК</a:t>
            </a:r>
          </a:p>
        </p:txBody>
      </p:sp>
      <p:sp>
        <p:nvSpPr>
          <p:cNvPr id="7" name="Прямоугольник 6"/>
          <p:cNvSpPr/>
          <p:nvPr/>
        </p:nvSpPr>
        <p:spPr>
          <a:xfrm>
            <a:off x="1060376" y="3551716"/>
            <a:ext cx="1872208" cy="6861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Региональные </a:t>
            </a:r>
            <a:endParaRPr lang="ru-RU" b="1" dirty="0">
              <a:solidFill>
                <a:prstClr val="black"/>
              </a:solidFill>
            </a:endParaRPr>
          </a:p>
          <a:p>
            <a:pPr algn="ctr" fontAlgn="base">
              <a:spcBef>
                <a:spcPct val="0"/>
              </a:spcBef>
              <a:spcAft>
                <a:spcPct val="0"/>
              </a:spcAft>
            </a:pPr>
            <a:r>
              <a:rPr lang="ru-RU" b="1" dirty="0">
                <a:solidFill>
                  <a:prstClr val="black"/>
                </a:solidFill>
              </a:rPr>
              <a:t>ИЭМК</a:t>
            </a:r>
          </a:p>
        </p:txBody>
      </p:sp>
      <p:sp>
        <p:nvSpPr>
          <p:cNvPr id="8" name="Прямоугольник 7"/>
          <p:cNvSpPr/>
          <p:nvPr/>
        </p:nvSpPr>
        <p:spPr>
          <a:xfrm>
            <a:off x="907976" y="4598300"/>
            <a:ext cx="1872208" cy="6861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Региональные </a:t>
            </a:r>
            <a:endParaRPr lang="ru-RU" b="1" dirty="0">
              <a:solidFill>
                <a:prstClr val="black"/>
              </a:solidFill>
            </a:endParaRPr>
          </a:p>
          <a:p>
            <a:pPr algn="ctr" fontAlgn="base">
              <a:spcBef>
                <a:spcPct val="0"/>
              </a:spcBef>
              <a:spcAft>
                <a:spcPct val="0"/>
              </a:spcAft>
            </a:pPr>
            <a:r>
              <a:rPr lang="ru-RU" b="1" dirty="0">
                <a:solidFill>
                  <a:prstClr val="black"/>
                </a:solidFill>
              </a:rPr>
              <a:t>ИЭМК</a:t>
            </a:r>
          </a:p>
        </p:txBody>
      </p:sp>
      <p:sp>
        <p:nvSpPr>
          <p:cNvPr id="9" name="Прямоугольник 8"/>
          <p:cNvSpPr/>
          <p:nvPr/>
        </p:nvSpPr>
        <p:spPr>
          <a:xfrm>
            <a:off x="1060376" y="4750700"/>
            <a:ext cx="1872208" cy="6861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Региональные </a:t>
            </a:r>
            <a:endParaRPr lang="ru-RU" b="1" dirty="0">
              <a:solidFill>
                <a:prstClr val="black"/>
              </a:solidFill>
            </a:endParaRPr>
          </a:p>
          <a:p>
            <a:pPr algn="ctr" fontAlgn="base">
              <a:spcBef>
                <a:spcPct val="0"/>
              </a:spcBef>
              <a:spcAft>
                <a:spcPct val="0"/>
              </a:spcAft>
            </a:pPr>
            <a:r>
              <a:rPr lang="ru-RU" b="1" dirty="0">
                <a:solidFill>
                  <a:prstClr val="black"/>
                </a:solidFill>
              </a:rPr>
              <a:t>ИЭМК</a:t>
            </a:r>
          </a:p>
        </p:txBody>
      </p:sp>
      <p:sp>
        <p:nvSpPr>
          <p:cNvPr id="10" name="Прямоугольник 9"/>
          <p:cNvSpPr/>
          <p:nvPr/>
        </p:nvSpPr>
        <p:spPr>
          <a:xfrm>
            <a:off x="1212776" y="4903100"/>
            <a:ext cx="1872208" cy="6861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Региональные </a:t>
            </a:r>
            <a:endParaRPr lang="ru-RU" b="1" dirty="0">
              <a:solidFill>
                <a:prstClr val="black"/>
              </a:solidFill>
            </a:endParaRPr>
          </a:p>
          <a:p>
            <a:pPr algn="ctr" fontAlgn="base">
              <a:spcBef>
                <a:spcPct val="0"/>
              </a:spcBef>
              <a:spcAft>
                <a:spcPct val="0"/>
              </a:spcAft>
            </a:pPr>
            <a:r>
              <a:rPr lang="ru-RU" b="1" dirty="0">
                <a:solidFill>
                  <a:prstClr val="black"/>
                </a:solidFill>
              </a:rPr>
              <a:t>ИЭМК</a:t>
            </a:r>
          </a:p>
        </p:txBody>
      </p:sp>
      <p:sp>
        <p:nvSpPr>
          <p:cNvPr id="11" name="Прямоугольник 10"/>
          <p:cNvSpPr/>
          <p:nvPr/>
        </p:nvSpPr>
        <p:spPr>
          <a:xfrm>
            <a:off x="1386880" y="5030348"/>
            <a:ext cx="1872208" cy="6861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Региональные </a:t>
            </a:r>
            <a:endParaRPr lang="ru-RU" b="1" dirty="0">
              <a:solidFill>
                <a:prstClr val="black"/>
              </a:solidFill>
            </a:endParaRPr>
          </a:p>
          <a:p>
            <a:pPr algn="ctr" fontAlgn="base">
              <a:spcBef>
                <a:spcPct val="0"/>
              </a:spcBef>
              <a:spcAft>
                <a:spcPct val="0"/>
              </a:spcAft>
            </a:pPr>
            <a:r>
              <a:rPr lang="ru-RU" b="1" dirty="0">
                <a:solidFill>
                  <a:prstClr val="black"/>
                </a:solidFill>
              </a:rPr>
              <a:t>ИЭМК</a:t>
            </a:r>
          </a:p>
        </p:txBody>
      </p:sp>
      <p:sp>
        <p:nvSpPr>
          <p:cNvPr id="12" name="Прямоугольник 11"/>
          <p:cNvSpPr/>
          <p:nvPr/>
        </p:nvSpPr>
        <p:spPr>
          <a:xfrm>
            <a:off x="1539280" y="5182748"/>
            <a:ext cx="1872208" cy="6861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Региональные </a:t>
            </a:r>
            <a:endParaRPr lang="ru-RU" b="1" dirty="0">
              <a:solidFill>
                <a:prstClr val="black"/>
              </a:solidFill>
            </a:endParaRPr>
          </a:p>
          <a:p>
            <a:pPr algn="ctr" fontAlgn="base">
              <a:spcBef>
                <a:spcPct val="0"/>
              </a:spcBef>
              <a:spcAft>
                <a:spcPct val="0"/>
              </a:spcAft>
            </a:pPr>
            <a:r>
              <a:rPr lang="ru-RU" b="1" dirty="0">
                <a:solidFill>
                  <a:prstClr val="black"/>
                </a:solidFill>
              </a:rPr>
              <a:t>ИЭМК</a:t>
            </a:r>
          </a:p>
        </p:txBody>
      </p:sp>
      <p:sp>
        <p:nvSpPr>
          <p:cNvPr id="13" name="Прямоугольник 12"/>
          <p:cNvSpPr/>
          <p:nvPr/>
        </p:nvSpPr>
        <p:spPr>
          <a:xfrm>
            <a:off x="1691680" y="5335148"/>
            <a:ext cx="1872208" cy="6861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ЭМК в ЛПУ</a:t>
            </a:r>
            <a:endParaRPr lang="ru-RU" b="1" dirty="0">
              <a:solidFill>
                <a:prstClr val="black"/>
              </a:solidFill>
            </a:endParaRPr>
          </a:p>
        </p:txBody>
      </p:sp>
      <p:cxnSp>
        <p:nvCxnSpPr>
          <p:cNvPr id="5" name="Прямая со стрелкой 4"/>
          <p:cNvCxnSpPr>
            <a:endCxn id="7" idx="2"/>
          </p:cNvCxnSpPr>
          <p:nvPr/>
        </p:nvCxnSpPr>
        <p:spPr>
          <a:xfrm flipV="1">
            <a:off x="1996480" y="4237856"/>
            <a:ext cx="0" cy="3604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flipV="1">
            <a:off x="1835696" y="2924944"/>
            <a:ext cx="0" cy="36044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23528" y="1700808"/>
            <a:ext cx="2735814" cy="369332"/>
          </a:xfrm>
          <a:prstGeom prst="rect">
            <a:avLst/>
          </a:prstGeom>
          <a:noFill/>
        </p:spPr>
        <p:txBody>
          <a:bodyPr wrap="none" rtlCol="0">
            <a:spAutoFit/>
          </a:bodyPr>
          <a:lstStyle/>
          <a:p>
            <a:pPr fontAlgn="base">
              <a:spcBef>
                <a:spcPct val="0"/>
              </a:spcBef>
              <a:spcAft>
                <a:spcPct val="0"/>
              </a:spcAft>
            </a:pPr>
            <a:r>
              <a:rPr lang="ru-RU" b="1" dirty="0" smtClean="0">
                <a:solidFill>
                  <a:prstClr val="black"/>
                </a:solidFill>
                <a:latin typeface="Arial" charset="0"/>
                <a:cs typeface="Arial" charset="0"/>
              </a:rPr>
              <a:t>3-х уровневая модель</a:t>
            </a:r>
            <a:endParaRPr lang="ru-RU" b="1" dirty="0">
              <a:solidFill>
                <a:prstClr val="black"/>
              </a:solidFill>
              <a:latin typeface="Arial" charset="0"/>
              <a:cs typeface="Arial" charset="0"/>
            </a:endParaRPr>
          </a:p>
        </p:txBody>
      </p:sp>
      <p:sp>
        <p:nvSpPr>
          <p:cNvPr id="20" name="Прямоугольник 19"/>
          <p:cNvSpPr/>
          <p:nvPr/>
        </p:nvSpPr>
        <p:spPr>
          <a:xfrm>
            <a:off x="4572000" y="2276872"/>
            <a:ext cx="1872208"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Федеральная </a:t>
            </a:r>
          </a:p>
          <a:p>
            <a:pPr algn="ctr" fontAlgn="base">
              <a:spcBef>
                <a:spcPct val="0"/>
              </a:spcBef>
              <a:spcAft>
                <a:spcPct val="0"/>
              </a:spcAft>
            </a:pPr>
            <a:r>
              <a:rPr lang="ru-RU" b="1" dirty="0" smtClean="0">
                <a:solidFill>
                  <a:prstClr val="black"/>
                </a:solidFill>
              </a:rPr>
              <a:t>ИЭМК</a:t>
            </a:r>
            <a:endParaRPr lang="ru-RU" b="1" dirty="0">
              <a:solidFill>
                <a:prstClr val="black"/>
              </a:solidFill>
            </a:endParaRPr>
          </a:p>
        </p:txBody>
      </p:sp>
      <p:sp>
        <p:nvSpPr>
          <p:cNvPr id="21" name="Прямоугольник 20"/>
          <p:cNvSpPr/>
          <p:nvPr/>
        </p:nvSpPr>
        <p:spPr>
          <a:xfrm>
            <a:off x="6859488" y="2348880"/>
            <a:ext cx="1872208" cy="686140"/>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Региональные </a:t>
            </a:r>
            <a:endParaRPr lang="ru-RU" b="1" dirty="0">
              <a:solidFill>
                <a:prstClr val="black"/>
              </a:solidFill>
            </a:endParaRPr>
          </a:p>
          <a:p>
            <a:pPr algn="ctr" fontAlgn="base">
              <a:spcBef>
                <a:spcPct val="0"/>
              </a:spcBef>
              <a:spcAft>
                <a:spcPct val="0"/>
              </a:spcAft>
            </a:pPr>
            <a:r>
              <a:rPr lang="ru-RU" b="1" dirty="0">
                <a:solidFill>
                  <a:prstClr val="black"/>
                </a:solidFill>
              </a:rPr>
              <a:t>ИЭМК</a:t>
            </a:r>
          </a:p>
        </p:txBody>
      </p:sp>
      <p:sp>
        <p:nvSpPr>
          <p:cNvPr id="22" name="Прямоугольник 21"/>
          <p:cNvSpPr/>
          <p:nvPr/>
        </p:nvSpPr>
        <p:spPr>
          <a:xfrm>
            <a:off x="7011888" y="2501280"/>
            <a:ext cx="1872208" cy="686140"/>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Региональные </a:t>
            </a:r>
            <a:endParaRPr lang="ru-RU" b="1" dirty="0">
              <a:solidFill>
                <a:prstClr val="black"/>
              </a:solidFill>
            </a:endParaRPr>
          </a:p>
          <a:p>
            <a:pPr algn="ctr" fontAlgn="base">
              <a:spcBef>
                <a:spcPct val="0"/>
              </a:spcBef>
              <a:spcAft>
                <a:spcPct val="0"/>
              </a:spcAft>
            </a:pPr>
            <a:r>
              <a:rPr lang="ru-RU" b="1" dirty="0">
                <a:solidFill>
                  <a:prstClr val="black"/>
                </a:solidFill>
              </a:rPr>
              <a:t>ИЭМК</a:t>
            </a:r>
          </a:p>
        </p:txBody>
      </p:sp>
      <p:sp>
        <p:nvSpPr>
          <p:cNvPr id="23" name="Прямоугольник 22"/>
          <p:cNvSpPr/>
          <p:nvPr/>
        </p:nvSpPr>
        <p:spPr>
          <a:xfrm>
            <a:off x="7164288" y="2653680"/>
            <a:ext cx="1872208" cy="686140"/>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Региональные сервисы ИЭМК</a:t>
            </a:r>
            <a:endParaRPr lang="ru-RU" b="1" dirty="0">
              <a:solidFill>
                <a:prstClr val="black"/>
              </a:solidFill>
            </a:endParaRPr>
          </a:p>
        </p:txBody>
      </p:sp>
      <p:sp>
        <p:nvSpPr>
          <p:cNvPr id="24" name="Прямоугольник 23"/>
          <p:cNvSpPr/>
          <p:nvPr/>
        </p:nvSpPr>
        <p:spPr>
          <a:xfrm>
            <a:off x="4724400" y="4598300"/>
            <a:ext cx="1872208" cy="6861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Региональные </a:t>
            </a:r>
            <a:endParaRPr lang="ru-RU" b="1" dirty="0">
              <a:solidFill>
                <a:prstClr val="black"/>
              </a:solidFill>
            </a:endParaRPr>
          </a:p>
          <a:p>
            <a:pPr algn="ctr" fontAlgn="base">
              <a:spcBef>
                <a:spcPct val="0"/>
              </a:spcBef>
              <a:spcAft>
                <a:spcPct val="0"/>
              </a:spcAft>
            </a:pPr>
            <a:r>
              <a:rPr lang="ru-RU" b="1" dirty="0">
                <a:solidFill>
                  <a:prstClr val="black"/>
                </a:solidFill>
              </a:rPr>
              <a:t>ИЭМК</a:t>
            </a:r>
          </a:p>
        </p:txBody>
      </p:sp>
      <p:sp>
        <p:nvSpPr>
          <p:cNvPr id="25" name="Прямоугольник 24"/>
          <p:cNvSpPr/>
          <p:nvPr/>
        </p:nvSpPr>
        <p:spPr>
          <a:xfrm>
            <a:off x="4876800" y="4750700"/>
            <a:ext cx="1872208" cy="6861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Региональные </a:t>
            </a:r>
            <a:endParaRPr lang="ru-RU" b="1" dirty="0">
              <a:solidFill>
                <a:prstClr val="black"/>
              </a:solidFill>
            </a:endParaRPr>
          </a:p>
          <a:p>
            <a:pPr algn="ctr" fontAlgn="base">
              <a:spcBef>
                <a:spcPct val="0"/>
              </a:spcBef>
              <a:spcAft>
                <a:spcPct val="0"/>
              </a:spcAft>
            </a:pPr>
            <a:r>
              <a:rPr lang="ru-RU" b="1" dirty="0">
                <a:solidFill>
                  <a:prstClr val="black"/>
                </a:solidFill>
              </a:rPr>
              <a:t>ИЭМК</a:t>
            </a:r>
          </a:p>
        </p:txBody>
      </p:sp>
      <p:sp>
        <p:nvSpPr>
          <p:cNvPr id="26" name="Прямоугольник 25"/>
          <p:cNvSpPr/>
          <p:nvPr/>
        </p:nvSpPr>
        <p:spPr>
          <a:xfrm>
            <a:off x="5029200" y="4903100"/>
            <a:ext cx="1872208" cy="6861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Региональные </a:t>
            </a:r>
            <a:endParaRPr lang="ru-RU" b="1" dirty="0">
              <a:solidFill>
                <a:prstClr val="black"/>
              </a:solidFill>
            </a:endParaRPr>
          </a:p>
          <a:p>
            <a:pPr algn="ctr" fontAlgn="base">
              <a:spcBef>
                <a:spcPct val="0"/>
              </a:spcBef>
              <a:spcAft>
                <a:spcPct val="0"/>
              </a:spcAft>
            </a:pPr>
            <a:r>
              <a:rPr lang="ru-RU" b="1" dirty="0">
                <a:solidFill>
                  <a:prstClr val="black"/>
                </a:solidFill>
              </a:rPr>
              <a:t>ИЭМК</a:t>
            </a:r>
          </a:p>
        </p:txBody>
      </p:sp>
      <p:sp>
        <p:nvSpPr>
          <p:cNvPr id="27" name="Прямоугольник 26"/>
          <p:cNvSpPr/>
          <p:nvPr/>
        </p:nvSpPr>
        <p:spPr>
          <a:xfrm>
            <a:off x="5203304" y="5030348"/>
            <a:ext cx="1872208" cy="6861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Региональные </a:t>
            </a:r>
            <a:endParaRPr lang="ru-RU" b="1" dirty="0">
              <a:solidFill>
                <a:prstClr val="black"/>
              </a:solidFill>
            </a:endParaRPr>
          </a:p>
          <a:p>
            <a:pPr algn="ctr" fontAlgn="base">
              <a:spcBef>
                <a:spcPct val="0"/>
              </a:spcBef>
              <a:spcAft>
                <a:spcPct val="0"/>
              </a:spcAft>
            </a:pPr>
            <a:r>
              <a:rPr lang="ru-RU" b="1" dirty="0">
                <a:solidFill>
                  <a:prstClr val="black"/>
                </a:solidFill>
              </a:rPr>
              <a:t>ИЭМК</a:t>
            </a:r>
          </a:p>
        </p:txBody>
      </p:sp>
      <p:sp>
        <p:nvSpPr>
          <p:cNvPr id="28" name="Прямоугольник 27"/>
          <p:cNvSpPr/>
          <p:nvPr/>
        </p:nvSpPr>
        <p:spPr>
          <a:xfrm>
            <a:off x="5355704" y="5182748"/>
            <a:ext cx="1872208" cy="6861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Региональные </a:t>
            </a:r>
            <a:endParaRPr lang="ru-RU" b="1" dirty="0">
              <a:solidFill>
                <a:prstClr val="black"/>
              </a:solidFill>
            </a:endParaRPr>
          </a:p>
          <a:p>
            <a:pPr algn="ctr" fontAlgn="base">
              <a:spcBef>
                <a:spcPct val="0"/>
              </a:spcBef>
              <a:spcAft>
                <a:spcPct val="0"/>
              </a:spcAft>
            </a:pPr>
            <a:r>
              <a:rPr lang="ru-RU" b="1" dirty="0">
                <a:solidFill>
                  <a:prstClr val="black"/>
                </a:solidFill>
              </a:rPr>
              <a:t>ИЭМК</a:t>
            </a:r>
          </a:p>
        </p:txBody>
      </p:sp>
      <p:sp>
        <p:nvSpPr>
          <p:cNvPr id="29" name="Прямоугольник 28"/>
          <p:cNvSpPr/>
          <p:nvPr/>
        </p:nvSpPr>
        <p:spPr>
          <a:xfrm>
            <a:off x="5508104" y="5335148"/>
            <a:ext cx="1872208" cy="6861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ru-RU" b="1" dirty="0" smtClean="0">
                <a:solidFill>
                  <a:prstClr val="black"/>
                </a:solidFill>
              </a:rPr>
              <a:t>ЭМК в ЛПУ</a:t>
            </a:r>
            <a:endParaRPr lang="ru-RU" b="1" dirty="0">
              <a:solidFill>
                <a:prstClr val="black"/>
              </a:solidFill>
            </a:endParaRPr>
          </a:p>
        </p:txBody>
      </p:sp>
      <p:cxnSp>
        <p:nvCxnSpPr>
          <p:cNvPr id="31" name="Прямая со стрелкой 30"/>
          <p:cNvCxnSpPr>
            <a:stCxn id="24" idx="0"/>
          </p:cNvCxnSpPr>
          <p:nvPr/>
        </p:nvCxnSpPr>
        <p:spPr>
          <a:xfrm flipH="1" flipV="1">
            <a:off x="5652120" y="2924944"/>
            <a:ext cx="8384" cy="167335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4139952" y="1700808"/>
            <a:ext cx="2735814" cy="369332"/>
          </a:xfrm>
          <a:prstGeom prst="rect">
            <a:avLst/>
          </a:prstGeom>
          <a:noFill/>
        </p:spPr>
        <p:txBody>
          <a:bodyPr wrap="none" rtlCol="0">
            <a:spAutoFit/>
          </a:bodyPr>
          <a:lstStyle/>
          <a:p>
            <a:pPr fontAlgn="base">
              <a:spcBef>
                <a:spcPct val="0"/>
              </a:spcBef>
              <a:spcAft>
                <a:spcPct val="0"/>
              </a:spcAft>
            </a:pPr>
            <a:r>
              <a:rPr lang="ru-RU" b="1" dirty="0" smtClean="0">
                <a:solidFill>
                  <a:prstClr val="black"/>
                </a:solidFill>
                <a:latin typeface="Arial" charset="0"/>
                <a:cs typeface="Arial" charset="0"/>
              </a:rPr>
              <a:t>2-х уровневая модель</a:t>
            </a:r>
            <a:endParaRPr lang="ru-RU" b="1" dirty="0">
              <a:solidFill>
                <a:prstClr val="black"/>
              </a:solidFill>
              <a:latin typeface="Arial" charset="0"/>
              <a:cs typeface="Arial" charset="0"/>
            </a:endParaRPr>
          </a:p>
        </p:txBody>
      </p:sp>
      <p:cxnSp>
        <p:nvCxnSpPr>
          <p:cNvPr id="34" name="Прямая со стрелкой 33"/>
          <p:cNvCxnSpPr>
            <a:endCxn id="21" idx="1"/>
          </p:cNvCxnSpPr>
          <p:nvPr/>
        </p:nvCxnSpPr>
        <p:spPr>
          <a:xfrm>
            <a:off x="6492539" y="2691950"/>
            <a:ext cx="366949" cy="0"/>
          </a:xfrm>
          <a:prstGeom prst="straightConnector1">
            <a:avLst/>
          </a:prstGeom>
          <a:ln w="381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a:off x="3923928" y="1556792"/>
            <a:ext cx="72008" cy="518457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6897756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548680"/>
            <a:ext cx="8784976" cy="850106"/>
          </a:xfrm>
        </p:spPr>
        <p:txBody>
          <a:bodyPr>
            <a:noAutofit/>
          </a:bodyPr>
          <a:lstStyle/>
          <a:p>
            <a:r>
              <a:rPr lang="ru-RU" sz="3200" b="1" dirty="0" smtClean="0"/>
              <a:t>Электронная медицинская карта.</a:t>
            </a:r>
            <a:br>
              <a:rPr lang="ru-RU" sz="3200" b="1" dirty="0" smtClean="0"/>
            </a:br>
            <a:r>
              <a:rPr lang="ru-RU" sz="3200" b="1" dirty="0" smtClean="0"/>
              <a:t> </a:t>
            </a:r>
            <a:r>
              <a:rPr lang="ru-RU" sz="3200" b="1" u="sng" dirty="0" smtClean="0"/>
              <a:t>Основные принципы, термины и определения</a:t>
            </a:r>
            <a:r>
              <a:rPr lang="en-US" sz="3200" b="1" u="sng" dirty="0" smtClean="0"/>
              <a:t/>
            </a:r>
            <a:br>
              <a:rPr lang="en-US" sz="3200" b="1" u="sng" dirty="0" smtClean="0"/>
            </a:br>
            <a:r>
              <a:rPr lang="ru-RU" sz="3200" b="1" dirty="0" smtClean="0"/>
              <a:t>ПРИНЦИПЫ (1)</a:t>
            </a:r>
            <a:r>
              <a:rPr lang="ru-RU" sz="3200" b="1" u="sng" dirty="0" smtClean="0"/>
              <a:t/>
            </a:r>
            <a:br>
              <a:rPr lang="ru-RU" sz="3200" b="1" u="sng" dirty="0" smtClean="0"/>
            </a:br>
            <a:endParaRPr lang="ru-RU" sz="3200" u="sng" dirty="0"/>
          </a:p>
        </p:txBody>
      </p:sp>
      <p:sp>
        <p:nvSpPr>
          <p:cNvPr id="3" name="Объект 2"/>
          <p:cNvSpPr>
            <a:spLocks noGrp="1"/>
          </p:cNvSpPr>
          <p:nvPr>
            <p:ph idx="1"/>
          </p:nvPr>
        </p:nvSpPr>
        <p:spPr>
          <a:xfrm>
            <a:off x="457200" y="1988840"/>
            <a:ext cx="8229600" cy="4525963"/>
          </a:xfrm>
        </p:spPr>
        <p:txBody>
          <a:bodyPr>
            <a:normAutofit fontScale="92500"/>
          </a:bodyPr>
          <a:lstStyle/>
          <a:p>
            <a:pPr marL="0" indent="0">
              <a:buNone/>
            </a:pPr>
            <a:r>
              <a:rPr lang="ru-RU" b="1" dirty="0" smtClean="0"/>
              <a:t>Приоритетная цель ЭМК – лечение </a:t>
            </a:r>
          </a:p>
          <a:p>
            <a:pPr marL="0" indent="0">
              <a:buNone/>
            </a:pPr>
            <a:r>
              <a:rPr lang="ru-RU" i="1" dirty="0" smtClean="0"/>
              <a:t>«</a:t>
            </a:r>
            <a:r>
              <a:rPr lang="x-none" i="1" dirty="0" smtClean="0"/>
              <a:t>Информация</a:t>
            </a:r>
            <a:r>
              <a:rPr lang="x-none" i="1" dirty="0"/>
              <a:t>, собираемая в электронной медицинской карте, служит, </a:t>
            </a:r>
            <a:r>
              <a:rPr lang="x-none" b="1" i="1" u="sng" dirty="0"/>
              <a:t>в первую очередь</a:t>
            </a:r>
            <a:r>
              <a:rPr lang="x-none" i="1" dirty="0"/>
              <a:t>, для обеспечения непрерывности, преемственности и качества лечения, а также для своевременной профилактики и иных мероприятий по обеспечению здоровья  конкретного </a:t>
            </a:r>
            <a:r>
              <a:rPr lang="x-none" i="1" dirty="0" smtClean="0"/>
              <a:t>индивида</a:t>
            </a:r>
            <a:r>
              <a:rPr lang="ru-RU" i="1" dirty="0" smtClean="0"/>
              <a:t>»</a:t>
            </a:r>
          </a:p>
          <a:p>
            <a:pPr marL="0" indent="0">
              <a:buNone/>
            </a:pPr>
            <a:r>
              <a:rPr lang="ru-RU" b="1" dirty="0" smtClean="0"/>
              <a:t>Учетно-статистические функции ЭМК -вторичны</a:t>
            </a:r>
            <a:r>
              <a:rPr lang="x-none" b="1" dirty="0" smtClean="0"/>
              <a:t> </a:t>
            </a:r>
            <a:endParaRPr lang="en-US" b="1" dirty="0"/>
          </a:p>
          <a:p>
            <a:pPr marL="0" indent="0">
              <a:buNone/>
            </a:pPr>
            <a:endParaRPr lang="ru-RU" dirty="0"/>
          </a:p>
        </p:txBody>
      </p:sp>
    </p:spTree>
    <p:extLst>
      <p:ext uri="{BB962C8B-B14F-4D97-AF65-F5344CB8AC3E}">
        <p14:creationId xmlns:p14="http://schemas.microsoft.com/office/powerpoint/2010/main" xmlns="" val="22644789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8356" y="548680"/>
            <a:ext cx="8784976" cy="850106"/>
          </a:xfrm>
        </p:spPr>
        <p:txBody>
          <a:bodyPr>
            <a:noAutofit/>
          </a:bodyPr>
          <a:lstStyle/>
          <a:p>
            <a:r>
              <a:rPr lang="ru-RU" sz="3200" b="1" dirty="0" smtClean="0"/>
              <a:t>Электронная медицинская карта.</a:t>
            </a:r>
            <a:br>
              <a:rPr lang="ru-RU" sz="3200" b="1" dirty="0" smtClean="0"/>
            </a:br>
            <a:r>
              <a:rPr lang="ru-RU" sz="3200" b="1" dirty="0" smtClean="0"/>
              <a:t> </a:t>
            </a:r>
            <a:r>
              <a:rPr lang="ru-RU" sz="3200" b="1" u="sng" dirty="0" smtClean="0"/>
              <a:t>Основные принципы, термины и </a:t>
            </a:r>
            <a:r>
              <a:rPr lang="ru-RU" sz="3200" b="1" u="sng" dirty="0" err="1" smtClean="0"/>
              <a:t>определе</a:t>
            </a:r>
            <a:r>
              <a:rPr lang="en-US" sz="3200" b="1" u="sng" dirty="0" smtClean="0"/>
              <a:t/>
            </a:r>
            <a:br>
              <a:rPr lang="en-US" sz="3200" b="1" u="sng" dirty="0" smtClean="0"/>
            </a:br>
            <a:r>
              <a:rPr lang="ru-RU" sz="3200" b="1" dirty="0" smtClean="0"/>
              <a:t>ПРИНЦИПЫ (2)</a:t>
            </a:r>
            <a:r>
              <a:rPr lang="ru-RU" sz="3200" b="1" u="sng" dirty="0" smtClean="0"/>
              <a:t/>
            </a:r>
            <a:br>
              <a:rPr lang="ru-RU" sz="3200" b="1" u="sng" dirty="0" smtClean="0"/>
            </a:br>
            <a:endParaRPr lang="ru-RU" sz="3200" u="sng" dirty="0"/>
          </a:p>
        </p:txBody>
      </p:sp>
      <p:sp>
        <p:nvSpPr>
          <p:cNvPr id="3" name="Объект 2"/>
          <p:cNvSpPr>
            <a:spLocks noGrp="1"/>
          </p:cNvSpPr>
          <p:nvPr>
            <p:ph idx="1"/>
          </p:nvPr>
        </p:nvSpPr>
        <p:spPr>
          <a:xfrm>
            <a:off x="318356" y="1916832"/>
            <a:ext cx="8507288" cy="4525963"/>
          </a:xfrm>
        </p:spPr>
        <p:txBody>
          <a:bodyPr>
            <a:normAutofit fontScale="92500" lnSpcReduction="10000"/>
          </a:bodyPr>
          <a:lstStyle/>
          <a:p>
            <a:r>
              <a:rPr lang="ru-RU" dirty="0" smtClean="0"/>
              <a:t>Смешанный (электронно-бумажный) документооборот в ЭМК</a:t>
            </a:r>
          </a:p>
          <a:p>
            <a:r>
              <a:rPr lang="ru-RU" dirty="0" smtClean="0"/>
              <a:t>Обеспечение коллективной работы</a:t>
            </a:r>
          </a:p>
          <a:p>
            <a:r>
              <a:rPr lang="ru-RU" dirty="0" smtClean="0"/>
              <a:t>Обеспечение доверия к электронным записям</a:t>
            </a:r>
          </a:p>
          <a:p>
            <a:r>
              <a:rPr lang="ru-RU" dirty="0" smtClean="0"/>
              <a:t>Разграничение доступа</a:t>
            </a:r>
          </a:p>
          <a:p>
            <a:r>
              <a:rPr lang="ru-RU" dirty="0" smtClean="0"/>
              <a:t>Принцип разумной достаточности требований к ЭМК</a:t>
            </a:r>
          </a:p>
          <a:p>
            <a:r>
              <a:rPr lang="ru-RU" dirty="0" smtClean="0"/>
              <a:t>Разделение на 3 слоя (ЭМК в мед. организации, ИЭМК, ПЭМК         </a:t>
            </a:r>
            <a:endParaRPr lang="ru-RU" dirty="0"/>
          </a:p>
        </p:txBody>
      </p:sp>
    </p:spTree>
    <p:extLst>
      <p:ext uri="{BB962C8B-B14F-4D97-AF65-F5344CB8AC3E}">
        <p14:creationId xmlns:p14="http://schemas.microsoft.com/office/powerpoint/2010/main" xmlns="" val="3121419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p:cNvPicPr>
            <a:picLocks noGrp="1" noChangeAspect="1" noChangeArrowheads="1"/>
          </p:cNvPicPr>
          <p:nvPr>
            <p:ph idx="4294967295"/>
          </p:nvPr>
        </p:nvPicPr>
        <p:blipFill rotWithShape="1">
          <a:blip r:embed="rId2" cstate="print">
            <a:extLst>
              <a:ext uri="{28A0092B-C50C-407E-A947-70E740481C1C}">
                <a14:useLocalDpi xmlns:a14="http://schemas.microsoft.com/office/drawing/2010/main" xmlns="" val="0"/>
              </a:ext>
            </a:extLst>
          </a:blip>
          <a:srcRect b="49172"/>
          <a:stretch/>
        </p:blipFill>
        <p:spPr>
          <a:xfrm>
            <a:off x="179388" y="1916832"/>
            <a:ext cx="8713787" cy="2777331"/>
          </a:xfrm>
          <a:noFill/>
        </p:spPr>
      </p:pic>
      <p:sp>
        <p:nvSpPr>
          <p:cNvPr id="9221" name="TextBox 10"/>
          <p:cNvSpPr txBox="1">
            <a:spLocks noChangeArrowheads="1"/>
          </p:cNvSpPr>
          <p:nvPr/>
        </p:nvSpPr>
        <p:spPr bwMode="auto">
          <a:xfrm>
            <a:off x="1143000" y="4509219"/>
            <a:ext cx="696913"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US" b="1" dirty="0" smtClean="0">
                <a:solidFill>
                  <a:schemeClr val="accent2"/>
                </a:solidFill>
              </a:rPr>
              <a:t>EMR</a:t>
            </a:r>
            <a:endParaRPr lang="ru-RU" b="1" dirty="0" smtClean="0">
              <a:solidFill>
                <a:schemeClr val="accent2"/>
              </a:solidFill>
            </a:endParaRPr>
          </a:p>
        </p:txBody>
      </p:sp>
      <p:sp>
        <p:nvSpPr>
          <p:cNvPr id="9222" name="TextBox 11"/>
          <p:cNvSpPr txBox="1">
            <a:spLocks noChangeArrowheads="1"/>
          </p:cNvSpPr>
          <p:nvPr/>
        </p:nvSpPr>
        <p:spPr bwMode="auto">
          <a:xfrm>
            <a:off x="4017963" y="4509219"/>
            <a:ext cx="671512"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US" b="1" dirty="0" smtClean="0">
                <a:solidFill>
                  <a:schemeClr val="accent2"/>
                </a:solidFill>
              </a:rPr>
              <a:t>EHR</a:t>
            </a:r>
            <a:endParaRPr lang="ru-RU" b="1" dirty="0" smtClean="0">
              <a:solidFill>
                <a:schemeClr val="accent2"/>
              </a:solidFill>
            </a:endParaRPr>
          </a:p>
        </p:txBody>
      </p:sp>
      <p:sp>
        <p:nvSpPr>
          <p:cNvPr id="9223" name="TextBox 12"/>
          <p:cNvSpPr txBox="1">
            <a:spLocks noChangeArrowheads="1"/>
          </p:cNvSpPr>
          <p:nvPr/>
        </p:nvSpPr>
        <p:spPr bwMode="auto">
          <a:xfrm>
            <a:off x="7043738" y="4509219"/>
            <a:ext cx="671512"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r>
              <a:rPr lang="en-US" b="1" smtClean="0">
                <a:solidFill>
                  <a:schemeClr val="accent2"/>
                </a:solidFill>
              </a:rPr>
              <a:t>PHR</a:t>
            </a:r>
            <a:endParaRPr lang="ru-RU" b="1" smtClean="0">
              <a:solidFill>
                <a:schemeClr val="accent2"/>
              </a:solidFill>
            </a:endParaRPr>
          </a:p>
        </p:txBody>
      </p:sp>
      <p:pic>
        <p:nvPicPr>
          <p:cNvPr id="12" name="Picture 4"/>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7193" t="61168" r="2607" b="9475"/>
          <a:stretch/>
        </p:blipFill>
        <p:spPr>
          <a:xfrm>
            <a:off x="1259264" y="116632"/>
            <a:ext cx="6757261" cy="1704813"/>
          </a:xfrm>
          <a:prstGeom prst="rect">
            <a:avLst/>
          </a:prstGeom>
          <a:noFill/>
        </p:spPr>
      </p:pic>
      <p:sp>
        <p:nvSpPr>
          <p:cNvPr id="14" name="TextBox 10"/>
          <p:cNvSpPr txBox="1">
            <a:spLocks noChangeArrowheads="1"/>
          </p:cNvSpPr>
          <p:nvPr/>
        </p:nvSpPr>
        <p:spPr bwMode="auto">
          <a:xfrm>
            <a:off x="251520" y="5047198"/>
            <a:ext cx="2736304" cy="147732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base" hangingPunct="1">
              <a:spcBef>
                <a:spcPct val="0"/>
              </a:spcBef>
              <a:spcAft>
                <a:spcPct val="0"/>
              </a:spcAft>
            </a:pPr>
            <a:r>
              <a:rPr lang="ru-RU" b="1" dirty="0" smtClean="0">
                <a:solidFill>
                  <a:srgbClr val="FF0000"/>
                </a:solidFill>
              </a:rPr>
              <a:t>ЭМК  </a:t>
            </a:r>
          </a:p>
          <a:p>
            <a:pPr algn="ctr" eaLnBrk="1" fontAlgn="base" hangingPunct="1">
              <a:spcBef>
                <a:spcPct val="0"/>
              </a:spcBef>
              <a:spcAft>
                <a:spcPct val="0"/>
              </a:spcAft>
            </a:pPr>
            <a:r>
              <a:rPr lang="ru-RU" b="1" dirty="0" smtClean="0">
                <a:solidFill>
                  <a:srgbClr val="FF0000"/>
                </a:solidFill>
              </a:rPr>
              <a:t>электронная медицинская карта </a:t>
            </a:r>
          </a:p>
          <a:p>
            <a:pPr algn="ctr" eaLnBrk="1" fontAlgn="base" hangingPunct="1">
              <a:spcBef>
                <a:spcPct val="0"/>
              </a:spcBef>
              <a:spcAft>
                <a:spcPct val="0"/>
              </a:spcAft>
            </a:pPr>
            <a:r>
              <a:rPr lang="ru-RU" b="1" dirty="0" smtClean="0">
                <a:solidFill>
                  <a:srgbClr val="FF0000"/>
                </a:solidFill>
              </a:rPr>
              <a:t>в медицинской организации</a:t>
            </a:r>
          </a:p>
        </p:txBody>
      </p:sp>
      <p:sp>
        <p:nvSpPr>
          <p:cNvPr id="15" name="TextBox 10"/>
          <p:cNvSpPr txBox="1">
            <a:spLocks noChangeArrowheads="1"/>
          </p:cNvSpPr>
          <p:nvPr/>
        </p:nvSpPr>
        <p:spPr bwMode="auto">
          <a:xfrm>
            <a:off x="3131840" y="5048016"/>
            <a:ext cx="2736304" cy="184665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base" hangingPunct="1">
              <a:spcBef>
                <a:spcPct val="0"/>
              </a:spcBef>
              <a:spcAft>
                <a:spcPct val="0"/>
              </a:spcAft>
            </a:pPr>
            <a:r>
              <a:rPr lang="ru-RU" b="1" dirty="0" smtClean="0">
                <a:solidFill>
                  <a:srgbClr val="FF0000"/>
                </a:solidFill>
              </a:rPr>
              <a:t>ИЭМК  </a:t>
            </a:r>
          </a:p>
          <a:p>
            <a:pPr algn="ctr" eaLnBrk="1" fontAlgn="base" hangingPunct="1">
              <a:spcBef>
                <a:spcPct val="0"/>
              </a:spcBef>
              <a:spcAft>
                <a:spcPct val="0"/>
              </a:spcAft>
            </a:pPr>
            <a:r>
              <a:rPr lang="ru-RU" b="1" dirty="0" smtClean="0">
                <a:solidFill>
                  <a:srgbClr val="FF0000"/>
                </a:solidFill>
              </a:rPr>
              <a:t>интегрированная электронная медицинская карта</a:t>
            </a:r>
          </a:p>
          <a:p>
            <a:pPr algn="ctr" eaLnBrk="1" fontAlgn="base" hangingPunct="1">
              <a:spcBef>
                <a:spcPct val="0"/>
              </a:spcBef>
              <a:spcAft>
                <a:spcPct val="0"/>
              </a:spcAft>
            </a:pPr>
            <a:endParaRPr lang="ru-RU" sz="1400" b="1" i="1" dirty="0" smtClean="0">
              <a:solidFill>
                <a:schemeClr val="accent2"/>
              </a:solidFill>
            </a:endParaRPr>
          </a:p>
          <a:p>
            <a:pPr algn="ctr" eaLnBrk="1" fontAlgn="base" hangingPunct="1">
              <a:spcBef>
                <a:spcPct val="0"/>
              </a:spcBef>
              <a:spcAft>
                <a:spcPct val="0"/>
              </a:spcAft>
            </a:pPr>
            <a:r>
              <a:rPr lang="ru-RU" sz="1400" b="1" i="1" dirty="0" smtClean="0">
                <a:solidFill>
                  <a:schemeClr val="accent2"/>
                </a:solidFill>
              </a:rPr>
              <a:t>(нет серьезных успехов ни в одной крупной стране)  </a:t>
            </a:r>
          </a:p>
        </p:txBody>
      </p:sp>
      <p:sp>
        <p:nvSpPr>
          <p:cNvPr id="16" name="TextBox 10"/>
          <p:cNvSpPr txBox="1">
            <a:spLocks noChangeArrowheads="1"/>
          </p:cNvSpPr>
          <p:nvPr/>
        </p:nvSpPr>
        <p:spPr bwMode="auto">
          <a:xfrm>
            <a:off x="6012160" y="5036983"/>
            <a:ext cx="2736304" cy="12003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base" hangingPunct="1">
              <a:spcBef>
                <a:spcPct val="0"/>
              </a:spcBef>
              <a:spcAft>
                <a:spcPct val="0"/>
              </a:spcAft>
            </a:pPr>
            <a:r>
              <a:rPr lang="ru-RU" b="1" dirty="0" smtClean="0">
                <a:solidFill>
                  <a:srgbClr val="FF0000"/>
                </a:solidFill>
              </a:rPr>
              <a:t>ПЭМК  </a:t>
            </a:r>
          </a:p>
          <a:p>
            <a:pPr algn="ctr" eaLnBrk="1" fontAlgn="base" hangingPunct="1">
              <a:spcBef>
                <a:spcPct val="0"/>
              </a:spcBef>
              <a:spcAft>
                <a:spcPct val="0"/>
              </a:spcAft>
            </a:pPr>
            <a:r>
              <a:rPr lang="ru-RU" b="1" dirty="0" smtClean="0">
                <a:solidFill>
                  <a:srgbClr val="FF0000"/>
                </a:solidFill>
              </a:rPr>
              <a:t>персональная  электронная медицинская карта </a:t>
            </a:r>
          </a:p>
        </p:txBody>
      </p:sp>
      <p:pic>
        <p:nvPicPr>
          <p:cNvPr id="13" name="Picture 2" descr="s00"/>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51520" y="1412776"/>
            <a:ext cx="2880320" cy="35888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7" name="Text Box 11"/>
          <p:cNvSpPr txBox="1">
            <a:spLocks noChangeArrowheads="1"/>
          </p:cNvSpPr>
          <p:nvPr/>
        </p:nvSpPr>
        <p:spPr bwMode="auto">
          <a:xfrm>
            <a:off x="456828" y="3501008"/>
            <a:ext cx="2325688"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ru-RU" sz="1000" b="1">
                <a:solidFill>
                  <a:srgbClr val="FF0066"/>
                </a:solidFill>
                <a:latin typeface="Arial" charset="0"/>
              </a:rPr>
              <a:t>Электронная медицинская карта?</a:t>
            </a:r>
          </a:p>
        </p:txBody>
      </p:sp>
    </p:spTree>
    <p:extLst>
      <p:ext uri="{BB962C8B-B14F-4D97-AF65-F5344CB8AC3E}">
        <p14:creationId xmlns:p14="http://schemas.microsoft.com/office/powerpoint/2010/main" xmlns="" val="2922194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524" name="Oval 36"/>
          <p:cNvSpPr>
            <a:spLocks noChangeArrowheads="1"/>
          </p:cNvSpPr>
          <p:nvPr/>
        </p:nvSpPr>
        <p:spPr bwMode="auto">
          <a:xfrm>
            <a:off x="-828675" y="1484313"/>
            <a:ext cx="4968875" cy="2520950"/>
          </a:xfrm>
          <a:prstGeom prst="ellipse">
            <a:avLst/>
          </a:prstGeom>
          <a:solidFill>
            <a:srgbClr val="339966">
              <a:alpha val="49019"/>
            </a:srgbClr>
          </a:solidFill>
          <a:ln w="9525">
            <a:solidFill>
              <a:schemeClr val="tx1"/>
            </a:solidFill>
            <a:round/>
            <a:headEnd/>
            <a:tailEnd/>
          </a:ln>
        </p:spPr>
        <p:txBody>
          <a:bodyPr wrap="none" anchor="ctr"/>
          <a:lstStyle/>
          <a:p>
            <a:pPr fontAlgn="base">
              <a:spcBef>
                <a:spcPct val="0"/>
              </a:spcBef>
              <a:spcAft>
                <a:spcPct val="0"/>
              </a:spcAft>
            </a:pPr>
            <a:endParaRPr lang="ru-RU">
              <a:solidFill>
                <a:prstClr val="black"/>
              </a:solidFill>
              <a:latin typeface="Arial" charset="0"/>
              <a:cs typeface="Arial" charset="0"/>
            </a:endParaRPr>
          </a:p>
        </p:txBody>
      </p:sp>
      <p:sp>
        <p:nvSpPr>
          <p:cNvPr id="63521" name="Oval 33"/>
          <p:cNvSpPr>
            <a:spLocks noChangeArrowheads="1"/>
          </p:cNvSpPr>
          <p:nvPr/>
        </p:nvSpPr>
        <p:spPr bwMode="auto">
          <a:xfrm>
            <a:off x="0" y="1628775"/>
            <a:ext cx="3492500" cy="1871663"/>
          </a:xfrm>
          <a:prstGeom prst="ellipse">
            <a:avLst/>
          </a:prstGeom>
          <a:solidFill>
            <a:srgbClr val="339966">
              <a:alpha val="65097"/>
            </a:srgbClr>
          </a:solidFill>
          <a:ln w="9525">
            <a:solidFill>
              <a:schemeClr val="tx1"/>
            </a:solidFill>
            <a:round/>
            <a:headEnd/>
            <a:tailEnd/>
          </a:ln>
        </p:spPr>
        <p:txBody>
          <a:bodyPr wrap="none" anchor="ctr"/>
          <a:lstStyle/>
          <a:p>
            <a:pPr fontAlgn="base">
              <a:spcBef>
                <a:spcPct val="0"/>
              </a:spcBef>
              <a:spcAft>
                <a:spcPct val="0"/>
              </a:spcAft>
            </a:pPr>
            <a:endParaRPr lang="ru-RU">
              <a:solidFill>
                <a:prstClr val="black"/>
              </a:solidFill>
              <a:latin typeface="Arial" charset="0"/>
              <a:cs typeface="Arial" charset="0"/>
            </a:endParaRPr>
          </a:p>
        </p:txBody>
      </p:sp>
      <p:sp>
        <p:nvSpPr>
          <p:cNvPr id="63528" name="AutoShape 40"/>
          <p:cNvSpPr>
            <a:spLocks noChangeArrowheads="1"/>
          </p:cNvSpPr>
          <p:nvPr/>
        </p:nvSpPr>
        <p:spPr bwMode="auto">
          <a:xfrm rot="12826764" flipV="1">
            <a:off x="3175000" y="1020763"/>
            <a:ext cx="4394200" cy="2662237"/>
          </a:xfrm>
          <a:prstGeom prst="curvedDownArrow">
            <a:avLst>
              <a:gd name="adj1" fmla="val 29596"/>
              <a:gd name="adj2" fmla="val 58832"/>
              <a:gd name="adj3" fmla="val 24213"/>
            </a:avLst>
          </a:prstGeom>
          <a:gradFill rotWithShape="1">
            <a:gsLst>
              <a:gs pos="0">
                <a:srgbClr val="008000"/>
              </a:gs>
              <a:gs pos="50000">
                <a:srgbClr val="FF6600"/>
              </a:gs>
              <a:gs pos="100000">
                <a:srgbClr val="008000"/>
              </a:gs>
            </a:gsLst>
            <a:lin ang="0" scaled="1"/>
          </a:gradFill>
          <a:ln w="9525">
            <a:solidFill>
              <a:schemeClr val="tx1"/>
            </a:solidFill>
            <a:miter lim="800000"/>
            <a:headEnd/>
            <a:tailEnd/>
          </a:ln>
        </p:spPr>
        <p:txBody>
          <a:bodyPr wrap="none" anchor="ctr"/>
          <a:lstStyle/>
          <a:p>
            <a:pPr fontAlgn="base">
              <a:spcBef>
                <a:spcPct val="0"/>
              </a:spcBef>
              <a:spcAft>
                <a:spcPct val="0"/>
              </a:spcAft>
            </a:pPr>
            <a:endParaRPr lang="ru-RU">
              <a:solidFill>
                <a:prstClr val="black"/>
              </a:solidFill>
              <a:latin typeface="Arial" charset="0"/>
              <a:cs typeface="Arial" charset="0"/>
            </a:endParaRPr>
          </a:p>
        </p:txBody>
      </p:sp>
      <p:sp>
        <p:nvSpPr>
          <p:cNvPr id="63526" name="AutoShape 38"/>
          <p:cNvSpPr>
            <a:spLocks noChangeArrowheads="1"/>
          </p:cNvSpPr>
          <p:nvPr/>
        </p:nvSpPr>
        <p:spPr bwMode="auto">
          <a:xfrm rot="12826764" flipV="1">
            <a:off x="2627313" y="2276475"/>
            <a:ext cx="4394200" cy="1655763"/>
          </a:xfrm>
          <a:prstGeom prst="curvedDownArrow">
            <a:avLst>
              <a:gd name="adj1" fmla="val 47586"/>
              <a:gd name="adj2" fmla="val 94594"/>
              <a:gd name="adj3" fmla="val 24213"/>
            </a:avLst>
          </a:prstGeom>
          <a:gradFill rotWithShape="1">
            <a:gsLst>
              <a:gs pos="0">
                <a:srgbClr val="008000"/>
              </a:gs>
              <a:gs pos="50000">
                <a:srgbClr val="FF6600"/>
              </a:gs>
              <a:gs pos="100000">
                <a:srgbClr val="008000"/>
              </a:gs>
            </a:gsLst>
            <a:lin ang="0" scaled="1"/>
          </a:gradFill>
          <a:ln w="9525">
            <a:solidFill>
              <a:schemeClr val="tx1"/>
            </a:solidFill>
            <a:miter lim="800000"/>
            <a:headEnd/>
            <a:tailEnd/>
          </a:ln>
        </p:spPr>
        <p:txBody>
          <a:bodyPr wrap="none" anchor="ctr"/>
          <a:lstStyle/>
          <a:p>
            <a:pPr fontAlgn="base">
              <a:spcBef>
                <a:spcPct val="0"/>
              </a:spcBef>
              <a:spcAft>
                <a:spcPct val="0"/>
              </a:spcAft>
            </a:pPr>
            <a:endParaRPr lang="ru-RU">
              <a:solidFill>
                <a:prstClr val="black"/>
              </a:solidFill>
              <a:latin typeface="Arial" charset="0"/>
              <a:cs typeface="Arial" charset="0"/>
            </a:endParaRPr>
          </a:p>
        </p:txBody>
      </p:sp>
      <p:sp>
        <p:nvSpPr>
          <p:cNvPr id="63518" name="Oval 30"/>
          <p:cNvSpPr>
            <a:spLocks noChangeArrowheads="1"/>
          </p:cNvSpPr>
          <p:nvPr/>
        </p:nvSpPr>
        <p:spPr bwMode="auto">
          <a:xfrm>
            <a:off x="-541338" y="4149725"/>
            <a:ext cx="4176713" cy="3743325"/>
          </a:xfrm>
          <a:prstGeom prst="ellipse">
            <a:avLst/>
          </a:prstGeom>
          <a:solidFill>
            <a:srgbClr val="CC0099">
              <a:alpha val="38823"/>
            </a:srgbClr>
          </a:solidFill>
          <a:ln w="9525">
            <a:solidFill>
              <a:schemeClr val="tx1"/>
            </a:solidFill>
            <a:round/>
            <a:headEnd/>
            <a:tailEnd/>
          </a:ln>
        </p:spPr>
        <p:txBody>
          <a:bodyPr wrap="none" anchor="ctr"/>
          <a:lstStyle/>
          <a:p>
            <a:pPr fontAlgn="base">
              <a:spcBef>
                <a:spcPct val="0"/>
              </a:spcBef>
              <a:spcAft>
                <a:spcPct val="0"/>
              </a:spcAft>
            </a:pPr>
            <a:endParaRPr lang="ru-RU">
              <a:solidFill>
                <a:prstClr val="black"/>
              </a:solidFill>
              <a:latin typeface="Arial" charset="0"/>
              <a:cs typeface="Arial" charset="0"/>
            </a:endParaRPr>
          </a:p>
        </p:txBody>
      </p:sp>
      <p:sp>
        <p:nvSpPr>
          <p:cNvPr id="16391" name="Oval 11"/>
          <p:cNvSpPr>
            <a:spLocks noChangeArrowheads="1"/>
          </p:cNvSpPr>
          <p:nvPr/>
        </p:nvSpPr>
        <p:spPr bwMode="auto">
          <a:xfrm>
            <a:off x="5003800" y="4149725"/>
            <a:ext cx="3671888" cy="2303463"/>
          </a:xfrm>
          <a:prstGeom prst="ellipse">
            <a:avLst/>
          </a:prstGeom>
          <a:solidFill>
            <a:srgbClr val="FF9900">
              <a:alpha val="41176"/>
            </a:srgbClr>
          </a:solidFill>
          <a:ln w="22225">
            <a:solidFill>
              <a:schemeClr val="tx1"/>
            </a:solidFill>
            <a:round/>
            <a:headEnd/>
            <a:tailEnd/>
          </a:ln>
        </p:spPr>
        <p:txBody>
          <a:bodyPr wrap="none" anchor="ctr"/>
          <a:lstStyle/>
          <a:p>
            <a:pPr algn="ctr" fontAlgn="base">
              <a:spcBef>
                <a:spcPct val="0"/>
              </a:spcBef>
              <a:spcAft>
                <a:spcPct val="0"/>
              </a:spcAft>
            </a:pPr>
            <a:endParaRPr lang="ru-RU">
              <a:solidFill>
                <a:prstClr val="black"/>
              </a:solidFill>
              <a:latin typeface="Arial" charset="0"/>
              <a:cs typeface="Arial" charset="0"/>
            </a:endParaRPr>
          </a:p>
        </p:txBody>
      </p:sp>
      <p:sp>
        <p:nvSpPr>
          <p:cNvPr id="16392" name="Oval 14"/>
          <p:cNvSpPr>
            <a:spLocks noChangeArrowheads="1"/>
          </p:cNvSpPr>
          <p:nvPr/>
        </p:nvSpPr>
        <p:spPr bwMode="auto">
          <a:xfrm>
            <a:off x="4716463" y="3357563"/>
            <a:ext cx="4824412" cy="4535487"/>
          </a:xfrm>
          <a:prstGeom prst="ellipse">
            <a:avLst/>
          </a:prstGeom>
          <a:solidFill>
            <a:srgbClr val="FF9900">
              <a:alpha val="23921"/>
            </a:srgbClr>
          </a:solidFill>
          <a:ln w="9525">
            <a:solidFill>
              <a:schemeClr val="tx1"/>
            </a:solidFill>
            <a:round/>
            <a:headEnd/>
            <a:tailEnd/>
          </a:ln>
        </p:spPr>
        <p:txBody>
          <a:bodyPr wrap="none" anchor="ctr"/>
          <a:lstStyle/>
          <a:p>
            <a:pPr algn="ctr" fontAlgn="base">
              <a:spcBef>
                <a:spcPct val="0"/>
              </a:spcBef>
              <a:spcAft>
                <a:spcPct val="0"/>
              </a:spcAft>
            </a:pPr>
            <a:endParaRPr lang="ru-RU">
              <a:solidFill>
                <a:prstClr val="black"/>
              </a:solidFill>
              <a:latin typeface="Arial" charset="0"/>
              <a:cs typeface="Arial" charset="0"/>
            </a:endParaRPr>
          </a:p>
        </p:txBody>
      </p:sp>
      <p:sp>
        <p:nvSpPr>
          <p:cNvPr id="63509" name="AutoShape 21"/>
          <p:cNvSpPr>
            <a:spLocks noChangeArrowheads="1"/>
          </p:cNvSpPr>
          <p:nvPr/>
        </p:nvSpPr>
        <p:spPr bwMode="auto">
          <a:xfrm>
            <a:off x="4859338" y="4076700"/>
            <a:ext cx="3889375" cy="2447925"/>
          </a:xfrm>
          <a:prstGeom prst="cloudCallout">
            <a:avLst>
              <a:gd name="adj1" fmla="val -40611"/>
              <a:gd name="adj2" fmla="val 67769"/>
            </a:avLst>
          </a:prstGeom>
          <a:solidFill>
            <a:schemeClr val="accent1"/>
          </a:solidFill>
          <a:ln w="9525">
            <a:solidFill>
              <a:schemeClr val="tx1"/>
            </a:solidFill>
            <a:round/>
            <a:headEnd/>
            <a:tailEnd/>
          </a:ln>
        </p:spPr>
        <p:txBody>
          <a:bodyPr/>
          <a:lstStyle/>
          <a:p>
            <a:pPr algn="ctr" fontAlgn="base">
              <a:spcBef>
                <a:spcPct val="0"/>
              </a:spcBef>
              <a:spcAft>
                <a:spcPct val="0"/>
              </a:spcAft>
            </a:pPr>
            <a:endParaRPr lang="ru-RU">
              <a:solidFill>
                <a:prstClr val="black"/>
              </a:solidFill>
              <a:latin typeface="Arial" charset="0"/>
              <a:cs typeface="Arial" charset="0"/>
            </a:endParaRPr>
          </a:p>
        </p:txBody>
      </p:sp>
      <p:sp>
        <p:nvSpPr>
          <p:cNvPr id="16394" name="Text Box 2"/>
          <p:cNvSpPr txBox="1">
            <a:spLocks noChangeArrowheads="1"/>
          </p:cNvSpPr>
          <p:nvPr/>
        </p:nvSpPr>
        <p:spPr bwMode="auto">
          <a:xfrm>
            <a:off x="107950" y="0"/>
            <a:ext cx="9036050" cy="1431925"/>
          </a:xfrm>
          <a:prstGeom prst="rect">
            <a:avLst/>
          </a:prstGeom>
          <a:noFill/>
          <a:ln w="9525">
            <a:noFill/>
            <a:miter lim="800000"/>
            <a:headEnd/>
            <a:tailEnd/>
          </a:ln>
        </p:spPr>
        <p:txBody>
          <a:bodyPr>
            <a:spAutoFit/>
          </a:bodyPr>
          <a:lstStyle/>
          <a:p>
            <a:pPr fontAlgn="base">
              <a:spcBef>
                <a:spcPct val="0"/>
              </a:spcBef>
              <a:spcAft>
                <a:spcPct val="0"/>
              </a:spcAft>
            </a:pPr>
            <a:r>
              <a:rPr lang="ru-RU" sz="4400" b="1">
                <a:solidFill>
                  <a:srgbClr val="FFFF00"/>
                </a:solidFill>
                <a:latin typeface="Arial" charset="0"/>
                <a:cs typeface="Arial" charset="0"/>
              </a:rPr>
              <a:t>Представляется разумной конструкция:</a:t>
            </a:r>
          </a:p>
        </p:txBody>
      </p:sp>
      <p:sp>
        <p:nvSpPr>
          <p:cNvPr id="16395" name="Rectangle 9"/>
          <p:cNvSpPr>
            <a:spLocks noChangeArrowheads="1"/>
          </p:cNvSpPr>
          <p:nvPr/>
        </p:nvSpPr>
        <p:spPr bwMode="auto">
          <a:xfrm>
            <a:off x="5940425" y="4437063"/>
            <a:ext cx="1944688" cy="1152525"/>
          </a:xfrm>
          <a:prstGeom prst="rect">
            <a:avLst/>
          </a:prstGeom>
          <a:solidFill>
            <a:srgbClr val="FF6600"/>
          </a:solidFill>
          <a:ln w="9525">
            <a:solidFill>
              <a:schemeClr val="tx1"/>
            </a:solidFill>
            <a:miter lim="800000"/>
            <a:headEnd/>
            <a:tailEnd/>
          </a:ln>
        </p:spPr>
        <p:txBody>
          <a:bodyPr wrap="none" anchor="ctr"/>
          <a:lstStyle/>
          <a:p>
            <a:pPr algn="ctr" fontAlgn="base">
              <a:spcBef>
                <a:spcPct val="0"/>
              </a:spcBef>
              <a:spcAft>
                <a:spcPct val="0"/>
              </a:spcAft>
            </a:pPr>
            <a:endParaRPr lang="ru-RU" b="1">
              <a:solidFill>
                <a:prstClr val="black"/>
              </a:solidFill>
              <a:latin typeface="Arial" charset="0"/>
              <a:cs typeface="Arial" charset="0"/>
            </a:endParaRPr>
          </a:p>
          <a:p>
            <a:pPr algn="ctr" fontAlgn="base">
              <a:spcBef>
                <a:spcPct val="0"/>
              </a:spcBef>
              <a:spcAft>
                <a:spcPct val="0"/>
              </a:spcAft>
            </a:pPr>
            <a:r>
              <a:rPr lang="ru-RU" b="1">
                <a:solidFill>
                  <a:prstClr val="black"/>
                </a:solidFill>
                <a:latin typeface="Arial" charset="0"/>
                <a:cs typeface="Arial" charset="0"/>
              </a:rPr>
              <a:t>Электронная </a:t>
            </a:r>
          </a:p>
          <a:p>
            <a:pPr algn="ctr" fontAlgn="base">
              <a:spcBef>
                <a:spcPct val="0"/>
              </a:spcBef>
              <a:spcAft>
                <a:spcPct val="0"/>
              </a:spcAft>
            </a:pPr>
            <a:r>
              <a:rPr lang="ru-RU" b="1">
                <a:solidFill>
                  <a:prstClr val="black"/>
                </a:solidFill>
                <a:latin typeface="Arial" charset="0"/>
                <a:cs typeface="Arial" charset="0"/>
              </a:rPr>
              <a:t>медицинская</a:t>
            </a:r>
          </a:p>
          <a:p>
            <a:pPr algn="ctr" fontAlgn="base">
              <a:spcBef>
                <a:spcPct val="0"/>
              </a:spcBef>
              <a:spcAft>
                <a:spcPct val="0"/>
              </a:spcAft>
            </a:pPr>
            <a:r>
              <a:rPr lang="ru-RU" b="1">
                <a:solidFill>
                  <a:prstClr val="black"/>
                </a:solidFill>
                <a:latin typeface="Arial" charset="0"/>
                <a:cs typeface="Arial" charset="0"/>
              </a:rPr>
              <a:t> карта </a:t>
            </a:r>
          </a:p>
        </p:txBody>
      </p:sp>
      <p:pic>
        <p:nvPicPr>
          <p:cNvPr id="16396" name="Picture 10" descr="MC900436015[1]"/>
          <p:cNvPicPr>
            <a:picLocks noChangeAspect="1" noChangeArrowheads="1"/>
          </p:cNvPicPr>
          <p:nvPr/>
        </p:nvPicPr>
        <p:blipFill>
          <a:blip r:embed="rId2" cstate="print"/>
          <a:srcRect/>
          <a:stretch>
            <a:fillRect/>
          </a:stretch>
        </p:blipFill>
        <p:spPr bwMode="auto">
          <a:xfrm>
            <a:off x="7870825" y="5373688"/>
            <a:ext cx="1273175" cy="1484312"/>
          </a:xfrm>
          <a:prstGeom prst="rect">
            <a:avLst/>
          </a:prstGeom>
          <a:noFill/>
          <a:ln w="9525">
            <a:noFill/>
            <a:miter lim="800000"/>
            <a:headEnd/>
            <a:tailEnd/>
          </a:ln>
        </p:spPr>
      </p:pic>
      <p:sp>
        <p:nvSpPr>
          <p:cNvPr id="16397" name="Text Box 13"/>
          <p:cNvSpPr txBox="1">
            <a:spLocks noChangeArrowheads="1"/>
          </p:cNvSpPr>
          <p:nvPr/>
        </p:nvSpPr>
        <p:spPr bwMode="auto">
          <a:xfrm>
            <a:off x="7885113" y="4797425"/>
            <a:ext cx="704850" cy="366713"/>
          </a:xfrm>
          <a:prstGeom prst="rect">
            <a:avLst/>
          </a:prstGeom>
          <a:noFill/>
          <a:ln w="9525">
            <a:noFill/>
            <a:miter lim="800000"/>
            <a:headEnd/>
            <a:tailEnd/>
          </a:ln>
        </p:spPr>
        <p:txBody>
          <a:bodyPr wrap="none">
            <a:spAutoFit/>
          </a:bodyPr>
          <a:lstStyle/>
          <a:p>
            <a:pPr fontAlgn="base">
              <a:spcBef>
                <a:spcPct val="0"/>
              </a:spcBef>
              <a:spcAft>
                <a:spcPct val="0"/>
              </a:spcAft>
            </a:pPr>
            <a:r>
              <a:rPr lang="ru-RU" b="1">
                <a:solidFill>
                  <a:prstClr val="black"/>
                </a:solidFill>
                <a:latin typeface="Arial" charset="0"/>
                <a:cs typeface="Arial" charset="0"/>
              </a:rPr>
              <a:t>МИС</a:t>
            </a:r>
          </a:p>
        </p:txBody>
      </p:sp>
      <p:sp>
        <p:nvSpPr>
          <p:cNvPr id="16398" name="Text Box 16"/>
          <p:cNvSpPr txBox="1">
            <a:spLocks noChangeArrowheads="1"/>
          </p:cNvSpPr>
          <p:nvPr/>
        </p:nvSpPr>
        <p:spPr bwMode="auto">
          <a:xfrm>
            <a:off x="7092950" y="3500438"/>
            <a:ext cx="652463" cy="366712"/>
          </a:xfrm>
          <a:prstGeom prst="rect">
            <a:avLst/>
          </a:prstGeom>
          <a:noFill/>
          <a:ln w="9525">
            <a:noFill/>
            <a:miter lim="800000"/>
            <a:headEnd/>
            <a:tailEnd/>
          </a:ln>
        </p:spPr>
        <p:txBody>
          <a:bodyPr wrap="none">
            <a:spAutoFit/>
          </a:bodyPr>
          <a:lstStyle/>
          <a:p>
            <a:pPr fontAlgn="base">
              <a:spcBef>
                <a:spcPct val="0"/>
              </a:spcBef>
              <a:spcAft>
                <a:spcPct val="0"/>
              </a:spcAft>
            </a:pPr>
            <a:r>
              <a:rPr lang="ru-RU" b="1">
                <a:solidFill>
                  <a:prstClr val="black"/>
                </a:solidFill>
                <a:latin typeface="Arial" charset="0"/>
                <a:cs typeface="Arial" charset="0"/>
              </a:rPr>
              <a:t>ЛПУ</a:t>
            </a:r>
          </a:p>
        </p:txBody>
      </p:sp>
      <p:pic>
        <p:nvPicPr>
          <p:cNvPr id="63505" name="Picture 17" descr="MC900347485[1]"/>
          <p:cNvPicPr>
            <a:picLocks noChangeAspect="1" noChangeArrowheads="1"/>
          </p:cNvPicPr>
          <p:nvPr/>
        </p:nvPicPr>
        <p:blipFill>
          <a:blip r:embed="rId3" cstate="print"/>
          <a:srcRect/>
          <a:stretch>
            <a:fillRect/>
          </a:stretch>
        </p:blipFill>
        <p:spPr bwMode="auto">
          <a:xfrm>
            <a:off x="5076825" y="5418138"/>
            <a:ext cx="1147763" cy="1439862"/>
          </a:xfrm>
          <a:prstGeom prst="rect">
            <a:avLst/>
          </a:prstGeom>
          <a:noFill/>
          <a:ln w="9525">
            <a:noFill/>
            <a:miter lim="800000"/>
            <a:headEnd/>
            <a:tailEnd/>
          </a:ln>
        </p:spPr>
      </p:pic>
      <p:sp>
        <p:nvSpPr>
          <p:cNvPr id="16400" name="AutoShape 19"/>
          <p:cNvSpPr>
            <a:spLocks noChangeArrowheads="1"/>
          </p:cNvSpPr>
          <p:nvPr/>
        </p:nvSpPr>
        <p:spPr bwMode="auto">
          <a:xfrm rot="3784407">
            <a:off x="7205663" y="5540375"/>
            <a:ext cx="1311275" cy="504825"/>
          </a:xfrm>
          <a:prstGeom prst="leftArrow">
            <a:avLst>
              <a:gd name="adj1" fmla="val 50000"/>
              <a:gd name="adj2" fmla="val 64937"/>
            </a:avLst>
          </a:prstGeom>
          <a:solidFill>
            <a:srgbClr val="993300"/>
          </a:solidFill>
          <a:ln w="9525">
            <a:solidFill>
              <a:schemeClr val="tx1"/>
            </a:solidFill>
            <a:miter lim="800000"/>
            <a:headEnd/>
            <a:tailEnd/>
          </a:ln>
        </p:spPr>
        <p:txBody>
          <a:bodyPr wrap="none" anchor="ctr"/>
          <a:lstStyle/>
          <a:p>
            <a:pPr fontAlgn="base">
              <a:spcBef>
                <a:spcPct val="0"/>
              </a:spcBef>
              <a:spcAft>
                <a:spcPct val="0"/>
              </a:spcAft>
            </a:pPr>
            <a:endParaRPr lang="ru-RU">
              <a:solidFill>
                <a:prstClr val="black"/>
              </a:solidFill>
              <a:latin typeface="Arial" charset="0"/>
              <a:cs typeface="Arial" charset="0"/>
            </a:endParaRPr>
          </a:p>
        </p:txBody>
      </p:sp>
      <p:sp>
        <p:nvSpPr>
          <p:cNvPr id="63508" name="Oval 20"/>
          <p:cNvSpPr>
            <a:spLocks noChangeArrowheads="1"/>
          </p:cNvSpPr>
          <p:nvPr/>
        </p:nvSpPr>
        <p:spPr bwMode="auto">
          <a:xfrm>
            <a:off x="-396875" y="4724400"/>
            <a:ext cx="3600450" cy="3025775"/>
          </a:xfrm>
          <a:prstGeom prst="ellipse">
            <a:avLst/>
          </a:prstGeom>
          <a:solidFill>
            <a:srgbClr val="FF00FF">
              <a:alpha val="49019"/>
            </a:srgbClr>
          </a:solidFill>
          <a:ln w="9525">
            <a:solidFill>
              <a:schemeClr val="tx1"/>
            </a:solidFill>
            <a:round/>
            <a:headEnd/>
            <a:tailEnd/>
          </a:ln>
        </p:spPr>
        <p:txBody>
          <a:bodyPr wrap="none" anchor="ctr"/>
          <a:lstStyle/>
          <a:p>
            <a:pPr algn="ctr" fontAlgn="base">
              <a:spcBef>
                <a:spcPct val="0"/>
              </a:spcBef>
              <a:spcAft>
                <a:spcPct val="0"/>
              </a:spcAft>
            </a:pPr>
            <a:endParaRPr lang="ru-RU">
              <a:solidFill>
                <a:prstClr val="black"/>
              </a:solidFill>
              <a:latin typeface="Arial" charset="0"/>
              <a:cs typeface="Arial" charset="0"/>
            </a:endParaRPr>
          </a:p>
        </p:txBody>
      </p:sp>
      <p:sp>
        <p:nvSpPr>
          <p:cNvPr id="63511" name="AutoShape 23"/>
          <p:cNvSpPr>
            <a:spLocks noChangeArrowheads="1"/>
          </p:cNvSpPr>
          <p:nvPr/>
        </p:nvSpPr>
        <p:spPr bwMode="auto">
          <a:xfrm rot="10066231" flipV="1">
            <a:off x="465138" y="4197350"/>
            <a:ext cx="6480175" cy="1079500"/>
          </a:xfrm>
          <a:prstGeom prst="curvedDownArrow">
            <a:avLst>
              <a:gd name="adj1" fmla="val 92907"/>
              <a:gd name="adj2" fmla="val 151435"/>
              <a:gd name="adj3" fmla="val 24213"/>
            </a:avLst>
          </a:prstGeom>
          <a:gradFill rotWithShape="1">
            <a:gsLst>
              <a:gs pos="0">
                <a:srgbClr val="CC0099"/>
              </a:gs>
              <a:gs pos="50000">
                <a:srgbClr val="FF6600"/>
              </a:gs>
              <a:gs pos="100000">
                <a:srgbClr val="CC0099"/>
              </a:gs>
            </a:gsLst>
            <a:lin ang="0" scaled="1"/>
          </a:gradFill>
          <a:ln w="9525">
            <a:solidFill>
              <a:schemeClr val="tx1"/>
            </a:solidFill>
            <a:miter lim="800000"/>
            <a:headEnd/>
            <a:tailEnd/>
          </a:ln>
        </p:spPr>
        <p:txBody>
          <a:bodyPr wrap="none" anchor="ctr"/>
          <a:lstStyle/>
          <a:p>
            <a:pPr fontAlgn="base">
              <a:spcBef>
                <a:spcPct val="0"/>
              </a:spcBef>
              <a:spcAft>
                <a:spcPct val="0"/>
              </a:spcAft>
            </a:pPr>
            <a:endParaRPr lang="ru-RU">
              <a:solidFill>
                <a:prstClr val="black"/>
              </a:solidFill>
              <a:latin typeface="Arial" charset="0"/>
              <a:cs typeface="Arial" charset="0"/>
            </a:endParaRPr>
          </a:p>
        </p:txBody>
      </p:sp>
      <p:pic>
        <p:nvPicPr>
          <p:cNvPr id="63510" name="Picture 22"/>
          <p:cNvPicPr>
            <a:picLocks noChangeAspect="1" noChangeArrowheads="1"/>
          </p:cNvPicPr>
          <p:nvPr/>
        </p:nvPicPr>
        <p:blipFill>
          <a:blip r:embed="rId4" cstate="print"/>
          <a:srcRect/>
          <a:stretch>
            <a:fillRect/>
          </a:stretch>
        </p:blipFill>
        <p:spPr bwMode="auto">
          <a:xfrm>
            <a:off x="3419475" y="4005263"/>
            <a:ext cx="719138" cy="492125"/>
          </a:xfrm>
          <a:prstGeom prst="rect">
            <a:avLst/>
          </a:prstGeom>
          <a:noFill/>
          <a:ln w="9525">
            <a:noFill/>
            <a:miter lim="800000"/>
            <a:headEnd/>
            <a:tailEnd/>
          </a:ln>
        </p:spPr>
      </p:pic>
      <p:sp>
        <p:nvSpPr>
          <p:cNvPr id="63513" name="Text Box 25"/>
          <p:cNvSpPr txBox="1">
            <a:spLocks noChangeArrowheads="1"/>
          </p:cNvSpPr>
          <p:nvPr/>
        </p:nvSpPr>
        <p:spPr bwMode="auto">
          <a:xfrm rot="-912152">
            <a:off x="5854700" y="4387850"/>
            <a:ext cx="1165225" cy="336550"/>
          </a:xfrm>
          <a:prstGeom prst="rect">
            <a:avLst/>
          </a:prstGeom>
          <a:noFill/>
          <a:ln w="9525">
            <a:noFill/>
            <a:miter lim="800000"/>
            <a:headEnd/>
            <a:tailEnd/>
          </a:ln>
        </p:spPr>
        <p:txBody>
          <a:bodyPr wrap="none">
            <a:spAutoFit/>
          </a:bodyPr>
          <a:lstStyle/>
          <a:p>
            <a:pPr fontAlgn="base">
              <a:spcBef>
                <a:spcPct val="0"/>
              </a:spcBef>
              <a:spcAft>
                <a:spcPct val="0"/>
              </a:spcAft>
            </a:pPr>
            <a:r>
              <a:rPr lang="ru-RU" sz="1600" b="1">
                <a:solidFill>
                  <a:prstClr val="white"/>
                </a:solidFill>
                <a:latin typeface="Arial" charset="0"/>
                <a:cs typeface="Arial" charset="0"/>
              </a:rPr>
              <a:t>Оригинал</a:t>
            </a:r>
          </a:p>
        </p:txBody>
      </p:sp>
      <p:sp>
        <p:nvSpPr>
          <p:cNvPr id="16405" name="Text Box 26"/>
          <p:cNvSpPr txBox="1">
            <a:spLocks noChangeArrowheads="1"/>
          </p:cNvSpPr>
          <p:nvPr/>
        </p:nvSpPr>
        <p:spPr bwMode="auto">
          <a:xfrm rot="-1143463">
            <a:off x="1042988" y="5300663"/>
            <a:ext cx="876300" cy="366712"/>
          </a:xfrm>
          <a:prstGeom prst="rect">
            <a:avLst/>
          </a:prstGeom>
          <a:noFill/>
          <a:ln w="9525">
            <a:noFill/>
            <a:miter lim="800000"/>
            <a:headEnd/>
            <a:tailEnd/>
          </a:ln>
        </p:spPr>
        <p:txBody>
          <a:bodyPr wrap="none">
            <a:spAutoFit/>
          </a:bodyPr>
          <a:lstStyle/>
          <a:p>
            <a:pPr fontAlgn="base">
              <a:spcBef>
                <a:spcPct val="0"/>
              </a:spcBef>
              <a:spcAft>
                <a:spcPct val="0"/>
              </a:spcAft>
            </a:pPr>
            <a:r>
              <a:rPr lang="ru-RU" b="1">
                <a:solidFill>
                  <a:prstClr val="white"/>
                </a:solidFill>
                <a:latin typeface="Arial" charset="0"/>
                <a:cs typeface="Arial" charset="0"/>
              </a:rPr>
              <a:t>Копия</a:t>
            </a:r>
          </a:p>
        </p:txBody>
      </p:sp>
      <p:sp>
        <p:nvSpPr>
          <p:cNvPr id="63516" name="Text Box 28"/>
          <p:cNvSpPr txBox="1">
            <a:spLocks noChangeArrowheads="1"/>
          </p:cNvSpPr>
          <p:nvPr/>
        </p:nvSpPr>
        <p:spPr bwMode="auto">
          <a:xfrm>
            <a:off x="0" y="5667375"/>
            <a:ext cx="2268538" cy="1190625"/>
          </a:xfrm>
          <a:prstGeom prst="rect">
            <a:avLst/>
          </a:prstGeom>
          <a:noFill/>
          <a:ln w="9525">
            <a:noFill/>
            <a:miter lim="800000"/>
            <a:headEnd/>
            <a:tailEnd/>
          </a:ln>
        </p:spPr>
        <p:txBody>
          <a:bodyPr>
            <a:spAutoFit/>
          </a:bodyPr>
          <a:lstStyle/>
          <a:p>
            <a:pPr algn="ctr" fontAlgn="base">
              <a:spcBef>
                <a:spcPct val="0"/>
              </a:spcBef>
              <a:spcAft>
                <a:spcPct val="0"/>
              </a:spcAft>
            </a:pPr>
            <a:r>
              <a:rPr lang="ru-RU" b="1">
                <a:solidFill>
                  <a:prstClr val="black"/>
                </a:solidFill>
                <a:latin typeface="Arial" charset="0"/>
                <a:cs typeface="Arial" charset="0"/>
              </a:rPr>
              <a:t>Интегрированная электронная медицинская карта</a:t>
            </a:r>
          </a:p>
        </p:txBody>
      </p:sp>
      <p:sp>
        <p:nvSpPr>
          <p:cNvPr id="63517" name="AutoShape 29"/>
          <p:cNvSpPr>
            <a:spLocks noChangeArrowheads="1"/>
          </p:cNvSpPr>
          <p:nvPr/>
        </p:nvSpPr>
        <p:spPr bwMode="auto">
          <a:xfrm rot="21539132" flipV="1">
            <a:off x="2482850" y="6019800"/>
            <a:ext cx="3168650" cy="649288"/>
          </a:xfrm>
          <a:prstGeom prst="curvedDownArrow">
            <a:avLst>
              <a:gd name="adj1" fmla="val 75530"/>
              <a:gd name="adj2" fmla="val 123112"/>
              <a:gd name="adj3" fmla="val 24213"/>
            </a:avLst>
          </a:prstGeom>
          <a:gradFill rotWithShape="1">
            <a:gsLst>
              <a:gs pos="0">
                <a:srgbClr val="CC0099"/>
              </a:gs>
              <a:gs pos="100000">
                <a:srgbClr val="FF6600"/>
              </a:gs>
            </a:gsLst>
            <a:lin ang="0" scaled="1"/>
          </a:gradFill>
          <a:ln w="9525">
            <a:solidFill>
              <a:schemeClr val="tx1"/>
            </a:solidFill>
            <a:miter lim="800000"/>
            <a:headEnd/>
            <a:tailEnd/>
          </a:ln>
        </p:spPr>
        <p:txBody>
          <a:bodyPr wrap="none" anchor="ctr"/>
          <a:lstStyle/>
          <a:p>
            <a:pPr fontAlgn="base">
              <a:spcBef>
                <a:spcPct val="0"/>
              </a:spcBef>
              <a:spcAft>
                <a:spcPct val="0"/>
              </a:spcAft>
            </a:pPr>
            <a:endParaRPr lang="ru-RU">
              <a:solidFill>
                <a:prstClr val="black"/>
              </a:solidFill>
              <a:latin typeface="Arial" charset="0"/>
              <a:cs typeface="Arial" charset="0"/>
            </a:endParaRPr>
          </a:p>
        </p:txBody>
      </p:sp>
      <p:sp>
        <p:nvSpPr>
          <p:cNvPr id="63519" name="Text Box 31"/>
          <p:cNvSpPr txBox="1">
            <a:spLocks noChangeArrowheads="1"/>
          </p:cNvSpPr>
          <p:nvPr/>
        </p:nvSpPr>
        <p:spPr bwMode="auto">
          <a:xfrm>
            <a:off x="468313" y="4365625"/>
            <a:ext cx="866775" cy="366713"/>
          </a:xfrm>
          <a:prstGeom prst="rect">
            <a:avLst/>
          </a:prstGeom>
          <a:noFill/>
          <a:ln w="9525">
            <a:noFill/>
            <a:miter lim="800000"/>
            <a:headEnd/>
            <a:tailEnd/>
          </a:ln>
        </p:spPr>
        <p:txBody>
          <a:bodyPr wrap="none">
            <a:spAutoFit/>
          </a:bodyPr>
          <a:lstStyle/>
          <a:p>
            <a:pPr fontAlgn="base">
              <a:spcBef>
                <a:spcPct val="0"/>
              </a:spcBef>
              <a:spcAft>
                <a:spcPct val="0"/>
              </a:spcAft>
            </a:pPr>
            <a:r>
              <a:rPr lang="ru-RU" b="1">
                <a:solidFill>
                  <a:prstClr val="black"/>
                </a:solidFill>
                <a:latin typeface="Arial" charset="0"/>
                <a:cs typeface="Arial" charset="0"/>
              </a:rPr>
              <a:t>ИЭМА</a:t>
            </a:r>
          </a:p>
        </p:txBody>
      </p:sp>
      <p:sp>
        <p:nvSpPr>
          <p:cNvPr id="63520" name="Text Box 32"/>
          <p:cNvSpPr txBox="1">
            <a:spLocks noChangeArrowheads="1"/>
          </p:cNvSpPr>
          <p:nvPr/>
        </p:nvSpPr>
        <p:spPr bwMode="auto">
          <a:xfrm>
            <a:off x="3563938" y="6245225"/>
            <a:ext cx="957262" cy="639763"/>
          </a:xfrm>
          <a:prstGeom prst="rect">
            <a:avLst/>
          </a:prstGeom>
          <a:noFill/>
          <a:ln w="9525">
            <a:noFill/>
            <a:miter lim="800000"/>
            <a:headEnd/>
            <a:tailEnd/>
          </a:ln>
        </p:spPr>
        <p:txBody>
          <a:bodyPr>
            <a:spAutoFit/>
          </a:bodyPr>
          <a:lstStyle/>
          <a:p>
            <a:pPr algn="ctr" fontAlgn="base">
              <a:spcBef>
                <a:spcPct val="0"/>
              </a:spcBef>
              <a:spcAft>
                <a:spcPct val="0"/>
              </a:spcAft>
            </a:pPr>
            <a:r>
              <a:rPr lang="ru-RU" sz="1200" b="1">
                <a:solidFill>
                  <a:prstClr val="black"/>
                </a:solidFill>
                <a:latin typeface="Arial" charset="0"/>
                <a:cs typeface="Arial" charset="0"/>
              </a:rPr>
              <a:t>Сведения из других ЛПУ</a:t>
            </a:r>
          </a:p>
        </p:txBody>
      </p:sp>
      <p:sp>
        <p:nvSpPr>
          <p:cNvPr id="63523" name="Text Box 35"/>
          <p:cNvSpPr txBox="1">
            <a:spLocks noChangeArrowheads="1"/>
          </p:cNvSpPr>
          <p:nvPr/>
        </p:nvSpPr>
        <p:spPr bwMode="auto">
          <a:xfrm>
            <a:off x="611188" y="1989138"/>
            <a:ext cx="2252662" cy="1190625"/>
          </a:xfrm>
          <a:prstGeom prst="rect">
            <a:avLst/>
          </a:prstGeom>
          <a:noFill/>
          <a:ln w="9525">
            <a:noFill/>
            <a:miter lim="800000"/>
            <a:headEnd/>
            <a:tailEnd/>
          </a:ln>
        </p:spPr>
        <p:txBody>
          <a:bodyPr>
            <a:spAutoFit/>
          </a:bodyPr>
          <a:lstStyle/>
          <a:p>
            <a:pPr algn="ctr" fontAlgn="base">
              <a:spcBef>
                <a:spcPct val="0"/>
              </a:spcBef>
              <a:spcAft>
                <a:spcPct val="0"/>
              </a:spcAft>
            </a:pPr>
            <a:r>
              <a:rPr lang="ru-RU" b="1">
                <a:solidFill>
                  <a:prstClr val="black"/>
                </a:solidFill>
                <a:latin typeface="Arial" charset="0"/>
                <a:cs typeface="Arial" charset="0"/>
              </a:rPr>
              <a:t>Персональная электронная медицинская карта</a:t>
            </a:r>
          </a:p>
        </p:txBody>
      </p:sp>
      <p:sp>
        <p:nvSpPr>
          <p:cNvPr id="63525" name="Text Box 37"/>
          <p:cNvSpPr txBox="1">
            <a:spLocks noChangeArrowheads="1"/>
          </p:cNvSpPr>
          <p:nvPr/>
        </p:nvSpPr>
        <p:spPr bwMode="auto">
          <a:xfrm>
            <a:off x="179388" y="3357563"/>
            <a:ext cx="866775" cy="366712"/>
          </a:xfrm>
          <a:prstGeom prst="rect">
            <a:avLst/>
          </a:prstGeom>
          <a:noFill/>
          <a:ln w="9525">
            <a:noFill/>
            <a:miter lim="800000"/>
            <a:headEnd/>
            <a:tailEnd/>
          </a:ln>
        </p:spPr>
        <p:txBody>
          <a:bodyPr wrap="none">
            <a:spAutoFit/>
          </a:bodyPr>
          <a:lstStyle/>
          <a:p>
            <a:pPr fontAlgn="base">
              <a:spcBef>
                <a:spcPct val="0"/>
              </a:spcBef>
              <a:spcAft>
                <a:spcPct val="0"/>
              </a:spcAft>
            </a:pPr>
            <a:r>
              <a:rPr lang="ru-RU" b="1">
                <a:solidFill>
                  <a:prstClr val="black"/>
                </a:solidFill>
                <a:latin typeface="Arial" charset="0"/>
                <a:cs typeface="Arial" charset="0"/>
              </a:rPr>
              <a:t>ПЭМА</a:t>
            </a:r>
          </a:p>
        </p:txBody>
      </p:sp>
      <p:pic>
        <p:nvPicPr>
          <p:cNvPr id="63527" name="Picture 39"/>
          <p:cNvPicPr>
            <a:picLocks noChangeAspect="1" noChangeArrowheads="1"/>
          </p:cNvPicPr>
          <p:nvPr/>
        </p:nvPicPr>
        <p:blipFill>
          <a:blip r:embed="rId4" cstate="print"/>
          <a:srcRect/>
          <a:stretch>
            <a:fillRect/>
          </a:stretch>
        </p:blipFill>
        <p:spPr bwMode="auto">
          <a:xfrm>
            <a:off x="5003800" y="2276475"/>
            <a:ext cx="719138" cy="492125"/>
          </a:xfrm>
          <a:prstGeom prst="rect">
            <a:avLst/>
          </a:prstGeom>
          <a:noFill/>
          <a:ln w="9525">
            <a:noFill/>
            <a:miter lim="800000"/>
            <a:headEnd/>
            <a:tailEnd/>
          </a:ln>
        </p:spPr>
      </p:pic>
      <p:pic>
        <p:nvPicPr>
          <p:cNvPr id="63529" name="Picture 41" descr="MC900312502[1]"/>
          <p:cNvPicPr>
            <a:picLocks noChangeAspect="1" noChangeArrowheads="1"/>
          </p:cNvPicPr>
          <p:nvPr/>
        </p:nvPicPr>
        <p:blipFill>
          <a:blip r:embed="rId5" cstate="print"/>
          <a:srcRect/>
          <a:stretch>
            <a:fillRect/>
          </a:stretch>
        </p:blipFill>
        <p:spPr bwMode="auto">
          <a:xfrm>
            <a:off x="5724525" y="1052513"/>
            <a:ext cx="1098550" cy="831850"/>
          </a:xfrm>
          <a:prstGeom prst="rect">
            <a:avLst/>
          </a:prstGeom>
          <a:noFill/>
          <a:ln w="9525">
            <a:noFill/>
            <a:miter lim="800000"/>
            <a:headEnd/>
            <a:tailEnd/>
          </a:ln>
        </p:spPr>
      </p:pic>
      <p:sp>
        <p:nvSpPr>
          <p:cNvPr id="63530" name="Line 42"/>
          <p:cNvSpPr>
            <a:spLocks noChangeShapeType="1"/>
          </p:cNvSpPr>
          <p:nvPr/>
        </p:nvSpPr>
        <p:spPr bwMode="auto">
          <a:xfrm flipH="1">
            <a:off x="3348038" y="1412875"/>
            <a:ext cx="3600450" cy="5445125"/>
          </a:xfrm>
          <a:prstGeom prst="line">
            <a:avLst/>
          </a:prstGeom>
          <a:noFill/>
          <a:ln w="57150">
            <a:solidFill>
              <a:schemeClr val="tx1"/>
            </a:solidFill>
            <a:round/>
            <a:headEnd/>
            <a:tailEnd/>
          </a:ln>
        </p:spPr>
        <p:txBody>
          <a:bodyPr/>
          <a:lstStyle/>
          <a:p>
            <a:pPr fontAlgn="base">
              <a:spcBef>
                <a:spcPct val="0"/>
              </a:spcBef>
              <a:spcAft>
                <a:spcPct val="0"/>
              </a:spcAft>
            </a:pPr>
            <a:endParaRPr lang="ru-RU">
              <a:solidFill>
                <a:prstClr val="black"/>
              </a:solidFill>
              <a:latin typeface="Arial" charset="0"/>
              <a:cs typeface="Arial" charset="0"/>
            </a:endParaRPr>
          </a:p>
        </p:txBody>
      </p:sp>
      <p:sp>
        <p:nvSpPr>
          <p:cNvPr id="63531" name="Text Box 43"/>
          <p:cNvSpPr txBox="1">
            <a:spLocks noChangeArrowheads="1"/>
          </p:cNvSpPr>
          <p:nvPr/>
        </p:nvSpPr>
        <p:spPr bwMode="auto">
          <a:xfrm>
            <a:off x="5724525" y="3357563"/>
            <a:ext cx="3201988" cy="457200"/>
          </a:xfrm>
          <a:prstGeom prst="rect">
            <a:avLst/>
          </a:prstGeom>
          <a:solidFill>
            <a:schemeClr val="tx1"/>
          </a:solidFill>
          <a:ln w="9525">
            <a:noFill/>
            <a:miter lim="800000"/>
            <a:headEnd/>
            <a:tailEnd/>
          </a:ln>
        </p:spPr>
        <p:txBody>
          <a:bodyPr wrap="none">
            <a:spAutoFit/>
          </a:bodyPr>
          <a:lstStyle/>
          <a:p>
            <a:pPr fontAlgn="base">
              <a:spcBef>
                <a:spcPct val="0"/>
              </a:spcBef>
              <a:spcAft>
                <a:spcPct val="0"/>
              </a:spcAft>
            </a:pPr>
            <a:r>
              <a:rPr lang="ru-RU" sz="2400" b="1">
                <a:solidFill>
                  <a:prstClr val="white"/>
                </a:solidFill>
                <a:latin typeface="Arial" charset="0"/>
                <a:cs typeface="Arial" charset="0"/>
              </a:rPr>
              <a:t>Слой сбора данных</a:t>
            </a:r>
          </a:p>
        </p:txBody>
      </p:sp>
      <p:sp>
        <p:nvSpPr>
          <p:cNvPr id="63532" name="Text Box 44"/>
          <p:cNvSpPr txBox="1">
            <a:spLocks noChangeArrowheads="1"/>
          </p:cNvSpPr>
          <p:nvPr/>
        </p:nvSpPr>
        <p:spPr bwMode="auto">
          <a:xfrm>
            <a:off x="2484438" y="3357563"/>
            <a:ext cx="2790825" cy="457200"/>
          </a:xfrm>
          <a:prstGeom prst="rect">
            <a:avLst/>
          </a:prstGeom>
          <a:solidFill>
            <a:schemeClr val="tx1"/>
          </a:solidFill>
          <a:ln w="9525">
            <a:noFill/>
            <a:miter lim="800000"/>
            <a:headEnd/>
            <a:tailEnd/>
          </a:ln>
        </p:spPr>
        <p:txBody>
          <a:bodyPr wrap="none">
            <a:spAutoFit/>
          </a:bodyPr>
          <a:lstStyle/>
          <a:p>
            <a:pPr fontAlgn="base">
              <a:spcBef>
                <a:spcPct val="0"/>
              </a:spcBef>
              <a:spcAft>
                <a:spcPct val="0"/>
              </a:spcAft>
            </a:pPr>
            <a:r>
              <a:rPr lang="ru-RU" sz="2400" b="1">
                <a:solidFill>
                  <a:prstClr val="white"/>
                </a:solidFill>
                <a:latin typeface="Arial" charset="0"/>
                <a:cs typeface="Arial" charset="0"/>
              </a:rPr>
              <a:t>Слой интеграции</a:t>
            </a:r>
          </a:p>
        </p:txBody>
      </p:sp>
      <p:sp>
        <p:nvSpPr>
          <p:cNvPr id="63534" name="Text Box 46"/>
          <p:cNvSpPr txBox="1">
            <a:spLocks noChangeArrowheads="1"/>
          </p:cNvSpPr>
          <p:nvPr/>
        </p:nvSpPr>
        <p:spPr bwMode="auto">
          <a:xfrm>
            <a:off x="250825" y="5805488"/>
            <a:ext cx="1970088" cy="466725"/>
          </a:xfrm>
          <a:prstGeom prst="rect">
            <a:avLst/>
          </a:prstGeom>
          <a:solidFill>
            <a:schemeClr val="bg1"/>
          </a:solidFill>
          <a:ln w="9525">
            <a:solidFill>
              <a:schemeClr val="tx1"/>
            </a:solidFill>
            <a:miter lim="800000"/>
            <a:headEnd/>
            <a:tailEnd/>
          </a:ln>
        </p:spPr>
        <p:txBody>
          <a:bodyPr wrap="none">
            <a:spAutoFit/>
          </a:bodyPr>
          <a:lstStyle/>
          <a:p>
            <a:pPr fontAlgn="base">
              <a:spcBef>
                <a:spcPct val="0"/>
              </a:spcBef>
              <a:spcAft>
                <a:spcPct val="0"/>
              </a:spcAft>
            </a:pPr>
            <a:r>
              <a:rPr lang="ru-RU" sz="2400" b="1">
                <a:solidFill>
                  <a:prstClr val="black"/>
                </a:solidFill>
                <a:latin typeface="Arial" charset="0"/>
                <a:cs typeface="Arial" charset="0"/>
              </a:rPr>
              <a:t>ГОСТ ИЭМК</a:t>
            </a:r>
          </a:p>
        </p:txBody>
      </p:sp>
      <p:sp>
        <p:nvSpPr>
          <p:cNvPr id="63535" name="Text Box 47"/>
          <p:cNvSpPr txBox="1">
            <a:spLocks noChangeArrowheads="1"/>
          </p:cNvSpPr>
          <p:nvPr/>
        </p:nvSpPr>
        <p:spPr bwMode="auto">
          <a:xfrm>
            <a:off x="468313" y="2420938"/>
            <a:ext cx="1970087" cy="466725"/>
          </a:xfrm>
          <a:prstGeom prst="rect">
            <a:avLst/>
          </a:prstGeom>
          <a:solidFill>
            <a:schemeClr val="bg1"/>
          </a:solidFill>
          <a:ln w="9525">
            <a:solidFill>
              <a:schemeClr val="tx1"/>
            </a:solidFill>
            <a:miter lim="800000"/>
            <a:headEnd/>
            <a:tailEnd/>
          </a:ln>
        </p:spPr>
        <p:txBody>
          <a:bodyPr wrap="none">
            <a:spAutoFit/>
          </a:bodyPr>
          <a:lstStyle/>
          <a:p>
            <a:pPr fontAlgn="base">
              <a:spcBef>
                <a:spcPct val="0"/>
              </a:spcBef>
              <a:spcAft>
                <a:spcPct val="0"/>
              </a:spcAft>
            </a:pPr>
            <a:r>
              <a:rPr lang="ru-RU" sz="2400" b="1">
                <a:solidFill>
                  <a:prstClr val="black"/>
                </a:solidFill>
                <a:latin typeface="Arial" charset="0"/>
                <a:cs typeface="Arial" charset="0"/>
              </a:rPr>
              <a:t>ГОСТ ПЭМК</a:t>
            </a:r>
          </a:p>
        </p:txBody>
      </p:sp>
      <p:sp>
        <p:nvSpPr>
          <p:cNvPr id="63536" name="Text Box 48"/>
          <p:cNvSpPr txBox="1">
            <a:spLocks noChangeArrowheads="1"/>
          </p:cNvSpPr>
          <p:nvPr/>
        </p:nvSpPr>
        <p:spPr bwMode="auto">
          <a:xfrm>
            <a:off x="6970713" y="4357688"/>
            <a:ext cx="2125662" cy="1016000"/>
          </a:xfrm>
          <a:prstGeom prst="rect">
            <a:avLst/>
          </a:prstGeom>
          <a:solidFill>
            <a:schemeClr val="bg1"/>
          </a:solidFill>
          <a:ln w="9525">
            <a:solidFill>
              <a:schemeClr val="tx1"/>
            </a:solidFill>
            <a:miter lim="800000"/>
            <a:headEnd/>
            <a:tailEnd/>
          </a:ln>
        </p:spPr>
        <p:txBody>
          <a:bodyPr wrap="none">
            <a:spAutoFit/>
          </a:bodyPr>
          <a:lstStyle/>
          <a:p>
            <a:pPr algn="ctr" fontAlgn="base">
              <a:spcBef>
                <a:spcPct val="0"/>
              </a:spcBef>
              <a:spcAft>
                <a:spcPct val="0"/>
              </a:spcAft>
            </a:pPr>
            <a:r>
              <a:rPr lang="ru-RU" sz="2400" b="1">
                <a:solidFill>
                  <a:prstClr val="black"/>
                </a:solidFill>
                <a:latin typeface="Arial" charset="0"/>
                <a:cs typeface="Arial" charset="0"/>
              </a:rPr>
              <a:t>ГОСТ ЭМК – </a:t>
            </a:r>
          </a:p>
          <a:p>
            <a:pPr algn="ctr" fontAlgn="base">
              <a:spcBef>
                <a:spcPct val="0"/>
              </a:spcBef>
              <a:spcAft>
                <a:spcPct val="0"/>
              </a:spcAft>
            </a:pPr>
            <a:r>
              <a:rPr lang="ru-RU" b="1">
                <a:solidFill>
                  <a:prstClr val="black"/>
                </a:solidFill>
                <a:latin typeface="Arial" charset="0"/>
                <a:cs typeface="Arial" charset="0"/>
              </a:rPr>
              <a:t>переработанный</a:t>
            </a:r>
          </a:p>
          <a:p>
            <a:pPr algn="ctr" fontAlgn="base">
              <a:spcBef>
                <a:spcPct val="0"/>
              </a:spcBef>
              <a:spcAft>
                <a:spcPct val="0"/>
              </a:spcAft>
            </a:pPr>
            <a:r>
              <a:rPr lang="ru-RU" b="1">
                <a:solidFill>
                  <a:prstClr val="black"/>
                </a:solidFill>
                <a:latin typeface="Arial" charset="0"/>
                <a:cs typeface="Arial" charset="0"/>
              </a:rPr>
              <a:t>ГОСТ ЭИБ</a:t>
            </a:r>
          </a:p>
        </p:txBody>
      </p:sp>
      <p:sp>
        <p:nvSpPr>
          <p:cNvPr id="37" name="TextBox 36"/>
          <p:cNvSpPr txBox="1"/>
          <p:nvPr/>
        </p:nvSpPr>
        <p:spPr>
          <a:xfrm>
            <a:off x="0" y="1571625"/>
            <a:ext cx="2713038" cy="461963"/>
          </a:xfrm>
          <a:prstGeom prst="rect">
            <a:avLst/>
          </a:prstGeom>
          <a:solidFill>
            <a:schemeClr val="accent2">
              <a:lumMod val="40000"/>
              <a:lumOff val="60000"/>
            </a:schemeClr>
          </a:solidFill>
        </p:spPr>
        <p:txBody>
          <a:bodyPr wrap="none">
            <a:spAutoFit/>
          </a:bodyPr>
          <a:lstStyle/>
          <a:p>
            <a:pPr fontAlgn="base">
              <a:spcBef>
                <a:spcPct val="0"/>
              </a:spcBef>
              <a:spcAft>
                <a:spcPct val="0"/>
              </a:spcAft>
              <a:defRPr/>
            </a:pPr>
            <a:r>
              <a:rPr lang="en-US" sz="2400" b="1" dirty="0">
                <a:solidFill>
                  <a:prstClr val="black"/>
                </a:solidFill>
                <a:latin typeface="Arial" charset="0"/>
                <a:cs typeface="Arial" charset="0"/>
              </a:rPr>
              <a:t>www.medarhiv.ru</a:t>
            </a:r>
            <a:endParaRPr lang="ru-RU" sz="2400" b="1" dirty="0">
              <a:solidFill>
                <a:prstClr val="black"/>
              </a:solidFill>
              <a:latin typeface="Arial" charset="0"/>
              <a:cs typeface="Arial" charset="0"/>
            </a:endParaRPr>
          </a:p>
        </p:txBody>
      </p:sp>
      <p:sp>
        <p:nvSpPr>
          <p:cNvPr id="38" name="TextBox 37"/>
          <p:cNvSpPr txBox="1"/>
          <p:nvPr/>
        </p:nvSpPr>
        <p:spPr>
          <a:xfrm>
            <a:off x="6803551" y="1628800"/>
            <a:ext cx="2340449" cy="923330"/>
          </a:xfrm>
          <a:prstGeom prst="rect">
            <a:avLst/>
          </a:prstGeom>
          <a:solidFill>
            <a:schemeClr val="bg1"/>
          </a:solidFill>
        </p:spPr>
        <p:txBody>
          <a:bodyPr wrap="none" rtlCol="0">
            <a:spAutoFit/>
          </a:bodyPr>
          <a:lstStyle/>
          <a:p>
            <a:pPr fontAlgn="base">
              <a:spcBef>
                <a:spcPct val="0"/>
              </a:spcBef>
              <a:spcAft>
                <a:spcPct val="0"/>
              </a:spcAft>
            </a:pPr>
            <a:r>
              <a:rPr lang="ru-RU" dirty="0" smtClean="0">
                <a:solidFill>
                  <a:prstClr val="black"/>
                </a:solidFill>
                <a:latin typeface="Arial" charset="0"/>
                <a:cs typeface="Arial" charset="0"/>
              </a:rPr>
              <a:t>Статья 22 ФЗ 323</a:t>
            </a:r>
          </a:p>
          <a:p>
            <a:pPr fontAlgn="base">
              <a:spcBef>
                <a:spcPct val="0"/>
              </a:spcBef>
              <a:spcAft>
                <a:spcPct val="0"/>
              </a:spcAft>
            </a:pPr>
            <a:r>
              <a:rPr lang="ru-RU" dirty="0" smtClean="0">
                <a:solidFill>
                  <a:prstClr val="black"/>
                </a:solidFill>
                <a:latin typeface="Arial" charset="0"/>
                <a:cs typeface="Arial" charset="0"/>
              </a:rPr>
              <a:t>«Информация о </a:t>
            </a:r>
          </a:p>
          <a:p>
            <a:pPr fontAlgn="base">
              <a:spcBef>
                <a:spcPct val="0"/>
              </a:spcBef>
              <a:spcAft>
                <a:spcPct val="0"/>
              </a:spcAft>
            </a:pPr>
            <a:r>
              <a:rPr lang="ru-RU" dirty="0" smtClean="0">
                <a:solidFill>
                  <a:prstClr val="black"/>
                </a:solidFill>
                <a:latin typeface="Arial" charset="0"/>
                <a:cs typeface="Arial" charset="0"/>
              </a:rPr>
              <a:t>состоянии здоровья</a:t>
            </a:r>
            <a:endParaRPr lang="ru-RU" dirty="0">
              <a:solidFill>
                <a:prstClr val="black"/>
              </a:solidFill>
              <a:latin typeface="Arial" charset="0"/>
              <a:cs typeface="Arial" charset="0"/>
            </a:endParaRPr>
          </a:p>
        </p:txBody>
      </p:sp>
    </p:spTree>
    <p:extLst>
      <p:ext uri="{BB962C8B-B14F-4D97-AF65-F5344CB8AC3E}">
        <p14:creationId xmlns:p14="http://schemas.microsoft.com/office/powerpoint/2010/main" xmlns="" val="704348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5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351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35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35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351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350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351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35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35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352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350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352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352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352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352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352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6352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3528"/>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6352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63530"/>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63532"/>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63531"/>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63535"/>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63534"/>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635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24" grpId="0" animBg="1"/>
      <p:bldP spid="63521" grpId="0" animBg="1"/>
      <p:bldP spid="63528" grpId="0" animBg="1"/>
      <p:bldP spid="63526" grpId="0" animBg="1"/>
      <p:bldP spid="63518" grpId="0" animBg="1"/>
      <p:bldP spid="63509" grpId="0" animBg="1"/>
      <p:bldP spid="63508" grpId="0" animBg="1"/>
      <p:bldP spid="63511" grpId="0" animBg="1"/>
      <p:bldP spid="63513" grpId="0"/>
      <p:bldP spid="63516" grpId="0"/>
      <p:bldP spid="63517" grpId="0" animBg="1"/>
      <p:bldP spid="63519" grpId="0"/>
      <p:bldP spid="63520" grpId="0"/>
      <p:bldP spid="63523" grpId="0"/>
      <p:bldP spid="63525" grpId="0"/>
      <p:bldP spid="63530" grpId="0" animBg="1"/>
      <p:bldP spid="63531" grpId="0" animBg="1"/>
      <p:bldP spid="63532" grpId="0" animBg="1"/>
      <p:bldP spid="63534" grpId="0" animBg="1"/>
      <p:bldP spid="63535" grpId="0" animBg="1"/>
      <p:bldP spid="63536" grpId="0" animBg="1"/>
      <p:bldP spid="37" grpId="0" animBg="1"/>
      <p:bldP spid="38" grpId="0" animBg="1"/>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Модульная">
  <a:themeElements>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Модульная">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Моду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otalTime>742</TotalTime>
  <Words>3785</Words>
  <Application>Microsoft Office PowerPoint</Application>
  <PresentationFormat>Экран (4:3)</PresentationFormat>
  <Paragraphs>271</Paragraphs>
  <Slides>42</Slides>
  <Notes>2</Notes>
  <HiddenSlides>0</HiddenSlides>
  <MMClips>0</MMClips>
  <ScaleCrop>false</ScaleCrop>
  <HeadingPairs>
    <vt:vector size="4" baseType="variant">
      <vt:variant>
        <vt:lpstr>Тема</vt:lpstr>
      </vt:variant>
      <vt:variant>
        <vt:i4>2</vt:i4>
      </vt:variant>
      <vt:variant>
        <vt:lpstr>Заголовки слайдов</vt:lpstr>
      </vt:variant>
      <vt:variant>
        <vt:i4>42</vt:i4>
      </vt:variant>
    </vt:vector>
  </HeadingPairs>
  <TitlesOfParts>
    <vt:vector size="44" baseType="lpstr">
      <vt:lpstr>Тема Office</vt:lpstr>
      <vt:lpstr>Модульная</vt:lpstr>
      <vt:lpstr>Электронная медицинская карта   проекты стандартов  (или иных??? документов)</vt:lpstr>
      <vt:lpstr>Слайд 2</vt:lpstr>
      <vt:lpstr>Темы </vt:lpstr>
      <vt:lpstr>Слайд 4</vt:lpstr>
      <vt:lpstr>Слайд 5</vt:lpstr>
      <vt:lpstr>Электронная медицинская карта.  Основные принципы, термины и определения ПРИНЦИПЫ (1) </vt:lpstr>
      <vt:lpstr>Электронная медицинская карта.  Основные принципы, термины и определе ПРИНЦИПЫ (2) </vt:lpstr>
      <vt:lpstr>Слайд 8</vt:lpstr>
      <vt:lpstr>Слайд 9</vt:lpstr>
      <vt:lpstr>Слайд 10</vt:lpstr>
      <vt:lpstr>Электронная медицинская карта.  Основные принципы, термины и определе ТЕРМИНЫ и ОПРЕДЕЛЕНИЯ (1) </vt:lpstr>
      <vt:lpstr>Электронная медицинская карта.  Основные принципы, термины и определе ТЕРМИНЫ и ОПРЕДЕЛЕНИЯ (2) </vt:lpstr>
      <vt:lpstr>Электронная медицинская карта.  Основные принципы, термины и определе ТЕРМИНЫ и ОПРЕДЕЛЕНИЯ (2) </vt:lpstr>
      <vt:lpstr>Электронная медицинская карта.  Основные принципы, термины и определе ТЕРМИНЫ и ОПРЕДЕЛЕНИЯ (3) </vt:lpstr>
      <vt:lpstr>Электронная медицинская карта.  Основные принципы, термины и определе ТЕРМИНЫ и ОПРЕДЕЛЕНИЯ (4) </vt:lpstr>
      <vt:lpstr>Электронная медицинская карта.  Основные принципы, термины и определе ТЕРМИНЫ и ОПРЕДЕЛЕНИЯ (5) </vt:lpstr>
      <vt:lpstr>Электронная медицинская карта.  Основные принципы, термины и определе ТЕРМИНЫ и ОПРЕДЕЛЕНИЯ (6) </vt:lpstr>
      <vt:lpstr>Электронная медицинская карта.  Основные принципы, термины и определе ТЕРМИНЫ и ОПРЕДЕЛЕНИЯ (7) </vt:lpstr>
      <vt:lpstr> Обсуждение…     Голосование…..</vt:lpstr>
      <vt:lpstr>Электронная медицинская карта, используемая в медицинской организации</vt:lpstr>
      <vt:lpstr>Электронная медицинская карта, используемая в медицинской организации. Терминология. </vt:lpstr>
      <vt:lpstr>13.1 Взаимодействие системы ведения ЭПМЗ с Интегрированным электронным медицинским архивом</vt:lpstr>
      <vt:lpstr>13.1 Взаимодействие системы ведения ЭПМЗ с Интегрированным электронным медицинским архивом</vt:lpstr>
      <vt:lpstr>13.1 Взаимодействие системы ведения ЭПМЗ с Интегрированным электронным медицинским архивом</vt:lpstr>
      <vt:lpstr>13.1 Взаимодействие системы ведения ЭПМЗ с Интегрированным электронным медицинским архивом</vt:lpstr>
      <vt:lpstr> Обсуждение…     Голосование…..</vt:lpstr>
      <vt:lpstr>Предложения по внесению изменений в медицинскую документацию и способы ее ведения для обеспечения ее использования в ИЭМК </vt:lpstr>
      <vt:lpstr>Проект приказа «Общие правила ведения медицинской документации с использованием электронного документооборота и средств Интегрированной электронной медицинской карты»</vt:lpstr>
      <vt:lpstr>1. Для форм медицинской документации, ведущихся в электронной форме:</vt:lpstr>
      <vt:lpstr>1. Для форм медицинской документации, ведущихся в электронной форме:</vt:lpstr>
      <vt:lpstr>1. Для форм медицинской документации, ведущихся в электронной форме:</vt:lpstr>
      <vt:lpstr>1. Для форм медицинской документации, ведущихся в электронной форме:</vt:lpstr>
      <vt:lpstr>1. Для форм медицинской документации, ведущихся в электронной форме:</vt:lpstr>
      <vt:lpstr>2. Для форм медицинской документации, ведущихся в бумажной форме:</vt:lpstr>
      <vt:lpstr>Проект приказа «Общие требования к обеспечению ведения медицинской документации в электронном виде при утверждении новых форм медицинской документации и пересмотре существующей» </vt:lpstr>
      <vt:lpstr>Слайд 36</vt:lpstr>
      <vt:lpstr>Слайд 37</vt:lpstr>
      <vt:lpstr>Слайд 38</vt:lpstr>
      <vt:lpstr>Слайд 39</vt:lpstr>
      <vt:lpstr>Слайд 40</vt:lpstr>
      <vt:lpstr>Слайд 41</vt:lpstr>
      <vt:lpstr>Слайд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Инна</cp:lastModifiedBy>
  <cp:revision>28</cp:revision>
  <dcterms:created xsi:type="dcterms:W3CDTF">2014-10-09T15:50:44Z</dcterms:created>
  <dcterms:modified xsi:type="dcterms:W3CDTF">2015-06-18T02:43:35Z</dcterms:modified>
</cp:coreProperties>
</file>