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8" r:id="rId4"/>
    <p:sldId id="257" r:id="rId5"/>
    <p:sldId id="269" r:id="rId6"/>
    <p:sldId id="270" r:id="rId7"/>
    <p:sldId id="271" r:id="rId8"/>
    <p:sldId id="272" r:id="rId9"/>
    <p:sldId id="273" r:id="rId10"/>
    <p:sldId id="274" r:id="rId11"/>
    <p:sldId id="262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1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039B6-A8D1-4D8B-878C-747853AD3E4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965A1-AD0C-47DC-8473-AF7BE39C7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7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2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3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69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6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68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13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36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4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8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16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16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6A5E-CA1C-4AC8-ABB7-551894C011A4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42ECE-67EE-411C-A5E6-6451A7A72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25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Телемедицина в системе электронного здравоохранения: </a:t>
            </a:r>
            <a:br>
              <a:rPr lang="ru-RU" b="1" dirty="0"/>
            </a:br>
            <a:r>
              <a:rPr lang="ru-RU" b="1" dirty="0"/>
              <a:t>состояние и перспективы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Б.А. Кобринский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558924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MedSoft</a:t>
            </a:r>
            <a:r>
              <a:rPr lang="en-US" sz="2800" dirty="0" smtClean="0"/>
              <a:t> – Expert - </a:t>
            </a:r>
            <a:r>
              <a:rPr lang="ru-RU" sz="2800" dirty="0" smtClean="0"/>
              <a:t>2014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60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/>
              <a:t>Требуют решения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85366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3000" dirty="0"/>
              <a:t>Возможность для пациентов обращения за ТМК через ТМЦ МО или других организаций (при условии предоставления МО необходимых документов в электронном виде).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3000" dirty="0"/>
              <a:t>Определение места различных мобильных телемедицинских систем в оказании медицинских услуг населению.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3000" dirty="0"/>
              <a:t>Повышение квалификации врачей в области телемедицины.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3000" dirty="0"/>
              <a:t>Формирование условий для </a:t>
            </a:r>
            <a:r>
              <a:rPr lang="ru-RU" sz="3000" dirty="0" err="1"/>
              <a:t>телемониторинга</a:t>
            </a:r>
            <a:r>
              <a:rPr lang="ru-RU" sz="3000" dirty="0"/>
              <a:t> с оперативным автоанализом (</a:t>
            </a:r>
            <a:r>
              <a:rPr lang="ru-RU" sz="3000" dirty="0" err="1"/>
              <a:t>авторазборкой</a:t>
            </a:r>
            <a:r>
              <a:rPr lang="ru-RU" sz="3000" dirty="0"/>
              <a:t>) поступающих данных и логистикой дальнейших мероприятий в сомнительных случаях.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3000" dirty="0"/>
              <a:t>Защита передаваемой персональной медицинской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0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1805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Предложения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764704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ru-RU" sz="3200" b="1" dirty="0" smtClean="0"/>
              <a:t>Ускорить</a:t>
            </a:r>
            <a:r>
              <a:rPr lang="ru-RU" sz="3200" dirty="0" smtClean="0"/>
              <a:t> </a:t>
            </a:r>
            <a:r>
              <a:rPr lang="ru-RU" sz="3200" dirty="0"/>
              <a:t>анализ состояния телемедицины в МО и регионах </a:t>
            </a:r>
            <a:r>
              <a:rPr lang="ru-RU" sz="3200" dirty="0" smtClean="0"/>
              <a:t>РФ.</a:t>
            </a:r>
            <a:endParaRPr lang="ru-RU" sz="3200" dirty="0"/>
          </a:p>
          <a:p>
            <a:pPr>
              <a:lnSpc>
                <a:spcPct val="75000"/>
              </a:lnSpc>
            </a:pPr>
            <a:r>
              <a:rPr lang="ru-RU" sz="3200" b="1" dirty="0"/>
              <a:t>Обеспечить</a:t>
            </a:r>
            <a:r>
              <a:rPr lang="ru-RU" sz="3200" dirty="0"/>
              <a:t> </a:t>
            </a:r>
            <a:r>
              <a:rPr lang="ru-RU" sz="3200" dirty="0" smtClean="0"/>
              <a:t>пути и поддержку </a:t>
            </a:r>
            <a:r>
              <a:rPr lang="ru-RU" sz="3200" dirty="0"/>
              <a:t>дальнейшего развития ТМТ.</a:t>
            </a:r>
          </a:p>
          <a:p>
            <a:pPr>
              <a:lnSpc>
                <a:spcPct val="75000"/>
              </a:lnSpc>
            </a:pPr>
            <a:r>
              <a:rPr lang="ru-RU" sz="3200" b="1" dirty="0"/>
              <a:t>Выпустить</a:t>
            </a:r>
            <a:r>
              <a:rPr lang="ru-RU" sz="3200" dirty="0"/>
              <a:t> нормативные документы, определяющие создание (функционирование) ТМЦ и ТМП и определяющие порядок организации и проведения ТМК.</a:t>
            </a:r>
          </a:p>
          <a:p>
            <a:pPr>
              <a:lnSpc>
                <a:spcPct val="75000"/>
              </a:lnSpc>
            </a:pPr>
            <a:r>
              <a:rPr lang="ru-RU" sz="3200" b="1" dirty="0"/>
              <a:t>Решить</a:t>
            </a:r>
            <a:r>
              <a:rPr lang="ru-RU" sz="3200" dirty="0"/>
              <a:t> проблему оплаты ТМК за счет средств ОМС</a:t>
            </a:r>
          </a:p>
          <a:p>
            <a:pPr>
              <a:lnSpc>
                <a:spcPct val="75000"/>
              </a:lnSpc>
            </a:pPr>
            <a:r>
              <a:rPr lang="ru-RU" sz="3200" b="1" dirty="0"/>
              <a:t>Определить</a:t>
            </a:r>
            <a:r>
              <a:rPr lang="ru-RU" sz="3200" dirty="0"/>
              <a:t> целесообразность коррекции Концепции развития телемедицинских технологий в Российской Федерации.</a:t>
            </a:r>
          </a:p>
          <a:p>
            <a:pPr>
              <a:lnSpc>
                <a:spcPct val="75000"/>
              </a:lnSpc>
            </a:pPr>
            <a:r>
              <a:rPr lang="ru-RU" sz="3200" b="1" dirty="0"/>
              <a:t>План</a:t>
            </a:r>
            <a:r>
              <a:rPr lang="ru-RU" sz="3200" dirty="0"/>
              <a:t> развития телемедицины до 2020 г. </a:t>
            </a:r>
          </a:p>
          <a:p>
            <a:pPr>
              <a:lnSpc>
                <a:spcPct val="75000"/>
              </a:lnSpc>
            </a:pPr>
            <a:r>
              <a:rPr lang="ru-RU" sz="3200" i="1" dirty="0"/>
              <a:t>АРМИТ подключиться к группе телемедицины ЭС ИКТЗ в решении поставленных вопросов</a:t>
            </a:r>
            <a:r>
              <a:rPr lang="ru-RU" sz="3200" i="1" dirty="0" smtClean="0"/>
              <a:t>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3579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10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Благодарю за внимание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19872" y="378904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/>
              <a:t>Кобринский Борис Аркадьевич</a:t>
            </a:r>
          </a:p>
          <a:p>
            <a:pPr algn="r"/>
            <a:r>
              <a:rPr lang="en-US" sz="2800" dirty="0" smtClean="0"/>
              <a:t>bakob@pedklin.ru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30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8856984" cy="2592288"/>
          </a:xfrm>
        </p:spPr>
        <p:txBody>
          <a:bodyPr>
            <a:normAutofit fontScale="90000"/>
          </a:bodyPr>
          <a:lstStyle/>
          <a:p>
            <a:pPr algn="l">
              <a:lnSpc>
                <a:spcPct val="75000"/>
              </a:lnSpc>
            </a:pPr>
            <a:r>
              <a:rPr lang="ru-RU" sz="3300" b="1" dirty="0" smtClean="0"/>
              <a:t/>
            </a:r>
            <a:br>
              <a:rPr lang="ru-RU" sz="3300" b="1" dirty="0" smtClean="0"/>
            </a:br>
            <a:r>
              <a:rPr lang="ru-RU" sz="3300" b="1" dirty="0" smtClean="0"/>
              <a:t>Телемедицинские </a:t>
            </a:r>
            <a:r>
              <a:rPr lang="ru-RU" sz="3300" b="1" dirty="0"/>
              <a:t>технологии</a:t>
            </a:r>
            <a:r>
              <a:rPr lang="ru-RU" sz="3300" dirty="0"/>
              <a:t> – это лечебно-диагностические консультации, управленческие, образовательные, научные и просветительские мероприятия в области здравоохранения, реализуемые с применением телекоммуникационных технологий («медицина на расстоянии») </a:t>
            </a:r>
            <a:r>
              <a:rPr lang="ru-RU" sz="3300" i="1" dirty="0"/>
              <a:t>(Концепция …, 2001</a:t>
            </a:r>
            <a:r>
              <a:rPr lang="ru-RU" sz="3300" i="1" dirty="0" smtClean="0"/>
              <a:t>)</a:t>
            </a:r>
            <a:r>
              <a:rPr lang="ru-RU" sz="3300" dirty="0"/>
              <a:t/>
            </a:r>
            <a:br>
              <a:rPr lang="ru-RU" sz="3300" dirty="0"/>
            </a:br>
            <a:endParaRPr lang="ru-RU" sz="33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504" y="3429000"/>
            <a:ext cx="8928992" cy="3168352"/>
          </a:xfrm>
        </p:spPr>
        <p:txBody>
          <a:bodyPr>
            <a:noAutofit/>
          </a:bodyPr>
          <a:lstStyle/>
          <a:p>
            <a:pPr algn="l">
              <a:lnSpc>
                <a:spcPct val="75000"/>
              </a:lnSpc>
            </a:pPr>
            <a:r>
              <a:rPr lang="ru-RU" sz="3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Телемедицина</a:t>
            </a:r>
            <a:r>
              <a:rPr lang="ru-RU" sz="3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это способ дистанционного обмена данными о состоянии здоровья в целях консультации, мониторинг физиологических показателей организма, специализированная помощь в любом месте и в экстремальных ситуациях, а также дистанционное образование, повышение квалификации и управление в системе оказания медицинской помощью </a:t>
            </a:r>
            <a:r>
              <a:rPr lang="ru-RU" sz="30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ru-RU" sz="3000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Б.А.Кобринский</a:t>
            </a:r>
            <a:r>
              <a:rPr lang="ru-RU" sz="30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2014)</a:t>
            </a:r>
            <a:endParaRPr lang="ru-RU" sz="3000" i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1663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/>
              <a:t>Определение </a:t>
            </a:r>
            <a:r>
              <a:rPr lang="ru-RU" sz="2800" b="1" i="1" u="sng" dirty="0"/>
              <a:t>телемедицины</a:t>
            </a:r>
            <a:endParaRPr lang="ru-RU" sz="2800" i="1" u="sng" dirty="0"/>
          </a:p>
        </p:txBody>
      </p:sp>
    </p:spTree>
    <p:extLst>
      <p:ext uri="{BB962C8B-B14F-4D97-AF65-F5344CB8AC3E}">
        <p14:creationId xmlns:p14="http://schemas.microsoft.com/office/powerpoint/2010/main" val="270126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10742"/>
            <a:ext cx="8229600" cy="401845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Границы телемедицины в электронном здравоохранении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Дистанционный </a:t>
            </a:r>
            <a:r>
              <a:rPr lang="en-US" dirty="0" smtClean="0"/>
              <a:t>on</a:t>
            </a:r>
            <a:r>
              <a:rPr lang="ru-RU" dirty="0" smtClean="0"/>
              <a:t>-</a:t>
            </a:r>
            <a:r>
              <a:rPr lang="en-US" dirty="0"/>
              <a:t>line </a:t>
            </a:r>
            <a:r>
              <a:rPr lang="ru-RU" dirty="0"/>
              <a:t>и </a:t>
            </a:r>
            <a:r>
              <a:rPr lang="en-US" dirty="0"/>
              <a:t>off</a:t>
            </a:r>
            <a:r>
              <a:rPr lang="ru-RU" dirty="0"/>
              <a:t>-</a:t>
            </a:r>
            <a:r>
              <a:rPr lang="en-US" dirty="0"/>
              <a:t>line </a:t>
            </a:r>
            <a:r>
              <a:rPr lang="ru-RU" dirty="0" smtClean="0"/>
              <a:t>обмен информацией – </a:t>
            </a:r>
            <a:r>
              <a:rPr lang="ru-RU" dirty="0"/>
              <a:t>где кончается телемедицина?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5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260648"/>
            <a:ext cx="892899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/>
              <a:t>Состояние вопроса</a:t>
            </a:r>
            <a:endParaRPr lang="ru-RU" sz="3600" u="sng" dirty="0"/>
          </a:p>
          <a:p>
            <a:pPr>
              <a:lnSpc>
                <a:spcPct val="75000"/>
              </a:lnSpc>
            </a:pPr>
            <a:endParaRPr lang="ru-RU" sz="3600" dirty="0" smtClean="0"/>
          </a:p>
          <a:p>
            <a:r>
              <a:rPr lang="ru-RU" sz="3600" i="1" u="sng" dirty="0" smtClean="0"/>
              <a:t>Начало 21 </a:t>
            </a:r>
            <a:r>
              <a:rPr lang="ru-RU" sz="3600" i="1" u="sng" dirty="0"/>
              <a:t>века</a:t>
            </a:r>
            <a:r>
              <a:rPr lang="ru-RU" sz="3600" dirty="0"/>
              <a:t> – проблема создания общероссийской ТМ-сети. </a:t>
            </a:r>
          </a:p>
          <a:p>
            <a:r>
              <a:rPr lang="ru-RU" sz="3600" i="1" u="sng" dirty="0" smtClean="0"/>
              <a:t>Настоящее время</a:t>
            </a:r>
            <a:r>
              <a:rPr lang="ru-RU" sz="3600" dirty="0" smtClean="0"/>
              <a:t> </a:t>
            </a:r>
            <a:r>
              <a:rPr lang="ru-RU" sz="3600" dirty="0"/>
              <a:t>– сеть на сотовой </a:t>
            </a:r>
            <a:r>
              <a:rPr lang="ru-RU" sz="3600" dirty="0" smtClean="0"/>
              <a:t>основе.</a:t>
            </a:r>
          </a:p>
          <a:p>
            <a:r>
              <a:rPr lang="ru-RU" sz="3600" dirty="0"/>
              <a:t>Около 400 ТМЦ более, чем в 60 регионах (вкл. систему РЖД</a:t>
            </a:r>
            <a:r>
              <a:rPr lang="ru-RU" sz="3600" dirty="0" smtClean="0"/>
              <a:t>). Региональные телемедицинские </a:t>
            </a:r>
            <a:r>
              <a:rPr lang="ru-RU" sz="3600" dirty="0"/>
              <a:t>сети – 10-15 регионов </a:t>
            </a:r>
            <a:r>
              <a:rPr lang="ru-RU" sz="3200" dirty="0"/>
              <a:t>(Удмуртия, Башкортостан, Якутия, Карелия, Свердловская обл., ХМАО, ЯНАО, НАО и др.)</a:t>
            </a:r>
            <a:r>
              <a:rPr lang="ru-RU" sz="3600" dirty="0"/>
              <a:t>. </a:t>
            </a:r>
          </a:p>
          <a:p>
            <a:r>
              <a:rPr lang="ru-RU" sz="3600" dirty="0"/>
              <a:t>Десятки тысяч телеконсультаций.</a:t>
            </a:r>
          </a:p>
          <a:p>
            <a:pPr>
              <a:lnSpc>
                <a:spcPct val="75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6664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84482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/>
              <a:t>Сервисы</a:t>
            </a:r>
            <a:r>
              <a:rPr lang="ru-RU" sz="3600" dirty="0"/>
              <a:t>: </a:t>
            </a:r>
            <a:endParaRPr lang="ru-RU" sz="3600" dirty="0" smtClean="0"/>
          </a:p>
          <a:p>
            <a:r>
              <a:rPr lang="ru-RU" sz="3600" dirty="0" smtClean="0"/>
              <a:t>Телеконсультации </a:t>
            </a:r>
            <a:r>
              <a:rPr lang="ru-RU" sz="3600" dirty="0"/>
              <a:t>в </a:t>
            </a:r>
            <a:r>
              <a:rPr lang="ru-RU" sz="3600" dirty="0" err="1"/>
              <a:t>т.ч</a:t>
            </a:r>
            <a:r>
              <a:rPr lang="ru-RU" sz="3600" dirty="0"/>
              <a:t>. в </a:t>
            </a:r>
            <a:r>
              <a:rPr lang="ru-RU" sz="3600" dirty="0" smtClean="0"/>
              <a:t>ЧС. </a:t>
            </a:r>
            <a:r>
              <a:rPr lang="ru-RU" sz="3600" dirty="0" err="1" smtClean="0"/>
              <a:t>Телелекции</a:t>
            </a:r>
            <a:r>
              <a:rPr lang="ru-RU" sz="3600" dirty="0" smtClean="0"/>
              <a:t> (</a:t>
            </a:r>
            <a:r>
              <a:rPr lang="ru-RU" sz="3600" dirty="0" err="1" smtClean="0"/>
              <a:t>телеобразование</a:t>
            </a:r>
            <a:r>
              <a:rPr lang="ru-RU" sz="3600" dirty="0" smtClean="0"/>
              <a:t>).</a:t>
            </a:r>
          </a:p>
          <a:p>
            <a:r>
              <a:rPr lang="ru-RU" sz="3600" dirty="0" smtClean="0"/>
              <a:t>Ситуационное управление </a:t>
            </a:r>
            <a:r>
              <a:rPr lang="ru-RU" sz="3600" dirty="0"/>
              <a:t>в оказании помощи и </a:t>
            </a:r>
            <a:r>
              <a:rPr lang="ru-RU" sz="3600" dirty="0" smtClean="0"/>
              <a:t>различные административные </a:t>
            </a:r>
            <a:r>
              <a:rPr lang="ru-RU" sz="3600" dirty="0"/>
              <a:t>мероприятия («</a:t>
            </a:r>
            <a:r>
              <a:rPr lang="ru-RU" sz="3600" dirty="0" err="1"/>
              <a:t>телепланерки</a:t>
            </a:r>
            <a:r>
              <a:rPr lang="ru-RU" sz="3600" dirty="0"/>
              <a:t>»).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198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435280" cy="511256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Не развита</a:t>
            </a:r>
            <a:r>
              <a:rPr lang="ru-RU" dirty="0"/>
              <a:t> домашняя (персональная) телемедицина или </a:t>
            </a:r>
            <a:r>
              <a:rPr lang="ru-RU" dirty="0" err="1"/>
              <a:t>телемониторинг</a:t>
            </a:r>
            <a:r>
              <a:rPr lang="ru-RU" dirty="0"/>
              <a:t> или </a:t>
            </a:r>
            <a:r>
              <a:rPr lang="en-US" dirty="0" err="1"/>
              <a:t>mHealth</a:t>
            </a:r>
            <a:r>
              <a:rPr lang="ru-RU" dirty="0"/>
              <a:t>.</a:t>
            </a:r>
            <a:br>
              <a:rPr lang="ru-RU" dirty="0"/>
            </a:br>
            <a:r>
              <a:rPr lang="ru-RU" b="1" dirty="0"/>
              <a:t>В ТМК</a:t>
            </a:r>
            <a:r>
              <a:rPr lang="ru-RU" dirty="0"/>
              <a:t> практически не применяются специализированные видеокамеры.</a:t>
            </a:r>
            <a:br>
              <a:rPr lang="ru-RU" dirty="0"/>
            </a:br>
            <a:r>
              <a:rPr lang="ru-RU" b="1" dirty="0"/>
              <a:t>Незначительно развиты</a:t>
            </a:r>
            <a:r>
              <a:rPr lang="ru-RU" dirty="0"/>
              <a:t> </a:t>
            </a:r>
            <a:r>
              <a:rPr lang="ru-RU" dirty="0" err="1"/>
              <a:t>телеманипуляции</a:t>
            </a:r>
            <a:r>
              <a:rPr lang="ru-RU" dirty="0"/>
              <a:t> (</a:t>
            </a:r>
            <a:r>
              <a:rPr lang="ru-RU" dirty="0" err="1"/>
              <a:t>телеприсутствие</a:t>
            </a:r>
            <a:r>
              <a:rPr lang="ru-RU" dirty="0" smtClean="0"/>
              <a:t>). Практически отсутствуют «</a:t>
            </a:r>
            <a:r>
              <a:rPr lang="ru-RU" dirty="0"/>
              <a:t>цифровые операционные».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60648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u="sng" dirty="0"/>
              <a:t>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39539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Правовые моменты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57606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В настоящее время один </a:t>
            </a:r>
            <a:r>
              <a:rPr lang="ru-RU" sz="3600" i="1" dirty="0" smtClean="0"/>
              <a:t>отечественный документ</a:t>
            </a:r>
            <a:r>
              <a:rPr lang="ru-RU" sz="3600" dirty="0"/>
              <a:t>: </a:t>
            </a:r>
            <a:endParaRPr lang="ru-RU" sz="3600" dirty="0" smtClean="0"/>
          </a:p>
          <a:p>
            <a:r>
              <a:rPr lang="ru-RU" sz="3600" dirty="0" smtClean="0"/>
              <a:t>Концепция развития </a:t>
            </a:r>
            <a:r>
              <a:rPr lang="ru-RU" sz="3600" dirty="0"/>
              <a:t>телемедицинских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технологий </a:t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Российской Федерации</a:t>
            </a:r>
            <a:endParaRPr lang="ru-RU" sz="3600" dirty="0"/>
          </a:p>
        </p:txBody>
      </p:sp>
      <p:pic>
        <p:nvPicPr>
          <p:cNvPr id="1026" name="Picture 2" descr="C:\Users\Boris\Documents\KOBR\TELEMEDICINE\TELE-ris\Илл к ТМ\Концепция Т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556792"/>
            <a:ext cx="2149723" cy="3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7130" y="518347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Документы СНГ и </a:t>
            </a:r>
            <a:r>
              <a:rPr lang="ru-RU" sz="3600" i="1" dirty="0" err="1"/>
              <a:t>ЕврАзЭС</a:t>
            </a:r>
            <a:r>
              <a:rPr lang="ru-RU" sz="3600" i="1" dirty="0"/>
              <a:t>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23955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5962674"/>
          </a:xfrm>
        </p:spPr>
        <p:txBody>
          <a:bodyPr/>
          <a:lstStyle/>
          <a:p>
            <a:pPr algn="l"/>
            <a:r>
              <a:rPr lang="ru-RU" b="1" dirty="0"/>
              <a:t>Болевые точки</a:t>
            </a:r>
            <a:r>
              <a:rPr lang="ru-RU" dirty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Законодательная и нормативная </a:t>
            </a:r>
            <a:r>
              <a:rPr lang="ru-RU" dirty="0" smtClean="0"/>
              <a:t>база. </a:t>
            </a:r>
            <a:br>
              <a:rPr lang="ru-RU" dirty="0" smtClean="0"/>
            </a:br>
            <a:r>
              <a:rPr lang="ru-RU" dirty="0" smtClean="0"/>
              <a:t>Оплата телеконсультаций. Доступность телеконсультаций </a:t>
            </a:r>
            <a:r>
              <a:rPr lang="ru-RU" dirty="0"/>
              <a:t>и </a:t>
            </a:r>
            <a:r>
              <a:rPr lang="ru-RU" dirty="0" err="1"/>
              <a:t>телемониторинга</a:t>
            </a:r>
            <a:r>
              <a:rPr lang="ru-RU" dirty="0"/>
              <a:t> для населения во </a:t>
            </a:r>
            <a:r>
              <a:rPr lang="ru-RU" dirty="0" err="1"/>
              <a:t>внегоспитальный</a:t>
            </a:r>
            <a:r>
              <a:rPr lang="ru-RU" dirty="0"/>
              <a:t> период лечения.</a:t>
            </a:r>
          </a:p>
        </p:txBody>
      </p:sp>
    </p:spTree>
    <p:extLst>
      <p:ext uri="{BB962C8B-B14F-4D97-AF65-F5344CB8AC3E}">
        <p14:creationId xmlns:p14="http://schemas.microsoft.com/office/powerpoint/2010/main" val="14888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/>
              <a:t>Первоочередные задачи</a:t>
            </a:r>
            <a:r>
              <a:rPr lang="ru-RU" sz="3600" dirty="0"/>
              <a:t>: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052736"/>
            <a:ext cx="8784976" cy="527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Включить телемедицинские услуги в список обязательных для оплаты за счет средств </a:t>
            </a:r>
            <a:r>
              <a:rPr lang="ru-RU" sz="3400" dirty="0" smtClean="0"/>
              <a:t>ОМС. </a:t>
            </a:r>
            <a:endParaRPr lang="ru-RU" sz="3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Принять необходимые документы: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Положение о ТМЦ/ТМП.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Информационные и технические требования к передаче данных для ТМК.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Номенклатура услуг в области телемедицины.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3400" dirty="0"/>
              <a:t>Определить правовой статус врачей-консультантов.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2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377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Телемедицина в системе электронного здравоохранения:  состояние и перспективы</vt:lpstr>
      <vt:lpstr> Телемедицинские технологии – это лечебно-диагностические консультации, управленческие, образовательные, научные и просветительские мероприятия в области здравоохранения, реализуемые с применением телекоммуникационных технологий («медицина на расстоянии») (Концепция …, 2001) </vt:lpstr>
      <vt:lpstr>Границы телемедицины в электронном здравоохранении.  Дистанционный on-line и off-line обмен информацией – где кончается телемедицина?</vt:lpstr>
      <vt:lpstr>Презентация PowerPoint</vt:lpstr>
      <vt:lpstr>Презентация PowerPoint</vt:lpstr>
      <vt:lpstr> Не развита домашняя (персональная) телемедицина или телемониторинг или mHealth. В ТМК практически не применяются специализированные видеокамеры. Незначительно развиты телеманипуляции (телеприсутствие). Практически отсутствуют «цифровые операционные». </vt:lpstr>
      <vt:lpstr> Правовые моменты  </vt:lpstr>
      <vt:lpstr>Болевые точки:   Законодательная и нормативная база.  Оплата телеконсультаций. Доступность телеконсультаций и телемониторинга для населения во внегоспитальный период лечения.</vt:lpstr>
      <vt:lpstr>Первоочередные задачи:</vt:lpstr>
      <vt:lpstr>Требуют решения</vt:lpstr>
      <vt:lpstr>Предложения</vt:lpstr>
      <vt:lpstr>Благодарю за внимание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ТЕЛЕМЕДИЦИНА В РОССИИ И ПЕРСПЕКТИВЫ ЕЕ РАЗВИТИЯ</dc:title>
  <dc:creator>Boris</dc:creator>
  <cp:lastModifiedBy>Boris</cp:lastModifiedBy>
  <cp:revision>32</cp:revision>
  <dcterms:created xsi:type="dcterms:W3CDTF">2014-07-05T18:06:16Z</dcterms:created>
  <dcterms:modified xsi:type="dcterms:W3CDTF">2014-10-30T16:35:54Z</dcterms:modified>
</cp:coreProperties>
</file>