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0"/>
  </p:notesMasterIdLst>
  <p:sldIdLst>
    <p:sldId id="256" r:id="rId2"/>
    <p:sldId id="384" r:id="rId3"/>
    <p:sldId id="372" r:id="rId4"/>
    <p:sldId id="377" r:id="rId5"/>
    <p:sldId id="378" r:id="rId6"/>
    <p:sldId id="379" r:id="rId7"/>
    <p:sldId id="380" r:id="rId8"/>
    <p:sldId id="385" r:id="rId9"/>
    <p:sldId id="352" r:id="rId10"/>
    <p:sldId id="367" r:id="rId11"/>
    <p:sldId id="386" r:id="rId12"/>
    <p:sldId id="350" r:id="rId13"/>
    <p:sldId id="387" r:id="rId14"/>
    <p:sldId id="388" r:id="rId15"/>
    <p:sldId id="390" r:id="rId16"/>
    <p:sldId id="392" r:id="rId17"/>
    <p:sldId id="389" r:id="rId18"/>
    <p:sldId id="393" r:id="rId19"/>
    <p:sldId id="394" r:id="rId20"/>
    <p:sldId id="371" r:id="rId21"/>
    <p:sldId id="396" r:id="rId22"/>
    <p:sldId id="397" r:id="rId23"/>
    <p:sldId id="398" r:id="rId24"/>
    <p:sldId id="368" r:id="rId25"/>
    <p:sldId id="395" r:id="rId26"/>
    <p:sldId id="353" r:id="rId27"/>
    <p:sldId id="404" r:id="rId28"/>
    <p:sldId id="365" r:id="rId29"/>
    <p:sldId id="401" r:id="rId30"/>
    <p:sldId id="402" r:id="rId31"/>
    <p:sldId id="406" r:id="rId32"/>
    <p:sldId id="405" r:id="rId33"/>
    <p:sldId id="403" r:id="rId34"/>
    <p:sldId id="407" r:id="rId35"/>
    <p:sldId id="408" r:id="rId36"/>
    <p:sldId id="409" r:id="rId37"/>
    <p:sldId id="399" r:id="rId38"/>
    <p:sldId id="400" r:id="rId39"/>
    <p:sldId id="412" r:id="rId40"/>
    <p:sldId id="375" r:id="rId41"/>
    <p:sldId id="411" r:id="rId42"/>
    <p:sldId id="410" r:id="rId43"/>
    <p:sldId id="359" r:id="rId44"/>
    <p:sldId id="360" r:id="rId45"/>
    <p:sldId id="361" r:id="rId46"/>
    <p:sldId id="369" r:id="rId47"/>
    <p:sldId id="362" r:id="rId48"/>
    <p:sldId id="370" r:id="rId4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6600"/>
    <a:srgbClr val="CC0099"/>
    <a:srgbClr val="FF3300"/>
    <a:srgbClr val="FF0066"/>
    <a:srgbClr val="C5E9FB"/>
    <a:srgbClr val="F1F1F1"/>
    <a:srgbClr val="008000"/>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0" autoAdjust="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cs typeface="Arial" charset="0"/>
              </a:defRPr>
            </a:lvl1pPr>
          </a:lstStyle>
          <a:p>
            <a:pPr>
              <a:defRPr/>
            </a:pPr>
            <a:fld id="{0426EEED-2A4B-4CA1-BF74-56E357C0FEDD}" type="datetimeFigureOut">
              <a:rPr lang="ru-RU"/>
              <a:pPr>
                <a:defRPr/>
              </a:pPr>
              <a:t>11.03.2013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085E9210-498C-44DC-BE3E-1AEC5005067B}"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marL="342900" marR="0" lvl="0" indent="-342900">
              <a:spcBef>
                <a:spcPts val="0"/>
              </a:spcBef>
              <a:spcAft>
                <a:spcPts val="0"/>
              </a:spcAft>
              <a:buFont typeface="Symbol"/>
              <a:buChar char=""/>
            </a:pPr>
            <a:r>
              <a:rPr lang="en-US" sz="900" b="1" dirty="0" smtClean="0">
                <a:effectLst/>
                <a:latin typeface="Calibri"/>
                <a:ea typeface="Calibri"/>
                <a:cs typeface="Times New Roman"/>
              </a:rPr>
              <a:t>The DP Diary application  developed by a partner </a:t>
            </a:r>
            <a:r>
              <a:rPr lang="en-US" sz="900" b="1" dirty="0" err="1" smtClean="0">
                <a:effectLst/>
                <a:latin typeface="Calibri"/>
                <a:ea typeface="Calibri"/>
                <a:cs typeface="Times New Roman"/>
              </a:rPr>
              <a:t>Proftelecom</a:t>
            </a:r>
            <a:r>
              <a:rPr lang="en-US" sz="900" b="1" dirty="0" smtClean="0">
                <a:effectLst/>
                <a:latin typeface="Calibri"/>
                <a:ea typeface="Calibri"/>
                <a:cs typeface="Times New Roman"/>
              </a:rPr>
              <a:t> in cooperation with the Moscow Regional Research Institute (MRRSI) is offered as an additional service to the Medical Archive (Medical /Personal Record) system developed by the Institute  of Hematology Russia. The whole solution will be migrated to Azure and offered first to 189.000 diabetic patients and later to 7mil population of the Moscow region.</a:t>
            </a:r>
            <a:endParaRPr lang="en-US" sz="900" dirty="0" smtClean="0">
              <a:effectLst/>
              <a:latin typeface="Calibri"/>
              <a:ea typeface="Calibri"/>
              <a:cs typeface="Times New Roman"/>
            </a:endParaRPr>
          </a:p>
          <a:p>
            <a:pPr marL="0" marR="0">
              <a:spcBef>
                <a:spcPts val="0"/>
              </a:spcBef>
              <a:spcAft>
                <a:spcPts val="0"/>
              </a:spcAft>
            </a:pPr>
            <a:r>
              <a:rPr lang="en-US" sz="900" b="1" dirty="0" smtClean="0">
                <a:effectLst/>
                <a:latin typeface="Calibri"/>
                <a:ea typeface="Calibri"/>
                <a:cs typeface="Times New Roman"/>
              </a:rPr>
              <a:t> </a:t>
            </a:r>
            <a:endParaRPr lang="en-US" sz="900" dirty="0" smtClean="0">
              <a:effectLst/>
              <a:latin typeface="Calibri"/>
              <a:ea typeface="Calibri"/>
              <a:cs typeface="Times New Roman"/>
            </a:endParaRPr>
          </a:p>
          <a:p>
            <a:pPr marL="342900" marR="0" lvl="0" indent="-342900">
              <a:spcBef>
                <a:spcPts val="0"/>
              </a:spcBef>
              <a:spcAft>
                <a:spcPts val="0"/>
              </a:spcAft>
              <a:buFont typeface="Symbol"/>
              <a:buChar char=""/>
            </a:pPr>
            <a:r>
              <a:rPr lang="en-US" sz="900" dirty="0" smtClean="0">
                <a:effectLst/>
                <a:latin typeface="Calibri"/>
                <a:ea typeface="Calibri"/>
                <a:cs typeface="Times New Roman"/>
              </a:rPr>
              <a:t>Moscow Regional Research Institute (MRRSI) is the largest Health Institution in the region publishing over 900 research papers annually.</a:t>
            </a:r>
          </a:p>
          <a:p>
            <a:pPr marL="457200" marR="0">
              <a:spcBef>
                <a:spcPts val="0"/>
              </a:spcBef>
              <a:spcAft>
                <a:spcPts val="0"/>
              </a:spcAft>
            </a:pPr>
            <a:r>
              <a:rPr lang="en-US" sz="900" dirty="0" smtClean="0">
                <a:effectLst/>
                <a:latin typeface="Calibri"/>
                <a:ea typeface="Calibri"/>
                <a:cs typeface="Times New Roman"/>
              </a:rPr>
              <a:t>The Endocrinology Department is the leading departments of MRRSI responsible for endocrinology services and treatment for more than 7 million population of the Moscow region. One of the prime focuses of endocrinology department is  prophylaxis, education and treatment of 189.000 patients with diabetes.</a:t>
            </a:r>
          </a:p>
          <a:p>
            <a:pPr marL="0" marR="0">
              <a:spcBef>
                <a:spcPts val="0"/>
              </a:spcBef>
              <a:spcAft>
                <a:spcPts val="0"/>
              </a:spcAft>
            </a:pPr>
            <a:r>
              <a:rPr lang="en-US" sz="900" dirty="0" smtClean="0">
                <a:effectLst/>
                <a:latin typeface="Calibri"/>
                <a:ea typeface="Calibri"/>
                <a:cs typeface="Times New Roman"/>
              </a:rPr>
              <a:t> </a:t>
            </a:r>
          </a:p>
          <a:p>
            <a:pPr marL="342900" marR="0" lvl="0" indent="-342900">
              <a:spcBef>
                <a:spcPts val="0"/>
              </a:spcBef>
              <a:spcAft>
                <a:spcPts val="0"/>
              </a:spcAft>
              <a:buFont typeface="Symbol"/>
              <a:buChar char=""/>
            </a:pPr>
            <a:r>
              <a:rPr lang="en-US" sz="900" dirty="0" smtClean="0">
                <a:effectLst/>
                <a:latin typeface="Calibri"/>
                <a:ea typeface="Calibri"/>
                <a:cs typeface="Times New Roman"/>
              </a:rPr>
              <a:t>Recently Health authorities of the Moscow Region agreed to set up and fund training centers for diabetes management  in all major hospitals across Moscow region. The prime objective is to educate patients by involving them in their own diabetes self- management process. That is exactly why DP Diary mobile application was developed based on Microsoft Win 8. </a:t>
            </a:r>
          </a:p>
          <a:p>
            <a:pPr marL="0" marR="0">
              <a:spcBef>
                <a:spcPts val="0"/>
              </a:spcBef>
              <a:spcAft>
                <a:spcPts val="0"/>
              </a:spcAft>
            </a:pPr>
            <a:r>
              <a:rPr lang="en-US" sz="900" dirty="0" smtClean="0">
                <a:effectLst/>
                <a:latin typeface="Calibri"/>
                <a:ea typeface="Calibri"/>
                <a:cs typeface="Times New Roman"/>
              </a:rPr>
              <a:t> </a:t>
            </a:r>
          </a:p>
          <a:p>
            <a:pPr marL="342900" marR="0" lvl="0" indent="-342900">
              <a:spcBef>
                <a:spcPts val="0"/>
              </a:spcBef>
              <a:spcAft>
                <a:spcPts val="0"/>
              </a:spcAft>
              <a:buFont typeface="Symbol"/>
              <a:buChar char=""/>
            </a:pPr>
            <a:r>
              <a:rPr lang="en-US" sz="900" dirty="0" smtClean="0">
                <a:effectLst/>
                <a:latin typeface="Calibri"/>
                <a:ea typeface="Calibri"/>
                <a:cs typeface="Times New Roman"/>
              </a:rPr>
              <a:t>The mobile application is covering vitally important aspects of diabetic care: patient education, behavioral control, treatment/ result verification patient-doctor interaction, glucose measurements, insulin requirements to manage high glucose levels, carbohydrates in meals, medications management, exercise, blood pressure, weight control. In addition the application is fused with training programs  provided by Chief Endocrinologist of Moscow Region Professor A.V. </a:t>
            </a:r>
            <a:r>
              <a:rPr lang="en-US" sz="900" dirty="0" err="1" smtClean="0">
                <a:effectLst/>
                <a:latin typeface="Calibri"/>
                <a:ea typeface="Calibri"/>
                <a:cs typeface="Times New Roman"/>
              </a:rPr>
              <a:t>Dreval</a:t>
            </a:r>
            <a:r>
              <a:rPr lang="en-US" sz="900" dirty="0" smtClean="0">
                <a:effectLst/>
                <a:latin typeface="Calibri"/>
                <a:ea typeface="Calibri"/>
                <a:cs typeface="Times New Roman"/>
              </a:rPr>
              <a:t>.</a:t>
            </a:r>
          </a:p>
          <a:p>
            <a:pPr marL="0" marR="0">
              <a:spcBef>
                <a:spcPts val="0"/>
              </a:spcBef>
              <a:spcAft>
                <a:spcPts val="0"/>
              </a:spcAft>
            </a:pPr>
            <a:r>
              <a:rPr lang="en-US" sz="900" dirty="0" smtClean="0">
                <a:effectLst/>
                <a:latin typeface="Calibri"/>
                <a:ea typeface="Calibri"/>
                <a:cs typeface="Times New Roman"/>
              </a:rPr>
              <a:t> </a:t>
            </a:r>
          </a:p>
          <a:p>
            <a:pPr marL="342900" marR="0" lvl="0" indent="-342900">
              <a:spcBef>
                <a:spcPts val="0"/>
              </a:spcBef>
              <a:spcAft>
                <a:spcPts val="0"/>
              </a:spcAft>
              <a:buFont typeface="Symbol"/>
              <a:buChar char=""/>
            </a:pPr>
            <a:r>
              <a:rPr lang="en-US" sz="900" dirty="0" smtClean="0">
                <a:effectLst/>
                <a:latin typeface="Calibri"/>
                <a:ea typeface="Calibri"/>
                <a:cs typeface="Times New Roman"/>
              </a:rPr>
              <a:t>The application will be connected to </a:t>
            </a:r>
            <a:r>
              <a:rPr lang="en-US" sz="900" dirty="0" err="1" smtClean="0">
                <a:effectLst/>
                <a:latin typeface="Calibri"/>
                <a:ea typeface="Calibri"/>
                <a:cs typeface="Times New Roman"/>
              </a:rPr>
              <a:t>MedArchive</a:t>
            </a:r>
            <a:r>
              <a:rPr lang="en-US" sz="900" dirty="0" smtClean="0">
                <a:effectLst/>
                <a:latin typeface="Calibri"/>
                <a:ea typeface="Calibri"/>
                <a:cs typeface="Times New Roman"/>
              </a:rPr>
              <a:t> Medical and Personal health record  system developed by the Institute of Hematology.  A patient could instantly interact with the physician and physician can track changes in patient conditions any time. The light version of the application, based on  www.medarhiv.ru is offered. All data are presented in dynamic graphs. Data captured by DP Diary could be instantly synchronized and reflected in </a:t>
            </a:r>
            <a:r>
              <a:rPr lang="en-US" sz="900" dirty="0" err="1" smtClean="0">
                <a:effectLst/>
                <a:latin typeface="Calibri"/>
                <a:ea typeface="Calibri"/>
                <a:cs typeface="Times New Roman"/>
              </a:rPr>
              <a:t>MedArchive</a:t>
            </a:r>
            <a:r>
              <a:rPr lang="en-US" sz="900" dirty="0" smtClean="0">
                <a:effectLst/>
                <a:latin typeface="Calibri"/>
                <a:ea typeface="Calibri"/>
                <a:cs typeface="Times New Roman"/>
              </a:rPr>
              <a:t>.</a:t>
            </a:r>
          </a:p>
          <a:p>
            <a:pPr marL="0" marR="0">
              <a:spcBef>
                <a:spcPts val="0"/>
              </a:spcBef>
              <a:spcAft>
                <a:spcPts val="0"/>
              </a:spcAft>
              <a:tabLst>
                <a:tab pos="822960" algn="l"/>
              </a:tabLst>
            </a:pPr>
            <a:r>
              <a:rPr lang="en-US" sz="900" dirty="0" smtClean="0">
                <a:effectLst/>
                <a:latin typeface="Calibri"/>
                <a:ea typeface="Calibri"/>
                <a:cs typeface="Times New Roman"/>
              </a:rPr>
              <a:t>	</a:t>
            </a:r>
          </a:p>
          <a:p>
            <a:pPr marL="342900" marR="0" lvl="0" indent="-342900">
              <a:spcBef>
                <a:spcPts val="0"/>
              </a:spcBef>
              <a:spcAft>
                <a:spcPts val="0"/>
              </a:spcAft>
              <a:buFont typeface="Symbol"/>
              <a:buChar char=""/>
            </a:pPr>
            <a:r>
              <a:rPr lang="en-US" sz="900" dirty="0" err="1" smtClean="0">
                <a:effectLst/>
                <a:latin typeface="Calibri"/>
                <a:ea typeface="Calibri"/>
                <a:cs typeface="Times New Roman"/>
              </a:rPr>
              <a:t>Med@rchive</a:t>
            </a:r>
            <a:r>
              <a:rPr lang="en-US" sz="900" dirty="0" smtClean="0">
                <a:effectLst/>
                <a:latin typeface="Calibri"/>
                <a:ea typeface="Calibri"/>
                <a:cs typeface="Times New Roman"/>
              </a:rPr>
              <a:t> (www.medarhiv.ru)  is the platform covering a wide range of services provided to doctors and patients. Recently the “Second Opinion Service”  was added. The service offers a personalized consultancy based on aggregates medical data collected from a wide range of mobile devices (blood pressure monitors, glucose meters, pedometers, cardio monitors). </a:t>
            </a:r>
            <a:r>
              <a:rPr lang="en-US" sz="900" dirty="0" err="1" smtClean="0">
                <a:effectLst/>
                <a:latin typeface="Calibri"/>
                <a:ea typeface="Calibri"/>
                <a:cs typeface="Times New Roman"/>
              </a:rPr>
              <a:t>Med@rchive</a:t>
            </a:r>
            <a:r>
              <a:rPr lang="en-US" sz="900" dirty="0" smtClean="0">
                <a:effectLst/>
                <a:latin typeface="Calibri"/>
                <a:ea typeface="Calibri"/>
                <a:cs typeface="Times New Roman"/>
              </a:rPr>
              <a:t> is in the process of migration to MS Azure cloud to ensure large volumes of information exchange, stability and scalability. The  nearest future plan is  to develop a specialized multi-functional mobile application for the Win 8 Phone to support people with multiple chronic conditions. </a:t>
            </a:r>
          </a:p>
          <a:p>
            <a:pPr marL="0" marR="0">
              <a:spcBef>
                <a:spcPts val="0"/>
              </a:spcBef>
              <a:spcAft>
                <a:spcPts val="0"/>
              </a:spcAft>
            </a:pPr>
            <a:r>
              <a:rPr lang="en-US" sz="900" dirty="0" smtClean="0">
                <a:effectLst/>
                <a:latin typeface="Calibri"/>
                <a:ea typeface="Calibri"/>
                <a:cs typeface="Times New Roman"/>
              </a:rPr>
              <a:t> </a:t>
            </a:r>
          </a:p>
          <a:p>
            <a:pPr marL="0" marR="0">
              <a:spcBef>
                <a:spcPts val="0"/>
              </a:spcBef>
              <a:spcAft>
                <a:spcPts val="0"/>
              </a:spcAft>
            </a:pPr>
            <a:r>
              <a:rPr lang="en-US" sz="900" dirty="0" smtClean="0">
                <a:effectLst/>
                <a:latin typeface="Calibri"/>
                <a:ea typeface="Calibri"/>
                <a:cs typeface="Times New Roman"/>
              </a:rPr>
              <a:t> </a:t>
            </a:r>
          </a:p>
          <a:p>
            <a:endParaRPr lang="en-US" sz="900" b="0" kern="1200" dirty="0" smtClean="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34</a:t>
            </a:fld>
            <a:endParaRPr lang="en-US" dirty="0"/>
          </a:p>
        </p:txBody>
      </p:sp>
    </p:spTree>
    <p:extLst>
      <p:ext uri="{BB962C8B-B14F-4D97-AF65-F5344CB8AC3E}">
        <p14:creationId xmlns="" xmlns:p14="http://schemas.microsoft.com/office/powerpoint/2010/main" val="3755515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000" dirty="0" smtClean="0"/>
              <a:t> </a:t>
            </a:r>
          </a:p>
        </p:txBody>
      </p:sp>
      <p:sp>
        <p:nvSpPr>
          <p:cNvPr id="4" name="Slide Number Placeholder 3"/>
          <p:cNvSpPr>
            <a:spLocks noGrp="1"/>
          </p:cNvSpPr>
          <p:nvPr>
            <p:ph type="sldNum" sz="quarter" idx="10"/>
          </p:nvPr>
        </p:nvSpPr>
        <p:spPr/>
        <p:txBody>
          <a:bodyPr/>
          <a:lstStyle/>
          <a:p>
            <a:fld id="{8B263312-38AA-4E1E-B2B5-0F8F122B24FE}" type="slidenum">
              <a:rPr lang="en-US" smtClean="0"/>
              <a:pPr/>
              <a:t>35</a:t>
            </a:fld>
            <a:endParaRPr lang="en-US" dirty="0"/>
          </a:p>
        </p:txBody>
      </p:sp>
    </p:spTree>
    <p:extLst>
      <p:ext uri="{BB962C8B-B14F-4D97-AF65-F5344CB8AC3E}">
        <p14:creationId xmlns="" xmlns:p14="http://schemas.microsoft.com/office/powerpoint/2010/main" val="12738722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4" name="Прямоугольник 3"/>
          <p:cNvSpPr/>
          <p:nvPr/>
        </p:nvSpPr>
        <p:spPr bwMode="ltGray">
          <a:xfrm>
            <a:off x="0" y="0"/>
            <a:ext cx="9144000" cy="513556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5" name="Прямоугольник 4"/>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Заголовок 1"/>
          <p:cNvSpPr>
            <a:spLocks noGrp="1"/>
          </p:cNvSpPr>
          <p:nvPr>
            <p:ph type="ctrTitle"/>
          </p:nvPr>
        </p:nvSpPr>
        <p:spPr>
          <a:xfrm>
            <a:off x="685800" y="3355848"/>
            <a:ext cx="8077200" cy="1673352"/>
          </a:xfrm>
        </p:spPr>
        <p:txBody>
          <a:bodyPr tIns="0" bIns="0" anchor="t"/>
          <a:lstStyle>
            <a:lvl1pPr algn="l">
              <a:defRPr sz="4700" b="1"/>
            </a:lvl1pPr>
            <a:extLst/>
          </a:lstStyle>
          <a:p>
            <a:r>
              <a:rPr lang="ru-RU" smtClean="0"/>
              <a:t>Образец заголовка</a:t>
            </a:r>
            <a:endParaRPr lang="en-US"/>
          </a:p>
        </p:txBody>
      </p:sp>
      <p:sp>
        <p:nvSpPr>
          <p:cNvPr id="3" name="Подзаголовок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ru-RU" smtClean="0"/>
              <a:t>Образец подзаголовка</a:t>
            </a:r>
            <a:endParaRPr lang="en-US"/>
          </a:p>
        </p:txBody>
      </p:sp>
      <p:sp>
        <p:nvSpPr>
          <p:cNvPr id="6" name="Дата 3"/>
          <p:cNvSpPr>
            <a:spLocks noGrp="1"/>
          </p:cNvSpPr>
          <p:nvPr>
            <p:ph type="dt" sz="half" idx="10"/>
          </p:nvPr>
        </p:nvSpPr>
        <p:spPr/>
        <p:txBody>
          <a:bodyPr/>
          <a:lstStyle>
            <a:lvl1pPr>
              <a:defRPr/>
            </a:lvl1pPr>
          </a:lstStyle>
          <a:p>
            <a:pPr>
              <a:defRPr/>
            </a:pPr>
            <a:fld id="{EF832BD5-C201-4186-A2CA-80DD3183A101}" type="datetimeFigureOut">
              <a:rPr lang="ru-RU"/>
              <a:pPr>
                <a:defRPr/>
              </a:pPr>
              <a:t>11.03.2013</a:t>
            </a:fld>
            <a:endParaRPr lang="ru-RU"/>
          </a:p>
        </p:txBody>
      </p:sp>
      <p:sp>
        <p:nvSpPr>
          <p:cNvPr id="7" name="Нижний колонтитул 4"/>
          <p:cNvSpPr>
            <a:spLocks noGrp="1"/>
          </p:cNvSpPr>
          <p:nvPr>
            <p:ph type="ftr" sz="quarter" idx="11"/>
          </p:nvPr>
        </p:nvSpPr>
        <p:spPr/>
        <p:txBody>
          <a:bodyPr/>
          <a:lstStyle>
            <a:lvl1pPr>
              <a:defRPr/>
            </a:lvl1pPr>
          </a:lstStyle>
          <a:p>
            <a:pPr>
              <a:defRPr/>
            </a:pPr>
            <a:endParaRPr lang="ru-RU"/>
          </a:p>
        </p:txBody>
      </p:sp>
      <p:sp>
        <p:nvSpPr>
          <p:cNvPr id="8" name="Номер слайда 5"/>
          <p:cNvSpPr>
            <a:spLocks noGrp="1"/>
          </p:cNvSpPr>
          <p:nvPr>
            <p:ph type="sldNum" sz="quarter" idx="12"/>
          </p:nvPr>
        </p:nvSpPr>
        <p:spPr/>
        <p:txBody>
          <a:bodyPr/>
          <a:lstStyle>
            <a:lvl1pPr>
              <a:defRPr/>
            </a:lvl1pPr>
          </a:lstStyle>
          <a:p>
            <a:pPr>
              <a:defRPr/>
            </a:pPr>
            <a:fld id="{337EED98-6222-47F3-9A41-1E0D9A7FA67A}"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4" name="Прямоугольник 3"/>
          <p:cNvSpPr/>
          <p:nvPr/>
        </p:nvSpPr>
        <p:spPr bwMode="invGray">
          <a:xfrm>
            <a:off x="6599238" y="0"/>
            <a:ext cx="46037"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5" name="Прямоугольник 4"/>
          <p:cNvSpPr/>
          <p:nvPr/>
        </p:nvSpPr>
        <p:spPr bwMode="ltGray">
          <a:xfrm>
            <a:off x="6648450" y="0"/>
            <a:ext cx="2514600"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Вертикальный заголовок 1"/>
          <p:cNvSpPr>
            <a:spLocks noGrp="1"/>
          </p:cNvSpPr>
          <p:nvPr>
            <p:ph type="title" orient="vert"/>
          </p:nvPr>
        </p:nvSpPr>
        <p:spPr>
          <a:xfrm>
            <a:off x="6781800" y="274640"/>
            <a:ext cx="1905000" cy="5851525"/>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304800"/>
            <a:ext cx="60198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3"/>
          <p:cNvSpPr>
            <a:spLocks noGrp="1"/>
          </p:cNvSpPr>
          <p:nvPr>
            <p:ph type="dt" sz="half" idx="10"/>
          </p:nvPr>
        </p:nvSpPr>
        <p:spPr/>
        <p:txBody>
          <a:bodyPr/>
          <a:lstStyle>
            <a:lvl1pPr>
              <a:defRPr/>
            </a:lvl1pPr>
          </a:lstStyle>
          <a:p>
            <a:pPr>
              <a:defRPr/>
            </a:pPr>
            <a:fld id="{7EE9AA6B-2FDF-41BC-A79B-C2F607FA69EA}" type="datetimeFigureOut">
              <a:rPr lang="ru-RU"/>
              <a:pPr>
                <a:defRPr/>
              </a:pPr>
              <a:t>11.03.2013</a:t>
            </a:fld>
            <a:endParaRPr lang="ru-RU"/>
          </a:p>
        </p:txBody>
      </p:sp>
      <p:sp>
        <p:nvSpPr>
          <p:cNvPr id="7" name="Нижний колонтитул 4"/>
          <p:cNvSpPr>
            <a:spLocks noGrp="1"/>
          </p:cNvSpPr>
          <p:nvPr>
            <p:ph type="ftr" sz="quarter" idx="11"/>
          </p:nvPr>
        </p:nvSpPr>
        <p:spPr>
          <a:xfrm>
            <a:off x="2640013" y="6376988"/>
            <a:ext cx="3836987" cy="365125"/>
          </a:xfrm>
        </p:spPr>
        <p:txBody>
          <a:bodyPr/>
          <a:lstStyle>
            <a:lvl1pPr>
              <a:defRPr/>
            </a:lvl1pPr>
          </a:lstStyle>
          <a:p>
            <a:pPr>
              <a:defRPr/>
            </a:pPr>
            <a:endParaRPr lang="ru-RU"/>
          </a:p>
        </p:txBody>
      </p:sp>
      <p:sp>
        <p:nvSpPr>
          <p:cNvPr id="8" name="Номер слайда 5"/>
          <p:cNvSpPr>
            <a:spLocks noGrp="1"/>
          </p:cNvSpPr>
          <p:nvPr>
            <p:ph type="sldNum" sz="quarter" idx="12"/>
          </p:nvPr>
        </p:nvSpPr>
        <p:spPr/>
        <p:txBody>
          <a:bodyPr/>
          <a:lstStyle>
            <a:lvl1pPr>
              <a:defRPr/>
            </a:lvl1pPr>
          </a:lstStyle>
          <a:p>
            <a:pPr>
              <a:defRPr/>
            </a:pPr>
            <a:fld id="{7BEC435F-932E-41C5-A42B-C6C4CC9F8896}"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17E50EA6-FDAF-414C-8F5C-6030BD6165DC}" type="datetimeFigureOut">
              <a:rPr lang="ru-RU"/>
              <a:pPr>
                <a:defRPr/>
              </a:pPr>
              <a:t>11.03.2013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51C3DCA7-7701-48C1-B6F9-66ECA3611CD6}"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p14="http://schemas.microsoft.com/office/powerpoint/2010/main" val="171677491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5"/>
            <a:ext cx="8363938" cy="74789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131352"/>
          </a:xfrm>
        </p:spPr>
        <p:txBody>
          <a:bodyPr/>
          <a:lstStyle>
            <a:lvl1pPr marL="0" indent="0">
              <a:spcBef>
                <a:spcPts val="0"/>
              </a:spcBef>
              <a:spcAft>
                <a:spcPts val="675"/>
              </a:spcAft>
              <a:buNone/>
              <a:defRPr sz="3000" spc="-75" baseline="0">
                <a:latin typeface="Segoe UI Light" pitchFamily="34" charset="0"/>
              </a:defRPr>
            </a:lvl1pPr>
            <a:lvl2pPr marL="0" indent="0">
              <a:spcBef>
                <a:spcPts val="0"/>
              </a:spcBef>
              <a:spcAft>
                <a:spcPts val="300"/>
              </a:spcAft>
              <a:buNone/>
              <a:defRPr sz="1500" spc="-38" baseline="0"/>
            </a:lvl2pPr>
            <a:lvl3pPr marL="0" indent="0">
              <a:spcBef>
                <a:spcPts val="0"/>
              </a:spcBef>
              <a:spcAft>
                <a:spcPts val="300"/>
              </a:spcAft>
              <a:buNone/>
              <a:defRPr sz="1500"/>
            </a:lvl3pPr>
            <a:lvl4pPr marL="0" indent="0">
              <a:spcBef>
                <a:spcPts val="0"/>
              </a:spcBef>
              <a:spcAft>
                <a:spcPts val="300"/>
              </a:spcAft>
              <a:buNone/>
              <a:defRPr/>
            </a:lvl4pPr>
            <a:lvl5pPr marL="0" indent="0">
              <a:spcBef>
                <a:spcPts val="0"/>
              </a:spcBef>
              <a:spcAft>
                <a:spcPts val="3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 xmlns:p14="http://schemas.microsoft.com/office/powerpoint/2010/main" val="284129439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5448"/>
            <a:ext cx="8229600" cy="1252728"/>
          </a:xfrm>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B14963EE-2A20-4772-8A46-E0943BE97464}" type="datetimeFigureOut">
              <a:rPr lang="ru-RU"/>
              <a:pPr>
                <a:defRPr/>
              </a:pPr>
              <a:t>11.03.2013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15B8930-B2EF-4029-825C-0F2870B86815}"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4" name="Прямоугольник 3"/>
          <p:cNvSpPr/>
          <p:nvPr/>
        </p:nvSpPr>
        <p:spPr bwMode="ltGray">
          <a:xfrm>
            <a:off x="0" y="0"/>
            <a:ext cx="9144000" cy="26019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5" name="Прямоугольник 4"/>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Заголовок 1"/>
          <p:cNvSpPr>
            <a:spLocks noGrp="1"/>
          </p:cNvSpPr>
          <p:nvPr>
            <p:ph type="title"/>
          </p:nvPr>
        </p:nvSpPr>
        <p:spPr>
          <a:xfrm>
            <a:off x="749808" y="118872"/>
            <a:ext cx="8013192" cy="1636776"/>
          </a:xfrm>
        </p:spPr>
        <p:txBody>
          <a:bodyPr tIns="0" rIns="91440" bIns="0" anchor="b"/>
          <a:lstStyle>
            <a:lvl1pPr algn="l">
              <a:defRPr sz="4700" b="1" cap="none" baseline="0"/>
            </a:lvl1pPr>
            <a:extLst/>
          </a:lstStyle>
          <a:p>
            <a:r>
              <a:rPr lang="ru-RU" smtClean="0"/>
              <a:t>Образец заголовка</a:t>
            </a:r>
            <a:endParaRPr lang="en-US"/>
          </a:p>
        </p:txBody>
      </p:sp>
      <p:sp>
        <p:nvSpPr>
          <p:cNvPr id="3" name="Текст 2"/>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lstStyle>
          <a:p>
            <a:pPr>
              <a:defRPr/>
            </a:pPr>
            <a:fld id="{74FC4414-CE66-4097-8BD1-9EA4EFDC435D}" type="datetimeFigureOut">
              <a:rPr lang="ru-RU"/>
              <a:pPr>
                <a:defRPr/>
              </a:pPr>
              <a:t>11.03.2013</a:t>
            </a:fld>
            <a:endParaRPr lang="ru-RU"/>
          </a:p>
        </p:txBody>
      </p:sp>
      <p:sp>
        <p:nvSpPr>
          <p:cNvPr id="7" name="Нижний колонтитул 4"/>
          <p:cNvSpPr>
            <a:spLocks noGrp="1"/>
          </p:cNvSpPr>
          <p:nvPr>
            <p:ph type="ftr" sz="quarter" idx="11"/>
          </p:nvPr>
        </p:nvSpPr>
        <p:spPr/>
        <p:txBody>
          <a:bodyPr/>
          <a:lstStyle>
            <a:lvl1pPr>
              <a:defRPr/>
            </a:lvl1pPr>
          </a:lstStyle>
          <a:p>
            <a:pPr>
              <a:defRPr/>
            </a:pPr>
            <a:endParaRPr lang="ru-RU"/>
          </a:p>
        </p:txBody>
      </p:sp>
      <p:sp>
        <p:nvSpPr>
          <p:cNvPr id="8" name="Номер слайда 5"/>
          <p:cNvSpPr>
            <a:spLocks noGrp="1"/>
          </p:cNvSpPr>
          <p:nvPr>
            <p:ph type="sldNum" sz="quarter" idx="12"/>
          </p:nvPr>
        </p:nvSpPr>
        <p:spPr/>
        <p:txBody>
          <a:bodyPr/>
          <a:lstStyle>
            <a:lvl1pPr>
              <a:defRPr/>
            </a:lvl1pPr>
          </a:lstStyle>
          <a:p>
            <a:pPr>
              <a:defRPr/>
            </a:pPr>
            <a:fld id="{7FC1CA30-8458-4B3D-8B2B-EFB7B815C77F}"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3"/>
          <p:cNvSpPr>
            <a:spLocks noGrp="1"/>
          </p:cNvSpPr>
          <p:nvPr>
            <p:ph type="dt" sz="half" idx="10"/>
          </p:nvPr>
        </p:nvSpPr>
        <p:spPr/>
        <p:txBody>
          <a:bodyPr/>
          <a:lstStyle>
            <a:lvl1pPr>
              <a:defRPr/>
            </a:lvl1pPr>
          </a:lstStyle>
          <a:p>
            <a:pPr>
              <a:defRPr/>
            </a:pPr>
            <a:fld id="{DC0C05EF-FBCD-41EF-BA60-DAF2AAED1FC9}" type="datetimeFigureOut">
              <a:rPr lang="ru-RU"/>
              <a:pPr>
                <a:defRPr/>
              </a:pPr>
              <a:t>11.03.2013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1DF1977-CBD3-4D18-9362-4EF8EB7F1CB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ru-RU" smtClean="0"/>
              <a:t>Образец текста</a:t>
            </a:r>
          </a:p>
        </p:txBody>
      </p:sp>
      <p:sp>
        <p:nvSpPr>
          <p:cNvPr id="4" name="Содержимое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Текст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ru-RU" smtClean="0"/>
              <a:t>Образец текста</a:t>
            </a:r>
          </a:p>
        </p:txBody>
      </p:sp>
      <p:sp>
        <p:nvSpPr>
          <p:cNvPr id="6" name="Содержимое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3"/>
          <p:cNvSpPr>
            <a:spLocks noGrp="1"/>
          </p:cNvSpPr>
          <p:nvPr>
            <p:ph type="dt" sz="half" idx="10"/>
          </p:nvPr>
        </p:nvSpPr>
        <p:spPr/>
        <p:txBody>
          <a:bodyPr/>
          <a:lstStyle>
            <a:lvl1pPr>
              <a:defRPr/>
            </a:lvl1pPr>
          </a:lstStyle>
          <a:p>
            <a:pPr>
              <a:defRPr/>
            </a:pPr>
            <a:fld id="{163C790A-4E90-472D-81A1-3CF60962777C}" type="datetimeFigureOut">
              <a:rPr lang="ru-RU"/>
              <a:pPr>
                <a:defRPr/>
              </a:pPr>
              <a:t>11.03.2013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78968E76-B65F-45B4-8CDD-E7C528AE3234}"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Дата 3"/>
          <p:cNvSpPr>
            <a:spLocks noGrp="1"/>
          </p:cNvSpPr>
          <p:nvPr>
            <p:ph type="dt" sz="half" idx="10"/>
          </p:nvPr>
        </p:nvSpPr>
        <p:spPr/>
        <p:txBody>
          <a:bodyPr/>
          <a:lstStyle>
            <a:lvl1pPr>
              <a:defRPr/>
            </a:lvl1pPr>
          </a:lstStyle>
          <a:p>
            <a:pPr>
              <a:defRPr/>
            </a:pPr>
            <a:fld id="{2DC742F1-4D97-40C8-B3A5-FC9076963A0B}" type="datetimeFigureOut">
              <a:rPr lang="ru-RU"/>
              <a:pPr>
                <a:defRPr/>
              </a:pPr>
              <a:t>11.03.2013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5DF78481-C772-4AAC-9A0B-35182C35F41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Прямоугольник 4"/>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6" name="Прямоугольник 5"/>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Заголовок 1"/>
          <p:cNvSpPr>
            <a:spLocks noGrp="1"/>
          </p:cNvSpPr>
          <p:nvPr>
            <p:ph type="title"/>
          </p:nvPr>
        </p:nvSpPr>
        <p:spPr>
          <a:xfrm>
            <a:off x="167838" y="152400"/>
            <a:ext cx="2523744" cy="978408"/>
          </a:xfrm>
        </p:spPr>
        <p:txBody>
          <a:bodyPr lIns="73152" bIns="0" anchor="b">
            <a:sp3d prstMaterial="matte"/>
          </a:bodyPr>
          <a:lstStyle>
            <a:lvl1pPr algn="l">
              <a:defRPr sz="2000" b="0"/>
            </a:lvl1pPr>
            <a:extLst/>
          </a:lstStyle>
          <a:p>
            <a:r>
              <a:rPr lang="ru-RU" smtClean="0"/>
              <a:t>Образец заголовка</a:t>
            </a:r>
            <a:endParaRPr lang="en-US"/>
          </a:p>
        </p:txBody>
      </p:sp>
      <p:sp>
        <p:nvSpPr>
          <p:cNvPr id="3" name="Содержимое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Текст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ru-RU" smtClean="0"/>
              <a:t>Образец текста</a:t>
            </a:r>
          </a:p>
        </p:txBody>
      </p:sp>
      <p:sp>
        <p:nvSpPr>
          <p:cNvPr id="7" name="Дата 4"/>
          <p:cNvSpPr>
            <a:spLocks noGrp="1"/>
          </p:cNvSpPr>
          <p:nvPr>
            <p:ph type="dt" sz="half" idx="10"/>
          </p:nvPr>
        </p:nvSpPr>
        <p:spPr/>
        <p:txBody>
          <a:bodyPr/>
          <a:lstStyle>
            <a:lvl1pPr>
              <a:defRPr/>
            </a:lvl1pPr>
          </a:lstStyle>
          <a:p>
            <a:pPr>
              <a:defRPr/>
            </a:pPr>
            <a:fld id="{F010B78E-C5DA-4BB1-BE20-0116BB62A343}" type="datetimeFigureOut">
              <a:rPr lang="ru-RU"/>
              <a:pPr>
                <a:defRPr/>
              </a:pPr>
              <a:t>11.03.2013</a:t>
            </a:fld>
            <a:endParaRPr lang="ru-RU"/>
          </a:p>
        </p:txBody>
      </p:sp>
      <p:sp>
        <p:nvSpPr>
          <p:cNvPr id="8" name="Нижний колонтитул 5"/>
          <p:cNvSpPr>
            <a:spLocks noGrp="1"/>
          </p:cNvSpPr>
          <p:nvPr>
            <p:ph type="ftr" sz="quarter" idx="11"/>
          </p:nvPr>
        </p:nvSpPr>
        <p:spPr/>
        <p:txBody>
          <a:bodyPr/>
          <a:lstStyle>
            <a:lvl1pPr>
              <a:defRPr/>
            </a:lvl1pPr>
          </a:lstStyle>
          <a:p>
            <a:pPr>
              <a:defRPr/>
            </a:pPr>
            <a:endParaRPr lang="ru-RU"/>
          </a:p>
        </p:txBody>
      </p:sp>
      <p:sp>
        <p:nvSpPr>
          <p:cNvPr id="9" name="Номер слайда 6"/>
          <p:cNvSpPr>
            <a:spLocks noGrp="1"/>
          </p:cNvSpPr>
          <p:nvPr>
            <p:ph type="sldNum" sz="quarter" idx="12"/>
          </p:nvPr>
        </p:nvSpPr>
        <p:spPr/>
        <p:txBody>
          <a:bodyPr/>
          <a:lstStyle>
            <a:lvl1pPr>
              <a:defRPr/>
            </a:lvl1pPr>
          </a:lstStyle>
          <a:p>
            <a:pPr>
              <a:defRPr/>
            </a:pPr>
            <a:fld id="{F1BB7FB5-D6E5-4538-8B7C-158B2C751C64}"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5" name="Прямоугольник 4"/>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6" name="Прямоугольник 5"/>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Заголовок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lang="ru-RU" smtClean="0"/>
              <a:t>Образец заголовка</a:t>
            </a:r>
            <a:endParaRPr lang="en-US"/>
          </a:p>
        </p:txBody>
      </p:sp>
      <p:sp>
        <p:nvSpPr>
          <p:cNvPr id="3" name="Рисунок 2"/>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ru-RU" smtClean="0"/>
              <a:t>Образец текста</a:t>
            </a:r>
          </a:p>
        </p:txBody>
      </p:sp>
      <p:sp>
        <p:nvSpPr>
          <p:cNvPr id="7" name="Дата 4"/>
          <p:cNvSpPr>
            <a:spLocks noGrp="1"/>
          </p:cNvSpPr>
          <p:nvPr>
            <p:ph type="dt" sz="half" idx="10"/>
          </p:nvPr>
        </p:nvSpPr>
        <p:spPr>
          <a:xfrm>
            <a:off x="165100" y="1169988"/>
            <a:ext cx="2522538" cy="201612"/>
          </a:xfrm>
        </p:spPr>
        <p:txBody>
          <a:bodyPr/>
          <a:lstStyle>
            <a:lvl1pPr>
              <a:defRPr/>
            </a:lvl1pPr>
          </a:lstStyle>
          <a:p>
            <a:pPr>
              <a:defRPr/>
            </a:pPr>
            <a:fld id="{12B4F467-988B-4D26-9A73-598D9EAD8AEC}" type="datetimeFigureOut">
              <a:rPr lang="ru-RU"/>
              <a:pPr>
                <a:defRPr/>
              </a:pPr>
              <a:t>11.03.2013</a:t>
            </a:fld>
            <a:endParaRPr lang="ru-RU"/>
          </a:p>
        </p:txBody>
      </p:sp>
      <p:sp>
        <p:nvSpPr>
          <p:cNvPr id="8" name="Нижний колонтитул 5"/>
          <p:cNvSpPr>
            <a:spLocks noGrp="1"/>
          </p:cNvSpPr>
          <p:nvPr>
            <p:ph type="ftr" sz="quarter" idx="11"/>
          </p:nvPr>
        </p:nvSpPr>
        <p:spPr>
          <a:xfrm>
            <a:off x="3035300" y="1169988"/>
            <a:ext cx="5194300" cy="201612"/>
          </a:xfrm>
        </p:spPr>
        <p:txBody>
          <a:bodyPr/>
          <a:lstStyle>
            <a:lvl1pPr>
              <a:defRPr>
                <a:solidFill>
                  <a:schemeClr val="bg1">
                    <a:shade val="50000"/>
                  </a:schemeClr>
                </a:solidFill>
              </a:defRPr>
            </a:lvl1pPr>
          </a:lstStyle>
          <a:p>
            <a:pPr>
              <a:defRPr/>
            </a:pPr>
            <a:endParaRPr lang="ru-RU"/>
          </a:p>
        </p:txBody>
      </p:sp>
      <p:sp>
        <p:nvSpPr>
          <p:cNvPr id="9" name="Номер слайда 6"/>
          <p:cNvSpPr>
            <a:spLocks noGrp="1"/>
          </p:cNvSpPr>
          <p:nvPr>
            <p:ph type="sldNum" sz="quarter" idx="12"/>
          </p:nvPr>
        </p:nvSpPr>
        <p:spPr>
          <a:xfrm>
            <a:off x="8339138" y="1169988"/>
            <a:ext cx="733425" cy="201612"/>
          </a:xfrm>
        </p:spPr>
        <p:txBody>
          <a:bodyPr/>
          <a:lstStyle>
            <a:lvl1pPr>
              <a:defRPr/>
            </a:lvl1pPr>
          </a:lstStyle>
          <a:p>
            <a:pPr>
              <a:defRPr/>
            </a:pPr>
            <a:fld id="{D908FED0-F637-4CF3-87DA-A70727A26780}"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4AD1C8F6-F265-44B5-B9EA-33FBA0ABB251}" type="datetimeFigureOut">
              <a:rPr lang="ru-RU"/>
              <a:pPr>
                <a:defRPr/>
              </a:pPr>
              <a:t>11.03.2013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9DF6B95-56DF-410C-B7E0-20F398838924}"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Прямоугольник 9"/>
          <p:cNvSpPr/>
          <p:nvPr/>
        </p:nvSpPr>
        <p:spPr bwMode="invGray">
          <a:xfrm>
            <a:off x="0" y="1436688"/>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7" name="Прямоугольник 6"/>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Заголовок 1"/>
          <p:cNvSpPr>
            <a:spLocks noGrp="1"/>
          </p:cNvSpPr>
          <p:nvPr>
            <p:ph type="title"/>
          </p:nvPr>
        </p:nvSpPr>
        <p:spPr>
          <a:xfrm>
            <a:off x="457200" y="152400"/>
            <a:ext cx="8229600" cy="125095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lang="ru-RU" smtClean="0"/>
              <a:t>Образец заголовка</a:t>
            </a:r>
            <a:endParaRPr lang="en-US"/>
          </a:p>
        </p:txBody>
      </p:sp>
      <p:sp>
        <p:nvSpPr>
          <p:cNvPr id="1029" name="Текст 2"/>
          <p:cNvSpPr>
            <a:spLocks noGrp="1"/>
          </p:cNvSpPr>
          <p:nvPr>
            <p:ph type="body" idx="1"/>
          </p:nvPr>
        </p:nvSpPr>
        <p:spPr bwMode="auto">
          <a:xfrm>
            <a:off x="457200" y="1774825"/>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Дата 3"/>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latinLnBrk="0" hangingPunct="1">
              <a:defRPr kumimoji="0" sz="1200">
                <a:solidFill>
                  <a:schemeClr val="tx1">
                    <a:tint val="95000"/>
                  </a:schemeClr>
                </a:solidFill>
                <a:latin typeface="Arial" charset="0"/>
                <a:cs typeface="Arial" charset="0"/>
              </a:defRPr>
            </a:lvl1pPr>
            <a:extLst/>
          </a:lstStyle>
          <a:p>
            <a:pPr>
              <a:defRPr/>
            </a:pPr>
            <a:fld id="{EE546838-9126-4DB8-AAEC-10A929CAF36A}" type="datetimeFigureOut">
              <a:rPr lang="ru-RU"/>
              <a:pPr>
                <a:defRPr/>
              </a:pPr>
              <a:t>11.03.2013</a:t>
            </a:fld>
            <a:endParaRPr lang="ru-RU"/>
          </a:p>
        </p:txBody>
      </p:sp>
      <p:sp>
        <p:nvSpPr>
          <p:cNvPr id="5" name="Нижний колонтитул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l" eaLnBrk="1" latinLnBrk="0" hangingPunct="1">
              <a:defRPr kumimoji="0" sz="1200">
                <a:solidFill>
                  <a:schemeClr val="tx1">
                    <a:tint val="95000"/>
                  </a:schemeClr>
                </a:solidFill>
                <a:latin typeface="Arial" charset="0"/>
                <a:cs typeface="Arial" charset="0"/>
              </a:defRPr>
            </a:lvl1pPr>
            <a:extLst/>
          </a:lstStyle>
          <a:p>
            <a:pPr>
              <a:defRPr/>
            </a:pPr>
            <a:endParaRPr lang="ru-RU"/>
          </a:p>
        </p:txBody>
      </p:sp>
      <p:sp>
        <p:nvSpPr>
          <p:cNvPr id="6" name="Номер слайда 5"/>
          <p:cNvSpPr>
            <a:spLocks noGrp="1"/>
          </p:cNvSpPr>
          <p:nvPr>
            <p:ph type="sldNum" sz="quarter" idx="4"/>
          </p:nvPr>
        </p:nvSpPr>
        <p:spPr>
          <a:xfrm>
            <a:off x="8204200" y="6477000"/>
            <a:ext cx="733425" cy="274638"/>
          </a:xfrm>
          <a:prstGeom prst="rect">
            <a:avLst/>
          </a:prstGeom>
        </p:spPr>
        <p:txBody>
          <a:bodyPr vert="horz" bIns="0" rtlCol="0" anchor="b"/>
          <a:lstStyle>
            <a:lvl1pPr algn="r" eaLnBrk="1" latinLnBrk="0" hangingPunct="1">
              <a:defRPr kumimoji="0" sz="1200">
                <a:solidFill>
                  <a:schemeClr val="tx1">
                    <a:tint val="95000"/>
                  </a:schemeClr>
                </a:solidFill>
                <a:latin typeface="Arial" charset="0"/>
                <a:cs typeface="Arial" charset="0"/>
              </a:defRPr>
            </a:lvl1pPr>
            <a:extLst/>
          </a:lstStyle>
          <a:p>
            <a:pPr>
              <a:defRPr/>
            </a:pPr>
            <a:fld id="{85E3FA63-8160-4F81-9935-C03245971A3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4065" r:id="rId1"/>
    <p:sldLayoutId id="2147484059" r:id="rId2"/>
    <p:sldLayoutId id="2147484066" r:id="rId3"/>
    <p:sldLayoutId id="2147484060" r:id="rId4"/>
    <p:sldLayoutId id="2147484061" r:id="rId5"/>
    <p:sldLayoutId id="2147484062" r:id="rId6"/>
    <p:sldLayoutId id="2147484067" r:id="rId7"/>
    <p:sldLayoutId id="2147484068" r:id="rId8"/>
    <p:sldLayoutId id="2147484063" r:id="rId9"/>
    <p:sldLayoutId id="2147484069" r:id="rId10"/>
    <p:sldLayoutId id="2147484064" r:id="rId11"/>
    <p:sldLayoutId id="2147484070" r:id="rId12"/>
    <p:sldLayoutId id="2147484071" r:id="rId13"/>
  </p:sldLayoutIdLst>
  <p:txStyles>
    <p:titleStyle>
      <a:lvl1pPr algn="l" rtl="0" eaLnBrk="0" fontAlgn="base" hangingPunct="0">
        <a:spcBef>
          <a:spcPct val="0"/>
        </a:spcBef>
        <a:spcAft>
          <a:spcPct val="0"/>
        </a:spcAft>
        <a:defRPr sz="4500" b="1" kern="1200">
          <a:solidFill>
            <a:srgbClr val="FFC800"/>
          </a:solidFill>
          <a:latin typeface="+mj-lt"/>
          <a:ea typeface="+mj-ea"/>
          <a:cs typeface="+mj-cs"/>
        </a:defRPr>
      </a:lvl1pPr>
      <a:lvl2pPr algn="l" rtl="0" eaLnBrk="0" fontAlgn="base" hangingPunct="0">
        <a:spcBef>
          <a:spcPct val="0"/>
        </a:spcBef>
        <a:spcAft>
          <a:spcPct val="0"/>
        </a:spcAft>
        <a:defRPr sz="4500" b="1">
          <a:solidFill>
            <a:srgbClr val="FFC800"/>
          </a:solidFill>
          <a:latin typeface="Corbel" pitchFamily="34" charset="0"/>
        </a:defRPr>
      </a:lvl2pPr>
      <a:lvl3pPr algn="l" rtl="0" eaLnBrk="0" fontAlgn="base" hangingPunct="0">
        <a:spcBef>
          <a:spcPct val="0"/>
        </a:spcBef>
        <a:spcAft>
          <a:spcPct val="0"/>
        </a:spcAft>
        <a:defRPr sz="4500" b="1">
          <a:solidFill>
            <a:srgbClr val="FFC800"/>
          </a:solidFill>
          <a:latin typeface="Corbel" pitchFamily="34" charset="0"/>
        </a:defRPr>
      </a:lvl3pPr>
      <a:lvl4pPr algn="l" rtl="0" eaLnBrk="0" fontAlgn="base" hangingPunct="0">
        <a:spcBef>
          <a:spcPct val="0"/>
        </a:spcBef>
        <a:spcAft>
          <a:spcPct val="0"/>
        </a:spcAft>
        <a:defRPr sz="4500" b="1">
          <a:solidFill>
            <a:srgbClr val="FFC800"/>
          </a:solidFill>
          <a:latin typeface="Corbel" pitchFamily="34" charset="0"/>
        </a:defRPr>
      </a:lvl4pPr>
      <a:lvl5pPr algn="l" rtl="0" eaLnBrk="0" fontAlgn="base" hangingPunct="0">
        <a:spcBef>
          <a:spcPct val="0"/>
        </a:spcBef>
        <a:spcAft>
          <a:spcPct val="0"/>
        </a:spcAft>
        <a:defRPr sz="4500" b="1">
          <a:solidFill>
            <a:srgbClr val="FFC800"/>
          </a:solidFill>
          <a:latin typeface="Corbel" pitchFamily="34"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extLst/>
    </p:titleStyle>
    <p:bodyStyle>
      <a:lvl1pPr marL="438150" indent="-319088" algn="l" rtl="0" eaLnBrk="0" fontAlgn="base" hangingPunct="0">
        <a:spcBef>
          <a:spcPct val="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730250" indent="-273050" algn="l" rtl="0" eaLnBrk="0" fontAlgn="base" hangingPunct="0">
        <a:spcBef>
          <a:spcPct val="20000"/>
        </a:spcBef>
        <a:spcAft>
          <a:spcPct val="0"/>
        </a:spcAft>
        <a:buClr>
          <a:schemeClr val="accent2"/>
        </a:buClr>
        <a:buSzPct val="90000"/>
        <a:buFont typeface="Wingdings" pitchFamily="2" charset="2"/>
        <a:buChar char=""/>
        <a:defRPr sz="2800" kern="1200">
          <a:solidFill>
            <a:schemeClr val="tx1"/>
          </a:solidFill>
          <a:latin typeface="+mn-lt"/>
          <a:ea typeface="+mn-ea"/>
          <a:cs typeface="+mn-cs"/>
        </a:defRPr>
      </a:lvl2pPr>
      <a:lvl3pPr marL="995363" indent="-228600" algn="l" rtl="0" eaLnBrk="0" fontAlgn="base" hangingPunct="0">
        <a:spcBef>
          <a:spcPct val="20000"/>
        </a:spcBef>
        <a:spcAft>
          <a:spcPct val="0"/>
        </a:spcAft>
        <a:buClr>
          <a:srgbClr val="E66C7D"/>
        </a:buClr>
        <a:buFont typeface="Arial" charset="0"/>
        <a:buChar char="▪"/>
        <a:defRPr sz="2400" kern="1200">
          <a:solidFill>
            <a:schemeClr val="tx1"/>
          </a:solidFill>
          <a:latin typeface="+mn-lt"/>
          <a:ea typeface="+mn-ea"/>
          <a:cs typeface="+mn-cs"/>
        </a:defRPr>
      </a:lvl3pPr>
      <a:lvl4pPr marL="1216025" indent="-182563" algn="l" rtl="0" eaLnBrk="0" fontAlgn="base" hangingPunct="0">
        <a:spcBef>
          <a:spcPct val="20000"/>
        </a:spcBef>
        <a:spcAft>
          <a:spcPct val="0"/>
        </a:spcAft>
        <a:buClr>
          <a:srgbClr val="6BB76D"/>
        </a:buClr>
        <a:buFont typeface="Arial" charset="0"/>
        <a:buChar char="▪"/>
        <a:defRPr sz="2000" kern="1200">
          <a:solidFill>
            <a:schemeClr val="tx1"/>
          </a:solidFill>
          <a:latin typeface="+mn-lt"/>
          <a:ea typeface="+mn-ea"/>
          <a:cs typeface="+mn-cs"/>
        </a:defRPr>
      </a:lvl4pPr>
      <a:lvl5pPr marL="1425575" indent="-182563" algn="l" rtl="0" eaLnBrk="0" fontAlgn="base" hangingPunct="0">
        <a:spcBef>
          <a:spcPct val="20000"/>
        </a:spcBef>
        <a:spcAft>
          <a:spcPct val="0"/>
        </a:spcAft>
        <a:buClr>
          <a:srgbClr val="E88651"/>
        </a:buClr>
        <a:buFont typeface="Wingdings 3" pitchFamily="18" charset="2"/>
        <a:buChar char=""/>
        <a:defRPr lang="en-US" sz="20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hyperlink" Target="http://www.cnews.ru/top/2013/01/30/minzdrav_rasskazal_o_slozhnostyah_vnedreniya_glavnogo_elektronnogo_servisa_517240" TargetMode="External"/><Relationship Id="rId2" Type="http://schemas.openxmlformats.org/officeDocument/2006/relationships/hyperlink" Target="http://corp.cnews.ru/news/line/index.shtml?2013/01/24/516585" TargetMode="External"/><Relationship Id="rId1" Type="http://schemas.openxmlformats.org/officeDocument/2006/relationships/slideLayout" Target="../slideLayouts/slideLayout11.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11.xml"/><Relationship Id="rId5" Type="http://schemas.openxmlformats.org/officeDocument/2006/relationships/image" Target="../media/image14.wmf"/><Relationship Id="rId4" Type="http://schemas.openxmlformats.org/officeDocument/2006/relationships/image" Target="../media/image13.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hyperlink" Target="http://www.microsoft.com/en-gb/directory/clinicaldesktop/default.aspx" TargetMode="External"/><Relationship Id="rId7"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hyperlink" Target="http://www.youtube.com/watch?feature=player_detailpage&amp;v=Y7StUc9Hfog"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26.png"/><Relationship Id="rId4" Type="http://schemas.openxmlformats.org/officeDocument/2006/relationships/image" Target="../media/image25.png"/></Relationships>
</file>

<file path=ppt/slides/_rels/slide3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12.wmf"/><Relationship Id="rId1" Type="http://schemas.openxmlformats.org/officeDocument/2006/relationships/slideLayout" Target="../slideLayouts/slideLayout11.xml"/><Relationship Id="rId4" Type="http://schemas.openxmlformats.org/officeDocument/2006/relationships/image" Target="../media/image30.w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hyperlink" Target="http://www.gosbook.ru/node/63349"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www.gosbook.ru/node/63583"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Подзаголовок 2"/>
          <p:cNvSpPr>
            <a:spLocks noGrp="1"/>
          </p:cNvSpPr>
          <p:nvPr>
            <p:ph type="subTitle" idx="1"/>
          </p:nvPr>
        </p:nvSpPr>
        <p:spPr>
          <a:xfrm>
            <a:off x="323850" y="5229225"/>
            <a:ext cx="8496300" cy="1268413"/>
          </a:xfrm>
        </p:spPr>
        <p:txBody>
          <a:bodyPr/>
          <a:lstStyle/>
          <a:p>
            <a:pPr eaLnBrk="1" hangingPunct="1">
              <a:lnSpc>
                <a:spcPct val="80000"/>
              </a:lnSpc>
            </a:pPr>
            <a:r>
              <a:rPr lang="ru-RU" sz="3000" smtClean="0"/>
              <a:t>Зингерман Борис Валентинович (</a:t>
            </a:r>
            <a:r>
              <a:rPr lang="en-US" sz="3000" smtClean="0"/>
              <a:t>boris@blood.ru</a:t>
            </a:r>
            <a:r>
              <a:rPr lang="ru-RU" sz="3000" smtClean="0"/>
              <a:t>)</a:t>
            </a:r>
          </a:p>
          <a:p>
            <a:pPr eaLnBrk="1" hangingPunct="1">
              <a:lnSpc>
                <a:spcPct val="80000"/>
              </a:lnSpc>
            </a:pPr>
            <a:endParaRPr lang="ru-RU" sz="3000" smtClean="0"/>
          </a:p>
          <a:p>
            <a:pPr eaLnBrk="1" hangingPunct="1">
              <a:lnSpc>
                <a:spcPct val="80000"/>
              </a:lnSpc>
            </a:pPr>
            <a:r>
              <a:rPr lang="ru-RU" sz="3000" smtClean="0"/>
              <a:t>Гематологический научный центр </a:t>
            </a:r>
            <a:r>
              <a:rPr lang="ru-RU" sz="3000" smtClean="0">
                <a:latin typeface="Arial" charset="0"/>
              </a:rPr>
              <a:t>МЗСР РФ</a:t>
            </a:r>
            <a:r>
              <a:rPr lang="ru-RU" sz="3000" smtClean="0"/>
              <a:t>       </a:t>
            </a:r>
          </a:p>
        </p:txBody>
      </p:sp>
      <p:sp>
        <p:nvSpPr>
          <p:cNvPr id="7171" name="Text Box 5"/>
          <p:cNvSpPr txBox="1">
            <a:spLocks noChangeArrowheads="1"/>
          </p:cNvSpPr>
          <p:nvPr/>
        </p:nvSpPr>
        <p:spPr bwMode="auto">
          <a:xfrm>
            <a:off x="323850" y="3021013"/>
            <a:ext cx="3830638" cy="701675"/>
          </a:xfrm>
          <a:prstGeom prst="rect">
            <a:avLst/>
          </a:prstGeom>
          <a:noFill/>
          <a:ln w="9525">
            <a:noFill/>
            <a:miter lim="800000"/>
            <a:headEnd/>
            <a:tailEnd/>
          </a:ln>
        </p:spPr>
        <p:txBody>
          <a:bodyPr wrap="none">
            <a:spAutoFit/>
          </a:bodyPr>
          <a:lstStyle/>
          <a:p>
            <a:r>
              <a:rPr lang="ru-RU" sz="4000" b="1" dirty="0">
                <a:solidFill>
                  <a:srgbClr val="FFFF00"/>
                </a:solidFill>
              </a:rPr>
              <a:t>Прошел год….</a:t>
            </a:r>
          </a:p>
        </p:txBody>
      </p:sp>
      <p:cxnSp>
        <p:nvCxnSpPr>
          <p:cNvPr id="5" name="Прямая соединительная линия 4"/>
          <p:cNvCxnSpPr/>
          <p:nvPr/>
        </p:nvCxnSpPr>
        <p:spPr>
          <a:xfrm>
            <a:off x="2411760" y="3068960"/>
            <a:ext cx="1584176" cy="648072"/>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Прямая соединительная линия 5"/>
          <p:cNvCxnSpPr/>
          <p:nvPr/>
        </p:nvCxnSpPr>
        <p:spPr>
          <a:xfrm flipV="1">
            <a:off x="2483768" y="2924944"/>
            <a:ext cx="1512168" cy="864096"/>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203848" y="2132856"/>
            <a:ext cx="4047711" cy="769441"/>
          </a:xfrm>
          <a:prstGeom prst="rect">
            <a:avLst/>
          </a:prstGeom>
          <a:noFill/>
        </p:spPr>
        <p:txBody>
          <a:bodyPr wrap="none" rtlCol="0">
            <a:spAutoFit/>
          </a:bodyPr>
          <a:lstStyle/>
          <a:p>
            <a:r>
              <a:rPr lang="ru-RU" sz="4400" dirty="0" smtClean="0">
                <a:solidFill>
                  <a:srgbClr val="FFFF00"/>
                </a:solidFill>
              </a:rPr>
              <a:t>почти два года</a:t>
            </a:r>
            <a:endParaRPr lang="ru-RU" sz="44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5"/>
          <p:cNvSpPr txBox="1">
            <a:spLocks noChangeArrowheads="1"/>
          </p:cNvSpPr>
          <p:nvPr/>
        </p:nvSpPr>
        <p:spPr bwMode="auto">
          <a:xfrm>
            <a:off x="376238" y="187325"/>
            <a:ext cx="8513762" cy="1006475"/>
          </a:xfrm>
          <a:prstGeom prst="rect">
            <a:avLst/>
          </a:prstGeom>
          <a:noFill/>
          <a:ln w="9525">
            <a:noFill/>
            <a:miter lim="800000"/>
            <a:headEnd/>
            <a:tailEnd/>
          </a:ln>
        </p:spPr>
        <p:txBody>
          <a:bodyPr wrap="none">
            <a:spAutoFit/>
          </a:bodyPr>
          <a:lstStyle/>
          <a:p>
            <a:r>
              <a:rPr lang="ru-RU" sz="6000" b="1" dirty="0">
                <a:solidFill>
                  <a:srgbClr val="FFFF00"/>
                </a:solidFill>
              </a:rPr>
              <a:t>О чем еще говорят…. </a:t>
            </a:r>
          </a:p>
        </p:txBody>
      </p:sp>
      <p:sp>
        <p:nvSpPr>
          <p:cNvPr id="10243" name="Text Box 3"/>
          <p:cNvSpPr txBox="1">
            <a:spLocks noChangeArrowheads="1"/>
          </p:cNvSpPr>
          <p:nvPr/>
        </p:nvSpPr>
        <p:spPr bwMode="auto">
          <a:xfrm>
            <a:off x="250825" y="1792288"/>
            <a:ext cx="8713788" cy="4954587"/>
          </a:xfrm>
          <a:prstGeom prst="rect">
            <a:avLst/>
          </a:prstGeom>
          <a:noFill/>
          <a:ln w="9525">
            <a:noFill/>
            <a:miter lim="800000"/>
            <a:headEnd/>
            <a:tailEnd/>
          </a:ln>
        </p:spPr>
        <p:txBody>
          <a:bodyPr>
            <a:spAutoFit/>
          </a:bodyPr>
          <a:lstStyle/>
          <a:p>
            <a:r>
              <a:rPr lang="ru-RU" sz="3200" i="1"/>
              <a:t>Надо сформировать список всех полей, которые обязательно должны быть</a:t>
            </a:r>
          </a:p>
          <a:p>
            <a:r>
              <a:rPr lang="ru-RU" sz="3200" i="1"/>
              <a:t>в Электронной медицинской карте.</a:t>
            </a:r>
          </a:p>
          <a:p>
            <a:endParaRPr lang="ru-RU" sz="3200"/>
          </a:p>
          <a:p>
            <a:r>
              <a:rPr lang="ru-RU" sz="3200"/>
              <a:t>Но… </a:t>
            </a:r>
          </a:p>
          <a:p>
            <a:endParaRPr lang="ru-RU" sz="3200"/>
          </a:p>
          <a:p>
            <a:r>
              <a:rPr lang="ru-RU" sz="3200" b="1" i="1"/>
              <a:t>Кто возьмет грех на душу сказать,  что список должен быть именно таким!</a:t>
            </a:r>
          </a:p>
          <a:p>
            <a:endParaRPr lang="ru-RU" sz="2000" b="1"/>
          </a:p>
          <a:p>
            <a:r>
              <a:rPr lang="ru-RU" sz="2000"/>
              <a:t>Кстати, к этому списку придется приложить такое количество разъяснений и руководств, что «мало не покажется»!</a:t>
            </a:r>
            <a:endParaRPr lang="ru-RU" sz="32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5"/>
          <p:cNvSpPr txBox="1">
            <a:spLocks noChangeArrowheads="1"/>
          </p:cNvSpPr>
          <p:nvPr/>
        </p:nvSpPr>
        <p:spPr bwMode="auto">
          <a:xfrm>
            <a:off x="-36512" y="187325"/>
            <a:ext cx="6268576" cy="923330"/>
          </a:xfrm>
          <a:prstGeom prst="rect">
            <a:avLst/>
          </a:prstGeom>
          <a:noFill/>
          <a:ln w="9525">
            <a:noFill/>
            <a:miter lim="800000"/>
            <a:headEnd/>
            <a:tailEnd/>
          </a:ln>
        </p:spPr>
        <p:txBody>
          <a:bodyPr wrap="none">
            <a:spAutoFit/>
          </a:bodyPr>
          <a:lstStyle/>
          <a:p>
            <a:r>
              <a:rPr lang="ru-RU" sz="5400" b="1" dirty="0" smtClean="0">
                <a:solidFill>
                  <a:srgbClr val="FFFF00"/>
                </a:solidFill>
              </a:rPr>
              <a:t>Вести с фронта…</a:t>
            </a:r>
            <a:endParaRPr lang="ru-RU" sz="5400" b="1" dirty="0">
              <a:solidFill>
                <a:srgbClr val="FFFF00"/>
              </a:solidFill>
            </a:endParaRPr>
          </a:p>
        </p:txBody>
      </p:sp>
      <p:sp>
        <p:nvSpPr>
          <p:cNvPr id="51201" name="Rectangle 1"/>
          <p:cNvSpPr>
            <a:spLocks noChangeArrowheads="1"/>
          </p:cNvSpPr>
          <p:nvPr/>
        </p:nvSpPr>
        <p:spPr bwMode="auto">
          <a:xfrm>
            <a:off x="179512" y="1556792"/>
            <a:ext cx="8712968" cy="5109091"/>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ahoma" pitchFamily="34" charset="0"/>
                <a:cs typeface="Arial" pitchFamily="34" charset="0"/>
              </a:rPr>
              <a:t>С 1 марта Минздрав начнет </a:t>
            </a:r>
            <a:r>
              <a:rPr kumimoji="0" lang="ru-RU" sz="1400" b="0" i="0" u="none" strike="noStrike" cap="none" normalizeH="0" baseline="0" dirty="0" smtClean="0">
                <a:ln>
                  <a:noFill/>
                </a:ln>
                <a:solidFill>
                  <a:srgbClr val="000000"/>
                </a:solidFill>
                <a:effectLst/>
                <a:latin typeface="Arial"/>
                <a:cs typeface="Arial" pitchFamily="34" charset="0"/>
              </a:rPr>
              <a:t>«</a:t>
            </a:r>
            <a:r>
              <a:rPr kumimoji="0" lang="ru-RU" sz="1400" b="0" i="0" u="none" strike="noStrike" cap="none" normalizeH="0" baseline="0" dirty="0" smtClean="0">
                <a:ln>
                  <a:noFill/>
                </a:ln>
                <a:solidFill>
                  <a:srgbClr val="000000"/>
                </a:solidFill>
                <a:effectLst/>
                <a:latin typeface="Tahoma" pitchFamily="34" charset="0"/>
                <a:cs typeface="Arial" pitchFamily="34" charset="0"/>
              </a:rPr>
              <a:t>пилотировать отработку процедурных моментов</a:t>
            </a:r>
            <a:r>
              <a:rPr kumimoji="0" lang="ru-RU" sz="1400" b="0" i="0" u="none" strike="noStrike" cap="none" normalizeH="0" baseline="0" dirty="0" smtClean="0">
                <a:ln>
                  <a:noFill/>
                </a:ln>
                <a:solidFill>
                  <a:srgbClr val="000000"/>
                </a:solidFill>
                <a:effectLst/>
                <a:latin typeface="Arial"/>
                <a:cs typeface="Arial" pitchFamily="34" charset="0"/>
              </a:rPr>
              <a:t>»</a:t>
            </a:r>
            <a:r>
              <a:rPr kumimoji="0" lang="ru-RU" sz="1400" b="0" i="0" u="none" strike="noStrike" cap="none" normalizeH="0" baseline="0" dirty="0" smtClean="0">
                <a:ln>
                  <a:noFill/>
                </a:ln>
                <a:solidFill>
                  <a:srgbClr val="000000"/>
                </a:solidFill>
                <a:effectLst/>
                <a:latin typeface="Tahoma" pitchFamily="34" charset="0"/>
                <a:cs typeface="Arial" pitchFamily="34" charset="0"/>
              </a:rPr>
              <a:t> электронной карты в регионах с высокой степенью готовности - где во всех медучреждениях на техническом уровне внедрение уже имеется, говорит заместитель </a:t>
            </a:r>
            <a:r>
              <a:rPr kumimoji="0" lang="ru-RU" sz="1400" b="0" i="0" u="none" strike="noStrike" cap="none" normalizeH="0" baseline="0" dirty="0" err="1" smtClean="0">
                <a:ln>
                  <a:noFill/>
                </a:ln>
                <a:solidFill>
                  <a:srgbClr val="000000"/>
                </a:solidFill>
                <a:effectLst/>
                <a:latin typeface="Tahoma" pitchFamily="34" charset="0"/>
                <a:cs typeface="Arial" pitchFamily="34" charset="0"/>
              </a:rPr>
              <a:t>ИТ-директора</a:t>
            </a:r>
            <a:r>
              <a:rPr kumimoji="0" lang="ru-RU" sz="1400" b="0" i="0" u="none" strike="noStrike" cap="none" normalizeH="0" baseline="0" dirty="0" smtClean="0">
                <a:ln>
                  <a:noFill/>
                </a:ln>
                <a:solidFill>
                  <a:srgbClr val="000000"/>
                </a:solidFill>
                <a:effectLst/>
                <a:latin typeface="Tahoma" pitchFamily="34" charset="0"/>
                <a:cs typeface="Arial" pitchFamily="34" charset="0"/>
              </a:rPr>
              <a:t> Минздрава. К таковым относятся, например, Москва, Омская область, Белгород. Затем этот процесс распространится на другие регионы по мере их готовности.</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ahoma" pitchFamily="34" charset="0"/>
                <a:cs typeface="Arial" pitchFamily="34" charset="0"/>
              </a:rPr>
              <a:t>  </a:t>
            </a:r>
            <a:r>
              <a:rPr kumimoji="0" lang="ru-RU" sz="42600" b="0" i="0" u="none" strike="noStrike" cap="none" normalizeH="0" baseline="0" dirty="0" smtClean="0">
                <a:ln>
                  <a:noFill/>
                </a:ln>
                <a:solidFill>
                  <a:srgbClr val="000000"/>
                </a:solidFill>
                <a:effectLst/>
                <a:latin typeface="Tahoma" pitchFamily="34" charset="0"/>
                <a:cs typeface="Arial" pitchFamily="34" charset="0"/>
              </a:rPr>
              <a:t/>
            </a:r>
            <a:br>
              <a:rPr kumimoji="0" lang="ru-RU" sz="42600" b="0" i="0" u="none" strike="noStrike" cap="none" normalizeH="0" baseline="0" dirty="0" smtClean="0">
                <a:ln>
                  <a:noFill/>
                </a:ln>
                <a:solidFill>
                  <a:srgbClr val="000000"/>
                </a:solidFill>
                <a:effectLst/>
                <a:latin typeface="Tahoma" pitchFamily="34" charset="0"/>
                <a:cs typeface="Arial" pitchFamily="34" charset="0"/>
              </a:rPr>
            </a:br>
            <a:r>
              <a:rPr kumimoji="0" lang="ru-RU" sz="1200" i="0" u="none" strike="noStrike" cap="none" normalizeH="0" baseline="0" dirty="0" smtClean="0">
                <a:ln>
                  <a:noFill/>
                </a:ln>
                <a:solidFill>
                  <a:srgbClr val="000000"/>
                </a:solidFill>
                <a:effectLst/>
                <a:latin typeface="Tahoma" pitchFamily="34" charset="0"/>
                <a:cs typeface="Arial" pitchFamily="34" charset="0"/>
              </a:rPr>
              <a:t>Документа, унифицирующего форму электронной медицинской карты, пока нет, но </a:t>
            </a:r>
            <a:r>
              <a:rPr kumimoji="0" lang="ru-RU" sz="1200" i="0" u="none" strike="noStrike" cap="none" normalizeH="0" baseline="0" dirty="0" err="1" smtClean="0">
                <a:ln>
                  <a:noFill/>
                </a:ln>
                <a:solidFill>
                  <a:srgbClr val="000000"/>
                </a:solidFill>
                <a:effectLst/>
                <a:latin typeface="Tahoma" pitchFamily="34" charset="0"/>
                <a:cs typeface="Arial" pitchFamily="34" charset="0"/>
              </a:rPr>
              <a:t>ИТ-директор</a:t>
            </a:r>
            <a:r>
              <a:rPr kumimoji="0" lang="ru-RU" sz="1200" i="0" u="none" strike="noStrike" cap="none" normalizeH="0" baseline="0" dirty="0" smtClean="0">
                <a:ln>
                  <a:noFill/>
                </a:ln>
                <a:solidFill>
                  <a:srgbClr val="000000"/>
                </a:solidFill>
                <a:effectLst/>
                <a:latin typeface="Tahoma" pitchFamily="34" charset="0"/>
                <a:cs typeface="Arial" pitchFamily="34" charset="0"/>
              </a:rPr>
              <a:t> Минздрава Роман Ивакин ожидает его появления в феврале</a:t>
            </a:r>
            <a:endParaRPr kumimoji="0" lang="ru-RU" sz="16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ahoma" pitchFamily="34" charset="0"/>
                <a:cs typeface="Arial" pitchFamily="34" charset="0"/>
              </a:rPr>
              <a:t>Роман Ивакин отмечает, что в ряде учреждений в некоторых регионах сервис электронной медицинской карты уже предоставляется на базе собственных </a:t>
            </a:r>
            <a:r>
              <a:rPr kumimoji="0" lang="ru-RU" sz="1400" b="0" i="0" u="none" strike="noStrike" cap="none" normalizeH="0" baseline="0" dirty="0" err="1" smtClean="0">
                <a:ln>
                  <a:noFill/>
                </a:ln>
                <a:solidFill>
                  <a:srgbClr val="000000"/>
                </a:solidFill>
                <a:effectLst/>
                <a:latin typeface="Tahoma" pitchFamily="34" charset="0"/>
                <a:cs typeface="Arial" pitchFamily="34" charset="0"/>
              </a:rPr>
              <a:t>ИТ-систем</a:t>
            </a:r>
            <a:r>
              <a:rPr kumimoji="0" lang="ru-RU" sz="1400" b="0" i="0" u="none" strike="noStrike" cap="none" normalizeH="0" baseline="0" dirty="0" smtClean="0">
                <a:ln>
                  <a:noFill/>
                </a:ln>
                <a:solidFill>
                  <a:srgbClr val="000000"/>
                </a:solidFill>
                <a:effectLst/>
                <a:latin typeface="Tahoma" pitchFamily="34" charset="0"/>
                <a:cs typeface="Arial" pitchFamily="34" charset="0"/>
              </a:rPr>
              <a:t> </a:t>
            </a:r>
            <a:r>
              <a:rPr kumimoji="0" lang="ru-RU" sz="1400" b="1" i="0" u="none" strike="noStrike" cap="none" normalizeH="0" baseline="0" dirty="0" smtClean="0">
                <a:ln>
                  <a:noFill/>
                </a:ln>
                <a:solidFill>
                  <a:srgbClr val="000000"/>
                </a:solidFill>
                <a:effectLst/>
                <a:latin typeface="Tahoma" pitchFamily="34" charset="0"/>
                <a:cs typeface="Arial" pitchFamily="34" charset="0"/>
              </a:rPr>
              <a:t>и при этом построен он по-разному</a:t>
            </a:r>
            <a:r>
              <a:rPr kumimoji="0" lang="ru-RU" sz="1400" b="0" i="0" u="none" strike="noStrike" cap="none" normalizeH="0" baseline="0" dirty="0" smtClean="0">
                <a:ln>
                  <a:noFill/>
                </a:ln>
                <a:solidFill>
                  <a:srgbClr val="000000"/>
                </a:solidFill>
                <a:effectLst/>
                <a:latin typeface="Tahoma" pitchFamily="34" charset="0"/>
                <a:cs typeface="Arial" pitchFamily="34" charset="0"/>
              </a:rPr>
              <a:t>. Перед Минздравом стоит задача </a:t>
            </a:r>
            <a:r>
              <a:rPr kumimoji="0" lang="ru-RU" sz="1400" b="1" i="0" u="none" strike="noStrike" cap="none" normalizeH="0" baseline="0" dirty="0" smtClean="0">
                <a:ln>
                  <a:noFill/>
                </a:ln>
                <a:solidFill>
                  <a:srgbClr val="000000"/>
                </a:solidFill>
                <a:effectLst/>
                <a:latin typeface="Tahoma" pitchFamily="34" charset="0"/>
                <a:cs typeface="Arial" pitchFamily="34" charset="0"/>
              </a:rPr>
              <a:t>унифицировать медицинскую карту</a:t>
            </a:r>
            <a:r>
              <a:rPr kumimoji="0" lang="ru-RU" sz="1400" b="0" i="0" u="none" strike="noStrike" cap="none" normalizeH="0" baseline="0" dirty="0" smtClean="0">
                <a:ln>
                  <a:noFill/>
                </a:ln>
                <a:solidFill>
                  <a:srgbClr val="000000"/>
                </a:solidFill>
                <a:effectLst/>
                <a:latin typeface="Tahoma" pitchFamily="34" charset="0"/>
                <a:cs typeface="Arial" pitchFamily="34" charset="0"/>
              </a:rPr>
              <a:t>, чтобы </a:t>
            </a:r>
            <a:r>
              <a:rPr kumimoji="0" lang="ru-RU" sz="1400" b="1" i="0" u="none" strike="noStrike" cap="none" normalizeH="0" baseline="0" dirty="0" smtClean="0">
                <a:ln>
                  <a:noFill/>
                </a:ln>
                <a:solidFill>
                  <a:srgbClr val="000000"/>
                </a:solidFill>
                <a:effectLst/>
                <a:latin typeface="Tahoma" pitchFamily="34" charset="0"/>
                <a:cs typeface="Arial" pitchFamily="34" charset="0"/>
              </a:rPr>
              <a:t>формировать </a:t>
            </a:r>
            <a:r>
              <a:rPr kumimoji="0" lang="ru-RU" sz="1400" i="0" u="none" strike="noStrike" cap="none" normalizeH="0" baseline="0" dirty="0" smtClean="0">
                <a:ln>
                  <a:noFill/>
                </a:ln>
                <a:solidFill>
                  <a:srgbClr val="000000"/>
                </a:solidFill>
                <a:effectLst/>
                <a:latin typeface="Tahoma" pitchFamily="34" charset="0"/>
                <a:cs typeface="Arial" pitchFamily="34" charset="0"/>
              </a:rPr>
              <a:t>необходимую</a:t>
            </a:r>
            <a:r>
              <a:rPr kumimoji="0" lang="ru-RU" sz="1400" b="1" i="0" u="none" strike="noStrike" cap="none" normalizeH="0" baseline="0" dirty="0" smtClean="0">
                <a:ln>
                  <a:noFill/>
                </a:ln>
                <a:solidFill>
                  <a:srgbClr val="000000"/>
                </a:solidFill>
                <a:effectLst/>
                <a:latin typeface="Tahoma" pitchFamily="34" charset="0"/>
                <a:cs typeface="Arial" pitchFamily="34" charset="0"/>
              </a:rPr>
              <a:t> отчетность в едином виде</a:t>
            </a:r>
            <a:r>
              <a:rPr kumimoji="0" lang="ru-RU" sz="1400" b="0" i="0" u="none" strike="noStrike" cap="none" normalizeH="0" baseline="0" dirty="0" smtClean="0">
                <a:ln>
                  <a:noFill/>
                </a:ln>
                <a:solidFill>
                  <a:srgbClr val="000000"/>
                </a:solidFill>
                <a:effectLst/>
                <a:latin typeface="Tahoma" pitchFamily="34" charset="0"/>
                <a:cs typeface="Arial" pitchFamily="34" charset="0"/>
              </a:rPr>
              <a:t>, и </a:t>
            </a:r>
            <a:r>
              <a:rPr kumimoji="0" lang="ru-RU" sz="1400" b="1" i="0" u="none" strike="noStrike" cap="none" normalizeH="0" baseline="0" dirty="0" smtClean="0">
                <a:ln>
                  <a:noFill/>
                </a:ln>
                <a:solidFill>
                  <a:srgbClr val="000000"/>
                </a:solidFill>
                <a:effectLst/>
                <a:latin typeface="Tahoma" pitchFamily="34" charset="0"/>
                <a:cs typeface="Arial" pitchFamily="34" charset="0"/>
              </a:rPr>
              <a:t>чтобы каждый врач видел примерно одно и то же</a:t>
            </a:r>
            <a:r>
              <a:rPr kumimoji="0" lang="ru-RU" sz="1400" b="0" i="0" u="none" strike="noStrike" cap="none" normalizeH="0" baseline="0" dirty="0" smtClean="0">
                <a:ln>
                  <a:noFill/>
                </a:ln>
                <a:solidFill>
                  <a:srgbClr val="000000"/>
                </a:solidFill>
                <a:effectLst/>
                <a:latin typeface="Tahoma" pitchFamily="34" charset="0"/>
                <a:cs typeface="Arial" pitchFamily="34"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ahoma" pitchFamily="34" charset="0"/>
                <a:cs typeface="Arial" pitchFamily="34" charset="0"/>
              </a:rPr>
              <a:t>По словам Ивакина, в связи с этим в конце 2012 г. Минздрав подготовил и согласовал проект единой электронной медицинской карты внутри своего ведомства, после чего направил на экспертизу в ведущие государственные и федеральные учреждения, чтобы его просмотрели профильные специалисты. От них были собраны все предложения и составлена новая версия документа, которую планируется </a:t>
            </a:r>
            <a:r>
              <a:rPr kumimoji="0" lang="ru-RU" sz="1400" b="1" i="0" u="none" strike="noStrike" cap="none" normalizeH="0" baseline="0" dirty="0" smtClean="0">
                <a:ln>
                  <a:noFill/>
                </a:ln>
                <a:solidFill>
                  <a:srgbClr val="000000"/>
                </a:solidFill>
                <a:effectLst/>
                <a:latin typeface="Tahoma" pitchFamily="34" charset="0"/>
                <a:cs typeface="Arial" pitchFamily="34" charset="0"/>
              </a:rPr>
              <a:t>рассмотреть на экспертном совете по использованию ИКТ </a:t>
            </a:r>
            <a:r>
              <a:rPr kumimoji="0" lang="ru-RU" sz="1400" b="0" i="0" u="none" strike="noStrike" cap="none" normalizeH="0" baseline="0" dirty="0" smtClean="0">
                <a:ln>
                  <a:noFill/>
                </a:ln>
                <a:solidFill>
                  <a:srgbClr val="000000"/>
                </a:solidFill>
                <a:effectLst/>
                <a:latin typeface="Tahoma" pitchFamily="34" charset="0"/>
                <a:cs typeface="Arial" pitchFamily="34" charset="0"/>
              </a:rPr>
              <a:t>в здравоохранении. Совет, напомним, </a:t>
            </a:r>
            <a:r>
              <a:rPr kumimoji="0" lang="ru-RU" sz="1400" b="0" i="0" u="none" strike="noStrike" cap="none" normalizeH="0" baseline="0" dirty="0" smtClean="0">
                <a:ln>
                  <a:noFill/>
                </a:ln>
                <a:solidFill>
                  <a:srgbClr val="000000"/>
                </a:solidFill>
                <a:effectLst/>
                <a:latin typeface="Tahoma" pitchFamily="34" charset="0"/>
                <a:cs typeface="Arial" pitchFamily="34" charset="0"/>
                <a:hlinkClick r:id="rId2"/>
              </a:rPr>
              <a:t>был создан</a:t>
            </a:r>
            <a:r>
              <a:rPr kumimoji="0" lang="ru-RU" sz="1400" b="0" i="0" u="none" strike="noStrike" cap="none" normalizeH="0" baseline="0" dirty="0" smtClean="0">
                <a:ln>
                  <a:noFill/>
                </a:ln>
                <a:solidFill>
                  <a:srgbClr val="000000"/>
                </a:solidFill>
                <a:effectLst/>
                <a:latin typeface="Tahoma" pitchFamily="34" charset="0"/>
                <a:cs typeface="Arial" pitchFamily="34" charset="0"/>
              </a:rPr>
              <a:t> недавно и состоит из представителей министерства, экспертного сообщества, представителей федеральных органов государственной власти и врачей.</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Arial"/>
                <a:cs typeface="Arial" pitchFamily="34" charset="0"/>
              </a:rPr>
              <a:t>«</a:t>
            </a:r>
            <a:r>
              <a:rPr kumimoji="0" lang="ru-RU" sz="1400" b="1" i="0" u="none" strike="noStrike" cap="none" normalizeH="0" baseline="0" dirty="0" smtClean="0">
                <a:ln>
                  <a:noFill/>
                </a:ln>
                <a:solidFill>
                  <a:srgbClr val="000000"/>
                </a:solidFill>
                <a:effectLst/>
                <a:latin typeface="Tahoma" pitchFamily="34" charset="0"/>
                <a:cs typeface="Arial" pitchFamily="34" charset="0"/>
              </a:rPr>
              <a:t>Мы полагаем, что в феврале мы должны выпустить документ, который определит, набор полей, который должен находиться в электронной медицинской карте в обязательном порядке</a:t>
            </a:r>
            <a:r>
              <a:rPr kumimoji="0" lang="ru-RU" sz="1400" b="1" i="0" u="none" strike="noStrike" cap="none" normalizeH="0" baseline="0" dirty="0" smtClean="0">
                <a:ln>
                  <a:noFill/>
                </a:ln>
                <a:solidFill>
                  <a:srgbClr val="000000"/>
                </a:solidFill>
                <a:effectLst/>
                <a:latin typeface="Arial"/>
                <a:cs typeface="Arial" pitchFamily="34" charset="0"/>
              </a:rPr>
              <a:t>»</a:t>
            </a:r>
            <a:r>
              <a:rPr kumimoji="0" lang="ru-RU" sz="1400" b="1" i="0" u="none" strike="noStrike" cap="none" normalizeH="0" baseline="0" dirty="0" smtClean="0">
                <a:ln>
                  <a:noFill/>
                </a:ln>
                <a:solidFill>
                  <a:srgbClr val="000000"/>
                </a:solidFill>
                <a:effectLst/>
                <a:latin typeface="Tahoma" pitchFamily="34" charset="0"/>
                <a:cs typeface="Arial" pitchFamily="34" charset="0"/>
              </a:rPr>
              <a:t>, - говорит Ивакин.</a:t>
            </a:r>
            <a:endParaRPr kumimoji="0" lang="ru-RU"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err="1" smtClean="0">
                <a:ln>
                  <a:noFill/>
                </a:ln>
                <a:solidFill>
                  <a:srgbClr val="000000"/>
                </a:solidFill>
                <a:effectLst/>
                <a:latin typeface="Tahoma" pitchFamily="34" charset="0"/>
                <a:cs typeface="Arial" pitchFamily="34" charset="0"/>
              </a:rPr>
              <a:t>Подробнее:</a:t>
            </a:r>
            <a:r>
              <a:rPr kumimoji="0" lang="ru-RU" sz="1400" b="0" i="0" u="none" strike="noStrike" cap="none" normalizeH="0" baseline="0" dirty="0" err="1" smtClean="0">
                <a:ln>
                  <a:noFill/>
                </a:ln>
                <a:solidFill>
                  <a:srgbClr val="000000"/>
                </a:solidFill>
                <a:effectLst/>
                <a:latin typeface="Tahoma" pitchFamily="34" charset="0"/>
                <a:cs typeface="Arial" pitchFamily="34" charset="0"/>
                <a:hlinkClick r:id="rId3"/>
              </a:rPr>
              <a:t>http</a:t>
            </a:r>
            <a:r>
              <a:rPr kumimoji="0" lang="ru-RU" sz="1400" b="0" i="0" u="none" strike="noStrike" cap="none" normalizeH="0" baseline="0" dirty="0" smtClean="0">
                <a:ln>
                  <a:noFill/>
                </a:ln>
                <a:solidFill>
                  <a:srgbClr val="000000"/>
                </a:solidFill>
                <a:effectLst/>
                <a:latin typeface="Tahoma" pitchFamily="34" charset="0"/>
                <a:cs typeface="Arial" pitchFamily="34" charset="0"/>
                <a:hlinkClick r:id="rId3"/>
              </a:rPr>
              <a:t>://</a:t>
            </a:r>
            <a:r>
              <a:rPr kumimoji="0" lang="ru-RU" sz="1400" b="0" i="0" u="none" strike="noStrike" cap="none" normalizeH="0" baseline="0" dirty="0" err="1" smtClean="0">
                <a:ln>
                  <a:noFill/>
                </a:ln>
                <a:solidFill>
                  <a:srgbClr val="000000"/>
                </a:solidFill>
                <a:effectLst/>
                <a:latin typeface="Tahoma" pitchFamily="34" charset="0"/>
                <a:cs typeface="Arial" pitchFamily="34" charset="0"/>
                <a:hlinkClick r:id="rId3"/>
              </a:rPr>
              <a:t>www.cnews.ru</a:t>
            </a:r>
            <a:r>
              <a:rPr kumimoji="0" lang="ru-RU" sz="1400" b="0" i="0" u="none" strike="noStrike" cap="none" normalizeH="0" baseline="0" dirty="0" smtClean="0">
                <a:ln>
                  <a:noFill/>
                </a:ln>
                <a:solidFill>
                  <a:srgbClr val="000000"/>
                </a:solidFill>
                <a:effectLst/>
                <a:latin typeface="Tahoma" pitchFamily="34" charset="0"/>
                <a:cs typeface="Arial" pitchFamily="34" charset="0"/>
                <a:hlinkClick r:id="rId3"/>
              </a:rPr>
              <a:t>/</a:t>
            </a:r>
            <a:r>
              <a:rPr kumimoji="0" lang="ru-RU" sz="1400" b="0" i="0" u="none" strike="noStrike" cap="none" normalizeH="0" baseline="0" dirty="0" err="1" smtClean="0">
                <a:ln>
                  <a:noFill/>
                </a:ln>
                <a:solidFill>
                  <a:srgbClr val="000000"/>
                </a:solidFill>
                <a:effectLst/>
                <a:latin typeface="Tahoma" pitchFamily="34" charset="0"/>
                <a:cs typeface="Arial" pitchFamily="34" charset="0"/>
                <a:hlinkClick r:id="rId3"/>
              </a:rPr>
              <a:t>top</a:t>
            </a:r>
            <a:r>
              <a:rPr kumimoji="0" lang="ru-RU" sz="1400" b="0" i="0" u="none" strike="noStrike" cap="none" normalizeH="0" baseline="0" dirty="0" smtClean="0">
                <a:ln>
                  <a:noFill/>
                </a:ln>
                <a:solidFill>
                  <a:srgbClr val="000000"/>
                </a:solidFill>
                <a:effectLst/>
                <a:latin typeface="Tahoma" pitchFamily="34" charset="0"/>
                <a:cs typeface="Arial" pitchFamily="34" charset="0"/>
                <a:hlinkClick r:id="rId3"/>
              </a:rPr>
              <a:t>/2013/01/30/minzdrav_rasskazal_o_slozhnostyah_vnedreniya_glavnogo_elektronnogo_servisa_517240</a:t>
            </a:r>
            <a:endParaRPr kumimoji="0" lang="ru-RU" sz="1400" b="0" i="0" u="none" strike="noStrike" cap="none" normalizeH="0" baseline="0" dirty="0" smtClean="0">
              <a:ln>
                <a:noFill/>
              </a:ln>
              <a:solidFill>
                <a:srgbClr val="000000"/>
              </a:solidFill>
              <a:effectLst/>
              <a:latin typeface="Tahoma" pitchFamily="34" charset="0"/>
              <a:cs typeface="Arial" pitchFamily="34" charset="0"/>
            </a:endParaRPr>
          </a:p>
        </p:txBody>
      </p:sp>
      <p:pic>
        <p:nvPicPr>
          <p:cNvPr id="51202" name="Picture 2" descr="http://filearchive.cnews.ru/img/cnews/2013/01/30/ivakin_420.jpg"/>
          <p:cNvPicPr>
            <a:picLocks noChangeAspect="1" noChangeArrowheads="1"/>
          </p:cNvPicPr>
          <p:nvPr/>
        </p:nvPicPr>
        <p:blipFill>
          <a:blip r:embed="rId4" cstate="email"/>
          <a:srcRect/>
          <a:stretch>
            <a:fillRect/>
          </a:stretch>
        </p:blipFill>
        <p:spPr bwMode="auto">
          <a:xfrm>
            <a:off x="6511652" y="0"/>
            <a:ext cx="2632348" cy="1497931"/>
          </a:xfrm>
          <a:prstGeom prst="rect">
            <a:avLst/>
          </a:prstGeom>
          <a:noFill/>
        </p:spPr>
      </p:pic>
      <p:sp>
        <p:nvSpPr>
          <p:cNvPr id="6" name="Прямоугольник 5"/>
          <p:cNvSpPr/>
          <p:nvPr/>
        </p:nvSpPr>
        <p:spPr>
          <a:xfrm>
            <a:off x="107504" y="5589240"/>
            <a:ext cx="8712968" cy="6480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107504" y="1556792"/>
            <a:ext cx="8712968" cy="11521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107504" y="4077072"/>
            <a:ext cx="8712968" cy="15121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107504" y="3212976"/>
            <a:ext cx="8712968" cy="8640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07950" y="263525"/>
            <a:ext cx="8789988" cy="923925"/>
          </a:xfrm>
          <a:prstGeom prst="rect">
            <a:avLst/>
          </a:prstGeom>
          <a:noFill/>
          <a:ln w="9525">
            <a:noFill/>
            <a:miter lim="800000"/>
            <a:headEnd/>
            <a:tailEnd/>
          </a:ln>
        </p:spPr>
        <p:txBody>
          <a:bodyPr wrap="none">
            <a:spAutoFit/>
          </a:bodyPr>
          <a:lstStyle/>
          <a:p>
            <a:r>
              <a:rPr lang="ru-RU" sz="5400" b="1">
                <a:solidFill>
                  <a:srgbClr val="FFFF00"/>
                </a:solidFill>
              </a:rPr>
              <a:t>Что мало обсуждается? </a:t>
            </a:r>
          </a:p>
        </p:txBody>
      </p:sp>
      <p:sp>
        <p:nvSpPr>
          <p:cNvPr id="9219" name="Rectangle 12"/>
          <p:cNvSpPr>
            <a:spLocks noChangeArrowheads="1"/>
          </p:cNvSpPr>
          <p:nvPr/>
        </p:nvSpPr>
        <p:spPr bwMode="auto">
          <a:xfrm>
            <a:off x="468313" y="1557338"/>
            <a:ext cx="8351837" cy="1920875"/>
          </a:xfrm>
          <a:prstGeom prst="rect">
            <a:avLst/>
          </a:prstGeom>
          <a:noFill/>
          <a:ln w="9525">
            <a:noFill/>
            <a:miter lim="800000"/>
            <a:headEnd/>
            <a:tailEnd/>
          </a:ln>
        </p:spPr>
        <p:txBody>
          <a:bodyPr>
            <a:spAutoFit/>
          </a:bodyPr>
          <a:lstStyle/>
          <a:p>
            <a:pPr algn="ctr"/>
            <a:r>
              <a:rPr lang="ru-RU" sz="4000" b="1"/>
              <a:t>Как Электронная медицинская карта будет устроена </a:t>
            </a:r>
          </a:p>
          <a:p>
            <a:pPr algn="ctr"/>
            <a:r>
              <a:rPr lang="ru-RU" sz="4000" b="1"/>
              <a:t>(в целом)?</a:t>
            </a:r>
          </a:p>
        </p:txBody>
      </p:sp>
      <p:sp>
        <p:nvSpPr>
          <p:cNvPr id="9220" name="Rectangle 13"/>
          <p:cNvSpPr>
            <a:spLocks noChangeArrowheads="1"/>
          </p:cNvSpPr>
          <p:nvPr/>
        </p:nvSpPr>
        <p:spPr bwMode="auto">
          <a:xfrm>
            <a:off x="250825" y="4405313"/>
            <a:ext cx="8713788" cy="1616075"/>
          </a:xfrm>
          <a:prstGeom prst="rect">
            <a:avLst/>
          </a:prstGeom>
          <a:noFill/>
          <a:ln w="9525">
            <a:noFill/>
            <a:miter lim="800000"/>
            <a:headEnd/>
            <a:tailEnd/>
          </a:ln>
        </p:spPr>
        <p:txBody>
          <a:bodyPr>
            <a:spAutoFit/>
          </a:bodyPr>
          <a:lstStyle/>
          <a:p>
            <a:pPr algn="ctr"/>
            <a:r>
              <a:rPr lang="ru-RU" sz="2000"/>
              <a:t>Впрочем, разработчики, внедряющие МИС в конкретной организации, обычно очень хорошо знают, </a:t>
            </a:r>
          </a:p>
          <a:p>
            <a:pPr algn="ctr"/>
            <a:r>
              <a:rPr lang="ru-RU" sz="2000"/>
              <a:t>как устроена ЭМК в данной организации и в данной МИС </a:t>
            </a:r>
          </a:p>
          <a:p>
            <a:pPr algn="ctr"/>
            <a:r>
              <a:rPr lang="ru-RU" sz="2000"/>
              <a:t>(и, более того, очень боятся, что «сверху» им начнут объяснять, как все надо сделать «правильно»)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5"/>
          <p:cNvSpPr txBox="1">
            <a:spLocks noChangeArrowheads="1"/>
          </p:cNvSpPr>
          <p:nvPr/>
        </p:nvSpPr>
        <p:spPr bwMode="auto">
          <a:xfrm>
            <a:off x="107504" y="116632"/>
            <a:ext cx="9036496" cy="1292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2600" b="1" dirty="0" smtClean="0">
                <a:solidFill>
                  <a:srgbClr val="FFFF00"/>
                </a:solidFill>
              </a:rPr>
              <a:t>Электронный документооборот в здравоохранении никак не регламентирован </a:t>
            </a:r>
            <a:r>
              <a:rPr lang="ru-RU" sz="2000" b="1" dirty="0" smtClean="0">
                <a:solidFill>
                  <a:srgbClr val="FFFF00"/>
                </a:solidFill>
              </a:rPr>
              <a:t>(с завидным постоянством мы повторяем это каждый год).  </a:t>
            </a:r>
            <a:r>
              <a:rPr lang="ru-RU" sz="2600" b="1" dirty="0" smtClean="0">
                <a:solidFill>
                  <a:srgbClr val="FFFF00"/>
                </a:solidFill>
              </a:rPr>
              <a:t>ОДНАКО…..</a:t>
            </a:r>
            <a:endParaRPr lang="ru-RU" sz="2600" b="1" dirty="0">
              <a:solidFill>
                <a:srgbClr val="FFFF00"/>
              </a:solidFill>
            </a:endParaRPr>
          </a:p>
        </p:txBody>
      </p:sp>
      <p:sp>
        <p:nvSpPr>
          <p:cNvPr id="7" name="TextBox 6"/>
          <p:cNvSpPr txBox="1"/>
          <p:nvPr/>
        </p:nvSpPr>
        <p:spPr>
          <a:xfrm>
            <a:off x="323528" y="1556792"/>
            <a:ext cx="8640960" cy="1415772"/>
          </a:xfrm>
          <a:prstGeom prst="rect">
            <a:avLst/>
          </a:prstGeom>
          <a:solidFill>
            <a:srgbClr val="FFFF00"/>
          </a:solidFill>
          <a:scene3d>
            <a:camera prst="orthographicFront"/>
            <a:lightRig rig="threePt" dir="t"/>
          </a:scene3d>
          <a:sp3d>
            <a:bevelT/>
          </a:sp3d>
        </p:spPr>
        <p:txBody>
          <a:bodyPr wrap="square" rtlCol="0">
            <a:spAutoFit/>
          </a:bodyPr>
          <a:lstStyle/>
          <a:p>
            <a:r>
              <a:rPr lang="ru-RU" dirty="0" smtClean="0"/>
              <a:t>В отсутствии другой «</a:t>
            </a:r>
            <a:r>
              <a:rPr lang="ru-RU" dirty="0" err="1" smtClean="0"/>
              <a:t>нормативки</a:t>
            </a:r>
            <a:r>
              <a:rPr lang="ru-RU" dirty="0" smtClean="0"/>
              <a:t>» ГОСТ Р 52636-2006 </a:t>
            </a:r>
          </a:p>
          <a:p>
            <a:r>
              <a:rPr lang="ru-RU" dirty="0" smtClean="0"/>
              <a:t>«Электронная история болезни. Общие положения» оказался достаточным аргументом для принятия судебного решения. </a:t>
            </a:r>
          </a:p>
          <a:p>
            <a:r>
              <a:rPr lang="ru-RU" dirty="0" smtClean="0"/>
              <a:t>Это важнейший прецедент!!!         					</a:t>
            </a:r>
            <a:r>
              <a:rPr lang="ru-RU" sz="3200" dirty="0" smtClean="0"/>
              <a:t>  УРА</a:t>
            </a:r>
            <a:r>
              <a:rPr lang="ru-RU" sz="3200" dirty="0"/>
              <a:t>! </a:t>
            </a:r>
          </a:p>
        </p:txBody>
      </p:sp>
      <p:sp>
        <p:nvSpPr>
          <p:cNvPr id="5" name="TextBox 4"/>
          <p:cNvSpPr txBox="1"/>
          <p:nvPr/>
        </p:nvSpPr>
        <p:spPr>
          <a:xfrm>
            <a:off x="323528" y="2996952"/>
            <a:ext cx="8640960" cy="1508105"/>
          </a:xfrm>
          <a:prstGeom prst="rect">
            <a:avLst/>
          </a:prstGeom>
          <a:solidFill>
            <a:schemeClr val="accent3">
              <a:lumMod val="60000"/>
              <a:lumOff val="40000"/>
            </a:schemeClr>
          </a:solidFill>
          <a:scene3d>
            <a:camera prst="orthographicFront"/>
            <a:lightRig rig="threePt" dir="t"/>
          </a:scene3d>
          <a:sp3d>
            <a:bevelT/>
          </a:sp3d>
        </p:spPr>
        <p:txBody>
          <a:bodyPr wrap="square" rtlCol="0">
            <a:spAutoFit/>
          </a:bodyPr>
          <a:lstStyle/>
          <a:p>
            <a:pPr algn="ctr"/>
            <a:r>
              <a:rPr lang="ru-RU" sz="3600" dirty="0" smtClean="0"/>
              <a:t>Все-таки можно что-то сделать!</a:t>
            </a:r>
            <a:endParaRPr lang="ru-RU" sz="5400" dirty="0"/>
          </a:p>
          <a:p>
            <a:pPr algn="ctr"/>
            <a:r>
              <a:rPr lang="ru-RU" sz="2800" dirty="0" smtClean="0"/>
              <a:t>Пора заканчивать плач Ярославны!</a:t>
            </a:r>
          </a:p>
          <a:p>
            <a:pPr algn="ctr"/>
            <a:r>
              <a:rPr lang="ru-RU" sz="2800" dirty="0" smtClean="0"/>
              <a:t>Надо что-то делать!</a:t>
            </a:r>
          </a:p>
        </p:txBody>
      </p:sp>
      <p:pic>
        <p:nvPicPr>
          <p:cNvPr id="65538" name="Picture 2" descr="http://illustrators.ru/illustrations/332036_original.jpg?1302033333"/>
          <p:cNvPicPr>
            <a:picLocks noChangeAspect="1" noChangeArrowheads="1"/>
          </p:cNvPicPr>
          <p:nvPr/>
        </p:nvPicPr>
        <p:blipFill>
          <a:blip r:embed="rId2" cstate="email"/>
          <a:srcRect/>
          <a:stretch>
            <a:fillRect/>
          </a:stretch>
        </p:blipFill>
        <p:spPr bwMode="auto">
          <a:xfrm>
            <a:off x="971600" y="4523555"/>
            <a:ext cx="7143750" cy="3009901"/>
          </a:xfrm>
          <a:prstGeom prst="rect">
            <a:avLst/>
          </a:prstGeom>
          <a:noFill/>
        </p:spPr>
      </p:pic>
      <p:sp>
        <p:nvSpPr>
          <p:cNvPr id="8" name="TextBox 7"/>
          <p:cNvSpPr txBox="1"/>
          <p:nvPr/>
        </p:nvSpPr>
        <p:spPr>
          <a:xfrm>
            <a:off x="4644008" y="5013176"/>
            <a:ext cx="3347070" cy="707886"/>
          </a:xfrm>
          <a:prstGeom prst="rect">
            <a:avLst/>
          </a:prstGeom>
          <a:noFill/>
        </p:spPr>
        <p:txBody>
          <a:bodyPr wrap="none" rtlCol="0">
            <a:spAutoFit/>
          </a:bodyPr>
          <a:lstStyle/>
          <a:p>
            <a:r>
              <a:rPr lang="ru-RU" sz="4000" b="1" dirty="0" smtClean="0"/>
              <a:t>Что делать?</a:t>
            </a:r>
            <a:endParaRPr lang="ru-RU" sz="4000" b="1" dirty="0"/>
          </a:p>
        </p:txBody>
      </p:sp>
    </p:spTree>
    <p:extLst>
      <p:ext uri="{BB962C8B-B14F-4D97-AF65-F5344CB8AC3E}">
        <p14:creationId xmlns="" xmlns:p14="http://schemas.microsoft.com/office/powerpoint/2010/main" val="1703716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553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5"/>
          <p:cNvSpPr txBox="1">
            <a:spLocks noChangeArrowheads="1"/>
          </p:cNvSpPr>
          <p:nvPr/>
        </p:nvSpPr>
        <p:spPr bwMode="auto">
          <a:xfrm>
            <a:off x="107504" y="272842"/>
            <a:ext cx="8784976"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4000" b="1" dirty="0" smtClean="0">
                <a:solidFill>
                  <a:srgbClr val="FFFF00"/>
                </a:solidFill>
              </a:rPr>
              <a:t>Итак … попытки что-то сделать</a:t>
            </a:r>
            <a:endParaRPr lang="ru-RU" sz="4000" b="1" dirty="0">
              <a:solidFill>
                <a:srgbClr val="FFFF00"/>
              </a:solidFill>
            </a:endParaRPr>
          </a:p>
        </p:txBody>
      </p:sp>
      <p:pic>
        <p:nvPicPr>
          <p:cNvPr id="51202"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0" y="1052737"/>
            <a:ext cx="12673407" cy="71287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6512" y="1052736"/>
            <a:ext cx="9289032" cy="646331"/>
          </a:xfrm>
          <a:prstGeom prst="rect">
            <a:avLst/>
          </a:prstGeom>
          <a:solidFill>
            <a:schemeClr val="accent1">
              <a:lumMod val="60000"/>
              <a:lumOff val="40000"/>
            </a:schemeClr>
          </a:solidFill>
          <a:effectLst>
            <a:outerShdw blurRad="50800" dist="38100" dir="2700000" algn="tl" rotWithShape="0">
              <a:prstClr val="black">
                <a:alpha val="40000"/>
              </a:prstClr>
            </a:outerShdw>
          </a:effectLst>
          <a:scene3d>
            <a:camera prst="orthographicFront"/>
            <a:lightRig rig="threePt" dir="t"/>
          </a:scene3d>
          <a:sp3d>
            <a:bevelT/>
          </a:sp3d>
        </p:spPr>
        <p:txBody>
          <a:bodyPr wrap="square" rtlCol="0">
            <a:spAutoFit/>
          </a:bodyPr>
          <a:lstStyle/>
          <a:p>
            <a:pPr algn="ctr"/>
            <a:r>
              <a:rPr lang="en-US" sz="3600" dirty="0" smtClean="0"/>
              <a:t>egisz.rosminzdrav.ru</a:t>
            </a:r>
            <a:endParaRPr lang="ru-RU" sz="3600" dirty="0"/>
          </a:p>
        </p:txBody>
      </p:sp>
      <p:sp>
        <p:nvSpPr>
          <p:cNvPr id="8" name="Прямоугольник 7"/>
          <p:cNvSpPr/>
          <p:nvPr/>
        </p:nvSpPr>
        <p:spPr>
          <a:xfrm>
            <a:off x="3851920" y="5132303"/>
            <a:ext cx="4824536" cy="252385"/>
          </a:xfrm>
          <a:prstGeom prst="rect">
            <a:avLst/>
          </a:prstGeom>
          <a:solidFill>
            <a:schemeClr val="accent1">
              <a:alpha val="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3851920" y="5661248"/>
            <a:ext cx="4824536" cy="792088"/>
          </a:xfrm>
          <a:prstGeom prst="rect">
            <a:avLst/>
          </a:prstGeom>
          <a:solidFill>
            <a:schemeClr val="accent1">
              <a:alpha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 xmlns:p14="http://schemas.microsoft.com/office/powerpoint/2010/main" val="14135743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5"/>
          <p:cNvSpPr txBox="1">
            <a:spLocks noChangeArrowheads="1"/>
          </p:cNvSpPr>
          <p:nvPr/>
        </p:nvSpPr>
        <p:spPr bwMode="auto">
          <a:xfrm>
            <a:off x="179512" y="188640"/>
            <a:ext cx="8784976" cy="11387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3400" b="1" dirty="0" smtClean="0">
                <a:solidFill>
                  <a:srgbClr val="FFFF00"/>
                </a:solidFill>
              </a:rPr>
              <a:t>Попытка предложить нормативные документы (скорее всего безуспешная)</a:t>
            </a:r>
          </a:p>
        </p:txBody>
      </p:sp>
      <p:sp>
        <p:nvSpPr>
          <p:cNvPr id="2" name="Прямоугольник 1"/>
          <p:cNvSpPr/>
          <p:nvPr/>
        </p:nvSpPr>
        <p:spPr>
          <a:xfrm>
            <a:off x="179512" y="1484784"/>
            <a:ext cx="8784976" cy="1200329"/>
          </a:xfrm>
          <a:prstGeom prst="rect">
            <a:avLst/>
          </a:prstGeom>
        </p:spPr>
        <p:txBody>
          <a:bodyPr wrap="square">
            <a:spAutoFit/>
          </a:bodyPr>
          <a:lstStyle/>
          <a:p>
            <a:r>
              <a:rPr lang="ru-RU" sz="2400" b="1" u="sng" cap="all" dirty="0" smtClean="0"/>
              <a:t>Приложение Б</a:t>
            </a:r>
            <a:r>
              <a:rPr lang="ru-RU" sz="2400" b="1" cap="all" dirty="0" smtClean="0"/>
              <a:t>. </a:t>
            </a:r>
            <a:r>
              <a:rPr lang="ru-RU" sz="2400" b="1" dirty="0" smtClean="0"/>
              <a:t>Предложения по внесению изменений в медицинскую документацию (учетную и отчетную) для обеспечения ее ведения в ИЭМК.    Что в нем есть:</a:t>
            </a:r>
            <a:endParaRPr lang="ru-RU" dirty="0" smtClean="0"/>
          </a:p>
        </p:txBody>
      </p:sp>
      <p:sp>
        <p:nvSpPr>
          <p:cNvPr id="6" name="Прямоугольник 5"/>
          <p:cNvSpPr/>
          <p:nvPr/>
        </p:nvSpPr>
        <p:spPr>
          <a:xfrm>
            <a:off x="277736" y="2708920"/>
            <a:ext cx="8619034" cy="1368152"/>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u="sng" dirty="0" smtClean="0">
                <a:solidFill>
                  <a:schemeClr val="tx1"/>
                </a:solidFill>
              </a:rPr>
              <a:t>Констатация (почти очевидная): п</a:t>
            </a:r>
            <a:r>
              <a:rPr lang="ru-RU" sz="2400" b="1" dirty="0" smtClean="0">
                <a:solidFill>
                  <a:schemeClr val="tx1"/>
                </a:solidFill>
              </a:rPr>
              <a:t>ересмотр </a:t>
            </a:r>
            <a:r>
              <a:rPr lang="ru-RU" sz="2400" b="1" dirty="0">
                <a:solidFill>
                  <a:schemeClr val="tx1"/>
                </a:solidFill>
              </a:rPr>
              <a:t>всего массива медицинской документации – процесс чрезвычайно трудоемкий и требует значительного времени на согласование среди медицинской общественности. </a:t>
            </a:r>
          </a:p>
        </p:txBody>
      </p:sp>
      <p:sp>
        <p:nvSpPr>
          <p:cNvPr id="7" name="Прямоугольник 6"/>
          <p:cNvSpPr/>
          <p:nvPr/>
        </p:nvSpPr>
        <p:spPr>
          <a:xfrm>
            <a:off x="277736" y="4221088"/>
            <a:ext cx="8619034" cy="2276872"/>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400" b="1" u="sng" dirty="0" smtClean="0">
                <a:solidFill>
                  <a:schemeClr val="tx1"/>
                </a:solidFill>
              </a:rPr>
              <a:t>Общие </a:t>
            </a:r>
            <a:r>
              <a:rPr lang="ru-RU" sz="2400" b="1" u="sng" dirty="0">
                <a:solidFill>
                  <a:schemeClr val="tx1"/>
                </a:solidFill>
              </a:rPr>
              <a:t>принципы </a:t>
            </a:r>
            <a:r>
              <a:rPr lang="ru-RU" sz="2400" b="1" dirty="0">
                <a:solidFill>
                  <a:schemeClr val="tx1"/>
                </a:solidFill>
              </a:rPr>
              <a:t>и положения, предлагаемые для </a:t>
            </a:r>
            <a:r>
              <a:rPr lang="ru-RU" sz="2400" b="1" dirty="0" smtClean="0">
                <a:solidFill>
                  <a:schemeClr val="tx1"/>
                </a:solidFill>
              </a:rPr>
              <a:t>включения </a:t>
            </a:r>
            <a:r>
              <a:rPr lang="ru-RU" sz="2400" b="1" dirty="0">
                <a:solidFill>
                  <a:schemeClr val="tx1"/>
                </a:solidFill>
              </a:rPr>
              <a:t>в нормативно-правовые акты, обеспечивающие </a:t>
            </a:r>
            <a:r>
              <a:rPr lang="ru-RU" sz="2400" b="1" dirty="0" smtClean="0">
                <a:solidFill>
                  <a:schemeClr val="tx1"/>
                </a:solidFill>
              </a:rPr>
              <a:t>медицинский </a:t>
            </a:r>
            <a:r>
              <a:rPr lang="ru-RU" sz="2400" b="1" dirty="0">
                <a:solidFill>
                  <a:schemeClr val="tx1"/>
                </a:solidFill>
              </a:rPr>
              <a:t>электронный документооборот и электронный обмен медицинской </a:t>
            </a:r>
            <a:r>
              <a:rPr lang="ru-RU" sz="2400" b="1" dirty="0" smtClean="0">
                <a:solidFill>
                  <a:schemeClr val="tx1"/>
                </a:solidFill>
              </a:rPr>
              <a:t>информацией,  позволяющие конструктивно  использовать…</a:t>
            </a:r>
          </a:p>
          <a:p>
            <a:pPr lvl="0"/>
            <a:r>
              <a:rPr lang="ru-RU" sz="2400" b="1" dirty="0" smtClean="0">
                <a:solidFill>
                  <a:schemeClr val="tx1"/>
                </a:solidFill>
              </a:rPr>
              <a:t>(перекликается с </a:t>
            </a:r>
            <a:r>
              <a:rPr lang="en-US" sz="2400" b="1" dirty="0" smtClean="0">
                <a:solidFill>
                  <a:schemeClr val="tx1"/>
                </a:solidFill>
              </a:rPr>
              <a:t>meaningful use</a:t>
            </a:r>
            <a:r>
              <a:rPr lang="ru-RU" sz="2400" b="1" dirty="0" smtClean="0">
                <a:solidFill>
                  <a:schemeClr val="tx1"/>
                </a:solidFill>
              </a:rPr>
              <a:t> в США)</a:t>
            </a:r>
            <a:endParaRPr lang="ru-RU" sz="2400" b="1" dirty="0">
              <a:solidFill>
                <a:schemeClr val="tx1"/>
              </a:solidFill>
            </a:endParaRPr>
          </a:p>
        </p:txBody>
      </p:sp>
    </p:spTree>
    <p:extLst>
      <p:ext uri="{BB962C8B-B14F-4D97-AF65-F5344CB8AC3E}">
        <p14:creationId xmlns="" xmlns:p14="http://schemas.microsoft.com/office/powerpoint/2010/main" val="129632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5"/>
          <p:cNvSpPr txBox="1">
            <a:spLocks noChangeArrowheads="1"/>
          </p:cNvSpPr>
          <p:nvPr/>
        </p:nvSpPr>
        <p:spPr bwMode="auto">
          <a:xfrm>
            <a:off x="179512" y="283295"/>
            <a:ext cx="8784976" cy="1077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3600" b="1" dirty="0" smtClean="0">
                <a:solidFill>
                  <a:srgbClr val="FFFF00"/>
                </a:solidFill>
              </a:rPr>
              <a:t>Общие принципы </a:t>
            </a:r>
            <a:r>
              <a:rPr lang="ru-RU" sz="2800" dirty="0" smtClean="0">
                <a:solidFill>
                  <a:srgbClr val="FFFF00"/>
                </a:solidFill>
              </a:rPr>
              <a:t>(с них начинаются все основополагающие законы)  </a:t>
            </a:r>
            <a:endParaRPr lang="ru-RU" sz="3600" dirty="0" smtClean="0">
              <a:solidFill>
                <a:srgbClr val="FFFF00"/>
              </a:solidFill>
            </a:endParaRPr>
          </a:p>
        </p:txBody>
      </p:sp>
      <p:sp>
        <p:nvSpPr>
          <p:cNvPr id="6" name="TextBox 5"/>
          <p:cNvSpPr txBox="1"/>
          <p:nvPr/>
        </p:nvSpPr>
        <p:spPr>
          <a:xfrm>
            <a:off x="323528" y="1700808"/>
            <a:ext cx="8496944" cy="5078313"/>
          </a:xfrm>
          <a:prstGeom prst="rect">
            <a:avLst/>
          </a:prstGeom>
          <a:noFill/>
        </p:spPr>
        <p:txBody>
          <a:bodyPr wrap="square" rtlCol="0">
            <a:spAutoFit/>
          </a:bodyPr>
          <a:lstStyle/>
          <a:p>
            <a:pPr marL="457200" indent="-457200">
              <a:spcAft>
                <a:spcPts val="1200"/>
              </a:spcAft>
              <a:buAutoNum type="arabicPeriod"/>
            </a:pPr>
            <a:r>
              <a:rPr lang="ru-RU" sz="2400" dirty="0" smtClean="0"/>
              <a:t>Принцип стимулирования электронного            документооборот	</a:t>
            </a:r>
          </a:p>
          <a:p>
            <a:pPr marL="457200" indent="-457200">
              <a:spcAft>
                <a:spcPts val="1200"/>
              </a:spcAft>
              <a:buFont typeface="+mj-lt"/>
              <a:buAutoNum type="arabicPeriod"/>
            </a:pPr>
            <a:r>
              <a:rPr lang="ru-RU" sz="2400" dirty="0" smtClean="0"/>
              <a:t>Необходимость обеспечения смешанного электронно-бумажного документооборота	</a:t>
            </a:r>
          </a:p>
          <a:p>
            <a:pPr marL="457200" indent="-457200">
              <a:spcAft>
                <a:spcPts val="1200"/>
              </a:spcAft>
              <a:buFont typeface="+mj-lt"/>
              <a:buAutoNum type="arabicPeriod"/>
            </a:pPr>
            <a:r>
              <a:rPr lang="ru-RU" sz="2400" dirty="0" smtClean="0"/>
              <a:t>Принцип разумной достаточности	</a:t>
            </a:r>
          </a:p>
          <a:p>
            <a:pPr marL="457200" indent="-457200">
              <a:spcAft>
                <a:spcPts val="1200"/>
              </a:spcAft>
              <a:buFont typeface="+mj-lt"/>
              <a:buAutoNum type="arabicPeriod"/>
            </a:pPr>
            <a:r>
              <a:rPr lang="ru-RU" sz="2400" dirty="0" smtClean="0"/>
              <a:t>Юридическая значимость	</a:t>
            </a:r>
          </a:p>
          <a:p>
            <a:pPr marL="457200" indent="-457200">
              <a:spcAft>
                <a:spcPts val="1200"/>
              </a:spcAft>
              <a:buFont typeface="+mj-lt"/>
              <a:buAutoNum type="arabicPeriod"/>
            </a:pPr>
            <a:r>
              <a:rPr lang="ru-RU" sz="2400" dirty="0" smtClean="0"/>
              <a:t>Обеспечение доверия и правила коллективной работ	</a:t>
            </a:r>
          </a:p>
          <a:p>
            <a:pPr marL="342900" indent="-342900">
              <a:spcAft>
                <a:spcPts val="1200"/>
              </a:spcAft>
              <a:buAutoNum type="arabicPeriod"/>
            </a:pPr>
            <a:r>
              <a:rPr lang="ru-RU" sz="2400" dirty="0" smtClean="0"/>
              <a:t> Определение прав доступа  к документу	</a:t>
            </a:r>
          </a:p>
          <a:p>
            <a:pPr marL="457200" indent="-457200">
              <a:spcAft>
                <a:spcPts val="1200"/>
              </a:spcAft>
              <a:buFont typeface="+mj-lt"/>
              <a:buAutoNum type="arabicPeriod"/>
            </a:pPr>
            <a:r>
              <a:rPr lang="ru-RU" sz="2400" dirty="0" smtClean="0"/>
              <a:t>Структурирование и стандартизация медицинской информации для электронного обмена медицинскими документами	</a:t>
            </a:r>
          </a:p>
        </p:txBody>
      </p:sp>
    </p:spTree>
    <p:extLst>
      <p:ext uri="{BB962C8B-B14F-4D97-AF65-F5344CB8AC3E}">
        <p14:creationId xmlns="" xmlns:p14="http://schemas.microsoft.com/office/powerpoint/2010/main" val="1296327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5"/>
          <p:cNvSpPr txBox="1">
            <a:spLocks noChangeArrowheads="1"/>
          </p:cNvSpPr>
          <p:nvPr/>
        </p:nvSpPr>
        <p:spPr bwMode="auto">
          <a:xfrm>
            <a:off x="179512" y="188640"/>
            <a:ext cx="8784976" cy="10464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3400" b="1" dirty="0" smtClean="0">
                <a:solidFill>
                  <a:srgbClr val="FFFF00"/>
                </a:solidFill>
              </a:rPr>
              <a:t>Смешанный документооборот в ЭМК …</a:t>
            </a:r>
          </a:p>
          <a:p>
            <a:pPr eaLnBrk="1" hangingPunct="1"/>
            <a:r>
              <a:rPr lang="ru-RU" sz="2800" b="1" dirty="0" smtClean="0">
                <a:solidFill>
                  <a:srgbClr val="FFFF00"/>
                </a:solidFill>
              </a:rPr>
              <a:t>(еще раз спасибо </a:t>
            </a:r>
            <a:r>
              <a:rPr lang="ru-RU" sz="2800" b="1" dirty="0" err="1" smtClean="0">
                <a:solidFill>
                  <a:srgbClr val="FFFF00"/>
                </a:solidFill>
              </a:rPr>
              <a:t>Н.А.Храмцовской</a:t>
            </a:r>
            <a:r>
              <a:rPr lang="ru-RU" sz="2800" b="1" dirty="0" smtClean="0">
                <a:solidFill>
                  <a:srgbClr val="FFFF00"/>
                </a:solidFill>
              </a:rPr>
              <a:t> за термин)</a:t>
            </a:r>
            <a:endParaRPr lang="ru-RU" sz="2800" b="1" dirty="0">
              <a:solidFill>
                <a:srgbClr val="FFFF00"/>
              </a:solidFill>
            </a:endParaRPr>
          </a:p>
        </p:txBody>
      </p:sp>
      <p:sp>
        <p:nvSpPr>
          <p:cNvPr id="4" name="Скругленный прямоугольник 3"/>
          <p:cNvSpPr/>
          <p:nvPr/>
        </p:nvSpPr>
        <p:spPr>
          <a:xfrm>
            <a:off x="539552" y="1916832"/>
            <a:ext cx="3240360" cy="1008112"/>
          </a:xfrm>
          <a:prstGeom prst="roundRect">
            <a:avLst/>
          </a:prstGeom>
          <a:solidFill>
            <a:schemeClr val="tx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t>Бумажный документооборот </a:t>
            </a:r>
            <a:endParaRPr lang="ru-RU" sz="2800" b="1" dirty="0"/>
          </a:p>
        </p:txBody>
      </p:sp>
      <p:sp>
        <p:nvSpPr>
          <p:cNvPr id="9" name="Скругленный прямоугольник 8"/>
          <p:cNvSpPr/>
          <p:nvPr/>
        </p:nvSpPr>
        <p:spPr>
          <a:xfrm>
            <a:off x="5580112" y="1916832"/>
            <a:ext cx="3240360" cy="1008112"/>
          </a:xfrm>
          <a:prstGeom prst="round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rPr>
              <a:t>Электронный  документооборот </a:t>
            </a:r>
            <a:endParaRPr lang="ru-RU" sz="2800" b="1" dirty="0">
              <a:solidFill>
                <a:schemeClr val="tx1"/>
              </a:solidFill>
            </a:endParaRPr>
          </a:p>
        </p:txBody>
      </p:sp>
      <p:sp>
        <p:nvSpPr>
          <p:cNvPr id="5" name="Стрелка вправо 4"/>
          <p:cNvSpPr/>
          <p:nvPr/>
        </p:nvSpPr>
        <p:spPr>
          <a:xfrm>
            <a:off x="3923928" y="2204864"/>
            <a:ext cx="1505622"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кругленный прямоугольник 9"/>
          <p:cNvSpPr/>
          <p:nvPr/>
        </p:nvSpPr>
        <p:spPr>
          <a:xfrm>
            <a:off x="2771800" y="3717032"/>
            <a:ext cx="4032448" cy="1368152"/>
          </a:xfrm>
          <a:prstGeom prst="roundRect">
            <a:avLst/>
          </a:prstGeom>
          <a:solidFill>
            <a:schemeClr val="bg1">
              <a:lumMod val="75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rgbClr val="FF0000"/>
                </a:solidFill>
              </a:rPr>
              <a:t>Смешанный электронно-бумажный</a:t>
            </a:r>
          </a:p>
          <a:p>
            <a:pPr algn="ctr"/>
            <a:r>
              <a:rPr lang="ru-RU" sz="2800" b="1" dirty="0" smtClean="0">
                <a:solidFill>
                  <a:srgbClr val="FF0000"/>
                </a:solidFill>
              </a:rPr>
              <a:t>документооборот </a:t>
            </a:r>
            <a:endParaRPr lang="ru-RU" sz="2800" b="1" dirty="0">
              <a:solidFill>
                <a:srgbClr val="FF0000"/>
              </a:solidFill>
            </a:endParaRPr>
          </a:p>
        </p:txBody>
      </p:sp>
      <p:sp>
        <p:nvSpPr>
          <p:cNvPr id="6" name="Стрелка вправо 5"/>
          <p:cNvSpPr/>
          <p:nvPr/>
        </p:nvSpPr>
        <p:spPr>
          <a:xfrm rot="3731360">
            <a:off x="2941920" y="3052180"/>
            <a:ext cx="763402"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право 11"/>
          <p:cNvSpPr/>
          <p:nvPr/>
        </p:nvSpPr>
        <p:spPr>
          <a:xfrm rot="17761502">
            <a:off x="5713369" y="3039083"/>
            <a:ext cx="763402" cy="576064"/>
          </a:xfrm>
          <a:prstGeom prst="rightArrow">
            <a:avLst/>
          </a:prstGeom>
          <a:solidFill>
            <a:schemeClr val="accent1">
              <a:alpha val="2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216024" y="5517232"/>
            <a:ext cx="8820472" cy="1138773"/>
          </a:xfrm>
          <a:prstGeom prst="rect">
            <a:avLst/>
          </a:prstGeom>
        </p:spPr>
        <p:txBody>
          <a:bodyPr wrap="square">
            <a:spAutoFit/>
          </a:bodyPr>
          <a:lstStyle/>
          <a:p>
            <a:pPr algn="ctr"/>
            <a:r>
              <a:rPr lang="ru-RU" dirty="0" smtClean="0"/>
              <a:t>Важнейший вопрос: что является оригиналом документа , а что копией? </a:t>
            </a:r>
          </a:p>
          <a:p>
            <a:pPr algn="ctr"/>
            <a:r>
              <a:rPr lang="ru-RU" dirty="0" smtClean="0"/>
              <a:t>Где оригинал – бумажка, а где электронная запись?</a:t>
            </a:r>
          </a:p>
          <a:p>
            <a:pPr algn="ctr"/>
            <a:r>
              <a:rPr lang="ru-RU" sz="3200" b="1" dirty="0" smtClean="0"/>
              <a:t>История рассказанная  </a:t>
            </a:r>
            <a:r>
              <a:rPr lang="ru-RU" sz="3200" b="1" dirty="0" err="1" smtClean="0"/>
              <a:t>И.В.Емелиным</a:t>
            </a:r>
            <a:r>
              <a:rPr lang="ru-RU" sz="3200" b="1" dirty="0" smtClean="0"/>
              <a:t>….!   </a:t>
            </a:r>
            <a:endParaRPr lang="ru-RU" sz="3200" b="1" dirty="0"/>
          </a:p>
        </p:txBody>
      </p:sp>
    </p:spTree>
    <p:extLst>
      <p:ext uri="{BB962C8B-B14F-4D97-AF65-F5344CB8AC3E}">
        <p14:creationId xmlns="" xmlns:p14="http://schemas.microsoft.com/office/powerpoint/2010/main" val="1741899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xit"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6" grpId="0" animBg="1"/>
      <p:bldP spid="12" grpId="0" animBg="1"/>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5"/>
          <p:cNvSpPr txBox="1">
            <a:spLocks noChangeArrowheads="1"/>
          </p:cNvSpPr>
          <p:nvPr/>
        </p:nvSpPr>
        <p:spPr bwMode="auto">
          <a:xfrm>
            <a:off x="179512" y="188640"/>
            <a:ext cx="8784976" cy="11387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3400" b="1" dirty="0" smtClean="0">
                <a:solidFill>
                  <a:srgbClr val="FFFF00"/>
                </a:solidFill>
              </a:rPr>
              <a:t>Попытка предложить нормативные документы (скорее всего безуспешная)</a:t>
            </a:r>
          </a:p>
        </p:txBody>
      </p:sp>
      <p:sp>
        <p:nvSpPr>
          <p:cNvPr id="2" name="Прямоугольник 1"/>
          <p:cNvSpPr/>
          <p:nvPr/>
        </p:nvSpPr>
        <p:spPr>
          <a:xfrm>
            <a:off x="179512" y="1484784"/>
            <a:ext cx="8784976" cy="2062103"/>
          </a:xfrm>
          <a:prstGeom prst="rect">
            <a:avLst/>
          </a:prstGeom>
        </p:spPr>
        <p:txBody>
          <a:bodyPr wrap="square">
            <a:spAutoFit/>
          </a:bodyPr>
          <a:lstStyle/>
          <a:p>
            <a:r>
              <a:rPr lang="ru-RU" sz="2400" b="1" cap="all" dirty="0" smtClean="0"/>
              <a:t>Приложение Б. </a:t>
            </a:r>
            <a:r>
              <a:rPr lang="ru-RU" sz="2400" b="1" dirty="0" smtClean="0"/>
              <a:t>Предложения по внесению изменений в медицинскую документацию (учетную и отчетную) для обеспечения ее ведения в ИЭМК. </a:t>
            </a:r>
          </a:p>
          <a:p>
            <a:endParaRPr lang="ru-RU" sz="800" b="1" dirty="0" smtClean="0"/>
          </a:p>
          <a:p>
            <a:r>
              <a:rPr lang="ru-RU" sz="2400" b="1" dirty="0" smtClean="0"/>
              <a:t>содержит проекты </a:t>
            </a:r>
            <a:r>
              <a:rPr lang="ru-RU" sz="2400" b="1" i="1" dirty="0" smtClean="0"/>
              <a:t>(</a:t>
            </a:r>
            <a:r>
              <a:rPr lang="ru-RU" sz="2400" i="1" dirty="0" smtClean="0"/>
              <a:t>точнее прообразы</a:t>
            </a:r>
            <a:r>
              <a:rPr lang="ru-RU" sz="2400" b="1" dirty="0" smtClean="0"/>
              <a:t>) 2-х приказов Минздрава </a:t>
            </a:r>
            <a:endParaRPr lang="ru-RU" dirty="0" smtClean="0"/>
          </a:p>
        </p:txBody>
      </p:sp>
      <p:sp>
        <p:nvSpPr>
          <p:cNvPr id="11" name="Прямоугольник 10"/>
          <p:cNvSpPr/>
          <p:nvPr/>
        </p:nvSpPr>
        <p:spPr>
          <a:xfrm>
            <a:off x="277736" y="3645024"/>
            <a:ext cx="8619034" cy="1368152"/>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1.  «Общие правила ведения медицинской документации с использованием электронного документооборота и средств Интегрированной электронной медицинской карты». </a:t>
            </a:r>
          </a:p>
          <a:p>
            <a:pPr algn="ctr"/>
            <a:r>
              <a:rPr lang="ru-RU" sz="2400" i="1" dirty="0" smtClean="0">
                <a:solidFill>
                  <a:schemeClr val="tx1"/>
                </a:solidFill>
              </a:rPr>
              <a:t>(что можно сделать уже сейчас)</a:t>
            </a:r>
            <a:endParaRPr lang="ru-RU" sz="2400" i="1" dirty="0">
              <a:solidFill>
                <a:schemeClr val="tx1"/>
              </a:solidFill>
            </a:endParaRPr>
          </a:p>
        </p:txBody>
      </p:sp>
      <p:sp>
        <p:nvSpPr>
          <p:cNvPr id="14" name="Прямоугольник 13"/>
          <p:cNvSpPr/>
          <p:nvPr/>
        </p:nvSpPr>
        <p:spPr>
          <a:xfrm>
            <a:off x="277736" y="5157192"/>
            <a:ext cx="8619034" cy="1520552"/>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2400" b="1" dirty="0" smtClean="0">
                <a:solidFill>
                  <a:schemeClr val="tx1"/>
                </a:solidFill>
              </a:rPr>
              <a:t>2. «Общие требования к обеспечению ведения медицинской документации в электронном виде при утверждении новых форм медицинской документации и пересмотре существующей». </a:t>
            </a:r>
            <a:r>
              <a:rPr lang="ru-RU" sz="2400" i="1" dirty="0" smtClean="0">
                <a:solidFill>
                  <a:schemeClr val="tx1"/>
                </a:solidFill>
              </a:rPr>
              <a:t>(как вести себя в будущем)</a:t>
            </a:r>
          </a:p>
        </p:txBody>
      </p:sp>
    </p:spTree>
    <p:extLst>
      <p:ext uri="{BB962C8B-B14F-4D97-AF65-F5344CB8AC3E}">
        <p14:creationId xmlns="" xmlns:p14="http://schemas.microsoft.com/office/powerpoint/2010/main" val="129632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5"/>
          <p:cNvSpPr txBox="1">
            <a:spLocks noChangeArrowheads="1"/>
          </p:cNvSpPr>
          <p:nvPr/>
        </p:nvSpPr>
        <p:spPr bwMode="auto">
          <a:xfrm>
            <a:off x="107504" y="272842"/>
            <a:ext cx="8784976"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4000" b="1" dirty="0" smtClean="0">
                <a:solidFill>
                  <a:srgbClr val="FFFF00"/>
                </a:solidFill>
              </a:rPr>
              <a:t>Ну, наконец, добрались до ЭМК</a:t>
            </a:r>
            <a:endParaRPr lang="ru-RU" sz="4000" b="1" dirty="0">
              <a:solidFill>
                <a:srgbClr val="FFFF00"/>
              </a:solidFill>
            </a:endParaRPr>
          </a:p>
        </p:txBody>
      </p:sp>
      <p:pic>
        <p:nvPicPr>
          <p:cNvPr id="51202"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0" y="1052737"/>
            <a:ext cx="12673407" cy="71287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6512" y="1052736"/>
            <a:ext cx="9289032" cy="646331"/>
          </a:xfrm>
          <a:prstGeom prst="rect">
            <a:avLst/>
          </a:prstGeom>
          <a:solidFill>
            <a:schemeClr val="accent1">
              <a:lumMod val="60000"/>
              <a:lumOff val="40000"/>
            </a:schemeClr>
          </a:solidFill>
          <a:effectLst>
            <a:outerShdw blurRad="50800" dist="38100" dir="2700000" algn="tl" rotWithShape="0">
              <a:prstClr val="black">
                <a:alpha val="40000"/>
              </a:prstClr>
            </a:outerShdw>
          </a:effectLst>
          <a:scene3d>
            <a:camera prst="orthographicFront"/>
            <a:lightRig rig="threePt" dir="t"/>
          </a:scene3d>
          <a:sp3d>
            <a:bevelT/>
          </a:sp3d>
        </p:spPr>
        <p:txBody>
          <a:bodyPr wrap="square" rtlCol="0">
            <a:spAutoFit/>
          </a:bodyPr>
          <a:lstStyle/>
          <a:p>
            <a:pPr algn="ctr"/>
            <a:r>
              <a:rPr lang="en-US" sz="3600" dirty="0" smtClean="0"/>
              <a:t>egisz.rosminzdrav.ru</a:t>
            </a:r>
            <a:endParaRPr lang="ru-RU" sz="3600" dirty="0"/>
          </a:p>
        </p:txBody>
      </p:sp>
      <p:sp>
        <p:nvSpPr>
          <p:cNvPr id="6" name="Прямоугольник 5"/>
          <p:cNvSpPr/>
          <p:nvPr/>
        </p:nvSpPr>
        <p:spPr>
          <a:xfrm>
            <a:off x="3851920" y="5661248"/>
            <a:ext cx="4824536" cy="792088"/>
          </a:xfrm>
          <a:prstGeom prst="rect">
            <a:avLst/>
          </a:prstGeom>
          <a:solidFill>
            <a:schemeClr val="accent1">
              <a:alpha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539552" y="3356992"/>
            <a:ext cx="8280920" cy="1323439"/>
          </a:xfrm>
          <a:prstGeom prst="rect">
            <a:avLst/>
          </a:prstGeom>
          <a:solidFill>
            <a:srgbClr val="0070C0"/>
          </a:solidFill>
          <a:scene3d>
            <a:camera prst="orthographicFront"/>
            <a:lightRig rig="threePt" dir="t"/>
          </a:scene3d>
          <a:sp3d>
            <a:bevelT/>
          </a:sp3d>
        </p:spPr>
        <p:txBody>
          <a:bodyPr wrap="square" rtlCol="0">
            <a:spAutoFit/>
          </a:bodyPr>
          <a:lstStyle/>
          <a:p>
            <a:pPr algn="ctr"/>
            <a:r>
              <a:rPr lang="ru-RU" sz="4000" dirty="0" smtClean="0">
                <a:solidFill>
                  <a:schemeClr val="bg1"/>
                </a:solidFill>
              </a:rPr>
              <a:t>Проекты 3-х национальных стандартов про ЭМК</a:t>
            </a:r>
            <a:endParaRPr lang="ru-RU" sz="4000" dirty="0">
              <a:solidFill>
                <a:schemeClr val="bg1"/>
              </a:solidFill>
            </a:endParaRPr>
          </a:p>
        </p:txBody>
      </p:sp>
    </p:spTree>
    <p:extLst>
      <p:ext uri="{BB962C8B-B14F-4D97-AF65-F5344CB8AC3E}">
        <p14:creationId xmlns="" xmlns:p14="http://schemas.microsoft.com/office/powerpoint/2010/main" val="14135743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Подзаголовок 2"/>
          <p:cNvSpPr>
            <a:spLocks noGrp="1"/>
          </p:cNvSpPr>
          <p:nvPr>
            <p:ph type="subTitle" idx="4294967295"/>
          </p:nvPr>
        </p:nvSpPr>
        <p:spPr>
          <a:xfrm>
            <a:off x="323850" y="5229225"/>
            <a:ext cx="8496300" cy="1268413"/>
          </a:xfrm>
        </p:spPr>
        <p:txBody>
          <a:bodyPr lIns="118872" tIns="0" rIns="45720" bIns="0" anchor="b"/>
          <a:lstStyle/>
          <a:p>
            <a:pPr marL="0" indent="0" eaLnBrk="1" hangingPunct="1">
              <a:lnSpc>
                <a:spcPct val="80000"/>
              </a:lnSpc>
              <a:buFont typeface="Wingdings 2" pitchFamily="18" charset="2"/>
              <a:buNone/>
            </a:pPr>
            <a:r>
              <a:rPr lang="ru-RU" sz="3000" dirty="0" smtClean="0">
                <a:solidFill>
                  <a:srgbClr val="FFFFFF"/>
                </a:solidFill>
              </a:rPr>
              <a:t>Зингерман Борис Валентинович (</a:t>
            </a:r>
            <a:r>
              <a:rPr lang="en-US" sz="3000" dirty="0" smtClean="0">
                <a:solidFill>
                  <a:srgbClr val="FFFFFF"/>
                </a:solidFill>
              </a:rPr>
              <a:t>boris@blood.ru</a:t>
            </a:r>
            <a:r>
              <a:rPr lang="ru-RU" sz="3000" dirty="0" smtClean="0">
                <a:solidFill>
                  <a:srgbClr val="FFFFFF"/>
                </a:solidFill>
              </a:rPr>
              <a:t>)</a:t>
            </a:r>
          </a:p>
          <a:p>
            <a:pPr marL="0" indent="0" eaLnBrk="1" hangingPunct="1">
              <a:lnSpc>
                <a:spcPct val="80000"/>
              </a:lnSpc>
              <a:buFont typeface="Wingdings 2" pitchFamily="18" charset="2"/>
              <a:buNone/>
            </a:pPr>
            <a:endParaRPr lang="ru-RU" sz="3000" dirty="0" smtClean="0">
              <a:solidFill>
                <a:srgbClr val="FFFFFF"/>
              </a:solidFill>
            </a:endParaRPr>
          </a:p>
          <a:p>
            <a:pPr marL="0" indent="0" eaLnBrk="1" hangingPunct="1">
              <a:lnSpc>
                <a:spcPct val="80000"/>
              </a:lnSpc>
              <a:buFont typeface="Wingdings 2" pitchFamily="18" charset="2"/>
              <a:buNone/>
            </a:pPr>
            <a:r>
              <a:rPr lang="ru-RU" sz="3000" dirty="0" smtClean="0">
                <a:solidFill>
                  <a:srgbClr val="FFFFFF"/>
                </a:solidFill>
              </a:rPr>
              <a:t>Гематологический научный центр </a:t>
            </a:r>
            <a:r>
              <a:rPr lang="ru-RU" sz="3000" dirty="0" smtClean="0">
                <a:solidFill>
                  <a:srgbClr val="FFFFFF"/>
                </a:solidFill>
                <a:latin typeface="Arial" charset="0"/>
              </a:rPr>
              <a:t>МЗ РФ</a:t>
            </a:r>
            <a:r>
              <a:rPr lang="ru-RU" sz="3000" dirty="0" smtClean="0">
                <a:solidFill>
                  <a:srgbClr val="FFFFFF"/>
                </a:solidFill>
              </a:rPr>
              <a:t>       </a:t>
            </a:r>
          </a:p>
        </p:txBody>
      </p:sp>
      <p:sp>
        <p:nvSpPr>
          <p:cNvPr id="41987" name="Text Box 5"/>
          <p:cNvSpPr txBox="1">
            <a:spLocks noChangeArrowheads="1"/>
          </p:cNvSpPr>
          <p:nvPr/>
        </p:nvSpPr>
        <p:spPr bwMode="auto">
          <a:xfrm>
            <a:off x="323850" y="3021013"/>
            <a:ext cx="8424863" cy="19389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4000" b="1" dirty="0" smtClean="0">
                <a:solidFill>
                  <a:srgbClr val="FFFF00"/>
                </a:solidFill>
              </a:rPr>
              <a:t>Электронная медицинская карта и принципы ее организации</a:t>
            </a:r>
            <a:endParaRPr lang="ru-RU" sz="4000" b="1" dirty="0">
              <a:solidFill>
                <a:srgbClr val="FFFF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107950" y="38100"/>
            <a:ext cx="9036050" cy="1446213"/>
          </a:xfrm>
          <a:prstGeom prst="rect">
            <a:avLst/>
          </a:prstGeom>
          <a:noFill/>
          <a:ln w="9525">
            <a:noFill/>
            <a:miter lim="800000"/>
            <a:headEnd/>
            <a:tailEnd/>
          </a:ln>
        </p:spPr>
        <p:txBody>
          <a:bodyPr>
            <a:spAutoFit/>
          </a:bodyPr>
          <a:lstStyle/>
          <a:p>
            <a:r>
              <a:rPr lang="ru-RU" sz="4400" b="1" dirty="0" smtClean="0">
                <a:solidFill>
                  <a:srgbClr val="FFFF00"/>
                </a:solidFill>
              </a:rPr>
              <a:t>Электронная </a:t>
            </a:r>
            <a:r>
              <a:rPr lang="ru-RU" sz="4400" b="1" dirty="0">
                <a:solidFill>
                  <a:srgbClr val="FFFF00"/>
                </a:solidFill>
              </a:rPr>
              <a:t>медицинская карта – это что?</a:t>
            </a:r>
          </a:p>
        </p:txBody>
      </p:sp>
      <p:sp>
        <p:nvSpPr>
          <p:cNvPr id="15363" name="Rectangle 3"/>
          <p:cNvSpPr>
            <a:spLocks noChangeArrowheads="1"/>
          </p:cNvSpPr>
          <p:nvPr/>
        </p:nvSpPr>
        <p:spPr bwMode="auto">
          <a:xfrm>
            <a:off x="323850" y="1484313"/>
            <a:ext cx="8567738" cy="5648325"/>
          </a:xfrm>
          <a:prstGeom prst="rect">
            <a:avLst/>
          </a:prstGeom>
          <a:noFill/>
          <a:ln w="9525">
            <a:noFill/>
            <a:miter lim="800000"/>
            <a:headEnd/>
            <a:tailEnd/>
          </a:ln>
        </p:spPr>
        <p:txBody>
          <a:bodyPr>
            <a:spAutoFit/>
          </a:bodyPr>
          <a:lstStyle/>
          <a:p>
            <a:r>
              <a:rPr lang="ru-RU" sz="3200" b="1" i="1"/>
              <a:t>Система терминов связанных с электронной медицинской картой впервые определена в статье: </a:t>
            </a:r>
          </a:p>
          <a:p>
            <a:r>
              <a:rPr lang="ru-RU" sz="3200"/>
              <a:t>Зингерман Б.В., Емелин И.Н., Лебедев Г.С. Проблемы определения ключевых терминов медицинской информатики //Информационно-измерительные и управленческие системы. —</a:t>
            </a:r>
          </a:p>
          <a:p>
            <a:r>
              <a:rPr lang="ru-RU" sz="3200"/>
              <a:t>2009. — № 12. — С. 15–22.</a:t>
            </a:r>
          </a:p>
          <a:p>
            <a:endParaRPr lang="ru-RU" sz="900"/>
          </a:p>
          <a:p>
            <a:r>
              <a:rPr lang="ru-RU" sz="3200" b="1" i="1"/>
              <a:t>Сам себя не похвалишь….</a:t>
            </a:r>
          </a:p>
          <a:p>
            <a:endParaRPr lang="ru-RU" sz="3200" b="1" i="1"/>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107950" y="38100"/>
            <a:ext cx="9036050" cy="1446213"/>
          </a:xfrm>
          <a:prstGeom prst="rect">
            <a:avLst/>
          </a:prstGeom>
          <a:noFill/>
          <a:ln w="9525">
            <a:noFill/>
            <a:miter lim="800000"/>
            <a:headEnd/>
            <a:tailEnd/>
          </a:ln>
        </p:spPr>
        <p:txBody>
          <a:bodyPr>
            <a:spAutoFit/>
          </a:bodyPr>
          <a:lstStyle/>
          <a:p>
            <a:r>
              <a:rPr lang="ru-RU" sz="4400" b="1" dirty="0" smtClean="0">
                <a:solidFill>
                  <a:srgbClr val="FFFF00"/>
                </a:solidFill>
              </a:rPr>
              <a:t>Электронная </a:t>
            </a:r>
            <a:r>
              <a:rPr lang="ru-RU" sz="4400" b="1" dirty="0">
                <a:solidFill>
                  <a:srgbClr val="FFFF00"/>
                </a:solidFill>
              </a:rPr>
              <a:t>медицинская карта – это что?</a:t>
            </a:r>
          </a:p>
        </p:txBody>
      </p:sp>
      <p:pic>
        <p:nvPicPr>
          <p:cNvPr id="4" name="Picture 45" descr="обложка ГОСТjpg"/>
          <p:cNvPicPr>
            <a:picLocks noChangeAspect="1" noChangeArrowheads="1"/>
          </p:cNvPicPr>
          <p:nvPr/>
        </p:nvPicPr>
        <p:blipFill>
          <a:blip r:embed="rId2" cstate="email"/>
          <a:srcRect/>
          <a:stretch>
            <a:fillRect/>
          </a:stretch>
        </p:blipFill>
        <p:spPr bwMode="auto">
          <a:xfrm>
            <a:off x="0" y="1542380"/>
            <a:ext cx="3653259" cy="5315620"/>
          </a:xfrm>
          <a:prstGeom prst="rect">
            <a:avLst/>
          </a:prstGeom>
          <a:noFill/>
          <a:ln w="9525">
            <a:solidFill>
              <a:schemeClr val="tx1"/>
            </a:solidFill>
            <a:miter lim="800000"/>
            <a:headEnd/>
            <a:tailEnd/>
          </a:ln>
        </p:spPr>
      </p:pic>
      <p:sp>
        <p:nvSpPr>
          <p:cNvPr id="5" name="TextBox 4"/>
          <p:cNvSpPr txBox="1"/>
          <p:nvPr/>
        </p:nvSpPr>
        <p:spPr>
          <a:xfrm>
            <a:off x="3851920" y="1556792"/>
            <a:ext cx="5112568" cy="4524315"/>
          </a:xfrm>
          <a:prstGeom prst="rect">
            <a:avLst/>
          </a:prstGeom>
          <a:noFill/>
        </p:spPr>
        <p:txBody>
          <a:bodyPr wrap="square" rtlCol="0">
            <a:spAutoFit/>
          </a:bodyPr>
          <a:lstStyle/>
          <a:p>
            <a:r>
              <a:rPr lang="ru-RU" sz="2000" dirty="0" smtClean="0"/>
              <a:t>Что в нем?</a:t>
            </a:r>
          </a:p>
          <a:p>
            <a:endParaRPr lang="ru-RU" sz="2000" dirty="0" smtClean="0"/>
          </a:p>
          <a:p>
            <a:pPr marL="342900" indent="-342900">
              <a:buFontTx/>
              <a:buAutoNum type="arabicPeriod"/>
            </a:pPr>
            <a:r>
              <a:rPr lang="ru-RU" sz="2400" dirty="0" smtClean="0"/>
              <a:t>Цели ведения ЭМК (на основе международного стандарта ГОСТ </a:t>
            </a:r>
            <a:r>
              <a:rPr lang="ru-RU" sz="2400" dirty="0"/>
              <a:t>Р </a:t>
            </a:r>
            <a:r>
              <a:rPr lang="ru-RU" sz="2400" b="1" dirty="0"/>
              <a:t>ИСО</a:t>
            </a:r>
            <a:r>
              <a:rPr lang="ru-RU" sz="2400" dirty="0"/>
              <a:t>/ТС </a:t>
            </a:r>
            <a:r>
              <a:rPr lang="ru-RU" sz="2400" b="1" dirty="0"/>
              <a:t>18308-2008</a:t>
            </a:r>
            <a:r>
              <a:rPr lang="ru-RU" sz="2400" dirty="0"/>
              <a:t> «Информатизация здоровья. Требования к архитектуре электронного учета здоровья»</a:t>
            </a:r>
          </a:p>
          <a:p>
            <a:pPr marL="342900" indent="-342900">
              <a:buAutoNum type="arabicPeriod"/>
            </a:pPr>
            <a:endParaRPr lang="ru-RU" sz="2800" dirty="0" smtClean="0"/>
          </a:p>
          <a:p>
            <a:pPr marL="342900" indent="-342900">
              <a:buAutoNum type="arabicPeriod"/>
            </a:pPr>
            <a:r>
              <a:rPr lang="ru-RU" sz="2400" dirty="0" smtClean="0"/>
              <a:t>Общие принципы  (обсуждались выше)</a:t>
            </a:r>
          </a:p>
          <a:p>
            <a:pPr marL="342900" indent="-342900"/>
            <a:endParaRPr lang="ru-RU"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107950" y="211287"/>
            <a:ext cx="9036050" cy="769441"/>
          </a:xfrm>
          <a:prstGeom prst="rect">
            <a:avLst/>
          </a:prstGeom>
          <a:noFill/>
          <a:ln w="9525">
            <a:noFill/>
            <a:miter lim="800000"/>
            <a:headEnd/>
            <a:tailEnd/>
          </a:ln>
        </p:spPr>
        <p:txBody>
          <a:bodyPr>
            <a:spAutoFit/>
          </a:bodyPr>
          <a:lstStyle/>
          <a:p>
            <a:r>
              <a:rPr lang="ru-RU" sz="4400" b="1" dirty="0" smtClean="0">
                <a:solidFill>
                  <a:srgbClr val="FFFF00"/>
                </a:solidFill>
              </a:rPr>
              <a:t>Цели ведения ЭМК</a:t>
            </a:r>
            <a:endParaRPr lang="ru-RU" sz="4400" b="1" dirty="0">
              <a:solidFill>
                <a:srgbClr val="FFFF00"/>
              </a:solidFill>
            </a:endParaRPr>
          </a:p>
        </p:txBody>
      </p:sp>
      <p:sp>
        <p:nvSpPr>
          <p:cNvPr id="5" name="TextBox 4"/>
          <p:cNvSpPr txBox="1"/>
          <p:nvPr/>
        </p:nvSpPr>
        <p:spPr>
          <a:xfrm>
            <a:off x="251520" y="1556792"/>
            <a:ext cx="8712968" cy="4647426"/>
          </a:xfrm>
          <a:prstGeom prst="rect">
            <a:avLst/>
          </a:prstGeom>
          <a:noFill/>
        </p:spPr>
        <p:txBody>
          <a:bodyPr wrap="square" rtlCol="0">
            <a:spAutoFit/>
          </a:bodyPr>
          <a:lstStyle/>
          <a:p>
            <a:r>
              <a:rPr lang="ru-RU" sz="2000" dirty="0"/>
              <a:t>Информация, собираемая в электронной медицинской карте, служит, в первую очередь, для обеспечения непрерывности, преемственности и качества лечения, а также для своевременной профилактики и иных мероприятий по обеспечению здоровья  конкретного индивида. </a:t>
            </a:r>
            <a:endParaRPr lang="ru-RU" sz="2000" dirty="0" smtClean="0"/>
          </a:p>
          <a:p>
            <a:endParaRPr lang="ru-RU" sz="2000" dirty="0"/>
          </a:p>
          <a:p>
            <a:r>
              <a:rPr lang="ru-RU" sz="1200" dirty="0"/>
              <a:t>Основными назначениями электронной медицинской карты являются:</a:t>
            </a:r>
          </a:p>
          <a:p>
            <a:pPr lvl="0">
              <a:buFont typeface="Arial" pitchFamily="34" charset="0"/>
              <a:buChar char="•"/>
            </a:pPr>
            <a:r>
              <a:rPr lang="ru-RU" sz="1200" dirty="0"/>
              <a:t>Сбор и хранение в электронном виде максимально доступного объема информации о здоровье конкретного индивида.</a:t>
            </a:r>
          </a:p>
          <a:p>
            <a:pPr lvl="0">
              <a:buFont typeface="Arial" pitchFamily="34" charset="0"/>
              <a:buChar char="•"/>
            </a:pPr>
            <a:r>
              <a:rPr lang="ru-RU" sz="1200" dirty="0"/>
              <a:t>Оперативное предоставление доступа к этой информации уполномоченным медицинским работникам, самому индивиду и его законным представителям в максимально удобной и доступной для конкретного пользователя форме.</a:t>
            </a:r>
          </a:p>
          <a:p>
            <a:pPr lvl="0">
              <a:buFont typeface="Arial" pitchFamily="34" charset="0"/>
              <a:buChar char="•"/>
            </a:pPr>
            <a:r>
              <a:rPr lang="ru-RU" sz="1200" dirty="0"/>
              <a:t>Построение на базе этой информации специализированных электронных сервисов, ориентированных как на медицинский персонал, так и на самого индивида, и обеспечивающих увеличение безопасности и качества медицинского обслуживания, а также повышение качества жизни и здоровья индивида</a:t>
            </a:r>
            <a:r>
              <a:rPr lang="ru-RU" sz="1200" dirty="0" smtClean="0"/>
              <a:t>.</a:t>
            </a:r>
          </a:p>
          <a:p>
            <a:pPr lvl="0">
              <a:buFont typeface="Arial" pitchFamily="34" charset="0"/>
              <a:buChar char="•"/>
            </a:pPr>
            <a:endParaRPr lang="ru-RU" sz="1200" dirty="0"/>
          </a:p>
          <a:p>
            <a:r>
              <a:rPr lang="ru-RU" sz="2000" dirty="0"/>
              <a:t>Выше перечисленные цели в соответствии с ГОСТ </a:t>
            </a:r>
            <a:r>
              <a:rPr lang="ru-RU" sz="2000" dirty="0" smtClean="0"/>
              <a:t>Р ИСО/ТС 18308-2008 </a:t>
            </a:r>
            <a:r>
              <a:rPr lang="ru-RU" sz="2000" b="1" dirty="0"/>
              <a:t>являются первичными и основными целями</a:t>
            </a:r>
            <a:r>
              <a:rPr lang="ru-RU" sz="2000" dirty="0"/>
              <a:t> ведения электронных медицинских карт.</a:t>
            </a:r>
          </a:p>
          <a:p>
            <a:endParaRPr lang="ru-RU" sz="20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107950" y="211287"/>
            <a:ext cx="9036050" cy="769441"/>
          </a:xfrm>
          <a:prstGeom prst="rect">
            <a:avLst/>
          </a:prstGeom>
          <a:noFill/>
          <a:ln w="9525">
            <a:noFill/>
            <a:miter lim="800000"/>
            <a:headEnd/>
            <a:tailEnd/>
          </a:ln>
        </p:spPr>
        <p:txBody>
          <a:bodyPr>
            <a:spAutoFit/>
          </a:bodyPr>
          <a:lstStyle/>
          <a:p>
            <a:r>
              <a:rPr lang="ru-RU" sz="4400" b="1" dirty="0" smtClean="0">
                <a:solidFill>
                  <a:srgbClr val="FFFF00"/>
                </a:solidFill>
              </a:rPr>
              <a:t>Цели ведения ЭМК</a:t>
            </a:r>
            <a:endParaRPr lang="ru-RU" sz="4400" b="1" dirty="0">
              <a:solidFill>
                <a:srgbClr val="FFFF00"/>
              </a:solidFill>
            </a:endParaRPr>
          </a:p>
        </p:txBody>
      </p:sp>
      <p:sp>
        <p:nvSpPr>
          <p:cNvPr id="5" name="TextBox 4"/>
          <p:cNvSpPr txBox="1"/>
          <p:nvPr/>
        </p:nvSpPr>
        <p:spPr>
          <a:xfrm>
            <a:off x="251520" y="1556792"/>
            <a:ext cx="8712968" cy="5324535"/>
          </a:xfrm>
          <a:prstGeom prst="rect">
            <a:avLst/>
          </a:prstGeom>
          <a:noFill/>
        </p:spPr>
        <p:txBody>
          <a:bodyPr wrap="square" rtlCol="0">
            <a:spAutoFit/>
          </a:bodyPr>
          <a:lstStyle/>
          <a:p>
            <a:r>
              <a:rPr lang="ru-RU" sz="2400" dirty="0" smtClean="0"/>
              <a:t>Ведение электронных медицинских карт предполагает также ряд </a:t>
            </a:r>
            <a:r>
              <a:rPr lang="ru-RU" sz="2400" b="1" dirty="0" smtClean="0"/>
              <a:t>вторичных целей</a:t>
            </a:r>
            <a:r>
              <a:rPr lang="ru-RU" sz="2400" dirty="0" smtClean="0"/>
              <a:t> ….   К ним относятся:</a:t>
            </a:r>
          </a:p>
          <a:p>
            <a:endParaRPr lang="ru-RU" sz="2000" dirty="0" smtClean="0"/>
          </a:p>
          <a:p>
            <a:pPr>
              <a:buFont typeface="Arial" pitchFamily="34" charset="0"/>
              <a:buChar char="•"/>
            </a:pPr>
            <a:r>
              <a:rPr lang="ru-RU" sz="2000" dirty="0" smtClean="0"/>
              <a:t> </a:t>
            </a:r>
            <a:r>
              <a:rPr lang="ru-RU" dirty="0" smtClean="0"/>
              <a:t>учет деятельности и автоматизированное построение статистической и финансовой отчетности медицинской организации на базе первичной медицинской документации, включенной в электронные медицинские карты;   </a:t>
            </a:r>
          </a:p>
          <a:p>
            <a:pPr>
              <a:buFont typeface="Arial" pitchFamily="34" charset="0"/>
              <a:buChar char="•"/>
            </a:pPr>
            <a:r>
              <a:rPr lang="ru-RU" dirty="0" smtClean="0"/>
              <a:t> управление медицинской организацией или здравоохранением региона, а также планирование и выработка политики в отношении медицинских организаций и здравоохранения в целом;</a:t>
            </a:r>
          </a:p>
          <a:p>
            <a:pPr>
              <a:buFont typeface="Arial" pitchFamily="34" charset="0"/>
              <a:buChar char="•"/>
            </a:pPr>
            <a:r>
              <a:rPr lang="ru-RU" dirty="0" smtClean="0"/>
              <a:t> контроль качества и обоснованности проведенного лечения, юридическое подтверждение проведенного лечения; </a:t>
            </a:r>
          </a:p>
          <a:p>
            <a:pPr>
              <a:buFont typeface="Arial" pitchFamily="34" charset="0"/>
              <a:buChar char="•"/>
            </a:pPr>
            <a:r>
              <a:rPr lang="ru-RU" dirty="0" smtClean="0"/>
              <a:t> проведение научных и клинических исследований на базе анализа обезличенных данных, извлеченных из электронных медицинских карт;</a:t>
            </a:r>
          </a:p>
          <a:p>
            <a:pPr>
              <a:buFont typeface="Arial" pitchFamily="34" charset="0"/>
              <a:buChar char="•"/>
            </a:pPr>
            <a:r>
              <a:rPr lang="ru-RU" dirty="0" smtClean="0"/>
              <a:t> использование обезличенных данных электронных медицинских карт для обучения студентов медицинских специальностей, врачей и пациентов;</a:t>
            </a:r>
          </a:p>
          <a:p>
            <a:pPr>
              <a:buFont typeface="Arial" pitchFamily="34" charset="0"/>
              <a:buChar char="•"/>
            </a:pPr>
            <a:r>
              <a:rPr lang="ru-RU" dirty="0" smtClean="0"/>
              <a:t>иные, определенные законодательством, функции, связанные с обеспечением общественного здоровья и безопасности.</a:t>
            </a:r>
          </a:p>
          <a:p>
            <a:endParaRPr lang="ru-RU"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50825" y="116632"/>
            <a:ext cx="8713788" cy="584775"/>
          </a:xfrm>
          <a:prstGeom prst="rect">
            <a:avLst/>
          </a:prstGeom>
          <a:noFill/>
          <a:ln w="9525">
            <a:noFill/>
            <a:miter lim="800000"/>
            <a:headEnd/>
            <a:tailEnd/>
          </a:ln>
        </p:spPr>
        <p:txBody>
          <a:bodyPr>
            <a:spAutoFit/>
          </a:bodyPr>
          <a:lstStyle/>
          <a:p>
            <a:r>
              <a:rPr lang="ru-RU" sz="3200" b="1" dirty="0">
                <a:solidFill>
                  <a:srgbClr val="FFFF00"/>
                </a:solidFill>
              </a:rPr>
              <a:t>Структура (формализация) и цели ЭМК</a:t>
            </a:r>
          </a:p>
        </p:txBody>
      </p:sp>
      <p:sp>
        <p:nvSpPr>
          <p:cNvPr id="20483" name="Rectangle 3"/>
          <p:cNvSpPr>
            <a:spLocks noChangeArrowheads="1"/>
          </p:cNvSpPr>
          <p:nvPr/>
        </p:nvSpPr>
        <p:spPr bwMode="auto">
          <a:xfrm>
            <a:off x="250825" y="836613"/>
            <a:ext cx="8567738" cy="523875"/>
          </a:xfrm>
          <a:prstGeom prst="rect">
            <a:avLst/>
          </a:prstGeom>
          <a:noFill/>
          <a:ln w="9525">
            <a:noFill/>
            <a:miter lim="800000"/>
            <a:headEnd/>
            <a:tailEnd/>
          </a:ln>
        </p:spPr>
        <p:txBody>
          <a:bodyPr>
            <a:spAutoFit/>
          </a:bodyPr>
          <a:lstStyle/>
          <a:p>
            <a:pPr marL="342900" indent="-342900"/>
            <a:r>
              <a:rPr lang="ru-RU" sz="2800" i="1">
                <a:solidFill>
                  <a:schemeClr val="bg1"/>
                </a:solidFill>
              </a:rPr>
              <a:t>Структура неразрывно связана с целями!</a:t>
            </a:r>
            <a:endParaRPr lang="ru-RU" sz="2400" i="1">
              <a:solidFill>
                <a:schemeClr val="bg1"/>
              </a:solidFill>
            </a:endParaRPr>
          </a:p>
        </p:txBody>
      </p:sp>
      <p:pic>
        <p:nvPicPr>
          <p:cNvPr id="20484" name="Picture 4" descr="http://t1.gstatic.com/images?q=tbn:ANd9GcRVuRxfiMVe7uj2IaSB1EIF5VtEvcrGkV8_k02zQRdVyWObsbEH"/>
          <p:cNvPicPr>
            <a:picLocks noChangeAspect="1" noChangeArrowheads="1"/>
          </p:cNvPicPr>
          <p:nvPr/>
        </p:nvPicPr>
        <p:blipFill>
          <a:blip r:embed="rId2" cstate="email"/>
          <a:srcRect/>
          <a:stretch>
            <a:fillRect/>
          </a:stretch>
        </p:blipFill>
        <p:spPr bwMode="auto">
          <a:xfrm>
            <a:off x="0" y="1514475"/>
            <a:ext cx="9144000" cy="5443538"/>
          </a:xfrm>
          <a:prstGeom prst="rect">
            <a:avLst/>
          </a:prstGeom>
          <a:noFill/>
          <a:ln w="9525">
            <a:noFill/>
            <a:miter lim="800000"/>
            <a:headEnd/>
            <a:tailEnd/>
          </a:ln>
        </p:spPr>
      </p:pic>
      <p:sp>
        <p:nvSpPr>
          <p:cNvPr id="7" name="TextBox 6"/>
          <p:cNvSpPr txBox="1"/>
          <p:nvPr/>
        </p:nvSpPr>
        <p:spPr>
          <a:xfrm>
            <a:off x="327025" y="1557338"/>
            <a:ext cx="8566150" cy="1014412"/>
          </a:xfrm>
          <a:prstGeom prst="rect">
            <a:avLst/>
          </a:prstGeom>
          <a:solidFill>
            <a:schemeClr val="tx1">
              <a:lumMod val="95000"/>
              <a:lumOff val="5000"/>
              <a:alpha val="71000"/>
            </a:schemeClr>
          </a:solidFill>
        </p:spPr>
        <p:txBody>
          <a:bodyPr>
            <a:spAutoFit/>
          </a:bodyPr>
          <a:lstStyle/>
          <a:p>
            <a:pPr algn="ctr">
              <a:defRPr/>
            </a:pPr>
            <a:r>
              <a:rPr lang="ru-RU" sz="2000" dirty="0">
                <a:solidFill>
                  <a:srgbClr val="FFFF00"/>
                </a:solidFill>
              </a:rPr>
              <a:t>Информационный обмен в лечебно-диагностическом процессе</a:t>
            </a:r>
          </a:p>
          <a:p>
            <a:pPr algn="ctr">
              <a:defRPr/>
            </a:pPr>
            <a:r>
              <a:rPr lang="ru-RU" sz="2000" dirty="0">
                <a:solidFill>
                  <a:srgbClr val="FFFF00"/>
                </a:solidFill>
              </a:rPr>
              <a:t>в целях обеспечения его преемственности. </a:t>
            </a:r>
          </a:p>
          <a:p>
            <a:pPr algn="ctr">
              <a:defRPr/>
            </a:pPr>
            <a:r>
              <a:rPr lang="ru-RU" sz="2000" u="sng" dirty="0">
                <a:solidFill>
                  <a:srgbClr val="FFFF00"/>
                </a:solidFill>
              </a:rPr>
              <a:t>Слабоструктурированная информация </a:t>
            </a:r>
            <a:r>
              <a:rPr lang="ru-RU" sz="2000" dirty="0">
                <a:solidFill>
                  <a:srgbClr val="FFFF00"/>
                </a:solidFill>
              </a:rPr>
              <a:t>– врач читает ее глазами!</a:t>
            </a:r>
          </a:p>
        </p:txBody>
      </p:sp>
      <p:sp>
        <p:nvSpPr>
          <p:cNvPr id="8" name="TextBox 7"/>
          <p:cNvSpPr txBox="1"/>
          <p:nvPr/>
        </p:nvSpPr>
        <p:spPr>
          <a:xfrm>
            <a:off x="323850" y="5589588"/>
            <a:ext cx="8564563" cy="1322387"/>
          </a:xfrm>
          <a:prstGeom prst="rect">
            <a:avLst/>
          </a:prstGeom>
          <a:solidFill>
            <a:schemeClr val="tx1">
              <a:lumMod val="95000"/>
              <a:lumOff val="5000"/>
              <a:alpha val="71000"/>
            </a:schemeClr>
          </a:solidFill>
        </p:spPr>
        <p:txBody>
          <a:bodyPr>
            <a:spAutoFit/>
          </a:bodyPr>
          <a:lstStyle/>
          <a:p>
            <a:pPr algn="ctr">
              <a:defRPr/>
            </a:pPr>
            <a:r>
              <a:rPr lang="ru-RU" sz="2000" dirty="0">
                <a:solidFill>
                  <a:srgbClr val="FFFF00"/>
                </a:solidFill>
              </a:rPr>
              <a:t>Агрегирование, анализ и стат.обработка </a:t>
            </a:r>
          </a:p>
          <a:p>
            <a:pPr algn="ctr">
              <a:defRPr/>
            </a:pPr>
            <a:r>
              <a:rPr lang="ru-RU" sz="2000" dirty="0">
                <a:solidFill>
                  <a:srgbClr val="FFFF00"/>
                </a:solidFill>
              </a:rPr>
              <a:t>в целях управления здравоохранением. </a:t>
            </a:r>
          </a:p>
          <a:p>
            <a:pPr algn="ctr">
              <a:defRPr/>
            </a:pPr>
            <a:r>
              <a:rPr lang="ru-RU" sz="2000" u="sng" dirty="0">
                <a:solidFill>
                  <a:srgbClr val="FFFF00"/>
                </a:solidFill>
              </a:rPr>
              <a:t>Полностью и заранее структурированная информация</a:t>
            </a:r>
            <a:r>
              <a:rPr lang="ru-RU" sz="2000" dirty="0">
                <a:solidFill>
                  <a:srgbClr val="FFFF00"/>
                </a:solidFill>
              </a:rPr>
              <a:t> </a:t>
            </a:r>
          </a:p>
          <a:p>
            <a:pPr algn="ctr">
              <a:defRPr/>
            </a:pPr>
            <a:r>
              <a:rPr lang="ru-RU" sz="2000" dirty="0">
                <a:solidFill>
                  <a:srgbClr val="FFFF00"/>
                </a:solidFill>
              </a:rPr>
              <a:t>Возможно только на основе 100% собранной информации!</a:t>
            </a:r>
          </a:p>
        </p:txBody>
      </p:sp>
      <p:sp>
        <p:nvSpPr>
          <p:cNvPr id="9" name="TextBox 8"/>
          <p:cNvSpPr txBox="1"/>
          <p:nvPr/>
        </p:nvSpPr>
        <p:spPr>
          <a:xfrm>
            <a:off x="1763713" y="3800475"/>
            <a:ext cx="5688012" cy="1016000"/>
          </a:xfrm>
          <a:prstGeom prst="rect">
            <a:avLst/>
          </a:prstGeom>
          <a:solidFill>
            <a:schemeClr val="tx1">
              <a:lumMod val="95000"/>
              <a:lumOff val="5000"/>
              <a:alpha val="71000"/>
            </a:schemeClr>
          </a:solidFill>
        </p:spPr>
        <p:txBody>
          <a:bodyPr>
            <a:spAutoFit/>
          </a:bodyPr>
          <a:lstStyle/>
          <a:p>
            <a:pPr algn="ctr">
              <a:defRPr/>
            </a:pPr>
            <a:r>
              <a:rPr lang="ru-RU" sz="2000" dirty="0">
                <a:solidFill>
                  <a:srgbClr val="FFFF00"/>
                </a:solidFill>
              </a:rPr>
              <a:t>Поддержка принятия врачебных решений и научный анализ. </a:t>
            </a:r>
          </a:p>
          <a:p>
            <a:pPr algn="ctr">
              <a:defRPr/>
            </a:pPr>
            <a:r>
              <a:rPr lang="ru-RU" sz="2000" u="sng" dirty="0">
                <a:solidFill>
                  <a:srgbClr val="FFFF00"/>
                </a:solidFill>
              </a:rPr>
              <a:t>Частично   структурированная информация</a:t>
            </a:r>
            <a:r>
              <a:rPr lang="ru-RU" sz="2000" dirty="0">
                <a:solidFill>
                  <a:srgbClr val="FFFF00"/>
                </a:solidFill>
              </a:rPr>
              <a:t> </a:t>
            </a:r>
          </a:p>
        </p:txBody>
      </p:sp>
      <p:sp>
        <p:nvSpPr>
          <p:cNvPr id="10" name="Стрелка вниз 9"/>
          <p:cNvSpPr/>
          <p:nvPr/>
        </p:nvSpPr>
        <p:spPr>
          <a:xfrm>
            <a:off x="8172450" y="2852738"/>
            <a:ext cx="647700" cy="316865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2" name="Стрелка вниз 11"/>
          <p:cNvSpPr/>
          <p:nvPr/>
        </p:nvSpPr>
        <p:spPr>
          <a:xfrm>
            <a:off x="539750" y="2852738"/>
            <a:ext cx="647700" cy="316865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107950" y="38100"/>
            <a:ext cx="9036050" cy="1446213"/>
          </a:xfrm>
          <a:prstGeom prst="rect">
            <a:avLst/>
          </a:prstGeom>
          <a:noFill/>
          <a:ln w="9525">
            <a:noFill/>
            <a:miter lim="800000"/>
            <a:headEnd/>
            <a:tailEnd/>
          </a:ln>
        </p:spPr>
        <p:txBody>
          <a:bodyPr>
            <a:spAutoFit/>
          </a:bodyPr>
          <a:lstStyle/>
          <a:p>
            <a:r>
              <a:rPr lang="ru-RU" sz="4400" b="1" dirty="0" smtClean="0">
                <a:solidFill>
                  <a:srgbClr val="FFFF00"/>
                </a:solidFill>
              </a:rPr>
              <a:t>Электронная </a:t>
            </a:r>
            <a:r>
              <a:rPr lang="ru-RU" sz="4400" b="1" dirty="0">
                <a:solidFill>
                  <a:srgbClr val="FFFF00"/>
                </a:solidFill>
              </a:rPr>
              <a:t>медицинская карта – это что?</a:t>
            </a:r>
          </a:p>
        </p:txBody>
      </p:sp>
      <p:pic>
        <p:nvPicPr>
          <p:cNvPr id="4" name="Picture 45" descr="обложка ГОСТjpg"/>
          <p:cNvPicPr>
            <a:picLocks noChangeAspect="1" noChangeArrowheads="1"/>
          </p:cNvPicPr>
          <p:nvPr/>
        </p:nvPicPr>
        <p:blipFill>
          <a:blip r:embed="rId2" cstate="email"/>
          <a:srcRect/>
          <a:stretch>
            <a:fillRect/>
          </a:stretch>
        </p:blipFill>
        <p:spPr bwMode="auto">
          <a:xfrm>
            <a:off x="0" y="1542380"/>
            <a:ext cx="3653259" cy="5315620"/>
          </a:xfrm>
          <a:prstGeom prst="rect">
            <a:avLst/>
          </a:prstGeom>
          <a:noFill/>
          <a:ln w="9525">
            <a:solidFill>
              <a:schemeClr val="tx1"/>
            </a:solidFill>
            <a:miter lim="800000"/>
            <a:headEnd/>
            <a:tailEnd/>
          </a:ln>
        </p:spPr>
      </p:pic>
      <p:sp>
        <p:nvSpPr>
          <p:cNvPr id="5" name="TextBox 4"/>
          <p:cNvSpPr txBox="1"/>
          <p:nvPr/>
        </p:nvSpPr>
        <p:spPr>
          <a:xfrm>
            <a:off x="3851920" y="1556792"/>
            <a:ext cx="5112568" cy="3970318"/>
          </a:xfrm>
          <a:prstGeom prst="rect">
            <a:avLst/>
          </a:prstGeom>
          <a:noFill/>
        </p:spPr>
        <p:txBody>
          <a:bodyPr wrap="square" rtlCol="0">
            <a:spAutoFit/>
          </a:bodyPr>
          <a:lstStyle/>
          <a:p>
            <a:pPr marL="342900" indent="-342900"/>
            <a:r>
              <a:rPr lang="ru-RU" sz="2800" dirty="0" smtClean="0"/>
              <a:t>3. </a:t>
            </a:r>
            <a:r>
              <a:rPr lang="ru-RU" sz="2800" b="1" u="sng" dirty="0" smtClean="0"/>
              <a:t>Термины и определения </a:t>
            </a:r>
          </a:p>
          <a:p>
            <a:pPr marL="342900" indent="-342900"/>
            <a:endParaRPr lang="ru-RU" sz="2800" dirty="0"/>
          </a:p>
          <a:p>
            <a:pPr marL="342900" indent="-342900"/>
            <a:r>
              <a:rPr lang="ru-RU" sz="2800" dirty="0" smtClean="0"/>
              <a:t>Почему это важно?</a:t>
            </a:r>
          </a:p>
          <a:p>
            <a:pPr marL="342900" indent="-342900"/>
            <a:endParaRPr lang="ru-RU" sz="2800" dirty="0" smtClean="0"/>
          </a:p>
          <a:p>
            <a:pPr marL="342900" indent="-342900" algn="ctr"/>
            <a:r>
              <a:rPr lang="ru-RU" sz="2800" dirty="0" smtClean="0"/>
              <a:t>Термины - определяют </a:t>
            </a:r>
            <a:r>
              <a:rPr lang="ru-RU" sz="2800" b="1" u="sng" dirty="0" smtClean="0"/>
              <a:t>архитектуру</a:t>
            </a:r>
            <a:r>
              <a:rPr lang="ru-RU" sz="2800" dirty="0" smtClean="0"/>
              <a:t> всей</a:t>
            </a:r>
          </a:p>
          <a:p>
            <a:pPr marL="342900" indent="-342900" algn="ctr"/>
            <a:r>
              <a:rPr lang="ru-RU" sz="2800" dirty="0" smtClean="0"/>
              <a:t> «экосистемы  электронных медицинских карт»</a:t>
            </a:r>
          </a:p>
          <a:p>
            <a:pPr marL="342900" indent="-342900"/>
            <a:endParaRPr lang="ru-RU"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24" name="Oval 36"/>
          <p:cNvSpPr>
            <a:spLocks noChangeArrowheads="1"/>
          </p:cNvSpPr>
          <p:nvPr/>
        </p:nvSpPr>
        <p:spPr bwMode="auto">
          <a:xfrm>
            <a:off x="-828675" y="1484313"/>
            <a:ext cx="4968875" cy="2520950"/>
          </a:xfrm>
          <a:prstGeom prst="ellipse">
            <a:avLst/>
          </a:prstGeom>
          <a:solidFill>
            <a:srgbClr val="339966">
              <a:alpha val="49019"/>
            </a:srgbClr>
          </a:solidFill>
          <a:ln w="9525">
            <a:solidFill>
              <a:schemeClr val="tx1"/>
            </a:solidFill>
            <a:round/>
            <a:headEnd/>
            <a:tailEnd/>
          </a:ln>
        </p:spPr>
        <p:txBody>
          <a:bodyPr wrap="none" anchor="ctr"/>
          <a:lstStyle/>
          <a:p>
            <a:endParaRPr lang="ru-RU"/>
          </a:p>
        </p:txBody>
      </p:sp>
      <p:sp>
        <p:nvSpPr>
          <p:cNvPr id="63521" name="Oval 33"/>
          <p:cNvSpPr>
            <a:spLocks noChangeArrowheads="1"/>
          </p:cNvSpPr>
          <p:nvPr/>
        </p:nvSpPr>
        <p:spPr bwMode="auto">
          <a:xfrm>
            <a:off x="0" y="1628775"/>
            <a:ext cx="3492500" cy="1871663"/>
          </a:xfrm>
          <a:prstGeom prst="ellipse">
            <a:avLst/>
          </a:prstGeom>
          <a:solidFill>
            <a:srgbClr val="339966">
              <a:alpha val="65097"/>
            </a:srgbClr>
          </a:solidFill>
          <a:ln w="9525">
            <a:solidFill>
              <a:schemeClr val="tx1"/>
            </a:solidFill>
            <a:round/>
            <a:headEnd/>
            <a:tailEnd/>
          </a:ln>
        </p:spPr>
        <p:txBody>
          <a:bodyPr wrap="none" anchor="ctr"/>
          <a:lstStyle/>
          <a:p>
            <a:endParaRPr lang="ru-RU"/>
          </a:p>
        </p:txBody>
      </p:sp>
      <p:sp>
        <p:nvSpPr>
          <p:cNvPr id="63528" name="AutoShape 40"/>
          <p:cNvSpPr>
            <a:spLocks noChangeArrowheads="1"/>
          </p:cNvSpPr>
          <p:nvPr/>
        </p:nvSpPr>
        <p:spPr bwMode="auto">
          <a:xfrm rot="12826764" flipV="1">
            <a:off x="3175000" y="1020763"/>
            <a:ext cx="4394200" cy="2662237"/>
          </a:xfrm>
          <a:prstGeom prst="curvedDownArrow">
            <a:avLst>
              <a:gd name="adj1" fmla="val 29596"/>
              <a:gd name="adj2" fmla="val 58832"/>
              <a:gd name="adj3" fmla="val 24213"/>
            </a:avLst>
          </a:prstGeom>
          <a:gradFill rotWithShape="1">
            <a:gsLst>
              <a:gs pos="0">
                <a:srgbClr val="008000"/>
              </a:gs>
              <a:gs pos="50000">
                <a:srgbClr val="FF6600"/>
              </a:gs>
              <a:gs pos="100000">
                <a:srgbClr val="008000"/>
              </a:gs>
            </a:gsLst>
            <a:lin ang="0" scaled="1"/>
          </a:gradFill>
          <a:ln w="9525">
            <a:solidFill>
              <a:schemeClr val="tx1"/>
            </a:solidFill>
            <a:miter lim="800000"/>
            <a:headEnd/>
            <a:tailEnd/>
          </a:ln>
        </p:spPr>
        <p:txBody>
          <a:bodyPr wrap="none" anchor="ctr"/>
          <a:lstStyle/>
          <a:p>
            <a:endParaRPr lang="ru-RU"/>
          </a:p>
        </p:txBody>
      </p:sp>
      <p:sp>
        <p:nvSpPr>
          <p:cNvPr id="63526" name="AutoShape 38"/>
          <p:cNvSpPr>
            <a:spLocks noChangeArrowheads="1"/>
          </p:cNvSpPr>
          <p:nvPr/>
        </p:nvSpPr>
        <p:spPr bwMode="auto">
          <a:xfrm rot="12826764" flipV="1">
            <a:off x="2627313" y="2276475"/>
            <a:ext cx="4394200" cy="1655763"/>
          </a:xfrm>
          <a:prstGeom prst="curvedDownArrow">
            <a:avLst>
              <a:gd name="adj1" fmla="val 47586"/>
              <a:gd name="adj2" fmla="val 94594"/>
              <a:gd name="adj3" fmla="val 24213"/>
            </a:avLst>
          </a:prstGeom>
          <a:gradFill rotWithShape="1">
            <a:gsLst>
              <a:gs pos="0">
                <a:srgbClr val="008000"/>
              </a:gs>
              <a:gs pos="50000">
                <a:srgbClr val="FF6600"/>
              </a:gs>
              <a:gs pos="100000">
                <a:srgbClr val="008000"/>
              </a:gs>
            </a:gsLst>
            <a:lin ang="0" scaled="1"/>
          </a:gradFill>
          <a:ln w="9525">
            <a:solidFill>
              <a:schemeClr val="tx1"/>
            </a:solidFill>
            <a:miter lim="800000"/>
            <a:headEnd/>
            <a:tailEnd/>
          </a:ln>
        </p:spPr>
        <p:txBody>
          <a:bodyPr wrap="none" anchor="ctr"/>
          <a:lstStyle/>
          <a:p>
            <a:endParaRPr lang="ru-RU"/>
          </a:p>
        </p:txBody>
      </p:sp>
      <p:sp>
        <p:nvSpPr>
          <p:cNvPr id="63518" name="Oval 30"/>
          <p:cNvSpPr>
            <a:spLocks noChangeArrowheads="1"/>
          </p:cNvSpPr>
          <p:nvPr/>
        </p:nvSpPr>
        <p:spPr bwMode="auto">
          <a:xfrm>
            <a:off x="-541338" y="4149725"/>
            <a:ext cx="4176713" cy="3743325"/>
          </a:xfrm>
          <a:prstGeom prst="ellipse">
            <a:avLst/>
          </a:prstGeom>
          <a:solidFill>
            <a:srgbClr val="CC0099">
              <a:alpha val="38823"/>
            </a:srgbClr>
          </a:solidFill>
          <a:ln w="9525">
            <a:solidFill>
              <a:schemeClr val="tx1"/>
            </a:solidFill>
            <a:round/>
            <a:headEnd/>
            <a:tailEnd/>
          </a:ln>
        </p:spPr>
        <p:txBody>
          <a:bodyPr wrap="none" anchor="ctr"/>
          <a:lstStyle/>
          <a:p>
            <a:endParaRPr lang="ru-RU"/>
          </a:p>
        </p:txBody>
      </p:sp>
      <p:sp>
        <p:nvSpPr>
          <p:cNvPr id="16391" name="Oval 11"/>
          <p:cNvSpPr>
            <a:spLocks noChangeArrowheads="1"/>
          </p:cNvSpPr>
          <p:nvPr/>
        </p:nvSpPr>
        <p:spPr bwMode="auto">
          <a:xfrm>
            <a:off x="5003800" y="4149725"/>
            <a:ext cx="3671888" cy="2303463"/>
          </a:xfrm>
          <a:prstGeom prst="ellipse">
            <a:avLst/>
          </a:prstGeom>
          <a:solidFill>
            <a:srgbClr val="FF9900">
              <a:alpha val="41176"/>
            </a:srgbClr>
          </a:solidFill>
          <a:ln w="22225">
            <a:solidFill>
              <a:schemeClr val="tx1"/>
            </a:solidFill>
            <a:round/>
            <a:headEnd/>
            <a:tailEnd/>
          </a:ln>
        </p:spPr>
        <p:txBody>
          <a:bodyPr wrap="none" anchor="ctr"/>
          <a:lstStyle/>
          <a:p>
            <a:pPr algn="ctr"/>
            <a:endParaRPr lang="ru-RU"/>
          </a:p>
        </p:txBody>
      </p:sp>
      <p:sp>
        <p:nvSpPr>
          <p:cNvPr id="16392" name="Oval 14"/>
          <p:cNvSpPr>
            <a:spLocks noChangeArrowheads="1"/>
          </p:cNvSpPr>
          <p:nvPr/>
        </p:nvSpPr>
        <p:spPr bwMode="auto">
          <a:xfrm>
            <a:off x="4716463" y="3357563"/>
            <a:ext cx="4824412" cy="4535487"/>
          </a:xfrm>
          <a:prstGeom prst="ellipse">
            <a:avLst/>
          </a:prstGeom>
          <a:solidFill>
            <a:srgbClr val="FF9900">
              <a:alpha val="23921"/>
            </a:srgbClr>
          </a:solidFill>
          <a:ln w="9525">
            <a:solidFill>
              <a:schemeClr val="tx1"/>
            </a:solidFill>
            <a:round/>
            <a:headEnd/>
            <a:tailEnd/>
          </a:ln>
        </p:spPr>
        <p:txBody>
          <a:bodyPr wrap="none" anchor="ctr"/>
          <a:lstStyle/>
          <a:p>
            <a:pPr algn="ctr"/>
            <a:endParaRPr lang="ru-RU"/>
          </a:p>
        </p:txBody>
      </p:sp>
      <p:sp>
        <p:nvSpPr>
          <p:cNvPr id="63509" name="AutoShape 21"/>
          <p:cNvSpPr>
            <a:spLocks noChangeArrowheads="1"/>
          </p:cNvSpPr>
          <p:nvPr/>
        </p:nvSpPr>
        <p:spPr bwMode="auto">
          <a:xfrm>
            <a:off x="4859338" y="4076700"/>
            <a:ext cx="3889375" cy="2447925"/>
          </a:xfrm>
          <a:prstGeom prst="cloudCallout">
            <a:avLst>
              <a:gd name="adj1" fmla="val -40611"/>
              <a:gd name="adj2" fmla="val 67769"/>
            </a:avLst>
          </a:prstGeom>
          <a:solidFill>
            <a:schemeClr val="accent1"/>
          </a:solidFill>
          <a:ln w="9525">
            <a:solidFill>
              <a:schemeClr val="tx1"/>
            </a:solidFill>
            <a:round/>
            <a:headEnd/>
            <a:tailEnd/>
          </a:ln>
        </p:spPr>
        <p:txBody>
          <a:bodyPr/>
          <a:lstStyle/>
          <a:p>
            <a:pPr algn="ctr"/>
            <a:endParaRPr lang="ru-RU"/>
          </a:p>
        </p:txBody>
      </p:sp>
      <p:sp>
        <p:nvSpPr>
          <p:cNvPr id="16394" name="Text Box 2"/>
          <p:cNvSpPr txBox="1">
            <a:spLocks noChangeArrowheads="1"/>
          </p:cNvSpPr>
          <p:nvPr/>
        </p:nvSpPr>
        <p:spPr bwMode="auto">
          <a:xfrm>
            <a:off x="107950" y="0"/>
            <a:ext cx="9036050" cy="1431925"/>
          </a:xfrm>
          <a:prstGeom prst="rect">
            <a:avLst/>
          </a:prstGeom>
          <a:noFill/>
          <a:ln w="9525">
            <a:noFill/>
            <a:miter lim="800000"/>
            <a:headEnd/>
            <a:tailEnd/>
          </a:ln>
        </p:spPr>
        <p:txBody>
          <a:bodyPr>
            <a:spAutoFit/>
          </a:bodyPr>
          <a:lstStyle/>
          <a:p>
            <a:r>
              <a:rPr lang="ru-RU" sz="4400" b="1">
                <a:solidFill>
                  <a:srgbClr val="FFFF00"/>
                </a:solidFill>
              </a:rPr>
              <a:t>Представляется разумной конструкция:</a:t>
            </a:r>
          </a:p>
        </p:txBody>
      </p:sp>
      <p:sp>
        <p:nvSpPr>
          <p:cNvPr id="16395" name="Rectangle 9"/>
          <p:cNvSpPr>
            <a:spLocks noChangeArrowheads="1"/>
          </p:cNvSpPr>
          <p:nvPr/>
        </p:nvSpPr>
        <p:spPr bwMode="auto">
          <a:xfrm>
            <a:off x="5940425" y="4437063"/>
            <a:ext cx="1944688" cy="1152525"/>
          </a:xfrm>
          <a:prstGeom prst="rect">
            <a:avLst/>
          </a:prstGeom>
          <a:solidFill>
            <a:srgbClr val="FF6600"/>
          </a:solidFill>
          <a:ln w="9525">
            <a:solidFill>
              <a:schemeClr val="tx1"/>
            </a:solidFill>
            <a:miter lim="800000"/>
            <a:headEnd/>
            <a:tailEnd/>
          </a:ln>
        </p:spPr>
        <p:txBody>
          <a:bodyPr wrap="none" anchor="ctr"/>
          <a:lstStyle/>
          <a:p>
            <a:pPr algn="ctr"/>
            <a:endParaRPr lang="ru-RU" b="1"/>
          </a:p>
          <a:p>
            <a:pPr algn="ctr"/>
            <a:r>
              <a:rPr lang="ru-RU" b="1"/>
              <a:t>Электронная </a:t>
            </a:r>
          </a:p>
          <a:p>
            <a:pPr algn="ctr"/>
            <a:r>
              <a:rPr lang="ru-RU" b="1"/>
              <a:t>медицинская</a:t>
            </a:r>
          </a:p>
          <a:p>
            <a:pPr algn="ctr"/>
            <a:r>
              <a:rPr lang="ru-RU" b="1"/>
              <a:t> карта </a:t>
            </a:r>
          </a:p>
        </p:txBody>
      </p:sp>
      <p:pic>
        <p:nvPicPr>
          <p:cNvPr id="16396" name="Picture 10" descr="MC900436015[1]"/>
          <p:cNvPicPr>
            <a:picLocks noChangeAspect="1" noChangeArrowheads="1"/>
          </p:cNvPicPr>
          <p:nvPr/>
        </p:nvPicPr>
        <p:blipFill>
          <a:blip r:embed="rId2" cstate="email"/>
          <a:srcRect/>
          <a:stretch>
            <a:fillRect/>
          </a:stretch>
        </p:blipFill>
        <p:spPr bwMode="auto">
          <a:xfrm>
            <a:off x="7870825" y="5373688"/>
            <a:ext cx="1273175" cy="1484312"/>
          </a:xfrm>
          <a:prstGeom prst="rect">
            <a:avLst/>
          </a:prstGeom>
          <a:noFill/>
          <a:ln w="9525">
            <a:noFill/>
            <a:miter lim="800000"/>
            <a:headEnd/>
            <a:tailEnd/>
          </a:ln>
        </p:spPr>
      </p:pic>
      <p:sp>
        <p:nvSpPr>
          <p:cNvPr id="16397" name="Text Box 13"/>
          <p:cNvSpPr txBox="1">
            <a:spLocks noChangeArrowheads="1"/>
          </p:cNvSpPr>
          <p:nvPr/>
        </p:nvSpPr>
        <p:spPr bwMode="auto">
          <a:xfrm>
            <a:off x="7885113" y="4797425"/>
            <a:ext cx="704850" cy="366713"/>
          </a:xfrm>
          <a:prstGeom prst="rect">
            <a:avLst/>
          </a:prstGeom>
          <a:noFill/>
          <a:ln w="9525">
            <a:noFill/>
            <a:miter lim="800000"/>
            <a:headEnd/>
            <a:tailEnd/>
          </a:ln>
        </p:spPr>
        <p:txBody>
          <a:bodyPr wrap="none">
            <a:spAutoFit/>
          </a:bodyPr>
          <a:lstStyle/>
          <a:p>
            <a:r>
              <a:rPr lang="ru-RU" b="1"/>
              <a:t>МИС</a:t>
            </a:r>
          </a:p>
        </p:txBody>
      </p:sp>
      <p:sp>
        <p:nvSpPr>
          <p:cNvPr id="16398" name="Text Box 16"/>
          <p:cNvSpPr txBox="1">
            <a:spLocks noChangeArrowheads="1"/>
          </p:cNvSpPr>
          <p:nvPr/>
        </p:nvSpPr>
        <p:spPr bwMode="auto">
          <a:xfrm>
            <a:off x="7092950" y="3500438"/>
            <a:ext cx="652463" cy="366712"/>
          </a:xfrm>
          <a:prstGeom prst="rect">
            <a:avLst/>
          </a:prstGeom>
          <a:noFill/>
          <a:ln w="9525">
            <a:noFill/>
            <a:miter lim="800000"/>
            <a:headEnd/>
            <a:tailEnd/>
          </a:ln>
        </p:spPr>
        <p:txBody>
          <a:bodyPr wrap="none">
            <a:spAutoFit/>
          </a:bodyPr>
          <a:lstStyle/>
          <a:p>
            <a:r>
              <a:rPr lang="ru-RU" b="1"/>
              <a:t>ЛПУ</a:t>
            </a:r>
          </a:p>
        </p:txBody>
      </p:sp>
      <p:pic>
        <p:nvPicPr>
          <p:cNvPr id="63505" name="Picture 17" descr="MC900347485[1]"/>
          <p:cNvPicPr>
            <a:picLocks noChangeAspect="1" noChangeArrowheads="1"/>
          </p:cNvPicPr>
          <p:nvPr/>
        </p:nvPicPr>
        <p:blipFill>
          <a:blip r:embed="rId3" cstate="email"/>
          <a:srcRect/>
          <a:stretch>
            <a:fillRect/>
          </a:stretch>
        </p:blipFill>
        <p:spPr bwMode="auto">
          <a:xfrm>
            <a:off x="5076825" y="5418138"/>
            <a:ext cx="1147763" cy="1439862"/>
          </a:xfrm>
          <a:prstGeom prst="rect">
            <a:avLst/>
          </a:prstGeom>
          <a:noFill/>
          <a:ln w="9525">
            <a:noFill/>
            <a:miter lim="800000"/>
            <a:headEnd/>
            <a:tailEnd/>
          </a:ln>
        </p:spPr>
      </p:pic>
      <p:sp>
        <p:nvSpPr>
          <p:cNvPr id="16400" name="AutoShape 19"/>
          <p:cNvSpPr>
            <a:spLocks noChangeArrowheads="1"/>
          </p:cNvSpPr>
          <p:nvPr/>
        </p:nvSpPr>
        <p:spPr bwMode="auto">
          <a:xfrm rot="3784407">
            <a:off x="7205663" y="5540375"/>
            <a:ext cx="1311275" cy="504825"/>
          </a:xfrm>
          <a:prstGeom prst="leftArrow">
            <a:avLst>
              <a:gd name="adj1" fmla="val 50000"/>
              <a:gd name="adj2" fmla="val 64937"/>
            </a:avLst>
          </a:prstGeom>
          <a:solidFill>
            <a:srgbClr val="993300"/>
          </a:solidFill>
          <a:ln w="9525">
            <a:solidFill>
              <a:schemeClr val="tx1"/>
            </a:solidFill>
            <a:miter lim="800000"/>
            <a:headEnd/>
            <a:tailEnd/>
          </a:ln>
        </p:spPr>
        <p:txBody>
          <a:bodyPr wrap="none" anchor="ctr"/>
          <a:lstStyle/>
          <a:p>
            <a:endParaRPr lang="ru-RU"/>
          </a:p>
        </p:txBody>
      </p:sp>
      <p:sp>
        <p:nvSpPr>
          <p:cNvPr id="63508" name="Oval 20"/>
          <p:cNvSpPr>
            <a:spLocks noChangeArrowheads="1"/>
          </p:cNvSpPr>
          <p:nvPr/>
        </p:nvSpPr>
        <p:spPr bwMode="auto">
          <a:xfrm>
            <a:off x="-396875" y="4724400"/>
            <a:ext cx="3600450" cy="3025775"/>
          </a:xfrm>
          <a:prstGeom prst="ellipse">
            <a:avLst/>
          </a:prstGeom>
          <a:solidFill>
            <a:srgbClr val="FF00FF">
              <a:alpha val="49019"/>
            </a:srgbClr>
          </a:solidFill>
          <a:ln w="9525">
            <a:solidFill>
              <a:schemeClr val="tx1"/>
            </a:solidFill>
            <a:round/>
            <a:headEnd/>
            <a:tailEnd/>
          </a:ln>
        </p:spPr>
        <p:txBody>
          <a:bodyPr wrap="none" anchor="ctr"/>
          <a:lstStyle/>
          <a:p>
            <a:pPr algn="ctr"/>
            <a:endParaRPr lang="ru-RU"/>
          </a:p>
        </p:txBody>
      </p:sp>
      <p:sp>
        <p:nvSpPr>
          <p:cNvPr id="63511" name="AutoShape 23"/>
          <p:cNvSpPr>
            <a:spLocks noChangeArrowheads="1"/>
          </p:cNvSpPr>
          <p:nvPr/>
        </p:nvSpPr>
        <p:spPr bwMode="auto">
          <a:xfrm rot="10066231" flipV="1">
            <a:off x="465138" y="4197350"/>
            <a:ext cx="6480175" cy="1079500"/>
          </a:xfrm>
          <a:prstGeom prst="curvedDownArrow">
            <a:avLst>
              <a:gd name="adj1" fmla="val 92907"/>
              <a:gd name="adj2" fmla="val 151435"/>
              <a:gd name="adj3" fmla="val 24213"/>
            </a:avLst>
          </a:prstGeom>
          <a:gradFill rotWithShape="1">
            <a:gsLst>
              <a:gs pos="0">
                <a:srgbClr val="CC0099"/>
              </a:gs>
              <a:gs pos="50000">
                <a:srgbClr val="FF6600"/>
              </a:gs>
              <a:gs pos="100000">
                <a:srgbClr val="CC0099"/>
              </a:gs>
            </a:gsLst>
            <a:lin ang="0" scaled="1"/>
          </a:gradFill>
          <a:ln w="9525">
            <a:solidFill>
              <a:schemeClr val="tx1"/>
            </a:solidFill>
            <a:miter lim="800000"/>
            <a:headEnd/>
            <a:tailEnd/>
          </a:ln>
        </p:spPr>
        <p:txBody>
          <a:bodyPr wrap="none" anchor="ctr"/>
          <a:lstStyle/>
          <a:p>
            <a:endParaRPr lang="ru-RU"/>
          </a:p>
        </p:txBody>
      </p:sp>
      <p:pic>
        <p:nvPicPr>
          <p:cNvPr id="63510" name="Picture 22"/>
          <p:cNvPicPr>
            <a:picLocks noChangeAspect="1" noChangeArrowheads="1"/>
          </p:cNvPicPr>
          <p:nvPr/>
        </p:nvPicPr>
        <p:blipFill>
          <a:blip r:embed="rId4" cstate="email"/>
          <a:srcRect/>
          <a:stretch>
            <a:fillRect/>
          </a:stretch>
        </p:blipFill>
        <p:spPr bwMode="auto">
          <a:xfrm>
            <a:off x="3419475" y="4005263"/>
            <a:ext cx="719138" cy="492125"/>
          </a:xfrm>
          <a:prstGeom prst="rect">
            <a:avLst/>
          </a:prstGeom>
          <a:noFill/>
          <a:ln w="9525">
            <a:noFill/>
            <a:miter lim="800000"/>
            <a:headEnd/>
            <a:tailEnd/>
          </a:ln>
        </p:spPr>
      </p:pic>
      <p:sp>
        <p:nvSpPr>
          <p:cNvPr id="63513" name="Text Box 25"/>
          <p:cNvSpPr txBox="1">
            <a:spLocks noChangeArrowheads="1"/>
          </p:cNvSpPr>
          <p:nvPr/>
        </p:nvSpPr>
        <p:spPr bwMode="auto">
          <a:xfrm rot="-912152">
            <a:off x="5854700" y="4387850"/>
            <a:ext cx="1165225" cy="336550"/>
          </a:xfrm>
          <a:prstGeom prst="rect">
            <a:avLst/>
          </a:prstGeom>
          <a:noFill/>
          <a:ln w="9525">
            <a:noFill/>
            <a:miter lim="800000"/>
            <a:headEnd/>
            <a:tailEnd/>
          </a:ln>
        </p:spPr>
        <p:txBody>
          <a:bodyPr wrap="none">
            <a:spAutoFit/>
          </a:bodyPr>
          <a:lstStyle/>
          <a:p>
            <a:r>
              <a:rPr lang="ru-RU" sz="1600" b="1">
                <a:solidFill>
                  <a:schemeClr val="bg1"/>
                </a:solidFill>
              </a:rPr>
              <a:t>Оригинал</a:t>
            </a:r>
          </a:p>
        </p:txBody>
      </p:sp>
      <p:sp>
        <p:nvSpPr>
          <p:cNvPr id="16405" name="Text Box 26"/>
          <p:cNvSpPr txBox="1">
            <a:spLocks noChangeArrowheads="1"/>
          </p:cNvSpPr>
          <p:nvPr/>
        </p:nvSpPr>
        <p:spPr bwMode="auto">
          <a:xfrm rot="-1143463">
            <a:off x="1042988" y="5300663"/>
            <a:ext cx="876300" cy="366712"/>
          </a:xfrm>
          <a:prstGeom prst="rect">
            <a:avLst/>
          </a:prstGeom>
          <a:noFill/>
          <a:ln w="9525">
            <a:noFill/>
            <a:miter lim="800000"/>
            <a:headEnd/>
            <a:tailEnd/>
          </a:ln>
        </p:spPr>
        <p:txBody>
          <a:bodyPr wrap="none">
            <a:spAutoFit/>
          </a:bodyPr>
          <a:lstStyle/>
          <a:p>
            <a:r>
              <a:rPr lang="ru-RU" b="1">
                <a:solidFill>
                  <a:schemeClr val="bg1"/>
                </a:solidFill>
              </a:rPr>
              <a:t>Копия</a:t>
            </a:r>
          </a:p>
        </p:txBody>
      </p:sp>
      <p:sp>
        <p:nvSpPr>
          <p:cNvPr id="63516" name="Text Box 28"/>
          <p:cNvSpPr txBox="1">
            <a:spLocks noChangeArrowheads="1"/>
          </p:cNvSpPr>
          <p:nvPr/>
        </p:nvSpPr>
        <p:spPr bwMode="auto">
          <a:xfrm>
            <a:off x="0" y="5667375"/>
            <a:ext cx="2268538" cy="1190625"/>
          </a:xfrm>
          <a:prstGeom prst="rect">
            <a:avLst/>
          </a:prstGeom>
          <a:noFill/>
          <a:ln w="9525">
            <a:noFill/>
            <a:miter lim="800000"/>
            <a:headEnd/>
            <a:tailEnd/>
          </a:ln>
        </p:spPr>
        <p:txBody>
          <a:bodyPr>
            <a:spAutoFit/>
          </a:bodyPr>
          <a:lstStyle/>
          <a:p>
            <a:pPr algn="ctr"/>
            <a:r>
              <a:rPr lang="ru-RU" b="1"/>
              <a:t>Интегрированная электронная медицинская карта</a:t>
            </a:r>
          </a:p>
        </p:txBody>
      </p:sp>
      <p:sp>
        <p:nvSpPr>
          <p:cNvPr id="63517" name="AutoShape 29"/>
          <p:cNvSpPr>
            <a:spLocks noChangeArrowheads="1"/>
          </p:cNvSpPr>
          <p:nvPr/>
        </p:nvSpPr>
        <p:spPr bwMode="auto">
          <a:xfrm rot="21539132" flipV="1">
            <a:off x="2482850" y="6019800"/>
            <a:ext cx="3168650" cy="649288"/>
          </a:xfrm>
          <a:prstGeom prst="curvedDownArrow">
            <a:avLst>
              <a:gd name="adj1" fmla="val 75530"/>
              <a:gd name="adj2" fmla="val 123112"/>
              <a:gd name="adj3" fmla="val 24213"/>
            </a:avLst>
          </a:prstGeom>
          <a:gradFill rotWithShape="1">
            <a:gsLst>
              <a:gs pos="0">
                <a:srgbClr val="CC0099"/>
              </a:gs>
              <a:gs pos="100000">
                <a:srgbClr val="FF6600"/>
              </a:gs>
            </a:gsLst>
            <a:lin ang="0" scaled="1"/>
          </a:gradFill>
          <a:ln w="9525">
            <a:solidFill>
              <a:schemeClr val="tx1"/>
            </a:solidFill>
            <a:miter lim="800000"/>
            <a:headEnd/>
            <a:tailEnd/>
          </a:ln>
        </p:spPr>
        <p:txBody>
          <a:bodyPr wrap="none" anchor="ctr"/>
          <a:lstStyle/>
          <a:p>
            <a:endParaRPr lang="ru-RU"/>
          </a:p>
        </p:txBody>
      </p:sp>
      <p:sp>
        <p:nvSpPr>
          <p:cNvPr id="63519" name="Text Box 31"/>
          <p:cNvSpPr txBox="1">
            <a:spLocks noChangeArrowheads="1"/>
          </p:cNvSpPr>
          <p:nvPr/>
        </p:nvSpPr>
        <p:spPr bwMode="auto">
          <a:xfrm>
            <a:off x="468313" y="4365625"/>
            <a:ext cx="866775" cy="366713"/>
          </a:xfrm>
          <a:prstGeom prst="rect">
            <a:avLst/>
          </a:prstGeom>
          <a:noFill/>
          <a:ln w="9525">
            <a:noFill/>
            <a:miter lim="800000"/>
            <a:headEnd/>
            <a:tailEnd/>
          </a:ln>
        </p:spPr>
        <p:txBody>
          <a:bodyPr wrap="none">
            <a:spAutoFit/>
          </a:bodyPr>
          <a:lstStyle/>
          <a:p>
            <a:r>
              <a:rPr lang="ru-RU" b="1"/>
              <a:t>ИЭМА</a:t>
            </a:r>
          </a:p>
        </p:txBody>
      </p:sp>
      <p:sp>
        <p:nvSpPr>
          <p:cNvPr id="63520" name="Text Box 32"/>
          <p:cNvSpPr txBox="1">
            <a:spLocks noChangeArrowheads="1"/>
          </p:cNvSpPr>
          <p:nvPr/>
        </p:nvSpPr>
        <p:spPr bwMode="auto">
          <a:xfrm>
            <a:off x="3563938" y="6245225"/>
            <a:ext cx="957262" cy="639763"/>
          </a:xfrm>
          <a:prstGeom prst="rect">
            <a:avLst/>
          </a:prstGeom>
          <a:noFill/>
          <a:ln w="9525">
            <a:noFill/>
            <a:miter lim="800000"/>
            <a:headEnd/>
            <a:tailEnd/>
          </a:ln>
        </p:spPr>
        <p:txBody>
          <a:bodyPr>
            <a:spAutoFit/>
          </a:bodyPr>
          <a:lstStyle/>
          <a:p>
            <a:pPr algn="ctr"/>
            <a:r>
              <a:rPr lang="ru-RU" sz="1200" b="1"/>
              <a:t>Сведения из других ЛПУ</a:t>
            </a:r>
          </a:p>
        </p:txBody>
      </p:sp>
      <p:sp>
        <p:nvSpPr>
          <p:cNvPr id="63523" name="Text Box 35"/>
          <p:cNvSpPr txBox="1">
            <a:spLocks noChangeArrowheads="1"/>
          </p:cNvSpPr>
          <p:nvPr/>
        </p:nvSpPr>
        <p:spPr bwMode="auto">
          <a:xfrm>
            <a:off x="611188" y="1989138"/>
            <a:ext cx="2252662" cy="1190625"/>
          </a:xfrm>
          <a:prstGeom prst="rect">
            <a:avLst/>
          </a:prstGeom>
          <a:noFill/>
          <a:ln w="9525">
            <a:noFill/>
            <a:miter lim="800000"/>
            <a:headEnd/>
            <a:tailEnd/>
          </a:ln>
        </p:spPr>
        <p:txBody>
          <a:bodyPr>
            <a:spAutoFit/>
          </a:bodyPr>
          <a:lstStyle/>
          <a:p>
            <a:pPr algn="ctr"/>
            <a:r>
              <a:rPr lang="ru-RU" b="1"/>
              <a:t>Персональная электронная медицинская карта</a:t>
            </a:r>
          </a:p>
        </p:txBody>
      </p:sp>
      <p:sp>
        <p:nvSpPr>
          <p:cNvPr id="63525" name="Text Box 37"/>
          <p:cNvSpPr txBox="1">
            <a:spLocks noChangeArrowheads="1"/>
          </p:cNvSpPr>
          <p:nvPr/>
        </p:nvSpPr>
        <p:spPr bwMode="auto">
          <a:xfrm>
            <a:off x="179388" y="3357563"/>
            <a:ext cx="866775" cy="366712"/>
          </a:xfrm>
          <a:prstGeom prst="rect">
            <a:avLst/>
          </a:prstGeom>
          <a:noFill/>
          <a:ln w="9525">
            <a:noFill/>
            <a:miter lim="800000"/>
            <a:headEnd/>
            <a:tailEnd/>
          </a:ln>
        </p:spPr>
        <p:txBody>
          <a:bodyPr wrap="none">
            <a:spAutoFit/>
          </a:bodyPr>
          <a:lstStyle/>
          <a:p>
            <a:r>
              <a:rPr lang="ru-RU" b="1"/>
              <a:t>ПЭМА</a:t>
            </a:r>
          </a:p>
        </p:txBody>
      </p:sp>
      <p:pic>
        <p:nvPicPr>
          <p:cNvPr id="63527" name="Picture 39"/>
          <p:cNvPicPr>
            <a:picLocks noChangeAspect="1" noChangeArrowheads="1"/>
          </p:cNvPicPr>
          <p:nvPr/>
        </p:nvPicPr>
        <p:blipFill>
          <a:blip r:embed="rId4" cstate="email"/>
          <a:srcRect/>
          <a:stretch>
            <a:fillRect/>
          </a:stretch>
        </p:blipFill>
        <p:spPr bwMode="auto">
          <a:xfrm>
            <a:off x="5003800" y="2276475"/>
            <a:ext cx="719138" cy="492125"/>
          </a:xfrm>
          <a:prstGeom prst="rect">
            <a:avLst/>
          </a:prstGeom>
          <a:noFill/>
          <a:ln w="9525">
            <a:noFill/>
            <a:miter lim="800000"/>
            <a:headEnd/>
            <a:tailEnd/>
          </a:ln>
        </p:spPr>
      </p:pic>
      <p:pic>
        <p:nvPicPr>
          <p:cNvPr id="63529" name="Picture 41" descr="MC900312502[1]"/>
          <p:cNvPicPr>
            <a:picLocks noChangeAspect="1" noChangeArrowheads="1"/>
          </p:cNvPicPr>
          <p:nvPr/>
        </p:nvPicPr>
        <p:blipFill>
          <a:blip r:embed="rId5" cstate="email"/>
          <a:srcRect/>
          <a:stretch>
            <a:fillRect/>
          </a:stretch>
        </p:blipFill>
        <p:spPr bwMode="auto">
          <a:xfrm>
            <a:off x="5724525" y="1052513"/>
            <a:ext cx="1098550" cy="831850"/>
          </a:xfrm>
          <a:prstGeom prst="rect">
            <a:avLst/>
          </a:prstGeom>
          <a:noFill/>
          <a:ln w="9525">
            <a:noFill/>
            <a:miter lim="800000"/>
            <a:headEnd/>
            <a:tailEnd/>
          </a:ln>
        </p:spPr>
      </p:pic>
      <p:sp>
        <p:nvSpPr>
          <p:cNvPr id="63530" name="Line 42"/>
          <p:cNvSpPr>
            <a:spLocks noChangeShapeType="1"/>
          </p:cNvSpPr>
          <p:nvPr/>
        </p:nvSpPr>
        <p:spPr bwMode="auto">
          <a:xfrm flipH="1">
            <a:off x="3348038" y="1412875"/>
            <a:ext cx="3600450" cy="5445125"/>
          </a:xfrm>
          <a:prstGeom prst="line">
            <a:avLst/>
          </a:prstGeom>
          <a:noFill/>
          <a:ln w="57150">
            <a:solidFill>
              <a:schemeClr val="tx1"/>
            </a:solidFill>
            <a:round/>
            <a:headEnd/>
            <a:tailEnd/>
          </a:ln>
        </p:spPr>
        <p:txBody>
          <a:bodyPr/>
          <a:lstStyle/>
          <a:p>
            <a:endParaRPr lang="ru-RU"/>
          </a:p>
        </p:txBody>
      </p:sp>
      <p:sp>
        <p:nvSpPr>
          <p:cNvPr id="63531" name="Text Box 43"/>
          <p:cNvSpPr txBox="1">
            <a:spLocks noChangeArrowheads="1"/>
          </p:cNvSpPr>
          <p:nvPr/>
        </p:nvSpPr>
        <p:spPr bwMode="auto">
          <a:xfrm>
            <a:off x="5724525" y="3357563"/>
            <a:ext cx="3201988" cy="457200"/>
          </a:xfrm>
          <a:prstGeom prst="rect">
            <a:avLst/>
          </a:prstGeom>
          <a:solidFill>
            <a:schemeClr val="tx1"/>
          </a:solidFill>
          <a:ln w="9525">
            <a:noFill/>
            <a:miter lim="800000"/>
            <a:headEnd/>
            <a:tailEnd/>
          </a:ln>
        </p:spPr>
        <p:txBody>
          <a:bodyPr wrap="none">
            <a:spAutoFit/>
          </a:bodyPr>
          <a:lstStyle/>
          <a:p>
            <a:r>
              <a:rPr lang="ru-RU" sz="2400" b="1">
                <a:solidFill>
                  <a:schemeClr val="bg1"/>
                </a:solidFill>
              </a:rPr>
              <a:t>Слой сбора данных</a:t>
            </a:r>
          </a:p>
        </p:txBody>
      </p:sp>
      <p:sp>
        <p:nvSpPr>
          <p:cNvPr id="63532" name="Text Box 44"/>
          <p:cNvSpPr txBox="1">
            <a:spLocks noChangeArrowheads="1"/>
          </p:cNvSpPr>
          <p:nvPr/>
        </p:nvSpPr>
        <p:spPr bwMode="auto">
          <a:xfrm>
            <a:off x="2484438" y="3357563"/>
            <a:ext cx="2790825" cy="457200"/>
          </a:xfrm>
          <a:prstGeom prst="rect">
            <a:avLst/>
          </a:prstGeom>
          <a:solidFill>
            <a:schemeClr val="tx1"/>
          </a:solidFill>
          <a:ln w="9525">
            <a:noFill/>
            <a:miter lim="800000"/>
            <a:headEnd/>
            <a:tailEnd/>
          </a:ln>
        </p:spPr>
        <p:txBody>
          <a:bodyPr wrap="none">
            <a:spAutoFit/>
          </a:bodyPr>
          <a:lstStyle/>
          <a:p>
            <a:r>
              <a:rPr lang="ru-RU" sz="2400" b="1">
                <a:solidFill>
                  <a:schemeClr val="bg1"/>
                </a:solidFill>
              </a:rPr>
              <a:t>Слой интеграции</a:t>
            </a:r>
          </a:p>
        </p:txBody>
      </p:sp>
      <p:sp>
        <p:nvSpPr>
          <p:cNvPr id="63534" name="Text Box 46"/>
          <p:cNvSpPr txBox="1">
            <a:spLocks noChangeArrowheads="1"/>
          </p:cNvSpPr>
          <p:nvPr/>
        </p:nvSpPr>
        <p:spPr bwMode="auto">
          <a:xfrm>
            <a:off x="250825" y="5805488"/>
            <a:ext cx="1970088" cy="466725"/>
          </a:xfrm>
          <a:prstGeom prst="rect">
            <a:avLst/>
          </a:prstGeom>
          <a:solidFill>
            <a:schemeClr val="bg1"/>
          </a:solidFill>
          <a:ln w="9525">
            <a:solidFill>
              <a:schemeClr val="tx1"/>
            </a:solidFill>
            <a:miter lim="800000"/>
            <a:headEnd/>
            <a:tailEnd/>
          </a:ln>
        </p:spPr>
        <p:txBody>
          <a:bodyPr wrap="none">
            <a:spAutoFit/>
          </a:bodyPr>
          <a:lstStyle/>
          <a:p>
            <a:r>
              <a:rPr lang="ru-RU" sz="2400" b="1"/>
              <a:t>ГОСТ ИЭМК</a:t>
            </a:r>
          </a:p>
        </p:txBody>
      </p:sp>
      <p:sp>
        <p:nvSpPr>
          <p:cNvPr id="63535" name="Text Box 47"/>
          <p:cNvSpPr txBox="1">
            <a:spLocks noChangeArrowheads="1"/>
          </p:cNvSpPr>
          <p:nvPr/>
        </p:nvSpPr>
        <p:spPr bwMode="auto">
          <a:xfrm>
            <a:off x="468313" y="2420938"/>
            <a:ext cx="1970087" cy="466725"/>
          </a:xfrm>
          <a:prstGeom prst="rect">
            <a:avLst/>
          </a:prstGeom>
          <a:solidFill>
            <a:schemeClr val="bg1"/>
          </a:solidFill>
          <a:ln w="9525">
            <a:solidFill>
              <a:schemeClr val="tx1"/>
            </a:solidFill>
            <a:miter lim="800000"/>
            <a:headEnd/>
            <a:tailEnd/>
          </a:ln>
        </p:spPr>
        <p:txBody>
          <a:bodyPr wrap="none">
            <a:spAutoFit/>
          </a:bodyPr>
          <a:lstStyle/>
          <a:p>
            <a:r>
              <a:rPr lang="ru-RU" sz="2400" b="1"/>
              <a:t>ГОСТ ПЭМК</a:t>
            </a:r>
          </a:p>
        </p:txBody>
      </p:sp>
      <p:sp>
        <p:nvSpPr>
          <p:cNvPr id="63536" name="Text Box 48"/>
          <p:cNvSpPr txBox="1">
            <a:spLocks noChangeArrowheads="1"/>
          </p:cNvSpPr>
          <p:nvPr/>
        </p:nvSpPr>
        <p:spPr bwMode="auto">
          <a:xfrm>
            <a:off x="6970713" y="4357688"/>
            <a:ext cx="2125662" cy="1016000"/>
          </a:xfrm>
          <a:prstGeom prst="rect">
            <a:avLst/>
          </a:prstGeom>
          <a:solidFill>
            <a:schemeClr val="bg1"/>
          </a:solidFill>
          <a:ln w="9525">
            <a:solidFill>
              <a:schemeClr val="tx1"/>
            </a:solidFill>
            <a:miter lim="800000"/>
            <a:headEnd/>
            <a:tailEnd/>
          </a:ln>
        </p:spPr>
        <p:txBody>
          <a:bodyPr wrap="none">
            <a:spAutoFit/>
          </a:bodyPr>
          <a:lstStyle/>
          <a:p>
            <a:pPr algn="ctr"/>
            <a:r>
              <a:rPr lang="ru-RU" sz="2400" b="1"/>
              <a:t>ГОСТ ЭМК – </a:t>
            </a:r>
          </a:p>
          <a:p>
            <a:pPr algn="ctr"/>
            <a:r>
              <a:rPr lang="ru-RU" b="1"/>
              <a:t>переработанный</a:t>
            </a:r>
          </a:p>
          <a:p>
            <a:pPr algn="ctr"/>
            <a:r>
              <a:rPr lang="ru-RU" b="1"/>
              <a:t>ГОСТ ЭИБ</a:t>
            </a:r>
          </a:p>
        </p:txBody>
      </p:sp>
      <p:sp>
        <p:nvSpPr>
          <p:cNvPr id="37" name="TextBox 36"/>
          <p:cNvSpPr txBox="1"/>
          <p:nvPr/>
        </p:nvSpPr>
        <p:spPr>
          <a:xfrm>
            <a:off x="0" y="1571625"/>
            <a:ext cx="2713038" cy="461963"/>
          </a:xfrm>
          <a:prstGeom prst="rect">
            <a:avLst/>
          </a:prstGeom>
          <a:solidFill>
            <a:schemeClr val="accent2">
              <a:lumMod val="40000"/>
              <a:lumOff val="60000"/>
            </a:schemeClr>
          </a:solidFill>
        </p:spPr>
        <p:txBody>
          <a:bodyPr wrap="none">
            <a:spAutoFit/>
          </a:bodyPr>
          <a:lstStyle/>
          <a:p>
            <a:pPr>
              <a:defRPr/>
            </a:pPr>
            <a:r>
              <a:rPr lang="en-US" sz="2400" b="1" dirty="0"/>
              <a:t>www.medarhiv.ru</a:t>
            </a:r>
            <a:endParaRPr lang="ru-RU" sz="2400" b="1" dirty="0"/>
          </a:p>
        </p:txBody>
      </p:sp>
      <p:sp>
        <p:nvSpPr>
          <p:cNvPr id="38" name="TextBox 37"/>
          <p:cNvSpPr txBox="1"/>
          <p:nvPr/>
        </p:nvSpPr>
        <p:spPr>
          <a:xfrm>
            <a:off x="6803551" y="1628800"/>
            <a:ext cx="2340449" cy="923330"/>
          </a:xfrm>
          <a:prstGeom prst="rect">
            <a:avLst/>
          </a:prstGeom>
          <a:solidFill>
            <a:schemeClr val="bg1"/>
          </a:solidFill>
        </p:spPr>
        <p:txBody>
          <a:bodyPr wrap="none" rtlCol="0">
            <a:spAutoFit/>
          </a:bodyPr>
          <a:lstStyle/>
          <a:p>
            <a:r>
              <a:rPr lang="ru-RU" dirty="0" smtClean="0"/>
              <a:t>Статья 22 ФЗ 323</a:t>
            </a:r>
          </a:p>
          <a:p>
            <a:r>
              <a:rPr lang="ru-RU" dirty="0" smtClean="0"/>
              <a:t>«Информация о </a:t>
            </a:r>
          </a:p>
          <a:p>
            <a:r>
              <a:rPr lang="ru-RU" dirty="0" smtClean="0"/>
              <a:t>состоянии здоровья</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50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5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35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35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35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350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35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35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35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352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350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352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35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352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352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352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352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352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352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8"/>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63530"/>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6353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6353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6353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6353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635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24" grpId="0" animBg="1"/>
      <p:bldP spid="63521" grpId="0" animBg="1"/>
      <p:bldP spid="63528" grpId="0" animBg="1"/>
      <p:bldP spid="63526" grpId="0" animBg="1"/>
      <p:bldP spid="63518" grpId="0" animBg="1"/>
      <p:bldP spid="63509" grpId="0" animBg="1"/>
      <p:bldP spid="63508" grpId="0" animBg="1"/>
      <p:bldP spid="63511" grpId="0" animBg="1"/>
      <p:bldP spid="63513" grpId="0"/>
      <p:bldP spid="63516" grpId="0"/>
      <p:bldP spid="63517" grpId="0" animBg="1"/>
      <p:bldP spid="63519" grpId="0"/>
      <p:bldP spid="63520" grpId="0"/>
      <p:bldP spid="63523" grpId="0"/>
      <p:bldP spid="63525" grpId="0"/>
      <p:bldP spid="63530" grpId="0" animBg="1"/>
      <p:bldP spid="63531" grpId="0" animBg="1"/>
      <p:bldP spid="63532" grpId="0" animBg="1"/>
      <p:bldP spid="63534" grpId="0" animBg="1"/>
      <p:bldP spid="63535" grpId="0" animBg="1"/>
      <p:bldP spid="63536" grpId="0" animBg="1"/>
      <p:bldP spid="37" grpId="0" animBg="1"/>
      <p:bldP spid="3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Подзаголовок 2"/>
          <p:cNvSpPr>
            <a:spLocks noGrp="1"/>
          </p:cNvSpPr>
          <p:nvPr>
            <p:ph type="subTitle" idx="4294967295"/>
          </p:nvPr>
        </p:nvSpPr>
        <p:spPr>
          <a:xfrm>
            <a:off x="323850" y="5229225"/>
            <a:ext cx="8712646" cy="1268413"/>
          </a:xfrm>
        </p:spPr>
        <p:txBody>
          <a:bodyPr lIns="118872" tIns="0" rIns="45720" bIns="0" anchor="b"/>
          <a:lstStyle/>
          <a:p>
            <a:pPr marL="0" indent="0" eaLnBrk="1" hangingPunct="1">
              <a:lnSpc>
                <a:spcPct val="80000"/>
              </a:lnSpc>
              <a:buNone/>
            </a:pPr>
            <a:r>
              <a:rPr lang="ru-RU" b="1" u="sng" dirty="0" smtClean="0">
                <a:solidFill>
                  <a:srgbClr val="FFFF00"/>
                </a:solidFill>
              </a:rPr>
              <a:t>Вовлечение</a:t>
            </a:r>
            <a:r>
              <a:rPr lang="ru-RU" b="1" dirty="0" smtClean="0">
                <a:solidFill>
                  <a:srgbClr val="FFFF00"/>
                </a:solidFill>
              </a:rPr>
              <a:t> пациентов в заботу о собственном здоровье – основной международный тренд. </a:t>
            </a:r>
            <a:endParaRPr lang="ru-RU" dirty="0" smtClean="0">
              <a:solidFill>
                <a:srgbClr val="FFFFFF"/>
              </a:solidFill>
            </a:endParaRPr>
          </a:p>
        </p:txBody>
      </p:sp>
      <p:sp>
        <p:nvSpPr>
          <p:cNvPr id="40963" name="Text Box 5"/>
          <p:cNvSpPr txBox="1">
            <a:spLocks noChangeArrowheads="1"/>
          </p:cNvSpPr>
          <p:nvPr/>
        </p:nvSpPr>
        <p:spPr bwMode="auto">
          <a:xfrm>
            <a:off x="323850" y="3021013"/>
            <a:ext cx="7377084" cy="1938992"/>
          </a:xfrm>
          <a:prstGeom prst="rect">
            <a:avLst/>
          </a:prstGeom>
          <a:noFill/>
          <a:ln w="9525">
            <a:noFill/>
            <a:miter lim="800000"/>
            <a:headEnd/>
            <a:tailEnd/>
          </a:ln>
        </p:spPr>
        <p:txBody>
          <a:bodyPr wrap="none">
            <a:spAutoFit/>
          </a:bodyPr>
          <a:lstStyle/>
          <a:p>
            <a:r>
              <a:rPr lang="ru-RU" sz="4000" b="1" dirty="0" smtClean="0">
                <a:solidFill>
                  <a:srgbClr val="FFFF00"/>
                </a:solidFill>
              </a:rPr>
              <a:t>Персональная электронная </a:t>
            </a:r>
            <a:endParaRPr lang="ru-RU" sz="4000" b="1" dirty="0">
              <a:solidFill>
                <a:srgbClr val="FFFF00"/>
              </a:solidFill>
            </a:endParaRPr>
          </a:p>
          <a:p>
            <a:r>
              <a:rPr lang="ru-RU" sz="4000" b="1" dirty="0">
                <a:solidFill>
                  <a:srgbClr val="FFFF00"/>
                </a:solidFill>
              </a:rPr>
              <a:t>медицинская </a:t>
            </a:r>
            <a:r>
              <a:rPr lang="ru-RU" sz="4000" b="1" dirty="0" smtClean="0">
                <a:solidFill>
                  <a:srgbClr val="FFFF00"/>
                </a:solidFill>
              </a:rPr>
              <a:t>карта (ПЭМК).</a:t>
            </a:r>
          </a:p>
          <a:p>
            <a:r>
              <a:rPr lang="ru-RU" sz="4000" b="1" dirty="0" smtClean="0">
                <a:solidFill>
                  <a:srgbClr val="FFFF00"/>
                </a:solidFill>
              </a:rPr>
              <a:t>Почему это важно?</a:t>
            </a:r>
            <a:endParaRPr lang="ru-RU" sz="4000" b="1" dirty="0">
              <a:solidFill>
                <a:srgbClr val="FFFF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107950" y="290513"/>
            <a:ext cx="9036050" cy="762000"/>
          </a:xfrm>
          <a:prstGeom prst="rect">
            <a:avLst/>
          </a:prstGeom>
          <a:noFill/>
          <a:ln w="9525">
            <a:noFill/>
            <a:miter lim="800000"/>
            <a:headEnd/>
            <a:tailEnd/>
          </a:ln>
        </p:spPr>
        <p:txBody>
          <a:bodyPr>
            <a:spAutoFit/>
          </a:bodyPr>
          <a:lstStyle/>
          <a:p>
            <a:r>
              <a:rPr lang="ru-RU" sz="4400" b="1">
                <a:solidFill>
                  <a:srgbClr val="FFFF00"/>
                </a:solidFill>
              </a:rPr>
              <a:t>Предложение  (более сложное)</a:t>
            </a:r>
          </a:p>
        </p:txBody>
      </p:sp>
      <p:pic>
        <p:nvPicPr>
          <p:cNvPr id="17413" name="Picture 5"/>
          <p:cNvPicPr>
            <a:picLocks noChangeAspect="1" noChangeArrowheads="1"/>
          </p:cNvPicPr>
          <p:nvPr/>
        </p:nvPicPr>
        <p:blipFill>
          <a:blip r:embed="rId2" cstate="email"/>
          <a:srcRect/>
          <a:stretch>
            <a:fillRect/>
          </a:stretch>
        </p:blipFill>
        <p:spPr bwMode="auto">
          <a:xfrm>
            <a:off x="-3048000" y="-1447800"/>
            <a:ext cx="15240000" cy="9753600"/>
          </a:xfrm>
          <a:prstGeom prst="rect">
            <a:avLst/>
          </a:prstGeom>
          <a:noFill/>
          <a:ln w="9525">
            <a:noFill/>
            <a:miter lim="800000"/>
            <a:headEnd/>
            <a:tailEnd/>
          </a:ln>
          <a:effectLst/>
        </p:spPr>
      </p:pic>
      <p:sp>
        <p:nvSpPr>
          <p:cNvPr id="4" name="TextBox 3"/>
          <p:cNvSpPr txBox="1"/>
          <p:nvPr/>
        </p:nvSpPr>
        <p:spPr>
          <a:xfrm>
            <a:off x="1763688" y="2996952"/>
            <a:ext cx="5832046" cy="1446550"/>
          </a:xfrm>
          <a:prstGeom prst="rect">
            <a:avLst/>
          </a:prstGeom>
          <a:solidFill>
            <a:srgbClr val="FFFF00"/>
          </a:solidFill>
          <a:effectLst>
            <a:outerShdw blurRad="50800" dist="38100" dir="8100000" algn="tr" rotWithShape="0">
              <a:prstClr val="black">
                <a:alpha val="40000"/>
              </a:prstClr>
            </a:outerShdw>
          </a:effectLst>
          <a:scene3d>
            <a:camera prst="orthographicFront"/>
            <a:lightRig rig="threePt" dir="t"/>
          </a:scene3d>
          <a:sp3d>
            <a:bevelT prst="relaxedInset"/>
          </a:sp3d>
        </p:spPr>
        <p:txBody>
          <a:bodyPr wrap="none" rtlCol="0">
            <a:spAutoFit/>
          </a:bodyPr>
          <a:lstStyle/>
          <a:p>
            <a:r>
              <a:rPr lang="ru-RU" sz="8800" dirty="0" smtClean="0"/>
              <a:t> А у нас?...</a:t>
            </a:r>
            <a:endParaRPr lang="ru-RU" sz="8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1476673" y="-1350912"/>
            <a:ext cx="12597237" cy="8380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Скругленный прямоугольник 1"/>
          <p:cNvSpPr/>
          <p:nvPr/>
        </p:nvSpPr>
        <p:spPr>
          <a:xfrm>
            <a:off x="2627784" y="5157192"/>
            <a:ext cx="6912768" cy="1152128"/>
          </a:xfrm>
          <a:prstGeom prst="roundRect">
            <a:avLst/>
          </a:prstGeom>
          <a:solidFill>
            <a:schemeClr val="accent1">
              <a:alpha val="1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2628564" y="548680"/>
            <a:ext cx="3736985" cy="369332"/>
          </a:xfrm>
          <a:prstGeom prst="rect">
            <a:avLst/>
          </a:prstGeom>
          <a:noFill/>
        </p:spPr>
        <p:txBody>
          <a:bodyPr wrap="none" rtlCol="0">
            <a:spAutoFit/>
          </a:bodyPr>
          <a:lstStyle/>
          <a:p>
            <a:r>
              <a:rPr lang="en-US" dirty="0" smtClean="0"/>
              <a:t>http://www.gosbook.ru/node/63986</a:t>
            </a:r>
            <a:endParaRPr lang="ru-RU" dirty="0"/>
          </a:p>
        </p:txBody>
      </p:sp>
      <p:sp>
        <p:nvSpPr>
          <p:cNvPr id="4" name="Скругленный прямоугольник 3"/>
          <p:cNvSpPr/>
          <p:nvPr/>
        </p:nvSpPr>
        <p:spPr>
          <a:xfrm>
            <a:off x="2628564" y="548680"/>
            <a:ext cx="3736985" cy="369332"/>
          </a:xfrm>
          <a:prstGeom prst="roundRect">
            <a:avLst/>
          </a:prstGeom>
          <a:solidFill>
            <a:schemeClr val="accent1">
              <a:alpha val="2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 xmlns:p14="http://schemas.microsoft.com/office/powerpoint/2010/main" val="2944501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6" name="Text Box 7"/>
          <p:cNvSpPr txBox="1">
            <a:spLocks noChangeArrowheads="1"/>
          </p:cNvSpPr>
          <p:nvPr/>
        </p:nvSpPr>
        <p:spPr bwMode="auto">
          <a:xfrm>
            <a:off x="1692275" y="5949950"/>
            <a:ext cx="2081213" cy="823913"/>
          </a:xfrm>
          <a:prstGeom prst="rect">
            <a:avLst/>
          </a:prstGeom>
          <a:noFill/>
          <a:ln w="9525">
            <a:noFill/>
            <a:miter lim="800000"/>
            <a:headEnd/>
            <a:tailEnd/>
          </a:ln>
        </p:spPr>
        <p:txBody>
          <a:bodyPr wrap="none">
            <a:spAutoFit/>
          </a:bodyPr>
          <a:lstStyle/>
          <a:p>
            <a:r>
              <a:rPr lang="en-US" sz="4800" b="1"/>
              <a:t>LOINC</a:t>
            </a:r>
            <a:endParaRPr lang="ru-RU" sz="4800" b="1"/>
          </a:p>
        </p:txBody>
      </p:sp>
      <p:sp>
        <p:nvSpPr>
          <p:cNvPr id="8194" name="Text Box 5"/>
          <p:cNvSpPr txBox="1">
            <a:spLocks noChangeArrowheads="1"/>
          </p:cNvSpPr>
          <p:nvPr/>
        </p:nvSpPr>
        <p:spPr bwMode="auto">
          <a:xfrm>
            <a:off x="376238" y="187325"/>
            <a:ext cx="8339137" cy="1006475"/>
          </a:xfrm>
          <a:prstGeom prst="rect">
            <a:avLst/>
          </a:prstGeom>
          <a:noFill/>
          <a:ln w="9525">
            <a:noFill/>
            <a:miter lim="800000"/>
            <a:headEnd/>
            <a:tailEnd/>
          </a:ln>
        </p:spPr>
        <p:txBody>
          <a:bodyPr wrap="none">
            <a:spAutoFit/>
          </a:bodyPr>
          <a:lstStyle/>
          <a:p>
            <a:r>
              <a:rPr lang="ru-RU" sz="6000" b="1">
                <a:solidFill>
                  <a:srgbClr val="FFFF00"/>
                </a:solidFill>
              </a:rPr>
              <a:t>О чем все говорят…. </a:t>
            </a:r>
          </a:p>
        </p:txBody>
      </p:sp>
      <p:sp>
        <p:nvSpPr>
          <p:cNvPr id="8195" name="Text Box 6"/>
          <p:cNvSpPr txBox="1">
            <a:spLocks noChangeArrowheads="1"/>
          </p:cNvSpPr>
          <p:nvPr/>
        </p:nvSpPr>
        <p:spPr bwMode="auto">
          <a:xfrm>
            <a:off x="395288" y="1773238"/>
            <a:ext cx="4019550" cy="457200"/>
          </a:xfrm>
          <a:prstGeom prst="rect">
            <a:avLst/>
          </a:prstGeom>
          <a:noFill/>
          <a:ln w="9525">
            <a:noFill/>
            <a:miter lim="800000"/>
            <a:headEnd/>
            <a:tailEnd/>
          </a:ln>
        </p:spPr>
        <p:txBody>
          <a:bodyPr wrap="none">
            <a:spAutoFit/>
          </a:bodyPr>
          <a:lstStyle/>
          <a:p>
            <a:r>
              <a:rPr lang="en-US" sz="2400" b="1"/>
              <a:t>HL7 </a:t>
            </a:r>
            <a:r>
              <a:rPr lang="ru-RU" sz="2400" b="1"/>
              <a:t>2.3 русский перевод </a:t>
            </a:r>
          </a:p>
        </p:txBody>
      </p:sp>
      <p:sp>
        <p:nvSpPr>
          <p:cNvPr id="8196" name="Text Box 7"/>
          <p:cNvSpPr txBox="1">
            <a:spLocks noChangeArrowheads="1"/>
          </p:cNvSpPr>
          <p:nvPr/>
        </p:nvSpPr>
        <p:spPr bwMode="auto">
          <a:xfrm>
            <a:off x="323850" y="2349500"/>
            <a:ext cx="3689350" cy="1189038"/>
          </a:xfrm>
          <a:prstGeom prst="rect">
            <a:avLst/>
          </a:prstGeom>
          <a:noFill/>
          <a:ln w="9525">
            <a:noFill/>
            <a:miter lim="800000"/>
            <a:headEnd/>
            <a:tailEnd/>
          </a:ln>
        </p:spPr>
        <p:txBody>
          <a:bodyPr wrap="none">
            <a:spAutoFit/>
          </a:bodyPr>
          <a:lstStyle/>
          <a:p>
            <a:r>
              <a:rPr lang="en-US" sz="7200" b="1"/>
              <a:t>HL7 </a:t>
            </a:r>
            <a:r>
              <a:rPr lang="ru-RU" sz="7200" b="1"/>
              <a:t>2.5 </a:t>
            </a:r>
          </a:p>
        </p:txBody>
      </p:sp>
      <p:sp>
        <p:nvSpPr>
          <p:cNvPr id="8197" name="Text Box 8"/>
          <p:cNvSpPr txBox="1">
            <a:spLocks noChangeArrowheads="1"/>
          </p:cNvSpPr>
          <p:nvPr/>
        </p:nvSpPr>
        <p:spPr bwMode="auto">
          <a:xfrm>
            <a:off x="468313" y="3825875"/>
            <a:ext cx="4667250" cy="914400"/>
          </a:xfrm>
          <a:prstGeom prst="rect">
            <a:avLst/>
          </a:prstGeom>
          <a:noFill/>
          <a:ln w="9525">
            <a:noFill/>
            <a:miter lim="800000"/>
            <a:headEnd/>
            <a:tailEnd/>
          </a:ln>
        </p:spPr>
        <p:txBody>
          <a:bodyPr wrap="none">
            <a:spAutoFit/>
          </a:bodyPr>
          <a:lstStyle/>
          <a:p>
            <a:r>
              <a:rPr lang="en-US" sz="5400" b="1"/>
              <a:t>HL7 </a:t>
            </a:r>
            <a:r>
              <a:rPr lang="ru-RU" sz="5400" b="1"/>
              <a:t>версия 3</a:t>
            </a:r>
          </a:p>
        </p:txBody>
      </p:sp>
      <p:sp>
        <p:nvSpPr>
          <p:cNvPr id="8198" name="Text Box 9"/>
          <p:cNvSpPr txBox="1">
            <a:spLocks noChangeArrowheads="1"/>
          </p:cNvSpPr>
          <p:nvPr/>
        </p:nvSpPr>
        <p:spPr bwMode="auto">
          <a:xfrm>
            <a:off x="4427538" y="5907088"/>
            <a:ext cx="4722812" cy="762000"/>
          </a:xfrm>
          <a:prstGeom prst="rect">
            <a:avLst/>
          </a:prstGeom>
          <a:noFill/>
          <a:ln w="9525">
            <a:noFill/>
            <a:miter lim="800000"/>
            <a:headEnd/>
            <a:tailEnd/>
          </a:ln>
        </p:spPr>
        <p:txBody>
          <a:bodyPr wrap="none">
            <a:spAutoFit/>
          </a:bodyPr>
          <a:lstStyle/>
          <a:p>
            <a:r>
              <a:rPr lang="en-US" sz="4400" b="1"/>
              <a:t>HL7 RIM-</a:t>
            </a:r>
            <a:r>
              <a:rPr lang="ru-RU" sz="4400" b="1"/>
              <a:t>модель</a:t>
            </a:r>
          </a:p>
        </p:txBody>
      </p:sp>
      <p:sp>
        <p:nvSpPr>
          <p:cNvPr id="8199" name="Text Box 10"/>
          <p:cNvSpPr txBox="1">
            <a:spLocks noChangeArrowheads="1"/>
          </p:cNvSpPr>
          <p:nvPr/>
        </p:nvSpPr>
        <p:spPr bwMode="auto">
          <a:xfrm>
            <a:off x="179388" y="4613275"/>
            <a:ext cx="5026025" cy="1433513"/>
          </a:xfrm>
          <a:prstGeom prst="rect">
            <a:avLst/>
          </a:prstGeom>
          <a:noFill/>
          <a:ln w="9525">
            <a:noFill/>
            <a:miter lim="800000"/>
            <a:headEnd/>
            <a:tailEnd/>
          </a:ln>
        </p:spPr>
        <p:txBody>
          <a:bodyPr wrap="none">
            <a:spAutoFit/>
          </a:bodyPr>
          <a:lstStyle/>
          <a:p>
            <a:r>
              <a:rPr lang="en-US" sz="8800" b="1"/>
              <a:t>HL7 CDA</a:t>
            </a:r>
            <a:endParaRPr lang="ru-RU" sz="8800" b="1"/>
          </a:p>
        </p:txBody>
      </p:sp>
      <p:sp>
        <p:nvSpPr>
          <p:cNvPr id="8200" name="Text Box 11"/>
          <p:cNvSpPr txBox="1">
            <a:spLocks noChangeArrowheads="1"/>
          </p:cNvSpPr>
          <p:nvPr/>
        </p:nvSpPr>
        <p:spPr bwMode="auto">
          <a:xfrm>
            <a:off x="6727825" y="1484313"/>
            <a:ext cx="2165350" cy="1189037"/>
          </a:xfrm>
          <a:prstGeom prst="rect">
            <a:avLst/>
          </a:prstGeom>
          <a:noFill/>
          <a:ln w="9525">
            <a:noFill/>
            <a:miter lim="800000"/>
            <a:headEnd/>
            <a:tailEnd/>
          </a:ln>
        </p:spPr>
        <p:txBody>
          <a:bodyPr wrap="none">
            <a:spAutoFit/>
          </a:bodyPr>
          <a:lstStyle/>
          <a:p>
            <a:r>
              <a:rPr lang="en-US" sz="7200" b="1"/>
              <a:t>CCD</a:t>
            </a:r>
            <a:endParaRPr lang="ru-RU" sz="7200" b="1"/>
          </a:p>
        </p:txBody>
      </p:sp>
      <p:pic>
        <p:nvPicPr>
          <p:cNvPr id="8201" name="Picture 12"/>
          <p:cNvPicPr>
            <a:picLocks noChangeAspect="1" noChangeArrowheads="1"/>
          </p:cNvPicPr>
          <p:nvPr/>
        </p:nvPicPr>
        <p:blipFill>
          <a:blip r:embed="rId2" cstate="email"/>
          <a:srcRect/>
          <a:stretch>
            <a:fillRect/>
          </a:stretch>
        </p:blipFill>
        <p:spPr bwMode="auto">
          <a:xfrm>
            <a:off x="5435600" y="1557338"/>
            <a:ext cx="1230313" cy="2987675"/>
          </a:xfrm>
          <a:prstGeom prst="rect">
            <a:avLst/>
          </a:prstGeom>
          <a:noFill/>
          <a:ln w="9525">
            <a:noFill/>
            <a:miter lim="800000"/>
            <a:headEnd/>
            <a:tailEnd/>
          </a:ln>
        </p:spPr>
      </p:pic>
      <p:sp>
        <p:nvSpPr>
          <p:cNvPr id="8202" name="Text Box 13"/>
          <p:cNvSpPr txBox="1">
            <a:spLocks noChangeArrowheads="1"/>
          </p:cNvSpPr>
          <p:nvPr/>
        </p:nvSpPr>
        <p:spPr bwMode="auto">
          <a:xfrm>
            <a:off x="4356100" y="2781300"/>
            <a:ext cx="4787900" cy="762000"/>
          </a:xfrm>
          <a:prstGeom prst="rect">
            <a:avLst/>
          </a:prstGeom>
          <a:noFill/>
          <a:ln w="9525">
            <a:noFill/>
            <a:miter lim="800000"/>
            <a:headEnd/>
            <a:tailEnd/>
          </a:ln>
        </p:spPr>
        <p:txBody>
          <a:bodyPr wrap="none">
            <a:spAutoFit/>
          </a:bodyPr>
          <a:lstStyle/>
          <a:p>
            <a:r>
              <a:rPr lang="ru-RU" sz="4400" b="1"/>
              <a:t>ГОСТ ИСО 13606</a:t>
            </a:r>
          </a:p>
        </p:txBody>
      </p:sp>
      <p:sp>
        <p:nvSpPr>
          <p:cNvPr id="8203" name="Text Box 14"/>
          <p:cNvSpPr txBox="1">
            <a:spLocks noChangeArrowheads="1"/>
          </p:cNvSpPr>
          <p:nvPr/>
        </p:nvSpPr>
        <p:spPr bwMode="auto">
          <a:xfrm>
            <a:off x="6011863" y="4581525"/>
            <a:ext cx="2914650" cy="1433513"/>
          </a:xfrm>
          <a:prstGeom prst="rect">
            <a:avLst/>
          </a:prstGeom>
          <a:noFill/>
          <a:ln w="9525">
            <a:noFill/>
            <a:miter lim="800000"/>
            <a:headEnd/>
            <a:tailEnd/>
          </a:ln>
        </p:spPr>
        <p:txBody>
          <a:bodyPr wrap="none">
            <a:spAutoFit/>
          </a:bodyPr>
          <a:lstStyle/>
          <a:p>
            <a:r>
              <a:rPr lang="en-US" sz="8800" b="1"/>
              <a:t> CCR</a:t>
            </a:r>
            <a:endParaRPr lang="ru-RU" sz="8800" b="1"/>
          </a:p>
        </p:txBody>
      </p:sp>
      <p:sp>
        <p:nvSpPr>
          <p:cNvPr id="8207" name="Text Box 7"/>
          <p:cNvSpPr txBox="1">
            <a:spLocks noChangeArrowheads="1"/>
          </p:cNvSpPr>
          <p:nvPr/>
        </p:nvSpPr>
        <p:spPr bwMode="auto">
          <a:xfrm>
            <a:off x="6216650" y="4149725"/>
            <a:ext cx="2927350" cy="641350"/>
          </a:xfrm>
          <a:prstGeom prst="rect">
            <a:avLst/>
          </a:prstGeom>
          <a:noFill/>
          <a:ln w="9525">
            <a:noFill/>
            <a:miter lim="800000"/>
            <a:headEnd/>
            <a:tailEnd/>
          </a:ln>
        </p:spPr>
        <p:txBody>
          <a:bodyPr wrap="none">
            <a:spAutoFit/>
          </a:bodyPr>
          <a:lstStyle/>
          <a:p>
            <a:r>
              <a:rPr lang="en-US" sz="3600" b="1"/>
              <a:t>SNOMED CT</a:t>
            </a:r>
            <a:endParaRPr lang="ru-RU" sz="3600" b="1"/>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1"/>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0" y="1484784"/>
            <a:ext cx="9092181" cy="50851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4667" y="104064"/>
            <a:ext cx="8840661" cy="1815882"/>
          </a:xfrm>
          <a:prstGeom prst="rect">
            <a:avLst/>
          </a:prstGeom>
          <a:noFill/>
        </p:spPr>
        <p:txBody>
          <a:bodyPr wrap="square" rtlCol="0">
            <a:spAutoFit/>
          </a:bodyPr>
          <a:lstStyle/>
          <a:p>
            <a:r>
              <a:rPr lang="ru-RU" sz="2800" b="1" dirty="0" smtClean="0">
                <a:solidFill>
                  <a:srgbClr val="FFFF00"/>
                </a:solidFill>
              </a:rPr>
              <a:t>Доклад на конференции </a:t>
            </a:r>
          </a:p>
          <a:p>
            <a:r>
              <a:rPr lang="ru-RU" sz="2800" dirty="0" smtClean="0">
                <a:solidFill>
                  <a:srgbClr val="FFFF00"/>
                </a:solidFill>
              </a:rPr>
              <a:t>«</a:t>
            </a:r>
            <a:r>
              <a:rPr lang="ru-RU" sz="2800" dirty="0">
                <a:solidFill>
                  <a:srgbClr val="FFFF00"/>
                </a:solidFill>
              </a:rPr>
              <a:t>Эффективное здравоохранение: инновационный путь развития»</a:t>
            </a:r>
          </a:p>
          <a:p>
            <a:endParaRPr lang="ru-RU" sz="2800" b="1" dirty="0">
              <a:solidFill>
                <a:srgbClr val="FFFF00"/>
              </a:solidFill>
            </a:endParaRPr>
          </a:p>
        </p:txBody>
      </p:sp>
    </p:spTree>
    <p:extLst>
      <p:ext uri="{BB962C8B-B14F-4D97-AF65-F5344CB8AC3E}">
        <p14:creationId xmlns="" xmlns:p14="http://schemas.microsoft.com/office/powerpoint/2010/main" val="2904787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0" y="1628800"/>
            <a:ext cx="9158213" cy="51125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51520" y="260648"/>
            <a:ext cx="5236562" cy="707886"/>
          </a:xfrm>
          <a:prstGeom prst="rect">
            <a:avLst/>
          </a:prstGeom>
          <a:noFill/>
        </p:spPr>
        <p:txBody>
          <a:bodyPr wrap="none" rtlCol="0">
            <a:spAutoFit/>
          </a:bodyPr>
          <a:lstStyle/>
          <a:p>
            <a:r>
              <a:rPr lang="ru-RU" sz="4000" b="1" dirty="0" smtClean="0">
                <a:solidFill>
                  <a:srgbClr val="FFFF00"/>
                </a:solidFill>
              </a:rPr>
              <a:t>1-м трендом назван</a:t>
            </a:r>
            <a:endParaRPr lang="ru-RU" sz="4000" b="1" dirty="0">
              <a:solidFill>
                <a:srgbClr val="FFFF00"/>
              </a:solidFill>
            </a:endParaRPr>
          </a:p>
        </p:txBody>
      </p:sp>
    </p:spTree>
    <p:extLst>
      <p:ext uri="{BB962C8B-B14F-4D97-AF65-F5344CB8AC3E}">
        <p14:creationId xmlns="" xmlns:p14="http://schemas.microsoft.com/office/powerpoint/2010/main" val="27073048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p:cNvPicPr>
            <a:picLocks noChangeAspect="1" noChangeArrowheads="1"/>
          </p:cNvPicPr>
          <p:nvPr/>
        </p:nvPicPr>
        <p:blipFill>
          <a:blip r:embed="rId2" cstate="email"/>
          <a:srcRect/>
          <a:stretch>
            <a:fillRect/>
          </a:stretch>
        </p:blipFill>
        <p:spPr bwMode="auto">
          <a:xfrm>
            <a:off x="-1116632" y="-963488"/>
            <a:ext cx="12192000" cy="9753600"/>
          </a:xfrm>
          <a:prstGeom prst="rect">
            <a:avLst/>
          </a:prstGeom>
          <a:noFill/>
          <a:ln w="9525">
            <a:noFill/>
            <a:miter lim="800000"/>
            <a:headEnd/>
            <a:tailEnd/>
          </a:ln>
        </p:spPr>
      </p:pic>
      <p:pic>
        <p:nvPicPr>
          <p:cNvPr id="76803" name="Picture 3"/>
          <p:cNvPicPr>
            <a:picLocks noChangeAspect="1" noChangeArrowheads="1"/>
          </p:cNvPicPr>
          <p:nvPr/>
        </p:nvPicPr>
        <p:blipFill>
          <a:blip r:embed="rId2" cstate="email"/>
          <a:srcRect/>
          <a:stretch>
            <a:fillRect/>
          </a:stretch>
        </p:blipFill>
        <p:spPr bwMode="auto">
          <a:xfrm>
            <a:off x="-1188640" y="-1035496"/>
            <a:ext cx="12192000" cy="9753600"/>
          </a:xfrm>
          <a:prstGeom prst="rect">
            <a:avLst/>
          </a:prstGeom>
          <a:noFill/>
          <a:ln w="9525">
            <a:noFill/>
            <a:miter lim="800000"/>
            <a:headEnd/>
            <a:tailEnd/>
          </a:ln>
          <a:effectLst>
            <a:outerShdw blurRad="50800" dist="50800" dir="5400000" algn="ctr" rotWithShape="0">
              <a:schemeClr val="bg2">
                <a:lumMod val="75000"/>
              </a:schemeClr>
            </a:outerShdw>
          </a:effectLst>
        </p:spPr>
      </p:pic>
      <p:sp>
        <p:nvSpPr>
          <p:cNvPr id="7" name="TextBox 6"/>
          <p:cNvSpPr txBox="1"/>
          <p:nvPr/>
        </p:nvSpPr>
        <p:spPr>
          <a:xfrm>
            <a:off x="395536" y="3212976"/>
            <a:ext cx="8136904" cy="1815882"/>
          </a:xfrm>
          <a:prstGeom prst="rect">
            <a:avLst/>
          </a:prstGeom>
          <a:solidFill>
            <a:schemeClr val="accent2">
              <a:lumMod val="20000"/>
              <a:lumOff val="80000"/>
            </a:schemeClr>
          </a:solidFill>
          <a:ln>
            <a:solidFill>
              <a:srgbClr val="0070C0"/>
            </a:solidFill>
          </a:ln>
          <a:scene3d>
            <a:camera prst="orthographicFront"/>
            <a:lightRig rig="threePt" dir="t"/>
          </a:scene3d>
          <a:sp3d extrusionH="76200">
            <a:bevelB prst="relaxedInset"/>
            <a:extrusionClr>
              <a:schemeClr val="bg2">
                <a:lumMod val="75000"/>
              </a:schemeClr>
            </a:extrusionClr>
          </a:sp3d>
        </p:spPr>
        <p:txBody>
          <a:bodyPr wrap="square" rtlCol="0">
            <a:spAutoFit/>
          </a:bodyPr>
          <a:lstStyle/>
          <a:p>
            <a:r>
              <a:rPr lang="ru-RU" sz="2800" b="1" u="sng" dirty="0" smtClean="0"/>
              <a:t>Общая идея</a:t>
            </a:r>
            <a:r>
              <a:rPr lang="ru-RU" sz="2800" b="1" dirty="0" smtClean="0"/>
              <a:t>: сервис для людей (пациентов), который позволяет собрать в одном месте </a:t>
            </a:r>
          </a:p>
          <a:p>
            <a:r>
              <a:rPr lang="ru-RU" sz="2800" b="1" dirty="0" smtClean="0"/>
              <a:t>(в хорошем смысле слова)  все, </a:t>
            </a:r>
          </a:p>
          <a:p>
            <a:r>
              <a:rPr lang="ru-RU" sz="2800" b="1" dirty="0" smtClean="0"/>
              <a:t>что касается твоего здоровья!</a:t>
            </a:r>
            <a:endParaRPr lang="ru-RU" sz="2800" b="1" dirty="0"/>
          </a:p>
        </p:txBody>
      </p:sp>
    </p:spTree>
    <p:extLst>
      <p:ext uri="{BB962C8B-B14F-4D97-AF65-F5344CB8AC3E}">
        <p14:creationId xmlns="" xmlns:p14="http://schemas.microsoft.com/office/powerpoint/2010/main" val="2707304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260648"/>
            <a:ext cx="7977569" cy="707886"/>
          </a:xfrm>
          <a:prstGeom prst="rect">
            <a:avLst/>
          </a:prstGeom>
          <a:noFill/>
        </p:spPr>
        <p:txBody>
          <a:bodyPr wrap="none" rtlCol="0">
            <a:spAutoFit/>
          </a:bodyPr>
          <a:lstStyle/>
          <a:p>
            <a:r>
              <a:rPr lang="ru-RU" sz="4000" b="1" dirty="0" smtClean="0">
                <a:solidFill>
                  <a:srgbClr val="FFFF00"/>
                </a:solidFill>
              </a:rPr>
              <a:t>Мед</a:t>
            </a:r>
            <a:r>
              <a:rPr lang="en-US" sz="4000" b="1" dirty="0" smtClean="0">
                <a:solidFill>
                  <a:srgbClr val="FFFF00"/>
                </a:solidFill>
              </a:rPr>
              <a:t>@</a:t>
            </a:r>
            <a:r>
              <a:rPr lang="ru-RU" sz="4000" b="1" dirty="0" err="1" smtClean="0">
                <a:solidFill>
                  <a:srgbClr val="FFFF00"/>
                </a:solidFill>
              </a:rPr>
              <a:t>рхив</a:t>
            </a:r>
            <a:r>
              <a:rPr lang="ru-RU" sz="4000" b="1" dirty="0" smtClean="0">
                <a:solidFill>
                  <a:srgbClr val="FFFF00"/>
                </a:solidFill>
              </a:rPr>
              <a:t>:  Новые подходы   </a:t>
            </a:r>
            <a:endParaRPr lang="ru-RU" sz="4000" b="1" dirty="0">
              <a:solidFill>
                <a:srgbClr val="FFFF00"/>
              </a:solidFill>
            </a:endParaRPr>
          </a:p>
        </p:txBody>
      </p:sp>
      <p:sp>
        <p:nvSpPr>
          <p:cNvPr id="4" name="TextBox 3"/>
          <p:cNvSpPr txBox="1"/>
          <p:nvPr/>
        </p:nvSpPr>
        <p:spPr>
          <a:xfrm>
            <a:off x="323528" y="1844824"/>
            <a:ext cx="8496944" cy="4524315"/>
          </a:xfrm>
          <a:prstGeom prst="rect">
            <a:avLst/>
          </a:prstGeom>
          <a:noFill/>
        </p:spPr>
        <p:txBody>
          <a:bodyPr wrap="square" rtlCol="0">
            <a:spAutoFit/>
          </a:bodyPr>
          <a:lstStyle/>
          <a:p>
            <a:r>
              <a:rPr lang="ru-RU" sz="2400" b="1" u="sng" dirty="0" smtClean="0"/>
              <a:t>Личный медицинский календарь: </a:t>
            </a:r>
          </a:p>
          <a:p>
            <a:pPr>
              <a:buFont typeface="Arial" pitchFamily="34" charset="0"/>
              <a:buChar char="•"/>
            </a:pPr>
            <a:r>
              <a:rPr lang="ru-RU" sz="2400" dirty="0" smtClean="0"/>
              <a:t>Напоминания о </a:t>
            </a:r>
            <a:r>
              <a:rPr lang="ru-RU" sz="2400" dirty="0" err="1" smtClean="0"/>
              <a:t>самомониторинге</a:t>
            </a:r>
            <a:r>
              <a:rPr lang="ru-RU" sz="2400" dirty="0" smtClean="0"/>
              <a:t> (измерение давления, глюкозы, веса и др.)</a:t>
            </a:r>
          </a:p>
          <a:p>
            <a:pPr>
              <a:buFont typeface="Arial" pitchFamily="34" charset="0"/>
              <a:buChar char="•"/>
            </a:pPr>
            <a:r>
              <a:rPr lang="ru-RU" sz="2400" dirty="0" smtClean="0"/>
              <a:t>Напоминания о приеме лекарств </a:t>
            </a:r>
          </a:p>
          <a:p>
            <a:pPr>
              <a:buFont typeface="Arial" pitchFamily="34" charset="0"/>
              <a:buChar char="•"/>
            </a:pPr>
            <a:r>
              <a:rPr lang="ru-RU" sz="2400" dirty="0" smtClean="0"/>
              <a:t>Напоминания о необходимости похода к врачу, периодических обследованиях (и др. формах заботы о своем здоровье)</a:t>
            </a:r>
          </a:p>
          <a:p>
            <a:endParaRPr lang="ru-RU" sz="2400" dirty="0" smtClean="0"/>
          </a:p>
          <a:p>
            <a:r>
              <a:rPr lang="ru-RU" sz="2400" dirty="0" smtClean="0"/>
              <a:t>Все это в </a:t>
            </a:r>
            <a:r>
              <a:rPr lang="ru-RU" sz="2400" b="1" u="sng" dirty="0" smtClean="0"/>
              <a:t>интегрированной среде  </a:t>
            </a:r>
            <a:r>
              <a:rPr lang="ru-RU" sz="2400" dirty="0" smtClean="0"/>
              <a:t>и с возможностью быстрой фиксации результата (не только напоминает о необходимости принять таблетку , но и просит ввести подтверждение или результат измерения.)  </a:t>
            </a:r>
            <a:endParaRPr lang="ru-RU" sz="2400" dirty="0"/>
          </a:p>
        </p:txBody>
      </p:sp>
    </p:spTree>
    <p:extLst>
      <p:ext uri="{BB962C8B-B14F-4D97-AF65-F5344CB8AC3E}">
        <p14:creationId xmlns="" xmlns:p14="http://schemas.microsoft.com/office/powerpoint/2010/main" val="27073048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39160" y="110466"/>
            <a:ext cx="8741880" cy="899665"/>
          </a:xfrm>
        </p:spPr>
        <p:txBody>
          <a:bodyPr>
            <a:normAutofit fontScale="90000"/>
          </a:bodyPr>
          <a:lstStyle/>
          <a:p>
            <a:r>
              <a:rPr lang="en-US" sz="3600" dirty="0">
                <a:solidFill>
                  <a:schemeClr val="accent1"/>
                </a:solidFill>
              </a:rPr>
              <a:t>Moscow Regional Research Clinical Institute </a:t>
            </a:r>
            <a:r>
              <a:rPr lang="en-GB" sz="3600" dirty="0" smtClean="0">
                <a:solidFill>
                  <a:schemeClr val="accent1"/>
                </a:solidFill>
              </a:rPr>
              <a:t>Diabetes Diary</a:t>
            </a:r>
            <a:endParaRPr lang="en-GB" sz="3600" dirty="0">
              <a:solidFill>
                <a:schemeClr val="accent1"/>
              </a:solidFill>
            </a:endParaRPr>
          </a:p>
        </p:txBody>
      </p:sp>
      <p:sp>
        <p:nvSpPr>
          <p:cNvPr id="8" name="Rectangle 7"/>
          <p:cNvSpPr/>
          <p:nvPr/>
        </p:nvSpPr>
        <p:spPr bwMode="auto">
          <a:xfrm>
            <a:off x="2199060" y="1662599"/>
            <a:ext cx="1710193" cy="201414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9" tIns="34295" rIns="34295" bIns="68589" numCol="1" spcCol="0" rtlCol="0" fromWordArt="0" anchor="ctr" anchorCtr="0" forceAA="0" compatLnSpc="1">
            <a:prstTxWarp prst="textNoShape">
              <a:avLst/>
            </a:prstTxWarp>
            <a:noAutofit/>
          </a:bodyPr>
          <a:lstStyle/>
          <a:p>
            <a:pPr algn="ctr" defTabSz="685666" fontAlgn="base">
              <a:spcBef>
                <a:spcPct val="0"/>
              </a:spcBef>
              <a:spcAft>
                <a:spcPct val="0"/>
              </a:spcAft>
            </a:pPr>
            <a:endParaRPr lang="en-GB"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685891" fontAlgn="base">
              <a:spcBef>
                <a:spcPct val="0"/>
              </a:spcBef>
              <a:spcAft>
                <a:spcPct val="0"/>
              </a:spcAft>
              <a:defRPr/>
            </a:pPr>
            <a:r>
              <a:rPr lang="en-GB" sz="2000" kern="0" dirty="0" smtClean="0">
                <a:solidFill>
                  <a:srgbClr val="FFFFFF"/>
                </a:solidFill>
                <a:latin typeface="+mj-lt"/>
              </a:rPr>
              <a:t>Solution</a:t>
            </a:r>
          </a:p>
          <a:p>
            <a:pPr algn="ctr" defTabSz="685666" fontAlgn="base">
              <a:spcBef>
                <a:spcPct val="0"/>
              </a:spcBef>
              <a:spcAft>
                <a:spcPct val="0"/>
              </a:spcAft>
            </a:pPr>
            <a:r>
              <a:rPr lang="en-GB" sz="1200"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Personal Diabetes Management system integrated with PHR  for 189.000 people </a:t>
            </a:r>
          </a:p>
          <a:p>
            <a:pPr algn="ctr" defTabSz="685666" fontAlgn="base">
              <a:spcBef>
                <a:spcPct val="0"/>
              </a:spcBef>
              <a:spcAft>
                <a:spcPct val="0"/>
              </a:spcAft>
            </a:pPr>
            <a:r>
              <a:rPr lang="en-GB" sz="1200"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Diabetes management and Education tool</a:t>
            </a:r>
          </a:p>
          <a:p>
            <a:pPr defTabSz="685666" fontAlgn="base">
              <a:spcBef>
                <a:spcPct val="0"/>
              </a:spcBef>
              <a:spcAft>
                <a:spcPct val="0"/>
              </a:spcAft>
            </a:pPr>
            <a:endParaRPr lang="en-GB"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defTabSz="685666" fontAlgn="base">
              <a:spcBef>
                <a:spcPct val="0"/>
              </a:spcBef>
              <a:spcAft>
                <a:spcPct val="0"/>
              </a:spcAft>
            </a:pPr>
            <a:endParaRPr lang="en-GB"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2" name="Group 10"/>
          <p:cNvGrpSpPr/>
          <p:nvPr/>
        </p:nvGrpSpPr>
        <p:grpSpPr>
          <a:xfrm>
            <a:off x="5801312" y="5301209"/>
            <a:ext cx="326930" cy="385035"/>
            <a:chOff x="6162675" y="5919132"/>
            <a:chExt cx="435793" cy="435793"/>
          </a:xfrm>
        </p:grpSpPr>
        <p:sp>
          <p:nvSpPr>
            <p:cNvPr id="12" name="Rectangle 11"/>
            <p:cNvSpPr/>
            <p:nvPr/>
          </p:nvSpPr>
          <p:spPr bwMode="auto">
            <a:xfrm>
              <a:off x="6162675" y="5919132"/>
              <a:ext cx="435793" cy="435793"/>
            </a:xfrm>
            <a:prstGeom prst="rect">
              <a:avLst/>
            </a:prstGeom>
            <a:solidFill>
              <a:srgbClr val="FFBE0E"/>
            </a:solidFill>
            <a:ln w="38100"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algn="ctr" defTabSz="685666" fontAlgn="base">
                <a:spcBef>
                  <a:spcPct val="0"/>
                </a:spcBef>
                <a:spcAft>
                  <a:spcPct val="0"/>
                </a:spcAft>
              </a:pPr>
              <a:endParaRPr lang="en-GB" sz="2100" kern="0" dirty="0" err="1">
                <a:gradFill>
                  <a:gsLst>
                    <a:gs pos="0">
                      <a:srgbClr val="FFFFFF"/>
                    </a:gs>
                    <a:gs pos="100000">
                      <a:srgbClr val="FFFFFF"/>
                    </a:gs>
                  </a:gsLst>
                  <a:lin ang="5400000" scaled="0"/>
                </a:gradFill>
                <a:latin typeface="Segoe UI"/>
              </a:endParaRPr>
            </a:p>
          </p:txBody>
        </p:sp>
        <p:sp>
          <p:nvSpPr>
            <p:cNvPr id="13" name="Freeform 9"/>
            <p:cNvSpPr>
              <a:spLocks noEditPoints="1"/>
            </p:cNvSpPr>
            <p:nvPr/>
          </p:nvSpPr>
          <p:spPr bwMode="black">
            <a:xfrm>
              <a:off x="6215281" y="5981616"/>
              <a:ext cx="318808" cy="320104"/>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 name="TextBox 16"/>
          <p:cNvSpPr txBox="1"/>
          <p:nvPr/>
        </p:nvSpPr>
        <p:spPr>
          <a:xfrm>
            <a:off x="2343150" y="1043998"/>
            <a:ext cx="1545830" cy="415498"/>
          </a:xfrm>
          <a:prstGeom prst="rect">
            <a:avLst/>
          </a:prstGeom>
          <a:noFill/>
        </p:spPr>
        <p:txBody>
          <a:bodyPr wrap="square" lIns="0" tIns="0" rIns="0" bIns="0" rtlCol="0">
            <a:spAutoFit/>
          </a:bodyPr>
          <a:lstStyle/>
          <a:p>
            <a:pPr defTabSz="685891">
              <a:defRPr/>
            </a:pPr>
            <a:endParaRPr lang="en-GB" sz="2700" kern="0" dirty="0">
              <a:solidFill>
                <a:srgbClr val="FFFFFF"/>
              </a:solidFill>
              <a:latin typeface="Segoe UI Light"/>
            </a:endParaRPr>
          </a:p>
        </p:txBody>
      </p:sp>
      <p:sp>
        <p:nvSpPr>
          <p:cNvPr id="20" name="Rectangle 19"/>
          <p:cNvSpPr/>
          <p:nvPr/>
        </p:nvSpPr>
        <p:spPr bwMode="auto">
          <a:xfrm>
            <a:off x="3983465" y="1674251"/>
            <a:ext cx="1710193" cy="201414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9" tIns="34295" rIns="34295" bIns="68589" numCol="1" spcCol="0" rtlCol="0" fromWordArt="0" anchor="ctr" anchorCtr="0" forceAA="0" compatLnSpc="1">
            <a:prstTxWarp prst="textNoShape">
              <a:avLst/>
            </a:prstTxWarp>
            <a:noAutofit/>
          </a:bodyPr>
          <a:lstStyle/>
          <a:p>
            <a:pPr marL="285750" indent="-285750" algn="ctr" defTabSz="685666" fontAlgn="base">
              <a:spcBef>
                <a:spcPct val="0"/>
              </a:spcBef>
              <a:spcAft>
                <a:spcPct val="0"/>
              </a:spcAft>
              <a:buFont typeface="Arial" pitchFamily="34" charset="0"/>
              <a:buChar char="•"/>
            </a:pPr>
            <a:endParaRPr lang="en-GB"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marL="285750" indent="-285750" algn="ctr" defTabSz="685666" fontAlgn="base">
              <a:spcBef>
                <a:spcPct val="0"/>
              </a:spcBef>
              <a:spcAft>
                <a:spcPct val="0"/>
              </a:spcAft>
              <a:buFont typeface="Arial" pitchFamily="34" charset="0"/>
              <a:buChar char="•"/>
            </a:pPr>
            <a:endParaRPr lang="en-GB"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685666" fontAlgn="base">
              <a:spcBef>
                <a:spcPct val="0"/>
              </a:spcBef>
              <a:spcAft>
                <a:spcPct val="0"/>
              </a:spcAft>
            </a:pPr>
            <a:r>
              <a:rPr lang="en-GB" sz="1200"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Mobile solution integrated with Medical Health Portal </a:t>
            </a:r>
          </a:p>
          <a:p>
            <a:pPr algn="ctr" defTabSz="685666" fontAlgn="base">
              <a:spcBef>
                <a:spcPct val="0"/>
              </a:spcBef>
              <a:spcAft>
                <a:spcPct val="0"/>
              </a:spcAft>
            </a:pPr>
            <a:r>
              <a:rPr lang="en-GB" sz="1200"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Available as a service across multiple devices</a:t>
            </a:r>
          </a:p>
          <a:p>
            <a:pPr algn="ctr" defTabSz="685666" fontAlgn="base">
              <a:spcBef>
                <a:spcPct val="0"/>
              </a:spcBef>
              <a:spcAft>
                <a:spcPct val="0"/>
              </a:spcAft>
            </a:pPr>
            <a:endParaRPr lang="en-GB" sz="120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685666" fontAlgn="base">
              <a:spcBef>
                <a:spcPct val="0"/>
              </a:spcBef>
              <a:spcAft>
                <a:spcPct val="0"/>
              </a:spcAft>
            </a:pPr>
            <a:endParaRPr lang="en-GB" sz="120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Rectangle 20"/>
          <p:cNvSpPr/>
          <p:nvPr/>
        </p:nvSpPr>
        <p:spPr bwMode="auto">
          <a:xfrm>
            <a:off x="390628" y="3717032"/>
            <a:ext cx="1710193" cy="201414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9" tIns="34295" rIns="34295" bIns="68589" numCol="1" spcCol="0" rtlCol="0" fromWordArt="0" anchor="ctr" anchorCtr="0" forceAA="0" compatLnSpc="1">
            <a:prstTxWarp prst="textNoShape">
              <a:avLst/>
            </a:prstTxWarp>
            <a:noAutofit/>
          </a:bodyPr>
          <a:lstStyle/>
          <a:p>
            <a:pPr algn="ctr" defTabSz="685666" fontAlgn="base">
              <a:spcBef>
                <a:spcPct val="0"/>
              </a:spcBef>
              <a:spcAft>
                <a:spcPct val="0"/>
              </a:spcAft>
            </a:pPr>
            <a:r>
              <a:rPr lang="en-GB" sz="1200"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Allows doctors to interact  with their patients</a:t>
            </a:r>
          </a:p>
          <a:p>
            <a:pPr algn="ctr" defTabSz="685666" fontAlgn="base">
              <a:spcBef>
                <a:spcPct val="0"/>
              </a:spcBef>
              <a:spcAft>
                <a:spcPct val="0"/>
              </a:spcAft>
            </a:pPr>
            <a:r>
              <a:rPr lang="en-GB" sz="1200"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Monitor the disease</a:t>
            </a:r>
          </a:p>
          <a:p>
            <a:pPr algn="ctr" defTabSz="685666" fontAlgn="base">
              <a:spcBef>
                <a:spcPct val="0"/>
              </a:spcBef>
              <a:spcAft>
                <a:spcPct val="0"/>
              </a:spcAft>
            </a:pPr>
            <a:r>
              <a:rPr lang="en-GB" sz="1200"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  </a:t>
            </a:r>
            <a:r>
              <a:rPr lang="en-GB" sz="1200" spc="-38" dirty="0">
                <a:gradFill>
                  <a:gsLst>
                    <a:gs pos="0">
                      <a:srgbClr val="FFFFFF"/>
                    </a:gs>
                    <a:gs pos="100000">
                      <a:srgbClr val="FFFFFF"/>
                    </a:gs>
                  </a:gsLst>
                  <a:lin ang="5400000" scaled="0"/>
                </a:gradFill>
                <a:latin typeface="Segoe UI" pitchFamily="34" charset="0"/>
                <a:ea typeface="Segoe UI" pitchFamily="34" charset="0"/>
                <a:cs typeface="Segoe UI" pitchFamily="34" charset="0"/>
              </a:rPr>
              <a:t>U</a:t>
            </a:r>
            <a:r>
              <a:rPr lang="en-GB" sz="1200"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pdate care plans</a:t>
            </a:r>
            <a:endParaRPr lang="en-GB" sz="120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3" name="Rectangle 22"/>
          <p:cNvSpPr/>
          <p:nvPr/>
        </p:nvSpPr>
        <p:spPr bwMode="auto">
          <a:xfrm>
            <a:off x="3980309" y="3720923"/>
            <a:ext cx="1710193" cy="2014142"/>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rot="0" spcFirstLastPara="0" vertOverflow="overflow" horzOverflow="overflow" vert="horz" wrap="square" lIns="68589" tIns="34295" rIns="34295" bIns="68589" numCol="1" spcCol="0" rtlCol="0" fromWordArt="0" anchor="ctr" anchorCtr="0" forceAA="0" compatLnSpc="1">
            <a:prstTxWarp prst="textNoShape">
              <a:avLst/>
            </a:prstTxWarp>
            <a:noAutofit/>
          </a:bodyPr>
          <a:lstStyle/>
          <a:p>
            <a:pPr defTabSz="685666" fontAlgn="base">
              <a:spcBef>
                <a:spcPct val="0"/>
              </a:spcBef>
              <a:spcAft>
                <a:spcPct val="0"/>
              </a:spcAft>
            </a:pPr>
            <a:r>
              <a:rPr lang="en-GB" sz="2000" spc="-38" dirty="0" smtClean="0">
                <a:gradFill>
                  <a:gsLst>
                    <a:gs pos="0">
                      <a:srgbClr val="FFFFFF"/>
                    </a:gs>
                    <a:gs pos="100000">
                      <a:srgbClr val="FFFFFF"/>
                    </a:gs>
                  </a:gsLst>
                  <a:lin ang="5400000" scaled="0"/>
                </a:gradFill>
                <a:latin typeface="+mj-lt"/>
                <a:ea typeface="Segoe UI" pitchFamily="34" charset="0"/>
                <a:cs typeface="Segoe UI" pitchFamily="34" charset="0"/>
              </a:rPr>
              <a:t>Problem</a:t>
            </a:r>
          </a:p>
          <a:p>
            <a:pPr defTabSz="685666" fontAlgn="base">
              <a:spcBef>
                <a:spcPct val="0"/>
              </a:spcBef>
              <a:spcAft>
                <a:spcPct val="0"/>
              </a:spcAft>
            </a:pPr>
            <a:endParaRPr lang="en-GB" sz="160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defTabSz="685666" fontAlgn="base">
              <a:spcBef>
                <a:spcPct val="0"/>
              </a:spcBef>
              <a:spcAft>
                <a:spcPct val="0"/>
              </a:spcAft>
            </a:pPr>
            <a:r>
              <a:rPr lang="en-GB" sz="1200"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Dramatic of  growth   o f patients  with diabetes</a:t>
            </a:r>
          </a:p>
          <a:p>
            <a:pPr defTabSz="685666" fontAlgn="base">
              <a:spcBef>
                <a:spcPct val="0"/>
              </a:spcBef>
              <a:spcAft>
                <a:spcPct val="0"/>
              </a:spcAft>
            </a:pPr>
            <a:r>
              <a:rPr lang="en-GB" sz="1200"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No one solution for all</a:t>
            </a:r>
          </a:p>
          <a:p>
            <a:pPr defTabSz="685666" fontAlgn="base">
              <a:spcBef>
                <a:spcPct val="0"/>
              </a:spcBef>
              <a:spcAft>
                <a:spcPct val="0"/>
              </a:spcAft>
            </a:pPr>
            <a:endParaRPr lang="en-GB" sz="120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defTabSz="685666" fontAlgn="base">
              <a:spcBef>
                <a:spcPct val="0"/>
              </a:spcBef>
              <a:spcAft>
                <a:spcPct val="0"/>
              </a:spcAft>
            </a:pPr>
            <a:endParaRPr lang="en-GB" sz="1200"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defTabSz="685666" fontAlgn="base">
              <a:spcBef>
                <a:spcPct val="0"/>
              </a:spcBef>
              <a:spcAft>
                <a:spcPct val="0"/>
              </a:spcAft>
            </a:pPr>
            <a:endParaRPr lang="en-GB" sz="1200"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6" name="TextBox 25"/>
          <p:cNvSpPr txBox="1"/>
          <p:nvPr/>
        </p:nvSpPr>
        <p:spPr>
          <a:xfrm>
            <a:off x="3980309" y="1426087"/>
            <a:ext cx="1632415" cy="584775"/>
          </a:xfrm>
          <a:prstGeom prst="rect">
            <a:avLst/>
          </a:prstGeom>
          <a:noFill/>
        </p:spPr>
        <p:txBody>
          <a:bodyPr wrap="square" lIns="0" tIns="0" rIns="0" bIns="0" rtlCol="0">
            <a:spAutoFit/>
          </a:bodyPr>
          <a:lstStyle/>
          <a:p>
            <a:pPr algn="ctr" defTabSz="685666" fontAlgn="base">
              <a:spcBef>
                <a:spcPct val="0"/>
              </a:spcBef>
              <a:spcAft>
                <a:spcPct val="0"/>
              </a:spcAft>
              <a:defRPr/>
            </a:pPr>
            <a:endParaRPr lang="en-GB"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685891">
              <a:defRPr/>
            </a:pPr>
            <a:r>
              <a:rPr lang="en-GB" sz="2000" kern="0" dirty="0" smtClean="0">
                <a:solidFill>
                  <a:srgbClr val="FFFFFF"/>
                </a:solidFill>
                <a:latin typeface="+mj-lt"/>
              </a:rPr>
              <a:t>Innovation</a:t>
            </a:r>
            <a:endParaRPr lang="en-GB" sz="2000" kern="0" dirty="0">
              <a:solidFill>
                <a:srgbClr val="FFFFFF"/>
              </a:solidFill>
              <a:latin typeface="+mj-lt"/>
            </a:endParaRPr>
          </a:p>
        </p:txBody>
      </p:sp>
      <p:sp>
        <p:nvSpPr>
          <p:cNvPr id="24" name="Rectangle 23">
            <a:hlinkClick r:id="rId3"/>
          </p:cNvPr>
          <p:cNvSpPr/>
          <p:nvPr/>
        </p:nvSpPr>
        <p:spPr bwMode="auto">
          <a:xfrm>
            <a:off x="6170095" y="5301208"/>
            <a:ext cx="2551630" cy="38503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9" tIns="34295" rIns="34295" bIns="68589" numCol="1" spcCol="0" rtlCol="0" fromWordArt="0" anchor="b" anchorCtr="0" forceAA="0" compatLnSpc="1">
            <a:prstTxWarp prst="textNoShape">
              <a:avLst/>
            </a:prstTxWarp>
            <a:noAutofit/>
          </a:bodyPr>
          <a:lstStyle/>
          <a:p>
            <a:pPr lvl="0" defTabSz="756125">
              <a:spcBef>
                <a:spcPts val="1200"/>
              </a:spcBef>
              <a:buSzPct val="90000"/>
            </a:pPr>
            <a:endParaRPr lang="en-US" sz="1800" dirty="0">
              <a:gradFill>
                <a:gsLst>
                  <a:gs pos="1250">
                    <a:prstClr val="black"/>
                  </a:gs>
                  <a:gs pos="100000">
                    <a:prstClr val="black"/>
                  </a:gs>
                </a:gsLst>
                <a:lin ang="5400000" scaled="0"/>
              </a:gradFill>
            </a:endParaRPr>
          </a:p>
          <a:p>
            <a:pPr lvl="0" defTabSz="756125">
              <a:spcBef>
                <a:spcPts val="1200"/>
              </a:spcBef>
              <a:buSzPct val="90000"/>
            </a:pPr>
            <a:endParaRPr lang="en-US" sz="1800" dirty="0" smtClean="0">
              <a:gradFill>
                <a:gsLst>
                  <a:gs pos="1250">
                    <a:prstClr val="black"/>
                  </a:gs>
                  <a:gs pos="100000">
                    <a:prstClr val="black"/>
                  </a:gs>
                </a:gsLst>
                <a:lin ang="5400000" scaled="0"/>
              </a:gradFill>
              <a:hlinkClick r:id="rId4"/>
            </a:endParaRPr>
          </a:p>
          <a:p>
            <a:pPr lvl="0" defTabSz="756125">
              <a:spcBef>
                <a:spcPts val="1200"/>
              </a:spcBef>
              <a:buSzPct val="90000"/>
            </a:pPr>
            <a:endParaRPr lang="en-US" sz="1800" dirty="0" smtClean="0">
              <a:gradFill>
                <a:gsLst>
                  <a:gs pos="1250">
                    <a:prstClr val="black"/>
                  </a:gs>
                  <a:gs pos="100000">
                    <a:prstClr val="black"/>
                  </a:gs>
                </a:gsLst>
                <a:lin ang="5400000" scaled="0"/>
              </a:gradFill>
              <a:hlinkClick r:id="rId4"/>
            </a:endParaRPr>
          </a:p>
          <a:p>
            <a:pPr lvl="0" defTabSz="756125">
              <a:spcBef>
                <a:spcPts val="1200"/>
              </a:spcBef>
              <a:buSzPct val="90000"/>
            </a:pPr>
            <a:endParaRPr lang="en-US" sz="1800" dirty="0">
              <a:gradFill>
                <a:gsLst>
                  <a:gs pos="1250">
                    <a:prstClr val="black"/>
                  </a:gs>
                  <a:gs pos="100000">
                    <a:prstClr val="black"/>
                  </a:gs>
                </a:gsLst>
                <a:lin ang="5400000" scaled="0"/>
              </a:gradFill>
              <a:hlinkClick r:id="rId4"/>
            </a:endParaRPr>
          </a:p>
          <a:p>
            <a:pPr lvl="0" defTabSz="756125">
              <a:spcBef>
                <a:spcPts val="1200"/>
              </a:spcBef>
              <a:buSzPct val="90000"/>
            </a:pPr>
            <a:endParaRPr lang="en-US" sz="1800" dirty="0" smtClean="0">
              <a:gradFill>
                <a:gsLst>
                  <a:gs pos="1250">
                    <a:prstClr val="black"/>
                  </a:gs>
                  <a:gs pos="100000">
                    <a:prstClr val="black"/>
                  </a:gs>
                </a:gsLst>
                <a:lin ang="5400000" scaled="0"/>
              </a:gradFill>
              <a:hlinkClick r:id="rId4"/>
            </a:endParaRPr>
          </a:p>
        </p:txBody>
      </p:sp>
      <p:sp>
        <p:nvSpPr>
          <p:cNvPr id="6" name="TextBox 5"/>
          <p:cNvSpPr txBox="1"/>
          <p:nvPr/>
        </p:nvSpPr>
        <p:spPr>
          <a:xfrm>
            <a:off x="542926" y="4046724"/>
            <a:ext cx="1021755" cy="572464"/>
          </a:xfrm>
          <a:prstGeom prst="rect">
            <a:avLst/>
          </a:prstGeom>
          <a:noFill/>
        </p:spPr>
        <p:txBody>
          <a:bodyPr wrap="none" lIns="182880" tIns="146304" rIns="182880" bIns="146304" rtlCol="0">
            <a:spAutoFit/>
          </a:bodyPr>
          <a:lstStyle/>
          <a:p>
            <a:pPr defTabSz="685891" fontAlgn="base">
              <a:lnSpc>
                <a:spcPct val="90000"/>
              </a:lnSpc>
              <a:spcBef>
                <a:spcPct val="0"/>
              </a:spcBef>
              <a:spcAft>
                <a:spcPct val="0"/>
              </a:spcAft>
              <a:defRPr/>
            </a:pPr>
            <a:r>
              <a:rPr lang="en-US" sz="2000" kern="0" dirty="0">
                <a:solidFill>
                  <a:srgbClr val="FFFFFF"/>
                </a:solidFill>
                <a:latin typeface="+mj-lt"/>
              </a:rPr>
              <a:t>Value </a:t>
            </a:r>
          </a:p>
        </p:txBody>
      </p:sp>
      <p:pic>
        <p:nvPicPr>
          <p:cNvPr id="5125" name="Picture 5"/>
          <p:cNvPicPr>
            <a:picLocks noChangeArrowheads="1"/>
          </p:cNvPicPr>
          <p:nvPr/>
        </p:nvPicPr>
        <p:blipFill>
          <a:blip r:embed="rId5" cstate="email">
            <a:extLst>
              <a:ext uri="{28A0092B-C50C-407E-A947-70E740481C1C}">
                <a14:useLocalDpi xmlns="" xmlns:a14="http://schemas.microsoft.com/office/drawing/2010/main"/>
              </a:ext>
            </a:extLst>
          </a:blip>
          <a:srcRect/>
          <a:stretch>
            <a:fillRect/>
          </a:stretch>
        </p:blipFill>
        <p:spPr bwMode="auto">
          <a:xfrm>
            <a:off x="8390174" y="15297"/>
            <a:ext cx="740664" cy="6461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5" name="Picture 3"/>
          <p:cNvPicPr>
            <a:picLocks noChangeArrowheads="1"/>
          </p:cNvPicPr>
          <p:nvPr/>
        </p:nvPicPr>
        <p:blipFill rotWithShape="1">
          <a:blip r:embed="rId6" cstate="email">
            <a:extLst>
              <a:ext uri="{28A0092B-C50C-407E-A947-70E740481C1C}">
                <a14:useLocalDpi xmlns="" xmlns:a14="http://schemas.microsoft.com/office/drawing/2010/main"/>
              </a:ext>
            </a:extLst>
          </a:blip>
          <a:srcRect l="6307" t="-2139" r="23446" b="4257"/>
          <a:stretch/>
        </p:blipFill>
        <p:spPr bwMode="auto">
          <a:xfrm>
            <a:off x="2199324" y="3792277"/>
            <a:ext cx="1709928" cy="201435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6" name="Picture 4"/>
          <p:cNvPicPr>
            <a:picLocks noChangeArrowheads="1"/>
          </p:cNvPicPr>
          <p:nvPr/>
        </p:nvPicPr>
        <p:blipFill>
          <a:blip r:embed="rId7" cstate="email">
            <a:extLst>
              <a:ext uri="{28A0092B-C50C-407E-A947-70E740481C1C}">
                <a14:useLocalDpi xmlns="" xmlns:a14="http://schemas.microsoft.com/office/drawing/2010/main"/>
              </a:ext>
            </a:extLst>
          </a:blip>
          <a:srcRect/>
          <a:stretch>
            <a:fillRect/>
          </a:stretch>
        </p:blipFill>
        <p:spPr bwMode="auto">
          <a:xfrm>
            <a:off x="5795645" y="1700808"/>
            <a:ext cx="2926080" cy="34362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6" name="Picture 2"/>
          <p:cNvPicPr>
            <a:picLocks noChangeArrowheads="1"/>
          </p:cNvPicPr>
          <p:nvPr/>
        </p:nvPicPr>
        <p:blipFill rotWithShape="1">
          <a:blip r:embed="rId8" cstate="email">
            <a:extLst>
              <a:ext uri="{28A0092B-C50C-407E-A947-70E740481C1C}">
                <a14:useLocalDpi xmlns="" xmlns:a14="http://schemas.microsoft.com/office/drawing/2010/main" val="0"/>
              </a:ext>
            </a:extLst>
          </a:blip>
          <a:srcRect l="6351" t="531"/>
          <a:stretch/>
        </p:blipFill>
        <p:spPr bwMode="auto">
          <a:xfrm>
            <a:off x="390526" y="1674250"/>
            <a:ext cx="1745767" cy="20036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635254184"/>
      </p:ext>
    </p:extLst>
  </p:cSld>
  <p:clrMapOvr>
    <a:masterClrMapping/>
  </p:clrMapOvr>
  <mc:AlternateContent xmlns:mc="http://schemas.openxmlformats.org/markup-compatibility/2006">
    <mc:Choice xmlns="" xmlns:p14="http://schemas.microsoft.com/office/powerpoint/2010/main" Requires="p14">
      <p:transition spd="slow" p14:dur="1500">
        <p14:reveal/>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188" y="232834"/>
            <a:ext cx="8363938" cy="747897"/>
          </a:xfrm>
        </p:spPr>
        <p:txBody>
          <a:bodyPr/>
          <a:lstStyle/>
          <a:p>
            <a:r>
              <a:rPr lang="en-US" sz="3600" dirty="0" smtClean="0"/>
              <a:t>         </a:t>
            </a:r>
            <a:r>
              <a:rPr lang="en-US" sz="3600" dirty="0" smtClean="0">
                <a:solidFill>
                  <a:schemeClr val="accent1"/>
                </a:solidFill>
              </a:rPr>
              <a:t>Continuous care management</a:t>
            </a:r>
            <a:endParaRPr lang="en-US" sz="3600" dirty="0">
              <a:solidFill>
                <a:schemeClr val="accent1"/>
              </a:solidFill>
            </a:endParaRPr>
          </a:p>
        </p:txBody>
      </p:sp>
      <p:sp>
        <p:nvSpPr>
          <p:cNvPr id="3" name="Text Placeholder 2"/>
          <p:cNvSpPr>
            <a:spLocks noGrp="1"/>
          </p:cNvSpPr>
          <p:nvPr>
            <p:ph type="body" sz="quarter" idx="10"/>
          </p:nvPr>
        </p:nvSpPr>
        <p:spPr>
          <a:xfrm>
            <a:off x="389436" y="1344911"/>
            <a:ext cx="5299456" cy="568463"/>
          </a:xfrm>
        </p:spPr>
        <p:txBody>
          <a:bodyPr/>
          <a:lstStyle/>
          <a:p>
            <a:pPr>
              <a:spcAft>
                <a:spcPts val="900"/>
              </a:spcAft>
            </a:pPr>
            <a:r>
              <a:rPr lang="en-US" sz="2100" dirty="0"/>
              <a:t>Diabetes Diary </a:t>
            </a:r>
            <a:r>
              <a:rPr lang="en-US" sz="2100" dirty="0" smtClean="0"/>
              <a:t> and Medical </a:t>
            </a:r>
            <a:r>
              <a:rPr lang="en-US" sz="2100" dirty="0"/>
              <a:t>Record Integration </a:t>
            </a:r>
          </a:p>
        </p:txBody>
      </p:sp>
      <p:sp>
        <p:nvSpPr>
          <p:cNvPr id="9" name="Freeform 81"/>
          <p:cNvSpPr>
            <a:spLocks noEditPoints="1"/>
          </p:cNvSpPr>
          <p:nvPr/>
        </p:nvSpPr>
        <p:spPr bwMode="black">
          <a:xfrm>
            <a:off x="7984138" y="1901154"/>
            <a:ext cx="947769" cy="769693"/>
          </a:xfrm>
          <a:custGeom>
            <a:avLst/>
            <a:gdLst>
              <a:gd name="T0" fmla="*/ 1588 w 3451"/>
              <a:gd name="T1" fmla="*/ 2110 h 2110"/>
              <a:gd name="T2" fmla="*/ 2100 w 3451"/>
              <a:gd name="T3" fmla="*/ 1951 h 2110"/>
              <a:gd name="T4" fmla="*/ 1141 w 3451"/>
              <a:gd name="T5" fmla="*/ 1911 h 2110"/>
              <a:gd name="T6" fmla="*/ 1215 w 3451"/>
              <a:gd name="T7" fmla="*/ 1929 h 2110"/>
              <a:gd name="T8" fmla="*/ 1799 w 3451"/>
              <a:gd name="T9" fmla="*/ 2021 h 2110"/>
              <a:gd name="T10" fmla="*/ 2036 w 3451"/>
              <a:gd name="T11" fmla="*/ 1911 h 2110"/>
              <a:gd name="T12" fmla="*/ 1121 w 3451"/>
              <a:gd name="T13" fmla="*/ 1193 h 2110"/>
              <a:gd name="T14" fmla="*/ 1992 w 3451"/>
              <a:gd name="T15" fmla="*/ 1211 h 2110"/>
              <a:gd name="T16" fmla="*/ 2497 w 3451"/>
              <a:gd name="T17" fmla="*/ 803 h 2110"/>
              <a:gd name="T18" fmla="*/ 975 w 3451"/>
              <a:gd name="T19" fmla="*/ 240 h 2110"/>
              <a:gd name="T20" fmla="*/ 1616 w 3451"/>
              <a:gd name="T21" fmla="*/ 736 h 2110"/>
              <a:gd name="T22" fmla="*/ 2006 w 3451"/>
              <a:gd name="T23" fmla="*/ 508 h 2110"/>
              <a:gd name="T24" fmla="*/ 1990 w 3451"/>
              <a:gd name="T25" fmla="*/ 320 h 2110"/>
              <a:gd name="T26" fmla="*/ 2004 w 3451"/>
              <a:gd name="T27" fmla="*/ 426 h 2110"/>
              <a:gd name="T28" fmla="*/ 2038 w 3451"/>
              <a:gd name="T29" fmla="*/ 1120 h 2110"/>
              <a:gd name="T30" fmla="*/ 2304 w 3451"/>
              <a:gd name="T31" fmla="*/ 985 h 2110"/>
              <a:gd name="T32" fmla="*/ 2225 w 3451"/>
              <a:gd name="T33" fmla="*/ 465 h 2110"/>
              <a:gd name="T34" fmla="*/ 2219 w 3451"/>
              <a:gd name="T35" fmla="*/ 477 h 2110"/>
              <a:gd name="T36" fmla="*/ 1844 w 3451"/>
              <a:gd name="T37" fmla="*/ 192 h 2110"/>
              <a:gd name="T38" fmla="*/ 1818 w 3451"/>
              <a:gd name="T39" fmla="*/ 109 h 2110"/>
              <a:gd name="T40" fmla="*/ 1133 w 3451"/>
              <a:gd name="T41" fmla="*/ 1121 h 2110"/>
              <a:gd name="T42" fmla="*/ 1171 w 3451"/>
              <a:gd name="T43" fmla="*/ 951 h 2110"/>
              <a:gd name="T44" fmla="*/ 1115 w 3451"/>
              <a:gd name="T45" fmla="*/ 350 h 2110"/>
              <a:gd name="T46" fmla="*/ 1155 w 3451"/>
              <a:gd name="T47" fmla="*/ 517 h 2110"/>
              <a:gd name="T48" fmla="*/ 1265 w 3451"/>
              <a:gd name="T49" fmla="*/ 843 h 2110"/>
              <a:gd name="T50" fmla="*/ 1555 w 3451"/>
              <a:gd name="T51" fmla="*/ 284 h 2110"/>
              <a:gd name="T52" fmla="*/ 1353 w 3451"/>
              <a:gd name="T53" fmla="*/ 109 h 2110"/>
              <a:gd name="T54" fmla="*/ 1221 w 3451"/>
              <a:gd name="T55" fmla="*/ 201 h 2110"/>
              <a:gd name="T56" fmla="*/ 923 w 3451"/>
              <a:gd name="T57" fmla="*/ 379 h 2110"/>
              <a:gd name="T58" fmla="*/ 945 w 3451"/>
              <a:gd name="T59" fmla="*/ 466 h 2110"/>
              <a:gd name="T60" fmla="*/ 447 w 3451"/>
              <a:gd name="T61" fmla="*/ 993 h 2110"/>
              <a:gd name="T62" fmla="*/ 2737 w 3451"/>
              <a:gd name="T63" fmla="*/ 1157 h 2110"/>
              <a:gd name="T64" fmla="*/ 1748 w 3451"/>
              <a:gd name="T65" fmla="*/ 1552 h 2110"/>
              <a:gd name="T66" fmla="*/ 2015 w 3451"/>
              <a:gd name="T67" fmla="*/ 1319 h 2110"/>
              <a:gd name="T68" fmla="*/ 581 w 3451"/>
              <a:gd name="T69" fmla="*/ 1265 h 2110"/>
              <a:gd name="T70" fmla="*/ 1557 w 3451"/>
              <a:gd name="T71" fmla="*/ 1799 h 2110"/>
              <a:gd name="T72" fmla="*/ 2476 w 3451"/>
              <a:gd name="T73" fmla="*/ 1476 h 2110"/>
              <a:gd name="T74" fmla="*/ 123 w 3451"/>
              <a:gd name="T75" fmla="*/ 1195 h 2110"/>
              <a:gd name="T76" fmla="*/ 231 w 3451"/>
              <a:gd name="T77" fmla="*/ 956 h 2110"/>
              <a:gd name="T78" fmla="*/ 530 w 3451"/>
              <a:gd name="T79" fmla="*/ 1074 h 2110"/>
              <a:gd name="T80" fmla="*/ 658 w 3451"/>
              <a:gd name="T81" fmla="*/ 1255 h 2110"/>
              <a:gd name="T82" fmla="*/ 628 w 3451"/>
              <a:gd name="T83" fmla="*/ 1016 h 2110"/>
              <a:gd name="T84" fmla="*/ 724 w 3451"/>
              <a:gd name="T85" fmla="*/ 1343 h 2110"/>
              <a:gd name="T86" fmla="*/ 824 w 3451"/>
              <a:gd name="T87" fmla="*/ 1434 h 2110"/>
              <a:gd name="T88" fmla="*/ 767 w 3451"/>
              <a:gd name="T89" fmla="*/ 1212 h 2110"/>
              <a:gd name="T90" fmla="*/ 927 w 3451"/>
              <a:gd name="T91" fmla="*/ 1501 h 2110"/>
              <a:gd name="T92" fmla="*/ 988 w 3451"/>
              <a:gd name="T93" fmla="*/ 1427 h 2110"/>
              <a:gd name="T94" fmla="*/ 1270 w 3451"/>
              <a:gd name="T95" fmla="*/ 1671 h 2110"/>
              <a:gd name="T96" fmla="*/ 1264 w 3451"/>
              <a:gd name="T97" fmla="*/ 1444 h 2110"/>
              <a:gd name="T98" fmla="*/ 1501 w 3451"/>
              <a:gd name="T99" fmla="*/ 1703 h 2110"/>
              <a:gd name="T100" fmla="*/ 1695 w 3451"/>
              <a:gd name="T101" fmla="*/ 1440 h 2110"/>
              <a:gd name="T102" fmla="*/ 2020 w 3451"/>
              <a:gd name="T103" fmla="*/ 1654 h 2110"/>
              <a:gd name="T104" fmla="*/ 1901 w 3451"/>
              <a:gd name="T105" fmla="*/ 1457 h 2110"/>
              <a:gd name="T106" fmla="*/ 2053 w 3451"/>
              <a:gd name="T107" fmla="*/ 1600 h 2110"/>
              <a:gd name="T108" fmla="*/ 2208 w 3451"/>
              <a:gd name="T109" fmla="*/ 1543 h 2110"/>
              <a:gd name="T110" fmla="*/ 2294 w 3451"/>
              <a:gd name="T111" fmla="*/ 1280 h 2110"/>
              <a:gd name="T112" fmla="*/ 2386 w 3451"/>
              <a:gd name="T113" fmla="*/ 1486 h 2110"/>
              <a:gd name="T114" fmla="*/ 2473 w 3451"/>
              <a:gd name="T115" fmla="*/ 1155 h 2110"/>
              <a:gd name="T116" fmla="*/ 2654 w 3451"/>
              <a:gd name="T117" fmla="*/ 1074 h 2110"/>
              <a:gd name="T118" fmla="*/ 2954 w 3451"/>
              <a:gd name="T119" fmla="*/ 1154 h 2110"/>
              <a:gd name="T120" fmla="*/ 3062 w 3451"/>
              <a:gd name="T121" fmla="*/ 1154 h 2110"/>
              <a:gd name="T122" fmla="*/ 1038 w 3451"/>
              <a:gd name="T123" fmla="*/ 1498 h 2110"/>
              <a:gd name="T124" fmla="*/ 2472 w 3451"/>
              <a:gd name="T125" fmla="*/ 1231 h 2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51" h="2110">
                <a:moveTo>
                  <a:pt x="1585" y="1902"/>
                </a:moveTo>
                <a:cubicBezTo>
                  <a:pt x="1383" y="1902"/>
                  <a:pt x="1184" y="1867"/>
                  <a:pt x="1012" y="1802"/>
                </a:cubicBezTo>
                <a:cubicBezTo>
                  <a:pt x="945" y="1776"/>
                  <a:pt x="884" y="1747"/>
                  <a:pt x="828" y="1714"/>
                </a:cubicBezTo>
                <a:cubicBezTo>
                  <a:pt x="896" y="1807"/>
                  <a:pt x="980" y="1887"/>
                  <a:pt x="1077" y="1951"/>
                </a:cubicBezTo>
                <a:cubicBezTo>
                  <a:pt x="1119" y="1979"/>
                  <a:pt x="1165" y="2004"/>
                  <a:pt x="1212" y="2026"/>
                </a:cubicBezTo>
                <a:cubicBezTo>
                  <a:pt x="1264" y="2049"/>
                  <a:pt x="1318" y="2068"/>
                  <a:pt x="1375" y="2082"/>
                </a:cubicBezTo>
                <a:cubicBezTo>
                  <a:pt x="1443" y="2099"/>
                  <a:pt x="1515" y="2108"/>
                  <a:pt x="1588" y="2110"/>
                </a:cubicBezTo>
                <a:cubicBezTo>
                  <a:pt x="1588" y="2110"/>
                  <a:pt x="1588" y="2110"/>
                  <a:pt x="1588" y="2110"/>
                </a:cubicBezTo>
                <a:cubicBezTo>
                  <a:pt x="1588" y="2110"/>
                  <a:pt x="1588" y="2110"/>
                  <a:pt x="1588" y="2110"/>
                </a:cubicBezTo>
                <a:cubicBezTo>
                  <a:pt x="1588" y="2110"/>
                  <a:pt x="1588" y="2110"/>
                  <a:pt x="1588" y="2110"/>
                </a:cubicBezTo>
                <a:cubicBezTo>
                  <a:pt x="1588" y="2110"/>
                  <a:pt x="1588" y="2110"/>
                  <a:pt x="1588" y="2110"/>
                </a:cubicBezTo>
                <a:cubicBezTo>
                  <a:pt x="1662" y="2108"/>
                  <a:pt x="1733" y="2099"/>
                  <a:pt x="1802" y="2082"/>
                </a:cubicBezTo>
                <a:cubicBezTo>
                  <a:pt x="1858" y="2068"/>
                  <a:pt x="1913" y="2049"/>
                  <a:pt x="1965" y="2026"/>
                </a:cubicBezTo>
                <a:cubicBezTo>
                  <a:pt x="2012" y="2004"/>
                  <a:pt x="2057" y="1979"/>
                  <a:pt x="2100" y="1951"/>
                </a:cubicBezTo>
                <a:cubicBezTo>
                  <a:pt x="2199" y="1886"/>
                  <a:pt x="2285" y="1802"/>
                  <a:pt x="2354" y="1706"/>
                </a:cubicBezTo>
                <a:cubicBezTo>
                  <a:pt x="2264" y="1761"/>
                  <a:pt x="2159" y="1806"/>
                  <a:pt x="2045" y="1839"/>
                </a:cubicBezTo>
                <a:cubicBezTo>
                  <a:pt x="1899" y="1881"/>
                  <a:pt x="1744" y="1902"/>
                  <a:pt x="1585" y="1902"/>
                </a:cubicBezTo>
                <a:close/>
                <a:moveTo>
                  <a:pt x="1104" y="1897"/>
                </a:moveTo>
                <a:cubicBezTo>
                  <a:pt x="1087" y="1886"/>
                  <a:pt x="1071" y="1874"/>
                  <a:pt x="1054" y="1861"/>
                </a:cubicBezTo>
                <a:cubicBezTo>
                  <a:pt x="1080" y="1873"/>
                  <a:pt x="1107" y="1883"/>
                  <a:pt x="1134" y="1893"/>
                </a:cubicBezTo>
                <a:cubicBezTo>
                  <a:pt x="1136" y="1899"/>
                  <a:pt x="1138" y="1905"/>
                  <a:pt x="1141" y="1911"/>
                </a:cubicBezTo>
                <a:cubicBezTo>
                  <a:pt x="1128" y="1907"/>
                  <a:pt x="1116" y="1902"/>
                  <a:pt x="1104" y="1897"/>
                </a:cubicBezTo>
                <a:close/>
                <a:moveTo>
                  <a:pt x="1557" y="2049"/>
                </a:moveTo>
                <a:cubicBezTo>
                  <a:pt x="1532" y="2048"/>
                  <a:pt x="1513" y="2045"/>
                  <a:pt x="1488" y="2042"/>
                </a:cubicBezTo>
                <a:cubicBezTo>
                  <a:pt x="1451" y="2037"/>
                  <a:pt x="1414" y="2030"/>
                  <a:pt x="1378" y="2021"/>
                </a:cubicBezTo>
                <a:cubicBezTo>
                  <a:pt x="1353" y="2014"/>
                  <a:pt x="1328" y="2007"/>
                  <a:pt x="1304" y="1998"/>
                </a:cubicBezTo>
                <a:cubicBezTo>
                  <a:pt x="1284" y="1991"/>
                  <a:pt x="1265" y="1983"/>
                  <a:pt x="1247" y="1975"/>
                </a:cubicBezTo>
                <a:cubicBezTo>
                  <a:pt x="1235" y="1962"/>
                  <a:pt x="1224" y="1947"/>
                  <a:pt x="1215" y="1929"/>
                </a:cubicBezTo>
                <a:cubicBezTo>
                  <a:pt x="1213" y="1925"/>
                  <a:pt x="1211" y="1921"/>
                  <a:pt x="1209" y="1917"/>
                </a:cubicBezTo>
                <a:cubicBezTo>
                  <a:pt x="1329" y="1952"/>
                  <a:pt x="1449" y="1971"/>
                  <a:pt x="1557" y="1973"/>
                </a:cubicBezTo>
                <a:lnTo>
                  <a:pt x="1557" y="2049"/>
                </a:lnTo>
                <a:close/>
                <a:moveTo>
                  <a:pt x="1962" y="1929"/>
                </a:moveTo>
                <a:cubicBezTo>
                  <a:pt x="1952" y="1947"/>
                  <a:pt x="1942" y="1962"/>
                  <a:pt x="1930" y="1975"/>
                </a:cubicBezTo>
                <a:cubicBezTo>
                  <a:pt x="1911" y="1983"/>
                  <a:pt x="1892" y="1991"/>
                  <a:pt x="1873" y="1998"/>
                </a:cubicBezTo>
                <a:cubicBezTo>
                  <a:pt x="1849" y="2007"/>
                  <a:pt x="1824" y="2014"/>
                  <a:pt x="1799" y="2021"/>
                </a:cubicBezTo>
                <a:cubicBezTo>
                  <a:pt x="1763" y="2030"/>
                  <a:pt x="1726" y="2037"/>
                  <a:pt x="1689" y="2042"/>
                </a:cubicBezTo>
                <a:cubicBezTo>
                  <a:pt x="1664" y="2045"/>
                  <a:pt x="1645" y="2048"/>
                  <a:pt x="1620" y="2049"/>
                </a:cubicBezTo>
                <a:cubicBezTo>
                  <a:pt x="1620" y="1973"/>
                  <a:pt x="1620" y="1973"/>
                  <a:pt x="1620" y="1973"/>
                </a:cubicBezTo>
                <a:cubicBezTo>
                  <a:pt x="1728" y="1971"/>
                  <a:pt x="1848" y="1952"/>
                  <a:pt x="1968" y="1917"/>
                </a:cubicBezTo>
                <a:cubicBezTo>
                  <a:pt x="1966" y="1921"/>
                  <a:pt x="1964" y="1925"/>
                  <a:pt x="1962" y="1929"/>
                </a:cubicBezTo>
                <a:close/>
                <a:moveTo>
                  <a:pt x="2072" y="1897"/>
                </a:moveTo>
                <a:cubicBezTo>
                  <a:pt x="2060" y="1902"/>
                  <a:pt x="2048" y="1907"/>
                  <a:pt x="2036" y="1911"/>
                </a:cubicBezTo>
                <a:cubicBezTo>
                  <a:pt x="2038" y="1905"/>
                  <a:pt x="2040" y="1899"/>
                  <a:pt x="2043" y="1893"/>
                </a:cubicBezTo>
                <a:cubicBezTo>
                  <a:pt x="2070" y="1883"/>
                  <a:pt x="2097" y="1872"/>
                  <a:pt x="2123" y="1860"/>
                </a:cubicBezTo>
                <a:cubicBezTo>
                  <a:pt x="2107" y="1873"/>
                  <a:pt x="2090" y="1886"/>
                  <a:pt x="2072" y="1897"/>
                </a:cubicBezTo>
                <a:close/>
                <a:moveTo>
                  <a:pt x="699" y="879"/>
                </a:moveTo>
                <a:cubicBezTo>
                  <a:pt x="783" y="1007"/>
                  <a:pt x="903" y="1100"/>
                  <a:pt x="1046" y="1163"/>
                </a:cubicBezTo>
                <a:cubicBezTo>
                  <a:pt x="1070" y="1173"/>
                  <a:pt x="1095" y="1182"/>
                  <a:pt x="1121" y="1191"/>
                </a:cubicBezTo>
                <a:cubicBezTo>
                  <a:pt x="1121" y="1191"/>
                  <a:pt x="1121" y="1192"/>
                  <a:pt x="1121" y="1193"/>
                </a:cubicBezTo>
                <a:cubicBezTo>
                  <a:pt x="1140" y="1199"/>
                  <a:pt x="1159" y="1205"/>
                  <a:pt x="1178" y="1211"/>
                </a:cubicBezTo>
                <a:cubicBezTo>
                  <a:pt x="1178" y="1210"/>
                  <a:pt x="1178" y="1209"/>
                  <a:pt x="1178" y="1208"/>
                </a:cubicBezTo>
                <a:cubicBezTo>
                  <a:pt x="1237" y="1225"/>
                  <a:pt x="1296" y="1239"/>
                  <a:pt x="1355" y="1249"/>
                </a:cubicBezTo>
                <a:cubicBezTo>
                  <a:pt x="1429" y="1259"/>
                  <a:pt x="1506" y="1264"/>
                  <a:pt x="1585" y="1264"/>
                </a:cubicBezTo>
                <a:cubicBezTo>
                  <a:pt x="1663" y="1264"/>
                  <a:pt x="1739" y="1259"/>
                  <a:pt x="1812" y="1249"/>
                </a:cubicBezTo>
                <a:cubicBezTo>
                  <a:pt x="1872" y="1239"/>
                  <a:pt x="1932" y="1225"/>
                  <a:pt x="1992" y="1208"/>
                </a:cubicBezTo>
                <a:cubicBezTo>
                  <a:pt x="1992" y="1209"/>
                  <a:pt x="1992" y="1210"/>
                  <a:pt x="1992" y="1211"/>
                </a:cubicBezTo>
                <a:cubicBezTo>
                  <a:pt x="2012" y="1205"/>
                  <a:pt x="2031" y="1199"/>
                  <a:pt x="2049" y="1193"/>
                </a:cubicBezTo>
                <a:cubicBezTo>
                  <a:pt x="2049" y="1192"/>
                  <a:pt x="2049" y="1191"/>
                  <a:pt x="2049" y="1190"/>
                </a:cubicBezTo>
                <a:cubicBezTo>
                  <a:pt x="2077" y="1181"/>
                  <a:pt x="2104" y="1171"/>
                  <a:pt x="2130" y="1161"/>
                </a:cubicBezTo>
                <a:cubicBezTo>
                  <a:pt x="2267" y="1099"/>
                  <a:pt x="2382" y="1010"/>
                  <a:pt x="2465" y="888"/>
                </a:cubicBezTo>
                <a:cubicBezTo>
                  <a:pt x="2466" y="887"/>
                  <a:pt x="2467" y="885"/>
                  <a:pt x="2467" y="883"/>
                </a:cubicBezTo>
                <a:cubicBezTo>
                  <a:pt x="2472" y="873"/>
                  <a:pt x="2476" y="863"/>
                  <a:pt x="2480" y="852"/>
                </a:cubicBezTo>
                <a:cubicBezTo>
                  <a:pt x="2497" y="803"/>
                  <a:pt x="2497" y="803"/>
                  <a:pt x="2497" y="803"/>
                </a:cubicBezTo>
                <a:cubicBezTo>
                  <a:pt x="2495" y="788"/>
                  <a:pt x="2491" y="763"/>
                  <a:pt x="2490" y="756"/>
                </a:cubicBezTo>
                <a:cubicBezTo>
                  <a:pt x="2458" y="596"/>
                  <a:pt x="2386" y="451"/>
                  <a:pt x="2285" y="332"/>
                </a:cubicBezTo>
                <a:cubicBezTo>
                  <a:pt x="2272" y="316"/>
                  <a:pt x="2259" y="301"/>
                  <a:pt x="2245" y="287"/>
                </a:cubicBezTo>
                <a:cubicBezTo>
                  <a:pt x="2241" y="283"/>
                  <a:pt x="2195" y="240"/>
                  <a:pt x="2195" y="240"/>
                </a:cubicBezTo>
                <a:cubicBezTo>
                  <a:pt x="2033" y="94"/>
                  <a:pt x="1819" y="4"/>
                  <a:pt x="1585" y="0"/>
                </a:cubicBezTo>
                <a:cubicBezTo>
                  <a:pt x="1585" y="0"/>
                  <a:pt x="1585" y="0"/>
                  <a:pt x="1585" y="0"/>
                </a:cubicBezTo>
                <a:cubicBezTo>
                  <a:pt x="1351" y="4"/>
                  <a:pt x="1137" y="94"/>
                  <a:pt x="975" y="240"/>
                </a:cubicBezTo>
                <a:cubicBezTo>
                  <a:pt x="975" y="240"/>
                  <a:pt x="925" y="283"/>
                  <a:pt x="886" y="332"/>
                </a:cubicBezTo>
                <a:cubicBezTo>
                  <a:pt x="784" y="451"/>
                  <a:pt x="712" y="596"/>
                  <a:pt x="681" y="756"/>
                </a:cubicBezTo>
                <a:cubicBezTo>
                  <a:pt x="680" y="759"/>
                  <a:pt x="677" y="779"/>
                  <a:pt x="673" y="806"/>
                </a:cubicBezTo>
                <a:cubicBezTo>
                  <a:pt x="689" y="853"/>
                  <a:pt x="689" y="853"/>
                  <a:pt x="689" y="853"/>
                </a:cubicBezTo>
                <a:cubicBezTo>
                  <a:pt x="692" y="861"/>
                  <a:pt x="695" y="870"/>
                  <a:pt x="699" y="879"/>
                </a:cubicBezTo>
                <a:close/>
                <a:moveTo>
                  <a:pt x="1616" y="1197"/>
                </a:moveTo>
                <a:cubicBezTo>
                  <a:pt x="1616" y="736"/>
                  <a:pt x="1616" y="736"/>
                  <a:pt x="1616" y="736"/>
                </a:cubicBezTo>
                <a:cubicBezTo>
                  <a:pt x="1687" y="734"/>
                  <a:pt x="1767" y="723"/>
                  <a:pt x="1852" y="700"/>
                </a:cubicBezTo>
                <a:cubicBezTo>
                  <a:pt x="1871" y="747"/>
                  <a:pt x="1889" y="794"/>
                  <a:pt x="1905" y="843"/>
                </a:cubicBezTo>
                <a:cubicBezTo>
                  <a:pt x="1918" y="879"/>
                  <a:pt x="1928" y="916"/>
                  <a:pt x="1938" y="951"/>
                </a:cubicBezTo>
                <a:cubicBezTo>
                  <a:pt x="1949" y="989"/>
                  <a:pt x="1958" y="1026"/>
                  <a:pt x="1966" y="1063"/>
                </a:cubicBezTo>
                <a:cubicBezTo>
                  <a:pt x="1972" y="1088"/>
                  <a:pt x="1977" y="1113"/>
                  <a:pt x="1981" y="1138"/>
                </a:cubicBezTo>
                <a:cubicBezTo>
                  <a:pt x="1857" y="1175"/>
                  <a:pt x="1731" y="1195"/>
                  <a:pt x="1616" y="1197"/>
                </a:cubicBezTo>
                <a:close/>
                <a:moveTo>
                  <a:pt x="2006" y="508"/>
                </a:moveTo>
                <a:cubicBezTo>
                  <a:pt x="2009" y="511"/>
                  <a:pt x="2012" y="514"/>
                  <a:pt x="2015" y="517"/>
                </a:cubicBezTo>
                <a:cubicBezTo>
                  <a:pt x="2026" y="527"/>
                  <a:pt x="2035" y="538"/>
                  <a:pt x="2045" y="548"/>
                </a:cubicBezTo>
                <a:cubicBezTo>
                  <a:pt x="1998" y="577"/>
                  <a:pt x="1942" y="601"/>
                  <a:pt x="1882" y="620"/>
                </a:cubicBezTo>
                <a:cubicBezTo>
                  <a:pt x="1823" y="488"/>
                  <a:pt x="1755" y="373"/>
                  <a:pt x="1684" y="281"/>
                </a:cubicBezTo>
                <a:cubicBezTo>
                  <a:pt x="1798" y="335"/>
                  <a:pt x="1909" y="413"/>
                  <a:pt x="2006" y="508"/>
                </a:cubicBezTo>
                <a:close/>
                <a:moveTo>
                  <a:pt x="1755" y="251"/>
                </a:moveTo>
                <a:cubicBezTo>
                  <a:pt x="1838" y="265"/>
                  <a:pt x="1917" y="288"/>
                  <a:pt x="1990" y="320"/>
                </a:cubicBezTo>
                <a:cubicBezTo>
                  <a:pt x="2013" y="329"/>
                  <a:pt x="2034" y="339"/>
                  <a:pt x="2055" y="350"/>
                </a:cubicBezTo>
                <a:cubicBezTo>
                  <a:pt x="2095" y="371"/>
                  <a:pt x="2133" y="394"/>
                  <a:pt x="2168" y="420"/>
                </a:cubicBezTo>
                <a:cubicBezTo>
                  <a:pt x="2165" y="427"/>
                  <a:pt x="2162" y="435"/>
                  <a:pt x="2158" y="443"/>
                </a:cubicBezTo>
                <a:cubicBezTo>
                  <a:pt x="2143" y="468"/>
                  <a:pt x="2121" y="492"/>
                  <a:pt x="2094" y="515"/>
                </a:cubicBezTo>
                <a:cubicBezTo>
                  <a:pt x="2085" y="504"/>
                  <a:pt x="2075" y="494"/>
                  <a:pt x="2065" y="484"/>
                </a:cubicBezTo>
                <a:cubicBezTo>
                  <a:pt x="2062" y="481"/>
                  <a:pt x="2060" y="479"/>
                  <a:pt x="2057" y="476"/>
                </a:cubicBezTo>
                <a:cubicBezTo>
                  <a:pt x="2040" y="459"/>
                  <a:pt x="2022" y="442"/>
                  <a:pt x="2004" y="426"/>
                </a:cubicBezTo>
                <a:cubicBezTo>
                  <a:pt x="1926" y="356"/>
                  <a:pt x="1842" y="298"/>
                  <a:pt x="1755" y="251"/>
                </a:cubicBezTo>
                <a:close/>
                <a:moveTo>
                  <a:pt x="1824" y="636"/>
                </a:moveTo>
                <a:cubicBezTo>
                  <a:pt x="1753" y="654"/>
                  <a:pt x="1684" y="664"/>
                  <a:pt x="1616" y="666"/>
                </a:cubicBezTo>
                <a:cubicBezTo>
                  <a:pt x="1616" y="284"/>
                  <a:pt x="1616" y="284"/>
                  <a:pt x="1616" y="284"/>
                </a:cubicBezTo>
                <a:cubicBezTo>
                  <a:pt x="1623" y="292"/>
                  <a:pt x="1625" y="302"/>
                  <a:pt x="1632" y="311"/>
                </a:cubicBezTo>
                <a:cubicBezTo>
                  <a:pt x="1702" y="400"/>
                  <a:pt x="1768" y="512"/>
                  <a:pt x="1824" y="636"/>
                </a:cubicBezTo>
                <a:close/>
                <a:moveTo>
                  <a:pt x="2038" y="1120"/>
                </a:moveTo>
                <a:cubicBezTo>
                  <a:pt x="2028" y="1066"/>
                  <a:pt x="2015" y="1009"/>
                  <a:pt x="1999" y="951"/>
                </a:cubicBezTo>
                <a:cubicBezTo>
                  <a:pt x="1989" y="915"/>
                  <a:pt x="1978" y="878"/>
                  <a:pt x="1966" y="840"/>
                </a:cubicBezTo>
                <a:cubicBezTo>
                  <a:pt x="1964" y="835"/>
                  <a:pt x="1963" y="830"/>
                  <a:pt x="1961" y="825"/>
                </a:cubicBezTo>
                <a:cubicBezTo>
                  <a:pt x="1945" y="776"/>
                  <a:pt x="1927" y="729"/>
                  <a:pt x="1909" y="684"/>
                </a:cubicBezTo>
                <a:cubicBezTo>
                  <a:pt x="1975" y="663"/>
                  <a:pt x="2038" y="636"/>
                  <a:pt x="2092" y="602"/>
                </a:cubicBezTo>
                <a:cubicBezTo>
                  <a:pt x="2183" y="710"/>
                  <a:pt x="2251" y="829"/>
                  <a:pt x="2293" y="951"/>
                </a:cubicBezTo>
                <a:cubicBezTo>
                  <a:pt x="2297" y="962"/>
                  <a:pt x="2300" y="974"/>
                  <a:pt x="2304" y="985"/>
                </a:cubicBezTo>
                <a:cubicBezTo>
                  <a:pt x="2234" y="1040"/>
                  <a:pt x="2140" y="1086"/>
                  <a:pt x="2038" y="1120"/>
                </a:cubicBezTo>
                <a:close/>
                <a:moveTo>
                  <a:pt x="2246" y="379"/>
                </a:moveTo>
                <a:cubicBezTo>
                  <a:pt x="2261" y="398"/>
                  <a:pt x="2273" y="418"/>
                  <a:pt x="2284" y="440"/>
                </a:cubicBezTo>
                <a:cubicBezTo>
                  <a:pt x="2271" y="428"/>
                  <a:pt x="2258" y="416"/>
                  <a:pt x="2244" y="405"/>
                </a:cubicBezTo>
                <a:cubicBezTo>
                  <a:pt x="2245" y="397"/>
                  <a:pt x="2246" y="388"/>
                  <a:pt x="2246" y="379"/>
                </a:cubicBezTo>
                <a:close/>
                <a:moveTo>
                  <a:pt x="2219" y="477"/>
                </a:moveTo>
                <a:cubicBezTo>
                  <a:pt x="2221" y="473"/>
                  <a:pt x="2223" y="469"/>
                  <a:pt x="2225" y="465"/>
                </a:cubicBezTo>
                <a:cubicBezTo>
                  <a:pt x="2264" y="499"/>
                  <a:pt x="2299" y="537"/>
                  <a:pt x="2330" y="576"/>
                </a:cubicBezTo>
                <a:cubicBezTo>
                  <a:pt x="2357" y="611"/>
                  <a:pt x="2380" y="648"/>
                  <a:pt x="2399" y="686"/>
                </a:cubicBezTo>
                <a:cubicBezTo>
                  <a:pt x="2412" y="713"/>
                  <a:pt x="2423" y="741"/>
                  <a:pt x="2433" y="769"/>
                </a:cubicBezTo>
                <a:cubicBezTo>
                  <a:pt x="2433" y="773"/>
                  <a:pt x="2453" y="840"/>
                  <a:pt x="2352" y="942"/>
                </a:cubicBezTo>
                <a:cubicBezTo>
                  <a:pt x="2342" y="914"/>
                  <a:pt x="2332" y="886"/>
                  <a:pt x="2320" y="858"/>
                </a:cubicBezTo>
                <a:cubicBezTo>
                  <a:pt x="2276" y="757"/>
                  <a:pt x="2216" y="658"/>
                  <a:pt x="2140" y="567"/>
                </a:cubicBezTo>
                <a:cubicBezTo>
                  <a:pt x="2173" y="541"/>
                  <a:pt x="2201" y="510"/>
                  <a:pt x="2219" y="477"/>
                </a:cubicBezTo>
                <a:close/>
                <a:moveTo>
                  <a:pt x="2022" y="219"/>
                </a:moveTo>
                <a:cubicBezTo>
                  <a:pt x="2069" y="234"/>
                  <a:pt x="2111" y="255"/>
                  <a:pt x="2149" y="283"/>
                </a:cubicBezTo>
                <a:cubicBezTo>
                  <a:pt x="2163" y="307"/>
                  <a:pt x="2172" y="331"/>
                  <a:pt x="2175" y="353"/>
                </a:cubicBezTo>
                <a:cubicBezTo>
                  <a:pt x="2133" y="325"/>
                  <a:pt x="2088" y="300"/>
                  <a:pt x="2041" y="278"/>
                </a:cubicBezTo>
                <a:cubicBezTo>
                  <a:pt x="2018" y="267"/>
                  <a:pt x="1995" y="258"/>
                  <a:pt x="1971" y="249"/>
                </a:cubicBezTo>
                <a:cubicBezTo>
                  <a:pt x="1909" y="225"/>
                  <a:pt x="1844" y="208"/>
                  <a:pt x="1776" y="196"/>
                </a:cubicBezTo>
                <a:cubicBezTo>
                  <a:pt x="1799" y="193"/>
                  <a:pt x="1822" y="192"/>
                  <a:pt x="1844" y="192"/>
                </a:cubicBezTo>
                <a:cubicBezTo>
                  <a:pt x="1881" y="192"/>
                  <a:pt x="1916" y="195"/>
                  <a:pt x="1950" y="201"/>
                </a:cubicBezTo>
                <a:cubicBezTo>
                  <a:pt x="1975" y="206"/>
                  <a:pt x="1999" y="211"/>
                  <a:pt x="2022" y="219"/>
                </a:cubicBezTo>
                <a:close/>
                <a:moveTo>
                  <a:pt x="1859" y="116"/>
                </a:moveTo>
                <a:cubicBezTo>
                  <a:pt x="1872" y="120"/>
                  <a:pt x="1885" y="127"/>
                  <a:pt x="1897" y="136"/>
                </a:cubicBezTo>
                <a:cubicBezTo>
                  <a:pt x="1879" y="134"/>
                  <a:pt x="1862" y="134"/>
                  <a:pt x="1844" y="134"/>
                </a:cubicBezTo>
                <a:cubicBezTo>
                  <a:pt x="1798" y="134"/>
                  <a:pt x="1750" y="138"/>
                  <a:pt x="1703" y="147"/>
                </a:cubicBezTo>
                <a:cubicBezTo>
                  <a:pt x="1744" y="122"/>
                  <a:pt x="1782" y="109"/>
                  <a:pt x="1818" y="109"/>
                </a:cubicBezTo>
                <a:cubicBezTo>
                  <a:pt x="1832" y="109"/>
                  <a:pt x="1846" y="111"/>
                  <a:pt x="1859" y="116"/>
                </a:cubicBezTo>
                <a:close/>
                <a:moveTo>
                  <a:pt x="1610" y="59"/>
                </a:moveTo>
                <a:cubicBezTo>
                  <a:pt x="1648" y="61"/>
                  <a:pt x="1686" y="65"/>
                  <a:pt x="1722" y="71"/>
                </a:cubicBezTo>
                <a:cubicBezTo>
                  <a:pt x="1685" y="87"/>
                  <a:pt x="1648" y="111"/>
                  <a:pt x="1610" y="142"/>
                </a:cubicBezTo>
                <a:lnTo>
                  <a:pt x="1610" y="59"/>
                </a:lnTo>
                <a:close/>
                <a:moveTo>
                  <a:pt x="1171" y="951"/>
                </a:moveTo>
                <a:cubicBezTo>
                  <a:pt x="1155" y="1009"/>
                  <a:pt x="1143" y="1066"/>
                  <a:pt x="1133" y="1121"/>
                </a:cubicBezTo>
                <a:cubicBezTo>
                  <a:pt x="1030" y="1086"/>
                  <a:pt x="937" y="1040"/>
                  <a:pt x="867" y="985"/>
                </a:cubicBezTo>
                <a:cubicBezTo>
                  <a:pt x="870" y="974"/>
                  <a:pt x="873" y="963"/>
                  <a:pt x="877" y="951"/>
                </a:cubicBezTo>
                <a:cubicBezTo>
                  <a:pt x="919" y="830"/>
                  <a:pt x="987" y="710"/>
                  <a:pt x="1078" y="602"/>
                </a:cubicBezTo>
                <a:cubicBezTo>
                  <a:pt x="1132" y="636"/>
                  <a:pt x="1195" y="663"/>
                  <a:pt x="1261" y="684"/>
                </a:cubicBezTo>
                <a:cubicBezTo>
                  <a:pt x="1243" y="729"/>
                  <a:pt x="1225" y="776"/>
                  <a:pt x="1209" y="825"/>
                </a:cubicBezTo>
                <a:cubicBezTo>
                  <a:pt x="1208" y="830"/>
                  <a:pt x="1206" y="835"/>
                  <a:pt x="1204" y="840"/>
                </a:cubicBezTo>
                <a:cubicBezTo>
                  <a:pt x="1192" y="878"/>
                  <a:pt x="1181" y="915"/>
                  <a:pt x="1171" y="951"/>
                </a:cubicBezTo>
                <a:close/>
                <a:moveTo>
                  <a:pt x="1166" y="426"/>
                </a:moveTo>
                <a:cubicBezTo>
                  <a:pt x="1148" y="442"/>
                  <a:pt x="1131" y="459"/>
                  <a:pt x="1114" y="476"/>
                </a:cubicBezTo>
                <a:cubicBezTo>
                  <a:pt x="1111" y="479"/>
                  <a:pt x="1108" y="481"/>
                  <a:pt x="1105" y="484"/>
                </a:cubicBezTo>
                <a:cubicBezTo>
                  <a:pt x="1095" y="494"/>
                  <a:pt x="1086" y="505"/>
                  <a:pt x="1076" y="515"/>
                </a:cubicBezTo>
                <a:cubicBezTo>
                  <a:pt x="1049" y="493"/>
                  <a:pt x="1026" y="468"/>
                  <a:pt x="1012" y="443"/>
                </a:cubicBezTo>
                <a:cubicBezTo>
                  <a:pt x="1008" y="435"/>
                  <a:pt x="1005" y="428"/>
                  <a:pt x="1002" y="420"/>
                </a:cubicBezTo>
                <a:cubicBezTo>
                  <a:pt x="1037" y="394"/>
                  <a:pt x="1075" y="371"/>
                  <a:pt x="1115" y="350"/>
                </a:cubicBezTo>
                <a:cubicBezTo>
                  <a:pt x="1136" y="339"/>
                  <a:pt x="1158" y="329"/>
                  <a:pt x="1180" y="320"/>
                </a:cubicBezTo>
                <a:cubicBezTo>
                  <a:pt x="1253" y="288"/>
                  <a:pt x="1332" y="265"/>
                  <a:pt x="1416" y="251"/>
                </a:cubicBezTo>
                <a:cubicBezTo>
                  <a:pt x="1328" y="298"/>
                  <a:pt x="1244" y="356"/>
                  <a:pt x="1166" y="426"/>
                </a:cubicBezTo>
                <a:close/>
                <a:moveTo>
                  <a:pt x="1487" y="281"/>
                </a:moveTo>
                <a:cubicBezTo>
                  <a:pt x="1415" y="373"/>
                  <a:pt x="1348" y="488"/>
                  <a:pt x="1289" y="620"/>
                </a:cubicBezTo>
                <a:cubicBezTo>
                  <a:pt x="1228" y="601"/>
                  <a:pt x="1172" y="577"/>
                  <a:pt x="1125" y="549"/>
                </a:cubicBezTo>
                <a:cubicBezTo>
                  <a:pt x="1135" y="538"/>
                  <a:pt x="1145" y="527"/>
                  <a:pt x="1155" y="517"/>
                </a:cubicBezTo>
                <a:cubicBezTo>
                  <a:pt x="1158" y="514"/>
                  <a:pt x="1161" y="511"/>
                  <a:pt x="1164" y="508"/>
                </a:cubicBezTo>
                <a:cubicBezTo>
                  <a:pt x="1262" y="413"/>
                  <a:pt x="1372" y="335"/>
                  <a:pt x="1487" y="281"/>
                </a:cubicBezTo>
                <a:close/>
                <a:moveTo>
                  <a:pt x="1555" y="1197"/>
                </a:moveTo>
                <a:cubicBezTo>
                  <a:pt x="1439" y="1195"/>
                  <a:pt x="1313" y="1175"/>
                  <a:pt x="1189" y="1139"/>
                </a:cubicBezTo>
                <a:cubicBezTo>
                  <a:pt x="1194" y="1114"/>
                  <a:pt x="1199" y="1088"/>
                  <a:pt x="1204" y="1063"/>
                </a:cubicBezTo>
                <a:cubicBezTo>
                  <a:pt x="1212" y="1026"/>
                  <a:pt x="1222" y="989"/>
                  <a:pt x="1232" y="951"/>
                </a:cubicBezTo>
                <a:cubicBezTo>
                  <a:pt x="1242" y="916"/>
                  <a:pt x="1253" y="879"/>
                  <a:pt x="1265" y="843"/>
                </a:cubicBezTo>
                <a:cubicBezTo>
                  <a:pt x="1281" y="794"/>
                  <a:pt x="1299" y="747"/>
                  <a:pt x="1318" y="700"/>
                </a:cubicBezTo>
                <a:cubicBezTo>
                  <a:pt x="1404" y="723"/>
                  <a:pt x="1484" y="734"/>
                  <a:pt x="1555" y="736"/>
                </a:cubicBezTo>
                <a:lnTo>
                  <a:pt x="1555" y="1197"/>
                </a:lnTo>
                <a:close/>
                <a:moveTo>
                  <a:pt x="1555" y="666"/>
                </a:moveTo>
                <a:cubicBezTo>
                  <a:pt x="1486" y="664"/>
                  <a:pt x="1418" y="654"/>
                  <a:pt x="1346" y="636"/>
                </a:cubicBezTo>
                <a:cubicBezTo>
                  <a:pt x="1402" y="512"/>
                  <a:pt x="1468" y="400"/>
                  <a:pt x="1538" y="311"/>
                </a:cubicBezTo>
                <a:cubicBezTo>
                  <a:pt x="1545" y="302"/>
                  <a:pt x="1547" y="292"/>
                  <a:pt x="1555" y="284"/>
                </a:cubicBezTo>
                <a:lnTo>
                  <a:pt x="1555" y="666"/>
                </a:lnTo>
                <a:close/>
                <a:moveTo>
                  <a:pt x="1560" y="59"/>
                </a:moveTo>
                <a:cubicBezTo>
                  <a:pt x="1560" y="142"/>
                  <a:pt x="1560" y="142"/>
                  <a:pt x="1560" y="142"/>
                </a:cubicBezTo>
                <a:cubicBezTo>
                  <a:pt x="1523" y="111"/>
                  <a:pt x="1485" y="87"/>
                  <a:pt x="1448" y="71"/>
                </a:cubicBezTo>
                <a:cubicBezTo>
                  <a:pt x="1485" y="65"/>
                  <a:pt x="1522" y="61"/>
                  <a:pt x="1560" y="59"/>
                </a:cubicBezTo>
                <a:close/>
                <a:moveTo>
                  <a:pt x="1311" y="116"/>
                </a:moveTo>
                <a:cubicBezTo>
                  <a:pt x="1324" y="111"/>
                  <a:pt x="1338" y="109"/>
                  <a:pt x="1353" y="109"/>
                </a:cubicBezTo>
                <a:cubicBezTo>
                  <a:pt x="1388" y="109"/>
                  <a:pt x="1427" y="122"/>
                  <a:pt x="1468" y="147"/>
                </a:cubicBezTo>
                <a:cubicBezTo>
                  <a:pt x="1420" y="138"/>
                  <a:pt x="1373" y="134"/>
                  <a:pt x="1326" y="134"/>
                </a:cubicBezTo>
                <a:cubicBezTo>
                  <a:pt x="1309" y="134"/>
                  <a:pt x="1291" y="134"/>
                  <a:pt x="1274" y="136"/>
                </a:cubicBezTo>
                <a:cubicBezTo>
                  <a:pt x="1286" y="127"/>
                  <a:pt x="1298" y="120"/>
                  <a:pt x="1311" y="116"/>
                </a:cubicBezTo>
                <a:close/>
                <a:moveTo>
                  <a:pt x="1020" y="283"/>
                </a:moveTo>
                <a:cubicBezTo>
                  <a:pt x="1059" y="256"/>
                  <a:pt x="1101" y="234"/>
                  <a:pt x="1148" y="219"/>
                </a:cubicBezTo>
                <a:cubicBezTo>
                  <a:pt x="1172" y="211"/>
                  <a:pt x="1196" y="206"/>
                  <a:pt x="1221" y="201"/>
                </a:cubicBezTo>
                <a:cubicBezTo>
                  <a:pt x="1254" y="195"/>
                  <a:pt x="1290" y="192"/>
                  <a:pt x="1326" y="192"/>
                </a:cubicBezTo>
                <a:cubicBezTo>
                  <a:pt x="1349" y="192"/>
                  <a:pt x="1371" y="193"/>
                  <a:pt x="1394" y="196"/>
                </a:cubicBezTo>
                <a:cubicBezTo>
                  <a:pt x="1326" y="208"/>
                  <a:pt x="1261" y="225"/>
                  <a:pt x="1200" y="249"/>
                </a:cubicBezTo>
                <a:cubicBezTo>
                  <a:pt x="1176" y="258"/>
                  <a:pt x="1152" y="267"/>
                  <a:pt x="1130" y="278"/>
                </a:cubicBezTo>
                <a:cubicBezTo>
                  <a:pt x="1082" y="300"/>
                  <a:pt x="1037" y="326"/>
                  <a:pt x="995" y="354"/>
                </a:cubicBezTo>
                <a:cubicBezTo>
                  <a:pt x="998" y="331"/>
                  <a:pt x="1006" y="308"/>
                  <a:pt x="1020" y="283"/>
                </a:cubicBezTo>
                <a:close/>
                <a:moveTo>
                  <a:pt x="923" y="379"/>
                </a:moveTo>
                <a:cubicBezTo>
                  <a:pt x="924" y="388"/>
                  <a:pt x="925" y="397"/>
                  <a:pt x="926" y="406"/>
                </a:cubicBezTo>
                <a:cubicBezTo>
                  <a:pt x="912" y="417"/>
                  <a:pt x="899" y="428"/>
                  <a:pt x="886" y="440"/>
                </a:cubicBezTo>
                <a:cubicBezTo>
                  <a:pt x="897" y="419"/>
                  <a:pt x="909" y="399"/>
                  <a:pt x="923" y="379"/>
                </a:cubicBezTo>
                <a:close/>
                <a:moveTo>
                  <a:pt x="742" y="759"/>
                </a:moveTo>
                <a:cubicBezTo>
                  <a:pt x="751" y="731"/>
                  <a:pt x="758" y="713"/>
                  <a:pt x="772" y="686"/>
                </a:cubicBezTo>
                <a:cubicBezTo>
                  <a:pt x="791" y="648"/>
                  <a:pt x="814" y="611"/>
                  <a:pt x="840" y="576"/>
                </a:cubicBezTo>
                <a:cubicBezTo>
                  <a:pt x="871" y="537"/>
                  <a:pt x="906" y="500"/>
                  <a:pt x="945" y="466"/>
                </a:cubicBezTo>
                <a:cubicBezTo>
                  <a:pt x="947" y="469"/>
                  <a:pt x="949" y="473"/>
                  <a:pt x="951" y="477"/>
                </a:cubicBezTo>
                <a:cubicBezTo>
                  <a:pt x="969" y="510"/>
                  <a:pt x="997" y="541"/>
                  <a:pt x="1030" y="568"/>
                </a:cubicBezTo>
                <a:cubicBezTo>
                  <a:pt x="955" y="659"/>
                  <a:pt x="894" y="757"/>
                  <a:pt x="851" y="858"/>
                </a:cubicBezTo>
                <a:cubicBezTo>
                  <a:pt x="839" y="886"/>
                  <a:pt x="828" y="914"/>
                  <a:pt x="819" y="942"/>
                </a:cubicBezTo>
                <a:cubicBezTo>
                  <a:pt x="772" y="894"/>
                  <a:pt x="743" y="839"/>
                  <a:pt x="741" y="780"/>
                </a:cubicBezTo>
                <a:cubicBezTo>
                  <a:pt x="741" y="780"/>
                  <a:pt x="741" y="763"/>
                  <a:pt x="742" y="759"/>
                </a:cubicBezTo>
                <a:close/>
                <a:moveTo>
                  <a:pt x="447" y="993"/>
                </a:moveTo>
                <a:cubicBezTo>
                  <a:pt x="411" y="993"/>
                  <a:pt x="409" y="1049"/>
                  <a:pt x="409" y="1074"/>
                </a:cubicBezTo>
                <a:cubicBezTo>
                  <a:pt x="409" y="1153"/>
                  <a:pt x="437" y="1157"/>
                  <a:pt x="447" y="1157"/>
                </a:cubicBezTo>
                <a:cubicBezTo>
                  <a:pt x="458" y="1157"/>
                  <a:pt x="486" y="1153"/>
                  <a:pt x="486" y="1074"/>
                </a:cubicBezTo>
                <a:cubicBezTo>
                  <a:pt x="486" y="1049"/>
                  <a:pt x="483" y="993"/>
                  <a:pt x="447" y="993"/>
                </a:cubicBezTo>
                <a:close/>
                <a:moveTo>
                  <a:pt x="2737" y="993"/>
                </a:moveTo>
                <a:cubicBezTo>
                  <a:pt x="2701" y="993"/>
                  <a:pt x="2698" y="1049"/>
                  <a:pt x="2698" y="1074"/>
                </a:cubicBezTo>
                <a:cubicBezTo>
                  <a:pt x="2698" y="1153"/>
                  <a:pt x="2726" y="1157"/>
                  <a:pt x="2737" y="1157"/>
                </a:cubicBezTo>
                <a:cubicBezTo>
                  <a:pt x="2747" y="1157"/>
                  <a:pt x="2776" y="1153"/>
                  <a:pt x="2776" y="1074"/>
                </a:cubicBezTo>
                <a:cubicBezTo>
                  <a:pt x="2776" y="1049"/>
                  <a:pt x="2773" y="993"/>
                  <a:pt x="2737" y="993"/>
                </a:cubicBezTo>
                <a:close/>
                <a:moveTo>
                  <a:pt x="1746" y="1536"/>
                </a:moveTo>
                <a:cubicBezTo>
                  <a:pt x="1733" y="1465"/>
                  <a:pt x="1677" y="1481"/>
                  <a:pt x="1660" y="1501"/>
                </a:cubicBezTo>
                <a:cubicBezTo>
                  <a:pt x="1653" y="1509"/>
                  <a:pt x="1648" y="1524"/>
                  <a:pt x="1644" y="1541"/>
                </a:cubicBezTo>
                <a:cubicBezTo>
                  <a:pt x="1634" y="1593"/>
                  <a:pt x="1642" y="1668"/>
                  <a:pt x="1695" y="1667"/>
                </a:cubicBezTo>
                <a:cubicBezTo>
                  <a:pt x="1741" y="1664"/>
                  <a:pt x="1753" y="1606"/>
                  <a:pt x="1748" y="1552"/>
                </a:cubicBezTo>
                <a:cubicBezTo>
                  <a:pt x="1748" y="1546"/>
                  <a:pt x="1747" y="1541"/>
                  <a:pt x="1746" y="1536"/>
                </a:cubicBezTo>
                <a:close/>
                <a:moveTo>
                  <a:pt x="3451" y="1075"/>
                </a:moveTo>
                <a:cubicBezTo>
                  <a:pt x="3118" y="753"/>
                  <a:pt x="3118" y="753"/>
                  <a:pt x="3118" y="753"/>
                </a:cubicBezTo>
                <a:cubicBezTo>
                  <a:pt x="3118" y="886"/>
                  <a:pt x="3118" y="886"/>
                  <a:pt x="3118" y="886"/>
                </a:cubicBezTo>
                <a:cubicBezTo>
                  <a:pt x="2577" y="886"/>
                  <a:pt x="2577" y="886"/>
                  <a:pt x="2577" y="886"/>
                </a:cubicBezTo>
                <a:cubicBezTo>
                  <a:pt x="2572" y="900"/>
                  <a:pt x="2567" y="913"/>
                  <a:pt x="2560" y="927"/>
                </a:cubicBezTo>
                <a:cubicBezTo>
                  <a:pt x="2483" y="1094"/>
                  <a:pt x="2292" y="1240"/>
                  <a:pt x="2015" y="1319"/>
                </a:cubicBezTo>
                <a:cubicBezTo>
                  <a:pt x="1876" y="1360"/>
                  <a:pt x="1728" y="1379"/>
                  <a:pt x="1584" y="1379"/>
                </a:cubicBezTo>
                <a:cubicBezTo>
                  <a:pt x="1203" y="1379"/>
                  <a:pt x="839" y="1247"/>
                  <a:pt x="667" y="1023"/>
                </a:cubicBezTo>
                <a:cubicBezTo>
                  <a:pt x="650" y="1001"/>
                  <a:pt x="635" y="979"/>
                  <a:pt x="623" y="957"/>
                </a:cubicBezTo>
                <a:cubicBezTo>
                  <a:pt x="610" y="933"/>
                  <a:pt x="600" y="910"/>
                  <a:pt x="592" y="886"/>
                </a:cubicBezTo>
                <a:cubicBezTo>
                  <a:pt x="0" y="886"/>
                  <a:pt x="0" y="886"/>
                  <a:pt x="0" y="886"/>
                </a:cubicBezTo>
                <a:cubicBezTo>
                  <a:pt x="0" y="1265"/>
                  <a:pt x="0" y="1265"/>
                  <a:pt x="0" y="1265"/>
                </a:cubicBezTo>
                <a:cubicBezTo>
                  <a:pt x="581" y="1265"/>
                  <a:pt x="581" y="1265"/>
                  <a:pt x="581" y="1265"/>
                </a:cubicBezTo>
                <a:cubicBezTo>
                  <a:pt x="585" y="1281"/>
                  <a:pt x="590" y="1298"/>
                  <a:pt x="596" y="1315"/>
                </a:cubicBezTo>
                <a:cubicBezTo>
                  <a:pt x="612" y="1358"/>
                  <a:pt x="635" y="1401"/>
                  <a:pt x="668" y="1443"/>
                </a:cubicBezTo>
                <a:cubicBezTo>
                  <a:pt x="679" y="1459"/>
                  <a:pt x="692" y="1474"/>
                  <a:pt x="706" y="1488"/>
                </a:cubicBezTo>
                <a:cubicBezTo>
                  <a:pt x="744" y="1530"/>
                  <a:pt x="790" y="1568"/>
                  <a:pt x="841" y="1601"/>
                </a:cubicBezTo>
                <a:cubicBezTo>
                  <a:pt x="917" y="1651"/>
                  <a:pt x="1005" y="1693"/>
                  <a:pt x="1101" y="1724"/>
                </a:cubicBezTo>
                <a:cubicBezTo>
                  <a:pt x="1121" y="1731"/>
                  <a:pt x="1142" y="1737"/>
                  <a:pt x="1163" y="1743"/>
                </a:cubicBezTo>
                <a:cubicBezTo>
                  <a:pt x="1286" y="1778"/>
                  <a:pt x="1420" y="1797"/>
                  <a:pt x="1557" y="1799"/>
                </a:cubicBezTo>
                <a:cubicBezTo>
                  <a:pt x="1566" y="1799"/>
                  <a:pt x="1575" y="1800"/>
                  <a:pt x="1585" y="1800"/>
                </a:cubicBezTo>
                <a:cubicBezTo>
                  <a:pt x="1596" y="1800"/>
                  <a:pt x="1608" y="1799"/>
                  <a:pt x="1620" y="1799"/>
                </a:cubicBezTo>
                <a:cubicBezTo>
                  <a:pt x="1752" y="1796"/>
                  <a:pt x="1886" y="1777"/>
                  <a:pt x="2014" y="1741"/>
                </a:cubicBezTo>
                <a:cubicBezTo>
                  <a:pt x="2015" y="1741"/>
                  <a:pt x="2016" y="1740"/>
                  <a:pt x="2016" y="1740"/>
                </a:cubicBezTo>
                <a:cubicBezTo>
                  <a:pt x="2037" y="1734"/>
                  <a:pt x="2057" y="1728"/>
                  <a:pt x="2076" y="1721"/>
                </a:cubicBezTo>
                <a:cubicBezTo>
                  <a:pt x="2177" y="1687"/>
                  <a:pt x="2265" y="1644"/>
                  <a:pt x="2338" y="1594"/>
                </a:cubicBezTo>
                <a:cubicBezTo>
                  <a:pt x="2392" y="1558"/>
                  <a:pt x="2438" y="1518"/>
                  <a:pt x="2476" y="1476"/>
                </a:cubicBezTo>
                <a:cubicBezTo>
                  <a:pt x="2521" y="1425"/>
                  <a:pt x="2554" y="1371"/>
                  <a:pt x="2575" y="1316"/>
                </a:cubicBezTo>
                <a:cubicBezTo>
                  <a:pt x="2581" y="1299"/>
                  <a:pt x="2586" y="1282"/>
                  <a:pt x="2590" y="1265"/>
                </a:cubicBezTo>
                <a:cubicBezTo>
                  <a:pt x="3118" y="1265"/>
                  <a:pt x="3118" y="1265"/>
                  <a:pt x="3118" y="1265"/>
                </a:cubicBezTo>
                <a:cubicBezTo>
                  <a:pt x="3118" y="1397"/>
                  <a:pt x="3118" y="1397"/>
                  <a:pt x="3118" y="1397"/>
                </a:cubicBezTo>
                <a:lnTo>
                  <a:pt x="3451" y="1075"/>
                </a:lnTo>
                <a:close/>
                <a:moveTo>
                  <a:pt x="296" y="1195"/>
                </a:moveTo>
                <a:cubicBezTo>
                  <a:pt x="123" y="1195"/>
                  <a:pt x="123" y="1195"/>
                  <a:pt x="123" y="1195"/>
                </a:cubicBezTo>
                <a:cubicBezTo>
                  <a:pt x="123" y="1154"/>
                  <a:pt x="123" y="1154"/>
                  <a:pt x="123" y="1154"/>
                </a:cubicBezTo>
                <a:cubicBezTo>
                  <a:pt x="188" y="1154"/>
                  <a:pt x="188" y="1154"/>
                  <a:pt x="188" y="1154"/>
                </a:cubicBezTo>
                <a:cubicBezTo>
                  <a:pt x="188" y="1005"/>
                  <a:pt x="188" y="1005"/>
                  <a:pt x="188" y="1005"/>
                </a:cubicBezTo>
                <a:cubicBezTo>
                  <a:pt x="135" y="1028"/>
                  <a:pt x="135" y="1028"/>
                  <a:pt x="135" y="1028"/>
                </a:cubicBezTo>
                <a:cubicBezTo>
                  <a:pt x="118" y="991"/>
                  <a:pt x="118" y="991"/>
                  <a:pt x="118" y="991"/>
                </a:cubicBezTo>
                <a:cubicBezTo>
                  <a:pt x="201" y="956"/>
                  <a:pt x="201" y="956"/>
                  <a:pt x="201" y="956"/>
                </a:cubicBezTo>
                <a:cubicBezTo>
                  <a:pt x="231" y="956"/>
                  <a:pt x="231" y="956"/>
                  <a:pt x="231" y="956"/>
                </a:cubicBezTo>
                <a:cubicBezTo>
                  <a:pt x="231" y="1154"/>
                  <a:pt x="231" y="1154"/>
                  <a:pt x="231" y="1154"/>
                </a:cubicBezTo>
                <a:cubicBezTo>
                  <a:pt x="296" y="1154"/>
                  <a:pt x="296" y="1154"/>
                  <a:pt x="296" y="1154"/>
                </a:cubicBezTo>
                <a:lnTo>
                  <a:pt x="296" y="1195"/>
                </a:lnTo>
                <a:close/>
                <a:moveTo>
                  <a:pt x="447" y="1197"/>
                </a:moveTo>
                <a:cubicBezTo>
                  <a:pt x="377" y="1197"/>
                  <a:pt x="365" y="1127"/>
                  <a:pt x="365" y="1074"/>
                </a:cubicBezTo>
                <a:cubicBezTo>
                  <a:pt x="365" y="1022"/>
                  <a:pt x="378" y="953"/>
                  <a:pt x="447" y="953"/>
                </a:cubicBezTo>
                <a:cubicBezTo>
                  <a:pt x="517" y="953"/>
                  <a:pt x="530" y="1022"/>
                  <a:pt x="530" y="1074"/>
                </a:cubicBezTo>
                <a:cubicBezTo>
                  <a:pt x="530" y="1127"/>
                  <a:pt x="517" y="1197"/>
                  <a:pt x="447" y="1197"/>
                </a:cubicBezTo>
                <a:close/>
                <a:moveTo>
                  <a:pt x="693" y="1351"/>
                </a:moveTo>
                <a:cubicBezTo>
                  <a:pt x="678" y="1332"/>
                  <a:pt x="666" y="1313"/>
                  <a:pt x="655" y="1294"/>
                </a:cubicBezTo>
                <a:cubicBezTo>
                  <a:pt x="645" y="1278"/>
                  <a:pt x="637" y="1261"/>
                  <a:pt x="630" y="1245"/>
                </a:cubicBezTo>
                <a:cubicBezTo>
                  <a:pt x="630" y="1201"/>
                  <a:pt x="630" y="1201"/>
                  <a:pt x="630" y="1201"/>
                </a:cubicBezTo>
                <a:cubicBezTo>
                  <a:pt x="635" y="1213"/>
                  <a:pt x="641" y="1225"/>
                  <a:pt x="648" y="1237"/>
                </a:cubicBezTo>
                <a:cubicBezTo>
                  <a:pt x="651" y="1243"/>
                  <a:pt x="654" y="1249"/>
                  <a:pt x="658" y="1255"/>
                </a:cubicBezTo>
                <a:cubicBezTo>
                  <a:pt x="658" y="1177"/>
                  <a:pt x="658" y="1177"/>
                  <a:pt x="658" y="1177"/>
                </a:cubicBezTo>
                <a:cubicBezTo>
                  <a:pt x="658" y="1090"/>
                  <a:pt x="658" y="1090"/>
                  <a:pt x="658" y="1090"/>
                </a:cubicBezTo>
                <a:cubicBezTo>
                  <a:pt x="654" y="1087"/>
                  <a:pt x="650" y="1084"/>
                  <a:pt x="646" y="1080"/>
                </a:cubicBezTo>
                <a:cubicBezTo>
                  <a:pt x="646" y="1080"/>
                  <a:pt x="646" y="1080"/>
                  <a:pt x="646" y="1080"/>
                </a:cubicBezTo>
                <a:cubicBezTo>
                  <a:pt x="642" y="1077"/>
                  <a:pt x="638" y="1073"/>
                  <a:pt x="634" y="1070"/>
                </a:cubicBezTo>
                <a:cubicBezTo>
                  <a:pt x="630" y="1032"/>
                  <a:pt x="630" y="1032"/>
                  <a:pt x="630" y="1032"/>
                </a:cubicBezTo>
                <a:cubicBezTo>
                  <a:pt x="628" y="1016"/>
                  <a:pt x="628" y="1016"/>
                  <a:pt x="628" y="1016"/>
                </a:cubicBezTo>
                <a:cubicBezTo>
                  <a:pt x="638" y="1025"/>
                  <a:pt x="653" y="1037"/>
                  <a:pt x="664" y="1046"/>
                </a:cubicBezTo>
                <a:cubicBezTo>
                  <a:pt x="670" y="1054"/>
                  <a:pt x="675" y="1062"/>
                  <a:pt x="681" y="1070"/>
                </a:cubicBezTo>
                <a:cubicBezTo>
                  <a:pt x="681" y="1113"/>
                  <a:pt x="681" y="1113"/>
                  <a:pt x="681" y="1113"/>
                </a:cubicBezTo>
                <a:cubicBezTo>
                  <a:pt x="681" y="1205"/>
                  <a:pt x="681" y="1205"/>
                  <a:pt x="681" y="1205"/>
                </a:cubicBezTo>
                <a:cubicBezTo>
                  <a:pt x="681" y="1291"/>
                  <a:pt x="681" y="1291"/>
                  <a:pt x="681" y="1291"/>
                </a:cubicBezTo>
                <a:cubicBezTo>
                  <a:pt x="685" y="1296"/>
                  <a:pt x="689" y="1301"/>
                  <a:pt x="693" y="1306"/>
                </a:cubicBezTo>
                <a:cubicBezTo>
                  <a:pt x="703" y="1319"/>
                  <a:pt x="713" y="1331"/>
                  <a:pt x="724" y="1343"/>
                </a:cubicBezTo>
                <a:cubicBezTo>
                  <a:pt x="724" y="1388"/>
                  <a:pt x="724" y="1388"/>
                  <a:pt x="724" y="1388"/>
                </a:cubicBezTo>
                <a:cubicBezTo>
                  <a:pt x="713" y="1376"/>
                  <a:pt x="703" y="1364"/>
                  <a:pt x="693" y="1351"/>
                </a:cubicBezTo>
                <a:close/>
                <a:moveTo>
                  <a:pt x="816" y="1473"/>
                </a:moveTo>
                <a:cubicBezTo>
                  <a:pt x="800" y="1460"/>
                  <a:pt x="784" y="1447"/>
                  <a:pt x="769" y="1433"/>
                </a:cubicBezTo>
                <a:cubicBezTo>
                  <a:pt x="768" y="1388"/>
                  <a:pt x="768" y="1388"/>
                  <a:pt x="768" y="1388"/>
                </a:cubicBezTo>
                <a:cubicBezTo>
                  <a:pt x="783" y="1402"/>
                  <a:pt x="799" y="1415"/>
                  <a:pt x="815" y="1427"/>
                </a:cubicBezTo>
                <a:cubicBezTo>
                  <a:pt x="818" y="1430"/>
                  <a:pt x="821" y="1432"/>
                  <a:pt x="824" y="1434"/>
                </a:cubicBezTo>
                <a:cubicBezTo>
                  <a:pt x="823" y="1333"/>
                  <a:pt x="823" y="1333"/>
                  <a:pt x="823" y="1333"/>
                </a:cubicBezTo>
                <a:cubicBezTo>
                  <a:pt x="823" y="1322"/>
                  <a:pt x="823" y="1322"/>
                  <a:pt x="823" y="1322"/>
                </a:cubicBezTo>
                <a:cubicBezTo>
                  <a:pt x="823" y="1268"/>
                  <a:pt x="823" y="1268"/>
                  <a:pt x="823" y="1268"/>
                </a:cubicBezTo>
                <a:cubicBezTo>
                  <a:pt x="810" y="1265"/>
                  <a:pt x="792" y="1260"/>
                  <a:pt x="778" y="1257"/>
                </a:cubicBezTo>
                <a:cubicBezTo>
                  <a:pt x="776" y="1248"/>
                  <a:pt x="776" y="1248"/>
                  <a:pt x="776" y="1248"/>
                </a:cubicBezTo>
                <a:cubicBezTo>
                  <a:pt x="768" y="1218"/>
                  <a:pt x="768" y="1218"/>
                  <a:pt x="768" y="1218"/>
                </a:cubicBezTo>
                <a:cubicBezTo>
                  <a:pt x="767" y="1212"/>
                  <a:pt x="767" y="1212"/>
                  <a:pt x="767" y="1212"/>
                </a:cubicBezTo>
                <a:cubicBezTo>
                  <a:pt x="764" y="1204"/>
                  <a:pt x="764" y="1204"/>
                  <a:pt x="764" y="1204"/>
                </a:cubicBezTo>
                <a:cubicBezTo>
                  <a:pt x="785" y="1210"/>
                  <a:pt x="814" y="1217"/>
                  <a:pt x="835" y="1222"/>
                </a:cubicBezTo>
                <a:cubicBezTo>
                  <a:pt x="844" y="1229"/>
                  <a:pt x="853" y="1235"/>
                  <a:pt x="862" y="1241"/>
                </a:cubicBezTo>
                <a:cubicBezTo>
                  <a:pt x="862" y="1291"/>
                  <a:pt x="862" y="1291"/>
                  <a:pt x="862" y="1291"/>
                </a:cubicBezTo>
                <a:cubicBezTo>
                  <a:pt x="863" y="1360"/>
                  <a:pt x="863" y="1360"/>
                  <a:pt x="863" y="1360"/>
                </a:cubicBezTo>
                <a:cubicBezTo>
                  <a:pt x="863" y="1462"/>
                  <a:pt x="863" y="1462"/>
                  <a:pt x="863" y="1462"/>
                </a:cubicBezTo>
                <a:cubicBezTo>
                  <a:pt x="883" y="1475"/>
                  <a:pt x="905" y="1489"/>
                  <a:pt x="927" y="1501"/>
                </a:cubicBezTo>
                <a:cubicBezTo>
                  <a:pt x="927" y="1546"/>
                  <a:pt x="927" y="1546"/>
                  <a:pt x="927" y="1546"/>
                </a:cubicBezTo>
                <a:cubicBezTo>
                  <a:pt x="888" y="1523"/>
                  <a:pt x="850" y="1499"/>
                  <a:pt x="816" y="1473"/>
                </a:cubicBezTo>
                <a:close/>
                <a:moveTo>
                  <a:pt x="1172" y="1585"/>
                </a:moveTo>
                <a:cubicBezTo>
                  <a:pt x="1168" y="1596"/>
                  <a:pt x="1163" y="1604"/>
                  <a:pt x="1157" y="1611"/>
                </a:cubicBezTo>
                <a:cubicBezTo>
                  <a:pt x="1141" y="1628"/>
                  <a:pt x="1119" y="1632"/>
                  <a:pt x="1096" y="1627"/>
                </a:cubicBezTo>
                <a:cubicBezTo>
                  <a:pt x="1063" y="1619"/>
                  <a:pt x="1028" y="1592"/>
                  <a:pt x="1010" y="1557"/>
                </a:cubicBezTo>
                <a:cubicBezTo>
                  <a:pt x="1006" y="1548"/>
                  <a:pt x="987" y="1483"/>
                  <a:pt x="988" y="1427"/>
                </a:cubicBezTo>
                <a:cubicBezTo>
                  <a:pt x="989" y="1406"/>
                  <a:pt x="992" y="1385"/>
                  <a:pt x="1001" y="1371"/>
                </a:cubicBezTo>
                <a:cubicBezTo>
                  <a:pt x="1014" y="1348"/>
                  <a:pt x="1039" y="1338"/>
                  <a:pt x="1082" y="1351"/>
                </a:cubicBezTo>
                <a:cubicBezTo>
                  <a:pt x="1127" y="1368"/>
                  <a:pt x="1152" y="1398"/>
                  <a:pt x="1166" y="1431"/>
                </a:cubicBezTo>
                <a:cubicBezTo>
                  <a:pt x="1167" y="1434"/>
                  <a:pt x="1168" y="1437"/>
                  <a:pt x="1169" y="1439"/>
                </a:cubicBezTo>
                <a:cubicBezTo>
                  <a:pt x="1176" y="1458"/>
                  <a:pt x="1179" y="1476"/>
                  <a:pt x="1181" y="1494"/>
                </a:cubicBezTo>
                <a:cubicBezTo>
                  <a:pt x="1184" y="1543"/>
                  <a:pt x="1173" y="1584"/>
                  <a:pt x="1172" y="1585"/>
                </a:cubicBezTo>
                <a:close/>
                <a:moveTo>
                  <a:pt x="1270" y="1671"/>
                </a:moveTo>
                <a:cubicBezTo>
                  <a:pt x="1270" y="1627"/>
                  <a:pt x="1270" y="1627"/>
                  <a:pt x="1270" y="1627"/>
                </a:cubicBezTo>
                <a:cubicBezTo>
                  <a:pt x="1298" y="1633"/>
                  <a:pt x="1327" y="1638"/>
                  <a:pt x="1356" y="1643"/>
                </a:cubicBezTo>
                <a:cubicBezTo>
                  <a:pt x="1356" y="1528"/>
                  <a:pt x="1356" y="1528"/>
                  <a:pt x="1356" y="1528"/>
                </a:cubicBezTo>
                <a:cubicBezTo>
                  <a:pt x="1355" y="1477"/>
                  <a:pt x="1355" y="1477"/>
                  <a:pt x="1355" y="1477"/>
                </a:cubicBezTo>
                <a:cubicBezTo>
                  <a:pt x="1335" y="1481"/>
                  <a:pt x="1307" y="1486"/>
                  <a:pt x="1286" y="1489"/>
                </a:cubicBezTo>
                <a:cubicBezTo>
                  <a:pt x="1270" y="1456"/>
                  <a:pt x="1270" y="1456"/>
                  <a:pt x="1270" y="1456"/>
                </a:cubicBezTo>
                <a:cubicBezTo>
                  <a:pt x="1264" y="1444"/>
                  <a:pt x="1264" y="1444"/>
                  <a:pt x="1264" y="1444"/>
                </a:cubicBezTo>
                <a:cubicBezTo>
                  <a:pt x="1297" y="1439"/>
                  <a:pt x="1340" y="1431"/>
                  <a:pt x="1373" y="1425"/>
                </a:cubicBezTo>
                <a:cubicBezTo>
                  <a:pt x="1386" y="1427"/>
                  <a:pt x="1399" y="1429"/>
                  <a:pt x="1412" y="1430"/>
                </a:cubicBezTo>
                <a:cubicBezTo>
                  <a:pt x="1413" y="1477"/>
                  <a:pt x="1413" y="1477"/>
                  <a:pt x="1413" y="1477"/>
                </a:cubicBezTo>
                <a:cubicBezTo>
                  <a:pt x="1413" y="1534"/>
                  <a:pt x="1413" y="1534"/>
                  <a:pt x="1413" y="1534"/>
                </a:cubicBezTo>
                <a:cubicBezTo>
                  <a:pt x="1413" y="1651"/>
                  <a:pt x="1413" y="1651"/>
                  <a:pt x="1413" y="1651"/>
                </a:cubicBezTo>
                <a:cubicBezTo>
                  <a:pt x="1442" y="1654"/>
                  <a:pt x="1472" y="1657"/>
                  <a:pt x="1501" y="1659"/>
                </a:cubicBezTo>
                <a:cubicBezTo>
                  <a:pt x="1501" y="1703"/>
                  <a:pt x="1501" y="1703"/>
                  <a:pt x="1501" y="1703"/>
                </a:cubicBezTo>
                <a:cubicBezTo>
                  <a:pt x="1422" y="1698"/>
                  <a:pt x="1345" y="1687"/>
                  <a:pt x="1270" y="1671"/>
                </a:cubicBezTo>
                <a:close/>
                <a:moveTo>
                  <a:pt x="1625" y="1693"/>
                </a:moveTo>
                <a:cubicBezTo>
                  <a:pt x="1623" y="1692"/>
                  <a:pt x="1622" y="1691"/>
                  <a:pt x="1620" y="1689"/>
                </a:cubicBezTo>
                <a:cubicBezTo>
                  <a:pt x="1580" y="1654"/>
                  <a:pt x="1577" y="1586"/>
                  <a:pt x="1583" y="1542"/>
                </a:cubicBezTo>
                <a:cubicBezTo>
                  <a:pt x="1584" y="1534"/>
                  <a:pt x="1586" y="1526"/>
                  <a:pt x="1587" y="1519"/>
                </a:cubicBezTo>
                <a:cubicBezTo>
                  <a:pt x="1591" y="1506"/>
                  <a:pt x="1596" y="1495"/>
                  <a:pt x="1602" y="1485"/>
                </a:cubicBezTo>
                <a:cubicBezTo>
                  <a:pt x="1628" y="1446"/>
                  <a:pt x="1672" y="1442"/>
                  <a:pt x="1695" y="1440"/>
                </a:cubicBezTo>
                <a:cubicBezTo>
                  <a:pt x="1737" y="1438"/>
                  <a:pt x="1768" y="1449"/>
                  <a:pt x="1786" y="1475"/>
                </a:cubicBezTo>
                <a:cubicBezTo>
                  <a:pt x="1797" y="1489"/>
                  <a:pt x="1804" y="1507"/>
                  <a:pt x="1807" y="1530"/>
                </a:cubicBezTo>
                <a:cubicBezTo>
                  <a:pt x="1807" y="1530"/>
                  <a:pt x="1808" y="1530"/>
                  <a:pt x="1808" y="1531"/>
                </a:cubicBezTo>
                <a:cubicBezTo>
                  <a:pt x="1834" y="1705"/>
                  <a:pt x="1690" y="1741"/>
                  <a:pt x="1625" y="1693"/>
                </a:cubicBezTo>
                <a:close/>
                <a:moveTo>
                  <a:pt x="2080" y="1636"/>
                </a:moveTo>
                <a:cubicBezTo>
                  <a:pt x="2068" y="1640"/>
                  <a:pt x="2055" y="1644"/>
                  <a:pt x="2042" y="1648"/>
                </a:cubicBezTo>
                <a:cubicBezTo>
                  <a:pt x="2034" y="1650"/>
                  <a:pt x="2027" y="1652"/>
                  <a:pt x="2020" y="1654"/>
                </a:cubicBezTo>
                <a:cubicBezTo>
                  <a:pt x="1982" y="1664"/>
                  <a:pt x="1945" y="1673"/>
                  <a:pt x="1907" y="1680"/>
                </a:cubicBezTo>
                <a:cubicBezTo>
                  <a:pt x="1907" y="1635"/>
                  <a:pt x="1907" y="1635"/>
                  <a:pt x="1907" y="1635"/>
                </a:cubicBezTo>
                <a:cubicBezTo>
                  <a:pt x="1936" y="1629"/>
                  <a:pt x="1966" y="1623"/>
                  <a:pt x="1996" y="1616"/>
                </a:cubicBezTo>
                <a:cubicBezTo>
                  <a:pt x="1995" y="1495"/>
                  <a:pt x="1995" y="1495"/>
                  <a:pt x="1995" y="1495"/>
                </a:cubicBezTo>
                <a:cubicBezTo>
                  <a:pt x="1995" y="1450"/>
                  <a:pt x="1995" y="1450"/>
                  <a:pt x="1995" y="1450"/>
                </a:cubicBezTo>
                <a:cubicBezTo>
                  <a:pt x="1974" y="1463"/>
                  <a:pt x="1945" y="1479"/>
                  <a:pt x="1923" y="1491"/>
                </a:cubicBezTo>
                <a:cubicBezTo>
                  <a:pt x="1901" y="1457"/>
                  <a:pt x="1901" y="1457"/>
                  <a:pt x="1901" y="1457"/>
                </a:cubicBezTo>
                <a:cubicBezTo>
                  <a:pt x="1900" y="1455"/>
                  <a:pt x="1900" y="1455"/>
                  <a:pt x="1900" y="1455"/>
                </a:cubicBezTo>
                <a:cubicBezTo>
                  <a:pt x="1934" y="1436"/>
                  <a:pt x="1979" y="1410"/>
                  <a:pt x="2013" y="1391"/>
                </a:cubicBezTo>
                <a:cubicBezTo>
                  <a:pt x="2022" y="1388"/>
                  <a:pt x="2032" y="1386"/>
                  <a:pt x="2041" y="1383"/>
                </a:cubicBezTo>
                <a:cubicBezTo>
                  <a:pt x="2045" y="1382"/>
                  <a:pt x="2049" y="1381"/>
                  <a:pt x="2053" y="1380"/>
                </a:cubicBezTo>
                <a:cubicBezTo>
                  <a:pt x="2053" y="1419"/>
                  <a:pt x="2053" y="1419"/>
                  <a:pt x="2053" y="1419"/>
                </a:cubicBezTo>
                <a:cubicBezTo>
                  <a:pt x="2053" y="1478"/>
                  <a:pt x="2053" y="1478"/>
                  <a:pt x="2053" y="1478"/>
                </a:cubicBezTo>
                <a:cubicBezTo>
                  <a:pt x="2053" y="1600"/>
                  <a:pt x="2053" y="1600"/>
                  <a:pt x="2053" y="1600"/>
                </a:cubicBezTo>
                <a:cubicBezTo>
                  <a:pt x="2062" y="1597"/>
                  <a:pt x="2071" y="1594"/>
                  <a:pt x="2080" y="1591"/>
                </a:cubicBezTo>
                <a:cubicBezTo>
                  <a:pt x="2099" y="1585"/>
                  <a:pt x="2118" y="1579"/>
                  <a:pt x="2137" y="1572"/>
                </a:cubicBezTo>
                <a:cubicBezTo>
                  <a:pt x="2137" y="1617"/>
                  <a:pt x="2137" y="1617"/>
                  <a:pt x="2137" y="1617"/>
                </a:cubicBezTo>
                <a:cubicBezTo>
                  <a:pt x="2118" y="1623"/>
                  <a:pt x="2100" y="1630"/>
                  <a:pt x="2080" y="1636"/>
                </a:cubicBezTo>
                <a:close/>
                <a:moveTo>
                  <a:pt x="2357" y="1506"/>
                </a:moveTo>
                <a:cubicBezTo>
                  <a:pt x="2313" y="1536"/>
                  <a:pt x="2263" y="1563"/>
                  <a:pt x="2208" y="1588"/>
                </a:cubicBezTo>
                <a:cubicBezTo>
                  <a:pt x="2208" y="1543"/>
                  <a:pt x="2208" y="1543"/>
                  <a:pt x="2208" y="1543"/>
                </a:cubicBezTo>
                <a:cubicBezTo>
                  <a:pt x="2233" y="1532"/>
                  <a:pt x="2257" y="1520"/>
                  <a:pt x="2280" y="1508"/>
                </a:cubicBezTo>
                <a:cubicBezTo>
                  <a:pt x="2280" y="1380"/>
                  <a:pt x="2280" y="1380"/>
                  <a:pt x="2280" y="1380"/>
                </a:cubicBezTo>
                <a:cubicBezTo>
                  <a:pt x="2280" y="1342"/>
                  <a:pt x="2280" y="1342"/>
                  <a:pt x="2280" y="1342"/>
                </a:cubicBezTo>
                <a:cubicBezTo>
                  <a:pt x="2263" y="1359"/>
                  <a:pt x="2239" y="1380"/>
                  <a:pt x="2222" y="1396"/>
                </a:cubicBezTo>
                <a:cubicBezTo>
                  <a:pt x="2202" y="1364"/>
                  <a:pt x="2202" y="1364"/>
                  <a:pt x="2202" y="1364"/>
                </a:cubicBezTo>
                <a:cubicBezTo>
                  <a:pt x="2208" y="1359"/>
                  <a:pt x="2214" y="1354"/>
                  <a:pt x="2220" y="1349"/>
                </a:cubicBezTo>
                <a:cubicBezTo>
                  <a:pt x="2244" y="1327"/>
                  <a:pt x="2272" y="1301"/>
                  <a:pt x="2294" y="1280"/>
                </a:cubicBezTo>
                <a:cubicBezTo>
                  <a:pt x="2304" y="1274"/>
                  <a:pt x="2314" y="1268"/>
                  <a:pt x="2324" y="1262"/>
                </a:cubicBezTo>
                <a:cubicBezTo>
                  <a:pt x="2324" y="1284"/>
                  <a:pt x="2324" y="1284"/>
                  <a:pt x="2324" y="1284"/>
                </a:cubicBezTo>
                <a:cubicBezTo>
                  <a:pt x="2324" y="1353"/>
                  <a:pt x="2324" y="1353"/>
                  <a:pt x="2324" y="1353"/>
                </a:cubicBezTo>
                <a:cubicBezTo>
                  <a:pt x="2324" y="1483"/>
                  <a:pt x="2324" y="1483"/>
                  <a:pt x="2324" y="1483"/>
                </a:cubicBezTo>
                <a:cubicBezTo>
                  <a:pt x="2337" y="1475"/>
                  <a:pt x="2349" y="1467"/>
                  <a:pt x="2361" y="1459"/>
                </a:cubicBezTo>
                <a:cubicBezTo>
                  <a:pt x="2369" y="1453"/>
                  <a:pt x="2378" y="1448"/>
                  <a:pt x="2386" y="1442"/>
                </a:cubicBezTo>
                <a:cubicBezTo>
                  <a:pt x="2386" y="1486"/>
                  <a:pt x="2386" y="1486"/>
                  <a:pt x="2386" y="1486"/>
                </a:cubicBezTo>
                <a:cubicBezTo>
                  <a:pt x="2376" y="1493"/>
                  <a:pt x="2367" y="1500"/>
                  <a:pt x="2357" y="1506"/>
                </a:cubicBezTo>
                <a:close/>
                <a:moveTo>
                  <a:pt x="2534" y="1312"/>
                </a:moveTo>
                <a:cubicBezTo>
                  <a:pt x="2527" y="1345"/>
                  <a:pt x="2516" y="1369"/>
                  <a:pt x="2503" y="1386"/>
                </a:cubicBezTo>
                <a:cubicBezTo>
                  <a:pt x="2490" y="1405"/>
                  <a:pt x="2476" y="1414"/>
                  <a:pt x="2465" y="1413"/>
                </a:cubicBezTo>
                <a:cubicBezTo>
                  <a:pt x="2456" y="1413"/>
                  <a:pt x="2447" y="1403"/>
                  <a:pt x="2441" y="1386"/>
                </a:cubicBezTo>
                <a:cubicBezTo>
                  <a:pt x="2432" y="1358"/>
                  <a:pt x="2429" y="1314"/>
                  <a:pt x="2436" y="1266"/>
                </a:cubicBezTo>
                <a:cubicBezTo>
                  <a:pt x="2441" y="1228"/>
                  <a:pt x="2453" y="1189"/>
                  <a:pt x="2473" y="1155"/>
                </a:cubicBezTo>
                <a:cubicBezTo>
                  <a:pt x="2480" y="1144"/>
                  <a:pt x="2487" y="1134"/>
                  <a:pt x="2495" y="1124"/>
                </a:cubicBezTo>
                <a:cubicBezTo>
                  <a:pt x="2512" y="1107"/>
                  <a:pt x="2523" y="1102"/>
                  <a:pt x="2531" y="1109"/>
                </a:cubicBezTo>
                <a:cubicBezTo>
                  <a:pt x="2531" y="1110"/>
                  <a:pt x="2532" y="1111"/>
                  <a:pt x="2532" y="1111"/>
                </a:cubicBezTo>
                <a:cubicBezTo>
                  <a:pt x="2532" y="1111"/>
                  <a:pt x="2532" y="1111"/>
                  <a:pt x="2532" y="1111"/>
                </a:cubicBezTo>
                <a:cubicBezTo>
                  <a:pt x="2549" y="1135"/>
                  <a:pt x="2549" y="1246"/>
                  <a:pt x="2534" y="1312"/>
                </a:cubicBezTo>
                <a:close/>
                <a:moveTo>
                  <a:pt x="2737" y="1197"/>
                </a:moveTo>
                <a:cubicBezTo>
                  <a:pt x="2667" y="1197"/>
                  <a:pt x="2654" y="1127"/>
                  <a:pt x="2654" y="1074"/>
                </a:cubicBezTo>
                <a:cubicBezTo>
                  <a:pt x="2654" y="1022"/>
                  <a:pt x="2668" y="953"/>
                  <a:pt x="2737" y="953"/>
                </a:cubicBezTo>
                <a:cubicBezTo>
                  <a:pt x="2806" y="953"/>
                  <a:pt x="2819" y="1022"/>
                  <a:pt x="2819" y="1074"/>
                </a:cubicBezTo>
                <a:cubicBezTo>
                  <a:pt x="2819" y="1127"/>
                  <a:pt x="2807" y="1197"/>
                  <a:pt x="2737" y="1197"/>
                </a:cubicBezTo>
                <a:close/>
                <a:moveTo>
                  <a:pt x="3062" y="1195"/>
                </a:moveTo>
                <a:cubicBezTo>
                  <a:pt x="2889" y="1195"/>
                  <a:pt x="2889" y="1195"/>
                  <a:pt x="2889" y="1195"/>
                </a:cubicBezTo>
                <a:cubicBezTo>
                  <a:pt x="2889" y="1154"/>
                  <a:pt x="2889" y="1154"/>
                  <a:pt x="2889" y="1154"/>
                </a:cubicBezTo>
                <a:cubicBezTo>
                  <a:pt x="2954" y="1154"/>
                  <a:pt x="2954" y="1154"/>
                  <a:pt x="2954" y="1154"/>
                </a:cubicBezTo>
                <a:cubicBezTo>
                  <a:pt x="2954" y="1005"/>
                  <a:pt x="2954" y="1005"/>
                  <a:pt x="2954" y="1005"/>
                </a:cubicBezTo>
                <a:cubicBezTo>
                  <a:pt x="2902" y="1028"/>
                  <a:pt x="2902" y="1028"/>
                  <a:pt x="2902" y="1028"/>
                </a:cubicBezTo>
                <a:cubicBezTo>
                  <a:pt x="2885" y="991"/>
                  <a:pt x="2885" y="991"/>
                  <a:pt x="2885" y="991"/>
                </a:cubicBezTo>
                <a:cubicBezTo>
                  <a:pt x="2967" y="956"/>
                  <a:pt x="2967" y="956"/>
                  <a:pt x="2967" y="956"/>
                </a:cubicBezTo>
                <a:cubicBezTo>
                  <a:pt x="2997" y="956"/>
                  <a:pt x="2997" y="956"/>
                  <a:pt x="2997" y="956"/>
                </a:cubicBezTo>
                <a:cubicBezTo>
                  <a:pt x="2997" y="1154"/>
                  <a:pt x="2997" y="1154"/>
                  <a:pt x="2997" y="1154"/>
                </a:cubicBezTo>
                <a:cubicBezTo>
                  <a:pt x="3062" y="1154"/>
                  <a:pt x="3062" y="1154"/>
                  <a:pt x="3062" y="1154"/>
                </a:cubicBezTo>
                <a:lnTo>
                  <a:pt x="3062" y="1195"/>
                </a:lnTo>
                <a:close/>
                <a:moveTo>
                  <a:pt x="1111" y="1423"/>
                </a:moveTo>
                <a:cubicBezTo>
                  <a:pt x="1108" y="1419"/>
                  <a:pt x="1106" y="1415"/>
                  <a:pt x="1103" y="1412"/>
                </a:cubicBezTo>
                <a:cubicBezTo>
                  <a:pt x="1092" y="1397"/>
                  <a:pt x="1078" y="1390"/>
                  <a:pt x="1062" y="1395"/>
                </a:cubicBezTo>
                <a:cubicBezTo>
                  <a:pt x="1061" y="1395"/>
                  <a:pt x="1060" y="1395"/>
                  <a:pt x="1059" y="1396"/>
                </a:cubicBezTo>
                <a:cubicBezTo>
                  <a:pt x="1045" y="1402"/>
                  <a:pt x="1039" y="1425"/>
                  <a:pt x="1038" y="1448"/>
                </a:cubicBezTo>
                <a:cubicBezTo>
                  <a:pt x="1036" y="1472"/>
                  <a:pt x="1038" y="1496"/>
                  <a:pt x="1038" y="1498"/>
                </a:cubicBezTo>
                <a:cubicBezTo>
                  <a:pt x="1046" y="1564"/>
                  <a:pt x="1073" y="1575"/>
                  <a:pt x="1082" y="1578"/>
                </a:cubicBezTo>
                <a:cubicBezTo>
                  <a:pt x="1087" y="1580"/>
                  <a:pt x="1092" y="1581"/>
                  <a:pt x="1097" y="1580"/>
                </a:cubicBezTo>
                <a:cubicBezTo>
                  <a:pt x="1105" y="1579"/>
                  <a:pt x="1112" y="1575"/>
                  <a:pt x="1117" y="1566"/>
                </a:cubicBezTo>
                <a:cubicBezTo>
                  <a:pt x="1129" y="1544"/>
                  <a:pt x="1132" y="1511"/>
                  <a:pt x="1128" y="1480"/>
                </a:cubicBezTo>
                <a:cubicBezTo>
                  <a:pt x="1125" y="1459"/>
                  <a:pt x="1119" y="1439"/>
                  <a:pt x="1111" y="1423"/>
                </a:cubicBezTo>
                <a:close/>
                <a:moveTo>
                  <a:pt x="2509" y="1164"/>
                </a:moveTo>
                <a:cubicBezTo>
                  <a:pt x="2502" y="1159"/>
                  <a:pt x="2480" y="1174"/>
                  <a:pt x="2472" y="1231"/>
                </a:cubicBezTo>
                <a:cubicBezTo>
                  <a:pt x="2469" y="1250"/>
                  <a:pt x="2467" y="1273"/>
                  <a:pt x="2468" y="1302"/>
                </a:cubicBezTo>
                <a:cubicBezTo>
                  <a:pt x="2469" y="1330"/>
                  <a:pt x="2474" y="1373"/>
                  <a:pt x="2495" y="1351"/>
                </a:cubicBezTo>
                <a:cubicBezTo>
                  <a:pt x="2521" y="1323"/>
                  <a:pt x="2525" y="1221"/>
                  <a:pt x="2516" y="1180"/>
                </a:cubicBezTo>
                <a:cubicBezTo>
                  <a:pt x="2514" y="1171"/>
                  <a:pt x="2512" y="1165"/>
                  <a:pt x="2509" y="1164"/>
                </a:cubicBezTo>
                <a:close/>
              </a:path>
            </a:pathLst>
          </a:custGeom>
          <a:solidFill>
            <a:srgbClr val="FFFFFF"/>
          </a:solidFill>
          <a:ln>
            <a:noFill/>
          </a:ln>
        </p:spPr>
        <p:txBody>
          <a:bodyPr vert="horz" wrap="square" lIns="61737" tIns="30869" rIns="61737" bIns="30869" numCol="1" anchor="t" anchorCtr="0" compatLnSpc="1">
            <a:prstTxWarp prst="textNoShape">
              <a:avLst/>
            </a:prstTxWarp>
          </a:bodyPr>
          <a:lstStyle/>
          <a:p>
            <a:endParaRPr lang="en-US" sz="1200"/>
          </a:p>
        </p:txBody>
      </p:sp>
      <p:pic>
        <p:nvPicPr>
          <p:cNvPr id="2051" name="Picture 3"/>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4575368" y="3647039"/>
            <a:ext cx="4389120" cy="2806297"/>
          </a:xfrm>
          <a:prstGeom prst="rect">
            <a:avLst/>
          </a:prstGeom>
          <a:noFill/>
          <a:ln w="9525">
            <a:solidFill>
              <a:srgbClr val="0070C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0" y="2154767"/>
            <a:ext cx="7223760" cy="3668697"/>
          </a:xfrm>
          <a:prstGeom prst="rect">
            <a:avLst/>
          </a:prstGeom>
          <a:noFill/>
        </p:spPr>
        <p:txBody>
          <a:bodyPr wrap="square" lIns="182880" tIns="146304" rIns="182880" bIns="146304" rtlCol="0">
            <a:spAutoFit/>
          </a:bodyPr>
          <a:lstStyle/>
          <a:p>
            <a:pPr marL="285750" indent="-285750">
              <a:lnSpc>
                <a:spcPct val="90000"/>
              </a:lnSpc>
              <a:spcAft>
                <a:spcPts val="600"/>
              </a:spcAft>
              <a:buFont typeface="Arial" pitchFamily="34" charset="0"/>
              <a:buChar char="•"/>
            </a:pPr>
            <a:r>
              <a:rPr lang="en-US" dirty="0" smtClean="0">
                <a:gradFill>
                  <a:gsLst>
                    <a:gs pos="2917">
                      <a:schemeClr val="tx1"/>
                    </a:gs>
                    <a:gs pos="30000">
                      <a:schemeClr val="tx1"/>
                    </a:gs>
                  </a:gsLst>
                  <a:lin ang="5400000" scaled="0"/>
                </a:gradFill>
              </a:rPr>
              <a:t>Patient puts  data into Diabetes Diary tool</a:t>
            </a:r>
          </a:p>
          <a:p>
            <a:pPr marL="285750" indent="-285750">
              <a:lnSpc>
                <a:spcPct val="90000"/>
              </a:lnSpc>
              <a:spcAft>
                <a:spcPts val="600"/>
              </a:spcAft>
              <a:buFont typeface="Arial" pitchFamily="34" charset="0"/>
              <a:buChar char="•"/>
            </a:pPr>
            <a:endParaRPr lang="en-US" dirty="0">
              <a:gradFill>
                <a:gsLst>
                  <a:gs pos="2917">
                    <a:schemeClr val="tx1"/>
                  </a:gs>
                  <a:gs pos="30000">
                    <a:schemeClr val="tx1"/>
                  </a:gs>
                </a:gsLst>
                <a:lin ang="5400000" scaled="0"/>
              </a:gradFill>
            </a:endParaRPr>
          </a:p>
          <a:p>
            <a:pPr marL="285750" indent="-285750">
              <a:lnSpc>
                <a:spcPct val="90000"/>
              </a:lnSpc>
              <a:spcAft>
                <a:spcPts val="600"/>
              </a:spcAft>
              <a:buFont typeface="Arial" pitchFamily="34" charset="0"/>
              <a:buChar char="•"/>
            </a:pPr>
            <a:r>
              <a:rPr lang="en-US" dirty="0" smtClean="0">
                <a:gradFill>
                  <a:gsLst>
                    <a:gs pos="2917">
                      <a:schemeClr val="tx1"/>
                    </a:gs>
                    <a:gs pos="30000">
                      <a:schemeClr val="tx1"/>
                    </a:gs>
                  </a:gsLst>
                  <a:lin ang="5400000" scaled="0"/>
                </a:gradFill>
              </a:rPr>
              <a:t>Physician tracks changes via Medical Archive</a:t>
            </a:r>
          </a:p>
          <a:p>
            <a:pPr>
              <a:lnSpc>
                <a:spcPct val="90000"/>
              </a:lnSpc>
              <a:spcAft>
                <a:spcPts val="600"/>
              </a:spcAft>
            </a:pPr>
            <a:r>
              <a:rPr lang="en-US" dirty="0">
                <a:gradFill>
                  <a:gsLst>
                    <a:gs pos="2917">
                      <a:schemeClr val="tx1"/>
                    </a:gs>
                    <a:gs pos="30000">
                      <a:schemeClr val="tx1"/>
                    </a:gs>
                  </a:gsLst>
                  <a:lin ang="5400000" scaled="0"/>
                </a:gradFill>
              </a:rPr>
              <a:t> </a:t>
            </a:r>
            <a:r>
              <a:rPr lang="en-US" dirty="0" smtClean="0">
                <a:gradFill>
                  <a:gsLst>
                    <a:gs pos="2917">
                      <a:schemeClr val="tx1"/>
                    </a:gs>
                    <a:gs pos="30000">
                      <a:schemeClr val="tx1"/>
                    </a:gs>
                  </a:gsLst>
                  <a:lin ang="5400000" scaled="0"/>
                </a:gradFill>
              </a:rPr>
              <a:t>    Electronic Record to update care plan</a:t>
            </a:r>
          </a:p>
          <a:p>
            <a:pPr marL="285750" indent="-285750">
              <a:lnSpc>
                <a:spcPct val="90000"/>
              </a:lnSpc>
              <a:spcAft>
                <a:spcPts val="600"/>
              </a:spcAft>
              <a:buFont typeface="Arial" pitchFamily="34" charset="0"/>
              <a:buChar char="•"/>
            </a:pPr>
            <a:endParaRPr lang="en-US" dirty="0">
              <a:gradFill>
                <a:gsLst>
                  <a:gs pos="2917">
                    <a:schemeClr val="tx1"/>
                  </a:gs>
                  <a:gs pos="30000">
                    <a:schemeClr val="tx1"/>
                  </a:gs>
                </a:gsLst>
                <a:lin ang="5400000" scaled="0"/>
              </a:gradFill>
            </a:endParaRPr>
          </a:p>
          <a:p>
            <a:pPr marL="285750" indent="-285750">
              <a:lnSpc>
                <a:spcPct val="90000"/>
              </a:lnSpc>
              <a:spcAft>
                <a:spcPts val="600"/>
              </a:spcAft>
              <a:buFont typeface="Arial" pitchFamily="34" charset="0"/>
              <a:buChar char="•"/>
            </a:pPr>
            <a:r>
              <a:rPr lang="en-US" dirty="0" smtClean="0">
                <a:gradFill>
                  <a:gsLst>
                    <a:gs pos="2917">
                      <a:schemeClr val="tx1"/>
                    </a:gs>
                    <a:gs pos="30000">
                      <a:schemeClr val="tx1"/>
                    </a:gs>
                  </a:gsLst>
                  <a:lin ang="5400000" scaled="0"/>
                </a:gradFill>
              </a:rPr>
              <a:t>Works any time from mobile device</a:t>
            </a:r>
          </a:p>
          <a:p>
            <a:pPr>
              <a:lnSpc>
                <a:spcPct val="90000"/>
              </a:lnSpc>
              <a:spcAft>
                <a:spcPts val="600"/>
              </a:spcAft>
            </a:pPr>
            <a:endParaRPr lang="en-US" sz="1600" dirty="0">
              <a:gradFill>
                <a:gsLst>
                  <a:gs pos="2917">
                    <a:schemeClr val="tx1"/>
                  </a:gs>
                  <a:gs pos="30000">
                    <a:schemeClr val="tx1"/>
                  </a:gs>
                </a:gsLst>
                <a:lin ang="5400000" scaled="0"/>
              </a:gradFill>
            </a:endParaRPr>
          </a:p>
          <a:p>
            <a:pPr>
              <a:lnSpc>
                <a:spcPct val="90000"/>
              </a:lnSpc>
              <a:spcAft>
                <a:spcPts val="600"/>
              </a:spcAft>
            </a:pPr>
            <a:endParaRPr lang="en-US" sz="1600" dirty="0" smtClean="0">
              <a:gradFill>
                <a:gsLst>
                  <a:gs pos="2917">
                    <a:schemeClr val="tx1"/>
                  </a:gs>
                  <a:gs pos="30000">
                    <a:schemeClr val="tx1"/>
                  </a:gs>
                </a:gsLst>
                <a:lin ang="5400000" scaled="0"/>
              </a:gradFill>
            </a:endParaRPr>
          </a:p>
          <a:p>
            <a:pPr>
              <a:lnSpc>
                <a:spcPct val="90000"/>
              </a:lnSpc>
              <a:spcAft>
                <a:spcPts val="600"/>
              </a:spcAft>
            </a:pPr>
            <a:r>
              <a:rPr lang="en-US" sz="1600" dirty="0" smtClean="0">
                <a:gradFill>
                  <a:gsLst>
                    <a:gs pos="2917">
                      <a:schemeClr val="tx1"/>
                    </a:gs>
                    <a:gs pos="30000">
                      <a:schemeClr val="tx1"/>
                    </a:gs>
                  </a:gsLst>
                  <a:lin ang="5400000" scaled="0"/>
                </a:gradFill>
              </a:rPr>
              <a:t> </a:t>
            </a:r>
          </a:p>
          <a:p>
            <a:pPr>
              <a:lnSpc>
                <a:spcPct val="90000"/>
              </a:lnSpc>
              <a:spcAft>
                <a:spcPts val="600"/>
              </a:spcAft>
            </a:pPr>
            <a:endParaRPr lang="en-US" sz="1600" dirty="0">
              <a:gradFill>
                <a:gsLst>
                  <a:gs pos="2917">
                    <a:schemeClr val="tx1"/>
                  </a:gs>
                  <a:gs pos="30000">
                    <a:schemeClr val="tx1"/>
                  </a:gs>
                </a:gsLst>
                <a:lin ang="5400000" scaled="0"/>
              </a:gradFill>
            </a:endParaRPr>
          </a:p>
          <a:p>
            <a:pPr>
              <a:lnSpc>
                <a:spcPct val="90000"/>
              </a:lnSpc>
              <a:spcAft>
                <a:spcPts val="600"/>
              </a:spcAft>
            </a:pPr>
            <a:endParaRPr lang="en-US" sz="1600" dirty="0" smtClean="0">
              <a:gradFill>
                <a:gsLst>
                  <a:gs pos="2917">
                    <a:schemeClr val="tx1"/>
                  </a:gs>
                  <a:gs pos="30000">
                    <a:schemeClr val="tx1"/>
                  </a:gs>
                </a:gsLst>
                <a:lin ang="5400000" scaled="0"/>
              </a:gradFill>
            </a:endParaRPr>
          </a:p>
        </p:txBody>
      </p:sp>
      <p:pic>
        <p:nvPicPr>
          <p:cNvPr id="2053" name="Picture 5"/>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92531" y="5056280"/>
            <a:ext cx="1280160" cy="17005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4" name="Picture 6"/>
          <p:cNvPicPr>
            <a:picLocks noChangeArrowheads="1"/>
          </p:cNvPicPr>
          <p:nvPr/>
        </p:nvPicPr>
        <p:blipFill rotWithShape="1">
          <a:blip r:embed="rId5" cstate="email">
            <a:extLst>
              <a:ext uri="{28A0092B-C50C-407E-A947-70E740481C1C}">
                <a14:useLocalDpi xmlns="" xmlns:a14="http://schemas.microsoft.com/office/drawing/2010/main" val="0"/>
              </a:ext>
            </a:extLst>
          </a:blip>
          <a:srcRect l="6491" r="-1"/>
          <a:stretch/>
        </p:blipFill>
        <p:spPr bwMode="auto">
          <a:xfrm>
            <a:off x="7402280" y="128435"/>
            <a:ext cx="1331005" cy="14542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45511978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260648"/>
            <a:ext cx="8719054" cy="646331"/>
          </a:xfrm>
          <a:prstGeom prst="rect">
            <a:avLst/>
          </a:prstGeom>
          <a:noFill/>
        </p:spPr>
        <p:txBody>
          <a:bodyPr wrap="none" rtlCol="0">
            <a:spAutoFit/>
          </a:bodyPr>
          <a:lstStyle/>
          <a:p>
            <a:r>
              <a:rPr lang="ru-RU" sz="3600" b="1" dirty="0" smtClean="0">
                <a:solidFill>
                  <a:srgbClr val="FFFF00"/>
                </a:solidFill>
              </a:rPr>
              <a:t>Мед</a:t>
            </a:r>
            <a:r>
              <a:rPr lang="en-US" sz="3600" b="1" dirty="0" smtClean="0">
                <a:solidFill>
                  <a:srgbClr val="FFFF00"/>
                </a:solidFill>
              </a:rPr>
              <a:t>@</a:t>
            </a:r>
            <a:r>
              <a:rPr lang="ru-RU" sz="3600" b="1" dirty="0" err="1" smtClean="0">
                <a:solidFill>
                  <a:srgbClr val="FFFF00"/>
                </a:solidFill>
              </a:rPr>
              <a:t>рхив</a:t>
            </a:r>
            <a:r>
              <a:rPr lang="ru-RU" sz="3600" b="1" dirty="0" smtClean="0">
                <a:solidFill>
                  <a:srgbClr val="FFFF00"/>
                </a:solidFill>
              </a:rPr>
              <a:t>:  мобильные приложения</a:t>
            </a:r>
            <a:endParaRPr lang="ru-RU" sz="3600" b="1" dirty="0">
              <a:solidFill>
                <a:srgbClr val="FFFF00"/>
              </a:solidFill>
            </a:endParaRPr>
          </a:p>
        </p:txBody>
      </p:sp>
      <p:pic>
        <p:nvPicPr>
          <p:cNvPr id="77826" name="Picture 2" descr="https://lh6.ggpht.com/ctKMQoksziJb3XxYWP1yh5q5NmGTTansYljcn89EgThZDUxqpLrTcCG9Ig8_JwmnUu8"/>
          <p:cNvPicPr>
            <a:picLocks noChangeAspect="1" noChangeArrowheads="1"/>
          </p:cNvPicPr>
          <p:nvPr/>
        </p:nvPicPr>
        <p:blipFill>
          <a:blip r:embed="rId2" cstate="email"/>
          <a:srcRect/>
          <a:stretch>
            <a:fillRect/>
          </a:stretch>
        </p:blipFill>
        <p:spPr bwMode="auto">
          <a:xfrm>
            <a:off x="-468560" y="1700808"/>
            <a:ext cx="3048000" cy="4572000"/>
          </a:xfrm>
          <a:prstGeom prst="rect">
            <a:avLst/>
          </a:prstGeom>
          <a:noFill/>
        </p:spPr>
      </p:pic>
      <p:sp>
        <p:nvSpPr>
          <p:cNvPr id="7" name="Прямоугольник 6"/>
          <p:cNvSpPr/>
          <p:nvPr/>
        </p:nvSpPr>
        <p:spPr>
          <a:xfrm>
            <a:off x="2267744" y="1225689"/>
            <a:ext cx="7038528" cy="5693866"/>
          </a:xfrm>
          <a:prstGeom prst="rect">
            <a:avLst/>
          </a:prstGeom>
          <a:solidFill>
            <a:schemeClr val="bg1"/>
          </a:solidFill>
        </p:spPr>
        <p:txBody>
          <a:bodyPr wrap="square">
            <a:spAutoFit/>
          </a:bodyPr>
          <a:lstStyle/>
          <a:p>
            <a:r>
              <a:rPr lang="ru-RU" b="1" dirty="0"/>
              <a:t>Медархив для смартфонов</a:t>
            </a:r>
          </a:p>
          <a:p>
            <a:r>
              <a:rPr lang="ru-RU" sz="1600" i="1" dirty="0"/>
              <a:t>Приложение Медархив для устройств </a:t>
            </a:r>
            <a:r>
              <a:rPr lang="ru-RU" sz="1600" i="1" dirty="0" err="1"/>
              <a:t>Apple</a:t>
            </a:r>
            <a:r>
              <a:rPr lang="ru-RU" sz="1600" i="1" dirty="0"/>
              <a:t> </a:t>
            </a:r>
            <a:r>
              <a:rPr lang="ru-RU" sz="1600" i="1" dirty="0" smtClean="0"/>
              <a:t>и </a:t>
            </a:r>
            <a:r>
              <a:rPr lang="ru-RU" sz="1600" i="1" dirty="0" err="1" smtClean="0"/>
              <a:t>Android</a:t>
            </a:r>
            <a:r>
              <a:rPr lang="ru-RU" sz="1600" dirty="0"/>
              <a:t> </a:t>
            </a:r>
            <a:r>
              <a:rPr lang="ru-RU" sz="1600" dirty="0" smtClean="0"/>
              <a:t> позволит </a:t>
            </a:r>
            <a:r>
              <a:rPr lang="ru-RU" sz="1600" dirty="0"/>
              <a:t>вам быстро (в 2 клика) сохранить в вашей электронной медицинской карте любую медицинскую информацию. Мы рекомендуем 2 простых сценария:</a:t>
            </a:r>
          </a:p>
          <a:p>
            <a:r>
              <a:rPr lang="ru-RU" dirty="0"/>
              <a:t>1. У вас в руках оказался любой медицинский документ (анализ, выписка, рецепт, </a:t>
            </a:r>
            <a:r>
              <a:rPr lang="ru-RU" dirty="0" err="1"/>
              <a:t>мед.карта</a:t>
            </a:r>
            <a:r>
              <a:rPr lang="ru-RU" dirty="0"/>
              <a:t> в поликлинике). Сфотографируйте его и отправьте в свою медкарту с помощью данного приложения.</a:t>
            </a:r>
          </a:p>
          <a:p>
            <a:r>
              <a:rPr lang="ru-RU" dirty="0"/>
              <a:t>2. У вас возникла видимая медицинская проблема (сыпь, укус, болячка, травма, воспалившаяся родинка). Сфотографируйте ее и отправьте в свою медкарту с помощью данного приложения.</a:t>
            </a:r>
          </a:p>
          <a:p>
            <a:r>
              <a:rPr lang="ru-RU" u="sng" dirty="0"/>
              <a:t>Главная цель данного приложения </a:t>
            </a:r>
            <a:r>
              <a:rPr lang="ru-RU" dirty="0"/>
              <a:t>– чтобы ваша медицинская информация не потерялась здесь и сейчас. Впоследствии, открыв свою медицинскую карту, вы сможете прокомментировать данную информацию, показать ее врачу, сравнить ее с другими своими записями.</a:t>
            </a:r>
          </a:p>
          <a:p>
            <a:r>
              <a:rPr lang="ru-RU" sz="2400" b="1" dirty="0"/>
              <a:t>Но главное сделано – важная медицинская информация сохранена в вашем архиве!</a:t>
            </a:r>
            <a:endParaRPr lang="ru-RU" sz="2400"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42230" y="404664"/>
            <a:ext cx="8891587"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3000" b="1" dirty="0" smtClean="0">
                <a:solidFill>
                  <a:srgbClr val="FFFF00"/>
                </a:solidFill>
              </a:rPr>
              <a:t>Электронная медкарта </a:t>
            </a:r>
            <a:endParaRPr lang="ru-RU" sz="3000" b="1" dirty="0">
              <a:solidFill>
                <a:srgbClr val="FFFF00"/>
              </a:solidFill>
            </a:endParaRPr>
          </a:p>
        </p:txBody>
      </p:sp>
      <p:pic>
        <p:nvPicPr>
          <p:cNvPr id="18435" name="Picture 7" descr="http://artbyjordan.com/stormy_sea.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0" y="1484313"/>
            <a:ext cx="6365875" cy="5373687"/>
          </a:xfrm>
          <a:prstGeom prst="rect">
            <a:avLst/>
          </a:prstGeom>
          <a:noFill/>
          <a:ln w="25400">
            <a:solidFill>
              <a:schemeClr val="bg1"/>
            </a:solidFill>
            <a:miter lim="800000"/>
            <a:headEnd type="stealth" w="lg" len="lg"/>
            <a:tailEnd type="stealth" w="lg" len="lg"/>
          </a:ln>
          <a:extLst>
            <a:ext uri="{909E8E84-426E-40DD-AFC4-6F175D3DCCD1}">
              <a14:hiddenFill xmlns="" xmlns:a14="http://schemas.microsoft.com/office/drawing/2010/main">
                <a:solidFill>
                  <a:srgbClr val="FFFFFF"/>
                </a:solidFill>
              </a14:hiddenFill>
            </a:ext>
          </a:extLst>
        </p:spPr>
      </p:pic>
      <p:sp>
        <p:nvSpPr>
          <p:cNvPr id="7" name="Овал 6"/>
          <p:cNvSpPr/>
          <p:nvPr/>
        </p:nvSpPr>
        <p:spPr>
          <a:xfrm>
            <a:off x="1547813" y="1773238"/>
            <a:ext cx="863600" cy="863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8437" name="TextBox 5"/>
          <p:cNvSpPr txBox="1">
            <a:spLocks noChangeArrowheads="1"/>
          </p:cNvSpPr>
          <p:nvPr/>
        </p:nvSpPr>
        <p:spPr bwMode="auto">
          <a:xfrm>
            <a:off x="1547813" y="1989138"/>
            <a:ext cx="845103"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dirty="0" smtClean="0"/>
              <a:t>ИЭМК</a:t>
            </a:r>
            <a:endParaRPr lang="ru-RU" dirty="0"/>
          </a:p>
        </p:txBody>
      </p:sp>
      <p:sp>
        <p:nvSpPr>
          <p:cNvPr id="8" name="Овал 7"/>
          <p:cNvSpPr/>
          <p:nvPr/>
        </p:nvSpPr>
        <p:spPr>
          <a:xfrm>
            <a:off x="1476375" y="1773238"/>
            <a:ext cx="935038" cy="863600"/>
          </a:xfrm>
          <a:prstGeom prst="ellipse">
            <a:avLst/>
          </a:prstGeom>
          <a:noFill/>
          <a:ln w="635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8439" name="TextBox 8"/>
          <p:cNvSpPr txBox="1">
            <a:spLocks noChangeArrowheads="1"/>
          </p:cNvSpPr>
          <p:nvPr/>
        </p:nvSpPr>
        <p:spPr bwMode="auto">
          <a:xfrm>
            <a:off x="1901825" y="6381750"/>
            <a:ext cx="2093913"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solidFill>
                  <a:schemeClr val="bg1"/>
                </a:solidFill>
              </a:rPr>
              <a:t>Бурное море ЛПУ</a:t>
            </a:r>
          </a:p>
        </p:txBody>
      </p:sp>
      <p:sp>
        <p:nvSpPr>
          <p:cNvPr id="18440" name="TextBox 9"/>
          <p:cNvSpPr txBox="1">
            <a:spLocks noChangeArrowheads="1"/>
          </p:cNvSpPr>
          <p:nvPr/>
        </p:nvSpPr>
        <p:spPr bwMode="auto">
          <a:xfrm>
            <a:off x="468313" y="3933825"/>
            <a:ext cx="677862"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solidFill>
                  <a:schemeClr val="bg1"/>
                </a:solidFill>
              </a:rPr>
              <a:t>ЭМК</a:t>
            </a:r>
          </a:p>
        </p:txBody>
      </p:sp>
      <p:sp>
        <p:nvSpPr>
          <p:cNvPr id="18441" name="TextBox 10"/>
          <p:cNvSpPr txBox="1">
            <a:spLocks noChangeArrowheads="1"/>
          </p:cNvSpPr>
          <p:nvPr/>
        </p:nvSpPr>
        <p:spPr bwMode="auto">
          <a:xfrm>
            <a:off x="3101975" y="4005263"/>
            <a:ext cx="677863"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dirty="0">
                <a:solidFill>
                  <a:schemeClr val="bg1"/>
                </a:solidFill>
              </a:rPr>
              <a:t>ЭМК</a:t>
            </a:r>
          </a:p>
        </p:txBody>
      </p:sp>
      <p:sp>
        <p:nvSpPr>
          <p:cNvPr id="18442" name="TextBox 11"/>
          <p:cNvSpPr txBox="1">
            <a:spLocks noChangeArrowheads="1"/>
          </p:cNvSpPr>
          <p:nvPr/>
        </p:nvSpPr>
        <p:spPr bwMode="auto">
          <a:xfrm>
            <a:off x="5549900" y="4157663"/>
            <a:ext cx="677863"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solidFill>
                  <a:schemeClr val="bg1"/>
                </a:solidFill>
              </a:rPr>
              <a:t>ЭМК</a:t>
            </a:r>
          </a:p>
        </p:txBody>
      </p:sp>
      <p:sp>
        <p:nvSpPr>
          <p:cNvPr id="18443" name="TextBox 12"/>
          <p:cNvSpPr txBox="1">
            <a:spLocks noChangeArrowheads="1"/>
          </p:cNvSpPr>
          <p:nvPr/>
        </p:nvSpPr>
        <p:spPr bwMode="auto">
          <a:xfrm>
            <a:off x="620713" y="5364163"/>
            <a:ext cx="709612"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solidFill>
                  <a:schemeClr val="bg1"/>
                </a:solidFill>
              </a:rPr>
              <a:t>МИС</a:t>
            </a:r>
          </a:p>
        </p:txBody>
      </p:sp>
      <p:sp>
        <p:nvSpPr>
          <p:cNvPr id="18444" name="TextBox 13"/>
          <p:cNvSpPr txBox="1">
            <a:spLocks noChangeArrowheads="1"/>
          </p:cNvSpPr>
          <p:nvPr/>
        </p:nvSpPr>
        <p:spPr bwMode="auto">
          <a:xfrm>
            <a:off x="4829175" y="4086225"/>
            <a:ext cx="679450"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solidFill>
                  <a:schemeClr val="bg1"/>
                </a:solidFill>
              </a:rPr>
              <a:t>ЭМК</a:t>
            </a:r>
          </a:p>
        </p:txBody>
      </p:sp>
      <p:sp>
        <p:nvSpPr>
          <p:cNvPr id="18445" name="TextBox 14"/>
          <p:cNvSpPr txBox="1">
            <a:spLocks noChangeArrowheads="1"/>
          </p:cNvSpPr>
          <p:nvPr/>
        </p:nvSpPr>
        <p:spPr bwMode="auto">
          <a:xfrm>
            <a:off x="2051050" y="4238625"/>
            <a:ext cx="679450"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solidFill>
                  <a:schemeClr val="bg1"/>
                </a:solidFill>
              </a:rPr>
              <a:t>ЭМК</a:t>
            </a:r>
          </a:p>
        </p:txBody>
      </p:sp>
      <p:sp>
        <p:nvSpPr>
          <p:cNvPr id="18446" name="TextBox 15"/>
          <p:cNvSpPr txBox="1">
            <a:spLocks noChangeArrowheads="1"/>
          </p:cNvSpPr>
          <p:nvPr/>
        </p:nvSpPr>
        <p:spPr bwMode="auto">
          <a:xfrm>
            <a:off x="5508625" y="5651500"/>
            <a:ext cx="709613"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solidFill>
                  <a:schemeClr val="bg1"/>
                </a:solidFill>
              </a:rPr>
              <a:t>МИС</a:t>
            </a:r>
          </a:p>
        </p:txBody>
      </p:sp>
      <p:cxnSp>
        <p:nvCxnSpPr>
          <p:cNvPr id="18" name="Прямая со стрелкой 17"/>
          <p:cNvCxnSpPr>
            <a:stCxn id="7" idx="5"/>
            <a:endCxn id="18441" idx="0"/>
          </p:cNvCxnSpPr>
          <p:nvPr/>
        </p:nvCxnSpPr>
        <p:spPr>
          <a:xfrm>
            <a:off x="2286000" y="2509838"/>
            <a:ext cx="1154113" cy="1495425"/>
          </a:xfrm>
          <a:prstGeom prst="straightConnector1">
            <a:avLst/>
          </a:prstGeom>
          <a:ln w="25400">
            <a:solidFill>
              <a:schemeClr val="bg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flipH="1">
            <a:off x="827088" y="2636838"/>
            <a:ext cx="865187" cy="1296987"/>
          </a:xfrm>
          <a:prstGeom prst="straightConnector1">
            <a:avLst/>
          </a:prstGeom>
          <a:ln w="25400">
            <a:solidFill>
              <a:schemeClr val="bg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a:endCxn id="18445" idx="0"/>
          </p:cNvCxnSpPr>
          <p:nvPr/>
        </p:nvCxnSpPr>
        <p:spPr>
          <a:xfrm>
            <a:off x="1979613" y="2636838"/>
            <a:ext cx="411162" cy="1601787"/>
          </a:xfrm>
          <a:prstGeom prst="straightConnector1">
            <a:avLst/>
          </a:prstGeom>
          <a:ln w="25400">
            <a:solidFill>
              <a:schemeClr val="bg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a:off x="2411413" y="2420938"/>
            <a:ext cx="2592387" cy="1655762"/>
          </a:xfrm>
          <a:prstGeom prst="straightConnector1">
            <a:avLst/>
          </a:prstGeom>
          <a:ln w="25400">
            <a:solidFill>
              <a:schemeClr val="bg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29" name="Прямая со стрелкой 28"/>
          <p:cNvCxnSpPr>
            <a:endCxn id="18442" idx="0"/>
          </p:cNvCxnSpPr>
          <p:nvPr/>
        </p:nvCxnSpPr>
        <p:spPr>
          <a:xfrm>
            <a:off x="2484438" y="2205038"/>
            <a:ext cx="3405187" cy="1952625"/>
          </a:xfrm>
          <a:prstGeom prst="straightConnector1">
            <a:avLst/>
          </a:prstGeom>
          <a:ln w="25400">
            <a:solidFill>
              <a:schemeClr val="bg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31" name="TextBox 30"/>
          <p:cNvSpPr txBox="1">
            <a:spLocks noChangeArrowheads="1"/>
          </p:cNvSpPr>
          <p:nvPr/>
        </p:nvSpPr>
        <p:spPr bwMode="auto">
          <a:xfrm>
            <a:off x="6337300" y="1412776"/>
            <a:ext cx="2735263" cy="923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dirty="0"/>
              <a:t>Необходимо строго разделить задачи </a:t>
            </a:r>
            <a:r>
              <a:rPr lang="ru-RU" dirty="0" smtClean="0"/>
              <a:t>и </a:t>
            </a:r>
            <a:r>
              <a:rPr lang="ru-RU" b="1" u="sng" dirty="0"/>
              <a:t>проблемы</a:t>
            </a:r>
            <a:r>
              <a:rPr lang="ru-RU" u="sng" dirty="0"/>
              <a:t>!</a:t>
            </a:r>
            <a:r>
              <a:rPr lang="ru-RU" dirty="0"/>
              <a:t> </a:t>
            </a:r>
          </a:p>
        </p:txBody>
      </p:sp>
      <p:sp>
        <p:nvSpPr>
          <p:cNvPr id="32" name="TextBox 31"/>
          <p:cNvSpPr txBox="1">
            <a:spLocks noChangeArrowheads="1"/>
          </p:cNvSpPr>
          <p:nvPr/>
        </p:nvSpPr>
        <p:spPr bwMode="auto">
          <a:xfrm>
            <a:off x="6347908" y="2365822"/>
            <a:ext cx="2843213" cy="5078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b="1" dirty="0"/>
              <a:t>ЭМК</a:t>
            </a:r>
            <a:r>
              <a:rPr lang="ru-RU" dirty="0"/>
              <a:t>: сбор (создание) информации и ответственность за ее содержание (</a:t>
            </a:r>
            <a:r>
              <a:rPr lang="ru-RU" u="sng" dirty="0"/>
              <a:t>медицина</a:t>
            </a:r>
            <a:r>
              <a:rPr lang="ru-RU" dirty="0"/>
              <a:t>)</a:t>
            </a:r>
          </a:p>
          <a:p>
            <a:pPr eaLnBrk="1" hangingPunct="1"/>
            <a:endParaRPr lang="ru-RU" dirty="0"/>
          </a:p>
          <a:p>
            <a:pPr eaLnBrk="1" hangingPunct="1"/>
            <a:r>
              <a:rPr lang="ru-RU" b="1" dirty="0"/>
              <a:t>ИЭМК</a:t>
            </a:r>
            <a:r>
              <a:rPr lang="ru-RU" dirty="0"/>
              <a:t>: Прием, хранение и доступ к информации, полученной из </a:t>
            </a:r>
            <a:r>
              <a:rPr lang="ru-RU" dirty="0" smtClean="0"/>
              <a:t>ЭМК</a:t>
            </a:r>
            <a:endParaRPr lang="ru-RU" dirty="0"/>
          </a:p>
          <a:p>
            <a:pPr eaLnBrk="1" hangingPunct="1"/>
            <a:r>
              <a:rPr lang="ru-RU" dirty="0"/>
              <a:t>(</a:t>
            </a:r>
            <a:r>
              <a:rPr lang="ru-RU" u="sng" dirty="0"/>
              <a:t>информатика</a:t>
            </a:r>
            <a:r>
              <a:rPr lang="ru-RU" u="sng" dirty="0" smtClean="0"/>
              <a:t>)</a:t>
            </a:r>
          </a:p>
          <a:p>
            <a:pPr eaLnBrk="1" hangingPunct="1"/>
            <a:endParaRPr lang="ru-RU" u="sng" dirty="0"/>
          </a:p>
          <a:p>
            <a:pPr eaLnBrk="1" hangingPunct="1"/>
            <a:r>
              <a:rPr lang="ru-RU" b="1" dirty="0" smtClean="0"/>
              <a:t>ПЭМК</a:t>
            </a:r>
            <a:r>
              <a:rPr lang="ru-RU" dirty="0" smtClean="0"/>
              <a:t>: Способ вовлечения пациента в заботу о собственном здоровье и партнерство с здравоохранением (</a:t>
            </a:r>
            <a:r>
              <a:rPr lang="ru-RU" u="sng" dirty="0" smtClean="0"/>
              <a:t>социология</a:t>
            </a:r>
            <a:r>
              <a:rPr lang="ru-RU" dirty="0" smtClean="0"/>
              <a:t>)</a:t>
            </a:r>
          </a:p>
          <a:p>
            <a:pPr eaLnBrk="1" hangingPunct="1"/>
            <a:endParaRPr lang="ru-RU" u="sng" dirty="0"/>
          </a:p>
          <a:p>
            <a:pPr eaLnBrk="1" hangingPunct="1"/>
            <a:endParaRPr lang="ru-RU" u="sng" dirty="0"/>
          </a:p>
        </p:txBody>
      </p:sp>
      <p:sp>
        <p:nvSpPr>
          <p:cNvPr id="23" name="TextBox 8"/>
          <p:cNvSpPr txBox="1">
            <a:spLocks noChangeArrowheads="1"/>
          </p:cNvSpPr>
          <p:nvPr/>
        </p:nvSpPr>
        <p:spPr bwMode="auto">
          <a:xfrm>
            <a:off x="2054225" y="5516563"/>
            <a:ext cx="2049463"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solidFill>
                  <a:schemeClr val="bg1"/>
                </a:solidFill>
              </a:rPr>
              <a:t>МИСу – МИСово!</a:t>
            </a:r>
          </a:p>
        </p:txBody>
      </p:sp>
      <p:sp>
        <p:nvSpPr>
          <p:cNvPr id="2" name="5-конечная звезда 1"/>
          <p:cNvSpPr/>
          <p:nvPr/>
        </p:nvSpPr>
        <p:spPr>
          <a:xfrm>
            <a:off x="5168900" y="908720"/>
            <a:ext cx="1347316" cy="10915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TextBox 2"/>
          <p:cNvSpPr txBox="1"/>
          <p:nvPr/>
        </p:nvSpPr>
        <p:spPr>
          <a:xfrm>
            <a:off x="5420006" y="1279793"/>
            <a:ext cx="845103" cy="369332"/>
          </a:xfrm>
          <a:prstGeom prst="rect">
            <a:avLst/>
          </a:prstGeom>
          <a:noFill/>
        </p:spPr>
        <p:txBody>
          <a:bodyPr wrap="none" rtlCol="0">
            <a:spAutoFit/>
          </a:bodyPr>
          <a:lstStyle/>
          <a:p>
            <a:r>
              <a:rPr lang="ru-RU" dirty="0" smtClean="0"/>
              <a:t>ПЭМК</a:t>
            </a:r>
            <a:endParaRPr lang="ru-RU" dirty="0"/>
          </a:p>
        </p:txBody>
      </p:sp>
      <p:cxnSp>
        <p:nvCxnSpPr>
          <p:cNvPr id="25" name="Прямая со стрелкой 24"/>
          <p:cNvCxnSpPr/>
          <p:nvPr/>
        </p:nvCxnSpPr>
        <p:spPr>
          <a:xfrm flipH="1">
            <a:off x="5863431" y="1874441"/>
            <a:ext cx="148729" cy="2302932"/>
          </a:xfrm>
          <a:prstGeom prst="straightConnector1">
            <a:avLst/>
          </a:prstGeom>
          <a:ln w="25400">
            <a:solidFill>
              <a:schemeClr val="bg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27" name="Прямая со стрелкой 26"/>
          <p:cNvCxnSpPr>
            <a:endCxn id="18444" idx="0"/>
          </p:cNvCxnSpPr>
          <p:nvPr/>
        </p:nvCxnSpPr>
        <p:spPr>
          <a:xfrm flipH="1">
            <a:off x="5168900" y="1874441"/>
            <a:ext cx="694532" cy="2211784"/>
          </a:xfrm>
          <a:prstGeom prst="straightConnector1">
            <a:avLst/>
          </a:prstGeom>
          <a:ln w="25400">
            <a:solidFill>
              <a:schemeClr val="bg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33" name="Прямая со стрелкой 32"/>
          <p:cNvCxnSpPr/>
          <p:nvPr/>
        </p:nvCxnSpPr>
        <p:spPr>
          <a:xfrm flipH="1">
            <a:off x="3531536" y="1874441"/>
            <a:ext cx="2192592" cy="2130825"/>
          </a:xfrm>
          <a:prstGeom prst="straightConnector1">
            <a:avLst/>
          </a:prstGeom>
          <a:ln w="25400">
            <a:solidFill>
              <a:schemeClr val="bg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36" name="Прямая со стрелкой 35"/>
          <p:cNvCxnSpPr/>
          <p:nvPr/>
        </p:nvCxnSpPr>
        <p:spPr>
          <a:xfrm flipH="1">
            <a:off x="2484438" y="1874441"/>
            <a:ext cx="2935568" cy="2283225"/>
          </a:xfrm>
          <a:prstGeom prst="straightConnector1">
            <a:avLst/>
          </a:prstGeom>
          <a:ln w="25400">
            <a:solidFill>
              <a:schemeClr val="bg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39" name="Прямая со стрелкой 38"/>
          <p:cNvCxnSpPr/>
          <p:nvPr/>
        </p:nvCxnSpPr>
        <p:spPr>
          <a:xfrm flipH="1">
            <a:off x="1090912" y="1773238"/>
            <a:ext cx="4273176" cy="2232028"/>
          </a:xfrm>
          <a:prstGeom prst="straightConnector1">
            <a:avLst/>
          </a:prstGeom>
          <a:ln w="25400">
            <a:solidFill>
              <a:schemeClr val="bg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41" name="Прямая со стрелкой 40"/>
          <p:cNvCxnSpPr/>
          <p:nvPr/>
        </p:nvCxnSpPr>
        <p:spPr>
          <a:xfrm flipH="1">
            <a:off x="2373536" y="1649125"/>
            <a:ext cx="3032050" cy="418775"/>
          </a:xfrm>
          <a:prstGeom prst="straightConnector1">
            <a:avLst/>
          </a:prstGeom>
          <a:ln w="25400">
            <a:solidFill>
              <a:schemeClr val="bg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7211064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107950" y="290513"/>
            <a:ext cx="9036050" cy="769441"/>
          </a:xfrm>
          <a:prstGeom prst="rect">
            <a:avLst/>
          </a:prstGeom>
          <a:noFill/>
          <a:ln w="9525">
            <a:noFill/>
            <a:miter lim="800000"/>
            <a:headEnd/>
            <a:tailEnd/>
          </a:ln>
        </p:spPr>
        <p:txBody>
          <a:bodyPr>
            <a:spAutoFit/>
          </a:bodyPr>
          <a:lstStyle/>
          <a:p>
            <a:r>
              <a:rPr lang="ru-RU" sz="4400" b="1" dirty="0" smtClean="0">
                <a:solidFill>
                  <a:srgbClr val="FFFF00"/>
                </a:solidFill>
              </a:rPr>
              <a:t>Про стандарты</a:t>
            </a:r>
            <a:endParaRPr lang="ru-RU" sz="4400" b="1" dirty="0">
              <a:solidFill>
                <a:srgbClr val="FFFF00"/>
              </a:solidFill>
            </a:endParaRPr>
          </a:p>
        </p:txBody>
      </p:sp>
      <p:sp>
        <p:nvSpPr>
          <p:cNvPr id="39939" name="Rectangle 3"/>
          <p:cNvSpPr>
            <a:spLocks noChangeArrowheads="1"/>
          </p:cNvSpPr>
          <p:nvPr/>
        </p:nvSpPr>
        <p:spPr bwMode="auto">
          <a:xfrm>
            <a:off x="323850" y="1484313"/>
            <a:ext cx="8640763" cy="5268912"/>
          </a:xfrm>
          <a:prstGeom prst="rect">
            <a:avLst/>
          </a:prstGeom>
          <a:noFill/>
          <a:ln w="9525">
            <a:noFill/>
            <a:miter lim="800000"/>
            <a:headEnd/>
            <a:tailEnd/>
          </a:ln>
        </p:spPr>
        <p:txBody>
          <a:bodyPr>
            <a:spAutoFit/>
          </a:bodyPr>
          <a:lstStyle/>
          <a:p>
            <a:pPr marL="342900" indent="-342900"/>
            <a:r>
              <a:rPr lang="ru-RU" sz="2800" dirty="0"/>
              <a:t>Разработать комплекс национальных стандартов (ГОСТ Р, приказ, </a:t>
            </a:r>
            <a:r>
              <a:rPr lang="en-US" sz="2800" dirty="0"/>
              <a:t>…</a:t>
            </a:r>
            <a:r>
              <a:rPr lang="ru-RU" sz="2800" dirty="0"/>
              <a:t>?</a:t>
            </a:r>
            <a:r>
              <a:rPr lang="en-US" sz="2800" dirty="0"/>
              <a:t>)</a:t>
            </a:r>
            <a:r>
              <a:rPr lang="ru-RU" sz="2800" dirty="0"/>
              <a:t> по </a:t>
            </a:r>
          </a:p>
          <a:p>
            <a:pPr marL="342900" indent="-342900"/>
            <a:r>
              <a:rPr lang="ru-RU" sz="2800" dirty="0"/>
              <a:t>«</a:t>
            </a:r>
            <a:r>
              <a:rPr lang="ru-RU" sz="2800" b="1" dirty="0"/>
              <a:t>Электронной медицинской карте»</a:t>
            </a:r>
            <a:r>
              <a:rPr lang="ru-RU" sz="2800" dirty="0"/>
              <a:t> в составе:</a:t>
            </a:r>
          </a:p>
          <a:p>
            <a:pPr marL="342900" indent="-342900"/>
            <a:endParaRPr lang="ru-RU" sz="1600" dirty="0"/>
          </a:p>
          <a:p>
            <a:pPr marL="342900" indent="-342900">
              <a:buFontTx/>
              <a:buAutoNum type="arabicPeriod"/>
            </a:pPr>
            <a:r>
              <a:rPr lang="ru-RU" sz="2400" b="1" dirty="0"/>
              <a:t>«Электронная медицинская карта.</a:t>
            </a:r>
            <a:r>
              <a:rPr lang="ru-RU" sz="2400" dirty="0"/>
              <a:t> </a:t>
            </a:r>
            <a:r>
              <a:rPr lang="ru-RU" sz="2400" b="1" dirty="0"/>
              <a:t>Общие принципы, термины и определения» </a:t>
            </a:r>
            <a:r>
              <a:rPr lang="ru-RU" sz="2400" dirty="0"/>
              <a:t>(Проект готов. Широко обсуждался в сообществе - </a:t>
            </a:r>
            <a:r>
              <a:rPr lang="ru-RU" sz="2400" dirty="0" err="1"/>
              <a:t>ГосБук</a:t>
            </a:r>
            <a:r>
              <a:rPr lang="ru-RU" sz="2400" dirty="0"/>
              <a:t>, АРМИТ). </a:t>
            </a:r>
          </a:p>
          <a:p>
            <a:pPr marL="342900" indent="-342900">
              <a:buFontTx/>
              <a:buAutoNum type="arabicPeriod"/>
            </a:pPr>
            <a:r>
              <a:rPr lang="ru-RU" sz="2400" b="1" dirty="0"/>
              <a:t>«Электронная медицинская карта в медицинской организации)» </a:t>
            </a:r>
            <a:r>
              <a:rPr lang="ru-RU" sz="2400" dirty="0"/>
              <a:t>(пересмотр ГОСТ Р 52636-2006 «Электронная история болезни. Общие положения»).</a:t>
            </a:r>
          </a:p>
          <a:p>
            <a:pPr marL="342900" indent="-342900">
              <a:buFontTx/>
              <a:buAutoNum type="arabicPeriod"/>
            </a:pPr>
            <a:r>
              <a:rPr lang="ru-RU" sz="2400" b="1" dirty="0"/>
              <a:t>«Интегрированная электронная медицинская карта» </a:t>
            </a:r>
            <a:r>
              <a:rPr lang="ru-RU" sz="2400" dirty="0"/>
              <a:t>(проект готов - надо бы обсудить).</a:t>
            </a:r>
          </a:p>
          <a:p>
            <a:pPr marL="342900" indent="-342900">
              <a:buFontTx/>
              <a:buAutoNum type="arabicPeriod"/>
            </a:pPr>
            <a:r>
              <a:rPr lang="ru-RU" sz="2400" b="1" dirty="0"/>
              <a:t>«Персональная электронная медицинская карта» </a:t>
            </a:r>
            <a:r>
              <a:rPr lang="ru-RU" sz="2400" dirty="0"/>
              <a:t>(в мыслях).</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07950" y="263525"/>
            <a:ext cx="9113457" cy="923330"/>
          </a:xfrm>
          <a:prstGeom prst="rect">
            <a:avLst/>
          </a:prstGeom>
          <a:noFill/>
          <a:ln w="9525">
            <a:noFill/>
            <a:miter lim="800000"/>
            <a:headEnd/>
            <a:tailEnd/>
          </a:ln>
        </p:spPr>
        <p:txBody>
          <a:bodyPr wrap="none">
            <a:spAutoFit/>
          </a:bodyPr>
          <a:lstStyle/>
          <a:p>
            <a:r>
              <a:rPr lang="ru-RU" sz="5400" b="1" dirty="0" smtClean="0">
                <a:solidFill>
                  <a:srgbClr val="FFFF00"/>
                </a:solidFill>
              </a:rPr>
              <a:t>Экспертный совет по ИКТ</a:t>
            </a:r>
            <a:endParaRPr lang="ru-RU" sz="5400" b="1" dirty="0">
              <a:solidFill>
                <a:srgbClr val="FFFF00"/>
              </a:solidFill>
            </a:endParaRPr>
          </a:p>
        </p:txBody>
      </p:sp>
      <p:sp>
        <p:nvSpPr>
          <p:cNvPr id="9219" name="Rectangle 12"/>
          <p:cNvSpPr>
            <a:spLocks noChangeArrowheads="1"/>
          </p:cNvSpPr>
          <p:nvPr/>
        </p:nvSpPr>
        <p:spPr bwMode="auto">
          <a:xfrm>
            <a:off x="468313" y="1557338"/>
            <a:ext cx="8351837" cy="5078313"/>
          </a:xfrm>
          <a:prstGeom prst="rect">
            <a:avLst/>
          </a:prstGeom>
          <a:noFill/>
          <a:ln w="9525">
            <a:noFill/>
            <a:miter lim="800000"/>
            <a:headEnd/>
            <a:tailEnd/>
          </a:ln>
        </p:spPr>
        <p:txBody>
          <a:bodyPr>
            <a:spAutoFit/>
          </a:bodyPr>
          <a:lstStyle/>
          <a:p>
            <a:r>
              <a:rPr lang="ru-RU" sz="3600" b="1" dirty="0" smtClean="0"/>
              <a:t>В рамках совета будут созданы рабочие группы.</a:t>
            </a:r>
          </a:p>
          <a:p>
            <a:endParaRPr lang="ru-RU" sz="3600" b="1" dirty="0" smtClean="0"/>
          </a:p>
          <a:p>
            <a:r>
              <a:rPr lang="ru-RU" sz="3600" b="1" dirty="0" smtClean="0"/>
              <a:t>Вероятно будет создана рабочая группа по ЭМК.</a:t>
            </a:r>
          </a:p>
          <a:p>
            <a:endParaRPr lang="ru-RU" sz="3600" b="1" dirty="0"/>
          </a:p>
          <a:p>
            <a:r>
              <a:rPr lang="ru-RU" sz="3600" b="1" dirty="0" smtClean="0"/>
              <a:t>Приглашаются все желающие в ней поработать (именно поработать!)</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Text Box 5"/>
          <p:cNvSpPr txBox="1">
            <a:spLocks noChangeArrowheads="1"/>
          </p:cNvSpPr>
          <p:nvPr/>
        </p:nvSpPr>
        <p:spPr bwMode="auto">
          <a:xfrm>
            <a:off x="376238" y="187325"/>
            <a:ext cx="8866187" cy="1006475"/>
          </a:xfrm>
          <a:prstGeom prst="rect">
            <a:avLst/>
          </a:prstGeom>
          <a:noFill/>
          <a:ln w="9525">
            <a:noFill/>
            <a:miter lim="800000"/>
            <a:headEnd/>
            <a:tailEnd/>
          </a:ln>
        </p:spPr>
        <p:txBody>
          <a:bodyPr wrap="none">
            <a:spAutoFit/>
          </a:bodyPr>
          <a:lstStyle/>
          <a:p>
            <a:r>
              <a:rPr lang="ru-RU" sz="6000" b="1">
                <a:solidFill>
                  <a:srgbClr val="FFFF00"/>
                </a:solidFill>
              </a:rPr>
              <a:t>И….       Прошел  год… </a:t>
            </a:r>
          </a:p>
        </p:txBody>
      </p:sp>
      <p:sp>
        <p:nvSpPr>
          <p:cNvPr id="43022" name="Text Box 14"/>
          <p:cNvSpPr txBox="1">
            <a:spLocks noChangeArrowheads="1"/>
          </p:cNvSpPr>
          <p:nvPr/>
        </p:nvSpPr>
        <p:spPr bwMode="auto">
          <a:xfrm>
            <a:off x="684213" y="2060575"/>
            <a:ext cx="7966075" cy="1066800"/>
          </a:xfrm>
          <a:prstGeom prst="rect">
            <a:avLst/>
          </a:prstGeom>
          <a:noFill/>
          <a:ln w="9525">
            <a:noFill/>
            <a:miter lim="800000"/>
            <a:headEnd/>
            <a:tailEnd/>
          </a:ln>
          <a:effectLst/>
        </p:spPr>
        <p:txBody>
          <a:bodyPr wrap="none">
            <a:spAutoFit/>
          </a:bodyPr>
          <a:lstStyle/>
          <a:p>
            <a:r>
              <a:rPr lang="ru-RU" sz="3200"/>
              <a:t>Какие ощущения во рту от слова халва? </a:t>
            </a:r>
          </a:p>
          <a:p>
            <a:endParaRPr lang="ru-RU" sz="3200"/>
          </a:p>
        </p:txBody>
      </p:sp>
      <p:sp>
        <p:nvSpPr>
          <p:cNvPr id="43023" name="Text Box 15"/>
          <p:cNvSpPr txBox="1">
            <a:spLocks noChangeArrowheads="1"/>
          </p:cNvSpPr>
          <p:nvPr/>
        </p:nvSpPr>
        <p:spPr bwMode="auto">
          <a:xfrm>
            <a:off x="1166813" y="4017963"/>
            <a:ext cx="6858000" cy="1190625"/>
          </a:xfrm>
          <a:prstGeom prst="rect">
            <a:avLst/>
          </a:prstGeom>
          <a:noFill/>
          <a:ln w="9525">
            <a:noFill/>
            <a:miter lim="800000"/>
            <a:headEnd/>
            <a:tailEnd/>
          </a:ln>
          <a:effectLst/>
        </p:spPr>
        <p:txBody>
          <a:bodyPr wrap="none">
            <a:spAutoFit/>
          </a:bodyPr>
          <a:lstStyle/>
          <a:p>
            <a:r>
              <a:rPr lang="ru-RU" sz="3600"/>
              <a:t>А есть ли в России стандарты?</a:t>
            </a:r>
          </a:p>
          <a:p>
            <a:endParaRPr lang="ru-RU" sz="3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2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ext Box 5"/>
          <p:cNvSpPr txBox="1">
            <a:spLocks noChangeArrowheads="1"/>
          </p:cNvSpPr>
          <p:nvPr/>
        </p:nvSpPr>
        <p:spPr bwMode="auto">
          <a:xfrm>
            <a:off x="323850" y="3021013"/>
            <a:ext cx="5273110" cy="707886"/>
          </a:xfrm>
          <a:prstGeom prst="rect">
            <a:avLst/>
          </a:prstGeom>
          <a:noFill/>
          <a:ln w="9525">
            <a:noFill/>
            <a:miter lim="800000"/>
            <a:headEnd/>
            <a:tailEnd/>
          </a:ln>
        </p:spPr>
        <p:txBody>
          <a:bodyPr wrap="none">
            <a:spAutoFit/>
          </a:bodyPr>
          <a:lstStyle/>
          <a:p>
            <a:r>
              <a:rPr lang="ru-RU" sz="4000" b="1" dirty="0" smtClean="0">
                <a:solidFill>
                  <a:srgbClr val="FFFF00"/>
                </a:solidFill>
              </a:rPr>
              <a:t>Бурное обсуждение</a:t>
            </a:r>
            <a:endParaRPr lang="ru-RU" sz="4000" b="1" dirty="0">
              <a:solidFill>
                <a:srgbClr val="FFFF0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107950" y="290513"/>
            <a:ext cx="9036050" cy="769441"/>
          </a:xfrm>
          <a:prstGeom prst="rect">
            <a:avLst/>
          </a:prstGeom>
          <a:noFill/>
          <a:ln w="9525">
            <a:noFill/>
            <a:miter lim="800000"/>
            <a:headEnd/>
            <a:tailEnd/>
          </a:ln>
        </p:spPr>
        <p:txBody>
          <a:bodyPr>
            <a:spAutoFit/>
          </a:bodyPr>
          <a:lstStyle/>
          <a:p>
            <a:r>
              <a:rPr lang="ru-RU" sz="4400" b="1" dirty="0" smtClean="0">
                <a:solidFill>
                  <a:srgbClr val="FFFF00"/>
                </a:solidFill>
              </a:rPr>
              <a:t>Ключевые темы:</a:t>
            </a:r>
            <a:endParaRPr lang="ru-RU" sz="4400" b="1" dirty="0">
              <a:solidFill>
                <a:srgbClr val="FFFF00"/>
              </a:solidFill>
            </a:endParaRPr>
          </a:p>
        </p:txBody>
      </p:sp>
      <p:sp>
        <p:nvSpPr>
          <p:cNvPr id="39939" name="Rectangle 3"/>
          <p:cNvSpPr>
            <a:spLocks noChangeArrowheads="1"/>
          </p:cNvSpPr>
          <p:nvPr/>
        </p:nvSpPr>
        <p:spPr bwMode="auto">
          <a:xfrm>
            <a:off x="323850" y="1484313"/>
            <a:ext cx="8640763" cy="4401205"/>
          </a:xfrm>
          <a:prstGeom prst="rect">
            <a:avLst/>
          </a:prstGeom>
          <a:noFill/>
          <a:ln w="9525">
            <a:noFill/>
            <a:miter lim="800000"/>
            <a:headEnd/>
            <a:tailEnd/>
          </a:ln>
        </p:spPr>
        <p:txBody>
          <a:bodyPr>
            <a:spAutoFit/>
          </a:bodyPr>
          <a:lstStyle/>
          <a:p>
            <a:pPr marL="342900" indent="-342900">
              <a:buFont typeface="Arial" pitchFamily="34" charset="0"/>
              <a:buChar char="•"/>
            </a:pPr>
            <a:r>
              <a:rPr lang="ru-RU" sz="2800" dirty="0" smtClean="0"/>
              <a:t>Смешанный документооборот </a:t>
            </a:r>
          </a:p>
          <a:p>
            <a:pPr marL="342900" indent="-342900">
              <a:buFont typeface="Arial" pitchFamily="34" charset="0"/>
              <a:buChar char="•"/>
            </a:pPr>
            <a:endParaRPr lang="ru-RU" sz="2800" dirty="0" smtClean="0"/>
          </a:p>
          <a:p>
            <a:pPr marL="342900" indent="-342900">
              <a:buFont typeface="Arial" pitchFamily="34" charset="0"/>
              <a:buChar char="•"/>
            </a:pPr>
            <a:r>
              <a:rPr lang="ru-RU" sz="2800" dirty="0" smtClean="0"/>
              <a:t>Юридическая значимость электронных медицинских документов</a:t>
            </a:r>
          </a:p>
          <a:p>
            <a:pPr marL="342900" indent="-342900">
              <a:buFont typeface="Arial" pitchFamily="34" charset="0"/>
              <a:buChar char="•"/>
            </a:pPr>
            <a:endParaRPr lang="ru-RU" sz="2800" dirty="0" smtClean="0"/>
          </a:p>
          <a:p>
            <a:pPr marL="342900" indent="-342900">
              <a:buFont typeface="Arial" pitchFamily="34" charset="0"/>
              <a:buChar char="•"/>
            </a:pPr>
            <a:r>
              <a:rPr lang="ru-RU" sz="2800" dirty="0" smtClean="0"/>
              <a:t>Структура ЭМК (возможно ли сформировать список полей, как хочет Минздрав)</a:t>
            </a:r>
          </a:p>
          <a:p>
            <a:pPr marL="342900" indent="-342900">
              <a:buFont typeface="Arial" pitchFamily="34" charset="0"/>
              <a:buChar char="•"/>
            </a:pPr>
            <a:endParaRPr lang="ru-RU" sz="2800" dirty="0" smtClean="0"/>
          </a:p>
          <a:p>
            <a:pPr marL="342900" indent="-342900">
              <a:buFont typeface="Arial" pitchFamily="34" charset="0"/>
              <a:buChar char="•"/>
            </a:pPr>
            <a:r>
              <a:rPr lang="ru-RU" sz="2800" dirty="0" smtClean="0"/>
              <a:t>Архитектура экосистемы электронных медицинских карт </a:t>
            </a:r>
            <a:endParaRPr lang="ru-RU" sz="28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Подзаголовок 2"/>
          <p:cNvSpPr>
            <a:spLocks noGrp="1"/>
          </p:cNvSpPr>
          <p:nvPr>
            <p:ph type="subTitle" idx="4294967295"/>
          </p:nvPr>
        </p:nvSpPr>
        <p:spPr>
          <a:xfrm>
            <a:off x="323850" y="5229225"/>
            <a:ext cx="8496300" cy="1268413"/>
          </a:xfrm>
        </p:spPr>
        <p:txBody>
          <a:bodyPr lIns="118872" tIns="0" rIns="45720" bIns="0" anchor="b"/>
          <a:lstStyle/>
          <a:p>
            <a:pPr marL="0" indent="0" eaLnBrk="1" hangingPunct="1">
              <a:lnSpc>
                <a:spcPct val="80000"/>
              </a:lnSpc>
              <a:buFont typeface="Wingdings 2" pitchFamily="18" charset="2"/>
              <a:buNone/>
            </a:pPr>
            <a:r>
              <a:rPr lang="ru-RU" sz="3000" smtClean="0">
                <a:solidFill>
                  <a:srgbClr val="FFFFFF"/>
                </a:solidFill>
              </a:rPr>
              <a:t>Зингерман Борис Валентинович (</a:t>
            </a:r>
            <a:r>
              <a:rPr lang="en-US" sz="3000" smtClean="0">
                <a:solidFill>
                  <a:srgbClr val="FFFFFF"/>
                </a:solidFill>
              </a:rPr>
              <a:t>boris@blood.ru</a:t>
            </a:r>
            <a:r>
              <a:rPr lang="ru-RU" sz="3000" smtClean="0">
                <a:solidFill>
                  <a:srgbClr val="FFFFFF"/>
                </a:solidFill>
              </a:rPr>
              <a:t>)</a:t>
            </a:r>
          </a:p>
          <a:p>
            <a:pPr marL="0" indent="0" eaLnBrk="1" hangingPunct="1">
              <a:lnSpc>
                <a:spcPct val="80000"/>
              </a:lnSpc>
              <a:buFont typeface="Wingdings 2" pitchFamily="18" charset="2"/>
              <a:buNone/>
            </a:pPr>
            <a:endParaRPr lang="ru-RU" sz="3000" smtClean="0">
              <a:solidFill>
                <a:srgbClr val="FFFFFF"/>
              </a:solidFill>
            </a:endParaRPr>
          </a:p>
          <a:p>
            <a:pPr marL="0" indent="0" eaLnBrk="1" hangingPunct="1">
              <a:lnSpc>
                <a:spcPct val="80000"/>
              </a:lnSpc>
              <a:buFont typeface="Wingdings 2" pitchFamily="18" charset="2"/>
              <a:buNone/>
            </a:pPr>
            <a:r>
              <a:rPr lang="ru-RU" sz="3000" smtClean="0">
                <a:solidFill>
                  <a:srgbClr val="FFFFFF"/>
                </a:solidFill>
              </a:rPr>
              <a:t>Гематологический научный центр </a:t>
            </a:r>
            <a:r>
              <a:rPr lang="ru-RU" sz="3000" smtClean="0">
                <a:solidFill>
                  <a:srgbClr val="FFFFFF"/>
                </a:solidFill>
                <a:latin typeface="Arial" charset="0"/>
              </a:rPr>
              <a:t>МЗСР РФ</a:t>
            </a:r>
            <a:r>
              <a:rPr lang="ru-RU" sz="3000" smtClean="0">
                <a:solidFill>
                  <a:srgbClr val="FFFFFF"/>
                </a:solidFill>
              </a:rPr>
              <a:t>       </a:t>
            </a:r>
          </a:p>
        </p:txBody>
      </p:sp>
      <p:sp>
        <p:nvSpPr>
          <p:cNvPr id="40963" name="Text Box 5"/>
          <p:cNvSpPr txBox="1">
            <a:spLocks noChangeArrowheads="1"/>
          </p:cNvSpPr>
          <p:nvPr/>
        </p:nvSpPr>
        <p:spPr bwMode="auto">
          <a:xfrm>
            <a:off x="323850" y="3021013"/>
            <a:ext cx="8162925" cy="1938337"/>
          </a:xfrm>
          <a:prstGeom prst="rect">
            <a:avLst/>
          </a:prstGeom>
          <a:noFill/>
          <a:ln w="9525">
            <a:noFill/>
            <a:miter lim="800000"/>
            <a:headEnd/>
            <a:tailEnd/>
          </a:ln>
        </p:spPr>
        <p:txBody>
          <a:bodyPr wrap="none">
            <a:spAutoFit/>
          </a:bodyPr>
          <a:lstStyle/>
          <a:p>
            <a:r>
              <a:rPr lang="ru-RU" sz="4000" b="1">
                <a:solidFill>
                  <a:srgbClr val="FFFF00"/>
                </a:solidFill>
              </a:rPr>
              <a:t>Интегрированная электронная </a:t>
            </a:r>
          </a:p>
          <a:p>
            <a:r>
              <a:rPr lang="ru-RU" sz="4000" b="1">
                <a:solidFill>
                  <a:srgbClr val="FFFF00"/>
                </a:solidFill>
              </a:rPr>
              <a:t>медицинская карта</a:t>
            </a:r>
          </a:p>
          <a:p>
            <a:r>
              <a:rPr lang="ru-RU" sz="4000" b="1">
                <a:solidFill>
                  <a:srgbClr val="FFFF00"/>
                </a:solidFill>
              </a:rPr>
              <a:t>и принципы ее организации</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168"/>
          <p:cNvSpPr txBox="1">
            <a:spLocks noChangeArrowheads="1"/>
          </p:cNvSpPr>
          <p:nvPr/>
        </p:nvSpPr>
        <p:spPr bwMode="auto">
          <a:xfrm>
            <a:off x="2987675" y="6021388"/>
            <a:ext cx="3313113" cy="835025"/>
          </a:xfrm>
          <a:prstGeom prst="rect">
            <a:avLst/>
          </a:prstGeom>
          <a:solidFill>
            <a:srgbClr val="FF0000">
              <a:alpha val="56078"/>
            </a:srgbClr>
          </a:solidFill>
          <a:ln w="9525">
            <a:solidFill>
              <a:schemeClr val="tx1"/>
            </a:solidFill>
            <a:miter lim="800000"/>
            <a:headEnd/>
            <a:tailEnd/>
          </a:ln>
        </p:spPr>
        <p:txBody>
          <a:bodyPr>
            <a:spAutoFit/>
          </a:bodyPr>
          <a:lstStyle/>
          <a:p>
            <a:r>
              <a:rPr lang="ru-RU" sz="1600"/>
              <a:t>Информация, скрытая от пациента (если такая есть?)</a:t>
            </a:r>
          </a:p>
          <a:p>
            <a:endParaRPr lang="ru-RU" sz="1600"/>
          </a:p>
        </p:txBody>
      </p:sp>
      <p:sp>
        <p:nvSpPr>
          <p:cNvPr id="19459" name="Text Box 3"/>
          <p:cNvSpPr txBox="1">
            <a:spLocks noChangeArrowheads="1"/>
          </p:cNvSpPr>
          <p:nvPr/>
        </p:nvSpPr>
        <p:spPr bwMode="auto">
          <a:xfrm>
            <a:off x="158750" y="4456113"/>
            <a:ext cx="184150" cy="366712"/>
          </a:xfrm>
          <a:prstGeom prst="rect">
            <a:avLst/>
          </a:prstGeom>
          <a:noFill/>
          <a:ln w="9525">
            <a:noFill/>
            <a:miter lim="800000"/>
            <a:headEnd/>
            <a:tailEnd/>
          </a:ln>
        </p:spPr>
        <p:txBody>
          <a:bodyPr wrap="none">
            <a:spAutoFit/>
          </a:bodyPr>
          <a:lstStyle/>
          <a:p>
            <a:endParaRPr lang="ru-RU"/>
          </a:p>
        </p:txBody>
      </p:sp>
      <p:sp>
        <p:nvSpPr>
          <p:cNvPr id="19460" name="Text Box 4"/>
          <p:cNvSpPr txBox="1">
            <a:spLocks noChangeArrowheads="1"/>
          </p:cNvSpPr>
          <p:nvPr/>
        </p:nvSpPr>
        <p:spPr bwMode="auto">
          <a:xfrm>
            <a:off x="107950" y="115888"/>
            <a:ext cx="9036050" cy="1190625"/>
          </a:xfrm>
          <a:prstGeom prst="rect">
            <a:avLst/>
          </a:prstGeom>
          <a:noFill/>
          <a:ln w="9525">
            <a:noFill/>
            <a:miter lim="800000"/>
            <a:headEnd/>
            <a:tailEnd/>
          </a:ln>
        </p:spPr>
        <p:txBody>
          <a:bodyPr>
            <a:spAutoFit/>
          </a:bodyPr>
          <a:lstStyle/>
          <a:p>
            <a:r>
              <a:rPr lang="ru-RU" sz="3600" b="1">
                <a:solidFill>
                  <a:srgbClr val="FFFF00"/>
                </a:solidFill>
              </a:rPr>
              <a:t>Доступ к Интегрированной электронная медицинской карте </a:t>
            </a:r>
            <a:endParaRPr lang="ru-RU" sz="3600" b="1" u="sng">
              <a:solidFill>
                <a:srgbClr val="FFFF00"/>
              </a:solidFill>
            </a:endParaRPr>
          </a:p>
        </p:txBody>
      </p:sp>
      <p:sp>
        <p:nvSpPr>
          <p:cNvPr id="19461" name="Rectangle 5"/>
          <p:cNvSpPr>
            <a:spLocks noChangeArrowheads="1"/>
          </p:cNvSpPr>
          <p:nvPr/>
        </p:nvSpPr>
        <p:spPr bwMode="auto">
          <a:xfrm>
            <a:off x="2987675" y="3284538"/>
            <a:ext cx="3313113" cy="3573462"/>
          </a:xfrm>
          <a:prstGeom prst="rect">
            <a:avLst/>
          </a:prstGeom>
          <a:noFill/>
          <a:ln w="9525">
            <a:solidFill>
              <a:schemeClr val="tx1"/>
            </a:solidFill>
            <a:miter lim="800000"/>
            <a:headEnd/>
            <a:tailEnd/>
          </a:ln>
        </p:spPr>
        <p:txBody>
          <a:bodyPr wrap="none" anchor="ctr"/>
          <a:lstStyle/>
          <a:p>
            <a:pPr algn="ctr"/>
            <a:endParaRPr lang="ru-RU"/>
          </a:p>
        </p:txBody>
      </p:sp>
      <p:pic>
        <p:nvPicPr>
          <p:cNvPr id="19462" name="Picture 9" descr="MC900347485[1]"/>
          <p:cNvPicPr>
            <a:picLocks noChangeAspect="1" noChangeArrowheads="1"/>
          </p:cNvPicPr>
          <p:nvPr/>
        </p:nvPicPr>
        <p:blipFill>
          <a:blip r:embed="rId2" cstate="email"/>
          <a:srcRect/>
          <a:stretch>
            <a:fillRect/>
          </a:stretch>
        </p:blipFill>
        <p:spPr bwMode="auto">
          <a:xfrm>
            <a:off x="7812088" y="2708275"/>
            <a:ext cx="1147762" cy="1439863"/>
          </a:xfrm>
          <a:prstGeom prst="rect">
            <a:avLst/>
          </a:prstGeom>
          <a:noFill/>
          <a:ln w="9525">
            <a:noFill/>
            <a:miter lim="800000"/>
            <a:headEnd/>
            <a:tailEnd/>
          </a:ln>
        </p:spPr>
      </p:pic>
      <p:grpSp>
        <p:nvGrpSpPr>
          <p:cNvPr id="19463" name="Group 77"/>
          <p:cNvGrpSpPr>
            <a:grpSpLocks noChangeAspect="1"/>
          </p:cNvGrpSpPr>
          <p:nvPr/>
        </p:nvGrpSpPr>
        <p:grpSpPr bwMode="auto">
          <a:xfrm flipH="1">
            <a:off x="179388" y="3429000"/>
            <a:ext cx="1223962" cy="1484313"/>
            <a:chOff x="4958" y="3385"/>
            <a:chExt cx="802" cy="935"/>
          </a:xfrm>
        </p:grpSpPr>
        <p:sp>
          <p:nvSpPr>
            <p:cNvPr id="19490" name="AutoShape 76"/>
            <p:cNvSpPr>
              <a:spLocks noChangeAspect="1" noChangeArrowheads="1" noTextEdit="1"/>
            </p:cNvSpPr>
            <p:nvPr/>
          </p:nvSpPr>
          <p:spPr bwMode="auto">
            <a:xfrm>
              <a:off x="4958" y="3385"/>
              <a:ext cx="802" cy="935"/>
            </a:xfrm>
            <a:prstGeom prst="rect">
              <a:avLst/>
            </a:prstGeom>
            <a:noFill/>
            <a:ln w="9525">
              <a:noFill/>
              <a:miter lim="800000"/>
              <a:headEnd/>
              <a:tailEnd/>
            </a:ln>
          </p:spPr>
          <p:txBody>
            <a:bodyPr/>
            <a:lstStyle/>
            <a:p>
              <a:endParaRPr lang="ru-RU"/>
            </a:p>
          </p:txBody>
        </p:sp>
        <p:sp>
          <p:nvSpPr>
            <p:cNvPr id="19491" name="Rectangle 78"/>
            <p:cNvSpPr>
              <a:spLocks noChangeArrowheads="1"/>
            </p:cNvSpPr>
            <p:nvPr/>
          </p:nvSpPr>
          <p:spPr bwMode="auto">
            <a:xfrm>
              <a:off x="4964" y="3391"/>
              <a:ext cx="790" cy="923"/>
            </a:xfrm>
            <a:prstGeom prst="rect">
              <a:avLst/>
            </a:prstGeom>
            <a:solidFill>
              <a:srgbClr val="7ECBAF"/>
            </a:solidFill>
            <a:ln w="9525">
              <a:noFill/>
              <a:miter lim="800000"/>
              <a:headEnd/>
              <a:tailEnd/>
            </a:ln>
          </p:spPr>
          <p:txBody>
            <a:bodyPr/>
            <a:lstStyle/>
            <a:p>
              <a:endParaRPr lang="ru-RU"/>
            </a:p>
          </p:txBody>
        </p:sp>
        <p:sp>
          <p:nvSpPr>
            <p:cNvPr id="19492" name="Freeform 79"/>
            <p:cNvSpPr>
              <a:spLocks/>
            </p:cNvSpPr>
            <p:nvPr/>
          </p:nvSpPr>
          <p:spPr bwMode="auto">
            <a:xfrm>
              <a:off x="5095" y="4057"/>
              <a:ext cx="84" cy="142"/>
            </a:xfrm>
            <a:custGeom>
              <a:avLst/>
              <a:gdLst>
                <a:gd name="T0" fmla="*/ 17 w 84"/>
                <a:gd name="T1" fmla="*/ 0 h 142"/>
                <a:gd name="T2" fmla="*/ 17 w 84"/>
                <a:gd name="T3" fmla="*/ 0 h 142"/>
                <a:gd name="T4" fmla="*/ 16 w 84"/>
                <a:gd name="T5" fmla="*/ 8 h 142"/>
                <a:gd name="T6" fmla="*/ 10 w 84"/>
                <a:gd name="T7" fmla="*/ 28 h 142"/>
                <a:gd name="T8" fmla="*/ 3 w 84"/>
                <a:gd name="T9" fmla="*/ 58 h 142"/>
                <a:gd name="T10" fmla="*/ 0 w 84"/>
                <a:gd name="T11" fmla="*/ 72 h 142"/>
                <a:gd name="T12" fmla="*/ 0 w 84"/>
                <a:gd name="T13" fmla="*/ 88 h 142"/>
                <a:gd name="T14" fmla="*/ 0 w 84"/>
                <a:gd name="T15" fmla="*/ 104 h 142"/>
                <a:gd name="T16" fmla="*/ 3 w 84"/>
                <a:gd name="T17" fmla="*/ 116 h 142"/>
                <a:gd name="T18" fmla="*/ 8 w 84"/>
                <a:gd name="T19" fmla="*/ 127 h 142"/>
                <a:gd name="T20" fmla="*/ 11 w 84"/>
                <a:gd name="T21" fmla="*/ 132 h 142"/>
                <a:gd name="T22" fmla="*/ 16 w 84"/>
                <a:gd name="T23" fmla="*/ 135 h 142"/>
                <a:gd name="T24" fmla="*/ 21 w 84"/>
                <a:gd name="T25" fmla="*/ 138 h 142"/>
                <a:gd name="T26" fmla="*/ 27 w 84"/>
                <a:gd name="T27" fmla="*/ 140 h 142"/>
                <a:gd name="T28" fmla="*/ 35 w 84"/>
                <a:gd name="T29" fmla="*/ 142 h 142"/>
                <a:gd name="T30" fmla="*/ 43 w 84"/>
                <a:gd name="T31" fmla="*/ 142 h 142"/>
                <a:gd name="T32" fmla="*/ 51 w 84"/>
                <a:gd name="T33" fmla="*/ 140 h 142"/>
                <a:gd name="T34" fmla="*/ 60 w 84"/>
                <a:gd name="T35" fmla="*/ 137 h 142"/>
                <a:gd name="T36" fmla="*/ 84 w 84"/>
                <a:gd name="T37" fmla="*/ 127 h 142"/>
                <a:gd name="T38" fmla="*/ 17 w 84"/>
                <a:gd name="T39" fmla="*/ 0 h 14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4"/>
                <a:gd name="T61" fmla="*/ 0 h 142"/>
                <a:gd name="T62" fmla="*/ 84 w 84"/>
                <a:gd name="T63" fmla="*/ 142 h 14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4" h="142">
                  <a:moveTo>
                    <a:pt x="17" y="0"/>
                  </a:moveTo>
                  <a:lnTo>
                    <a:pt x="17" y="0"/>
                  </a:lnTo>
                  <a:lnTo>
                    <a:pt x="16" y="8"/>
                  </a:lnTo>
                  <a:lnTo>
                    <a:pt x="10" y="28"/>
                  </a:lnTo>
                  <a:lnTo>
                    <a:pt x="3" y="58"/>
                  </a:lnTo>
                  <a:lnTo>
                    <a:pt x="0" y="72"/>
                  </a:lnTo>
                  <a:lnTo>
                    <a:pt x="0" y="88"/>
                  </a:lnTo>
                  <a:lnTo>
                    <a:pt x="0" y="104"/>
                  </a:lnTo>
                  <a:lnTo>
                    <a:pt x="3" y="116"/>
                  </a:lnTo>
                  <a:lnTo>
                    <a:pt x="8" y="127"/>
                  </a:lnTo>
                  <a:lnTo>
                    <a:pt x="11" y="132"/>
                  </a:lnTo>
                  <a:lnTo>
                    <a:pt x="16" y="135"/>
                  </a:lnTo>
                  <a:lnTo>
                    <a:pt x="21" y="138"/>
                  </a:lnTo>
                  <a:lnTo>
                    <a:pt x="27" y="140"/>
                  </a:lnTo>
                  <a:lnTo>
                    <a:pt x="35" y="142"/>
                  </a:lnTo>
                  <a:lnTo>
                    <a:pt x="43" y="142"/>
                  </a:lnTo>
                  <a:lnTo>
                    <a:pt x="51" y="140"/>
                  </a:lnTo>
                  <a:lnTo>
                    <a:pt x="60" y="137"/>
                  </a:lnTo>
                  <a:lnTo>
                    <a:pt x="84" y="127"/>
                  </a:lnTo>
                  <a:lnTo>
                    <a:pt x="17" y="0"/>
                  </a:lnTo>
                  <a:close/>
                </a:path>
              </a:pathLst>
            </a:custGeom>
            <a:solidFill>
              <a:srgbClr val="FFFFFF"/>
            </a:solidFill>
            <a:ln w="9525">
              <a:noFill/>
              <a:round/>
              <a:headEnd/>
              <a:tailEnd/>
            </a:ln>
          </p:spPr>
          <p:txBody>
            <a:bodyPr/>
            <a:lstStyle/>
            <a:p>
              <a:endParaRPr lang="ru-RU"/>
            </a:p>
          </p:txBody>
        </p:sp>
        <p:sp>
          <p:nvSpPr>
            <p:cNvPr id="19493" name="Freeform 80"/>
            <p:cNvSpPr>
              <a:spLocks/>
            </p:cNvSpPr>
            <p:nvPr/>
          </p:nvSpPr>
          <p:spPr bwMode="auto">
            <a:xfrm>
              <a:off x="5322" y="3640"/>
              <a:ext cx="172" cy="169"/>
            </a:xfrm>
            <a:custGeom>
              <a:avLst/>
              <a:gdLst>
                <a:gd name="T0" fmla="*/ 35 w 172"/>
                <a:gd name="T1" fmla="*/ 5 h 169"/>
                <a:gd name="T2" fmla="*/ 36 w 172"/>
                <a:gd name="T3" fmla="*/ 15 h 169"/>
                <a:gd name="T4" fmla="*/ 47 w 172"/>
                <a:gd name="T5" fmla="*/ 30 h 169"/>
                <a:gd name="T6" fmla="*/ 54 w 172"/>
                <a:gd name="T7" fmla="*/ 37 h 169"/>
                <a:gd name="T8" fmla="*/ 68 w 172"/>
                <a:gd name="T9" fmla="*/ 43 h 169"/>
                <a:gd name="T10" fmla="*/ 98 w 172"/>
                <a:gd name="T11" fmla="*/ 48 h 169"/>
                <a:gd name="T12" fmla="*/ 113 w 172"/>
                <a:gd name="T13" fmla="*/ 51 h 169"/>
                <a:gd name="T14" fmla="*/ 121 w 172"/>
                <a:gd name="T15" fmla="*/ 54 h 169"/>
                <a:gd name="T16" fmla="*/ 142 w 172"/>
                <a:gd name="T17" fmla="*/ 70 h 169"/>
                <a:gd name="T18" fmla="*/ 162 w 172"/>
                <a:gd name="T19" fmla="*/ 98 h 169"/>
                <a:gd name="T20" fmla="*/ 172 w 172"/>
                <a:gd name="T21" fmla="*/ 133 h 169"/>
                <a:gd name="T22" fmla="*/ 172 w 172"/>
                <a:gd name="T23" fmla="*/ 150 h 169"/>
                <a:gd name="T24" fmla="*/ 167 w 172"/>
                <a:gd name="T25" fmla="*/ 166 h 169"/>
                <a:gd name="T26" fmla="*/ 159 w 172"/>
                <a:gd name="T27" fmla="*/ 168 h 169"/>
                <a:gd name="T28" fmla="*/ 131 w 172"/>
                <a:gd name="T29" fmla="*/ 168 h 169"/>
                <a:gd name="T30" fmla="*/ 95 w 172"/>
                <a:gd name="T31" fmla="*/ 164 h 169"/>
                <a:gd name="T32" fmla="*/ 72 w 172"/>
                <a:gd name="T33" fmla="*/ 164 h 169"/>
                <a:gd name="T34" fmla="*/ 57 w 172"/>
                <a:gd name="T35" fmla="*/ 163 h 169"/>
                <a:gd name="T36" fmla="*/ 54 w 172"/>
                <a:gd name="T37" fmla="*/ 161 h 169"/>
                <a:gd name="T38" fmla="*/ 49 w 172"/>
                <a:gd name="T39" fmla="*/ 153 h 169"/>
                <a:gd name="T40" fmla="*/ 44 w 172"/>
                <a:gd name="T41" fmla="*/ 144 h 169"/>
                <a:gd name="T42" fmla="*/ 22 w 172"/>
                <a:gd name="T43" fmla="*/ 119 h 169"/>
                <a:gd name="T44" fmla="*/ 16 w 172"/>
                <a:gd name="T45" fmla="*/ 111 h 169"/>
                <a:gd name="T46" fmla="*/ 5 w 172"/>
                <a:gd name="T47" fmla="*/ 89 h 169"/>
                <a:gd name="T48" fmla="*/ 0 w 172"/>
                <a:gd name="T49" fmla="*/ 63 h 169"/>
                <a:gd name="T50" fmla="*/ 0 w 172"/>
                <a:gd name="T51" fmla="*/ 43 h 169"/>
                <a:gd name="T52" fmla="*/ 0 w 172"/>
                <a:gd name="T53" fmla="*/ 23 h 169"/>
                <a:gd name="T54" fmla="*/ 2 w 172"/>
                <a:gd name="T55" fmla="*/ 11 h 169"/>
                <a:gd name="T56" fmla="*/ 8 w 172"/>
                <a:gd name="T57" fmla="*/ 7 h 169"/>
                <a:gd name="T58" fmla="*/ 27 w 172"/>
                <a:gd name="T59" fmla="*/ 0 h 169"/>
                <a:gd name="T60" fmla="*/ 33 w 172"/>
                <a:gd name="T61" fmla="*/ 0 h 169"/>
                <a:gd name="T62" fmla="*/ 35 w 172"/>
                <a:gd name="T63" fmla="*/ 7 h 16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72"/>
                <a:gd name="T97" fmla="*/ 0 h 169"/>
                <a:gd name="T98" fmla="*/ 172 w 172"/>
                <a:gd name="T99" fmla="*/ 169 h 16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72" h="169">
                  <a:moveTo>
                    <a:pt x="35" y="5"/>
                  </a:moveTo>
                  <a:lnTo>
                    <a:pt x="35" y="5"/>
                  </a:lnTo>
                  <a:lnTo>
                    <a:pt x="35" y="10"/>
                  </a:lnTo>
                  <a:lnTo>
                    <a:pt x="36" y="15"/>
                  </a:lnTo>
                  <a:lnTo>
                    <a:pt x="41" y="23"/>
                  </a:lnTo>
                  <a:lnTo>
                    <a:pt x="47" y="30"/>
                  </a:lnTo>
                  <a:lnTo>
                    <a:pt x="54" y="37"/>
                  </a:lnTo>
                  <a:lnTo>
                    <a:pt x="60" y="40"/>
                  </a:lnTo>
                  <a:lnTo>
                    <a:pt x="68" y="43"/>
                  </a:lnTo>
                  <a:lnTo>
                    <a:pt x="82" y="46"/>
                  </a:lnTo>
                  <a:lnTo>
                    <a:pt x="98" y="48"/>
                  </a:lnTo>
                  <a:lnTo>
                    <a:pt x="106" y="49"/>
                  </a:lnTo>
                  <a:lnTo>
                    <a:pt x="113" y="51"/>
                  </a:lnTo>
                  <a:lnTo>
                    <a:pt x="121" y="54"/>
                  </a:lnTo>
                  <a:lnTo>
                    <a:pt x="129" y="59"/>
                  </a:lnTo>
                  <a:lnTo>
                    <a:pt x="142" y="70"/>
                  </a:lnTo>
                  <a:lnTo>
                    <a:pt x="154" y="84"/>
                  </a:lnTo>
                  <a:lnTo>
                    <a:pt x="162" y="98"/>
                  </a:lnTo>
                  <a:lnTo>
                    <a:pt x="169" y="116"/>
                  </a:lnTo>
                  <a:lnTo>
                    <a:pt x="172" y="133"/>
                  </a:lnTo>
                  <a:lnTo>
                    <a:pt x="172" y="141"/>
                  </a:lnTo>
                  <a:lnTo>
                    <a:pt x="172" y="150"/>
                  </a:lnTo>
                  <a:lnTo>
                    <a:pt x="170" y="158"/>
                  </a:lnTo>
                  <a:lnTo>
                    <a:pt x="167" y="166"/>
                  </a:lnTo>
                  <a:lnTo>
                    <a:pt x="159" y="168"/>
                  </a:lnTo>
                  <a:lnTo>
                    <a:pt x="150" y="169"/>
                  </a:lnTo>
                  <a:lnTo>
                    <a:pt x="131" y="168"/>
                  </a:lnTo>
                  <a:lnTo>
                    <a:pt x="112" y="164"/>
                  </a:lnTo>
                  <a:lnTo>
                    <a:pt x="95" y="164"/>
                  </a:lnTo>
                  <a:lnTo>
                    <a:pt x="72" y="164"/>
                  </a:lnTo>
                  <a:lnTo>
                    <a:pt x="61" y="164"/>
                  </a:lnTo>
                  <a:lnTo>
                    <a:pt x="57" y="163"/>
                  </a:lnTo>
                  <a:lnTo>
                    <a:pt x="54" y="161"/>
                  </a:lnTo>
                  <a:lnTo>
                    <a:pt x="50" y="158"/>
                  </a:lnTo>
                  <a:lnTo>
                    <a:pt x="49" y="153"/>
                  </a:lnTo>
                  <a:lnTo>
                    <a:pt x="44" y="144"/>
                  </a:lnTo>
                  <a:lnTo>
                    <a:pt x="30" y="127"/>
                  </a:lnTo>
                  <a:lnTo>
                    <a:pt x="22" y="119"/>
                  </a:lnTo>
                  <a:lnTo>
                    <a:pt x="16" y="111"/>
                  </a:lnTo>
                  <a:lnTo>
                    <a:pt x="9" y="100"/>
                  </a:lnTo>
                  <a:lnTo>
                    <a:pt x="5" y="89"/>
                  </a:lnTo>
                  <a:lnTo>
                    <a:pt x="2" y="76"/>
                  </a:lnTo>
                  <a:lnTo>
                    <a:pt x="0" y="63"/>
                  </a:lnTo>
                  <a:lnTo>
                    <a:pt x="0" y="43"/>
                  </a:lnTo>
                  <a:lnTo>
                    <a:pt x="0" y="23"/>
                  </a:lnTo>
                  <a:lnTo>
                    <a:pt x="0" y="15"/>
                  </a:lnTo>
                  <a:lnTo>
                    <a:pt x="2" y="11"/>
                  </a:lnTo>
                  <a:lnTo>
                    <a:pt x="8" y="7"/>
                  </a:lnTo>
                  <a:lnTo>
                    <a:pt x="20" y="2"/>
                  </a:lnTo>
                  <a:lnTo>
                    <a:pt x="27" y="0"/>
                  </a:lnTo>
                  <a:lnTo>
                    <a:pt x="33" y="0"/>
                  </a:lnTo>
                  <a:lnTo>
                    <a:pt x="35" y="4"/>
                  </a:lnTo>
                  <a:lnTo>
                    <a:pt x="35" y="7"/>
                  </a:lnTo>
                  <a:lnTo>
                    <a:pt x="35" y="5"/>
                  </a:lnTo>
                  <a:close/>
                </a:path>
              </a:pathLst>
            </a:custGeom>
            <a:solidFill>
              <a:srgbClr val="3F1408"/>
            </a:solidFill>
            <a:ln w="9525">
              <a:noFill/>
              <a:round/>
              <a:headEnd/>
              <a:tailEnd/>
            </a:ln>
          </p:spPr>
          <p:txBody>
            <a:bodyPr/>
            <a:lstStyle/>
            <a:p>
              <a:endParaRPr lang="ru-RU"/>
            </a:p>
          </p:txBody>
        </p:sp>
        <p:sp>
          <p:nvSpPr>
            <p:cNvPr id="19494" name="Freeform 81"/>
            <p:cNvSpPr>
              <a:spLocks/>
            </p:cNvSpPr>
            <p:nvPr/>
          </p:nvSpPr>
          <p:spPr bwMode="auto">
            <a:xfrm>
              <a:off x="4964" y="3391"/>
              <a:ext cx="790" cy="383"/>
            </a:xfrm>
            <a:custGeom>
              <a:avLst/>
              <a:gdLst>
                <a:gd name="T0" fmla="*/ 430 w 790"/>
                <a:gd name="T1" fmla="*/ 186 h 383"/>
                <a:gd name="T2" fmla="*/ 430 w 790"/>
                <a:gd name="T3" fmla="*/ 186 h 383"/>
                <a:gd name="T4" fmla="*/ 456 w 790"/>
                <a:gd name="T5" fmla="*/ 186 h 383"/>
                <a:gd name="T6" fmla="*/ 481 w 790"/>
                <a:gd name="T7" fmla="*/ 188 h 383"/>
                <a:gd name="T8" fmla="*/ 506 w 790"/>
                <a:gd name="T9" fmla="*/ 191 h 383"/>
                <a:gd name="T10" fmla="*/ 530 w 790"/>
                <a:gd name="T11" fmla="*/ 194 h 383"/>
                <a:gd name="T12" fmla="*/ 553 w 790"/>
                <a:gd name="T13" fmla="*/ 199 h 383"/>
                <a:gd name="T14" fmla="*/ 577 w 790"/>
                <a:gd name="T15" fmla="*/ 205 h 383"/>
                <a:gd name="T16" fmla="*/ 601 w 790"/>
                <a:gd name="T17" fmla="*/ 212 h 383"/>
                <a:gd name="T18" fmla="*/ 624 w 790"/>
                <a:gd name="T19" fmla="*/ 219 h 383"/>
                <a:gd name="T20" fmla="*/ 646 w 790"/>
                <a:gd name="T21" fmla="*/ 229 h 383"/>
                <a:gd name="T22" fmla="*/ 668 w 790"/>
                <a:gd name="T23" fmla="*/ 238 h 383"/>
                <a:gd name="T24" fmla="*/ 690 w 790"/>
                <a:gd name="T25" fmla="*/ 249 h 383"/>
                <a:gd name="T26" fmla="*/ 711 w 790"/>
                <a:gd name="T27" fmla="*/ 260 h 383"/>
                <a:gd name="T28" fmla="*/ 731 w 790"/>
                <a:gd name="T29" fmla="*/ 273 h 383"/>
                <a:gd name="T30" fmla="*/ 752 w 790"/>
                <a:gd name="T31" fmla="*/ 287 h 383"/>
                <a:gd name="T32" fmla="*/ 771 w 790"/>
                <a:gd name="T33" fmla="*/ 301 h 383"/>
                <a:gd name="T34" fmla="*/ 790 w 790"/>
                <a:gd name="T35" fmla="*/ 316 h 383"/>
                <a:gd name="T36" fmla="*/ 790 w 790"/>
                <a:gd name="T37" fmla="*/ 0 h 383"/>
                <a:gd name="T38" fmla="*/ 0 w 790"/>
                <a:gd name="T39" fmla="*/ 0 h 383"/>
                <a:gd name="T40" fmla="*/ 0 w 790"/>
                <a:gd name="T41" fmla="*/ 383 h 383"/>
                <a:gd name="T42" fmla="*/ 0 w 790"/>
                <a:gd name="T43" fmla="*/ 383 h 383"/>
                <a:gd name="T44" fmla="*/ 21 w 790"/>
                <a:gd name="T45" fmla="*/ 361 h 383"/>
                <a:gd name="T46" fmla="*/ 43 w 790"/>
                <a:gd name="T47" fmla="*/ 341 h 383"/>
                <a:gd name="T48" fmla="*/ 65 w 790"/>
                <a:gd name="T49" fmla="*/ 320 h 383"/>
                <a:gd name="T50" fmla="*/ 89 w 790"/>
                <a:gd name="T51" fmla="*/ 301 h 383"/>
                <a:gd name="T52" fmla="*/ 114 w 790"/>
                <a:gd name="T53" fmla="*/ 284 h 383"/>
                <a:gd name="T54" fmla="*/ 139 w 790"/>
                <a:gd name="T55" fmla="*/ 267 h 383"/>
                <a:gd name="T56" fmla="*/ 166 w 790"/>
                <a:gd name="T57" fmla="*/ 253 h 383"/>
                <a:gd name="T58" fmla="*/ 193 w 790"/>
                <a:gd name="T59" fmla="*/ 238 h 383"/>
                <a:gd name="T60" fmla="*/ 219 w 790"/>
                <a:gd name="T61" fmla="*/ 227 h 383"/>
                <a:gd name="T62" fmla="*/ 248 w 790"/>
                <a:gd name="T63" fmla="*/ 216 h 383"/>
                <a:gd name="T64" fmla="*/ 278 w 790"/>
                <a:gd name="T65" fmla="*/ 207 h 383"/>
                <a:gd name="T66" fmla="*/ 308 w 790"/>
                <a:gd name="T67" fmla="*/ 199 h 383"/>
                <a:gd name="T68" fmla="*/ 337 w 790"/>
                <a:gd name="T69" fmla="*/ 194 h 383"/>
                <a:gd name="T70" fmla="*/ 367 w 790"/>
                <a:gd name="T71" fmla="*/ 190 h 383"/>
                <a:gd name="T72" fmla="*/ 399 w 790"/>
                <a:gd name="T73" fmla="*/ 186 h 383"/>
                <a:gd name="T74" fmla="*/ 430 w 790"/>
                <a:gd name="T75" fmla="*/ 186 h 383"/>
                <a:gd name="T76" fmla="*/ 430 w 790"/>
                <a:gd name="T77" fmla="*/ 186 h 38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90"/>
                <a:gd name="T118" fmla="*/ 0 h 383"/>
                <a:gd name="T119" fmla="*/ 790 w 790"/>
                <a:gd name="T120" fmla="*/ 383 h 38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90" h="383">
                  <a:moveTo>
                    <a:pt x="430" y="186"/>
                  </a:moveTo>
                  <a:lnTo>
                    <a:pt x="430" y="186"/>
                  </a:lnTo>
                  <a:lnTo>
                    <a:pt x="456" y="186"/>
                  </a:lnTo>
                  <a:lnTo>
                    <a:pt x="481" y="188"/>
                  </a:lnTo>
                  <a:lnTo>
                    <a:pt x="506" y="191"/>
                  </a:lnTo>
                  <a:lnTo>
                    <a:pt x="530" y="194"/>
                  </a:lnTo>
                  <a:lnTo>
                    <a:pt x="553" y="199"/>
                  </a:lnTo>
                  <a:lnTo>
                    <a:pt x="577" y="205"/>
                  </a:lnTo>
                  <a:lnTo>
                    <a:pt x="601" y="212"/>
                  </a:lnTo>
                  <a:lnTo>
                    <a:pt x="624" y="219"/>
                  </a:lnTo>
                  <a:lnTo>
                    <a:pt x="646" y="229"/>
                  </a:lnTo>
                  <a:lnTo>
                    <a:pt x="668" y="238"/>
                  </a:lnTo>
                  <a:lnTo>
                    <a:pt x="690" y="249"/>
                  </a:lnTo>
                  <a:lnTo>
                    <a:pt x="711" y="260"/>
                  </a:lnTo>
                  <a:lnTo>
                    <a:pt x="731" y="273"/>
                  </a:lnTo>
                  <a:lnTo>
                    <a:pt x="752" y="287"/>
                  </a:lnTo>
                  <a:lnTo>
                    <a:pt x="771" y="301"/>
                  </a:lnTo>
                  <a:lnTo>
                    <a:pt x="790" y="316"/>
                  </a:lnTo>
                  <a:lnTo>
                    <a:pt x="790" y="0"/>
                  </a:lnTo>
                  <a:lnTo>
                    <a:pt x="0" y="0"/>
                  </a:lnTo>
                  <a:lnTo>
                    <a:pt x="0" y="383"/>
                  </a:lnTo>
                  <a:lnTo>
                    <a:pt x="21" y="361"/>
                  </a:lnTo>
                  <a:lnTo>
                    <a:pt x="43" y="341"/>
                  </a:lnTo>
                  <a:lnTo>
                    <a:pt x="65" y="320"/>
                  </a:lnTo>
                  <a:lnTo>
                    <a:pt x="89" y="301"/>
                  </a:lnTo>
                  <a:lnTo>
                    <a:pt x="114" y="284"/>
                  </a:lnTo>
                  <a:lnTo>
                    <a:pt x="139" y="267"/>
                  </a:lnTo>
                  <a:lnTo>
                    <a:pt x="166" y="253"/>
                  </a:lnTo>
                  <a:lnTo>
                    <a:pt x="193" y="238"/>
                  </a:lnTo>
                  <a:lnTo>
                    <a:pt x="219" y="227"/>
                  </a:lnTo>
                  <a:lnTo>
                    <a:pt x="248" y="216"/>
                  </a:lnTo>
                  <a:lnTo>
                    <a:pt x="278" y="207"/>
                  </a:lnTo>
                  <a:lnTo>
                    <a:pt x="308" y="199"/>
                  </a:lnTo>
                  <a:lnTo>
                    <a:pt x="337" y="194"/>
                  </a:lnTo>
                  <a:lnTo>
                    <a:pt x="367" y="190"/>
                  </a:lnTo>
                  <a:lnTo>
                    <a:pt x="399" y="186"/>
                  </a:lnTo>
                  <a:lnTo>
                    <a:pt x="430" y="186"/>
                  </a:lnTo>
                  <a:close/>
                </a:path>
              </a:pathLst>
            </a:custGeom>
            <a:solidFill>
              <a:srgbClr val="5DBD9F"/>
            </a:solidFill>
            <a:ln w="9525">
              <a:noFill/>
              <a:round/>
              <a:headEnd/>
              <a:tailEnd/>
            </a:ln>
          </p:spPr>
          <p:txBody>
            <a:bodyPr/>
            <a:lstStyle/>
            <a:p>
              <a:endParaRPr lang="ru-RU"/>
            </a:p>
          </p:txBody>
        </p:sp>
        <p:sp>
          <p:nvSpPr>
            <p:cNvPr id="19495" name="Freeform 82"/>
            <p:cNvSpPr>
              <a:spLocks/>
            </p:cNvSpPr>
            <p:nvPr/>
          </p:nvSpPr>
          <p:spPr bwMode="auto">
            <a:xfrm>
              <a:off x="5142" y="3499"/>
              <a:ext cx="65" cy="102"/>
            </a:xfrm>
            <a:custGeom>
              <a:avLst/>
              <a:gdLst>
                <a:gd name="T0" fmla="*/ 62 w 65"/>
                <a:gd name="T1" fmla="*/ 44 h 102"/>
                <a:gd name="T2" fmla="*/ 21 w 65"/>
                <a:gd name="T3" fmla="*/ 1 h 102"/>
                <a:gd name="T4" fmla="*/ 11 w 65"/>
                <a:gd name="T5" fmla="*/ 0 h 102"/>
                <a:gd name="T6" fmla="*/ 11 w 65"/>
                <a:gd name="T7" fmla="*/ 0 h 102"/>
                <a:gd name="T8" fmla="*/ 7 w 65"/>
                <a:gd name="T9" fmla="*/ 12 h 102"/>
                <a:gd name="T10" fmla="*/ 4 w 65"/>
                <a:gd name="T11" fmla="*/ 25 h 102"/>
                <a:gd name="T12" fmla="*/ 0 w 65"/>
                <a:gd name="T13" fmla="*/ 41 h 102"/>
                <a:gd name="T14" fmla="*/ 0 w 65"/>
                <a:gd name="T15" fmla="*/ 50 h 102"/>
                <a:gd name="T16" fmla="*/ 2 w 65"/>
                <a:gd name="T17" fmla="*/ 58 h 102"/>
                <a:gd name="T18" fmla="*/ 4 w 65"/>
                <a:gd name="T19" fmla="*/ 66 h 102"/>
                <a:gd name="T20" fmla="*/ 7 w 65"/>
                <a:gd name="T21" fmla="*/ 74 h 102"/>
                <a:gd name="T22" fmla="*/ 11 w 65"/>
                <a:gd name="T23" fmla="*/ 80 h 102"/>
                <a:gd name="T24" fmla="*/ 18 w 65"/>
                <a:gd name="T25" fmla="*/ 86 h 102"/>
                <a:gd name="T26" fmla="*/ 27 w 65"/>
                <a:gd name="T27" fmla="*/ 91 h 102"/>
                <a:gd name="T28" fmla="*/ 37 w 65"/>
                <a:gd name="T29" fmla="*/ 96 h 102"/>
                <a:gd name="T30" fmla="*/ 37 w 65"/>
                <a:gd name="T31" fmla="*/ 96 h 102"/>
                <a:gd name="T32" fmla="*/ 63 w 65"/>
                <a:gd name="T33" fmla="*/ 102 h 102"/>
                <a:gd name="T34" fmla="*/ 65 w 65"/>
                <a:gd name="T35" fmla="*/ 100 h 102"/>
                <a:gd name="T36" fmla="*/ 60 w 65"/>
                <a:gd name="T37" fmla="*/ 99 h 102"/>
                <a:gd name="T38" fmla="*/ 37 w 65"/>
                <a:gd name="T39" fmla="*/ 93 h 102"/>
                <a:gd name="T40" fmla="*/ 62 w 65"/>
                <a:gd name="T41" fmla="*/ 44 h 10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5"/>
                <a:gd name="T64" fmla="*/ 0 h 102"/>
                <a:gd name="T65" fmla="*/ 65 w 65"/>
                <a:gd name="T66" fmla="*/ 102 h 10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5" h="102">
                  <a:moveTo>
                    <a:pt x="62" y="44"/>
                  </a:moveTo>
                  <a:lnTo>
                    <a:pt x="21" y="1"/>
                  </a:lnTo>
                  <a:lnTo>
                    <a:pt x="11" y="0"/>
                  </a:lnTo>
                  <a:lnTo>
                    <a:pt x="7" y="12"/>
                  </a:lnTo>
                  <a:lnTo>
                    <a:pt x="4" y="25"/>
                  </a:lnTo>
                  <a:lnTo>
                    <a:pt x="0" y="41"/>
                  </a:lnTo>
                  <a:lnTo>
                    <a:pt x="0" y="50"/>
                  </a:lnTo>
                  <a:lnTo>
                    <a:pt x="2" y="58"/>
                  </a:lnTo>
                  <a:lnTo>
                    <a:pt x="4" y="66"/>
                  </a:lnTo>
                  <a:lnTo>
                    <a:pt x="7" y="74"/>
                  </a:lnTo>
                  <a:lnTo>
                    <a:pt x="11" y="80"/>
                  </a:lnTo>
                  <a:lnTo>
                    <a:pt x="18" y="86"/>
                  </a:lnTo>
                  <a:lnTo>
                    <a:pt x="27" y="91"/>
                  </a:lnTo>
                  <a:lnTo>
                    <a:pt x="37" y="96"/>
                  </a:lnTo>
                  <a:lnTo>
                    <a:pt x="63" y="102"/>
                  </a:lnTo>
                  <a:lnTo>
                    <a:pt x="65" y="100"/>
                  </a:lnTo>
                  <a:lnTo>
                    <a:pt x="60" y="99"/>
                  </a:lnTo>
                  <a:lnTo>
                    <a:pt x="37" y="93"/>
                  </a:lnTo>
                  <a:lnTo>
                    <a:pt x="62" y="44"/>
                  </a:lnTo>
                  <a:close/>
                </a:path>
              </a:pathLst>
            </a:custGeom>
            <a:solidFill>
              <a:srgbClr val="3F1408"/>
            </a:solidFill>
            <a:ln w="9525">
              <a:noFill/>
              <a:round/>
              <a:headEnd/>
              <a:tailEnd/>
            </a:ln>
          </p:spPr>
          <p:txBody>
            <a:bodyPr/>
            <a:lstStyle/>
            <a:p>
              <a:endParaRPr lang="ru-RU"/>
            </a:p>
          </p:txBody>
        </p:sp>
        <p:sp>
          <p:nvSpPr>
            <p:cNvPr id="19496" name="Freeform 83"/>
            <p:cNvSpPr>
              <a:spLocks/>
            </p:cNvSpPr>
            <p:nvPr/>
          </p:nvSpPr>
          <p:spPr bwMode="auto">
            <a:xfrm>
              <a:off x="5205" y="3576"/>
              <a:ext cx="282" cy="435"/>
            </a:xfrm>
            <a:custGeom>
              <a:avLst/>
              <a:gdLst>
                <a:gd name="T0" fmla="*/ 33 w 282"/>
                <a:gd name="T1" fmla="*/ 68 h 435"/>
                <a:gd name="T2" fmla="*/ 52 w 282"/>
                <a:gd name="T3" fmla="*/ 109 h 435"/>
                <a:gd name="T4" fmla="*/ 74 w 282"/>
                <a:gd name="T5" fmla="*/ 159 h 435"/>
                <a:gd name="T6" fmla="*/ 84 w 282"/>
                <a:gd name="T7" fmla="*/ 195 h 435"/>
                <a:gd name="T8" fmla="*/ 84 w 282"/>
                <a:gd name="T9" fmla="*/ 214 h 435"/>
                <a:gd name="T10" fmla="*/ 81 w 282"/>
                <a:gd name="T11" fmla="*/ 221 h 435"/>
                <a:gd name="T12" fmla="*/ 63 w 282"/>
                <a:gd name="T13" fmla="*/ 244 h 435"/>
                <a:gd name="T14" fmla="*/ 43 w 282"/>
                <a:gd name="T15" fmla="*/ 266 h 435"/>
                <a:gd name="T16" fmla="*/ 22 w 282"/>
                <a:gd name="T17" fmla="*/ 282 h 435"/>
                <a:gd name="T18" fmla="*/ 7 w 282"/>
                <a:gd name="T19" fmla="*/ 288 h 435"/>
                <a:gd name="T20" fmla="*/ 4 w 282"/>
                <a:gd name="T21" fmla="*/ 290 h 435"/>
                <a:gd name="T22" fmla="*/ 0 w 282"/>
                <a:gd name="T23" fmla="*/ 299 h 435"/>
                <a:gd name="T24" fmla="*/ 4 w 282"/>
                <a:gd name="T25" fmla="*/ 318 h 435"/>
                <a:gd name="T26" fmla="*/ 13 w 282"/>
                <a:gd name="T27" fmla="*/ 345 h 435"/>
                <a:gd name="T28" fmla="*/ 276 w 282"/>
                <a:gd name="T29" fmla="*/ 271 h 435"/>
                <a:gd name="T30" fmla="*/ 278 w 282"/>
                <a:gd name="T31" fmla="*/ 263 h 435"/>
                <a:gd name="T32" fmla="*/ 282 w 282"/>
                <a:gd name="T33" fmla="*/ 235 h 435"/>
                <a:gd name="T34" fmla="*/ 279 w 282"/>
                <a:gd name="T35" fmla="*/ 222 h 435"/>
                <a:gd name="T36" fmla="*/ 273 w 282"/>
                <a:gd name="T37" fmla="*/ 219 h 435"/>
                <a:gd name="T38" fmla="*/ 268 w 282"/>
                <a:gd name="T39" fmla="*/ 219 h 435"/>
                <a:gd name="T40" fmla="*/ 241 w 282"/>
                <a:gd name="T41" fmla="*/ 221 h 435"/>
                <a:gd name="T42" fmla="*/ 221 w 282"/>
                <a:gd name="T43" fmla="*/ 216 h 435"/>
                <a:gd name="T44" fmla="*/ 200 w 282"/>
                <a:gd name="T45" fmla="*/ 205 h 435"/>
                <a:gd name="T46" fmla="*/ 189 w 282"/>
                <a:gd name="T47" fmla="*/ 195 h 435"/>
                <a:gd name="T48" fmla="*/ 174 w 282"/>
                <a:gd name="T49" fmla="*/ 175 h 435"/>
                <a:gd name="T50" fmla="*/ 152 w 282"/>
                <a:gd name="T51" fmla="*/ 137 h 435"/>
                <a:gd name="T52" fmla="*/ 130 w 282"/>
                <a:gd name="T53" fmla="*/ 85 h 435"/>
                <a:gd name="T54" fmla="*/ 109 w 282"/>
                <a:gd name="T55" fmla="*/ 22 h 435"/>
                <a:gd name="T56" fmla="*/ 106 w 282"/>
                <a:gd name="T57" fmla="*/ 11 h 435"/>
                <a:gd name="T58" fmla="*/ 95 w 282"/>
                <a:gd name="T59" fmla="*/ 1 h 435"/>
                <a:gd name="T60" fmla="*/ 84 w 282"/>
                <a:gd name="T61" fmla="*/ 1 h 435"/>
                <a:gd name="T62" fmla="*/ 71 w 282"/>
                <a:gd name="T63" fmla="*/ 12 h 435"/>
                <a:gd name="T64" fmla="*/ 52 w 282"/>
                <a:gd name="T65" fmla="*/ 34 h 435"/>
                <a:gd name="T66" fmla="*/ 33 w 282"/>
                <a:gd name="T67" fmla="*/ 68 h 4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2"/>
                <a:gd name="T103" fmla="*/ 0 h 435"/>
                <a:gd name="T104" fmla="*/ 282 w 282"/>
                <a:gd name="T105" fmla="*/ 435 h 43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2" h="435">
                  <a:moveTo>
                    <a:pt x="33" y="68"/>
                  </a:moveTo>
                  <a:lnTo>
                    <a:pt x="33" y="68"/>
                  </a:lnTo>
                  <a:lnTo>
                    <a:pt x="43" y="88"/>
                  </a:lnTo>
                  <a:lnTo>
                    <a:pt x="52" y="109"/>
                  </a:lnTo>
                  <a:lnTo>
                    <a:pt x="63" y="132"/>
                  </a:lnTo>
                  <a:lnTo>
                    <a:pt x="74" y="159"/>
                  </a:lnTo>
                  <a:lnTo>
                    <a:pt x="81" y="183"/>
                  </a:lnTo>
                  <a:lnTo>
                    <a:pt x="84" y="195"/>
                  </a:lnTo>
                  <a:lnTo>
                    <a:pt x="84" y="205"/>
                  </a:lnTo>
                  <a:lnTo>
                    <a:pt x="84" y="214"/>
                  </a:lnTo>
                  <a:lnTo>
                    <a:pt x="81" y="221"/>
                  </a:lnTo>
                  <a:lnTo>
                    <a:pt x="73" y="233"/>
                  </a:lnTo>
                  <a:lnTo>
                    <a:pt x="63" y="244"/>
                  </a:lnTo>
                  <a:lnTo>
                    <a:pt x="54" y="255"/>
                  </a:lnTo>
                  <a:lnTo>
                    <a:pt x="43" y="266"/>
                  </a:lnTo>
                  <a:lnTo>
                    <a:pt x="32" y="274"/>
                  </a:lnTo>
                  <a:lnTo>
                    <a:pt x="22" y="282"/>
                  </a:lnTo>
                  <a:lnTo>
                    <a:pt x="13" y="287"/>
                  </a:lnTo>
                  <a:lnTo>
                    <a:pt x="7" y="288"/>
                  </a:lnTo>
                  <a:lnTo>
                    <a:pt x="4" y="290"/>
                  </a:lnTo>
                  <a:lnTo>
                    <a:pt x="2" y="293"/>
                  </a:lnTo>
                  <a:lnTo>
                    <a:pt x="0" y="299"/>
                  </a:lnTo>
                  <a:lnTo>
                    <a:pt x="2" y="309"/>
                  </a:lnTo>
                  <a:lnTo>
                    <a:pt x="4" y="318"/>
                  </a:lnTo>
                  <a:lnTo>
                    <a:pt x="10" y="337"/>
                  </a:lnTo>
                  <a:lnTo>
                    <a:pt x="13" y="345"/>
                  </a:lnTo>
                  <a:lnTo>
                    <a:pt x="139" y="435"/>
                  </a:lnTo>
                  <a:lnTo>
                    <a:pt x="276" y="271"/>
                  </a:lnTo>
                  <a:lnTo>
                    <a:pt x="278" y="263"/>
                  </a:lnTo>
                  <a:lnTo>
                    <a:pt x="281" y="244"/>
                  </a:lnTo>
                  <a:lnTo>
                    <a:pt x="282" y="235"/>
                  </a:lnTo>
                  <a:lnTo>
                    <a:pt x="281" y="225"/>
                  </a:lnTo>
                  <a:lnTo>
                    <a:pt x="279" y="222"/>
                  </a:lnTo>
                  <a:lnTo>
                    <a:pt x="276" y="221"/>
                  </a:lnTo>
                  <a:lnTo>
                    <a:pt x="273" y="219"/>
                  </a:lnTo>
                  <a:lnTo>
                    <a:pt x="268" y="219"/>
                  </a:lnTo>
                  <a:lnTo>
                    <a:pt x="251" y="221"/>
                  </a:lnTo>
                  <a:lnTo>
                    <a:pt x="241" y="221"/>
                  </a:lnTo>
                  <a:lnTo>
                    <a:pt x="230" y="219"/>
                  </a:lnTo>
                  <a:lnTo>
                    <a:pt x="221" y="216"/>
                  </a:lnTo>
                  <a:lnTo>
                    <a:pt x="212" y="211"/>
                  </a:lnTo>
                  <a:lnTo>
                    <a:pt x="200" y="205"/>
                  </a:lnTo>
                  <a:lnTo>
                    <a:pt x="189" y="195"/>
                  </a:lnTo>
                  <a:lnTo>
                    <a:pt x="183" y="187"/>
                  </a:lnTo>
                  <a:lnTo>
                    <a:pt x="174" y="175"/>
                  </a:lnTo>
                  <a:lnTo>
                    <a:pt x="164" y="157"/>
                  </a:lnTo>
                  <a:lnTo>
                    <a:pt x="152" y="137"/>
                  </a:lnTo>
                  <a:lnTo>
                    <a:pt x="141" y="113"/>
                  </a:lnTo>
                  <a:lnTo>
                    <a:pt x="130" y="85"/>
                  </a:lnTo>
                  <a:lnTo>
                    <a:pt x="119" y="55"/>
                  </a:lnTo>
                  <a:lnTo>
                    <a:pt x="109" y="22"/>
                  </a:lnTo>
                  <a:lnTo>
                    <a:pt x="106" y="11"/>
                  </a:lnTo>
                  <a:lnTo>
                    <a:pt x="101" y="5"/>
                  </a:lnTo>
                  <a:lnTo>
                    <a:pt x="95" y="1"/>
                  </a:lnTo>
                  <a:lnTo>
                    <a:pt x="90" y="0"/>
                  </a:lnTo>
                  <a:lnTo>
                    <a:pt x="84" y="1"/>
                  </a:lnTo>
                  <a:lnTo>
                    <a:pt x="78" y="6"/>
                  </a:lnTo>
                  <a:lnTo>
                    <a:pt x="71" y="12"/>
                  </a:lnTo>
                  <a:lnTo>
                    <a:pt x="65" y="19"/>
                  </a:lnTo>
                  <a:lnTo>
                    <a:pt x="52" y="34"/>
                  </a:lnTo>
                  <a:lnTo>
                    <a:pt x="43" y="52"/>
                  </a:lnTo>
                  <a:lnTo>
                    <a:pt x="33" y="68"/>
                  </a:lnTo>
                  <a:close/>
                </a:path>
              </a:pathLst>
            </a:custGeom>
            <a:solidFill>
              <a:srgbClr val="F5C396"/>
            </a:solidFill>
            <a:ln w="9525">
              <a:noFill/>
              <a:round/>
              <a:headEnd/>
              <a:tailEnd/>
            </a:ln>
          </p:spPr>
          <p:txBody>
            <a:bodyPr/>
            <a:lstStyle/>
            <a:p>
              <a:endParaRPr lang="ru-RU"/>
            </a:p>
          </p:txBody>
        </p:sp>
        <p:sp>
          <p:nvSpPr>
            <p:cNvPr id="19497" name="Freeform 84"/>
            <p:cNvSpPr>
              <a:spLocks/>
            </p:cNvSpPr>
            <p:nvPr/>
          </p:nvSpPr>
          <p:spPr bwMode="auto">
            <a:xfrm>
              <a:off x="5157" y="3454"/>
              <a:ext cx="187" cy="268"/>
            </a:xfrm>
            <a:custGeom>
              <a:avLst/>
              <a:gdLst>
                <a:gd name="T0" fmla="*/ 4 w 187"/>
                <a:gd name="T1" fmla="*/ 62 h 268"/>
                <a:gd name="T2" fmla="*/ 4 w 187"/>
                <a:gd name="T3" fmla="*/ 62 h 268"/>
                <a:gd name="T4" fmla="*/ 3 w 187"/>
                <a:gd name="T5" fmla="*/ 68 h 268"/>
                <a:gd name="T6" fmla="*/ 0 w 187"/>
                <a:gd name="T7" fmla="*/ 87 h 268"/>
                <a:gd name="T8" fmla="*/ 0 w 187"/>
                <a:gd name="T9" fmla="*/ 100 h 268"/>
                <a:gd name="T10" fmla="*/ 1 w 187"/>
                <a:gd name="T11" fmla="*/ 114 h 268"/>
                <a:gd name="T12" fmla="*/ 4 w 187"/>
                <a:gd name="T13" fmla="*/ 128 h 268"/>
                <a:gd name="T14" fmla="*/ 9 w 187"/>
                <a:gd name="T15" fmla="*/ 144 h 268"/>
                <a:gd name="T16" fmla="*/ 9 w 187"/>
                <a:gd name="T17" fmla="*/ 144 h 268"/>
                <a:gd name="T18" fmla="*/ 7 w 187"/>
                <a:gd name="T19" fmla="*/ 152 h 268"/>
                <a:gd name="T20" fmla="*/ 7 w 187"/>
                <a:gd name="T21" fmla="*/ 161 h 268"/>
                <a:gd name="T22" fmla="*/ 9 w 187"/>
                <a:gd name="T23" fmla="*/ 172 h 268"/>
                <a:gd name="T24" fmla="*/ 14 w 187"/>
                <a:gd name="T25" fmla="*/ 188 h 268"/>
                <a:gd name="T26" fmla="*/ 23 w 187"/>
                <a:gd name="T27" fmla="*/ 207 h 268"/>
                <a:gd name="T28" fmla="*/ 29 w 187"/>
                <a:gd name="T29" fmla="*/ 218 h 268"/>
                <a:gd name="T30" fmla="*/ 37 w 187"/>
                <a:gd name="T31" fmla="*/ 229 h 268"/>
                <a:gd name="T32" fmla="*/ 48 w 187"/>
                <a:gd name="T33" fmla="*/ 240 h 268"/>
                <a:gd name="T34" fmla="*/ 59 w 187"/>
                <a:gd name="T35" fmla="*/ 253 h 268"/>
                <a:gd name="T36" fmla="*/ 59 w 187"/>
                <a:gd name="T37" fmla="*/ 253 h 268"/>
                <a:gd name="T38" fmla="*/ 63 w 187"/>
                <a:gd name="T39" fmla="*/ 256 h 268"/>
                <a:gd name="T40" fmla="*/ 66 w 187"/>
                <a:gd name="T41" fmla="*/ 261 h 268"/>
                <a:gd name="T42" fmla="*/ 70 w 187"/>
                <a:gd name="T43" fmla="*/ 264 h 268"/>
                <a:gd name="T44" fmla="*/ 75 w 187"/>
                <a:gd name="T45" fmla="*/ 267 h 268"/>
                <a:gd name="T46" fmla="*/ 83 w 187"/>
                <a:gd name="T47" fmla="*/ 268 h 268"/>
                <a:gd name="T48" fmla="*/ 92 w 187"/>
                <a:gd name="T49" fmla="*/ 267 h 268"/>
                <a:gd name="T50" fmla="*/ 104 w 187"/>
                <a:gd name="T51" fmla="*/ 264 h 268"/>
                <a:gd name="T52" fmla="*/ 104 w 187"/>
                <a:gd name="T53" fmla="*/ 264 h 268"/>
                <a:gd name="T54" fmla="*/ 127 w 187"/>
                <a:gd name="T55" fmla="*/ 251 h 268"/>
                <a:gd name="T56" fmla="*/ 140 w 187"/>
                <a:gd name="T57" fmla="*/ 243 h 268"/>
                <a:gd name="T58" fmla="*/ 152 w 187"/>
                <a:gd name="T59" fmla="*/ 232 h 268"/>
                <a:gd name="T60" fmla="*/ 163 w 187"/>
                <a:gd name="T61" fmla="*/ 216 h 268"/>
                <a:gd name="T62" fmla="*/ 170 w 187"/>
                <a:gd name="T63" fmla="*/ 207 h 268"/>
                <a:gd name="T64" fmla="*/ 174 w 187"/>
                <a:gd name="T65" fmla="*/ 197 h 268"/>
                <a:gd name="T66" fmla="*/ 179 w 187"/>
                <a:gd name="T67" fmla="*/ 185 h 268"/>
                <a:gd name="T68" fmla="*/ 182 w 187"/>
                <a:gd name="T69" fmla="*/ 172 h 268"/>
                <a:gd name="T70" fmla="*/ 185 w 187"/>
                <a:gd name="T71" fmla="*/ 156 h 268"/>
                <a:gd name="T72" fmla="*/ 187 w 187"/>
                <a:gd name="T73" fmla="*/ 141 h 268"/>
                <a:gd name="T74" fmla="*/ 187 w 187"/>
                <a:gd name="T75" fmla="*/ 141 h 268"/>
                <a:gd name="T76" fmla="*/ 187 w 187"/>
                <a:gd name="T77" fmla="*/ 123 h 268"/>
                <a:gd name="T78" fmla="*/ 185 w 187"/>
                <a:gd name="T79" fmla="*/ 108 h 268"/>
                <a:gd name="T80" fmla="*/ 184 w 187"/>
                <a:gd name="T81" fmla="*/ 93 h 268"/>
                <a:gd name="T82" fmla="*/ 179 w 187"/>
                <a:gd name="T83" fmla="*/ 79 h 268"/>
                <a:gd name="T84" fmla="*/ 173 w 187"/>
                <a:gd name="T85" fmla="*/ 67 h 268"/>
                <a:gd name="T86" fmla="*/ 165 w 187"/>
                <a:gd name="T87" fmla="*/ 56 h 268"/>
                <a:gd name="T88" fmla="*/ 157 w 187"/>
                <a:gd name="T89" fmla="*/ 45 h 268"/>
                <a:gd name="T90" fmla="*/ 148 w 187"/>
                <a:gd name="T91" fmla="*/ 35 h 268"/>
                <a:gd name="T92" fmla="*/ 140 w 187"/>
                <a:gd name="T93" fmla="*/ 27 h 268"/>
                <a:gd name="T94" fmla="*/ 130 w 187"/>
                <a:gd name="T95" fmla="*/ 21 h 268"/>
                <a:gd name="T96" fmla="*/ 110 w 187"/>
                <a:gd name="T97" fmla="*/ 10 h 268"/>
                <a:gd name="T98" fmla="*/ 92 w 187"/>
                <a:gd name="T99" fmla="*/ 4 h 268"/>
                <a:gd name="T100" fmla="*/ 85 w 187"/>
                <a:gd name="T101" fmla="*/ 2 h 268"/>
                <a:gd name="T102" fmla="*/ 78 w 187"/>
                <a:gd name="T103" fmla="*/ 0 h 268"/>
                <a:gd name="T104" fmla="*/ 78 w 187"/>
                <a:gd name="T105" fmla="*/ 0 h 268"/>
                <a:gd name="T106" fmla="*/ 66 w 187"/>
                <a:gd name="T107" fmla="*/ 2 h 268"/>
                <a:gd name="T108" fmla="*/ 53 w 187"/>
                <a:gd name="T109" fmla="*/ 7 h 268"/>
                <a:gd name="T110" fmla="*/ 42 w 187"/>
                <a:gd name="T111" fmla="*/ 13 h 268"/>
                <a:gd name="T112" fmla="*/ 31 w 187"/>
                <a:gd name="T113" fmla="*/ 21 h 268"/>
                <a:gd name="T114" fmla="*/ 22 w 187"/>
                <a:gd name="T115" fmla="*/ 29 h 268"/>
                <a:gd name="T116" fmla="*/ 14 w 187"/>
                <a:gd name="T117" fmla="*/ 40 h 268"/>
                <a:gd name="T118" fmla="*/ 7 w 187"/>
                <a:gd name="T119" fmla="*/ 51 h 268"/>
                <a:gd name="T120" fmla="*/ 4 w 187"/>
                <a:gd name="T121" fmla="*/ 62 h 268"/>
                <a:gd name="T122" fmla="*/ 4 w 187"/>
                <a:gd name="T123" fmla="*/ 62 h 26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87"/>
                <a:gd name="T187" fmla="*/ 0 h 268"/>
                <a:gd name="T188" fmla="*/ 187 w 187"/>
                <a:gd name="T189" fmla="*/ 268 h 26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87" h="268">
                  <a:moveTo>
                    <a:pt x="4" y="62"/>
                  </a:moveTo>
                  <a:lnTo>
                    <a:pt x="4" y="62"/>
                  </a:lnTo>
                  <a:lnTo>
                    <a:pt x="3" y="68"/>
                  </a:lnTo>
                  <a:lnTo>
                    <a:pt x="0" y="87"/>
                  </a:lnTo>
                  <a:lnTo>
                    <a:pt x="0" y="100"/>
                  </a:lnTo>
                  <a:lnTo>
                    <a:pt x="1" y="114"/>
                  </a:lnTo>
                  <a:lnTo>
                    <a:pt x="4" y="128"/>
                  </a:lnTo>
                  <a:lnTo>
                    <a:pt x="9" y="144"/>
                  </a:lnTo>
                  <a:lnTo>
                    <a:pt x="7" y="152"/>
                  </a:lnTo>
                  <a:lnTo>
                    <a:pt x="7" y="161"/>
                  </a:lnTo>
                  <a:lnTo>
                    <a:pt x="9" y="172"/>
                  </a:lnTo>
                  <a:lnTo>
                    <a:pt x="14" y="188"/>
                  </a:lnTo>
                  <a:lnTo>
                    <a:pt x="23" y="207"/>
                  </a:lnTo>
                  <a:lnTo>
                    <a:pt x="29" y="218"/>
                  </a:lnTo>
                  <a:lnTo>
                    <a:pt x="37" y="229"/>
                  </a:lnTo>
                  <a:lnTo>
                    <a:pt x="48" y="240"/>
                  </a:lnTo>
                  <a:lnTo>
                    <a:pt x="59" y="253"/>
                  </a:lnTo>
                  <a:lnTo>
                    <a:pt x="63" y="256"/>
                  </a:lnTo>
                  <a:lnTo>
                    <a:pt x="66" y="261"/>
                  </a:lnTo>
                  <a:lnTo>
                    <a:pt x="70" y="264"/>
                  </a:lnTo>
                  <a:lnTo>
                    <a:pt x="75" y="267"/>
                  </a:lnTo>
                  <a:lnTo>
                    <a:pt x="83" y="268"/>
                  </a:lnTo>
                  <a:lnTo>
                    <a:pt x="92" y="267"/>
                  </a:lnTo>
                  <a:lnTo>
                    <a:pt x="104" y="264"/>
                  </a:lnTo>
                  <a:lnTo>
                    <a:pt x="127" y="251"/>
                  </a:lnTo>
                  <a:lnTo>
                    <a:pt x="140" y="243"/>
                  </a:lnTo>
                  <a:lnTo>
                    <a:pt x="152" y="232"/>
                  </a:lnTo>
                  <a:lnTo>
                    <a:pt x="163" y="216"/>
                  </a:lnTo>
                  <a:lnTo>
                    <a:pt x="170" y="207"/>
                  </a:lnTo>
                  <a:lnTo>
                    <a:pt x="174" y="197"/>
                  </a:lnTo>
                  <a:lnTo>
                    <a:pt x="179" y="185"/>
                  </a:lnTo>
                  <a:lnTo>
                    <a:pt x="182" y="172"/>
                  </a:lnTo>
                  <a:lnTo>
                    <a:pt x="185" y="156"/>
                  </a:lnTo>
                  <a:lnTo>
                    <a:pt x="187" y="141"/>
                  </a:lnTo>
                  <a:lnTo>
                    <a:pt x="187" y="123"/>
                  </a:lnTo>
                  <a:lnTo>
                    <a:pt x="185" y="108"/>
                  </a:lnTo>
                  <a:lnTo>
                    <a:pt x="184" y="93"/>
                  </a:lnTo>
                  <a:lnTo>
                    <a:pt x="179" y="79"/>
                  </a:lnTo>
                  <a:lnTo>
                    <a:pt x="173" y="67"/>
                  </a:lnTo>
                  <a:lnTo>
                    <a:pt x="165" y="56"/>
                  </a:lnTo>
                  <a:lnTo>
                    <a:pt x="157" y="45"/>
                  </a:lnTo>
                  <a:lnTo>
                    <a:pt x="148" y="35"/>
                  </a:lnTo>
                  <a:lnTo>
                    <a:pt x="140" y="27"/>
                  </a:lnTo>
                  <a:lnTo>
                    <a:pt x="130" y="21"/>
                  </a:lnTo>
                  <a:lnTo>
                    <a:pt x="110" y="10"/>
                  </a:lnTo>
                  <a:lnTo>
                    <a:pt x="92" y="4"/>
                  </a:lnTo>
                  <a:lnTo>
                    <a:pt x="85" y="2"/>
                  </a:lnTo>
                  <a:lnTo>
                    <a:pt x="78" y="0"/>
                  </a:lnTo>
                  <a:lnTo>
                    <a:pt x="66" y="2"/>
                  </a:lnTo>
                  <a:lnTo>
                    <a:pt x="53" y="7"/>
                  </a:lnTo>
                  <a:lnTo>
                    <a:pt x="42" y="13"/>
                  </a:lnTo>
                  <a:lnTo>
                    <a:pt x="31" y="21"/>
                  </a:lnTo>
                  <a:lnTo>
                    <a:pt x="22" y="29"/>
                  </a:lnTo>
                  <a:lnTo>
                    <a:pt x="14" y="40"/>
                  </a:lnTo>
                  <a:lnTo>
                    <a:pt x="7" y="51"/>
                  </a:lnTo>
                  <a:lnTo>
                    <a:pt x="4" y="62"/>
                  </a:lnTo>
                  <a:close/>
                </a:path>
              </a:pathLst>
            </a:custGeom>
            <a:solidFill>
              <a:srgbClr val="F5C396"/>
            </a:solidFill>
            <a:ln w="9525">
              <a:noFill/>
              <a:round/>
              <a:headEnd/>
              <a:tailEnd/>
            </a:ln>
          </p:spPr>
          <p:txBody>
            <a:bodyPr/>
            <a:lstStyle/>
            <a:p>
              <a:endParaRPr lang="ru-RU"/>
            </a:p>
          </p:txBody>
        </p:sp>
        <p:sp>
          <p:nvSpPr>
            <p:cNvPr id="19498" name="Freeform 85"/>
            <p:cNvSpPr>
              <a:spLocks/>
            </p:cNvSpPr>
            <p:nvPr/>
          </p:nvSpPr>
          <p:spPr bwMode="auto">
            <a:xfrm>
              <a:off x="5209" y="3667"/>
              <a:ext cx="58" cy="21"/>
            </a:xfrm>
            <a:custGeom>
              <a:avLst/>
              <a:gdLst>
                <a:gd name="T0" fmla="*/ 6 w 58"/>
                <a:gd name="T1" fmla="*/ 11 h 21"/>
                <a:gd name="T2" fmla="*/ 6 w 58"/>
                <a:gd name="T3" fmla="*/ 11 h 21"/>
                <a:gd name="T4" fmla="*/ 0 w 58"/>
                <a:gd name="T5" fmla="*/ 7 h 21"/>
                <a:gd name="T6" fmla="*/ 0 w 58"/>
                <a:gd name="T7" fmla="*/ 7 h 21"/>
                <a:gd name="T8" fmla="*/ 1 w 58"/>
                <a:gd name="T9" fmla="*/ 5 h 21"/>
                <a:gd name="T10" fmla="*/ 7 w 58"/>
                <a:gd name="T11" fmla="*/ 2 h 21"/>
                <a:gd name="T12" fmla="*/ 15 w 58"/>
                <a:gd name="T13" fmla="*/ 3 h 21"/>
                <a:gd name="T14" fmla="*/ 25 w 58"/>
                <a:gd name="T15" fmla="*/ 0 h 21"/>
                <a:gd name="T16" fmla="*/ 25 w 58"/>
                <a:gd name="T17" fmla="*/ 0 h 21"/>
                <a:gd name="T18" fmla="*/ 42 w 58"/>
                <a:gd name="T19" fmla="*/ 2 h 21"/>
                <a:gd name="T20" fmla="*/ 42 w 58"/>
                <a:gd name="T21" fmla="*/ 2 h 21"/>
                <a:gd name="T22" fmla="*/ 52 w 58"/>
                <a:gd name="T23" fmla="*/ 2 h 21"/>
                <a:gd name="T24" fmla="*/ 58 w 58"/>
                <a:gd name="T25" fmla="*/ 0 h 21"/>
                <a:gd name="T26" fmla="*/ 58 w 58"/>
                <a:gd name="T27" fmla="*/ 0 h 21"/>
                <a:gd name="T28" fmla="*/ 52 w 58"/>
                <a:gd name="T29" fmla="*/ 5 h 21"/>
                <a:gd name="T30" fmla="*/ 39 w 58"/>
                <a:gd name="T31" fmla="*/ 16 h 21"/>
                <a:gd name="T32" fmla="*/ 39 w 58"/>
                <a:gd name="T33" fmla="*/ 16 h 21"/>
                <a:gd name="T34" fmla="*/ 31 w 58"/>
                <a:gd name="T35" fmla="*/ 19 h 21"/>
                <a:gd name="T36" fmla="*/ 23 w 58"/>
                <a:gd name="T37" fmla="*/ 21 h 21"/>
                <a:gd name="T38" fmla="*/ 15 w 58"/>
                <a:gd name="T39" fmla="*/ 19 h 21"/>
                <a:gd name="T40" fmla="*/ 11 w 58"/>
                <a:gd name="T41" fmla="*/ 16 h 21"/>
                <a:gd name="T42" fmla="*/ 11 w 58"/>
                <a:gd name="T43" fmla="*/ 16 h 21"/>
                <a:gd name="T44" fmla="*/ 7 w 58"/>
                <a:gd name="T45" fmla="*/ 13 h 21"/>
                <a:gd name="T46" fmla="*/ 6 w 58"/>
                <a:gd name="T47" fmla="*/ 11 h 21"/>
                <a:gd name="T48" fmla="*/ 6 w 58"/>
                <a:gd name="T49" fmla="*/ 11 h 2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8"/>
                <a:gd name="T76" fmla="*/ 0 h 21"/>
                <a:gd name="T77" fmla="*/ 58 w 58"/>
                <a:gd name="T78" fmla="*/ 21 h 2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8" h="21">
                  <a:moveTo>
                    <a:pt x="6" y="11"/>
                  </a:moveTo>
                  <a:lnTo>
                    <a:pt x="6" y="11"/>
                  </a:lnTo>
                  <a:lnTo>
                    <a:pt x="0" y="7"/>
                  </a:lnTo>
                  <a:lnTo>
                    <a:pt x="1" y="5"/>
                  </a:lnTo>
                  <a:lnTo>
                    <a:pt x="7" y="2"/>
                  </a:lnTo>
                  <a:lnTo>
                    <a:pt x="15" y="3"/>
                  </a:lnTo>
                  <a:lnTo>
                    <a:pt x="25" y="0"/>
                  </a:lnTo>
                  <a:lnTo>
                    <a:pt x="42" y="2"/>
                  </a:lnTo>
                  <a:lnTo>
                    <a:pt x="52" y="2"/>
                  </a:lnTo>
                  <a:lnTo>
                    <a:pt x="58" y="0"/>
                  </a:lnTo>
                  <a:lnTo>
                    <a:pt x="52" y="5"/>
                  </a:lnTo>
                  <a:lnTo>
                    <a:pt x="39" y="16"/>
                  </a:lnTo>
                  <a:lnTo>
                    <a:pt x="31" y="19"/>
                  </a:lnTo>
                  <a:lnTo>
                    <a:pt x="23" y="21"/>
                  </a:lnTo>
                  <a:lnTo>
                    <a:pt x="15" y="19"/>
                  </a:lnTo>
                  <a:lnTo>
                    <a:pt x="11" y="16"/>
                  </a:lnTo>
                  <a:lnTo>
                    <a:pt x="7" y="13"/>
                  </a:lnTo>
                  <a:lnTo>
                    <a:pt x="6" y="11"/>
                  </a:lnTo>
                  <a:close/>
                </a:path>
              </a:pathLst>
            </a:custGeom>
            <a:solidFill>
              <a:srgbClr val="ED7A63"/>
            </a:solidFill>
            <a:ln w="9525">
              <a:noFill/>
              <a:round/>
              <a:headEnd/>
              <a:tailEnd/>
            </a:ln>
          </p:spPr>
          <p:txBody>
            <a:bodyPr/>
            <a:lstStyle/>
            <a:p>
              <a:endParaRPr lang="ru-RU"/>
            </a:p>
          </p:txBody>
        </p:sp>
        <p:sp>
          <p:nvSpPr>
            <p:cNvPr id="19499" name="Freeform 86"/>
            <p:cNvSpPr>
              <a:spLocks/>
            </p:cNvSpPr>
            <p:nvPr/>
          </p:nvSpPr>
          <p:spPr bwMode="auto">
            <a:xfrm>
              <a:off x="5188" y="3571"/>
              <a:ext cx="22" cy="80"/>
            </a:xfrm>
            <a:custGeom>
              <a:avLst/>
              <a:gdLst>
                <a:gd name="T0" fmla="*/ 0 w 22"/>
                <a:gd name="T1" fmla="*/ 2 h 80"/>
                <a:gd name="T2" fmla="*/ 0 w 22"/>
                <a:gd name="T3" fmla="*/ 2 h 80"/>
                <a:gd name="T4" fmla="*/ 0 w 22"/>
                <a:gd name="T5" fmla="*/ 2 h 80"/>
                <a:gd name="T6" fmla="*/ 3 w 22"/>
                <a:gd name="T7" fmla="*/ 6 h 80"/>
                <a:gd name="T8" fmla="*/ 6 w 22"/>
                <a:gd name="T9" fmla="*/ 11 h 80"/>
                <a:gd name="T10" fmla="*/ 9 w 22"/>
                <a:gd name="T11" fmla="*/ 19 h 80"/>
                <a:gd name="T12" fmla="*/ 13 w 22"/>
                <a:gd name="T13" fmla="*/ 30 h 80"/>
                <a:gd name="T14" fmla="*/ 16 w 22"/>
                <a:gd name="T15" fmla="*/ 44 h 80"/>
                <a:gd name="T16" fmla="*/ 17 w 22"/>
                <a:gd name="T17" fmla="*/ 60 h 80"/>
                <a:gd name="T18" fmla="*/ 17 w 22"/>
                <a:gd name="T19" fmla="*/ 80 h 80"/>
                <a:gd name="T20" fmla="*/ 22 w 22"/>
                <a:gd name="T21" fmla="*/ 74 h 80"/>
                <a:gd name="T22" fmla="*/ 22 w 22"/>
                <a:gd name="T23" fmla="*/ 74 h 80"/>
                <a:gd name="T24" fmla="*/ 22 w 22"/>
                <a:gd name="T25" fmla="*/ 54 h 80"/>
                <a:gd name="T26" fmla="*/ 21 w 22"/>
                <a:gd name="T27" fmla="*/ 38 h 80"/>
                <a:gd name="T28" fmla="*/ 17 w 22"/>
                <a:gd name="T29" fmla="*/ 25 h 80"/>
                <a:gd name="T30" fmla="*/ 13 w 22"/>
                <a:gd name="T31" fmla="*/ 16 h 80"/>
                <a:gd name="T32" fmla="*/ 8 w 22"/>
                <a:gd name="T33" fmla="*/ 10 h 80"/>
                <a:gd name="T34" fmla="*/ 5 w 22"/>
                <a:gd name="T35" fmla="*/ 5 h 80"/>
                <a:gd name="T36" fmla="*/ 0 w 22"/>
                <a:gd name="T37" fmla="*/ 0 h 80"/>
                <a:gd name="T38" fmla="*/ 0 w 22"/>
                <a:gd name="T39" fmla="*/ 2 h 8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
                <a:gd name="T61" fmla="*/ 0 h 80"/>
                <a:gd name="T62" fmla="*/ 22 w 22"/>
                <a:gd name="T63" fmla="*/ 80 h 8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 h="80">
                  <a:moveTo>
                    <a:pt x="0" y="2"/>
                  </a:moveTo>
                  <a:lnTo>
                    <a:pt x="0" y="2"/>
                  </a:lnTo>
                  <a:lnTo>
                    <a:pt x="3" y="6"/>
                  </a:lnTo>
                  <a:lnTo>
                    <a:pt x="6" y="11"/>
                  </a:lnTo>
                  <a:lnTo>
                    <a:pt x="9" y="19"/>
                  </a:lnTo>
                  <a:lnTo>
                    <a:pt x="13" y="30"/>
                  </a:lnTo>
                  <a:lnTo>
                    <a:pt x="16" y="44"/>
                  </a:lnTo>
                  <a:lnTo>
                    <a:pt x="17" y="60"/>
                  </a:lnTo>
                  <a:lnTo>
                    <a:pt x="17" y="80"/>
                  </a:lnTo>
                  <a:lnTo>
                    <a:pt x="22" y="74"/>
                  </a:lnTo>
                  <a:lnTo>
                    <a:pt x="22" y="54"/>
                  </a:lnTo>
                  <a:lnTo>
                    <a:pt x="21" y="38"/>
                  </a:lnTo>
                  <a:lnTo>
                    <a:pt x="17" y="25"/>
                  </a:lnTo>
                  <a:lnTo>
                    <a:pt x="13" y="16"/>
                  </a:lnTo>
                  <a:lnTo>
                    <a:pt x="8" y="10"/>
                  </a:lnTo>
                  <a:lnTo>
                    <a:pt x="5" y="5"/>
                  </a:lnTo>
                  <a:lnTo>
                    <a:pt x="0" y="0"/>
                  </a:lnTo>
                  <a:lnTo>
                    <a:pt x="0" y="2"/>
                  </a:lnTo>
                  <a:close/>
                </a:path>
              </a:pathLst>
            </a:custGeom>
            <a:solidFill>
              <a:srgbClr val="ECAA70"/>
            </a:solidFill>
            <a:ln w="9525">
              <a:noFill/>
              <a:round/>
              <a:headEnd/>
              <a:tailEnd/>
            </a:ln>
          </p:spPr>
          <p:txBody>
            <a:bodyPr/>
            <a:lstStyle/>
            <a:p>
              <a:endParaRPr lang="ru-RU"/>
            </a:p>
          </p:txBody>
        </p:sp>
        <p:sp>
          <p:nvSpPr>
            <p:cNvPr id="19500" name="Freeform 87"/>
            <p:cNvSpPr>
              <a:spLocks/>
            </p:cNvSpPr>
            <p:nvPr/>
          </p:nvSpPr>
          <p:spPr bwMode="auto">
            <a:xfrm>
              <a:off x="5261" y="3599"/>
              <a:ext cx="58" cy="54"/>
            </a:xfrm>
            <a:custGeom>
              <a:avLst/>
              <a:gdLst>
                <a:gd name="T0" fmla="*/ 0 w 58"/>
                <a:gd name="T1" fmla="*/ 37 h 54"/>
                <a:gd name="T2" fmla="*/ 0 w 58"/>
                <a:gd name="T3" fmla="*/ 37 h 54"/>
                <a:gd name="T4" fmla="*/ 3 w 58"/>
                <a:gd name="T5" fmla="*/ 41 h 54"/>
                <a:gd name="T6" fmla="*/ 6 w 58"/>
                <a:gd name="T7" fmla="*/ 46 h 54"/>
                <a:gd name="T8" fmla="*/ 9 w 58"/>
                <a:gd name="T9" fmla="*/ 49 h 54"/>
                <a:gd name="T10" fmla="*/ 14 w 58"/>
                <a:gd name="T11" fmla="*/ 51 h 54"/>
                <a:gd name="T12" fmla="*/ 18 w 58"/>
                <a:gd name="T13" fmla="*/ 54 h 54"/>
                <a:gd name="T14" fmla="*/ 25 w 58"/>
                <a:gd name="T15" fmla="*/ 54 h 54"/>
                <a:gd name="T16" fmla="*/ 31 w 58"/>
                <a:gd name="T17" fmla="*/ 54 h 54"/>
                <a:gd name="T18" fmla="*/ 36 w 58"/>
                <a:gd name="T19" fmla="*/ 52 h 54"/>
                <a:gd name="T20" fmla="*/ 36 w 58"/>
                <a:gd name="T21" fmla="*/ 52 h 54"/>
                <a:gd name="T22" fmla="*/ 42 w 58"/>
                <a:gd name="T23" fmla="*/ 51 h 54"/>
                <a:gd name="T24" fmla="*/ 47 w 58"/>
                <a:gd name="T25" fmla="*/ 48 h 54"/>
                <a:gd name="T26" fmla="*/ 52 w 58"/>
                <a:gd name="T27" fmla="*/ 43 h 54"/>
                <a:gd name="T28" fmla="*/ 55 w 58"/>
                <a:gd name="T29" fmla="*/ 40 h 54"/>
                <a:gd name="T30" fmla="*/ 56 w 58"/>
                <a:gd name="T31" fmla="*/ 35 h 54"/>
                <a:gd name="T32" fmla="*/ 58 w 58"/>
                <a:gd name="T33" fmla="*/ 29 h 54"/>
                <a:gd name="T34" fmla="*/ 58 w 58"/>
                <a:gd name="T35" fmla="*/ 24 h 54"/>
                <a:gd name="T36" fmla="*/ 58 w 58"/>
                <a:gd name="T37" fmla="*/ 19 h 54"/>
                <a:gd name="T38" fmla="*/ 58 w 58"/>
                <a:gd name="T39" fmla="*/ 19 h 54"/>
                <a:gd name="T40" fmla="*/ 55 w 58"/>
                <a:gd name="T41" fmla="*/ 13 h 54"/>
                <a:gd name="T42" fmla="*/ 52 w 58"/>
                <a:gd name="T43" fmla="*/ 10 h 54"/>
                <a:gd name="T44" fmla="*/ 48 w 58"/>
                <a:gd name="T45" fmla="*/ 7 h 54"/>
                <a:gd name="T46" fmla="*/ 44 w 58"/>
                <a:gd name="T47" fmla="*/ 4 h 54"/>
                <a:gd name="T48" fmla="*/ 39 w 58"/>
                <a:gd name="T49" fmla="*/ 2 h 54"/>
                <a:gd name="T50" fmla="*/ 33 w 58"/>
                <a:gd name="T51" fmla="*/ 0 h 54"/>
                <a:gd name="T52" fmla="*/ 26 w 58"/>
                <a:gd name="T53" fmla="*/ 0 h 54"/>
                <a:gd name="T54" fmla="*/ 22 w 58"/>
                <a:gd name="T55" fmla="*/ 2 h 54"/>
                <a:gd name="T56" fmla="*/ 22 w 58"/>
                <a:gd name="T57" fmla="*/ 2 h 54"/>
                <a:gd name="T58" fmla="*/ 15 w 58"/>
                <a:gd name="T59" fmla="*/ 5 h 54"/>
                <a:gd name="T60" fmla="*/ 11 w 58"/>
                <a:gd name="T61" fmla="*/ 8 h 54"/>
                <a:gd name="T62" fmla="*/ 6 w 58"/>
                <a:gd name="T63" fmla="*/ 11 h 54"/>
                <a:gd name="T64" fmla="*/ 3 w 58"/>
                <a:gd name="T65" fmla="*/ 16 h 54"/>
                <a:gd name="T66" fmla="*/ 1 w 58"/>
                <a:gd name="T67" fmla="*/ 21 h 54"/>
                <a:gd name="T68" fmla="*/ 0 w 58"/>
                <a:gd name="T69" fmla="*/ 26 h 54"/>
                <a:gd name="T70" fmla="*/ 0 w 58"/>
                <a:gd name="T71" fmla="*/ 30 h 54"/>
                <a:gd name="T72" fmla="*/ 0 w 58"/>
                <a:gd name="T73" fmla="*/ 37 h 54"/>
                <a:gd name="T74" fmla="*/ 0 w 58"/>
                <a:gd name="T75" fmla="*/ 37 h 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8"/>
                <a:gd name="T115" fmla="*/ 0 h 54"/>
                <a:gd name="T116" fmla="*/ 58 w 58"/>
                <a:gd name="T117" fmla="*/ 54 h 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8" h="54">
                  <a:moveTo>
                    <a:pt x="0" y="37"/>
                  </a:moveTo>
                  <a:lnTo>
                    <a:pt x="0" y="37"/>
                  </a:lnTo>
                  <a:lnTo>
                    <a:pt x="3" y="41"/>
                  </a:lnTo>
                  <a:lnTo>
                    <a:pt x="6" y="46"/>
                  </a:lnTo>
                  <a:lnTo>
                    <a:pt x="9" y="49"/>
                  </a:lnTo>
                  <a:lnTo>
                    <a:pt x="14" y="51"/>
                  </a:lnTo>
                  <a:lnTo>
                    <a:pt x="18" y="54"/>
                  </a:lnTo>
                  <a:lnTo>
                    <a:pt x="25" y="54"/>
                  </a:lnTo>
                  <a:lnTo>
                    <a:pt x="31" y="54"/>
                  </a:lnTo>
                  <a:lnTo>
                    <a:pt x="36" y="52"/>
                  </a:lnTo>
                  <a:lnTo>
                    <a:pt x="42" y="51"/>
                  </a:lnTo>
                  <a:lnTo>
                    <a:pt x="47" y="48"/>
                  </a:lnTo>
                  <a:lnTo>
                    <a:pt x="52" y="43"/>
                  </a:lnTo>
                  <a:lnTo>
                    <a:pt x="55" y="40"/>
                  </a:lnTo>
                  <a:lnTo>
                    <a:pt x="56" y="35"/>
                  </a:lnTo>
                  <a:lnTo>
                    <a:pt x="58" y="29"/>
                  </a:lnTo>
                  <a:lnTo>
                    <a:pt x="58" y="24"/>
                  </a:lnTo>
                  <a:lnTo>
                    <a:pt x="58" y="19"/>
                  </a:lnTo>
                  <a:lnTo>
                    <a:pt x="55" y="13"/>
                  </a:lnTo>
                  <a:lnTo>
                    <a:pt x="52" y="10"/>
                  </a:lnTo>
                  <a:lnTo>
                    <a:pt x="48" y="7"/>
                  </a:lnTo>
                  <a:lnTo>
                    <a:pt x="44" y="4"/>
                  </a:lnTo>
                  <a:lnTo>
                    <a:pt x="39" y="2"/>
                  </a:lnTo>
                  <a:lnTo>
                    <a:pt x="33" y="0"/>
                  </a:lnTo>
                  <a:lnTo>
                    <a:pt x="26" y="0"/>
                  </a:lnTo>
                  <a:lnTo>
                    <a:pt x="22" y="2"/>
                  </a:lnTo>
                  <a:lnTo>
                    <a:pt x="15" y="5"/>
                  </a:lnTo>
                  <a:lnTo>
                    <a:pt x="11" y="8"/>
                  </a:lnTo>
                  <a:lnTo>
                    <a:pt x="6" y="11"/>
                  </a:lnTo>
                  <a:lnTo>
                    <a:pt x="3" y="16"/>
                  </a:lnTo>
                  <a:lnTo>
                    <a:pt x="1" y="21"/>
                  </a:lnTo>
                  <a:lnTo>
                    <a:pt x="0" y="26"/>
                  </a:lnTo>
                  <a:lnTo>
                    <a:pt x="0" y="30"/>
                  </a:lnTo>
                  <a:lnTo>
                    <a:pt x="0" y="37"/>
                  </a:lnTo>
                  <a:close/>
                </a:path>
              </a:pathLst>
            </a:custGeom>
            <a:solidFill>
              <a:srgbClr val="F5C396"/>
            </a:solidFill>
            <a:ln w="9525">
              <a:noFill/>
              <a:round/>
              <a:headEnd/>
              <a:tailEnd/>
            </a:ln>
          </p:spPr>
          <p:txBody>
            <a:bodyPr/>
            <a:lstStyle/>
            <a:p>
              <a:endParaRPr lang="ru-RU"/>
            </a:p>
          </p:txBody>
        </p:sp>
        <p:sp>
          <p:nvSpPr>
            <p:cNvPr id="19501" name="Freeform 88"/>
            <p:cNvSpPr>
              <a:spLocks/>
            </p:cNvSpPr>
            <p:nvPr/>
          </p:nvSpPr>
          <p:spPr bwMode="auto">
            <a:xfrm>
              <a:off x="5262" y="3601"/>
              <a:ext cx="55" cy="50"/>
            </a:xfrm>
            <a:custGeom>
              <a:avLst/>
              <a:gdLst>
                <a:gd name="T0" fmla="*/ 2 w 55"/>
                <a:gd name="T1" fmla="*/ 33 h 50"/>
                <a:gd name="T2" fmla="*/ 2 w 55"/>
                <a:gd name="T3" fmla="*/ 33 h 50"/>
                <a:gd name="T4" fmla="*/ 3 w 55"/>
                <a:gd name="T5" fmla="*/ 38 h 50"/>
                <a:gd name="T6" fmla="*/ 6 w 55"/>
                <a:gd name="T7" fmla="*/ 43 h 50"/>
                <a:gd name="T8" fmla="*/ 10 w 55"/>
                <a:gd name="T9" fmla="*/ 46 h 50"/>
                <a:gd name="T10" fmla="*/ 14 w 55"/>
                <a:gd name="T11" fmla="*/ 47 h 50"/>
                <a:gd name="T12" fmla="*/ 19 w 55"/>
                <a:gd name="T13" fmla="*/ 49 h 50"/>
                <a:gd name="T14" fmla="*/ 24 w 55"/>
                <a:gd name="T15" fmla="*/ 50 h 50"/>
                <a:gd name="T16" fmla="*/ 30 w 55"/>
                <a:gd name="T17" fmla="*/ 50 h 50"/>
                <a:gd name="T18" fmla="*/ 35 w 55"/>
                <a:gd name="T19" fmla="*/ 49 h 50"/>
                <a:gd name="T20" fmla="*/ 35 w 55"/>
                <a:gd name="T21" fmla="*/ 49 h 50"/>
                <a:gd name="T22" fmla="*/ 39 w 55"/>
                <a:gd name="T23" fmla="*/ 47 h 50"/>
                <a:gd name="T24" fmla="*/ 44 w 55"/>
                <a:gd name="T25" fmla="*/ 44 h 50"/>
                <a:gd name="T26" fmla="*/ 49 w 55"/>
                <a:gd name="T27" fmla="*/ 41 h 50"/>
                <a:gd name="T28" fmla="*/ 52 w 55"/>
                <a:gd name="T29" fmla="*/ 36 h 50"/>
                <a:gd name="T30" fmla="*/ 54 w 55"/>
                <a:gd name="T31" fmla="*/ 32 h 50"/>
                <a:gd name="T32" fmla="*/ 55 w 55"/>
                <a:gd name="T33" fmla="*/ 27 h 50"/>
                <a:gd name="T34" fmla="*/ 55 w 55"/>
                <a:gd name="T35" fmla="*/ 22 h 50"/>
                <a:gd name="T36" fmla="*/ 54 w 55"/>
                <a:gd name="T37" fmla="*/ 17 h 50"/>
                <a:gd name="T38" fmla="*/ 54 w 55"/>
                <a:gd name="T39" fmla="*/ 17 h 50"/>
                <a:gd name="T40" fmla="*/ 52 w 55"/>
                <a:gd name="T41" fmla="*/ 13 h 50"/>
                <a:gd name="T42" fmla="*/ 49 w 55"/>
                <a:gd name="T43" fmla="*/ 9 h 50"/>
                <a:gd name="T44" fmla="*/ 46 w 55"/>
                <a:gd name="T45" fmla="*/ 6 h 50"/>
                <a:gd name="T46" fmla="*/ 41 w 55"/>
                <a:gd name="T47" fmla="*/ 3 h 50"/>
                <a:gd name="T48" fmla="*/ 36 w 55"/>
                <a:gd name="T49" fmla="*/ 2 h 50"/>
                <a:gd name="T50" fmla="*/ 32 w 55"/>
                <a:gd name="T51" fmla="*/ 0 h 50"/>
                <a:gd name="T52" fmla="*/ 25 w 55"/>
                <a:gd name="T53" fmla="*/ 2 h 50"/>
                <a:gd name="T54" fmla="*/ 21 w 55"/>
                <a:gd name="T55" fmla="*/ 2 h 50"/>
                <a:gd name="T56" fmla="*/ 21 w 55"/>
                <a:gd name="T57" fmla="*/ 2 h 50"/>
                <a:gd name="T58" fmla="*/ 16 w 55"/>
                <a:gd name="T59" fmla="*/ 5 h 50"/>
                <a:gd name="T60" fmla="*/ 11 w 55"/>
                <a:gd name="T61" fmla="*/ 6 h 50"/>
                <a:gd name="T62" fmla="*/ 6 w 55"/>
                <a:gd name="T63" fmla="*/ 11 h 50"/>
                <a:gd name="T64" fmla="*/ 3 w 55"/>
                <a:gd name="T65" fmla="*/ 14 h 50"/>
                <a:gd name="T66" fmla="*/ 2 w 55"/>
                <a:gd name="T67" fmla="*/ 19 h 50"/>
                <a:gd name="T68" fmla="*/ 0 w 55"/>
                <a:gd name="T69" fmla="*/ 24 h 50"/>
                <a:gd name="T70" fmla="*/ 0 w 55"/>
                <a:gd name="T71" fmla="*/ 28 h 50"/>
                <a:gd name="T72" fmla="*/ 2 w 55"/>
                <a:gd name="T73" fmla="*/ 33 h 50"/>
                <a:gd name="T74" fmla="*/ 2 w 55"/>
                <a:gd name="T75" fmla="*/ 33 h 5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5"/>
                <a:gd name="T115" fmla="*/ 0 h 50"/>
                <a:gd name="T116" fmla="*/ 55 w 55"/>
                <a:gd name="T117" fmla="*/ 50 h 5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5" h="50">
                  <a:moveTo>
                    <a:pt x="2" y="33"/>
                  </a:moveTo>
                  <a:lnTo>
                    <a:pt x="2" y="33"/>
                  </a:lnTo>
                  <a:lnTo>
                    <a:pt x="3" y="38"/>
                  </a:lnTo>
                  <a:lnTo>
                    <a:pt x="6" y="43"/>
                  </a:lnTo>
                  <a:lnTo>
                    <a:pt x="10" y="46"/>
                  </a:lnTo>
                  <a:lnTo>
                    <a:pt x="14" y="47"/>
                  </a:lnTo>
                  <a:lnTo>
                    <a:pt x="19" y="49"/>
                  </a:lnTo>
                  <a:lnTo>
                    <a:pt x="24" y="50"/>
                  </a:lnTo>
                  <a:lnTo>
                    <a:pt x="30" y="50"/>
                  </a:lnTo>
                  <a:lnTo>
                    <a:pt x="35" y="49"/>
                  </a:lnTo>
                  <a:lnTo>
                    <a:pt x="39" y="47"/>
                  </a:lnTo>
                  <a:lnTo>
                    <a:pt x="44" y="44"/>
                  </a:lnTo>
                  <a:lnTo>
                    <a:pt x="49" y="41"/>
                  </a:lnTo>
                  <a:lnTo>
                    <a:pt x="52" y="36"/>
                  </a:lnTo>
                  <a:lnTo>
                    <a:pt x="54" y="32"/>
                  </a:lnTo>
                  <a:lnTo>
                    <a:pt x="55" y="27"/>
                  </a:lnTo>
                  <a:lnTo>
                    <a:pt x="55" y="22"/>
                  </a:lnTo>
                  <a:lnTo>
                    <a:pt x="54" y="17"/>
                  </a:lnTo>
                  <a:lnTo>
                    <a:pt x="52" y="13"/>
                  </a:lnTo>
                  <a:lnTo>
                    <a:pt x="49" y="9"/>
                  </a:lnTo>
                  <a:lnTo>
                    <a:pt x="46" y="6"/>
                  </a:lnTo>
                  <a:lnTo>
                    <a:pt x="41" y="3"/>
                  </a:lnTo>
                  <a:lnTo>
                    <a:pt x="36" y="2"/>
                  </a:lnTo>
                  <a:lnTo>
                    <a:pt x="32" y="0"/>
                  </a:lnTo>
                  <a:lnTo>
                    <a:pt x="25" y="2"/>
                  </a:lnTo>
                  <a:lnTo>
                    <a:pt x="21" y="2"/>
                  </a:lnTo>
                  <a:lnTo>
                    <a:pt x="16" y="5"/>
                  </a:lnTo>
                  <a:lnTo>
                    <a:pt x="11" y="6"/>
                  </a:lnTo>
                  <a:lnTo>
                    <a:pt x="6" y="11"/>
                  </a:lnTo>
                  <a:lnTo>
                    <a:pt x="3" y="14"/>
                  </a:lnTo>
                  <a:lnTo>
                    <a:pt x="2" y="19"/>
                  </a:lnTo>
                  <a:lnTo>
                    <a:pt x="0" y="24"/>
                  </a:lnTo>
                  <a:lnTo>
                    <a:pt x="0" y="28"/>
                  </a:lnTo>
                  <a:lnTo>
                    <a:pt x="2" y="33"/>
                  </a:lnTo>
                  <a:close/>
                </a:path>
              </a:pathLst>
            </a:custGeom>
            <a:solidFill>
              <a:srgbClr val="F5BF92"/>
            </a:solidFill>
            <a:ln w="9525">
              <a:noFill/>
              <a:round/>
              <a:headEnd/>
              <a:tailEnd/>
            </a:ln>
          </p:spPr>
          <p:txBody>
            <a:bodyPr/>
            <a:lstStyle/>
            <a:p>
              <a:endParaRPr lang="ru-RU"/>
            </a:p>
          </p:txBody>
        </p:sp>
        <p:sp>
          <p:nvSpPr>
            <p:cNvPr id="19502" name="Freeform 89"/>
            <p:cNvSpPr>
              <a:spLocks/>
            </p:cNvSpPr>
            <p:nvPr/>
          </p:nvSpPr>
          <p:spPr bwMode="auto">
            <a:xfrm>
              <a:off x="5264" y="3604"/>
              <a:ext cx="52" cy="46"/>
            </a:xfrm>
            <a:custGeom>
              <a:avLst/>
              <a:gdLst>
                <a:gd name="T0" fmla="*/ 1 w 52"/>
                <a:gd name="T1" fmla="*/ 30 h 46"/>
                <a:gd name="T2" fmla="*/ 1 w 52"/>
                <a:gd name="T3" fmla="*/ 30 h 46"/>
                <a:gd name="T4" fmla="*/ 3 w 52"/>
                <a:gd name="T5" fmla="*/ 35 h 46"/>
                <a:gd name="T6" fmla="*/ 6 w 52"/>
                <a:gd name="T7" fmla="*/ 38 h 46"/>
                <a:gd name="T8" fmla="*/ 12 w 52"/>
                <a:gd name="T9" fmla="*/ 43 h 46"/>
                <a:gd name="T10" fmla="*/ 22 w 52"/>
                <a:gd name="T11" fmla="*/ 46 h 46"/>
                <a:gd name="T12" fmla="*/ 33 w 52"/>
                <a:gd name="T13" fmla="*/ 44 h 46"/>
                <a:gd name="T14" fmla="*/ 33 w 52"/>
                <a:gd name="T15" fmla="*/ 44 h 46"/>
                <a:gd name="T16" fmla="*/ 41 w 52"/>
                <a:gd name="T17" fmla="*/ 40 h 46"/>
                <a:gd name="T18" fmla="*/ 47 w 52"/>
                <a:gd name="T19" fmla="*/ 33 h 46"/>
                <a:gd name="T20" fmla="*/ 50 w 52"/>
                <a:gd name="T21" fmla="*/ 24 h 46"/>
                <a:gd name="T22" fmla="*/ 52 w 52"/>
                <a:gd name="T23" fmla="*/ 19 h 46"/>
                <a:gd name="T24" fmla="*/ 50 w 52"/>
                <a:gd name="T25" fmla="*/ 14 h 46"/>
                <a:gd name="T26" fmla="*/ 50 w 52"/>
                <a:gd name="T27" fmla="*/ 14 h 46"/>
                <a:gd name="T28" fmla="*/ 49 w 52"/>
                <a:gd name="T29" fmla="*/ 11 h 46"/>
                <a:gd name="T30" fmla="*/ 45 w 52"/>
                <a:gd name="T31" fmla="*/ 6 h 46"/>
                <a:gd name="T32" fmla="*/ 39 w 52"/>
                <a:gd name="T33" fmla="*/ 2 h 46"/>
                <a:gd name="T34" fmla="*/ 30 w 52"/>
                <a:gd name="T35" fmla="*/ 0 h 46"/>
                <a:gd name="T36" fmla="*/ 19 w 52"/>
                <a:gd name="T37" fmla="*/ 0 h 46"/>
                <a:gd name="T38" fmla="*/ 19 w 52"/>
                <a:gd name="T39" fmla="*/ 0 h 46"/>
                <a:gd name="T40" fmla="*/ 11 w 52"/>
                <a:gd name="T41" fmla="*/ 5 h 46"/>
                <a:gd name="T42" fmla="*/ 4 w 52"/>
                <a:gd name="T43" fmla="*/ 13 h 46"/>
                <a:gd name="T44" fmla="*/ 1 w 52"/>
                <a:gd name="T45" fmla="*/ 21 h 46"/>
                <a:gd name="T46" fmla="*/ 0 w 52"/>
                <a:gd name="T47" fmla="*/ 25 h 46"/>
                <a:gd name="T48" fmla="*/ 1 w 52"/>
                <a:gd name="T49" fmla="*/ 30 h 46"/>
                <a:gd name="T50" fmla="*/ 1 w 52"/>
                <a:gd name="T51" fmla="*/ 30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2"/>
                <a:gd name="T79" fmla="*/ 0 h 46"/>
                <a:gd name="T80" fmla="*/ 52 w 52"/>
                <a:gd name="T81" fmla="*/ 46 h 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2" h="46">
                  <a:moveTo>
                    <a:pt x="1" y="30"/>
                  </a:moveTo>
                  <a:lnTo>
                    <a:pt x="1" y="30"/>
                  </a:lnTo>
                  <a:lnTo>
                    <a:pt x="3" y="35"/>
                  </a:lnTo>
                  <a:lnTo>
                    <a:pt x="6" y="38"/>
                  </a:lnTo>
                  <a:lnTo>
                    <a:pt x="12" y="43"/>
                  </a:lnTo>
                  <a:lnTo>
                    <a:pt x="22" y="46"/>
                  </a:lnTo>
                  <a:lnTo>
                    <a:pt x="33" y="44"/>
                  </a:lnTo>
                  <a:lnTo>
                    <a:pt x="41" y="40"/>
                  </a:lnTo>
                  <a:lnTo>
                    <a:pt x="47" y="33"/>
                  </a:lnTo>
                  <a:lnTo>
                    <a:pt x="50" y="24"/>
                  </a:lnTo>
                  <a:lnTo>
                    <a:pt x="52" y="19"/>
                  </a:lnTo>
                  <a:lnTo>
                    <a:pt x="50" y="14"/>
                  </a:lnTo>
                  <a:lnTo>
                    <a:pt x="49" y="11"/>
                  </a:lnTo>
                  <a:lnTo>
                    <a:pt x="45" y="6"/>
                  </a:lnTo>
                  <a:lnTo>
                    <a:pt x="39" y="2"/>
                  </a:lnTo>
                  <a:lnTo>
                    <a:pt x="30" y="0"/>
                  </a:lnTo>
                  <a:lnTo>
                    <a:pt x="19" y="0"/>
                  </a:lnTo>
                  <a:lnTo>
                    <a:pt x="11" y="5"/>
                  </a:lnTo>
                  <a:lnTo>
                    <a:pt x="4" y="13"/>
                  </a:lnTo>
                  <a:lnTo>
                    <a:pt x="1" y="21"/>
                  </a:lnTo>
                  <a:lnTo>
                    <a:pt x="0" y="25"/>
                  </a:lnTo>
                  <a:lnTo>
                    <a:pt x="1" y="30"/>
                  </a:lnTo>
                  <a:close/>
                </a:path>
              </a:pathLst>
            </a:custGeom>
            <a:solidFill>
              <a:srgbClr val="F7BA8D"/>
            </a:solidFill>
            <a:ln w="9525">
              <a:noFill/>
              <a:round/>
              <a:headEnd/>
              <a:tailEnd/>
            </a:ln>
          </p:spPr>
          <p:txBody>
            <a:bodyPr/>
            <a:lstStyle/>
            <a:p>
              <a:endParaRPr lang="ru-RU"/>
            </a:p>
          </p:txBody>
        </p:sp>
        <p:sp>
          <p:nvSpPr>
            <p:cNvPr id="19503" name="Freeform 90"/>
            <p:cNvSpPr>
              <a:spLocks/>
            </p:cNvSpPr>
            <p:nvPr/>
          </p:nvSpPr>
          <p:spPr bwMode="auto">
            <a:xfrm>
              <a:off x="5267" y="3606"/>
              <a:ext cx="46" cy="41"/>
            </a:xfrm>
            <a:custGeom>
              <a:avLst/>
              <a:gdLst>
                <a:gd name="T0" fmla="*/ 0 w 46"/>
                <a:gd name="T1" fmla="*/ 27 h 41"/>
                <a:gd name="T2" fmla="*/ 0 w 46"/>
                <a:gd name="T3" fmla="*/ 27 h 41"/>
                <a:gd name="T4" fmla="*/ 1 w 46"/>
                <a:gd name="T5" fmla="*/ 31 h 41"/>
                <a:gd name="T6" fmla="*/ 5 w 46"/>
                <a:gd name="T7" fmla="*/ 34 h 41"/>
                <a:gd name="T8" fmla="*/ 11 w 46"/>
                <a:gd name="T9" fmla="*/ 39 h 41"/>
                <a:gd name="T10" fmla="*/ 19 w 46"/>
                <a:gd name="T11" fmla="*/ 41 h 41"/>
                <a:gd name="T12" fmla="*/ 28 w 46"/>
                <a:gd name="T13" fmla="*/ 41 h 41"/>
                <a:gd name="T14" fmla="*/ 28 w 46"/>
                <a:gd name="T15" fmla="*/ 41 h 41"/>
                <a:gd name="T16" fmla="*/ 38 w 46"/>
                <a:gd name="T17" fmla="*/ 36 h 41"/>
                <a:gd name="T18" fmla="*/ 42 w 46"/>
                <a:gd name="T19" fmla="*/ 30 h 41"/>
                <a:gd name="T20" fmla="*/ 46 w 46"/>
                <a:gd name="T21" fmla="*/ 22 h 41"/>
                <a:gd name="T22" fmla="*/ 46 w 46"/>
                <a:gd name="T23" fmla="*/ 17 h 41"/>
                <a:gd name="T24" fmla="*/ 46 w 46"/>
                <a:gd name="T25" fmla="*/ 14 h 41"/>
                <a:gd name="T26" fmla="*/ 46 w 46"/>
                <a:gd name="T27" fmla="*/ 14 h 41"/>
                <a:gd name="T28" fmla="*/ 44 w 46"/>
                <a:gd name="T29" fmla="*/ 9 h 41"/>
                <a:gd name="T30" fmla="*/ 41 w 46"/>
                <a:gd name="T31" fmla="*/ 6 h 41"/>
                <a:gd name="T32" fmla="*/ 34 w 46"/>
                <a:gd name="T33" fmla="*/ 1 h 41"/>
                <a:gd name="T34" fmla="*/ 27 w 46"/>
                <a:gd name="T35" fmla="*/ 0 h 41"/>
                <a:gd name="T36" fmla="*/ 17 w 46"/>
                <a:gd name="T37" fmla="*/ 1 h 41"/>
                <a:gd name="T38" fmla="*/ 17 w 46"/>
                <a:gd name="T39" fmla="*/ 1 h 41"/>
                <a:gd name="T40" fmla="*/ 8 w 46"/>
                <a:gd name="T41" fmla="*/ 4 h 41"/>
                <a:gd name="T42" fmla="*/ 3 w 46"/>
                <a:gd name="T43" fmla="*/ 11 h 41"/>
                <a:gd name="T44" fmla="*/ 0 w 46"/>
                <a:gd name="T45" fmla="*/ 19 h 41"/>
                <a:gd name="T46" fmla="*/ 0 w 46"/>
                <a:gd name="T47" fmla="*/ 23 h 41"/>
                <a:gd name="T48" fmla="*/ 0 w 46"/>
                <a:gd name="T49" fmla="*/ 27 h 41"/>
                <a:gd name="T50" fmla="*/ 0 w 46"/>
                <a:gd name="T51" fmla="*/ 27 h 4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6"/>
                <a:gd name="T79" fmla="*/ 0 h 41"/>
                <a:gd name="T80" fmla="*/ 46 w 46"/>
                <a:gd name="T81" fmla="*/ 41 h 4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6" h="41">
                  <a:moveTo>
                    <a:pt x="0" y="27"/>
                  </a:moveTo>
                  <a:lnTo>
                    <a:pt x="0" y="27"/>
                  </a:lnTo>
                  <a:lnTo>
                    <a:pt x="1" y="31"/>
                  </a:lnTo>
                  <a:lnTo>
                    <a:pt x="5" y="34"/>
                  </a:lnTo>
                  <a:lnTo>
                    <a:pt x="11" y="39"/>
                  </a:lnTo>
                  <a:lnTo>
                    <a:pt x="19" y="41"/>
                  </a:lnTo>
                  <a:lnTo>
                    <a:pt x="28" y="41"/>
                  </a:lnTo>
                  <a:lnTo>
                    <a:pt x="38" y="36"/>
                  </a:lnTo>
                  <a:lnTo>
                    <a:pt x="42" y="30"/>
                  </a:lnTo>
                  <a:lnTo>
                    <a:pt x="46" y="22"/>
                  </a:lnTo>
                  <a:lnTo>
                    <a:pt x="46" y="17"/>
                  </a:lnTo>
                  <a:lnTo>
                    <a:pt x="46" y="14"/>
                  </a:lnTo>
                  <a:lnTo>
                    <a:pt x="44" y="9"/>
                  </a:lnTo>
                  <a:lnTo>
                    <a:pt x="41" y="6"/>
                  </a:lnTo>
                  <a:lnTo>
                    <a:pt x="34" y="1"/>
                  </a:lnTo>
                  <a:lnTo>
                    <a:pt x="27" y="0"/>
                  </a:lnTo>
                  <a:lnTo>
                    <a:pt x="17" y="1"/>
                  </a:lnTo>
                  <a:lnTo>
                    <a:pt x="8" y="4"/>
                  </a:lnTo>
                  <a:lnTo>
                    <a:pt x="3" y="11"/>
                  </a:lnTo>
                  <a:lnTo>
                    <a:pt x="0" y="19"/>
                  </a:lnTo>
                  <a:lnTo>
                    <a:pt x="0" y="23"/>
                  </a:lnTo>
                  <a:lnTo>
                    <a:pt x="0" y="27"/>
                  </a:lnTo>
                  <a:close/>
                </a:path>
              </a:pathLst>
            </a:custGeom>
            <a:solidFill>
              <a:srgbClr val="F7B688"/>
            </a:solidFill>
            <a:ln w="9525">
              <a:noFill/>
              <a:round/>
              <a:headEnd/>
              <a:tailEnd/>
            </a:ln>
          </p:spPr>
          <p:txBody>
            <a:bodyPr/>
            <a:lstStyle/>
            <a:p>
              <a:endParaRPr lang="ru-RU"/>
            </a:p>
          </p:txBody>
        </p:sp>
        <p:sp>
          <p:nvSpPr>
            <p:cNvPr id="19504" name="Freeform 91"/>
            <p:cNvSpPr>
              <a:spLocks/>
            </p:cNvSpPr>
            <p:nvPr/>
          </p:nvSpPr>
          <p:spPr bwMode="auto">
            <a:xfrm>
              <a:off x="5268" y="3607"/>
              <a:ext cx="43" cy="38"/>
            </a:xfrm>
            <a:custGeom>
              <a:avLst/>
              <a:gdLst>
                <a:gd name="T0" fmla="*/ 2 w 43"/>
                <a:gd name="T1" fmla="*/ 26 h 38"/>
                <a:gd name="T2" fmla="*/ 2 w 43"/>
                <a:gd name="T3" fmla="*/ 26 h 38"/>
                <a:gd name="T4" fmla="*/ 5 w 43"/>
                <a:gd name="T5" fmla="*/ 32 h 38"/>
                <a:gd name="T6" fmla="*/ 11 w 43"/>
                <a:gd name="T7" fmla="*/ 37 h 38"/>
                <a:gd name="T8" fmla="*/ 19 w 43"/>
                <a:gd name="T9" fmla="*/ 38 h 38"/>
                <a:gd name="T10" fmla="*/ 27 w 43"/>
                <a:gd name="T11" fmla="*/ 37 h 38"/>
                <a:gd name="T12" fmla="*/ 27 w 43"/>
                <a:gd name="T13" fmla="*/ 37 h 38"/>
                <a:gd name="T14" fmla="*/ 35 w 43"/>
                <a:gd name="T15" fmla="*/ 33 h 38"/>
                <a:gd name="T16" fmla="*/ 40 w 43"/>
                <a:gd name="T17" fmla="*/ 27 h 38"/>
                <a:gd name="T18" fmla="*/ 43 w 43"/>
                <a:gd name="T19" fmla="*/ 21 h 38"/>
                <a:gd name="T20" fmla="*/ 41 w 43"/>
                <a:gd name="T21" fmla="*/ 13 h 38"/>
                <a:gd name="T22" fmla="*/ 41 w 43"/>
                <a:gd name="T23" fmla="*/ 13 h 38"/>
                <a:gd name="T24" fmla="*/ 38 w 43"/>
                <a:gd name="T25" fmla="*/ 7 h 38"/>
                <a:gd name="T26" fmla="*/ 32 w 43"/>
                <a:gd name="T27" fmla="*/ 2 h 38"/>
                <a:gd name="T28" fmla="*/ 24 w 43"/>
                <a:gd name="T29" fmla="*/ 0 h 38"/>
                <a:gd name="T30" fmla="*/ 16 w 43"/>
                <a:gd name="T31" fmla="*/ 2 h 38"/>
                <a:gd name="T32" fmla="*/ 16 w 43"/>
                <a:gd name="T33" fmla="*/ 2 h 38"/>
                <a:gd name="T34" fmla="*/ 8 w 43"/>
                <a:gd name="T35" fmla="*/ 5 h 38"/>
                <a:gd name="T36" fmla="*/ 4 w 43"/>
                <a:gd name="T37" fmla="*/ 11 h 38"/>
                <a:gd name="T38" fmla="*/ 0 w 43"/>
                <a:gd name="T39" fmla="*/ 18 h 38"/>
                <a:gd name="T40" fmla="*/ 2 w 43"/>
                <a:gd name="T41" fmla="*/ 26 h 38"/>
                <a:gd name="T42" fmla="*/ 2 w 43"/>
                <a:gd name="T43" fmla="*/ 26 h 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3"/>
                <a:gd name="T67" fmla="*/ 0 h 38"/>
                <a:gd name="T68" fmla="*/ 43 w 43"/>
                <a:gd name="T69" fmla="*/ 38 h 3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3" h="38">
                  <a:moveTo>
                    <a:pt x="2" y="26"/>
                  </a:moveTo>
                  <a:lnTo>
                    <a:pt x="2" y="26"/>
                  </a:lnTo>
                  <a:lnTo>
                    <a:pt x="5" y="32"/>
                  </a:lnTo>
                  <a:lnTo>
                    <a:pt x="11" y="37"/>
                  </a:lnTo>
                  <a:lnTo>
                    <a:pt x="19" y="38"/>
                  </a:lnTo>
                  <a:lnTo>
                    <a:pt x="27" y="37"/>
                  </a:lnTo>
                  <a:lnTo>
                    <a:pt x="35" y="33"/>
                  </a:lnTo>
                  <a:lnTo>
                    <a:pt x="40" y="27"/>
                  </a:lnTo>
                  <a:lnTo>
                    <a:pt x="43" y="21"/>
                  </a:lnTo>
                  <a:lnTo>
                    <a:pt x="41" y="13"/>
                  </a:lnTo>
                  <a:lnTo>
                    <a:pt x="38" y="7"/>
                  </a:lnTo>
                  <a:lnTo>
                    <a:pt x="32" y="2"/>
                  </a:lnTo>
                  <a:lnTo>
                    <a:pt x="24" y="0"/>
                  </a:lnTo>
                  <a:lnTo>
                    <a:pt x="16" y="2"/>
                  </a:lnTo>
                  <a:lnTo>
                    <a:pt x="8" y="5"/>
                  </a:lnTo>
                  <a:lnTo>
                    <a:pt x="4" y="11"/>
                  </a:lnTo>
                  <a:lnTo>
                    <a:pt x="0" y="18"/>
                  </a:lnTo>
                  <a:lnTo>
                    <a:pt x="2" y="26"/>
                  </a:lnTo>
                  <a:close/>
                </a:path>
              </a:pathLst>
            </a:custGeom>
            <a:solidFill>
              <a:srgbClr val="F6B283"/>
            </a:solidFill>
            <a:ln w="9525">
              <a:noFill/>
              <a:round/>
              <a:headEnd/>
              <a:tailEnd/>
            </a:ln>
          </p:spPr>
          <p:txBody>
            <a:bodyPr/>
            <a:lstStyle/>
            <a:p>
              <a:endParaRPr lang="ru-RU"/>
            </a:p>
          </p:txBody>
        </p:sp>
        <p:sp>
          <p:nvSpPr>
            <p:cNvPr id="19505" name="Freeform 92"/>
            <p:cNvSpPr>
              <a:spLocks/>
            </p:cNvSpPr>
            <p:nvPr/>
          </p:nvSpPr>
          <p:spPr bwMode="auto">
            <a:xfrm>
              <a:off x="5272" y="3610"/>
              <a:ext cx="36" cy="34"/>
            </a:xfrm>
            <a:custGeom>
              <a:avLst/>
              <a:gdLst>
                <a:gd name="T0" fmla="*/ 0 w 36"/>
                <a:gd name="T1" fmla="*/ 23 h 34"/>
                <a:gd name="T2" fmla="*/ 0 w 36"/>
                <a:gd name="T3" fmla="*/ 23 h 34"/>
                <a:gd name="T4" fmla="*/ 3 w 36"/>
                <a:gd name="T5" fmla="*/ 27 h 34"/>
                <a:gd name="T6" fmla="*/ 9 w 36"/>
                <a:gd name="T7" fmla="*/ 32 h 34"/>
                <a:gd name="T8" fmla="*/ 15 w 36"/>
                <a:gd name="T9" fmla="*/ 34 h 34"/>
                <a:gd name="T10" fmla="*/ 23 w 36"/>
                <a:gd name="T11" fmla="*/ 32 h 34"/>
                <a:gd name="T12" fmla="*/ 23 w 36"/>
                <a:gd name="T13" fmla="*/ 32 h 34"/>
                <a:gd name="T14" fmla="*/ 29 w 36"/>
                <a:gd name="T15" fmla="*/ 29 h 34"/>
                <a:gd name="T16" fmla="*/ 34 w 36"/>
                <a:gd name="T17" fmla="*/ 24 h 34"/>
                <a:gd name="T18" fmla="*/ 36 w 36"/>
                <a:gd name="T19" fmla="*/ 18 h 34"/>
                <a:gd name="T20" fmla="*/ 36 w 36"/>
                <a:gd name="T21" fmla="*/ 12 h 34"/>
                <a:gd name="T22" fmla="*/ 36 w 36"/>
                <a:gd name="T23" fmla="*/ 12 h 34"/>
                <a:gd name="T24" fmla="*/ 33 w 36"/>
                <a:gd name="T25" fmla="*/ 5 h 34"/>
                <a:gd name="T26" fmla="*/ 26 w 36"/>
                <a:gd name="T27" fmla="*/ 2 h 34"/>
                <a:gd name="T28" fmla="*/ 20 w 36"/>
                <a:gd name="T29" fmla="*/ 0 h 34"/>
                <a:gd name="T30" fmla="*/ 12 w 36"/>
                <a:gd name="T31" fmla="*/ 0 h 34"/>
                <a:gd name="T32" fmla="*/ 12 w 36"/>
                <a:gd name="T33" fmla="*/ 0 h 34"/>
                <a:gd name="T34" fmla="*/ 6 w 36"/>
                <a:gd name="T35" fmla="*/ 4 h 34"/>
                <a:gd name="T36" fmla="*/ 1 w 36"/>
                <a:gd name="T37" fmla="*/ 10 h 34"/>
                <a:gd name="T38" fmla="*/ 0 w 36"/>
                <a:gd name="T39" fmla="*/ 15 h 34"/>
                <a:gd name="T40" fmla="*/ 0 w 36"/>
                <a:gd name="T41" fmla="*/ 23 h 34"/>
                <a:gd name="T42" fmla="*/ 0 w 36"/>
                <a:gd name="T43" fmla="*/ 23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6"/>
                <a:gd name="T67" fmla="*/ 0 h 34"/>
                <a:gd name="T68" fmla="*/ 36 w 36"/>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6" h="34">
                  <a:moveTo>
                    <a:pt x="0" y="23"/>
                  </a:moveTo>
                  <a:lnTo>
                    <a:pt x="0" y="23"/>
                  </a:lnTo>
                  <a:lnTo>
                    <a:pt x="3" y="27"/>
                  </a:lnTo>
                  <a:lnTo>
                    <a:pt x="9" y="32"/>
                  </a:lnTo>
                  <a:lnTo>
                    <a:pt x="15" y="34"/>
                  </a:lnTo>
                  <a:lnTo>
                    <a:pt x="23" y="32"/>
                  </a:lnTo>
                  <a:lnTo>
                    <a:pt x="29" y="29"/>
                  </a:lnTo>
                  <a:lnTo>
                    <a:pt x="34" y="24"/>
                  </a:lnTo>
                  <a:lnTo>
                    <a:pt x="36" y="18"/>
                  </a:lnTo>
                  <a:lnTo>
                    <a:pt x="36" y="12"/>
                  </a:lnTo>
                  <a:lnTo>
                    <a:pt x="33" y="5"/>
                  </a:lnTo>
                  <a:lnTo>
                    <a:pt x="26" y="2"/>
                  </a:lnTo>
                  <a:lnTo>
                    <a:pt x="20" y="0"/>
                  </a:lnTo>
                  <a:lnTo>
                    <a:pt x="12" y="0"/>
                  </a:lnTo>
                  <a:lnTo>
                    <a:pt x="6" y="4"/>
                  </a:lnTo>
                  <a:lnTo>
                    <a:pt x="1" y="10"/>
                  </a:lnTo>
                  <a:lnTo>
                    <a:pt x="0" y="15"/>
                  </a:lnTo>
                  <a:lnTo>
                    <a:pt x="0" y="23"/>
                  </a:lnTo>
                  <a:close/>
                </a:path>
              </a:pathLst>
            </a:custGeom>
            <a:solidFill>
              <a:srgbClr val="F6AE7F"/>
            </a:solidFill>
            <a:ln w="9525">
              <a:noFill/>
              <a:round/>
              <a:headEnd/>
              <a:tailEnd/>
            </a:ln>
          </p:spPr>
          <p:txBody>
            <a:bodyPr/>
            <a:lstStyle/>
            <a:p>
              <a:endParaRPr lang="ru-RU"/>
            </a:p>
          </p:txBody>
        </p:sp>
        <p:sp>
          <p:nvSpPr>
            <p:cNvPr id="19506" name="Freeform 93"/>
            <p:cNvSpPr>
              <a:spLocks/>
            </p:cNvSpPr>
            <p:nvPr/>
          </p:nvSpPr>
          <p:spPr bwMode="auto">
            <a:xfrm>
              <a:off x="5273" y="3612"/>
              <a:ext cx="33" cy="30"/>
            </a:xfrm>
            <a:custGeom>
              <a:avLst/>
              <a:gdLst>
                <a:gd name="T0" fmla="*/ 0 w 33"/>
                <a:gd name="T1" fmla="*/ 19 h 30"/>
                <a:gd name="T2" fmla="*/ 0 w 33"/>
                <a:gd name="T3" fmla="*/ 19 h 30"/>
                <a:gd name="T4" fmla="*/ 3 w 33"/>
                <a:gd name="T5" fmla="*/ 24 h 30"/>
                <a:gd name="T6" fmla="*/ 8 w 33"/>
                <a:gd name="T7" fmla="*/ 28 h 30"/>
                <a:gd name="T8" fmla="*/ 14 w 33"/>
                <a:gd name="T9" fmla="*/ 30 h 30"/>
                <a:gd name="T10" fmla="*/ 21 w 33"/>
                <a:gd name="T11" fmla="*/ 28 h 30"/>
                <a:gd name="T12" fmla="*/ 21 w 33"/>
                <a:gd name="T13" fmla="*/ 28 h 30"/>
                <a:gd name="T14" fmla="*/ 27 w 33"/>
                <a:gd name="T15" fmla="*/ 25 h 30"/>
                <a:gd name="T16" fmla="*/ 32 w 33"/>
                <a:gd name="T17" fmla="*/ 21 h 30"/>
                <a:gd name="T18" fmla="*/ 33 w 33"/>
                <a:gd name="T19" fmla="*/ 16 h 30"/>
                <a:gd name="T20" fmla="*/ 33 w 33"/>
                <a:gd name="T21" fmla="*/ 10 h 30"/>
                <a:gd name="T22" fmla="*/ 33 w 33"/>
                <a:gd name="T23" fmla="*/ 10 h 30"/>
                <a:gd name="T24" fmla="*/ 30 w 33"/>
                <a:gd name="T25" fmla="*/ 5 h 30"/>
                <a:gd name="T26" fmla="*/ 25 w 33"/>
                <a:gd name="T27" fmla="*/ 2 h 30"/>
                <a:gd name="T28" fmla="*/ 19 w 33"/>
                <a:gd name="T29" fmla="*/ 0 h 30"/>
                <a:gd name="T30" fmla="*/ 13 w 33"/>
                <a:gd name="T31" fmla="*/ 0 h 30"/>
                <a:gd name="T32" fmla="*/ 13 w 33"/>
                <a:gd name="T33" fmla="*/ 0 h 30"/>
                <a:gd name="T34" fmla="*/ 6 w 33"/>
                <a:gd name="T35" fmla="*/ 3 h 30"/>
                <a:gd name="T36" fmla="*/ 2 w 33"/>
                <a:gd name="T37" fmla="*/ 8 h 30"/>
                <a:gd name="T38" fmla="*/ 0 w 33"/>
                <a:gd name="T39" fmla="*/ 14 h 30"/>
                <a:gd name="T40" fmla="*/ 0 w 33"/>
                <a:gd name="T41" fmla="*/ 19 h 30"/>
                <a:gd name="T42" fmla="*/ 0 w 33"/>
                <a:gd name="T43" fmla="*/ 19 h 3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3"/>
                <a:gd name="T67" fmla="*/ 0 h 30"/>
                <a:gd name="T68" fmla="*/ 33 w 33"/>
                <a:gd name="T69" fmla="*/ 30 h 3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3" h="30">
                  <a:moveTo>
                    <a:pt x="0" y="19"/>
                  </a:moveTo>
                  <a:lnTo>
                    <a:pt x="0" y="19"/>
                  </a:lnTo>
                  <a:lnTo>
                    <a:pt x="3" y="24"/>
                  </a:lnTo>
                  <a:lnTo>
                    <a:pt x="8" y="28"/>
                  </a:lnTo>
                  <a:lnTo>
                    <a:pt x="14" y="30"/>
                  </a:lnTo>
                  <a:lnTo>
                    <a:pt x="21" y="28"/>
                  </a:lnTo>
                  <a:lnTo>
                    <a:pt x="27" y="25"/>
                  </a:lnTo>
                  <a:lnTo>
                    <a:pt x="32" y="21"/>
                  </a:lnTo>
                  <a:lnTo>
                    <a:pt x="33" y="16"/>
                  </a:lnTo>
                  <a:lnTo>
                    <a:pt x="33" y="10"/>
                  </a:lnTo>
                  <a:lnTo>
                    <a:pt x="30" y="5"/>
                  </a:lnTo>
                  <a:lnTo>
                    <a:pt x="25" y="2"/>
                  </a:lnTo>
                  <a:lnTo>
                    <a:pt x="19" y="0"/>
                  </a:lnTo>
                  <a:lnTo>
                    <a:pt x="13" y="0"/>
                  </a:lnTo>
                  <a:lnTo>
                    <a:pt x="6" y="3"/>
                  </a:lnTo>
                  <a:lnTo>
                    <a:pt x="2" y="8"/>
                  </a:lnTo>
                  <a:lnTo>
                    <a:pt x="0" y="14"/>
                  </a:lnTo>
                  <a:lnTo>
                    <a:pt x="0" y="19"/>
                  </a:lnTo>
                  <a:close/>
                </a:path>
              </a:pathLst>
            </a:custGeom>
            <a:solidFill>
              <a:srgbClr val="F6A97A"/>
            </a:solidFill>
            <a:ln w="9525">
              <a:noFill/>
              <a:round/>
              <a:headEnd/>
              <a:tailEnd/>
            </a:ln>
          </p:spPr>
          <p:txBody>
            <a:bodyPr/>
            <a:lstStyle/>
            <a:p>
              <a:endParaRPr lang="ru-RU"/>
            </a:p>
          </p:txBody>
        </p:sp>
        <p:sp>
          <p:nvSpPr>
            <p:cNvPr id="19507" name="Freeform 94"/>
            <p:cNvSpPr>
              <a:spLocks/>
            </p:cNvSpPr>
            <p:nvPr/>
          </p:nvSpPr>
          <p:spPr bwMode="auto">
            <a:xfrm>
              <a:off x="5276" y="3614"/>
              <a:ext cx="27" cy="25"/>
            </a:xfrm>
            <a:custGeom>
              <a:avLst/>
              <a:gdLst>
                <a:gd name="T0" fmla="*/ 0 w 27"/>
                <a:gd name="T1" fmla="*/ 17 h 25"/>
                <a:gd name="T2" fmla="*/ 0 w 27"/>
                <a:gd name="T3" fmla="*/ 17 h 25"/>
                <a:gd name="T4" fmla="*/ 2 w 27"/>
                <a:gd name="T5" fmla="*/ 22 h 25"/>
                <a:gd name="T6" fmla="*/ 7 w 27"/>
                <a:gd name="T7" fmla="*/ 23 h 25"/>
                <a:gd name="T8" fmla="*/ 11 w 27"/>
                <a:gd name="T9" fmla="*/ 25 h 25"/>
                <a:gd name="T10" fmla="*/ 18 w 27"/>
                <a:gd name="T11" fmla="*/ 25 h 25"/>
                <a:gd name="T12" fmla="*/ 18 w 27"/>
                <a:gd name="T13" fmla="*/ 25 h 25"/>
                <a:gd name="T14" fmla="*/ 22 w 27"/>
                <a:gd name="T15" fmla="*/ 22 h 25"/>
                <a:gd name="T16" fmla="*/ 25 w 27"/>
                <a:gd name="T17" fmla="*/ 19 h 25"/>
                <a:gd name="T18" fmla="*/ 27 w 27"/>
                <a:gd name="T19" fmla="*/ 14 h 25"/>
                <a:gd name="T20" fmla="*/ 27 w 27"/>
                <a:gd name="T21" fmla="*/ 9 h 25"/>
                <a:gd name="T22" fmla="*/ 27 w 27"/>
                <a:gd name="T23" fmla="*/ 9 h 25"/>
                <a:gd name="T24" fmla="*/ 25 w 27"/>
                <a:gd name="T25" fmla="*/ 4 h 25"/>
                <a:gd name="T26" fmla="*/ 21 w 27"/>
                <a:gd name="T27" fmla="*/ 1 h 25"/>
                <a:gd name="T28" fmla="*/ 16 w 27"/>
                <a:gd name="T29" fmla="*/ 0 h 25"/>
                <a:gd name="T30" fmla="*/ 10 w 27"/>
                <a:gd name="T31" fmla="*/ 1 h 25"/>
                <a:gd name="T32" fmla="*/ 10 w 27"/>
                <a:gd name="T33" fmla="*/ 1 h 25"/>
                <a:gd name="T34" fmla="*/ 5 w 27"/>
                <a:gd name="T35" fmla="*/ 3 h 25"/>
                <a:gd name="T36" fmla="*/ 2 w 27"/>
                <a:gd name="T37" fmla="*/ 8 h 25"/>
                <a:gd name="T38" fmla="*/ 0 w 27"/>
                <a:gd name="T39" fmla="*/ 12 h 25"/>
                <a:gd name="T40" fmla="*/ 0 w 27"/>
                <a:gd name="T41" fmla="*/ 17 h 25"/>
                <a:gd name="T42" fmla="*/ 0 w 27"/>
                <a:gd name="T43" fmla="*/ 17 h 2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25"/>
                <a:gd name="T68" fmla="*/ 27 w 27"/>
                <a:gd name="T69" fmla="*/ 25 h 2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25">
                  <a:moveTo>
                    <a:pt x="0" y="17"/>
                  </a:moveTo>
                  <a:lnTo>
                    <a:pt x="0" y="17"/>
                  </a:lnTo>
                  <a:lnTo>
                    <a:pt x="2" y="22"/>
                  </a:lnTo>
                  <a:lnTo>
                    <a:pt x="7" y="23"/>
                  </a:lnTo>
                  <a:lnTo>
                    <a:pt x="11" y="25"/>
                  </a:lnTo>
                  <a:lnTo>
                    <a:pt x="18" y="25"/>
                  </a:lnTo>
                  <a:lnTo>
                    <a:pt x="22" y="22"/>
                  </a:lnTo>
                  <a:lnTo>
                    <a:pt x="25" y="19"/>
                  </a:lnTo>
                  <a:lnTo>
                    <a:pt x="27" y="14"/>
                  </a:lnTo>
                  <a:lnTo>
                    <a:pt x="27" y="9"/>
                  </a:lnTo>
                  <a:lnTo>
                    <a:pt x="25" y="4"/>
                  </a:lnTo>
                  <a:lnTo>
                    <a:pt x="21" y="1"/>
                  </a:lnTo>
                  <a:lnTo>
                    <a:pt x="16" y="0"/>
                  </a:lnTo>
                  <a:lnTo>
                    <a:pt x="10" y="1"/>
                  </a:lnTo>
                  <a:lnTo>
                    <a:pt x="5" y="3"/>
                  </a:lnTo>
                  <a:lnTo>
                    <a:pt x="2" y="8"/>
                  </a:lnTo>
                  <a:lnTo>
                    <a:pt x="0" y="12"/>
                  </a:lnTo>
                  <a:lnTo>
                    <a:pt x="0" y="17"/>
                  </a:lnTo>
                  <a:close/>
                </a:path>
              </a:pathLst>
            </a:custGeom>
            <a:solidFill>
              <a:srgbClr val="F4A475"/>
            </a:solidFill>
            <a:ln w="9525">
              <a:noFill/>
              <a:round/>
              <a:headEnd/>
              <a:tailEnd/>
            </a:ln>
          </p:spPr>
          <p:txBody>
            <a:bodyPr/>
            <a:lstStyle/>
            <a:p>
              <a:endParaRPr lang="ru-RU"/>
            </a:p>
          </p:txBody>
        </p:sp>
        <p:sp>
          <p:nvSpPr>
            <p:cNvPr id="19508" name="Freeform 95"/>
            <p:cNvSpPr>
              <a:spLocks/>
            </p:cNvSpPr>
            <p:nvPr/>
          </p:nvSpPr>
          <p:spPr bwMode="auto">
            <a:xfrm>
              <a:off x="5278" y="3615"/>
              <a:ext cx="23" cy="22"/>
            </a:xfrm>
            <a:custGeom>
              <a:avLst/>
              <a:gdLst>
                <a:gd name="T0" fmla="*/ 0 w 23"/>
                <a:gd name="T1" fmla="*/ 14 h 22"/>
                <a:gd name="T2" fmla="*/ 0 w 23"/>
                <a:gd name="T3" fmla="*/ 14 h 22"/>
                <a:gd name="T4" fmla="*/ 1 w 23"/>
                <a:gd name="T5" fmla="*/ 19 h 22"/>
                <a:gd name="T6" fmla="*/ 6 w 23"/>
                <a:gd name="T7" fmla="*/ 21 h 22"/>
                <a:gd name="T8" fmla="*/ 9 w 23"/>
                <a:gd name="T9" fmla="*/ 22 h 22"/>
                <a:gd name="T10" fmla="*/ 14 w 23"/>
                <a:gd name="T11" fmla="*/ 22 h 22"/>
                <a:gd name="T12" fmla="*/ 14 w 23"/>
                <a:gd name="T13" fmla="*/ 22 h 22"/>
                <a:gd name="T14" fmla="*/ 19 w 23"/>
                <a:gd name="T15" fmla="*/ 19 h 22"/>
                <a:gd name="T16" fmla="*/ 22 w 23"/>
                <a:gd name="T17" fmla="*/ 16 h 22"/>
                <a:gd name="T18" fmla="*/ 23 w 23"/>
                <a:gd name="T19" fmla="*/ 13 h 22"/>
                <a:gd name="T20" fmla="*/ 23 w 23"/>
                <a:gd name="T21" fmla="*/ 8 h 22"/>
                <a:gd name="T22" fmla="*/ 23 w 23"/>
                <a:gd name="T23" fmla="*/ 8 h 22"/>
                <a:gd name="T24" fmla="*/ 22 w 23"/>
                <a:gd name="T25" fmla="*/ 5 h 22"/>
                <a:gd name="T26" fmla="*/ 17 w 23"/>
                <a:gd name="T27" fmla="*/ 2 h 22"/>
                <a:gd name="T28" fmla="*/ 14 w 23"/>
                <a:gd name="T29" fmla="*/ 0 h 22"/>
                <a:gd name="T30" fmla="*/ 9 w 23"/>
                <a:gd name="T31" fmla="*/ 2 h 22"/>
                <a:gd name="T32" fmla="*/ 9 w 23"/>
                <a:gd name="T33" fmla="*/ 2 h 22"/>
                <a:gd name="T34" fmla="*/ 5 w 23"/>
                <a:gd name="T35" fmla="*/ 3 h 22"/>
                <a:gd name="T36" fmla="*/ 1 w 23"/>
                <a:gd name="T37" fmla="*/ 7 h 22"/>
                <a:gd name="T38" fmla="*/ 0 w 23"/>
                <a:gd name="T39" fmla="*/ 11 h 22"/>
                <a:gd name="T40" fmla="*/ 0 w 23"/>
                <a:gd name="T41" fmla="*/ 14 h 22"/>
                <a:gd name="T42" fmla="*/ 0 w 23"/>
                <a:gd name="T43" fmla="*/ 14 h 2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3"/>
                <a:gd name="T67" fmla="*/ 0 h 22"/>
                <a:gd name="T68" fmla="*/ 23 w 23"/>
                <a:gd name="T69" fmla="*/ 22 h 2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3" h="22">
                  <a:moveTo>
                    <a:pt x="0" y="14"/>
                  </a:moveTo>
                  <a:lnTo>
                    <a:pt x="0" y="14"/>
                  </a:lnTo>
                  <a:lnTo>
                    <a:pt x="1" y="19"/>
                  </a:lnTo>
                  <a:lnTo>
                    <a:pt x="6" y="21"/>
                  </a:lnTo>
                  <a:lnTo>
                    <a:pt x="9" y="22"/>
                  </a:lnTo>
                  <a:lnTo>
                    <a:pt x="14" y="22"/>
                  </a:lnTo>
                  <a:lnTo>
                    <a:pt x="19" y="19"/>
                  </a:lnTo>
                  <a:lnTo>
                    <a:pt x="22" y="16"/>
                  </a:lnTo>
                  <a:lnTo>
                    <a:pt x="23" y="13"/>
                  </a:lnTo>
                  <a:lnTo>
                    <a:pt x="23" y="8"/>
                  </a:lnTo>
                  <a:lnTo>
                    <a:pt x="22" y="5"/>
                  </a:lnTo>
                  <a:lnTo>
                    <a:pt x="17" y="2"/>
                  </a:lnTo>
                  <a:lnTo>
                    <a:pt x="14" y="0"/>
                  </a:lnTo>
                  <a:lnTo>
                    <a:pt x="9" y="2"/>
                  </a:lnTo>
                  <a:lnTo>
                    <a:pt x="5" y="3"/>
                  </a:lnTo>
                  <a:lnTo>
                    <a:pt x="1" y="7"/>
                  </a:lnTo>
                  <a:lnTo>
                    <a:pt x="0" y="11"/>
                  </a:lnTo>
                  <a:lnTo>
                    <a:pt x="0" y="14"/>
                  </a:lnTo>
                  <a:close/>
                </a:path>
              </a:pathLst>
            </a:custGeom>
            <a:solidFill>
              <a:srgbClr val="F4A071"/>
            </a:solidFill>
            <a:ln w="9525">
              <a:noFill/>
              <a:round/>
              <a:headEnd/>
              <a:tailEnd/>
            </a:ln>
          </p:spPr>
          <p:txBody>
            <a:bodyPr/>
            <a:lstStyle/>
            <a:p>
              <a:endParaRPr lang="ru-RU"/>
            </a:p>
          </p:txBody>
        </p:sp>
        <p:sp>
          <p:nvSpPr>
            <p:cNvPr id="19509" name="Freeform 96"/>
            <p:cNvSpPr>
              <a:spLocks/>
            </p:cNvSpPr>
            <p:nvPr/>
          </p:nvSpPr>
          <p:spPr bwMode="auto">
            <a:xfrm>
              <a:off x="5279" y="3618"/>
              <a:ext cx="21" cy="18"/>
            </a:xfrm>
            <a:custGeom>
              <a:avLst/>
              <a:gdLst>
                <a:gd name="T0" fmla="*/ 2 w 21"/>
                <a:gd name="T1" fmla="*/ 11 h 18"/>
                <a:gd name="T2" fmla="*/ 2 w 21"/>
                <a:gd name="T3" fmla="*/ 11 h 18"/>
                <a:gd name="T4" fmla="*/ 4 w 21"/>
                <a:gd name="T5" fmla="*/ 15 h 18"/>
                <a:gd name="T6" fmla="*/ 5 w 21"/>
                <a:gd name="T7" fmla="*/ 16 h 18"/>
                <a:gd name="T8" fmla="*/ 10 w 21"/>
                <a:gd name="T9" fmla="*/ 18 h 18"/>
                <a:gd name="T10" fmla="*/ 13 w 21"/>
                <a:gd name="T11" fmla="*/ 16 h 18"/>
                <a:gd name="T12" fmla="*/ 13 w 21"/>
                <a:gd name="T13" fmla="*/ 16 h 18"/>
                <a:gd name="T14" fmla="*/ 16 w 21"/>
                <a:gd name="T15" fmla="*/ 15 h 18"/>
                <a:gd name="T16" fmla="*/ 19 w 21"/>
                <a:gd name="T17" fmla="*/ 13 h 18"/>
                <a:gd name="T18" fmla="*/ 21 w 21"/>
                <a:gd name="T19" fmla="*/ 10 h 18"/>
                <a:gd name="T20" fmla="*/ 19 w 21"/>
                <a:gd name="T21" fmla="*/ 5 h 18"/>
                <a:gd name="T22" fmla="*/ 19 w 21"/>
                <a:gd name="T23" fmla="*/ 5 h 18"/>
                <a:gd name="T24" fmla="*/ 18 w 21"/>
                <a:gd name="T25" fmla="*/ 2 h 18"/>
                <a:gd name="T26" fmla="*/ 16 w 21"/>
                <a:gd name="T27" fmla="*/ 0 h 18"/>
                <a:gd name="T28" fmla="*/ 11 w 21"/>
                <a:gd name="T29" fmla="*/ 0 h 18"/>
                <a:gd name="T30" fmla="*/ 8 w 21"/>
                <a:gd name="T31" fmla="*/ 0 h 18"/>
                <a:gd name="T32" fmla="*/ 8 w 21"/>
                <a:gd name="T33" fmla="*/ 0 h 18"/>
                <a:gd name="T34" fmla="*/ 5 w 21"/>
                <a:gd name="T35" fmla="*/ 2 h 18"/>
                <a:gd name="T36" fmla="*/ 2 w 21"/>
                <a:gd name="T37" fmla="*/ 5 h 18"/>
                <a:gd name="T38" fmla="*/ 0 w 21"/>
                <a:gd name="T39" fmla="*/ 8 h 18"/>
                <a:gd name="T40" fmla="*/ 2 w 21"/>
                <a:gd name="T41" fmla="*/ 11 h 18"/>
                <a:gd name="T42" fmla="*/ 2 w 21"/>
                <a:gd name="T43" fmla="*/ 11 h 1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
                <a:gd name="T67" fmla="*/ 0 h 18"/>
                <a:gd name="T68" fmla="*/ 21 w 21"/>
                <a:gd name="T69" fmla="*/ 18 h 1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 h="18">
                  <a:moveTo>
                    <a:pt x="2" y="11"/>
                  </a:moveTo>
                  <a:lnTo>
                    <a:pt x="2" y="11"/>
                  </a:lnTo>
                  <a:lnTo>
                    <a:pt x="4" y="15"/>
                  </a:lnTo>
                  <a:lnTo>
                    <a:pt x="5" y="16"/>
                  </a:lnTo>
                  <a:lnTo>
                    <a:pt x="10" y="18"/>
                  </a:lnTo>
                  <a:lnTo>
                    <a:pt x="13" y="16"/>
                  </a:lnTo>
                  <a:lnTo>
                    <a:pt x="16" y="15"/>
                  </a:lnTo>
                  <a:lnTo>
                    <a:pt x="19" y="13"/>
                  </a:lnTo>
                  <a:lnTo>
                    <a:pt x="21" y="10"/>
                  </a:lnTo>
                  <a:lnTo>
                    <a:pt x="19" y="5"/>
                  </a:lnTo>
                  <a:lnTo>
                    <a:pt x="18" y="2"/>
                  </a:lnTo>
                  <a:lnTo>
                    <a:pt x="16" y="0"/>
                  </a:lnTo>
                  <a:lnTo>
                    <a:pt x="11" y="0"/>
                  </a:lnTo>
                  <a:lnTo>
                    <a:pt x="8" y="0"/>
                  </a:lnTo>
                  <a:lnTo>
                    <a:pt x="5" y="2"/>
                  </a:lnTo>
                  <a:lnTo>
                    <a:pt x="2" y="5"/>
                  </a:lnTo>
                  <a:lnTo>
                    <a:pt x="0" y="8"/>
                  </a:lnTo>
                  <a:lnTo>
                    <a:pt x="2" y="11"/>
                  </a:lnTo>
                  <a:close/>
                </a:path>
              </a:pathLst>
            </a:custGeom>
            <a:solidFill>
              <a:srgbClr val="F49C6D"/>
            </a:solidFill>
            <a:ln w="9525">
              <a:noFill/>
              <a:round/>
              <a:headEnd/>
              <a:tailEnd/>
            </a:ln>
          </p:spPr>
          <p:txBody>
            <a:bodyPr/>
            <a:lstStyle/>
            <a:p>
              <a:endParaRPr lang="ru-RU"/>
            </a:p>
          </p:txBody>
        </p:sp>
        <p:sp>
          <p:nvSpPr>
            <p:cNvPr id="19510" name="Freeform 97"/>
            <p:cNvSpPr>
              <a:spLocks/>
            </p:cNvSpPr>
            <p:nvPr/>
          </p:nvSpPr>
          <p:spPr bwMode="auto">
            <a:xfrm>
              <a:off x="5240" y="3584"/>
              <a:ext cx="52" cy="14"/>
            </a:xfrm>
            <a:custGeom>
              <a:avLst/>
              <a:gdLst>
                <a:gd name="T0" fmla="*/ 0 w 52"/>
                <a:gd name="T1" fmla="*/ 6 h 14"/>
                <a:gd name="T2" fmla="*/ 0 w 52"/>
                <a:gd name="T3" fmla="*/ 6 h 14"/>
                <a:gd name="T4" fmla="*/ 9 w 52"/>
                <a:gd name="T5" fmla="*/ 8 h 14"/>
                <a:gd name="T6" fmla="*/ 19 w 52"/>
                <a:gd name="T7" fmla="*/ 8 h 14"/>
                <a:gd name="T8" fmla="*/ 28 w 52"/>
                <a:gd name="T9" fmla="*/ 6 h 14"/>
                <a:gd name="T10" fmla="*/ 28 w 52"/>
                <a:gd name="T11" fmla="*/ 6 h 14"/>
                <a:gd name="T12" fmla="*/ 52 w 52"/>
                <a:gd name="T13" fmla="*/ 0 h 14"/>
                <a:gd name="T14" fmla="*/ 52 w 52"/>
                <a:gd name="T15" fmla="*/ 0 h 14"/>
                <a:gd name="T16" fmla="*/ 44 w 52"/>
                <a:gd name="T17" fmla="*/ 4 h 14"/>
                <a:gd name="T18" fmla="*/ 38 w 52"/>
                <a:gd name="T19" fmla="*/ 9 h 14"/>
                <a:gd name="T20" fmla="*/ 30 w 52"/>
                <a:gd name="T21" fmla="*/ 12 h 14"/>
                <a:gd name="T22" fmla="*/ 30 w 52"/>
                <a:gd name="T23" fmla="*/ 12 h 14"/>
                <a:gd name="T24" fmla="*/ 24 w 52"/>
                <a:gd name="T25" fmla="*/ 14 h 14"/>
                <a:gd name="T26" fmla="*/ 19 w 52"/>
                <a:gd name="T27" fmla="*/ 14 h 14"/>
                <a:gd name="T28" fmla="*/ 9 w 52"/>
                <a:gd name="T29" fmla="*/ 11 h 14"/>
                <a:gd name="T30" fmla="*/ 3 w 52"/>
                <a:gd name="T31" fmla="*/ 8 h 14"/>
                <a:gd name="T32" fmla="*/ 0 w 52"/>
                <a:gd name="T33" fmla="*/ 6 h 14"/>
                <a:gd name="T34" fmla="*/ 0 w 52"/>
                <a:gd name="T35" fmla="*/ 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14"/>
                <a:gd name="T56" fmla="*/ 52 w 52"/>
                <a:gd name="T57" fmla="*/ 14 h 1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14">
                  <a:moveTo>
                    <a:pt x="0" y="6"/>
                  </a:moveTo>
                  <a:lnTo>
                    <a:pt x="0" y="6"/>
                  </a:lnTo>
                  <a:lnTo>
                    <a:pt x="9" y="8"/>
                  </a:lnTo>
                  <a:lnTo>
                    <a:pt x="19" y="8"/>
                  </a:lnTo>
                  <a:lnTo>
                    <a:pt x="28" y="6"/>
                  </a:lnTo>
                  <a:lnTo>
                    <a:pt x="52" y="0"/>
                  </a:lnTo>
                  <a:lnTo>
                    <a:pt x="44" y="4"/>
                  </a:lnTo>
                  <a:lnTo>
                    <a:pt x="38" y="9"/>
                  </a:lnTo>
                  <a:lnTo>
                    <a:pt x="30" y="12"/>
                  </a:lnTo>
                  <a:lnTo>
                    <a:pt x="24" y="14"/>
                  </a:lnTo>
                  <a:lnTo>
                    <a:pt x="19" y="14"/>
                  </a:lnTo>
                  <a:lnTo>
                    <a:pt x="9" y="11"/>
                  </a:lnTo>
                  <a:lnTo>
                    <a:pt x="3" y="8"/>
                  </a:lnTo>
                  <a:lnTo>
                    <a:pt x="0" y="6"/>
                  </a:lnTo>
                  <a:close/>
                </a:path>
              </a:pathLst>
            </a:custGeom>
            <a:solidFill>
              <a:srgbClr val="2D1C14"/>
            </a:solidFill>
            <a:ln w="9525">
              <a:noFill/>
              <a:round/>
              <a:headEnd/>
              <a:tailEnd/>
            </a:ln>
          </p:spPr>
          <p:txBody>
            <a:bodyPr/>
            <a:lstStyle/>
            <a:p>
              <a:endParaRPr lang="ru-RU"/>
            </a:p>
          </p:txBody>
        </p:sp>
        <p:sp>
          <p:nvSpPr>
            <p:cNvPr id="19511" name="Freeform 98"/>
            <p:cNvSpPr>
              <a:spLocks/>
            </p:cNvSpPr>
            <p:nvPr/>
          </p:nvSpPr>
          <p:spPr bwMode="auto">
            <a:xfrm>
              <a:off x="5164" y="3598"/>
              <a:ext cx="27" cy="9"/>
            </a:xfrm>
            <a:custGeom>
              <a:avLst/>
              <a:gdLst>
                <a:gd name="T0" fmla="*/ 27 w 27"/>
                <a:gd name="T1" fmla="*/ 0 h 9"/>
                <a:gd name="T2" fmla="*/ 27 w 27"/>
                <a:gd name="T3" fmla="*/ 0 h 9"/>
                <a:gd name="T4" fmla="*/ 26 w 27"/>
                <a:gd name="T5" fmla="*/ 1 h 9"/>
                <a:gd name="T6" fmla="*/ 21 w 27"/>
                <a:gd name="T7" fmla="*/ 3 h 9"/>
                <a:gd name="T8" fmla="*/ 11 w 27"/>
                <a:gd name="T9" fmla="*/ 5 h 9"/>
                <a:gd name="T10" fmla="*/ 7 w 27"/>
                <a:gd name="T11" fmla="*/ 3 h 9"/>
                <a:gd name="T12" fmla="*/ 0 w 27"/>
                <a:gd name="T13" fmla="*/ 1 h 9"/>
                <a:gd name="T14" fmla="*/ 0 w 27"/>
                <a:gd name="T15" fmla="*/ 1 h 9"/>
                <a:gd name="T16" fmla="*/ 4 w 27"/>
                <a:gd name="T17" fmla="*/ 5 h 9"/>
                <a:gd name="T18" fmla="*/ 10 w 27"/>
                <a:gd name="T19" fmla="*/ 9 h 9"/>
                <a:gd name="T20" fmla="*/ 13 w 27"/>
                <a:gd name="T21" fmla="*/ 9 h 9"/>
                <a:gd name="T22" fmla="*/ 18 w 27"/>
                <a:gd name="T23" fmla="*/ 9 h 9"/>
                <a:gd name="T24" fmla="*/ 22 w 27"/>
                <a:gd name="T25" fmla="*/ 6 h 9"/>
                <a:gd name="T26" fmla="*/ 27 w 27"/>
                <a:gd name="T27" fmla="*/ 0 h 9"/>
                <a:gd name="T28" fmla="*/ 27 w 27"/>
                <a:gd name="T29" fmla="*/ 0 h 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
                <a:gd name="T46" fmla="*/ 0 h 9"/>
                <a:gd name="T47" fmla="*/ 27 w 27"/>
                <a:gd name="T48" fmla="*/ 9 h 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 h="9">
                  <a:moveTo>
                    <a:pt x="27" y="0"/>
                  </a:moveTo>
                  <a:lnTo>
                    <a:pt x="27" y="0"/>
                  </a:lnTo>
                  <a:lnTo>
                    <a:pt x="26" y="1"/>
                  </a:lnTo>
                  <a:lnTo>
                    <a:pt x="21" y="3"/>
                  </a:lnTo>
                  <a:lnTo>
                    <a:pt x="11" y="5"/>
                  </a:lnTo>
                  <a:lnTo>
                    <a:pt x="7" y="3"/>
                  </a:lnTo>
                  <a:lnTo>
                    <a:pt x="0" y="1"/>
                  </a:lnTo>
                  <a:lnTo>
                    <a:pt x="4" y="5"/>
                  </a:lnTo>
                  <a:lnTo>
                    <a:pt x="10" y="9"/>
                  </a:lnTo>
                  <a:lnTo>
                    <a:pt x="13" y="9"/>
                  </a:lnTo>
                  <a:lnTo>
                    <a:pt x="18" y="9"/>
                  </a:lnTo>
                  <a:lnTo>
                    <a:pt x="22" y="6"/>
                  </a:lnTo>
                  <a:lnTo>
                    <a:pt x="27" y="0"/>
                  </a:lnTo>
                  <a:close/>
                </a:path>
              </a:pathLst>
            </a:custGeom>
            <a:solidFill>
              <a:srgbClr val="2D1C14"/>
            </a:solidFill>
            <a:ln w="9525">
              <a:noFill/>
              <a:round/>
              <a:headEnd/>
              <a:tailEnd/>
            </a:ln>
          </p:spPr>
          <p:txBody>
            <a:bodyPr/>
            <a:lstStyle/>
            <a:p>
              <a:endParaRPr lang="ru-RU"/>
            </a:p>
          </p:txBody>
        </p:sp>
        <p:sp>
          <p:nvSpPr>
            <p:cNvPr id="19512" name="Freeform 99"/>
            <p:cNvSpPr>
              <a:spLocks/>
            </p:cNvSpPr>
            <p:nvPr/>
          </p:nvSpPr>
          <p:spPr bwMode="auto">
            <a:xfrm>
              <a:off x="5229" y="3544"/>
              <a:ext cx="77" cy="19"/>
            </a:xfrm>
            <a:custGeom>
              <a:avLst/>
              <a:gdLst>
                <a:gd name="T0" fmla="*/ 77 w 77"/>
                <a:gd name="T1" fmla="*/ 13 h 19"/>
                <a:gd name="T2" fmla="*/ 77 w 77"/>
                <a:gd name="T3" fmla="*/ 13 h 19"/>
                <a:gd name="T4" fmla="*/ 65 w 77"/>
                <a:gd name="T5" fmla="*/ 8 h 19"/>
                <a:gd name="T6" fmla="*/ 54 w 77"/>
                <a:gd name="T7" fmla="*/ 3 h 19"/>
                <a:gd name="T8" fmla="*/ 43 w 77"/>
                <a:gd name="T9" fmla="*/ 2 h 19"/>
                <a:gd name="T10" fmla="*/ 43 w 77"/>
                <a:gd name="T11" fmla="*/ 2 h 19"/>
                <a:gd name="T12" fmla="*/ 36 w 77"/>
                <a:gd name="T13" fmla="*/ 3 h 19"/>
                <a:gd name="T14" fmla="*/ 30 w 77"/>
                <a:gd name="T15" fmla="*/ 5 h 19"/>
                <a:gd name="T16" fmla="*/ 17 w 77"/>
                <a:gd name="T17" fmla="*/ 11 h 19"/>
                <a:gd name="T18" fmla="*/ 2 w 77"/>
                <a:gd name="T19" fmla="*/ 19 h 19"/>
                <a:gd name="T20" fmla="*/ 2 w 77"/>
                <a:gd name="T21" fmla="*/ 19 h 19"/>
                <a:gd name="T22" fmla="*/ 0 w 77"/>
                <a:gd name="T23" fmla="*/ 19 h 19"/>
                <a:gd name="T24" fmla="*/ 0 w 77"/>
                <a:gd name="T25" fmla="*/ 16 h 19"/>
                <a:gd name="T26" fmla="*/ 5 w 77"/>
                <a:gd name="T27" fmla="*/ 13 h 19"/>
                <a:gd name="T28" fmla="*/ 5 w 77"/>
                <a:gd name="T29" fmla="*/ 13 h 19"/>
                <a:gd name="T30" fmla="*/ 14 w 77"/>
                <a:gd name="T31" fmla="*/ 7 h 19"/>
                <a:gd name="T32" fmla="*/ 22 w 77"/>
                <a:gd name="T33" fmla="*/ 3 h 19"/>
                <a:gd name="T34" fmla="*/ 32 w 77"/>
                <a:gd name="T35" fmla="*/ 0 h 19"/>
                <a:gd name="T36" fmla="*/ 43 w 77"/>
                <a:gd name="T37" fmla="*/ 0 h 19"/>
                <a:gd name="T38" fmla="*/ 54 w 77"/>
                <a:gd name="T39" fmla="*/ 0 h 19"/>
                <a:gd name="T40" fmla="*/ 65 w 77"/>
                <a:gd name="T41" fmla="*/ 5 h 19"/>
                <a:gd name="T42" fmla="*/ 77 w 77"/>
                <a:gd name="T43" fmla="*/ 13 h 19"/>
                <a:gd name="T44" fmla="*/ 77 w 77"/>
                <a:gd name="T45" fmla="*/ 13 h 1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7"/>
                <a:gd name="T70" fmla="*/ 0 h 19"/>
                <a:gd name="T71" fmla="*/ 77 w 77"/>
                <a:gd name="T72" fmla="*/ 19 h 1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7" h="19">
                  <a:moveTo>
                    <a:pt x="77" y="13"/>
                  </a:moveTo>
                  <a:lnTo>
                    <a:pt x="77" y="13"/>
                  </a:lnTo>
                  <a:lnTo>
                    <a:pt x="65" y="8"/>
                  </a:lnTo>
                  <a:lnTo>
                    <a:pt x="54" y="3"/>
                  </a:lnTo>
                  <a:lnTo>
                    <a:pt x="43" y="2"/>
                  </a:lnTo>
                  <a:lnTo>
                    <a:pt x="36" y="3"/>
                  </a:lnTo>
                  <a:lnTo>
                    <a:pt x="30" y="5"/>
                  </a:lnTo>
                  <a:lnTo>
                    <a:pt x="17" y="11"/>
                  </a:lnTo>
                  <a:lnTo>
                    <a:pt x="2" y="19"/>
                  </a:lnTo>
                  <a:lnTo>
                    <a:pt x="0" y="19"/>
                  </a:lnTo>
                  <a:lnTo>
                    <a:pt x="0" y="16"/>
                  </a:lnTo>
                  <a:lnTo>
                    <a:pt x="5" y="13"/>
                  </a:lnTo>
                  <a:lnTo>
                    <a:pt x="14" y="7"/>
                  </a:lnTo>
                  <a:lnTo>
                    <a:pt x="22" y="3"/>
                  </a:lnTo>
                  <a:lnTo>
                    <a:pt x="32" y="0"/>
                  </a:lnTo>
                  <a:lnTo>
                    <a:pt x="43" y="0"/>
                  </a:lnTo>
                  <a:lnTo>
                    <a:pt x="54" y="0"/>
                  </a:lnTo>
                  <a:lnTo>
                    <a:pt x="65" y="5"/>
                  </a:lnTo>
                  <a:lnTo>
                    <a:pt x="77" y="13"/>
                  </a:lnTo>
                  <a:close/>
                </a:path>
              </a:pathLst>
            </a:custGeom>
            <a:solidFill>
              <a:srgbClr val="B16E3F"/>
            </a:solidFill>
            <a:ln w="9525">
              <a:noFill/>
              <a:round/>
              <a:headEnd/>
              <a:tailEnd/>
            </a:ln>
          </p:spPr>
          <p:txBody>
            <a:bodyPr/>
            <a:lstStyle/>
            <a:p>
              <a:endParaRPr lang="ru-RU"/>
            </a:p>
          </p:txBody>
        </p:sp>
        <p:sp>
          <p:nvSpPr>
            <p:cNvPr id="19513" name="Freeform 100"/>
            <p:cNvSpPr>
              <a:spLocks/>
            </p:cNvSpPr>
            <p:nvPr/>
          </p:nvSpPr>
          <p:spPr bwMode="auto">
            <a:xfrm>
              <a:off x="5158" y="3562"/>
              <a:ext cx="25" cy="11"/>
            </a:xfrm>
            <a:custGeom>
              <a:avLst/>
              <a:gdLst>
                <a:gd name="T0" fmla="*/ 0 w 25"/>
                <a:gd name="T1" fmla="*/ 11 h 11"/>
                <a:gd name="T2" fmla="*/ 0 w 25"/>
                <a:gd name="T3" fmla="*/ 11 h 11"/>
                <a:gd name="T4" fmla="*/ 0 w 25"/>
                <a:gd name="T5" fmla="*/ 9 h 11"/>
                <a:gd name="T6" fmla="*/ 2 w 25"/>
                <a:gd name="T7" fmla="*/ 6 h 11"/>
                <a:gd name="T8" fmla="*/ 5 w 25"/>
                <a:gd name="T9" fmla="*/ 4 h 11"/>
                <a:gd name="T10" fmla="*/ 8 w 25"/>
                <a:gd name="T11" fmla="*/ 4 h 11"/>
                <a:gd name="T12" fmla="*/ 13 w 25"/>
                <a:gd name="T13" fmla="*/ 4 h 11"/>
                <a:gd name="T14" fmla="*/ 13 w 25"/>
                <a:gd name="T15" fmla="*/ 4 h 11"/>
                <a:gd name="T16" fmla="*/ 21 w 25"/>
                <a:gd name="T17" fmla="*/ 7 h 11"/>
                <a:gd name="T18" fmla="*/ 24 w 25"/>
                <a:gd name="T19" fmla="*/ 7 h 11"/>
                <a:gd name="T20" fmla="*/ 25 w 25"/>
                <a:gd name="T21" fmla="*/ 6 h 11"/>
                <a:gd name="T22" fmla="*/ 25 w 25"/>
                <a:gd name="T23" fmla="*/ 6 h 11"/>
                <a:gd name="T24" fmla="*/ 22 w 25"/>
                <a:gd name="T25" fmla="*/ 3 h 11"/>
                <a:gd name="T26" fmla="*/ 22 w 25"/>
                <a:gd name="T27" fmla="*/ 3 h 11"/>
                <a:gd name="T28" fmla="*/ 14 w 25"/>
                <a:gd name="T29" fmla="*/ 0 h 11"/>
                <a:gd name="T30" fmla="*/ 8 w 25"/>
                <a:gd name="T31" fmla="*/ 0 h 11"/>
                <a:gd name="T32" fmla="*/ 5 w 25"/>
                <a:gd name="T33" fmla="*/ 1 h 11"/>
                <a:gd name="T34" fmla="*/ 2 w 25"/>
                <a:gd name="T35" fmla="*/ 3 h 11"/>
                <a:gd name="T36" fmla="*/ 0 w 25"/>
                <a:gd name="T37" fmla="*/ 6 h 11"/>
                <a:gd name="T38" fmla="*/ 0 w 25"/>
                <a:gd name="T39" fmla="*/ 11 h 11"/>
                <a:gd name="T40" fmla="*/ 0 w 25"/>
                <a:gd name="T41" fmla="*/ 11 h 1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
                <a:gd name="T64" fmla="*/ 0 h 11"/>
                <a:gd name="T65" fmla="*/ 25 w 25"/>
                <a:gd name="T66" fmla="*/ 11 h 1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 h="11">
                  <a:moveTo>
                    <a:pt x="0" y="11"/>
                  </a:moveTo>
                  <a:lnTo>
                    <a:pt x="0" y="11"/>
                  </a:lnTo>
                  <a:lnTo>
                    <a:pt x="0" y="9"/>
                  </a:lnTo>
                  <a:lnTo>
                    <a:pt x="2" y="6"/>
                  </a:lnTo>
                  <a:lnTo>
                    <a:pt x="5" y="4"/>
                  </a:lnTo>
                  <a:lnTo>
                    <a:pt x="8" y="4"/>
                  </a:lnTo>
                  <a:lnTo>
                    <a:pt x="13" y="4"/>
                  </a:lnTo>
                  <a:lnTo>
                    <a:pt x="21" y="7"/>
                  </a:lnTo>
                  <a:lnTo>
                    <a:pt x="24" y="7"/>
                  </a:lnTo>
                  <a:lnTo>
                    <a:pt x="25" y="6"/>
                  </a:lnTo>
                  <a:lnTo>
                    <a:pt x="22" y="3"/>
                  </a:lnTo>
                  <a:lnTo>
                    <a:pt x="14" y="0"/>
                  </a:lnTo>
                  <a:lnTo>
                    <a:pt x="8" y="0"/>
                  </a:lnTo>
                  <a:lnTo>
                    <a:pt x="5" y="1"/>
                  </a:lnTo>
                  <a:lnTo>
                    <a:pt x="2" y="3"/>
                  </a:lnTo>
                  <a:lnTo>
                    <a:pt x="0" y="6"/>
                  </a:lnTo>
                  <a:lnTo>
                    <a:pt x="0" y="11"/>
                  </a:lnTo>
                  <a:close/>
                </a:path>
              </a:pathLst>
            </a:custGeom>
            <a:solidFill>
              <a:srgbClr val="B16E3F"/>
            </a:solidFill>
            <a:ln w="9525">
              <a:noFill/>
              <a:round/>
              <a:headEnd/>
              <a:tailEnd/>
            </a:ln>
          </p:spPr>
          <p:txBody>
            <a:bodyPr/>
            <a:lstStyle/>
            <a:p>
              <a:endParaRPr lang="ru-RU"/>
            </a:p>
          </p:txBody>
        </p:sp>
        <p:sp>
          <p:nvSpPr>
            <p:cNvPr id="19514" name="Freeform 101"/>
            <p:cNvSpPr>
              <a:spLocks/>
            </p:cNvSpPr>
            <p:nvPr/>
          </p:nvSpPr>
          <p:spPr bwMode="auto">
            <a:xfrm>
              <a:off x="5141" y="3423"/>
              <a:ext cx="159" cy="137"/>
            </a:xfrm>
            <a:custGeom>
              <a:avLst/>
              <a:gdLst>
                <a:gd name="T0" fmla="*/ 74 w 159"/>
                <a:gd name="T1" fmla="*/ 47 h 137"/>
                <a:gd name="T2" fmla="*/ 72 w 159"/>
                <a:gd name="T3" fmla="*/ 68 h 137"/>
                <a:gd name="T4" fmla="*/ 77 w 159"/>
                <a:gd name="T5" fmla="*/ 79 h 137"/>
                <a:gd name="T6" fmla="*/ 85 w 159"/>
                <a:gd name="T7" fmla="*/ 88 h 137"/>
                <a:gd name="T8" fmla="*/ 101 w 159"/>
                <a:gd name="T9" fmla="*/ 94 h 137"/>
                <a:gd name="T10" fmla="*/ 124 w 159"/>
                <a:gd name="T11" fmla="*/ 94 h 137"/>
                <a:gd name="T12" fmla="*/ 159 w 159"/>
                <a:gd name="T13" fmla="*/ 88 h 137"/>
                <a:gd name="T14" fmla="*/ 153 w 159"/>
                <a:gd name="T15" fmla="*/ 91 h 137"/>
                <a:gd name="T16" fmla="*/ 137 w 159"/>
                <a:gd name="T17" fmla="*/ 99 h 137"/>
                <a:gd name="T18" fmla="*/ 113 w 159"/>
                <a:gd name="T19" fmla="*/ 104 h 137"/>
                <a:gd name="T20" fmla="*/ 83 w 159"/>
                <a:gd name="T21" fmla="*/ 101 h 137"/>
                <a:gd name="T22" fmla="*/ 72 w 159"/>
                <a:gd name="T23" fmla="*/ 96 h 137"/>
                <a:gd name="T24" fmla="*/ 58 w 159"/>
                <a:gd name="T25" fmla="*/ 85 h 137"/>
                <a:gd name="T26" fmla="*/ 55 w 159"/>
                <a:gd name="T27" fmla="*/ 72 h 137"/>
                <a:gd name="T28" fmla="*/ 55 w 159"/>
                <a:gd name="T29" fmla="*/ 64 h 137"/>
                <a:gd name="T30" fmla="*/ 53 w 159"/>
                <a:gd name="T31" fmla="*/ 69 h 137"/>
                <a:gd name="T32" fmla="*/ 45 w 159"/>
                <a:gd name="T33" fmla="*/ 93 h 137"/>
                <a:gd name="T34" fmla="*/ 36 w 159"/>
                <a:gd name="T35" fmla="*/ 107 h 137"/>
                <a:gd name="T36" fmla="*/ 30 w 159"/>
                <a:gd name="T37" fmla="*/ 113 h 137"/>
                <a:gd name="T38" fmla="*/ 12 w 159"/>
                <a:gd name="T39" fmla="*/ 128 h 137"/>
                <a:gd name="T40" fmla="*/ 5 w 159"/>
                <a:gd name="T41" fmla="*/ 137 h 137"/>
                <a:gd name="T42" fmla="*/ 0 w 159"/>
                <a:gd name="T43" fmla="*/ 120 h 137"/>
                <a:gd name="T44" fmla="*/ 0 w 159"/>
                <a:gd name="T45" fmla="*/ 102 h 137"/>
                <a:gd name="T46" fmla="*/ 3 w 159"/>
                <a:gd name="T47" fmla="*/ 79 h 137"/>
                <a:gd name="T48" fmla="*/ 8 w 159"/>
                <a:gd name="T49" fmla="*/ 66 h 137"/>
                <a:gd name="T50" fmla="*/ 28 w 159"/>
                <a:gd name="T51" fmla="*/ 38 h 137"/>
                <a:gd name="T52" fmla="*/ 58 w 159"/>
                <a:gd name="T53" fmla="*/ 12 h 137"/>
                <a:gd name="T54" fmla="*/ 75 w 159"/>
                <a:gd name="T55" fmla="*/ 5 h 137"/>
                <a:gd name="T56" fmla="*/ 94 w 159"/>
                <a:gd name="T57" fmla="*/ 0 h 137"/>
                <a:gd name="T58" fmla="*/ 115 w 159"/>
                <a:gd name="T59" fmla="*/ 0 h 137"/>
                <a:gd name="T60" fmla="*/ 121 w 159"/>
                <a:gd name="T61" fmla="*/ 1 h 137"/>
                <a:gd name="T62" fmla="*/ 124 w 159"/>
                <a:gd name="T63" fmla="*/ 6 h 137"/>
                <a:gd name="T64" fmla="*/ 118 w 159"/>
                <a:gd name="T65" fmla="*/ 17 h 137"/>
                <a:gd name="T66" fmla="*/ 85 w 159"/>
                <a:gd name="T67" fmla="*/ 41 h 137"/>
                <a:gd name="T68" fmla="*/ 74 w 159"/>
                <a:gd name="T69" fmla="*/ 47 h 13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59"/>
                <a:gd name="T106" fmla="*/ 0 h 137"/>
                <a:gd name="T107" fmla="*/ 159 w 159"/>
                <a:gd name="T108" fmla="*/ 137 h 13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59" h="137">
                  <a:moveTo>
                    <a:pt x="74" y="47"/>
                  </a:moveTo>
                  <a:lnTo>
                    <a:pt x="74" y="47"/>
                  </a:lnTo>
                  <a:lnTo>
                    <a:pt x="72" y="58"/>
                  </a:lnTo>
                  <a:lnTo>
                    <a:pt x="72" y="68"/>
                  </a:lnTo>
                  <a:lnTo>
                    <a:pt x="74" y="74"/>
                  </a:lnTo>
                  <a:lnTo>
                    <a:pt x="77" y="79"/>
                  </a:lnTo>
                  <a:lnTo>
                    <a:pt x="80" y="83"/>
                  </a:lnTo>
                  <a:lnTo>
                    <a:pt x="85" y="88"/>
                  </a:lnTo>
                  <a:lnTo>
                    <a:pt x="93" y="93"/>
                  </a:lnTo>
                  <a:lnTo>
                    <a:pt x="101" y="94"/>
                  </a:lnTo>
                  <a:lnTo>
                    <a:pt x="112" y="96"/>
                  </a:lnTo>
                  <a:lnTo>
                    <a:pt x="124" y="94"/>
                  </a:lnTo>
                  <a:lnTo>
                    <a:pt x="140" y="93"/>
                  </a:lnTo>
                  <a:lnTo>
                    <a:pt x="159" y="88"/>
                  </a:lnTo>
                  <a:lnTo>
                    <a:pt x="153" y="91"/>
                  </a:lnTo>
                  <a:lnTo>
                    <a:pt x="146" y="96"/>
                  </a:lnTo>
                  <a:lnTo>
                    <a:pt x="137" y="99"/>
                  </a:lnTo>
                  <a:lnTo>
                    <a:pt x="126" y="102"/>
                  </a:lnTo>
                  <a:lnTo>
                    <a:pt x="113" y="104"/>
                  </a:lnTo>
                  <a:lnTo>
                    <a:pt x="99" y="104"/>
                  </a:lnTo>
                  <a:lnTo>
                    <a:pt x="83" y="101"/>
                  </a:lnTo>
                  <a:lnTo>
                    <a:pt x="72" y="96"/>
                  </a:lnTo>
                  <a:lnTo>
                    <a:pt x="64" y="90"/>
                  </a:lnTo>
                  <a:lnTo>
                    <a:pt x="58" y="85"/>
                  </a:lnTo>
                  <a:lnTo>
                    <a:pt x="55" y="79"/>
                  </a:lnTo>
                  <a:lnTo>
                    <a:pt x="55" y="72"/>
                  </a:lnTo>
                  <a:lnTo>
                    <a:pt x="53" y="68"/>
                  </a:lnTo>
                  <a:lnTo>
                    <a:pt x="55" y="64"/>
                  </a:lnTo>
                  <a:lnTo>
                    <a:pt x="53" y="69"/>
                  </a:lnTo>
                  <a:lnTo>
                    <a:pt x="49" y="83"/>
                  </a:lnTo>
                  <a:lnTo>
                    <a:pt x="45" y="93"/>
                  </a:lnTo>
                  <a:lnTo>
                    <a:pt x="42" y="101"/>
                  </a:lnTo>
                  <a:lnTo>
                    <a:pt x="36" y="107"/>
                  </a:lnTo>
                  <a:lnTo>
                    <a:pt x="30" y="113"/>
                  </a:lnTo>
                  <a:lnTo>
                    <a:pt x="20" y="121"/>
                  </a:lnTo>
                  <a:lnTo>
                    <a:pt x="12" y="128"/>
                  </a:lnTo>
                  <a:lnTo>
                    <a:pt x="5" y="137"/>
                  </a:lnTo>
                  <a:lnTo>
                    <a:pt x="3" y="132"/>
                  </a:lnTo>
                  <a:lnTo>
                    <a:pt x="0" y="120"/>
                  </a:lnTo>
                  <a:lnTo>
                    <a:pt x="0" y="112"/>
                  </a:lnTo>
                  <a:lnTo>
                    <a:pt x="0" y="102"/>
                  </a:lnTo>
                  <a:lnTo>
                    <a:pt x="0" y="91"/>
                  </a:lnTo>
                  <a:lnTo>
                    <a:pt x="3" y="79"/>
                  </a:lnTo>
                  <a:lnTo>
                    <a:pt x="8" y="66"/>
                  </a:lnTo>
                  <a:lnTo>
                    <a:pt x="17" y="52"/>
                  </a:lnTo>
                  <a:lnTo>
                    <a:pt x="28" y="38"/>
                  </a:lnTo>
                  <a:lnTo>
                    <a:pt x="42" y="25"/>
                  </a:lnTo>
                  <a:lnTo>
                    <a:pt x="58" y="12"/>
                  </a:lnTo>
                  <a:lnTo>
                    <a:pt x="66" y="8"/>
                  </a:lnTo>
                  <a:lnTo>
                    <a:pt x="75" y="5"/>
                  </a:lnTo>
                  <a:lnTo>
                    <a:pt x="85" y="1"/>
                  </a:lnTo>
                  <a:lnTo>
                    <a:pt x="94" y="0"/>
                  </a:lnTo>
                  <a:lnTo>
                    <a:pt x="105" y="0"/>
                  </a:lnTo>
                  <a:lnTo>
                    <a:pt x="115" y="0"/>
                  </a:lnTo>
                  <a:lnTo>
                    <a:pt x="121" y="1"/>
                  </a:lnTo>
                  <a:lnTo>
                    <a:pt x="124" y="5"/>
                  </a:lnTo>
                  <a:lnTo>
                    <a:pt x="124" y="6"/>
                  </a:lnTo>
                  <a:lnTo>
                    <a:pt x="124" y="9"/>
                  </a:lnTo>
                  <a:lnTo>
                    <a:pt x="118" y="17"/>
                  </a:lnTo>
                  <a:lnTo>
                    <a:pt x="108" y="25"/>
                  </a:lnTo>
                  <a:lnTo>
                    <a:pt x="85" y="41"/>
                  </a:lnTo>
                  <a:lnTo>
                    <a:pt x="74" y="47"/>
                  </a:lnTo>
                  <a:close/>
                </a:path>
              </a:pathLst>
            </a:custGeom>
            <a:solidFill>
              <a:srgbClr val="3F1408"/>
            </a:solidFill>
            <a:ln w="9525">
              <a:noFill/>
              <a:round/>
              <a:headEnd/>
              <a:tailEnd/>
            </a:ln>
          </p:spPr>
          <p:txBody>
            <a:bodyPr/>
            <a:lstStyle/>
            <a:p>
              <a:endParaRPr lang="ru-RU"/>
            </a:p>
          </p:txBody>
        </p:sp>
        <p:sp>
          <p:nvSpPr>
            <p:cNvPr id="19515" name="Freeform 102"/>
            <p:cNvSpPr>
              <a:spLocks/>
            </p:cNvSpPr>
            <p:nvPr/>
          </p:nvSpPr>
          <p:spPr bwMode="auto">
            <a:xfrm>
              <a:off x="5141" y="3423"/>
              <a:ext cx="159" cy="137"/>
            </a:xfrm>
            <a:custGeom>
              <a:avLst/>
              <a:gdLst>
                <a:gd name="T0" fmla="*/ 74 w 159"/>
                <a:gd name="T1" fmla="*/ 47 h 137"/>
                <a:gd name="T2" fmla="*/ 72 w 159"/>
                <a:gd name="T3" fmla="*/ 68 h 137"/>
                <a:gd name="T4" fmla="*/ 77 w 159"/>
                <a:gd name="T5" fmla="*/ 79 h 137"/>
                <a:gd name="T6" fmla="*/ 85 w 159"/>
                <a:gd name="T7" fmla="*/ 88 h 137"/>
                <a:gd name="T8" fmla="*/ 101 w 159"/>
                <a:gd name="T9" fmla="*/ 94 h 137"/>
                <a:gd name="T10" fmla="*/ 124 w 159"/>
                <a:gd name="T11" fmla="*/ 94 h 137"/>
                <a:gd name="T12" fmla="*/ 159 w 159"/>
                <a:gd name="T13" fmla="*/ 88 h 137"/>
                <a:gd name="T14" fmla="*/ 153 w 159"/>
                <a:gd name="T15" fmla="*/ 91 h 137"/>
                <a:gd name="T16" fmla="*/ 137 w 159"/>
                <a:gd name="T17" fmla="*/ 99 h 137"/>
                <a:gd name="T18" fmla="*/ 113 w 159"/>
                <a:gd name="T19" fmla="*/ 104 h 137"/>
                <a:gd name="T20" fmla="*/ 83 w 159"/>
                <a:gd name="T21" fmla="*/ 101 h 137"/>
                <a:gd name="T22" fmla="*/ 72 w 159"/>
                <a:gd name="T23" fmla="*/ 96 h 137"/>
                <a:gd name="T24" fmla="*/ 58 w 159"/>
                <a:gd name="T25" fmla="*/ 85 h 137"/>
                <a:gd name="T26" fmla="*/ 55 w 159"/>
                <a:gd name="T27" fmla="*/ 72 h 137"/>
                <a:gd name="T28" fmla="*/ 55 w 159"/>
                <a:gd name="T29" fmla="*/ 64 h 137"/>
                <a:gd name="T30" fmla="*/ 53 w 159"/>
                <a:gd name="T31" fmla="*/ 69 h 137"/>
                <a:gd name="T32" fmla="*/ 45 w 159"/>
                <a:gd name="T33" fmla="*/ 93 h 137"/>
                <a:gd name="T34" fmla="*/ 36 w 159"/>
                <a:gd name="T35" fmla="*/ 107 h 137"/>
                <a:gd name="T36" fmla="*/ 30 w 159"/>
                <a:gd name="T37" fmla="*/ 113 h 137"/>
                <a:gd name="T38" fmla="*/ 12 w 159"/>
                <a:gd name="T39" fmla="*/ 128 h 137"/>
                <a:gd name="T40" fmla="*/ 5 w 159"/>
                <a:gd name="T41" fmla="*/ 137 h 137"/>
                <a:gd name="T42" fmla="*/ 0 w 159"/>
                <a:gd name="T43" fmla="*/ 120 h 137"/>
                <a:gd name="T44" fmla="*/ 0 w 159"/>
                <a:gd name="T45" fmla="*/ 102 h 137"/>
                <a:gd name="T46" fmla="*/ 3 w 159"/>
                <a:gd name="T47" fmla="*/ 79 h 137"/>
                <a:gd name="T48" fmla="*/ 8 w 159"/>
                <a:gd name="T49" fmla="*/ 66 h 137"/>
                <a:gd name="T50" fmla="*/ 28 w 159"/>
                <a:gd name="T51" fmla="*/ 38 h 137"/>
                <a:gd name="T52" fmla="*/ 58 w 159"/>
                <a:gd name="T53" fmla="*/ 12 h 137"/>
                <a:gd name="T54" fmla="*/ 75 w 159"/>
                <a:gd name="T55" fmla="*/ 5 h 137"/>
                <a:gd name="T56" fmla="*/ 94 w 159"/>
                <a:gd name="T57" fmla="*/ 0 h 137"/>
                <a:gd name="T58" fmla="*/ 115 w 159"/>
                <a:gd name="T59" fmla="*/ 0 h 137"/>
                <a:gd name="T60" fmla="*/ 121 w 159"/>
                <a:gd name="T61" fmla="*/ 1 h 137"/>
                <a:gd name="T62" fmla="*/ 124 w 159"/>
                <a:gd name="T63" fmla="*/ 6 h 137"/>
                <a:gd name="T64" fmla="*/ 118 w 159"/>
                <a:gd name="T65" fmla="*/ 17 h 137"/>
                <a:gd name="T66" fmla="*/ 85 w 159"/>
                <a:gd name="T67" fmla="*/ 41 h 137"/>
                <a:gd name="T68" fmla="*/ 74 w 159"/>
                <a:gd name="T69" fmla="*/ 47 h 13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59"/>
                <a:gd name="T106" fmla="*/ 0 h 137"/>
                <a:gd name="T107" fmla="*/ 159 w 159"/>
                <a:gd name="T108" fmla="*/ 137 h 13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59" h="137">
                  <a:moveTo>
                    <a:pt x="74" y="47"/>
                  </a:moveTo>
                  <a:lnTo>
                    <a:pt x="74" y="47"/>
                  </a:lnTo>
                  <a:lnTo>
                    <a:pt x="72" y="58"/>
                  </a:lnTo>
                  <a:lnTo>
                    <a:pt x="72" y="68"/>
                  </a:lnTo>
                  <a:lnTo>
                    <a:pt x="74" y="74"/>
                  </a:lnTo>
                  <a:lnTo>
                    <a:pt x="77" y="79"/>
                  </a:lnTo>
                  <a:lnTo>
                    <a:pt x="80" y="83"/>
                  </a:lnTo>
                  <a:lnTo>
                    <a:pt x="85" y="88"/>
                  </a:lnTo>
                  <a:lnTo>
                    <a:pt x="93" y="93"/>
                  </a:lnTo>
                  <a:lnTo>
                    <a:pt x="101" y="94"/>
                  </a:lnTo>
                  <a:lnTo>
                    <a:pt x="112" y="96"/>
                  </a:lnTo>
                  <a:lnTo>
                    <a:pt x="124" y="94"/>
                  </a:lnTo>
                  <a:lnTo>
                    <a:pt x="140" y="93"/>
                  </a:lnTo>
                  <a:lnTo>
                    <a:pt x="159" y="88"/>
                  </a:lnTo>
                  <a:lnTo>
                    <a:pt x="153" y="91"/>
                  </a:lnTo>
                  <a:lnTo>
                    <a:pt x="146" y="96"/>
                  </a:lnTo>
                  <a:lnTo>
                    <a:pt x="137" y="99"/>
                  </a:lnTo>
                  <a:lnTo>
                    <a:pt x="126" y="102"/>
                  </a:lnTo>
                  <a:lnTo>
                    <a:pt x="113" y="104"/>
                  </a:lnTo>
                  <a:lnTo>
                    <a:pt x="99" y="104"/>
                  </a:lnTo>
                  <a:lnTo>
                    <a:pt x="83" y="101"/>
                  </a:lnTo>
                  <a:lnTo>
                    <a:pt x="72" y="96"/>
                  </a:lnTo>
                  <a:lnTo>
                    <a:pt x="64" y="90"/>
                  </a:lnTo>
                  <a:lnTo>
                    <a:pt x="58" y="85"/>
                  </a:lnTo>
                  <a:lnTo>
                    <a:pt x="55" y="79"/>
                  </a:lnTo>
                  <a:lnTo>
                    <a:pt x="55" y="72"/>
                  </a:lnTo>
                  <a:lnTo>
                    <a:pt x="53" y="68"/>
                  </a:lnTo>
                  <a:lnTo>
                    <a:pt x="55" y="64"/>
                  </a:lnTo>
                  <a:lnTo>
                    <a:pt x="53" y="69"/>
                  </a:lnTo>
                  <a:lnTo>
                    <a:pt x="49" y="83"/>
                  </a:lnTo>
                  <a:lnTo>
                    <a:pt x="45" y="93"/>
                  </a:lnTo>
                  <a:lnTo>
                    <a:pt x="42" y="101"/>
                  </a:lnTo>
                  <a:lnTo>
                    <a:pt x="36" y="107"/>
                  </a:lnTo>
                  <a:lnTo>
                    <a:pt x="30" y="113"/>
                  </a:lnTo>
                  <a:lnTo>
                    <a:pt x="20" y="121"/>
                  </a:lnTo>
                  <a:lnTo>
                    <a:pt x="12" y="128"/>
                  </a:lnTo>
                  <a:lnTo>
                    <a:pt x="5" y="137"/>
                  </a:lnTo>
                  <a:lnTo>
                    <a:pt x="3" y="132"/>
                  </a:lnTo>
                  <a:lnTo>
                    <a:pt x="0" y="120"/>
                  </a:lnTo>
                  <a:lnTo>
                    <a:pt x="0" y="112"/>
                  </a:lnTo>
                  <a:lnTo>
                    <a:pt x="0" y="102"/>
                  </a:lnTo>
                  <a:lnTo>
                    <a:pt x="0" y="91"/>
                  </a:lnTo>
                  <a:lnTo>
                    <a:pt x="3" y="79"/>
                  </a:lnTo>
                  <a:lnTo>
                    <a:pt x="8" y="66"/>
                  </a:lnTo>
                  <a:lnTo>
                    <a:pt x="17" y="52"/>
                  </a:lnTo>
                  <a:lnTo>
                    <a:pt x="28" y="38"/>
                  </a:lnTo>
                  <a:lnTo>
                    <a:pt x="42" y="25"/>
                  </a:lnTo>
                  <a:lnTo>
                    <a:pt x="58" y="12"/>
                  </a:lnTo>
                  <a:lnTo>
                    <a:pt x="66" y="8"/>
                  </a:lnTo>
                  <a:lnTo>
                    <a:pt x="75" y="5"/>
                  </a:lnTo>
                  <a:lnTo>
                    <a:pt x="85" y="1"/>
                  </a:lnTo>
                  <a:lnTo>
                    <a:pt x="94" y="0"/>
                  </a:lnTo>
                  <a:lnTo>
                    <a:pt x="105" y="0"/>
                  </a:lnTo>
                  <a:lnTo>
                    <a:pt x="115" y="0"/>
                  </a:lnTo>
                  <a:lnTo>
                    <a:pt x="121" y="1"/>
                  </a:lnTo>
                  <a:lnTo>
                    <a:pt x="124" y="5"/>
                  </a:lnTo>
                  <a:lnTo>
                    <a:pt x="124" y="6"/>
                  </a:lnTo>
                  <a:lnTo>
                    <a:pt x="124" y="9"/>
                  </a:lnTo>
                  <a:lnTo>
                    <a:pt x="118" y="17"/>
                  </a:lnTo>
                  <a:lnTo>
                    <a:pt x="108" y="25"/>
                  </a:lnTo>
                  <a:lnTo>
                    <a:pt x="85" y="41"/>
                  </a:lnTo>
                  <a:lnTo>
                    <a:pt x="74" y="47"/>
                  </a:lnTo>
                  <a:close/>
                </a:path>
              </a:pathLst>
            </a:custGeom>
            <a:solidFill>
              <a:srgbClr val="3F1408"/>
            </a:solidFill>
            <a:ln w="9525">
              <a:noFill/>
              <a:round/>
              <a:headEnd/>
              <a:tailEnd/>
            </a:ln>
          </p:spPr>
          <p:txBody>
            <a:bodyPr/>
            <a:lstStyle/>
            <a:p>
              <a:endParaRPr lang="ru-RU"/>
            </a:p>
          </p:txBody>
        </p:sp>
        <p:sp>
          <p:nvSpPr>
            <p:cNvPr id="19516" name="Freeform 103"/>
            <p:cNvSpPr>
              <a:spLocks/>
            </p:cNvSpPr>
            <p:nvPr/>
          </p:nvSpPr>
          <p:spPr bwMode="auto">
            <a:xfrm>
              <a:off x="5234" y="3726"/>
              <a:ext cx="187" cy="365"/>
            </a:xfrm>
            <a:custGeom>
              <a:avLst/>
              <a:gdLst>
                <a:gd name="T0" fmla="*/ 134 w 187"/>
                <a:gd name="T1" fmla="*/ 0 h 365"/>
                <a:gd name="T2" fmla="*/ 134 w 187"/>
                <a:gd name="T3" fmla="*/ 0 h 365"/>
                <a:gd name="T4" fmla="*/ 113 w 187"/>
                <a:gd name="T5" fmla="*/ 74 h 365"/>
                <a:gd name="T6" fmla="*/ 97 w 187"/>
                <a:gd name="T7" fmla="*/ 135 h 365"/>
                <a:gd name="T8" fmla="*/ 86 w 187"/>
                <a:gd name="T9" fmla="*/ 184 h 365"/>
                <a:gd name="T10" fmla="*/ 86 w 187"/>
                <a:gd name="T11" fmla="*/ 184 h 365"/>
                <a:gd name="T12" fmla="*/ 74 w 187"/>
                <a:gd name="T13" fmla="*/ 132 h 365"/>
                <a:gd name="T14" fmla="*/ 63 w 187"/>
                <a:gd name="T15" fmla="*/ 91 h 365"/>
                <a:gd name="T16" fmla="*/ 56 w 187"/>
                <a:gd name="T17" fmla="*/ 72 h 365"/>
                <a:gd name="T18" fmla="*/ 52 w 187"/>
                <a:gd name="T19" fmla="*/ 59 h 365"/>
                <a:gd name="T20" fmla="*/ 19 w 187"/>
                <a:gd name="T21" fmla="*/ 93 h 365"/>
                <a:gd name="T22" fmla="*/ 0 w 187"/>
                <a:gd name="T23" fmla="*/ 110 h 365"/>
                <a:gd name="T24" fmla="*/ 0 w 187"/>
                <a:gd name="T25" fmla="*/ 110 h 365"/>
                <a:gd name="T26" fmla="*/ 9 w 187"/>
                <a:gd name="T27" fmla="*/ 138 h 365"/>
                <a:gd name="T28" fmla="*/ 38 w 187"/>
                <a:gd name="T29" fmla="*/ 208 h 365"/>
                <a:gd name="T30" fmla="*/ 55 w 187"/>
                <a:gd name="T31" fmla="*/ 249 h 365"/>
                <a:gd name="T32" fmla="*/ 75 w 187"/>
                <a:gd name="T33" fmla="*/ 291 h 365"/>
                <a:gd name="T34" fmla="*/ 96 w 187"/>
                <a:gd name="T35" fmla="*/ 331 h 365"/>
                <a:gd name="T36" fmla="*/ 115 w 187"/>
                <a:gd name="T37" fmla="*/ 365 h 365"/>
                <a:gd name="T38" fmla="*/ 115 w 187"/>
                <a:gd name="T39" fmla="*/ 365 h 365"/>
                <a:gd name="T40" fmla="*/ 121 w 187"/>
                <a:gd name="T41" fmla="*/ 324 h 365"/>
                <a:gd name="T42" fmla="*/ 137 w 187"/>
                <a:gd name="T43" fmla="*/ 231 h 365"/>
                <a:gd name="T44" fmla="*/ 148 w 187"/>
                <a:gd name="T45" fmla="*/ 178 h 365"/>
                <a:gd name="T46" fmla="*/ 160 w 187"/>
                <a:gd name="T47" fmla="*/ 126 h 365"/>
                <a:gd name="T48" fmla="*/ 173 w 187"/>
                <a:gd name="T49" fmla="*/ 80 h 365"/>
                <a:gd name="T50" fmla="*/ 181 w 187"/>
                <a:gd name="T51" fmla="*/ 63 h 365"/>
                <a:gd name="T52" fmla="*/ 187 w 187"/>
                <a:gd name="T53" fmla="*/ 48 h 365"/>
                <a:gd name="T54" fmla="*/ 157 w 187"/>
                <a:gd name="T55" fmla="*/ 28 h 365"/>
                <a:gd name="T56" fmla="*/ 134 w 187"/>
                <a:gd name="T57" fmla="*/ 0 h 36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87"/>
                <a:gd name="T88" fmla="*/ 0 h 365"/>
                <a:gd name="T89" fmla="*/ 187 w 187"/>
                <a:gd name="T90" fmla="*/ 365 h 36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87" h="365">
                  <a:moveTo>
                    <a:pt x="134" y="0"/>
                  </a:moveTo>
                  <a:lnTo>
                    <a:pt x="134" y="0"/>
                  </a:lnTo>
                  <a:lnTo>
                    <a:pt x="113" y="74"/>
                  </a:lnTo>
                  <a:lnTo>
                    <a:pt x="97" y="135"/>
                  </a:lnTo>
                  <a:lnTo>
                    <a:pt x="86" y="184"/>
                  </a:lnTo>
                  <a:lnTo>
                    <a:pt x="74" y="132"/>
                  </a:lnTo>
                  <a:lnTo>
                    <a:pt x="63" y="91"/>
                  </a:lnTo>
                  <a:lnTo>
                    <a:pt x="56" y="72"/>
                  </a:lnTo>
                  <a:lnTo>
                    <a:pt x="52" y="59"/>
                  </a:lnTo>
                  <a:lnTo>
                    <a:pt x="19" y="93"/>
                  </a:lnTo>
                  <a:lnTo>
                    <a:pt x="0" y="110"/>
                  </a:lnTo>
                  <a:lnTo>
                    <a:pt x="9" y="138"/>
                  </a:lnTo>
                  <a:lnTo>
                    <a:pt x="38" y="208"/>
                  </a:lnTo>
                  <a:lnTo>
                    <a:pt x="55" y="249"/>
                  </a:lnTo>
                  <a:lnTo>
                    <a:pt x="75" y="291"/>
                  </a:lnTo>
                  <a:lnTo>
                    <a:pt x="96" y="331"/>
                  </a:lnTo>
                  <a:lnTo>
                    <a:pt x="115" y="365"/>
                  </a:lnTo>
                  <a:lnTo>
                    <a:pt x="121" y="324"/>
                  </a:lnTo>
                  <a:lnTo>
                    <a:pt x="137" y="231"/>
                  </a:lnTo>
                  <a:lnTo>
                    <a:pt x="148" y="178"/>
                  </a:lnTo>
                  <a:lnTo>
                    <a:pt x="160" y="126"/>
                  </a:lnTo>
                  <a:lnTo>
                    <a:pt x="173" y="80"/>
                  </a:lnTo>
                  <a:lnTo>
                    <a:pt x="181" y="63"/>
                  </a:lnTo>
                  <a:lnTo>
                    <a:pt x="187" y="48"/>
                  </a:lnTo>
                  <a:lnTo>
                    <a:pt x="157" y="28"/>
                  </a:lnTo>
                  <a:lnTo>
                    <a:pt x="134" y="0"/>
                  </a:lnTo>
                  <a:close/>
                </a:path>
              </a:pathLst>
            </a:custGeom>
            <a:solidFill>
              <a:srgbClr val="E8F1F1"/>
            </a:solidFill>
            <a:ln w="9525">
              <a:noFill/>
              <a:round/>
              <a:headEnd/>
              <a:tailEnd/>
            </a:ln>
          </p:spPr>
          <p:txBody>
            <a:bodyPr/>
            <a:lstStyle/>
            <a:p>
              <a:endParaRPr lang="ru-RU"/>
            </a:p>
          </p:txBody>
        </p:sp>
        <p:sp>
          <p:nvSpPr>
            <p:cNvPr id="19517" name="Freeform 104"/>
            <p:cNvSpPr>
              <a:spLocks/>
            </p:cNvSpPr>
            <p:nvPr/>
          </p:nvSpPr>
          <p:spPr bwMode="auto">
            <a:xfrm>
              <a:off x="5144" y="3729"/>
              <a:ext cx="455" cy="585"/>
            </a:xfrm>
            <a:custGeom>
              <a:avLst/>
              <a:gdLst>
                <a:gd name="T0" fmla="*/ 392 w 455"/>
                <a:gd name="T1" fmla="*/ 285 h 585"/>
                <a:gd name="T2" fmla="*/ 403 w 455"/>
                <a:gd name="T3" fmla="*/ 236 h 585"/>
                <a:gd name="T4" fmla="*/ 408 w 455"/>
                <a:gd name="T5" fmla="*/ 191 h 585"/>
                <a:gd name="T6" fmla="*/ 406 w 455"/>
                <a:gd name="T7" fmla="*/ 115 h 585"/>
                <a:gd name="T8" fmla="*/ 399 w 455"/>
                <a:gd name="T9" fmla="*/ 64 h 585"/>
                <a:gd name="T10" fmla="*/ 394 w 455"/>
                <a:gd name="T11" fmla="*/ 45 h 585"/>
                <a:gd name="T12" fmla="*/ 375 w 455"/>
                <a:gd name="T13" fmla="*/ 34 h 585"/>
                <a:gd name="T14" fmla="*/ 337 w 455"/>
                <a:gd name="T15" fmla="*/ 23 h 585"/>
                <a:gd name="T16" fmla="*/ 306 w 455"/>
                <a:gd name="T17" fmla="*/ 22 h 585"/>
                <a:gd name="T18" fmla="*/ 284 w 455"/>
                <a:gd name="T19" fmla="*/ 25 h 585"/>
                <a:gd name="T20" fmla="*/ 258 w 455"/>
                <a:gd name="T21" fmla="*/ 17 h 585"/>
                <a:gd name="T22" fmla="*/ 232 w 455"/>
                <a:gd name="T23" fmla="*/ 3 h 585"/>
                <a:gd name="T24" fmla="*/ 228 w 455"/>
                <a:gd name="T25" fmla="*/ 0 h 585"/>
                <a:gd name="T26" fmla="*/ 227 w 455"/>
                <a:gd name="T27" fmla="*/ 69 h 585"/>
                <a:gd name="T28" fmla="*/ 222 w 455"/>
                <a:gd name="T29" fmla="*/ 101 h 585"/>
                <a:gd name="T30" fmla="*/ 187 w 455"/>
                <a:gd name="T31" fmla="*/ 277 h 585"/>
                <a:gd name="T32" fmla="*/ 180 w 455"/>
                <a:gd name="T33" fmla="*/ 265 h 585"/>
                <a:gd name="T34" fmla="*/ 162 w 455"/>
                <a:gd name="T35" fmla="*/ 217 h 585"/>
                <a:gd name="T36" fmla="*/ 145 w 455"/>
                <a:gd name="T37" fmla="*/ 146 h 585"/>
                <a:gd name="T38" fmla="*/ 135 w 455"/>
                <a:gd name="T39" fmla="*/ 86 h 585"/>
                <a:gd name="T40" fmla="*/ 132 w 455"/>
                <a:gd name="T41" fmla="*/ 61 h 585"/>
                <a:gd name="T42" fmla="*/ 118 w 455"/>
                <a:gd name="T43" fmla="*/ 82 h 585"/>
                <a:gd name="T44" fmla="*/ 83 w 455"/>
                <a:gd name="T45" fmla="*/ 112 h 585"/>
                <a:gd name="T46" fmla="*/ 46 w 455"/>
                <a:gd name="T47" fmla="*/ 135 h 585"/>
                <a:gd name="T48" fmla="*/ 42 w 455"/>
                <a:gd name="T49" fmla="*/ 146 h 585"/>
                <a:gd name="T50" fmla="*/ 27 w 455"/>
                <a:gd name="T51" fmla="*/ 186 h 585"/>
                <a:gd name="T52" fmla="*/ 8 w 455"/>
                <a:gd name="T53" fmla="*/ 238 h 585"/>
                <a:gd name="T54" fmla="*/ 2 w 455"/>
                <a:gd name="T55" fmla="*/ 265 h 585"/>
                <a:gd name="T56" fmla="*/ 0 w 455"/>
                <a:gd name="T57" fmla="*/ 293 h 585"/>
                <a:gd name="T58" fmla="*/ 5 w 455"/>
                <a:gd name="T59" fmla="*/ 320 h 585"/>
                <a:gd name="T60" fmla="*/ 8 w 455"/>
                <a:gd name="T61" fmla="*/ 325 h 585"/>
                <a:gd name="T62" fmla="*/ 19 w 455"/>
                <a:gd name="T63" fmla="*/ 332 h 585"/>
                <a:gd name="T64" fmla="*/ 46 w 455"/>
                <a:gd name="T65" fmla="*/ 339 h 585"/>
                <a:gd name="T66" fmla="*/ 87 w 455"/>
                <a:gd name="T67" fmla="*/ 347 h 585"/>
                <a:gd name="T68" fmla="*/ 107 w 455"/>
                <a:gd name="T69" fmla="*/ 354 h 585"/>
                <a:gd name="T70" fmla="*/ 124 w 455"/>
                <a:gd name="T71" fmla="*/ 366 h 585"/>
                <a:gd name="T72" fmla="*/ 137 w 455"/>
                <a:gd name="T73" fmla="*/ 383 h 585"/>
                <a:gd name="T74" fmla="*/ 140 w 455"/>
                <a:gd name="T75" fmla="*/ 394 h 585"/>
                <a:gd name="T76" fmla="*/ 145 w 455"/>
                <a:gd name="T77" fmla="*/ 416 h 585"/>
                <a:gd name="T78" fmla="*/ 145 w 455"/>
                <a:gd name="T79" fmla="*/ 452 h 585"/>
                <a:gd name="T80" fmla="*/ 140 w 455"/>
                <a:gd name="T81" fmla="*/ 476 h 585"/>
                <a:gd name="T82" fmla="*/ 118 w 455"/>
                <a:gd name="T83" fmla="*/ 585 h 585"/>
                <a:gd name="T84" fmla="*/ 455 w 455"/>
                <a:gd name="T85" fmla="*/ 585 h 585"/>
                <a:gd name="T86" fmla="*/ 440 w 455"/>
                <a:gd name="T87" fmla="*/ 522 h 585"/>
                <a:gd name="T88" fmla="*/ 411 w 455"/>
                <a:gd name="T89" fmla="*/ 454 h 585"/>
                <a:gd name="T90" fmla="*/ 402 w 455"/>
                <a:gd name="T91" fmla="*/ 435 h 585"/>
                <a:gd name="T92" fmla="*/ 389 w 455"/>
                <a:gd name="T93" fmla="*/ 392 h 585"/>
                <a:gd name="T94" fmla="*/ 384 w 455"/>
                <a:gd name="T95" fmla="*/ 348 h 585"/>
                <a:gd name="T96" fmla="*/ 389 w 455"/>
                <a:gd name="T97" fmla="*/ 306 h 585"/>
                <a:gd name="T98" fmla="*/ 392 w 455"/>
                <a:gd name="T99" fmla="*/ 285 h 58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5"/>
                <a:gd name="T151" fmla="*/ 0 h 585"/>
                <a:gd name="T152" fmla="*/ 455 w 455"/>
                <a:gd name="T153" fmla="*/ 585 h 58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5" h="585">
                  <a:moveTo>
                    <a:pt x="392" y="285"/>
                  </a:moveTo>
                  <a:lnTo>
                    <a:pt x="392" y="285"/>
                  </a:lnTo>
                  <a:lnTo>
                    <a:pt x="399" y="260"/>
                  </a:lnTo>
                  <a:lnTo>
                    <a:pt x="403" y="236"/>
                  </a:lnTo>
                  <a:lnTo>
                    <a:pt x="406" y="213"/>
                  </a:lnTo>
                  <a:lnTo>
                    <a:pt x="408" y="191"/>
                  </a:lnTo>
                  <a:lnTo>
                    <a:pt x="410" y="150"/>
                  </a:lnTo>
                  <a:lnTo>
                    <a:pt x="406" y="115"/>
                  </a:lnTo>
                  <a:lnTo>
                    <a:pt x="403" y="85"/>
                  </a:lnTo>
                  <a:lnTo>
                    <a:pt x="399" y="64"/>
                  </a:lnTo>
                  <a:lnTo>
                    <a:pt x="394" y="45"/>
                  </a:lnTo>
                  <a:lnTo>
                    <a:pt x="384" y="39"/>
                  </a:lnTo>
                  <a:lnTo>
                    <a:pt x="375" y="34"/>
                  </a:lnTo>
                  <a:lnTo>
                    <a:pt x="356" y="28"/>
                  </a:lnTo>
                  <a:lnTo>
                    <a:pt x="337" y="23"/>
                  </a:lnTo>
                  <a:lnTo>
                    <a:pt x="320" y="22"/>
                  </a:lnTo>
                  <a:lnTo>
                    <a:pt x="306" y="22"/>
                  </a:lnTo>
                  <a:lnTo>
                    <a:pt x="293" y="23"/>
                  </a:lnTo>
                  <a:lnTo>
                    <a:pt x="284" y="25"/>
                  </a:lnTo>
                  <a:lnTo>
                    <a:pt x="258" y="17"/>
                  </a:lnTo>
                  <a:lnTo>
                    <a:pt x="241" y="8"/>
                  </a:lnTo>
                  <a:lnTo>
                    <a:pt x="232" y="3"/>
                  </a:lnTo>
                  <a:lnTo>
                    <a:pt x="228" y="0"/>
                  </a:lnTo>
                  <a:lnTo>
                    <a:pt x="228" y="36"/>
                  </a:lnTo>
                  <a:lnTo>
                    <a:pt x="227" y="69"/>
                  </a:lnTo>
                  <a:lnTo>
                    <a:pt x="225" y="85"/>
                  </a:lnTo>
                  <a:lnTo>
                    <a:pt x="222" y="101"/>
                  </a:lnTo>
                  <a:lnTo>
                    <a:pt x="187" y="277"/>
                  </a:lnTo>
                  <a:lnTo>
                    <a:pt x="180" y="265"/>
                  </a:lnTo>
                  <a:lnTo>
                    <a:pt x="173" y="250"/>
                  </a:lnTo>
                  <a:lnTo>
                    <a:pt x="162" y="217"/>
                  </a:lnTo>
                  <a:lnTo>
                    <a:pt x="153" y="183"/>
                  </a:lnTo>
                  <a:lnTo>
                    <a:pt x="145" y="146"/>
                  </a:lnTo>
                  <a:lnTo>
                    <a:pt x="140" y="113"/>
                  </a:lnTo>
                  <a:lnTo>
                    <a:pt x="135" y="86"/>
                  </a:lnTo>
                  <a:lnTo>
                    <a:pt x="132" y="61"/>
                  </a:lnTo>
                  <a:lnTo>
                    <a:pt x="126" y="72"/>
                  </a:lnTo>
                  <a:lnTo>
                    <a:pt x="118" y="82"/>
                  </a:lnTo>
                  <a:lnTo>
                    <a:pt x="99" y="99"/>
                  </a:lnTo>
                  <a:lnTo>
                    <a:pt x="83" y="112"/>
                  </a:lnTo>
                  <a:lnTo>
                    <a:pt x="77" y="116"/>
                  </a:lnTo>
                  <a:lnTo>
                    <a:pt x="46" y="135"/>
                  </a:lnTo>
                  <a:lnTo>
                    <a:pt x="42" y="146"/>
                  </a:lnTo>
                  <a:lnTo>
                    <a:pt x="36" y="164"/>
                  </a:lnTo>
                  <a:lnTo>
                    <a:pt x="27" y="186"/>
                  </a:lnTo>
                  <a:lnTo>
                    <a:pt x="16" y="209"/>
                  </a:lnTo>
                  <a:lnTo>
                    <a:pt x="8" y="238"/>
                  </a:lnTo>
                  <a:lnTo>
                    <a:pt x="5" y="250"/>
                  </a:lnTo>
                  <a:lnTo>
                    <a:pt x="2" y="265"/>
                  </a:lnTo>
                  <a:lnTo>
                    <a:pt x="0" y="279"/>
                  </a:lnTo>
                  <a:lnTo>
                    <a:pt x="0" y="293"/>
                  </a:lnTo>
                  <a:lnTo>
                    <a:pt x="2" y="307"/>
                  </a:lnTo>
                  <a:lnTo>
                    <a:pt x="5" y="320"/>
                  </a:lnTo>
                  <a:lnTo>
                    <a:pt x="8" y="325"/>
                  </a:lnTo>
                  <a:lnTo>
                    <a:pt x="13" y="329"/>
                  </a:lnTo>
                  <a:lnTo>
                    <a:pt x="19" y="332"/>
                  </a:lnTo>
                  <a:lnTo>
                    <a:pt x="27" y="336"/>
                  </a:lnTo>
                  <a:lnTo>
                    <a:pt x="46" y="339"/>
                  </a:lnTo>
                  <a:lnTo>
                    <a:pt x="66" y="342"/>
                  </a:lnTo>
                  <a:lnTo>
                    <a:pt x="87" y="347"/>
                  </a:lnTo>
                  <a:lnTo>
                    <a:pt x="98" y="350"/>
                  </a:lnTo>
                  <a:lnTo>
                    <a:pt x="107" y="354"/>
                  </a:lnTo>
                  <a:lnTo>
                    <a:pt x="117" y="359"/>
                  </a:lnTo>
                  <a:lnTo>
                    <a:pt x="124" y="366"/>
                  </a:lnTo>
                  <a:lnTo>
                    <a:pt x="131" y="373"/>
                  </a:lnTo>
                  <a:lnTo>
                    <a:pt x="137" y="383"/>
                  </a:lnTo>
                  <a:lnTo>
                    <a:pt x="140" y="394"/>
                  </a:lnTo>
                  <a:lnTo>
                    <a:pt x="143" y="405"/>
                  </a:lnTo>
                  <a:lnTo>
                    <a:pt x="145" y="416"/>
                  </a:lnTo>
                  <a:lnTo>
                    <a:pt x="145" y="429"/>
                  </a:lnTo>
                  <a:lnTo>
                    <a:pt x="145" y="452"/>
                  </a:lnTo>
                  <a:lnTo>
                    <a:pt x="140" y="476"/>
                  </a:lnTo>
                  <a:lnTo>
                    <a:pt x="128" y="531"/>
                  </a:lnTo>
                  <a:lnTo>
                    <a:pt x="118" y="585"/>
                  </a:lnTo>
                  <a:lnTo>
                    <a:pt x="455" y="585"/>
                  </a:lnTo>
                  <a:lnTo>
                    <a:pt x="449" y="553"/>
                  </a:lnTo>
                  <a:lnTo>
                    <a:pt x="440" y="522"/>
                  </a:lnTo>
                  <a:lnTo>
                    <a:pt x="427" y="489"/>
                  </a:lnTo>
                  <a:lnTo>
                    <a:pt x="411" y="454"/>
                  </a:lnTo>
                  <a:lnTo>
                    <a:pt x="402" y="435"/>
                  </a:lnTo>
                  <a:lnTo>
                    <a:pt x="394" y="413"/>
                  </a:lnTo>
                  <a:lnTo>
                    <a:pt x="389" y="392"/>
                  </a:lnTo>
                  <a:lnTo>
                    <a:pt x="386" y="370"/>
                  </a:lnTo>
                  <a:lnTo>
                    <a:pt x="384" y="348"/>
                  </a:lnTo>
                  <a:lnTo>
                    <a:pt x="386" y="326"/>
                  </a:lnTo>
                  <a:lnTo>
                    <a:pt x="389" y="306"/>
                  </a:lnTo>
                  <a:lnTo>
                    <a:pt x="392" y="285"/>
                  </a:lnTo>
                  <a:close/>
                </a:path>
              </a:pathLst>
            </a:custGeom>
            <a:solidFill>
              <a:srgbClr val="FFFFFF"/>
            </a:solidFill>
            <a:ln w="9525">
              <a:noFill/>
              <a:round/>
              <a:headEnd/>
              <a:tailEnd/>
            </a:ln>
          </p:spPr>
          <p:txBody>
            <a:bodyPr/>
            <a:lstStyle/>
            <a:p>
              <a:endParaRPr lang="ru-RU"/>
            </a:p>
          </p:txBody>
        </p:sp>
        <p:sp>
          <p:nvSpPr>
            <p:cNvPr id="19518" name="Freeform 105"/>
            <p:cNvSpPr>
              <a:spLocks/>
            </p:cNvSpPr>
            <p:nvPr/>
          </p:nvSpPr>
          <p:spPr bwMode="auto">
            <a:xfrm>
              <a:off x="5224" y="3752"/>
              <a:ext cx="233" cy="317"/>
            </a:xfrm>
            <a:custGeom>
              <a:avLst/>
              <a:gdLst>
                <a:gd name="T0" fmla="*/ 197 w 233"/>
                <a:gd name="T1" fmla="*/ 0 h 317"/>
                <a:gd name="T2" fmla="*/ 197 w 233"/>
                <a:gd name="T3" fmla="*/ 0 h 317"/>
                <a:gd name="T4" fmla="*/ 226 w 233"/>
                <a:gd name="T5" fmla="*/ 104 h 317"/>
                <a:gd name="T6" fmla="*/ 226 w 233"/>
                <a:gd name="T7" fmla="*/ 104 h 317"/>
                <a:gd name="T8" fmla="*/ 174 w 233"/>
                <a:gd name="T9" fmla="*/ 138 h 317"/>
                <a:gd name="T10" fmla="*/ 174 w 233"/>
                <a:gd name="T11" fmla="*/ 138 h 317"/>
                <a:gd name="T12" fmla="*/ 196 w 233"/>
                <a:gd name="T13" fmla="*/ 166 h 317"/>
                <a:gd name="T14" fmla="*/ 196 w 233"/>
                <a:gd name="T15" fmla="*/ 166 h 317"/>
                <a:gd name="T16" fmla="*/ 112 w 233"/>
                <a:gd name="T17" fmla="*/ 308 h 317"/>
                <a:gd name="T18" fmla="*/ 112 w 233"/>
                <a:gd name="T19" fmla="*/ 308 h 317"/>
                <a:gd name="T20" fmla="*/ 27 w 233"/>
                <a:gd name="T21" fmla="*/ 237 h 317"/>
                <a:gd name="T22" fmla="*/ 27 w 233"/>
                <a:gd name="T23" fmla="*/ 237 h 317"/>
                <a:gd name="T24" fmla="*/ 43 w 233"/>
                <a:gd name="T25" fmla="*/ 179 h 317"/>
                <a:gd name="T26" fmla="*/ 43 w 233"/>
                <a:gd name="T27" fmla="*/ 179 h 317"/>
                <a:gd name="T28" fmla="*/ 7 w 233"/>
                <a:gd name="T29" fmla="*/ 149 h 317"/>
                <a:gd name="T30" fmla="*/ 7 w 233"/>
                <a:gd name="T31" fmla="*/ 149 h 317"/>
                <a:gd name="T32" fmla="*/ 14 w 233"/>
                <a:gd name="T33" fmla="*/ 84 h 317"/>
                <a:gd name="T34" fmla="*/ 8 w 233"/>
                <a:gd name="T35" fmla="*/ 84 h 317"/>
                <a:gd name="T36" fmla="*/ 0 w 233"/>
                <a:gd name="T37" fmla="*/ 152 h 317"/>
                <a:gd name="T38" fmla="*/ 0 w 233"/>
                <a:gd name="T39" fmla="*/ 152 h 317"/>
                <a:gd name="T40" fmla="*/ 35 w 233"/>
                <a:gd name="T41" fmla="*/ 180 h 317"/>
                <a:gd name="T42" fmla="*/ 35 w 233"/>
                <a:gd name="T43" fmla="*/ 180 h 317"/>
                <a:gd name="T44" fmla="*/ 21 w 233"/>
                <a:gd name="T45" fmla="*/ 240 h 317"/>
                <a:gd name="T46" fmla="*/ 114 w 233"/>
                <a:gd name="T47" fmla="*/ 317 h 317"/>
                <a:gd name="T48" fmla="*/ 204 w 233"/>
                <a:gd name="T49" fmla="*/ 166 h 317"/>
                <a:gd name="T50" fmla="*/ 204 w 233"/>
                <a:gd name="T51" fmla="*/ 166 h 317"/>
                <a:gd name="T52" fmla="*/ 183 w 233"/>
                <a:gd name="T53" fmla="*/ 139 h 317"/>
                <a:gd name="T54" fmla="*/ 183 w 233"/>
                <a:gd name="T55" fmla="*/ 139 h 317"/>
                <a:gd name="T56" fmla="*/ 233 w 233"/>
                <a:gd name="T57" fmla="*/ 108 h 317"/>
                <a:gd name="T58" fmla="*/ 207 w 233"/>
                <a:gd name="T59" fmla="*/ 0 h 317"/>
                <a:gd name="T60" fmla="*/ 197 w 233"/>
                <a:gd name="T61" fmla="*/ 0 h 31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33"/>
                <a:gd name="T94" fmla="*/ 0 h 317"/>
                <a:gd name="T95" fmla="*/ 233 w 233"/>
                <a:gd name="T96" fmla="*/ 317 h 31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33" h="317">
                  <a:moveTo>
                    <a:pt x="197" y="0"/>
                  </a:moveTo>
                  <a:lnTo>
                    <a:pt x="197" y="0"/>
                  </a:lnTo>
                  <a:lnTo>
                    <a:pt x="226" y="104"/>
                  </a:lnTo>
                  <a:lnTo>
                    <a:pt x="174" y="138"/>
                  </a:lnTo>
                  <a:lnTo>
                    <a:pt x="196" y="166"/>
                  </a:lnTo>
                  <a:lnTo>
                    <a:pt x="112" y="308"/>
                  </a:lnTo>
                  <a:lnTo>
                    <a:pt x="27" y="237"/>
                  </a:lnTo>
                  <a:lnTo>
                    <a:pt x="43" y="179"/>
                  </a:lnTo>
                  <a:lnTo>
                    <a:pt x="7" y="149"/>
                  </a:lnTo>
                  <a:lnTo>
                    <a:pt x="14" y="84"/>
                  </a:lnTo>
                  <a:lnTo>
                    <a:pt x="8" y="84"/>
                  </a:lnTo>
                  <a:lnTo>
                    <a:pt x="0" y="152"/>
                  </a:lnTo>
                  <a:lnTo>
                    <a:pt x="35" y="180"/>
                  </a:lnTo>
                  <a:lnTo>
                    <a:pt x="21" y="240"/>
                  </a:lnTo>
                  <a:lnTo>
                    <a:pt x="114" y="317"/>
                  </a:lnTo>
                  <a:lnTo>
                    <a:pt x="204" y="166"/>
                  </a:lnTo>
                  <a:lnTo>
                    <a:pt x="183" y="139"/>
                  </a:lnTo>
                  <a:lnTo>
                    <a:pt x="233" y="108"/>
                  </a:lnTo>
                  <a:lnTo>
                    <a:pt x="207" y="0"/>
                  </a:lnTo>
                  <a:lnTo>
                    <a:pt x="197" y="0"/>
                  </a:lnTo>
                  <a:close/>
                </a:path>
              </a:pathLst>
            </a:custGeom>
            <a:solidFill>
              <a:srgbClr val="D1E8EC"/>
            </a:solidFill>
            <a:ln w="9525">
              <a:noFill/>
              <a:round/>
              <a:headEnd/>
              <a:tailEnd/>
            </a:ln>
          </p:spPr>
          <p:txBody>
            <a:bodyPr/>
            <a:lstStyle/>
            <a:p>
              <a:endParaRPr lang="ru-RU"/>
            </a:p>
          </p:txBody>
        </p:sp>
        <p:sp>
          <p:nvSpPr>
            <p:cNvPr id="19519" name="Freeform 106"/>
            <p:cNvSpPr>
              <a:spLocks/>
            </p:cNvSpPr>
            <p:nvPr/>
          </p:nvSpPr>
          <p:spPr bwMode="auto">
            <a:xfrm>
              <a:off x="5379" y="4145"/>
              <a:ext cx="190" cy="68"/>
            </a:xfrm>
            <a:custGeom>
              <a:avLst/>
              <a:gdLst>
                <a:gd name="T0" fmla="*/ 19 w 190"/>
                <a:gd name="T1" fmla="*/ 0 h 68"/>
                <a:gd name="T2" fmla="*/ 0 w 190"/>
                <a:gd name="T3" fmla="*/ 54 h 68"/>
                <a:gd name="T4" fmla="*/ 0 w 190"/>
                <a:gd name="T5" fmla="*/ 54 h 68"/>
                <a:gd name="T6" fmla="*/ 17 w 190"/>
                <a:gd name="T7" fmla="*/ 57 h 68"/>
                <a:gd name="T8" fmla="*/ 64 w 190"/>
                <a:gd name="T9" fmla="*/ 61 h 68"/>
                <a:gd name="T10" fmla="*/ 93 w 190"/>
                <a:gd name="T11" fmla="*/ 65 h 68"/>
                <a:gd name="T12" fmla="*/ 126 w 190"/>
                <a:gd name="T13" fmla="*/ 66 h 68"/>
                <a:gd name="T14" fmla="*/ 159 w 190"/>
                <a:gd name="T15" fmla="*/ 68 h 68"/>
                <a:gd name="T16" fmla="*/ 190 w 190"/>
                <a:gd name="T17" fmla="*/ 66 h 68"/>
                <a:gd name="T18" fmla="*/ 190 w 190"/>
                <a:gd name="T19" fmla="*/ 66 h 68"/>
                <a:gd name="T20" fmla="*/ 181 w 190"/>
                <a:gd name="T21" fmla="*/ 46 h 68"/>
                <a:gd name="T22" fmla="*/ 171 w 190"/>
                <a:gd name="T23" fmla="*/ 28 h 68"/>
                <a:gd name="T24" fmla="*/ 162 w 190"/>
                <a:gd name="T25" fmla="*/ 13 h 68"/>
                <a:gd name="T26" fmla="*/ 19 w 190"/>
                <a:gd name="T27" fmla="*/ 0 h 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0"/>
                <a:gd name="T43" fmla="*/ 0 h 68"/>
                <a:gd name="T44" fmla="*/ 190 w 190"/>
                <a:gd name="T45" fmla="*/ 68 h 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0" h="68">
                  <a:moveTo>
                    <a:pt x="19" y="0"/>
                  </a:moveTo>
                  <a:lnTo>
                    <a:pt x="0" y="54"/>
                  </a:lnTo>
                  <a:lnTo>
                    <a:pt x="17" y="57"/>
                  </a:lnTo>
                  <a:lnTo>
                    <a:pt x="64" y="61"/>
                  </a:lnTo>
                  <a:lnTo>
                    <a:pt x="93" y="65"/>
                  </a:lnTo>
                  <a:lnTo>
                    <a:pt x="126" y="66"/>
                  </a:lnTo>
                  <a:lnTo>
                    <a:pt x="159" y="68"/>
                  </a:lnTo>
                  <a:lnTo>
                    <a:pt x="190" y="66"/>
                  </a:lnTo>
                  <a:lnTo>
                    <a:pt x="181" y="46"/>
                  </a:lnTo>
                  <a:lnTo>
                    <a:pt x="171" y="28"/>
                  </a:lnTo>
                  <a:lnTo>
                    <a:pt x="162" y="13"/>
                  </a:lnTo>
                  <a:lnTo>
                    <a:pt x="19" y="0"/>
                  </a:lnTo>
                  <a:close/>
                </a:path>
              </a:pathLst>
            </a:custGeom>
            <a:solidFill>
              <a:srgbClr val="EDEDED"/>
            </a:solidFill>
            <a:ln w="9525">
              <a:noFill/>
              <a:round/>
              <a:headEnd/>
              <a:tailEnd/>
            </a:ln>
          </p:spPr>
          <p:txBody>
            <a:bodyPr/>
            <a:lstStyle/>
            <a:p>
              <a:endParaRPr lang="ru-RU"/>
            </a:p>
          </p:txBody>
        </p:sp>
        <p:sp>
          <p:nvSpPr>
            <p:cNvPr id="19520" name="Freeform 107"/>
            <p:cNvSpPr>
              <a:spLocks/>
            </p:cNvSpPr>
            <p:nvPr/>
          </p:nvSpPr>
          <p:spPr bwMode="auto">
            <a:xfrm>
              <a:off x="5251" y="3765"/>
              <a:ext cx="38" cy="170"/>
            </a:xfrm>
            <a:custGeom>
              <a:avLst/>
              <a:gdLst>
                <a:gd name="T0" fmla="*/ 5 w 38"/>
                <a:gd name="T1" fmla="*/ 87 h 170"/>
                <a:gd name="T2" fmla="*/ 5 w 38"/>
                <a:gd name="T3" fmla="*/ 87 h 170"/>
                <a:gd name="T4" fmla="*/ 3 w 38"/>
                <a:gd name="T5" fmla="*/ 110 h 170"/>
                <a:gd name="T6" fmla="*/ 3 w 38"/>
                <a:gd name="T7" fmla="*/ 132 h 170"/>
                <a:gd name="T8" fmla="*/ 3 w 38"/>
                <a:gd name="T9" fmla="*/ 151 h 170"/>
                <a:gd name="T10" fmla="*/ 3 w 38"/>
                <a:gd name="T11" fmla="*/ 151 h 170"/>
                <a:gd name="T12" fmla="*/ 2 w 38"/>
                <a:gd name="T13" fmla="*/ 159 h 170"/>
                <a:gd name="T14" fmla="*/ 0 w 38"/>
                <a:gd name="T15" fmla="*/ 167 h 170"/>
                <a:gd name="T16" fmla="*/ 6 w 38"/>
                <a:gd name="T17" fmla="*/ 170 h 170"/>
                <a:gd name="T18" fmla="*/ 6 w 38"/>
                <a:gd name="T19" fmla="*/ 170 h 170"/>
                <a:gd name="T20" fmla="*/ 8 w 38"/>
                <a:gd name="T21" fmla="*/ 161 h 170"/>
                <a:gd name="T22" fmla="*/ 10 w 38"/>
                <a:gd name="T23" fmla="*/ 151 h 170"/>
                <a:gd name="T24" fmla="*/ 10 w 38"/>
                <a:gd name="T25" fmla="*/ 132 h 170"/>
                <a:gd name="T26" fmla="*/ 10 w 38"/>
                <a:gd name="T27" fmla="*/ 132 h 170"/>
                <a:gd name="T28" fmla="*/ 10 w 38"/>
                <a:gd name="T29" fmla="*/ 110 h 170"/>
                <a:gd name="T30" fmla="*/ 11 w 38"/>
                <a:gd name="T31" fmla="*/ 88 h 170"/>
                <a:gd name="T32" fmla="*/ 11 w 38"/>
                <a:gd name="T33" fmla="*/ 88 h 170"/>
                <a:gd name="T34" fmla="*/ 14 w 38"/>
                <a:gd name="T35" fmla="*/ 66 h 170"/>
                <a:gd name="T36" fmla="*/ 19 w 38"/>
                <a:gd name="T37" fmla="*/ 46 h 170"/>
                <a:gd name="T38" fmla="*/ 28 w 38"/>
                <a:gd name="T39" fmla="*/ 25 h 170"/>
                <a:gd name="T40" fmla="*/ 38 w 38"/>
                <a:gd name="T41" fmla="*/ 8 h 170"/>
                <a:gd name="T42" fmla="*/ 36 w 38"/>
                <a:gd name="T43" fmla="*/ 0 h 170"/>
                <a:gd name="T44" fmla="*/ 36 w 38"/>
                <a:gd name="T45" fmla="*/ 0 h 170"/>
                <a:gd name="T46" fmla="*/ 25 w 38"/>
                <a:gd name="T47" fmla="*/ 19 h 170"/>
                <a:gd name="T48" fmla="*/ 16 w 38"/>
                <a:gd name="T49" fmla="*/ 41 h 170"/>
                <a:gd name="T50" fmla="*/ 8 w 38"/>
                <a:gd name="T51" fmla="*/ 65 h 170"/>
                <a:gd name="T52" fmla="*/ 5 w 38"/>
                <a:gd name="T53" fmla="*/ 87 h 170"/>
                <a:gd name="T54" fmla="*/ 5 w 38"/>
                <a:gd name="T55" fmla="*/ 87 h 17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8"/>
                <a:gd name="T85" fmla="*/ 0 h 170"/>
                <a:gd name="T86" fmla="*/ 38 w 38"/>
                <a:gd name="T87" fmla="*/ 170 h 17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8" h="170">
                  <a:moveTo>
                    <a:pt x="5" y="87"/>
                  </a:moveTo>
                  <a:lnTo>
                    <a:pt x="5" y="87"/>
                  </a:lnTo>
                  <a:lnTo>
                    <a:pt x="3" y="110"/>
                  </a:lnTo>
                  <a:lnTo>
                    <a:pt x="3" y="132"/>
                  </a:lnTo>
                  <a:lnTo>
                    <a:pt x="3" y="151"/>
                  </a:lnTo>
                  <a:lnTo>
                    <a:pt x="2" y="159"/>
                  </a:lnTo>
                  <a:lnTo>
                    <a:pt x="0" y="167"/>
                  </a:lnTo>
                  <a:lnTo>
                    <a:pt x="6" y="170"/>
                  </a:lnTo>
                  <a:lnTo>
                    <a:pt x="8" y="161"/>
                  </a:lnTo>
                  <a:lnTo>
                    <a:pt x="10" y="151"/>
                  </a:lnTo>
                  <a:lnTo>
                    <a:pt x="10" y="132"/>
                  </a:lnTo>
                  <a:lnTo>
                    <a:pt x="10" y="110"/>
                  </a:lnTo>
                  <a:lnTo>
                    <a:pt x="11" y="88"/>
                  </a:lnTo>
                  <a:lnTo>
                    <a:pt x="14" y="66"/>
                  </a:lnTo>
                  <a:lnTo>
                    <a:pt x="19" y="46"/>
                  </a:lnTo>
                  <a:lnTo>
                    <a:pt x="28" y="25"/>
                  </a:lnTo>
                  <a:lnTo>
                    <a:pt x="38" y="8"/>
                  </a:lnTo>
                  <a:lnTo>
                    <a:pt x="36" y="0"/>
                  </a:lnTo>
                  <a:lnTo>
                    <a:pt x="25" y="19"/>
                  </a:lnTo>
                  <a:lnTo>
                    <a:pt x="16" y="41"/>
                  </a:lnTo>
                  <a:lnTo>
                    <a:pt x="8" y="65"/>
                  </a:lnTo>
                  <a:lnTo>
                    <a:pt x="5" y="87"/>
                  </a:lnTo>
                  <a:close/>
                </a:path>
              </a:pathLst>
            </a:custGeom>
            <a:solidFill>
              <a:srgbClr val="000000"/>
            </a:solidFill>
            <a:ln w="9525">
              <a:noFill/>
              <a:round/>
              <a:headEnd/>
              <a:tailEnd/>
            </a:ln>
          </p:spPr>
          <p:txBody>
            <a:bodyPr/>
            <a:lstStyle/>
            <a:p>
              <a:endParaRPr lang="ru-RU"/>
            </a:p>
          </p:txBody>
        </p:sp>
        <p:sp>
          <p:nvSpPr>
            <p:cNvPr id="19521" name="Freeform 108"/>
            <p:cNvSpPr>
              <a:spLocks/>
            </p:cNvSpPr>
            <p:nvPr/>
          </p:nvSpPr>
          <p:spPr bwMode="auto">
            <a:xfrm>
              <a:off x="5492" y="3774"/>
              <a:ext cx="230" cy="379"/>
            </a:xfrm>
            <a:custGeom>
              <a:avLst/>
              <a:gdLst>
                <a:gd name="T0" fmla="*/ 46 w 230"/>
                <a:gd name="T1" fmla="*/ 0 h 379"/>
                <a:gd name="T2" fmla="*/ 46 w 230"/>
                <a:gd name="T3" fmla="*/ 0 h 379"/>
                <a:gd name="T4" fmla="*/ 54 w 230"/>
                <a:gd name="T5" fmla="*/ 8 h 379"/>
                <a:gd name="T6" fmla="*/ 74 w 230"/>
                <a:gd name="T7" fmla="*/ 34 h 379"/>
                <a:gd name="T8" fmla="*/ 87 w 230"/>
                <a:gd name="T9" fmla="*/ 52 h 379"/>
                <a:gd name="T10" fmla="*/ 101 w 230"/>
                <a:gd name="T11" fmla="*/ 75 h 379"/>
                <a:gd name="T12" fmla="*/ 117 w 230"/>
                <a:gd name="T13" fmla="*/ 101 h 379"/>
                <a:gd name="T14" fmla="*/ 131 w 230"/>
                <a:gd name="T15" fmla="*/ 131 h 379"/>
                <a:gd name="T16" fmla="*/ 131 w 230"/>
                <a:gd name="T17" fmla="*/ 131 h 379"/>
                <a:gd name="T18" fmla="*/ 158 w 230"/>
                <a:gd name="T19" fmla="*/ 183 h 379"/>
                <a:gd name="T20" fmla="*/ 191 w 230"/>
                <a:gd name="T21" fmla="*/ 250 h 379"/>
                <a:gd name="T22" fmla="*/ 205 w 230"/>
                <a:gd name="T23" fmla="*/ 284 h 379"/>
                <a:gd name="T24" fmla="*/ 219 w 230"/>
                <a:gd name="T25" fmla="*/ 317 h 379"/>
                <a:gd name="T26" fmla="*/ 224 w 230"/>
                <a:gd name="T27" fmla="*/ 335 h 379"/>
                <a:gd name="T28" fmla="*/ 227 w 230"/>
                <a:gd name="T29" fmla="*/ 350 h 379"/>
                <a:gd name="T30" fmla="*/ 230 w 230"/>
                <a:gd name="T31" fmla="*/ 365 h 379"/>
                <a:gd name="T32" fmla="*/ 230 w 230"/>
                <a:gd name="T33" fmla="*/ 379 h 379"/>
                <a:gd name="T34" fmla="*/ 132 w 230"/>
                <a:gd name="T35" fmla="*/ 328 h 379"/>
                <a:gd name="T36" fmla="*/ 132 w 230"/>
                <a:gd name="T37" fmla="*/ 328 h 379"/>
                <a:gd name="T38" fmla="*/ 99 w 230"/>
                <a:gd name="T39" fmla="*/ 275 h 379"/>
                <a:gd name="T40" fmla="*/ 68 w 230"/>
                <a:gd name="T41" fmla="*/ 229 h 379"/>
                <a:gd name="T42" fmla="*/ 51 w 230"/>
                <a:gd name="T43" fmla="*/ 205 h 379"/>
                <a:gd name="T44" fmla="*/ 35 w 230"/>
                <a:gd name="T45" fmla="*/ 185 h 379"/>
                <a:gd name="T46" fmla="*/ 35 w 230"/>
                <a:gd name="T47" fmla="*/ 185 h 379"/>
                <a:gd name="T48" fmla="*/ 22 w 230"/>
                <a:gd name="T49" fmla="*/ 166 h 379"/>
                <a:gd name="T50" fmla="*/ 11 w 230"/>
                <a:gd name="T51" fmla="*/ 147 h 379"/>
                <a:gd name="T52" fmla="*/ 5 w 230"/>
                <a:gd name="T53" fmla="*/ 130 h 379"/>
                <a:gd name="T54" fmla="*/ 2 w 230"/>
                <a:gd name="T55" fmla="*/ 112 h 379"/>
                <a:gd name="T56" fmla="*/ 0 w 230"/>
                <a:gd name="T57" fmla="*/ 97 h 379"/>
                <a:gd name="T58" fmla="*/ 0 w 230"/>
                <a:gd name="T59" fmla="*/ 82 h 379"/>
                <a:gd name="T60" fmla="*/ 3 w 230"/>
                <a:gd name="T61" fmla="*/ 68 h 379"/>
                <a:gd name="T62" fmla="*/ 6 w 230"/>
                <a:gd name="T63" fmla="*/ 57 h 379"/>
                <a:gd name="T64" fmla="*/ 6 w 230"/>
                <a:gd name="T65" fmla="*/ 57 h 379"/>
                <a:gd name="T66" fmla="*/ 19 w 230"/>
                <a:gd name="T67" fmla="*/ 37 h 379"/>
                <a:gd name="T68" fmla="*/ 32 w 230"/>
                <a:gd name="T69" fmla="*/ 19 h 379"/>
                <a:gd name="T70" fmla="*/ 46 w 230"/>
                <a:gd name="T71" fmla="*/ 0 h 379"/>
                <a:gd name="T72" fmla="*/ 46 w 230"/>
                <a:gd name="T73" fmla="*/ 0 h 37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30"/>
                <a:gd name="T112" fmla="*/ 0 h 379"/>
                <a:gd name="T113" fmla="*/ 230 w 230"/>
                <a:gd name="T114" fmla="*/ 379 h 37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30" h="379">
                  <a:moveTo>
                    <a:pt x="46" y="0"/>
                  </a:moveTo>
                  <a:lnTo>
                    <a:pt x="46" y="0"/>
                  </a:lnTo>
                  <a:lnTo>
                    <a:pt x="54" y="8"/>
                  </a:lnTo>
                  <a:lnTo>
                    <a:pt x="74" y="34"/>
                  </a:lnTo>
                  <a:lnTo>
                    <a:pt x="87" y="52"/>
                  </a:lnTo>
                  <a:lnTo>
                    <a:pt x="101" y="75"/>
                  </a:lnTo>
                  <a:lnTo>
                    <a:pt x="117" y="101"/>
                  </a:lnTo>
                  <a:lnTo>
                    <a:pt x="131" y="131"/>
                  </a:lnTo>
                  <a:lnTo>
                    <a:pt x="158" y="183"/>
                  </a:lnTo>
                  <a:lnTo>
                    <a:pt x="191" y="250"/>
                  </a:lnTo>
                  <a:lnTo>
                    <a:pt x="205" y="284"/>
                  </a:lnTo>
                  <a:lnTo>
                    <a:pt x="219" y="317"/>
                  </a:lnTo>
                  <a:lnTo>
                    <a:pt x="224" y="335"/>
                  </a:lnTo>
                  <a:lnTo>
                    <a:pt x="227" y="350"/>
                  </a:lnTo>
                  <a:lnTo>
                    <a:pt x="230" y="365"/>
                  </a:lnTo>
                  <a:lnTo>
                    <a:pt x="230" y="379"/>
                  </a:lnTo>
                  <a:lnTo>
                    <a:pt x="132" y="328"/>
                  </a:lnTo>
                  <a:lnTo>
                    <a:pt x="99" y="275"/>
                  </a:lnTo>
                  <a:lnTo>
                    <a:pt x="68" y="229"/>
                  </a:lnTo>
                  <a:lnTo>
                    <a:pt x="51" y="205"/>
                  </a:lnTo>
                  <a:lnTo>
                    <a:pt x="35" y="185"/>
                  </a:lnTo>
                  <a:lnTo>
                    <a:pt x="22" y="166"/>
                  </a:lnTo>
                  <a:lnTo>
                    <a:pt x="11" y="147"/>
                  </a:lnTo>
                  <a:lnTo>
                    <a:pt x="5" y="130"/>
                  </a:lnTo>
                  <a:lnTo>
                    <a:pt x="2" y="112"/>
                  </a:lnTo>
                  <a:lnTo>
                    <a:pt x="0" y="97"/>
                  </a:lnTo>
                  <a:lnTo>
                    <a:pt x="0" y="82"/>
                  </a:lnTo>
                  <a:lnTo>
                    <a:pt x="3" y="68"/>
                  </a:lnTo>
                  <a:lnTo>
                    <a:pt x="6" y="57"/>
                  </a:lnTo>
                  <a:lnTo>
                    <a:pt x="19" y="37"/>
                  </a:lnTo>
                  <a:lnTo>
                    <a:pt x="32" y="19"/>
                  </a:lnTo>
                  <a:lnTo>
                    <a:pt x="46" y="0"/>
                  </a:lnTo>
                  <a:close/>
                </a:path>
              </a:pathLst>
            </a:custGeom>
            <a:solidFill>
              <a:srgbClr val="FFFFFF"/>
            </a:solidFill>
            <a:ln w="9525">
              <a:noFill/>
              <a:round/>
              <a:headEnd/>
              <a:tailEnd/>
            </a:ln>
          </p:spPr>
          <p:txBody>
            <a:bodyPr/>
            <a:lstStyle/>
            <a:p>
              <a:endParaRPr lang="ru-RU"/>
            </a:p>
          </p:txBody>
        </p:sp>
        <p:sp>
          <p:nvSpPr>
            <p:cNvPr id="19522" name="Freeform 109"/>
            <p:cNvSpPr>
              <a:spLocks/>
            </p:cNvSpPr>
            <p:nvPr/>
          </p:nvSpPr>
          <p:spPr bwMode="auto">
            <a:xfrm>
              <a:off x="5344" y="4247"/>
              <a:ext cx="16" cy="16"/>
            </a:xfrm>
            <a:custGeom>
              <a:avLst/>
              <a:gdLst>
                <a:gd name="T0" fmla="*/ 8 w 16"/>
                <a:gd name="T1" fmla="*/ 0 h 16"/>
                <a:gd name="T2" fmla="*/ 8 w 16"/>
                <a:gd name="T3" fmla="*/ 0 h 16"/>
                <a:gd name="T4" fmla="*/ 11 w 16"/>
                <a:gd name="T5" fmla="*/ 2 h 16"/>
                <a:gd name="T6" fmla="*/ 13 w 16"/>
                <a:gd name="T7" fmla="*/ 4 h 16"/>
                <a:gd name="T8" fmla="*/ 14 w 16"/>
                <a:gd name="T9" fmla="*/ 5 h 16"/>
                <a:gd name="T10" fmla="*/ 16 w 16"/>
                <a:gd name="T11" fmla="*/ 8 h 16"/>
                <a:gd name="T12" fmla="*/ 16 w 16"/>
                <a:gd name="T13" fmla="*/ 8 h 16"/>
                <a:gd name="T14" fmla="*/ 14 w 16"/>
                <a:gd name="T15" fmla="*/ 12 h 16"/>
                <a:gd name="T16" fmla="*/ 13 w 16"/>
                <a:gd name="T17" fmla="*/ 15 h 16"/>
                <a:gd name="T18" fmla="*/ 11 w 16"/>
                <a:gd name="T19" fmla="*/ 16 h 16"/>
                <a:gd name="T20" fmla="*/ 8 w 16"/>
                <a:gd name="T21" fmla="*/ 16 h 16"/>
                <a:gd name="T22" fmla="*/ 8 w 16"/>
                <a:gd name="T23" fmla="*/ 16 h 16"/>
                <a:gd name="T24" fmla="*/ 5 w 16"/>
                <a:gd name="T25" fmla="*/ 16 h 16"/>
                <a:gd name="T26" fmla="*/ 3 w 16"/>
                <a:gd name="T27" fmla="*/ 15 h 16"/>
                <a:gd name="T28" fmla="*/ 2 w 16"/>
                <a:gd name="T29" fmla="*/ 12 h 16"/>
                <a:gd name="T30" fmla="*/ 0 w 16"/>
                <a:gd name="T31" fmla="*/ 8 h 16"/>
                <a:gd name="T32" fmla="*/ 0 w 16"/>
                <a:gd name="T33" fmla="*/ 8 h 16"/>
                <a:gd name="T34" fmla="*/ 2 w 16"/>
                <a:gd name="T35" fmla="*/ 5 h 16"/>
                <a:gd name="T36" fmla="*/ 3 w 16"/>
                <a:gd name="T37" fmla="*/ 4 h 16"/>
                <a:gd name="T38" fmla="*/ 5 w 16"/>
                <a:gd name="T39" fmla="*/ 2 h 16"/>
                <a:gd name="T40" fmla="*/ 8 w 16"/>
                <a:gd name="T41" fmla="*/ 0 h 16"/>
                <a:gd name="T42" fmla="*/ 8 w 16"/>
                <a:gd name="T43" fmla="*/ 0 h 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
                <a:gd name="T67" fmla="*/ 0 h 16"/>
                <a:gd name="T68" fmla="*/ 16 w 16"/>
                <a:gd name="T69" fmla="*/ 16 h 1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 h="16">
                  <a:moveTo>
                    <a:pt x="8" y="0"/>
                  </a:moveTo>
                  <a:lnTo>
                    <a:pt x="8" y="0"/>
                  </a:lnTo>
                  <a:lnTo>
                    <a:pt x="11" y="2"/>
                  </a:lnTo>
                  <a:lnTo>
                    <a:pt x="13" y="4"/>
                  </a:lnTo>
                  <a:lnTo>
                    <a:pt x="14" y="5"/>
                  </a:lnTo>
                  <a:lnTo>
                    <a:pt x="16" y="8"/>
                  </a:lnTo>
                  <a:lnTo>
                    <a:pt x="14" y="12"/>
                  </a:lnTo>
                  <a:lnTo>
                    <a:pt x="13" y="15"/>
                  </a:lnTo>
                  <a:lnTo>
                    <a:pt x="11" y="16"/>
                  </a:lnTo>
                  <a:lnTo>
                    <a:pt x="8" y="16"/>
                  </a:lnTo>
                  <a:lnTo>
                    <a:pt x="5" y="16"/>
                  </a:lnTo>
                  <a:lnTo>
                    <a:pt x="3" y="15"/>
                  </a:lnTo>
                  <a:lnTo>
                    <a:pt x="2" y="12"/>
                  </a:lnTo>
                  <a:lnTo>
                    <a:pt x="0" y="8"/>
                  </a:lnTo>
                  <a:lnTo>
                    <a:pt x="2" y="5"/>
                  </a:lnTo>
                  <a:lnTo>
                    <a:pt x="3" y="4"/>
                  </a:lnTo>
                  <a:lnTo>
                    <a:pt x="5" y="2"/>
                  </a:lnTo>
                  <a:lnTo>
                    <a:pt x="8" y="0"/>
                  </a:lnTo>
                  <a:close/>
                </a:path>
              </a:pathLst>
            </a:custGeom>
            <a:solidFill>
              <a:srgbClr val="99AFC5"/>
            </a:solidFill>
            <a:ln w="9525">
              <a:noFill/>
              <a:round/>
              <a:headEnd/>
              <a:tailEnd/>
            </a:ln>
          </p:spPr>
          <p:txBody>
            <a:bodyPr/>
            <a:lstStyle/>
            <a:p>
              <a:endParaRPr lang="ru-RU"/>
            </a:p>
          </p:txBody>
        </p:sp>
        <p:sp>
          <p:nvSpPr>
            <p:cNvPr id="19523" name="Freeform 110"/>
            <p:cNvSpPr>
              <a:spLocks/>
            </p:cNvSpPr>
            <p:nvPr/>
          </p:nvSpPr>
          <p:spPr bwMode="auto">
            <a:xfrm>
              <a:off x="5024" y="3942"/>
              <a:ext cx="315" cy="280"/>
            </a:xfrm>
            <a:custGeom>
              <a:avLst/>
              <a:gdLst>
                <a:gd name="T0" fmla="*/ 0 w 315"/>
                <a:gd name="T1" fmla="*/ 34 h 280"/>
                <a:gd name="T2" fmla="*/ 172 w 315"/>
                <a:gd name="T3" fmla="*/ 0 h 280"/>
                <a:gd name="T4" fmla="*/ 315 w 315"/>
                <a:gd name="T5" fmla="*/ 250 h 280"/>
                <a:gd name="T6" fmla="*/ 140 w 315"/>
                <a:gd name="T7" fmla="*/ 280 h 280"/>
                <a:gd name="T8" fmla="*/ 0 w 315"/>
                <a:gd name="T9" fmla="*/ 34 h 280"/>
                <a:gd name="T10" fmla="*/ 0 60000 65536"/>
                <a:gd name="T11" fmla="*/ 0 60000 65536"/>
                <a:gd name="T12" fmla="*/ 0 60000 65536"/>
                <a:gd name="T13" fmla="*/ 0 60000 65536"/>
                <a:gd name="T14" fmla="*/ 0 60000 65536"/>
                <a:gd name="T15" fmla="*/ 0 w 315"/>
                <a:gd name="T16" fmla="*/ 0 h 280"/>
                <a:gd name="T17" fmla="*/ 315 w 315"/>
                <a:gd name="T18" fmla="*/ 280 h 280"/>
              </a:gdLst>
              <a:ahLst/>
              <a:cxnLst>
                <a:cxn ang="T10">
                  <a:pos x="T0" y="T1"/>
                </a:cxn>
                <a:cxn ang="T11">
                  <a:pos x="T2" y="T3"/>
                </a:cxn>
                <a:cxn ang="T12">
                  <a:pos x="T4" y="T5"/>
                </a:cxn>
                <a:cxn ang="T13">
                  <a:pos x="T6" y="T7"/>
                </a:cxn>
                <a:cxn ang="T14">
                  <a:pos x="T8" y="T9"/>
                </a:cxn>
              </a:cxnLst>
              <a:rect l="T15" t="T16" r="T17" b="T18"/>
              <a:pathLst>
                <a:path w="315" h="280">
                  <a:moveTo>
                    <a:pt x="0" y="34"/>
                  </a:moveTo>
                  <a:lnTo>
                    <a:pt x="172" y="0"/>
                  </a:lnTo>
                  <a:lnTo>
                    <a:pt x="315" y="250"/>
                  </a:lnTo>
                  <a:lnTo>
                    <a:pt x="140" y="280"/>
                  </a:lnTo>
                  <a:lnTo>
                    <a:pt x="0" y="34"/>
                  </a:lnTo>
                  <a:close/>
                </a:path>
              </a:pathLst>
            </a:custGeom>
            <a:solidFill>
              <a:srgbClr val="8F2E09"/>
            </a:solidFill>
            <a:ln w="9525">
              <a:noFill/>
              <a:round/>
              <a:headEnd/>
              <a:tailEnd/>
            </a:ln>
          </p:spPr>
          <p:txBody>
            <a:bodyPr/>
            <a:lstStyle/>
            <a:p>
              <a:endParaRPr lang="ru-RU"/>
            </a:p>
          </p:txBody>
        </p:sp>
        <p:sp>
          <p:nvSpPr>
            <p:cNvPr id="19524" name="Freeform 111"/>
            <p:cNvSpPr>
              <a:spLocks/>
            </p:cNvSpPr>
            <p:nvPr/>
          </p:nvSpPr>
          <p:spPr bwMode="auto">
            <a:xfrm>
              <a:off x="5221" y="4071"/>
              <a:ext cx="181" cy="79"/>
            </a:xfrm>
            <a:custGeom>
              <a:avLst/>
              <a:gdLst>
                <a:gd name="T0" fmla="*/ 177 w 181"/>
                <a:gd name="T1" fmla="*/ 41 h 79"/>
                <a:gd name="T2" fmla="*/ 177 w 181"/>
                <a:gd name="T3" fmla="*/ 41 h 79"/>
                <a:gd name="T4" fmla="*/ 159 w 181"/>
                <a:gd name="T5" fmla="*/ 41 h 79"/>
                <a:gd name="T6" fmla="*/ 145 w 181"/>
                <a:gd name="T7" fmla="*/ 39 h 79"/>
                <a:gd name="T8" fmla="*/ 139 w 181"/>
                <a:gd name="T9" fmla="*/ 39 h 79"/>
                <a:gd name="T10" fmla="*/ 136 w 181"/>
                <a:gd name="T11" fmla="*/ 36 h 79"/>
                <a:gd name="T12" fmla="*/ 136 w 181"/>
                <a:gd name="T13" fmla="*/ 36 h 79"/>
                <a:gd name="T14" fmla="*/ 87 w 181"/>
                <a:gd name="T15" fmla="*/ 6 h 79"/>
                <a:gd name="T16" fmla="*/ 46 w 181"/>
                <a:gd name="T17" fmla="*/ 0 h 79"/>
                <a:gd name="T18" fmla="*/ 8 w 181"/>
                <a:gd name="T19" fmla="*/ 14 h 79"/>
                <a:gd name="T20" fmla="*/ 8 w 181"/>
                <a:gd name="T21" fmla="*/ 14 h 79"/>
                <a:gd name="T22" fmla="*/ 10 w 181"/>
                <a:gd name="T23" fmla="*/ 16 h 79"/>
                <a:gd name="T24" fmla="*/ 10 w 181"/>
                <a:gd name="T25" fmla="*/ 19 h 79"/>
                <a:gd name="T26" fmla="*/ 14 w 181"/>
                <a:gd name="T27" fmla="*/ 20 h 79"/>
                <a:gd name="T28" fmla="*/ 17 w 181"/>
                <a:gd name="T29" fmla="*/ 20 h 79"/>
                <a:gd name="T30" fmla="*/ 22 w 181"/>
                <a:gd name="T31" fmla="*/ 19 h 79"/>
                <a:gd name="T32" fmla="*/ 44 w 181"/>
                <a:gd name="T33" fmla="*/ 12 h 79"/>
                <a:gd name="T34" fmla="*/ 79 w 181"/>
                <a:gd name="T35" fmla="*/ 19 h 79"/>
                <a:gd name="T36" fmla="*/ 79 w 181"/>
                <a:gd name="T37" fmla="*/ 19 h 79"/>
                <a:gd name="T38" fmla="*/ 40 w 181"/>
                <a:gd name="T39" fmla="*/ 25 h 79"/>
                <a:gd name="T40" fmla="*/ 40 w 181"/>
                <a:gd name="T41" fmla="*/ 25 h 79"/>
                <a:gd name="T42" fmla="*/ 17 w 181"/>
                <a:gd name="T43" fmla="*/ 35 h 79"/>
                <a:gd name="T44" fmla="*/ 0 w 181"/>
                <a:gd name="T45" fmla="*/ 42 h 79"/>
                <a:gd name="T46" fmla="*/ 0 w 181"/>
                <a:gd name="T47" fmla="*/ 42 h 79"/>
                <a:gd name="T48" fmla="*/ 0 w 181"/>
                <a:gd name="T49" fmla="*/ 44 h 79"/>
                <a:gd name="T50" fmla="*/ 2 w 181"/>
                <a:gd name="T51" fmla="*/ 47 h 79"/>
                <a:gd name="T52" fmla="*/ 2 w 181"/>
                <a:gd name="T53" fmla="*/ 49 h 79"/>
                <a:gd name="T54" fmla="*/ 5 w 181"/>
                <a:gd name="T55" fmla="*/ 49 h 79"/>
                <a:gd name="T56" fmla="*/ 8 w 181"/>
                <a:gd name="T57" fmla="*/ 50 h 79"/>
                <a:gd name="T58" fmla="*/ 13 w 181"/>
                <a:gd name="T59" fmla="*/ 49 h 79"/>
                <a:gd name="T60" fmla="*/ 13 w 181"/>
                <a:gd name="T61" fmla="*/ 49 h 79"/>
                <a:gd name="T62" fmla="*/ 11 w 181"/>
                <a:gd name="T63" fmla="*/ 50 h 79"/>
                <a:gd name="T64" fmla="*/ 11 w 181"/>
                <a:gd name="T65" fmla="*/ 53 h 79"/>
                <a:gd name="T66" fmla="*/ 11 w 181"/>
                <a:gd name="T67" fmla="*/ 55 h 79"/>
                <a:gd name="T68" fmla="*/ 13 w 181"/>
                <a:gd name="T69" fmla="*/ 57 h 79"/>
                <a:gd name="T70" fmla="*/ 14 w 181"/>
                <a:gd name="T71" fmla="*/ 57 h 79"/>
                <a:gd name="T72" fmla="*/ 19 w 181"/>
                <a:gd name="T73" fmla="*/ 57 h 79"/>
                <a:gd name="T74" fmla="*/ 43 w 181"/>
                <a:gd name="T75" fmla="*/ 55 h 79"/>
                <a:gd name="T76" fmla="*/ 69 w 181"/>
                <a:gd name="T77" fmla="*/ 58 h 79"/>
                <a:gd name="T78" fmla="*/ 43 w 181"/>
                <a:gd name="T79" fmla="*/ 60 h 79"/>
                <a:gd name="T80" fmla="*/ 27 w 181"/>
                <a:gd name="T81" fmla="*/ 63 h 79"/>
                <a:gd name="T82" fmla="*/ 27 w 181"/>
                <a:gd name="T83" fmla="*/ 63 h 79"/>
                <a:gd name="T84" fmla="*/ 27 w 181"/>
                <a:gd name="T85" fmla="*/ 65 h 79"/>
                <a:gd name="T86" fmla="*/ 27 w 181"/>
                <a:gd name="T87" fmla="*/ 66 h 79"/>
                <a:gd name="T88" fmla="*/ 30 w 181"/>
                <a:gd name="T89" fmla="*/ 69 h 79"/>
                <a:gd name="T90" fmla="*/ 36 w 181"/>
                <a:gd name="T91" fmla="*/ 69 h 79"/>
                <a:gd name="T92" fmla="*/ 36 w 181"/>
                <a:gd name="T93" fmla="*/ 69 h 79"/>
                <a:gd name="T94" fmla="*/ 57 w 181"/>
                <a:gd name="T95" fmla="*/ 68 h 79"/>
                <a:gd name="T96" fmla="*/ 79 w 181"/>
                <a:gd name="T97" fmla="*/ 68 h 79"/>
                <a:gd name="T98" fmla="*/ 79 w 181"/>
                <a:gd name="T99" fmla="*/ 68 h 79"/>
                <a:gd name="T100" fmla="*/ 117 w 181"/>
                <a:gd name="T101" fmla="*/ 77 h 79"/>
                <a:gd name="T102" fmla="*/ 117 w 181"/>
                <a:gd name="T103" fmla="*/ 77 h 79"/>
                <a:gd name="T104" fmla="*/ 126 w 181"/>
                <a:gd name="T105" fmla="*/ 77 h 79"/>
                <a:gd name="T106" fmla="*/ 132 w 181"/>
                <a:gd name="T107" fmla="*/ 77 h 79"/>
                <a:gd name="T108" fmla="*/ 140 w 181"/>
                <a:gd name="T109" fmla="*/ 77 h 79"/>
                <a:gd name="T110" fmla="*/ 180 w 181"/>
                <a:gd name="T111" fmla="*/ 79 h 79"/>
                <a:gd name="T112" fmla="*/ 180 w 181"/>
                <a:gd name="T113" fmla="*/ 79 h 79"/>
                <a:gd name="T114" fmla="*/ 180 w 181"/>
                <a:gd name="T115" fmla="*/ 76 h 79"/>
                <a:gd name="T116" fmla="*/ 181 w 181"/>
                <a:gd name="T117" fmla="*/ 68 h 79"/>
                <a:gd name="T118" fmla="*/ 180 w 181"/>
                <a:gd name="T119" fmla="*/ 55 h 79"/>
                <a:gd name="T120" fmla="*/ 178 w 181"/>
                <a:gd name="T121" fmla="*/ 49 h 79"/>
                <a:gd name="T122" fmla="*/ 177 w 181"/>
                <a:gd name="T123" fmla="*/ 41 h 79"/>
                <a:gd name="T124" fmla="*/ 177 w 181"/>
                <a:gd name="T125" fmla="*/ 41 h 7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1"/>
                <a:gd name="T190" fmla="*/ 0 h 79"/>
                <a:gd name="T191" fmla="*/ 181 w 181"/>
                <a:gd name="T192" fmla="*/ 79 h 7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1" h="79">
                  <a:moveTo>
                    <a:pt x="177" y="41"/>
                  </a:moveTo>
                  <a:lnTo>
                    <a:pt x="177" y="41"/>
                  </a:lnTo>
                  <a:lnTo>
                    <a:pt x="159" y="41"/>
                  </a:lnTo>
                  <a:lnTo>
                    <a:pt x="145" y="39"/>
                  </a:lnTo>
                  <a:lnTo>
                    <a:pt x="139" y="39"/>
                  </a:lnTo>
                  <a:lnTo>
                    <a:pt x="136" y="36"/>
                  </a:lnTo>
                  <a:lnTo>
                    <a:pt x="87" y="6"/>
                  </a:lnTo>
                  <a:lnTo>
                    <a:pt x="46" y="0"/>
                  </a:lnTo>
                  <a:lnTo>
                    <a:pt x="8" y="14"/>
                  </a:lnTo>
                  <a:lnTo>
                    <a:pt x="10" y="16"/>
                  </a:lnTo>
                  <a:lnTo>
                    <a:pt x="10" y="19"/>
                  </a:lnTo>
                  <a:lnTo>
                    <a:pt x="14" y="20"/>
                  </a:lnTo>
                  <a:lnTo>
                    <a:pt x="17" y="20"/>
                  </a:lnTo>
                  <a:lnTo>
                    <a:pt x="22" y="19"/>
                  </a:lnTo>
                  <a:lnTo>
                    <a:pt x="44" y="12"/>
                  </a:lnTo>
                  <a:lnTo>
                    <a:pt x="79" y="19"/>
                  </a:lnTo>
                  <a:lnTo>
                    <a:pt x="40" y="25"/>
                  </a:lnTo>
                  <a:lnTo>
                    <a:pt x="17" y="35"/>
                  </a:lnTo>
                  <a:lnTo>
                    <a:pt x="0" y="42"/>
                  </a:lnTo>
                  <a:lnTo>
                    <a:pt x="0" y="44"/>
                  </a:lnTo>
                  <a:lnTo>
                    <a:pt x="2" y="47"/>
                  </a:lnTo>
                  <a:lnTo>
                    <a:pt x="2" y="49"/>
                  </a:lnTo>
                  <a:lnTo>
                    <a:pt x="5" y="49"/>
                  </a:lnTo>
                  <a:lnTo>
                    <a:pt x="8" y="50"/>
                  </a:lnTo>
                  <a:lnTo>
                    <a:pt x="13" y="49"/>
                  </a:lnTo>
                  <a:lnTo>
                    <a:pt x="11" y="50"/>
                  </a:lnTo>
                  <a:lnTo>
                    <a:pt x="11" y="53"/>
                  </a:lnTo>
                  <a:lnTo>
                    <a:pt x="11" y="55"/>
                  </a:lnTo>
                  <a:lnTo>
                    <a:pt x="13" y="57"/>
                  </a:lnTo>
                  <a:lnTo>
                    <a:pt x="14" y="57"/>
                  </a:lnTo>
                  <a:lnTo>
                    <a:pt x="19" y="57"/>
                  </a:lnTo>
                  <a:lnTo>
                    <a:pt x="43" y="55"/>
                  </a:lnTo>
                  <a:lnTo>
                    <a:pt x="69" y="58"/>
                  </a:lnTo>
                  <a:lnTo>
                    <a:pt x="43" y="60"/>
                  </a:lnTo>
                  <a:lnTo>
                    <a:pt x="27" y="63"/>
                  </a:lnTo>
                  <a:lnTo>
                    <a:pt x="27" y="65"/>
                  </a:lnTo>
                  <a:lnTo>
                    <a:pt x="27" y="66"/>
                  </a:lnTo>
                  <a:lnTo>
                    <a:pt x="30" y="69"/>
                  </a:lnTo>
                  <a:lnTo>
                    <a:pt x="36" y="69"/>
                  </a:lnTo>
                  <a:lnTo>
                    <a:pt x="57" y="68"/>
                  </a:lnTo>
                  <a:lnTo>
                    <a:pt x="79" y="68"/>
                  </a:lnTo>
                  <a:lnTo>
                    <a:pt x="117" y="77"/>
                  </a:lnTo>
                  <a:lnTo>
                    <a:pt x="126" y="77"/>
                  </a:lnTo>
                  <a:lnTo>
                    <a:pt x="132" y="77"/>
                  </a:lnTo>
                  <a:lnTo>
                    <a:pt x="140" y="77"/>
                  </a:lnTo>
                  <a:lnTo>
                    <a:pt x="180" y="79"/>
                  </a:lnTo>
                  <a:lnTo>
                    <a:pt x="180" y="76"/>
                  </a:lnTo>
                  <a:lnTo>
                    <a:pt x="181" y="68"/>
                  </a:lnTo>
                  <a:lnTo>
                    <a:pt x="180" y="55"/>
                  </a:lnTo>
                  <a:lnTo>
                    <a:pt x="178" y="49"/>
                  </a:lnTo>
                  <a:lnTo>
                    <a:pt x="177" y="41"/>
                  </a:lnTo>
                  <a:close/>
                </a:path>
              </a:pathLst>
            </a:custGeom>
            <a:solidFill>
              <a:srgbClr val="F0B484"/>
            </a:solidFill>
            <a:ln w="9525">
              <a:noFill/>
              <a:round/>
              <a:headEnd/>
              <a:tailEnd/>
            </a:ln>
          </p:spPr>
          <p:txBody>
            <a:bodyPr/>
            <a:lstStyle/>
            <a:p>
              <a:endParaRPr lang="ru-RU"/>
            </a:p>
          </p:txBody>
        </p:sp>
        <p:sp>
          <p:nvSpPr>
            <p:cNvPr id="19525" name="Freeform 112"/>
            <p:cNvSpPr>
              <a:spLocks/>
            </p:cNvSpPr>
            <p:nvPr/>
          </p:nvSpPr>
          <p:spPr bwMode="auto">
            <a:xfrm>
              <a:off x="5207" y="3645"/>
              <a:ext cx="20" cy="11"/>
            </a:xfrm>
            <a:custGeom>
              <a:avLst/>
              <a:gdLst>
                <a:gd name="T0" fmla="*/ 8 w 20"/>
                <a:gd name="T1" fmla="*/ 11 h 11"/>
                <a:gd name="T2" fmla="*/ 8 w 20"/>
                <a:gd name="T3" fmla="*/ 11 h 11"/>
                <a:gd name="T4" fmla="*/ 2 w 20"/>
                <a:gd name="T5" fmla="*/ 11 h 11"/>
                <a:gd name="T6" fmla="*/ 0 w 20"/>
                <a:gd name="T7" fmla="*/ 8 h 11"/>
                <a:gd name="T8" fmla="*/ 0 w 20"/>
                <a:gd name="T9" fmla="*/ 5 h 11"/>
                <a:gd name="T10" fmla="*/ 2 w 20"/>
                <a:gd name="T11" fmla="*/ 0 h 11"/>
                <a:gd name="T12" fmla="*/ 2 w 20"/>
                <a:gd name="T13" fmla="*/ 0 h 11"/>
                <a:gd name="T14" fmla="*/ 5 w 20"/>
                <a:gd name="T15" fmla="*/ 5 h 11"/>
                <a:gd name="T16" fmla="*/ 11 w 20"/>
                <a:gd name="T17" fmla="*/ 8 h 11"/>
                <a:gd name="T18" fmla="*/ 20 w 20"/>
                <a:gd name="T19" fmla="*/ 10 h 11"/>
                <a:gd name="T20" fmla="*/ 20 w 20"/>
                <a:gd name="T21" fmla="*/ 10 h 11"/>
                <a:gd name="T22" fmla="*/ 8 w 20"/>
                <a:gd name="T23" fmla="*/ 11 h 11"/>
                <a:gd name="T24" fmla="*/ 8 w 20"/>
                <a:gd name="T25" fmla="*/ 11 h 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
                <a:gd name="T40" fmla="*/ 0 h 11"/>
                <a:gd name="T41" fmla="*/ 20 w 20"/>
                <a:gd name="T42" fmla="*/ 11 h 1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 h="11">
                  <a:moveTo>
                    <a:pt x="8" y="11"/>
                  </a:moveTo>
                  <a:lnTo>
                    <a:pt x="8" y="11"/>
                  </a:lnTo>
                  <a:lnTo>
                    <a:pt x="2" y="11"/>
                  </a:lnTo>
                  <a:lnTo>
                    <a:pt x="0" y="8"/>
                  </a:lnTo>
                  <a:lnTo>
                    <a:pt x="0" y="5"/>
                  </a:lnTo>
                  <a:lnTo>
                    <a:pt x="2" y="0"/>
                  </a:lnTo>
                  <a:lnTo>
                    <a:pt x="5" y="5"/>
                  </a:lnTo>
                  <a:lnTo>
                    <a:pt x="11" y="8"/>
                  </a:lnTo>
                  <a:lnTo>
                    <a:pt x="20" y="10"/>
                  </a:lnTo>
                  <a:lnTo>
                    <a:pt x="8" y="11"/>
                  </a:lnTo>
                  <a:close/>
                </a:path>
              </a:pathLst>
            </a:custGeom>
            <a:solidFill>
              <a:srgbClr val="ECAA70"/>
            </a:solidFill>
            <a:ln w="9525">
              <a:noFill/>
              <a:round/>
              <a:headEnd/>
              <a:tailEnd/>
            </a:ln>
          </p:spPr>
          <p:txBody>
            <a:bodyPr/>
            <a:lstStyle/>
            <a:p>
              <a:endParaRPr lang="ru-RU"/>
            </a:p>
          </p:txBody>
        </p:sp>
        <p:sp>
          <p:nvSpPr>
            <p:cNvPr id="19526" name="Freeform 113"/>
            <p:cNvSpPr>
              <a:spLocks/>
            </p:cNvSpPr>
            <p:nvPr/>
          </p:nvSpPr>
          <p:spPr bwMode="auto">
            <a:xfrm>
              <a:off x="5216" y="3415"/>
              <a:ext cx="182" cy="260"/>
            </a:xfrm>
            <a:custGeom>
              <a:avLst/>
              <a:gdLst>
                <a:gd name="T0" fmla="*/ 0 w 182"/>
                <a:gd name="T1" fmla="*/ 43 h 260"/>
                <a:gd name="T2" fmla="*/ 0 w 182"/>
                <a:gd name="T3" fmla="*/ 43 h 260"/>
                <a:gd name="T4" fmla="*/ 0 w 182"/>
                <a:gd name="T5" fmla="*/ 50 h 260"/>
                <a:gd name="T6" fmla="*/ 0 w 182"/>
                <a:gd name="T7" fmla="*/ 57 h 260"/>
                <a:gd name="T8" fmla="*/ 2 w 182"/>
                <a:gd name="T9" fmla="*/ 66 h 260"/>
                <a:gd name="T10" fmla="*/ 7 w 182"/>
                <a:gd name="T11" fmla="*/ 76 h 260"/>
                <a:gd name="T12" fmla="*/ 11 w 182"/>
                <a:gd name="T13" fmla="*/ 85 h 260"/>
                <a:gd name="T14" fmla="*/ 21 w 182"/>
                <a:gd name="T15" fmla="*/ 95 h 260"/>
                <a:gd name="T16" fmla="*/ 26 w 182"/>
                <a:gd name="T17" fmla="*/ 98 h 260"/>
                <a:gd name="T18" fmla="*/ 32 w 182"/>
                <a:gd name="T19" fmla="*/ 101 h 260"/>
                <a:gd name="T20" fmla="*/ 32 w 182"/>
                <a:gd name="T21" fmla="*/ 101 h 260"/>
                <a:gd name="T22" fmla="*/ 60 w 182"/>
                <a:gd name="T23" fmla="*/ 113 h 260"/>
                <a:gd name="T24" fmla="*/ 73 w 182"/>
                <a:gd name="T25" fmla="*/ 121 h 260"/>
                <a:gd name="T26" fmla="*/ 84 w 182"/>
                <a:gd name="T27" fmla="*/ 131 h 260"/>
                <a:gd name="T28" fmla="*/ 93 w 182"/>
                <a:gd name="T29" fmla="*/ 143 h 260"/>
                <a:gd name="T30" fmla="*/ 97 w 182"/>
                <a:gd name="T31" fmla="*/ 150 h 260"/>
                <a:gd name="T32" fmla="*/ 100 w 182"/>
                <a:gd name="T33" fmla="*/ 158 h 260"/>
                <a:gd name="T34" fmla="*/ 103 w 182"/>
                <a:gd name="T35" fmla="*/ 167 h 260"/>
                <a:gd name="T36" fmla="*/ 104 w 182"/>
                <a:gd name="T37" fmla="*/ 178 h 260"/>
                <a:gd name="T38" fmla="*/ 108 w 182"/>
                <a:gd name="T39" fmla="*/ 203 h 260"/>
                <a:gd name="T40" fmla="*/ 108 w 182"/>
                <a:gd name="T41" fmla="*/ 203 h 260"/>
                <a:gd name="T42" fmla="*/ 108 w 182"/>
                <a:gd name="T43" fmla="*/ 229 h 260"/>
                <a:gd name="T44" fmla="*/ 108 w 182"/>
                <a:gd name="T45" fmla="*/ 241 h 260"/>
                <a:gd name="T46" fmla="*/ 111 w 182"/>
                <a:gd name="T47" fmla="*/ 246 h 260"/>
                <a:gd name="T48" fmla="*/ 117 w 182"/>
                <a:gd name="T49" fmla="*/ 255 h 260"/>
                <a:gd name="T50" fmla="*/ 117 w 182"/>
                <a:gd name="T51" fmla="*/ 255 h 260"/>
                <a:gd name="T52" fmla="*/ 120 w 182"/>
                <a:gd name="T53" fmla="*/ 259 h 260"/>
                <a:gd name="T54" fmla="*/ 125 w 182"/>
                <a:gd name="T55" fmla="*/ 260 h 260"/>
                <a:gd name="T56" fmla="*/ 131 w 182"/>
                <a:gd name="T57" fmla="*/ 260 h 260"/>
                <a:gd name="T58" fmla="*/ 139 w 182"/>
                <a:gd name="T59" fmla="*/ 257 h 260"/>
                <a:gd name="T60" fmla="*/ 145 w 182"/>
                <a:gd name="T61" fmla="*/ 251 h 260"/>
                <a:gd name="T62" fmla="*/ 155 w 182"/>
                <a:gd name="T63" fmla="*/ 236 h 260"/>
                <a:gd name="T64" fmla="*/ 163 w 182"/>
                <a:gd name="T65" fmla="*/ 218 h 260"/>
                <a:gd name="T66" fmla="*/ 172 w 182"/>
                <a:gd name="T67" fmla="*/ 189 h 260"/>
                <a:gd name="T68" fmla="*/ 172 w 182"/>
                <a:gd name="T69" fmla="*/ 189 h 260"/>
                <a:gd name="T70" fmla="*/ 177 w 182"/>
                <a:gd name="T71" fmla="*/ 164 h 260"/>
                <a:gd name="T72" fmla="*/ 180 w 182"/>
                <a:gd name="T73" fmla="*/ 140 h 260"/>
                <a:gd name="T74" fmla="*/ 182 w 182"/>
                <a:gd name="T75" fmla="*/ 120 h 260"/>
                <a:gd name="T76" fmla="*/ 178 w 182"/>
                <a:gd name="T77" fmla="*/ 101 h 260"/>
                <a:gd name="T78" fmla="*/ 175 w 182"/>
                <a:gd name="T79" fmla="*/ 84 h 260"/>
                <a:gd name="T80" fmla="*/ 169 w 182"/>
                <a:gd name="T81" fmla="*/ 68 h 260"/>
                <a:gd name="T82" fmla="*/ 160 w 182"/>
                <a:gd name="T83" fmla="*/ 54 h 260"/>
                <a:gd name="T84" fmla="*/ 149 w 182"/>
                <a:gd name="T85" fmla="*/ 39 h 260"/>
                <a:gd name="T86" fmla="*/ 149 w 182"/>
                <a:gd name="T87" fmla="*/ 39 h 260"/>
                <a:gd name="T88" fmla="*/ 141 w 182"/>
                <a:gd name="T89" fmla="*/ 31 h 260"/>
                <a:gd name="T90" fmla="*/ 133 w 182"/>
                <a:gd name="T91" fmla="*/ 25 h 260"/>
                <a:gd name="T92" fmla="*/ 123 w 182"/>
                <a:gd name="T93" fmla="*/ 19 h 260"/>
                <a:gd name="T94" fmla="*/ 112 w 182"/>
                <a:gd name="T95" fmla="*/ 13 h 260"/>
                <a:gd name="T96" fmla="*/ 101 w 182"/>
                <a:gd name="T97" fmla="*/ 8 h 260"/>
                <a:gd name="T98" fmla="*/ 90 w 182"/>
                <a:gd name="T99" fmla="*/ 5 h 260"/>
                <a:gd name="T100" fmla="*/ 79 w 182"/>
                <a:gd name="T101" fmla="*/ 2 h 260"/>
                <a:gd name="T102" fmla="*/ 67 w 182"/>
                <a:gd name="T103" fmla="*/ 0 h 260"/>
                <a:gd name="T104" fmla="*/ 56 w 182"/>
                <a:gd name="T105" fmla="*/ 0 h 260"/>
                <a:gd name="T106" fmla="*/ 45 w 182"/>
                <a:gd name="T107" fmla="*/ 2 h 260"/>
                <a:gd name="T108" fmla="*/ 35 w 182"/>
                <a:gd name="T109" fmla="*/ 5 h 260"/>
                <a:gd name="T110" fmla="*/ 26 w 182"/>
                <a:gd name="T111" fmla="*/ 8 h 260"/>
                <a:gd name="T112" fmla="*/ 18 w 182"/>
                <a:gd name="T113" fmla="*/ 14 h 260"/>
                <a:gd name="T114" fmla="*/ 10 w 182"/>
                <a:gd name="T115" fmla="*/ 22 h 260"/>
                <a:gd name="T116" fmla="*/ 5 w 182"/>
                <a:gd name="T117" fmla="*/ 31 h 260"/>
                <a:gd name="T118" fmla="*/ 0 w 182"/>
                <a:gd name="T119" fmla="*/ 43 h 260"/>
                <a:gd name="T120" fmla="*/ 0 w 182"/>
                <a:gd name="T121" fmla="*/ 43 h 26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2"/>
                <a:gd name="T184" fmla="*/ 0 h 260"/>
                <a:gd name="T185" fmla="*/ 182 w 182"/>
                <a:gd name="T186" fmla="*/ 260 h 26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2" h="260">
                  <a:moveTo>
                    <a:pt x="0" y="43"/>
                  </a:moveTo>
                  <a:lnTo>
                    <a:pt x="0" y="43"/>
                  </a:lnTo>
                  <a:lnTo>
                    <a:pt x="0" y="50"/>
                  </a:lnTo>
                  <a:lnTo>
                    <a:pt x="0" y="57"/>
                  </a:lnTo>
                  <a:lnTo>
                    <a:pt x="2" y="66"/>
                  </a:lnTo>
                  <a:lnTo>
                    <a:pt x="7" y="76"/>
                  </a:lnTo>
                  <a:lnTo>
                    <a:pt x="11" y="85"/>
                  </a:lnTo>
                  <a:lnTo>
                    <a:pt x="21" y="95"/>
                  </a:lnTo>
                  <a:lnTo>
                    <a:pt x="26" y="98"/>
                  </a:lnTo>
                  <a:lnTo>
                    <a:pt x="32" y="101"/>
                  </a:lnTo>
                  <a:lnTo>
                    <a:pt x="60" y="113"/>
                  </a:lnTo>
                  <a:lnTo>
                    <a:pt x="73" y="121"/>
                  </a:lnTo>
                  <a:lnTo>
                    <a:pt x="84" y="131"/>
                  </a:lnTo>
                  <a:lnTo>
                    <a:pt x="93" y="143"/>
                  </a:lnTo>
                  <a:lnTo>
                    <a:pt x="97" y="150"/>
                  </a:lnTo>
                  <a:lnTo>
                    <a:pt x="100" y="158"/>
                  </a:lnTo>
                  <a:lnTo>
                    <a:pt x="103" y="167"/>
                  </a:lnTo>
                  <a:lnTo>
                    <a:pt x="104" y="178"/>
                  </a:lnTo>
                  <a:lnTo>
                    <a:pt x="108" y="203"/>
                  </a:lnTo>
                  <a:lnTo>
                    <a:pt x="108" y="229"/>
                  </a:lnTo>
                  <a:lnTo>
                    <a:pt x="108" y="241"/>
                  </a:lnTo>
                  <a:lnTo>
                    <a:pt x="111" y="246"/>
                  </a:lnTo>
                  <a:lnTo>
                    <a:pt x="117" y="255"/>
                  </a:lnTo>
                  <a:lnTo>
                    <a:pt x="120" y="259"/>
                  </a:lnTo>
                  <a:lnTo>
                    <a:pt x="125" y="260"/>
                  </a:lnTo>
                  <a:lnTo>
                    <a:pt x="131" y="260"/>
                  </a:lnTo>
                  <a:lnTo>
                    <a:pt x="139" y="257"/>
                  </a:lnTo>
                  <a:lnTo>
                    <a:pt x="145" y="251"/>
                  </a:lnTo>
                  <a:lnTo>
                    <a:pt x="155" y="236"/>
                  </a:lnTo>
                  <a:lnTo>
                    <a:pt x="163" y="218"/>
                  </a:lnTo>
                  <a:lnTo>
                    <a:pt x="172" y="189"/>
                  </a:lnTo>
                  <a:lnTo>
                    <a:pt x="177" y="164"/>
                  </a:lnTo>
                  <a:lnTo>
                    <a:pt x="180" y="140"/>
                  </a:lnTo>
                  <a:lnTo>
                    <a:pt x="182" y="120"/>
                  </a:lnTo>
                  <a:lnTo>
                    <a:pt x="178" y="101"/>
                  </a:lnTo>
                  <a:lnTo>
                    <a:pt x="175" y="84"/>
                  </a:lnTo>
                  <a:lnTo>
                    <a:pt x="169" y="68"/>
                  </a:lnTo>
                  <a:lnTo>
                    <a:pt x="160" y="54"/>
                  </a:lnTo>
                  <a:lnTo>
                    <a:pt x="149" y="39"/>
                  </a:lnTo>
                  <a:lnTo>
                    <a:pt x="141" y="31"/>
                  </a:lnTo>
                  <a:lnTo>
                    <a:pt x="133" y="25"/>
                  </a:lnTo>
                  <a:lnTo>
                    <a:pt x="123" y="19"/>
                  </a:lnTo>
                  <a:lnTo>
                    <a:pt x="112" y="13"/>
                  </a:lnTo>
                  <a:lnTo>
                    <a:pt x="101" y="8"/>
                  </a:lnTo>
                  <a:lnTo>
                    <a:pt x="90" y="5"/>
                  </a:lnTo>
                  <a:lnTo>
                    <a:pt x="79" y="2"/>
                  </a:lnTo>
                  <a:lnTo>
                    <a:pt x="67" y="0"/>
                  </a:lnTo>
                  <a:lnTo>
                    <a:pt x="56" y="0"/>
                  </a:lnTo>
                  <a:lnTo>
                    <a:pt x="45" y="2"/>
                  </a:lnTo>
                  <a:lnTo>
                    <a:pt x="35" y="5"/>
                  </a:lnTo>
                  <a:lnTo>
                    <a:pt x="26" y="8"/>
                  </a:lnTo>
                  <a:lnTo>
                    <a:pt x="18" y="14"/>
                  </a:lnTo>
                  <a:lnTo>
                    <a:pt x="10" y="22"/>
                  </a:lnTo>
                  <a:lnTo>
                    <a:pt x="5" y="31"/>
                  </a:lnTo>
                  <a:lnTo>
                    <a:pt x="0" y="43"/>
                  </a:lnTo>
                  <a:close/>
                </a:path>
              </a:pathLst>
            </a:custGeom>
            <a:solidFill>
              <a:srgbClr val="3F1408"/>
            </a:solidFill>
            <a:ln w="9525">
              <a:noFill/>
              <a:round/>
              <a:headEnd/>
              <a:tailEnd/>
            </a:ln>
          </p:spPr>
          <p:txBody>
            <a:bodyPr/>
            <a:lstStyle/>
            <a:p>
              <a:endParaRPr lang="ru-RU"/>
            </a:p>
          </p:txBody>
        </p:sp>
        <p:sp>
          <p:nvSpPr>
            <p:cNvPr id="19527" name="Freeform 114"/>
            <p:cNvSpPr>
              <a:spLocks/>
            </p:cNvSpPr>
            <p:nvPr/>
          </p:nvSpPr>
          <p:spPr bwMode="auto">
            <a:xfrm>
              <a:off x="5054" y="3931"/>
              <a:ext cx="106" cy="47"/>
            </a:xfrm>
            <a:custGeom>
              <a:avLst/>
              <a:gdLst>
                <a:gd name="T0" fmla="*/ 106 w 106"/>
                <a:gd name="T1" fmla="*/ 28 h 47"/>
                <a:gd name="T2" fmla="*/ 98 w 106"/>
                <a:gd name="T3" fmla="*/ 12 h 47"/>
                <a:gd name="T4" fmla="*/ 98 w 106"/>
                <a:gd name="T5" fmla="*/ 12 h 47"/>
                <a:gd name="T6" fmla="*/ 96 w 106"/>
                <a:gd name="T7" fmla="*/ 12 h 47"/>
                <a:gd name="T8" fmla="*/ 96 w 106"/>
                <a:gd name="T9" fmla="*/ 12 h 47"/>
                <a:gd name="T10" fmla="*/ 69 w 106"/>
                <a:gd name="T11" fmla="*/ 14 h 47"/>
                <a:gd name="T12" fmla="*/ 69 w 106"/>
                <a:gd name="T13" fmla="*/ 14 h 47"/>
                <a:gd name="T14" fmla="*/ 66 w 106"/>
                <a:gd name="T15" fmla="*/ 12 h 47"/>
                <a:gd name="T16" fmla="*/ 58 w 106"/>
                <a:gd name="T17" fmla="*/ 7 h 47"/>
                <a:gd name="T18" fmla="*/ 54 w 106"/>
                <a:gd name="T19" fmla="*/ 4 h 47"/>
                <a:gd name="T20" fmla="*/ 54 w 106"/>
                <a:gd name="T21" fmla="*/ 4 h 47"/>
                <a:gd name="T22" fmla="*/ 49 w 106"/>
                <a:gd name="T23" fmla="*/ 1 h 47"/>
                <a:gd name="T24" fmla="*/ 46 w 106"/>
                <a:gd name="T25" fmla="*/ 0 h 47"/>
                <a:gd name="T26" fmla="*/ 41 w 106"/>
                <a:gd name="T27" fmla="*/ 0 h 47"/>
                <a:gd name="T28" fmla="*/ 36 w 106"/>
                <a:gd name="T29" fmla="*/ 0 h 47"/>
                <a:gd name="T30" fmla="*/ 36 w 106"/>
                <a:gd name="T31" fmla="*/ 0 h 47"/>
                <a:gd name="T32" fmla="*/ 32 w 106"/>
                <a:gd name="T33" fmla="*/ 4 h 47"/>
                <a:gd name="T34" fmla="*/ 30 w 106"/>
                <a:gd name="T35" fmla="*/ 11 h 47"/>
                <a:gd name="T36" fmla="*/ 30 w 106"/>
                <a:gd name="T37" fmla="*/ 11 h 47"/>
                <a:gd name="T38" fmla="*/ 30 w 106"/>
                <a:gd name="T39" fmla="*/ 20 h 47"/>
                <a:gd name="T40" fmla="*/ 28 w 106"/>
                <a:gd name="T41" fmla="*/ 23 h 47"/>
                <a:gd name="T42" fmla="*/ 2 w 106"/>
                <a:gd name="T43" fmla="*/ 30 h 47"/>
                <a:gd name="T44" fmla="*/ 0 w 106"/>
                <a:gd name="T45" fmla="*/ 30 h 47"/>
                <a:gd name="T46" fmla="*/ 2 w 106"/>
                <a:gd name="T47" fmla="*/ 31 h 47"/>
                <a:gd name="T48" fmla="*/ 11 w 106"/>
                <a:gd name="T49" fmla="*/ 45 h 47"/>
                <a:gd name="T50" fmla="*/ 13 w 106"/>
                <a:gd name="T51" fmla="*/ 47 h 47"/>
                <a:gd name="T52" fmla="*/ 13 w 106"/>
                <a:gd name="T53" fmla="*/ 47 h 47"/>
                <a:gd name="T54" fmla="*/ 104 w 106"/>
                <a:gd name="T55" fmla="*/ 30 h 47"/>
                <a:gd name="T56" fmla="*/ 106 w 106"/>
                <a:gd name="T57" fmla="*/ 30 h 47"/>
                <a:gd name="T58" fmla="*/ 106 w 106"/>
                <a:gd name="T59" fmla="*/ 28 h 4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6"/>
                <a:gd name="T91" fmla="*/ 0 h 47"/>
                <a:gd name="T92" fmla="*/ 106 w 106"/>
                <a:gd name="T93" fmla="*/ 47 h 4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6" h="47">
                  <a:moveTo>
                    <a:pt x="106" y="28"/>
                  </a:moveTo>
                  <a:lnTo>
                    <a:pt x="98" y="12"/>
                  </a:lnTo>
                  <a:lnTo>
                    <a:pt x="96" y="12"/>
                  </a:lnTo>
                  <a:lnTo>
                    <a:pt x="69" y="14"/>
                  </a:lnTo>
                  <a:lnTo>
                    <a:pt x="66" y="12"/>
                  </a:lnTo>
                  <a:lnTo>
                    <a:pt x="58" y="7"/>
                  </a:lnTo>
                  <a:lnTo>
                    <a:pt x="54" y="4"/>
                  </a:lnTo>
                  <a:lnTo>
                    <a:pt x="49" y="1"/>
                  </a:lnTo>
                  <a:lnTo>
                    <a:pt x="46" y="0"/>
                  </a:lnTo>
                  <a:lnTo>
                    <a:pt x="41" y="0"/>
                  </a:lnTo>
                  <a:lnTo>
                    <a:pt x="36" y="0"/>
                  </a:lnTo>
                  <a:lnTo>
                    <a:pt x="32" y="4"/>
                  </a:lnTo>
                  <a:lnTo>
                    <a:pt x="30" y="11"/>
                  </a:lnTo>
                  <a:lnTo>
                    <a:pt x="30" y="20"/>
                  </a:lnTo>
                  <a:lnTo>
                    <a:pt x="28" y="23"/>
                  </a:lnTo>
                  <a:lnTo>
                    <a:pt x="2" y="30"/>
                  </a:lnTo>
                  <a:lnTo>
                    <a:pt x="0" y="30"/>
                  </a:lnTo>
                  <a:lnTo>
                    <a:pt x="2" y="31"/>
                  </a:lnTo>
                  <a:lnTo>
                    <a:pt x="11" y="45"/>
                  </a:lnTo>
                  <a:lnTo>
                    <a:pt x="13" y="47"/>
                  </a:lnTo>
                  <a:lnTo>
                    <a:pt x="104" y="30"/>
                  </a:lnTo>
                  <a:lnTo>
                    <a:pt x="106" y="30"/>
                  </a:lnTo>
                  <a:lnTo>
                    <a:pt x="106" y="28"/>
                  </a:lnTo>
                  <a:close/>
                </a:path>
              </a:pathLst>
            </a:custGeom>
            <a:solidFill>
              <a:srgbClr val="CFCFCD"/>
            </a:solidFill>
            <a:ln w="9525">
              <a:noFill/>
              <a:round/>
              <a:headEnd/>
              <a:tailEnd/>
            </a:ln>
          </p:spPr>
          <p:txBody>
            <a:bodyPr/>
            <a:lstStyle/>
            <a:p>
              <a:endParaRPr lang="ru-RU"/>
            </a:p>
          </p:txBody>
        </p:sp>
        <p:sp>
          <p:nvSpPr>
            <p:cNvPr id="19528" name="Freeform 115"/>
            <p:cNvSpPr>
              <a:spLocks noEditPoints="1"/>
            </p:cNvSpPr>
            <p:nvPr/>
          </p:nvSpPr>
          <p:spPr bwMode="auto">
            <a:xfrm>
              <a:off x="5103" y="3943"/>
              <a:ext cx="8" cy="11"/>
            </a:xfrm>
            <a:custGeom>
              <a:avLst/>
              <a:gdLst>
                <a:gd name="T0" fmla="*/ 3 w 8"/>
                <a:gd name="T1" fmla="*/ 3 h 11"/>
                <a:gd name="T2" fmla="*/ 3 w 8"/>
                <a:gd name="T3" fmla="*/ 3 h 11"/>
                <a:gd name="T4" fmla="*/ 6 w 8"/>
                <a:gd name="T5" fmla="*/ 3 h 11"/>
                <a:gd name="T6" fmla="*/ 6 w 8"/>
                <a:gd name="T7" fmla="*/ 5 h 11"/>
                <a:gd name="T8" fmla="*/ 6 w 8"/>
                <a:gd name="T9" fmla="*/ 5 h 11"/>
                <a:gd name="T10" fmla="*/ 6 w 8"/>
                <a:gd name="T11" fmla="*/ 8 h 11"/>
                <a:gd name="T12" fmla="*/ 3 w 8"/>
                <a:gd name="T13" fmla="*/ 8 h 11"/>
                <a:gd name="T14" fmla="*/ 3 w 8"/>
                <a:gd name="T15" fmla="*/ 8 h 11"/>
                <a:gd name="T16" fmla="*/ 2 w 8"/>
                <a:gd name="T17" fmla="*/ 8 h 11"/>
                <a:gd name="T18" fmla="*/ 2 w 8"/>
                <a:gd name="T19" fmla="*/ 5 h 11"/>
                <a:gd name="T20" fmla="*/ 2 w 8"/>
                <a:gd name="T21" fmla="*/ 5 h 11"/>
                <a:gd name="T22" fmla="*/ 2 w 8"/>
                <a:gd name="T23" fmla="*/ 3 h 11"/>
                <a:gd name="T24" fmla="*/ 3 w 8"/>
                <a:gd name="T25" fmla="*/ 3 h 11"/>
                <a:gd name="T26" fmla="*/ 3 w 8"/>
                <a:gd name="T27" fmla="*/ 3 h 11"/>
                <a:gd name="T28" fmla="*/ 0 w 8"/>
                <a:gd name="T29" fmla="*/ 5 h 11"/>
                <a:gd name="T30" fmla="*/ 0 w 8"/>
                <a:gd name="T31" fmla="*/ 5 h 11"/>
                <a:gd name="T32" fmla="*/ 0 w 8"/>
                <a:gd name="T33" fmla="*/ 10 h 11"/>
                <a:gd name="T34" fmla="*/ 3 w 8"/>
                <a:gd name="T35" fmla="*/ 11 h 11"/>
                <a:gd name="T36" fmla="*/ 3 w 8"/>
                <a:gd name="T37" fmla="*/ 11 h 11"/>
                <a:gd name="T38" fmla="*/ 8 w 8"/>
                <a:gd name="T39" fmla="*/ 10 h 11"/>
                <a:gd name="T40" fmla="*/ 8 w 8"/>
                <a:gd name="T41" fmla="*/ 5 h 11"/>
                <a:gd name="T42" fmla="*/ 8 w 8"/>
                <a:gd name="T43" fmla="*/ 5 h 11"/>
                <a:gd name="T44" fmla="*/ 8 w 8"/>
                <a:gd name="T45" fmla="*/ 2 h 11"/>
                <a:gd name="T46" fmla="*/ 3 w 8"/>
                <a:gd name="T47" fmla="*/ 0 h 11"/>
                <a:gd name="T48" fmla="*/ 3 w 8"/>
                <a:gd name="T49" fmla="*/ 0 h 11"/>
                <a:gd name="T50" fmla="*/ 0 w 8"/>
                <a:gd name="T51" fmla="*/ 2 h 11"/>
                <a:gd name="T52" fmla="*/ 0 w 8"/>
                <a:gd name="T53" fmla="*/ 5 h 11"/>
                <a:gd name="T54" fmla="*/ 0 w 8"/>
                <a:gd name="T55" fmla="*/ 5 h 1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
                <a:gd name="T85" fmla="*/ 0 h 11"/>
                <a:gd name="T86" fmla="*/ 8 w 8"/>
                <a:gd name="T87" fmla="*/ 11 h 1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 h="11">
                  <a:moveTo>
                    <a:pt x="3" y="3"/>
                  </a:moveTo>
                  <a:lnTo>
                    <a:pt x="3" y="3"/>
                  </a:lnTo>
                  <a:lnTo>
                    <a:pt x="6" y="3"/>
                  </a:lnTo>
                  <a:lnTo>
                    <a:pt x="6" y="5"/>
                  </a:lnTo>
                  <a:lnTo>
                    <a:pt x="6" y="8"/>
                  </a:lnTo>
                  <a:lnTo>
                    <a:pt x="3" y="8"/>
                  </a:lnTo>
                  <a:lnTo>
                    <a:pt x="2" y="8"/>
                  </a:lnTo>
                  <a:lnTo>
                    <a:pt x="2" y="5"/>
                  </a:lnTo>
                  <a:lnTo>
                    <a:pt x="2" y="3"/>
                  </a:lnTo>
                  <a:lnTo>
                    <a:pt x="3" y="3"/>
                  </a:lnTo>
                  <a:close/>
                  <a:moveTo>
                    <a:pt x="0" y="5"/>
                  </a:moveTo>
                  <a:lnTo>
                    <a:pt x="0" y="5"/>
                  </a:lnTo>
                  <a:lnTo>
                    <a:pt x="0" y="10"/>
                  </a:lnTo>
                  <a:lnTo>
                    <a:pt x="3" y="11"/>
                  </a:lnTo>
                  <a:lnTo>
                    <a:pt x="8" y="10"/>
                  </a:lnTo>
                  <a:lnTo>
                    <a:pt x="8" y="5"/>
                  </a:lnTo>
                  <a:lnTo>
                    <a:pt x="8" y="2"/>
                  </a:lnTo>
                  <a:lnTo>
                    <a:pt x="3" y="0"/>
                  </a:lnTo>
                  <a:lnTo>
                    <a:pt x="0" y="2"/>
                  </a:lnTo>
                  <a:lnTo>
                    <a:pt x="0" y="5"/>
                  </a:lnTo>
                  <a:close/>
                </a:path>
              </a:pathLst>
            </a:custGeom>
            <a:solidFill>
              <a:srgbClr val="9A9A9A"/>
            </a:solidFill>
            <a:ln w="9525">
              <a:noFill/>
              <a:round/>
              <a:headEnd/>
              <a:tailEnd/>
            </a:ln>
          </p:spPr>
          <p:txBody>
            <a:bodyPr/>
            <a:lstStyle/>
            <a:p>
              <a:endParaRPr lang="ru-RU"/>
            </a:p>
          </p:txBody>
        </p:sp>
        <p:sp>
          <p:nvSpPr>
            <p:cNvPr id="19529" name="Freeform 116"/>
            <p:cNvSpPr>
              <a:spLocks noEditPoints="1"/>
            </p:cNvSpPr>
            <p:nvPr/>
          </p:nvSpPr>
          <p:spPr bwMode="auto">
            <a:xfrm>
              <a:off x="5103" y="3943"/>
              <a:ext cx="8" cy="11"/>
            </a:xfrm>
            <a:custGeom>
              <a:avLst/>
              <a:gdLst>
                <a:gd name="T0" fmla="*/ 3 w 8"/>
                <a:gd name="T1" fmla="*/ 3 h 11"/>
                <a:gd name="T2" fmla="*/ 3 w 8"/>
                <a:gd name="T3" fmla="*/ 3 h 11"/>
                <a:gd name="T4" fmla="*/ 6 w 8"/>
                <a:gd name="T5" fmla="*/ 3 h 11"/>
                <a:gd name="T6" fmla="*/ 6 w 8"/>
                <a:gd name="T7" fmla="*/ 5 h 11"/>
                <a:gd name="T8" fmla="*/ 6 w 8"/>
                <a:gd name="T9" fmla="*/ 5 h 11"/>
                <a:gd name="T10" fmla="*/ 6 w 8"/>
                <a:gd name="T11" fmla="*/ 8 h 11"/>
                <a:gd name="T12" fmla="*/ 3 w 8"/>
                <a:gd name="T13" fmla="*/ 8 h 11"/>
                <a:gd name="T14" fmla="*/ 3 w 8"/>
                <a:gd name="T15" fmla="*/ 8 h 11"/>
                <a:gd name="T16" fmla="*/ 2 w 8"/>
                <a:gd name="T17" fmla="*/ 8 h 11"/>
                <a:gd name="T18" fmla="*/ 2 w 8"/>
                <a:gd name="T19" fmla="*/ 5 h 11"/>
                <a:gd name="T20" fmla="*/ 2 w 8"/>
                <a:gd name="T21" fmla="*/ 5 h 11"/>
                <a:gd name="T22" fmla="*/ 2 w 8"/>
                <a:gd name="T23" fmla="*/ 3 h 11"/>
                <a:gd name="T24" fmla="*/ 3 w 8"/>
                <a:gd name="T25" fmla="*/ 3 h 11"/>
                <a:gd name="T26" fmla="*/ 3 w 8"/>
                <a:gd name="T27" fmla="*/ 3 h 11"/>
                <a:gd name="T28" fmla="*/ 0 w 8"/>
                <a:gd name="T29" fmla="*/ 5 h 11"/>
                <a:gd name="T30" fmla="*/ 0 w 8"/>
                <a:gd name="T31" fmla="*/ 5 h 11"/>
                <a:gd name="T32" fmla="*/ 0 w 8"/>
                <a:gd name="T33" fmla="*/ 10 h 11"/>
                <a:gd name="T34" fmla="*/ 3 w 8"/>
                <a:gd name="T35" fmla="*/ 11 h 11"/>
                <a:gd name="T36" fmla="*/ 3 w 8"/>
                <a:gd name="T37" fmla="*/ 11 h 11"/>
                <a:gd name="T38" fmla="*/ 8 w 8"/>
                <a:gd name="T39" fmla="*/ 10 h 11"/>
                <a:gd name="T40" fmla="*/ 8 w 8"/>
                <a:gd name="T41" fmla="*/ 5 h 11"/>
                <a:gd name="T42" fmla="*/ 8 w 8"/>
                <a:gd name="T43" fmla="*/ 5 h 11"/>
                <a:gd name="T44" fmla="*/ 8 w 8"/>
                <a:gd name="T45" fmla="*/ 2 h 11"/>
                <a:gd name="T46" fmla="*/ 3 w 8"/>
                <a:gd name="T47" fmla="*/ 0 h 11"/>
                <a:gd name="T48" fmla="*/ 3 w 8"/>
                <a:gd name="T49" fmla="*/ 0 h 11"/>
                <a:gd name="T50" fmla="*/ 0 w 8"/>
                <a:gd name="T51" fmla="*/ 2 h 11"/>
                <a:gd name="T52" fmla="*/ 0 w 8"/>
                <a:gd name="T53" fmla="*/ 5 h 11"/>
                <a:gd name="T54" fmla="*/ 0 w 8"/>
                <a:gd name="T55" fmla="*/ 5 h 1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
                <a:gd name="T85" fmla="*/ 0 h 11"/>
                <a:gd name="T86" fmla="*/ 8 w 8"/>
                <a:gd name="T87" fmla="*/ 11 h 1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 h="11">
                  <a:moveTo>
                    <a:pt x="3" y="3"/>
                  </a:moveTo>
                  <a:lnTo>
                    <a:pt x="3" y="3"/>
                  </a:lnTo>
                  <a:lnTo>
                    <a:pt x="6" y="3"/>
                  </a:lnTo>
                  <a:lnTo>
                    <a:pt x="6" y="5"/>
                  </a:lnTo>
                  <a:lnTo>
                    <a:pt x="6" y="8"/>
                  </a:lnTo>
                  <a:lnTo>
                    <a:pt x="3" y="8"/>
                  </a:lnTo>
                  <a:lnTo>
                    <a:pt x="2" y="8"/>
                  </a:lnTo>
                  <a:lnTo>
                    <a:pt x="2" y="5"/>
                  </a:lnTo>
                  <a:lnTo>
                    <a:pt x="2" y="3"/>
                  </a:lnTo>
                  <a:lnTo>
                    <a:pt x="3" y="3"/>
                  </a:lnTo>
                  <a:close/>
                  <a:moveTo>
                    <a:pt x="0" y="5"/>
                  </a:moveTo>
                  <a:lnTo>
                    <a:pt x="0" y="5"/>
                  </a:lnTo>
                  <a:lnTo>
                    <a:pt x="0" y="10"/>
                  </a:lnTo>
                  <a:lnTo>
                    <a:pt x="3" y="11"/>
                  </a:lnTo>
                  <a:lnTo>
                    <a:pt x="8" y="10"/>
                  </a:lnTo>
                  <a:lnTo>
                    <a:pt x="8" y="5"/>
                  </a:lnTo>
                  <a:lnTo>
                    <a:pt x="8" y="2"/>
                  </a:lnTo>
                  <a:lnTo>
                    <a:pt x="3" y="0"/>
                  </a:lnTo>
                  <a:lnTo>
                    <a:pt x="0" y="2"/>
                  </a:lnTo>
                  <a:lnTo>
                    <a:pt x="0" y="5"/>
                  </a:lnTo>
                  <a:close/>
                </a:path>
              </a:pathLst>
            </a:custGeom>
            <a:solidFill>
              <a:srgbClr val="CFCFCD"/>
            </a:solidFill>
            <a:ln w="9525">
              <a:noFill/>
              <a:round/>
              <a:headEnd/>
              <a:tailEnd/>
            </a:ln>
          </p:spPr>
          <p:txBody>
            <a:bodyPr/>
            <a:lstStyle/>
            <a:p>
              <a:endParaRPr lang="ru-RU"/>
            </a:p>
          </p:txBody>
        </p:sp>
        <p:sp>
          <p:nvSpPr>
            <p:cNvPr id="19530" name="Freeform 117"/>
            <p:cNvSpPr>
              <a:spLocks noEditPoints="1"/>
            </p:cNvSpPr>
            <p:nvPr/>
          </p:nvSpPr>
          <p:spPr bwMode="auto">
            <a:xfrm>
              <a:off x="5147" y="3588"/>
              <a:ext cx="58" cy="41"/>
            </a:xfrm>
            <a:custGeom>
              <a:avLst/>
              <a:gdLst>
                <a:gd name="T0" fmla="*/ 27 w 58"/>
                <a:gd name="T1" fmla="*/ 0 h 41"/>
                <a:gd name="T2" fmla="*/ 27 w 58"/>
                <a:gd name="T3" fmla="*/ 0 h 41"/>
                <a:gd name="T4" fmla="*/ 16 w 58"/>
                <a:gd name="T5" fmla="*/ 4 h 41"/>
                <a:gd name="T6" fmla="*/ 6 w 58"/>
                <a:gd name="T7" fmla="*/ 10 h 41"/>
                <a:gd name="T8" fmla="*/ 3 w 58"/>
                <a:gd name="T9" fmla="*/ 13 h 41"/>
                <a:gd name="T10" fmla="*/ 2 w 58"/>
                <a:gd name="T11" fmla="*/ 18 h 41"/>
                <a:gd name="T12" fmla="*/ 0 w 58"/>
                <a:gd name="T13" fmla="*/ 21 h 41"/>
                <a:gd name="T14" fmla="*/ 0 w 58"/>
                <a:gd name="T15" fmla="*/ 26 h 41"/>
                <a:gd name="T16" fmla="*/ 0 w 58"/>
                <a:gd name="T17" fmla="*/ 26 h 41"/>
                <a:gd name="T18" fmla="*/ 2 w 58"/>
                <a:gd name="T19" fmla="*/ 29 h 41"/>
                <a:gd name="T20" fmla="*/ 3 w 58"/>
                <a:gd name="T21" fmla="*/ 32 h 41"/>
                <a:gd name="T22" fmla="*/ 6 w 58"/>
                <a:gd name="T23" fmla="*/ 35 h 41"/>
                <a:gd name="T24" fmla="*/ 11 w 58"/>
                <a:gd name="T25" fmla="*/ 38 h 41"/>
                <a:gd name="T26" fmla="*/ 21 w 58"/>
                <a:gd name="T27" fmla="*/ 41 h 41"/>
                <a:gd name="T28" fmla="*/ 32 w 58"/>
                <a:gd name="T29" fmla="*/ 40 h 41"/>
                <a:gd name="T30" fmla="*/ 32 w 58"/>
                <a:gd name="T31" fmla="*/ 40 h 41"/>
                <a:gd name="T32" fmla="*/ 44 w 58"/>
                <a:gd name="T33" fmla="*/ 37 h 41"/>
                <a:gd name="T34" fmla="*/ 52 w 58"/>
                <a:gd name="T35" fmla="*/ 32 h 41"/>
                <a:gd name="T36" fmla="*/ 55 w 58"/>
                <a:gd name="T37" fmla="*/ 29 h 41"/>
                <a:gd name="T38" fmla="*/ 58 w 58"/>
                <a:gd name="T39" fmla="*/ 24 h 41"/>
                <a:gd name="T40" fmla="*/ 58 w 58"/>
                <a:gd name="T41" fmla="*/ 21 h 41"/>
                <a:gd name="T42" fmla="*/ 58 w 58"/>
                <a:gd name="T43" fmla="*/ 16 h 41"/>
                <a:gd name="T44" fmla="*/ 58 w 58"/>
                <a:gd name="T45" fmla="*/ 16 h 41"/>
                <a:gd name="T46" fmla="*/ 58 w 58"/>
                <a:gd name="T47" fmla="*/ 13 h 41"/>
                <a:gd name="T48" fmla="*/ 55 w 58"/>
                <a:gd name="T49" fmla="*/ 8 h 41"/>
                <a:gd name="T50" fmla="*/ 52 w 58"/>
                <a:gd name="T51" fmla="*/ 7 h 41"/>
                <a:gd name="T52" fmla="*/ 47 w 58"/>
                <a:gd name="T53" fmla="*/ 4 h 41"/>
                <a:gd name="T54" fmla="*/ 38 w 58"/>
                <a:gd name="T55" fmla="*/ 0 h 41"/>
                <a:gd name="T56" fmla="*/ 27 w 58"/>
                <a:gd name="T57" fmla="*/ 0 h 41"/>
                <a:gd name="T58" fmla="*/ 27 w 58"/>
                <a:gd name="T59" fmla="*/ 0 h 41"/>
                <a:gd name="T60" fmla="*/ 3 w 58"/>
                <a:gd name="T61" fmla="*/ 24 h 41"/>
                <a:gd name="T62" fmla="*/ 3 w 58"/>
                <a:gd name="T63" fmla="*/ 24 h 41"/>
                <a:gd name="T64" fmla="*/ 3 w 58"/>
                <a:gd name="T65" fmla="*/ 21 h 41"/>
                <a:gd name="T66" fmla="*/ 5 w 58"/>
                <a:gd name="T67" fmla="*/ 18 h 41"/>
                <a:gd name="T68" fmla="*/ 10 w 58"/>
                <a:gd name="T69" fmla="*/ 11 h 41"/>
                <a:gd name="T70" fmla="*/ 17 w 58"/>
                <a:gd name="T71" fmla="*/ 7 h 41"/>
                <a:gd name="T72" fmla="*/ 27 w 58"/>
                <a:gd name="T73" fmla="*/ 5 h 41"/>
                <a:gd name="T74" fmla="*/ 27 w 58"/>
                <a:gd name="T75" fmla="*/ 5 h 41"/>
                <a:gd name="T76" fmla="*/ 38 w 58"/>
                <a:gd name="T77" fmla="*/ 5 h 41"/>
                <a:gd name="T78" fmla="*/ 46 w 58"/>
                <a:gd name="T79" fmla="*/ 7 h 41"/>
                <a:gd name="T80" fmla="*/ 52 w 58"/>
                <a:gd name="T81" fmla="*/ 11 h 41"/>
                <a:gd name="T82" fmla="*/ 54 w 58"/>
                <a:gd name="T83" fmla="*/ 15 h 41"/>
                <a:gd name="T84" fmla="*/ 55 w 58"/>
                <a:gd name="T85" fmla="*/ 18 h 41"/>
                <a:gd name="T86" fmla="*/ 55 w 58"/>
                <a:gd name="T87" fmla="*/ 18 h 41"/>
                <a:gd name="T88" fmla="*/ 55 w 58"/>
                <a:gd name="T89" fmla="*/ 21 h 41"/>
                <a:gd name="T90" fmla="*/ 54 w 58"/>
                <a:gd name="T91" fmla="*/ 24 h 41"/>
                <a:gd name="T92" fmla="*/ 49 w 58"/>
                <a:gd name="T93" fmla="*/ 29 h 41"/>
                <a:gd name="T94" fmla="*/ 41 w 58"/>
                <a:gd name="T95" fmla="*/ 34 h 41"/>
                <a:gd name="T96" fmla="*/ 32 w 58"/>
                <a:gd name="T97" fmla="*/ 37 h 41"/>
                <a:gd name="T98" fmla="*/ 32 w 58"/>
                <a:gd name="T99" fmla="*/ 37 h 41"/>
                <a:gd name="T100" fmla="*/ 22 w 58"/>
                <a:gd name="T101" fmla="*/ 37 h 41"/>
                <a:gd name="T102" fmla="*/ 13 w 58"/>
                <a:gd name="T103" fmla="*/ 35 h 41"/>
                <a:gd name="T104" fmla="*/ 6 w 58"/>
                <a:gd name="T105" fmla="*/ 30 h 41"/>
                <a:gd name="T106" fmla="*/ 5 w 58"/>
                <a:gd name="T107" fmla="*/ 27 h 41"/>
                <a:gd name="T108" fmla="*/ 3 w 58"/>
                <a:gd name="T109" fmla="*/ 24 h 41"/>
                <a:gd name="T110" fmla="*/ 3 w 58"/>
                <a:gd name="T111" fmla="*/ 24 h 4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8"/>
                <a:gd name="T169" fmla="*/ 0 h 41"/>
                <a:gd name="T170" fmla="*/ 58 w 58"/>
                <a:gd name="T171" fmla="*/ 41 h 4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8" h="41">
                  <a:moveTo>
                    <a:pt x="27" y="0"/>
                  </a:moveTo>
                  <a:lnTo>
                    <a:pt x="27" y="0"/>
                  </a:lnTo>
                  <a:lnTo>
                    <a:pt x="16" y="4"/>
                  </a:lnTo>
                  <a:lnTo>
                    <a:pt x="6" y="10"/>
                  </a:lnTo>
                  <a:lnTo>
                    <a:pt x="3" y="13"/>
                  </a:lnTo>
                  <a:lnTo>
                    <a:pt x="2" y="18"/>
                  </a:lnTo>
                  <a:lnTo>
                    <a:pt x="0" y="21"/>
                  </a:lnTo>
                  <a:lnTo>
                    <a:pt x="0" y="26"/>
                  </a:lnTo>
                  <a:lnTo>
                    <a:pt x="2" y="29"/>
                  </a:lnTo>
                  <a:lnTo>
                    <a:pt x="3" y="32"/>
                  </a:lnTo>
                  <a:lnTo>
                    <a:pt x="6" y="35"/>
                  </a:lnTo>
                  <a:lnTo>
                    <a:pt x="11" y="38"/>
                  </a:lnTo>
                  <a:lnTo>
                    <a:pt x="21" y="41"/>
                  </a:lnTo>
                  <a:lnTo>
                    <a:pt x="32" y="40"/>
                  </a:lnTo>
                  <a:lnTo>
                    <a:pt x="44" y="37"/>
                  </a:lnTo>
                  <a:lnTo>
                    <a:pt x="52" y="32"/>
                  </a:lnTo>
                  <a:lnTo>
                    <a:pt x="55" y="29"/>
                  </a:lnTo>
                  <a:lnTo>
                    <a:pt x="58" y="24"/>
                  </a:lnTo>
                  <a:lnTo>
                    <a:pt x="58" y="21"/>
                  </a:lnTo>
                  <a:lnTo>
                    <a:pt x="58" y="16"/>
                  </a:lnTo>
                  <a:lnTo>
                    <a:pt x="58" y="13"/>
                  </a:lnTo>
                  <a:lnTo>
                    <a:pt x="55" y="8"/>
                  </a:lnTo>
                  <a:lnTo>
                    <a:pt x="52" y="7"/>
                  </a:lnTo>
                  <a:lnTo>
                    <a:pt x="47" y="4"/>
                  </a:lnTo>
                  <a:lnTo>
                    <a:pt x="38" y="0"/>
                  </a:lnTo>
                  <a:lnTo>
                    <a:pt x="27" y="0"/>
                  </a:lnTo>
                  <a:close/>
                  <a:moveTo>
                    <a:pt x="3" y="24"/>
                  </a:moveTo>
                  <a:lnTo>
                    <a:pt x="3" y="24"/>
                  </a:lnTo>
                  <a:lnTo>
                    <a:pt x="3" y="21"/>
                  </a:lnTo>
                  <a:lnTo>
                    <a:pt x="5" y="18"/>
                  </a:lnTo>
                  <a:lnTo>
                    <a:pt x="10" y="11"/>
                  </a:lnTo>
                  <a:lnTo>
                    <a:pt x="17" y="7"/>
                  </a:lnTo>
                  <a:lnTo>
                    <a:pt x="27" y="5"/>
                  </a:lnTo>
                  <a:lnTo>
                    <a:pt x="38" y="5"/>
                  </a:lnTo>
                  <a:lnTo>
                    <a:pt x="46" y="7"/>
                  </a:lnTo>
                  <a:lnTo>
                    <a:pt x="52" y="11"/>
                  </a:lnTo>
                  <a:lnTo>
                    <a:pt x="54" y="15"/>
                  </a:lnTo>
                  <a:lnTo>
                    <a:pt x="55" y="18"/>
                  </a:lnTo>
                  <a:lnTo>
                    <a:pt x="55" y="21"/>
                  </a:lnTo>
                  <a:lnTo>
                    <a:pt x="54" y="24"/>
                  </a:lnTo>
                  <a:lnTo>
                    <a:pt x="49" y="29"/>
                  </a:lnTo>
                  <a:lnTo>
                    <a:pt x="41" y="34"/>
                  </a:lnTo>
                  <a:lnTo>
                    <a:pt x="32" y="37"/>
                  </a:lnTo>
                  <a:lnTo>
                    <a:pt x="22" y="37"/>
                  </a:lnTo>
                  <a:lnTo>
                    <a:pt x="13" y="35"/>
                  </a:lnTo>
                  <a:lnTo>
                    <a:pt x="6" y="30"/>
                  </a:lnTo>
                  <a:lnTo>
                    <a:pt x="5" y="27"/>
                  </a:lnTo>
                  <a:lnTo>
                    <a:pt x="3" y="24"/>
                  </a:lnTo>
                  <a:close/>
                </a:path>
              </a:pathLst>
            </a:custGeom>
            <a:solidFill>
              <a:srgbClr val="7A7A7A"/>
            </a:solidFill>
            <a:ln w="9525">
              <a:noFill/>
              <a:round/>
              <a:headEnd/>
              <a:tailEnd/>
            </a:ln>
          </p:spPr>
          <p:txBody>
            <a:bodyPr/>
            <a:lstStyle/>
            <a:p>
              <a:endParaRPr lang="ru-RU"/>
            </a:p>
          </p:txBody>
        </p:sp>
        <p:sp>
          <p:nvSpPr>
            <p:cNvPr id="19531" name="Freeform 118"/>
            <p:cNvSpPr>
              <a:spLocks noEditPoints="1"/>
            </p:cNvSpPr>
            <p:nvPr/>
          </p:nvSpPr>
          <p:spPr bwMode="auto">
            <a:xfrm>
              <a:off x="5226" y="3574"/>
              <a:ext cx="60" cy="41"/>
            </a:xfrm>
            <a:custGeom>
              <a:avLst/>
              <a:gdLst>
                <a:gd name="T0" fmla="*/ 27 w 60"/>
                <a:gd name="T1" fmla="*/ 2 h 41"/>
                <a:gd name="T2" fmla="*/ 27 w 60"/>
                <a:gd name="T3" fmla="*/ 2 h 41"/>
                <a:gd name="T4" fmla="*/ 16 w 60"/>
                <a:gd name="T5" fmla="*/ 5 h 41"/>
                <a:gd name="T6" fmla="*/ 6 w 60"/>
                <a:gd name="T7" fmla="*/ 10 h 41"/>
                <a:gd name="T8" fmla="*/ 3 w 60"/>
                <a:gd name="T9" fmla="*/ 13 h 41"/>
                <a:gd name="T10" fmla="*/ 1 w 60"/>
                <a:gd name="T11" fmla="*/ 18 h 41"/>
                <a:gd name="T12" fmla="*/ 0 w 60"/>
                <a:gd name="T13" fmla="*/ 21 h 41"/>
                <a:gd name="T14" fmla="*/ 0 w 60"/>
                <a:gd name="T15" fmla="*/ 25 h 41"/>
                <a:gd name="T16" fmla="*/ 0 w 60"/>
                <a:gd name="T17" fmla="*/ 25 h 41"/>
                <a:gd name="T18" fmla="*/ 1 w 60"/>
                <a:gd name="T19" fmla="*/ 29 h 41"/>
                <a:gd name="T20" fmla="*/ 3 w 60"/>
                <a:gd name="T21" fmla="*/ 32 h 41"/>
                <a:gd name="T22" fmla="*/ 8 w 60"/>
                <a:gd name="T23" fmla="*/ 35 h 41"/>
                <a:gd name="T24" fmla="*/ 11 w 60"/>
                <a:gd name="T25" fmla="*/ 38 h 41"/>
                <a:gd name="T26" fmla="*/ 20 w 60"/>
                <a:gd name="T27" fmla="*/ 41 h 41"/>
                <a:gd name="T28" fmla="*/ 33 w 60"/>
                <a:gd name="T29" fmla="*/ 41 h 41"/>
                <a:gd name="T30" fmla="*/ 33 w 60"/>
                <a:gd name="T31" fmla="*/ 41 h 41"/>
                <a:gd name="T32" fmla="*/ 44 w 60"/>
                <a:gd name="T33" fmla="*/ 38 h 41"/>
                <a:gd name="T34" fmla="*/ 53 w 60"/>
                <a:gd name="T35" fmla="*/ 32 h 41"/>
                <a:gd name="T36" fmla="*/ 57 w 60"/>
                <a:gd name="T37" fmla="*/ 29 h 41"/>
                <a:gd name="T38" fmla="*/ 58 w 60"/>
                <a:gd name="T39" fmla="*/ 24 h 41"/>
                <a:gd name="T40" fmla="*/ 60 w 60"/>
                <a:gd name="T41" fmla="*/ 21 h 41"/>
                <a:gd name="T42" fmla="*/ 60 w 60"/>
                <a:gd name="T43" fmla="*/ 16 h 41"/>
                <a:gd name="T44" fmla="*/ 60 w 60"/>
                <a:gd name="T45" fmla="*/ 16 h 41"/>
                <a:gd name="T46" fmla="*/ 58 w 60"/>
                <a:gd name="T47" fmla="*/ 13 h 41"/>
                <a:gd name="T48" fmla="*/ 55 w 60"/>
                <a:gd name="T49" fmla="*/ 10 h 41"/>
                <a:gd name="T50" fmla="*/ 52 w 60"/>
                <a:gd name="T51" fmla="*/ 7 h 41"/>
                <a:gd name="T52" fmla="*/ 49 w 60"/>
                <a:gd name="T53" fmla="*/ 3 h 41"/>
                <a:gd name="T54" fmla="*/ 39 w 60"/>
                <a:gd name="T55" fmla="*/ 0 h 41"/>
                <a:gd name="T56" fmla="*/ 27 w 60"/>
                <a:gd name="T57" fmla="*/ 2 h 41"/>
                <a:gd name="T58" fmla="*/ 27 w 60"/>
                <a:gd name="T59" fmla="*/ 2 h 41"/>
                <a:gd name="T60" fmla="*/ 5 w 60"/>
                <a:gd name="T61" fmla="*/ 24 h 41"/>
                <a:gd name="T62" fmla="*/ 5 w 60"/>
                <a:gd name="T63" fmla="*/ 24 h 41"/>
                <a:gd name="T64" fmla="*/ 5 w 60"/>
                <a:gd name="T65" fmla="*/ 21 h 41"/>
                <a:gd name="T66" fmla="*/ 5 w 60"/>
                <a:gd name="T67" fmla="*/ 18 h 41"/>
                <a:gd name="T68" fmla="*/ 9 w 60"/>
                <a:gd name="T69" fmla="*/ 13 h 41"/>
                <a:gd name="T70" fmla="*/ 17 w 60"/>
                <a:gd name="T71" fmla="*/ 8 h 41"/>
                <a:gd name="T72" fmla="*/ 27 w 60"/>
                <a:gd name="T73" fmla="*/ 5 h 41"/>
                <a:gd name="T74" fmla="*/ 27 w 60"/>
                <a:gd name="T75" fmla="*/ 5 h 41"/>
                <a:gd name="T76" fmla="*/ 38 w 60"/>
                <a:gd name="T77" fmla="*/ 5 h 41"/>
                <a:gd name="T78" fmla="*/ 46 w 60"/>
                <a:gd name="T79" fmla="*/ 7 h 41"/>
                <a:gd name="T80" fmla="*/ 52 w 60"/>
                <a:gd name="T81" fmla="*/ 11 h 41"/>
                <a:gd name="T82" fmla="*/ 55 w 60"/>
                <a:gd name="T83" fmla="*/ 14 h 41"/>
                <a:gd name="T84" fmla="*/ 55 w 60"/>
                <a:gd name="T85" fmla="*/ 18 h 41"/>
                <a:gd name="T86" fmla="*/ 55 w 60"/>
                <a:gd name="T87" fmla="*/ 18 h 41"/>
                <a:gd name="T88" fmla="*/ 55 w 60"/>
                <a:gd name="T89" fmla="*/ 21 h 41"/>
                <a:gd name="T90" fmla="*/ 55 w 60"/>
                <a:gd name="T91" fmla="*/ 24 h 41"/>
                <a:gd name="T92" fmla="*/ 50 w 60"/>
                <a:gd name="T93" fmla="*/ 30 h 41"/>
                <a:gd name="T94" fmla="*/ 42 w 60"/>
                <a:gd name="T95" fmla="*/ 35 h 41"/>
                <a:gd name="T96" fmla="*/ 31 w 60"/>
                <a:gd name="T97" fmla="*/ 36 h 41"/>
                <a:gd name="T98" fmla="*/ 31 w 60"/>
                <a:gd name="T99" fmla="*/ 36 h 41"/>
                <a:gd name="T100" fmla="*/ 22 w 60"/>
                <a:gd name="T101" fmla="*/ 36 h 41"/>
                <a:gd name="T102" fmla="*/ 14 w 60"/>
                <a:gd name="T103" fmla="*/ 35 h 41"/>
                <a:gd name="T104" fmla="*/ 8 w 60"/>
                <a:gd name="T105" fmla="*/ 30 h 41"/>
                <a:gd name="T106" fmla="*/ 5 w 60"/>
                <a:gd name="T107" fmla="*/ 27 h 41"/>
                <a:gd name="T108" fmla="*/ 5 w 60"/>
                <a:gd name="T109" fmla="*/ 24 h 41"/>
                <a:gd name="T110" fmla="*/ 5 w 60"/>
                <a:gd name="T111" fmla="*/ 24 h 4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0"/>
                <a:gd name="T169" fmla="*/ 0 h 41"/>
                <a:gd name="T170" fmla="*/ 60 w 60"/>
                <a:gd name="T171" fmla="*/ 41 h 4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0" h="41">
                  <a:moveTo>
                    <a:pt x="27" y="2"/>
                  </a:moveTo>
                  <a:lnTo>
                    <a:pt x="27" y="2"/>
                  </a:lnTo>
                  <a:lnTo>
                    <a:pt x="16" y="5"/>
                  </a:lnTo>
                  <a:lnTo>
                    <a:pt x="6" y="10"/>
                  </a:lnTo>
                  <a:lnTo>
                    <a:pt x="3" y="13"/>
                  </a:lnTo>
                  <a:lnTo>
                    <a:pt x="1" y="18"/>
                  </a:lnTo>
                  <a:lnTo>
                    <a:pt x="0" y="21"/>
                  </a:lnTo>
                  <a:lnTo>
                    <a:pt x="0" y="25"/>
                  </a:lnTo>
                  <a:lnTo>
                    <a:pt x="1" y="29"/>
                  </a:lnTo>
                  <a:lnTo>
                    <a:pt x="3" y="32"/>
                  </a:lnTo>
                  <a:lnTo>
                    <a:pt x="8" y="35"/>
                  </a:lnTo>
                  <a:lnTo>
                    <a:pt x="11" y="38"/>
                  </a:lnTo>
                  <a:lnTo>
                    <a:pt x="20" y="41"/>
                  </a:lnTo>
                  <a:lnTo>
                    <a:pt x="33" y="41"/>
                  </a:lnTo>
                  <a:lnTo>
                    <a:pt x="44" y="38"/>
                  </a:lnTo>
                  <a:lnTo>
                    <a:pt x="53" y="32"/>
                  </a:lnTo>
                  <a:lnTo>
                    <a:pt x="57" y="29"/>
                  </a:lnTo>
                  <a:lnTo>
                    <a:pt x="58" y="24"/>
                  </a:lnTo>
                  <a:lnTo>
                    <a:pt x="60" y="21"/>
                  </a:lnTo>
                  <a:lnTo>
                    <a:pt x="60" y="16"/>
                  </a:lnTo>
                  <a:lnTo>
                    <a:pt x="58" y="13"/>
                  </a:lnTo>
                  <a:lnTo>
                    <a:pt x="55" y="10"/>
                  </a:lnTo>
                  <a:lnTo>
                    <a:pt x="52" y="7"/>
                  </a:lnTo>
                  <a:lnTo>
                    <a:pt x="49" y="3"/>
                  </a:lnTo>
                  <a:lnTo>
                    <a:pt x="39" y="0"/>
                  </a:lnTo>
                  <a:lnTo>
                    <a:pt x="27" y="2"/>
                  </a:lnTo>
                  <a:close/>
                  <a:moveTo>
                    <a:pt x="5" y="24"/>
                  </a:moveTo>
                  <a:lnTo>
                    <a:pt x="5" y="24"/>
                  </a:lnTo>
                  <a:lnTo>
                    <a:pt x="5" y="21"/>
                  </a:lnTo>
                  <a:lnTo>
                    <a:pt x="5" y="18"/>
                  </a:lnTo>
                  <a:lnTo>
                    <a:pt x="9" y="13"/>
                  </a:lnTo>
                  <a:lnTo>
                    <a:pt x="17" y="8"/>
                  </a:lnTo>
                  <a:lnTo>
                    <a:pt x="27" y="5"/>
                  </a:lnTo>
                  <a:lnTo>
                    <a:pt x="38" y="5"/>
                  </a:lnTo>
                  <a:lnTo>
                    <a:pt x="46" y="7"/>
                  </a:lnTo>
                  <a:lnTo>
                    <a:pt x="52" y="11"/>
                  </a:lnTo>
                  <a:lnTo>
                    <a:pt x="55" y="14"/>
                  </a:lnTo>
                  <a:lnTo>
                    <a:pt x="55" y="18"/>
                  </a:lnTo>
                  <a:lnTo>
                    <a:pt x="55" y="21"/>
                  </a:lnTo>
                  <a:lnTo>
                    <a:pt x="55" y="24"/>
                  </a:lnTo>
                  <a:lnTo>
                    <a:pt x="50" y="30"/>
                  </a:lnTo>
                  <a:lnTo>
                    <a:pt x="42" y="35"/>
                  </a:lnTo>
                  <a:lnTo>
                    <a:pt x="31" y="36"/>
                  </a:lnTo>
                  <a:lnTo>
                    <a:pt x="22" y="36"/>
                  </a:lnTo>
                  <a:lnTo>
                    <a:pt x="14" y="35"/>
                  </a:lnTo>
                  <a:lnTo>
                    <a:pt x="8" y="30"/>
                  </a:lnTo>
                  <a:lnTo>
                    <a:pt x="5" y="27"/>
                  </a:lnTo>
                  <a:lnTo>
                    <a:pt x="5" y="24"/>
                  </a:lnTo>
                  <a:close/>
                </a:path>
              </a:pathLst>
            </a:custGeom>
            <a:solidFill>
              <a:srgbClr val="7A7A7A"/>
            </a:solidFill>
            <a:ln w="9525">
              <a:noFill/>
              <a:round/>
              <a:headEnd/>
              <a:tailEnd/>
            </a:ln>
          </p:spPr>
          <p:txBody>
            <a:bodyPr/>
            <a:lstStyle/>
            <a:p>
              <a:endParaRPr lang="ru-RU"/>
            </a:p>
          </p:txBody>
        </p:sp>
        <p:sp>
          <p:nvSpPr>
            <p:cNvPr id="19532" name="Freeform 119"/>
            <p:cNvSpPr>
              <a:spLocks/>
            </p:cNvSpPr>
            <p:nvPr/>
          </p:nvSpPr>
          <p:spPr bwMode="auto">
            <a:xfrm>
              <a:off x="5199" y="3585"/>
              <a:ext cx="32" cy="13"/>
            </a:xfrm>
            <a:custGeom>
              <a:avLst/>
              <a:gdLst>
                <a:gd name="T0" fmla="*/ 5 w 32"/>
                <a:gd name="T1" fmla="*/ 5 h 13"/>
                <a:gd name="T2" fmla="*/ 5 w 32"/>
                <a:gd name="T3" fmla="*/ 5 h 13"/>
                <a:gd name="T4" fmla="*/ 2 w 32"/>
                <a:gd name="T5" fmla="*/ 7 h 13"/>
                <a:gd name="T6" fmla="*/ 0 w 32"/>
                <a:gd name="T7" fmla="*/ 10 h 13"/>
                <a:gd name="T8" fmla="*/ 0 w 32"/>
                <a:gd name="T9" fmla="*/ 13 h 13"/>
                <a:gd name="T10" fmla="*/ 3 w 32"/>
                <a:gd name="T11" fmla="*/ 13 h 13"/>
                <a:gd name="T12" fmla="*/ 3 w 32"/>
                <a:gd name="T13" fmla="*/ 13 h 13"/>
                <a:gd name="T14" fmla="*/ 5 w 32"/>
                <a:gd name="T15" fmla="*/ 11 h 13"/>
                <a:gd name="T16" fmla="*/ 6 w 32"/>
                <a:gd name="T17" fmla="*/ 7 h 13"/>
                <a:gd name="T18" fmla="*/ 6 w 32"/>
                <a:gd name="T19" fmla="*/ 7 h 13"/>
                <a:gd name="T20" fmla="*/ 10 w 32"/>
                <a:gd name="T21" fmla="*/ 5 h 13"/>
                <a:gd name="T22" fmla="*/ 14 w 32"/>
                <a:gd name="T23" fmla="*/ 5 h 13"/>
                <a:gd name="T24" fmla="*/ 21 w 32"/>
                <a:gd name="T25" fmla="*/ 5 h 13"/>
                <a:gd name="T26" fmla="*/ 30 w 32"/>
                <a:gd name="T27" fmla="*/ 7 h 13"/>
                <a:gd name="T28" fmla="*/ 32 w 32"/>
                <a:gd name="T29" fmla="*/ 3 h 13"/>
                <a:gd name="T30" fmla="*/ 32 w 32"/>
                <a:gd name="T31" fmla="*/ 3 h 13"/>
                <a:gd name="T32" fmla="*/ 22 w 32"/>
                <a:gd name="T33" fmla="*/ 2 h 13"/>
                <a:gd name="T34" fmla="*/ 16 w 32"/>
                <a:gd name="T35" fmla="*/ 0 h 13"/>
                <a:gd name="T36" fmla="*/ 10 w 32"/>
                <a:gd name="T37" fmla="*/ 2 h 13"/>
                <a:gd name="T38" fmla="*/ 5 w 32"/>
                <a:gd name="T39" fmla="*/ 5 h 13"/>
                <a:gd name="T40" fmla="*/ 5 w 32"/>
                <a:gd name="T41" fmla="*/ 5 h 1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
                <a:gd name="T64" fmla="*/ 0 h 13"/>
                <a:gd name="T65" fmla="*/ 32 w 32"/>
                <a:gd name="T66" fmla="*/ 13 h 1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 h="13">
                  <a:moveTo>
                    <a:pt x="5" y="5"/>
                  </a:moveTo>
                  <a:lnTo>
                    <a:pt x="5" y="5"/>
                  </a:lnTo>
                  <a:lnTo>
                    <a:pt x="2" y="7"/>
                  </a:lnTo>
                  <a:lnTo>
                    <a:pt x="0" y="10"/>
                  </a:lnTo>
                  <a:lnTo>
                    <a:pt x="0" y="13"/>
                  </a:lnTo>
                  <a:lnTo>
                    <a:pt x="3" y="13"/>
                  </a:lnTo>
                  <a:lnTo>
                    <a:pt x="5" y="11"/>
                  </a:lnTo>
                  <a:lnTo>
                    <a:pt x="6" y="7"/>
                  </a:lnTo>
                  <a:lnTo>
                    <a:pt x="10" y="5"/>
                  </a:lnTo>
                  <a:lnTo>
                    <a:pt x="14" y="5"/>
                  </a:lnTo>
                  <a:lnTo>
                    <a:pt x="21" y="5"/>
                  </a:lnTo>
                  <a:lnTo>
                    <a:pt x="30" y="7"/>
                  </a:lnTo>
                  <a:lnTo>
                    <a:pt x="32" y="3"/>
                  </a:lnTo>
                  <a:lnTo>
                    <a:pt x="22" y="2"/>
                  </a:lnTo>
                  <a:lnTo>
                    <a:pt x="16" y="0"/>
                  </a:lnTo>
                  <a:lnTo>
                    <a:pt x="10" y="2"/>
                  </a:lnTo>
                  <a:lnTo>
                    <a:pt x="5" y="5"/>
                  </a:lnTo>
                  <a:close/>
                </a:path>
              </a:pathLst>
            </a:custGeom>
            <a:solidFill>
              <a:srgbClr val="7A7A7A"/>
            </a:solidFill>
            <a:ln w="9525">
              <a:noFill/>
              <a:round/>
              <a:headEnd/>
              <a:tailEnd/>
            </a:ln>
          </p:spPr>
          <p:txBody>
            <a:bodyPr/>
            <a:lstStyle/>
            <a:p>
              <a:endParaRPr lang="ru-RU"/>
            </a:p>
          </p:txBody>
        </p:sp>
        <p:sp>
          <p:nvSpPr>
            <p:cNvPr id="19533" name="Freeform 120"/>
            <p:cNvSpPr>
              <a:spLocks/>
            </p:cNvSpPr>
            <p:nvPr/>
          </p:nvSpPr>
          <p:spPr bwMode="auto">
            <a:xfrm>
              <a:off x="5279" y="3557"/>
              <a:ext cx="67" cy="28"/>
            </a:xfrm>
            <a:custGeom>
              <a:avLst/>
              <a:gdLst>
                <a:gd name="T0" fmla="*/ 0 w 67"/>
                <a:gd name="T1" fmla="*/ 24 h 28"/>
                <a:gd name="T2" fmla="*/ 2 w 67"/>
                <a:gd name="T3" fmla="*/ 28 h 28"/>
                <a:gd name="T4" fmla="*/ 67 w 67"/>
                <a:gd name="T5" fmla="*/ 3 h 28"/>
                <a:gd name="T6" fmla="*/ 65 w 67"/>
                <a:gd name="T7" fmla="*/ 0 h 28"/>
                <a:gd name="T8" fmla="*/ 0 w 67"/>
                <a:gd name="T9" fmla="*/ 24 h 28"/>
                <a:gd name="T10" fmla="*/ 0 60000 65536"/>
                <a:gd name="T11" fmla="*/ 0 60000 65536"/>
                <a:gd name="T12" fmla="*/ 0 60000 65536"/>
                <a:gd name="T13" fmla="*/ 0 60000 65536"/>
                <a:gd name="T14" fmla="*/ 0 60000 65536"/>
                <a:gd name="T15" fmla="*/ 0 w 67"/>
                <a:gd name="T16" fmla="*/ 0 h 28"/>
                <a:gd name="T17" fmla="*/ 67 w 67"/>
                <a:gd name="T18" fmla="*/ 28 h 28"/>
              </a:gdLst>
              <a:ahLst/>
              <a:cxnLst>
                <a:cxn ang="T10">
                  <a:pos x="T0" y="T1"/>
                </a:cxn>
                <a:cxn ang="T11">
                  <a:pos x="T2" y="T3"/>
                </a:cxn>
                <a:cxn ang="T12">
                  <a:pos x="T4" y="T5"/>
                </a:cxn>
                <a:cxn ang="T13">
                  <a:pos x="T6" y="T7"/>
                </a:cxn>
                <a:cxn ang="T14">
                  <a:pos x="T8" y="T9"/>
                </a:cxn>
              </a:cxnLst>
              <a:rect l="T15" t="T16" r="T17" b="T18"/>
              <a:pathLst>
                <a:path w="67" h="28">
                  <a:moveTo>
                    <a:pt x="0" y="24"/>
                  </a:moveTo>
                  <a:lnTo>
                    <a:pt x="2" y="28"/>
                  </a:lnTo>
                  <a:lnTo>
                    <a:pt x="67" y="3"/>
                  </a:lnTo>
                  <a:lnTo>
                    <a:pt x="65" y="0"/>
                  </a:lnTo>
                  <a:lnTo>
                    <a:pt x="0" y="24"/>
                  </a:lnTo>
                  <a:close/>
                </a:path>
              </a:pathLst>
            </a:custGeom>
            <a:solidFill>
              <a:srgbClr val="7A7A7A"/>
            </a:solidFill>
            <a:ln w="9525">
              <a:noFill/>
              <a:round/>
              <a:headEnd/>
              <a:tailEnd/>
            </a:ln>
          </p:spPr>
          <p:txBody>
            <a:bodyPr/>
            <a:lstStyle/>
            <a:p>
              <a:endParaRPr lang="ru-RU"/>
            </a:p>
          </p:txBody>
        </p:sp>
        <p:sp>
          <p:nvSpPr>
            <p:cNvPr id="19534" name="Freeform 121"/>
            <p:cNvSpPr>
              <a:spLocks/>
            </p:cNvSpPr>
            <p:nvPr/>
          </p:nvSpPr>
          <p:spPr bwMode="auto">
            <a:xfrm>
              <a:off x="5234" y="3902"/>
              <a:ext cx="45" cy="66"/>
            </a:xfrm>
            <a:custGeom>
              <a:avLst/>
              <a:gdLst>
                <a:gd name="T0" fmla="*/ 45 w 45"/>
                <a:gd name="T1" fmla="*/ 33 h 66"/>
                <a:gd name="T2" fmla="*/ 45 w 45"/>
                <a:gd name="T3" fmla="*/ 33 h 66"/>
                <a:gd name="T4" fmla="*/ 44 w 45"/>
                <a:gd name="T5" fmla="*/ 46 h 66"/>
                <a:gd name="T6" fmla="*/ 39 w 45"/>
                <a:gd name="T7" fmla="*/ 57 h 66"/>
                <a:gd name="T8" fmla="*/ 36 w 45"/>
                <a:gd name="T9" fmla="*/ 60 h 66"/>
                <a:gd name="T10" fmla="*/ 31 w 45"/>
                <a:gd name="T11" fmla="*/ 63 h 66"/>
                <a:gd name="T12" fmla="*/ 27 w 45"/>
                <a:gd name="T13" fmla="*/ 65 h 66"/>
                <a:gd name="T14" fmla="*/ 23 w 45"/>
                <a:gd name="T15" fmla="*/ 66 h 66"/>
                <a:gd name="T16" fmla="*/ 23 w 45"/>
                <a:gd name="T17" fmla="*/ 66 h 66"/>
                <a:gd name="T18" fmla="*/ 19 w 45"/>
                <a:gd name="T19" fmla="*/ 65 h 66"/>
                <a:gd name="T20" fmla="*/ 14 w 45"/>
                <a:gd name="T21" fmla="*/ 63 h 66"/>
                <a:gd name="T22" fmla="*/ 11 w 45"/>
                <a:gd name="T23" fmla="*/ 60 h 66"/>
                <a:gd name="T24" fmla="*/ 6 w 45"/>
                <a:gd name="T25" fmla="*/ 57 h 66"/>
                <a:gd name="T26" fmla="*/ 1 w 45"/>
                <a:gd name="T27" fmla="*/ 46 h 66"/>
                <a:gd name="T28" fmla="*/ 0 w 45"/>
                <a:gd name="T29" fmla="*/ 33 h 66"/>
                <a:gd name="T30" fmla="*/ 0 w 45"/>
                <a:gd name="T31" fmla="*/ 33 h 66"/>
                <a:gd name="T32" fmla="*/ 1 w 45"/>
                <a:gd name="T33" fmla="*/ 21 h 66"/>
                <a:gd name="T34" fmla="*/ 6 w 45"/>
                <a:gd name="T35" fmla="*/ 10 h 66"/>
                <a:gd name="T36" fmla="*/ 11 w 45"/>
                <a:gd name="T37" fmla="*/ 5 h 66"/>
                <a:gd name="T38" fmla="*/ 14 w 45"/>
                <a:gd name="T39" fmla="*/ 2 h 66"/>
                <a:gd name="T40" fmla="*/ 19 w 45"/>
                <a:gd name="T41" fmla="*/ 0 h 66"/>
                <a:gd name="T42" fmla="*/ 23 w 45"/>
                <a:gd name="T43" fmla="*/ 0 h 66"/>
                <a:gd name="T44" fmla="*/ 23 w 45"/>
                <a:gd name="T45" fmla="*/ 0 h 66"/>
                <a:gd name="T46" fmla="*/ 27 w 45"/>
                <a:gd name="T47" fmla="*/ 0 h 66"/>
                <a:gd name="T48" fmla="*/ 31 w 45"/>
                <a:gd name="T49" fmla="*/ 2 h 66"/>
                <a:gd name="T50" fmla="*/ 36 w 45"/>
                <a:gd name="T51" fmla="*/ 5 h 66"/>
                <a:gd name="T52" fmla="*/ 39 w 45"/>
                <a:gd name="T53" fmla="*/ 10 h 66"/>
                <a:gd name="T54" fmla="*/ 44 w 45"/>
                <a:gd name="T55" fmla="*/ 21 h 66"/>
                <a:gd name="T56" fmla="*/ 45 w 45"/>
                <a:gd name="T57" fmla="*/ 33 h 66"/>
                <a:gd name="T58" fmla="*/ 45 w 45"/>
                <a:gd name="T59" fmla="*/ 33 h 6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5"/>
                <a:gd name="T91" fmla="*/ 0 h 66"/>
                <a:gd name="T92" fmla="*/ 45 w 45"/>
                <a:gd name="T93" fmla="*/ 66 h 6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5" h="66">
                  <a:moveTo>
                    <a:pt x="45" y="33"/>
                  </a:moveTo>
                  <a:lnTo>
                    <a:pt x="45" y="33"/>
                  </a:lnTo>
                  <a:lnTo>
                    <a:pt x="44" y="46"/>
                  </a:lnTo>
                  <a:lnTo>
                    <a:pt x="39" y="57"/>
                  </a:lnTo>
                  <a:lnTo>
                    <a:pt x="36" y="60"/>
                  </a:lnTo>
                  <a:lnTo>
                    <a:pt x="31" y="63"/>
                  </a:lnTo>
                  <a:lnTo>
                    <a:pt x="27" y="65"/>
                  </a:lnTo>
                  <a:lnTo>
                    <a:pt x="23" y="66"/>
                  </a:lnTo>
                  <a:lnTo>
                    <a:pt x="19" y="65"/>
                  </a:lnTo>
                  <a:lnTo>
                    <a:pt x="14" y="63"/>
                  </a:lnTo>
                  <a:lnTo>
                    <a:pt x="11" y="60"/>
                  </a:lnTo>
                  <a:lnTo>
                    <a:pt x="6" y="57"/>
                  </a:lnTo>
                  <a:lnTo>
                    <a:pt x="1" y="46"/>
                  </a:lnTo>
                  <a:lnTo>
                    <a:pt x="0" y="33"/>
                  </a:lnTo>
                  <a:lnTo>
                    <a:pt x="1" y="21"/>
                  </a:lnTo>
                  <a:lnTo>
                    <a:pt x="6" y="10"/>
                  </a:lnTo>
                  <a:lnTo>
                    <a:pt x="11" y="5"/>
                  </a:lnTo>
                  <a:lnTo>
                    <a:pt x="14" y="2"/>
                  </a:lnTo>
                  <a:lnTo>
                    <a:pt x="19" y="0"/>
                  </a:lnTo>
                  <a:lnTo>
                    <a:pt x="23" y="0"/>
                  </a:lnTo>
                  <a:lnTo>
                    <a:pt x="27" y="0"/>
                  </a:lnTo>
                  <a:lnTo>
                    <a:pt x="31" y="2"/>
                  </a:lnTo>
                  <a:lnTo>
                    <a:pt x="36" y="5"/>
                  </a:lnTo>
                  <a:lnTo>
                    <a:pt x="39" y="10"/>
                  </a:lnTo>
                  <a:lnTo>
                    <a:pt x="44" y="21"/>
                  </a:lnTo>
                  <a:lnTo>
                    <a:pt x="45" y="33"/>
                  </a:lnTo>
                  <a:close/>
                </a:path>
              </a:pathLst>
            </a:custGeom>
            <a:solidFill>
              <a:srgbClr val="474747"/>
            </a:solidFill>
            <a:ln w="9525">
              <a:noFill/>
              <a:round/>
              <a:headEnd/>
              <a:tailEnd/>
            </a:ln>
          </p:spPr>
          <p:txBody>
            <a:bodyPr/>
            <a:lstStyle/>
            <a:p>
              <a:endParaRPr lang="ru-RU"/>
            </a:p>
          </p:txBody>
        </p:sp>
        <p:sp>
          <p:nvSpPr>
            <p:cNvPr id="19535" name="Freeform 122"/>
            <p:cNvSpPr>
              <a:spLocks/>
            </p:cNvSpPr>
            <p:nvPr/>
          </p:nvSpPr>
          <p:spPr bwMode="auto">
            <a:xfrm>
              <a:off x="5242" y="3908"/>
              <a:ext cx="23" cy="53"/>
            </a:xfrm>
            <a:custGeom>
              <a:avLst/>
              <a:gdLst>
                <a:gd name="T0" fmla="*/ 23 w 23"/>
                <a:gd name="T1" fmla="*/ 27 h 53"/>
                <a:gd name="T2" fmla="*/ 23 w 23"/>
                <a:gd name="T3" fmla="*/ 27 h 53"/>
                <a:gd name="T4" fmla="*/ 22 w 23"/>
                <a:gd name="T5" fmla="*/ 37 h 53"/>
                <a:gd name="T6" fmla="*/ 20 w 23"/>
                <a:gd name="T7" fmla="*/ 45 h 53"/>
                <a:gd name="T8" fmla="*/ 15 w 23"/>
                <a:gd name="T9" fmla="*/ 51 h 53"/>
                <a:gd name="T10" fmla="*/ 14 w 23"/>
                <a:gd name="T11" fmla="*/ 53 h 53"/>
                <a:gd name="T12" fmla="*/ 12 w 23"/>
                <a:gd name="T13" fmla="*/ 53 h 53"/>
                <a:gd name="T14" fmla="*/ 12 w 23"/>
                <a:gd name="T15" fmla="*/ 53 h 53"/>
                <a:gd name="T16" fmla="*/ 9 w 23"/>
                <a:gd name="T17" fmla="*/ 53 h 53"/>
                <a:gd name="T18" fmla="*/ 7 w 23"/>
                <a:gd name="T19" fmla="*/ 51 h 53"/>
                <a:gd name="T20" fmla="*/ 3 w 23"/>
                <a:gd name="T21" fmla="*/ 45 h 53"/>
                <a:gd name="T22" fmla="*/ 1 w 23"/>
                <a:gd name="T23" fmla="*/ 37 h 53"/>
                <a:gd name="T24" fmla="*/ 0 w 23"/>
                <a:gd name="T25" fmla="*/ 27 h 53"/>
                <a:gd name="T26" fmla="*/ 0 w 23"/>
                <a:gd name="T27" fmla="*/ 27 h 53"/>
                <a:gd name="T28" fmla="*/ 1 w 23"/>
                <a:gd name="T29" fmla="*/ 16 h 53"/>
                <a:gd name="T30" fmla="*/ 3 w 23"/>
                <a:gd name="T31" fmla="*/ 8 h 53"/>
                <a:gd name="T32" fmla="*/ 7 w 23"/>
                <a:gd name="T33" fmla="*/ 4 h 53"/>
                <a:gd name="T34" fmla="*/ 9 w 23"/>
                <a:gd name="T35" fmla="*/ 2 h 53"/>
                <a:gd name="T36" fmla="*/ 12 w 23"/>
                <a:gd name="T37" fmla="*/ 0 h 53"/>
                <a:gd name="T38" fmla="*/ 12 w 23"/>
                <a:gd name="T39" fmla="*/ 0 h 53"/>
                <a:gd name="T40" fmla="*/ 14 w 23"/>
                <a:gd name="T41" fmla="*/ 2 h 53"/>
                <a:gd name="T42" fmla="*/ 15 w 23"/>
                <a:gd name="T43" fmla="*/ 4 h 53"/>
                <a:gd name="T44" fmla="*/ 20 w 23"/>
                <a:gd name="T45" fmla="*/ 8 h 53"/>
                <a:gd name="T46" fmla="*/ 22 w 23"/>
                <a:gd name="T47" fmla="*/ 16 h 53"/>
                <a:gd name="T48" fmla="*/ 23 w 23"/>
                <a:gd name="T49" fmla="*/ 27 h 53"/>
                <a:gd name="T50" fmla="*/ 23 w 23"/>
                <a:gd name="T51" fmla="*/ 27 h 5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3"/>
                <a:gd name="T79" fmla="*/ 0 h 53"/>
                <a:gd name="T80" fmla="*/ 23 w 23"/>
                <a:gd name="T81" fmla="*/ 53 h 5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3" h="53">
                  <a:moveTo>
                    <a:pt x="23" y="27"/>
                  </a:moveTo>
                  <a:lnTo>
                    <a:pt x="23" y="27"/>
                  </a:lnTo>
                  <a:lnTo>
                    <a:pt x="22" y="37"/>
                  </a:lnTo>
                  <a:lnTo>
                    <a:pt x="20" y="45"/>
                  </a:lnTo>
                  <a:lnTo>
                    <a:pt x="15" y="51"/>
                  </a:lnTo>
                  <a:lnTo>
                    <a:pt x="14" y="53"/>
                  </a:lnTo>
                  <a:lnTo>
                    <a:pt x="12" y="53"/>
                  </a:lnTo>
                  <a:lnTo>
                    <a:pt x="9" y="53"/>
                  </a:lnTo>
                  <a:lnTo>
                    <a:pt x="7" y="51"/>
                  </a:lnTo>
                  <a:lnTo>
                    <a:pt x="3" y="45"/>
                  </a:lnTo>
                  <a:lnTo>
                    <a:pt x="1" y="37"/>
                  </a:lnTo>
                  <a:lnTo>
                    <a:pt x="0" y="27"/>
                  </a:lnTo>
                  <a:lnTo>
                    <a:pt x="1" y="16"/>
                  </a:lnTo>
                  <a:lnTo>
                    <a:pt x="3" y="8"/>
                  </a:lnTo>
                  <a:lnTo>
                    <a:pt x="7" y="4"/>
                  </a:lnTo>
                  <a:lnTo>
                    <a:pt x="9" y="2"/>
                  </a:lnTo>
                  <a:lnTo>
                    <a:pt x="12" y="0"/>
                  </a:lnTo>
                  <a:lnTo>
                    <a:pt x="14" y="2"/>
                  </a:lnTo>
                  <a:lnTo>
                    <a:pt x="15" y="4"/>
                  </a:lnTo>
                  <a:lnTo>
                    <a:pt x="20" y="8"/>
                  </a:lnTo>
                  <a:lnTo>
                    <a:pt x="22" y="16"/>
                  </a:lnTo>
                  <a:lnTo>
                    <a:pt x="23" y="27"/>
                  </a:lnTo>
                  <a:close/>
                </a:path>
              </a:pathLst>
            </a:custGeom>
            <a:solidFill>
              <a:srgbClr val="949494"/>
            </a:solidFill>
            <a:ln w="9525">
              <a:noFill/>
              <a:round/>
              <a:headEnd/>
              <a:tailEnd/>
            </a:ln>
          </p:spPr>
          <p:txBody>
            <a:bodyPr/>
            <a:lstStyle/>
            <a:p>
              <a:endParaRPr lang="ru-RU"/>
            </a:p>
          </p:txBody>
        </p:sp>
        <p:sp>
          <p:nvSpPr>
            <p:cNvPr id="19536" name="Freeform 123"/>
            <p:cNvSpPr>
              <a:spLocks/>
            </p:cNvSpPr>
            <p:nvPr/>
          </p:nvSpPr>
          <p:spPr bwMode="auto">
            <a:xfrm>
              <a:off x="5270" y="3677"/>
              <a:ext cx="39" cy="58"/>
            </a:xfrm>
            <a:custGeom>
              <a:avLst/>
              <a:gdLst>
                <a:gd name="T0" fmla="*/ 0 w 39"/>
                <a:gd name="T1" fmla="*/ 36 h 58"/>
                <a:gd name="T2" fmla="*/ 9 w 39"/>
                <a:gd name="T3" fmla="*/ 58 h 58"/>
                <a:gd name="T4" fmla="*/ 9 w 39"/>
                <a:gd name="T5" fmla="*/ 58 h 58"/>
                <a:gd name="T6" fmla="*/ 13 w 39"/>
                <a:gd name="T7" fmla="*/ 56 h 58"/>
                <a:gd name="T8" fmla="*/ 17 w 39"/>
                <a:gd name="T9" fmla="*/ 55 h 58"/>
                <a:gd name="T10" fmla="*/ 22 w 39"/>
                <a:gd name="T11" fmla="*/ 50 h 58"/>
                <a:gd name="T12" fmla="*/ 27 w 39"/>
                <a:gd name="T13" fmla="*/ 42 h 58"/>
                <a:gd name="T14" fmla="*/ 31 w 39"/>
                <a:gd name="T15" fmla="*/ 31 h 58"/>
                <a:gd name="T16" fmla="*/ 36 w 39"/>
                <a:gd name="T17" fmla="*/ 19 h 58"/>
                <a:gd name="T18" fmla="*/ 39 w 39"/>
                <a:gd name="T19" fmla="*/ 0 h 58"/>
                <a:gd name="T20" fmla="*/ 39 w 39"/>
                <a:gd name="T21" fmla="*/ 0 h 58"/>
                <a:gd name="T22" fmla="*/ 35 w 39"/>
                <a:gd name="T23" fmla="*/ 4 h 58"/>
                <a:gd name="T24" fmla="*/ 25 w 39"/>
                <a:gd name="T25" fmla="*/ 17 h 58"/>
                <a:gd name="T26" fmla="*/ 13 w 39"/>
                <a:gd name="T27" fmla="*/ 28 h 58"/>
                <a:gd name="T28" fmla="*/ 6 w 39"/>
                <a:gd name="T29" fmla="*/ 33 h 58"/>
                <a:gd name="T30" fmla="*/ 0 w 39"/>
                <a:gd name="T31" fmla="*/ 36 h 58"/>
                <a:gd name="T32" fmla="*/ 0 w 39"/>
                <a:gd name="T33" fmla="*/ 36 h 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9"/>
                <a:gd name="T52" fmla="*/ 0 h 58"/>
                <a:gd name="T53" fmla="*/ 39 w 39"/>
                <a:gd name="T54" fmla="*/ 58 h 5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9" h="58">
                  <a:moveTo>
                    <a:pt x="0" y="36"/>
                  </a:moveTo>
                  <a:lnTo>
                    <a:pt x="9" y="58"/>
                  </a:lnTo>
                  <a:lnTo>
                    <a:pt x="13" y="56"/>
                  </a:lnTo>
                  <a:lnTo>
                    <a:pt x="17" y="55"/>
                  </a:lnTo>
                  <a:lnTo>
                    <a:pt x="22" y="50"/>
                  </a:lnTo>
                  <a:lnTo>
                    <a:pt x="27" y="42"/>
                  </a:lnTo>
                  <a:lnTo>
                    <a:pt x="31" y="31"/>
                  </a:lnTo>
                  <a:lnTo>
                    <a:pt x="36" y="19"/>
                  </a:lnTo>
                  <a:lnTo>
                    <a:pt x="39" y="0"/>
                  </a:lnTo>
                  <a:lnTo>
                    <a:pt x="35" y="4"/>
                  </a:lnTo>
                  <a:lnTo>
                    <a:pt x="25" y="17"/>
                  </a:lnTo>
                  <a:lnTo>
                    <a:pt x="13" y="28"/>
                  </a:lnTo>
                  <a:lnTo>
                    <a:pt x="6" y="33"/>
                  </a:lnTo>
                  <a:lnTo>
                    <a:pt x="0" y="36"/>
                  </a:lnTo>
                  <a:close/>
                </a:path>
              </a:pathLst>
            </a:custGeom>
            <a:solidFill>
              <a:srgbClr val="E5A07B"/>
            </a:solidFill>
            <a:ln w="9525">
              <a:noFill/>
              <a:round/>
              <a:headEnd/>
              <a:tailEnd/>
            </a:ln>
          </p:spPr>
          <p:txBody>
            <a:bodyPr/>
            <a:lstStyle/>
            <a:p>
              <a:endParaRPr lang="ru-RU"/>
            </a:p>
          </p:txBody>
        </p:sp>
        <p:sp>
          <p:nvSpPr>
            <p:cNvPr id="19537" name="Freeform 124"/>
            <p:cNvSpPr>
              <a:spLocks/>
            </p:cNvSpPr>
            <p:nvPr/>
          </p:nvSpPr>
          <p:spPr bwMode="auto">
            <a:xfrm>
              <a:off x="5232" y="3456"/>
              <a:ext cx="115" cy="211"/>
            </a:xfrm>
            <a:custGeom>
              <a:avLst/>
              <a:gdLst>
                <a:gd name="T0" fmla="*/ 0 w 115"/>
                <a:gd name="T1" fmla="*/ 9 h 211"/>
                <a:gd name="T2" fmla="*/ 0 w 115"/>
                <a:gd name="T3" fmla="*/ 9 h 211"/>
                <a:gd name="T4" fmla="*/ 0 w 115"/>
                <a:gd name="T5" fmla="*/ 9 h 211"/>
                <a:gd name="T6" fmla="*/ 5 w 115"/>
                <a:gd name="T7" fmla="*/ 5 h 211"/>
                <a:gd name="T8" fmla="*/ 11 w 115"/>
                <a:gd name="T9" fmla="*/ 3 h 211"/>
                <a:gd name="T10" fmla="*/ 21 w 115"/>
                <a:gd name="T11" fmla="*/ 3 h 211"/>
                <a:gd name="T12" fmla="*/ 29 w 115"/>
                <a:gd name="T13" fmla="*/ 3 h 211"/>
                <a:gd name="T14" fmla="*/ 47 w 115"/>
                <a:gd name="T15" fmla="*/ 6 h 211"/>
                <a:gd name="T16" fmla="*/ 62 w 115"/>
                <a:gd name="T17" fmla="*/ 9 h 211"/>
                <a:gd name="T18" fmla="*/ 62 w 115"/>
                <a:gd name="T19" fmla="*/ 9 h 211"/>
                <a:gd name="T20" fmla="*/ 71 w 115"/>
                <a:gd name="T21" fmla="*/ 14 h 211"/>
                <a:gd name="T22" fmla="*/ 79 w 115"/>
                <a:gd name="T23" fmla="*/ 20 h 211"/>
                <a:gd name="T24" fmla="*/ 85 w 115"/>
                <a:gd name="T25" fmla="*/ 27 h 211"/>
                <a:gd name="T26" fmla="*/ 92 w 115"/>
                <a:gd name="T27" fmla="*/ 33 h 211"/>
                <a:gd name="T28" fmla="*/ 98 w 115"/>
                <a:gd name="T29" fmla="*/ 44 h 211"/>
                <a:gd name="T30" fmla="*/ 101 w 115"/>
                <a:gd name="T31" fmla="*/ 57 h 211"/>
                <a:gd name="T32" fmla="*/ 106 w 115"/>
                <a:gd name="T33" fmla="*/ 74 h 211"/>
                <a:gd name="T34" fmla="*/ 109 w 115"/>
                <a:gd name="T35" fmla="*/ 96 h 211"/>
                <a:gd name="T36" fmla="*/ 109 w 115"/>
                <a:gd name="T37" fmla="*/ 96 h 211"/>
                <a:gd name="T38" fmla="*/ 109 w 115"/>
                <a:gd name="T39" fmla="*/ 115 h 211"/>
                <a:gd name="T40" fmla="*/ 109 w 115"/>
                <a:gd name="T41" fmla="*/ 136 h 211"/>
                <a:gd name="T42" fmla="*/ 109 w 115"/>
                <a:gd name="T43" fmla="*/ 136 h 211"/>
                <a:gd name="T44" fmla="*/ 107 w 115"/>
                <a:gd name="T45" fmla="*/ 172 h 211"/>
                <a:gd name="T46" fmla="*/ 109 w 115"/>
                <a:gd name="T47" fmla="*/ 189 h 211"/>
                <a:gd name="T48" fmla="*/ 110 w 115"/>
                <a:gd name="T49" fmla="*/ 205 h 211"/>
                <a:gd name="T50" fmla="*/ 110 w 115"/>
                <a:gd name="T51" fmla="*/ 205 h 211"/>
                <a:gd name="T52" fmla="*/ 114 w 115"/>
                <a:gd name="T53" fmla="*/ 211 h 211"/>
                <a:gd name="T54" fmla="*/ 114 w 115"/>
                <a:gd name="T55" fmla="*/ 211 h 211"/>
                <a:gd name="T56" fmla="*/ 114 w 115"/>
                <a:gd name="T57" fmla="*/ 211 h 211"/>
                <a:gd name="T58" fmla="*/ 114 w 115"/>
                <a:gd name="T59" fmla="*/ 207 h 211"/>
                <a:gd name="T60" fmla="*/ 112 w 115"/>
                <a:gd name="T61" fmla="*/ 200 h 211"/>
                <a:gd name="T62" fmla="*/ 112 w 115"/>
                <a:gd name="T63" fmla="*/ 200 h 211"/>
                <a:gd name="T64" fmla="*/ 110 w 115"/>
                <a:gd name="T65" fmla="*/ 192 h 211"/>
                <a:gd name="T66" fmla="*/ 110 w 115"/>
                <a:gd name="T67" fmla="*/ 184 h 211"/>
                <a:gd name="T68" fmla="*/ 110 w 115"/>
                <a:gd name="T69" fmla="*/ 169 h 211"/>
                <a:gd name="T70" fmla="*/ 115 w 115"/>
                <a:gd name="T71" fmla="*/ 136 h 211"/>
                <a:gd name="T72" fmla="*/ 115 w 115"/>
                <a:gd name="T73" fmla="*/ 136 h 211"/>
                <a:gd name="T74" fmla="*/ 115 w 115"/>
                <a:gd name="T75" fmla="*/ 115 h 211"/>
                <a:gd name="T76" fmla="*/ 115 w 115"/>
                <a:gd name="T77" fmla="*/ 95 h 211"/>
                <a:gd name="T78" fmla="*/ 115 w 115"/>
                <a:gd name="T79" fmla="*/ 95 h 211"/>
                <a:gd name="T80" fmla="*/ 112 w 115"/>
                <a:gd name="T81" fmla="*/ 74 h 211"/>
                <a:gd name="T82" fmla="*/ 107 w 115"/>
                <a:gd name="T83" fmla="*/ 57 h 211"/>
                <a:gd name="T84" fmla="*/ 104 w 115"/>
                <a:gd name="T85" fmla="*/ 43 h 211"/>
                <a:gd name="T86" fmla="*/ 98 w 115"/>
                <a:gd name="T87" fmla="*/ 31 h 211"/>
                <a:gd name="T88" fmla="*/ 92 w 115"/>
                <a:gd name="T89" fmla="*/ 22 h 211"/>
                <a:gd name="T90" fmla="*/ 84 w 115"/>
                <a:gd name="T91" fmla="*/ 16 h 211"/>
                <a:gd name="T92" fmla="*/ 74 w 115"/>
                <a:gd name="T93" fmla="*/ 9 h 211"/>
                <a:gd name="T94" fmla="*/ 65 w 115"/>
                <a:gd name="T95" fmla="*/ 5 h 211"/>
                <a:gd name="T96" fmla="*/ 65 w 115"/>
                <a:gd name="T97" fmla="*/ 5 h 211"/>
                <a:gd name="T98" fmla="*/ 58 w 115"/>
                <a:gd name="T99" fmla="*/ 2 h 211"/>
                <a:gd name="T100" fmla="*/ 51 w 115"/>
                <a:gd name="T101" fmla="*/ 0 h 211"/>
                <a:gd name="T102" fmla="*/ 32 w 115"/>
                <a:gd name="T103" fmla="*/ 0 h 211"/>
                <a:gd name="T104" fmla="*/ 22 w 115"/>
                <a:gd name="T105" fmla="*/ 0 h 211"/>
                <a:gd name="T106" fmla="*/ 14 w 115"/>
                <a:gd name="T107" fmla="*/ 2 h 211"/>
                <a:gd name="T108" fmla="*/ 6 w 115"/>
                <a:gd name="T109" fmla="*/ 5 h 211"/>
                <a:gd name="T110" fmla="*/ 0 w 115"/>
                <a:gd name="T111" fmla="*/ 9 h 211"/>
                <a:gd name="T112" fmla="*/ 0 w 115"/>
                <a:gd name="T113" fmla="*/ 9 h 2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15"/>
                <a:gd name="T172" fmla="*/ 0 h 211"/>
                <a:gd name="T173" fmla="*/ 115 w 115"/>
                <a:gd name="T174" fmla="*/ 211 h 21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15" h="211">
                  <a:moveTo>
                    <a:pt x="0" y="9"/>
                  </a:moveTo>
                  <a:lnTo>
                    <a:pt x="0" y="9"/>
                  </a:lnTo>
                  <a:lnTo>
                    <a:pt x="5" y="5"/>
                  </a:lnTo>
                  <a:lnTo>
                    <a:pt x="11" y="3"/>
                  </a:lnTo>
                  <a:lnTo>
                    <a:pt x="21" y="3"/>
                  </a:lnTo>
                  <a:lnTo>
                    <a:pt x="29" y="3"/>
                  </a:lnTo>
                  <a:lnTo>
                    <a:pt x="47" y="6"/>
                  </a:lnTo>
                  <a:lnTo>
                    <a:pt x="62" y="9"/>
                  </a:lnTo>
                  <a:lnTo>
                    <a:pt x="71" y="14"/>
                  </a:lnTo>
                  <a:lnTo>
                    <a:pt x="79" y="20"/>
                  </a:lnTo>
                  <a:lnTo>
                    <a:pt x="85" y="27"/>
                  </a:lnTo>
                  <a:lnTo>
                    <a:pt x="92" y="33"/>
                  </a:lnTo>
                  <a:lnTo>
                    <a:pt x="98" y="44"/>
                  </a:lnTo>
                  <a:lnTo>
                    <a:pt x="101" y="57"/>
                  </a:lnTo>
                  <a:lnTo>
                    <a:pt x="106" y="74"/>
                  </a:lnTo>
                  <a:lnTo>
                    <a:pt x="109" y="96"/>
                  </a:lnTo>
                  <a:lnTo>
                    <a:pt x="109" y="115"/>
                  </a:lnTo>
                  <a:lnTo>
                    <a:pt x="109" y="136"/>
                  </a:lnTo>
                  <a:lnTo>
                    <a:pt x="107" y="172"/>
                  </a:lnTo>
                  <a:lnTo>
                    <a:pt x="109" y="189"/>
                  </a:lnTo>
                  <a:lnTo>
                    <a:pt x="110" y="205"/>
                  </a:lnTo>
                  <a:lnTo>
                    <a:pt x="114" y="211"/>
                  </a:lnTo>
                  <a:lnTo>
                    <a:pt x="114" y="207"/>
                  </a:lnTo>
                  <a:lnTo>
                    <a:pt x="112" y="200"/>
                  </a:lnTo>
                  <a:lnTo>
                    <a:pt x="110" y="192"/>
                  </a:lnTo>
                  <a:lnTo>
                    <a:pt x="110" y="184"/>
                  </a:lnTo>
                  <a:lnTo>
                    <a:pt x="110" y="169"/>
                  </a:lnTo>
                  <a:lnTo>
                    <a:pt x="115" y="136"/>
                  </a:lnTo>
                  <a:lnTo>
                    <a:pt x="115" y="115"/>
                  </a:lnTo>
                  <a:lnTo>
                    <a:pt x="115" y="95"/>
                  </a:lnTo>
                  <a:lnTo>
                    <a:pt x="112" y="74"/>
                  </a:lnTo>
                  <a:lnTo>
                    <a:pt x="107" y="57"/>
                  </a:lnTo>
                  <a:lnTo>
                    <a:pt x="104" y="43"/>
                  </a:lnTo>
                  <a:lnTo>
                    <a:pt x="98" y="31"/>
                  </a:lnTo>
                  <a:lnTo>
                    <a:pt x="92" y="22"/>
                  </a:lnTo>
                  <a:lnTo>
                    <a:pt x="84" y="16"/>
                  </a:lnTo>
                  <a:lnTo>
                    <a:pt x="74" y="9"/>
                  </a:lnTo>
                  <a:lnTo>
                    <a:pt x="65" y="5"/>
                  </a:lnTo>
                  <a:lnTo>
                    <a:pt x="58" y="2"/>
                  </a:lnTo>
                  <a:lnTo>
                    <a:pt x="51" y="0"/>
                  </a:lnTo>
                  <a:lnTo>
                    <a:pt x="32" y="0"/>
                  </a:lnTo>
                  <a:lnTo>
                    <a:pt x="22" y="0"/>
                  </a:lnTo>
                  <a:lnTo>
                    <a:pt x="14" y="2"/>
                  </a:lnTo>
                  <a:lnTo>
                    <a:pt x="6" y="5"/>
                  </a:lnTo>
                  <a:lnTo>
                    <a:pt x="0" y="9"/>
                  </a:lnTo>
                  <a:close/>
                </a:path>
              </a:pathLst>
            </a:custGeom>
            <a:solidFill>
              <a:srgbClr val="572817"/>
            </a:solidFill>
            <a:ln w="9525">
              <a:noFill/>
              <a:round/>
              <a:headEnd/>
              <a:tailEnd/>
            </a:ln>
          </p:spPr>
          <p:txBody>
            <a:bodyPr/>
            <a:lstStyle/>
            <a:p>
              <a:endParaRPr lang="ru-RU"/>
            </a:p>
          </p:txBody>
        </p:sp>
        <p:sp>
          <p:nvSpPr>
            <p:cNvPr id="19538" name="Freeform 125"/>
            <p:cNvSpPr>
              <a:spLocks/>
            </p:cNvSpPr>
            <p:nvPr/>
          </p:nvSpPr>
          <p:spPr bwMode="auto">
            <a:xfrm>
              <a:off x="5226" y="3432"/>
              <a:ext cx="146" cy="226"/>
            </a:xfrm>
            <a:custGeom>
              <a:avLst/>
              <a:gdLst>
                <a:gd name="T0" fmla="*/ 1 w 146"/>
                <a:gd name="T1" fmla="*/ 10 h 226"/>
                <a:gd name="T2" fmla="*/ 0 w 146"/>
                <a:gd name="T3" fmla="*/ 10 h 226"/>
                <a:gd name="T4" fmla="*/ 0 w 146"/>
                <a:gd name="T5" fmla="*/ 10 h 226"/>
                <a:gd name="T6" fmla="*/ 8 w 146"/>
                <a:gd name="T7" fmla="*/ 8 h 226"/>
                <a:gd name="T8" fmla="*/ 28 w 146"/>
                <a:gd name="T9" fmla="*/ 5 h 226"/>
                <a:gd name="T10" fmla="*/ 41 w 146"/>
                <a:gd name="T11" fmla="*/ 5 h 226"/>
                <a:gd name="T12" fmla="*/ 53 w 146"/>
                <a:gd name="T13" fmla="*/ 5 h 226"/>
                <a:gd name="T14" fmla="*/ 68 w 146"/>
                <a:gd name="T15" fmla="*/ 8 h 226"/>
                <a:gd name="T16" fmla="*/ 83 w 146"/>
                <a:gd name="T17" fmla="*/ 13 h 226"/>
                <a:gd name="T18" fmla="*/ 83 w 146"/>
                <a:gd name="T19" fmla="*/ 13 h 226"/>
                <a:gd name="T20" fmla="*/ 91 w 146"/>
                <a:gd name="T21" fmla="*/ 16 h 226"/>
                <a:gd name="T22" fmla="*/ 99 w 146"/>
                <a:gd name="T23" fmla="*/ 22 h 226"/>
                <a:gd name="T24" fmla="*/ 105 w 146"/>
                <a:gd name="T25" fmla="*/ 27 h 226"/>
                <a:gd name="T26" fmla="*/ 112 w 146"/>
                <a:gd name="T27" fmla="*/ 35 h 226"/>
                <a:gd name="T28" fmla="*/ 118 w 146"/>
                <a:gd name="T29" fmla="*/ 43 h 226"/>
                <a:gd name="T30" fmla="*/ 123 w 146"/>
                <a:gd name="T31" fmla="*/ 51 h 226"/>
                <a:gd name="T32" fmla="*/ 132 w 146"/>
                <a:gd name="T33" fmla="*/ 71 h 226"/>
                <a:gd name="T34" fmla="*/ 132 w 146"/>
                <a:gd name="T35" fmla="*/ 71 h 226"/>
                <a:gd name="T36" fmla="*/ 135 w 146"/>
                <a:gd name="T37" fmla="*/ 81 h 226"/>
                <a:gd name="T38" fmla="*/ 139 w 146"/>
                <a:gd name="T39" fmla="*/ 101 h 226"/>
                <a:gd name="T40" fmla="*/ 140 w 146"/>
                <a:gd name="T41" fmla="*/ 114 h 226"/>
                <a:gd name="T42" fmla="*/ 140 w 146"/>
                <a:gd name="T43" fmla="*/ 128 h 226"/>
                <a:gd name="T44" fmla="*/ 139 w 146"/>
                <a:gd name="T45" fmla="*/ 144 h 226"/>
                <a:gd name="T46" fmla="*/ 135 w 146"/>
                <a:gd name="T47" fmla="*/ 158 h 226"/>
                <a:gd name="T48" fmla="*/ 135 w 146"/>
                <a:gd name="T49" fmla="*/ 158 h 226"/>
                <a:gd name="T50" fmla="*/ 132 w 146"/>
                <a:gd name="T51" fmla="*/ 182 h 226"/>
                <a:gd name="T52" fmla="*/ 131 w 146"/>
                <a:gd name="T53" fmla="*/ 199 h 226"/>
                <a:gd name="T54" fmla="*/ 131 w 146"/>
                <a:gd name="T55" fmla="*/ 219 h 226"/>
                <a:gd name="T56" fmla="*/ 131 w 146"/>
                <a:gd name="T57" fmla="*/ 219 h 226"/>
                <a:gd name="T58" fmla="*/ 132 w 146"/>
                <a:gd name="T59" fmla="*/ 226 h 226"/>
                <a:gd name="T60" fmla="*/ 132 w 146"/>
                <a:gd name="T61" fmla="*/ 226 h 226"/>
                <a:gd name="T62" fmla="*/ 134 w 146"/>
                <a:gd name="T63" fmla="*/ 226 h 226"/>
                <a:gd name="T64" fmla="*/ 134 w 146"/>
                <a:gd name="T65" fmla="*/ 213 h 226"/>
                <a:gd name="T66" fmla="*/ 134 w 146"/>
                <a:gd name="T67" fmla="*/ 213 h 226"/>
                <a:gd name="T68" fmla="*/ 134 w 146"/>
                <a:gd name="T69" fmla="*/ 197 h 226"/>
                <a:gd name="T70" fmla="*/ 135 w 146"/>
                <a:gd name="T71" fmla="*/ 183 h 226"/>
                <a:gd name="T72" fmla="*/ 142 w 146"/>
                <a:gd name="T73" fmla="*/ 160 h 226"/>
                <a:gd name="T74" fmla="*/ 142 w 146"/>
                <a:gd name="T75" fmla="*/ 160 h 226"/>
                <a:gd name="T76" fmla="*/ 145 w 146"/>
                <a:gd name="T77" fmla="*/ 144 h 226"/>
                <a:gd name="T78" fmla="*/ 146 w 146"/>
                <a:gd name="T79" fmla="*/ 130 h 226"/>
                <a:gd name="T80" fmla="*/ 146 w 146"/>
                <a:gd name="T81" fmla="*/ 114 h 226"/>
                <a:gd name="T82" fmla="*/ 145 w 146"/>
                <a:gd name="T83" fmla="*/ 101 h 226"/>
                <a:gd name="T84" fmla="*/ 142 w 146"/>
                <a:gd name="T85" fmla="*/ 79 h 226"/>
                <a:gd name="T86" fmla="*/ 139 w 146"/>
                <a:gd name="T87" fmla="*/ 70 h 226"/>
                <a:gd name="T88" fmla="*/ 139 w 146"/>
                <a:gd name="T89" fmla="*/ 70 h 226"/>
                <a:gd name="T90" fmla="*/ 134 w 146"/>
                <a:gd name="T91" fmla="*/ 59 h 226"/>
                <a:gd name="T92" fmla="*/ 129 w 146"/>
                <a:gd name="T93" fmla="*/ 48 h 226"/>
                <a:gd name="T94" fmla="*/ 123 w 146"/>
                <a:gd name="T95" fmla="*/ 38 h 226"/>
                <a:gd name="T96" fmla="*/ 116 w 146"/>
                <a:gd name="T97" fmla="*/ 30 h 226"/>
                <a:gd name="T98" fmla="*/ 110 w 146"/>
                <a:gd name="T99" fmla="*/ 22 h 226"/>
                <a:gd name="T100" fmla="*/ 102 w 146"/>
                <a:gd name="T101" fmla="*/ 16 h 226"/>
                <a:gd name="T102" fmla="*/ 94 w 146"/>
                <a:gd name="T103" fmla="*/ 11 h 226"/>
                <a:gd name="T104" fmla="*/ 85 w 146"/>
                <a:gd name="T105" fmla="*/ 7 h 226"/>
                <a:gd name="T106" fmla="*/ 85 w 146"/>
                <a:gd name="T107" fmla="*/ 7 h 226"/>
                <a:gd name="T108" fmla="*/ 71 w 146"/>
                <a:gd name="T109" fmla="*/ 2 h 226"/>
                <a:gd name="T110" fmla="*/ 55 w 146"/>
                <a:gd name="T111" fmla="*/ 0 h 226"/>
                <a:gd name="T112" fmla="*/ 41 w 146"/>
                <a:gd name="T113" fmla="*/ 0 h 226"/>
                <a:gd name="T114" fmla="*/ 28 w 146"/>
                <a:gd name="T115" fmla="*/ 2 h 226"/>
                <a:gd name="T116" fmla="*/ 9 w 146"/>
                <a:gd name="T117" fmla="*/ 7 h 226"/>
                <a:gd name="T118" fmla="*/ 1 w 146"/>
                <a:gd name="T119" fmla="*/ 10 h 226"/>
                <a:gd name="T120" fmla="*/ 1 w 146"/>
                <a:gd name="T121" fmla="*/ 10 h 22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46"/>
                <a:gd name="T184" fmla="*/ 0 h 226"/>
                <a:gd name="T185" fmla="*/ 146 w 146"/>
                <a:gd name="T186" fmla="*/ 226 h 22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46" h="226">
                  <a:moveTo>
                    <a:pt x="1" y="10"/>
                  </a:moveTo>
                  <a:lnTo>
                    <a:pt x="0" y="10"/>
                  </a:lnTo>
                  <a:lnTo>
                    <a:pt x="8" y="8"/>
                  </a:lnTo>
                  <a:lnTo>
                    <a:pt x="28" y="5"/>
                  </a:lnTo>
                  <a:lnTo>
                    <a:pt x="41" y="5"/>
                  </a:lnTo>
                  <a:lnTo>
                    <a:pt x="53" y="5"/>
                  </a:lnTo>
                  <a:lnTo>
                    <a:pt x="68" y="8"/>
                  </a:lnTo>
                  <a:lnTo>
                    <a:pt x="83" y="13"/>
                  </a:lnTo>
                  <a:lnTo>
                    <a:pt x="91" y="16"/>
                  </a:lnTo>
                  <a:lnTo>
                    <a:pt x="99" y="22"/>
                  </a:lnTo>
                  <a:lnTo>
                    <a:pt x="105" y="27"/>
                  </a:lnTo>
                  <a:lnTo>
                    <a:pt x="112" y="35"/>
                  </a:lnTo>
                  <a:lnTo>
                    <a:pt x="118" y="43"/>
                  </a:lnTo>
                  <a:lnTo>
                    <a:pt x="123" y="51"/>
                  </a:lnTo>
                  <a:lnTo>
                    <a:pt x="132" y="71"/>
                  </a:lnTo>
                  <a:lnTo>
                    <a:pt x="135" y="81"/>
                  </a:lnTo>
                  <a:lnTo>
                    <a:pt x="139" y="101"/>
                  </a:lnTo>
                  <a:lnTo>
                    <a:pt x="140" y="114"/>
                  </a:lnTo>
                  <a:lnTo>
                    <a:pt x="140" y="128"/>
                  </a:lnTo>
                  <a:lnTo>
                    <a:pt x="139" y="144"/>
                  </a:lnTo>
                  <a:lnTo>
                    <a:pt x="135" y="158"/>
                  </a:lnTo>
                  <a:lnTo>
                    <a:pt x="132" y="182"/>
                  </a:lnTo>
                  <a:lnTo>
                    <a:pt x="131" y="199"/>
                  </a:lnTo>
                  <a:lnTo>
                    <a:pt x="131" y="219"/>
                  </a:lnTo>
                  <a:lnTo>
                    <a:pt x="132" y="226"/>
                  </a:lnTo>
                  <a:lnTo>
                    <a:pt x="134" y="226"/>
                  </a:lnTo>
                  <a:lnTo>
                    <a:pt x="134" y="213"/>
                  </a:lnTo>
                  <a:lnTo>
                    <a:pt x="134" y="197"/>
                  </a:lnTo>
                  <a:lnTo>
                    <a:pt x="135" y="183"/>
                  </a:lnTo>
                  <a:lnTo>
                    <a:pt x="142" y="160"/>
                  </a:lnTo>
                  <a:lnTo>
                    <a:pt x="145" y="144"/>
                  </a:lnTo>
                  <a:lnTo>
                    <a:pt x="146" y="130"/>
                  </a:lnTo>
                  <a:lnTo>
                    <a:pt x="146" y="114"/>
                  </a:lnTo>
                  <a:lnTo>
                    <a:pt x="145" y="101"/>
                  </a:lnTo>
                  <a:lnTo>
                    <a:pt x="142" y="79"/>
                  </a:lnTo>
                  <a:lnTo>
                    <a:pt x="139" y="70"/>
                  </a:lnTo>
                  <a:lnTo>
                    <a:pt x="134" y="59"/>
                  </a:lnTo>
                  <a:lnTo>
                    <a:pt x="129" y="48"/>
                  </a:lnTo>
                  <a:lnTo>
                    <a:pt x="123" y="38"/>
                  </a:lnTo>
                  <a:lnTo>
                    <a:pt x="116" y="30"/>
                  </a:lnTo>
                  <a:lnTo>
                    <a:pt x="110" y="22"/>
                  </a:lnTo>
                  <a:lnTo>
                    <a:pt x="102" y="16"/>
                  </a:lnTo>
                  <a:lnTo>
                    <a:pt x="94" y="11"/>
                  </a:lnTo>
                  <a:lnTo>
                    <a:pt x="85" y="7"/>
                  </a:lnTo>
                  <a:lnTo>
                    <a:pt x="71" y="2"/>
                  </a:lnTo>
                  <a:lnTo>
                    <a:pt x="55" y="0"/>
                  </a:lnTo>
                  <a:lnTo>
                    <a:pt x="41" y="0"/>
                  </a:lnTo>
                  <a:lnTo>
                    <a:pt x="28" y="2"/>
                  </a:lnTo>
                  <a:lnTo>
                    <a:pt x="9" y="7"/>
                  </a:lnTo>
                  <a:lnTo>
                    <a:pt x="1" y="10"/>
                  </a:lnTo>
                  <a:close/>
                </a:path>
              </a:pathLst>
            </a:custGeom>
            <a:solidFill>
              <a:srgbClr val="572817"/>
            </a:solidFill>
            <a:ln w="9525">
              <a:noFill/>
              <a:round/>
              <a:headEnd/>
              <a:tailEnd/>
            </a:ln>
          </p:spPr>
          <p:txBody>
            <a:bodyPr/>
            <a:lstStyle/>
            <a:p>
              <a:endParaRPr lang="ru-RU"/>
            </a:p>
          </p:txBody>
        </p:sp>
        <p:sp>
          <p:nvSpPr>
            <p:cNvPr id="19539" name="Freeform 126"/>
            <p:cNvSpPr>
              <a:spLocks/>
            </p:cNvSpPr>
            <p:nvPr/>
          </p:nvSpPr>
          <p:spPr bwMode="auto">
            <a:xfrm>
              <a:off x="5238" y="3476"/>
              <a:ext cx="71" cy="57"/>
            </a:xfrm>
            <a:custGeom>
              <a:avLst/>
              <a:gdLst>
                <a:gd name="T0" fmla="*/ 0 w 71"/>
                <a:gd name="T1" fmla="*/ 4 h 57"/>
                <a:gd name="T2" fmla="*/ 4 w 71"/>
                <a:gd name="T3" fmla="*/ 4 h 57"/>
                <a:gd name="T4" fmla="*/ 4 w 71"/>
                <a:gd name="T5" fmla="*/ 4 h 57"/>
                <a:gd name="T6" fmla="*/ 7 w 71"/>
                <a:gd name="T7" fmla="*/ 4 h 57"/>
                <a:gd name="T8" fmla="*/ 16 w 71"/>
                <a:gd name="T9" fmla="*/ 4 h 57"/>
                <a:gd name="T10" fmla="*/ 29 w 71"/>
                <a:gd name="T11" fmla="*/ 7 h 57"/>
                <a:gd name="T12" fmla="*/ 41 w 71"/>
                <a:gd name="T13" fmla="*/ 11 h 57"/>
                <a:gd name="T14" fmla="*/ 41 w 71"/>
                <a:gd name="T15" fmla="*/ 11 h 57"/>
                <a:gd name="T16" fmla="*/ 52 w 71"/>
                <a:gd name="T17" fmla="*/ 18 h 57"/>
                <a:gd name="T18" fmla="*/ 60 w 71"/>
                <a:gd name="T19" fmla="*/ 29 h 57"/>
                <a:gd name="T20" fmla="*/ 67 w 71"/>
                <a:gd name="T21" fmla="*/ 41 h 57"/>
                <a:gd name="T22" fmla="*/ 71 w 71"/>
                <a:gd name="T23" fmla="*/ 57 h 57"/>
                <a:gd name="T24" fmla="*/ 71 w 71"/>
                <a:gd name="T25" fmla="*/ 52 h 57"/>
                <a:gd name="T26" fmla="*/ 71 w 71"/>
                <a:gd name="T27" fmla="*/ 52 h 57"/>
                <a:gd name="T28" fmla="*/ 67 w 71"/>
                <a:gd name="T29" fmla="*/ 37 h 57"/>
                <a:gd name="T30" fmla="*/ 62 w 71"/>
                <a:gd name="T31" fmla="*/ 23 h 57"/>
                <a:gd name="T32" fmla="*/ 56 w 71"/>
                <a:gd name="T33" fmla="*/ 13 h 57"/>
                <a:gd name="T34" fmla="*/ 51 w 71"/>
                <a:gd name="T35" fmla="*/ 10 h 57"/>
                <a:gd name="T36" fmla="*/ 45 w 71"/>
                <a:gd name="T37" fmla="*/ 5 h 57"/>
                <a:gd name="T38" fmla="*/ 45 w 71"/>
                <a:gd name="T39" fmla="*/ 5 h 57"/>
                <a:gd name="T40" fmla="*/ 37 w 71"/>
                <a:gd name="T41" fmla="*/ 2 h 57"/>
                <a:gd name="T42" fmla="*/ 29 w 71"/>
                <a:gd name="T43" fmla="*/ 0 h 57"/>
                <a:gd name="T44" fmla="*/ 23 w 71"/>
                <a:gd name="T45" fmla="*/ 0 h 57"/>
                <a:gd name="T46" fmla="*/ 15 w 71"/>
                <a:gd name="T47" fmla="*/ 0 h 57"/>
                <a:gd name="T48" fmla="*/ 5 w 71"/>
                <a:gd name="T49" fmla="*/ 2 h 57"/>
                <a:gd name="T50" fmla="*/ 0 w 71"/>
                <a:gd name="T51" fmla="*/ 4 h 57"/>
                <a:gd name="T52" fmla="*/ 0 w 71"/>
                <a:gd name="T53" fmla="*/ 4 h 5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1"/>
                <a:gd name="T82" fmla="*/ 0 h 57"/>
                <a:gd name="T83" fmla="*/ 71 w 71"/>
                <a:gd name="T84" fmla="*/ 57 h 5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1" h="57">
                  <a:moveTo>
                    <a:pt x="0" y="4"/>
                  </a:moveTo>
                  <a:lnTo>
                    <a:pt x="4" y="4"/>
                  </a:lnTo>
                  <a:lnTo>
                    <a:pt x="7" y="4"/>
                  </a:lnTo>
                  <a:lnTo>
                    <a:pt x="16" y="4"/>
                  </a:lnTo>
                  <a:lnTo>
                    <a:pt x="29" y="7"/>
                  </a:lnTo>
                  <a:lnTo>
                    <a:pt x="41" y="11"/>
                  </a:lnTo>
                  <a:lnTo>
                    <a:pt x="52" y="18"/>
                  </a:lnTo>
                  <a:lnTo>
                    <a:pt x="60" y="29"/>
                  </a:lnTo>
                  <a:lnTo>
                    <a:pt x="67" y="41"/>
                  </a:lnTo>
                  <a:lnTo>
                    <a:pt x="71" y="57"/>
                  </a:lnTo>
                  <a:lnTo>
                    <a:pt x="71" y="52"/>
                  </a:lnTo>
                  <a:lnTo>
                    <a:pt x="67" y="37"/>
                  </a:lnTo>
                  <a:lnTo>
                    <a:pt x="62" y="23"/>
                  </a:lnTo>
                  <a:lnTo>
                    <a:pt x="56" y="13"/>
                  </a:lnTo>
                  <a:lnTo>
                    <a:pt x="51" y="10"/>
                  </a:lnTo>
                  <a:lnTo>
                    <a:pt x="45" y="5"/>
                  </a:lnTo>
                  <a:lnTo>
                    <a:pt x="37" y="2"/>
                  </a:lnTo>
                  <a:lnTo>
                    <a:pt x="29" y="0"/>
                  </a:lnTo>
                  <a:lnTo>
                    <a:pt x="23" y="0"/>
                  </a:lnTo>
                  <a:lnTo>
                    <a:pt x="15" y="0"/>
                  </a:lnTo>
                  <a:lnTo>
                    <a:pt x="5" y="2"/>
                  </a:lnTo>
                  <a:lnTo>
                    <a:pt x="0" y="4"/>
                  </a:lnTo>
                  <a:close/>
                </a:path>
              </a:pathLst>
            </a:custGeom>
            <a:solidFill>
              <a:srgbClr val="572817"/>
            </a:solidFill>
            <a:ln w="9525">
              <a:noFill/>
              <a:round/>
              <a:headEnd/>
              <a:tailEnd/>
            </a:ln>
          </p:spPr>
          <p:txBody>
            <a:bodyPr/>
            <a:lstStyle/>
            <a:p>
              <a:endParaRPr lang="ru-RU"/>
            </a:p>
          </p:txBody>
        </p:sp>
        <p:sp>
          <p:nvSpPr>
            <p:cNvPr id="19540" name="Freeform 127"/>
            <p:cNvSpPr>
              <a:spLocks/>
            </p:cNvSpPr>
            <p:nvPr/>
          </p:nvSpPr>
          <p:spPr bwMode="auto">
            <a:xfrm>
              <a:off x="5478" y="3771"/>
              <a:ext cx="27" cy="150"/>
            </a:xfrm>
            <a:custGeom>
              <a:avLst/>
              <a:gdLst>
                <a:gd name="T0" fmla="*/ 27 w 27"/>
                <a:gd name="T1" fmla="*/ 0 h 150"/>
                <a:gd name="T2" fmla="*/ 27 w 27"/>
                <a:gd name="T3" fmla="*/ 0 h 150"/>
                <a:gd name="T4" fmla="*/ 19 w 27"/>
                <a:gd name="T5" fmla="*/ 14 h 150"/>
                <a:gd name="T6" fmla="*/ 13 w 27"/>
                <a:gd name="T7" fmla="*/ 29 h 150"/>
                <a:gd name="T8" fmla="*/ 5 w 27"/>
                <a:gd name="T9" fmla="*/ 49 h 150"/>
                <a:gd name="T10" fmla="*/ 3 w 27"/>
                <a:gd name="T11" fmla="*/ 60 h 150"/>
                <a:gd name="T12" fmla="*/ 2 w 27"/>
                <a:gd name="T13" fmla="*/ 73 h 150"/>
                <a:gd name="T14" fmla="*/ 0 w 27"/>
                <a:gd name="T15" fmla="*/ 85 h 150"/>
                <a:gd name="T16" fmla="*/ 2 w 27"/>
                <a:gd name="T17" fmla="*/ 98 h 150"/>
                <a:gd name="T18" fmla="*/ 3 w 27"/>
                <a:gd name="T19" fmla="*/ 111 h 150"/>
                <a:gd name="T20" fmla="*/ 8 w 27"/>
                <a:gd name="T21" fmla="*/ 125 h 150"/>
                <a:gd name="T22" fmla="*/ 13 w 27"/>
                <a:gd name="T23" fmla="*/ 137 h 150"/>
                <a:gd name="T24" fmla="*/ 22 w 27"/>
                <a:gd name="T25" fmla="*/ 150 h 150"/>
                <a:gd name="T26" fmla="*/ 22 w 27"/>
                <a:gd name="T27" fmla="*/ 150 h 150"/>
                <a:gd name="T28" fmla="*/ 17 w 27"/>
                <a:gd name="T29" fmla="*/ 137 h 150"/>
                <a:gd name="T30" fmla="*/ 14 w 27"/>
                <a:gd name="T31" fmla="*/ 122 h 150"/>
                <a:gd name="T32" fmla="*/ 11 w 27"/>
                <a:gd name="T33" fmla="*/ 103 h 150"/>
                <a:gd name="T34" fmla="*/ 9 w 27"/>
                <a:gd name="T35" fmla="*/ 79 h 150"/>
                <a:gd name="T36" fmla="*/ 11 w 27"/>
                <a:gd name="T37" fmla="*/ 54 h 150"/>
                <a:gd name="T38" fmla="*/ 14 w 27"/>
                <a:gd name="T39" fmla="*/ 41 h 150"/>
                <a:gd name="T40" fmla="*/ 17 w 27"/>
                <a:gd name="T41" fmla="*/ 27 h 150"/>
                <a:gd name="T42" fmla="*/ 22 w 27"/>
                <a:gd name="T43" fmla="*/ 14 h 150"/>
                <a:gd name="T44" fmla="*/ 27 w 27"/>
                <a:gd name="T45" fmla="*/ 0 h 150"/>
                <a:gd name="T46" fmla="*/ 27 w 27"/>
                <a:gd name="T47" fmla="*/ 0 h 15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7"/>
                <a:gd name="T73" fmla="*/ 0 h 150"/>
                <a:gd name="T74" fmla="*/ 27 w 27"/>
                <a:gd name="T75" fmla="*/ 150 h 15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7" h="150">
                  <a:moveTo>
                    <a:pt x="27" y="0"/>
                  </a:moveTo>
                  <a:lnTo>
                    <a:pt x="27" y="0"/>
                  </a:lnTo>
                  <a:lnTo>
                    <a:pt x="19" y="14"/>
                  </a:lnTo>
                  <a:lnTo>
                    <a:pt x="13" y="29"/>
                  </a:lnTo>
                  <a:lnTo>
                    <a:pt x="5" y="49"/>
                  </a:lnTo>
                  <a:lnTo>
                    <a:pt x="3" y="60"/>
                  </a:lnTo>
                  <a:lnTo>
                    <a:pt x="2" y="73"/>
                  </a:lnTo>
                  <a:lnTo>
                    <a:pt x="0" y="85"/>
                  </a:lnTo>
                  <a:lnTo>
                    <a:pt x="2" y="98"/>
                  </a:lnTo>
                  <a:lnTo>
                    <a:pt x="3" y="111"/>
                  </a:lnTo>
                  <a:lnTo>
                    <a:pt x="8" y="125"/>
                  </a:lnTo>
                  <a:lnTo>
                    <a:pt x="13" y="137"/>
                  </a:lnTo>
                  <a:lnTo>
                    <a:pt x="22" y="150"/>
                  </a:lnTo>
                  <a:lnTo>
                    <a:pt x="17" y="137"/>
                  </a:lnTo>
                  <a:lnTo>
                    <a:pt x="14" y="122"/>
                  </a:lnTo>
                  <a:lnTo>
                    <a:pt x="11" y="103"/>
                  </a:lnTo>
                  <a:lnTo>
                    <a:pt x="9" y="79"/>
                  </a:lnTo>
                  <a:lnTo>
                    <a:pt x="11" y="54"/>
                  </a:lnTo>
                  <a:lnTo>
                    <a:pt x="14" y="41"/>
                  </a:lnTo>
                  <a:lnTo>
                    <a:pt x="17" y="27"/>
                  </a:lnTo>
                  <a:lnTo>
                    <a:pt x="22" y="14"/>
                  </a:lnTo>
                  <a:lnTo>
                    <a:pt x="27" y="0"/>
                  </a:lnTo>
                  <a:close/>
                </a:path>
              </a:pathLst>
            </a:custGeom>
            <a:solidFill>
              <a:srgbClr val="C2E1E2"/>
            </a:solidFill>
            <a:ln w="9525">
              <a:noFill/>
              <a:round/>
              <a:headEnd/>
              <a:tailEnd/>
            </a:ln>
          </p:spPr>
          <p:txBody>
            <a:bodyPr/>
            <a:lstStyle/>
            <a:p>
              <a:endParaRPr lang="ru-RU"/>
            </a:p>
          </p:txBody>
        </p:sp>
        <p:sp>
          <p:nvSpPr>
            <p:cNvPr id="19541" name="Freeform 128"/>
            <p:cNvSpPr>
              <a:spLocks/>
            </p:cNvSpPr>
            <p:nvPr/>
          </p:nvSpPr>
          <p:spPr bwMode="auto">
            <a:xfrm>
              <a:off x="5374" y="4074"/>
              <a:ext cx="348" cy="103"/>
            </a:xfrm>
            <a:custGeom>
              <a:avLst/>
              <a:gdLst>
                <a:gd name="T0" fmla="*/ 348 w 348"/>
                <a:gd name="T1" fmla="*/ 79 h 103"/>
                <a:gd name="T2" fmla="*/ 348 w 348"/>
                <a:gd name="T3" fmla="*/ 79 h 103"/>
                <a:gd name="T4" fmla="*/ 348 w 348"/>
                <a:gd name="T5" fmla="*/ 74 h 103"/>
                <a:gd name="T6" fmla="*/ 343 w 348"/>
                <a:gd name="T7" fmla="*/ 65 h 103"/>
                <a:gd name="T8" fmla="*/ 336 w 348"/>
                <a:gd name="T9" fmla="*/ 52 h 103"/>
                <a:gd name="T10" fmla="*/ 331 w 348"/>
                <a:gd name="T11" fmla="*/ 44 h 103"/>
                <a:gd name="T12" fmla="*/ 323 w 348"/>
                <a:gd name="T13" fmla="*/ 36 h 103"/>
                <a:gd name="T14" fmla="*/ 315 w 348"/>
                <a:gd name="T15" fmla="*/ 30 h 103"/>
                <a:gd name="T16" fmla="*/ 306 w 348"/>
                <a:gd name="T17" fmla="*/ 22 h 103"/>
                <a:gd name="T18" fmla="*/ 295 w 348"/>
                <a:gd name="T19" fmla="*/ 17 h 103"/>
                <a:gd name="T20" fmla="*/ 282 w 348"/>
                <a:gd name="T21" fmla="*/ 11 h 103"/>
                <a:gd name="T22" fmla="*/ 268 w 348"/>
                <a:gd name="T23" fmla="*/ 8 h 103"/>
                <a:gd name="T24" fmla="*/ 252 w 348"/>
                <a:gd name="T25" fmla="*/ 6 h 103"/>
                <a:gd name="T26" fmla="*/ 233 w 348"/>
                <a:gd name="T27" fmla="*/ 6 h 103"/>
                <a:gd name="T28" fmla="*/ 214 w 348"/>
                <a:gd name="T29" fmla="*/ 8 h 103"/>
                <a:gd name="T30" fmla="*/ 214 w 348"/>
                <a:gd name="T31" fmla="*/ 8 h 103"/>
                <a:gd name="T32" fmla="*/ 172 w 348"/>
                <a:gd name="T33" fmla="*/ 13 h 103"/>
                <a:gd name="T34" fmla="*/ 134 w 348"/>
                <a:gd name="T35" fmla="*/ 14 h 103"/>
                <a:gd name="T36" fmla="*/ 99 w 348"/>
                <a:gd name="T37" fmla="*/ 13 h 103"/>
                <a:gd name="T38" fmla="*/ 69 w 348"/>
                <a:gd name="T39" fmla="*/ 9 h 103"/>
                <a:gd name="T40" fmla="*/ 44 w 348"/>
                <a:gd name="T41" fmla="*/ 6 h 103"/>
                <a:gd name="T42" fmla="*/ 25 w 348"/>
                <a:gd name="T43" fmla="*/ 3 h 103"/>
                <a:gd name="T44" fmla="*/ 8 w 348"/>
                <a:gd name="T45" fmla="*/ 0 h 103"/>
                <a:gd name="T46" fmla="*/ 8 w 348"/>
                <a:gd name="T47" fmla="*/ 0 h 103"/>
                <a:gd name="T48" fmla="*/ 11 w 348"/>
                <a:gd name="T49" fmla="*/ 9 h 103"/>
                <a:gd name="T50" fmla="*/ 13 w 348"/>
                <a:gd name="T51" fmla="*/ 33 h 103"/>
                <a:gd name="T52" fmla="*/ 13 w 348"/>
                <a:gd name="T53" fmla="*/ 50 h 103"/>
                <a:gd name="T54" fmla="*/ 9 w 348"/>
                <a:gd name="T55" fmla="*/ 68 h 103"/>
                <a:gd name="T56" fmla="*/ 6 w 348"/>
                <a:gd name="T57" fmla="*/ 85 h 103"/>
                <a:gd name="T58" fmla="*/ 0 w 348"/>
                <a:gd name="T59" fmla="*/ 103 h 103"/>
                <a:gd name="T60" fmla="*/ 0 w 348"/>
                <a:gd name="T61" fmla="*/ 103 h 103"/>
                <a:gd name="T62" fmla="*/ 107 w 348"/>
                <a:gd name="T63" fmla="*/ 99 h 103"/>
                <a:gd name="T64" fmla="*/ 195 w 348"/>
                <a:gd name="T65" fmla="*/ 98 h 103"/>
                <a:gd name="T66" fmla="*/ 233 w 348"/>
                <a:gd name="T67" fmla="*/ 98 h 103"/>
                <a:gd name="T68" fmla="*/ 262 w 348"/>
                <a:gd name="T69" fmla="*/ 98 h 103"/>
                <a:gd name="T70" fmla="*/ 262 w 348"/>
                <a:gd name="T71" fmla="*/ 98 h 103"/>
                <a:gd name="T72" fmla="*/ 282 w 348"/>
                <a:gd name="T73" fmla="*/ 98 h 103"/>
                <a:gd name="T74" fmla="*/ 299 w 348"/>
                <a:gd name="T75" fmla="*/ 96 h 103"/>
                <a:gd name="T76" fmla="*/ 315 w 348"/>
                <a:gd name="T77" fmla="*/ 93 h 103"/>
                <a:gd name="T78" fmla="*/ 328 w 348"/>
                <a:gd name="T79" fmla="*/ 90 h 103"/>
                <a:gd name="T80" fmla="*/ 337 w 348"/>
                <a:gd name="T81" fmla="*/ 85 h 103"/>
                <a:gd name="T82" fmla="*/ 343 w 348"/>
                <a:gd name="T83" fmla="*/ 82 h 103"/>
                <a:gd name="T84" fmla="*/ 348 w 348"/>
                <a:gd name="T85" fmla="*/ 79 h 103"/>
                <a:gd name="T86" fmla="*/ 348 w 348"/>
                <a:gd name="T87" fmla="*/ 79 h 10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48"/>
                <a:gd name="T133" fmla="*/ 0 h 103"/>
                <a:gd name="T134" fmla="*/ 348 w 348"/>
                <a:gd name="T135" fmla="*/ 103 h 10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48" h="103">
                  <a:moveTo>
                    <a:pt x="348" y="79"/>
                  </a:moveTo>
                  <a:lnTo>
                    <a:pt x="348" y="79"/>
                  </a:lnTo>
                  <a:lnTo>
                    <a:pt x="348" y="74"/>
                  </a:lnTo>
                  <a:lnTo>
                    <a:pt x="343" y="65"/>
                  </a:lnTo>
                  <a:lnTo>
                    <a:pt x="336" y="52"/>
                  </a:lnTo>
                  <a:lnTo>
                    <a:pt x="331" y="44"/>
                  </a:lnTo>
                  <a:lnTo>
                    <a:pt x="323" y="36"/>
                  </a:lnTo>
                  <a:lnTo>
                    <a:pt x="315" y="30"/>
                  </a:lnTo>
                  <a:lnTo>
                    <a:pt x="306" y="22"/>
                  </a:lnTo>
                  <a:lnTo>
                    <a:pt x="295" y="17"/>
                  </a:lnTo>
                  <a:lnTo>
                    <a:pt x="282" y="11"/>
                  </a:lnTo>
                  <a:lnTo>
                    <a:pt x="268" y="8"/>
                  </a:lnTo>
                  <a:lnTo>
                    <a:pt x="252" y="6"/>
                  </a:lnTo>
                  <a:lnTo>
                    <a:pt x="233" y="6"/>
                  </a:lnTo>
                  <a:lnTo>
                    <a:pt x="214" y="8"/>
                  </a:lnTo>
                  <a:lnTo>
                    <a:pt x="172" y="13"/>
                  </a:lnTo>
                  <a:lnTo>
                    <a:pt x="134" y="14"/>
                  </a:lnTo>
                  <a:lnTo>
                    <a:pt x="99" y="13"/>
                  </a:lnTo>
                  <a:lnTo>
                    <a:pt x="69" y="9"/>
                  </a:lnTo>
                  <a:lnTo>
                    <a:pt x="44" y="6"/>
                  </a:lnTo>
                  <a:lnTo>
                    <a:pt x="25" y="3"/>
                  </a:lnTo>
                  <a:lnTo>
                    <a:pt x="8" y="0"/>
                  </a:lnTo>
                  <a:lnTo>
                    <a:pt x="11" y="9"/>
                  </a:lnTo>
                  <a:lnTo>
                    <a:pt x="13" y="33"/>
                  </a:lnTo>
                  <a:lnTo>
                    <a:pt x="13" y="50"/>
                  </a:lnTo>
                  <a:lnTo>
                    <a:pt x="9" y="68"/>
                  </a:lnTo>
                  <a:lnTo>
                    <a:pt x="6" y="85"/>
                  </a:lnTo>
                  <a:lnTo>
                    <a:pt x="0" y="103"/>
                  </a:lnTo>
                  <a:lnTo>
                    <a:pt x="107" y="99"/>
                  </a:lnTo>
                  <a:lnTo>
                    <a:pt x="195" y="98"/>
                  </a:lnTo>
                  <a:lnTo>
                    <a:pt x="233" y="98"/>
                  </a:lnTo>
                  <a:lnTo>
                    <a:pt x="262" y="98"/>
                  </a:lnTo>
                  <a:lnTo>
                    <a:pt x="282" y="98"/>
                  </a:lnTo>
                  <a:lnTo>
                    <a:pt x="299" y="96"/>
                  </a:lnTo>
                  <a:lnTo>
                    <a:pt x="315" y="93"/>
                  </a:lnTo>
                  <a:lnTo>
                    <a:pt x="328" y="90"/>
                  </a:lnTo>
                  <a:lnTo>
                    <a:pt x="337" y="85"/>
                  </a:lnTo>
                  <a:lnTo>
                    <a:pt x="343" y="82"/>
                  </a:lnTo>
                  <a:lnTo>
                    <a:pt x="348" y="79"/>
                  </a:lnTo>
                  <a:close/>
                </a:path>
              </a:pathLst>
            </a:custGeom>
            <a:solidFill>
              <a:srgbClr val="FFFFFF"/>
            </a:solidFill>
            <a:ln w="9525">
              <a:noFill/>
              <a:round/>
              <a:headEnd/>
              <a:tailEnd/>
            </a:ln>
          </p:spPr>
          <p:txBody>
            <a:bodyPr/>
            <a:lstStyle/>
            <a:p>
              <a:endParaRPr lang="ru-RU"/>
            </a:p>
          </p:txBody>
        </p:sp>
        <p:sp>
          <p:nvSpPr>
            <p:cNvPr id="19542" name="Freeform 129"/>
            <p:cNvSpPr>
              <a:spLocks/>
            </p:cNvSpPr>
            <p:nvPr/>
          </p:nvSpPr>
          <p:spPr bwMode="auto">
            <a:xfrm>
              <a:off x="5374" y="4074"/>
              <a:ext cx="348" cy="103"/>
            </a:xfrm>
            <a:custGeom>
              <a:avLst/>
              <a:gdLst>
                <a:gd name="T0" fmla="*/ 348 w 348"/>
                <a:gd name="T1" fmla="*/ 79 h 103"/>
                <a:gd name="T2" fmla="*/ 348 w 348"/>
                <a:gd name="T3" fmla="*/ 79 h 103"/>
                <a:gd name="T4" fmla="*/ 348 w 348"/>
                <a:gd name="T5" fmla="*/ 74 h 103"/>
                <a:gd name="T6" fmla="*/ 343 w 348"/>
                <a:gd name="T7" fmla="*/ 65 h 103"/>
                <a:gd name="T8" fmla="*/ 336 w 348"/>
                <a:gd name="T9" fmla="*/ 52 h 103"/>
                <a:gd name="T10" fmla="*/ 331 w 348"/>
                <a:gd name="T11" fmla="*/ 44 h 103"/>
                <a:gd name="T12" fmla="*/ 323 w 348"/>
                <a:gd name="T13" fmla="*/ 36 h 103"/>
                <a:gd name="T14" fmla="*/ 315 w 348"/>
                <a:gd name="T15" fmla="*/ 30 h 103"/>
                <a:gd name="T16" fmla="*/ 306 w 348"/>
                <a:gd name="T17" fmla="*/ 22 h 103"/>
                <a:gd name="T18" fmla="*/ 295 w 348"/>
                <a:gd name="T19" fmla="*/ 17 h 103"/>
                <a:gd name="T20" fmla="*/ 282 w 348"/>
                <a:gd name="T21" fmla="*/ 11 h 103"/>
                <a:gd name="T22" fmla="*/ 268 w 348"/>
                <a:gd name="T23" fmla="*/ 8 h 103"/>
                <a:gd name="T24" fmla="*/ 252 w 348"/>
                <a:gd name="T25" fmla="*/ 6 h 103"/>
                <a:gd name="T26" fmla="*/ 233 w 348"/>
                <a:gd name="T27" fmla="*/ 6 h 103"/>
                <a:gd name="T28" fmla="*/ 214 w 348"/>
                <a:gd name="T29" fmla="*/ 8 h 103"/>
                <a:gd name="T30" fmla="*/ 214 w 348"/>
                <a:gd name="T31" fmla="*/ 8 h 103"/>
                <a:gd name="T32" fmla="*/ 172 w 348"/>
                <a:gd name="T33" fmla="*/ 13 h 103"/>
                <a:gd name="T34" fmla="*/ 134 w 348"/>
                <a:gd name="T35" fmla="*/ 14 h 103"/>
                <a:gd name="T36" fmla="*/ 99 w 348"/>
                <a:gd name="T37" fmla="*/ 13 h 103"/>
                <a:gd name="T38" fmla="*/ 69 w 348"/>
                <a:gd name="T39" fmla="*/ 9 h 103"/>
                <a:gd name="T40" fmla="*/ 44 w 348"/>
                <a:gd name="T41" fmla="*/ 6 h 103"/>
                <a:gd name="T42" fmla="*/ 25 w 348"/>
                <a:gd name="T43" fmla="*/ 3 h 103"/>
                <a:gd name="T44" fmla="*/ 8 w 348"/>
                <a:gd name="T45" fmla="*/ 0 h 103"/>
                <a:gd name="T46" fmla="*/ 8 w 348"/>
                <a:gd name="T47" fmla="*/ 0 h 103"/>
                <a:gd name="T48" fmla="*/ 11 w 348"/>
                <a:gd name="T49" fmla="*/ 9 h 103"/>
                <a:gd name="T50" fmla="*/ 13 w 348"/>
                <a:gd name="T51" fmla="*/ 33 h 103"/>
                <a:gd name="T52" fmla="*/ 13 w 348"/>
                <a:gd name="T53" fmla="*/ 50 h 103"/>
                <a:gd name="T54" fmla="*/ 9 w 348"/>
                <a:gd name="T55" fmla="*/ 68 h 103"/>
                <a:gd name="T56" fmla="*/ 6 w 348"/>
                <a:gd name="T57" fmla="*/ 85 h 103"/>
                <a:gd name="T58" fmla="*/ 0 w 348"/>
                <a:gd name="T59" fmla="*/ 103 h 103"/>
                <a:gd name="T60" fmla="*/ 0 w 348"/>
                <a:gd name="T61" fmla="*/ 103 h 103"/>
                <a:gd name="T62" fmla="*/ 107 w 348"/>
                <a:gd name="T63" fmla="*/ 99 h 103"/>
                <a:gd name="T64" fmla="*/ 195 w 348"/>
                <a:gd name="T65" fmla="*/ 98 h 103"/>
                <a:gd name="T66" fmla="*/ 233 w 348"/>
                <a:gd name="T67" fmla="*/ 98 h 103"/>
                <a:gd name="T68" fmla="*/ 262 w 348"/>
                <a:gd name="T69" fmla="*/ 98 h 103"/>
                <a:gd name="T70" fmla="*/ 262 w 348"/>
                <a:gd name="T71" fmla="*/ 98 h 103"/>
                <a:gd name="T72" fmla="*/ 282 w 348"/>
                <a:gd name="T73" fmla="*/ 98 h 103"/>
                <a:gd name="T74" fmla="*/ 299 w 348"/>
                <a:gd name="T75" fmla="*/ 96 h 103"/>
                <a:gd name="T76" fmla="*/ 315 w 348"/>
                <a:gd name="T77" fmla="*/ 93 h 103"/>
                <a:gd name="T78" fmla="*/ 328 w 348"/>
                <a:gd name="T79" fmla="*/ 90 h 103"/>
                <a:gd name="T80" fmla="*/ 337 w 348"/>
                <a:gd name="T81" fmla="*/ 85 h 103"/>
                <a:gd name="T82" fmla="*/ 343 w 348"/>
                <a:gd name="T83" fmla="*/ 82 h 103"/>
                <a:gd name="T84" fmla="*/ 348 w 348"/>
                <a:gd name="T85" fmla="*/ 79 h 103"/>
                <a:gd name="T86" fmla="*/ 348 w 348"/>
                <a:gd name="T87" fmla="*/ 79 h 10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48"/>
                <a:gd name="T133" fmla="*/ 0 h 103"/>
                <a:gd name="T134" fmla="*/ 348 w 348"/>
                <a:gd name="T135" fmla="*/ 103 h 10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48" h="103">
                  <a:moveTo>
                    <a:pt x="348" y="79"/>
                  </a:moveTo>
                  <a:lnTo>
                    <a:pt x="348" y="79"/>
                  </a:lnTo>
                  <a:lnTo>
                    <a:pt x="348" y="74"/>
                  </a:lnTo>
                  <a:lnTo>
                    <a:pt x="343" y="65"/>
                  </a:lnTo>
                  <a:lnTo>
                    <a:pt x="336" y="52"/>
                  </a:lnTo>
                  <a:lnTo>
                    <a:pt x="331" y="44"/>
                  </a:lnTo>
                  <a:lnTo>
                    <a:pt x="323" y="36"/>
                  </a:lnTo>
                  <a:lnTo>
                    <a:pt x="315" y="30"/>
                  </a:lnTo>
                  <a:lnTo>
                    <a:pt x="306" y="22"/>
                  </a:lnTo>
                  <a:lnTo>
                    <a:pt x="295" y="17"/>
                  </a:lnTo>
                  <a:lnTo>
                    <a:pt x="282" y="11"/>
                  </a:lnTo>
                  <a:lnTo>
                    <a:pt x="268" y="8"/>
                  </a:lnTo>
                  <a:lnTo>
                    <a:pt x="252" y="6"/>
                  </a:lnTo>
                  <a:lnTo>
                    <a:pt x="233" y="6"/>
                  </a:lnTo>
                  <a:lnTo>
                    <a:pt x="214" y="8"/>
                  </a:lnTo>
                  <a:lnTo>
                    <a:pt x="172" y="13"/>
                  </a:lnTo>
                  <a:lnTo>
                    <a:pt x="134" y="14"/>
                  </a:lnTo>
                  <a:lnTo>
                    <a:pt x="99" y="13"/>
                  </a:lnTo>
                  <a:lnTo>
                    <a:pt x="69" y="9"/>
                  </a:lnTo>
                  <a:lnTo>
                    <a:pt x="44" y="6"/>
                  </a:lnTo>
                  <a:lnTo>
                    <a:pt x="25" y="3"/>
                  </a:lnTo>
                  <a:lnTo>
                    <a:pt x="8" y="0"/>
                  </a:lnTo>
                  <a:lnTo>
                    <a:pt x="11" y="9"/>
                  </a:lnTo>
                  <a:lnTo>
                    <a:pt x="13" y="33"/>
                  </a:lnTo>
                  <a:lnTo>
                    <a:pt x="13" y="50"/>
                  </a:lnTo>
                  <a:lnTo>
                    <a:pt x="9" y="68"/>
                  </a:lnTo>
                  <a:lnTo>
                    <a:pt x="6" y="85"/>
                  </a:lnTo>
                  <a:lnTo>
                    <a:pt x="0" y="103"/>
                  </a:lnTo>
                  <a:lnTo>
                    <a:pt x="107" y="99"/>
                  </a:lnTo>
                  <a:lnTo>
                    <a:pt x="195" y="98"/>
                  </a:lnTo>
                  <a:lnTo>
                    <a:pt x="233" y="98"/>
                  </a:lnTo>
                  <a:lnTo>
                    <a:pt x="262" y="98"/>
                  </a:lnTo>
                  <a:lnTo>
                    <a:pt x="282" y="98"/>
                  </a:lnTo>
                  <a:lnTo>
                    <a:pt x="299" y="96"/>
                  </a:lnTo>
                  <a:lnTo>
                    <a:pt x="315" y="93"/>
                  </a:lnTo>
                  <a:lnTo>
                    <a:pt x="328" y="90"/>
                  </a:lnTo>
                  <a:lnTo>
                    <a:pt x="337" y="85"/>
                  </a:lnTo>
                  <a:lnTo>
                    <a:pt x="343" y="82"/>
                  </a:lnTo>
                  <a:lnTo>
                    <a:pt x="348" y="79"/>
                  </a:lnTo>
                  <a:close/>
                </a:path>
              </a:pathLst>
            </a:custGeom>
            <a:solidFill>
              <a:srgbClr val="FFFFFF"/>
            </a:solidFill>
            <a:ln w="9525">
              <a:noFill/>
              <a:round/>
              <a:headEnd/>
              <a:tailEnd/>
            </a:ln>
          </p:spPr>
          <p:txBody>
            <a:bodyPr/>
            <a:lstStyle/>
            <a:p>
              <a:endParaRPr lang="ru-RU"/>
            </a:p>
          </p:txBody>
        </p:sp>
        <p:sp>
          <p:nvSpPr>
            <p:cNvPr id="19543" name="Freeform 130"/>
            <p:cNvSpPr>
              <a:spLocks/>
            </p:cNvSpPr>
            <p:nvPr/>
          </p:nvSpPr>
          <p:spPr bwMode="auto">
            <a:xfrm>
              <a:off x="5361" y="3715"/>
              <a:ext cx="59" cy="167"/>
            </a:xfrm>
            <a:custGeom>
              <a:avLst/>
              <a:gdLst>
                <a:gd name="T0" fmla="*/ 38 w 59"/>
                <a:gd name="T1" fmla="*/ 20 h 167"/>
                <a:gd name="T2" fmla="*/ 38 w 59"/>
                <a:gd name="T3" fmla="*/ 20 h 167"/>
                <a:gd name="T4" fmla="*/ 32 w 59"/>
                <a:gd name="T5" fmla="*/ 14 h 167"/>
                <a:gd name="T6" fmla="*/ 22 w 59"/>
                <a:gd name="T7" fmla="*/ 7 h 167"/>
                <a:gd name="T8" fmla="*/ 13 w 59"/>
                <a:gd name="T9" fmla="*/ 3 h 167"/>
                <a:gd name="T10" fmla="*/ 0 w 59"/>
                <a:gd name="T11" fmla="*/ 0 h 167"/>
                <a:gd name="T12" fmla="*/ 2 w 59"/>
                <a:gd name="T13" fmla="*/ 7 h 167"/>
                <a:gd name="T14" fmla="*/ 2 w 59"/>
                <a:gd name="T15" fmla="*/ 7 h 167"/>
                <a:gd name="T16" fmla="*/ 11 w 59"/>
                <a:gd name="T17" fmla="*/ 9 h 167"/>
                <a:gd name="T18" fmla="*/ 19 w 59"/>
                <a:gd name="T19" fmla="*/ 12 h 167"/>
                <a:gd name="T20" fmla="*/ 27 w 59"/>
                <a:gd name="T21" fmla="*/ 17 h 167"/>
                <a:gd name="T22" fmla="*/ 33 w 59"/>
                <a:gd name="T23" fmla="*/ 23 h 167"/>
                <a:gd name="T24" fmla="*/ 33 w 59"/>
                <a:gd name="T25" fmla="*/ 23 h 167"/>
                <a:gd name="T26" fmla="*/ 40 w 59"/>
                <a:gd name="T27" fmla="*/ 31 h 167"/>
                <a:gd name="T28" fmla="*/ 44 w 59"/>
                <a:gd name="T29" fmla="*/ 39 h 167"/>
                <a:gd name="T30" fmla="*/ 48 w 59"/>
                <a:gd name="T31" fmla="*/ 48 h 167"/>
                <a:gd name="T32" fmla="*/ 51 w 59"/>
                <a:gd name="T33" fmla="*/ 58 h 167"/>
                <a:gd name="T34" fmla="*/ 52 w 59"/>
                <a:gd name="T35" fmla="*/ 67 h 167"/>
                <a:gd name="T36" fmla="*/ 52 w 59"/>
                <a:gd name="T37" fmla="*/ 77 h 167"/>
                <a:gd name="T38" fmla="*/ 51 w 59"/>
                <a:gd name="T39" fmla="*/ 88 h 167"/>
                <a:gd name="T40" fmla="*/ 49 w 59"/>
                <a:gd name="T41" fmla="*/ 97 h 167"/>
                <a:gd name="T42" fmla="*/ 44 w 59"/>
                <a:gd name="T43" fmla="*/ 116 h 167"/>
                <a:gd name="T44" fmla="*/ 44 w 59"/>
                <a:gd name="T45" fmla="*/ 116 h 167"/>
                <a:gd name="T46" fmla="*/ 38 w 59"/>
                <a:gd name="T47" fmla="*/ 141 h 167"/>
                <a:gd name="T48" fmla="*/ 37 w 59"/>
                <a:gd name="T49" fmla="*/ 154 h 167"/>
                <a:gd name="T50" fmla="*/ 37 w 59"/>
                <a:gd name="T51" fmla="*/ 167 h 167"/>
                <a:gd name="T52" fmla="*/ 43 w 59"/>
                <a:gd name="T53" fmla="*/ 165 h 167"/>
                <a:gd name="T54" fmla="*/ 43 w 59"/>
                <a:gd name="T55" fmla="*/ 165 h 167"/>
                <a:gd name="T56" fmla="*/ 43 w 59"/>
                <a:gd name="T57" fmla="*/ 154 h 167"/>
                <a:gd name="T58" fmla="*/ 44 w 59"/>
                <a:gd name="T59" fmla="*/ 141 h 167"/>
                <a:gd name="T60" fmla="*/ 51 w 59"/>
                <a:gd name="T61" fmla="*/ 118 h 167"/>
                <a:gd name="T62" fmla="*/ 56 w 59"/>
                <a:gd name="T63" fmla="*/ 99 h 167"/>
                <a:gd name="T64" fmla="*/ 56 w 59"/>
                <a:gd name="T65" fmla="*/ 99 h 167"/>
                <a:gd name="T66" fmla="*/ 57 w 59"/>
                <a:gd name="T67" fmla="*/ 88 h 167"/>
                <a:gd name="T68" fmla="*/ 59 w 59"/>
                <a:gd name="T69" fmla="*/ 77 h 167"/>
                <a:gd name="T70" fmla="*/ 59 w 59"/>
                <a:gd name="T71" fmla="*/ 66 h 167"/>
                <a:gd name="T72" fmla="*/ 56 w 59"/>
                <a:gd name="T73" fmla="*/ 56 h 167"/>
                <a:gd name="T74" fmla="*/ 54 w 59"/>
                <a:gd name="T75" fmla="*/ 45 h 167"/>
                <a:gd name="T76" fmla="*/ 49 w 59"/>
                <a:gd name="T77" fmla="*/ 36 h 167"/>
                <a:gd name="T78" fmla="*/ 44 w 59"/>
                <a:gd name="T79" fmla="*/ 28 h 167"/>
                <a:gd name="T80" fmla="*/ 38 w 59"/>
                <a:gd name="T81" fmla="*/ 20 h 167"/>
                <a:gd name="T82" fmla="*/ 38 w 59"/>
                <a:gd name="T83" fmla="*/ 20 h 16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9"/>
                <a:gd name="T127" fmla="*/ 0 h 167"/>
                <a:gd name="T128" fmla="*/ 59 w 59"/>
                <a:gd name="T129" fmla="*/ 167 h 16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9" h="167">
                  <a:moveTo>
                    <a:pt x="38" y="20"/>
                  </a:moveTo>
                  <a:lnTo>
                    <a:pt x="38" y="20"/>
                  </a:lnTo>
                  <a:lnTo>
                    <a:pt x="32" y="14"/>
                  </a:lnTo>
                  <a:lnTo>
                    <a:pt x="22" y="7"/>
                  </a:lnTo>
                  <a:lnTo>
                    <a:pt x="13" y="3"/>
                  </a:lnTo>
                  <a:lnTo>
                    <a:pt x="0" y="0"/>
                  </a:lnTo>
                  <a:lnTo>
                    <a:pt x="2" y="7"/>
                  </a:lnTo>
                  <a:lnTo>
                    <a:pt x="11" y="9"/>
                  </a:lnTo>
                  <a:lnTo>
                    <a:pt x="19" y="12"/>
                  </a:lnTo>
                  <a:lnTo>
                    <a:pt x="27" y="17"/>
                  </a:lnTo>
                  <a:lnTo>
                    <a:pt x="33" y="23"/>
                  </a:lnTo>
                  <a:lnTo>
                    <a:pt x="40" y="31"/>
                  </a:lnTo>
                  <a:lnTo>
                    <a:pt x="44" y="39"/>
                  </a:lnTo>
                  <a:lnTo>
                    <a:pt x="48" y="48"/>
                  </a:lnTo>
                  <a:lnTo>
                    <a:pt x="51" y="58"/>
                  </a:lnTo>
                  <a:lnTo>
                    <a:pt x="52" y="67"/>
                  </a:lnTo>
                  <a:lnTo>
                    <a:pt x="52" y="77"/>
                  </a:lnTo>
                  <a:lnTo>
                    <a:pt x="51" y="88"/>
                  </a:lnTo>
                  <a:lnTo>
                    <a:pt x="49" y="97"/>
                  </a:lnTo>
                  <a:lnTo>
                    <a:pt x="44" y="116"/>
                  </a:lnTo>
                  <a:lnTo>
                    <a:pt x="38" y="141"/>
                  </a:lnTo>
                  <a:lnTo>
                    <a:pt x="37" y="154"/>
                  </a:lnTo>
                  <a:lnTo>
                    <a:pt x="37" y="167"/>
                  </a:lnTo>
                  <a:lnTo>
                    <a:pt x="43" y="165"/>
                  </a:lnTo>
                  <a:lnTo>
                    <a:pt x="43" y="154"/>
                  </a:lnTo>
                  <a:lnTo>
                    <a:pt x="44" y="141"/>
                  </a:lnTo>
                  <a:lnTo>
                    <a:pt x="51" y="118"/>
                  </a:lnTo>
                  <a:lnTo>
                    <a:pt x="56" y="99"/>
                  </a:lnTo>
                  <a:lnTo>
                    <a:pt x="57" y="88"/>
                  </a:lnTo>
                  <a:lnTo>
                    <a:pt x="59" y="77"/>
                  </a:lnTo>
                  <a:lnTo>
                    <a:pt x="59" y="66"/>
                  </a:lnTo>
                  <a:lnTo>
                    <a:pt x="56" y="56"/>
                  </a:lnTo>
                  <a:lnTo>
                    <a:pt x="54" y="45"/>
                  </a:lnTo>
                  <a:lnTo>
                    <a:pt x="49" y="36"/>
                  </a:lnTo>
                  <a:lnTo>
                    <a:pt x="44" y="28"/>
                  </a:lnTo>
                  <a:lnTo>
                    <a:pt x="38" y="20"/>
                  </a:lnTo>
                  <a:close/>
                </a:path>
              </a:pathLst>
            </a:custGeom>
            <a:solidFill>
              <a:srgbClr val="000000"/>
            </a:solidFill>
            <a:ln w="9525">
              <a:noFill/>
              <a:round/>
              <a:headEnd/>
              <a:tailEnd/>
            </a:ln>
          </p:spPr>
          <p:txBody>
            <a:bodyPr/>
            <a:lstStyle/>
            <a:p>
              <a:endParaRPr lang="ru-RU"/>
            </a:p>
          </p:txBody>
        </p:sp>
        <p:sp>
          <p:nvSpPr>
            <p:cNvPr id="19544" name="Freeform 131"/>
            <p:cNvSpPr>
              <a:spLocks/>
            </p:cNvSpPr>
            <p:nvPr/>
          </p:nvSpPr>
          <p:spPr bwMode="auto">
            <a:xfrm>
              <a:off x="5380" y="3872"/>
              <a:ext cx="101" cy="109"/>
            </a:xfrm>
            <a:custGeom>
              <a:avLst/>
              <a:gdLst>
                <a:gd name="T0" fmla="*/ 22 w 101"/>
                <a:gd name="T1" fmla="*/ 2 h 109"/>
                <a:gd name="T2" fmla="*/ 22 w 101"/>
                <a:gd name="T3" fmla="*/ 2 h 109"/>
                <a:gd name="T4" fmla="*/ 18 w 101"/>
                <a:gd name="T5" fmla="*/ 5 h 109"/>
                <a:gd name="T6" fmla="*/ 13 w 101"/>
                <a:gd name="T7" fmla="*/ 8 h 109"/>
                <a:gd name="T8" fmla="*/ 8 w 101"/>
                <a:gd name="T9" fmla="*/ 13 h 109"/>
                <a:gd name="T10" fmla="*/ 7 w 101"/>
                <a:gd name="T11" fmla="*/ 19 h 109"/>
                <a:gd name="T12" fmla="*/ 7 w 101"/>
                <a:gd name="T13" fmla="*/ 19 h 109"/>
                <a:gd name="T14" fmla="*/ 3 w 101"/>
                <a:gd name="T15" fmla="*/ 29 h 109"/>
                <a:gd name="T16" fmla="*/ 2 w 101"/>
                <a:gd name="T17" fmla="*/ 38 h 109"/>
                <a:gd name="T18" fmla="*/ 0 w 101"/>
                <a:gd name="T19" fmla="*/ 48 h 109"/>
                <a:gd name="T20" fmla="*/ 2 w 101"/>
                <a:gd name="T21" fmla="*/ 59 h 109"/>
                <a:gd name="T22" fmla="*/ 3 w 101"/>
                <a:gd name="T23" fmla="*/ 71 h 109"/>
                <a:gd name="T24" fmla="*/ 5 w 101"/>
                <a:gd name="T25" fmla="*/ 84 h 109"/>
                <a:gd name="T26" fmla="*/ 14 w 101"/>
                <a:gd name="T27" fmla="*/ 109 h 109"/>
                <a:gd name="T28" fmla="*/ 21 w 101"/>
                <a:gd name="T29" fmla="*/ 106 h 109"/>
                <a:gd name="T30" fmla="*/ 21 w 101"/>
                <a:gd name="T31" fmla="*/ 106 h 109"/>
                <a:gd name="T32" fmla="*/ 13 w 101"/>
                <a:gd name="T33" fmla="*/ 82 h 109"/>
                <a:gd name="T34" fmla="*/ 8 w 101"/>
                <a:gd name="T35" fmla="*/ 59 h 109"/>
                <a:gd name="T36" fmla="*/ 8 w 101"/>
                <a:gd name="T37" fmla="*/ 49 h 109"/>
                <a:gd name="T38" fmla="*/ 8 w 101"/>
                <a:gd name="T39" fmla="*/ 40 h 109"/>
                <a:gd name="T40" fmla="*/ 10 w 101"/>
                <a:gd name="T41" fmla="*/ 30 h 109"/>
                <a:gd name="T42" fmla="*/ 13 w 101"/>
                <a:gd name="T43" fmla="*/ 22 h 109"/>
                <a:gd name="T44" fmla="*/ 13 w 101"/>
                <a:gd name="T45" fmla="*/ 22 h 109"/>
                <a:gd name="T46" fmla="*/ 18 w 101"/>
                <a:gd name="T47" fmla="*/ 14 h 109"/>
                <a:gd name="T48" fmla="*/ 21 w 101"/>
                <a:gd name="T49" fmla="*/ 11 h 109"/>
                <a:gd name="T50" fmla="*/ 25 w 101"/>
                <a:gd name="T51" fmla="*/ 10 h 109"/>
                <a:gd name="T52" fmla="*/ 25 w 101"/>
                <a:gd name="T53" fmla="*/ 10 h 109"/>
                <a:gd name="T54" fmla="*/ 33 w 101"/>
                <a:gd name="T55" fmla="*/ 8 h 109"/>
                <a:gd name="T56" fmla="*/ 41 w 101"/>
                <a:gd name="T57" fmla="*/ 10 h 109"/>
                <a:gd name="T58" fmla="*/ 51 w 101"/>
                <a:gd name="T59" fmla="*/ 14 h 109"/>
                <a:gd name="T60" fmla="*/ 60 w 101"/>
                <a:gd name="T61" fmla="*/ 22 h 109"/>
                <a:gd name="T62" fmla="*/ 70 w 101"/>
                <a:gd name="T63" fmla="*/ 33 h 109"/>
                <a:gd name="T64" fmla="*/ 79 w 101"/>
                <a:gd name="T65" fmla="*/ 46 h 109"/>
                <a:gd name="T66" fmla="*/ 87 w 101"/>
                <a:gd name="T67" fmla="*/ 60 h 109"/>
                <a:gd name="T68" fmla="*/ 95 w 101"/>
                <a:gd name="T69" fmla="*/ 76 h 109"/>
                <a:gd name="T70" fmla="*/ 101 w 101"/>
                <a:gd name="T71" fmla="*/ 73 h 109"/>
                <a:gd name="T72" fmla="*/ 101 w 101"/>
                <a:gd name="T73" fmla="*/ 73 h 109"/>
                <a:gd name="T74" fmla="*/ 93 w 101"/>
                <a:gd name="T75" fmla="*/ 55 h 109"/>
                <a:gd name="T76" fmla="*/ 84 w 101"/>
                <a:gd name="T77" fmla="*/ 40 h 109"/>
                <a:gd name="T78" fmla="*/ 74 w 101"/>
                <a:gd name="T79" fmla="*/ 25 h 109"/>
                <a:gd name="T80" fmla="*/ 63 w 101"/>
                <a:gd name="T81" fmla="*/ 16 h 109"/>
                <a:gd name="T82" fmla="*/ 52 w 101"/>
                <a:gd name="T83" fmla="*/ 7 h 109"/>
                <a:gd name="T84" fmla="*/ 43 w 101"/>
                <a:gd name="T85" fmla="*/ 2 h 109"/>
                <a:gd name="T86" fmla="*/ 32 w 101"/>
                <a:gd name="T87" fmla="*/ 0 h 109"/>
                <a:gd name="T88" fmla="*/ 27 w 101"/>
                <a:gd name="T89" fmla="*/ 0 h 109"/>
                <a:gd name="T90" fmla="*/ 22 w 101"/>
                <a:gd name="T91" fmla="*/ 2 h 109"/>
                <a:gd name="T92" fmla="*/ 22 w 101"/>
                <a:gd name="T93" fmla="*/ 2 h 10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1"/>
                <a:gd name="T142" fmla="*/ 0 h 109"/>
                <a:gd name="T143" fmla="*/ 101 w 101"/>
                <a:gd name="T144" fmla="*/ 109 h 10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1" h="109">
                  <a:moveTo>
                    <a:pt x="22" y="2"/>
                  </a:moveTo>
                  <a:lnTo>
                    <a:pt x="22" y="2"/>
                  </a:lnTo>
                  <a:lnTo>
                    <a:pt x="18" y="5"/>
                  </a:lnTo>
                  <a:lnTo>
                    <a:pt x="13" y="8"/>
                  </a:lnTo>
                  <a:lnTo>
                    <a:pt x="8" y="13"/>
                  </a:lnTo>
                  <a:lnTo>
                    <a:pt x="7" y="19"/>
                  </a:lnTo>
                  <a:lnTo>
                    <a:pt x="3" y="29"/>
                  </a:lnTo>
                  <a:lnTo>
                    <a:pt x="2" y="38"/>
                  </a:lnTo>
                  <a:lnTo>
                    <a:pt x="0" y="48"/>
                  </a:lnTo>
                  <a:lnTo>
                    <a:pt x="2" y="59"/>
                  </a:lnTo>
                  <a:lnTo>
                    <a:pt x="3" y="71"/>
                  </a:lnTo>
                  <a:lnTo>
                    <a:pt x="5" y="84"/>
                  </a:lnTo>
                  <a:lnTo>
                    <a:pt x="14" y="109"/>
                  </a:lnTo>
                  <a:lnTo>
                    <a:pt x="21" y="106"/>
                  </a:lnTo>
                  <a:lnTo>
                    <a:pt x="13" y="82"/>
                  </a:lnTo>
                  <a:lnTo>
                    <a:pt x="8" y="59"/>
                  </a:lnTo>
                  <a:lnTo>
                    <a:pt x="8" y="49"/>
                  </a:lnTo>
                  <a:lnTo>
                    <a:pt x="8" y="40"/>
                  </a:lnTo>
                  <a:lnTo>
                    <a:pt x="10" y="30"/>
                  </a:lnTo>
                  <a:lnTo>
                    <a:pt x="13" y="22"/>
                  </a:lnTo>
                  <a:lnTo>
                    <a:pt x="18" y="14"/>
                  </a:lnTo>
                  <a:lnTo>
                    <a:pt x="21" y="11"/>
                  </a:lnTo>
                  <a:lnTo>
                    <a:pt x="25" y="10"/>
                  </a:lnTo>
                  <a:lnTo>
                    <a:pt x="33" y="8"/>
                  </a:lnTo>
                  <a:lnTo>
                    <a:pt x="41" y="10"/>
                  </a:lnTo>
                  <a:lnTo>
                    <a:pt x="51" y="14"/>
                  </a:lnTo>
                  <a:lnTo>
                    <a:pt x="60" y="22"/>
                  </a:lnTo>
                  <a:lnTo>
                    <a:pt x="70" y="33"/>
                  </a:lnTo>
                  <a:lnTo>
                    <a:pt x="79" y="46"/>
                  </a:lnTo>
                  <a:lnTo>
                    <a:pt x="87" y="60"/>
                  </a:lnTo>
                  <a:lnTo>
                    <a:pt x="95" y="76"/>
                  </a:lnTo>
                  <a:lnTo>
                    <a:pt x="101" y="73"/>
                  </a:lnTo>
                  <a:lnTo>
                    <a:pt x="93" y="55"/>
                  </a:lnTo>
                  <a:lnTo>
                    <a:pt x="84" y="40"/>
                  </a:lnTo>
                  <a:lnTo>
                    <a:pt x="74" y="25"/>
                  </a:lnTo>
                  <a:lnTo>
                    <a:pt x="63" y="16"/>
                  </a:lnTo>
                  <a:lnTo>
                    <a:pt x="52" y="7"/>
                  </a:lnTo>
                  <a:lnTo>
                    <a:pt x="43" y="2"/>
                  </a:lnTo>
                  <a:lnTo>
                    <a:pt x="32" y="0"/>
                  </a:lnTo>
                  <a:lnTo>
                    <a:pt x="27" y="0"/>
                  </a:lnTo>
                  <a:lnTo>
                    <a:pt x="22" y="2"/>
                  </a:lnTo>
                  <a:close/>
                </a:path>
              </a:pathLst>
            </a:custGeom>
            <a:solidFill>
              <a:srgbClr val="595959"/>
            </a:solidFill>
            <a:ln w="9525">
              <a:noFill/>
              <a:round/>
              <a:headEnd/>
              <a:tailEnd/>
            </a:ln>
          </p:spPr>
          <p:txBody>
            <a:bodyPr/>
            <a:lstStyle/>
            <a:p>
              <a:endParaRPr lang="ru-RU"/>
            </a:p>
          </p:txBody>
        </p:sp>
        <p:sp>
          <p:nvSpPr>
            <p:cNvPr id="19545" name="Freeform 132"/>
            <p:cNvSpPr>
              <a:spLocks/>
            </p:cNvSpPr>
            <p:nvPr/>
          </p:nvSpPr>
          <p:spPr bwMode="auto">
            <a:xfrm>
              <a:off x="5385" y="3968"/>
              <a:ext cx="24" cy="29"/>
            </a:xfrm>
            <a:custGeom>
              <a:avLst/>
              <a:gdLst>
                <a:gd name="T0" fmla="*/ 22 w 24"/>
                <a:gd name="T1" fmla="*/ 10 h 29"/>
                <a:gd name="T2" fmla="*/ 22 w 24"/>
                <a:gd name="T3" fmla="*/ 10 h 29"/>
                <a:gd name="T4" fmla="*/ 24 w 24"/>
                <a:gd name="T5" fmla="*/ 16 h 29"/>
                <a:gd name="T6" fmla="*/ 24 w 24"/>
                <a:gd name="T7" fmla="*/ 21 h 29"/>
                <a:gd name="T8" fmla="*/ 20 w 24"/>
                <a:gd name="T9" fmla="*/ 26 h 29"/>
                <a:gd name="T10" fmla="*/ 17 w 24"/>
                <a:gd name="T11" fmla="*/ 27 h 29"/>
                <a:gd name="T12" fmla="*/ 17 w 24"/>
                <a:gd name="T13" fmla="*/ 27 h 29"/>
                <a:gd name="T14" fmla="*/ 13 w 24"/>
                <a:gd name="T15" fmla="*/ 29 h 29"/>
                <a:gd name="T16" fmla="*/ 8 w 24"/>
                <a:gd name="T17" fmla="*/ 27 h 29"/>
                <a:gd name="T18" fmla="*/ 5 w 24"/>
                <a:gd name="T19" fmla="*/ 24 h 29"/>
                <a:gd name="T20" fmla="*/ 2 w 24"/>
                <a:gd name="T21" fmla="*/ 19 h 29"/>
                <a:gd name="T22" fmla="*/ 2 w 24"/>
                <a:gd name="T23" fmla="*/ 19 h 29"/>
                <a:gd name="T24" fmla="*/ 0 w 24"/>
                <a:gd name="T25" fmla="*/ 13 h 29"/>
                <a:gd name="T26" fmla="*/ 2 w 24"/>
                <a:gd name="T27" fmla="*/ 8 h 29"/>
                <a:gd name="T28" fmla="*/ 3 w 24"/>
                <a:gd name="T29" fmla="*/ 4 h 29"/>
                <a:gd name="T30" fmla="*/ 6 w 24"/>
                <a:gd name="T31" fmla="*/ 2 h 29"/>
                <a:gd name="T32" fmla="*/ 6 w 24"/>
                <a:gd name="T33" fmla="*/ 2 h 29"/>
                <a:gd name="T34" fmla="*/ 11 w 24"/>
                <a:gd name="T35" fmla="*/ 0 h 29"/>
                <a:gd name="T36" fmla="*/ 16 w 24"/>
                <a:gd name="T37" fmla="*/ 2 h 29"/>
                <a:gd name="T38" fmla="*/ 19 w 24"/>
                <a:gd name="T39" fmla="*/ 5 h 29"/>
                <a:gd name="T40" fmla="*/ 22 w 24"/>
                <a:gd name="T41" fmla="*/ 10 h 29"/>
                <a:gd name="T42" fmla="*/ 22 w 24"/>
                <a:gd name="T43" fmla="*/ 10 h 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4"/>
                <a:gd name="T67" fmla="*/ 0 h 29"/>
                <a:gd name="T68" fmla="*/ 24 w 24"/>
                <a:gd name="T69" fmla="*/ 29 h 2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4" h="29">
                  <a:moveTo>
                    <a:pt x="22" y="10"/>
                  </a:moveTo>
                  <a:lnTo>
                    <a:pt x="22" y="10"/>
                  </a:lnTo>
                  <a:lnTo>
                    <a:pt x="24" y="16"/>
                  </a:lnTo>
                  <a:lnTo>
                    <a:pt x="24" y="21"/>
                  </a:lnTo>
                  <a:lnTo>
                    <a:pt x="20" y="26"/>
                  </a:lnTo>
                  <a:lnTo>
                    <a:pt x="17" y="27"/>
                  </a:lnTo>
                  <a:lnTo>
                    <a:pt x="13" y="29"/>
                  </a:lnTo>
                  <a:lnTo>
                    <a:pt x="8" y="27"/>
                  </a:lnTo>
                  <a:lnTo>
                    <a:pt x="5" y="24"/>
                  </a:lnTo>
                  <a:lnTo>
                    <a:pt x="2" y="19"/>
                  </a:lnTo>
                  <a:lnTo>
                    <a:pt x="0" y="13"/>
                  </a:lnTo>
                  <a:lnTo>
                    <a:pt x="2" y="8"/>
                  </a:lnTo>
                  <a:lnTo>
                    <a:pt x="3" y="4"/>
                  </a:lnTo>
                  <a:lnTo>
                    <a:pt x="6" y="2"/>
                  </a:lnTo>
                  <a:lnTo>
                    <a:pt x="11" y="0"/>
                  </a:lnTo>
                  <a:lnTo>
                    <a:pt x="16" y="2"/>
                  </a:lnTo>
                  <a:lnTo>
                    <a:pt x="19" y="5"/>
                  </a:lnTo>
                  <a:lnTo>
                    <a:pt x="22" y="10"/>
                  </a:lnTo>
                  <a:close/>
                </a:path>
              </a:pathLst>
            </a:custGeom>
            <a:solidFill>
              <a:srgbClr val="000000"/>
            </a:solidFill>
            <a:ln w="9525">
              <a:noFill/>
              <a:round/>
              <a:headEnd/>
              <a:tailEnd/>
            </a:ln>
          </p:spPr>
          <p:txBody>
            <a:bodyPr/>
            <a:lstStyle/>
            <a:p>
              <a:endParaRPr lang="ru-RU"/>
            </a:p>
          </p:txBody>
        </p:sp>
        <p:sp>
          <p:nvSpPr>
            <p:cNvPr id="19546" name="Freeform 133"/>
            <p:cNvSpPr>
              <a:spLocks/>
            </p:cNvSpPr>
            <p:nvPr/>
          </p:nvSpPr>
          <p:spPr bwMode="auto">
            <a:xfrm>
              <a:off x="5465" y="3932"/>
              <a:ext cx="24" cy="29"/>
            </a:xfrm>
            <a:custGeom>
              <a:avLst/>
              <a:gdLst>
                <a:gd name="T0" fmla="*/ 22 w 24"/>
                <a:gd name="T1" fmla="*/ 10 h 29"/>
                <a:gd name="T2" fmla="*/ 22 w 24"/>
                <a:gd name="T3" fmla="*/ 10 h 29"/>
                <a:gd name="T4" fmla="*/ 24 w 24"/>
                <a:gd name="T5" fmla="*/ 16 h 29"/>
                <a:gd name="T6" fmla="*/ 22 w 24"/>
                <a:gd name="T7" fmla="*/ 21 h 29"/>
                <a:gd name="T8" fmla="*/ 21 w 24"/>
                <a:gd name="T9" fmla="*/ 25 h 29"/>
                <a:gd name="T10" fmla="*/ 18 w 24"/>
                <a:gd name="T11" fmla="*/ 27 h 29"/>
                <a:gd name="T12" fmla="*/ 18 w 24"/>
                <a:gd name="T13" fmla="*/ 27 h 29"/>
                <a:gd name="T14" fmla="*/ 13 w 24"/>
                <a:gd name="T15" fmla="*/ 29 h 29"/>
                <a:gd name="T16" fmla="*/ 8 w 24"/>
                <a:gd name="T17" fmla="*/ 27 h 29"/>
                <a:gd name="T18" fmla="*/ 5 w 24"/>
                <a:gd name="T19" fmla="*/ 24 h 29"/>
                <a:gd name="T20" fmla="*/ 2 w 24"/>
                <a:gd name="T21" fmla="*/ 19 h 29"/>
                <a:gd name="T22" fmla="*/ 2 w 24"/>
                <a:gd name="T23" fmla="*/ 19 h 29"/>
                <a:gd name="T24" fmla="*/ 0 w 24"/>
                <a:gd name="T25" fmla="*/ 13 h 29"/>
                <a:gd name="T26" fmla="*/ 2 w 24"/>
                <a:gd name="T27" fmla="*/ 8 h 29"/>
                <a:gd name="T28" fmla="*/ 4 w 24"/>
                <a:gd name="T29" fmla="*/ 3 h 29"/>
                <a:gd name="T30" fmla="*/ 7 w 24"/>
                <a:gd name="T31" fmla="*/ 2 h 29"/>
                <a:gd name="T32" fmla="*/ 7 w 24"/>
                <a:gd name="T33" fmla="*/ 2 h 29"/>
                <a:gd name="T34" fmla="*/ 11 w 24"/>
                <a:gd name="T35" fmla="*/ 0 h 29"/>
                <a:gd name="T36" fmla="*/ 16 w 24"/>
                <a:gd name="T37" fmla="*/ 2 h 29"/>
                <a:gd name="T38" fmla="*/ 19 w 24"/>
                <a:gd name="T39" fmla="*/ 5 h 29"/>
                <a:gd name="T40" fmla="*/ 22 w 24"/>
                <a:gd name="T41" fmla="*/ 10 h 29"/>
                <a:gd name="T42" fmla="*/ 22 w 24"/>
                <a:gd name="T43" fmla="*/ 10 h 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4"/>
                <a:gd name="T67" fmla="*/ 0 h 29"/>
                <a:gd name="T68" fmla="*/ 24 w 24"/>
                <a:gd name="T69" fmla="*/ 29 h 2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4" h="29">
                  <a:moveTo>
                    <a:pt x="22" y="10"/>
                  </a:moveTo>
                  <a:lnTo>
                    <a:pt x="22" y="10"/>
                  </a:lnTo>
                  <a:lnTo>
                    <a:pt x="24" y="16"/>
                  </a:lnTo>
                  <a:lnTo>
                    <a:pt x="22" y="21"/>
                  </a:lnTo>
                  <a:lnTo>
                    <a:pt x="21" y="25"/>
                  </a:lnTo>
                  <a:lnTo>
                    <a:pt x="18" y="27"/>
                  </a:lnTo>
                  <a:lnTo>
                    <a:pt x="13" y="29"/>
                  </a:lnTo>
                  <a:lnTo>
                    <a:pt x="8" y="27"/>
                  </a:lnTo>
                  <a:lnTo>
                    <a:pt x="5" y="24"/>
                  </a:lnTo>
                  <a:lnTo>
                    <a:pt x="2" y="19"/>
                  </a:lnTo>
                  <a:lnTo>
                    <a:pt x="0" y="13"/>
                  </a:lnTo>
                  <a:lnTo>
                    <a:pt x="2" y="8"/>
                  </a:lnTo>
                  <a:lnTo>
                    <a:pt x="4" y="3"/>
                  </a:lnTo>
                  <a:lnTo>
                    <a:pt x="7" y="2"/>
                  </a:lnTo>
                  <a:lnTo>
                    <a:pt x="11" y="0"/>
                  </a:lnTo>
                  <a:lnTo>
                    <a:pt x="16" y="2"/>
                  </a:lnTo>
                  <a:lnTo>
                    <a:pt x="19" y="5"/>
                  </a:lnTo>
                  <a:lnTo>
                    <a:pt x="22" y="10"/>
                  </a:lnTo>
                  <a:close/>
                </a:path>
              </a:pathLst>
            </a:custGeom>
            <a:solidFill>
              <a:srgbClr val="000000"/>
            </a:solidFill>
            <a:ln w="9525">
              <a:noFill/>
              <a:round/>
              <a:headEnd/>
              <a:tailEnd/>
            </a:ln>
          </p:spPr>
          <p:txBody>
            <a:bodyPr/>
            <a:lstStyle/>
            <a:p>
              <a:endParaRPr lang="ru-RU"/>
            </a:p>
          </p:txBody>
        </p:sp>
        <p:sp>
          <p:nvSpPr>
            <p:cNvPr id="19547" name="Freeform 134"/>
            <p:cNvSpPr>
              <a:spLocks/>
            </p:cNvSpPr>
            <p:nvPr/>
          </p:nvSpPr>
          <p:spPr bwMode="auto">
            <a:xfrm>
              <a:off x="5316" y="3569"/>
              <a:ext cx="34" cy="53"/>
            </a:xfrm>
            <a:custGeom>
              <a:avLst/>
              <a:gdLst>
                <a:gd name="T0" fmla="*/ 4 w 34"/>
                <a:gd name="T1" fmla="*/ 12 h 53"/>
                <a:gd name="T2" fmla="*/ 4 w 34"/>
                <a:gd name="T3" fmla="*/ 12 h 53"/>
                <a:gd name="T4" fmla="*/ 9 w 34"/>
                <a:gd name="T5" fmla="*/ 8 h 53"/>
                <a:gd name="T6" fmla="*/ 19 w 34"/>
                <a:gd name="T7" fmla="*/ 2 h 53"/>
                <a:gd name="T8" fmla="*/ 25 w 34"/>
                <a:gd name="T9" fmla="*/ 0 h 53"/>
                <a:gd name="T10" fmla="*/ 30 w 34"/>
                <a:gd name="T11" fmla="*/ 0 h 53"/>
                <a:gd name="T12" fmla="*/ 33 w 34"/>
                <a:gd name="T13" fmla="*/ 4 h 53"/>
                <a:gd name="T14" fmla="*/ 34 w 34"/>
                <a:gd name="T15" fmla="*/ 8 h 53"/>
                <a:gd name="T16" fmla="*/ 34 w 34"/>
                <a:gd name="T17" fmla="*/ 8 h 53"/>
                <a:gd name="T18" fmla="*/ 33 w 34"/>
                <a:gd name="T19" fmla="*/ 16 h 53"/>
                <a:gd name="T20" fmla="*/ 26 w 34"/>
                <a:gd name="T21" fmla="*/ 34 h 53"/>
                <a:gd name="T22" fmla="*/ 22 w 34"/>
                <a:gd name="T23" fmla="*/ 41 h 53"/>
                <a:gd name="T24" fmla="*/ 17 w 34"/>
                <a:gd name="T25" fmla="*/ 48 h 53"/>
                <a:gd name="T26" fmla="*/ 12 w 34"/>
                <a:gd name="T27" fmla="*/ 51 h 53"/>
                <a:gd name="T28" fmla="*/ 9 w 34"/>
                <a:gd name="T29" fmla="*/ 53 h 53"/>
                <a:gd name="T30" fmla="*/ 4 w 34"/>
                <a:gd name="T31" fmla="*/ 53 h 53"/>
                <a:gd name="T32" fmla="*/ 0 w 34"/>
                <a:gd name="T33" fmla="*/ 51 h 53"/>
                <a:gd name="T34" fmla="*/ 4 w 34"/>
                <a:gd name="T35" fmla="*/ 12 h 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53"/>
                <a:gd name="T56" fmla="*/ 34 w 34"/>
                <a:gd name="T57" fmla="*/ 53 h 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53">
                  <a:moveTo>
                    <a:pt x="4" y="12"/>
                  </a:moveTo>
                  <a:lnTo>
                    <a:pt x="4" y="12"/>
                  </a:lnTo>
                  <a:lnTo>
                    <a:pt x="9" y="8"/>
                  </a:lnTo>
                  <a:lnTo>
                    <a:pt x="19" y="2"/>
                  </a:lnTo>
                  <a:lnTo>
                    <a:pt x="25" y="0"/>
                  </a:lnTo>
                  <a:lnTo>
                    <a:pt x="30" y="0"/>
                  </a:lnTo>
                  <a:lnTo>
                    <a:pt x="33" y="4"/>
                  </a:lnTo>
                  <a:lnTo>
                    <a:pt x="34" y="8"/>
                  </a:lnTo>
                  <a:lnTo>
                    <a:pt x="33" y="16"/>
                  </a:lnTo>
                  <a:lnTo>
                    <a:pt x="26" y="34"/>
                  </a:lnTo>
                  <a:lnTo>
                    <a:pt x="22" y="41"/>
                  </a:lnTo>
                  <a:lnTo>
                    <a:pt x="17" y="48"/>
                  </a:lnTo>
                  <a:lnTo>
                    <a:pt x="12" y="51"/>
                  </a:lnTo>
                  <a:lnTo>
                    <a:pt x="9" y="53"/>
                  </a:lnTo>
                  <a:lnTo>
                    <a:pt x="4" y="53"/>
                  </a:lnTo>
                  <a:lnTo>
                    <a:pt x="0" y="51"/>
                  </a:lnTo>
                  <a:lnTo>
                    <a:pt x="4" y="12"/>
                  </a:lnTo>
                  <a:close/>
                </a:path>
              </a:pathLst>
            </a:custGeom>
            <a:solidFill>
              <a:srgbClr val="F5C396"/>
            </a:solidFill>
            <a:ln w="9525">
              <a:noFill/>
              <a:round/>
              <a:headEnd/>
              <a:tailEnd/>
            </a:ln>
          </p:spPr>
          <p:txBody>
            <a:bodyPr/>
            <a:lstStyle/>
            <a:p>
              <a:endParaRPr lang="ru-RU"/>
            </a:p>
          </p:txBody>
        </p:sp>
        <p:sp>
          <p:nvSpPr>
            <p:cNvPr id="19548" name="Freeform 135"/>
            <p:cNvSpPr>
              <a:spLocks/>
            </p:cNvSpPr>
            <p:nvPr/>
          </p:nvSpPr>
          <p:spPr bwMode="auto">
            <a:xfrm>
              <a:off x="5158" y="3456"/>
              <a:ext cx="49" cy="60"/>
            </a:xfrm>
            <a:custGeom>
              <a:avLst/>
              <a:gdLst>
                <a:gd name="T0" fmla="*/ 0 w 49"/>
                <a:gd name="T1" fmla="*/ 60 h 60"/>
                <a:gd name="T2" fmla="*/ 0 w 49"/>
                <a:gd name="T3" fmla="*/ 60 h 60"/>
                <a:gd name="T4" fmla="*/ 2 w 49"/>
                <a:gd name="T5" fmla="*/ 50 h 60"/>
                <a:gd name="T6" fmla="*/ 3 w 49"/>
                <a:gd name="T7" fmla="*/ 41 h 60"/>
                <a:gd name="T8" fmla="*/ 6 w 49"/>
                <a:gd name="T9" fmla="*/ 30 h 60"/>
                <a:gd name="T10" fmla="*/ 13 w 49"/>
                <a:gd name="T11" fmla="*/ 19 h 60"/>
                <a:gd name="T12" fmla="*/ 16 w 49"/>
                <a:gd name="T13" fmla="*/ 14 h 60"/>
                <a:gd name="T14" fmla="*/ 21 w 49"/>
                <a:gd name="T15" fmla="*/ 9 h 60"/>
                <a:gd name="T16" fmla="*/ 27 w 49"/>
                <a:gd name="T17" fmla="*/ 6 h 60"/>
                <a:gd name="T18" fmla="*/ 33 w 49"/>
                <a:gd name="T19" fmla="*/ 3 h 60"/>
                <a:gd name="T20" fmla="*/ 41 w 49"/>
                <a:gd name="T21" fmla="*/ 2 h 60"/>
                <a:gd name="T22" fmla="*/ 49 w 49"/>
                <a:gd name="T23" fmla="*/ 0 h 60"/>
                <a:gd name="T24" fmla="*/ 49 w 49"/>
                <a:gd name="T25" fmla="*/ 0 h 60"/>
                <a:gd name="T26" fmla="*/ 44 w 49"/>
                <a:gd name="T27" fmla="*/ 2 h 60"/>
                <a:gd name="T28" fmla="*/ 38 w 49"/>
                <a:gd name="T29" fmla="*/ 5 h 60"/>
                <a:gd name="T30" fmla="*/ 32 w 49"/>
                <a:gd name="T31" fmla="*/ 11 h 60"/>
                <a:gd name="T32" fmla="*/ 24 w 49"/>
                <a:gd name="T33" fmla="*/ 19 h 60"/>
                <a:gd name="T34" fmla="*/ 14 w 49"/>
                <a:gd name="T35" fmla="*/ 28 h 60"/>
                <a:gd name="T36" fmla="*/ 8 w 49"/>
                <a:gd name="T37" fmla="*/ 43 h 60"/>
                <a:gd name="T38" fmla="*/ 0 w 49"/>
                <a:gd name="T39" fmla="*/ 60 h 60"/>
                <a:gd name="T40" fmla="*/ 0 w 49"/>
                <a:gd name="T41" fmla="*/ 60 h 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9"/>
                <a:gd name="T64" fmla="*/ 0 h 60"/>
                <a:gd name="T65" fmla="*/ 49 w 49"/>
                <a:gd name="T66" fmla="*/ 60 h 6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9" h="60">
                  <a:moveTo>
                    <a:pt x="0" y="60"/>
                  </a:moveTo>
                  <a:lnTo>
                    <a:pt x="0" y="60"/>
                  </a:lnTo>
                  <a:lnTo>
                    <a:pt x="2" y="50"/>
                  </a:lnTo>
                  <a:lnTo>
                    <a:pt x="3" y="41"/>
                  </a:lnTo>
                  <a:lnTo>
                    <a:pt x="6" y="30"/>
                  </a:lnTo>
                  <a:lnTo>
                    <a:pt x="13" y="19"/>
                  </a:lnTo>
                  <a:lnTo>
                    <a:pt x="16" y="14"/>
                  </a:lnTo>
                  <a:lnTo>
                    <a:pt x="21" y="9"/>
                  </a:lnTo>
                  <a:lnTo>
                    <a:pt x="27" y="6"/>
                  </a:lnTo>
                  <a:lnTo>
                    <a:pt x="33" y="3"/>
                  </a:lnTo>
                  <a:lnTo>
                    <a:pt x="41" y="2"/>
                  </a:lnTo>
                  <a:lnTo>
                    <a:pt x="49" y="0"/>
                  </a:lnTo>
                  <a:lnTo>
                    <a:pt x="44" y="2"/>
                  </a:lnTo>
                  <a:lnTo>
                    <a:pt x="38" y="5"/>
                  </a:lnTo>
                  <a:lnTo>
                    <a:pt x="32" y="11"/>
                  </a:lnTo>
                  <a:lnTo>
                    <a:pt x="24" y="19"/>
                  </a:lnTo>
                  <a:lnTo>
                    <a:pt x="14" y="28"/>
                  </a:lnTo>
                  <a:lnTo>
                    <a:pt x="8" y="43"/>
                  </a:lnTo>
                  <a:lnTo>
                    <a:pt x="0" y="60"/>
                  </a:lnTo>
                  <a:close/>
                </a:path>
              </a:pathLst>
            </a:custGeom>
            <a:solidFill>
              <a:srgbClr val="572817"/>
            </a:solidFill>
            <a:ln w="9525">
              <a:noFill/>
              <a:round/>
              <a:headEnd/>
              <a:tailEnd/>
            </a:ln>
          </p:spPr>
          <p:txBody>
            <a:bodyPr/>
            <a:lstStyle/>
            <a:p>
              <a:endParaRPr lang="ru-RU"/>
            </a:p>
          </p:txBody>
        </p:sp>
        <p:sp>
          <p:nvSpPr>
            <p:cNvPr id="19549" name="Freeform 136"/>
            <p:cNvSpPr>
              <a:spLocks/>
            </p:cNvSpPr>
            <p:nvPr/>
          </p:nvSpPr>
          <p:spPr bwMode="auto">
            <a:xfrm>
              <a:off x="5372" y="3696"/>
              <a:ext cx="95" cy="41"/>
            </a:xfrm>
            <a:custGeom>
              <a:avLst/>
              <a:gdLst>
                <a:gd name="T0" fmla="*/ 0 w 95"/>
                <a:gd name="T1" fmla="*/ 0 h 41"/>
                <a:gd name="T2" fmla="*/ 0 w 95"/>
                <a:gd name="T3" fmla="*/ 0 h 41"/>
                <a:gd name="T4" fmla="*/ 11 w 95"/>
                <a:gd name="T5" fmla="*/ 0 h 41"/>
                <a:gd name="T6" fmla="*/ 22 w 95"/>
                <a:gd name="T7" fmla="*/ 0 h 41"/>
                <a:gd name="T8" fmla="*/ 37 w 95"/>
                <a:gd name="T9" fmla="*/ 1 h 41"/>
                <a:gd name="T10" fmla="*/ 52 w 95"/>
                <a:gd name="T11" fmla="*/ 6 h 41"/>
                <a:gd name="T12" fmla="*/ 68 w 95"/>
                <a:gd name="T13" fmla="*/ 12 h 41"/>
                <a:gd name="T14" fmla="*/ 76 w 95"/>
                <a:gd name="T15" fmla="*/ 19 h 41"/>
                <a:gd name="T16" fmla="*/ 82 w 95"/>
                <a:gd name="T17" fmla="*/ 23 h 41"/>
                <a:gd name="T18" fmla="*/ 89 w 95"/>
                <a:gd name="T19" fmla="*/ 31 h 41"/>
                <a:gd name="T20" fmla="*/ 95 w 95"/>
                <a:gd name="T21" fmla="*/ 41 h 41"/>
                <a:gd name="T22" fmla="*/ 95 w 95"/>
                <a:gd name="T23" fmla="*/ 41 h 41"/>
                <a:gd name="T24" fmla="*/ 85 w 95"/>
                <a:gd name="T25" fmla="*/ 34 h 41"/>
                <a:gd name="T26" fmla="*/ 62 w 95"/>
                <a:gd name="T27" fmla="*/ 20 h 41"/>
                <a:gd name="T28" fmla="*/ 46 w 95"/>
                <a:gd name="T29" fmla="*/ 12 h 41"/>
                <a:gd name="T30" fmla="*/ 30 w 95"/>
                <a:gd name="T31" fmla="*/ 6 h 41"/>
                <a:gd name="T32" fmla="*/ 15 w 95"/>
                <a:gd name="T33" fmla="*/ 1 h 41"/>
                <a:gd name="T34" fmla="*/ 0 w 95"/>
                <a:gd name="T35" fmla="*/ 0 h 41"/>
                <a:gd name="T36" fmla="*/ 0 w 95"/>
                <a:gd name="T37" fmla="*/ 0 h 4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5"/>
                <a:gd name="T58" fmla="*/ 0 h 41"/>
                <a:gd name="T59" fmla="*/ 95 w 95"/>
                <a:gd name="T60" fmla="*/ 41 h 4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5" h="41">
                  <a:moveTo>
                    <a:pt x="0" y="0"/>
                  </a:moveTo>
                  <a:lnTo>
                    <a:pt x="0" y="0"/>
                  </a:lnTo>
                  <a:lnTo>
                    <a:pt x="11" y="0"/>
                  </a:lnTo>
                  <a:lnTo>
                    <a:pt x="22" y="0"/>
                  </a:lnTo>
                  <a:lnTo>
                    <a:pt x="37" y="1"/>
                  </a:lnTo>
                  <a:lnTo>
                    <a:pt x="52" y="6"/>
                  </a:lnTo>
                  <a:lnTo>
                    <a:pt x="68" y="12"/>
                  </a:lnTo>
                  <a:lnTo>
                    <a:pt x="76" y="19"/>
                  </a:lnTo>
                  <a:lnTo>
                    <a:pt x="82" y="23"/>
                  </a:lnTo>
                  <a:lnTo>
                    <a:pt x="89" y="31"/>
                  </a:lnTo>
                  <a:lnTo>
                    <a:pt x="95" y="41"/>
                  </a:lnTo>
                  <a:lnTo>
                    <a:pt x="85" y="34"/>
                  </a:lnTo>
                  <a:lnTo>
                    <a:pt x="62" y="20"/>
                  </a:lnTo>
                  <a:lnTo>
                    <a:pt x="46" y="12"/>
                  </a:lnTo>
                  <a:lnTo>
                    <a:pt x="30" y="6"/>
                  </a:lnTo>
                  <a:lnTo>
                    <a:pt x="15" y="1"/>
                  </a:lnTo>
                  <a:lnTo>
                    <a:pt x="0" y="0"/>
                  </a:lnTo>
                  <a:close/>
                </a:path>
              </a:pathLst>
            </a:custGeom>
            <a:solidFill>
              <a:srgbClr val="572817"/>
            </a:solidFill>
            <a:ln w="9525">
              <a:noFill/>
              <a:round/>
              <a:headEnd/>
              <a:tailEnd/>
            </a:ln>
          </p:spPr>
          <p:txBody>
            <a:bodyPr/>
            <a:lstStyle/>
            <a:p>
              <a:endParaRPr lang="ru-RU"/>
            </a:p>
          </p:txBody>
        </p:sp>
        <p:sp>
          <p:nvSpPr>
            <p:cNvPr id="19550" name="Freeform 137"/>
            <p:cNvSpPr>
              <a:spLocks/>
            </p:cNvSpPr>
            <p:nvPr/>
          </p:nvSpPr>
          <p:spPr bwMode="auto">
            <a:xfrm>
              <a:off x="5358" y="3708"/>
              <a:ext cx="95" cy="41"/>
            </a:xfrm>
            <a:custGeom>
              <a:avLst/>
              <a:gdLst>
                <a:gd name="T0" fmla="*/ 0 w 95"/>
                <a:gd name="T1" fmla="*/ 0 h 41"/>
                <a:gd name="T2" fmla="*/ 0 w 95"/>
                <a:gd name="T3" fmla="*/ 0 h 41"/>
                <a:gd name="T4" fmla="*/ 11 w 95"/>
                <a:gd name="T5" fmla="*/ 0 h 41"/>
                <a:gd name="T6" fmla="*/ 22 w 95"/>
                <a:gd name="T7" fmla="*/ 0 h 41"/>
                <a:gd name="T8" fmla="*/ 36 w 95"/>
                <a:gd name="T9" fmla="*/ 2 h 41"/>
                <a:gd name="T10" fmla="*/ 52 w 95"/>
                <a:gd name="T11" fmla="*/ 7 h 41"/>
                <a:gd name="T12" fmla="*/ 68 w 95"/>
                <a:gd name="T13" fmla="*/ 13 h 41"/>
                <a:gd name="T14" fmla="*/ 76 w 95"/>
                <a:gd name="T15" fmla="*/ 19 h 41"/>
                <a:gd name="T16" fmla="*/ 82 w 95"/>
                <a:gd name="T17" fmla="*/ 25 h 41"/>
                <a:gd name="T18" fmla="*/ 88 w 95"/>
                <a:gd name="T19" fmla="*/ 32 h 41"/>
                <a:gd name="T20" fmla="*/ 95 w 95"/>
                <a:gd name="T21" fmla="*/ 41 h 41"/>
                <a:gd name="T22" fmla="*/ 95 w 95"/>
                <a:gd name="T23" fmla="*/ 41 h 41"/>
                <a:gd name="T24" fmla="*/ 85 w 95"/>
                <a:gd name="T25" fmla="*/ 35 h 41"/>
                <a:gd name="T26" fmla="*/ 62 w 95"/>
                <a:gd name="T27" fmla="*/ 21 h 41"/>
                <a:gd name="T28" fmla="*/ 46 w 95"/>
                <a:gd name="T29" fmla="*/ 13 h 41"/>
                <a:gd name="T30" fmla="*/ 30 w 95"/>
                <a:gd name="T31" fmla="*/ 7 h 41"/>
                <a:gd name="T32" fmla="*/ 14 w 95"/>
                <a:gd name="T33" fmla="*/ 2 h 41"/>
                <a:gd name="T34" fmla="*/ 0 w 95"/>
                <a:gd name="T35" fmla="*/ 0 h 41"/>
                <a:gd name="T36" fmla="*/ 0 w 95"/>
                <a:gd name="T37" fmla="*/ 0 h 4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5"/>
                <a:gd name="T58" fmla="*/ 0 h 41"/>
                <a:gd name="T59" fmla="*/ 95 w 95"/>
                <a:gd name="T60" fmla="*/ 41 h 4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5" h="41">
                  <a:moveTo>
                    <a:pt x="0" y="0"/>
                  </a:moveTo>
                  <a:lnTo>
                    <a:pt x="0" y="0"/>
                  </a:lnTo>
                  <a:lnTo>
                    <a:pt x="11" y="0"/>
                  </a:lnTo>
                  <a:lnTo>
                    <a:pt x="22" y="0"/>
                  </a:lnTo>
                  <a:lnTo>
                    <a:pt x="36" y="2"/>
                  </a:lnTo>
                  <a:lnTo>
                    <a:pt x="52" y="7"/>
                  </a:lnTo>
                  <a:lnTo>
                    <a:pt x="68" y="13"/>
                  </a:lnTo>
                  <a:lnTo>
                    <a:pt x="76" y="19"/>
                  </a:lnTo>
                  <a:lnTo>
                    <a:pt x="82" y="25"/>
                  </a:lnTo>
                  <a:lnTo>
                    <a:pt x="88" y="32"/>
                  </a:lnTo>
                  <a:lnTo>
                    <a:pt x="95" y="41"/>
                  </a:lnTo>
                  <a:lnTo>
                    <a:pt x="85" y="35"/>
                  </a:lnTo>
                  <a:lnTo>
                    <a:pt x="62" y="21"/>
                  </a:lnTo>
                  <a:lnTo>
                    <a:pt x="46" y="13"/>
                  </a:lnTo>
                  <a:lnTo>
                    <a:pt x="30" y="7"/>
                  </a:lnTo>
                  <a:lnTo>
                    <a:pt x="14" y="2"/>
                  </a:lnTo>
                  <a:lnTo>
                    <a:pt x="0" y="0"/>
                  </a:lnTo>
                  <a:close/>
                </a:path>
              </a:pathLst>
            </a:custGeom>
            <a:solidFill>
              <a:srgbClr val="572817"/>
            </a:solidFill>
            <a:ln w="9525">
              <a:noFill/>
              <a:round/>
              <a:headEnd/>
              <a:tailEnd/>
            </a:ln>
          </p:spPr>
          <p:txBody>
            <a:bodyPr/>
            <a:lstStyle/>
            <a:p>
              <a:endParaRPr lang="ru-RU"/>
            </a:p>
          </p:txBody>
        </p:sp>
        <p:sp>
          <p:nvSpPr>
            <p:cNvPr id="19551" name="Freeform 138"/>
            <p:cNvSpPr>
              <a:spLocks/>
            </p:cNvSpPr>
            <p:nvPr/>
          </p:nvSpPr>
          <p:spPr bwMode="auto">
            <a:xfrm>
              <a:off x="5316" y="3629"/>
              <a:ext cx="49" cy="103"/>
            </a:xfrm>
            <a:custGeom>
              <a:avLst/>
              <a:gdLst>
                <a:gd name="T0" fmla="*/ 0 w 49"/>
                <a:gd name="T1" fmla="*/ 40 h 103"/>
                <a:gd name="T2" fmla="*/ 0 w 49"/>
                <a:gd name="T3" fmla="*/ 26 h 103"/>
                <a:gd name="T4" fmla="*/ 6 w 49"/>
                <a:gd name="T5" fmla="*/ 0 h 103"/>
                <a:gd name="T6" fmla="*/ 49 w 49"/>
                <a:gd name="T7" fmla="*/ 97 h 103"/>
                <a:gd name="T8" fmla="*/ 45 w 49"/>
                <a:gd name="T9" fmla="*/ 103 h 103"/>
                <a:gd name="T10" fmla="*/ 41 w 49"/>
                <a:gd name="T11" fmla="*/ 100 h 103"/>
                <a:gd name="T12" fmla="*/ 41 w 49"/>
                <a:gd name="T13" fmla="*/ 100 h 103"/>
                <a:gd name="T14" fmla="*/ 31 w 49"/>
                <a:gd name="T15" fmla="*/ 90 h 103"/>
                <a:gd name="T16" fmla="*/ 25 w 49"/>
                <a:gd name="T17" fmla="*/ 82 h 103"/>
                <a:gd name="T18" fmla="*/ 23 w 49"/>
                <a:gd name="T19" fmla="*/ 79 h 103"/>
                <a:gd name="T20" fmla="*/ 23 w 49"/>
                <a:gd name="T21" fmla="*/ 79 h 103"/>
                <a:gd name="T22" fmla="*/ 20 w 49"/>
                <a:gd name="T23" fmla="*/ 71 h 103"/>
                <a:gd name="T24" fmla="*/ 12 w 49"/>
                <a:gd name="T25" fmla="*/ 59 h 103"/>
                <a:gd name="T26" fmla="*/ 0 w 49"/>
                <a:gd name="T27" fmla="*/ 40 h 103"/>
                <a:gd name="T28" fmla="*/ 0 w 49"/>
                <a:gd name="T29" fmla="*/ 40 h 10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9"/>
                <a:gd name="T46" fmla="*/ 0 h 103"/>
                <a:gd name="T47" fmla="*/ 49 w 49"/>
                <a:gd name="T48" fmla="*/ 103 h 10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9" h="103">
                  <a:moveTo>
                    <a:pt x="0" y="40"/>
                  </a:moveTo>
                  <a:lnTo>
                    <a:pt x="0" y="26"/>
                  </a:lnTo>
                  <a:lnTo>
                    <a:pt x="6" y="0"/>
                  </a:lnTo>
                  <a:lnTo>
                    <a:pt x="49" y="97"/>
                  </a:lnTo>
                  <a:lnTo>
                    <a:pt x="45" y="103"/>
                  </a:lnTo>
                  <a:lnTo>
                    <a:pt x="41" y="100"/>
                  </a:lnTo>
                  <a:lnTo>
                    <a:pt x="31" y="90"/>
                  </a:lnTo>
                  <a:lnTo>
                    <a:pt x="25" y="82"/>
                  </a:lnTo>
                  <a:lnTo>
                    <a:pt x="23" y="79"/>
                  </a:lnTo>
                  <a:lnTo>
                    <a:pt x="20" y="71"/>
                  </a:lnTo>
                  <a:lnTo>
                    <a:pt x="12" y="59"/>
                  </a:lnTo>
                  <a:lnTo>
                    <a:pt x="0" y="40"/>
                  </a:lnTo>
                  <a:close/>
                </a:path>
              </a:pathLst>
            </a:custGeom>
            <a:solidFill>
              <a:srgbClr val="F5C396"/>
            </a:solidFill>
            <a:ln w="9525">
              <a:noFill/>
              <a:round/>
              <a:headEnd/>
              <a:tailEnd/>
            </a:ln>
          </p:spPr>
          <p:txBody>
            <a:bodyPr/>
            <a:lstStyle/>
            <a:p>
              <a:endParaRPr lang="ru-RU"/>
            </a:p>
          </p:txBody>
        </p:sp>
        <p:sp>
          <p:nvSpPr>
            <p:cNvPr id="19552" name="Freeform 139"/>
            <p:cNvSpPr>
              <a:spLocks/>
            </p:cNvSpPr>
            <p:nvPr/>
          </p:nvSpPr>
          <p:spPr bwMode="auto">
            <a:xfrm>
              <a:off x="5094" y="3942"/>
              <a:ext cx="9" cy="6"/>
            </a:xfrm>
            <a:custGeom>
              <a:avLst/>
              <a:gdLst>
                <a:gd name="T0" fmla="*/ 9 w 9"/>
                <a:gd name="T1" fmla="*/ 3 h 6"/>
                <a:gd name="T2" fmla="*/ 9 w 9"/>
                <a:gd name="T3" fmla="*/ 3 h 6"/>
                <a:gd name="T4" fmla="*/ 7 w 9"/>
                <a:gd name="T5" fmla="*/ 6 h 6"/>
                <a:gd name="T6" fmla="*/ 4 w 9"/>
                <a:gd name="T7" fmla="*/ 6 h 6"/>
                <a:gd name="T8" fmla="*/ 4 w 9"/>
                <a:gd name="T9" fmla="*/ 6 h 6"/>
                <a:gd name="T10" fmla="*/ 1 w 9"/>
                <a:gd name="T11" fmla="*/ 6 h 6"/>
                <a:gd name="T12" fmla="*/ 0 w 9"/>
                <a:gd name="T13" fmla="*/ 3 h 6"/>
                <a:gd name="T14" fmla="*/ 0 w 9"/>
                <a:gd name="T15" fmla="*/ 3 h 6"/>
                <a:gd name="T16" fmla="*/ 1 w 9"/>
                <a:gd name="T17" fmla="*/ 1 h 6"/>
                <a:gd name="T18" fmla="*/ 4 w 9"/>
                <a:gd name="T19" fmla="*/ 0 h 6"/>
                <a:gd name="T20" fmla="*/ 4 w 9"/>
                <a:gd name="T21" fmla="*/ 0 h 6"/>
                <a:gd name="T22" fmla="*/ 7 w 9"/>
                <a:gd name="T23" fmla="*/ 1 h 6"/>
                <a:gd name="T24" fmla="*/ 9 w 9"/>
                <a:gd name="T25" fmla="*/ 3 h 6"/>
                <a:gd name="T26" fmla="*/ 9 w 9"/>
                <a:gd name="T27" fmla="*/ 3 h 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
                <a:gd name="T43" fmla="*/ 0 h 6"/>
                <a:gd name="T44" fmla="*/ 9 w 9"/>
                <a:gd name="T45" fmla="*/ 6 h 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 h="6">
                  <a:moveTo>
                    <a:pt x="9" y="3"/>
                  </a:moveTo>
                  <a:lnTo>
                    <a:pt x="9" y="3"/>
                  </a:lnTo>
                  <a:lnTo>
                    <a:pt x="7" y="6"/>
                  </a:lnTo>
                  <a:lnTo>
                    <a:pt x="4" y="6"/>
                  </a:lnTo>
                  <a:lnTo>
                    <a:pt x="1" y="6"/>
                  </a:lnTo>
                  <a:lnTo>
                    <a:pt x="0" y="3"/>
                  </a:lnTo>
                  <a:lnTo>
                    <a:pt x="1" y="1"/>
                  </a:lnTo>
                  <a:lnTo>
                    <a:pt x="4" y="0"/>
                  </a:lnTo>
                  <a:lnTo>
                    <a:pt x="7" y="1"/>
                  </a:lnTo>
                  <a:lnTo>
                    <a:pt x="9" y="3"/>
                  </a:lnTo>
                  <a:close/>
                </a:path>
              </a:pathLst>
            </a:custGeom>
            <a:solidFill>
              <a:srgbClr val="7ECBAF"/>
            </a:solidFill>
            <a:ln w="9525">
              <a:noFill/>
              <a:round/>
              <a:headEnd/>
              <a:tailEnd/>
            </a:ln>
          </p:spPr>
          <p:txBody>
            <a:bodyPr/>
            <a:lstStyle/>
            <a:p>
              <a:endParaRPr lang="ru-RU"/>
            </a:p>
          </p:txBody>
        </p:sp>
        <p:sp>
          <p:nvSpPr>
            <p:cNvPr id="19553" name="Freeform 140"/>
            <p:cNvSpPr>
              <a:spLocks/>
            </p:cNvSpPr>
            <p:nvPr/>
          </p:nvSpPr>
          <p:spPr bwMode="auto">
            <a:xfrm>
              <a:off x="5511" y="3937"/>
              <a:ext cx="32" cy="88"/>
            </a:xfrm>
            <a:custGeom>
              <a:avLst/>
              <a:gdLst>
                <a:gd name="T0" fmla="*/ 2 w 32"/>
                <a:gd name="T1" fmla="*/ 0 h 88"/>
                <a:gd name="T2" fmla="*/ 32 w 32"/>
                <a:gd name="T3" fmla="*/ 42 h 88"/>
                <a:gd name="T4" fmla="*/ 21 w 32"/>
                <a:gd name="T5" fmla="*/ 88 h 88"/>
                <a:gd name="T6" fmla="*/ 21 w 32"/>
                <a:gd name="T7" fmla="*/ 88 h 88"/>
                <a:gd name="T8" fmla="*/ 17 w 32"/>
                <a:gd name="T9" fmla="*/ 79 h 88"/>
                <a:gd name="T10" fmla="*/ 10 w 32"/>
                <a:gd name="T11" fmla="*/ 55 h 88"/>
                <a:gd name="T12" fmla="*/ 5 w 32"/>
                <a:gd name="T13" fmla="*/ 41 h 88"/>
                <a:gd name="T14" fmla="*/ 2 w 32"/>
                <a:gd name="T15" fmla="*/ 27 h 88"/>
                <a:gd name="T16" fmla="*/ 0 w 32"/>
                <a:gd name="T17" fmla="*/ 12 h 88"/>
                <a:gd name="T18" fmla="*/ 2 w 32"/>
                <a:gd name="T19" fmla="*/ 0 h 88"/>
                <a:gd name="T20" fmla="*/ 2 w 32"/>
                <a:gd name="T21" fmla="*/ 0 h 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88"/>
                <a:gd name="T35" fmla="*/ 32 w 32"/>
                <a:gd name="T36" fmla="*/ 88 h 8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88">
                  <a:moveTo>
                    <a:pt x="2" y="0"/>
                  </a:moveTo>
                  <a:lnTo>
                    <a:pt x="32" y="42"/>
                  </a:lnTo>
                  <a:lnTo>
                    <a:pt x="21" y="88"/>
                  </a:lnTo>
                  <a:lnTo>
                    <a:pt x="17" y="79"/>
                  </a:lnTo>
                  <a:lnTo>
                    <a:pt x="10" y="55"/>
                  </a:lnTo>
                  <a:lnTo>
                    <a:pt x="5" y="41"/>
                  </a:lnTo>
                  <a:lnTo>
                    <a:pt x="2" y="27"/>
                  </a:lnTo>
                  <a:lnTo>
                    <a:pt x="0" y="12"/>
                  </a:lnTo>
                  <a:lnTo>
                    <a:pt x="2" y="0"/>
                  </a:lnTo>
                  <a:close/>
                </a:path>
              </a:pathLst>
            </a:custGeom>
            <a:solidFill>
              <a:srgbClr val="EDEDED"/>
            </a:solidFill>
            <a:ln w="9525">
              <a:noFill/>
              <a:round/>
              <a:headEnd/>
              <a:tailEnd/>
            </a:ln>
          </p:spPr>
          <p:txBody>
            <a:bodyPr/>
            <a:lstStyle/>
            <a:p>
              <a:endParaRPr lang="ru-RU"/>
            </a:p>
          </p:txBody>
        </p:sp>
        <p:sp>
          <p:nvSpPr>
            <p:cNvPr id="19554" name="Freeform 141"/>
            <p:cNvSpPr>
              <a:spLocks noEditPoints="1"/>
            </p:cNvSpPr>
            <p:nvPr/>
          </p:nvSpPr>
          <p:spPr bwMode="auto">
            <a:xfrm>
              <a:off x="4961" y="3388"/>
              <a:ext cx="796" cy="929"/>
            </a:xfrm>
            <a:custGeom>
              <a:avLst/>
              <a:gdLst>
                <a:gd name="T0" fmla="*/ 793 w 796"/>
                <a:gd name="T1" fmla="*/ 0 h 929"/>
                <a:gd name="T2" fmla="*/ 0 w 796"/>
                <a:gd name="T3" fmla="*/ 0 h 929"/>
                <a:gd name="T4" fmla="*/ 0 w 796"/>
                <a:gd name="T5" fmla="*/ 929 h 929"/>
                <a:gd name="T6" fmla="*/ 796 w 796"/>
                <a:gd name="T7" fmla="*/ 929 h 929"/>
                <a:gd name="T8" fmla="*/ 796 w 796"/>
                <a:gd name="T9" fmla="*/ 0 h 929"/>
                <a:gd name="T10" fmla="*/ 793 w 796"/>
                <a:gd name="T11" fmla="*/ 0 h 929"/>
                <a:gd name="T12" fmla="*/ 790 w 796"/>
                <a:gd name="T13" fmla="*/ 6 h 929"/>
                <a:gd name="T14" fmla="*/ 790 w 796"/>
                <a:gd name="T15" fmla="*/ 6 h 929"/>
                <a:gd name="T16" fmla="*/ 790 w 796"/>
                <a:gd name="T17" fmla="*/ 923 h 929"/>
                <a:gd name="T18" fmla="*/ 790 w 796"/>
                <a:gd name="T19" fmla="*/ 923 h 929"/>
                <a:gd name="T20" fmla="*/ 6 w 796"/>
                <a:gd name="T21" fmla="*/ 923 h 929"/>
                <a:gd name="T22" fmla="*/ 6 w 796"/>
                <a:gd name="T23" fmla="*/ 923 h 929"/>
                <a:gd name="T24" fmla="*/ 6 w 796"/>
                <a:gd name="T25" fmla="*/ 6 h 929"/>
                <a:gd name="T26" fmla="*/ 6 w 796"/>
                <a:gd name="T27" fmla="*/ 6 h 929"/>
                <a:gd name="T28" fmla="*/ 790 w 796"/>
                <a:gd name="T29" fmla="*/ 6 h 929"/>
                <a:gd name="T30" fmla="*/ 790 w 796"/>
                <a:gd name="T31" fmla="*/ 6 h 92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96"/>
                <a:gd name="T49" fmla="*/ 0 h 929"/>
                <a:gd name="T50" fmla="*/ 796 w 796"/>
                <a:gd name="T51" fmla="*/ 929 h 92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96" h="929">
                  <a:moveTo>
                    <a:pt x="793" y="0"/>
                  </a:moveTo>
                  <a:lnTo>
                    <a:pt x="0" y="0"/>
                  </a:lnTo>
                  <a:lnTo>
                    <a:pt x="0" y="929"/>
                  </a:lnTo>
                  <a:lnTo>
                    <a:pt x="796" y="929"/>
                  </a:lnTo>
                  <a:lnTo>
                    <a:pt x="796" y="0"/>
                  </a:lnTo>
                  <a:lnTo>
                    <a:pt x="793" y="0"/>
                  </a:lnTo>
                  <a:close/>
                  <a:moveTo>
                    <a:pt x="790" y="6"/>
                  </a:moveTo>
                  <a:lnTo>
                    <a:pt x="790" y="6"/>
                  </a:lnTo>
                  <a:lnTo>
                    <a:pt x="790" y="923"/>
                  </a:lnTo>
                  <a:lnTo>
                    <a:pt x="6" y="923"/>
                  </a:lnTo>
                  <a:lnTo>
                    <a:pt x="6" y="6"/>
                  </a:lnTo>
                  <a:lnTo>
                    <a:pt x="790" y="6"/>
                  </a:lnTo>
                  <a:close/>
                </a:path>
              </a:pathLst>
            </a:custGeom>
            <a:solidFill>
              <a:srgbClr val="FFFFFF"/>
            </a:solidFill>
            <a:ln w="9525">
              <a:noFill/>
              <a:round/>
              <a:headEnd/>
              <a:tailEnd/>
            </a:ln>
          </p:spPr>
          <p:txBody>
            <a:bodyPr/>
            <a:lstStyle/>
            <a:p>
              <a:endParaRPr lang="ru-RU"/>
            </a:p>
          </p:txBody>
        </p:sp>
      </p:grpSp>
      <p:sp>
        <p:nvSpPr>
          <p:cNvPr id="19464" name="Text Box 142"/>
          <p:cNvSpPr txBox="1">
            <a:spLocks noChangeArrowheads="1"/>
          </p:cNvSpPr>
          <p:nvPr/>
        </p:nvSpPr>
        <p:spPr bwMode="auto">
          <a:xfrm>
            <a:off x="0" y="2708275"/>
            <a:ext cx="1547813" cy="641350"/>
          </a:xfrm>
          <a:prstGeom prst="rect">
            <a:avLst/>
          </a:prstGeom>
          <a:noFill/>
          <a:ln w="9525">
            <a:noFill/>
            <a:miter lim="800000"/>
            <a:headEnd/>
            <a:tailEnd/>
          </a:ln>
        </p:spPr>
        <p:txBody>
          <a:bodyPr wrap="none">
            <a:spAutoFit/>
          </a:bodyPr>
          <a:lstStyle/>
          <a:p>
            <a:pPr algn="ctr"/>
            <a:r>
              <a:rPr lang="ru-RU"/>
              <a:t>Поставщик </a:t>
            </a:r>
          </a:p>
          <a:p>
            <a:pPr algn="ctr"/>
            <a:r>
              <a:rPr lang="ru-RU"/>
              <a:t>информации</a:t>
            </a:r>
          </a:p>
        </p:txBody>
      </p:sp>
      <p:sp>
        <p:nvSpPr>
          <p:cNvPr id="19465" name="Text Box 143"/>
          <p:cNvSpPr txBox="1">
            <a:spLocks noChangeArrowheads="1"/>
          </p:cNvSpPr>
          <p:nvPr/>
        </p:nvSpPr>
        <p:spPr bwMode="auto">
          <a:xfrm>
            <a:off x="7451725" y="2060575"/>
            <a:ext cx="1692275" cy="641350"/>
          </a:xfrm>
          <a:prstGeom prst="rect">
            <a:avLst/>
          </a:prstGeom>
          <a:noFill/>
          <a:ln w="9525">
            <a:noFill/>
            <a:miter lim="800000"/>
            <a:headEnd/>
            <a:tailEnd/>
          </a:ln>
        </p:spPr>
        <p:txBody>
          <a:bodyPr>
            <a:spAutoFit/>
          </a:bodyPr>
          <a:lstStyle/>
          <a:p>
            <a:pPr algn="ctr"/>
            <a:r>
              <a:rPr lang="ru-RU"/>
              <a:t>Получатель информации</a:t>
            </a:r>
          </a:p>
        </p:txBody>
      </p:sp>
      <p:sp>
        <p:nvSpPr>
          <p:cNvPr id="19466" name="Line 144"/>
          <p:cNvSpPr>
            <a:spLocks noChangeShapeType="1"/>
          </p:cNvSpPr>
          <p:nvPr/>
        </p:nvSpPr>
        <p:spPr bwMode="auto">
          <a:xfrm>
            <a:off x="1331913" y="3860800"/>
            <a:ext cx="1655762" cy="0"/>
          </a:xfrm>
          <a:prstGeom prst="line">
            <a:avLst/>
          </a:prstGeom>
          <a:noFill/>
          <a:ln w="9525">
            <a:solidFill>
              <a:schemeClr val="tx1"/>
            </a:solidFill>
            <a:round/>
            <a:headEnd/>
            <a:tailEnd type="triangle" w="med" len="med"/>
          </a:ln>
        </p:spPr>
        <p:txBody>
          <a:bodyPr/>
          <a:lstStyle/>
          <a:p>
            <a:endParaRPr lang="ru-RU"/>
          </a:p>
        </p:txBody>
      </p:sp>
      <p:sp>
        <p:nvSpPr>
          <p:cNvPr id="19467" name="Text Box 145"/>
          <p:cNvSpPr txBox="1">
            <a:spLocks noChangeArrowheads="1"/>
          </p:cNvSpPr>
          <p:nvPr/>
        </p:nvSpPr>
        <p:spPr bwMode="auto">
          <a:xfrm>
            <a:off x="1331913" y="3500438"/>
            <a:ext cx="1655762" cy="396875"/>
          </a:xfrm>
          <a:prstGeom prst="rect">
            <a:avLst/>
          </a:prstGeom>
          <a:noFill/>
          <a:ln w="9525">
            <a:noFill/>
            <a:miter lim="800000"/>
            <a:headEnd/>
            <a:tailEnd/>
          </a:ln>
        </p:spPr>
        <p:txBody>
          <a:bodyPr>
            <a:spAutoFit/>
          </a:bodyPr>
          <a:lstStyle/>
          <a:p>
            <a:pPr algn="ctr"/>
            <a:r>
              <a:rPr lang="ru-RU" sz="1000"/>
              <a:t>Запрос на размещение информации</a:t>
            </a:r>
          </a:p>
        </p:txBody>
      </p:sp>
      <p:sp>
        <p:nvSpPr>
          <p:cNvPr id="19468" name="Line 146"/>
          <p:cNvSpPr>
            <a:spLocks noChangeShapeType="1"/>
          </p:cNvSpPr>
          <p:nvPr/>
        </p:nvSpPr>
        <p:spPr bwMode="auto">
          <a:xfrm flipH="1">
            <a:off x="1331913" y="4437063"/>
            <a:ext cx="1655762" cy="0"/>
          </a:xfrm>
          <a:prstGeom prst="line">
            <a:avLst/>
          </a:prstGeom>
          <a:noFill/>
          <a:ln w="9525">
            <a:solidFill>
              <a:schemeClr val="tx1"/>
            </a:solidFill>
            <a:round/>
            <a:headEnd/>
            <a:tailEnd type="triangle" w="med" len="med"/>
          </a:ln>
        </p:spPr>
        <p:txBody>
          <a:bodyPr/>
          <a:lstStyle/>
          <a:p>
            <a:endParaRPr lang="ru-RU"/>
          </a:p>
        </p:txBody>
      </p:sp>
      <p:sp>
        <p:nvSpPr>
          <p:cNvPr id="19469" name="Text Box 147"/>
          <p:cNvSpPr txBox="1">
            <a:spLocks noChangeArrowheads="1"/>
          </p:cNvSpPr>
          <p:nvPr/>
        </p:nvSpPr>
        <p:spPr bwMode="auto">
          <a:xfrm>
            <a:off x="1331913" y="4400550"/>
            <a:ext cx="1655762" cy="396875"/>
          </a:xfrm>
          <a:prstGeom prst="rect">
            <a:avLst/>
          </a:prstGeom>
          <a:noFill/>
          <a:ln w="9525">
            <a:noFill/>
            <a:miter lim="800000"/>
            <a:headEnd/>
            <a:tailEnd/>
          </a:ln>
        </p:spPr>
        <p:txBody>
          <a:bodyPr>
            <a:spAutoFit/>
          </a:bodyPr>
          <a:lstStyle/>
          <a:p>
            <a:pPr algn="ctr"/>
            <a:r>
              <a:rPr lang="ru-RU" sz="1000"/>
              <a:t>Подтверждение или сообщение об ошибке</a:t>
            </a:r>
          </a:p>
        </p:txBody>
      </p:sp>
      <p:sp>
        <p:nvSpPr>
          <p:cNvPr id="19470" name="Line 148"/>
          <p:cNvSpPr>
            <a:spLocks noChangeShapeType="1"/>
          </p:cNvSpPr>
          <p:nvPr/>
        </p:nvSpPr>
        <p:spPr bwMode="auto">
          <a:xfrm>
            <a:off x="6300788" y="3284538"/>
            <a:ext cx="1655762" cy="0"/>
          </a:xfrm>
          <a:prstGeom prst="line">
            <a:avLst/>
          </a:prstGeom>
          <a:noFill/>
          <a:ln w="9525">
            <a:solidFill>
              <a:schemeClr val="tx1"/>
            </a:solidFill>
            <a:round/>
            <a:headEnd type="triangle" w="med" len="med"/>
            <a:tailEnd/>
          </a:ln>
        </p:spPr>
        <p:txBody>
          <a:bodyPr/>
          <a:lstStyle/>
          <a:p>
            <a:endParaRPr lang="ru-RU"/>
          </a:p>
        </p:txBody>
      </p:sp>
      <p:sp>
        <p:nvSpPr>
          <p:cNvPr id="19471" name="Text Box 149"/>
          <p:cNvSpPr txBox="1">
            <a:spLocks noChangeArrowheads="1"/>
          </p:cNvSpPr>
          <p:nvPr/>
        </p:nvSpPr>
        <p:spPr bwMode="auto">
          <a:xfrm>
            <a:off x="6300788" y="2924175"/>
            <a:ext cx="1655762" cy="396875"/>
          </a:xfrm>
          <a:prstGeom prst="rect">
            <a:avLst/>
          </a:prstGeom>
          <a:noFill/>
          <a:ln w="9525">
            <a:noFill/>
            <a:miter lim="800000"/>
            <a:headEnd/>
            <a:tailEnd/>
          </a:ln>
        </p:spPr>
        <p:txBody>
          <a:bodyPr>
            <a:spAutoFit/>
          </a:bodyPr>
          <a:lstStyle/>
          <a:p>
            <a:pPr algn="ctr"/>
            <a:r>
              <a:rPr lang="ru-RU" sz="1000"/>
              <a:t>Запрос на получение информации</a:t>
            </a:r>
          </a:p>
        </p:txBody>
      </p:sp>
      <p:sp>
        <p:nvSpPr>
          <p:cNvPr id="19472" name="Line 150"/>
          <p:cNvSpPr>
            <a:spLocks noChangeShapeType="1"/>
          </p:cNvSpPr>
          <p:nvPr/>
        </p:nvSpPr>
        <p:spPr bwMode="auto">
          <a:xfrm flipH="1">
            <a:off x="6300788" y="3860800"/>
            <a:ext cx="1727200" cy="0"/>
          </a:xfrm>
          <a:prstGeom prst="line">
            <a:avLst/>
          </a:prstGeom>
          <a:noFill/>
          <a:ln w="9525">
            <a:solidFill>
              <a:schemeClr val="tx1"/>
            </a:solidFill>
            <a:round/>
            <a:headEnd type="triangle" w="med" len="med"/>
            <a:tailEnd/>
          </a:ln>
        </p:spPr>
        <p:txBody>
          <a:bodyPr/>
          <a:lstStyle/>
          <a:p>
            <a:endParaRPr lang="ru-RU"/>
          </a:p>
        </p:txBody>
      </p:sp>
      <p:sp>
        <p:nvSpPr>
          <p:cNvPr id="19473" name="Text Box 151"/>
          <p:cNvSpPr txBox="1">
            <a:spLocks noChangeArrowheads="1"/>
          </p:cNvSpPr>
          <p:nvPr/>
        </p:nvSpPr>
        <p:spPr bwMode="auto">
          <a:xfrm>
            <a:off x="6300788" y="3824288"/>
            <a:ext cx="1800225" cy="396875"/>
          </a:xfrm>
          <a:prstGeom prst="rect">
            <a:avLst/>
          </a:prstGeom>
          <a:noFill/>
          <a:ln w="9525">
            <a:noFill/>
            <a:miter lim="800000"/>
            <a:headEnd/>
            <a:tailEnd/>
          </a:ln>
        </p:spPr>
        <p:txBody>
          <a:bodyPr>
            <a:spAutoFit/>
          </a:bodyPr>
          <a:lstStyle/>
          <a:p>
            <a:pPr algn="ctr"/>
            <a:r>
              <a:rPr lang="ru-RU" sz="1000"/>
              <a:t>Информация, доступная в соответствии с правами</a:t>
            </a:r>
          </a:p>
        </p:txBody>
      </p:sp>
      <p:pic>
        <p:nvPicPr>
          <p:cNvPr id="19474" name="Picture 152" descr="MC900360942[1]"/>
          <p:cNvPicPr>
            <a:picLocks noChangeAspect="1" noChangeArrowheads="1"/>
          </p:cNvPicPr>
          <p:nvPr/>
        </p:nvPicPr>
        <p:blipFill>
          <a:blip r:embed="rId3" cstate="email"/>
          <a:srcRect/>
          <a:stretch>
            <a:fillRect/>
          </a:stretch>
        </p:blipFill>
        <p:spPr bwMode="auto">
          <a:xfrm>
            <a:off x="7956550" y="5157788"/>
            <a:ext cx="1063625" cy="1441450"/>
          </a:xfrm>
          <a:prstGeom prst="rect">
            <a:avLst/>
          </a:prstGeom>
          <a:noFill/>
          <a:ln w="9525">
            <a:noFill/>
            <a:miter lim="800000"/>
            <a:headEnd/>
            <a:tailEnd/>
          </a:ln>
        </p:spPr>
      </p:pic>
      <p:sp>
        <p:nvSpPr>
          <p:cNvPr id="19475" name="Text Box 153"/>
          <p:cNvSpPr txBox="1">
            <a:spLocks noChangeArrowheads="1"/>
          </p:cNvSpPr>
          <p:nvPr/>
        </p:nvSpPr>
        <p:spPr bwMode="auto">
          <a:xfrm>
            <a:off x="6877050" y="4581525"/>
            <a:ext cx="2376488" cy="549275"/>
          </a:xfrm>
          <a:prstGeom prst="rect">
            <a:avLst/>
          </a:prstGeom>
          <a:noFill/>
          <a:ln w="9525">
            <a:noFill/>
            <a:miter lim="800000"/>
            <a:headEnd/>
            <a:tailEnd/>
          </a:ln>
        </p:spPr>
        <p:txBody>
          <a:bodyPr>
            <a:spAutoFit/>
          </a:bodyPr>
          <a:lstStyle/>
          <a:p>
            <a:pPr algn="ctr"/>
            <a:r>
              <a:rPr lang="ru-RU"/>
              <a:t>Экстренный доступ </a:t>
            </a:r>
            <a:r>
              <a:rPr lang="ru-RU" sz="1200"/>
              <a:t>особый учет и контроль</a:t>
            </a:r>
          </a:p>
        </p:txBody>
      </p:sp>
      <p:sp>
        <p:nvSpPr>
          <p:cNvPr id="19476" name="Line 154"/>
          <p:cNvSpPr>
            <a:spLocks noChangeShapeType="1"/>
          </p:cNvSpPr>
          <p:nvPr/>
        </p:nvSpPr>
        <p:spPr bwMode="auto">
          <a:xfrm>
            <a:off x="6300788" y="5445125"/>
            <a:ext cx="1943100" cy="0"/>
          </a:xfrm>
          <a:prstGeom prst="line">
            <a:avLst/>
          </a:prstGeom>
          <a:noFill/>
          <a:ln w="9525">
            <a:solidFill>
              <a:schemeClr val="tx1"/>
            </a:solidFill>
            <a:round/>
            <a:headEnd type="triangle" w="med" len="med"/>
            <a:tailEnd/>
          </a:ln>
        </p:spPr>
        <p:txBody>
          <a:bodyPr/>
          <a:lstStyle/>
          <a:p>
            <a:endParaRPr lang="ru-RU"/>
          </a:p>
        </p:txBody>
      </p:sp>
      <p:sp>
        <p:nvSpPr>
          <p:cNvPr id="19477" name="Text Box 155"/>
          <p:cNvSpPr txBox="1">
            <a:spLocks noChangeArrowheads="1"/>
          </p:cNvSpPr>
          <p:nvPr/>
        </p:nvSpPr>
        <p:spPr bwMode="auto">
          <a:xfrm>
            <a:off x="6300788" y="5084763"/>
            <a:ext cx="1655762" cy="396875"/>
          </a:xfrm>
          <a:prstGeom prst="rect">
            <a:avLst/>
          </a:prstGeom>
          <a:noFill/>
          <a:ln w="9525">
            <a:noFill/>
            <a:miter lim="800000"/>
            <a:headEnd/>
            <a:tailEnd/>
          </a:ln>
        </p:spPr>
        <p:txBody>
          <a:bodyPr>
            <a:spAutoFit/>
          </a:bodyPr>
          <a:lstStyle/>
          <a:p>
            <a:pPr algn="ctr"/>
            <a:r>
              <a:rPr lang="ru-RU" sz="1000"/>
              <a:t>Запрос на экстренный доступ</a:t>
            </a:r>
          </a:p>
        </p:txBody>
      </p:sp>
      <p:sp>
        <p:nvSpPr>
          <p:cNvPr id="19478" name="Line 156"/>
          <p:cNvSpPr>
            <a:spLocks noChangeShapeType="1"/>
          </p:cNvSpPr>
          <p:nvPr/>
        </p:nvSpPr>
        <p:spPr bwMode="auto">
          <a:xfrm flipH="1">
            <a:off x="6300788" y="6021388"/>
            <a:ext cx="1727200" cy="0"/>
          </a:xfrm>
          <a:prstGeom prst="line">
            <a:avLst/>
          </a:prstGeom>
          <a:noFill/>
          <a:ln w="9525">
            <a:solidFill>
              <a:schemeClr val="tx1"/>
            </a:solidFill>
            <a:round/>
            <a:headEnd type="triangle" w="med" len="med"/>
            <a:tailEnd/>
          </a:ln>
        </p:spPr>
        <p:txBody>
          <a:bodyPr/>
          <a:lstStyle/>
          <a:p>
            <a:endParaRPr lang="ru-RU"/>
          </a:p>
        </p:txBody>
      </p:sp>
      <p:sp>
        <p:nvSpPr>
          <p:cNvPr id="19479" name="Text Box 157"/>
          <p:cNvSpPr txBox="1">
            <a:spLocks noChangeArrowheads="1"/>
          </p:cNvSpPr>
          <p:nvPr/>
        </p:nvSpPr>
        <p:spPr bwMode="auto">
          <a:xfrm>
            <a:off x="6227763" y="5984875"/>
            <a:ext cx="1873250" cy="396875"/>
          </a:xfrm>
          <a:prstGeom prst="rect">
            <a:avLst/>
          </a:prstGeom>
          <a:noFill/>
          <a:ln w="9525">
            <a:noFill/>
            <a:miter lim="800000"/>
            <a:headEnd/>
            <a:tailEnd/>
          </a:ln>
        </p:spPr>
        <p:txBody>
          <a:bodyPr>
            <a:spAutoFit/>
          </a:bodyPr>
          <a:lstStyle/>
          <a:p>
            <a:pPr algn="ctr"/>
            <a:r>
              <a:rPr lang="ru-RU" sz="1000"/>
              <a:t>Информация, не зависимая от прав доступа</a:t>
            </a:r>
          </a:p>
        </p:txBody>
      </p:sp>
      <p:pic>
        <p:nvPicPr>
          <p:cNvPr id="19480" name="Picture 159" descr="MC900233036[1]"/>
          <p:cNvPicPr>
            <a:picLocks noChangeAspect="1" noChangeArrowheads="1"/>
          </p:cNvPicPr>
          <p:nvPr/>
        </p:nvPicPr>
        <p:blipFill>
          <a:blip r:embed="rId4" cstate="email"/>
          <a:srcRect/>
          <a:stretch>
            <a:fillRect/>
          </a:stretch>
        </p:blipFill>
        <p:spPr bwMode="auto">
          <a:xfrm>
            <a:off x="3851275" y="1784350"/>
            <a:ext cx="1497013" cy="1500188"/>
          </a:xfrm>
          <a:prstGeom prst="rect">
            <a:avLst/>
          </a:prstGeom>
          <a:noFill/>
          <a:ln w="9525">
            <a:noFill/>
            <a:miter lim="800000"/>
            <a:headEnd/>
            <a:tailEnd/>
          </a:ln>
        </p:spPr>
      </p:pic>
      <p:sp>
        <p:nvSpPr>
          <p:cNvPr id="19481" name="Text Box 160"/>
          <p:cNvSpPr txBox="1">
            <a:spLocks noChangeArrowheads="1"/>
          </p:cNvSpPr>
          <p:nvPr/>
        </p:nvSpPr>
        <p:spPr bwMode="auto">
          <a:xfrm>
            <a:off x="2771775" y="1484313"/>
            <a:ext cx="3671888" cy="366712"/>
          </a:xfrm>
          <a:prstGeom prst="rect">
            <a:avLst/>
          </a:prstGeom>
          <a:noFill/>
          <a:ln w="9525">
            <a:noFill/>
            <a:miter lim="800000"/>
            <a:headEnd/>
            <a:tailEnd/>
          </a:ln>
        </p:spPr>
        <p:txBody>
          <a:bodyPr>
            <a:spAutoFit/>
          </a:bodyPr>
          <a:lstStyle/>
          <a:p>
            <a:pPr algn="ctr"/>
            <a:r>
              <a:rPr lang="ru-RU"/>
              <a:t>Субъект ИЭМК (пациент)</a:t>
            </a:r>
          </a:p>
        </p:txBody>
      </p:sp>
      <p:sp>
        <p:nvSpPr>
          <p:cNvPr id="19482" name="Line 161"/>
          <p:cNvSpPr>
            <a:spLocks noChangeShapeType="1"/>
          </p:cNvSpPr>
          <p:nvPr/>
        </p:nvSpPr>
        <p:spPr bwMode="auto">
          <a:xfrm flipV="1">
            <a:off x="3276600" y="2420938"/>
            <a:ext cx="576263" cy="863600"/>
          </a:xfrm>
          <a:prstGeom prst="line">
            <a:avLst/>
          </a:prstGeom>
          <a:noFill/>
          <a:ln w="9525">
            <a:solidFill>
              <a:schemeClr val="tx1"/>
            </a:solidFill>
            <a:round/>
            <a:headEnd/>
            <a:tailEnd type="triangle" w="med" len="med"/>
          </a:ln>
        </p:spPr>
        <p:txBody>
          <a:bodyPr/>
          <a:lstStyle/>
          <a:p>
            <a:endParaRPr lang="ru-RU"/>
          </a:p>
        </p:txBody>
      </p:sp>
      <p:sp>
        <p:nvSpPr>
          <p:cNvPr id="19483" name="Text Box 162"/>
          <p:cNvSpPr txBox="1">
            <a:spLocks noChangeArrowheads="1"/>
          </p:cNvSpPr>
          <p:nvPr/>
        </p:nvSpPr>
        <p:spPr bwMode="auto">
          <a:xfrm>
            <a:off x="2268538" y="2492375"/>
            <a:ext cx="1655762" cy="396875"/>
          </a:xfrm>
          <a:prstGeom prst="rect">
            <a:avLst/>
          </a:prstGeom>
          <a:noFill/>
          <a:ln w="9525">
            <a:noFill/>
            <a:miter lim="800000"/>
            <a:headEnd/>
            <a:tailEnd/>
          </a:ln>
        </p:spPr>
        <p:txBody>
          <a:bodyPr>
            <a:spAutoFit/>
          </a:bodyPr>
          <a:lstStyle/>
          <a:p>
            <a:pPr algn="ctr"/>
            <a:r>
              <a:rPr lang="ru-RU" sz="1000"/>
              <a:t>Аудит информации </a:t>
            </a:r>
          </a:p>
          <a:p>
            <a:pPr algn="ctr"/>
            <a:r>
              <a:rPr lang="ru-RU" sz="1000"/>
              <a:t>и доступа</a:t>
            </a:r>
          </a:p>
        </p:txBody>
      </p:sp>
      <p:sp>
        <p:nvSpPr>
          <p:cNvPr id="19484" name="Text Box 164"/>
          <p:cNvSpPr txBox="1">
            <a:spLocks noChangeArrowheads="1"/>
          </p:cNvSpPr>
          <p:nvPr/>
        </p:nvSpPr>
        <p:spPr bwMode="auto">
          <a:xfrm>
            <a:off x="4932363" y="2492375"/>
            <a:ext cx="1655762" cy="396875"/>
          </a:xfrm>
          <a:prstGeom prst="rect">
            <a:avLst/>
          </a:prstGeom>
          <a:noFill/>
          <a:ln w="9525">
            <a:noFill/>
            <a:miter lim="800000"/>
            <a:headEnd/>
            <a:tailEnd/>
          </a:ln>
        </p:spPr>
        <p:txBody>
          <a:bodyPr>
            <a:spAutoFit/>
          </a:bodyPr>
          <a:lstStyle/>
          <a:p>
            <a:pPr algn="ctr"/>
            <a:r>
              <a:rPr lang="ru-RU" sz="1000"/>
              <a:t>Управление </a:t>
            </a:r>
          </a:p>
          <a:p>
            <a:pPr algn="ctr"/>
            <a:r>
              <a:rPr lang="ru-RU" sz="1000"/>
              <a:t>доступом</a:t>
            </a:r>
          </a:p>
        </p:txBody>
      </p:sp>
      <p:sp>
        <p:nvSpPr>
          <p:cNvPr id="19485" name="Text Box 165"/>
          <p:cNvSpPr txBox="1">
            <a:spLocks noChangeArrowheads="1"/>
          </p:cNvSpPr>
          <p:nvPr/>
        </p:nvSpPr>
        <p:spPr bwMode="auto">
          <a:xfrm>
            <a:off x="2987675" y="3284538"/>
            <a:ext cx="3313113" cy="835025"/>
          </a:xfrm>
          <a:prstGeom prst="rect">
            <a:avLst/>
          </a:prstGeom>
          <a:solidFill>
            <a:srgbClr val="FF00FF"/>
          </a:solidFill>
          <a:ln w="9525">
            <a:solidFill>
              <a:schemeClr val="tx1"/>
            </a:solidFill>
            <a:miter lim="800000"/>
            <a:headEnd/>
            <a:tailEnd/>
          </a:ln>
        </p:spPr>
        <p:txBody>
          <a:bodyPr>
            <a:spAutoFit/>
          </a:bodyPr>
          <a:lstStyle/>
          <a:p>
            <a:r>
              <a:rPr lang="ru-RU" sz="1600"/>
              <a:t>Медицинская информация (доступна любому зарегистрированному врачу)</a:t>
            </a:r>
          </a:p>
        </p:txBody>
      </p:sp>
      <p:sp>
        <p:nvSpPr>
          <p:cNvPr id="19486" name="Text Box 166"/>
          <p:cNvSpPr txBox="1">
            <a:spLocks noChangeArrowheads="1"/>
          </p:cNvSpPr>
          <p:nvPr/>
        </p:nvSpPr>
        <p:spPr bwMode="auto">
          <a:xfrm>
            <a:off x="2987675" y="4106863"/>
            <a:ext cx="3313113" cy="1079500"/>
          </a:xfrm>
          <a:prstGeom prst="rect">
            <a:avLst/>
          </a:prstGeom>
          <a:solidFill>
            <a:srgbClr val="FF00FF">
              <a:alpha val="45882"/>
            </a:srgbClr>
          </a:solidFill>
          <a:ln w="9525">
            <a:solidFill>
              <a:schemeClr val="tx1"/>
            </a:solidFill>
            <a:miter lim="800000"/>
            <a:headEnd/>
            <a:tailEnd/>
          </a:ln>
        </p:spPr>
        <p:txBody>
          <a:bodyPr>
            <a:spAutoFit/>
          </a:bodyPr>
          <a:lstStyle/>
          <a:p>
            <a:r>
              <a:rPr lang="ru-RU" sz="1600"/>
              <a:t>Медицинская информация специальной рабочей группы -Психиатрия, гинекология и др. (доступна членам группы)</a:t>
            </a:r>
          </a:p>
        </p:txBody>
      </p:sp>
      <p:sp>
        <p:nvSpPr>
          <p:cNvPr id="19487" name="Text Box 167"/>
          <p:cNvSpPr txBox="1">
            <a:spLocks noChangeArrowheads="1"/>
          </p:cNvSpPr>
          <p:nvPr/>
        </p:nvSpPr>
        <p:spPr bwMode="auto">
          <a:xfrm>
            <a:off x="2987675" y="5157788"/>
            <a:ext cx="3313113" cy="835025"/>
          </a:xfrm>
          <a:prstGeom prst="rect">
            <a:avLst/>
          </a:prstGeom>
          <a:solidFill>
            <a:srgbClr val="FF00FF">
              <a:alpha val="9019"/>
            </a:srgbClr>
          </a:solidFill>
          <a:ln w="9525">
            <a:solidFill>
              <a:schemeClr val="tx1"/>
            </a:solidFill>
            <a:miter lim="800000"/>
            <a:headEnd/>
            <a:tailEnd/>
          </a:ln>
        </p:spPr>
        <p:txBody>
          <a:bodyPr>
            <a:spAutoFit/>
          </a:bodyPr>
          <a:lstStyle/>
          <a:p>
            <a:r>
              <a:rPr lang="ru-RU" sz="1600"/>
              <a:t>Индивидуальный доступ (доступна списку лиц, опреде-ленному пациентом)</a:t>
            </a:r>
          </a:p>
        </p:txBody>
      </p:sp>
      <p:sp>
        <p:nvSpPr>
          <p:cNvPr id="19488" name="Line 163"/>
          <p:cNvSpPr>
            <a:spLocks noChangeShapeType="1"/>
          </p:cNvSpPr>
          <p:nvPr/>
        </p:nvSpPr>
        <p:spPr bwMode="auto">
          <a:xfrm>
            <a:off x="5292725" y="2349500"/>
            <a:ext cx="792163" cy="3167063"/>
          </a:xfrm>
          <a:prstGeom prst="line">
            <a:avLst/>
          </a:prstGeom>
          <a:noFill/>
          <a:ln w="9525">
            <a:solidFill>
              <a:schemeClr val="tx1"/>
            </a:solidFill>
            <a:round/>
            <a:headEnd/>
            <a:tailEnd type="triangle" w="med" len="med"/>
          </a:ln>
        </p:spPr>
        <p:txBody>
          <a:bodyPr/>
          <a:lstStyle/>
          <a:p>
            <a:endParaRPr lang="ru-RU"/>
          </a:p>
        </p:txBody>
      </p:sp>
      <p:sp>
        <p:nvSpPr>
          <p:cNvPr id="19489" name="Text Box 169"/>
          <p:cNvSpPr txBox="1">
            <a:spLocks noChangeArrowheads="1"/>
          </p:cNvSpPr>
          <p:nvPr/>
        </p:nvSpPr>
        <p:spPr bwMode="auto">
          <a:xfrm>
            <a:off x="5459413" y="2997200"/>
            <a:ext cx="841375" cy="366713"/>
          </a:xfrm>
          <a:prstGeom prst="rect">
            <a:avLst/>
          </a:prstGeom>
          <a:solidFill>
            <a:srgbClr val="FF00FF"/>
          </a:solidFill>
          <a:ln w="9525">
            <a:noFill/>
            <a:miter lim="800000"/>
            <a:headEnd/>
            <a:tailEnd/>
          </a:ln>
        </p:spPr>
        <p:txBody>
          <a:bodyPr wrap="none">
            <a:spAutoFit/>
          </a:bodyPr>
          <a:lstStyle/>
          <a:p>
            <a:r>
              <a:rPr lang="ru-RU" b="1">
                <a:solidFill>
                  <a:srgbClr val="FFFF00"/>
                </a:solidFill>
              </a:rPr>
              <a:t>ИЭМК</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3"/>
          <p:cNvSpPr txBox="1">
            <a:spLocks noChangeArrowheads="1"/>
          </p:cNvSpPr>
          <p:nvPr/>
        </p:nvSpPr>
        <p:spPr bwMode="auto">
          <a:xfrm>
            <a:off x="158750" y="4456113"/>
            <a:ext cx="184150" cy="366712"/>
          </a:xfrm>
          <a:prstGeom prst="rect">
            <a:avLst/>
          </a:prstGeom>
          <a:noFill/>
          <a:ln w="9525">
            <a:noFill/>
            <a:miter lim="800000"/>
            <a:headEnd/>
            <a:tailEnd/>
          </a:ln>
        </p:spPr>
        <p:txBody>
          <a:bodyPr wrap="none">
            <a:spAutoFit/>
          </a:bodyPr>
          <a:lstStyle/>
          <a:p>
            <a:endParaRPr lang="ru-RU"/>
          </a:p>
        </p:txBody>
      </p:sp>
      <p:sp>
        <p:nvSpPr>
          <p:cNvPr id="21507" name="Text Box 4"/>
          <p:cNvSpPr txBox="1">
            <a:spLocks noChangeArrowheads="1"/>
          </p:cNvSpPr>
          <p:nvPr/>
        </p:nvSpPr>
        <p:spPr bwMode="auto">
          <a:xfrm>
            <a:off x="107950" y="260350"/>
            <a:ext cx="9036050" cy="1066800"/>
          </a:xfrm>
          <a:prstGeom prst="rect">
            <a:avLst/>
          </a:prstGeom>
          <a:noFill/>
          <a:ln w="9525">
            <a:noFill/>
            <a:miter lim="800000"/>
            <a:headEnd/>
            <a:tailEnd/>
          </a:ln>
        </p:spPr>
        <p:txBody>
          <a:bodyPr>
            <a:spAutoFit/>
          </a:bodyPr>
          <a:lstStyle/>
          <a:p>
            <a:r>
              <a:rPr lang="ru-RU" sz="4000" b="1">
                <a:solidFill>
                  <a:srgbClr val="FFFF00"/>
                </a:solidFill>
              </a:rPr>
              <a:t>Обмен информацией с ИЭМК</a:t>
            </a:r>
          </a:p>
          <a:p>
            <a:r>
              <a:rPr lang="en-US" sz="2400">
                <a:solidFill>
                  <a:srgbClr val="FFFF00"/>
                </a:solidFill>
              </a:rPr>
              <a:t>CDA – </a:t>
            </a:r>
            <a:r>
              <a:rPr lang="ru-RU" sz="2400">
                <a:solidFill>
                  <a:srgbClr val="FFFF00"/>
                </a:solidFill>
              </a:rPr>
              <a:t>подобный формат (</a:t>
            </a:r>
            <a:r>
              <a:rPr lang="en-US" sz="2400">
                <a:solidFill>
                  <a:srgbClr val="FFFF00"/>
                </a:solidFill>
              </a:rPr>
              <a:t>XML- </a:t>
            </a:r>
            <a:r>
              <a:rPr lang="ru-RU" sz="2400">
                <a:solidFill>
                  <a:srgbClr val="FFFF00"/>
                </a:solidFill>
              </a:rPr>
              <a:t>файл)</a:t>
            </a:r>
          </a:p>
        </p:txBody>
      </p:sp>
      <p:sp>
        <p:nvSpPr>
          <p:cNvPr id="21508" name="Rectangle 6"/>
          <p:cNvSpPr>
            <a:spLocks noChangeArrowheads="1"/>
          </p:cNvSpPr>
          <p:nvPr/>
        </p:nvSpPr>
        <p:spPr bwMode="auto">
          <a:xfrm>
            <a:off x="1979613" y="1700213"/>
            <a:ext cx="5545137" cy="5113337"/>
          </a:xfrm>
          <a:prstGeom prst="rect">
            <a:avLst/>
          </a:prstGeom>
          <a:solidFill>
            <a:srgbClr val="008000">
              <a:alpha val="27843"/>
            </a:srgbClr>
          </a:solidFill>
          <a:ln w="9525">
            <a:solidFill>
              <a:schemeClr val="tx1"/>
            </a:solidFill>
            <a:miter lim="800000"/>
            <a:headEnd/>
            <a:tailEnd/>
          </a:ln>
        </p:spPr>
        <p:txBody>
          <a:bodyPr wrap="none" anchor="ctr"/>
          <a:lstStyle/>
          <a:p>
            <a:pPr algn="ctr"/>
            <a:endParaRPr lang="ru-RU"/>
          </a:p>
        </p:txBody>
      </p:sp>
      <p:sp>
        <p:nvSpPr>
          <p:cNvPr id="21509" name="Text Box 8"/>
          <p:cNvSpPr txBox="1">
            <a:spLocks noChangeArrowheads="1"/>
          </p:cNvSpPr>
          <p:nvPr/>
        </p:nvSpPr>
        <p:spPr bwMode="auto">
          <a:xfrm>
            <a:off x="4960938" y="1628775"/>
            <a:ext cx="2563812" cy="366713"/>
          </a:xfrm>
          <a:prstGeom prst="rect">
            <a:avLst/>
          </a:prstGeom>
          <a:noFill/>
          <a:ln w="9525">
            <a:noFill/>
            <a:miter lim="800000"/>
            <a:headEnd/>
            <a:tailEnd/>
          </a:ln>
        </p:spPr>
        <p:txBody>
          <a:bodyPr wrap="none">
            <a:spAutoFit/>
          </a:bodyPr>
          <a:lstStyle/>
          <a:p>
            <a:r>
              <a:rPr lang="ru-RU" b="1"/>
              <a:t>Передаваемая ЭПМЗ</a:t>
            </a:r>
          </a:p>
        </p:txBody>
      </p:sp>
      <p:sp>
        <p:nvSpPr>
          <p:cNvPr id="21510" name="Rectangle 9"/>
          <p:cNvSpPr>
            <a:spLocks noChangeArrowheads="1"/>
          </p:cNvSpPr>
          <p:nvPr/>
        </p:nvSpPr>
        <p:spPr bwMode="auto">
          <a:xfrm>
            <a:off x="2051050" y="2060575"/>
            <a:ext cx="5400675" cy="1655763"/>
          </a:xfrm>
          <a:prstGeom prst="rect">
            <a:avLst/>
          </a:prstGeom>
          <a:solidFill>
            <a:srgbClr val="339966"/>
          </a:solidFill>
          <a:ln w="9525">
            <a:solidFill>
              <a:schemeClr val="tx1"/>
            </a:solidFill>
            <a:miter lim="800000"/>
            <a:headEnd/>
            <a:tailEnd/>
          </a:ln>
        </p:spPr>
        <p:txBody>
          <a:bodyPr wrap="none" anchor="ctr"/>
          <a:lstStyle/>
          <a:p>
            <a:pPr algn="ctr"/>
            <a:endParaRPr lang="ru-RU"/>
          </a:p>
        </p:txBody>
      </p:sp>
      <p:sp>
        <p:nvSpPr>
          <p:cNvPr id="21511" name="Text Box 12"/>
          <p:cNvSpPr txBox="1">
            <a:spLocks noChangeArrowheads="1"/>
          </p:cNvSpPr>
          <p:nvPr/>
        </p:nvSpPr>
        <p:spPr bwMode="auto">
          <a:xfrm>
            <a:off x="2124075" y="1989138"/>
            <a:ext cx="5370513" cy="1754187"/>
          </a:xfrm>
          <a:prstGeom prst="rect">
            <a:avLst/>
          </a:prstGeom>
          <a:noFill/>
          <a:ln w="9525">
            <a:noFill/>
            <a:miter lim="800000"/>
            <a:headEnd/>
            <a:tailEnd/>
          </a:ln>
        </p:spPr>
        <p:txBody>
          <a:bodyPr wrap="none">
            <a:spAutoFit/>
          </a:bodyPr>
          <a:lstStyle/>
          <a:p>
            <a:r>
              <a:rPr lang="ru-RU" b="1" u="sng">
                <a:solidFill>
                  <a:srgbClr val="FFFF00"/>
                </a:solidFill>
              </a:rPr>
              <a:t>Заголовок записи:</a:t>
            </a:r>
          </a:p>
          <a:p>
            <a:pPr>
              <a:buFontTx/>
              <a:buChar char="•"/>
            </a:pPr>
            <a:r>
              <a:rPr lang="ru-RU" b="1">
                <a:solidFill>
                  <a:srgbClr val="FFFF00"/>
                </a:solidFill>
              </a:rPr>
              <a:t>Идентификаторы субъекта</a:t>
            </a:r>
          </a:p>
          <a:p>
            <a:pPr>
              <a:buFontTx/>
              <a:buChar char="•"/>
            </a:pPr>
            <a:r>
              <a:rPr lang="ru-RU" b="1">
                <a:solidFill>
                  <a:srgbClr val="FFFF00"/>
                </a:solidFill>
              </a:rPr>
              <a:t>Дата</a:t>
            </a:r>
          </a:p>
          <a:p>
            <a:pPr>
              <a:buFontTx/>
              <a:buChar char="•"/>
            </a:pPr>
            <a:r>
              <a:rPr lang="ru-RU" b="1">
                <a:solidFill>
                  <a:srgbClr val="FFFF00"/>
                </a:solidFill>
              </a:rPr>
              <a:t>Идентификаторы автора и мед.организации</a:t>
            </a:r>
          </a:p>
          <a:p>
            <a:pPr>
              <a:buFontTx/>
              <a:buChar char="•"/>
            </a:pPr>
            <a:r>
              <a:rPr lang="ru-RU" b="1">
                <a:solidFill>
                  <a:srgbClr val="FFFF00"/>
                </a:solidFill>
              </a:rPr>
              <a:t>Название записи</a:t>
            </a:r>
          </a:p>
          <a:p>
            <a:pPr>
              <a:buFontTx/>
              <a:buChar char="•"/>
            </a:pPr>
            <a:r>
              <a:rPr lang="ru-RU" b="1">
                <a:solidFill>
                  <a:srgbClr val="FFFF00"/>
                </a:solidFill>
              </a:rPr>
              <a:t>Код типа записи</a:t>
            </a:r>
            <a:r>
              <a:rPr lang="ru-RU"/>
              <a:t> (опционально) </a:t>
            </a:r>
          </a:p>
        </p:txBody>
      </p:sp>
      <p:sp>
        <p:nvSpPr>
          <p:cNvPr id="21512" name="Rectangle 13"/>
          <p:cNvSpPr>
            <a:spLocks noChangeArrowheads="1"/>
          </p:cNvSpPr>
          <p:nvPr/>
        </p:nvSpPr>
        <p:spPr bwMode="auto">
          <a:xfrm>
            <a:off x="2051050" y="3787775"/>
            <a:ext cx="5400675" cy="2881313"/>
          </a:xfrm>
          <a:prstGeom prst="rect">
            <a:avLst/>
          </a:prstGeom>
          <a:solidFill>
            <a:srgbClr val="339966"/>
          </a:solidFill>
          <a:ln w="9525">
            <a:solidFill>
              <a:schemeClr val="tx1"/>
            </a:solidFill>
            <a:miter lim="800000"/>
            <a:headEnd/>
            <a:tailEnd/>
          </a:ln>
        </p:spPr>
        <p:txBody>
          <a:bodyPr wrap="none" anchor="ctr"/>
          <a:lstStyle/>
          <a:p>
            <a:pPr algn="ctr"/>
            <a:endParaRPr lang="ru-RU"/>
          </a:p>
        </p:txBody>
      </p:sp>
      <p:sp>
        <p:nvSpPr>
          <p:cNvPr id="21513" name="Text Box 14"/>
          <p:cNvSpPr txBox="1">
            <a:spLocks noChangeArrowheads="1"/>
          </p:cNvSpPr>
          <p:nvPr/>
        </p:nvSpPr>
        <p:spPr bwMode="auto">
          <a:xfrm>
            <a:off x="2119313" y="3763963"/>
            <a:ext cx="5332412" cy="2862262"/>
          </a:xfrm>
          <a:prstGeom prst="rect">
            <a:avLst/>
          </a:prstGeom>
          <a:noFill/>
          <a:ln w="9525">
            <a:noFill/>
            <a:miter lim="800000"/>
            <a:headEnd/>
            <a:tailEnd/>
          </a:ln>
        </p:spPr>
        <p:txBody>
          <a:bodyPr>
            <a:spAutoFit/>
          </a:bodyPr>
          <a:lstStyle/>
          <a:p>
            <a:r>
              <a:rPr lang="ru-RU" b="1" u="sng">
                <a:solidFill>
                  <a:srgbClr val="FFFF00"/>
                </a:solidFill>
              </a:rPr>
              <a:t>Тело записи:</a:t>
            </a:r>
          </a:p>
          <a:p>
            <a:pPr>
              <a:buFontTx/>
              <a:buChar char="•"/>
            </a:pPr>
            <a:r>
              <a:rPr lang="ru-RU" b="1">
                <a:solidFill>
                  <a:srgbClr val="FFFF00"/>
                </a:solidFill>
              </a:rPr>
              <a:t>Текст записи – ее медицинское содержание</a:t>
            </a:r>
          </a:p>
          <a:p>
            <a:pPr>
              <a:buFontTx/>
              <a:buChar char="•"/>
            </a:pPr>
            <a:r>
              <a:rPr lang="ru-RU" b="1">
                <a:solidFill>
                  <a:srgbClr val="FFFF00"/>
                </a:solidFill>
              </a:rPr>
              <a:t>Прикрепленные файлы </a:t>
            </a:r>
            <a:r>
              <a:rPr lang="ru-RU"/>
              <a:t>(опционально) </a:t>
            </a:r>
          </a:p>
          <a:p>
            <a:pPr>
              <a:buFontTx/>
              <a:buChar char="•"/>
            </a:pPr>
            <a:r>
              <a:rPr lang="ru-RU" b="1">
                <a:solidFill>
                  <a:srgbClr val="FFFF00"/>
                </a:solidFill>
              </a:rPr>
              <a:t>Ссылки на информацию, размещенную в других хранилищах</a:t>
            </a:r>
            <a:r>
              <a:rPr lang="ru-RU"/>
              <a:t>(опционально) </a:t>
            </a:r>
            <a:endParaRPr lang="ru-RU" b="1">
              <a:solidFill>
                <a:srgbClr val="FFFF00"/>
              </a:solidFill>
            </a:endParaRPr>
          </a:p>
          <a:p>
            <a:pPr>
              <a:buFontTx/>
              <a:buChar char="•"/>
            </a:pPr>
            <a:r>
              <a:rPr lang="en-US" b="1">
                <a:solidFill>
                  <a:srgbClr val="FFFF00"/>
                </a:solidFill>
              </a:rPr>
              <a:t>XML-</a:t>
            </a:r>
            <a:r>
              <a:rPr lang="ru-RU" b="1">
                <a:solidFill>
                  <a:srgbClr val="FFFF00"/>
                </a:solidFill>
              </a:rPr>
              <a:t>теги, предписанные для данного типа записи </a:t>
            </a:r>
            <a:r>
              <a:rPr lang="ru-RU"/>
              <a:t>(обязательные и опциональные)</a:t>
            </a:r>
            <a:r>
              <a:rPr lang="ru-RU" b="1">
                <a:solidFill>
                  <a:srgbClr val="FFFF00"/>
                </a:solidFill>
              </a:rPr>
              <a:t> </a:t>
            </a:r>
          </a:p>
          <a:p>
            <a:pPr>
              <a:buFontTx/>
              <a:buChar char="•"/>
            </a:pPr>
            <a:r>
              <a:rPr lang="en-US" b="1">
                <a:solidFill>
                  <a:srgbClr val="FFFF00"/>
                </a:solidFill>
              </a:rPr>
              <a:t>XML-</a:t>
            </a:r>
            <a:r>
              <a:rPr lang="ru-RU" b="1">
                <a:solidFill>
                  <a:srgbClr val="FFFF00"/>
                </a:solidFill>
              </a:rPr>
              <a:t>теги, указанные поставщиком информации для пользователей, готовых к их обработке (</a:t>
            </a:r>
            <a:r>
              <a:rPr lang="ru-RU"/>
              <a:t>в ИЭМК не обрабатываются)</a:t>
            </a:r>
          </a:p>
        </p:txBody>
      </p:sp>
      <p:sp>
        <p:nvSpPr>
          <p:cNvPr id="21514" name="TextBox 9"/>
          <p:cNvSpPr txBox="1">
            <a:spLocks noChangeArrowheads="1"/>
          </p:cNvSpPr>
          <p:nvPr/>
        </p:nvSpPr>
        <p:spPr bwMode="auto">
          <a:xfrm rot="-5400000">
            <a:off x="-854868" y="4842669"/>
            <a:ext cx="2995612" cy="368300"/>
          </a:xfrm>
          <a:prstGeom prst="rect">
            <a:avLst/>
          </a:prstGeom>
          <a:solidFill>
            <a:srgbClr val="00B050"/>
          </a:solidFill>
          <a:ln w="9525">
            <a:noFill/>
            <a:miter lim="800000"/>
            <a:headEnd/>
            <a:tailEnd/>
          </a:ln>
        </p:spPr>
        <p:txBody>
          <a:bodyPr wrap="none">
            <a:spAutoFit/>
          </a:bodyPr>
          <a:lstStyle/>
          <a:p>
            <a:r>
              <a:rPr lang="en-US">
                <a:solidFill>
                  <a:srgbClr val="FFFF00"/>
                </a:solidFill>
              </a:rPr>
              <a:t>Green CDA (</a:t>
            </a:r>
            <a:r>
              <a:rPr lang="ru-RU">
                <a:solidFill>
                  <a:srgbClr val="FFFF00"/>
                </a:solidFill>
              </a:rPr>
              <a:t>Зеленая АКД)</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158750" y="4456113"/>
            <a:ext cx="184150" cy="366712"/>
          </a:xfrm>
          <a:prstGeom prst="rect">
            <a:avLst/>
          </a:prstGeom>
          <a:noFill/>
          <a:ln w="9525">
            <a:noFill/>
            <a:miter lim="800000"/>
            <a:headEnd/>
            <a:tailEnd/>
          </a:ln>
        </p:spPr>
        <p:txBody>
          <a:bodyPr wrap="none">
            <a:spAutoFit/>
          </a:bodyPr>
          <a:lstStyle/>
          <a:p>
            <a:endParaRPr lang="ru-RU"/>
          </a:p>
        </p:txBody>
      </p:sp>
      <p:sp>
        <p:nvSpPr>
          <p:cNvPr id="22531" name="Text Box 3"/>
          <p:cNvSpPr txBox="1">
            <a:spLocks noChangeArrowheads="1"/>
          </p:cNvSpPr>
          <p:nvPr/>
        </p:nvSpPr>
        <p:spPr bwMode="auto">
          <a:xfrm>
            <a:off x="107950" y="115888"/>
            <a:ext cx="9036050" cy="1311275"/>
          </a:xfrm>
          <a:prstGeom prst="rect">
            <a:avLst/>
          </a:prstGeom>
          <a:noFill/>
          <a:ln w="9525">
            <a:noFill/>
            <a:miter lim="800000"/>
            <a:headEnd/>
            <a:tailEnd/>
          </a:ln>
        </p:spPr>
        <p:txBody>
          <a:bodyPr>
            <a:spAutoFit/>
          </a:bodyPr>
          <a:lstStyle/>
          <a:p>
            <a:r>
              <a:rPr lang="ru-RU" sz="4000" b="1">
                <a:solidFill>
                  <a:srgbClr val="FFFF00"/>
                </a:solidFill>
              </a:rPr>
              <a:t>Ключевой элемент – </a:t>
            </a:r>
          </a:p>
          <a:p>
            <a:r>
              <a:rPr lang="ru-RU" sz="4000" b="1">
                <a:solidFill>
                  <a:srgbClr val="FFFF00"/>
                </a:solidFill>
              </a:rPr>
              <a:t>код типа записи (справочник)</a:t>
            </a:r>
            <a:endParaRPr lang="ru-RU" sz="2400">
              <a:solidFill>
                <a:srgbClr val="FFFF00"/>
              </a:solidFill>
            </a:endParaRPr>
          </a:p>
        </p:txBody>
      </p:sp>
      <p:sp>
        <p:nvSpPr>
          <p:cNvPr id="22532" name="Text Box 10"/>
          <p:cNvSpPr txBox="1">
            <a:spLocks noChangeArrowheads="1"/>
          </p:cNvSpPr>
          <p:nvPr/>
        </p:nvSpPr>
        <p:spPr bwMode="auto">
          <a:xfrm>
            <a:off x="0" y="1412875"/>
            <a:ext cx="9144000" cy="5848350"/>
          </a:xfrm>
          <a:prstGeom prst="rect">
            <a:avLst/>
          </a:prstGeom>
          <a:noFill/>
          <a:ln w="9525">
            <a:noFill/>
            <a:miter lim="800000"/>
            <a:headEnd/>
            <a:tailEnd/>
          </a:ln>
        </p:spPr>
        <p:txBody>
          <a:bodyPr>
            <a:spAutoFit/>
          </a:bodyPr>
          <a:lstStyle/>
          <a:p>
            <a:r>
              <a:rPr lang="ru-RU" sz="2200"/>
              <a:t>К коду типа записи могут быть приписаны:</a:t>
            </a:r>
          </a:p>
          <a:p>
            <a:r>
              <a:rPr lang="ru-RU" sz="2200"/>
              <a:t> - требования и способы обработки формализованной информации: </a:t>
            </a:r>
          </a:p>
          <a:p>
            <a:pPr lvl="1">
              <a:buFont typeface="Arial" charset="0"/>
              <a:buChar char="•"/>
            </a:pPr>
            <a:r>
              <a:rPr lang="ru-RU" sz="2200"/>
              <a:t> список обязательных </a:t>
            </a:r>
            <a:r>
              <a:rPr lang="en-US" sz="2200"/>
              <a:t>XML-</a:t>
            </a:r>
            <a:r>
              <a:rPr lang="ru-RU" sz="2200"/>
              <a:t>тегов,</a:t>
            </a:r>
            <a:r>
              <a:rPr lang="en-US" sz="2200"/>
              <a:t> </a:t>
            </a:r>
            <a:endParaRPr lang="ru-RU" sz="2200"/>
          </a:p>
          <a:p>
            <a:pPr lvl="1">
              <a:buFont typeface="Arial" charset="0"/>
              <a:buChar char="•"/>
            </a:pPr>
            <a:r>
              <a:rPr lang="ru-RU" sz="2200"/>
              <a:t> список допустимых </a:t>
            </a:r>
            <a:r>
              <a:rPr lang="en-US" sz="2200"/>
              <a:t>XML-</a:t>
            </a:r>
            <a:r>
              <a:rPr lang="ru-RU" sz="2200"/>
              <a:t>тегов; </a:t>
            </a:r>
          </a:p>
          <a:p>
            <a:r>
              <a:rPr lang="ru-RU" sz="2200"/>
              <a:t>   </a:t>
            </a:r>
          </a:p>
          <a:p>
            <a:r>
              <a:rPr lang="ru-RU" sz="2200"/>
              <a:t> - контроль обязательного представления определенных записей.  </a:t>
            </a:r>
          </a:p>
          <a:p>
            <a:pPr>
              <a:buFontTx/>
              <a:buChar char="•"/>
            </a:pPr>
            <a:endParaRPr lang="ru-RU" sz="2200"/>
          </a:p>
          <a:p>
            <a:r>
              <a:rPr lang="ru-RU" sz="2200" u="sng"/>
              <a:t>Необходимо создать инфраструктуру «полуформализованного» обмена, а дальше наращивать степень формализации (издавая нормативные документы) на местном или федеральном уровне.</a:t>
            </a:r>
          </a:p>
          <a:p>
            <a:endParaRPr lang="ru-RU" sz="2200" u="sng"/>
          </a:p>
          <a:p>
            <a:r>
              <a:rPr lang="ru-RU" sz="2200"/>
              <a:t>На основе формализованной информации можно:</a:t>
            </a:r>
          </a:p>
          <a:p>
            <a:pPr>
              <a:buFontTx/>
              <a:buChar char="•"/>
            </a:pPr>
            <a:r>
              <a:rPr lang="ru-RU" sz="2200"/>
              <a:t> строить интегрированные медицинские документы по пациенту (например, динамику лабораторных показателей, сводную таблицу принимаемых медикаментов и др.);</a:t>
            </a:r>
          </a:p>
          <a:p>
            <a:pPr>
              <a:buFontTx/>
              <a:buChar char="•"/>
            </a:pPr>
            <a:r>
              <a:rPr lang="ru-RU" sz="2200"/>
              <a:t> агрегированные отчеты и обезличенную аналитику.</a:t>
            </a:r>
            <a:r>
              <a:rPr lang="ru-RU" sz="2200" u="sng"/>
              <a:t> </a:t>
            </a:r>
          </a:p>
          <a:p>
            <a:r>
              <a:rPr lang="ru-RU" sz="2200"/>
              <a:t>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158750" y="4456113"/>
            <a:ext cx="184150" cy="366712"/>
          </a:xfrm>
          <a:prstGeom prst="rect">
            <a:avLst/>
          </a:prstGeom>
          <a:noFill/>
          <a:ln w="9525">
            <a:noFill/>
            <a:miter lim="800000"/>
            <a:headEnd/>
            <a:tailEnd/>
          </a:ln>
        </p:spPr>
        <p:txBody>
          <a:bodyPr wrap="none">
            <a:spAutoFit/>
          </a:bodyPr>
          <a:lstStyle/>
          <a:p>
            <a:endParaRPr lang="ru-RU"/>
          </a:p>
        </p:txBody>
      </p:sp>
      <p:sp>
        <p:nvSpPr>
          <p:cNvPr id="23555" name="Text Box 3"/>
          <p:cNvSpPr txBox="1">
            <a:spLocks noChangeArrowheads="1"/>
          </p:cNvSpPr>
          <p:nvPr/>
        </p:nvSpPr>
        <p:spPr bwMode="auto">
          <a:xfrm>
            <a:off x="107950" y="115888"/>
            <a:ext cx="9036050" cy="1384300"/>
          </a:xfrm>
          <a:prstGeom prst="rect">
            <a:avLst/>
          </a:prstGeom>
          <a:noFill/>
          <a:ln w="9525">
            <a:noFill/>
            <a:miter lim="800000"/>
            <a:headEnd/>
            <a:tailEnd/>
          </a:ln>
        </p:spPr>
        <p:txBody>
          <a:bodyPr>
            <a:spAutoFit/>
          </a:bodyPr>
          <a:lstStyle/>
          <a:p>
            <a:r>
              <a:rPr lang="ru-RU" sz="2800" b="1">
                <a:solidFill>
                  <a:srgbClr val="FFFF00"/>
                </a:solidFill>
              </a:rPr>
              <a:t>Первоочередные кандидаты на формализацию (наиболее важные сценарии информационного обмена)</a:t>
            </a:r>
            <a:endParaRPr lang="ru-RU" sz="1600">
              <a:solidFill>
                <a:srgbClr val="FFFF00"/>
              </a:solidFill>
            </a:endParaRPr>
          </a:p>
        </p:txBody>
      </p:sp>
      <p:sp>
        <p:nvSpPr>
          <p:cNvPr id="23556" name="Text Box 10"/>
          <p:cNvSpPr txBox="1">
            <a:spLocks noChangeArrowheads="1"/>
          </p:cNvSpPr>
          <p:nvPr/>
        </p:nvSpPr>
        <p:spPr bwMode="auto">
          <a:xfrm>
            <a:off x="395288" y="1773238"/>
            <a:ext cx="8424862" cy="3970337"/>
          </a:xfrm>
          <a:prstGeom prst="rect">
            <a:avLst/>
          </a:prstGeom>
          <a:noFill/>
          <a:ln w="9525">
            <a:noFill/>
            <a:miter lim="800000"/>
            <a:headEnd/>
            <a:tailEnd/>
          </a:ln>
        </p:spPr>
        <p:txBody>
          <a:bodyPr>
            <a:spAutoFit/>
          </a:bodyPr>
          <a:lstStyle/>
          <a:p>
            <a:pPr marL="457200" indent="-457200">
              <a:buFont typeface="Corbel" pitchFamily="34" charset="0"/>
              <a:buAutoNum type="arabicPeriod"/>
            </a:pPr>
            <a:r>
              <a:rPr lang="ru-RU" sz="2800"/>
              <a:t>Лабораторные исследования (в основном, числовые и хорошо формализуемые данные).</a:t>
            </a:r>
          </a:p>
          <a:p>
            <a:pPr marL="457200" indent="-457200">
              <a:buFont typeface="Corbel" pitchFamily="34" charset="0"/>
              <a:buAutoNum type="arabicPeriod"/>
            </a:pPr>
            <a:r>
              <a:rPr lang="ru-RU" sz="2800"/>
              <a:t>Визуальные методы диагностики – радиология, УЗИ, микроскопия (связь с внешними </a:t>
            </a:r>
            <a:r>
              <a:rPr lang="en-US" sz="2800"/>
              <a:t>DICOM</a:t>
            </a:r>
            <a:r>
              <a:rPr lang="ru-RU" sz="2800"/>
              <a:t> хранилищами</a:t>
            </a:r>
            <a:r>
              <a:rPr lang="en-US" sz="2800"/>
              <a:t>)</a:t>
            </a:r>
            <a:r>
              <a:rPr lang="ru-RU" sz="2800"/>
              <a:t>.</a:t>
            </a:r>
            <a:endParaRPr lang="en-US" sz="2800"/>
          </a:p>
          <a:p>
            <a:pPr marL="457200" indent="-457200">
              <a:buFont typeface="Corbel" pitchFamily="34" charset="0"/>
              <a:buAutoNum type="arabicPeriod"/>
            </a:pPr>
            <a:r>
              <a:rPr lang="ru-RU" sz="2800"/>
              <a:t>Выписки (выписной эпикриз, выписка из амбулаторной карты). </a:t>
            </a:r>
          </a:p>
          <a:p>
            <a:pPr marL="457200" indent="-457200">
              <a:buFont typeface="Corbel" pitchFamily="34" charset="0"/>
              <a:buAutoNum type="arabicPeriod"/>
            </a:pPr>
            <a:r>
              <a:rPr lang="ru-RU" sz="2800"/>
              <a:t>Консультации (внешние или внутренние) врачей-специалистов.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158750" y="4456113"/>
            <a:ext cx="184150" cy="366712"/>
          </a:xfrm>
          <a:prstGeom prst="rect">
            <a:avLst/>
          </a:prstGeom>
          <a:noFill/>
          <a:ln w="9525">
            <a:noFill/>
            <a:miter lim="800000"/>
            <a:headEnd/>
            <a:tailEnd/>
          </a:ln>
        </p:spPr>
        <p:txBody>
          <a:bodyPr wrap="none">
            <a:spAutoFit/>
          </a:bodyPr>
          <a:lstStyle/>
          <a:p>
            <a:endParaRPr lang="ru-RU"/>
          </a:p>
        </p:txBody>
      </p:sp>
      <p:sp>
        <p:nvSpPr>
          <p:cNvPr id="24579" name="Text Box 3"/>
          <p:cNvSpPr txBox="1">
            <a:spLocks noChangeArrowheads="1"/>
          </p:cNvSpPr>
          <p:nvPr/>
        </p:nvSpPr>
        <p:spPr bwMode="auto">
          <a:xfrm>
            <a:off x="107950" y="404813"/>
            <a:ext cx="9036050" cy="701675"/>
          </a:xfrm>
          <a:prstGeom prst="rect">
            <a:avLst/>
          </a:prstGeom>
          <a:noFill/>
          <a:ln w="9525">
            <a:noFill/>
            <a:miter lim="800000"/>
            <a:headEnd/>
            <a:tailEnd/>
          </a:ln>
        </p:spPr>
        <p:txBody>
          <a:bodyPr>
            <a:spAutoFit/>
          </a:bodyPr>
          <a:lstStyle/>
          <a:p>
            <a:r>
              <a:rPr lang="ru-RU" sz="4000" b="1">
                <a:solidFill>
                  <a:srgbClr val="FFFF00"/>
                </a:solidFill>
              </a:rPr>
              <a:t> Идентификация субъекта ИЭМК</a:t>
            </a:r>
            <a:endParaRPr lang="ru-RU" sz="2400">
              <a:solidFill>
                <a:srgbClr val="FFFF00"/>
              </a:solidFill>
            </a:endParaRPr>
          </a:p>
        </p:txBody>
      </p:sp>
      <p:sp>
        <p:nvSpPr>
          <p:cNvPr id="24580" name="TextBox 3"/>
          <p:cNvSpPr txBox="1">
            <a:spLocks noChangeArrowheads="1"/>
          </p:cNvSpPr>
          <p:nvPr/>
        </p:nvSpPr>
        <p:spPr bwMode="auto">
          <a:xfrm>
            <a:off x="539750" y="1773238"/>
            <a:ext cx="2160588" cy="1446212"/>
          </a:xfrm>
          <a:prstGeom prst="rect">
            <a:avLst/>
          </a:prstGeom>
          <a:noFill/>
          <a:ln w="9525">
            <a:solidFill>
              <a:schemeClr val="accent1"/>
            </a:solidFill>
            <a:miter lim="800000"/>
            <a:headEnd/>
            <a:tailEnd/>
          </a:ln>
        </p:spPr>
        <p:txBody>
          <a:bodyPr>
            <a:spAutoFit/>
          </a:bodyPr>
          <a:lstStyle/>
          <a:p>
            <a:pPr algn="ctr"/>
            <a:r>
              <a:rPr lang="ru-RU" sz="4000"/>
              <a:t>СНИЛС</a:t>
            </a:r>
          </a:p>
          <a:p>
            <a:pPr algn="ctr"/>
            <a:r>
              <a:rPr lang="ru-RU" sz="2400"/>
              <a:t>+ФИО </a:t>
            </a:r>
          </a:p>
          <a:p>
            <a:pPr algn="ctr"/>
            <a:r>
              <a:rPr lang="ru-RU" sz="2400"/>
              <a:t>для контроля</a:t>
            </a:r>
          </a:p>
        </p:txBody>
      </p:sp>
      <p:sp>
        <p:nvSpPr>
          <p:cNvPr id="24581" name="TextBox 4"/>
          <p:cNvSpPr txBox="1">
            <a:spLocks noChangeArrowheads="1"/>
          </p:cNvSpPr>
          <p:nvPr/>
        </p:nvSpPr>
        <p:spPr bwMode="auto">
          <a:xfrm>
            <a:off x="3276600" y="1700213"/>
            <a:ext cx="4319588" cy="647700"/>
          </a:xfrm>
          <a:prstGeom prst="rect">
            <a:avLst/>
          </a:prstGeom>
          <a:noFill/>
          <a:ln w="9525">
            <a:solidFill>
              <a:schemeClr val="accent1"/>
            </a:solidFill>
            <a:miter lim="800000"/>
            <a:headEnd/>
            <a:tailEnd/>
          </a:ln>
        </p:spPr>
        <p:txBody>
          <a:bodyPr>
            <a:spAutoFit/>
          </a:bodyPr>
          <a:lstStyle/>
          <a:p>
            <a:r>
              <a:rPr lang="ru-RU"/>
              <a:t>При создании ИЭМК - контроль ФИО по базе данных Пенсионного фонда </a:t>
            </a:r>
          </a:p>
        </p:txBody>
      </p:sp>
      <p:sp>
        <p:nvSpPr>
          <p:cNvPr id="24582" name="TextBox 5"/>
          <p:cNvSpPr txBox="1">
            <a:spLocks noChangeArrowheads="1"/>
          </p:cNvSpPr>
          <p:nvPr/>
        </p:nvSpPr>
        <p:spPr bwMode="auto">
          <a:xfrm>
            <a:off x="3276600" y="2492375"/>
            <a:ext cx="4319588" cy="923925"/>
          </a:xfrm>
          <a:prstGeom prst="rect">
            <a:avLst/>
          </a:prstGeom>
          <a:noFill/>
          <a:ln w="9525">
            <a:solidFill>
              <a:schemeClr val="accent1"/>
            </a:solidFill>
            <a:miter lim="800000"/>
            <a:headEnd/>
            <a:tailEnd/>
          </a:ln>
        </p:spPr>
        <p:txBody>
          <a:bodyPr>
            <a:spAutoFit/>
          </a:bodyPr>
          <a:lstStyle/>
          <a:p>
            <a:r>
              <a:rPr lang="ru-RU"/>
              <a:t>При запросе к ИЭМК (на чтение или запись) - контроль идентичности ФИО в ИЭМК и в запросе</a:t>
            </a:r>
          </a:p>
        </p:txBody>
      </p:sp>
      <p:cxnSp>
        <p:nvCxnSpPr>
          <p:cNvPr id="8" name="Прямая со стрелкой 7"/>
          <p:cNvCxnSpPr>
            <a:stCxn id="24580" idx="3"/>
            <a:endCxn id="24581" idx="1"/>
          </p:cNvCxnSpPr>
          <p:nvPr/>
        </p:nvCxnSpPr>
        <p:spPr>
          <a:xfrm flipV="1">
            <a:off x="2700338" y="2024063"/>
            <a:ext cx="576262" cy="4714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a:stCxn id="24580" idx="3"/>
            <a:endCxn id="24582" idx="1"/>
          </p:cNvCxnSpPr>
          <p:nvPr/>
        </p:nvCxnSpPr>
        <p:spPr>
          <a:xfrm>
            <a:off x="2700338" y="2495550"/>
            <a:ext cx="576262" cy="4587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585" name="TextBox 11"/>
          <p:cNvSpPr txBox="1">
            <a:spLocks noChangeArrowheads="1"/>
          </p:cNvSpPr>
          <p:nvPr/>
        </p:nvSpPr>
        <p:spPr bwMode="auto">
          <a:xfrm>
            <a:off x="539750" y="4005263"/>
            <a:ext cx="2160588" cy="1508125"/>
          </a:xfrm>
          <a:prstGeom prst="rect">
            <a:avLst/>
          </a:prstGeom>
          <a:noFill/>
          <a:ln w="9525">
            <a:solidFill>
              <a:schemeClr val="accent1"/>
            </a:solidFill>
            <a:miter lim="800000"/>
            <a:headEnd/>
            <a:tailEnd/>
          </a:ln>
        </p:spPr>
        <p:txBody>
          <a:bodyPr>
            <a:spAutoFit/>
          </a:bodyPr>
          <a:lstStyle/>
          <a:p>
            <a:pPr algn="ctr"/>
            <a:r>
              <a:rPr lang="ru-RU" sz="2000"/>
              <a:t>Единый номер полиса </a:t>
            </a:r>
            <a:r>
              <a:rPr lang="ru-RU" sz="2400"/>
              <a:t>ОМС</a:t>
            </a:r>
          </a:p>
          <a:p>
            <a:pPr algn="ctr"/>
            <a:r>
              <a:rPr lang="ru-RU" sz="2400"/>
              <a:t>+ФИО </a:t>
            </a:r>
          </a:p>
          <a:p>
            <a:pPr algn="ctr"/>
            <a:r>
              <a:rPr lang="ru-RU" sz="2400"/>
              <a:t>для контроля</a:t>
            </a:r>
          </a:p>
        </p:txBody>
      </p:sp>
      <p:sp>
        <p:nvSpPr>
          <p:cNvPr id="24586" name="TextBox 12"/>
          <p:cNvSpPr txBox="1">
            <a:spLocks noChangeArrowheads="1"/>
          </p:cNvSpPr>
          <p:nvPr/>
        </p:nvSpPr>
        <p:spPr bwMode="auto">
          <a:xfrm>
            <a:off x="3276600" y="3933825"/>
            <a:ext cx="4319588" cy="646113"/>
          </a:xfrm>
          <a:prstGeom prst="rect">
            <a:avLst/>
          </a:prstGeom>
          <a:noFill/>
          <a:ln w="9525">
            <a:solidFill>
              <a:schemeClr val="accent1"/>
            </a:solidFill>
            <a:miter lim="800000"/>
            <a:headEnd/>
            <a:tailEnd/>
          </a:ln>
        </p:spPr>
        <p:txBody>
          <a:bodyPr>
            <a:spAutoFit/>
          </a:bodyPr>
          <a:lstStyle/>
          <a:p>
            <a:r>
              <a:rPr lang="ru-RU"/>
              <a:t>При создании ИЭМК - контроль ФИО по Единому регистру застрахованных</a:t>
            </a:r>
          </a:p>
        </p:txBody>
      </p:sp>
      <p:sp>
        <p:nvSpPr>
          <p:cNvPr id="24587" name="TextBox 13"/>
          <p:cNvSpPr txBox="1">
            <a:spLocks noChangeArrowheads="1"/>
          </p:cNvSpPr>
          <p:nvPr/>
        </p:nvSpPr>
        <p:spPr bwMode="auto">
          <a:xfrm>
            <a:off x="3276600" y="4724400"/>
            <a:ext cx="4319588" cy="923925"/>
          </a:xfrm>
          <a:prstGeom prst="rect">
            <a:avLst/>
          </a:prstGeom>
          <a:noFill/>
          <a:ln w="9525">
            <a:solidFill>
              <a:schemeClr val="accent1"/>
            </a:solidFill>
            <a:miter lim="800000"/>
            <a:headEnd/>
            <a:tailEnd/>
          </a:ln>
        </p:spPr>
        <p:txBody>
          <a:bodyPr>
            <a:spAutoFit/>
          </a:bodyPr>
          <a:lstStyle/>
          <a:p>
            <a:r>
              <a:rPr lang="ru-RU"/>
              <a:t>При запросе к ИЭМК (на чтение или запись) - контроль идентичности ФИО в ИЭМК и в запросе</a:t>
            </a:r>
          </a:p>
        </p:txBody>
      </p:sp>
      <p:cxnSp>
        <p:nvCxnSpPr>
          <p:cNvPr id="15" name="Прямая со стрелкой 14"/>
          <p:cNvCxnSpPr>
            <a:stCxn id="24585" idx="3"/>
            <a:endCxn id="24586" idx="1"/>
          </p:cNvCxnSpPr>
          <p:nvPr/>
        </p:nvCxnSpPr>
        <p:spPr>
          <a:xfrm flipV="1">
            <a:off x="2700338" y="4256088"/>
            <a:ext cx="576262" cy="5032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a:stCxn id="24585" idx="3"/>
            <a:endCxn id="24587" idx="1"/>
          </p:cNvCxnSpPr>
          <p:nvPr/>
        </p:nvCxnSpPr>
        <p:spPr>
          <a:xfrm>
            <a:off x="2700338" y="4759325"/>
            <a:ext cx="576262" cy="4270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9744" y="3003624"/>
            <a:ext cx="8424936" cy="1673352"/>
          </a:xfrm>
        </p:spPr>
        <p:txBody>
          <a:bodyPr>
            <a:normAutofit fontScale="90000"/>
          </a:bodyPr>
          <a:lstStyle/>
          <a:p>
            <a:pPr eaLnBrk="1" hangingPunct="1">
              <a:lnSpc>
                <a:spcPct val="80000"/>
              </a:lnSpc>
              <a:defRPr/>
            </a:pPr>
            <a:r>
              <a:rPr lang="ru-RU" sz="4800" dirty="0" smtClean="0"/>
              <a:t>Зингерман Борис Валентинович (</a:t>
            </a:r>
            <a:r>
              <a:rPr lang="en-US" sz="4800" dirty="0" smtClean="0"/>
              <a:t>boris@blood.ru</a:t>
            </a:r>
            <a:r>
              <a:rPr lang="ru-RU" sz="4800" dirty="0" smtClean="0"/>
              <a:t>)   (495) 612-44-92 </a:t>
            </a:r>
            <a:br>
              <a:rPr lang="ru-RU" sz="4800" dirty="0" smtClean="0"/>
            </a:br>
            <a:r>
              <a:rPr lang="ru-RU" sz="4800" dirty="0" smtClean="0"/>
              <a:t/>
            </a:r>
            <a:br>
              <a:rPr lang="ru-RU" sz="4800" dirty="0" smtClean="0"/>
            </a:br>
            <a:r>
              <a:rPr lang="ru-RU" sz="4800" dirty="0" smtClean="0"/>
              <a:t/>
            </a:r>
            <a:br>
              <a:rPr lang="ru-RU" sz="4800" dirty="0" smtClean="0"/>
            </a:br>
            <a:r>
              <a:rPr lang="ru-RU" sz="4800" dirty="0" smtClean="0"/>
              <a:t/>
            </a:r>
            <a:br>
              <a:rPr lang="ru-RU" sz="4800" dirty="0" smtClean="0"/>
            </a:br>
            <a:r>
              <a:rPr lang="ru-RU" sz="4800" dirty="0" smtClean="0"/>
              <a:t>Гематологический научный центр </a:t>
            </a:r>
            <a:r>
              <a:rPr lang="ru-RU" sz="4800" dirty="0" smtClean="0">
                <a:latin typeface="Arial" charset="0"/>
              </a:rPr>
              <a:t>МЗСР РФ</a:t>
            </a:r>
            <a:r>
              <a:rPr lang="ru-RU" sz="4800" dirty="0" smtClean="0"/>
              <a:t>       </a:t>
            </a:r>
            <a:br>
              <a:rPr lang="ru-RU" sz="4800" dirty="0" smtClean="0"/>
            </a:br>
            <a:endParaRPr lang="ru-RU" dirty="0"/>
          </a:p>
        </p:txBody>
      </p:sp>
      <p:sp>
        <p:nvSpPr>
          <p:cNvPr id="25604" name="Text Box 4"/>
          <p:cNvSpPr txBox="1">
            <a:spLocks noChangeArrowheads="1"/>
          </p:cNvSpPr>
          <p:nvPr/>
        </p:nvSpPr>
        <p:spPr bwMode="auto">
          <a:xfrm>
            <a:off x="617538" y="615950"/>
            <a:ext cx="7950200" cy="1739900"/>
          </a:xfrm>
          <a:prstGeom prst="rect">
            <a:avLst/>
          </a:prstGeom>
          <a:noFill/>
          <a:ln w="9525">
            <a:noFill/>
            <a:miter lim="800000"/>
            <a:headEnd/>
            <a:tailEnd/>
          </a:ln>
          <a:effectLst/>
        </p:spPr>
        <p:txBody>
          <a:bodyPr wrap="none">
            <a:spAutoFit/>
          </a:bodyPr>
          <a:lstStyle/>
          <a:p>
            <a:pPr algn="ctr"/>
            <a:r>
              <a:rPr lang="ru-RU" sz="3600"/>
              <a:t>Проекты стандартов можно скачать </a:t>
            </a:r>
            <a:endParaRPr lang="en-US" sz="3600"/>
          </a:p>
          <a:p>
            <a:pPr algn="ctr"/>
            <a:r>
              <a:rPr lang="ru-RU" sz="3600"/>
              <a:t>на портале Мед</a:t>
            </a:r>
            <a:r>
              <a:rPr lang="en-US" sz="3600"/>
              <a:t>@</a:t>
            </a:r>
            <a:r>
              <a:rPr lang="ru-RU" sz="3600"/>
              <a:t>рхив</a:t>
            </a:r>
            <a:r>
              <a:rPr lang="en-US" sz="3600"/>
              <a:t> </a:t>
            </a:r>
          </a:p>
          <a:p>
            <a:pPr algn="ctr"/>
            <a:r>
              <a:rPr lang="en-US" sz="3600"/>
              <a:t>(www.medarhiv.ru)</a:t>
            </a:r>
            <a:endParaRPr lang="ru-RU" sz="36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Text Box 5"/>
          <p:cNvSpPr txBox="1">
            <a:spLocks noChangeArrowheads="1"/>
          </p:cNvSpPr>
          <p:nvPr/>
        </p:nvSpPr>
        <p:spPr bwMode="auto">
          <a:xfrm>
            <a:off x="107950" y="1557338"/>
            <a:ext cx="9036050" cy="4248150"/>
          </a:xfrm>
          <a:prstGeom prst="rect">
            <a:avLst/>
          </a:prstGeom>
          <a:noFill/>
          <a:ln w="9525">
            <a:noFill/>
            <a:miter lim="800000"/>
            <a:headEnd/>
            <a:tailEnd/>
          </a:ln>
          <a:effectLst/>
        </p:spPr>
        <p:txBody>
          <a:bodyPr>
            <a:spAutoFit/>
          </a:bodyPr>
          <a:lstStyle/>
          <a:p>
            <a:pPr marL="342900" indent="-342900">
              <a:buFontTx/>
              <a:buAutoNum type="arabicPeriod"/>
            </a:pPr>
            <a:r>
              <a:rPr lang="ru-RU" sz="800"/>
              <a:t>ГОСТ Р 52636-2006 «Электронная история болезни. Общие положения»;</a:t>
            </a:r>
          </a:p>
          <a:p>
            <a:pPr marL="342900" indent="-342900">
              <a:buFontTx/>
              <a:buAutoNum type="arabicPeriod"/>
            </a:pPr>
            <a:r>
              <a:rPr lang="ru-RU" sz="800"/>
              <a:t>ГОСТ Р 52600-2006 «Протоколы ведения больных. Общие положения»;</a:t>
            </a:r>
          </a:p>
          <a:p>
            <a:pPr marL="342900" indent="-342900">
              <a:buFontTx/>
              <a:buAutoNum type="arabicPeriod"/>
            </a:pPr>
            <a:r>
              <a:rPr lang="ru-RU" sz="800"/>
              <a:t>ГОСТ Р 53395-2009 «Информатизация здоровья. Основные положения»;</a:t>
            </a:r>
          </a:p>
          <a:p>
            <a:pPr marL="342900" indent="-342900">
              <a:buFontTx/>
              <a:buAutoNum type="arabicPeriod"/>
            </a:pPr>
            <a:r>
              <a:rPr lang="ru-RU" sz="800"/>
              <a:t>ГОСТ Р 52976-2008 «Информатизация здоровья. Состав первичных данных медицинской статистики лечебно-профилактического учреждения для электронного обмена этими данными. Общие требования»;</a:t>
            </a:r>
          </a:p>
          <a:p>
            <a:pPr marL="342900" indent="-342900">
              <a:buFontTx/>
              <a:buAutoNum type="arabicPeriod"/>
            </a:pPr>
            <a:r>
              <a:rPr lang="ru-RU" sz="800"/>
              <a:t>ГОСТ Р 52977-2008 «Информатизация здоровья. Состав данных о взаиморасчетах за пролеченных пациентов для электронного обмена этими данными. Общие требования»;</a:t>
            </a:r>
          </a:p>
          <a:p>
            <a:pPr marL="342900" indent="-342900">
              <a:buFontTx/>
              <a:buAutoNum type="arabicPeriod"/>
            </a:pPr>
            <a:r>
              <a:rPr lang="ru-RU" sz="800"/>
              <a:t>ГОСТ Р 52978-2008 «Информатизация здоровья. Состав данных о лечебно-профилактическом учреждении для электронного обмена этими данными. Общие требования»;</a:t>
            </a:r>
          </a:p>
          <a:p>
            <a:pPr marL="342900" indent="-342900">
              <a:buFontTx/>
              <a:buAutoNum type="arabicPeriod"/>
            </a:pPr>
            <a:r>
              <a:rPr lang="ru-RU" sz="800"/>
              <a:t>ГОСТ Р ИСО 17090-1 «Информатизация здоровья. Инфраструктура открытого ключа. Часть 1. Структура и общие сведения»;</a:t>
            </a:r>
          </a:p>
          <a:p>
            <a:pPr marL="342900" indent="-342900">
              <a:buFontTx/>
              <a:buAutoNum type="arabicPeriod"/>
            </a:pPr>
            <a:r>
              <a:rPr lang="ru-RU" sz="800"/>
              <a:t>ГОСТ Р ИСО 17090-2 «Информатизация здоровья. Инфраструктура открытого ключа. Часть 2. Профиль сертификатов»;</a:t>
            </a:r>
          </a:p>
          <a:p>
            <a:pPr marL="342900" indent="-342900">
              <a:buFontTx/>
              <a:buAutoNum type="arabicPeriod"/>
            </a:pPr>
            <a:r>
              <a:rPr lang="ru-RU" sz="800"/>
              <a:t>ГОСТ Р ИСО 17090-3 «Информатизация здоровья. Инфраструктура открытого ключа. Часть 3. Управление политиками издателей сертификатов»;</a:t>
            </a:r>
          </a:p>
          <a:p>
            <a:pPr marL="342900" indent="-342900">
              <a:buFontTx/>
              <a:buAutoNum type="arabicPeriod"/>
            </a:pPr>
            <a:r>
              <a:rPr lang="ru-RU" sz="800"/>
              <a:t>ГОСТ Р ИСО/ТО 16056-1-2009 «Информатизация здоровья. Взаимная приемлемость систем и сетей телемедицины. Часть 1. Введение и определения»;</a:t>
            </a:r>
          </a:p>
          <a:p>
            <a:pPr marL="342900" indent="-342900">
              <a:buFontTx/>
              <a:buAutoNum type="arabicPeriod"/>
            </a:pPr>
            <a:r>
              <a:rPr lang="ru-RU" sz="800"/>
              <a:t>ГОСТ Р ИСО/ТО 20514-2009 «Информатизация здоровья. Электронный учет здоровья. Определение, область применения и контекст»;</a:t>
            </a:r>
          </a:p>
          <a:p>
            <a:pPr marL="342900" indent="-342900">
              <a:buFontTx/>
              <a:buAutoNum type="arabicPeriod"/>
            </a:pPr>
            <a:r>
              <a:rPr lang="ru-RU" sz="800"/>
              <a:t>ГОСТ Р ИСО/ТО 22790-2009 «Информатизация здоровья. Функциональные характеристики систем поддержки назначений лекарств»;</a:t>
            </a:r>
          </a:p>
          <a:p>
            <a:pPr marL="342900" indent="-342900">
              <a:buFontTx/>
              <a:buAutoNum type="arabicPeriod"/>
            </a:pPr>
            <a:r>
              <a:rPr lang="ru-RU" sz="800"/>
              <a:t>ГОСТ Р ИСО/ТО 27809-2009 «Информатизация здоровья. Меры по обеспечению безопасности пациента при использовании медицинского программного обеспечения»;</a:t>
            </a:r>
          </a:p>
          <a:p>
            <a:pPr marL="342900" indent="-342900">
              <a:buFontTx/>
              <a:buAutoNum type="arabicPeriod"/>
            </a:pPr>
            <a:r>
              <a:rPr lang="ru-RU" sz="800"/>
              <a:t>ГОСТ Р ИСО/ТС 18308-2008 «Информатизация здоровья. Требования к архитектуре электронного учета здоровья»;</a:t>
            </a:r>
          </a:p>
          <a:p>
            <a:pPr marL="342900" indent="-342900">
              <a:buFontTx/>
              <a:buAutoNum type="arabicPeriod"/>
            </a:pPr>
            <a:r>
              <a:rPr lang="ru-RU" sz="800"/>
              <a:t>ГОСТ Р ИСО/ТС 21667-2009 «Информатизация здоровья. Концептуальная основа показателей здоровья»;</a:t>
            </a:r>
          </a:p>
          <a:p>
            <a:pPr marL="342900" indent="-342900">
              <a:buFontTx/>
              <a:buAutoNum type="arabicPeriod"/>
            </a:pPr>
            <a:r>
              <a:rPr lang="ru-RU" sz="800"/>
              <a:t>ГОСТ Р ИСО/ТС 22600-1-2009 «Информатизация здоровья. Управление полномочиями и контроль доступа. Часть 1. Общие сведения и управление политикой»;</a:t>
            </a:r>
          </a:p>
          <a:p>
            <a:pPr marL="342900" indent="-342900">
              <a:buFontTx/>
              <a:buAutoNum type="arabicPeriod"/>
            </a:pPr>
            <a:r>
              <a:rPr lang="ru-RU" sz="800"/>
              <a:t>ГОСТ Р ИСО/ТС 22600-2-2009 «Информатизация здоровья. Управление полномочиями и контроль доступа. Часть 2. Формальные модели»;</a:t>
            </a:r>
          </a:p>
          <a:p>
            <a:pPr marL="342900" indent="-342900">
              <a:buFontTx/>
              <a:buAutoNum type="arabicPeriod"/>
            </a:pPr>
            <a:r>
              <a:rPr lang="ru-RU" sz="800"/>
              <a:t>ГОСТ Р ИСО/ТС 25238-2009 «Информатизация здоровья. Классификация угроз безопасности от медицинского программного обеспечения»;</a:t>
            </a:r>
          </a:p>
          <a:p>
            <a:pPr marL="342900" indent="-342900">
              <a:buFontTx/>
              <a:buAutoNum type="arabicPeriod"/>
            </a:pPr>
            <a:r>
              <a:rPr lang="ru-RU" sz="800"/>
              <a:t>ГОСТ Р 52979-2008 «Информатизация здоровья. Состав данных сводного регистра застрахованных граждан для электронного обмена этими данными. Общие требования»;</a:t>
            </a:r>
          </a:p>
          <a:p>
            <a:pPr marL="342900" indent="-342900">
              <a:buFontTx/>
              <a:buAutoNum type="arabicPeriod"/>
            </a:pPr>
            <a:r>
              <a:rPr lang="ru-RU" sz="800"/>
              <a:t>ГОСТ Р ИСО 12052-2009 «Информатизация здоровья. Цифровые изображения и связь в медицине (DICOM), включая управление документооборотом и данными»;</a:t>
            </a:r>
          </a:p>
          <a:p>
            <a:pPr marL="342900" indent="-342900">
              <a:buFontTx/>
              <a:buAutoNum type="arabicPeriod"/>
            </a:pPr>
            <a:r>
              <a:rPr lang="ru-RU" sz="800"/>
              <a:t>ГОСТ Р ИСО 17115-2009 «Информатизация здоровья. Словарь терминологических систем»;</a:t>
            </a:r>
          </a:p>
          <a:p>
            <a:pPr marL="342900" indent="-342900">
              <a:buFontTx/>
              <a:buAutoNum type="arabicPeriod"/>
            </a:pPr>
            <a:r>
              <a:rPr lang="ru-RU" sz="800"/>
              <a:t>ГОСТ Р ИСО 17432-2009 «Информатизация здоровья. Сообщения и обмен информацией. Web-доступ к постоянным объектам DICOM»;</a:t>
            </a:r>
          </a:p>
          <a:p>
            <a:pPr marL="342900" indent="-342900">
              <a:buFontTx/>
              <a:buAutoNum type="arabicPeriod"/>
            </a:pPr>
            <a:r>
              <a:rPr lang="ru-RU" sz="800"/>
              <a:t>ГОСТ Р ИСО 20301-2009 «Информатизация здоровья. Пластиковая карта пациента. Общие характеристики»; </a:t>
            </a:r>
          </a:p>
          <a:p>
            <a:pPr marL="342900" indent="-342900">
              <a:buFontTx/>
              <a:buAutoNum type="arabicPeriod"/>
            </a:pPr>
            <a:r>
              <a:rPr lang="ru-RU" sz="800"/>
              <a:t>ГОСТ Р ИСО 20302-2009 «Информатизация здоровья. Пластиковая карта пациента. Система нумерации и процедуры регистрации для обеспечения идентификации»;</a:t>
            </a:r>
          </a:p>
          <a:p>
            <a:pPr marL="342900" indent="-342900">
              <a:buFontTx/>
              <a:buAutoNum type="arabicPeriod"/>
            </a:pPr>
            <a:r>
              <a:rPr lang="ru-RU" sz="800"/>
              <a:t>ГОСТ Р ИСО 21549-1-2009 «Информатизация здоровья. Структура данных на пластиковой карте пациента. Часть 1. Общая структура»;</a:t>
            </a:r>
          </a:p>
          <a:p>
            <a:pPr marL="342900" indent="-342900">
              <a:buFontTx/>
              <a:buAutoNum type="arabicPeriod"/>
            </a:pPr>
            <a:r>
              <a:rPr lang="ru-RU" sz="800"/>
              <a:t>ГОСТ Р ИСО 21549-2-2009 «Информатизация здоровья. Структура данных на пластиковой карте пациента. Часть 2. Общие объекты»;</a:t>
            </a:r>
          </a:p>
          <a:p>
            <a:pPr marL="342900" indent="-342900">
              <a:buFontTx/>
              <a:buAutoNum type="arabicPeriod"/>
            </a:pPr>
            <a:r>
              <a:rPr lang="ru-RU" sz="800"/>
              <a:t>ГОСТ Р ИСО 21549-3-2009 «Информатизация здоровья. Структура данных на пластиковой карте пациента. Часть 3. Основные клинические данные»;</a:t>
            </a:r>
          </a:p>
          <a:p>
            <a:pPr marL="342900" indent="-342900">
              <a:buFontTx/>
              <a:buAutoNum type="arabicPeriod"/>
            </a:pPr>
            <a:r>
              <a:rPr lang="ru-RU" sz="800"/>
              <a:t>ГОСТ Р ИСО 21549-4-2009 «Информатизация здоровья. Структура данных на пластиковой карте пациента. Часть 4. Расширенные клинические данные»;</a:t>
            </a:r>
          </a:p>
          <a:p>
            <a:pPr marL="342900" indent="-342900">
              <a:buFontTx/>
              <a:buAutoNum type="arabicPeriod"/>
            </a:pPr>
            <a:r>
              <a:rPr lang="ru-RU" sz="800"/>
              <a:t>ГОСТ Р ИСО 21549-5 «Информатизация здоровья. Состав данных на пластиковой карте пациента. Часть 5. Идентификационные данные»;</a:t>
            </a:r>
          </a:p>
          <a:p>
            <a:pPr marL="342900" indent="-342900">
              <a:buFontTx/>
              <a:buAutoNum type="arabicPeriod"/>
            </a:pPr>
            <a:r>
              <a:rPr lang="ru-RU" sz="800"/>
              <a:t>ГОСТ Р ИСО 21549-6-2010 «Информатизация здоровья. Состав данных на пластиковой карте пациента. Часть 6. Административные данные»</a:t>
            </a:r>
          </a:p>
          <a:p>
            <a:pPr marL="342900" indent="-342900">
              <a:buFontTx/>
              <a:buAutoNum type="arabicPeriod"/>
            </a:pPr>
            <a:r>
              <a:rPr lang="ru-RU" sz="800"/>
              <a:t>ГОСТ Р ИСО 21549-7-2010 «Информатизация здоровья. Структура данных на пластиковой карте пациента. Часть 7. Лекарственные назначения»</a:t>
            </a:r>
          </a:p>
          <a:p>
            <a:pPr marL="342900" indent="-342900">
              <a:buFontTx/>
              <a:buAutoNum type="arabicPeriod"/>
            </a:pPr>
            <a:r>
              <a:rPr lang="ru-RU" sz="800"/>
              <a:t>ГОСТ Р ИСО/ТО 17119-2009 «Информатизация здоровья. Профилирующая основа информатизации здоровья»;</a:t>
            </a:r>
          </a:p>
          <a:p>
            <a:pPr marL="342900" indent="-342900">
              <a:buFontTx/>
              <a:buAutoNum type="arabicPeriod"/>
            </a:pPr>
            <a:r>
              <a:rPr lang="ru-RU" sz="800"/>
              <a:t>ГОСТ Р 54624-2011 «Информатизация здоровья. Контролируемая медицинская терминология. Структура и высокоуровневые индикаторы».</a:t>
            </a:r>
          </a:p>
        </p:txBody>
      </p:sp>
      <p:sp>
        <p:nvSpPr>
          <p:cNvPr id="44039" name="Text Box 7"/>
          <p:cNvSpPr txBox="1">
            <a:spLocks noChangeArrowheads="1"/>
          </p:cNvSpPr>
          <p:nvPr/>
        </p:nvSpPr>
        <p:spPr bwMode="auto">
          <a:xfrm>
            <a:off x="107950" y="0"/>
            <a:ext cx="9036050" cy="1800225"/>
          </a:xfrm>
          <a:prstGeom prst="rect">
            <a:avLst/>
          </a:prstGeom>
          <a:noFill/>
          <a:ln w="9525">
            <a:noFill/>
            <a:miter lim="800000"/>
            <a:headEnd/>
            <a:tailEnd/>
          </a:ln>
          <a:effectLst/>
        </p:spPr>
        <p:txBody>
          <a:bodyPr>
            <a:spAutoFit/>
          </a:bodyPr>
          <a:lstStyle/>
          <a:p>
            <a:pPr lvl="1"/>
            <a:r>
              <a:rPr lang="ru-RU" sz="2800" b="1">
                <a:solidFill>
                  <a:srgbClr val="FFFF00"/>
                </a:solidFill>
              </a:rPr>
              <a:t>Перечень  действующих национальных стандартов в области автоматизации здравоохранения Российской Федерации</a:t>
            </a:r>
            <a:endParaRPr lang="ru-RU" sz="2800">
              <a:solidFill>
                <a:srgbClr val="FFFF00"/>
              </a:solidFill>
            </a:endParaRPr>
          </a:p>
          <a:p>
            <a:endParaRPr lang="ru-RU" sz="2800">
              <a:solidFill>
                <a:srgbClr val="FF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107950" y="1557338"/>
            <a:ext cx="9036050" cy="2838450"/>
          </a:xfrm>
          <a:prstGeom prst="rect">
            <a:avLst/>
          </a:prstGeom>
          <a:noFill/>
          <a:ln w="9525">
            <a:noFill/>
            <a:miter lim="800000"/>
            <a:headEnd/>
            <a:tailEnd/>
          </a:ln>
          <a:effectLst/>
        </p:spPr>
        <p:txBody>
          <a:bodyPr>
            <a:spAutoFit/>
          </a:bodyPr>
          <a:lstStyle/>
          <a:p>
            <a:pPr marL="342900" indent="-342900">
              <a:buFontTx/>
              <a:buAutoNum type="arabicPeriod"/>
            </a:pPr>
            <a:r>
              <a:rPr lang="ru-RU"/>
              <a:t>ГОСТ Р ИСО 13606-1 «Информатизация здоровья. Обмен электронными медицинскими картами. Часть 1. Справочная модель»;</a:t>
            </a:r>
          </a:p>
          <a:p>
            <a:pPr marL="342900" indent="-342900">
              <a:buFontTx/>
              <a:buAutoNum type="arabicPeriod"/>
            </a:pPr>
            <a:r>
              <a:rPr lang="ru-RU"/>
              <a:t> ГОСТ Р ИСО/IEEE 11073-30300 «Информатизация здоровья. Взаимодействие медицинских приборов на месте лечения. Часть 30300. Транспортный профиль. Инфракрасное излучение»;</a:t>
            </a:r>
          </a:p>
          <a:p>
            <a:pPr marL="342900" indent="-342900">
              <a:buFontTx/>
              <a:buAutoNum type="arabicPeriod"/>
            </a:pPr>
            <a:r>
              <a:rPr lang="ru-RU"/>
              <a:t>ГОСТ Р ИСО 18104 «Информатизация здоровья. Интеграция справочной терминологической модели в сестринском деле»;</a:t>
            </a:r>
          </a:p>
          <a:p>
            <a:pPr marL="342900" indent="-342900">
              <a:buFontTx/>
              <a:buAutoNum type="arabicPeriod"/>
            </a:pPr>
            <a:r>
              <a:rPr lang="ru-RU"/>
              <a:t>ГОСТ Р ИСО/ТС 17117 «Информатизация здоровья. Терминология управляемого здоровья. Структура и высокоуровневые индикаторы»;</a:t>
            </a:r>
          </a:p>
          <a:p>
            <a:pPr marL="342900" indent="-342900">
              <a:buFontTx/>
              <a:buAutoNum type="arabicPeriod"/>
            </a:pPr>
            <a:r>
              <a:rPr lang="ru-RU"/>
              <a:t>ГОСТ Р ИСО/ТС 25237 «Информатизация здоровья. Псевдонимизация».</a:t>
            </a:r>
          </a:p>
        </p:txBody>
      </p:sp>
      <p:sp>
        <p:nvSpPr>
          <p:cNvPr id="45059" name="Text Box 3"/>
          <p:cNvSpPr txBox="1">
            <a:spLocks noChangeArrowheads="1"/>
          </p:cNvSpPr>
          <p:nvPr/>
        </p:nvSpPr>
        <p:spPr bwMode="auto">
          <a:xfrm>
            <a:off x="107950" y="0"/>
            <a:ext cx="9036050" cy="1373188"/>
          </a:xfrm>
          <a:prstGeom prst="rect">
            <a:avLst/>
          </a:prstGeom>
          <a:noFill/>
          <a:ln w="9525">
            <a:noFill/>
            <a:miter lim="800000"/>
            <a:headEnd/>
            <a:tailEnd/>
          </a:ln>
          <a:effectLst/>
        </p:spPr>
        <p:txBody>
          <a:bodyPr>
            <a:spAutoFit/>
          </a:bodyPr>
          <a:lstStyle/>
          <a:p>
            <a:pPr marL="800100" lvl="1" indent="-342900"/>
            <a:r>
              <a:rPr lang="ru-RU" sz="2800" b="1">
                <a:solidFill>
                  <a:srgbClr val="FFFF00"/>
                </a:solidFill>
              </a:rPr>
              <a:t>Проекты национальных стандартов,  прошедших публичное обсуждение</a:t>
            </a:r>
            <a:r>
              <a:rPr lang="ru-RU" sz="2800">
                <a:solidFill>
                  <a:srgbClr val="FFFF00"/>
                </a:solidFill>
              </a:rPr>
              <a:t> </a:t>
            </a:r>
            <a:r>
              <a:rPr lang="ru-RU" sz="2800" b="1">
                <a:solidFill>
                  <a:srgbClr val="FFFF00"/>
                </a:solidFill>
              </a:rPr>
              <a:t>(на выходе)</a:t>
            </a:r>
          </a:p>
          <a:p>
            <a:pPr marL="342900" indent="-342900"/>
            <a:endParaRPr lang="ru-RU" sz="2800" b="1">
              <a:solidFill>
                <a:srgbClr val="FFFF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5"/>
          <p:cNvSpPr txBox="1">
            <a:spLocks noChangeArrowheads="1"/>
          </p:cNvSpPr>
          <p:nvPr/>
        </p:nvSpPr>
        <p:spPr bwMode="auto">
          <a:xfrm>
            <a:off x="376238" y="187325"/>
            <a:ext cx="3182937" cy="1006475"/>
          </a:xfrm>
          <a:prstGeom prst="rect">
            <a:avLst/>
          </a:prstGeom>
          <a:noFill/>
          <a:ln w="9525">
            <a:noFill/>
            <a:miter lim="800000"/>
            <a:headEnd/>
            <a:tailEnd/>
          </a:ln>
        </p:spPr>
        <p:txBody>
          <a:bodyPr wrap="none">
            <a:spAutoFit/>
          </a:bodyPr>
          <a:lstStyle/>
          <a:p>
            <a:r>
              <a:rPr lang="ru-RU" sz="6000" b="1">
                <a:solidFill>
                  <a:srgbClr val="FFFF00"/>
                </a:solidFill>
              </a:rPr>
              <a:t>И….       </a:t>
            </a:r>
          </a:p>
        </p:txBody>
      </p:sp>
      <p:sp>
        <p:nvSpPr>
          <p:cNvPr id="46083" name="Text Box 3"/>
          <p:cNvSpPr txBox="1">
            <a:spLocks noChangeArrowheads="1"/>
          </p:cNvSpPr>
          <p:nvPr/>
        </p:nvSpPr>
        <p:spPr bwMode="auto">
          <a:xfrm>
            <a:off x="684213" y="1862138"/>
            <a:ext cx="4059237" cy="1555750"/>
          </a:xfrm>
          <a:prstGeom prst="rect">
            <a:avLst/>
          </a:prstGeom>
          <a:noFill/>
          <a:ln w="9525">
            <a:noFill/>
            <a:miter lim="800000"/>
            <a:headEnd/>
            <a:tailEnd/>
          </a:ln>
          <a:effectLst/>
        </p:spPr>
        <p:txBody>
          <a:bodyPr wrap="none">
            <a:spAutoFit/>
          </a:bodyPr>
          <a:lstStyle/>
          <a:p>
            <a:r>
              <a:rPr lang="ru-RU" sz="4800"/>
              <a:t>Кто их знает?</a:t>
            </a:r>
          </a:p>
          <a:p>
            <a:endParaRPr lang="ru-RU" sz="4800"/>
          </a:p>
        </p:txBody>
      </p:sp>
      <p:sp>
        <p:nvSpPr>
          <p:cNvPr id="46084" name="Text Box 4"/>
          <p:cNvSpPr txBox="1">
            <a:spLocks noChangeArrowheads="1"/>
          </p:cNvSpPr>
          <p:nvPr/>
        </p:nvSpPr>
        <p:spPr bwMode="auto">
          <a:xfrm>
            <a:off x="539750" y="3644900"/>
            <a:ext cx="8343900" cy="1098550"/>
          </a:xfrm>
          <a:prstGeom prst="rect">
            <a:avLst/>
          </a:prstGeom>
          <a:noFill/>
          <a:ln w="9525">
            <a:noFill/>
            <a:miter lim="800000"/>
            <a:headEnd/>
            <a:tailEnd/>
          </a:ln>
          <a:effectLst/>
        </p:spPr>
        <p:txBody>
          <a:bodyPr wrap="none">
            <a:spAutoFit/>
          </a:bodyPr>
          <a:lstStyle/>
          <a:p>
            <a:r>
              <a:rPr lang="ru-RU" sz="6600"/>
              <a:t>Кто ими пользуется?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0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0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p:bldP spid="4608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8" name="Picture 16"/>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1269581" y="1124744"/>
            <a:ext cx="11683162" cy="657177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194" name="Text Box 5"/>
          <p:cNvSpPr txBox="1">
            <a:spLocks noChangeArrowheads="1"/>
          </p:cNvSpPr>
          <p:nvPr/>
        </p:nvSpPr>
        <p:spPr bwMode="auto">
          <a:xfrm>
            <a:off x="376238" y="187325"/>
            <a:ext cx="8993296"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6000" b="1" dirty="0" smtClean="0">
                <a:solidFill>
                  <a:srgbClr val="FFFF00"/>
                </a:solidFill>
              </a:rPr>
              <a:t>но… случилось чудо…</a:t>
            </a:r>
            <a:endParaRPr lang="ru-RU" sz="6000" b="1" dirty="0">
              <a:solidFill>
                <a:srgbClr val="FFFF00"/>
              </a:solidFill>
            </a:endParaRPr>
          </a:p>
        </p:txBody>
      </p:sp>
      <p:sp>
        <p:nvSpPr>
          <p:cNvPr id="2" name="TextBox 1"/>
          <p:cNvSpPr txBox="1"/>
          <p:nvPr/>
        </p:nvSpPr>
        <p:spPr>
          <a:xfrm>
            <a:off x="0" y="1133816"/>
            <a:ext cx="9144000" cy="646331"/>
          </a:xfrm>
          <a:prstGeom prst="rect">
            <a:avLst/>
          </a:prstGeom>
          <a:solidFill>
            <a:schemeClr val="accent1">
              <a:lumMod val="40000"/>
              <a:lumOff val="60000"/>
            </a:schemeClr>
          </a:solidFill>
        </p:spPr>
        <p:txBody>
          <a:bodyPr wrap="square" rtlCol="0" anchor="ctr" anchorCtr="0">
            <a:spAutoFit/>
          </a:bodyPr>
          <a:lstStyle/>
          <a:p>
            <a:r>
              <a:rPr lang="en-US" dirty="0" smtClean="0">
                <a:hlinkClick r:id="rId3"/>
              </a:rPr>
              <a:t>http://www.gosbook.ru/node/63349</a:t>
            </a:r>
            <a:r>
              <a:rPr lang="ru-RU" dirty="0" smtClean="0"/>
              <a:t>   	</a:t>
            </a:r>
            <a:r>
              <a:rPr lang="en-US" dirty="0" smtClean="0">
                <a:hlinkClick r:id="rId4"/>
              </a:rPr>
              <a:t>http://www.gosbook.ru/node/63583</a:t>
            </a:r>
          </a:p>
          <a:p>
            <a:r>
              <a:rPr lang="ru-RU" dirty="0" smtClean="0"/>
              <a:t>   (судебная практика 2010 год)		  (судебная практика 2011 год)</a:t>
            </a:r>
            <a:endParaRPr lang="ru-RU" dirty="0"/>
          </a:p>
        </p:txBody>
      </p:sp>
      <p:sp>
        <p:nvSpPr>
          <p:cNvPr id="3" name="Прямоугольник 2"/>
          <p:cNvSpPr/>
          <p:nvPr/>
        </p:nvSpPr>
        <p:spPr>
          <a:xfrm>
            <a:off x="2411760" y="5661248"/>
            <a:ext cx="6552728" cy="10081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5132" y="2943065"/>
            <a:ext cx="9103646" cy="1200329"/>
          </a:xfrm>
          <a:prstGeom prst="rect">
            <a:avLst/>
          </a:prstGeom>
          <a:solidFill>
            <a:schemeClr val="accent1"/>
          </a:solidFill>
        </p:spPr>
        <p:txBody>
          <a:bodyPr wrap="none" rtlCol="0">
            <a:spAutoFit/>
          </a:bodyPr>
          <a:lstStyle/>
          <a:p>
            <a:pPr algn="ctr"/>
            <a:r>
              <a:rPr lang="ru-RU" sz="2400" dirty="0" smtClean="0"/>
              <a:t>В отсутствие иных нормативных документов,</a:t>
            </a:r>
          </a:p>
          <a:p>
            <a:pPr algn="ctr"/>
            <a:r>
              <a:rPr lang="ru-RU" sz="2400" dirty="0" smtClean="0"/>
              <a:t>ключевым при рассмотрении дела стал </a:t>
            </a:r>
            <a:r>
              <a:rPr lang="ru-RU" sz="2400" dirty="0"/>
              <a:t> </a:t>
            </a:r>
            <a:r>
              <a:rPr lang="ru-RU" sz="2400" dirty="0" smtClean="0"/>
              <a:t>ГОСТ </a:t>
            </a:r>
            <a:r>
              <a:rPr lang="ru-RU" sz="2400" dirty="0"/>
              <a:t>Р 52636-2006 </a:t>
            </a:r>
            <a:endParaRPr lang="ru-RU" sz="2400" dirty="0" smtClean="0"/>
          </a:p>
          <a:p>
            <a:pPr algn="ctr"/>
            <a:r>
              <a:rPr lang="ru-RU" sz="2400" dirty="0" smtClean="0"/>
              <a:t>«</a:t>
            </a:r>
            <a:r>
              <a:rPr lang="ru-RU" sz="2400" dirty="0"/>
              <a:t>Электронная история болезни. Общие положения»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5"/>
          <p:cNvSpPr txBox="1">
            <a:spLocks noChangeArrowheads="1"/>
          </p:cNvSpPr>
          <p:nvPr/>
        </p:nvSpPr>
        <p:spPr bwMode="auto">
          <a:xfrm>
            <a:off x="303213" y="1720850"/>
            <a:ext cx="2689225" cy="366713"/>
          </a:xfrm>
          <a:prstGeom prst="rect">
            <a:avLst/>
          </a:prstGeom>
          <a:noFill/>
          <a:ln w="9525">
            <a:noFill/>
            <a:miter lim="800000"/>
            <a:headEnd/>
            <a:tailEnd/>
          </a:ln>
        </p:spPr>
        <p:txBody>
          <a:bodyPr wrap="none">
            <a:spAutoFit/>
          </a:bodyPr>
          <a:lstStyle/>
          <a:p>
            <a:r>
              <a:rPr lang="ru-RU"/>
              <a:t>Ходят всякие слухи …. </a:t>
            </a:r>
          </a:p>
        </p:txBody>
      </p:sp>
      <p:pic>
        <p:nvPicPr>
          <p:cNvPr id="11268" name="Picture 6"/>
          <p:cNvPicPr>
            <a:picLocks noChangeAspect="1" noChangeArrowheads="1"/>
          </p:cNvPicPr>
          <p:nvPr/>
        </p:nvPicPr>
        <p:blipFill>
          <a:blip r:embed="rId2" cstate="email"/>
          <a:srcRect/>
          <a:stretch>
            <a:fillRect/>
          </a:stretch>
        </p:blipFill>
        <p:spPr bwMode="auto">
          <a:xfrm>
            <a:off x="179388" y="2205038"/>
            <a:ext cx="4681537" cy="3744912"/>
          </a:xfrm>
          <a:prstGeom prst="rect">
            <a:avLst/>
          </a:prstGeom>
          <a:noFill/>
          <a:ln w="9525">
            <a:noFill/>
            <a:miter lim="800000"/>
            <a:headEnd/>
            <a:tailEnd/>
          </a:ln>
        </p:spPr>
      </p:pic>
      <p:sp>
        <p:nvSpPr>
          <p:cNvPr id="11269" name="Text Box 7"/>
          <p:cNvSpPr txBox="1">
            <a:spLocks noChangeArrowheads="1"/>
          </p:cNvSpPr>
          <p:nvPr/>
        </p:nvSpPr>
        <p:spPr bwMode="auto">
          <a:xfrm>
            <a:off x="539750" y="4149725"/>
            <a:ext cx="3024188" cy="1006475"/>
          </a:xfrm>
          <a:prstGeom prst="rect">
            <a:avLst/>
          </a:prstGeom>
          <a:noFill/>
          <a:ln w="9525">
            <a:noFill/>
            <a:miter lim="800000"/>
            <a:headEnd/>
            <a:tailEnd/>
          </a:ln>
        </p:spPr>
        <p:txBody>
          <a:bodyPr>
            <a:spAutoFit/>
          </a:bodyPr>
          <a:lstStyle/>
          <a:p>
            <a:r>
              <a:rPr lang="ru-RU" sz="2000" b="1"/>
              <a:t>Карта будет единая, причем сразу вся в облаках… </a:t>
            </a:r>
          </a:p>
        </p:txBody>
      </p:sp>
      <p:pic>
        <p:nvPicPr>
          <p:cNvPr id="11270" name="Picture 8"/>
          <p:cNvPicPr>
            <a:picLocks noChangeAspect="1" noChangeArrowheads="1"/>
          </p:cNvPicPr>
          <p:nvPr/>
        </p:nvPicPr>
        <p:blipFill>
          <a:blip r:embed="rId3" cstate="email"/>
          <a:srcRect/>
          <a:stretch>
            <a:fillRect/>
          </a:stretch>
        </p:blipFill>
        <p:spPr bwMode="auto">
          <a:xfrm>
            <a:off x="4860925" y="2205038"/>
            <a:ext cx="5616575" cy="3744912"/>
          </a:xfrm>
          <a:prstGeom prst="rect">
            <a:avLst/>
          </a:prstGeom>
          <a:noFill/>
          <a:ln w="9525">
            <a:noFill/>
            <a:miter lim="800000"/>
            <a:headEnd/>
            <a:tailEnd/>
          </a:ln>
        </p:spPr>
      </p:pic>
      <p:sp>
        <p:nvSpPr>
          <p:cNvPr id="11271" name="Text Box 9"/>
          <p:cNvSpPr txBox="1">
            <a:spLocks noChangeArrowheads="1"/>
          </p:cNvSpPr>
          <p:nvPr/>
        </p:nvSpPr>
        <p:spPr bwMode="auto">
          <a:xfrm>
            <a:off x="5559425" y="4832350"/>
            <a:ext cx="1971675" cy="396875"/>
          </a:xfrm>
          <a:prstGeom prst="rect">
            <a:avLst/>
          </a:prstGeom>
          <a:noFill/>
          <a:ln w="9525">
            <a:noFill/>
            <a:miter lim="800000"/>
            <a:headEnd/>
            <a:tailEnd/>
          </a:ln>
        </p:spPr>
        <p:txBody>
          <a:bodyPr wrap="none">
            <a:spAutoFit/>
          </a:bodyPr>
          <a:lstStyle/>
          <a:p>
            <a:r>
              <a:rPr lang="ru-RU" sz="2000" b="1">
                <a:solidFill>
                  <a:srgbClr val="FFFF00"/>
                </a:solidFill>
              </a:rPr>
              <a:t>… или в тучах</a:t>
            </a:r>
          </a:p>
        </p:txBody>
      </p:sp>
      <p:sp>
        <p:nvSpPr>
          <p:cNvPr id="11272" name="Text Box 10"/>
          <p:cNvSpPr txBox="1">
            <a:spLocks noChangeArrowheads="1"/>
          </p:cNvSpPr>
          <p:nvPr/>
        </p:nvSpPr>
        <p:spPr bwMode="auto">
          <a:xfrm>
            <a:off x="211138" y="6256338"/>
            <a:ext cx="2273300" cy="366712"/>
          </a:xfrm>
          <a:prstGeom prst="rect">
            <a:avLst/>
          </a:prstGeom>
          <a:noFill/>
          <a:ln w="9525">
            <a:noFill/>
            <a:miter lim="800000"/>
            <a:headEnd/>
            <a:tailEnd/>
          </a:ln>
        </p:spPr>
        <p:txBody>
          <a:bodyPr wrap="none">
            <a:spAutoFit/>
          </a:bodyPr>
          <a:lstStyle/>
          <a:p>
            <a:r>
              <a:rPr lang="ru-RU"/>
              <a:t>… короче в тумане.</a:t>
            </a:r>
          </a:p>
        </p:txBody>
      </p:sp>
      <p:sp>
        <p:nvSpPr>
          <p:cNvPr id="9" name="Text Box 5"/>
          <p:cNvSpPr txBox="1">
            <a:spLocks noChangeArrowheads="1"/>
          </p:cNvSpPr>
          <p:nvPr/>
        </p:nvSpPr>
        <p:spPr bwMode="auto">
          <a:xfrm>
            <a:off x="376238" y="187325"/>
            <a:ext cx="8513762" cy="1006475"/>
          </a:xfrm>
          <a:prstGeom prst="rect">
            <a:avLst/>
          </a:prstGeom>
          <a:noFill/>
          <a:ln w="9525">
            <a:noFill/>
            <a:miter lim="800000"/>
            <a:headEnd/>
            <a:tailEnd/>
          </a:ln>
        </p:spPr>
        <p:txBody>
          <a:bodyPr wrap="none">
            <a:spAutoFit/>
          </a:bodyPr>
          <a:lstStyle/>
          <a:p>
            <a:r>
              <a:rPr lang="ru-RU" sz="6000" b="1" dirty="0">
                <a:solidFill>
                  <a:srgbClr val="FFFF00"/>
                </a:solidFill>
              </a:rPr>
              <a:t>О чем еще говорят….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одульная">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Модульная">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Моду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2.xml><?xml version="1.0" encoding="utf-8"?>
<a:themeOverride xmlns:a="http://schemas.openxmlformats.org/drawingml/2006/main">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docProps/app.xml><?xml version="1.0" encoding="utf-8"?>
<Properties xmlns="http://schemas.openxmlformats.org/officeDocument/2006/extended-properties" xmlns:vt="http://schemas.openxmlformats.org/officeDocument/2006/docPropsVTypes">
  <Template/>
  <TotalTime>6921</TotalTime>
  <Words>2250</Words>
  <Application>Microsoft Office PowerPoint</Application>
  <PresentationFormat>Экран (4:3)</PresentationFormat>
  <Paragraphs>412</Paragraphs>
  <Slides>48</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48</vt:i4>
      </vt:variant>
    </vt:vector>
  </HeadingPairs>
  <TitlesOfParts>
    <vt:vector size="49" baseType="lpstr">
      <vt:lpstr>Модульная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Moscow Regional Research Clinical Institute Diabetes Diary</vt:lpstr>
      <vt:lpstr>         Continuous care management</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Зингерман Борис Валентинович (boris@blood.ru)   (495) 612-44-92     Гематологический научный центр МЗСР РФ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EHR   и   PHR два пути</dc:title>
  <dc:creator>инна</dc:creator>
  <cp:lastModifiedBy>Михаил</cp:lastModifiedBy>
  <cp:revision>53</cp:revision>
  <dcterms:created xsi:type="dcterms:W3CDTF">2009-11-26T16:05:26Z</dcterms:created>
  <dcterms:modified xsi:type="dcterms:W3CDTF">2013-03-11T13:53:34Z</dcterms:modified>
</cp:coreProperties>
</file>