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44"/>
  </p:notesMasterIdLst>
  <p:sldIdLst>
    <p:sldId id="390" r:id="rId4"/>
    <p:sldId id="372" r:id="rId5"/>
    <p:sldId id="450" r:id="rId6"/>
    <p:sldId id="389" r:id="rId7"/>
    <p:sldId id="449" r:id="rId8"/>
    <p:sldId id="371" r:id="rId9"/>
    <p:sldId id="388" r:id="rId10"/>
    <p:sldId id="436" r:id="rId11"/>
    <p:sldId id="437" r:id="rId12"/>
    <p:sldId id="448" r:id="rId13"/>
    <p:sldId id="451" r:id="rId14"/>
    <p:sldId id="452" r:id="rId15"/>
    <p:sldId id="453" r:id="rId16"/>
    <p:sldId id="454" r:id="rId17"/>
    <p:sldId id="373" r:id="rId18"/>
    <p:sldId id="378" r:id="rId19"/>
    <p:sldId id="381" r:id="rId20"/>
    <p:sldId id="375" r:id="rId21"/>
    <p:sldId id="391" r:id="rId22"/>
    <p:sldId id="374" r:id="rId23"/>
    <p:sldId id="376" r:id="rId24"/>
    <p:sldId id="457" r:id="rId25"/>
    <p:sldId id="384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55" r:id="rId38"/>
    <p:sldId id="382" r:id="rId39"/>
    <p:sldId id="383" r:id="rId40"/>
    <p:sldId id="385" r:id="rId41"/>
    <p:sldId id="456" r:id="rId42"/>
    <p:sldId id="43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78686" autoAdjust="0"/>
  </p:normalViewPr>
  <p:slideViewPr>
    <p:cSldViewPr>
      <p:cViewPr varScale="1">
        <p:scale>
          <a:sx n="90" d="100"/>
          <a:sy n="90" d="100"/>
        </p:scale>
        <p:origin x="23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C930-D20E-4C69-95F3-5BC9541E6B8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7432-5CDA-42F0-A32D-BEB5FBEA9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7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97432-5CDA-42F0-A32D-BEB5FBEA93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2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4675" y="6356351"/>
            <a:ext cx="2057400" cy="365125"/>
          </a:xfrm>
        </p:spPr>
        <p:txBody>
          <a:bodyPr/>
          <a:lstStyle/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1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4675" y="6356351"/>
            <a:ext cx="2057400" cy="365125"/>
          </a:xfrm>
        </p:spPr>
        <p:txBody>
          <a:bodyPr/>
          <a:lstStyle/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619649" cy="78979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flipV="1">
            <a:off x="186262" y="789800"/>
            <a:ext cx="8692268" cy="1"/>
          </a:xfrm>
          <a:prstGeom prst="line">
            <a:avLst/>
          </a:prstGeom>
          <a:ln>
            <a:solidFill>
              <a:srgbClr val="0097A9">
                <a:alpha val="50196"/>
              </a:srgbClr>
            </a:solidFill>
          </a:ln>
          <a:effectLst>
            <a:outerShdw blurRad="63500" dist="12700" dir="60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7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6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32067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7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74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32067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9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9"/>
            <a:ext cx="4629151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 sz="2100"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 sz="1800"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 sz="1500"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 sz="1500">
                <a:latin typeface="PT Sans" panose="020B0503020203020204" pitchFamily="34" charset="-52"/>
                <a:ea typeface="PT Sans" panose="020B0503020203020204" pitchFamily="34" charset="-5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18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9"/>
            <a:ext cx="4629151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3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44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4675" y="6356351"/>
            <a:ext cx="2057400" cy="365125"/>
          </a:xfrm>
        </p:spPr>
        <p:txBody>
          <a:bodyPr/>
          <a:lstStyle/>
          <a:p>
            <a:fld id="{6DF95B6E-60D8-4EE9-B706-36EB5BCA6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009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4675" y="6356351"/>
            <a:ext cx="2057400" cy="365125"/>
          </a:xfrm>
        </p:spPr>
        <p:txBody>
          <a:bodyPr/>
          <a:lstStyle/>
          <a:p>
            <a:fld id="{6DF95B6E-60D8-4EE9-B706-36EB5BCA60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619649" cy="78979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flipV="1">
            <a:off x="186262" y="789800"/>
            <a:ext cx="8692268" cy="1"/>
          </a:xfrm>
          <a:prstGeom prst="line">
            <a:avLst/>
          </a:prstGeom>
          <a:ln>
            <a:solidFill>
              <a:srgbClr val="0097A9">
                <a:alpha val="50196"/>
              </a:srgbClr>
            </a:solidFill>
          </a:ln>
          <a:effectLst>
            <a:outerShdw blurRad="63500" dist="12700" dir="60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83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92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32067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3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02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32067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14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9"/>
            <a:ext cx="4629151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 sz="2100"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 sz="1800"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 sz="1500"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 sz="1500">
                <a:latin typeface="PT Sans" panose="020B0503020203020204" pitchFamily="34" charset="-52"/>
                <a:ea typeface="PT Sans" panose="020B0503020203020204" pitchFamily="34" charset="-5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83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9"/>
            <a:ext cx="4629151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0C35-D7C2-4A63-AE7B-175CD838C945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97A9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6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97A9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6DF95B6E-60D8-4EE9-B706-36EB5BCA6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0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8125" y="2924944"/>
            <a:ext cx="5614034" cy="71629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4000" b="1" dirty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ФЗ № 242:</a:t>
            </a:r>
          </a:p>
          <a:p>
            <a:pPr lvl="0"/>
            <a:r>
              <a:rPr lang="ru-RU" sz="4000" b="1" dirty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подзаконные акты приняты, </a:t>
            </a:r>
          </a:p>
          <a:p>
            <a:pPr lvl="0"/>
            <a:r>
              <a:rPr lang="ru-RU" sz="4000" b="1" dirty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каких еще следует ждать  </a:t>
            </a:r>
            <a:endParaRPr lang="en-US" sz="4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8125" y="5318513"/>
            <a:ext cx="6858000" cy="12788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85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Борис Зингерман,</a:t>
            </a:r>
          </a:p>
          <a:p>
            <a:pPr marL="0" marR="0" lvl="0" indent="0" algn="l" defTabSz="685800" rtl="0" eaLnBrk="1" fontAlgn="auto" latinLnBrk="0" hangingPunct="1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85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направления </a:t>
            </a:r>
          </a:p>
          <a:p>
            <a:pPr marL="0" marR="0" lvl="0" indent="0" algn="l" defTabSz="685800" rtl="0" eaLnBrk="1" fontAlgn="auto" latinLnBrk="0" hangingPunct="1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85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медицины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991478" y="6093296"/>
            <a:ext cx="1152525" cy="28362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485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Москва, 201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85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485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3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399E2-88DD-4CE4-B2DF-3C5FC518E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01"/>
          <a:stretch/>
        </p:blipFill>
        <p:spPr>
          <a:xfrm>
            <a:off x="1259632" y="227094"/>
            <a:ext cx="6892581" cy="6597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54E09E-7151-4489-9607-B988996C1DDE}"/>
              </a:ext>
            </a:extLst>
          </p:cNvPr>
          <p:cNvSpPr txBox="1"/>
          <p:nvPr/>
        </p:nvSpPr>
        <p:spPr>
          <a:xfrm>
            <a:off x="252884" y="3294937"/>
            <a:ext cx="886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FFFF00"/>
                </a:highlight>
              </a:rPr>
              <a:t>Оставляет много вопросов и серых зон, что может быть и неплохо</a:t>
            </a:r>
          </a:p>
        </p:txBody>
      </p:sp>
    </p:spTree>
    <p:extLst>
      <p:ext uri="{BB962C8B-B14F-4D97-AF65-F5344CB8AC3E}">
        <p14:creationId xmlns:p14="http://schemas.microsoft.com/office/powerpoint/2010/main" val="205351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ECA7C-5747-466D-A790-F2183B1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Ключевые вопросы приказа № 965н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1E75A-41B7-4985-8C71-616E838C3624}"/>
              </a:ext>
            </a:extLst>
          </p:cNvPr>
          <p:cNvSpPr txBox="1"/>
          <p:nvPr/>
        </p:nvSpPr>
        <p:spPr>
          <a:xfrm>
            <a:off x="457200" y="1583924"/>
            <a:ext cx="8507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Откуда и как врач может применять телемедицинские технологии? </a:t>
            </a:r>
            <a:r>
              <a:rPr lang="ru-RU" sz="2400" dirty="0"/>
              <a:t>Вопрос лицензирования медицинской деятельности?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Идентификация через ЕСИА. </a:t>
            </a:r>
            <a:r>
              <a:rPr lang="ru-RU" sz="2400" dirty="0"/>
              <a:t>Всегда ли ее нужно применять?  Иногда это явно избыточно даже теоретически. Практически сегодня такая идентификация не возможна!  В ближайшие 5 лет далеко не все граждане будут зарегистрированы в ЕСИА с должным уровнем подтверждения (иностранные граждане, лица без гражданства, дети?). Анонимные консультации?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Документирование с УКЭП?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Использование регистра медицинских работников?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Оплата </a:t>
            </a:r>
            <a:r>
              <a:rPr lang="ru-RU" sz="2400" dirty="0"/>
              <a:t>(услуги в номенклатуре)</a:t>
            </a:r>
            <a:r>
              <a:rPr lang="ru-RU" sz="24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Дистанционное информированное согласие?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340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A98AC-70EB-4282-B542-F01423E7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Распоряжение </a:t>
            </a:r>
            <a:r>
              <a:rPr lang="ru-RU" dirty="0" err="1"/>
              <a:t>равительства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от 5 мая 2018 г.  № 870-р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E257CA-D08F-48E3-ACC8-4D0E0C936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 t="30400" r="3537" b="8001"/>
          <a:stretch/>
        </p:blipFill>
        <p:spPr>
          <a:xfrm>
            <a:off x="20430" y="1451040"/>
            <a:ext cx="912357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8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5A362E-461C-40AA-B990-949F002AA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17800" r="24013" b="8000"/>
          <a:stretch/>
        </p:blipFill>
        <p:spPr>
          <a:xfrm>
            <a:off x="501510" y="44625"/>
            <a:ext cx="8384176" cy="6836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94AE85-7DB0-45E8-A22B-F55F66F462DA}"/>
              </a:ext>
            </a:extLst>
          </p:cNvPr>
          <p:cNvSpPr txBox="1"/>
          <p:nvPr/>
        </p:nvSpPr>
        <p:spPr>
          <a:xfrm>
            <a:off x="0" y="3573016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Явно избыточное! Нужно только ради подключения к ЕСИА. </a:t>
            </a:r>
          </a:p>
          <a:p>
            <a:pPr algn="ctr"/>
            <a:r>
              <a:rPr lang="ru-RU" sz="2000" dirty="0"/>
              <a:t>Подключение к ЕСИА лежит через регистрацию в ЕГИСЗ. </a:t>
            </a:r>
          </a:p>
          <a:p>
            <a:pPr algn="ctr"/>
            <a:r>
              <a:rPr lang="ru-RU" sz="2000" dirty="0"/>
              <a:t>Зачем нужна регистрация в ЕГИСЗ не всегда ясно.</a:t>
            </a:r>
          </a:p>
        </p:txBody>
      </p:sp>
    </p:spTree>
    <p:extLst>
      <p:ext uri="{BB962C8B-B14F-4D97-AF65-F5344CB8AC3E}">
        <p14:creationId xmlns:p14="http://schemas.microsoft.com/office/powerpoint/2010/main" val="14117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C59AAE-C32B-48C6-BFE9-BF98C903DCC4}"/>
              </a:ext>
            </a:extLst>
          </p:cNvPr>
          <p:cNvSpPr/>
          <p:nvPr/>
        </p:nvSpPr>
        <p:spPr>
          <a:xfrm>
            <a:off x="107504" y="-27384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ПРОЕКТ: </a:t>
            </a:r>
            <a:r>
              <a:rPr lang="ru-RU" sz="2400" dirty="0"/>
              <a:t>Изменения, которые вносятся в </a:t>
            </a:r>
            <a:r>
              <a:rPr lang="ru-RU" sz="2400" b="1" u="sng" dirty="0"/>
              <a:t>порядок дачи информированного добровольного согласия на медицинское вмешательство</a:t>
            </a:r>
            <a:r>
              <a:rPr lang="ru-RU" sz="2400" u="sng" dirty="0"/>
              <a:t> </a:t>
            </a:r>
            <a:r>
              <a:rPr lang="ru-RU" sz="2400" dirty="0"/>
              <a:t>и отказа от медицинского вмешательства в отношении определенных видов медицинских  вмешательств, утвержденный приказом Министерства здравоохранения Российской Федерации от 20 декабря 2012 г. № 1177н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456234-3F81-4684-81A9-6DB5B4488278}"/>
              </a:ext>
            </a:extLst>
          </p:cNvPr>
          <p:cNvSpPr/>
          <p:nvPr/>
        </p:nvSpPr>
        <p:spPr>
          <a:xfrm>
            <a:off x="92107" y="2285817"/>
            <a:ext cx="8892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Информированное добровольное согласие оформляется в виде документа на бумажном носителе…..,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либо формируется в форме электронного документа, подписанного гражданином, одним из родителей или иным законным представителем лица, указанного в пункте 3 настоящего Порядка, с использованием усиленной квалифицированной электронной подписи или простой электронной подписи посредством применения единой системы идентификации и аутентификации (далее – ЕСИА), а также медицинским работником с использованием усиленной квалифицированной электронной подписи, и включается в медицинскую документацию пациента. </a:t>
            </a: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Информированное добровольное согласие одного из родителей или иного законного представителя лица, указанного в пункте 3 настоящего Порядка, может быть сформировано в форме электронного документа при наличии в медицинской документации пациента сведений о его законном представителе.».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72933-D813-40F4-92A8-1DEF8EE206D5}"/>
              </a:ext>
            </a:extLst>
          </p:cNvPr>
          <p:cNvSpPr txBox="1"/>
          <p:nvPr/>
        </p:nvSpPr>
        <p:spPr>
          <a:xfrm>
            <a:off x="150190" y="1139576"/>
            <a:ext cx="8776313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dirty="0"/>
              <a:t>Практически не исполнимо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37015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C9B8F-C4CC-4F2A-97DF-632A770F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/>
              <a:t>Электронный документооборот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6661A-0D5D-434F-98C6-DB635083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Изменения в приказ № 834н «Об утверждении унифицированных форм медицинской документации, используемых в медицинских организациях, оказывающих медицинскую помощь </a:t>
            </a:r>
            <a:r>
              <a:rPr lang="ru-RU" dirty="0">
                <a:solidFill>
                  <a:srgbClr val="FF0000"/>
                </a:solidFill>
              </a:rPr>
              <a:t>в амбулаторных условиях</a:t>
            </a:r>
            <a:r>
              <a:rPr lang="ru-RU" dirty="0"/>
              <a:t>, и порядков по их заполнению» - </a:t>
            </a:r>
            <a:r>
              <a:rPr lang="ru-RU" dirty="0">
                <a:solidFill>
                  <a:srgbClr val="FF0000"/>
                </a:solidFill>
              </a:rPr>
              <a:t>проект</a:t>
            </a:r>
            <a:r>
              <a:rPr lang="ru-RU" dirty="0"/>
              <a:t>	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Приказ Минздрава России "О внесении изменений в приказ Минздравсоцразвития России от 2 мая 2012 г. № 441н «Об утверждении Порядка выдачи медицинскими организациями справок и медицинских заключений»  - </a:t>
            </a:r>
            <a:r>
              <a:rPr lang="ru-RU" dirty="0">
                <a:solidFill>
                  <a:srgbClr val="FF0000"/>
                </a:solidFill>
              </a:rPr>
              <a:t>проект </a:t>
            </a:r>
          </a:p>
        </p:txBody>
      </p:sp>
    </p:spTree>
    <p:extLst>
      <p:ext uri="{BB962C8B-B14F-4D97-AF65-F5344CB8AC3E}">
        <p14:creationId xmlns:p14="http://schemas.microsoft.com/office/powerpoint/2010/main" val="424716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01331-119B-44C9-821D-30BCD938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Проект приказа № 834н «Об утверждении унифицированных форм медицинской документации, используемых в медицинских организациях, оказывающих медицинскую помощь </a:t>
            </a:r>
            <a:r>
              <a:rPr lang="ru-RU" sz="2000" b="1" dirty="0">
                <a:solidFill>
                  <a:srgbClr val="FF0000"/>
                </a:solidFill>
              </a:rPr>
              <a:t>в амбулаторных условиях,</a:t>
            </a:r>
            <a:r>
              <a:rPr lang="ru-RU" sz="2000" b="1" dirty="0"/>
              <a:t> и порядков по их заполнению»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25460-52D6-425C-8BC8-BB5B887A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В описание каждой формы документа вставлена магическая формула (без иных кардинальных изменений) :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dirty="0"/>
              <a:t>"2.1. Карта (талон, журнал и др.)  формируется в форме электронного документа, подписанного с использованием усиленной квалифицированной электронной подписи врача, </a:t>
            </a:r>
            <a:r>
              <a:rPr lang="ru-RU" dirty="0">
                <a:highlight>
                  <a:srgbClr val="FFFF00"/>
                </a:highlight>
              </a:rPr>
              <a:t>в соответствии с порядком организации системы документооборота в сфере охраны здоровья в части ведения медицинской документации в форме электронных документов, утвержденным Министерством здравоохранения Российской Федерации</a:t>
            </a:r>
            <a:r>
              <a:rPr lang="ru-RU" dirty="0"/>
              <a:t> в соответствии с пунктом 11 части 2 статьи 14 Федерального закона от 21 ноября 2011 г. N 323-ФЗ "Об основах охраны здоровья граждан в Российской Федерации";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69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747A6-CC59-4836-8B86-0861DBC2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Проект приказа № 441н «Об утверждении Порядка выдачи медицинскими организациями справок и медицинских заключений»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D483B4-7DBC-48DF-829C-E031E3A0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4202"/>
            <a:ext cx="8229600" cy="52271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10.2 Справки оформляются в форме электронного документа, подписанного врачом (фельдшером, акушеркой) и лицом уполномоченным заверять документы от имени медицинской организации с использованием усиленных квалифицированных электронных подписей</a:t>
            </a:r>
            <a:r>
              <a:rPr lang="ru-RU" dirty="0">
                <a:highlight>
                  <a:srgbClr val="FFFF00"/>
                </a:highlight>
              </a:rPr>
              <a:t>, </a:t>
            </a:r>
            <a:r>
              <a:rPr lang="ru-RU" b="1" dirty="0">
                <a:highlight>
                  <a:srgbClr val="FFFF00"/>
                </a:highlight>
              </a:rPr>
              <a:t>в соответствии с порядком организации системы документооборота в сфере охраны здоровья в части ведения медицинской документации в форме электронных документов</a:t>
            </a:r>
            <a:r>
              <a:rPr lang="ru-RU" b="1" dirty="0"/>
              <a:t>, </a:t>
            </a:r>
            <a:r>
              <a:rPr lang="ru-RU" dirty="0"/>
              <a:t>установленным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здравоохранения (далее – уполномоченный федеральный орган исполнительной власти), формирование, обработка и хранение которых осуществляется в информационных системах указанных в пунктах 1, 5 статьи 91 Федерального закона «Об основах охраны здоровья граждан в Российской Федерации».</a:t>
            </a:r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Такого порядка нет!  Когда </a:t>
            </a:r>
            <a:r>
              <a:rPr lang="ru-RU" b="1" dirty="0" err="1">
                <a:solidFill>
                  <a:srgbClr val="FF0000"/>
                </a:solidFill>
              </a:rPr>
              <a:t>попоявится</a:t>
            </a:r>
            <a:r>
              <a:rPr lang="ru-RU" b="1" dirty="0">
                <a:solidFill>
                  <a:srgbClr val="FF0000"/>
                </a:solidFill>
              </a:rPr>
              <a:t> мы не знаем!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Тем не менее -это важнейший документ по данной  теме</a:t>
            </a:r>
          </a:p>
        </p:txBody>
      </p:sp>
    </p:spTree>
    <p:extLst>
      <p:ext uri="{BB962C8B-B14F-4D97-AF65-F5344CB8AC3E}">
        <p14:creationId xmlns:p14="http://schemas.microsoft.com/office/powerpoint/2010/main" val="708349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8CB75-9A42-4ED1-B5B6-2A58F918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3600" dirty="0"/>
              <a:t>Вывод: необходим!!! </a:t>
            </a:r>
            <a:br>
              <a:rPr lang="ru-RU" sz="3600" dirty="0"/>
            </a:br>
            <a:r>
              <a:rPr lang="ru-RU" sz="3600" dirty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Порядок организации системы документооборота в сфере охраны здоровья в части ведения медицинской документации в форме электронных документов»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F43B2-852C-4F9F-8AD6-CF8DBA80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04" y="4725144"/>
            <a:ext cx="8229600" cy="15841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Прототип такого документа был одобрен на заседании Экспертного совета по ИКТ Минздрава еще в 2015 году</a:t>
            </a:r>
          </a:p>
        </p:txBody>
      </p:sp>
    </p:spTree>
    <p:extLst>
      <p:ext uri="{BB962C8B-B14F-4D97-AF65-F5344CB8AC3E}">
        <p14:creationId xmlns:p14="http://schemas.microsoft.com/office/powerpoint/2010/main" val="233468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964B4-351C-4424-896C-E7010A41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93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Отдельная тема такого документа – использование </a:t>
            </a:r>
            <a:br>
              <a:rPr lang="ru-RU" dirty="0"/>
            </a:br>
            <a:r>
              <a:rPr lang="ru-RU" dirty="0"/>
              <a:t>Усиленных квалифицированных электронных подписей (УКЭП)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C475C-8ABA-458D-8A37-19423D5EB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2913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Без такой регламентации на каждого медработника придется ежегодно приобретать до 3-х УКЭП (</a:t>
            </a:r>
            <a:r>
              <a:rPr lang="en-US" dirty="0"/>
              <a:t>~ </a:t>
            </a:r>
            <a:r>
              <a:rPr lang="ru-RU" dirty="0"/>
              <a:t>2-3 тыс. </a:t>
            </a:r>
            <a:r>
              <a:rPr lang="ru-RU" dirty="0" err="1"/>
              <a:t>руб</a:t>
            </a:r>
            <a:r>
              <a:rPr lang="ru-RU" dirty="0"/>
              <a:t> каждая):</a:t>
            </a:r>
          </a:p>
          <a:p>
            <a:pPr>
              <a:buFontTx/>
              <a:buChar char="-"/>
            </a:pPr>
            <a:r>
              <a:rPr lang="ru-RU" dirty="0"/>
              <a:t>Больничные</a:t>
            </a:r>
          </a:p>
          <a:p>
            <a:pPr>
              <a:buFontTx/>
              <a:buChar char="-"/>
            </a:pPr>
            <a:r>
              <a:rPr lang="ru-RU" dirty="0"/>
              <a:t>Рецепты</a:t>
            </a:r>
          </a:p>
          <a:p>
            <a:pPr>
              <a:buFontTx/>
              <a:buChar char="-"/>
            </a:pPr>
            <a:r>
              <a:rPr lang="ru-RU" dirty="0"/>
              <a:t>Документы в электронной форме….</a:t>
            </a:r>
          </a:p>
        </p:txBody>
      </p:sp>
    </p:spTree>
    <p:extLst>
      <p:ext uri="{BB962C8B-B14F-4D97-AF65-F5344CB8AC3E}">
        <p14:creationId xmlns:p14="http://schemas.microsoft.com/office/powerpoint/2010/main" val="160776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E212C0-00B9-41EC-8C0E-C7F23DF6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15 сентября 2017 Минздрав опубликовал список из 15 нормативных актов, которые необходимо разработать. </a:t>
            </a:r>
            <a:r>
              <a:rPr lang="ru-RU" sz="2200" dirty="0"/>
              <a:t>(</a:t>
            </a:r>
            <a:r>
              <a:rPr lang="ru-RU" sz="2200" u="sng" dirty="0"/>
              <a:t>http://portal.egisz.rosminzdrav.ru/news/411)</a:t>
            </a:r>
            <a:endParaRPr lang="ru-RU" sz="2200" dirty="0"/>
          </a:p>
          <a:p>
            <a:pPr marL="0" indent="0">
              <a:buNone/>
            </a:pPr>
            <a:r>
              <a:rPr lang="ru-RU" dirty="0"/>
              <a:t>Из них : </a:t>
            </a:r>
          </a:p>
          <a:p>
            <a:pPr lvl="1"/>
            <a:r>
              <a:rPr lang="ru-RU" dirty="0"/>
              <a:t>6 приняты (приказы № 965н по телемедицине, Приказ № 834н «Об утверждении унифицированных форм медицинской документации»; распоряжение правительства по госуслугам и 3 Постановления Правительства);</a:t>
            </a:r>
          </a:p>
          <a:p>
            <a:pPr lvl="1"/>
            <a:r>
              <a:rPr lang="ru-RU" dirty="0"/>
              <a:t>4 есть проекты (4 приказа МЗ)</a:t>
            </a:r>
          </a:p>
          <a:p>
            <a:pPr lvl="1"/>
            <a:r>
              <a:rPr lang="ru-RU" dirty="0"/>
              <a:t>5 приказов МЗ -  ?</a:t>
            </a:r>
          </a:p>
          <a:p>
            <a:pPr marL="57150" indent="0">
              <a:buNone/>
            </a:pPr>
            <a:r>
              <a:rPr lang="ru-RU" dirty="0"/>
              <a:t>ИТ комитет </a:t>
            </a:r>
            <a:r>
              <a:rPr lang="ru-RU" dirty="0" err="1"/>
              <a:t>Нацмедпалаты</a:t>
            </a:r>
            <a:r>
              <a:rPr lang="ru-RU" dirty="0"/>
              <a:t> и АРМИТ  предлагал  разработать еще </a:t>
            </a:r>
            <a:r>
              <a:rPr lang="ru-RU" b="1" dirty="0"/>
              <a:t>3 ключевых документа</a:t>
            </a:r>
          </a:p>
          <a:p>
            <a:pPr marL="57150" indent="0">
              <a:buNone/>
            </a:pPr>
            <a:r>
              <a:rPr lang="ru-RU" b="1" dirty="0"/>
              <a:t>Сколько еще документов предстоит разработать – попробуем понять.  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67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442B-6E3A-4B5D-9A3C-68E1F114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85"/>
            <a:ext cx="8229600" cy="778098"/>
          </a:xfrm>
        </p:spPr>
        <p:txBody>
          <a:bodyPr/>
          <a:lstStyle/>
          <a:p>
            <a:r>
              <a:rPr lang="ru-RU" dirty="0"/>
              <a:t>Взаимодействие с пациентом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83BDA-7A41-4C3D-82CC-4A8B2D2D6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6166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Приказ Минздрава России «Об утверждении порядка и сроков предоставления медицинских документов (их копий) и выписок из них» - </a:t>
            </a:r>
            <a:r>
              <a:rPr lang="ru-RU" dirty="0">
                <a:solidFill>
                  <a:srgbClr val="FF0000"/>
                </a:solidFill>
              </a:rPr>
              <a:t>нет даже проекта (отсутствует с 2011 года)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Приказ от 29.06.2016 № 425н «Об утверждении Порядка ознакомления пациента либо его законного представителя с медицинской документацией, отражающей состояние здоровья пациента» (внести изменения в соответствии ч.4 ст.22 № 323-ФЗ) – </a:t>
            </a:r>
            <a:r>
              <a:rPr lang="ru-RU" dirty="0">
                <a:solidFill>
                  <a:srgbClr val="FF0000"/>
                </a:solidFill>
              </a:rPr>
              <a:t>не предполагается к пересмотру. 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1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4E5F0-FF99-4B8B-A974-895C3650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Электронные рецепты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A2D7AF-B7E1-42A9-A88E-71D86F9D8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Проект изменений  в приказ Министерства здравоохранения Российской Федерации </a:t>
            </a:r>
            <a:br>
              <a:rPr lang="ru-RU" dirty="0"/>
            </a:br>
            <a:r>
              <a:rPr lang="ru-RU" dirty="0"/>
              <a:t>от 20 декабря 2012 г. № 1175н «Об утверждении порядка назначения </a:t>
            </a:r>
            <a:br>
              <a:rPr lang="ru-RU" dirty="0"/>
            </a:br>
            <a:r>
              <a:rPr lang="ru-RU" dirty="0"/>
              <a:t>и выписывания лекарственных препаратов, а также форм рецептурных бланков на лекарственные препараты, порядка оформления указанных бланков, их учета и хранения»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(хотя в списке документов Минздрава предполагалось внести изменения еще и в приказ №54) </a:t>
            </a:r>
          </a:p>
        </p:txBody>
      </p:sp>
    </p:spTree>
    <p:extLst>
      <p:ext uri="{BB962C8B-B14F-4D97-AF65-F5344CB8AC3E}">
        <p14:creationId xmlns:p14="http://schemas.microsoft.com/office/powerpoint/2010/main" val="166477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792394-C279-4320-A648-2E293905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/>
              <a:t>ЕГИСЗ</a:t>
            </a:r>
          </a:p>
        </p:txBody>
      </p:sp>
    </p:spTree>
    <p:extLst>
      <p:ext uri="{BB962C8B-B14F-4D97-AF65-F5344CB8AC3E}">
        <p14:creationId xmlns:p14="http://schemas.microsoft.com/office/powerpoint/2010/main" val="2957451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5B3E4-0E26-4C8E-A26B-FAF4A1B0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072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dirty="0"/>
              <a:t>ЕГИСЗ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F4B8A-6387-4348-929F-9388B0BB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Постановление Правительства № 555 от 5.5.2018 «Об утверждении Положения о Единой государственной информационной системе в сфере здравоохранения»</a:t>
            </a:r>
            <a:endParaRPr lang="ru-RU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Приказ Минздрава России «Об утверждении требований к государственным информационным системам в сфере здравоохранения субъектов Российской Федерации, медицинским информационным системам медицинских организаций и информационным системам фармацевтических организаций» – </a:t>
            </a:r>
            <a:r>
              <a:rPr lang="ru-RU" dirty="0">
                <a:solidFill>
                  <a:srgbClr val="FF0000"/>
                </a:solidFill>
              </a:rPr>
              <a:t>нет даже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Приказ Минздрава России «Об утверждении порядка обезличивания сведений о лицах, которым оказывается медицинская помощь, а также о лицах, в отношении которых проводятся медицинские экспертизы, медицинские осмотры и медицинские освидетельствования» – </a:t>
            </a:r>
            <a:r>
              <a:rPr lang="ru-RU" dirty="0">
                <a:solidFill>
                  <a:srgbClr val="FF0000"/>
                </a:solidFill>
              </a:rPr>
              <a:t>есть проект (но не вывешен официально)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Приказ Минздрава России «Об утверждении перечня, порядка ведения и использования нормативно-справочной информации в сфере здравоохранения» – </a:t>
            </a:r>
            <a:r>
              <a:rPr lang="ru-RU" dirty="0">
                <a:solidFill>
                  <a:srgbClr val="FF0000"/>
                </a:solidFill>
              </a:rPr>
              <a:t>не видел</a:t>
            </a:r>
          </a:p>
        </p:txBody>
      </p:sp>
    </p:spTree>
    <p:extLst>
      <p:ext uri="{BB962C8B-B14F-4D97-AF65-F5344CB8AC3E}">
        <p14:creationId xmlns:p14="http://schemas.microsoft.com/office/powerpoint/2010/main" val="3479651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D12C0-662A-418D-8F4D-9CCDACF9D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5001" r="32675" b="17800"/>
          <a:stretch/>
        </p:blipFill>
        <p:spPr>
          <a:xfrm>
            <a:off x="1282874" y="0"/>
            <a:ext cx="652948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84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349D1-A765-4305-BE92-15E85A10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информационных систем в здравоохранении (ФЗ 242)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484A75-F28E-465F-B8EE-A03DE90BA28D}"/>
              </a:ext>
            </a:extLst>
          </p:cNvPr>
          <p:cNvSpPr/>
          <p:nvPr/>
        </p:nvSpPr>
        <p:spPr>
          <a:xfrm>
            <a:off x="215008" y="1477808"/>
            <a:ext cx="89289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0000"/>
                </a:solidFill>
                <a:latin typeface="NotoSans"/>
              </a:rPr>
              <a:t>"Статья 91. Информационное обеспечение в сфере здравоохранения</a:t>
            </a:r>
            <a:endParaRPr lang="ru-RU" sz="2300" dirty="0">
              <a:solidFill>
                <a:srgbClr val="000000"/>
              </a:solidFill>
              <a:latin typeface="NotoSans"/>
            </a:endParaRPr>
          </a:p>
          <a:p>
            <a:r>
              <a:rPr lang="ru-RU" sz="2300" dirty="0">
                <a:solidFill>
                  <a:srgbClr val="000000"/>
                </a:solidFill>
                <a:latin typeface="NotoSans"/>
              </a:rPr>
              <a:t>Информационное обеспечение в сфере здравоохранения осуществляется посредством создания, развития и эксплуатации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NotoSans"/>
              </a:rPr>
              <a:t>федеральных государственных информационных систем в сфере здравоохранения </a:t>
            </a:r>
            <a:r>
              <a:rPr lang="ru-RU" sz="2300" dirty="0">
                <a:solidFill>
                  <a:srgbClr val="000000"/>
                </a:solidFill>
                <a:highlight>
                  <a:srgbClr val="FFFF00"/>
                </a:highlight>
                <a:latin typeface="NotoSans"/>
              </a:rPr>
              <a:t>ЕГИСЗ – это только федеральный уровень</a:t>
            </a:r>
            <a:r>
              <a:rPr lang="ru-RU" sz="2300" dirty="0">
                <a:solidFill>
                  <a:srgbClr val="000000"/>
                </a:solidFill>
                <a:latin typeface="NotoSans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NotoSans"/>
              </a:rPr>
              <a:t>информационных систем в сфере здравоохранения ФФОМС и Т-ТФОМ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NotoSans"/>
              </a:rPr>
              <a:t>государственных информационных систем в сфере здравоохранения субъектов Российской Федерации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NotoSans"/>
              </a:rPr>
              <a:t>медицинских информационных систем медицинских организаций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NotoSans"/>
              </a:rPr>
              <a:t>информационных систем фармацевтических организаций (далее - информационные системы в сфере здравоохранения)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NotoSans"/>
              </a:rPr>
              <a:t>иные информационные системы.</a:t>
            </a:r>
            <a:endParaRPr lang="ru-RU" sz="2300" b="0" i="0" dirty="0">
              <a:solidFill>
                <a:srgbClr val="000000"/>
              </a:solidFill>
              <a:effectLst/>
              <a:latin typeface="NotoSans"/>
            </a:endParaRPr>
          </a:p>
        </p:txBody>
      </p:sp>
    </p:spTree>
    <p:extLst>
      <p:ext uri="{BB962C8B-B14F-4D97-AF65-F5344CB8AC3E}">
        <p14:creationId xmlns:p14="http://schemas.microsoft.com/office/powerpoint/2010/main" val="1035608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21B2F-336A-489C-9570-60FBC1DD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861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ЕГИСЗ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E7CDA5-2AC8-4E88-A845-D08A30AADBEC}"/>
              </a:ext>
            </a:extLst>
          </p:cNvPr>
          <p:cNvSpPr/>
          <p:nvPr/>
        </p:nvSpPr>
        <p:spPr>
          <a:xfrm>
            <a:off x="0" y="60500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4. Единая система включает в себя следующие подсистемы:</a:t>
            </a:r>
          </a:p>
          <a:p>
            <a:r>
              <a:rPr lang="ru-RU" sz="2400" b="1" dirty="0"/>
              <a:t>а) федеральный регистр медицинских работников; </a:t>
            </a:r>
          </a:p>
          <a:p>
            <a:r>
              <a:rPr lang="ru-RU" sz="2400" b="1" dirty="0"/>
              <a:t>б) федеральный реестр медицинских организаций; </a:t>
            </a:r>
          </a:p>
          <a:p>
            <a:r>
              <a:rPr lang="ru-RU" sz="2400" b="1" dirty="0"/>
              <a:t>в) федеральная электронная регистратура; </a:t>
            </a:r>
          </a:p>
          <a:p>
            <a:r>
              <a:rPr lang="ru-RU" sz="2400" b="1" dirty="0"/>
              <a:t>г) федеральная интегрированная электронная медицинская карта; </a:t>
            </a:r>
          </a:p>
          <a:p>
            <a:r>
              <a:rPr lang="ru-RU" sz="2400" b="1" dirty="0"/>
              <a:t>д) федеральный реестр электронных медицинских документов; </a:t>
            </a:r>
          </a:p>
          <a:p>
            <a:r>
              <a:rPr lang="ru-RU" dirty="0"/>
              <a:t>е) подсистема ведения специализированных регистров пациентов по отдельным нозологиям и категориям граждан, мониторинга организации оказания высокотехнологичной медицинской помощи и </a:t>
            </a:r>
            <a:r>
              <a:rPr lang="ru-RU" dirty="0" err="1"/>
              <a:t>санаторнокурортного</a:t>
            </a:r>
            <a:r>
              <a:rPr lang="ru-RU" dirty="0"/>
              <a:t> лечения; </a:t>
            </a:r>
          </a:p>
          <a:p>
            <a:r>
              <a:rPr lang="ru-RU" dirty="0"/>
              <a:t>ж) информационно-аналитическая подсистема мониторинга и контроля в сфере закупок лекарственных препаратов для обеспечения государственных и муниципальных нужд; </a:t>
            </a:r>
          </a:p>
          <a:p>
            <a:r>
              <a:rPr lang="ru-RU" dirty="0"/>
              <a:t>з) подсистема автоматизированного сбора информации о показателях системы здравоохранения из различных источников и представления отчетности; </a:t>
            </a:r>
          </a:p>
          <a:p>
            <a:r>
              <a:rPr lang="ru-RU" dirty="0"/>
              <a:t>и) федеральный реестр нормативно-справочной информации в сфере здравоохранения;  к) подсистема обезличивания персональных данных; </a:t>
            </a:r>
          </a:p>
          <a:p>
            <a:r>
              <a:rPr lang="ru-RU" dirty="0"/>
              <a:t>л) геоинформационная подсистема; </a:t>
            </a:r>
          </a:p>
          <a:p>
            <a:r>
              <a:rPr lang="ru-RU" dirty="0"/>
              <a:t>м) защищенная сеть передачи данных; </a:t>
            </a:r>
          </a:p>
          <a:p>
            <a:r>
              <a:rPr lang="ru-RU" dirty="0"/>
              <a:t>н) интеграционные подсистемы.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26616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18A7A-1F17-4B08-8A22-315FF0DF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Регистр медработников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26365D-7D23-4102-BDC4-259ED75EE439}"/>
              </a:ext>
            </a:extLst>
          </p:cNvPr>
          <p:cNvSpPr/>
          <p:nvPr/>
        </p:nvSpPr>
        <p:spPr>
          <a:xfrm>
            <a:off x="107504" y="1137759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7. Федеральный регистр медицинских работников обеспечивает сбор, накопление, хранение, обработку и передачу указанных в статье 93 Федерального закона сведений </a:t>
            </a:r>
            <a:r>
              <a:rPr lang="ru-RU" sz="2800" dirty="0">
                <a:highlight>
                  <a:srgbClr val="FFFF00"/>
                </a:highlight>
              </a:rPr>
              <a:t>о лицах, которые участвуют в осуществлении медицинской деятельности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r>
              <a:rPr lang="ru-RU" sz="2800" dirty="0"/>
              <a:t>8. Сведения о лицах, которые участвуют в осуществлении медицинской деятельности, указанные в подпунктах 1, 11 - 14 статьи 93 Федерального закона, </a:t>
            </a:r>
            <a:r>
              <a:rPr lang="ru-RU" sz="2800" dirty="0">
                <a:highlight>
                  <a:srgbClr val="FFFF00"/>
                </a:highlight>
              </a:rPr>
              <a:t>подлежат размещению в информационно-телекоммуникационной сети "Интернет" посредством федерального регистра медицинских работников. </a:t>
            </a:r>
          </a:p>
        </p:txBody>
      </p:sp>
    </p:spTree>
    <p:extLst>
      <p:ext uri="{BB962C8B-B14F-4D97-AF65-F5344CB8AC3E}">
        <p14:creationId xmlns:p14="http://schemas.microsoft.com/office/powerpoint/2010/main" val="168112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30CFA-C03A-4023-9B2A-1FB824E7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01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Реестр </a:t>
            </a:r>
            <a:r>
              <a:rPr lang="ru-RU" dirty="0" err="1"/>
              <a:t>медорганизаций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4BCECB-2BCF-4862-8771-48095A5C1D3C}"/>
              </a:ext>
            </a:extLst>
          </p:cNvPr>
          <p:cNvSpPr/>
          <p:nvPr/>
        </p:nvSpPr>
        <p:spPr>
          <a:xfrm>
            <a:off x="215008" y="764704"/>
            <a:ext cx="89289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9. Федеральный реестр медицинских организаций представляет собой подсистему единой системы и предназначен </a:t>
            </a:r>
            <a:r>
              <a:rPr lang="ru-RU" sz="2000" dirty="0">
                <a:highlight>
                  <a:srgbClr val="FFFF00"/>
                </a:highlight>
              </a:rPr>
              <a:t>для учета сведений о медицинских организациях государственной, муниципальной и частной систем </a:t>
            </a:r>
            <a:r>
              <a:rPr lang="ru-RU" sz="2000" dirty="0"/>
              <a:t>здравоохранения, об их структурных подразделениях с указанием профилей их медицинской деятельности, местонахождения, а также сведений об их оснащении и использовании медицинских изделий. </a:t>
            </a:r>
          </a:p>
          <a:p>
            <a:r>
              <a:rPr lang="ru-RU" sz="2000" dirty="0"/>
              <a:t>10. Федеральный реестр медицинских организаций обеспечивает сбор, накопление, хранение, обработку и передачу сведений о медицинских организациях, в которых оказывается медицинская помощь, в том числе о зданиях, строениях, сооружениях, структурных подразделениях таких медицинских организаций, об отделениях, о коечном фонде, об оснащении, о штатном расписании, а также об организациях, осуществляющих образовательную деятельность по реализации основных и дополнительных профессиональных образовательных программ медицинского образования и фармацевтического образования. </a:t>
            </a:r>
            <a:r>
              <a:rPr lang="ru-RU" sz="2000" dirty="0">
                <a:highlight>
                  <a:srgbClr val="FFFF00"/>
                </a:highlight>
              </a:rPr>
              <a:t>Сведения о медицинских организациях, указанных в пунктах 9 и 10 настоящего Положения, за исключением информации об их финансово-хозяйственной деятельности, подлежат размещению в информационно-телекоммуникационной сети "Интернет" посредством федерального реестра медицинских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4124848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23818-59C3-4DAD-8DDE-4780346B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Федеральная регистратура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D29505-373A-49ED-B819-8C6AA3514823}"/>
              </a:ext>
            </a:extLst>
          </p:cNvPr>
          <p:cNvSpPr/>
          <p:nvPr/>
        </p:nvSpPr>
        <p:spPr>
          <a:xfrm>
            <a:off x="251520" y="1582341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11. Федеральная электронная регистратура представляет собой подсистему единой системы, предназначенную для мониторинга и управления потоками пациентов в режиме реального времени посредством информационного обмена с государственными информационными системами в сфере здравоохранения субъектов Российской Федерации, </a:t>
            </a:r>
            <a:r>
              <a:rPr lang="ru-RU" sz="2400" dirty="0">
                <a:highlight>
                  <a:srgbClr val="FFFF00"/>
                </a:highlight>
              </a:rPr>
              <a:t>медицинскими информационными системами медицинских организаций государственной, муниципальной и частной систем здравоохранения.   </a:t>
            </a:r>
            <a:r>
              <a:rPr lang="ru-RU" sz="2400" dirty="0">
                <a:highlight>
                  <a:srgbClr val="FF0000"/>
                </a:highlight>
              </a:rPr>
              <a:t>Как и зачем?</a:t>
            </a:r>
          </a:p>
        </p:txBody>
      </p:sp>
    </p:spTree>
    <p:extLst>
      <p:ext uri="{BB962C8B-B14F-4D97-AF65-F5344CB8AC3E}">
        <p14:creationId xmlns:p14="http://schemas.microsoft.com/office/powerpoint/2010/main" val="207003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9B8347-70FD-4AD9-90E9-C9E1E2888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5000" r="20863" b="10801"/>
          <a:stretch/>
        </p:blipFill>
        <p:spPr>
          <a:xfrm>
            <a:off x="1328214" y="0"/>
            <a:ext cx="6487571" cy="4584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FD90B7-D6A6-40AA-A967-C0C59DB5E980}"/>
              </a:ext>
            </a:extLst>
          </p:cNvPr>
          <p:cNvSpPr txBox="1"/>
          <p:nvPr/>
        </p:nvSpPr>
        <p:spPr>
          <a:xfrm>
            <a:off x="611560" y="4584550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Предполагает разработку в период  с 2018 по 2035 годы – 25 нормативных актов в т.ч.</a:t>
            </a:r>
          </a:p>
          <a:p>
            <a:pPr algn="ctr"/>
            <a:r>
              <a:rPr lang="ru-RU" sz="3200" b="1" dirty="0"/>
              <a:t>7 по «телемедицине» </a:t>
            </a:r>
          </a:p>
          <a:p>
            <a:pPr algn="ctr"/>
            <a:r>
              <a:rPr lang="ru-RU" sz="3200" b="1" dirty="0"/>
              <a:t>2018 – 2020</a:t>
            </a:r>
          </a:p>
        </p:txBody>
      </p:sp>
    </p:spTree>
    <p:extLst>
      <p:ext uri="{BB962C8B-B14F-4D97-AF65-F5344CB8AC3E}">
        <p14:creationId xmlns:p14="http://schemas.microsoft.com/office/powerpoint/2010/main" val="2396720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D3878-2F31-442A-9793-78496F50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Интегрированная ЭМК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83634B-DC30-4A2A-856E-7465E150770F}"/>
              </a:ext>
            </a:extLst>
          </p:cNvPr>
          <p:cNvSpPr/>
          <p:nvPr/>
        </p:nvSpPr>
        <p:spPr>
          <a:xfrm>
            <a:off x="215515" y="920621"/>
            <a:ext cx="87129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13. Федеральная ИЭМК …., посредством информационного обмена</a:t>
            </a:r>
          </a:p>
          <a:p>
            <a:r>
              <a:rPr lang="ru-RU" sz="2000" dirty="0"/>
              <a:t>с государственными информационными системами в сфере</a:t>
            </a:r>
          </a:p>
          <a:p>
            <a:r>
              <a:rPr lang="ru-RU" sz="2000" dirty="0"/>
              <a:t>здравоохранения субъектов Российской Федерации, </a:t>
            </a:r>
            <a:r>
              <a:rPr lang="ru-RU" sz="2000" dirty="0">
                <a:highlight>
                  <a:srgbClr val="FFFF00"/>
                </a:highlight>
              </a:rPr>
              <a:t>медицинскими</a:t>
            </a:r>
          </a:p>
          <a:p>
            <a:r>
              <a:rPr lang="ru-RU" sz="2000" dirty="0">
                <a:highlight>
                  <a:srgbClr val="FFFF00"/>
                </a:highlight>
              </a:rPr>
              <a:t>информационными системами медицинских организаций государственной,</a:t>
            </a:r>
          </a:p>
          <a:p>
            <a:r>
              <a:rPr lang="ru-RU" sz="2000" dirty="0">
                <a:highlight>
                  <a:srgbClr val="FFFF00"/>
                </a:highlight>
              </a:rPr>
              <a:t>муниципальной и частной систем здравоохранения.</a:t>
            </a:r>
          </a:p>
          <a:p>
            <a:r>
              <a:rPr lang="ru-RU" sz="2000" dirty="0"/>
              <a:t>14. Федеральная интегрированная электронная медицинская карта обеспечивает:</a:t>
            </a:r>
          </a:p>
          <a:p>
            <a:r>
              <a:rPr lang="ru-RU" sz="2000" dirty="0"/>
              <a:t> а) получение, проверку, </a:t>
            </a:r>
            <a:r>
              <a:rPr lang="ru-RU" sz="2000" dirty="0">
                <a:highlight>
                  <a:srgbClr val="FFFF00"/>
                </a:highlight>
              </a:rPr>
              <a:t>обработку и хранение структурированных обезличенных сведений,</a:t>
            </a:r>
            <a:r>
              <a:rPr lang="ru-RU" sz="2000" dirty="0"/>
              <a:t> указанных в статье 94 Федерального закона, о лицах, которым оказывается медицинская помощь, а также о лицах, в отношении которых проводятся медицинские экспертизы, медицинские осмотры и медицинские освидетельствования; </a:t>
            </a:r>
          </a:p>
          <a:p>
            <a:r>
              <a:rPr lang="ru-RU" sz="2000" dirty="0"/>
              <a:t>б) </a:t>
            </a:r>
            <a:r>
              <a:rPr lang="ru-RU" sz="2000" dirty="0">
                <a:highlight>
                  <a:srgbClr val="FFFF00"/>
                </a:highlight>
              </a:rPr>
              <a:t>формирование баз данных обезличенной информации </a:t>
            </a:r>
            <a:r>
              <a:rPr lang="ru-RU" sz="2000" dirty="0"/>
              <a:t>по отдельным нозологиям и профилям оказания медицинской помощи, позволяющих систематизировать информацию для изучения течения и исхода заболеваний….</a:t>
            </a:r>
          </a:p>
        </p:txBody>
      </p:sp>
    </p:spTree>
    <p:extLst>
      <p:ext uri="{BB962C8B-B14F-4D97-AF65-F5344CB8AC3E}">
        <p14:creationId xmlns:p14="http://schemas.microsoft.com/office/powerpoint/2010/main" val="660442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21EA8-E141-4B5B-BC3D-9E1C4B33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Реестр электронных медицинских документов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8902EE-6060-4CFF-AD43-FC7016A003DC}"/>
              </a:ext>
            </a:extLst>
          </p:cNvPr>
          <p:cNvSpPr/>
          <p:nvPr/>
        </p:nvSpPr>
        <p:spPr>
          <a:xfrm>
            <a:off x="179512" y="150120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15. Федеральный реестр электронных медицинских документов представляет собой подсистему единой системы, </a:t>
            </a:r>
            <a:r>
              <a:rPr lang="ru-RU" dirty="0">
                <a:highlight>
                  <a:srgbClr val="FFFF00"/>
                </a:highlight>
              </a:rPr>
              <a:t>содержащую сведения о медицинской документации в форме электронных документов, по составу которых невозможно определить состояние здоровья гражданина, и сведения о медицинской организации, в которой такая медицинская документация создана и хранится. </a:t>
            </a:r>
          </a:p>
          <a:p>
            <a:r>
              <a:rPr lang="ru-RU" dirty="0"/>
              <a:t>16. Федеральный реестр электронных медицинских документов обеспечивает: </a:t>
            </a:r>
          </a:p>
          <a:p>
            <a:r>
              <a:rPr lang="ru-RU" dirty="0"/>
              <a:t>а) получение, проверку, регистрацию и хранение сведений о медицинской документации в форме электронных документов, которая создается и хранится медицинскими организациями; </a:t>
            </a:r>
          </a:p>
          <a:p>
            <a:r>
              <a:rPr lang="ru-RU" dirty="0"/>
              <a:t>б) преемственность и повышение качества оказания медицинской помощи за счет предоставления медицинским работникам </a:t>
            </a:r>
            <a:r>
              <a:rPr lang="ru-RU" dirty="0">
                <a:highlight>
                  <a:srgbClr val="FFFF00"/>
                </a:highlight>
              </a:rPr>
              <a:t>с согласия пациента или его законного представителя доступа к медицинской документации в форме электронных документов вне зависимости от места и времени ее оказания; </a:t>
            </a:r>
          </a:p>
          <a:p>
            <a:r>
              <a:rPr lang="ru-RU" dirty="0"/>
              <a:t>в) предоставление пациенту доступа к медицинской документации в форме электронных документов, в том числе с использованием единого портала государственных услуг; </a:t>
            </a:r>
          </a:p>
          <a:p>
            <a:r>
              <a:rPr lang="ru-RU" dirty="0"/>
              <a:t>г) представление медицинской документации в форме электронных документов в государственные информационные системы, ведение 8 которых осуществляется уполномоченными органами исполнительной власти РФ, государственными внебюджетными фондами и организациями, в соответствии с настоящим Положением. </a:t>
            </a:r>
          </a:p>
        </p:txBody>
      </p:sp>
    </p:spTree>
    <p:extLst>
      <p:ext uri="{BB962C8B-B14F-4D97-AF65-F5344CB8AC3E}">
        <p14:creationId xmlns:p14="http://schemas.microsoft.com/office/powerpoint/2010/main" val="2086954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CB6EE-2CD0-4669-A9BC-BA37D33C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Должны появиться приказы (приказ) утверждающие требования (положения?) о всех подсистемах ЕГИСЗ.</a:t>
            </a:r>
            <a:br>
              <a:rPr lang="ru-RU" sz="3600" dirty="0"/>
            </a:br>
            <a:r>
              <a:rPr lang="ru-RU" sz="3600" dirty="0">
                <a:highlight>
                  <a:srgbClr val="FF0000"/>
                </a:highlight>
              </a:rPr>
              <a:t>Когда?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A24D89-FBF5-4AA4-A80C-174E4E87FA1C}"/>
              </a:ext>
            </a:extLst>
          </p:cNvPr>
          <p:cNvSpPr/>
          <p:nvPr/>
        </p:nvSpPr>
        <p:spPr>
          <a:xfrm>
            <a:off x="323528" y="2551837"/>
            <a:ext cx="8363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31. Функционирование подсистем единой системы, указанных в пункте 4 настоящего Положения, </a:t>
            </a:r>
            <a:r>
              <a:rPr lang="ru-RU" sz="2800" dirty="0">
                <a:highlight>
                  <a:srgbClr val="FFFF00"/>
                </a:highlight>
              </a:rPr>
              <a:t>осуществляется в соответствии с требованиями, установленными Министерством здравоохранения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12183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582E4-458A-4FFF-943B-C24679EE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Согласие на пациента на передачу сведений в ЕГИСЗ.</a:t>
            </a:r>
            <a:br>
              <a:rPr lang="ru-RU" dirty="0"/>
            </a:br>
            <a:r>
              <a:rPr lang="ru-RU" dirty="0">
                <a:highlight>
                  <a:srgbClr val="FF0000"/>
                </a:highlight>
              </a:rPr>
              <a:t>Кто будет брать и когда?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5B64D2-B62E-48E3-80C6-8FA59C8864D2}"/>
              </a:ext>
            </a:extLst>
          </p:cNvPr>
          <p:cNvSpPr/>
          <p:nvPr/>
        </p:nvSpPr>
        <p:spPr>
          <a:xfrm>
            <a:off x="457200" y="2274838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44. Представление </a:t>
            </a:r>
            <a:r>
              <a:rPr lang="ru-RU" sz="2800" dirty="0">
                <a:highlight>
                  <a:srgbClr val="FFFF00"/>
                </a:highlight>
              </a:rPr>
              <a:t>в единую систему </a:t>
            </a:r>
            <a:r>
              <a:rPr lang="ru-RU" sz="2800" dirty="0"/>
              <a:t>сведений, содержащих информацию, относящуюся прямо или косвенно к определенному или определяемому физическому лицу</a:t>
            </a:r>
            <a:r>
              <a:rPr lang="ru-RU" sz="2800" dirty="0">
                <a:highlight>
                  <a:srgbClr val="FFFF00"/>
                </a:highlight>
              </a:rPr>
              <a:t>, осуществляется с согласия такого лица</a:t>
            </a:r>
            <a:r>
              <a:rPr lang="ru-RU" sz="2800" dirty="0"/>
              <a:t> и с учетом требований законодательства Российской Федерации в области персональных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1288557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2413-7371-4708-9188-A00490AC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Приложения №1 и 2 весьма формальны подробности будут в методических рекомендациях! </a:t>
            </a:r>
            <a:r>
              <a:rPr lang="ru-RU" sz="3600" dirty="0">
                <a:highlight>
                  <a:srgbClr val="FF0000"/>
                </a:highlight>
              </a:rPr>
              <a:t>Когда?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F6B4B-4892-4E85-AF1F-AA0753A4C11C}"/>
              </a:ext>
            </a:extLst>
          </p:cNvPr>
          <p:cNvSpPr/>
          <p:nvPr/>
        </p:nvSpPr>
        <p:spPr>
          <a:xfrm>
            <a:off x="434832" y="170080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55. Министерством здравоохранения Российской Федерации разрабатываются </a:t>
            </a:r>
            <a:r>
              <a:rPr lang="ru-RU" dirty="0">
                <a:highlight>
                  <a:srgbClr val="FFFF00"/>
                </a:highlight>
              </a:rPr>
              <a:t>методические рекомендации по представлению в единую систему и получению из единой системы информации, указанной в пунктах 32 и 45 настоящего Положения, содержащие в том числе форматы передачи и детализацию состава сведений и </a:t>
            </a:r>
            <a:r>
              <a:rPr lang="ru-RU" dirty="0"/>
              <a:t>подлежащие одобрению на подкомиссии по созданию и развитию электронного здравоохранения Правительственной комиссии по использованию информационных технологий для улучшения качества жизни и условий ведения предпринимательской деятельности.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A7296C-E25F-457B-9A2A-1C63FC640387}"/>
              </a:ext>
            </a:extLst>
          </p:cNvPr>
          <p:cNvSpPr/>
          <p:nvPr/>
        </p:nvSpPr>
        <p:spPr>
          <a:xfrm>
            <a:off x="434832" y="4043487"/>
            <a:ext cx="802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32. Размещение информации, определенной в части 3 статьи 91.1 Федерального закона, в единой системе осуществляется в составе и сроки, которые приведены в </a:t>
            </a:r>
            <a:r>
              <a:rPr lang="ru-RU" dirty="0">
                <a:highlight>
                  <a:srgbClr val="FFFF00"/>
                </a:highlight>
              </a:rPr>
              <a:t>приложении № 1 </a:t>
            </a:r>
            <a:r>
              <a:rPr lang="ru-RU" dirty="0"/>
              <a:t>к настоящему Положению.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708023-C5CC-44C9-9C9C-F3F8AEC04AB6}"/>
              </a:ext>
            </a:extLst>
          </p:cNvPr>
          <p:cNvSpPr/>
          <p:nvPr/>
        </p:nvSpPr>
        <p:spPr>
          <a:xfrm>
            <a:off x="457200" y="5010005"/>
            <a:ext cx="8207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45. Доступ к информации, содержащейся в единой системе, предоставляется пользователям единой системы в соответствии </a:t>
            </a:r>
            <a:r>
              <a:rPr lang="ru-RU" dirty="0">
                <a:highlight>
                  <a:srgbClr val="FFFF00"/>
                </a:highlight>
              </a:rPr>
              <a:t>с приложением № 2 </a:t>
            </a:r>
            <a:r>
              <a:rPr lang="ru-RU" dirty="0"/>
              <a:t>к настоящему Положению с использованием единой системы идентификации и аутентификации.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286339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8B67D5-5A0B-4F96-974D-A1E8C3B0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Электронный рецепт</a:t>
            </a:r>
          </a:p>
        </p:txBody>
      </p:sp>
    </p:spTree>
    <p:extLst>
      <p:ext uri="{BB962C8B-B14F-4D97-AF65-F5344CB8AC3E}">
        <p14:creationId xmlns:p14="http://schemas.microsoft.com/office/powerpoint/2010/main" val="2271116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DCC9-4745-4BDA-9937-21180C9B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txBody>
          <a:bodyPr/>
          <a:lstStyle/>
          <a:p>
            <a:r>
              <a:rPr lang="ru-RU" dirty="0"/>
              <a:t>Приказ № 1175н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DAD35-7F10-48E8-9401-7917CF21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69670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/>
              <a:t>Пункт 1</a:t>
            </a:r>
            <a:r>
              <a:rPr lang="en-US" dirty="0"/>
              <a:t>:</a:t>
            </a:r>
            <a:r>
              <a:rPr lang="ru-RU" dirty="0"/>
              <a:t> дополнить абзацем пятым следующего содержания: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«порядок формирования рецептов в форме электронного документа согласно приложению № 4»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В приложении № 1 «Порядок назначения и выписывании лекарственных препаратов» к приказу:</a:t>
            </a:r>
          </a:p>
          <a:p>
            <a:pPr marL="0" indent="0">
              <a:buNone/>
            </a:pPr>
            <a:r>
              <a:rPr lang="ru-RU" dirty="0"/>
              <a:t>1) абзац первый пункта 3 изложить в следующей редакции: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«3. Медицинские работники выписывают рецепты на лекарственные препараты на бумажном носителе за своей подписью или </a:t>
            </a:r>
            <a:r>
              <a:rPr lang="ru-RU" b="1" u="sng" dirty="0">
                <a:solidFill>
                  <a:srgbClr val="FF0000"/>
                </a:solidFill>
              </a:rPr>
              <a:t>с согласия пациента </a:t>
            </a:r>
            <a:r>
              <a:rPr lang="ru-RU" dirty="0">
                <a:solidFill>
                  <a:srgbClr val="FF0000"/>
                </a:solidFill>
              </a:rPr>
              <a:t>или его законного представителя в форме электронного документа, подписанного с использованием усиленной квалифицированной электронной подписи медицинского работника (далее – в форме электронного документа)»;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639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50DC5C-0E58-44E4-BFCD-1AC426EA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2. Передача рецепта в форме электронного документа (далее – электронный рецепт) между медицинскими и аптечными организациями, расположенными на территории одного субъекта Российской Федерации, </a:t>
            </a:r>
            <a:r>
              <a:rPr lang="ru-RU" b="1" dirty="0">
                <a:solidFill>
                  <a:srgbClr val="FF0000"/>
                </a:solidFill>
              </a:rPr>
              <a:t>осуществляется с использованием ГИС, которая должна обеспечивать ведение единого реестра электронных рецептов субъекта Российской Федерации </a:t>
            </a:r>
            <a:r>
              <a:rPr lang="ru-RU" dirty="0"/>
              <a:t>(далее – Единый реестр).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Передача электронных рецептов между медицинскими и аптечными организациями, расположенными на территориях различных субъектов Российской Федерации (далее – межрегиональное обращение электронных рецептов), осуществляется с использованием единой государственной информационной системы в сфере здравоохранения (далее – Единая система). </a:t>
            </a:r>
            <a:r>
              <a:rPr lang="ru-RU" b="1" dirty="0">
                <a:solidFill>
                  <a:srgbClr val="FF0000"/>
                </a:solidFill>
              </a:rPr>
              <a:t>Технические и технологические требования к программно-техническим средствам, используемым при организации межрегионального обращения электронных рецептов, устанавливаются оператором федерального сегмента Единой системы и публикуются на портале оперативного взаимодействия участников Единой системы.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63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8CB75-9A42-4ED1-B5B6-2A58F918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3600" dirty="0"/>
              <a:t>Вывод: необходим!!! </a:t>
            </a:r>
            <a:br>
              <a:rPr lang="ru-RU" sz="3600" dirty="0"/>
            </a:br>
            <a:r>
              <a:rPr lang="ru-RU" sz="4800" b="1" dirty="0">
                <a:solidFill>
                  <a:srgbClr val="FF0000"/>
                </a:solidFill>
              </a:rPr>
              <a:t>«Единый порядок обращения электронных рецептов» </a:t>
            </a:r>
            <a:r>
              <a:rPr lang="ru-RU" sz="3600" dirty="0"/>
              <a:t>(название может быть изменено)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F43B2-852C-4F9F-8AD6-CF8DBA80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2" y="3933057"/>
            <a:ext cx="8229600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Может потребовать Постановления правительства и даже изменения ФЗ №242</a:t>
            </a:r>
          </a:p>
        </p:txBody>
      </p:sp>
    </p:spTree>
    <p:extLst>
      <p:ext uri="{BB962C8B-B14F-4D97-AF65-F5344CB8AC3E}">
        <p14:creationId xmlns:p14="http://schemas.microsoft.com/office/powerpoint/2010/main" val="1065763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A98AC-70EB-4282-B542-F01423E7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Распоряжение </a:t>
            </a:r>
            <a:r>
              <a:rPr lang="ru-RU" dirty="0" err="1"/>
              <a:t>равительства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от 5 мая 2018 г.  № 870-р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1134F-5890-46B7-A2E0-B9B30BCE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9401" r="23634" b="50000"/>
          <a:stretch/>
        </p:blipFill>
        <p:spPr>
          <a:xfrm>
            <a:off x="71500" y="2204864"/>
            <a:ext cx="9001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BACE5-CF09-4D7B-B7C0-FA94F21A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Закон  №242-ФЗ обеспечивает регулирование в 4 важных направлениях: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5166AA-9F3B-4895-9AE8-42272623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71" y="2492896"/>
            <a:ext cx="8229600" cy="3268961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Телемедицина;</a:t>
            </a:r>
          </a:p>
          <a:p>
            <a:pPr lvl="0"/>
            <a:r>
              <a:rPr lang="ru-RU" dirty="0"/>
              <a:t>Электронный документооборот в медицине;</a:t>
            </a:r>
          </a:p>
          <a:p>
            <a:pPr lvl="0"/>
            <a:r>
              <a:rPr lang="ru-RU" dirty="0"/>
              <a:t>Электронные рецепты;</a:t>
            </a:r>
          </a:p>
          <a:p>
            <a:pPr lvl="0"/>
            <a:r>
              <a:rPr lang="ru-RU" dirty="0"/>
              <a:t>Единая государственная система в здравоохранении. </a:t>
            </a:r>
          </a:p>
        </p:txBody>
      </p:sp>
    </p:spTree>
    <p:extLst>
      <p:ext uri="{BB962C8B-B14F-4D97-AF65-F5344CB8AC3E}">
        <p14:creationId xmlns:p14="http://schemas.microsoft.com/office/powerpoint/2010/main" val="2827975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78" y="2969481"/>
            <a:ext cx="8027256" cy="91903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E16A1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E16A1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5064"/>
            <a:ext cx="42278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Борис Зингерман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7A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направления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медицины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7A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7A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124" y="6115380"/>
            <a:ext cx="3579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+7-916-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58-67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990"/>
            <a:ext cx="2057400" cy="36512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95B6E-60D8-4EE9-B706-36EB5BCA601D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T Sans" panose="020B0503020203020204" pitchFamily="34" charset="-5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T Sans" panose="020B0503020203020204" pitchFamily="34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50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972CBED-AB02-4C23-ACE5-AFC89E38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Телемедицина</a:t>
            </a:r>
          </a:p>
        </p:txBody>
      </p:sp>
    </p:spTree>
    <p:extLst>
      <p:ext uri="{BB962C8B-B14F-4D97-AF65-F5344CB8AC3E}">
        <p14:creationId xmlns:p14="http://schemas.microsoft.com/office/powerpoint/2010/main" val="14971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76CCC19-D52F-41D2-8D96-2CE7F031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ru-RU" dirty="0"/>
              <a:t>Телемедицина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0D50FE8-956F-4702-84AD-F8D6A352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94730"/>
            <a:ext cx="8712968" cy="58466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Приказ МЗ № 965н </a:t>
            </a:r>
            <a:r>
              <a:rPr lang="ru-RU" dirty="0">
                <a:solidFill>
                  <a:srgbClr val="FF0000"/>
                </a:solidFill>
              </a:rPr>
              <a:t>- принят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Постановление Правительства Российской Федерации «Об утверждении порядка, условий и требований информационного взаимодействия </a:t>
            </a:r>
            <a:r>
              <a:rPr lang="ru-RU" b="1" dirty="0"/>
              <a:t>иных информационных систем</a:t>
            </a:r>
            <a:r>
              <a:rPr lang="ru-RU" dirty="0"/>
              <a:t>, предназначенных для сбора, хранения, обработки и предоставления информации, касающейся деятельности медицинских организаций и предоставляемых ими услуг с информационными системами в сфере здравоохранения и медицинскими организациями» </a:t>
            </a:r>
            <a:r>
              <a:rPr lang="ru-RU" dirty="0">
                <a:solidFill>
                  <a:srgbClr val="FF0000"/>
                </a:solidFill>
              </a:rPr>
              <a:t>- принят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Приказ Минздрава России «О внесении изменений в приказ Минздрава России  от 20 декабря 2012 г. № 1177н «Об утверждении порядка дачи информированного добровольного согласия на медицинское вмешательство и отказа от медицинского вмешательства в отношении определенных видов медицинских вмешательств, форм информированного добровольного согласия на медицинское вмешательство и форм отказа от медицинского вмешательства"  - </a:t>
            </a:r>
            <a:r>
              <a:rPr lang="ru-RU" dirty="0">
                <a:solidFill>
                  <a:srgbClr val="FF0000"/>
                </a:solidFill>
              </a:rPr>
              <a:t>проект. Не совсем ясно как им пользоваться.   Скорее исключает информированное согласие в электронной форме. 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3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8E846-1D0B-4C4E-AA48-4062D80B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реального функционирования телемедицины необходимо: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A0A7BFE-61A0-434B-B29C-156A13E29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045651"/>
              </p:ext>
            </p:extLst>
          </p:nvPr>
        </p:nvGraphicFramePr>
        <p:xfrm>
          <a:off x="457200" y="1700808"/>
          <a:ext cx="8229600" cy="46103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15970">
                  <a:extLst>
                    <a:ext uri="{9D8B030D-6E8A-4147-A177-3AD203B41FA5}">
                      <a16:colId xmlns:a16="http://schemas.microsoft.com/office/drawing/2014/main" val="3725443688"/>
                    </a:ext>
                  </a:extLst>
                </a:gridCol>
                <a:gridCol w="4113630">
                  <a:extLst>
                    <a:ext uri="{9D8B030D-6E8A-4147-A177-3AD203B41FA5}">
                      <a16:colId xmlns:a16="http://schemas.microsoft.com/office/drawing/2014/main" val="1067046634"/>
                    </a:ext>
                  </a:extLst>
                </a:gridCol>
              </a:tblGrid>
              <a:tr h="213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Разработать </a:t>
                      </a:r>
                      <a:r>
                        <a:rPr lang="ru-RU" sz="2000" b="1" dirty="0">
                          <a:effectLst/>
                        </a:rPr>
                        <a:t>методические рекомендации по организации и оказанию медицинской помощи с применением телемедицинских технологий </a:t>
                      </a:r>
                      <a:r>
                        <a:rPr lang="ru-RU" sz="2000" dirty="0">
                          <a:effectLst/>
                        </a:rPr>
                        <a:t>в соответствии с установленным порядком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Детализация и технологическая детализация требований установленного порядка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47341"/>
                  </a:ext>
                </a:extLst>
              </a:tr>
              <a:tr h="2480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Дополнить «</a:t>
                      </a:r>
                      <a:r>
                        <a:rPr lang="ru-RU" sz="2000" b="1" dirty="0">
                          <a:effectLst/>
                        </a:rPr>
                        <a:t>Номенклатуру медицинских услуг</a:t>
                      </a:r>
                      <a:r>
                        <a:rPr lang="ru-RU" sz="2000" dirty="0">
                          <a:effectLst/>
                        </a:rPr>
                        <a:t> (НМУ)» (приказ Минздрава России от 13.10.2017 № 804н)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Включить дополнительные виды услуг, оказываемых с применением телемедицинских технологий (консультации, консилиумы, школы пациентов, наблюдение за состоянием здоровья и др.)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16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38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BD15D-A1BE-4C48-A30B-C5AE0E97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37" y="476672"/>
            <a:ext cx="8856984" cy="580926"/>
          </a:xfrm>
        </p:spPr>
        <p:txBody>
          <a:bodyPr>
            <a:noAutofit/>
          </a:bodyPr>
          <a:lstStyle/>
          <a:p>
            <a:r>
              <a:rPr lang="ru-RU" sz="2400" dirty="0">
                <a:highlight>
                  <a:srgbClr val="FFFF00"/>
                </a:highlight>
              </a:rPr>
              <a:t>Приказ МЗ РФ от 13 октября 2017 года N 804н</a:t>
            </a:r>
            <a:br>
              <a:rPr lang="ru-RU" sz="2400" dirty="0">
                <a:highlight>
                  <a:srgbClr val="FFFF00"/>
                </a:highlight>
              </a:rPr>
            </a:br>
            <a:r>
              <a:rPr lang="ru-RU" sz="2400" dirty="0">
                <a:highlight>
                  <a:srgbClr val="FFFF00"/>
                </a:highlight>
              </a:rPr>
              <a:t>«Об утверждении номенклатуры медицинских услуг»</a:t>
            </a:r>
            <a:br>
              <a:rPr lang="ru-RU" sz="2400" dirty="0">
                <a:highlight>
                  <a:srgbClr val="FFFF00"/>
                </a:highlight>
              </a:rPr>
            </a:br>
            <a:r>
              <a:rPr lang="ru-RU" sz="2400" dirty="0"/>
              <a:t>20 телемедицинских услуг –</a:t>
            </a:r>
            <a:br>
              <a:rPr lang="ru-RU" sz="2400" dirty="0"/>
            </a:br>
            <a:r>
              <a:rPr lang="ru-RU" sz="2400" b="1" dirty="0"/>
              <a:t>10 в части дистанционной диагностики: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F858FC-BDE4-4BD3-9FE5-07F3B0A69762}"/>
              </a:ext>
            </a:extLst>
          </p:cNvPr>
          <p:cNvSpPr/>
          <p:nvPr/>
        </p:nvSpPr>
        <p:spPr>
          <a:xfrm>
            <a:off x="165537" y="1508009"/>
            <a:ext cx="9000492" cy="534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A03.30.010 Описание и интерпретация данных эндоскопических исследований с применением телемедицинских технологий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A04.30.011 Дистанционная расшифровка, описание и интерпретация данных ультразвуковых исследований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A05.10.004.001 Расшифровка, описание и интерпретация данных электрокардиографических исследований с применением телемедицинских технологий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A06.30.002.003 Описание и интерпретация данных рентгенографических исследований с применением телемедицинских технологий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A06.30.002.004 Описание и интерпретация данных рентгеноскопических исследований с применением телемедицинских технологий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A06.30.002.005 Описание и интерпретация компьютерных томограмм с применением телемедицинских технологий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A06.30.002.006 Описание и интерпретация магнитно-резонансных томограмм с применением телемедицинских технологий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A07.30.001.001 Реконструкция, описание и интерпретация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радионуклидных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исследований с применением телемедицинских технологий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A08.30.032 Дистанционное описание и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интерпритация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гистологических микропрепаратов с использованием телемедицинских технологий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A08.30.033 Дистанционное описание и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интерпритация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цитологических микропрепаратов с использованием телемедицинских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36174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F858FC-BDE4-4BD3-9FE5-07F3B0A69762}"/>
              </a:ext>
            </a:extLst>
          </p:cNvPr>
          <p:cNvSpPr/>
          <p:nvPr/>
        </p:nvSpPr>
        <p:spPr>
          <a:xfrm>
            <a:off x="71754" y="1551997"/>
            <a:ext cx="9000492" cy="5117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A02.01.001.002 Дистанционное наблюдение за показателями массы тела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A02.12.001.002 Дистанционное наблюдение за показателями частоты сердечных сокращений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A02.12.002.002 Дистанционное наблюдение за показателями артериального давления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A05.10.007.001 Дистанционное наблюдение за показателями, получаемыми от имплантируемого антиаритмического устройства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A05.10.007.002 Дистанционное наблюдение за электрокардиографическими данными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A09.05.023.002 Дистанционное наблюдение за показателями уровня глюкозы крови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A09.05.026.001 Дистанционное наблюдение за показателями уровня холестерина крови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A12.09.001.004 Дистанционное наблюдение за функциональными показателями внешнего дыхания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A12.30.014.001 Дистанционное наблюдение за показателями международного нормализованного отношения (MHO)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A23.30.044 Дистанционная настройка параметров функционирования используемого пациентом медицинского изделия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9FD5429-A9E0-433B-8745-90CA319A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580926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r>
              <a:rPr lang="ru-RU" sz="2400" dirty="0">
                <a:highlight>
                  <a:srgbClr val="FFFF00"/>
                </a:highlight>
              </a:rPr>
              <a:t>Приказ МЗ РФ от 13 октября 2017 года N 804н</a:t>
            </a:r>
            <a:br>
              <a:rPr lang="ru-RU" sz="2400" dirty="0">
                <a:highlight>
                  <a:srgbClr val="FFFF00"/>
                </a:highlight>
              </a:rPr>
            </a:br>
            <a:r>
              <a:rPr lang="ru-RU" sz="2400" dirty="0">
                <a:highlight>
                  <a:srgbClr val="FFFF00"/>
                </a:highlight>
              </a:rPr>
              <a:t>«Об утверждении номенклатуры медицинских услуг»</a:t>
            </a:r>
            <a:br>
              <a:rPr lang="ru-RU" sz="2400" dirty="0">
                <a:highlight>
                  <a:srgbClr val="FFFF00"/>
                </a:highlight>
              </a:rPr>
            </a:br>
            <a:r>
              <a:rPr lang="ru-RU" sz="2400" dirty="0"/>
              <a:t>20 телемедицинских услуг -</a:t>
            </a:r>
            <a:br>
              <a:rPr lang="ru-RU" sz="2400" dirty="0"/>
            </a:br>
            <a:r>
              <a:rPr lang="ru-RU" sz="2400" b="1" dirty="0"/>
              <a:t>10 в части дистанционного наблюдения:</a:t>
            </a:r>
          </a:p>
        </p:txBody>
      </p:sp>
    </p:spTree>
    <p:extLst>
      <p:ext uri="{BB962C8B-B14F-4D97-AF65-F5344CB8AC3E}">
        <p14:creationId xmlns:p14="http://schemas.microsoft.com/office/powerpoint/2010/main" val="4158558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27627</TotalTime>
  <Words>2587</Words>
  <Application>Microsoft Office PowerPoint</Application>
  <PresentationFormat>Экран (4:3)</PresentationFormat>
  <Paragraphs>180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NotoSans</vt:lpstr>
      <vt:lpstr>PT Sans</vt:lpstr>
      <vt:lpstr>Arial</vt:lpstr>
      <vt:lpstr>Calibri</vt:lpstr>
      <vt:lpstr>Tahoma</vt:lpstr>
      <vt:lpstr>Times New Roman</vt:lpstr>
      <vt:lpstr>Тема Office</vt:lpstr>
      <vt:lpstr>3_Тема Office</vt:lpstr>
      <vt:lpstr>2_Тема Office</vt:lpstr>
      <vt:lpstr>Презентация PowerPoint</vt:lpstr>
      <vt:lpstr>Презентация PowerPoint</vt:lpstr>
      <vt:lpstr>Презентация PowerPoint</vt:lpstr>
      <vt:lpstr>Закон  №242-ФЗ обеспечивает регулирование в 4 важных направлениях:  </vt:lpstr>
      <vt:lpstr>Телемедицина</vt:lpstr>
      <vt:lpstr>Телемедицина</vt:lpstr>
      <vt:lpstr>Для реального функционирования телемедицины необходимо:</vt:lpstr>
      <vt:lpstr>Приказ МЗ РФ от 13 октября 2017 года N 804н «Об утверждении номенклатуры медицинских услуг» 20 телемедицинских услуг – 10 в части дистанционной диагностики:</vt:lpstr>
      <vt:lpstr> Приказ МЗ РФ от 13 октября 2017 года N 804н «Об утверждении номенклатуры медицинских услуг» 20 телемедицинских услуг - 10 в части дистанционного наблюдения:</vt:lpstr>
      <vt:lpstr>Презентация PowerPoint</vt:lpstr>
      <vt:lpstr>Ключевые вопросы приказа № 965н</vt:lpstr>
      <vt:lpstr>Распоряжение равительства  от 5 мая 2018 г.  № 870-р </vt:lpstr>
      <vt:lpstr>Презентация PowerPoint</vt:lpstr>
      <vt:lpstr>Презентация PowerPoint</vt:lpstr>
      <vt:lpstr>Электронный документооборот </vt:lpstr>
      <vt:lpstr>Проект приказа № 834н «Об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заполнению» </vt:lpstr>
      <vt:lpstr>Проект приказа № 441н «Об утверждении Порядка выдачи медицинскими организациями справок и медицинских заключений»</vt:lpstr>
      <vt:lpstr>Вывод: необходим!!!  «Порядок организации системы документооборота в сфере охраны здоровья в части ведения медицинской документации в форме электронных документов» </vt:lpstr>
      <vt:lpstr>Отдельная тема такого документа – использование  Усиленных квалифицированных электронных подписей (УКЭП)  </vt:lpstr>
      <vt:lpstr>Взаимодействие с пациентом</vt:lpstr>
      <vt:lpstr>Электронные рецепты </vt:lpstr>
      <vt:lpstr>ЕГИСЗ</vt:lpstr>
      <vt:lpstr>ЕГИСЗ</vt:lpstr>
      <vt:lpstr>Презентация PowerPoint</vt:lpstr>
      <vt:lpstr>Структура информационных систем в здравоохранении (ФЗ 242)</vt:lpstr>
      <vt:lpstr>ЕГИСЗ</vt:lpstr>
      <vt:lpstr>Регистр медработников</vt:lpstr>
      <vt:lpstr>Реестр медорганизаций</vt:lpstr>
      <vt:lpstr>Федеральная регистратура</vt:lpstr>
      <vt:lpstr>Интегрированная ЭМК</vt:lpstr>
      <vt:lpstr>Реестр электронных медицинских документов</vt:lpstr>
      <vt:lpstr>Должны появиться приказы (приказ) утверждающие требования (положения?) о всех подсистемах ЕГИСЗ. Когда?</vt:lpstr>
      <vt:lpstr>Согласие на пациента на передачу сведений в ЕГИСЗ. Кто будет брать и когда?</vt:lpstr>
      <vt:lpstr>Приложения №1 и 2 весьма формальны подробности будут в методических рекомендациях! Когда?</vt:lpstr>
      <vt:lpstr>Электронный рецепт</vt:lpstr>
      <vt:lpstr>Приказ № 1175н</vt:lpstr>
      <vt:lpstr>Презентация PowerPoint</vt:lpstr>
      <vt:lpstr>Вывод: необходим!!!  «Единый порядок обращения электронных рецептов» (название может быть изменено)</vt:lpstr>
      <vt:lpstr>Распоряжение равительства  от 5 мая 2018 г.  № 870-р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Телемедицина –  для дистанционного взаимодействия  пациента с врачом</dc:title>
  <dc:creator>Инна Фистул</dc:creator>
  <cp:lastModifiedBy>Boris Zingerman</cp:lastModifiedBy>
  <cp:revision>216</cp:revision>
  <dcterms:created xsi:type="dcterms:W3CDTF">2016-06-05T11:57:32Z</dcterms:created>
  <dcterms:modified xsi:type="dcterms:W3CDTF">2018-06-18T19:56:14Z</dcterms:modified>
</cp:coreProperties>
</file>