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4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5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78" r:id="rId2"/>
    <p:sldId id="675" r:id="rId3"/>
    <p:sldId id="709" r:id="rId4"/>
    <p:sldId id="776" r:id="rId5"/>
    <p:sldId id="674" r:id="rId6"/>
    <p:sldId id="678" r:id="rId7"/>
    <p:sldId id="739" r:id="rId8"/>
    <p:sldId id="579" r:id="rId9"/>
    <p:sldId id="785" r:id="rId10"/>
    <p:sldId id="818" r:id="rId11"/>
    <p:sldId id="784" r:id="rId12"/>
    <p:sldId id="482" r:id="rId13"/>
    <p:sldId id="728" r:id="rId14"/>
    <p:sldId id="762" r:id="rId15"/>
    <p:sldId id="811" r:id="rId16"/>
    <p:sldId id="797" r:id="rId17"/>
    <p:sldId id="755" r:id="rId18"/>
    <p:sldId id="756" r:id="rId19"/>
    <p:sldId id="757" r:id="rId20"/>
    <p:sldId id="730" r:id="rId21"/>
    <p:sldId id="610" r:id="rId22"/>
    <p:sldId id="665" r:id="rId23"/>
    <p:sldId id="686" r:id="rId24"/>
    <p:sldId id="685" r:id="rId25"/>
    <p:sldId id="812" r:id="rId26"/>
    <p:sldId id="736" r:id="rId27"/>
    <p:sldId id="771" r:id="rId28"/>
    <p:sldId id="804" r:id="rId29"/>
    <p:sldId id="779" r:id="rId30"/>
    <p:sldId id="682" r:id="rId31"/>
    <p:sldId id="681" r:id="rId32"/>
    <p:sldId id="452" r:id="rId33"/>
    <p:sldId id="499" r:id="rId34"/>
    <p:sldId id="257" r:id="rId35"/>
    <p:sldId id="814" r:id="rId36"/>
    <p:sldId id="379" r:id="rId37"/>
    <p:sldId id="374" r:id="rId38"/>
    <p:sldId id="377" r:id="rId39"/>
    <p:sldId id="370" r:id="rId40"/>
    <p:sldId id="376" r:id="rId41"/>
    <p:sldId id="378" r:id="rId42"/>
    <p:sldId id="375" r:id="rId43"/>
    <p:sldId id="697" r:id="rId44"/>
    <p:sldId id="734" r:id="rId45"/>
    <p:sldId id="399" r:id="rId46"/>
    <p:sldId id="400" r:id="rId47"/>
    <p:sldId id="815" r:id="rId48"/>
    <p:sldId id="789" r:id="rId49"/>
    <p:sldId id="406" r:id="rId50"/>
    <p:sldId id="402" r:id="rId51"/>
    <p:sldId id="385" r:id="rId52"/>
    <p:sldId id="386" r:id="rId53"/>
    <p:sldId id="387" r:id="rId54"/>
    <p:sldId id="388" r:id="rId55"/>
    <p:sldId id="389" r:id="rId56"/>
    <p:sldId id="410" r:id="rId57"/>
    <p:sldId id="392" r:id="rId58"/>
    <p:sldId id="407" r:id="rId59"/>
    <p:sldId id="778" r:id="rId60"/>
    <p:sldId id="405" r:id="rId61"/>
    <p:sldId id="352" r:id="rId62"/>
    <p:sldId id="356" r:id="rId63"/>
    <p:sldId id="362" r:id="rId64"/>
    <p:sldId id="816" r:id="rId65"/>
    <p:sldId id="382" r:id="rId66"/>
    <p:sldId id="722" r:id="rId67"/>
    <p:sldId id="633" r:id="rId68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rgey Morozov" initials="SM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4D4D"/>
    <a:srgbClr val="FFFF99"/>
    <a:srgbClr val="CCFFCC"/>
    <a:srgbClr val="99FF99"/>
    <a:srgbClr val="C22C2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61" autoAdjust="0"/>
    <p:restoredTop sz="94737" autoAdjust="0"/>
  </p:normalViewPr>
  <p:slideViewPr>
    <p:cSldViewPr>
      <p:cViewPr>
        <p:scale>
          <a:sx n="100" d="100"/>
          <a:sy n="100" d="100"/>
        </p:scale>
        <p:origin x="1902" y="94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2;&#1080;&#1082;&#1090;&#1086;&#1088;\Desktop\&#1051;&#1080;&#1089;&#1090;%20Microsoft%20Exce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2;&#1080;&#1082;&#1090;&#1086;&#1088;\Desktop\&#1051;&#1080;&#1089;&#1090;%20Microsoft%20Exce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2;&#1080;&#1082;&#1090;&#1086;&#1088;\Desktop\&#1051;&#1080;&#1089;&#1090;%20Microsoft%20Exce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vamo\Downloads\&#1082;%20&#1086;&#1090;&#1095;&#1077;&#1090;&#1091;%20&#1085;&#1072;%2020.02.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ladzimirskiy\Desktop\&#1056;&#1059;&#1050;&#1054;&#1055;&#1048;&#1057;&#1048;\_IBM\&#1051;&#1080;&#1089;&#1090;%20Microsoft%20Office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04624370801141"/>
          <c:y val="0.30776822871343185"/>
          <c:w val="0.5766021518004768"/>
          <c:h val="0.69223177128656821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95-439A-822C-650861435FBE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95-439A-822C-650861435FBE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95-439A-822C-650861435F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A59-4C2E-B85D-4988F10E4BAE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A59-4C2E-B85D-4988F10E4BAE}"/>
              </c:ext>
            </c:extLst>
          </c:dPt>
          <c:val>
            <c:numRef>
              <c:f>Sheet1!$C$1:$C$2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A59-4C2E-B85D-4988F10E4B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lvl="0">
              <a:defRPr b="0"/>
            </a:pPr>
            <a:r>
              <a:rPr lang="ru-RU"/>
              <a:t>Всего за период с марта по январь по месяцам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'[к отчету на 20.02..xlsx]Лист8'!$B$44</c:f>
              <c:strCache>
                <c:ptCount val="1"/>
                <c:pt idx="0">
                  <c:v>Общее</c:v>
                </c:pt>
              </c:strCache>
            </c:strRef>
          </c:tx>
          <c:spPr>
            <a:solidFill>
              <a:srgbClr val="3366CC"/>
            </a:solidFill>
          </c:spPr>
          <c:invertIfNegative val="1"/>
          <c:cat>
            <c:strRef>
              <c:f>'[к отчету на 20.02..xlsx]Лист8'!$A$45:$A$55</c:f>
              <c:strCache>
                <c:ptCount val="11"/>
                <c:pt idx="0">
                  <c:v>Март</c:v>
                </c:pt>
                <c:pt idx="1">
                  <c:v>Апрель</c:v>
                </c:pt>
                <c:pt idx="2">
                  <c:v>Май </c:v>
                </c:pt>
                <c:pt idx="3">
                  <c:v>Июнь</c:v>
                </c:pt>
                <c:pt idx="4">
                  <c:v>Июль</c:v>
                </c:pt>
                <c:pt idx="5">
                  <c:v>Август </c:v>
                </c:pt>
                <c:pt idx="6">
                  <c:v>Сентябрь</c:v>
                </c:pt>
                <c:pt idx="7">
                  <c:v>Октябрь </c:v>
                </c:pt>
                <c:pt idx="8">
                  <c:v>Ноябрь</c:v>
                </c:pt>
                <c:pt idx="9">
                  <c:v>декабрь </c:v>
                </c:pt>
                <c:pt idx="10">
                  <c:v>Январь</c:v>
                </c:pt>
              </c:strCache>
            </c:strRef>
          </c:cat>
          <c:val>
            <c:numRef>
              <c:f>'[к отчету на 20.02..xlsx]Лист8'!$B$45:$B$55</c:f>
              <c:numCache>
                <c:formatCode>General</c:formatCode>
                <c:ptCount val="11"/>
                <c:pt idx="0">
                  <c:v>238</c:v>
                </c:pt>
                <c:pt idx="1">
                  <c:v>162</c:v>
                </c:pt>
                <c:pt idx="2">
                  <c:v>254</c:v>
                </c:pt>
                <c:pt idx="3">
                  <c:v>478</c:v>
                </c:pt>
                <c:pt idx="4">
                  <c:v>510</c:v>
                </c:pt>
                <c:pt idx="5">
                  <c:v>595</c:v>
                </c:pt>
                <c:pt idx="6">
                  <c:v>541</c:v>
                </c:pt>
                <c:pt idx="7">
                  <c:v>682</c:v>
                </c:pt>
                <c:pt idx="8">
                  <c:v>601</c:v>
                </c:pt>
                <c:pt idx="9">
                  <c:v>625</c:v>
                </c:pt>
                <c:pt idx="10">
                  <c:v>555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  <c:ext xmlns:c16="http://schemas.microsoft.com/office/drawing/2014/chart" uri="{C3380CC4-5D6E-409C-BE32-E72D297353CC}">
              <c16:uniqueId val="{00000000-E05B-48AF-95F8-07BBC47F0772}"/>
            </c:ext>
          </c:extLst>
        </c:ser>
        <c:ser>
          <c:idx val="1"/>
          <c:order val="1"/>
          <c:tx>
            <c:strRef>
              <c:f>'[к отчету на 20.02..xlsx]Лист8'!$C$44</c:f>
              <c:strCache>
                <c:ptCount val="1"/>
                <c:pt idx="0">
                  <c:v>В группе риска</c:v>
                </c:pt>
              </c:strCache>
            </c:strRef>
          </c:tx>
          <c:spPr>
            <a:solidFill>
              <a:srgbClr val="DC3912"/>
            </a:solidFill>
          </c:spPr>
          <c:invertIfNegative val="1"/>
          <c:trendline>
            <c:trendlineType val="linear"/>
            <c:dispRSqr val="0"/>
            <c:dispEq val="0"/>
          </c:trendline>
          <c:trendline>
            <c:trendlineType val="linear"/>
            <c:dispRSqr val="0"/>
            <c:dispEq val="0"/>
          </c:trendline>
          <c:cat>
            <c:strRef>
              <c:f>'[к отчету на 20.02..xlsx]Лист8'!$A$45:$A$55</c:f>
              <c:strCache>
                <c:ptCount val="11"/>
                <c:pt idx="0">
                  <c:v>Март</c:v>
                </c:pt>
                <c:pt idx="1">
                  <c:v>Апрель</c:v>
                </c:pt>
                <c:pt idx="2">
                  <c:v>Май </c:v>
                </c:pt>
                <c:pt idx="3">
                  <c:v>Июнь</c:v>
                </c:pt>
                <c:pt idx="4">
                  <c:v>Июль</c:v>
                </c:pt>
                <c:pt idx="5">
                  <c:v>Август </c:v>
                </c:pt>
                <c:pt idx="6">
                  <c:v>Сентябрь</c:v>
                </c:pt>
                <c:pt idx="7">
                  <c:v>Октябрь </c:v>
                </c:pt>
                <c:pt idx="8">
                  <c:v>Ноябрь</c:v>
                </c:pt>
                <c:pt idx="9">
                  <c:v>декабрь </c:v>
                </c:pt>
                <c:pt idx="10">
                  <c:v>Январь</c:v>
                </c:pt>
              </c:strCache>
            </c:strRef>
          </c:cat>
          <c:val>
            <c:numRef>
              <c:f>'[к отчету на 20.02..xlsx]Лист8'!$C$45:$C$55</c:f>
              <c:numCache>
                <c:formatCode>General</c:formatCode>
                <c:ptCount val="11"/>
                <c:pt idx="0">
                  <c:v>182</c:v>
                </c:pt>
                <c:pt idx="1">
                  <c:v>132</c:v>
                </c:pt>
                <c:pt idx="2">
                  <c:v>212</c:v>
                </c:pt>
                <c:pt idx="3">
                  <c:v>413</c:v>
                </c:pt>
                <c:pt idx="4">
                  <c:v>458</c:v>
                </c:pt>
                <c:pt idx="5">
                  <c:v>540</c:v>
                </c:pt>
                <c:pt idx="6">
                  <c:v>498</c:v>
                </c:pt>
                <c:pt idx="7">
                  <c:v>647</c:v>
                </c:pt>
                <c:pt idx="8">
                  <c:v>561</c:v>
                </c:pt>
                <c:pt idx="9">
                  <c:v>597</c:v>
                </c:pt>
                <c:pt idx="10">
                  <c:v>537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  <c:ext xmlns:c16="http://schemas.microsoft.com/office/drawing/2014/chart" uri="{C3380CC4-5D6E-409C-BE32-E72D297353CC}">
              <c16:uniqueId val="{00000003-E05B-48AF-95F8-07BBC47F0772}"/>
            </c:ext>
          </c:extLst>
        </c:ser>
        <c:ser>
          <c:idx val="2"/>
          <c:order val="2"/>
          <c:tx>
            <c:strRef>
              <c:f>'[к отчету на 20.02..xlsx]Лист8'!$D$44</c:f>
              <c:strCache>
                <c:ptCount val="1"/>
                <c:pt idx="0">
                  <c:v>Онколог</c:v>
                </c:pt>
              </c:strCache>
            </c:strRef>
          </c:tx>
          <c:spPr>
            <a:solidFill>
              <a:srgbClr val="FF9900"/>
            </a:solidFill>
          </c:spPr>
          <c:invertIfNegative val="1"/>
          <c:cat>
            <c:strRef>
              <c:f>'[к отчету на 20.02..xlsx]Лист8'!$A$45:$A$55</c:f>
              <c:strCache>
                <c:ptCount val="11"/>
                <c:pt idx="0">
                  <c:v>Март</c:v>
                </c:pt>
                <c:pt idx="1">
                  <c:v>Апрель</c:v>
                </c:pt>
                <c:pt idx="2">
                  <c:v>Май </c:v>
                </c:pt>
                <c:pt idx="3">
                  <c:v>Июнь</c:v>
                </c:pt>
                <c:pt idx="4">
                  <c:v>Июль</c:v>
                </c:pt>
                <c:pt idx="5">
                  <c:v>Август </c:v>
                </c:pt>
                <c:pt idx="6">
                  <c:v>Сентябрь</c:v>
                </c:pt>
                <c:pt idx="7">
                  <c:v>Октябрь </c:v>
                </c:pt>
                <c:pt idx="8">
                  <c:v>Ноябрь</c:v>
                </c:pt>
                <c:pt idx="9">
                  <c:v>декабрь </c:v>
                </c:pt>
                <c:pt idx="10">
                  <c:v>Январь</c:v>
                </c:pt>
              </c:strCache>
            </c:strRef>
          </c:cat>
          <c:val>
            <c:numRef>
              <c:f>'[к отчету на 20.02..xlsx]Лист8'!$D$45:$D$55</c:f>
              <c:numCache>
                <c:formatCode>General</c:formatCode>
                <c:ptCount val="11"/>
                <c:pt idx="0">
                  <c:v>8</c:v>
                </c:pt>
                <c:pt idx="1">
                  <c:v>5</c:v>
                </c:pt>
                <c:pt idx="2">
                  <c:v>15</c:v>
                </c:pt>
                <c:pt idx="3">
                  <c:v>25</c:v>
                </c:pt>
                <c:pt idx="4">
                  <c:v>26</c:v>
                </c:pt>
                <c:pt idx="5">
                  <c:v>36</c:v>
                </c:pt>
                <c:pt idx="6">
                  <c:v>10</c:v>
                </c:pt>
                <c:pt idx="7">
                  <c:v>23</c:v>
                </c:pt>
                <c:pt idx="8">
                  <c:v>21</c:v>
                </c:pt>
                <c:pt idx="9">
                  <c:v>21</c:v>
                </c:pt>
                <c:pt idx="10">
                  <c:v>24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  <c:ext xmlns:c16="http://schemas.microsoft.com/office/drawing/2014/chart" uri="{C3380CC4-5D6E-409C-BE32-E72D297353CC}">
              <c16:uniqueId val="{00000004-E05B-48AF-95F8-07BBC47F07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511936"/>
        <c:axId val="103513472"/>
      </c:barChart>
      <c:catAx>
        <c:axId val="103511936"/>
        <c:scaling>
          <c:orientation val="minMax"/>
        </c:scaling>
        <c:delete val="0"/>
        <c:axPos val="b"/>
        <c:numFmt formatCode="General" sourceLinked="1"/>
        <c:majorTickMark val="cross"/>
        <c:minorTickMark val="cross"/>
        <c:tickLblPos val="nextTo"/>
        <c:txPr>
          <a:bodyPr/>
          <a:lstStyle/>
          <a:p>
            <a:pPr lvl="0">
              <a:defRPr b="0"/>
            </a:pPr>
            <a:endParaRPr lang="ru-RU"/>
          </a:p>
        </c:txPr>
        <c:crossAx val="103513472"/>
        <c:crosses val="autoZero"/>
        <c:auto val="1"/>
        <c:lblAlgn val="ctr"/>
        <c:lblOffset val="100"/>
        <c:noMultiLvlLbl val="1"/>
      </c:catAx>
      <c:valAx>
        <c:axId val="103513472"/>
        <c:scaling>
          <c:orientation val="minMax"/>
        </c:scaling>
        <c:delete val="0"/>
        <c:axPos val="l"/>
        <c:majorGridlines>
          <c:spPr>
            <a:ln>
              <a:solidFill>
                <a:srgbClr val="B7B7B7"/>
              </a:solidFill>
            </a:ln>
          </c:spPr>
        </c:majorGridlines>
        <c:numFmt formatCode="General" sourceLinked="1"/>
        <c:majorTickMark val="cross"/>
        <c:minorTickMark val="cross"/>
        <c:tickLblPos val="nextTo"/>
        <c:spPr>
          <a:ln w="47625">
            <a:noFill/>
          </a:ln>
        </c:spPr>
        <c:txPr>
          <a:bodyPr/>
          <a:lstStyle/>
          <a:p>
            <a:pPr lvl="0">
              <a:defRPr b="0"/>
            </a:pPr>
            <a:endParaRPr lang="ru-RU"/>
          </a:p>
        </c:txPr>
        <c:crossAx val="103511936"/>
        <c:crosses val="autoZero"/>
        <c:crossBetween val="between"/>
      </c:valAx>
    </c:plotArea>
    <c:legend>
      <c:legendPos val="r"/>
      <c:overlay val="0"/>
    </c:legend>
    <c:plotVisOnly val="1"/>
    <c:dispBlanksAs val="zero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81130967233193"/>
          <c:y val="0.10622708730902683"/>
          <c:w val="0.31533233556927287"/>
          <c:h val="0.7948337001659275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E18-4971-8FDD-03647B130551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1E18-4971-8FDD-03647B130551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2-1E18-4971-8FDD-03647B130551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5F36-4642-910A-561F1E2DBE0A}"/>
              </c:ext>
            </c:extLst>
          </c:dPt>
          <c:dLbls>
            <c:dLbl>
              <c:idx val="0"/>
              <c:layout>
                <c:manualLayout>
                  <c:x val="-3.1843057966236966E-2"/>
                  <c:y val="4.565136241654444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18-4971-8FDD-03647B130551}"/>
                </c:ext>
              </c:extLst>
            </c:dLbl>
            <c:dLbl>
              <c:idx val="1"/>
              <c:layout>
                <c:manualLayout>
                  <c:x val="8.1021279967071064E-3"/>
                  <c:y val="1.137625776811418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18-4971-8FDD-03647B130551}"/>
                </c:ext>
              </c:extLst>
            </c:dLbl>
            <c:dLbl>
              <c:idx val="2"/>
              <c:layout>
                <c:manualLayout>
                  <c:x val="-5.9264248416842904E-3"/>
                  <c:y val="5.815695385197190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E18-4971-8FDD-03647B1305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Лист1!$F$7:$F$10</c:f>
              <c:strCache>
                <c:ptCount val="4"/>
                <c:pt idx="0">
                  <c:v>Триггеры отсутствуют</c:v>
                </c:pt>
                <c:pt idx="1">
                  <c:v>Одинаковые триггеры в обоих компонентах</c:v>
                </c:pt>
                <c:pt idx="2">
                  <c:v>Триггер только в описании</c:v>
                </c:pt>
                <c:pt idx="3">
                  <c:v>Триггер только в заключении</c:v>
                </c:pt>
              </c:strCache>
            </c:strRef>
          </c:cat>
          <c:val>
            <c:numRef>
              <c:f>Лист1!$G$7:$G$10</c:f>
              <c:numCache>
                <c:formatCode>General</c:formatCode>
                <c:ptCount val="4"/>
                <c:pt idx="0">
                  <c:v>2025</c:v>
                </c:pt>
                <c:pt idx="1">
                  <c:v>717</c:v>
                </c:pt>
                <c:pt idx="2">
                  <c:v>279</c:v>
                </c:pt>
                <c:pt idx="3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18-4971-8FDD-03647B13055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47352024638428164"/>
          <c:y val="0.17445565457309864"/>
          <c:w val="0.51780585399436507"/>
          <c:h val="0.65108840392960066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E597A-A324-48C4-9EAC-55F704A0DEF5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2BE5E-AEA5-43F7-9433-93E5C92E8E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09603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85F3B-4A92-784F-A182-824CB07840C1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BD888-F768-0940-A35B-3C3DB6C924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84029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Время на</a:t>
            </a:r>
            <a:r>
              <a:rPr lang="ru-RU" baseline="0" dirty="0"/>
              <a:t> показ слайда - 5 сек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Время на</a:t>
            </a:r>
            <a:r>
              <a:rPr lang="ru-RU" baseline="0" dirty="0"/>
              <a:t> показ слайда - </a:t>
            </a:r>
            <a:r>
              <a:rPr lang="ru-RU" dirty="0"/>
              <a:t>30</a:t>
            </a:r>
            <a:r>
              <a:rPr lang="ru-RU" baseline="0" dirty="0"/>
              <a:t> сек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Пилотный проект начат в начале 2017 года с подписания приказа, который включил в себя все необходимое для старта. За основу взяты критерии доказанной группа риска и тактики ведения очагов. Проект запущен в 10 поликлиниках Москвы.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631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7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Вот еще пример исследования пациента по стандартному и </a:t>
            </a:r>
            <a:r>
              <a:rPr lang="ru-RU" dirty="0" err="1"/>
              <a:t>низкодозному</a:t>
            </a:r>
            <a:r>
              <a:rPr lang="ru-RU" dirty="0"/>
              <a:t> протоколу. </a:t>
            </a:r>
          </a:p>
          <a:p>
            <a:r>
              <a:rPr lang="ru-RU" dirty="0"/>
              <a:t>Необходимые нам очаги более 4 мм определяются на обоих исследованиях, а в </a:t>
            </a:r>
            <a:r>
              <a:rPr lang="en-US" dirty="0"/>
              <a:t>MIP</a:t>
            </a:r>
            <a:r>
              <a:rPr lang="ru-RU" dirty="0"/>
              <a:t> режиме разница почти неуловима.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090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Разработаны три типа </a:t>
            </a:r>
            <a:r>
              <a:rPr lang="ru-RU" dirty="0" err="1"/>
              <a:t>низкодозных</a:t>
            </a:r>
            <a:r>
              <a:rPr lang="ru-RU" dirty="0"/>
              <a:t> протоколов для пациентов разного веса.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Средняя доза лучевой нагрузки 0,7 мЗв – удовлетворяет требованиям СанПин.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Качество изображения толщиной 1мм апробированы у 30 врачей-рентгенологов.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566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Проект</a:t>
            </a:r>
            <a:r>
              <a:rPr lang="ru-RU" baseline="0" dirty="0"/>
              <a:t> реализуется в 3 этапа:  первоначально пациентов приглашают на исследования и проводят НДКТ пациентам в группе риска.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478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Дообследованние</a:t>
            </a:r>
            <a:r>
              <a:rPr lang="ru-RU" baseline="0" dirty="0"/>
              <a:t> с помощью бесплатного ПЭТКТ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488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154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Группа риска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043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Время на</a:t>
            </a:r>
            <a:r>
              <a:rPr lang="ru-RU" baseline="0" dirty="0"/>
              <a:t> показ слайда - </a:t>
            </a:r>
            <a:r>
              <a:rPr lang="ru-RU" dirty="0"/>
              <a:t>15</a:t>
            </a:r>
            <a:r>
              <a:rPr lang="ru-RU" baseline="0" dirty="0"/>
              <a:t> сек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557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Время на</a:t>
            </a:r>
            <a:r>
              <a:rPr lang="ru-RU" baseline="0" dirty="0"/>
              <a:t> показ слайда - </a:t>
            </a:r>
            <a:r>
              <a:rPr lang="ru-RU" dirty="0"/>
              <a:t>30</a:t>
            </a:r>
            <a:r>
              <a:rPr lang="ru-RU" baseline="0" dirty="0"/>
              <a:t> сек</a:t>
            </a:r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452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Рак легкого является лидером по смертности</a:t>
            </a:r>
            <a:r>
              <a:rPr lang="ru-RU" baseline="0" dirty="0"/>
              <a:t> среди онкологических заболеваний, такая картина не только в Москве, а во всем мире.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7809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Время на</a:t>
            </a:r>
            <a:r>
              <a:rPr lang="ru-RU" baseline="0" dirty="0"/>
              <a:t> показ слайда - </a:t>
            </a:r>
            <a:r>
              <a:rPr lang="ru-RU" dirty="0"/>
              <a:t>15</a:t>
            </a:r>
            <a:r>
              <a:rPr lang="ru-RU" baseline="0" dirty="0"/>
              <a:t> сек</a:t>
            </a:r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352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Время на</a:t>
            </a:r>
            <a:r>
              <a:rPr lang="ru-RU" baseline="0" dirty="0"/>
              <a:t> показ слайда - </a:t>
            </a:r>
            <a:r>
              <a:rPr lang="ru-RU" dirty="0"/>
              <a:t>15</a:t>
            </a:r>
            <a:r>
              <a:rPr lang="ru-RU" baseline="0" dirty="0"/>
              <a:t> сек</a:t>
            </a:r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913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Бумажные анкеты перед НДКТ, которые внедрены в рамках приказа плохо работают (чаще всего нет контактных данных пациента).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Для этого мы вводим электронные анкеты в ЕРИС только для исследований НДКТ.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Эти анкеты будут заполнять рентгенолаборанты.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9344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</a:t>
            </a:r>
            <a:r>
              <a:rPr lang="ru-RU" baseline="0" dirty="0"/>
              <a:t> включении МО в проект:  настройка протокола и </a:t>
            </a:r>
            <a:r>
              <a:rPr lang="en-US" baseline="0" dirty="0"/>
              <a:t>IT </a:t>
            </a:r>
            <a:r>
              <a:rPr lang="ru-RU" baseline="0" dirty="0"/>
              <a:t>окружения, обучение лаборантов и врачей-рентгенологов. Также в обучение </a:t>
            </a:r>
            <a:r>
              <a:rPr lang="ru-RU" baseline="0" dirty="0" err="1"/>
              <a:t>рентгенолаборантов</a:t>
            </a:r>
            <a:r>
              <a:rPr lang="ru-RU" baseline="0" dirty="0"/>
              <a:t> входит рекомендации по отказу от курения и предоставление контакта горячей линии отказа от курения от МНПЦ наркологии ДЗМ.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21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 </a:t>
            </a:r>
            <a:r>
              <a:rPr lang="ru-RU" baseline="0" dirty="0"/>
              <a:t>0,5 % бессимптомных пациентов оказались верифицированные ЗНО. Данные продолжают собираться.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2226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ранние стадии пришлось 46</a:t>
            </a:r>
            <a:r>
              <a:rPr lang="ru-RU" baseline="0" dirty="0"/>
              <a:t> % всех верифицированных ЗНО.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2151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Продолжает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352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Время на</a:t>
            </a:r>
            <a:r>
              <a:rPr lang="ru-RU" baseline="0" dirty="0"/>
              <a:t> показ слайда - </a:t>
            </a:r>
            <a:r>
              <a:rPr lang="ru-RU" dirty="0"/>
              <a:t>15</a:t>
            </a:r>
            <a:r>
              <a:rPr lang="ru-RU" baseline="0" dirty="0"/>
              <a:t> сек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8046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Время на</a:t>
            </a:r>
            <a:r>
              <a:rPr lang="ru-RU" baseline="0" dirty="0"/>
              <a:t> показ слайда - </a:t>
            </a:r>
            <a:r>
              <a:rPr lang="ru-RU" dirty="0"/>
              <a:t>15</a:t>
            </a:r>
            <a:r>
              <a:rPr lang="ru-RU" baseline="0" dirty="0"/>
              <a:t> сек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96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Время на</a:t>
            </a:r>
            <a:r>
              <a:rPr lang="ru-RU" baseline="0" dirty="0"/>
              <a:t> показ слайда - 5 сек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810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Время на</a:t>
            </a:r>
            <a:r>
              <a:rPr lang="ru-RU" baseline="0" dirty="0"/>
              <a:t> показ слайда - </a:t>
            </a:r>
            <a:r>
              <a:rPr lang="ru-RU" dirty="0"/>
              <a:t>10</a:t>
            </a:r>
            <a:r>
              <a:rPr lang="ru-RU" baseline="0" dirty="0"/>
              <a:t> сек</a:t>
            </a:r>
          </a:p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/>
          </a:p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У нас есть в арсенале два рентгенологических метода.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1775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Для их привлечения использовались различные пути, включая персональные приглашения через городской портал </a:t>
            </a:r>
            <a:r>
              <a:rPr lang="en-US" dirty="0"/>
              <a:t>mos.ru</a:t>
            </a:r>
            <a:r>
              <a:rPr lang="ru-RU" dirty="0"/>
              <a:t>, но основное количество пациентов было направлено врачами первичного звена.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6395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45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1760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46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8546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Подпроект</a:t>
            </a:r>
            <a:r>
              <a:rPr lang="ru-RU" dirty="0"/>
              <a:t> разметка очагов в 5000 КТ легких. Сейчас происходит независимая разметка одного исследования тремя рентгенологами по типу очагов, координат и размеров. Проверка этих находок выполняется четвертым рентгенологом. На полученных данных будут применены алгоритмы машинного обучения для создания систем автоматического поиска очагов в легких с высокими показателями чувствительности и специфичности.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47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0242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Еще одним </a:t>
            </a:r>
            <a:r>
              <a:rPr lang="ru-RU" dirty="0" err="1"/>
              <a:t>подпроектом</a:t>
            </a:r>
            <a:r>
              <a:rPr lang="ru-RU" dirty="0"/>
              <a:t> является разработка системы шумоподавления, предварительные результаты работы которой получили впечатляющие оценки независимых врачей-рентгенологов.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48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6354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Время на</a:t>
            </a:r>
            <a:r>
              <a:rPr lang="ru-RU" baseline="0" dirty="0"/>
              <a:t> показ слайда - 15 сек</a:t>
            </a:r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883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Время на</a:t>
            </a:r>
            <a:r>
              <a:rPr lang="ru-RU" baseline="0" dirty="0"/>
              <a:t> показ слайда - </a:t>
            </a:r>
            <a:r>
              <a:rPr lang="ru-RU" dirty="0"/>
              <a:t>10</a:t>
            </a:r>
            <a:r>
              <a:rPr lang="ru-RU" baseline="0" dirty="0"/>
              <a:t> сек</a:t>
            </a:r>
            <a:endParaRPr lang="ru-RU" dirty="0"/>
          </a:p>
          <a:p>
            <a:endParaRPr lang="ru-RU" dirty="0"/>
          </a:p>
          <a:p>
            <a:r>
              <a:rPr lang="ru-RU" dirty="0"/>
              <a:t>Один</a:t>
            </a:r>
            <a:r>
              <a:rPr lang="ru-RU" baseline="0" dirty="0"/>
              <a:t> не может привести к снижению смертности от рака легкого,</a:t>
            </a:r>
          </a:p>
          <a:p>
            <a:r>
              <a:rPr lang="ru-RU" baseline="0" dirty="0"/>
              <a:t>НДКТ оказался единственным методом, который в одном исследовании доказал возможность снижения смертности от рака легкого.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782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Время на</a:t>
            </a:r>
            <a:r>
              <a:rPr lang="ru-RU" baseline="0" dirty="0"/>
              <a:t> показ слайда - </a:t>
            </a:r>
            <a:r>
              <a:rPr lang="ru-RU" dirty="0"/>
              <a:t>15</a:t>
            </a:r>
            <a:r>
              <a:rPr lang="ru-RU" baseline="0" dirty="0"/>
              <a:t> сек</a:t>
            </a:r>
            <a:endParaRPr lang="ru-RU" dirty="0"/>
          </a:p>
          <a:p>
            <a:endParaRPr lang="ru-RU" dirty="0"/>
          </a:p>
          <a:p>
            <a:r>
              <a:rPr lang="ru-RU" dirty="0"/>
              <a:t>Согласно</a:t>
            </a:r>
            <a:r>
              <a:rPr lang="ru-RU" baseline="0" dirty="0"/>
              <a:t> актуальным данным </a:t>
            </a:r>
            <a:r>
              <a:rPr lang="ru-RU" sz="1200" b="1" dirty="0"/>
              <a:t>Экспертная группа по заявлению ЕС рекомендует, чтобы планирование скрининга с НДКТ было начато по всей Европе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879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Время на</a:t>
            </a:r>
            <a:r>
              <a:rPr lang="ru-RU" baseline="0" dirty="0"/>
              <a:t> показ слайда - </a:t>
            </a:r>
            <a:r>
              <a:rPr lang="ru-RU" dirty="0"/>
              <a:t>15</a:t>
            </a:r>
            <a:r>
              <a:rPr lang="ru-RU" baseline="0" dirty="0"/>
              <a:t> сек</a:t>
            </a:r>
            <a:endParaRPr lang="ru-RU" dirty="0"/>
          </a:p>
          <a:p>
            <a:endParaRPr lang="ru-RU" dirty="0"/>
          </a:p>
          <a:p>
            <a:r>
              <a:rPr lang="ru-RU" dirty="0"/>
              <a:t>Наш проект разделен</a:t>
            </a:r>
            <a:r>
              <a:rPr lang="ru-RU" baseline="0" dirty="0"/>
              <a:t> на 3 основных этапа. </a:t>
            </a:r>
          </a:p>
          <a:p>
            <a:r>
              <a:rPr lang="ru-RU" baseline="0" dirty="0"/>
              <a:t>Сейчас подходит к завершению второй этап - пилотный проект.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BD888-F768-0940-A35B-3C3DB6C92451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581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39" cy="39092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2070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39" cy="39092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7117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  <a:p>
            <a:endParaRPr lang="ru-RU" baseline="0" dirty="0"/>
          </a:p>
        </p:txBody>
      </p:sp>
    </p:spTree>
    <p:extLst>
      <p:ext uri="{BB962C8B-B14F-4D97-AF65-F5344CB8AC3E}">
        <p14:creationId xmlns:p14="http://schemas.microsoft.com/office/powerpoint/2010/main" val="1952020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F7E44-A4D8-48F8-88AC-F569A7696CD7}" type="datetime1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881C-3F96-472E-B039-24D22864FB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F829-19B8-4421-8DC5-FD58A7D7516A}" type="datetime1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881C-3F96-472E-B039-24D22864FB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AE9C-7516-4B35-BAE3-B6D0A1013572}" type="datetime1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881C-3F96-472E-B039-24D22864FB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buSzPct val="25000"/>
            </a:pPr>
            <a:fld id="{00000000-1234-1234-1234-123412341234}" type="slidenum">
              <a:rPr lang="ru-RU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ru-RU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54047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6510A-A97B-4920-9BA2-6EECCF86D0CF}" type="datetime1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881C-3F96-472E-B039-24D22864FB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DD0F-E01F-4C57-B90D-B3D2C98075A8}" type="datetime1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881C-3F96-472E-B039-24D22864FB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0BDF3-3D8A-4E76-A2E8-1AA65AB8EA12}" type="datetime1">
              <a:rPr lang="ru-RU" smtClean="0"/>
              <a:pPr/>
              <a:t>12.04.2018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881C-3F96-472E-B039-24D22864FB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DC49-B6A5-48EE-8BD4-9FD827980182}" type="datetime1">
              <a:rPr lang="ru-RU" smtClean="0"/>
              <a:pPr/>
              <a:t>12.04.2018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881C-3F96-472E-B039-24D22864FB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4F74F-52A5-4BFD-80EC-5B402AB1DB28}" type="datetime1">
              <a:rPr lang="ru-RU" smtClean="0"/>
              <a:pPr/>
              <a:t>12.04.2018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881C-3F96-472E-B039-24D22864FB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17BD-91C1-47D5-B6C6-0B876A867BFB}" type="datetime1">
              <a:rPr lang="ru-RU" smtClean="0"/>
              <a:pPr/>
              <a:t>12.04.2018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881C-3F96-472E-B039-24D22864FB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6329D-38B9-4F20-8B12-31C48F945965}" type="datetime1">
              <a:rPr lang="ru-RU" smtClean="0"/>
              <a:pPr/>
              <a:t>12.04.2018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881C-3F96-472E-B039-24D22864FB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DF7A8-25E3-49A5-A25F-AFB73BAB19DB}" type="datetime1">
              <a:rPr lang="ru-RU" smtClean="0"/>
              <a:pPr/>
              <a:t>12.04.2018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881C-3F96-472E-B039-24D22864FB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C97E9-A003-4BB4-8D76-C591B02D4180}" type="datetime1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A881C-3F96-472E-B039-24D22864FB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6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image" Target="../media/image46.jpeg"/><Relationship Id="rId7" Type="http://schemas.openxmlformats.org/officeDocument/2006/relationships/image" Target="../media/image31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1.png"/><Relationship Id="rId5" Type="http://schemas.openxmlformats.org/officeDocument/2006/relationships/image" Target="../media/image47.png"/><Relationship Id="rId15" Type="http://schemas.openxmlformats.org/officeDocument/2006/relationships/image" Target="../media/image54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5.jpe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2.png"/><Relationship Id="rId7" Type="http://schemas.openxmlformats.org/officeDocument/2006/relationships/image" Target="../media/image7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8.jpeg"/><Relationship Id="rId4" Type="http://schemas.openxmlformats.org/officeDocument/2006/relationships/image" Target="../media/image9.jpeg"/><Relationship Id="rId9" Type="http://schemas.openxmlformats.org/officeDocument/2006/relationships/image" Target="../media/image7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86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8.png"/><Relationship Id="rId18" Type="http://schemas.openxmlformats.org/officeDocument/2006/relationships/image" Target="../media/image102.jpeg"/><Relationship Id="rId3" Type="http://schemas.openxmlformats.org/officeDocument/2006/relationships/image" Target="../media/image89.png"/><Relationship Id="rId21" Type="http://schemas.openxmlformats.org/officeDocument/2006/relationships/image" Target="../media/image5.jpeg"/><Relationship Id="rId7" Type="http://schemas.openxmlformats.org/officeDocument/2006/relationships/image" Target="../media/image93.png"/><Relationship Id="rId12" Type="http://schemas.openxmlformats.org/officeDocument/2006/relationships/image" Target="../media/image62.png"/><Relationship Id="rId17" Type="http://schemas.openxmlformats.org/officeDocument/2006/relationships/image" Target="../media/image101.png"/><Relationship Id="rId2" Type="http://schemas.openxmlformats.org/officeDocument/2006/relationships/image" Target="../media/image88.png"/><Relationship Id="rId16" Type="http://schemas.openxmlformats.org/officeDocument/2006/relationships/image" Target="../media/image50.png"/><Relationship Id="rId20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0.jpeg"/><Relationship Id="rId10" Type="http://schemas.openxmlformats.org/officeDocument/2006/relationships/image" Target="../media/image96.jpeg"/><Relationship Id="rId19" Type="http://schemas.openxmlformats.org/officeDocument/2006/relationships/image" Target="../media/image103.png"/><Relationship Id="rId4" Type="http://schemas.openxmlformats.org/officeDocument/2006/relationships/image" Target="../media/image90.png"/><Relationship Id="rId9" Type="http://schemas.openxmlformats.org/officeDocument/2006/relationships/image" Target="../media/image95.jpeg"/><Relationship Id="rId14" Type="http://schemas.openxmlformats.org/officeDocument/2006/relationships/image" Target="../media/image99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65.jpeg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jronline.org/" TargetMode="Externa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31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33.png"/><Relationship Id="rId7" Type="http://schemas.openxmlformats.org/officeDocument/2006/relationships/image" Target="../media/image136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2.png"/><Relationship Id="rId4" Type="http://schemas.openxmlformats.org/officeDocument/2006/relationships/image" Target="../media/image13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3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4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44.tiff"/><Relationship Id="rId4" Type="http://schemas.openxmlformats.org/officeDocument/2006/relationships/image" Target="../media/image143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46.tif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48.jpeg"/><Relationship Id="rId7" Type="http://schemas.openxmlformats.org/officeDocument/2006/relationships/image" Target="../media/image151.jpeg"/><Relationship Id="rId2" Type="http://schemas.openxmlformats.org/officeDocument/2006/relationships/image" Target="../media/image14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tiff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1.png"/><Relationship Id="rId18" Type="http://schemas.openxmlformats.org/officeDocument/2006/relationships/image" Target="../media/image166.png"/><Relationship Id="rId26" Type="http://schemas.openxmlformats.org/officeDocument/2006/relationships/image" Target="../media/image171.png"/><Relationship Id="rId39" Type="http://schemas.openxmlformats.org/officeDocument/2006/relationships/image" Target="../media/image4.png"/><Relationship Id="rId21" Type="http://schemas.openxmlformats.org/officeDocument/2006/relationships/image" Target="../media/image167.png"/><Relationship Id="rId34" Type="http://schemas.openxmlformats.org/officeDocument/2006/relationships/image" Target="../media/image179.png"/><Relationship Id="rId7" Type="http://schemas.openxmlformats.org/officeDocument/2006/relationships/image" Target="../media/image157.png"/><Relationship Id="rId12" Type="http://schemas.openxmlformats.org/officeDocument/2006/relationships/image" Target="../media/image160.png"/><Relationship Id="rId17" Type="http://schemas.openxmlformats.org/officeDocument/2006/relationships/image" Target="../media/image165.png"/><Relationship Id="rId25" Type="http://schemas.openxmlformats.org/officeDocument/2006/relationships/image" Target="../media/image170.gif"/><Relationship Id="rId33" Type="http://schemas.openxmlformats.org/officeDocument/2006/relationships/image" Target="../media/image178.png"/><Relationship Id="rId38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64.png"/><Relationship Id="rId20" Type="http://schemas.openxmlformats.org/officeDocument/2006/relationships/image" Target="../media/image97.png"/><Relationship Id="rId29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11" Type="http://schemas.openxmlformats.org/officeDocument/2006/relationships/image" Target="../media/image159.png"/><Relationship Id="rId24" Type="http://schemas.openxmlformats.org/officeDocument/2006/relationships/image" Target="../media/image169.png"/><Relationship Id="rId32" Type="http://schemas.openxmlformats.org/officeDocument/2006/relationships/image" Target="../media/image177.png"/><Relationship Id="rId37" Type="http://schemas.openxmlformats.org/officeDocument/2006/relationships/image" Target="../media/image181.png"/><Relationship Id="rId5" Type="http://schemas.openxmlformats.org/officeDocument/2006/relationships/image" Target="../media/image155.png"/><Relationship Id="rId15" Type="http://schemas.openxmlformats.org/officeDocument/2006/relationships/image" Target="../media/image163.png"/><Relationship Id="rId23" Type="http://schemas.openxmlformats.org/officeDocument/2006/relationships/image" Target="../media/image168.jpeg"/><Relationship Id="rId28" Type="http://schemas.openxmlformats.org/officeDocument/2006/relationships/image" Target="../media/image173.png"/><Relationship Id="rId36" Type="http://schemas.openxmlformats.org/officeDocument/2006/relationships/image" Target="../media/image180.png"/><Relationship Id="rId10" Type="http://schemas.openxmlformats.org/officeDocument/2006/relationships/image" Target="../media/image158.png"/><Relationship Id="rId19" Type="http://schemas.openxmlformats.org/officeDocument/2006/relationships/image" Target="../media/image92.png"/><Relationship Id="rId31" Type="http://schemas.openxmlformats.org/officeDocument/2006/relationships/image" Target="../media/image176.jpeg"/><Relationship Id="rId4" Type="http://schemas.openxmlformats.org/officeDocument/2006/relationships/image" Target="../media/image154.png"/><Relationship Id="rId9" Type="http://schemas.openxmlformats.org/officeDocument/2006/relationships/image" Target="../media/image62.png"/><Relationship Id="rId14" Type="http://schemas.openxmlformats.org/officeDocument/2006/relationships/image" Target="../media/image162.png"/><Relationship Id="rId22" Type="http://schemas.openxmlformats.org/officeDocument/2006/relationships/image" Target="../media/image53.png"/><Relationship Id="rId27" Type="http://schemas.openxmlformats.org/officeDocument/2006/relationships/image" Target="../media/image172.jpeg"/><Relationship Id="rId30" Type="http://schemas.openxmlformats.org/officeDocument/2006/relationships/image" Target="../media/image175.jpeg"/><Relationship Id="rId35" Type="http://schemas.openxmlformats.org/officeDocument/2006/relationships/image" Target="../media/image98.png"/><Relationship Id="rId8" Type="http://schemas.openxmlformats.org/officeDocument/2006/relationships/image" Target="../media/image91.png"/><Relationship Id="rId3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NDK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716" y="98575"/>
            <a:ext cx="3469091" cy="1969120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0" y="4677984"/>
            <a:ext cx="9144000" cy="465516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23527" y="2040519"/>
            <a:ext cx="8712968" cy="8912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Цифровой скрининг рака легкого и </a:t>
            </a:r>
          </a:p>
          <a:p>
            <a:pPr algn="just"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искусственный интеллект в скрининге.</a:t>
            </a:r>
          </a:p>
        </p:txBody>
      </p:sp>
      <p:pic>
        <p:nvPicPr>
          <p:cNvPr id="9" name="image2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23528" y="244698"/>
            <a:ext cx="546870" cy="598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3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24694" y="125772"/>
            <a:ext cx="901987" cy="836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3658" r="78350" b="83776"/>
          <a:stretch>
            <a:fillRect/>
          </a:stretch>
        </p:blipFill>
        <p:spPr>
          <a:xfrm>
            <a:off x="1564240" y="234370"/>
            <a:ext cx="1711616" cy="609188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51520" y="699542"/>
            <a:ext cx="3168352" cy="98845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ru-RU" sz="1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ГБУЗ "Научно-практический центр медицинской радиологии ДЗМ«</a:t>
            </a:r>
          </a:p>
          <a:p>
            <a:pPr algn="just">
              <a:spcBef>
                <a:spcPct val="0"/>
              </a:spcBef>
              <a:defRPr/>
            </a:pPr>
            <a:r>
              <a:rPr lang="en-US" sz="1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http://medradiology.moscow</a:t>
            </a:r>
            <a:endParaRPr lang="ru-RU" sz="1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7E4FF74-84C1-45C3-857B-7F2603B5DF34}"/>
              </a:ext>
            </a:extLst>
          </p:cNvPr>
          <p:cNvSpPr/>
          <p:nvPr/>
        </p:nvSpPr>
        <p:spPr>
          <a:xfrm>
            <a:off x="5796136" y="4676425"/>
            <a:ext cx="1815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12 апреля 2018 г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CA810E7-B706-4A29-A1C7-C989A199F1D5}"/>
              </a:ext>
            </a:extLst>
          </p:cNvPr>
          <p:cNvSpPr/>
          <p:nvPr/>
        </p:nvSpPr>
        <p:spPr>
          <a:xfrm>
            <a:off x="323527" y="3147814"/>
            <a:ext cx="432110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+mj-lt"/>
              </a:rPr>
              <a:t>Сергей Павлович Морозов</a:t>
            </a:r>
          </a:p>
          <a:p>
            <a:pPr algn="ctr"/>
            <a:endParaRPr lang="ru-RU" sz="1400" dirty="0">
              <a:solidFill>
                <a:srgbClr val="0070C0"/>
              </a:solidFill>
              <a:latin typeface="+mj-lt"/>
            </a:endParaRPr>
          </a:p>
          <a:p>
            <a:pPr algn="just"/>
            <a:r>
              <a:rPr lang="ru-RU" sz="1400" dirty="0">
                <a:solidFill>
                  <a:srgbClr val="0070C0"/>
                </a:solidFill>
                <a:latin typeface="+mj-lt"/>
              </a:rPr>
              <a:t>д.м.н., профессор, директор,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ru-RU" sz="1400" dirty="0">
                <a:solidFill>
                  <a:srgbClr val="0070C0"/>
                </a:solidFill>
                <a:latin typeface="+mj-lt"/>
              </a:rPr>
              <a:t>главный внештатный специалист по лучевой и инструментальной диагностике Минздрава РФ по Центральному федеральному округу РФ, главный внештатный специалист по лучевой диагностике города Москвы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0238F4A-241E-4421-8122-9F4DDC57771D}"/>
              </a:ext>
            </a:extLst>
          </p:cNvPr>
          <p:cNvSpPr/>
          <p:nvPr/>
        </p:nvSpPr>
        <p:spPr>
          <a:xfrm>
            <a:off x="4788024" y="3147814"/>
            <a:ext cx="402227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+mj-lt"/>
              </a:rPr>
              <a:t>Виктор Александрович Гомболевский</a:t>
            </a:r>
          </a:p>
          <a:p>
            <a:pPr algn="ctr"/>
            <a:endParaRPr lang="ru-RU" sz="1400" dirty="0">
              <a:solidFill>
                <a:srgbClr val="0070C0"/>
              </a:solidFill>
              <a:latin typeface="+mj-lt"/>
            </a:endParaRPr>
          </a:p>
          <a:p>
            <a:pPr algn="just"/>
            <a:r>
              <a:rPr lang="ru-RU" sz="1400" dirty="0">
                <a:solidFill>
                  <a:srgbClr val="0070C0"/>
                </a:solidFill>
                <a:latin typeface="+mj-lt"/>
              </a:rPr>
              <a:t>к.м.н., руководитель отдела развития качества радиологии, глава комитета по искусственному интеллекту Московского отделения РОРР</a:t>
            </a:r>
          </a:p>
        </p:txBody>
      </p:sp>
    </p:spTree>
    <p:extLst>
      <p:ext uri="{BB962C8B-B14F-4D97-AF65-F5344CB8AC3E}">
        <p14:creationId xmlns:p14="http://schemas.microsoft.com/office/powerpoint/2010/main" val="369524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mtClean="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10</a:t>
            </a:fld>
            <a:endParaRPr lang="ru-RU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087" r="1087"/>
          <a:stretch/>
        </p:blipFill>
        <p:spPr bwMode="auto">
          <a:xfrm>
            <a:off x="1259632" y="0"/>
            <a:ext cx="6480720" cy="492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Shape 107"/>
          <p:cNvPicPr preferRelativeResize="0"/>
          <p:nvPr/>
        </p:nvPicPr>
        <p:blipFill rotWithShape="1">
          <a:blip r:embed="rId4" cstate="print">
            <a:alphaModFix/>
          </a:blip>
          <a:srcRect t="87964"/>
          <a:stretch/>
        </p:blipFill>
        <p:spPr>
          <a:xfrm>
            <a:off x="0" y="4677984"/>
            <a:ext cx="9144000" cy="4655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BA7FA5-E068-4263-B25A-68C7B6DD82A1}"/>
              </a:ext>
            </a:extLst>
          </p:cNvPr>
          <p:cNvSpPr/>
          <p:nvPr/>
        </p:nvSpPr>
        <p:spPr>
          <a:xfrm>
            <a:off x="7092280" y="0"/>
            <a:ext cx="792088" cy="555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  <p:sp>
        <p:nvSpPr>
          <p:cNvPr id="4" name="Часть круга 3">
            <a:extLst>
              <a:ext uri="{FF2B5EF4-FFF2-40B4-BE49-F238E27FC236}">
                <a16:creationId xmlns:a16="http://schemas.microsoft.com/office/drawing/2014/main" id="{785C80EF-7011-455D-83C2-36DB0727DF76}"/>
              </a:ext>
            </a:extLst>
          </p:cNvPr>
          <p:cNvSpPr/>
          <p:nvPr/>
        </p:nvSpPr>
        <p:spPr>
          <a:xfrm>
            <a:off x="2195736" y="221288"/>
            <a:ext cx="4439344" cy="4427080"/>
          </a:xfrm>
          <a:prstGeom prst="pie">
            <a:avLst>
              <a:gd name="adj1" fmla="val 6413199"/>
              <a:gd name="adj2" fmla="val 8622479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Picture 3" descr="C:\Users\Папа\Desktop\Рисунок1.jpg">
            <a:extLst>
              <a:ext uri="{FF2B5EF4-FFF2-40B4-BE49-F238E27FC236}">
                <a16:creationId xmlns:a16="http://schemas.microsoft.com/office/drawing/2014/main" id="{B7BCFC1C-8587-427A-A595-1301C0120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3041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0" y="4677984"/>
            <a:ext cx="9144000" cy="465516"/>
          </a:xfrm>
          <a:prstGeom prst="rect">
            <a:avLst/>
          </a:prstGeom>
        </p:spPr>
      </p:pic>
      <p:sp>
        <p:nvSpPr>
          <p:cNvPr id="5" name="AutoShape 2" descr="https://image.freepik.com/free-icon/abc-squares_318-45632.png"/>
          <p:cNvSpPr>
            <a:spLocks noChangeAspect="1" noChangeArrowheads="1"/>
          </p:cNvSpPr>
          <p:nvPr/>
        </p:nvSpPr>
        <p:spPr bwMode="auto">
          <a:xfrm>
            <a:off x="443608" y="559602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image.freepik.com/free-icon/abc-squares_318-45632.png"/>
          <p:cNvSpPr>
            <a:spLocks noChangeAspect="1" noChangeArrowheads="1"/>
          </p:cNvSpPr>
          <p:nvPr/>
        </p:nvSpPr>
        <p:spPr bwMode="auto">
          <a:xfrm>
            <a:off x="443608" y="559602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upload.wikimedia.org/wikipedia/commons/a/a9/Logo_abc.jpg"/>
          <p:cNvSpPr>
            <a:spLocks noChangeAspect="1" noChangeArrowheads="1"/>
          </p:cNvSpPr>
          <p:nvPr/>
        </p:nvSpPr>
        <p:spPr bwMode="auto">
          <a:xfrm>
            <a:off x="443608" y="559602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https://pixabay.com/static/uploads/photo/2012/04/11/11/32/letter-a-27580_960_720.png"/>
          <p:cNvSpPr>
            <a:spLocks noChangeAspect="1" noChangeArrowheads="1"/>
          </p:cNvSpPr>
          <p:nvPr/>
        </p:nvSpPr>
        <p:spPr bwMode="auto">
          <a:xfrm>
            <a:off x="443608" y="559602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30FA881C-3F96-472E-B039-24D22864FBDB}" type="slidenum">
              <a:rPr lang="ru-RU" smtClean="0">
                <a:solidFill>
                  <a:schemeClr val="bg1"/>
                </a:solidFill>
              </a:rPr>
              <a:pPr/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Shape 108"/>
          <p:cNvSpPr txBox="1">
            <a:spLocks noGrp="1"/>
          </p:cNvSpPr>
          <p:nvPr>
            <p:ph type="title"/>
          </p:nvPr>
        </p:nvSpPr>
        <p:spPr>
          <a:xfrm>
            <a:off x="368071" y="1"/>
            <a:ext cx="8524410" cy="45568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366092"/>
              </a:buClr>
              <a:buSzPct val="25000"/>
            </a:pPr>
            <a:r>
              <a:rPr lang="ru-RU" sz="3200" b="1" dirty="0">
                <a:latin typeface="Calibri"/>
                <a:ea typeface="Calibri"/>
                <a:cs typeface="Calibri"/>
                <a:sym typeface="Calibri"/>
              </a:rPr>
              <a:t>СТАРТ: Багаж</a:t>
            </a:r>
          </a:p>
        </p:txBody>
      </p:sp>
      <p:sp>
        <p:nvSpPr>
          <p:cNvPr id="9" name="Стрелка: пятиугольник 8">
            <a:extLst>
              <a:ext uri="{FF2B5EF4-FFF2-40B4-BE49-F238E27FC236}">
                <a16:creationId xmlns:a16="http://schemas.microsoft.com/office/drawing/2014/main" id="{9DB6FFA7-E51B-443D-AB17-D00C01F51C3B}"/>
              </a:ext>
            </a:extLst>
          </p:cNvPr>
          <p:cNvSpPr/>
          <p:nvPr/>
        </p:nvSpPr>
        <p:spPr>
          <a:xfrm>
            <a:off x="368070" y="1477797"/>
            <a:ext cx="2259713" cy="437905"/>
          </a:xfrm>
          <a:prstGeom prst="homePlate">
            <a:avLst>
              <a:gd name="adj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Единые правила</a:t>
            </a:r>
          </a:p>
        </p:txBody>
      </p:sp>
      <p:sp>
        <p:nvSpPr>
          <p:cNvPr id="34" name="Стрелка: пятиугольник 33">
            <a:extLst>
              <a:ext uri="{FF2B5EF4-FFF2-40B4-BE49-F238E27FC236}">
                <a16:creationId xmlns:a16="http://schemas.microsoft.com/office/drawing/2014/main" id="{AAFECD56-498D-4BA7-BEE7-B4DF61D0E079}"/>
              </a:ext>
            </a:extLst>
          </p:cNvPr>
          <p:cNvSpPr/>
          <p:nvPr/>
        </p:nvSpPr>
        <p:spPr>
          <a:xfrm>
            <a:off x="3428039" y="1478870"/>
            <a:ext cx="2404474" cy="437905"/>
          </a:xfrm>
          <a:prstGeom prst="homePlate">
            <a:avLst>
              <a:gd name="adj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 </a:t>
            </a:r>
            <a:r>
              <a:rPr lang="ru-RU" dirty="0"/>
              <a:t>системы</a:t>
            </a:r>
          </a:p>
        </p:txBody>
      </p:sp>
      <p:sp>
        <p:nvSpPr>
          <p:cNvPr id="35" name="Стрелка: пятиугольник 34">
            <a:extLst>
              <a:ext uri="{FF2B5EF4-FFF2-40B4-BE49-F238E27FC236}">
                <a16:creationId xmlns:a16="http://schemas.microsoft.com/office/drawing/2014/main" id="{52C2DB81-D637-4EC8-AD2C-FCCB12DC4E51}"/>
              </a:ext>
            </a:extLst>
          </p:cNvPr>
          <p:cNvSpPr/>
          <p:nvPr/>
        </p:nvSpPr>
        <p:spPr>
          <a:xfrm>
            <a:off x="6516929" y="1481572"/>
            <a:ext cx="2231535" cy="437905"/>
          </a:xfrm>
          <a:prstGeom prst="homePlate">
            <a:avLst>
              <a:gd name="adj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Факт наличия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D4C8DF89-E92C-4885-8902-0EE0D6FC02CB}"/>
              </a:ext>
            </a:extLst>
          </p:cNvPr>
          <p:cNvSpPr/>
          <p:nvPr/>
        </p:nvSpPr>
        <p:spPr>
          <a:xfrm>
            <a:off x="1118320" y="715073"/>
            <a:ext cx="748085" cy="748085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/>
              <a:t>1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4B130701-667D-45EF-A22A-7A9F31E8DC99}"/>
              </a:ext>
            </a:extLst>
          </p:cNvPr>
          <p:cNvSpPr/>
          <p:nvPr/>
        </p:nvSpPr>
        <p:spPr>
          <a:xfrm>
            <a:off x="4268665" y="715072"/>
            <a:ext cx="748085" cy="748085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/>
              <a:t>2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90796274-7525-45F9-82FD-C432CEBAFD32}"/>
              </a:ext>
            </a:extLst>
          </p:cNvPr>
          <p:cNvSpPr/>
          <p:nvPr/>
        </p:nvSpPr>
        <p:spPr>
          <a:xfrm>
            <a:off x="7258653" y="736009"/>
            <a:ext cx="748085" cy="748085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/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D7DFCE-1A02-439C-A488-8F51BDC99E2C}"/>
              </a:ext>
            </a:extLst>
          </p:cNvPr>
          <p:cNvSpPr txBox="1"/>
          <p:nvPr/>
        </p:nvSpPr>
        <p:spPr>
          <a:xfrm>
            <a:off x="44003" y="2121766"/>
            <a:ext cx="33038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Допуск мед. организаций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Критерии группы риска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Протоколы сканирования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Протоколы описания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Интерпретация находок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Тактика ведения находок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Маршрутизация случаев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Классификация стадий </a:t>
            </a:r>
            <a:r>
              <a:rPr lang="en-US" dirty="0"/>
              <a:t>TNM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31E5B7-B7F7-4DB8-8B1D-553261BD3EE1}"/>
              </a:ext>
            </a:extLst>
          </p:cNvPr>
          <p:cNvSpPr txBox="1"/>
          <p:nvPr/>
        </p:nvSpPr>
        <p:spPr>
          <a:xfrm>
            <a:off x="3428038" y="2109932"/>
            <a:ext cx="27281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РИС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МИС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ЛИС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CRM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Исходы случаев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СДО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База граждан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D0AC6E-77AD-4072-9469-6FD2D8EEEF78}"/>
              </a:ext>
            </a:extLst>
          </p:cNvPr>
          <p:cNvSpPr txBox="1"/>
          <p:nvPr/>
        </p:nvSpPr>
        <p:spPr>
          <a:xfrm>
            <a:off x="6156176" y="1962797"/>
            <a:ext cx="30520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Право на НДКТ скрининг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Желание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Оборудование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Специалисты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Обучение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</a:t>
            </a:r>
            <a:r>
              <a:rPr lang="ru-RU" dirty="0"/>
              <a:t> системы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Аудит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Привлечение населения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Обратная связь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  <p:pic>
        <p:nvPicPr>
          <p:cNvPr id="23" name="Picture 3" descr="C:\Users\Папа\Desktop\Рисунок1.jpg">
            <a:extLst>
              <a:ext uri="{FF2B5EF4-FFF2-40B4-BE49-F238E27FC236}">
                <a16:creationId xmlns:a16="http://schemas.microsoft.com/office/drawing/2014/main" id="{AD82148B-96B7-4BB2-95F4-3850BC756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2524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Папа\Desktop\Рисунок1.jpg">
            <a:extLst>
              <a:ext uri="{FF2B5EF4-FFF2-40B4-BE49-F238E27FC236}">
                <a16:creationId xmlns:a16="http://schemas.microsoft.com/office/drawing/2014/main" id="{B76DC2F8-809A-45BB-969F-037E94438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4" t="2943" r="20382" b="3551"/>
          <a:stretch>
            <a:fillRect/>
          </a:stretch>
        </p:blipFill>
        <p:spPr bwMode="auto">
          <a:xfrm>
            <a:off x="101601" y="1318777"/>
            <a:ext cx="3098800" cy="369318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3315784" y="1303559"/>
            <a:ext cx="2433892" cy="477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3" tIns="34261" rIns="68523" bIns="34261" rtlCol="0" anchor="ctr"/>
          <a:lstStyle/>
          <a:p>
            <a:pPr algn="r"/>
            <a:r>
              <a:rPr lang="ru-RU" sz="2700" b="1" dirty="0">
                <a:solidFill>
                  <a:srgbClr val="0070C0"/>
                </a:solidFill>
                <a:sym typeface="Symbol"/>
              </a:rPr>
              <a:t>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3300" b="1" dirty="0">
                <a:solidFill>
                  <a:srgbClr val="0070C0"/>
                </a:solidFill>
              </a:rPr>
              <a:t>1 100 000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777701" y="1325744"/>
            <a:ext cx="3456857" cy="392357"/>
          </a:xfrm>
          <a:prstGeom prst="rect">
            <a:avLst/>
          </a:prstGeom>
          <a:noFill/>
        </p:spPr>
        <p:txBody>
          <a:bodyPr wrap="none" lIns="68523" tIns="34261" rIns="68523" bIns="34261" rtlCol="0">
            <a:spAutoFit/>
          </a:bodyPr>
          <a:lstStyle/>
          <a:p>
            <a:r>
              <a:rPr lang="ru-RU" sz="2100" dirty="0"/>
              <a:t>исследований в базе данных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2587537" y="2313491"/>
            <a:ext cx="3162139" cy="477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3" tIns="34261" rIns="68523" bIns="34261" rtlCol="0" anchor="ctr"/>
          <a:lstStyle/>
          <a:p>
            <a:pPr algn="r"/>
            <a:r>
              <a:rPr lang="ru-RU" sz="3300" b="1" dirty="0">
                <a:solidFill>
                  <a:srgbClr val="0070C0"/>
                </a:solidFill>
              </a:rPr>
              <a:t>77</a:t>
            </a:r>
            <a:r>
              <a:rPr lang="ru-RU" sz="3600" b="1" dirty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816890" y="2342600"/>
            <a:ext cx="3282130" cy="392357"/>
          </a:xfrm>
          <a:prstGeom prst="rect">
            <a:avLst/>
          </a:prstGeom>
          <a:noFill/>
        </p:spPr>
        <p:txBody>
          <a:bodyPr wrap="none" lIns="68523" tIns="34261" rIns="68523" bIns="34261" rtlCol="0">
            <a:spAutoFit/>
          </a:bodyPr>
          <a:lstStyle/>
          <a:p>
            <a:r>
              <a:rPr lang="ru-RU" sz="2100" dirty="0"/>
              <a:t>медицинских организаций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816890" y="3338183"/>
            <a:ext cx="3053991" cy="659096"/>
          </a:xfrm>
          <a:prstGeom prst="rect">
            <a:avLst/>
          </a:prstGeom>
          <a:noFill/>
        </p:spPr>
        <p:txBody>
          <a:bodyPr wrap="none" lIns="68523" tIns="34261" rIns="68523" bIns="34261" rtlCol="0">
            <a:spAutoFit/>
          </a:bodyPr>
          <a:lstStyle/>
          <a:p>
            <a:pPr>
              <a:lnSpc>
                <a:spcPts val="2250"/>
              </a:lnSpc>
            </a:pPr>
            <a:r>
              <a:rPr lang="ru-RU" sz="2100" dirty="0"/>
              <a:t>вся тяжелая </a:t>
            </a:r>
            <a:r>
              <a:rPr lang="ru-RU" sz="2100" dirty="0" err="1"/>
              <a:t>мед.техника</a:t>
            </a:r>
            <a:r>
              <a:rPr lang="ru-RU" sz="2100" dirty="0"/>
              <a:t> </a:t>
            </a:r>
          </a:p>
          <a:p>
            <a:pPr>
              <a:lnSpc>
                <a:spcPts val="2250"/>
              </a:lnSpc>
            </a:pPr>
            <a:r>
              <a:rPr lang="ru-RU" sz="2100" dirty="0"/>
              <a:t>городских поликлиник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587537" y="3380907"/>
            <a:ext cx="3162139" cy="477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3" tIns="34261" rIns="68523" bIns="34261" rtlCol="0" anchor="ctr"/>
          <a:lstStyle/>
          <a:p>
            <a:pPr algn="r"/>
            <a:r>
              <a:rPr lang="ru-RU" sz="3300" b="1" dirty="0">
                <a:solidFill>
                  <a:srgbClr val="0070C0"/>
                </a:solidFill>
              </a:rPr>
              <a:t>62 КТ, 40 МРТ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0" y="2"/>
            <a:ext cx="9100458" cy="1025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9" tIns="50799" rIns="50799" bIns="50799" numCol="1" spcCol="50799" rtlCol="0" anchor="ctr">
            <a:spAutoFit/>
          </a:bodyPr>
          <a:lstStyle/>
          <a:p>
            <a:pPr algn="ctr" defTabSz="584186"/>
            <a:r>
              <a:rPr lang="ru-RU" sz="3000" b="1" kern="0" dirty="0">
                <a:latin typeface="Calibri"/>
                <a:ea typeface="Calibri"/>
                <a:cs typeface="Calibri"/>
                <a:sym typeface="Calibri"/>
              </a:rPr>
              <a:t>Основа скрининга - ЕРИС </a:t>
            </a:r>
          </a:p>
          <a:p>
            <a:pPr algn="ctr" defTabSz="584186"/>
            <a:r>
              <a:rPr lang="ru-RU" sz="3000" b="1" kern="0" dirty="0">
                <a:latin typeface="Calibri"/>
                <a:ea typeface="Calibri"/>
                <a:cs typeface="Calibri"/>
                <a:sym typeface="Calibri"/>
              </a:rPr>
              <a:t>(Единый радиологический информационный сервис)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816890" y="2887333"/>
            <a:ext cx="3334709" cy="364144"/>
          </a:xfrm>
          <a:prstGeom prst="rect">
            <a:avLst/>
          </a:prstGeom>
          <a:noFill/>
        </p:spPr>
        <p:txBody>
          <a:bodyPr wrap="none" lIns="68523" tIns="34261" rIns="68523" bIns="34261" rtlCol="0">
            <a:spAutoFit/>
          </a:bodyPr>
          <a:lstStyle/>
          <a:p>
            <a:pPr>
              <a:lnSpc>
                <a:spcPts val="2250"/>
              </a:lnSpc>
            </a:pPr>
            <a:r>
              <a:rPr lang="ru-RU" sz="2100" dirty="0"/>
              <a:t>подключено оборудования 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2587537" y="2815142"/>
            <a:ext cx="3162139" cy="477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3" tIns="34261" rIns="68523" bIns="34261" rtlCol="0" anchor="ctr"/>
          <a:lstStyle/>
          <a:p>
            <a:pPr algn="r"/>
            <a:r>
              <a:rPr lang="ru-RU" sz="3300" b="1" dirty="0">
                <a:solidFill>
                  <a:srgbClr val="0070C0"/>
                </a:solidFill>
              </a:rPr>
              <a:t>148</a:t>
            </a:r>
            <a:r>
              <a:rPr lang="ru-RU" sz="3600" b="1" dirty="0">
                <a:solidFill>
                  <a:srgbClr val="0070C0"/>
                </a:solidFill>
              </a:rPr>
              <a:t>  </a:t>
            </a:r>
          </a:p>
        </p:txBody>
      </p:sp>
      <p:pic>
        <p:nvPicPr>
          <p:cNvPr id="17" name="Shape 506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43542" y="29369"/>
            <a:ext cx="432048" cy="4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18"/>
          <p:cNvSpPr/>
          <p:nvPr/>
        </p:nvSpPr>
        <p:spPr>
          <a:xfrm>
            <a:off x="3410490" y="1799947"/>
            <a:ext cx="2433892" cy="477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3" tIns="34261" rIns="68523" bIns="34261" rtlCol="0" anchor="ctr"/>
          <a:lstStyle/>
          <a:p>
            <a:pPr algn="r"/>
            <a:r>
              <a:rPr lang="ru-RU" sz="2700" b="1" dirty="0">
                <a:solidFill>
                  <a:srgbClr val="0070C0"/>
                </a:solidFill>
                <a:sym typeface="Symbol"/>
              </a:rPr>
              <a:t>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3300" b="1" dirty="0">
                <a:solidFill>
                  <a:srgbClr val="0070C0"/>
                </a:solidFill>
              </a:rPr>
              <a:t>2 000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33218" y="1822132"/>
            <a:ext cx="2452351" cy="392357"/>
          </a:xfrm>
          <a:prstGeom prst="rect">
            <a:avLst/>
          </a:prstGeom>
          <a:noFill/>
        </p:spPr>
        <p:txBody>
          <a:bodyPr wrap="none" lIns="68523" tIns="34261" rIns="68523" bIns="34261" rtlCol="0">
            <a:spAutoFit/>
          </a:bodyPr>
          <a:lstStyle/>
          <a:p>
            <a:r>
              <a:rPr lang="ru-RU" sz="2100" dirty="0"/>
              <a:t>новых </a:t>
            </a:r>
            <a:r>
              <a:rPr lang="ru-RU" sz="2100" dirty="0" err="1"/>
              <a:t>иссл-й</a:t>
            </a:r>
            <a:r>
              <a:rPr lang="ru-RU" sz="2100" dirty="0"/>
              <a:t> в день</a:t>
            </a:r>
          </a:p>
        </p:txBody>
      </p:sp>
    </p:spTree>
    <p:extLst>
      <p:ext uri="{BB962C8B-B14F-4D97-AF65-F5344CB8AC3E}">
        <p14:creationId xmlns:p14="http://schemas.microsoft.com/office/powerpoint/2010/main" val="166142912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4355976" y="2055397"/>
            <a:ext cx="4680520" cy="2913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35496" y="987575"/>
            <a:ext cx="4320480" cy="4104456"/>
          </a:xfrm>
          <a:prstGeom prst="rightArrow">
            <a:avLst>
              <a:gd name="adj1" fmla="val 85979"/>
              <a:gd name="adj2" fmla="val 2897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 l="4200" t="24539" r="14050"/>
          <a:stretch>
            <a:fillRect/>
          </a:stretch>
        </p:blipFill>
        <p:spPr bwMode="auto">
          <a:xfrm>
            <a:off x="110600" y="1352316"/>
            <a:ext cx="3004380" cy="1405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Прямоугольник 26"/>
          <p:cNvSpPr/>
          <p:nvPr/>
        </p:nvSpPr>
        <p:spPr>
          <a:xfrm>
            <a:off x="107504" y="2770502"/>
            <a:ext cx="3491880" cy="206210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ru-RU" sz="1600" dirty="0"/>
              <a:t>Критерии группы риска</a:t>
            </a:r>
            <a:r>
              <a:rPr lang="en-US" sz="1600" dirty="0"/>
              <a:t>​</a:t>
            </a:r>
            <a:r>
              <a:rPr lang="ru-RU" sz="1600" dirty="0"/>
              <a:t> рака легкого</a:t>
            </a:r>
          </a:p>
          <a:p>
            <a:pPr fontAlgn="base">
              <a:buFont typeface="Arial" pitchFamily="34" charset="0"/>
              <a:buChar char="•"/>
            </a:pPr>
            <a:r>
              <a:rPr lang="ru-RU" sz="1600" dirty="0"/>
              <a:t>Роль ГБУЗ «НПЦМР ДЗМ»</a:t>
            </a:r>
            <a:endParaRPr lang="en-US" sz="1600" dirty="0"/>
          </a:p>
          <a:p>
            <a:pPr fontAlgn="base">
              <a:buFont typeface="Arial" pitchFamily="34" charset="0"/>
              <a:buChar char="•"/>
            </a:pPr>
            <a:r>
              <a:rPr lang="ru-RU" sz="1600" dirty="0"/>
              <a:t>Маршрутизация</a:t>
            </a:r>
            <a:r>
              <a:rPr lang="en-US" sz="1600" dirty="0"/>
              <a:t>​ </a:t>
            </a:r>
            <a:r>
              <a:rPr lang="ru-RU" sz="1600" dirty="0"/>
              <a:t>пациентов</a:t>
            </a:r>
          </a:p>
          <a:p>
            <a:pPr fontAlgn="base">
              <a:buFont typeface="Arial" pitchFamily="34" charset="0"/>
              <a:buChar char="•"/>
            </a:pPr>
            <a:r>
              <a:rPr lang="ru-RU" sz="1600" dirty="0"/>
              <a:t>Тактика ведения очагов (</a:t>
            </a:r>
            <a:r>
              <a:rPr lang="en-US" sz="1600" dirty="0"/>
              <a:t>LUNG-RADS)</a:t>
            </a:r>
          </a:p>
          <a:p>
            <a:pPr fontAlgn="base">
              <a:buFont typeface="Arial" pitchFamily="34" charset="0"/>
              <a:buChar char="•"/>
            </a:pPr>
            <a:r>
              <a:rPr lang="ru-RU" sz="1600" dirty="0"/>
              <a:t>Единые стандарты описания НДКТ</a:t>
            </a:r>
            <a:r>
              <a:rPr lang="en-US" sz="1600" dirty="0"/>
              <a:t>​</a:t>
            </a:r>
          </a:p>
          <a:p>
            <a:pPr fontAlgn="base">
              <a:buFont typeface="Arial" pitchFamily="34" charset="0"/>
              <a:buChar char="•"/>
            </a:pPr>
            <a:r>
              <a:rPr lang="ru-RU" sz="1600" dirty="0"/>
              <a:t>Анкета для пациента</a:t>
            </a:r>
            <a:r>
              <a:rPr lang="en-US" sz="1600" dirty="0"/>
              <a:t>​</a:t>
            </a:r>
            <a:r>
              <a:rPr lang="ru-RU" sz="1600" dirty="0"/>
              <a:t> перед НДКТ</a:t>
            </a:r>
            <a:endParaRPr lang="en-US" sz="1600" dirty="0"/>
          </a:p>
          <a:p>
            <a:pPr fontAlgn="base">
              <a:buFont typeface="Arial" pitchFamily="34" charset="0"/>
              <a:buChar char="•"/>
            </a:pPr>
            <a:r>
              <a:rPr lang="ru-RU" sz="1600" dirty="0"/>
              <a:t>Перечень медицинских организаций</a:t>
            </a:r>
            <a:r>
              <a:rPr lang="en-US" sz="1600" dirty="0"/>
              <a:t>​</a:t>
            </a:r>
          </a:p>
          <a:p>
            <a:pPr fontAlgn="base">
              <a:buFont typeface="Arial" pitchFamily="34" charset="0"/>
              <a:buChar char="•"/>
            </a:pPr>
            <a:r>
              <a:rPr lang="ru-RU" sz="1600" dirty="0"/>
              <a:t>Приказ о рабочей группе в ДЗМ </a:t>
            </a:r>
            <a:endParaRPr lang="en-US" sz="1600" dirty="0"/>
          </a:p>
        </p:txBody>
      </p:sp>
      <p:sp>
        <p:nvSpPr>
          <p:cNvPr id="2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10400" y="4746178"/>
            <a:ext cx="2133600" cy="273844"/>
          </a:xfrm>
        </p:spPr>
        <p:txBody>
          <a:bodyPr/>
          <a:lstStyle/>
          <a:p>
            <a:fld id="{30FA881C-3F96-472E-B039-24D22864FBDB}" type="slidenum">
              <a:rPr lang="ru-RU" smtClean="0">
                <a:solidFill>
                  <a:schemeClr val="bg1"/>
                </a:solidFill>
              </a:rPr>
              <a:pPr/>
              <a:t>13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9" name="Shape 111">
            <a:extLst>
              <a:ext uri="{FF2B5EF4-FFF2-40B4-BE49-F238E27FC236}">
                <a16:creationId xmlns:a16="http://schemas.microsoft.com/office/drawing/2014/main" id="{03F58267-72B8-4B6D-9160-2DFFEA6A276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print">
            <a:alphaModFix/>
          </a:blip>
          <a:srcRect l="5308" r="11875"/>
          <a:stretch/>
        </p:blipFill>
        <p:spPr>
          <a:xfrm>
            <a:off x="4443532" y="2133404"/>
            <a:ext cx="1964672" cy="264103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2" name="Shape 108">
            <a:extLst>
              <a:ext uri="{FF2B5EF4-FFF2-40B4-BE49-F238E27FC236}">
                <a16:creationId xmlns:a16="http://schemas.microsoft.com/office/drawing/2014/main" id="{2770C1D4-848E-4F1D-B004-24D543ED75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2070" y="-8326"/>
            <a:ext cx="4783955" cy="846921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366092"/>
              </a:buClr>
              <a:buSzPct val="25000"/>
            </a:pPr>
            <a:r>
              <a:rPr lang="ru-RU" sz="2800" b="1" dirty="0">
                <a:latin typeface="Calibri"/>
                <a:ea typeface="Calibri"/>
                <a:cs typeface="Calibri"/>
                <a:sym typeface="Calibri"/>
              </a:rPr>
              <a:t>Пилотный проект «НДКТ». Старт: 1.03.2017</a:t>
            </a:r>
          </a:p>
        </p:txBody>
      </p:sp>
      <p:sp>
        <p:nvSpPr>
          <p:cNvPr id="34" name="Shape 116">
            <a:extLst>
              <a:ext uri="{FF2B5EF4-FFF2-40B4-BE49-F238E27FC236}">
                <a16:creationId xmlns:a16="http://schemas.microsoft.com/office/drawing/2014/main" id="{41A7FB1C-ECDC-4BA7-97FB-E32B26C88EE6}"/>
              </a:ext>
            </a:extLst>
          </p:cNvPr>
          <p:cNvSpPr txBox="1"/>
          <p:nvPr/>
        </p:nvSpPr>
        <p:spPr>
          <a:xfrm>
            <a:off x="4421898" y="1264125"/>
            <a:ext cx="4614598" cy="680899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68569" tIns="34275" rIns="68569" bIns="34275" anchor="t" anchorCtr="0">
            <a:noAutofit/>
          </a:bodyPr>
          <a:lstStyle/>
          <a:p>
            <a:pPr algn="ctr">
              <a:buSzPct val="25000"/>
            </a:pPr>
            <a:r>
              <a:rPr lang="ru-RU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Повышение выявляемости больных раком легкого на первой и второй стадиях</a:t>
            </a:r>
          </a:p>
        </p:txBody>
      </p:sp>
      <p:sp>
        <p:nvSpPr>
          <p:cNvPr id="35" name="Shape 109">
            <a:extLst>
              <a:ext uri="{FF2B5EF4-FFF2-40B4-BE49-F238E27FC236}">
                <a16:creationId xmlns:a16="http://schemas.microsoft.com/office/drawing/2014/main" id="{5871865C-D5C8-4C8E-84E8-F466B2A477D2}"/>
              </a:ext>
            </a:extLst>
          </p:cNvPr>
          <p:cNvSpPr txBox="1">
            <a:spLocks/>
          </p:cNvSpPr>
          <p:nvPr/>
        </p:nvSpPr>
        <p:spPr>
          <a:xfrm>
            <a:off x="6380509" y="2055397"/>
            <a:ext cx="2809490" cy="2239197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spcBef>
                <a:spcPts val="0"/>
              </a:spcBef>
              <a:buClr>
                <a:srgbClr val="E36C09"/>
              </a:buClr>
              <a:buSzPct val="100000"/>
              <a:buFont typeface="Noto Sans Symbols"/>
              <a:buChar char="❖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Доступно (10 поликлиник)</a:t>
            </a:r>
          </a:p>
          <a:p>
            <a:pPr marL="266700" indent="-266700">
              <a:spcBef>
                <a:spcPts val="0"/>
              </a:spcBef>
              <a:buClr>
                <a:srgbClr val="E36C09"/>
              </a:buClr>
              <a:buSzPct val="100000"/>
              <a:buFont typeface="Noto Sans Symbols"/>
              <a:buChar char="❖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Бесплатно для пациента</a:t>
            </a:r>
          </a:p>
          <a:p>
            <a:pPr marL="266700" indent="-266700">
              <a:spcBef>
                <a:spcPts val="450"/>
              </a:spcBef>
              <a:buClr>
                <a:srgbClr val="E36C09"/>
              </a:buClr>
              <a:buSzPct val="100000"/>
              <a:buFont typeface="Noto Sans Symbols"/>
              <a:buChar char="❖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Быстро (10 минут)</a:t>
            </a:r>
          </a:p>
          <a:p>
            <a:pPr marL="266700" indent="-266700">
              <a:spcBef>
                <a:spcPts val="450"/>
              </a:spcBef>
              <a:buClr>
                <a:srgbClr val="E36C09"/>
              </a:buClr>
              <a:buSzPct val="100000"/>
              <a:buFont typeface="Noto Sans Symbols"/>
              <a:buChar char="❖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Без подготовки</a:t>
            </a:r>
          </a:p>
          <a:p>
            <a:pPr marL="266700" indent="-266700">
              <a:spcBef>
                <a:spcPts val="450"/>
              </a:spcBef>
              <a:buClr>
                <a:srgbClr val="E36C09"/>
              </a:buClr>
              <a:buSzPct val="100000"/>
              <a:buFont typeface="Noto Sans Symbols"/>
              <a:buChar char="❖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Низкая лучевая нагрузка</a:t>
            </a:r>
          </a:p>
          <a:p>
            <a:pPr marL="266700" indent="-266700">
              <a:spcBef>
                <a:spcPts val="450"/>
              </a:spcBef>
              <a:buClr>
                <a:srgbClr val="E36C09"/>
              </a:buClr>
              <a:buSzPct val="100000"/>
              <a:buFont typeface="Noto Sans Symbols"/>
              <a:buChar char="❖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Контроль качества</a:t>
            </a:r>
          </a:p>
          <a:p>
            <a:pPr marL="266700" indent="-266700">
              <a:spcBef>
                <a:spcPts val="450"/>
              </a:spcBef>
              <a:buClr>
                <a:srgbClr val="E36C09"/>
              </a:buClr>
              <a:buSzPct val="100000"/>
              <a:buFont typeface="Noto Sans Symbols"/>
              <a:buChar char="❖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Маршрутизация</a:t>
            </a:r>
          </a:p>
          <a:p>
            <a:pPr marL="266700" indent="-266700">
              <a:spcBef>
                <a:spcPts val="450"/>
              </a:spcBef>
              <a:buClr>
                <a:srgbClr val="E36C09"/>
              </a:buClr>
              <a:buSzPct val="100000"/>
              <a:buFont typeface="Noto Sans Symbols"/>
              <a:buChar char="❖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Искусственный интеллект</a:t>
            </a:r>
          </a:p>
          <a:p>
            <a:pPr marL="0" indent="0">
              <a:spcBef>
                <a:spcPts val="450"/>
              </a:spcBef>
              <a:buClr>
                <a:srgbClr val="E36C09"/>
              </a:buClr>
              <a:buSzPct val="100000"/>
              <a:buNone/>
            </a:pP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+ 16 </a:t>
            </a:r>
            <a:r>
              <a:rPr lang="ru-RU" sz="16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подпроектов</a:t>
            </a:r>
            <a:endParaRPr lang="ru-RU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3" name="Shape 115">
            <a:extLst>
              <a:ext uri="{FF2B5EF4-FFF2-40B4-BE49-F238E27FC236}">
                <a16:creationId xmlns:a16="http://schemas.microsoft.com/office/drawing/2014/main" id="{904D99B3-0268-4A0F-BFB7-B83BEA24FE2F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3851920" y="1115409"/>
            <a:ext cx="946235" cy="946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NDKT">
            <a:extLst>
              <a:ext uri="{FF2B5EF4-FFF2-40B4-BE49-F238E27FC236}">
                <a16:creationId xmlns:a16="http://schemas.microsoft.com/office/drawing/2014/main" id="{DD3CD812-6556-4846-819F-3F2C65BF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20111" y="48595"/>
            <a:ext cx="1342863" cy="762233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51C175-E11E-43D5-95C8-0362EB9742B1}"/>
              </a:ext>
            </a:extLst>
          </p:cNvPr>
          <p:cNvSpPr/>
          <p:nvPr/>
        </p:nvSpPr>
        <p:spPr>
          <a:xfrm>
            <a:off x="7641794" y="736535"/>
            <a:ext cx="1502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chemeClr val="tx2"/>
                </a:solidFill>
              </a:rPr>
              <a:t>http://ndkt.ru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449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трелка вправо 13"/>
          <p:cNvSpPr/>
          <p:nvPr/>
        </p:nvSpPr>
        <p:spPr>
          <a:xfrm>
            <a:off x="3563888" y="1995686"/>
            <a:ext cx="1728192" cy="1152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364088" y="771550"/>
            <a:ext cx="3672408" cy="39604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64" y="-51078"/>
            <a:ext cx="8229600" cy="609241"/>
          </a:xfrm>
        </p:spPr>
        <p:txBody>
          <a:bodyPr>
            <a:normAutofit/>
          </a:bodyPr>
          <a:lstStyle/>
          <a:p>
            <a:r>
              <a:rPr lang="ru-RU" sz="2800" b="1" dirty="0"/>
              <a:t>Новый проект приказа на рассмотрении в ДЗМ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0" y="4677984"/>
            <a:ext cx="9144000" cy="465516"/>
          </a:xfrm>
          <a:prstGeom prst="rect">
            <a:avLst/>
          </a:prstGeom>
        </p:spPr>
      </p:pic>
      <p:sp>
        <p:nvSpPr>
          <p:cNvPr id="9" name="Номер слайда 7"/>
          <p:cNvSpPr txBox="1">
            <a:spLocks/>
          </p:cNvSpPr>
          <p:nvPr/>
        </p:nvSpPr>
        <p:spPr>
          <a:xfrm>
            <a:off x="6948264" y="478599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FA881C-3F96-472E-B039-24D22864FB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771550"/>
            <a:ext cx="3672408" cy="39604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4200" t="24539" r="14050"/>
          <a:stretch>
            <a:fillRect/>
          </a:stretch>
        </p:blipFill>
        <p:spPr bwMode="auto">
          <a:xfrm>
            <a:off x="467544" y="915567"/>
            <a:ext cx="3096344" cy="1448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79512" y="2499742"/>
            <a:ext cx="3491880" cy="206210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ru-RU" sz="1600" dirty="0"/>
              <a:t>Критерии группы риска</a:t>
            </a:r>
            <a:r>
              <a:rPr lang="en-US" sz="1600" dirty="0"/>
              <a:t>​</a:t>
            </a:r>
          </a:p>
          <a:p>
            <a:pPr fontAlgn="base">
              <a:buFont typeface="Arial" pitchFamily="34" charset="0"/>
              <a:buChar char="•"/>
            </a:pPr>
            <a:r>
              <a:rPr lang="ru-RU" sz="1600" dirty="0"/>
              <a:t>Роль ГБУЗ «НПЦМР ДЗМ»</a:t>
            </a:r>
            <a:r>
              <a:rPr lang="en-US" sz="1600" dirty="0"/>
              <a:t>​</a:t>
            </a:r>
          </a:p>
          <a:p>
            <a:pPr fontAlgn="base">
              <a:buFont typeface="Arial" pitchFamily="34" charset="0"/>
              <a:buChar char="•"/>
            </a:pPr>
            <a:r>
              <a:rPr lang="ru-RU" sz="1600" dirty="0"/>
              <a:t>Маршрутизация</a:t>
            </a:r>
            <a:r>
              <a:rPr lang="en-US" sz="1600" dirty="0"/>
              <a:t>​ </a:t>
            </a:r>
            <a:endParaRPr lang="ru-RU" sz="1600" dirty="0"/>
          </a:p>
          <a:p>
            <a:pPr fontAlgn="base">
              <a:buFont typeface="Arial" pitchFamily="34" charset="0"/>
              <a:buChar char="•"/>
            </a:pPr>
            <a:r>
              <a:rPr lang="ru-RU" sz="1600" dirty="0"/>
              <a:t>Тактика ведения очагов (</a:t>
            </a:r>
            <a:r>
              <a:rPr lang="en-US" sz="1600" dirty="0"/>
              <a:t>LUNG-RADS)</a:t>
            </a:r>
          </a:p>
          <a:p>
            <a:pPr fontAlgn="base">
              <a:buFont typeface="Arial" pitchFamily="34" charset="0"/>
              <a:buChar char="•"/>
            </a:pPr>
            <a:r>
              <a:rPr lang="ru-RU" sz="1600" dirty="0"/>
              <a:t>Единые стандарты описания НДКТ</a:t>
            </a:r>
            <a:r>
              <a:rPr lang="en-US" sz="1600" dirty="0"/>
              <a:t>​</a:t>
            </a:r>
          </a:p>
          <a:p>
            <a:pPr fontAlgn="base">
              <a:buFont typeface="Arial" pitchFamily="34" charset="0"/>
              <a:buChar char="•"/>
            </a:pPr>
            <a:r>
              <a:rPr lang="ru-RU" sz="1600" dirty="0"/>
              <a:t>Анкета для пациента</a:t>
            </a:r>
            <a:r>
              <a:rPr lang="en-US" sz="1600" dirty="0"/>
              <a:t>​</a:t>
            </a:r>
            <a:r>
              <a:rPr lang="ru-RU" sz="1600" dirty="0"/>
              <a:t> перед НДКТ</a:t>
            </a:r>
            <a:endParaRPr lang="en-US" sz="1600" dirty="0"/>
          </a:p>
          <a:p>
            <a:pPr fontAlgn="base">
              <a:buFont typeface="Arial" pitchFamily="34" charset="0"/>
              <a:buChar char="•"/>
            </a:pPr>
            <a:r>
              <a:rPr lang="ru-RU" sz="1600" dirty="0"/>
              <a:t>Перечень медицинских организаций</a:t>
            </a:r>
            <a:r>
              <a:rPr lang="en-US" sz="1600" dirty="0"/>
              <a:t>​</a:t>
            </a:r>
          </a:p>
          <a:p>
            <a:pPr fontAlgn="base">
              <a:buFont typeface="Arial" pitchFamily="34" charset="0"/>
              <a:buChar char="•"/>
            </a:pPr>
            <a:r>
              <a:rPr lang="ru-RU" sz="1600" dirty="0"/>
              <a:t>Приказ о рабочей группе в ДЗМ </a:t>
            </a:r>
            <a:endParaRPr lang="en-US" sz="16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4200" t="24539" r="14050"/>
          <a:stretch>
            <a:fillRect/>
          </a:stretch>
        </p:blipFill>
        <p:spPr bwMode="auto">
          <a:xfrm>
            <a:off x="5652120" y="915566"/>
            <a:ext cx="3096344" cy="1448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5436096" y="2499742"/>
            <a:ext cx="3707904" cy="230832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ru-RU" sz="1600" dirty="0"/>
              <a:t>Окончание пилотного проекта НДКТ</a:t>
            </a:r>
          </a:p>
          <a:p>
            <a:pPr fontAlgn="base">
              <a:buFont typeface="Arial" pitchFamily="34" charset="0"/>
              <a:buChar char="•"/>
            </a:pPr>
            <a:r>
              <a:rPr lang="ru-RU" sz="1600" dirty="0"/>
              <a:t>Все что в первой версии</a:t>
            </a:r>
          </a:p>
          <a:p>
            <a:pPr fontAlgn="base"/>
            <a:r>
              <a:rPr lang="ru-RU" sz="1600" dirty="0"/>
              <a:t>+ Изменение группы риска рака легкого</a:t>
            </a:r>
          </a:p>
          <a:p>
            <a:pPr fontAlgn="base"/>
            <a:r>
              <a:rPr lang="ru-RU" sz="1600" dirty="0"/>
              <a:t>+ Критерии для медицинских организаций перед внедрением НДКТ</a:t>
            </a:r>
          </a:p>
          <a:p>
            <a:pPr fontAlgn="base"/>
            <a:r>
              <a:rPr lang="ru-RU" sz="1600" dirty="0"/>
              <a:t>+ Новая маршрутизация после НДКТ</a:t>
            </a:r>
          </a:p>
          <a:p>
            <a:pPr fontAlgn="base"/>
            <a:r>
              <a:rPr lang="ru-RU" sz="1600" dirty="0"/>
              <a:t>+ 2 стационара для верификации</a:t>
            </a:r>
          </a:p>
          <a:p>
            <a:pPr fontAlgn="base"/>
            <a:r>
              <a:rPr lang="ru-RU" sz="1600" dirty="0"/>
              <a:t>+ Ответственные на всех уровнях</a:t>
            </a:r>
          </a:p>
          <a:p>
            <a:pPr fontAlgn="base">
              <a:buFont typeface="Arial" pitchFamily="34" charset="0"/>
              <a:buChar char="•"/>
            </a:pPr>
            <a:endParaRPr lang="en-US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24128" y="1563638"/>
            <a:ext cx="792088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100392" y="1563638"/>
            <a:ext cx="57606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NDKT">
            <a:extLst>
              <a:ext uri="{FF2B5EF4-FFF2-40B4-BE49-F238E27FC236}">
                <a16:creationId xmlns:a16="http://schemas.microsoft.com/office/drawing/2014/main" id="{504E6030-D12C-4006-AF6C-6EEEE41B9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0005" y="9740"/>
            <a:ext cx="890574" cy="505506"/>
          </a:xfrm>
          <a:prstGeom prst="rect">
            <a:avLst/>
          </a:prstGeom>
          <a:noFill/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0E52874-536A-4A64-9E7D-3FC133D3787B}"/>
              </a:ext>
            </a:extLst>
          </p:cNvPr>
          <p:cNvSpPr/>
          <p:nvPr/>
        </p:nvSpPr>
        <p:spPr>
          <a:xfrm>
            <a:off x="8211294" y="398308"/>
            <a:ext cx="867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chemeClr val="tx2"/>
                </a:solidFill>
              </a:rPr>
              <a:t>ndkt.ru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21" name="AutoShape 2" descr="mknc.jpg">
            <a:extLst>
              <a:ext uri="{FF2B5EF4-FFF2-40B4-BE49-F238E27FC236}">
                <a16:creationId xmlns:a16="http://schemas.microsoft.com/office/drawing/2014/main" id="{BC99D5EC-D97A-4DD0-9D77-146A117177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4" descr="mknc.jpg">
            <a:extLst>
              <a:ext uri="{FF2B5EF4-FFF2-40B4-BE49-F238E27FC236}">
                <a16:creationId xmlns:a16="http://schemas.microsoft.com/office/drawing/2014/main" id="{5A21D5A0-D138-47FD-8600-020C29D606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6" descr="mknc.jpg">
            <a:extLst>
              <a:ext uri="{FF2B5EF4-FFF2-40B4-BE49-F238E27FC236}">
                <a16:creationId xmlns:a16="http://schemas.microsoft.com/office/drawing/2014/main" id="{159D60BD-8209-4833-86CA-416EC64B62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8" descr="https://www.mknc.ru/bitrix/templates/mknc/i/header/logo_s1.png">
            <a:extLst>
              <a:ext uri="{FF2B5EF4-FFF2-40B4-BE49-F238E27FC236}">
                <a16:creationId xmlns:a16="http://schemas.microsoft.com/office/drawing/2014/main" id="{B65DB1FA-1756-48B6-B0A4-5D198D2BA9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775" y="2345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2" descr="Картинки по запросу siemens лого">
            <a:extLst>
              <a:ext uri="{FF2B5EF4-FFF2-40B4-BE49-F238E27FC236}">
                <a16:creationId xmlns:a16="http://schemas.microsoft.com/office/drawing/2014/main" id="{DABAF376-01B5-43AA-8DA8-81A5BF83A0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4" descr="Картинки по запросу siemens лого">
            <a:extLst>
              <a:ext uri="{FF2B5EF4-FFF2-40B4-BE49-F238E27FC236}">
                <a16:creationId xmlns:a16="http://schemas.microsoft.com/office/drawing/2014/main" id="{07DA0BAE-F608-447B-B2FA-7A08118A3B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6" descr="Картинки по запросу siemens лого">
            <a:extLst>
              <a:ext uri="{FF2B5EF4-FFF2-40B4-BE49-F238E27FC236}">
                <a16:creationId xmlns:a16="http://schemas.microsoft.com/office/drawing/2014/main" id="{B076014F-8C76-4CCA-BB04-742EC3366B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" name="image2.png">
            <a:extLst>
              <a:ext uri="{FF2B5EF4-FFF2-40B4-BE49-F238E27FC236}">
                <a16:creationId xmlns:a16="http://schemas.microsoft.com/office/drawing/2014/main" id="{4F5F8FC6-8B9E-4E1B-AB2A-666ADD1072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1734" y="59223"/>
            <a:ext cx="354902" cy="388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3.png">
            <a:extLst>
              <a:ext uri="{FF2B5EF4-FFF2-40B4-BE49-F238E27FC236}">
                <a16:creationId xmlns:a16="http://schemas.microsoft.com/office/drawing/2014/main" id="{49EDCAEE-F2EC-491A-ACD6-3311584DC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310696" y="-17957"/>
            <a:ext cx="585363" cy="543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6053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30350"/>
            <a:ext cx="6172200" cy="544103"/>
          </a:xfrm>
        </p:spPr>
        <p:txBody>
          <a:bodyPr>
            <a:normAutofit/>
          </a:bodyPr>
          <a:lstStyle/>
          <a:p>
            <a:r>
              <a:rPr lang="ru-RU" sz="2800" b="1" dirty="0"/>
              <a:t>Пример </a:t>
            </a:r>
          </a:p>
        </p:txBody>
      </p:sp>
      <p:pic>
        <p:nvPicPr>
          <p:cNvPr id="8" name="Picture 2" descr="NDKT">
            <a:extLst>
              <a:ext uri="{FF2B5EF4-FFF2-40B4-BE49-F238E27FC236}">
                <a16:creationId xmlns:a16="http://schemas.microsoft.com/office/drawing/2014/main" id="{987019FC-4F09-48E2-8E0A-94DEB76EC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0005" y="9740"/>
            <a:ext cx="890574" cy="505506"/>
          </a:xfrm>
          <a:prstGeom prst="rect">
            <a:avLst/>
          </a:prstGeom>
          <a:noFill/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09974CC-B436-4EB8-ABFD-25D1851E4E51}"/>
              </a:ext>
            </a:extLst>
          </p:cNvPr>
          <p:cNvSpPr/>
          <p:nvPr/>
        </p:nvSpPr>
        <p:spPr>
          <a:xfrm>
            <a:off x="8211294" y="398308"/>
            <a:ext cx="867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chemeClr val="tx2"/>
                </a:solidFill>
              </a:rPr>
              <a:t>ndkt.ru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0" name="image2.png">
            <a:extLst>
              <a:ext uri="{FF2B5EF4-FFF2-40B4-BE49-F238E27FC236}">
                <a16:creationId xmlns:a16="http://schemas.microsoft.com/office/drawing/2014/main" id="{8D911AC7-43B8-4418-A865-9E2942BC9F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1734" y="59223"/>
            <a:ext cx="354902" cy="38864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36C192E-1EE8-445A-9145-F6BE0DC4DDB6}"/>
              </a:ext>
            </a:extLst>
          </p:cNvPr>
          <p:cNvSpPr txBox="1">
            <a:spLocks/>
          </p:cNvSpPr>
          <p:nvPr/>
        </p:nvSpPr>
        <p:spPr>
          <a:xfrm>
            <a:off x="1454738" y="495588"/>
            <a:ext cx="1628637" cy="544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КТ  3 мЗв 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7772ACB0-A3E3-40A5-83A7-750AD1C5E551}"/>
              </a:ext>
            </a:extLst>
          </p:cNvPr>
          <p:cNvSpPr txBox="1">
            <a:spLocks/>
          </p:cNvSpPr>
          <p:nvPr/>
        </p:nvSpPr>
        <p:spPr>
          <a:xfrm>
            <a:off x="5868144" y="495588"/>
            <a:ext cx="2016224" cy="544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НДКТ  0,6 мЗв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D4E22E-65D5-4EF4-9BEA-AC03A05B952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06" y="0"/>
            <a:ext cx="9116987" cy="51435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EA22FC-4428-4B80-B19A-84D44A23343C}"/>
              </a:ext>
            </a:extLst>
          </p:cNvPr>
          <p:cNvSpPr/>
          <p:nvPr/>
        </p:nvSpPr>
        <p:spPr>
          <a:xfrm>
            <a:off x="3347864" y="3939902"/>
            <a:ext cx="1872208" cy="544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NDKT">
            <a:extLst>
              <a:ext uri="{FF2B5EF4-FFF2-40B4-BE49-F238E27FC236}">
                <a16:creationId xmlns:a16="http://schemas.microsoft.com/office/drawing/2014/main" id="{09608DB6-EA85-4FE9-ABEF-0AE077484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7119" y="76057"/>
            <a:ext cx="1593373" cy="904427"/>
          </a:xfrm>
          <a:prstGeom prst="rect">
            <a:avLst/>
          </a:prstGeom>
          <a:noFill/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4277D1C-84FC-4A58-8BD9-4E0609C442C4}"/>
              </a:ext>
            </a:extLst>
          </p:cNvPr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</p:spTree>
    <p:extLst>
      <p:ext uri="{BB962C8B-B14F-4D97-AF65-F5344CB8AC3E}">
        <p14:creationId xmlns:p14="http://schemas.microsoft.com/office/powerpoint/2010/main" val="520565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 l="32281" t="16667" r="19682" b="12900"/>
          <a:stretch>
            <a:fillRect/>
          </a:stretch>
        </p:blipFill>
        <p:spPr bwMode="auto">
          <a:xfrm>
            <a:off x="329389" y="2032379"/>
            <a:ext cx="3529607" cy="29110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F794A9-065C-4F89-B2E9-B607380C09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851670"/>
            <a:ext cx="3289176" cy="17371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1470"/>
            <a:ext cx="8229600" cy="497210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ru-RU" sz="3200" b="1" dirty="0" err="1"/>
              <a:t>НДКТ-протоколы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0" y="4731990"/>
            <a:ext cx="9144000" cy="411510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</p:spPr>
        <p:txBody>
          <a:bodyPr/>
          <a:lstStyle/>
          <a:p>
            <a:fld id="{30FA881C-3F96-472E-B039-24D22864FBDB}" type="slidenum">
              <a:rPr lang="ru-RU" smtClean="0">
                <a:solidFill>
                  <a:schemeClr val="bg1"/>
                </a:solidFill>
              </a:rPr>
              <a:pPr/>
              <a:t>16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2061" y="464757"/>
            <a:ext cx="9252521" cy="147732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457189" indent="-457189">
              <a:buFont typeface="Arial" pitchFamily="34" charset="0"/>
              <a:buChar char="•"/>
            </a:pPr>
            <a:r>
              <a:rPr lang="ru-RU" dirty="0"/>
              <a:t>10 единиц </a:t>
            </a:r>
            <a:r>
              <a:rPr lang="en-US" dirty="0"/>
              <a:t>Toshiba </a:t>
            </a:r>
            <a:r>
              <a:rPr lang="en-US" dirty="0" err="1"/>
              <a:t>Aquilion</a:t>
            </a:r>
            <a:r>
              <a:rPr lang="en-US" dirty="0"/>
              <a:t> 64 </a:t>
            </a:r>
            <a:r>
              <a:rPr lang="ru-RU" dirty="0"/>
              <a:t> (2 из них с итеративными реконструкциями) 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ru-RU" dirty="0"/>
              <a:t>Разработаны 3 типа НДКТ-протоколов.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ru-RU" dirty="0"/>
              <a:t>Средняя доза лучевой нагрузки 0,7 мЗв  (</a:t>
            </a:r>
            <a:r>
              <a:rPr lang="ru-RU" sz="1600" dirty="0"/>
              <a:t>СанПин 2.6.1.1192-03  до 1 мЗв»</a:t>
            </a:r>
            <a:r>
              <a:rPr lang="ru-RU" dirty="0"/>
              <a:t>)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ru-RU" dirty="0"/>
              <a:t>Толщина КТ срезов 1 мм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ru-RU" dirty="0"/>
              <a:t>Апробация качества</a:t>
            </a:r>
          </a:p>
        </p:txBody>
      </p:sp>
      <p:pic>
        <p:nvPicPr>
          <p:cNvPr id="19" name="Picture 2" descr="NDKT">
            <a:extLst>
              <a:ext uri="{FF2B5EF4-FFF2-40B4-BE49-F238E27FC236}">
                <a16:creationId xmlns:a16="http://schemas.microsoft.com/office/drawing/2014/main" id="{234C741F-326E-4E7B-9493-83434BF8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00005" y="9740"/>
            <a:ext cx="890574" cy="505506"/>
          </a:xfrm>
          <a:prstGeom prst="rect">
            <a:avLst/>
          </a:prstGeom>
          <a:noFill/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8F4D09A-B71B-4996-A373-EF6CE671E5B5}"/>
              </a:ext>
            </a:extLst>
          </p:cNvPr>
          <p:cNvSpPr/>
          <p:nvPr/>
        </p:nvSpPr>
        <p:spPr>
          <a:xfrm>
            <a:off x="8211294" y="398308"/>
            <a:ext cx="867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chemeClr val="tx2"/>
                </a:solidFill>
              </a:rPr>
              <a:t>ndkt.ru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26" name="AutoShape 2" descr="mknc.jpg">
            <a:extLst>
              <a:ext uri="{FF2B5EF4-FFF2-40B4-BE49-F238E27FC236}">
                <a16:creationId xmlns:a16="http://schemas.microsoft.com/office/drawing/2014/main" id="{DC49BD30-4A5C-4622-B706-0017C8E6FF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4" descr="mknc.jpg">
            <a:extLst>
              <a:ext uri="{FF2B5EF4-FFF2-40B4-BE49-F238E27FC236}">
                <a16:creationId xmlns:a16="http://schemas.microsoft.com/office/drawing/2014/main" id="{5FC84CBC-534C-4641-8CF1-9D083A5FE6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AutoShape 6" descr="mknc.jpg">
            <a:extLst>
              <a:ext uri="{FF2B5EF4-FFF2-40B4-BE49-F238E27FC236}">
                <a16:creationId xmlns:a16="http://schemas.microsoft.com/office/drawing/2014/main" id="{6F0C40C7-E5BA-415E-827E-C239DCB54F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8" descr="https://www.mknc.ru/bitrix/templates/mknc/i/header/logo_s1.png">
            <a:extLst>
              <a:ext uri="{FF2B5EF4-FFF2-40B4-BE49-F238E27FC236}">
                <a16:creationId xmlns:a16="http://schemas.microsoft.com/office/drawing/2014/main" id="{A10CE2F6-A0AD-413E-8CB8-7F262ADF65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775" y="2345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2" descr="Картинки по запросу siemens лого">
            <a:extLst>
              <a:ext uri="{FF2B5EF4-FFF2-40B4-BE49-F238E27FC236}">
                <a16:creationId xmlns:a16="http://schemas.microsoft.com/office/drawing/2014/main" id="{3B6035BA-F33E-438A-91C4-F6EE663733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AutoShape 4" descr="Картинки по запросу siemens лого">
            <a:extLst>
              <a:ext uri="{FF2B5EF4-FFF2-40B4-BE49-F238E27FC236}">
                <a16:creationId xmlns:a16="http://schemas.microsoft.com/office/drawing/2014/main" id="{00054DA9-F623-4B37-ADED-F61B0FC6BF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AutoShape 6" descr="Картинки по запросу siemens лого">
            <a:extLst>
              <a:ext uri="{FF2B5EF4-FFF2-40B4-BE49-F238E27FC236}">
                <a16:creationId xmlns:a16="http://schemas.microsoft.com/office/drawing/2014/main" id="{8056A7FF-DEC6-46C2-82AE-A47F4AF675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" name="image2.png">
            <a:extLst>
              <a:ext uri="{FF2B5EF4-FFF2-40B4-BE49-F238E27FC236}">
                <a16:creationId xmlns:a16="http://schemas.microsoft.com/office/drawing/2014/main" id="{3BAFAD79-0415-4734-9FE1-3785A8A669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31734" y="59223"/>
            <a:ext cx="354902" cy="388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icture 2" descr="C:\Users\Виктор\Downloads\20160915_111934.jpg">
            <a:extLst>
              <a:ext uri="{FF2B5EF4-FFF2-40B4-BE49-F238E27FC236}">
                <a16:creationId xmlns:a16="http://schemas.microsoft.com/office/drawing/2014/main" id="{DFE24F21-E0B5-4317-9E2D-83DE1F611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20653" t="64784" r="11321" b="18416"/>
          <a:stretch/>
        </p:blipFill>
        <p:spPr bwMode="auto">
          <a:xfrm>
            <a:off x="4069159" y="3909296"/>
            <a:ext cx="5112892" cy="946993"/>
          </a:xfrm>
          <a:prstGeom prst="rect">
            <a:avLst/>
          </a:prstGeom>
          <a:noFill/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CCDEF0C8-A45F-4FF6-8015-9B10EC16888F}"/>
              </a:ext>
            </a:extLst>
          </p:cNvPr>
          <p:cNvSpPr/>
          <p:nvPr/>
        </p:nvSpPr>
        <p:spPr>
          <a:xfrm>
            <a:off x="8003099" y="4454991"/>
            <a:ext cx="672672" cy="3016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A604AF6-C3AD-4A29-81D0-28932979D1A5}"/>
              </a:ext>
            </a:extLst>
          </p:cNvPr>
          <p:cNvSpPr/>
          <p:nvPr/>
        </p:nvSpPr>
        <p:spPr>
          <a:xfrm>
            <a:off x="4716016" y="2774929"/>
            <a:ext cx="820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Доза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8085B5A-B694-412D-946A-A861548399AF}"/>
              </a:ext>
            </a:extLst>
          </p:cNvPr>
          <p:cNvSpPr/>
          <p:nvPr/>
        </p:nvSpPr>
        <p:spPr>
          <a:xfrm>
            <a:off x="7308304" y="2774929"/>
            <a:ext cx="1353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Качество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986CABD-C357-40B4-AF5B-6741E3DAD54E}"/>
              </a:ext>
            </a:extLst>
          </p:cNvPr>
          <p:cNvSpPr/>
          <p:nvPr/>
        </p:nvSpPr>
        <p:spPr>
          <a:xfrm>
            <a:off x="5126128" y="3435846"/>
            <a:ext cx="3095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Уникальные НДКТ-протоколы</a:t>
            </a:r>
          </a:p>
        </p:txBody>
      </p:sp>
    </p:spTree>
    <p:extLst>
      <p:ext uri="{BB962C8B-B14F-4D97-AF65-F5344CB8AC3E}">
        <p14:creationId xmlns:p14="http://schemas.microsoft.com/office/powerpoint/2010/main" val="2965972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571" y="339502"/>
            <a:ext cx="7422191" cy="1150424"/>
          </a:xfrm>
        </p:spPr>
        <p:txBody>
          <a:bodyPr>
            <a:normAutofit fontScale="90000"/>
          </a:bodyPr>
          <a:lstStyle/>
          <a:p>
            <a:r>
              <a:rPr lang="ru-RU" sz="3100" b="1" dirty="0"/>
              <a:t>Процессы в пилотном проекте </a:t>
            </a:r>
            <a:br>
              <a:rPr lang="ru-RU" sz="3200" b="1" dirty="0"/>
            </a:br>
            <a:r>
              <a:rPr lang="ru-RU" sz="2200" b="1" dirty="0"/>
              <a:t>«Низкодозная компьютерная томография как метод скрининга рака легкого и других заболеваний органов грудной клетки»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-19612" y="1559742"/>
            <a:ext cx="899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Этап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5445" y="3699823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Где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221171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cxnSpLocks/>
          </p:cNvCxnSpPr>
          <p:nvPr/>
        </p:nvCxnSpPr>
        <p:spPr>
          <a:xfrm flipV="1">
            <a:off x="2627784" y="1491630"/>
            <a:ext cx="0" cy="365187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cxnSpLocks/>
          </p:cNvCxnSpPr>
          <p:nvPr/>
        </p:nvCxnSpPr>
        <p:spPr>
          <a:xfrm flipH="1" flipV="1">
            <a:off x="6195400" y="1474566"/>
            <a:ext cx="32784" cy="3185416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-15242" y="22052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Что</a:t>
            </a:r>
          </a:p>
        </p:txBody>
      </p:sp>
      <p:sp>
        <p:nvSpPr>
          <p:cNvPr id="24" name="Выноска со стрелкой вправо 23"/>
          <p:cNvSpPr/>
          <p:nvPr/>
        </p:nvSpPr>
        <p:spPr>
          <a:xfrm>
            <a:off x="616214" y="1555153"/>
            <a:ext cx="2011570" cy="378042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6316"/>
            </a:avLst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 </a:t>
            </a:r>
            <a:r>
              <a:rPr lang="ru-RU" b="1" dirty="0">
                <a:solidFill>
                  <a:schemeClr val="tx1"/>
                </a:solidFill>
              </a:rPr>
              <a:t>Скрининг</a:t>
            </a:r>
          </a:p>
        </p:txBody>
      </p:sp>
      <p:sp>
        <p:nvSpPr>
          <p:cNvPr id="25" name="Выноска со стрелкой вправо 24"/>
          <p:cNvSpPr/>
          <p:nvPr/>
        </p:nvSpPr>
        <p:spPr>
          <a:xfrm>
            <a:off x="2699792" y="1555153"/>
            <a:ext cx="3528392" cy="378042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032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II </a:t>
            </a:r>
            <a:r>
              <a:rPr lang="ru-RU" b="1" dirty="0" err="1">
                <a:solidFill>
                  <a:schemeClr val="tx1"/>
                </a:solidFill>
              </a:rPr>
              <a:t>Дообследование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6" name="Выноска со стрелкой вправо 25"/>
          <p:cNvSpPr/>
          <p:nvPr/>
        </p:nvSpPr>
        <p:spPr>
          <a:xfrm>
            <a:off x="6300192" y="1555153"/>
            <a:ext cx="2843808" cy="378042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032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III </a:t>
            </a:r>
            <a:r>
              <a:rPr lang="ru-RU" b="1" dirty="0">
                <a:solidFill>
                  <a:schemeClr val="tx1"/>
                </a:solidFill>
              </a:rPr>
              <a:t>Верификация</a:t>
            </a:r>
          </a:p>
        </p:txBody>
      </p:sp>
      <p:sp>
        <p:nvSpPr>
          <p:cNvPr id="30" name="Выноска со стрелкой вправо 29"/>
          <p:cNvSpPr/>
          <p:nvPr/>
        </p:nvSpPr>
        <p:spPr>
          <a:xfrm>
            <a:off x="2660568" y="3561860"/>
            <a:ext cx="1119344" cy="62432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099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chemeClr val="tx1"/>
                </a:solidFill>
              </a:rPr>
              <a:t>онкодиспансер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1" name="Выноска со стрелкой вправо 30"/>
          <p:cNvSpPr/>
          <p:nvPr/>
        </p:nvSpPr>
        <p:spPr>
          <a:xfrm>
            <a:off x="5076056" y="3561860"/>
            <a:ext cx="1152128" cy="624324"/>
          </a:xfrm>
          <a:prstGeom prst="rightArrowCallout">
            <a:avLst>
              <a:gd name="adj1" fmla="val 25000"/>
              <a:gd name="adj2" fmla="val 27738"/>
              <a:gd name="adj3" fmla="val 31845"/>
              <a:gd name="adj4" fmla="val 7829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chemeClr val="tx1"/>
                </a:solidFill>
              </a:rPr>
              <a:t>онкодиспансер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2" name="Выноска со стрелкой вправо 31"/>
          <p:cNvSpPr/>
          <p:nvPr/>
        </p:nvSpPr>
        <p:spPr>
          <a:xfrm>
            <a:off x="3779912" y="3561860"/>
            <a:ext cx="1296144" cy="624324"/>
          </a:xfrm>
          <a:prstGeom prst="rightArrowCallout">
            <a:avLst>
              <a:gd name="adj1" fmla="val 29631"/>
              <a:gd name="adj2" fmla="val 27396"/>
              <a:gd name="adj3" fmla="val 30436"/>
              <a:gd name="adj4" fmla="val 80931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ПЭТ-КТ</a:t>
            </a:r>
          </a:p>
        </p:txBody>
      </p:sp>
      <p:sp>
        <p:nvSpPr>
          <p:cNvPr id="34" name="Выноска со стрелкой вправо 33"/>
          <p:cNvSpPr/>
          <p:nvPr/>
        </p:nvSpPr>
        <p:spPr>
          <a:xfrm>
            <a:off x="6260968" y="3561860"/>
            <a:ext cx="1551392" cy="62432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558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Стационар</a:t>
            </a:r>
          </a:p>
        </p:txBody>
      </p:sp>
      <p:sp>
        <p:nvSpPr>
          <p:cNvPr id="35" name="Выноска со стрелкой вправо 34"/>
          <p:cNvSpPr/>
          <p:nvPr/>
        </p:nvSpPr>
        <p:spPr>
          <a:xfrm>
            <a:off x="7812360" y="3561860"/>
            <a:ext cx="1220817" cy="624324"/>
          </a:xfrm>
          <a:prstGeom prst="rightArrowCallout">
            <a:avLst>
              <a:gd name="adj1" fmla="val 25000"/>
              <a:gd name="adj2" fmla="val 23631"/>
              <a:gd name="adj3" fmla="val 0"/>
              <a:gd name="adj4" fmla="val 10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chemeClr val="tx1"/>
                </a:solidFill>
              </a:rPr>
              <a:t>Онко</a:t>
            </a:r>
            <a:endParaRPr lang="ru-RU" sz="1600" b="1" dirty="0">
              <a:solidFill>
                <a:schemeClr val="tx1"/>
              </a:solidFill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диспансер</a:t>
            </a:r>
          </a:p>
        </p:txBody>
      </p:sp>
      <p:sp>
        <p:nvSpPr>
          <p:cNvPr id="70" name="Стрелка: вправо 69"/>
          <p:cNvSpPr/>
          <p:nvPr/>
        </p:nvSpPr>
        <p:spPr>
          <a:xfrm>
            <a:off x="6260596" y="2397477"/>
            <a:ext cx="1421086" cy="8901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817873" y="2593237"/>
            <a:ext cx="8672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ПЭТ-КТ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588560" y="2643759"/>
            <a:ext cx="1191352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направление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004048" y="2643759"/>
            <a:ext cx="1191352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направление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6202589" y="2541266"/>
            <a:ext cx="13681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Верификация/ лечение</a:t>
            </a:r>
          </a:p>
        </p:txBody>
      </p:sp>
      <p:pic>
        <p:nvPicPr>
          <p:cNvPr id="99" name="Picture 7" descr="C:\Users\vgombolevskiy\Downloads\svetofor-1.pn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27451" t="7088" r="27451"/>
          <a:stretch>
            <a:fillRect/>
          </a:stretch>
        </p:blipFill>
        <p:spPr bwMode="auto">
          <a:xfrm rot="10800000">
            <a:off x="2203689" y="2397477"/>
            <a:ext cx="307206" cy="823094"/>
          </a:xfrm>
          <a:prstGeom prst="rect">
            <a:avLst/>
          </a:prstGeom>
          <a:noFill/>
        </p:spPr>
      </p:pic>
      <p:pic>
        <p:nvPicPr>
          <p:cNvPr id="100" name="Picture 7" descr="C:\Users\vgombolevskiy\Downloads\svetofor-1.png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7451" t="7088" r="27451" b="30971"/>
          <a:stretch>
            <a:fillRect/>
          </a:stretch>
        </p:blipFill>
        <p:spPr bwMode="auto">
          <a:xfrm rot="10800000">
            <a:off x="4723742" y="2572090"/>
            <a:ext cx="320816" cy="5730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01" name="Стрелка: вправо 100"/>
          <p:cNvSpPr/>
          <p:nvPr/>
        </p:nvSpPr>
        <p:spPr>
          <a:xfrm>
            <a:off x="43743" y="2397478"/>
            <a:ext cx="1287897" cy="875188"/>
          </a:xfrm>
          <a:prstGeom prst="rightArrow">
            <a:avLst>
              <a:gd name="adj1" fmla="val 50000"/>
              <a:gd name="adj2" fmla="val 34071"/>
            </a:avLst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-43477" y="2674240"/>
            <a:ext cx="1392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приглашение</a:t>
            </a:r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ABD9DD00-392D-4A03-B49A-36C78894B123}"/>
              </a:ext>
            </a:extLst>
          </p:cNvPr>
          <p:cNvCxnSpPr>
            <a:cxnSpLocks/>
          </p:cNvCxnSpPr>
          <p:nvPr/>
        </p:nvCxnSpPr>
        <p:spPr>
          <a:xfrm>
            <a:off x="28667" y="329183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трелка: изогнутая вверх 18">
            <a:extLst>
              <a:ext uri="{FF2B5EF4-FFF2-40B4-BE49-F238E27FC236}">
                <a16:creationId xmlns:a16="http://schemas.microsoft.com/office/drawing/2014/main" id="{F8367C0B-1F46-4D5F-83E8-7EDF9F9CAD38}"/>
              </a:ext>
            </a:extLst>
          </p:cNvPr>
          <p:cNvSpPr/>
          <p:nvPr/>
        </p:nvSpPr>
        <p:spPr>
          <a:xfrm>
            <a:off x="2843807" y="4186184"/>
            <a:ext cx="4392489" cy="851652"/>
          </a:xfrm>
          <a:prstGeom prst="bentUpArrow">
            <a:avLst>
              <a:gd name="adj1" fmla="val 38163"/>
              <a:gd name="adj2" fmla="val 33227"/>
              <a:gd name="adj3" fmla="val 42948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Биопсия под КТ или </a:t>
            </a:r>
            <a:r>
              <a:rPr lang="ru-RU" dirty="0" err="1">
                <a:solidFill>
                  <a:schemeClr val="tx1"/>
                </a:solidFill>
              </a:rPr>
              <a:t>эндобронхоскопия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ED3EF770-3AFD-4E42-AC8B-D7AAE7C71C79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3113897" y="4186184"/>
            <a:ext cx="6048" cy="554713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9A00F5E-044D-4555-AF78-819E7456C8E4}"/>
              </a:ext>
            </a:extLst>
          </p:cNvPr>
          <p:cNvSpPr/>
          <p:nvPr/>
        </p:nvSpPr>
        <p:spPr>
          <a:xfrm>
            <a:off x="467545" y="4443958"/>
            <a:ext cx="2072342" cy="593878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пульмонолог,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фтизиатр и др.</a:t>
            </a:r>
          </a:p>
        </p:txBody>
      </p: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id="{43C7A4FE-9805-42C7-8122-8D3709C3721D}"/>
              </a:ext>
            </a:extLst>
          </p:cNvPr>
          <p:cNvCxnSpPr>
            <a:cxnSpLocks/>
          </p:cNvCxnSpPr>
          <p:nvPr/>
        </p:nvCxnSpPr>
        <p:spPr>
          <a:xfrm>
            <a:off x="2339754" y="3219823"/>
            <a:ext cx="0" cy="576063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>
            <a:extLst>
              <a:ext uri="{FF2B5EF4-FFF2-40B4-BE49-F238E27FC236}">
                <a16:creationId xmlns:a16="http://schemas.microsoft.com/office/drawing/2014/main" id="{7BDC2829-CEF1-4054-AE22-D99F89707409}"/>
              </a:ext>
            </a:extLst>
          </p:cNvPr>
          <p:cNvCxnSpPr>
            <a:cxnSpLocks/>
          </p:cNvCxnSpPr>
          <p:nvPr/>
        </p:nvCxnSpPr>
        <p:spPr>
          <a:xfrm>
            <a:off x="2338851" y="3922707"/>
            <a:ext cx="0" cy="521251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Выноска со стрелкой вправо 28"/>
          <p:cNvSpPr/>
          <p:nvPr/>
        </p:nvSpPr>
        <p:spPr>
          <a:xfrm>
            <a:off x="457200" y="3561860"/>
            <a:ext cx="2170584" cy="62432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175"/>
            </a:avLst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Поликлиника</a:t>
            </a:r>
          </a:p>
        </p:txBody>
      </p:sp>
      <p:pic>
        <p:nvPicPr>
          <p:cNvPr id="108" name="Picture 2" descr="NDKT">
            <a:extLst>
              <a:ext uri="{FF2B5EF4-FFF2-40B4-BE49-F238E27FC236}">
                <a16:creationId xmlns:a16="http://schemas.microsoft.com/office/drawing/2014/main" id="{AE8003BD-77E3-479B-A81C-F918A62B1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8393" y="243295"/>
            <a:ext cx="1033462" cy="586612"/>
          </a:xfrm>
          <a:prstGeom prst="rect">
            <a:avLst/>
          </a:prstGeom>
          <a:noFill/>
        </p:spPr>
      </p:pic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BF714E58-52DA-4224-BA74-0A8BC4314C79}"/>
              </a:ext>
            </a:extLst>
          </p:cNvPr>
          <p:cNvSpPr/>
          <p:nvPr/>
        </p:nvSpPr>
        <p:spPr>
          <a:xfrm>
            <a:off x="7722096" y="-54905"/>
            <a:ext cx="1502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chemeClr val="tx2"/>
                </a:solidFill>
              </a:rPr>
              <a:t>http://ndkt.ru</a:t>
            </a:r>
            <a:endParaRPr lang="ru-RU" dirty="0">
              <a:solidFill>
                <a:schemeClr val="tx2"/>
              </a:solidFill>
            </a:endParaRPr>
          </a:p>
        </p:txBody>
      </p:sp>
      <p:cxnSp>
        <p:nvCxnSpPr>
          <p:cNvPr id="110" name="Прямая соединительная линия 109">
            <a:extLst>
              <a:ext uri="{FF2B5EF4-FFF2-40B4-BE49-F238E27FC236}">
                <a16:creationId xmlns:a16="http://schemas.microsoft.com/office/drawing/2014/main" id="{F6B9CF2F-7788-4333-B9F0-5716F3B8689E}"/>
              </a:ext>
            </a:extLst>
          </p:cNvPr>
          <p:cNvCxnSpPr>
            <a:cxnSpLocks/>
          </p:cNvCxnSpPr>
          <p:nvPr/>
        </p:nvCxnSpPr>
        <p:spPr>
          <a:xfrm flipV="1">
            <a:off x="0" y="1457502"/>
            <a:ext cx="9144000" cy="17064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Выноска со стрелкой вправо 34">
            <a:extLst>
              <a:ext uri="{FF2B5EF4-FFF2-40B4-BE49-F238E27FC236}">
                <a16:creationId xmlns:a16="http://schemas.microsoft.com/office/drawing/2014/main" id="{AE5C19C8-DA5A-47FE-91E7-76745CE465CE}"/>
              </a:ext>
            </a:extLst>
          </p:cNvPr>
          <p:cNvSpPr/>
          <p:nvPr/>
        </p:nvSpPr>
        <p:spPr>
          <a:xfrm>
            <a:off x="7728520" y="4683542"/>
            <a:ext cx="1388496" cy="354294"/>
          </a:xfrm>
          <a:prstGeom prst="rightArrowCallout">
            <a:avLst>
              <a:gd name="adj1" fmla="val 25000"/>
              <a:gd name="adj2" fmla="val 23631"/>
              <a:gd name="adj3" fmla="val 0"/>
              <a:gd name="adj4" fmla="val 10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Наблюдение</a:t>
            </a:r>
          </a:p>
        </p:txBody>
      </p:sp>
      <p:sp>
        <p:nvSpPr>
          <p:cNvPr id="121" name="Стрелка: вправо 120">
            <a:extLst>
              <a:ext uri="{FF2B5EF4-FFF2-40B4-BE49-F238E27FC236}">
                <a16:creationId xmlns:a16="http://schemas.microsoft.com/office/drawing/2014/main" id="{401381CA-E71B-47E8-AE69-9D93B3B411F9}"/>
              </a:ext>
            </a:extLst>
          </p:cNvPr>
          <p:cNvSpPr/>
          <p:nvPr/>
        </p:nvSpPr>
        <p:spPr>
          <a:xfrm>
            <a:off x="1336156" y="2407060"/>
            <a:ext cx="874440" cy="875188"/>
          </a:xfrm>
          <a:prstGeom prst="rightArrow">
            <a:avLst>
              <a:gd name="adj1" fmla="val 50000"/>
              <a:gd name="adj2" fmla="val 34071"/>
            </a:avLst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НДКТ</a:t>
            </a:r>
          </a:p>
        </p:txBody>
      </p:sp>
      <p:sp>
        <p:nvSpPr>
          <p:cNvPr id="122" name="Стрелка: вправо 121">
            <a:extLst>
              <a:ext uri="{FF2B5EF4-FFF2-40B4-BE49-F238E27FC236}">
                <a16:creationId xmlns:a16="http://schemas.microsoft.com/office/drawing/2014/main" id="{3DF0DF8E-B501-469D-BE91-0F0980AB694F}"/>
              </a:ext>
            </a:extLst>
          </p:cNvPr>
          <p:cNvSpPr/>
          <p:nvPr/>
        </p:nvSpPr>
        <p:spPr>
          <a:xfrm>
            <a:off x="2630817" y="2389954"/>
            <a:ext cx="1097529" cy="875188"/>
          </a:xfrm>
          <a:prstGeom prst="rightArrow">
            <a:avLst>
              <a:gd name="adj1" fmla="val 50000"/>
              <a:gd name="adj2" fmla="val 34071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направление</a:t>
            </a:r>
          </a:p>
        </p:txBody>
      </p:sp>
      <p:sp>
        <p:nvSpPr>
          <p:cNvPr id="123" name="Стрелка: вправо 122">
            <a:extLst>
              <a:ext uri="{FF2B5EF4-FFF2-40B4-BE49-F238E27FC236}">
                <a16:creationId xmlns:a16="http://schemas.microsoft.com/office/drawing/2014/main" id="{01CE6AC0-F88A-45F9-9699-81B8D7B87D5C}"/>
              </a:ext>
            </a:extLst>
          </p:cNvPr>
          <p:cNvSpPr/>
          <p:nvPr/>
        </p:nvSpPr>
        <p:spPr>
          <a:xfrm>
            <a:off x="3707904" y="2389954"/>
            <a:ext cx="1011521" cy="875188"/>
          </a:xfrm>
          <a:prstGeom prst="rightArrow">
            <a:avLst>
              <a:gd name="adj1" fmla="val 50000"/>
              <a:gd name="adj2" fmla="val 34071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ПЭТ-КТ</a:t>
            </a:r>
          </a:p>
        </p:txBody>
      </p:sp>
      <p:sp>
        <p:nvSpPr>
          <p:cNvPr id="124" name="Стрелка: вправо 123">
            <a:extLst>
              <a:ext uri="{FF2B5EF4-FFF2-40B4-BE49-F238E27FC236}">
                <a16:creationId xmlns:a16="http://schemas.microsoft.com/office/drawing/2014/main" id="{58C2FCAC-97E5-40EA-A23B-6C491DA94677}"/>
              </a:ext>
            </a:extLst>
          </p:cNvPr>
          <p:cNvSpPr/>
          <p:nvPr/>
        </p:nvSpPr>
        <p:spPr>
          <a:xfrm>
            <a:off x="5102028" y="2416642"/>
            <a:ext cx="1065830" cy="875188"/>
          </a:xfrm>
          <a:prstGeom prst="rightArrow">
            <a:avLst>
              <a:gd name="adj1" fmla="val 50000"/>
              <a:gd name="adj2" fmla="val 34071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направление</a:t>
            </a:r>
          </a:p>
        </p:txBody>
      </p:sp>
      <p:sp>
        <p:nvSpPr>
          <p:cNvPr id="125" name="Стрелка: вправо 124">
            <a:extLst>
              <a:ext uri="{FF2B5EF4-FFF2-40B4-BE49-F238E27FC236}">
                <a16:creationId xmlns:a16="http://schemas.microsoft.com/office/drawing/2014/main" id="{6A1A8889-A269-4A25-BAFB-83EF8C8848B6}"/>
              </a:ext>
            </a:extLst>
          </p:cNvPr>
          <p:cNvSpPr/>
          <p:nvPr/>
        </p:nvSpPr>
        <p:spPr>
          <a:xfrm>
            <a:off x="7699958" y="2400262"/>
            <a:ext cx="1417058" cy="875188"/>
          </a:xfrm>
          <a:prstGeom prst="rightArrow">
            <a:avLst>
              <a:gd name="adj1" fmla="val 61717"/>
              <a:gd name="adj2" fmla="val 34071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658992" y="2510036"/>
            <a:ext cx="1329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учет и </a:t>
            </a:r>
          </a:p>
          <a:p>
            <a:pPr algn="ctr"/>
            <a:r>
              <a:rPr lang="ru-RU" sz="1600" dirty="0"/>
              <a:t>направление</a:t>
            </a:r>
          </a:p>
        </p:txBody>
      </p:sp>
      <p:cxnSp>
        <p:nvCxnSpPr>
          <p:cNvPr id="127" name="Прямая соединительная линия 126">
            <a:extLst>
              <a:ext uri="{FF2B5EF4-FFF2-40B4-BE49-F238E27FC236}">
                <a16:creationId xmlns:a16="http://schemas.microsoft.com/office/drawing/2014/main" id="{A1B67DA3-C64D-44EB-BC7C-93DE2832E5AD}"/>
              </a:ext>
            </a:extLst>
          </p:cNvPr>
          <p:cNvCxnSpPr>
            <a:cxnSpLocks/>
            <a:stCxn id="120" idx="0"/>
            <a:endCxn id="35" idx="2"/>
          </p:cNvCxnSpPr>
          <p:nvPr/>
        </p:nvCxnSpPr>
        <p:spPr>
          <a:xfrm flipV="1">
            <a:off x="8422768" y="4186184"/>
            <a:ext cx="1" cy="49735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77A4B64-0871-4817-843F-3EC8C7A0F7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t="3658" r="78350" b="83776"/>
          <a:stretch/>
        </p:blipFill>
        <p:spPr>
          <a:xfrm>
            <a:off x="0" y="-8326"/>
            <a:ext cx="1060560" cy="3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78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571" y="339502"/>
            <a:ext cx="7422191" cy="1150424"/>
          </a:xfrm>
        </p:spPr>
        <p:txBody>
          <a:bodyPr>
            <a:normAutofit fontScale="90000"/>
          </a:bodyPr>
          <a:lstStyle/>
          <a:p>
            <a:r>
              <a:rPr lang="ru-RU" sz="3100" b="1" dirty="0"/>
              <a:t>Процессы в пилотном проекте </a:t>
            </a:r>
            <a:br>
              <a:rPr lang="ru-RU" sz="3200" b="1" dirty="0"/>
            </a:br>
            <a:r>
              <a:rPr lang="ru-RU" sz="2200" b="1" dirty="0"/>
              <a:t>«Низкодозная компьютерная томография как метод скрининга рака легкого и других заболеваний органов грудной клетки»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-19612" y="1559742"/>
            <a:ext cx="899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Этап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5445" y="3699823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Где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221171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cxnSpLocks/>
          </p:cNvCxnSpPr>
          <p:nvPr/>
        </p:nvCxnSpPr>
        <p:spPr>
          <a:xfrm flipV="1">
            <a:off x="2627784" y="1491630"/>
            <a:ext cx="0" cy="365187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cxnSpLocks/>
          </p:cNvCxnSpPr>
          <p:nvPr/>
        </p:nvCxnSpPr>
        <p:spPr>
          <a:xfrm flipH="1" flipV="1">
            <a:off x="6195400" y="1474566"/>
            <a:ext cx="32784" cy="3185416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-15242" y="22052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Что</a:t>
            </a:r>
          </a:p>
        </p:txBody>
      </p:sp>
      <p:sp>
        <p:nvSpPr>
          <p:cNvPr id="24" name="Выноска со стрелкой вправо 23"/>
          <p:cNvSpPr/>
          <p:nvPr/>
        </p:nvSpPr>
        <p:spPr>
          <a:xfrm>
            <a:off x="616214" y="1555153"/>
            <a:ext cx="2011570" cy="378042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6316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 </a:t>
            </a:r>
            <a:r>
              <a:rPr lang="ru-RU" b="1" dirty="0">
                <a:solidFill>
                  <a:schemeClr val="tx1"/>
                </a:solidFill>
              </a:rPr>
              <a:t>Скрининг</a:t>
            </a:r>
          </a:p>
        </p:txBody>
      </p:sp>
      <p:sp>
        <p:nvSpPr>
          <p:cNvPr id="25" name="Выноска со стрелкой вправо 24"/>
          <p:cNvSpPr/>
          <p:nvPr/>
        </p:nvSpPr>
        <p:spPr>
          <a:xfrm>
            <a:off x="2699792" y="1555153"/>
            <a:ext cx="3528392" cy="378042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0325"/>
            </a:avLst>
          </a:pr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II </a:t>
            </a:r>
            <a:r>
              <a:rPr lang="ru-RU" b="1" dirty="0" err="1">
                <a:solidFill>
                  <a:schemeClr val="tx1"/>
                </a:solidFill>
              </a:rPr>
              <a:t>Дообследование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6" name="Выноска со стрелкой вправо 25"/>
          <p:cNvSpPr/>
          <p:nvPr/>
        </p:nvSpPr>
        <p:spPr>
          <a:xfrm>
            <a:off x="6300192" y="1555153"/>
            <a:ext cx="2843808" cy="378042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032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III </a:t>
            </a:r>
            <a:r>
              <a:rPr lang="ru-RU" b="1" dirty="0">
                <a:solidFill>
                  <a:schemeClr val="tx1"/>
                </a:solidFill>
              </a:rPr>
              <a:t>Верификация</a:t>
            </a:r>
          </a:p>
        </p:txBody>
      </p:sp>
      <p:sp>
        <p:nvSpPr>
          <p:cNvPr id="30" name="Выноска со стрелкой вправо 29"/>
          <p:cNvSpPr/>
          <p:nvPr/>
        </p:nvSpPr>
        <p:spPr>
          <a:xfrm>
            <a:off x="2660568" y="3561860"/>
            <a:ext cx="1119344" cy="62432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0999"/>
            </a:avLst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chemeClr val="tx1"/>
                </a:solidFill>
              </a:rPr>
              <a:t>онкодиспансер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1" name="Выноска со стрелкой вправо 30"/>
          <p:cNvSpPr/>
          <p:nvPr/>
        </p:nvSpPr>
        <p:spPr>
          <a:xfrm>
            <a:off x="5076056" y="3561860"/>
            <a:ext cx="1152128" cy="624324"/>
          </a:xfrm>
          <a:prstGeom prst="rightArrowCallout">
            <a:avLst>
              <a:gd name="adj1" fmla="val 25000"/>
              <a:gd name="adj2" fmla="val 27738"/>
              <a:gd name="adj3" fmla="val 31845"/>
              <a:gd name="adj4" fmla="val 78293"/>
            </a:avLst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chemeClr val="tx1"/>
                </a:solidFill>
              </a:rPr>
              <a:t>онкодиспансер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2" name="Выноска со стрелкой вправо 31"/>
          <p:cNvSpPr/>
          <p:nvPr/>
        </p:nvSpPr>
        <p:spPr>
          <a:xfrm>
            <a:off x="3779912" y="3561860"/>
            <a:ext cx="1296144" cy="624324"/>
          </a:xfrm>
          <a:prstGeom prst="rightArrowCallout">
            <a:avLst>
              <a:gd name="adj1" fmla="val 29631"/>
              <a:gd name="adj2" fmla="val 27396"/>
              <a:gd name="adj3" fmla="val 30436"/>
              <a:gd name="adj4" fmla="val 80931"/>
            </a:avLst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ПЭТ-КТ</a:t>
            </a:r>
          </a:p>
        </p:txBody>
      </p:sp>
      <p:sp>
        <p:nvSpPr>
          <p:cNvPr id="34" name="Выноска со стрелкой вправо 33"/>
          <p:cNvSpPr/>
          <p:nvPr/>
        </p:nvSpPr>
        <p:spPr>
          <a:xfrm>
            <a:off x="6260968" y="3561860"/>
            <a:ext cx="1551392" cy="62432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558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Стационар</a:t>
            </a:r>
          </a:p>
        </p:txBody>
      </p:sp>
      <p:sp>
        <p:nvSpPr>
          <p:cNvPr id="35" name="Выноска со стрелкой вправо 34"/>
          <p:cNvSpPr/>
          <p:nvPr/>
        </p:nvSpPr>
        <p:spPr>
          <a:xfrm>
            <a:off x="7812360" y="3561860"/>
            <a:ext cx="1220817" cy="624324"/>
          </a:xfrm>
          <a:prstGeom prst="rightArrowCallout">
            <a:avLst>
              <a:gd name="adj1" fmla="val 25000"/>
              <a:gd name="adj2" fmla="val 23631"/>
              <a:gd name="adj3" fmla="val 0"/>
              <a:gd name="adj4" fmla="val 10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chemeClr val="tx1"/>
                </a:solidFill>
              </a:rPr>
              <a:t>Онко</a:t>
            </a:r>
            <a:endParaRPr lang="ru-RU" sz="1600" b="1" dirty="0">
              <a:solidFill>
                <a:schemeClr val="tx1"/>
              </a:solidFill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диспансер</a:t>
            </a:r>
          </a:p>
        </p:txBody>
      </p:sp>
      <p:sp>
        <p:nvSpPr>
          <p:cNvPr id="70" name="Стрелка: вправо 69"/>
          <p:cNvSpPr/>
          <p:nvPr/>
        </p:nvSpPr>
        <p:spPr>
          <a:xfrm>
            <a:off x="6260596" y="2397477"/>
            <a:ext cx="1421086" cy="8901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817873" y="2593237"/>
            <a:ext cx="86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ПЭТ-КТ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588560" y="2643759"/>
            <a:ext cx="11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направление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004048" y="2643759"/>
            <a:ext cx="11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направление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6202589" y="2541266"/>
            <a:ext cx="1368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Верификация/ лечение</a:t>
            </a:r>
          </a:p>
        </p:txBody>
      </p:sp>
      <p:pic>
        <p:nvPicPr>
          <p:cNvPr id="99" name="Picture 7" descr="C:\Users\vgombolevskiy\Downloads\svetofor-1.png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7451" t="7088" r="27451"/>
          <a:stretch>
            <a:fillRect/>
          </a:stretch>
        </p:blipFill>
        <p:spPr bwMode="auto">
          <a:xfrm rot="10800000">
            <a:off x="2203689" y="2397477"/>
            <a:ext cx="307206" cy="823094"/>
          </a:xfrm>
          <a:prstGeom prst="rect">
            <a:avLst/>
          </a:prstGeom>
          <a:noFill/>
        </p:spPr>
      </p:pic>
      <p:pic>
        <p:nvPicPr>
          <p:cNvPr id="100" name="Picture 7" descr="C:\Users\vgombolevskiy\Downloads\svetofor-1.pn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 l="27451" t="7088" r="27451" b="30971"/>
          <a:stretch>
            <a:fillRect/>
          </a:stretch>
        </p:blipFill>
        <p:spPr bwMode="auto">
          <a:xfrm rot="10800000">
            <a:off x="4723742" y="2572090"/>
            <a:ext cx="320816" cy="573039"/>
          </a:xfrm>
          <a:prstGeom prst="rect">
            <a:avLst/>
          </a:prstGeom>
          <a:noFill/>
        </p:spPr>
      </p:pic>
      <p:sp>
        <p:nvSpPr>
          <p:cNvPr id="101" name="Стрелка: вправо 100"/>
          <p:cNvSpPr/>
          <p:nvPr/>
        </p:nvSpPr>
        <p:spPr>
          <a:xfrm>
            <a:off x="43743" y="2397478"/>
            <a:ext cx="1287897" cy="875188"/>
          </a:xfrm>
          <a:prstGeom prst="rightArrow">
            <a:avLst>
              <a:gd name="adj1" fmla="val 50000"/>
              <a:gd name="adj2" fmla="val 34071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-43477" y="2674240"/>
            <a:ext cx="1392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приглашение</a:t>
            </a:r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ABD9DD00-392D-4A03-B49A-36C78894B123}"/>
              </a:ext>
            </a:extLst>
          </p:cNvPr>
          <p:cNvCxnSpPr>
            <a:cxnSpLocks/>
          </p:cNvCxnSpPr>
          <p:nvPr/>
        </p:nvCxnSpPr>
        <p:spPr>
          <a:xfrm>
            <a:off x="28667" y="329183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трелка: изогнутая вверх 18">
            <a:extLst>
              <a:ext uri="{FF2B5EF4-FFF2-40B4-BE49-F238E27FC236}">
                <a16:creationId xmlns:a16="http://schemas.microsoft.com/office/drawing/2014/main" id="{F8367C0B-1F46-4D5F-83E8-7EDF9F9CAD38}"/>
              </a:ext>
            </a:extLst>
          </p:cNvPr>
          <p:cNvSpPr/>
          <p:nvPr/>
        </p:nvSpPr>
        <p:spPr>
          <a:xfrm>
            <a:off x="2843807" y="4186184"/>
            <a:ext cx="4392489" cy="851652"/>
          </a:xfrm>
          <a:prstGeom prst="bentUpArrow">
            <a:avLst>
              <a:gd name="adj1" fmla="val 38163"/>
              <a:gd name="adj2" fmla="val 33227"/>
              <a:gd name="adj3" fmla="val 42948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Биопсия под КТ или </a:t>
            </a:r>
            <a:r>
              <a:rPr lang="ru-RU" dirty="0" err="1">
                <a:solidFill>
                  <a:schemeClr val="tx1"/>
                </a:solidFill>
              </a:rPr>
              <a:t>эндобронхоскопия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ED3EF770-3AFD-4E42-AC8B-D7AAE7C71C79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3113897" y="4186184"/>
            <a:ext cx="6048" cy="554713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9A00F5E-044D-4555-AF78-819E7456C8E4}"/>
              </a:ext>
            </a:extLst>
          </p:cNvPr>
          <p:cNvSpPr/>
          <p:nvPr/>
        </p:nvSpPr>
        <p:spPr>
          <a:xfrm>
            <a:off x="467545" y="4443958"/>
            <a:ext cx="2072342" cy="5938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пульмонолог,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фтизиатр и др.</a:t>
            </a:r>
          </a:p>
        </p:txBody>
      </p: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id="{43C7A4FE-9805-42C7-8122-8D3709C3721D}"/>
              </a:ext>
            </a:extLst>
          </p:cNvPr>
          <p:cNvCxnSpPr>
            <a:cxnSpLocks/>
          </p:cNvCxnSpPr>
          <p:nvPr/>
        </p:nvCxnSpPr>
        <p:spPr>
          <a:xfrm>
            <a:off x="2339754" y="3219823"/>
            <a:ext cx="0" cy="576063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>
            <a:extLst>
              <a:ext uri="{FF2B5EF4-FFF2-40B4-BE49-F238E27FC236}">
                <a16:creationId xmlns:a16="http://schemas.microsoft.com/office/drawing/2014/main" id="{7BDC2829-CEF1-4054-AE22-D99F89707409}"/>
              </a:ext>
            </a:extLst>
          </p:cNvPr>
          <p:cNvCxnSpPr>
            <a:cxnSpLocks/>
          </p:cNvCxnSpPr>
          <p:nvPr/>
        </p:nvCxnSpPr>
        <p:spPr>
          <a:xfrm>
            <a:off x="2338851" y="3922707"/>
            <a:ext cx="0" cy="521251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Выноска со стрелкой вправо 28"/>
          <p:cNvSpPr/>
          <p:nvPr/>
        </p:nvSpPr>
        <p:spPr>
          <a:xfrm>
            <a:off x="457200" y="3561860"/>
            <a:ext cx="2170584" cy="62432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175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Поликлиника</a:t>
            </a:r>
          </a:p>
        </p:txBody>
      </p:sp>
      <p:pic>
        <p:nvPicPr>
          <p:cNvPr id="108" name="Picture 2" descr="NDKT">
            <a:extLst>
              <a:ext uri="{FF2B5EF4-FFF2-40B4-BE49-F238E27FC236}">
                <a16:creationId xmlns:a16="http://schemas.microsoft.com/office/drawing/2014/main" id="{AE8003BD-77E3-479B-A81C-F918A62B1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8393" y="243295"/>
            <a:ext cx="1033462" cy="586612"/>
          </a:xfrm>
          <a:prstGeom prst="rect">
            <a:avLst/>
          </a:prstGeom>
          <a:noFill/>
        </p:spPr>
      </p:pic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BF714E58-52DA-4224-BA74-0A8BC4314C79}"/>
              </a:ext>
            </a:extLst>
          </p:cNvPr>
          <p:cNvSpPr/>
          <p:nvPr/>
        </p:nvSpPr>
        <p:spPr>
          <a:xfrm>
            <a:off x="7722096" y="-54905"/>
            <a:ext cx="1502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chemeClr val="tx2"/>
                </a:solidFill>
              </a:rPr>
              <a:t>http://ndkt.ru</a:t>
            </a:r>
            <a:endParaRPr lang="ru-RU" dirty="0">
              <a:solidFill>
                <a:schemeClr val="tx2"/>
              </a:solidFill>
            </a:endParaRPr>
          </a:p>
        </p:txBody>
      </p:sp>
      <p:cxnSp>
        <p:nvCxnSpPr>
          <p:cNvPr id="110" name="Прямая соединительная линия 109">
            <a:extLst>
              <a:ext uri="{FF2B5EF4-FFF2-40B4-BE49-F238E27FC236}">
                <a16:creationId xmlns:a16="http://schemas.microsoft.com/office/drawing/2014/main" id="{F6B9CF2F-7788-4333-B9F0-5716F3B8689E}"/>
              </a:ext>
            </a:extLst>
          </p:cNvPr>
          <p:cNvCxnSpPr>
            <a:cxnSpLocks/>
          </p:cNvCxnSpPr>
          <p:nvPr/>
        </p:nvCxnSpPr>
        <p:spPr>
          <a:xfrm flipV="1">
            <a:off x="0" y="1457502"/>
            <a:ext cx="9144000" cy="17064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Выноска со стрелкой вправо 34">
            <a:extLst>
              <a:ext uri="{FF2B5EF4-FFF2-40B4-BE49-F238E27FC236}">
                <a16:creationId xmlns:a16="http://schemas.microsoft.com/office/drawing/2014/main" id="{AE5C19C8-DA5A-47FE-91E7-76745CE465CE}"/>
              </a:ext>
            </a:extLst>
          </p:cNvPr>
          <p:cNvSpPr/>
          <p:nvPr/>
        </p:nvSpPr>
        <p:spPr>
          <a:xfrm>
            <a:off x="7728520" y="4683542"/>
            <a:ext cx="1388496" cy="354294"/>
          </a:xfrm>
          <a:prstGeom prst="rightArrowCallout">
            <a:avLst>
              <a:gd name="adj1" fmla="val 25000"/>
              <a:gd name="adj2" fmla="val 23631"/>
              <a:gd name="adj3" fmla="val 0"/>
              <a:gd name="adj4" fmla="val 10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Наблюдение</a:t>
            </a:r>
          </a:p>
        </p:txBody>
      </p:sp>
      <p:sp>
        <p:nvSpPr>
          <p:cNvPr id="121" name="Стрелка: вправо 120">
            <a:extLst>
              <a:ext uri="{FF2B5EF4-FFF2-40B4-BE49-F238E27FC236}">
                <a16:creationId xmlns:a16="http://schemas.microsoft.com/office/drawing/2014/main" id="{401381CA-E71B-47E8-AE69-9D93B3B411F9}"/>
              </a:ext>
            </a:extLst>
          </p:cNvPr>
          <p:cNvSpPr/>
          <p:nvPr/>
        </p:nvSpPr>
        <p:spPr>
          <a:xfrm>
            <a:off x="1336156" y="2407060"/>
            <a:ext cx="874440" cy="875188"/>
          </a:xfrm>
          <a:prstGeom prst="rightArrow">
            <a:avLst>
              <a:gd name="adj1" fmla="val 50000"/>
              <a:gd name="adj2" fmla="val 34071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НДКТ</a:t>
            </a:r>
          </a:p>
        </p:txBody>
      </p:sp>
      <p:sp>
        <p:nvSpPr>
          <p:cNvPr id="122" name="Стрелка: вправо 121">
            <a:extLst>
              <a:ext uri="{FF2B5EF4-FFF2-40B4-BE49-F238E27FC236}">
                <a16:creationId xmlns:a16="http://schemas.microsoft.com/office/drawing/2014/main" id="{3DF0DF8E-B501-469D-BE91-0F0980AB694F}"/>
              </a:ext>
            </a:extLst>
          </p:cNvPr>
          <p:cNvSpPr/>
          <p:nvPr/>
        </p:nvSpPr>
        <p:spPr>
          <a:xfrm>
            <a:off x="2630817" y="2389954"/>
            <a:ext cx="1097529" cy="875188"/>
          </a:xfrm>
          <a:prstGeom prst="rightArrow">
            <a:avLst>
              <a:gd name="adj1" fmla="val 50000"/>
              <a:gd name="adj2" fmla="val 34071"/>
            </a:avLst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направление</a:t>
            </a:r>
          </a:p>
        </p:txBody>
      </p:sp>
      <p:sp>
        <p:nvSpPr>
          <p:cNvPr id="123" name="Стрелка: вправо 122">
            <a:extLst>
              <a:ext uri="{FF2B5EF4-FFF2-40B4-BE49-F238E27FC236}">
                <a16:creationId xmlns:a16="http://schemas.microsoft.com/office/drawing/2014/main" id="{01CE6AC0-F88A-45F9-9699-81B8D7B87D5C}"/>
              </a:ext>
            </a:extLst>
          </p:cNvPr>
          <p:cNvSpPr/>
          <p:nvPr/>
        </p:nvSpPr>
        <p:spPr>
          <a:xfrm>
            <a:off x="3707904" y="2389954"/>
            <a:ext cx="1011521" cy="875188"/>
          </a:xfrm>
          <a:prstGeom prst="rightArrow">
            <a:avLst>
              <a:gd name="adj1" fmla="val 50000"/>
              <a:gd name="adj2" fmla="val 34071"/>
            </a:avLst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ПЭТ-КТ</a:t>
            </a:r>
          </a:p>
        </p:txBody>
      </p:sp>
      <p:sp>
        <p:nvSpPr>
          <p:cNvPr id="124" name="Стрелка: вправо 123">
            <a:extLst>
              <a:ext uri="{FF2B5EF4-FFF2-40B4-BE49-F238E27FC236}">
                <a16:creationId xmlns:a16="http://schemas.microsoft.com/office/drawing/2014/main" id="{58C2FCAC-97E5-40EA-A23B-6C491DA94677}"/>
              </a:ext>
            </a:extLst>
          </p:cNvPr>
          <p:cNvSpPr/>
          <p:nvPr/>
        </p:nvSpPr>
        <p:spPr>
          <a:xfrm>
            <a:off x="5102028" y="2416642"/>
            <a:ext cx="1065830" cy="875188"/>
          </a:xfrm>
          <a:prstGeom prst="rightArrow">
            <a:avLst>
              <a:gd name="adj1" fmla="val 50000"/>
              <a:gd name="adj2" fmla="val 34071"/>
            </a:avLst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направление</a:t>
            </a:r>
          </a:p>
        </p:txBody>
      </p:sp>
      <p:sp>
        <p:nvSpPr>
          <p:cNvPr id="125" name="Стрелка: вправо 124">
            <a:extLst>
              <a:ext uri="{FF2B5EF4-FFF2-40B4-BE49-F238E27FC236}">
                <a16:creationId xmlns:a16="http://schemas.microsoft.com/office/drawing/2014/main" id="{6A1A8889-A269-4A25-BAFB-83EF8C8848B6}"/>
              </a:ext>
            </a:extLst>
          </p:cNvPr>
          <p:cNvSpPr/>
          <p:nvPr/>
        </p:nvSpPr>
        <p:spPr>
          <a:xfrm>
            <a:off x="7699958" y="2400262"/>
            <a:ext cx="1417058" cy="875188"/>
          </a:xfrm>
          <a:prstGeom prst="rightArrow">
            <a:avLst>
              <a:gd name="adj1" fmla="val 61717"/>
              <a:gd name="adj2" fmla="val 34071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658992" y="2510036"/>
            <a:ext cx="1329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учет и </a:t>
            </a:r>
          </a:p>
          <a:p>
            <a:pPr algn="ctr"/>
            <a:r>
              <a:rPr lang="ru-RU" sz="1600" dirty="0"/>
              <a:t>направление</a:t>
            </a:r>
          </a:p>
        </p:txBody>
      </p:sp>
      <p:cxnSp>
        <p:nvCxnSpPr>
          <p:cNvPr id="127" name="Прямая соединительная линия 126">
            <a:extLst>
              <a:ext uri="{FF2B5EF4-FFF2-40B4-BE49-F238E27FC236}">
                <a16:creationId xmlns:a16="http://schemas.microsoft.com/office/drawing/2014/main" id="{A1B67DA3-C64D-44EB-BC7C-93DE2832E5AD}"/>
              </a:ext>
            </a:extLst>
          </p:cNvPr>
          <p:cNvCxnSpPr>
            <a:cxnSpLocks/>
            <a:stCxn id="120" idx="0"/>
            <a:endCxn id="35" idx="2"/>
          </p:cNvCxnSpPr>
          <p:nvPr/>
        </p:nvCxnSpPr>
        <p:spPr>
          <a:xfrm flipV="1">
            <a:off x="8422768" y="4186184"/>
            <a:ext cx="1" cy="49735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77A4B64-0871-4817-843F-3EC8C7A0F7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t="3658" r="78350" b="83776"/>
          <a:stretch/>
        </p:blipFill>
        <p:spPr>
          <a:xfrm>
            <a:off x="0" y="-8326"/>
            <a:ext cx="1060560" cy="3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06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571" y="339502"/>
            <a:ext cx="7422191" cy="1150424"/>
          </a:xfrm>
        </p:spPr>
        <p:txBody>
          <a:bodyPr>
            <a:normAutofit fontScale="90000"/>
          </a:bodyPr>
          <a:lstStyle/>
          <a:p>
            <a:r>
              <a:rPr lang="ru-RU" sz="3100" b="1" dirty="0"/>
              <a:t>Процессы в пилотном проекте </a:t>
            </a:r>
            <a:br>
              <a:rPr lang="ru-RU" sz="3200" b="1" dirty="0"/>
            </a:br>
            <a:r>
              <a:rPr lang="ru-RU" sz="2200" b="1" dirty="0"/>
              <a:t>«Низкодозная компьютерная томография как метод скрининга рака легкого и других заболеваний органов грудной клетки»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-19612" y="1559742"/>
            <a:ext cx="899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Этап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5445" y="3699823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Где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221171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cxnSpLocks/>
          </p:cNvCxnSpPr>
          <p:nvPr/>
        </p:nvCxnSpPr>
        <p:spPr>
          <a:xfrm flipV="1">
            <a:off x="2627784" y="1491630"/>
            <a:ext cx="0" cy="365187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cxnSpLocks/>
          </p:cNvCxnSpPr>
          <p:nvPr/>
        </p:nvCxnSpPr>
        <p:spPr>
          <a:xfrm flipH="1" flipV="1">
            <a:off x="6195400" y="1474566"/>
            <a:ext cx="32784" cy="3185416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-15242" y="22052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Что</a:t>
            </a:r>
          </a:p>
        </p:txBody>
      </p:sp>
      <p:sp>
        <p:nvSpPr>
          <p:cNvPr id="24" name="Выноска со стрелкой вправо 23"/>
          <p:cNvSpPr/>
          <p:nvPr/>
        </p:nvSpPr>
        <p:spPr>
          <a:xfrm>
            <a:off x="616214" y="1555153"/>
            <a:ext cx="2011570" cy="378042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6316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 </a:t>
            </a:r>
            <a:r>
              <a:rPr lang="ru-RU" b="1" dirty="0">
                <a:solidFill>
                  <a:schemeClr val="tx1"/>
                </a:solidFill>
              </a:rPr>
              <a:t>Скрининг</a:t>
            </a:r>
          </a:p>
        </p:txBody>
      </p:sp>
      <p:sp>
        <p:nvSpPr>
          <p:cNvPr id="25" name="Выноска со стрелкой вправо 24"/>
          <p:cNvSpPr/>
          <p:nvPr/>
        </p:nvSpPr>
        <p:spPr>
          <a:xfrm>
            <a:off x="2699792" y="1555153"/>
            <a:ext cx="3528392" cy="378042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032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II </a:t>
            </a:r>
            <a:r>
              <a:rPr lang="ru-RU" b="1" dirty="0" err="1">
                <a:solidFill>
                  <a:schemeClr val="tx1"/>
                </a:solidFill>
              </a:rPr>
              <a:t>Дообследование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6" name="Выноска со стрелкой вправо 25"/>
          <p:cNvSpPr/>
          <p:nvPr/>
        </p:nvSpPr>
        <p:spPr>
          <a:xfrm>
            <a:off x="6300192" y="1555153"/>
            <a:ext cx="2843808" cy="378042"/>
          </a:xfrm>
          <a:prstGeom prst="rightArrowCallout">
            <a:avLst>
              <a:gd name="adj1" fmla="val 25000"/>
              <a:gd name="adj2" fmla="val 50000"/>
              <a:gd name="adj3" fmla="val 25000"/>
              <a:gd name="adj4" fmla="val 9667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III </a:t>
            </a:r>
            <a:r>
              <a:rPr lang="ru-RU" b="1" dirty="0">
                <a:solidFill>
                  <a:schemeClr val="tx1"/>
                </a:solidFill>
              </a:rPr>
              <a:t>Верификация</a:t>
            </a:r>
          </a:p>
        </p:txBody>
      </p:sp>
      <p:sp>
        <p:nvSpPr>
          <p:cNvPr id="30" name="Выноска со стрелкой вправо 29"/>
          <p:cNvSpPr/>
          <p:nvPr/>
        </p:nvSpPr>
        <p:spPr>
          <a:xfrm>
            <a:off x="2660568" y="3561860"/>
            <a:ext cx="1119344" cy="62432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099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chemeClr val="tx1"/>
                </a:solidFill>
              </a:rPr>
              <a:t>онкодиспансер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1" name="Выноска со стрелкой вправо 30"/>
          <p:cNvSpPr/>
          <p:nvPr/>
        </p:nvSpPr>
        <p:spPr>
          <a:xfrm>
            <a:off x="5076056" y="3561860"/>
            <a:ext cx="1152128" cy="624324"/>
          </a:xfrm>
          <a:prstGeom prst="rightArrowCallout">
            <a:avLst>
              <a:gd name="adj1" fmla="val 25000"/>
              <a:gd name="adj2" fmla="val 27738"/>
              <a:gd name="adj3" fmla="val 31845"/>
              <a:gd name="adj4" fmla="val 7829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chemeClr val="tx1"/>
                </a:solidFill>
              </a:rPr>
              <a:t>онкодиспансер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2" name="Выноска со стрелкой вправо 31"/>
          <p:cNvSpPr/>
          <p:nvPr/>
        </p:nvSpPr>
        <p:spPr>
          <a:xfrm>
            <a:off x="3779912" y="3561860"/>
            <a:ext cx="1296144" cy="624324"/>
          </a:xfrm>
          <a:prstGeom prst="rightArrowCallout">
            <a:avLst>
              <a:gd name="adj1" fmla="val 29631"/>
              <a:gd name="adj2" fmla="val 27396"/>
              <a:gd name="adj3" fmla="val 30436"/>
              <a:gd name="adj4" fmla="val 80931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ПЭТ-КТ</a:t>
            </a:r>
          </a:p>
        </p:txBody>
      </p:sp>
      <p:sp>
        <p:nvSpPr>
          <p:cNvPr id="34" name="Выноска со стрелкой вправо 33"/>
          <p:cNvSpPr/>
          <p:nvPr/>
        </p:nvSpPr>
        <p:spPr>
          <a:xfrm>
            <a:off x="6260968" y="3561860"/>
            <a:ext cx="1551392" cy="62432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558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Стационар</a:t>
            </a:r>
          </a:p>
        </p:txBody>
      </p:sp>
      <p:sp>
        <p:nvSpPr>
          <p:cNvPr id="35" name="Выноска со стрелкой вправо 34"/>
          <p:cNvSpPr/>
          <p:nvPr/>
        </p:nvSpPr>
        <p:spPr>
          <a:xfrm>
            <a:off x="7812360" y="3561860"/>
            <a:ext cx="1220817" cy="624324"/>
          </a:xfrm>
          <a:prstGeom prst="rightArrowCallout">
            <a:avLst>
              <a:gd name="adj1" fmla="val 25000"/>
              <a:gd name="adj2" fmla="val 23631"/>
              <a:gd name="adj3" fmla="val 0"/>
              <a:gd name="adj4" fmla="val 100000"/>
            </a:avLst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chemeClr val="tx1"/>
                </a:solidFill>
              </a:rPr>
              <a:t>Онко</a:t>
            </a:r>
            <a:endParaRPr lang="ru-RU" sz="1600" b="1" dirty="0">
              <a:solidFill>
                <a:schemeClr val="tx1"/>
              </a:solidFill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диспансер</a:t>
            </a:r>
          </a:p>
        </p:txBody>
      </p:sp>
      <p:sp>
        <p:nvSpPr>
          <p:cNvPr id="70" name="Стрелка: вправо 69"/>
          <p:cNvSpPr/>
          <p:nvPr/>
        </p:nvSpPr>
        <p:spPr>
          <a:xfrm>
            <a:off x="6260596" y="2397477"/>
            <a:ext cx="1421086" cy="890179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817873" y="2593237"/>
            <a:ext cx="86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ПЭТ-КТ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588560" y="2643759"/>
            <a:ext cx="11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направление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004048" y="2643759"/>
            <a:ext cx="11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направление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6202589" y="2541266"/>
            <a:ext cx="1368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Верификация/ лечение</a:t>
            </a:r>
          </a:p>
        </p:txBody>
      </p:sp>
      <p:pic>
        <p:nvPicPr>
          <p:cNvPr id="99" name="Picture 7" descr="C:\Users\vgombolevskiy\Downloads\svetofor-1.png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7451" t="7088" r="27451"/>
          <a:stretch>
            <a:fillRect/>
          </a:stretch>
        </p:blipFill>
        <p:spPr bwMode="auto">
          <a:xfrm rot="10800000">
            <a:off x="2203689" y="2397477"/>
            <a:ext cx="307206" cy="823094"/>
          </a:xfrm>
          <a:prstGeom prst="rect">
            <a:avLst/>
          </a:prstGeom>
          <a:noFill/>
        </p:spPr>
      </p:pic>
      <p:pic>
        <p:nvPicPr>
          <p:cNvPr id="100" name="Picture 7" descr="C:\Users\vgombolevskiy\Downloads\svetofor-1.png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7451" t="7088" r="27451" b="30971"/>
          <a:stretch>
            <a:fillRect/>
          </a:stretch>
        </p:blipFill>
        <p:spPr bwMode="auto">
          <a:xfrm rot="10800000">
            <a:off x="4723742" y="2572090"/>
            <a:ext cx="320816" cy="573039"/>
          </a:xfrm>
          <a:prstGeom prst="rect">
            <a:avLst/>
          </a:prstGeom>
          <a:noFill/>
        </p:spPr>
      </p:pic>
      <p:sp>
        <p:nvSpPr>
          <p:cNvPr id="101" name="Стрелка: вправо 100"/>
          <p:cNvSpPr/>
          <p:nvPr/>
        </p:nvSpPr>
        <p:spPr>
          <a:xfrm>
            <a:off x="43743" y="2397478"/>
            <a:ext cx="1287897" cy="875188"/>
          </a:xfrm>
          <a:prstGeom prst="rightArrow">
            <a:avLst>
              <a:gd name="adj1" fmla="val 50000"/>
              <a:gd name="adj2" fmla="val 34071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-43477" y="2674240"/>
            <a:ext cx="1392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приглашение</a:t>
            </a:r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ABD9DD00-392D-4A03-B49A-36C78894B123}"/>
              </a:ext>
            </a:extLst>
          </p:cNvPr>
          <p:cNvCxnSpPr>
            <a:cxnSpLocks/>
          </p:cNvCxnSpPr>
          <p:nvPr/>
        </p:nvCxnSpPr>
        <p:spPr>
          <a:xfrm>
            <a:off x="28667" y="329183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трелка: изогнутая вверх 18">
            <a:extLst>
              <a:ext uri="{FF2B5EF4-FFF2-40B4-BE49-F238E27FC236}">
                <a16:creationId xmlns:a16="http://schemas.microsoft.com/office/drawing/2014/main" id="{F8367C0B-1F46-4D5F-83E8-7EDF9F9CAD38}"/>
              </a:ext>
            </a:extLst>
          </p:cNvPr>
          <p:cNvSpPr/>
          <p:nvPr/>
        </p:nvSpPr>
        <p:spPr>
          <a:xfrm>
            <a:off x="2843807" y="4186184"/>
            <a:ext cx="4392489" cy="851652"/>
          </a:xfrm>
          <a:prstGeom prst="bentUpArrow">
            <a:avLst>
              <a:gd name="adj1" fmla="val 38163"/>
              <a:gd name="adj2" fmla="val 33227"/>
              <a:gd name="adj3" fmla="val 42948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Биопсия под КТ или </a:t>
            </a:r>
            <a:r>
              <a:rPr lang="ru-RU" dirty="0" err="1">
                <a:solidFill>
                  <a:schemeClr val="tx1"/>
                </a:solidFill>
              </a:rPr>
              <a:t>эндобронхоскопия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ED3EF770-3AFD-4E42-AC8B-D7AAE7C71C79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3113897" y="4186184"/>
            <a:ext cx="6048" cy="554713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9A00F5E-044D-4555-AF78-819E7456C8E4}"/>
              </a:ext>
            </a:extLst>
          </p:cNvPr>
          <p:cNvSpPr/>
          <p:nvPr/>
        </p:nvSpPr>
        <p:spPr>
          <a:xfrm>
            <a:off x="467545" y="4443958"/>
            <a:ext cx="2072342" cy="5938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пульмонолог,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фтизиатр и др.</a:t>
            </a:r>
          </a:p>
        </p:txBody>
      </p: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id="{43C7A4FE-9805-42C7-8122-8D3709C3721D}"/>
              </a:ext>
            </a:extLst>
          </p:cNvPr>
          <p:cNvCxnSpPr>
            <a:cxnSpLocks/>
          </p:cNvCxnSpPr>
          <p:nvPr/>
        </p:nvCxnSpPr>
        <p:spPr>
          <a:xfrm>
            <a:off x="2339754" y="3219823"/>
            <a:ext cx="0" cy="576063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>
            <a:extLst>
              <a:ext uri="{FF2B5EF4-FFF2-40B4-BE49-F238E27FC236}">
                <a16:creationId xmlns:a16="http://schemas.microsoft.com/office/drawing/2014/main" id="{7BDC2829-CEF1-4054-AE22-D99F89707409}"/>
              </a:ext>
            </a:extLst>
          </p:cNvPr>
          <p:cNvCxnSpPr>
            <a:cxnSpLocks/>
          </p:cNvCxnSpPr>
          <p:nvPr/>
        </p:nvCxnSpPr>
        <p:spPr>
          <a:xfrm>
            <a:off x="2338851" y="3922707"/>
            <a:ext cx="0" cy="521251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Выноска со стрелкой вправо 28"/>
          <p:cNvSpPr/>
          <p:nvPr/>
        </p:nvSpPr>
        <p:spPr>
          <a:xfrm>
            <a:off x="457200" y="3561860"/>
            <a:ext cx="2170584" cy="62432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175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Поликлиника</a:t>
            </a:r>
          </a:p>
        </p:txBody>
      </p:sp>
      <p:pic>
        <p:nvPicPr>
          <p:cNvPr id="108" name="Picture 2" descr="NDKT">
            <a:extLst>
              <a:ext uri="{FF2B5EF4-FFF2-40B4-BE49-F238E27FC236}">
                <a16:creationId xmlns:a16="http://schemas.microsoft.com/office/drawing/2014/main" id="{AE8003BD-77E3-479B-A81C-F918A62B1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8393" y="243295"/>
            <a:ext cx="1033462" cy="586612"/>
          </a:xfrm>
          <a:prstGeom prst="rect">
            <a:avLst/>
          </a:prstGeom>
          <a:noFill/>
        </p:spPr>
      </p:pic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BF714E58-52DA-4224-BA74-0A8BC4314C79}"/>
              </a:ext>
            </a:extLst>
          </p:cNvPr>
          <p:cNvSpPr/>
          <p:nvPr/>
        </p:nvSpPr>
        <p:spPr>
          <a:xfrm>
            <a:off x="7722096" y="-54905"/>
            <a:ext cx="1502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chemeClr val="tx2"/>
                </a:solidFill>
              </a:rPr>
              <a:t>http://ndkt.ru</a:t>
            </a:r>
            <a:endParaRPr lang="ru-RU" dirty="0">
              <a:solidFill>
                <a:schemeClr val="tx2"/>
              </a:solidFill>
            </a:endParaRPr>
          </a:p>
        </p:txBody>
      </p:sp>
      <p:cxnSp>
        <p:nvCxnSpPr>
          <p:cNvPr id="110" name="Прямая соединительная линия 109">
            <a:extLst>
              <a:ext uri="{FF2B5EF4-FFF2-40B4-BE49-F238E27FC236}">
                <a16:creationId xmlns:a16="http://schemas.microsoft.com/office/drawing/2014/main" id="{F6B9CF2F-7788-4333-B9F0-5716F3B8689E}"/>
              </a:ext>
            </a:extLst>
          </p:cNvPr>
          <p:cNvCxnSpPr>
            <a:cxnSpLocks/>
          </p:cNvCxnSpPr>
          <p:nvPr/>
        </p:nvCxnSpPr>
        <p:spPr>
          <a:xfrm flipV="1">
            <a:off x="0" y="1457502"/>
            <a:ext cx="9144000" cy="17064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Выноска со стрелкой вправо 34">
            <a:extLst>
              <a:ext uri="{FF2B5EF4-FFF2-40B4-BE49-F238E27FC236}">
                <a16:creationId xmlns:a16="http://schemas.microsoft.com/office/drawing/2014/main" id="{AE5C19C8-DA5A-47FE-91E7-76745CE465CE}"/>
              </a:ext>
            </a:extLst>
          </p:cNvPr>
          <p:cNvSpPr/>
          <p:nvPr/>
        </p:nvSpPr>
        <p:spPr>
          <a:xfrm>
            <a:off x="7728520" y="4683542"/>
            <a:ext cx="1388496" cy="354294"/>
          </a:xfrm>
          <a:prstGeom prst="rightArrowCallout">
            <a:avLst>
              <a:gd name="adj1" fmla="val 25000"/>
              <a:gd name="adj2" fmla="val 23631"/>
              <a:gd name="adj3" fmla="val 0"/>
              <a:gd name="adj4" fmla="val 10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Наблюдение</a:t>
            </a:r>
          </a:p>
        </p:txBody>
      </p:sp>
      <p:sp>
        <p:nvSpPr>
          <p:cNvPr id="121" name="Стрелка: вправо 120">
            <a:extLst>
              <a:ext uri="{FF2B5EF4-FFF2-40B4-BE49-F238E27FC236}">
                <a16:creationId xmlns:a16="http://schemas.microsoft.com/office/drawing/2014/main" id="{401381CA-E71B-47E8-AE69-9D93B3B411F9}"/>
              </a:ext>
            </a:extLst>
          </p:cNvPr>
          <p:cNvSpPr/>
          <p:nvPr/>
        </p:nvSpPr>
        <p:spPr>
          <a:xfrm>
            <a:off x="1336156" y="2407060"/>
            <a:ext cx="874440" cy="875188"/>
          </a:xfrm>
          <a:prstGeom prst="rightArrow">
            <a:avLst>
              <a:gd name="adj1" fmla="val 50000"/>
              <a:gd name="adj2" fmla="val 34071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НДКТ</a:t>
            </a:r>
          </a:p>
        </p:txBody>
      </p:sp>
      <p:sp>
        <p:nvSpPr>
          <p:cNvPr id="122" name="Стрелка: вправо 121">
            <a:extLst>
              <a:ext uri="{FF2B5EF4-FFF2-40B4-BE49-F238E27FC236}">
                <a16:creationId xmlns:a16="http://schemas.microsoft.com/office/drawing/2014/main" id="{3DF0DF8E-B501-469D-BE91-0F0980AB694F}"/>
              </a:ext>
            </a:extLst>
          </p:cNvPr>
          <p:cNvSpPr/>
          <p:nvPr/>
        </p:nvSpPr>
        <p:spPr>
          <a:xfrm>
            <a:off x="2630817" y="2389954"/>
            <a:ext cx="1097529" cy="875188"/>
          </a:xfrm>
          <a:prstGeom prst="rightArrow">
            <a:avLst>
              <a:gd name="adj1" fmla="val 50000"/>
              <a:gd name="adj2" fmla="val 34071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направление</a:t>
            </a:r>
          </a:p>
        </p:txBody>
      </p:sp>
      <p:sp>
        <p:nvSpPr>
          <p:cNvPr id="123" name="Стрелка: вправо 122">
            <a:extLst>
              <a:ext uri="{FF2B5EF4-FFF2-40B4-BE49-F238E27FC236}">
                <a16:creationId xmlns:a16="http://schemas.microsoft.com/office/drawing/2014/main" id="{01CE6AC0-F88A-45F9-9699-81B8D7B87D5C}"/>
              </a:ext>
            </a:extLst>
          </p:cNvPr>
          <p:cNvSpPr/>
          <p:nvPr/>
        </p:nvSpPr>
        <p:spPr>
          <a:xfrm>
            <a:off x="3707904" y="2389954"/>
            <a:ext cx="1011521" cy="875188"/>
          </a:xfrm>
          <a:prstGeom prst="rightArrow">
            <a:avLst>
              <a:gd name="adj1" fmla="val 50000"/>
              <a:gd name="adj2" fmla="val 34071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ПЭТ-КТ</a:t>
            </a:r>
          </a:p>
        </p:txBody>
      </p:sp>
      <p:sp>
        <p:nvSpPr>
          <p:cNvPr id="124" name="Стрелка: вправо 123">
            <a:extLst>
              <a:ext uri="{FF2B5EF4-FFF2-40B4-BE49-F238E27FC236}">
                <a16:creationId xmlns:a16="http://schemas.microsoft.com/office/drawing/2014/main" id="{58C2FCAC-97E5-40EA-A23B-6C491DA94677}"/>
              </a:ext>
            </a:extLst>
          </p:cNvPr>
          <p:cNvSpPr/>
          <p:nvPr/>
        </p:nvSpPr>
        <p:spPr>
          <a:xfrm>
            <a:off x="5102028" y="2416642"/>
            <a:ext cx="1065830" cy="875188"/>
          </a:xfrm>
          <a:prstGeom prst="rightArrow">
            <a:avLst>
              <a:gd name="adj1" fmla="val 50000"/>
              <a:gd name="adj2" fmla="val 34071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направление</a:t>
            </a:r>
          </a:p>
        </p:txBody>
      </p:sp>
      <p:sp>
        <p:nvSpPr>
          <p:cNvPr id="125" name="Стрелка: вправо 124">
            <a:extLst>
              <a:ext uri="{FF2B5EF4-FFF2-40B4-BE49-F238E27FC236}">
                <a16:creationId xmlns:a16="http://schemas.microsoft.com/office/drawing/2014/main" id="{6A1A8889-A269-4A25-BAFB-83EF8C8848B6}"/>
              </a:ext>
            </a:extLst>
          </p:cNvPr>
          <p:cNvSpPr/>
          <p:nvPr/>
        </p:nvSpPr>
        <p:spPr>
          <a:xfrm>
            <a:off x="7699958" y="2400262"/>
            <a:ext cx="1417058" cy="875188"/>
          </a:xfrm>
          <a:prstGeom prst="rightArrow">
            <a:avLst>
              <a:gd name="adj1" fmla="val 61717"/>
              <a:gd name="adj2" fmla="val 34071"/>
            </a:avLst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658992" y="2510036"/>
            <a:ext cx="1329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учет и </a:t>
            </a:r>
          </a:p>
          <a:p>
            <a:pPr algn="ctr"/>
            <a:r>
              <a:rPr lang="ru-RU" sz="1600" dirty="0"/>
              <a:t>направление</a:t>
            </a:r>
          </a:p>
        </p:txBody>
      </p:sp>
      <p:cxnSp>
        <p:nvCxnSpPr>
          <p:cNvPr id="127" name="Прямая соединительная линия 126">
            <a:extLst>
              <a:ext uri="{FF2B5EF4-FFF2-40B4-BE49-F238E27FC236}">
                <a16:creationId xmlns:a16="http://schemas.microsoft.com/office/drawing/2014/main" id="{A1B67DA3-C64D-44EB-BC7C-93DE2832E5AD}"/>
              </a:ext>
            </a:extLst>
          </p:cNvPr>
          <p:cNvCxnSpPr>
            <a:cxnSpLocks/>
            <a:stCxn id="120" idx="0"/>
            <a:endCxn id="35" idx="2"/>
          </p:cNvCxnSpPr>
          <p:nvPr/>
        </p:nvCxnSpPr>
        <p:spPr>
          <a:xfrm flipV="1">
            <a:off x="8422768" y="4186184"/>
            <a:ext cx="1" cy="49735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77A4B64-0871-4817-843F-3EC8C7A0F7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t="3658" r="78350" b="83776"/>
          <a:stretch/>
        </p:blipFill>
        <p:spPr>
          <a:xfrm>
            <a:off x="0" y="-8326"/>
            <a:ext cx="1060560" cy="3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47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0" y="4677984"/>
            <a:ext cx="9144000" cy="465516"/>
          </a:xfrm>
          <a:prstGeom prst="rect">
            <a:avLst/>
          </a:prstGeom>
        </p:spPr>
      </p:pic>
      <p:sp>
        <p:nvSpPr>
          <p:cNvPr id="5" name="AutoShape 2" descr="https://image.freepik.com/free-icon/abc-squares_318-45632.png"/>
          <p:cNvSpPr>
            <a:spLocks noChangeAspect="1" noChangeArrowheads="1"/>
          </p:cNvSpPr>
          <p:nvPr/>
        </p:nvSpPr>
        <p:spPr bwMode="auto">
          <a:xfrm>
            <a:off x="443608" y="323702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image.freepik.com/free-icon/abc-squares_318-45632.png"/>
          <p:cNvSpPr>
            <a:spLocks noChangeAspect="1" noChangeArrowheads="1"/>
          </p:cNvSpPr>
          <p:nvPr/>
        </p:nvSpPr>
        <p:spPr bwMode="auto">
          <a:xfrm>
            <a:off x="443608" y="323702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upload.wikimedia.org/wikipedia/commons/a/a9/Logo_abc.jpg"/>
          <p:cNvSpPr>
            <a:spLocks noChangeAspect="1" noChangeArrowheads="1"/>
          </p:cNvSpPr>
          <p:nvPr/>
        </p:nvSpPr>
        <p:spPr bwMode="auto">
          <a:xfrm>
            <a:off x="443608" y="323702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https://pixabay.com/static/uploads/photo/2012/04/11/11/32/letter-a-27580_960_720.png"/>
          <p:cNvSpPr>
            <a:spLocks noChangeAspect="1" noChangeArrowheads="1"/>
          </p:cNvSpPr>
          <p:nvPr/>
        </p:nvSpPr>
        <p:spPr bwMode="auto">
          <a:xfrm>
            <a:off x="443608" y="323702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3" descr="C:\Users\Папа\Desktop\Рисунок1.jpg"/>
          <p:cNvPicPr>
            <a:picLocks noChangeAspect="1" noChangeArrowheads="1"/>
          </p:cNvPicPr>
          <p:nvPr/>
        </p:nvPicPr>
        <p:blipFill>
          <a:blip r:embed="rId3" cstate="print"/>
          <a:srcRect l="4037" t="13702" r="7008" b="-2700"/>
          <a:stretch>
            <a:fillRect/>
          </a:stretch>
        </p:blipFill>
        <p:spPr bwMode="auto">
          <a:xfrm>
            <a:off x="8414250" y="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30FA881C-3F96-472E-B039-24D22864FBDB}" type="slidenum">
              <a:rPr lang="ru-RU" smtClean="0">
                <a:solidFill>
                  <a:schemeClr val="bg1"/>
                </a:solidFill>
              </a:rPr>
              <a:pPr/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Shape 108"/>
          <p:cNvSpPr txBox="1">
            <a:spLocks noGrp="1"/>
          </p:cNvSpPr>
          <p:nvPr>
            <p:ph type="title"/>
          </p:nvPr>
        </p:nvSpPr>
        <p:spPr>
          <a:xfrm>
            <a:off x="443608" y="9829"/>
            <a:ext cx="8229599" cy="45568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366092"/>
              </a:buClr>
              <a:buSzPct val="25000"/>
            </a:pPr>
            <a:r>
              <a:rPr lang="ru-RU" sz="3000" b="1" dirty="0">
                <a:latin typeface="Calibri"/>
                <a:ea typeface="Calibri"/>
                <a:cs typeface="Calibri"/>
                <a:sym typeface="Calibri"/>
              </a:rPr>
              <a:t>Содержание</a:t>
            </a:r>
          </a:p>
        </p:txBody>
      </p:sp>
      <p:sp>
        <p:nvSpPr>
          <p:cNvPr id="9" name="Стрелка: пятиугольник 8">
            <a:extLst>
              <a:ext uri="{FF2B5EF4-FFF2-40B4-BE49-F238E27FC236}">
                <a16:creationId xmlns:a16="http://schemas.microsoft.com/office/drawing/2014/main" id="{9DB6FFA7-E51B-443D-AB17-D00C01F51C3B}"/>
              </a:ext>
            </a:extLst>
          </p:cNvPr>
          <p:cNvSpPr/>
          <p:nvPr/>
        </p:nvSpPr>
        <p:spPr>
          <a:xfrm>
            <a:off x="368070" y="1701797"/>
            <a:ext cx="2403730" cy="24482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ПРОБЛЕМАТИКА РАКА ЛЕГКОГО</a:t>
            </a:r>
          </a:p>
        </p:txBody>
      </p:sp>
      <p:sp>
        <p:nvSpPr>
          <p:cNvPr id="34" name="Стрелка: пятиугольник 33">
            <a:extLst>
              <a:ext uri="{FF2B5EF4-FFF2-40B4-BE49-F238E27FC236}">
                <a16:creationId xmlns:a16="http://schemas.microsoft.com/office/drawing/2014/main" id="{AAFECD56-498D-4BA7-BEE7-B4DF61D0E079}"/>
              </a:ext>
            </a:extLst>
          </p:cNvPr>
          <p:cNvSpPr/>
          <p:nvPr/>
        </p:nvSpPr>
        <p:spPr>
          <a:xfrm>
            <a:off x="3177552" y="1717482"/>
            <a:ext cx="2315231" cy="24482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РЕАЛИЗАЦИЯ  СРИНИНГА РАКА ЛЕГКОГО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D4C8DF89-E92C-4885-8902-0EE0D6FC02CB}"/>
              </a:ext>
            </a:extLst>
          </p:cNvPr>
          <p:cNvSpPr/>
          <p:nvPr/>
        </p:nvSpPr>
        <p:spPr>
          <a:xfrm>
            <a:off x="365180" y="993431"/>
            <a:ext cx="1368152" cy="136815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/>
              <a:t>1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4B130701-667D-45EF-A22A-7A9F31E8DC99}"/>
              </a:ext>
            </a:extLst>
          </p:cNvPr>
          <p:cNvSpPr/>
          <p:nvPr/>
        </p:nvSpPr>
        <p:spPr>
          <a:xfrm>
            <a:off x="3143589" y="960037"/>
            <a:ext cx="1368152" cy="136815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/>
              <a:t>2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  <p:sp>
        <p:nvSpPr>
          <p:cNvPr id="17" name="Стрелка: пятиугольник 16">
            <a:extLst>
              <a:ext uri="{FF2B5EF4-FFF2-40B4-BE49-F238E27FC236}">
                <a16:creationId xmlns:a16="http://schemas.microsoft.com/office/drawing/2014/main" id="{A3500AF2-AFFC-49F9-91E2-FA1DD1CCA50A}"/>
              </a:ext>
            </a:extLst>
          </p:cNvPr>
          <p:cNvSpPr/>
          <p:nvPr/>
        </p:nvSpPr>
        <p:spPr>
          <a:xfrm>
            <a:off x="5881370" y="1709190"/>
            <a:ext cx="2403730" cy="24482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Искусственный Интеллект</a:t>
            </a:r>
          </a:p>
          <a:p>
            <a:pPr algn="ctr"/>
            <a:r>
              <a:rPr lang="ru-RU" dirty="0"/>
              <a:t>В СКРИНИНГЕ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90796274-7525-45F9-82FD-C432CEBAFD32}"/>
              </a:ext>
            </a:extLst>
          </p:cNvPr>
          <p:cNvSpPr/>
          <p:nvPr/>
        </p:nvSpPr>
        <p:spPr>
          <a:xfrm>
            <a:off x="5883627" y="980972"/>
            <a:ext cx="1368152" cy="136815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19892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0663" y="10157"/>
            <a:ext cx="7337761" cy="494017"/>
          </a:xfrm>
        </p:spPr>
        <p:txBody>
          <a:bodyPr>
            <a:noAutofit/>
          </a:bodyPr>
          <a:lstStyle/>
          <a:p>
            <a:pPr algn="l">
              <a:lnSpc>
                <a:spcPts val="3000"/>
              </a:lnSpc>
            </a:pPr>
            <a:r>
              <a:rPr lang="ru-RU" sz="2400" b="1" dirty="0">
                <a:solidFill>
                  <a:srgbClr val="000000"/>
                </a:solidFill>
              </a:rPr>
              <a:t>Группа риска рака легких (РЛ) для НДКТ: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0" y="4731990"/>
            <a:ext cx="9144000" cy="411510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</p:spPr>
        <p:txBody>
          <a:bodyPr/>
          <a:lstStyle/>
          <a:p>
            <a:fld id="{30FA881C-3F96-472E-B039-24D22864FBDB}" type="slidenum">
              <a:rPr lang="ru-RU" smtClean="0">
                <a:solidFill>
                  <a:schemeClr val="bg1"/>
                </a:solidFill>
              </a:rPr>
              <a:pPr/>
              <a:t>20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5497" y="1347614"/>
            <a:ext cx="9145016" cy="36933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457189" indent="-457189">
              <a:buFont typeface="+mj-lt"/>
              <a:buAutoNum type="arabicPeriod"/>
            </a:pPr>
            <a:endParaRPr lang="ru-RU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05778" y="1173940"/>
            <a:ext cx="4299827" cy="64632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/>
              <a:t>Возраст старше </a:t>
            </a:r>
            <a:r>
              <a:rPr lang="en-US" dirty="0"/>
              <a:t>5</a:t>
            </a:r>
            <a:r>
              <a:rPr lang="ru-RU" dirty="0"/>
              <a:t>5</a:t>
            </a:r>
            <a:r>
              <a:rPr lang="en-US" dirty="0"/>
              <a:t> </a:t>
            </a:r>
            <a:r>
              <a:rPr lang="ru-RU" dirty="0"/>
              <a:t>лет.</a:t>
            </a:r>
            <a:r>
              <a:rPr lang="ru-RU" dirty="0">
                <a:highlight>
                  <a:srgbClr val="FFFF00"/>
                </a:highlight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Стаж табакокурения более 30 пачка-лет </a:t>
            </a:r>
            <a:r>
              <a:rPr lang="en-US" dirty="0"/>
              <a:t> 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511840" y="2471464"/>
            <a:ext cx="3874070" cy="52321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</a:rPr>
              <a:t>Критерии исключения :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28944" y="2862627"/>
            <a:ext cx="7795584" cy="203132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Отказ от курения более 15 лет назад*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Симптомы РЛ (кровохарканье, необъяснимое снижение веса)* 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Рак легкого в анамнезе* 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Онкологическое поражение легких*</a:t>
            </a:r>
            <a:endParaRPr lang="ru-RU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>
              <a:buFont typeface="Arial" pitchFamily="34" charset="0"/>
              <a:buChar char="•"/>
            </a:pPr>
            <a:r>
              <a:rPr lang="ru-RU" dirty="0"/>
              <a:t>В течении последнего года пройден КТ, НДКТ легких* </a:t>
            </a:r>
            <a:endParaRPr lang="ru-RU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>
              <a:buFont typeface="Arial" pitchFamily="34" charset="0"/>
              <a:buChar char="•"/>
            </a:pPr>
            <a:endParaRPr lang="ru-RU" dirty="0"/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528944" y="4522196"/>
            <a:ext cx="4752528" cy="2616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ru-RU" sz="1100" dirty="0"/>
              <a:t>* </a:t>
            </a:r>
            <a:r>
              <a:rPr lang="en-US" sz="1100" dirty="0"/>
              <a:t>NCCN Guidelines for patients</a:t>
            </a:r>
            <a:r>
              <a:rPr lang="ru-RU" sz="1100" dirty="0"/>
              <a:t>:</a:t>
            </a:r>
            <a:r>
              <a:rPr lang="en-US" sz="1100" dirty="0"/>
              <a:t> Lung Cancer Screening</a:t>
            </a:r>
            <a:r>
              <a:rPr lang="ru-RU" sz="1100" dirty="0"/>
              <a:t>. </a:t>
            </a:r>
            <a:r>
              <a:rPr lang="en-US" sz="1100" dirty="0"/>
              <a:t> Version 1. 2017</a:t>
            </a:r>
            <a:endParaRPr lang="ru-RU" sz="1100" dirty="0"/>
          </a:p>
        </p:txBody>
      </p:sp>
      <p:pic>
        <p:nvPicPr>
          <p:cNvPr id="14" name="Picture 8" descr="https://im1-tub-ru.yandex.net/i?id=052d9e1d37bfed9e26f21c12a339502f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3887" y="2633720"/>
            <a:ext cx="1467952" cy="1467952"/>
          </a:xfrm>
          <a:prstGeom prst="rect">
            <a:avLst/>
          </a:prstGeom>
          <a:noFill/>
        </p:spPr>
      </p:pic>
      <p:pic>
        <p:nvPicPr>
          <p:cNvPr id="105474" name="Picture 2" descr="https://assets.ello.co/uploads/user/cover_image/2148556/ello-optimized-c052474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49643">
            <a:off x="115067" y="1834663"/>
            <a:ext cx="1368152" cy="684076"/>
          </a:xfrm>
          <a:prstGeom prst="rect">
            <a:avLst/>
          </a:prstGeom>
          <a:noFill/>
        </p:spPr>
      </p:pic>
      <p:pic>
        <p:nvPicPr>
          <p:cNvPr id="105478" name="Picture 6" descr="http://www.web-shpargalka.ru/icons/medical/5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08" y="717782"/>
            <a:ext cx="1377111" cy="1377111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224E92D-8DEE-4828-B52D-0442084FDC03}"/>
              </a:ext>
            </a:extLst>
          </p:cNvPr>
          <p:cNvSpPr/>
          <p:nvPr/>
        </p:nvSpPr>
        <p:spPr>
          <a:xfrm>
            <a:off x="1511839" y="708057"/>
            <a:ext cx="36191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</a:rPr>
              <a:t>Критерии включения:</a:t>
            </a:r>
            <a:endParaRPr lang="ru-RU" sz="2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  <p:pic>
        <p:nvPicPr>
          <p:cNvPr id="18" name="Picture 3" descr="C:\Users\Папа\Desktop\Рисунок1.jpg">
            <a:extLst>
              <a:ext uri="{FF2B5EF4-FFF2-40B4-BE49-F238E27FC236}">
                <a16:creationId xmlns:a16="http://schemas.microsoft.com/office/drawing/2014/main" id="{95C67A0D-BF76-4B30-B159-340360DC0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936478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0" y="4731990"/>
            <a:ext cx="9144000" cy="411510"/>
          </a:xfrm>
          <a:prstGeom prst="rect">
            <a:avLst/>
          </a:prstGeom>
        </p:spPr>
      </p:pic>
      <p:sp>
        <p:nvSpPr>
          <p:cNvPr id="11" name="Номер слайда 7"/>
          <p:cNvSpPr txBox="1">
            <a:spLocks/>
          </p:cNvSpPr>
          <p:nvPr/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/>
          <a:p>
            <a:pPr algn="r">
              <a:defRPr/>
            </a:pPr>
            <a:fld id="{30FA881C-3F96-472E-B039-24D22864FBDB}" type="slidenum">
              <a:rPr lang="ru-RU" sz="1200" dirty="0" smtClean="0">
                <a:solidFill>
                  <a:schemeClr val="bg1"/>
                </a:solidFill>
              </a:rPr>
              <a:pPr algn="r">
                <a:defRPr/>
              </a:pPr>
              <a:t>21</a:t>
            </a:fld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4" name="Скругленный прямоугольник 23"/>
          <p:cNvSpPr/>
          <p:nvPr>
            <p:extLst/>
          </p:nvPr>
        </p:nvSpPr>
        <p:spPr>
          <a:xfrm>
            <a:off x="666276" y="341181"/>
            <a:ext cx="7560839" cy="648071"/>
          </a:xfrm>
          <a:prstGeom prst="roundRect">
            <a:avLst>
              <a:gd name="adj" fmla="val 32820"/>
            </a:avLst>
          </a:prstGeom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 defTabSz="932939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Население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прикрепленное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к 10 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поликлиникам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defTabSz="932939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пилотного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проекта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НДКТ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составляет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defTabSz="932939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1’759’000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человек</a:t>
            </a:r>
            <a:r>
              <a:rPr 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01.01.2016г)</a:t>
            </a:r>
          </a:p>
        </p:txBody>
      </p:sp>
      <p:sp>
        <p:nvSpPr>
          <p:cNvPr id="7" name="Левая фигурная скобка 6"/>
          <p:cNvSpPr/>
          <p:nvPr/>
        </p:nvSpPr>
        <p:spPr>
          <a:xfrm rot="5400000">
            <a:off x="2934686" y="-1427420"/>
            <a:ext cx="518463" cy="5780499"/>
          </a:xfrm>
          <a:prstGeom prst="leftBrace">
            <a:avLst>
              <a:gd name="adj1" fmla="val 3722"/>
              <a:gd name="adj2" fmla="val 4767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7" name="TextBox 16"/>
          <p:cNvSpPr txBox="1"/>
          <p:nvPr>
            <p:extLst/>
          </p:nvPr>
        </p:nvSpPr>
        <p:spPr>
          <a:xfrm>
            <a:off x="6336196" y="1317852"/>
            <a:ext cx="2592288" cy="1361909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 anchor="t">
            <a:spAutoFit/>
          </a:bodyPr>
          <a:lstStyle/>
          <a:p>
            <a:pPr algn="just"/>
            <a:r>
              <a:rPr lang="ru-RU" sz="2400" b="1" dirty="0"/>
              <a:t>не менее </a:t>
            </a:r>
          </a:p>
          <a:p>
            <a:pPr algn="just"/>
            <a:r>
              <a:rPr lang="ru-RU" sz="2400" b="1" dirty="0"/>
              <a:t>115</a:t>
            </a:r>
            <a:r>
              <a:rPr lang="en-US" sz="2400" b="1" dirty="0"/>
              <a:t>’000</a:t>
            </a:r>
            <a:r>
              <a:rPr lang="ru-RU" sz="2400" b="1" dirty="0"/>
              <a:t> человек</a:t>
            </a:r>
            <a:r>
              <a:rPr lang="ru-RU" dirty="0"/>
              <a:t> </a:t>
            </a:r>
          </a:p>
          <a:p>
            <a:pPr algn="just"/>
            <a:r>
              <a:rPr lang="ru-RU" dirty="0"/>
              <a:t>относятся к группе риска рака легкого*</a:t>
            </a:r>
            <a:endParaRPr lang="ru-RU" sz="24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335414" y="1839893"/>
            <a:ext cx="5560054" cy="2532057"/>
            <a:chOff x="335414" y="1851670"/>
            <a:chExt cx="4763115" cy="2169130"/>
          </a:xfrm>
        </p:grpSpPr>
        <p:pic>
          <p:nvPicPr>
            <p:cNvPr id="8" name="Рисунок 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5414" y="1851670"/>
              <a:ext cx="4763115" cy="2169130"/>
            </a:xfrm>
            <a:prstGeom prst="rect">
              <a:avLst/>
            </a:prstGeom>
          </p:spPr>
        </p:pic>
        <p:pic>
          <p:nvPicPr>
            <p:cNvPr id="15" name="Рисунок 8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89089"/>
            <a:stretch/>
          </p:blipFill>
          <p:spPr>
            <a:xfrm>
              <a:off x="4572000" y="1851670"/>
              <a:ext cx="519681" cy="2169130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931080" y="1400458"/>
            <a:ext cx="4505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группа риска рака легких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~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6,5%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" name="Picture 2" descr="https://assets.ello.co/uploads/user/cover_image/2148556/ello-optimized-c052474b.jp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 rot="1049643">
            <a:off x="7163459" y="3913696"/>
            <a:ext cx="1368152" cy="684076"/>
          </a:xfrm>
          <a:prstGeom prst="rect">
            <a:avLst/>
          </a:prstGeom>
          <a:noFill/>
        </p:spPr>
      </p:pic>
      <p:pic>
        <p:nvPicPr>
          <p:cNvPr id="19" name="Picture 6" descr="http://www.web-shpargalka.ru/icons/medical/56.png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6876256" y="2427734"/>
            <a:ext cx="1728192" cy="1728192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>
            <p:extLst/>
          </p:nvPr>
        </p:nvSpPr>
        <p:spPr>
          <a:xfrm>
            <a:off x="35496" y="4299942"/>
            <a:ext cx="8671302" cy="561690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 anchor="t">
            <a:spAutoFit/>
          </a:bodyPr>
          <a:lstStyle/>
          <a:p>
            <a:pPr marL="285750" indent="-285750"/>
            <a:r>
              <a:rPr lang="en-US" sz="1600" dirty="0"/>
              <a:t>*</a:t>
            </a:r>
            <a:r>
              <a:rPr lang="ru-RU" sz="1600" dirty="0"/>
              <a:t>По данным ВЦИОМ 2014г. 20% </a:t>
            </a:r>
            <a:r>
              <a:rPr lang="ru-RU" sz="1600" dirty="0" err="1"/>
              <a:t>росссиян</a:t>
            </a:r>
            <a:r>
              <a:rPr lang="ru-RU" sz="1600" dirty="0"/>
              <a:t> курят более 1 пачки в день.</a:t>
            </a:r>
          </a:p>
          <a:p>
            <a:pPr marL="285750" indent="-285750"/>
            <a:r>
              <a:rPr lang="en-US" sz="1600" dirty="0"/>
              <a:t>*</a:t>
            </a:r>
            <a:r>
              <a:rPr lang="ru-RU" sz="1600" dirty="0"/>
              <a:t>Численность прикрепленного населения (женщин 55+ и мужчин 60+) 574 тыс. человек</a:t>
            </a:r>
          </a:p>
        </p:txBody>
      </p:sp>
      <p:pic>
        <p:nvPicPr>
          <p:cNvPr id="29" name="Picture 2" descr="NDKT">
            <a:extLst>
              <a:ext uri="{FF2B5EF4-FFF2-40B4-BE49-F238E27FC236}">
                <a16:creationId xmlns:a16="http://schemas.microsoft.com/office/drawing/2014/main" id="{85FB52C9-6C38-4DE1-8D81-94C8CC41D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8393" y="243295"/>
            <a:ext cx="1033462" cy="586612"/>
          </a:xfrm>
          <a:prstGeom prst="rect">
            <a:avLst/>
          </a:prstGeom>
          <a:noFill/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F0C2E21-991C-4BB6-8DA4-166CB2AB9D3B}"/>
              </a:ext>
            </a:extLst>
          </p:cNvPr>
          <p:cNvSpPr/>
          <p:nvPr/>
        </p:nvSpPr>
        <p:spPr>
          <a:xfrm>
            <a:off x="7722096" y="-54905"/>
            <a:ext cx="1502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chemeClr val="tx2"/>
                </a:solidFill>
              </a:rPr>
              <a:t>http://ndkt.ru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77A4B64-0871-4817-843F-3EC8C7A0F7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t="3658" r="78350" b="83776"/>
          <a:stretch/>
        </p:blipFill>
        <p:spPr>
          <a:xfrm>
            <a:off x="0" y="-8326"/>
            <a:ext cx="1060560" cy="395345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</p:spTree>
    <p:extLst>
      <p:ext uri="{BB962C8B-B14F-4D97-AF65-F5344CB8AC3E}">
        <p14:creationId xmlns:p14="http://schemas.microsoft.com/office/powerpoint/2010/main" val="2719873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 стрелкой 21"/>
          <p:cNvCxnSpPr>
            <a:cxnSpLocks/>
          </p:cNvCxnSpPr>
          <p:nvPr/>
        </p:nvCxnSpPr>
        <p:spPr>
          <a:xfrm flipH="1">
            <a:off x="4535995" y="1721644"/>
            <a:ext cx="1" cy="6686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cxnSpLocks/>
          </p:cNvCxnSpPr>
          <p:nvPr/>
        </p:nvCxnSpPr>
        <p:spPr>
          <a:xfrm>
            <a:off x="2765766" y="1776158"/>
            <a:ext cx="870130" cy="6213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cxnSpLocks/>
          </p:cNvCxnSpPr>
          <p:nvPr/>
        </p:nvCxnSpPr>
        <p:spPr>
          <a:xfrm flipH="1">
            <a:off x="5528643" y="1669511"/>
            <a:ext cx="879810" cy="7347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5292081" y="3291831"/>
            <a:ext cx="1368151" cy="10081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2627784" y="3291832"/>
            <a:ext cx="1224136" cy="9361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214821" y="2436019"/>
            <a:ext cx="2655207" cy="8100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НДКТ скрининг РЛ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850" y="915567"/>
            <a:ext cx="2592288" cy="100378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001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Маршрутизация пациентов в группе риска с флюорографии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48400" y="915567"/>
            <a:ext cx="2736304" cy="100378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001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Направление врачами амбулаторного звена ДЗМ пациентов в группе риска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528" y="3939902"/>
            <a:ext cx="2592288" cy="72008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001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Информационные кампании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528" y="2499742"/>
            <a:ext cx="2592288" cy="10801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001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Пациенты с очагами в легких из 10</a:t>
            </a:r>
            <a:r>
              <a:rPr lang="en-US" dirty="0"/>
              <a:t>’</a:t>
            </a:r>
            <a:r>
              <a:rPr lang="ru-RU" dirty="0"/>
              <a:t>000 КТ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48401" y="2271712"/>
            <a:ext cx="2737235" cy="138015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001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Выявление пациентов с очагами при помощи систем автоматического анализа исследований в ЕРИС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66663" y="3939902"/>
            <a:ext cx="2697825" cy="75608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001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НКДТ мониторинг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1680" y="0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Привлечение пациентов в Проект </a:t>
            </a:r>
          </a:p>
        </p:txBody>
      </p:sp>
      <p:cxnSp>
        <p:nvCxnSpPr>
          <p:cNvPr id="26" name="Прямая со стрелкой 25"/>
          <p:cNvCxnSpPr>
            <a:cxnSpLocks/>
            <a:endCxn id="3" idx="1"/>
          </p:cNvCxnSpPr>
          <p:nvPr/>
        </p:nvCxnSpPr>
        <p:spPr>
          <a:xfrm flipV="1">
            <a:off x="2905126" y="2841064"/>
            <a:ext cx="309695" cy="31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cxnSpLocks/>
          </p:cNvCxnSpPr>
          <p:nvPr/>
        </p:nvCxnSpPr>
        <p:spPr>
          <a:xfrm flipH="1">
            <a:off x="5876926" y="2843213"/>
            <a:ext cx="378371" cy="1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3324225" y="915566"/>
            <a:ext cx="2592288" cy="101806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001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Поиск пациентов силами ДИТ + персональные приглашения</a:t>
            </a:r>
          </a:p>
        </p:txBody>
      </p:sp>
      <p:sp>
        <p:nvSpPr>
          <p:cNvPr id="25" name="Овал 24"/>
          <p:cNvSpPr/>
          <p:nvPr/>
        </p:nvSpPr>
        <p:spPr>
          <a:xfrm>
            <a:off x="4015358" y="3121819"/>
            <a:ext cx="988690" cy="911512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3" descr="\\emcmos.local\sch\Users\vgombolevskiy\Downloads\icon-ctsc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934" y="3150394"/>
            <a:ext cx="921377" cy="86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\\emcmos.local\sch\Users\vgombolevskiy\Downloads\frontal-standing-man-silhouette_318-291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4" r="25191"/>
          <a:stretch/>
        </p:blipFill>
        <p:spPr bwMode="auto">
          <a:xfrm>
            <a:off x="4424411" y="3599488"/>
            <a:ext cx="223170" cy="33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733425" y="771550"/>
            <a:ext cx="1656184" cy="2700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Используется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752850" y="771550"/>
            <a:ext cx="1656184" cy="2700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Используется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781800" y="789552"/>
            <a:ext cx="1656184" cy="2700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Используется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705600" y="2100263"/>
            <a:ext cx="1872208" cy="2700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Не используется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0" y="4698522"/>
            <a:ext cx="9144000" cy="465516"/>
          </a:xfrm>
          <a:prstGeom prst="rect">
            <a:avLst/>
          </a:prstGeom>
        </p:spPr>
      </p:pic>
      <p:sp>
        <p:nvSpPr>
          <p:cNvPr id="37" name="Номер слайда 7"/>
          <p:cNvSpPr txBox="1">
            <a:spLocks/>
          </p:cNvSpPr>
          <p:nvPr/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FA881C-3F96-472E-B039-24D22864FB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65149" y="2373728"/>
            <a:ext cx="1729915" cy="2700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Используется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55576" y="3795886"/>
            <a:ext cx="1729915" cy="2700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Используется</a:t>
            </a:r>
          </a:p>
        </p:txBody>
      </p:sp>
      <p:sp>
        <p:nvSpPr>
          <p:cNvPr id="32" name="Скругленный прямоугольник 39">
            <a:extLst>
              <a:ext uri="{FF2B5EF4-FFF2-40B4-BE49-F238E27FC236}">
                <a16:creationId xmlns:a16="http://schemas.microsoft.com/office/drawing/2014/main" id="{E6B7D9D6-D349-4EA3-A658-974CC5D408F3}"/>
              </a:ext>
            </a:extLst>
          </p:cNvPr>
          <p:cNvSpPr/>
          <p:nvPr/>
        </p:nvSpPr>
        <p:spPr>
          <a:xfrm>
            <a:off x="6814244" y="3851858"/>
            <a:ext cx="1729915" cy="2700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Используется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77A4B64-0871-4817-843F-3EC8C7A0F7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t="3658" r="78350" b="83776"/>
          <a:stretch/>
        </p:blipFill>
        <p:spPr>
          <a:xfrm>
            <a:off x="0" y="-8326"/>
            <a:ext cx="1060560" cy="395345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</p:spTree>
    <p:extLst>
      <p:ext uri="{BB962C8B-B14F-4D97-AF65-F5344CB8AC3E}">
        <p14:creationId xmlns:p14="http://schemas.microsoft.com/office/powerpoint/2010/main" val="399481633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43900" t="10933" r="35232" b="18983"/>
          <a:stretch/>
        </p:blipFill>
        <p:spPr bwMode="auto">
          <a:xfrm>
            <a:off x="6071887" y="427821"/>
            <a:ext cx="3036617" cy="46320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" name="Стрелка вправо 19"/>
          <p:cNvSpPr/>
          <p:nvPr/>
        </p:nvSpPr>
        <p:spPr>
          <a:xfrm>
            <a:off x="2762801" y="2580376"/>
            <a:ext cx="997631" cy="172662"/>
          </a:xfrm>
          <a:prstGeom prst="rightArrow">
            <a:avLst>
              <a:gd name="adj1" fmla="val 50000"/>
              <a:gd name="adj2" fmla="val 64154"/>
            </a:avLst>
          </a:prstGeom>
          <a:solidFill>
            <a:srgbClr val="FFC000"/>
          </a:solidFill>
          <a:ln>
            <a:solidFill>
              <a:srgbClr val="39B7D8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000" dirty="0"/>
          </a:p>
        </p:txBody>
      </p:sp>
      <p:sp>
        <p:nvSpPr>
          <p:cNvPr id="19" name="Стрелка вправо 18"/>
          <p:cNvSpPr/>
          <p:nvPr/>
        </p:nvSpPr>
        <p:spPr>
          <a:xfrm>
            <a:off x="2718163" y="1505237"/>
            <a:ext cx="997631" cy="172662"/>
          </a:xfrm>
          <a:prstGeom prst="rightArrow">
            <a:avLst>
              <a:gd name="adj1" fmla="val 50000"/>
              <a:gd name="adj2" fmla="val 64154"/>
            </a:avLst>
          </a:prstGeom>
          <a:solidFill>
            <a:srgbClr val="FFC000"/>
          </a:solidFill>
          <a:ln>
            <a:solidFill>
              <a:srgbClr val="39B7D8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27584" y="1196668"/>
            <a:ext cx="1944216" cy="19691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0" name="Заголовок 11"/>
          <p:cNvSpPr txBox="1">
            <a:spLocks/>
          </p:cNvSpPr>
          <p:nvPr/>
        </p:nvSpPr>
        <p:spPr>
          <a:xfrm>
            <a:off x="611560" y="0"/>
            <a:ext cx="7884368" cy="465516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200" b="1" dirty="0">
                <a:latin typeface="+mj-lt"/>
                <a:ea typeface="+mj-ea"/>
                <a:cs typeface="+mj-cs"/>
              </a:rPr>
              <a:t>Популяционный скрининг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27584" y="483519"/>
            <a:ext cx="4464362" cy="70788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514337" indent="-514337" algn="ctr"/>
            <a:r>
              <a:rPr lang="ru-RU" sz="2000" dirty="0"/>
              <a:t>Персональные приглашения</a:t>
            </a:r>
          </a:p>
          <a:p>
            <a:pPr marL="514337" indent="-514337" algn="ctr"/>
            <a:r>
              <a:rPr lang="ru-RU" sz="2000" dirty="0"/>
              <a:t>гражданам из группы риска.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9130" y="3300541"/>
            <a:ext cx="5965037" cy="132343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514337" indent="-514337"/>
            <a:r>
              <a:rPr lang="ru-RU" sz="1600" dirty="0"/>
              <a:t>Всего возможно отправить </a:t>
            </a:r>
            <a:r>
              <a:rPr lang="ru-RU" sz="1600" b="1" dirty="0"/>
              <a:t>120 000 </a:t>
            </a:r>
            <a:r>
              <a:rPr lang="ru-RU" sz="1600" dirty="0"/>
              <a:t>приглашений в группе риска.</a:t>
            </a:r>
          </a:p>
          <a:p>
            <a:pPr marL="514337" indent="-514337"/>
            <a:endParaRPr lang="ru-RU" sz="1600" dirty="0"/>
          </a:p>
          <a:p>
            <a:pPr marL="514337" indent="-514337"/>
            <a:r>
              <a:rPr lang="ru-RU" sz="1600" dirty="0"/>
              <a:t>При поддержке ДИТ пациентам,</a:t>
            </a:r>
            <a:r>
              <a:rPr lang="en-US" sz="1600" dirty="0"/>
              <a:t> </a:t>
            </a:r>
            <a:r>
              <a:rPr lang="ru-RU" sz="1600" dirty="0"/>
              <a:t>прикреплённым к  </a:t>
            </a:r>
          </a:p>
          <a:p>
            <a:pPr marL="514337" indent="-514337"/>
            <a:r>
              <a:rPr lang="ru-RU" sz="1600" dirty="0"/>
              <a:t>поликлиникам пилотного проекта будут рассылаться </a:t>
            </a:r>
            <a:r>
              <a:rPr lang="en-US" sz="1600" dirty="0"/>
              <a:t>SMS </a:t>
            </a:r>
            <a:r>
              <a:rPr lang="ru-RU" sz="1600" dirty="0"/>
              <a:t>и </a:t>
            </a:r>
          </a:p>
          <a:p>
            <a:pPr marL="514337" indent="-514337"/>
            <a:r>
              <a:rPr lang="ru-RU" sz="1600" dirty="0"/>
              <a:t>приглашения на почту и в личный кабинет </a:t>
            </a:r>
            <a:r>
              <a:rPr lang="en-US" sz="1600" dirty="0"/>
              <a:t>mos.ru </a:t>
            </a:r>
            <a:r>
              <a:rPr lang="ru-RU" sz="1600" dirty="0"/>
              <a:t>и </a:t>
            </a:r>
            <a:r>
              <a:rPr lang="en-US" sz="1600" dirty="0"/>
              <a:t>emias.mos.ru</a:t>
            </a:r>
            <a:endParaRPr lang="ru-RU" sz="1600" dirty="0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r="10324"/>
          <a:stretch/>
        </p:blipFill>
        <p:spPr bwMode="auto">
          <a:xfrm>
            <a:off x="1027537" y="2552488"/>
            <a:ext cx="1231722" cy="4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7751" b="60576"/>
          <a:stretch/>
        </p:blipFill>
        <p:spPr bwMode="auto">
          <a:xfrm>
            <a:off x="1052375" y="2061701"/>
            <a:ext cx="1208709" cy="42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obulky.com/assets/icons/sm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663" y="2293183"/>
            <a:ext cx="788338" cy="78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lanetnew.ru/uploads/posts/2016-08/147221702624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09896"/>
            <a:ext cx="1728192" cy="61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027536" y="2061701"/>
            <a:ext cx="1231723" cy="426785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027537" y="2531372"/>
            <a:ext cx="1231722" cy="472427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4355976" y="1502941"/>
            <a:ext cx="1680415" cy="174957"/>
          </a:xfrm>
          <a:prstGeom prst="rightArrow">
            <a:avLst>
              <a:gd name="adj1" fmla="val 50000"/>
              <a:gd name="adj2" fmla="val 64154"/>
            </a:avLst>
          </a:prstGeom>
          <a:solidFill>
            <a:srgbClr val="FFC000"/>
          </a:solidFill>
          <a:ln>
            <a:solidFill>
              <a:srgbClr val="39B7D8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63889" y="1815667"/>
            <a:ext cx="1368152" cy="36933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ru-RU" dirty="0"/>
              <a:t>Возраст 55+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99"/>
          <a:stretch>
            <a:fillRect/>
          </a:stretch>
        </p:blipFill>
        <p:spPr>
          <a:xfrm>
            <a:off x="0" y="4677984"/>
            <a:ext cx="9144000" cy="486054"/>
          </a:xfrm>
          <a:prstGeom prst="rect">
            <a:avLst/>
          </a:prstGeom>
        </p:spPr>
      </p:pic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881C-3F96-472E-B039-24D22864FBDB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24" name="Номер слайда 7"/>
          <p:cNvSpPr txBox="1">
            <a:spLocks/>
          </p:cNvSpPr>
          <p:nvPr/>
        </p:nvSpPr>
        <p:spPr>
          <a:xfrm>
            <a:off x="6948264" y="4785996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/>
          <a:p>
            <a:pPr algn="r">
              <a:defRPr/>
            </a:pPr>
            <a:fld id="{30FA881C-3F96-472E-B039-24D22864FBDB}" type="slidenum">
              <a:rPr lang="ru-RU" sz="1200" smtClean="0">
                <a:solidFill>
                  <a:schemeClr val="bg1"/>
                </a:solidFill>
              </a:rPr>
              <a:pPr algn="r">
                <a:defRPr/>
              </a:pPr>
              <a:t>23</a:t>
            </a:fld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christopherdiraddo.com/wp-content/uploads/2013/12/BlackContactIcon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t="27671" r="14613" b="28517"/>
          <a:stretch/>
        </p:blipFill>
        <p:spPr bwMode="auto">
          <a:xfrm>
            <a:off x="3707904" y="1333100"/>
            <a:ext cx="864096" cy="47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77A4B64-0871-4817-843F-3EC8C7A0F77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t="3658" r="78350" b="83776"/>
          <a:stretch/>
        </p:blipFill>
        <p:spPr>
          <a:xfrm>
            <a:off x="0" y="-8326"/>
            <a:ext cx="1060560" cy="395345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</p:spTree>
    <p:extLst>
      <p:ext uri="{BB962C8B-B14F-4D97-AF65-F5344CB8AC3E}">
        <p14:creationId xmlns:p14="http://schemas.microsoft.com/office/powerpoint/2010/main" val="654256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Папа\Desktop\Рисунок1.jpg">
            <a:extLst>
              <a:ext uri="{FF2B5EF4-FFF2-40B4-BE49-F238E27FC236}">
                <a16:creationId xmlns:a16="http://schemas.microsoft.com/office/drawing/2014/main" id="{34340D84-D4B9-4EE0-9A9C-E61059027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627534"/>
            <a:ext cx="4419044" cy="24482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7438"/>
            <a:ext cx="8229600" cy="544103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Сайт проекта для пациентов </a:t>
            </a:r>
            <a:r>
              <a:rPr lang="en-US" sz="3200" b="1" u="sng" dirty="0">
                <a:solidFill>
                  <a:srgbClr val="0070C0"/>
                </a:solidFill>
              </a:rPr>
              <a:t>ndkt.ru</a:t>
            </a:r>
            <a:r>
              <a:rPr lang="ru-RU" sz="3200" b="1" dirty="0"/>
              <a:t> и </a:t>
            </a:r>
            <a:r>
              <a:rPr lang="en-US" sz="3200" b="1" dirty="0"/>
              <a:t>CALL-</a:t>
            </a:r>
            <a:r>
              <a:rPr lang="ru-RU" sz="3200" b="1" dirty="0"/>
              <a:t>центр  </a:t>
            </a:r>
            <a:endParaRPr lang="ru-RU" sz="3200" b="1" u="sng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0" y="4677984"/>
            <a:ext cx="9144000" cy="465516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881C-3F96-472E-B039-24D22864FBDB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11" name="Номер слайда 7"/>
          <p:cNvSpPr txBox="1">
            <a:spLocks/>
          </p:cNvSpPr>
          <p:nvPr/>
        </p:nvSpPr>
        <p:spPr>
          <a:xfrm>
            <a:off x="6948264" y="4785996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/>
          <a:p>
            <a:pPr algn="r">
              <a:defRPr/>
            </a:pPr>
            <a:fld id="{30FA881C-3F96-472E-B039-24D22864FBDB}" type="slidenum">
              <a:rPr lang="ru-RU" sz="1200" smtClean="0">
                <a:solidFill>
                  <a:schemeClr val="bg1"/>
                </a:solidFill>
              </a:rPr>
              <a:pPr algn="r">
                <a:defRPr/>
              </a:pPr>
              <a:t>24</a:t>
            </a:fld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2427734"/>
            <a:ext cx="4536504" cy="235473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2427734"/>
            <a:ext cx="1691888" cy="1144166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280" y="2427734"/>
            <a:ext cx="1818177" cy="23649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8064" y="3651870"/>
            <a:ext cx="1728192" cy="115212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" name="Стрелка вправо 16"/>
          <p:cNvSpPr/>
          <p:nvPr/>
        </p:nvSpPr>
        <p:spPr>
          <a:xfrm>
            <a:off x="0" y="699542"/>
            <a:ext cx="2771800" cy="1584176"/>
          </a:xfrm>
          <a:prstGeom prst="rightArrow">
            <a:avLst>
              <a:gd name="adj1" fmla="val 73960"/>
              <a:gd name="adj2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915566"/>
            <a:ext cx="2123728" cy="1077216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r>
              <a:rPr lang="ru-RU" sz="1600" dirty="0"/>
              <a:t>Что за проект?</a:t>
            </a:r>
          </a:p>
          <a:p>
            <a:r>
              <a:rPr lang="ru-RU" sz="1600" dirty="0"/>
              <a:t>Он-лайн анкета</a:t>
            </a:r>
          </a:p>
          <a:p>
            <a:r>
              <a:rPr lang="ru-RU" sz="1600" dirty="0"/>
              <a:t>Где проходит? </a:t>
            </a:r>
          </a:p>
          <a:p>
            <a:r>
              <a:rPr lang="ru-RU" sz="1600" dirty="0"/>
              <a:t>Как принять участие?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</p:spTree>
    <p:extLst>
      <p:ext uri="{BB962C8B-B14F-4D97-AF65-F5344CB8AC3E}">
        <p14:creationId xmlns:p14="http://schemas.microsoft.com/office/powerpoint/2010/main" val="1801981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</p:spPr>
        <p:txBody>
          <a:bodyPr/>
          <a:lstStyle/>
          <a:p>
            <a:fld id="{30FA881C-3F96-472E-B039-24D22864FBDB}" type="slidenum">
              <a:rPr lang="ru-RU" smtClean="0">
                <a:solidFill>
                  <a:schemeClr val="bg1"/>
                </a:solidFill>
              </a:rPr>
              <a:pPr/>
              <a:t>25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C693A22-79E9-484C-8EF0-89AE32F640F8}"/>
              </a:ext>
            </a:extLst>
          </p:cNvPr>
          <p:cNvSpPr/>
          <p:nvPr/>
        </p:nvSpPr>
        <p:spPr>
          <a:xfrm>
            <a:off x="3347864" y="1347968"/>
            <a:ext cx="216024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F9775BB-8F2B-46AE-BF89-3A3DD45700F1}"/>
              </a:ext>
            </a:extLst>
          </p:cNvPr>
          <p:cNvSpPr/>
          <p:nvPr/>
        </p:nvSpPr>
        <p:spPr>
          <a:xfrm>
            <a:off x="6219708" y="1419622"/>
            <a:ext cx="216024" cy="93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image2.png">
            <a:extLst>
              <a:ext uri="{FF2B5EF4-FFF2-40B4-BE49-F238E27FC236}">
                <a16:creationId xmlns:a16="http://schemas.microsoft.com/office/drawing/2014/main" id="{66AC13F1-05F1-44E9-A1F4-6761CB9AA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0444" y="48974"/>
            <a:ext cx="354902" cy="388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>
            <a:extLst>
              <a:ext uri="{FF2B5EF4-FFF2-40B4-BE49-F238E27FC236}">
                <a16:creationId xmlns:a16="http://schemas.microsoft.com/office/drawing/2014/main" id="{CFAA39D1-157C-4332-B215-3247E937C1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39406" y="-28206"/>
            <a:ext cx="585363" cy="54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2" descr="NDKT">
            <a:extLst>
              <a:ext uri="{FF2B5EF4-FFF2-40B4-BE49-F238E27FC236}">
                <a16:creationId xmlns:a16="http://schemas.microsoft.com/office/drawing/2014/main" id="{80403F34-1715-4CC1-8E1D-1E0032CC5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8393" y="243295"/>
            <a:ext cx="1033462" cy="586612"/>
          </a:xfrm>
          <a:prstGeom prst="rect">
            <a:avLst/>
          </a:prstGeom>
          <a:noFill/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D654540-414E-4D5A-A76F-3A62674199B6}"/>
              </a:ext>
            </a:extLst>
          </p:cNvPr>
          <p:cNvSpPr/>
          <p:nvPr/>
        </p:nvSpPr>
        <p:spPr>
          <a:xfrm>
            <a:off x="7722096" y="-54905"/>
            <a:ext cx="1502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chemeClr val="tx2"/>
                </a:solidFill>
              </a:rPr>
              <a:t>http://ndkt.ru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0" y="4677984"/>
            <a:ext cx="9144000" cy="46551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EF3E479-40F8-41F9-9106-C163C4CFC1BF}"/>
              </a:ext>
            </a:extLst>
          </p:cNvPr>
          <p:cNvSpPr/>
          <p:nvPr/>
        </p:nvSpPr>
        <p:spPr>
          <a:xfrm>
            <a:off x="771987" y="181238"/>
            <a:ext cx="26144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Бумажная анкета.</a:t>
            </a:r>
          </a:p>
          <a:p>
            <a:pPr algn="ctr"/>
            <a:r>
              <a:rPr lang="ru-RU" sz="2400" b="1" dirty="0"/>
              <a:t>Для пациента.</a:t>
            </a:r>
            <a:endParaRPr lang="ru-RU" sz="24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A9B3AFC-B8EE-4D4F-8080-B61CD02EF3B2}"/>
              </a:ext>
            </a:extLst>
          </p:cNvPr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  <p:pic>
        <p:nvPicPr>
          <p:cNvPr id="14" name="Рисунок 13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C95278A-D471-4CE3-94A3-FD5D729FB6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48" y="1021580"/>
            <a:ext cx="4495490" cy="335037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A430206-AD1D-4EEB-896B-CCF3A4CE871B}"/>
              </a:ext>
            </a:extLst>
          </p:cNvPr>
          <p:cNvSpPr/>
          <p:nvPr/>
        </p:nvSpPr>
        <p:spPr>
          <a:xfrm>
            <a:off x="4347631" y="168698"/>
            <a:ext cx="34576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Цифровая анкета.</a:t>
            </a:r>
          </a:p>
          <a:p>
            <a:pPr algn="ctr"/>
            <a:r>
              <a:rPr lang="ru-RU" sz="2400" b="1" dirty="0"/>
              <a:t>Для рентгенолаборанта.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8DE0E6-2727-4529-8475-63078875DE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863" y="976208"/>
            <a:ext cx="2591634" cy="34411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9A2AAB4-7B32-4823-8AC2-F697061B4224}"/>
              </a:ext>
            </a:extLst>
          </p:cNvPr>
          <p:cNvSpPr/>
          <p:nvPr/>
        </p:nvSpPr>
        <p:spPr>
          <a:xfrm>
            <a:off x="1115616" y="2067694"/>
            <a:ext cx="16561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34F7C78B-DEDC-4EA9-9260-A0A6CE8868F3}"/>
              </a:ext>
            </a:extLst>
          </p:cNvPr>
          <p:cNvSpPr/>
          <p:nvPr/>
        </p:nvSpPr>
        <p:spPr>
          <a:xfrm>
            <a:off x="3285081" y="2163450"/>
            <a:ext cx="1006967" cy="738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910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кругленный прямоугольник 31"/>
          <p:cNvSpPr/>
          <p:nvPr/>
        </p:nvSpPr>
        <p:spPr>
          <a:xfrm>
            <a:off x="107505" y="1028526"/>
            <a:ext cx="1584175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7504" y="3499718"/>
            <a:ext cx="1584176" cy="864096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6" y="2228447"/>
            <a:ext cx="1584176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1" name="Picture 1" descr="C:\Users\Виктор\Pictures\images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2" y="2372463"/>
            <a:ext cx="648072" cy="648072"/>
          </a:xfrm>
          <a:prstGeom prst="rect">
            <a:avLst/>
          </a:prstGeom>
          <a:noFill/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0" y="4677984"/>
            <a:ext cx="9144000" cy="465516"/>
          </a:xfrm>
          <a:prstGeom prst="rect">
            <a:avLst/>
          </a:prstGeom>
        </p:spPr>
      </p:pic>
      <p:sp>
        <p:nvSpPr>
          <p:cNvPr id="5" name="AutoShape 2" descr="https://image.freepik.com/free-icon/abc-squares_318-45632.pn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image.freepik.com/free-icon/abc-squares_318-45632.pn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upload.wikimedia.org/wikipedia/commons/a/a9/Logo_abc.jp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https://pixabay.com/static/uploads/photo/2012/04/11/11/32/letter-a-27580_960_720.pn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30FA881C-3F96-472E-B039-24D22864FBDB}" type="slidenum">
              <a:rPr lang="ru-RU" smtClean="0">
                <a:solidFill>
                  <a:schemeClr val="bg1"/>
                </a:solidFill>
              </a:rPr>
              <a:pPr/>
              <a:t>26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95850" y="-36565"/>
            <a:ext cx="63840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Критерии для включения медицинских организаций в скрининг рака легкого</a:t>
            </a:r>
          </a:p>
        </p:txBody>
      </p:sp>
      <p:pic>
        <p:nvPicPr>
          <p:cNvPr id="16" name="Picture 11" descr="http://downloadicons.net/sites/default/files/medical-scanning-device-icons-3977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8" y="2372463"/>
            <a:ext cx="746277" cy="65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\\emcmos.local\sch\Users\vgombolevskiy\Downloads\doctor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64" y="3578637"/>
            <a:ext cx="56655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\\emcmos.local\sch\Users\vgombolevskiy\Downloads\doctor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12" y="3578637"/>
            <a:ext cx="56655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\\emcmos.local\sch\Users\vgombolevskiy\Downloads\doctor14.png">
            <a:extLst>
              <a:ext uri="{FF2B5EF4-FFF2-40B4-BE49-F238E27FC236}">
                <a16:creationId xmlns:a16="http://schemas.microsoft.com/office/drawing/2014/main" id="{EE7E48F1-991C-460A-ADC0-85E5F1326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49" y="2324547"/>
            <a:ext cx="56655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\\emcmos.local\sch\Users\vgombolevskiy\Downloads\doctor14.png">
            <a:extLst>
              <a:ext uri="{FF2B5EF4-FFF2-40B4-BE49-F238E27FC236}">
                <a16:creationId xmlns:a16="http://schemas.microsoft.com/office/drawing/2014/main" id="{F51BD9B7-4EBE-40BD-9C6A-D2EC94419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478" y="2345735"/>
            <a:ext cx="56655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\\emcmos.local\sch\Users\vgombolevskiy\Downloads\icon-ctscan.png">
            <a:extLst>
              <a:ext uri="{FF2B5EF4-FFF2-40B4-BE49-F238E27FC236}">
                <a16:creationId xmlns:a16="http://schemas.microsoft.com/office/drawing/2014/main" id="{FE351FA1-E622-4372-A423-CB96DD9D9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555" y="2320739"/>
            <a:ext cx="664390" cy="62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" descr="C:\Users\Виктор\Pictures\images (2).jpg">
            <a:extLst>
              <a:ext uri="{FF2B5EF4-FFF2-40B4-BE49-F238E27FC236}">
                <a16:creationId xmlns:a16="http://schemas.microsoft.com/office/drawing/2014/main" id="{4C0C0A61-D59E-4BA4-871A-322D170F0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8528" y="2324547"/>
            <a:ext cx="648072" cy="648072"/>
          </a:xfrm>
          <a:prstGeom prst="rect">
            <a:avLst/>
          </a:prstGeom>
          <a:noFill/>
        </p:spPr>
      </p:pic>
      <p:pic>
        <p:nvPicPr>
          <p:cNvPr id="5122" name="Picture 2" descr="C:\Users\Виктор\Pictures\Без названия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5770" y="1083702"/>
            <a:ext cx="720080" cy="720080"/>
          </a:xfrm>
          <a:prstGeom prst="rect">
            <a:avLst/>
          </a:prstGeom>
          <a:noFill/>
        </p:spPr>
      </p:pic>
      <p:sp>
        <p:nvSpPr>
          <p:cNvPr id="36" name="Скругленный прямоугольник 34">
            <a:extLst>
              <a:ext uri="{FF2B5EF4-FFF2-40B4-BE49-F238E27FC236}">
                <a16:creationId xmlns:a16="http://schemas.microsoft.com/office/drawing/2014/main" id="{CCC2AC52-56CD-40C7-856E-14D68AA1E08A}"/>
              </a:ext>
            </a:extLst>
          </p:cNvPr>
          <p:cNvSpPr/>
          <p:nvPr/>
        </p:nvSpPr>
        <p:spPr>
          <a:xfrm>
            <a:off x="3726829" y="2220116"/>
            <a:ext cx="5229344" cy="864096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4" name="Равно 3">
            <a:extLst>
              <a:ext uri="{FF2B5EF4-FFF2-40B4-BE49-F238E27FC236}">
                <a16:creationId xmlns:a16="http://schemas.microsoft.com/office/drawing/2014/main" id="{00EDC9D0-8821-48E7-9BD8-1F7310CACB92}"/>
              </a:ext>
            </a:extLst>
          </p:cNvPr>
          <p:cNvSpPr/>
          <p:nvPr/>
        </p:nvSpPr>
        <p:spPr>
          <a:xfrm>
            <a:off x="7406242" y="2505178"/>
            <a:ext cx="622645" cy="379284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3" name="Picture 4">
            <a:extLst>
              <a:ext uri="{FF2B5EF4-FFF2-40B4-BE49-F238E27FC236}">
                <a16:creationId xmlns:a16="http://schemas.microsoft.com/office/drawing/2014/main" id="{1B8CA68B-5CA0-4BEA-AD3C-32120F3B9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37771" y="2393360"/>
            <a:ext cx="657477" cy="618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5" name="Соединитель: уступ 44">
            <a:extLst>
              <a:ext uri="{FF2B5EF4-FFF2-40B4-BE49-F238E27FC236}">
                <a16:creationId xmlns:a16="http://schemas.microsoft.com/office/drawing/2014/main" id="{1AD4577C-829C-41C3-B19A-2289F3003837}"/>
              </a:ext>
            </a:extLst>
          </p:cNvPr>
          <p:cNvCxnSpPr>
            <a:cxnSpLocks/>
            <a:stCxn id="35" idx="3"/>
            <a:endCxn id="36" idx="1"/>
          </p:cNvCxnSpPr>
          <p:nvPr/>
        </p:nvCxnSpPr>
        <p:spPr>
          <a:xfrm flipV="1">
            <a:off x="1691680" y="2652164"/>
            <a:ext cx="2035149" cy="1279602"/>
          </a:xfrm>
          <a:prstGeom prst="bentConnector3">
            <a:avLst>
              <a:gd name="adj1" fmla="val 65224"/>
            </a:avLst>
          </a:prstGeom>
          <a:ln w="5715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FB7438D-096E-493C-ACB1-E1AA8E3CD8F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t="3658" r="78350" b="83776"/>
          <a:stretch/>
        </p:blipFill>
        <p:spPr>
          <a:xfrm>
            <a:off x="45278" y="13658"/>
            <a:ext cx="1060560" cy="395345"/>
          </a:xfrm>
          <a:prstGeom prst="rect">
            <a:avLst/>
          </a:prstGeom>
        </p:spPr>
      </p:pic>
      <p:pic>
        <p:nvPicPr>
          <p:cNvPr id="55" name="Picture 2" descr="NDKT">
            <a:extLst>
              <a:ext uri="{FF2B5EF4-FFF2-40B4-BE49-F238E27FC236}">
                <a16:creationId xmlns:a16="http://schemas.microsoft.com/office/drawing/2014/main" id="{CB79B0CE-C9A6-411B-923E-2FFEF808C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00391" y="243295"/>
            <a:ext cx="821463" cy="466277"/>
          </a:xfrm>
          <a:prstGeom prst="rect">
            <a:avLst/>
          </a:prstGeom>
          <a:noFill/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87C95597-E4D2-4348-87A0-21499E30307C}"/>
              </a:ext>
            </a:extLst>
          </p:cNvPr>
          <p:cNvSpPr/>
          <p:nvPr/>
        </p:nvSpPr>
        <p:spPr>
          <a:xfrm>
            <a:off x="7722096" y="-54905"/>
            <a:ext cx="1502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chemeClr val="tx2"/>
                </a:solidFill>
              </a:rPr>
              <a:t>http://ndkt.ru</a:t>
            </a:r>
            <a:endParaRPr lang="ru-RU" dirty="0">
              <a:solidFill>
                <a:schemeClr val="tx2"/>
              </a:solidFill>
            </a:endParaRPr>
          </a:p>
        </p:txBody>
      </p:sp>
      <p:cxnSp>
        <p:nvCxnSpPr>
          <p:cNvPr id="63" name="Соединитель: уступ 62">
            <a:extLst>
              <a:ext uri="{FF2B5EF4-FFF2-40B4-BE49-F238E27FC236}">
                <a16:creationId xmlns:a16="http://schemas.microsoft.com/office/drawing/2014/main" id="{4EF94E22-2AB0-4BC8-9C73-8C714C2F4AFB}"/>
              </a:ext>
            </a:extLst>
          </p:cNvPr>
          <p:cNvCxnSpPr>
            <a:cxnSpLocks/>
            <a:stCxn id="33" idx="3"/>
            <a:endCxn id="36" idx="1"/>
          </p:cNvCxnSpPr>
          <p:nvPr/>
        </p:nvCxnSpPr>
        <p:spPr>
          <a:xfrm flipV="1">
            <a:off x="1691682" y="2652164"/>
            <a:ext cx="2035147" cy="8331"/>
          </a:xfrm>
          <a:prstGeom prst="bentConnector3">
            <a:avLst>
              <a:gd name="adj1" fmla="val 50000"/>
            </a:avLst>
          </a:prstGeom>
          <a:ln w="5715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Соединитель: уступ 67">
            <a:extLst>
              <a:ext uri="{FF2B5EF4-FFF2-40B4-BE49-F238E27FC236}">
                <a16:creationId xmlns:a16="http://schemas.microsoft.com/office/drawing/2014/main" id="{8AA08C97-627A-4FBB-AA60-D3AD83C661F6}"/>
              </a:ext>
            </a:extLst>
          </p:cNvPr>
          <p:cNvCxnSpPr>
            <a:cxnSpLocks/>
            <a:stCxn id="32" idx="3"/>
            <a:endCxn id="36" idx="1"/>
          </p:cNvCxnSpPr>
          <p:nvPr/>
        </p:nvCxnSpPr>
        <p:spPr>
          <a:xfrm>
            <a:off x="1691680" y="1460574"/>
            <a:ext cx="2035149" cy="1191590"/>
          </a:xfrm>
          <a:prstGeom prst="bentConnector3">
            <a:avLst>
              <a:gd name="adj1" fmla="val 65224"/>
            </a:avLst>
          </a:prstGeom>
          <a:ln w="5715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Картинки по запросу обучение icon png">
            <a:extLst>
              <a:ext uri="{FF2B5EF4-FFF2-40B4-BE49-F238E27FC236}">
                <a16:creationId xmlns:a16="http://schemas.microsoft.com/office/drawing/2014/main" id="{095B8048-BEDF-4FFB-8395-C51CA2997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081" y="2268911"/>
            <a:ext cx="710431" cy="71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Знак ''плюс'' 5128">
            <a:extLst>
              <a:ext uri="{FF2B5EF4-FFF2-40B4-BE49-F238E27FC236}">
                <a16:creationId xmlns:a16="http://schemas.microsoft.com/office/drawing/2014/main" id="{45CB4EFA-127D-41AE-9FF9-29B2221AD2C5}"/>
              </a:ext>
            </a:extLst>
          </p:cNvPr>
          <p:cNvSpPr/>
          <p:nvPr/>
        </p:nvSpPr>
        <p:spPr>
          <a:xfrm>
            <a:off x="5376367" y="2396339"/>
            <a:ext cx="504056" cy="50471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Знак ''плюс'' 79">
            <a:extLst>
              <a:ext uri="{FF2B5EF4-FFF2-40B4-BE49-F238E27FC236}">
                <a16:creationId xmlns:a16="http://schemas.microsoft.com/office/drawing/2014/main" id="{F8109E99-A88C-4C01-AEC5-5EDFA22B599B}"/>
              </a:ext>
            </a:extLst>
          </p:cNvPr>
          <p:cNvSpPr/>
          <p:nvPr/>
        </p:nvSpPr>
        <p:spPr>
          <a:xfrm>
            <a:off x="6425280" y="2403968"/>
            <a:ext cx="504056" cy="50471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Знак ''плюс'' 80">
            <a:extLst>
              <a:ext uri="{FF2B5EF4-FFF2-40B4-BE49-F238E27FC236}">
                <a16:creationId xmlns:a16="http://schemas.microsoft.com/office/drawing/2014/main" id="{5F0E3BAE-9873-4EBA-9DC9-2D5D7389F7D4}"/>
              </a:ext>
            </a:extLst>
          </p:cNvPr>
          <p:cNvSpPr/>
          <p:nvPr/>
        </p:nvSpPr>
        <p:spPr>
          <a:xfrm>
            <a:off x="4333509" y="2380924"/>
            <a:ext cx="504056" cy="50471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 descr="Похожее изображение">
            <a:extLst>
              <a:ext uri="{FF2B5EF4-FFF2-40B4-BE49-F238E27FC236}">
                <a16:creationId xmlns:a16="http://schemas.microsoft.com/office/drawing/2014/main" id="{868596A4-D134-4D05-9034-725FF3F6B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968" y="2021164"/>
            <a:ext cx="466278" cy="46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Картинки по запросу обучение icon png">
            <a:extLst>
              <a:ext uri="{FF2B5EF4-FFF2-40B4-BE49-F238E27FC236}">
                <a16:creationId xmlns:a16="http://schemas.microsoft.com/office/drawing/2014/main" id="{A1E681D9-3830-4E35-A043-1D9A342BB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81" y="3535505"/>
            <a:ext cx="710431" cy="71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Картинки по запросу обучение icon png">
            <a:extLst>
              <a:ext uri="{FF2B5EF4-FFF2-40B4-BE49-F238E27FC236}">
                <a16:creationId xmlns:a16="http://schemas.microsoft.com/office/drawing/2014/main" id="{1F9390AA-2378-4865-8D29-DBE76257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940" y="3549669"/>
            <a:ext cx="710431" cy="71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1"/>
          <p:cNvPicPr>
            <a:picLocks noChangeAspect="1" noChangeArrowheads="1"/>
          </p:cNvPicPr>
          <p:nvPr/>
        </p:nvPicPr>
        <p:blipFill>
          <a:blip r:embed="rId14" cstate="print"/>
          <a:srcRect r="73333"/>
          <a:stretch>
            <a:fillRect/>
          </a:stretch>
        </p:blipFill>
        <p:spPr bwMode="auto">
          <a:xfrm>
            <a:off x="5076056" y="3723878"/>
            <a:ext cx="1430006" cy="1137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Прямоугольник 43"/>
          <p:cNvSpPr/>
          <p:nvPr/>
        </p:nvSpPr>
        <p:spPr>
          <a:xfrm>
            <a:off x="6516216" y="3651870"/>
            <a:ext cx="23744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+7 (495) 709- 64 04</a:t>
            </a:r>
          </a:p>
          <a:p>
            <a:r>
              <a:rPr lang="ru-RU" b="1" dirty="0"/>
              <a:t>Отказ от курения – горячая линия</a:t>
            </a:r>
          </a:p>
          <a:p>
            <a:r>
              <a:rPr lang="ru-RU" b="1" dirty="0"/>
              <a:t>МНПЦ наркологии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33E61D7-0EFA-4D2E-9C1E-9A68B4D737EB}"/>
              </a:ext>
            </a:extLst>
          </p:cNvPr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F7F6F7-AB3E-476A-95A5-C3448A2E45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71" y="986831"/>
            <a:ext cx="1379110" cy="1034333"/>
          </a:xfrm>
          <a:prstGeom prst="rect">
            <a:avLst/>
          </a:prstGeom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8E589565-660E-466A-9CE7-D9D63F3E1B2E}"/>
              </a:ext>
            </a:extLst>
          </p:cNvPr>
          <p:cNvSpPr/>
          <p:nvPr/>
        </p:nvSpPr>
        <p:spPr>
          <a:xfrm>
            <a:off x="3147669" y="979249"/>
            <a:ext cx="38627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КТ томограф с НДКТ протоколами; </a:t>
            </a:r>
          </a:p>
          <a:p>
            <a:r>
              <a:rPr lang="ru-RU" b="1" dirty="0"/>
              <a:t>ЕРИС; </a:t>
            </a:r>
          </a:p>
          <a:p>
            <a:r>
              <a:rPr lang="en-US" b="1" dirty="0"/>
              <a:t>CAD</a:t>
            </a:r>
            <a:r>
              <a:rPr lang="ru-RU" b="1" dirty="0"/>
              <a:t> </a:t>
            </a:r>
            <a:r>
              <a:rPr lang="ru-RU" b="1" dirty="0" err="1"/>
              <a:t>волюметрия</a:t>
            </a:r>
            <a:r>
              <a:rPr lang="ru-RU" b="1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328558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33ACD56-793F-4427-B3B4-A42F752D5E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-6043" y="4700471"/>
            <a:ext cx="9144000" cy="465516"/>
          </a:xfrm>
          <a:prstGeom prst="rect">
            <a:avLst/>
          </a:prstGeom>
        </p:spPr>
      </p:pic>
      <p:sp>
        <p:nvSpPr>
          <p:cNvPr id="19" name="AutoShape 2" descr="mknc.jpg">
            <a:extLst>
              <a:ext uri="{FF2B5EF4-FFF2-40B4-BE49-F238E27FC236}">
                <a16:creationId xmlns:a16="http://schemas.microsoft.com/office/drawing/2014/main" id="{CEFA44A6-4E60-4778-B1EC-479E6F287E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2" descr="Картинки по запросу siemens лого">
            <a:extLst>
              <a:ext uri="{FF2B5EF4-FFF2-40B4-BE49-F238E27FC236}">
                <a16:creationId xmlns:a16="http://schemas.microsoft.com/office/drawing/2014/main" id="{28297087-5E95-4176-A4DD-0D5A01264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4" descr="Картинки по запросу siemens лого">
            <a:extLst>
              <a:ext uri="{FF2B5EF4-FFF2-40B4-BE49-F238E27FC236}">
                <a16:creationId xmlns:a16="http://schemas.microsoft.com/office/drawing/2014/main" id="{7E66EA21-9B90-49BD-800E-B02F56F559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6" descr="Картинки по запросу siemens лого">
            <a:extLst>
              <a:ext uri="{FF2B5EF4-FFF2-40B4-BE49-F238E27FC236}">
                <a16:creationId xmlns:a16="http://schemas.microsoft.com/office/drawing/2014/main" id="{A30B8766-97E6-4921-9C68-A188DD7DF4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" name="Picture 2" descr="NDKT">
            <a:extLst>
              <a:ext uri="{FF2B5EF4-FFF2-40B4-BE49-F238E27FC236}">
                <a16:creationId xmlns:a16="http://schemas.microsoft.com/office/drawing/2014/main" id="{A6A9C28A-49AD-4FCE-87B6-6985BB26C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0005" y="9740"/>
            <a:ext cx="890574" cy="505506"/>
          </a:xfrm>
          <a:prstGeom prst="rect">
            <a:avLst/>
          </a:prstGeom>
          <a:noFill/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8D3044D-8383-4F62-B416-8D63931EE6A6}"/>
              </a:ext>
            </a:extLst>
          </p:cNvPr>
          <p:cNvSpPr/>
          <p:nvPr/>
        </p:nvSpPr>
        <p:spPr>
          <a:xfrm>
            <a:off x="8211294" y="398308"/>
            <a:ext cx="867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chemeClr val="tx2"/>
                </a:solidFill>
              </a:rPr>
              <a:t>ndkt.ru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5" name="AutoShape 2" descr="mknc.jpg">
            <a:extLst>
              <a:ext uri="{FF2B5EF4-FFF2-40B4-BE49-F238E27FC236}">
                <a16:creationId xmlns:a16="http://schemas.microsoft.com/office/drawing/2014/main" id="{92995282-FBB3-446B-B286-07D3AE485B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Заголовок 11">
            <a:extLst>
              <a:ext uri="{FF2B5EF4-FFF2-40B4-BE49-F238E27FC236}">
                <a16:creationId xmlns:a16="http://schemas.microsoft.com/office/drawing/2014/main" id="{CA81C24C-9E4D-4A85-90C5-957875281515}"/>
              </a:ext>
            </a:extLst>
          </p:cNvPr>
          <p:cNvSpPr txBox="1">
            <a:spLocks/>
          </p:cNvSpPr>
          <p:nvPr/>
        </p:nvSpPr>
        <p:spPr>
          <a:xfrm>
            <a:off x="432591" y="314659"/>
            <a:ext cx="7920879" cy="687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800" b="1" dirty="0">
                <a:cs typeface="Times New Roman" panose="02020603050405020304" pitchFamily="18" charset="0"/>
              </a:rPr>
              <a:t>Промежуточные результаты пилотного проекта</a:t>
            </a:r>
          </a:p>
          <a:p>
            <a:pPr algn="ctr"/>
            <a:r>
              <a:rPr lang="ru-RU" sz="2800" b="1" dirty="0">
                <a:cs typeface="Times New Roman" panose="02020603050405020304" pitchFamily="18" charset="0"/>
              </a:rPr>
              <a:t>«НДКТ – скрининговый метод рака легкого» </a:t>
            </a:r>
          </a:p>
          <a:p>
            <a:pPr algn="ctr"/>
            <a:r>
              <a:rPr lang="ru-RU" sz="2800" b="1" dirty="0">
                <a:cs typeface="Times New Roman" panose="02020603050405020304" pitchFamily="18" charset="0"/>
              </a:rPr>
              <a:t>(01.03.17 по 01.02.18 г.)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1902A77-9E11-42EF-AC3E-28FD7074C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8741" y="4821728"/>
            <a:ext cx="2133600" cy="273844"/>
          </a:xfrm>
        </p:spPr>
        <p:txBody>
          <a:bodyPr/>
          <a:lstStyle/>
          <a:p>
            <a:fld id="{30FA881C-3F96-472E-B039-24D22864FBDB}" type="slidenum">
              <a:rPr lang="ru-RU" smtClean="0">
                <a:solidFill>
                  <a:schemeClr val="bg1"/>
                </a:solidFill>
              </a:rPr>
              <a:pPr/>
              <a:t>27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0C7696F-637E-4C91-9C5B-C314B5718F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99795"/>
              </p:ext>
            </p:extLst>
          </p:nvPr>
        </p:nvGraphicFramePr>
        <p:xfrm>
          <a:off x="468023" y="1361416"/>
          <a:ext cx="7962437" cy="33837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00401">
                  <a:extLst>
                    <a:ext uri="{9D8B030D-6E8A-4147-A177-3AD203B41FA5}">
                      <a16:colId xmlns:a16="http://schemas.microsoft.com/office/drawing/2014/main" val="3670209644"/>
                    </a:ext>
                  </a:extLst>
                </a:gridCol>
                <a:gridCol w="2068244">
                  <a:extLst>
                    <a:ext uri="{9D8B030D-6E8A-4147-A177-3AD203B41FA5}">
                      <a16:colId xmlns:a16="http://schemas.microsoft.com/office/drawing/2014/main" val="2208866916"/>
                    </a:ext>
                  </a:extLst>
                </a:gridCol>
                <a:gridCol w="1693792">
                  <a:extLst>
                    <a:ext uri="{9D8B030D-6E8A-4147-A177-3AD203B41FA5}">
                      <a16:colId xmlns:a16="http://schemas.microsoft.com/office/drawing/2014/main" val="909669680"/>
                    </a:ext>
                  </a:extLst>
                </a:gridCol>
              </a:tblGrid>
              <a:tr h="411728"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+mn-lt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latin typeface="+mn-lt"/>
                          <a:cs typeface="Times New Roman" panose="02020603050405020304" pitchFamily="18" charset="0"/>
                        </a:rPr>
                        <a:t>Количество, ед.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latin typeface="+mn-lt"/>
                          <a:cs typeface="Times New Roman" panose="02020603050405020304" pitchFamily="18" charset="0"/>
                        </a:rPr>
                        <a:t>Процент,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359221"/>
                  </a:ext>
                </a:extLst>
              </a:tr>
              <a:tr h="411728">
                <a:tc>
                  <a:txBody>
                    <a:bodyPr/>
                    <a:lstStyle/>
                    <a:p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Общее количество НДКТ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2000" dirty="0">
                          <a:latin typeface="+mn-lt"/>
                          <a:cs typeface="Times New Roman" panose="02020603050405020304" pitchFamily="18" charset="0"/>
                        </a:rPr>
                        <a:t>310</a:t>
                      </a:r>
                      <a:endParaRPr lang="ru-RU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26720"/>
                  </a:ext>
                </a:extLst>
              </a:tr>
              <a:tr h="333647">
                <a:tc>
                  <a:txBody>
                    <a:bodyPr/>
                    <a:lstStyle/>
                    <a:p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Проверены в НПЦМР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dirty="0">
                          <a:latin typeface="+mn-lt"/>
                          <a:cs typeface="Times New Roman" panose="02020603050405020304" pitchFamily="18" charset="0"/>
                        </a:rPr>
                        <a:t>509</a:t>
                      </a:r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47 %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6667802"/>
                  </a:ext>
                </a:extLst>
              </a:tr>
              <a:tr h="333647">
                <a:tc>
                  <a:txBody>
                    <a:bodyPr/>
                    <a:lstStyle/>
                    <a:p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Соответствует группе риска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4762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89,6 %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304709"/>
                  </a:ext>
                </a:extLst>
              </a:tr>
              <a:tr h="333647">
                <a:tc>
                  <a:txBody>
                    <a:bodyPr/>
                    <a:lstStyle/>
                    <a:p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Случайные находки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371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6,9 %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436749"/>
                  </a:ext>
                </a:extLst>
              </a:tr>
              <a:tr h="333647">
                <a:tc>
                  <a:txBody>
                    <a:bodyPr/>
                    <a:lstStyle/>
                    <a:p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Направлены к онкологам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196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dirty="0">
                          <a:latin typeface="+mn-lt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3999"/>
                  </a:ext>
                </a:extLst>
              </a:tr>
              <a:tr h="333647">
                <a:tc>
                  <a:txBody>
                    <a:bodyPr/>
                    <a:lstStyle/>
                    <a:p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Окончательный диагноз (верификация)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0,8 %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807976"/>
                  </a:ext>
                </a:extLst>
              </a:tr>
              <a:tr h="333647">
                <a:tc>
                  <a:txBody>
                    <a:bodyPr/>
                    <a:lstStyle/>
                    <a:p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ЗНО в легких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0,56 %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406909"/>
                  </a:ext>
                </a:extLst>
              </a:tr>
              <a:tr h="333647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стадия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n-lt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</a:rPr>
                        <a:t>0,25%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678394"/>
                  </a:ext>
                </a:extLst>
              </a:tr>
            </a:tbl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8318593-516E-4C9A-A01E-E126CB541172}"/>
              </a:ext>
            </a:extLst>
          </p:cNvPr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</p:spTree>
    <p:extLst>
      <p:ext uri="{BB962C8B-B14F-4D97-AF65-F5344CB8AC3E}">
        <p14:creationId xmlns:p14="http://schemas.microsoft.com/office/powerpoint/2010/main" val="1120190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Часть круга 29">
            <a:extLst>
              <a:ext uri="{FF2B5EF4-FFF2-40B4-BE49-F238E27FC236}">
                <a16:creationId xmlns:a16="http://schemas.microsoft.com/office/drawing/2014/main" id="{B7642FDA-49FB-4F03-B154-9757BEC20DDB}"/>
              </a:ext>
            </a:extLst>
          </p:cNvPr>
          <p:cNvSpPr/>
          <p:nvPr/>
        </p:nvSpPr>
        <p:spPr>
          <a:xfrm>
            <a:off x="323528" y="1833925"/>
            <a:ext cx="2671464" cy="2634552"/>
          </a:xfrm>
          <a:prstGeom prst="pie">
            <a:avLst>
              <a:gd name="adj1" fmla="val 16205923"/>
              <a:gd name="adj2" fmla="val 1620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33ACD56-793F-4427-B3B4-A42F752D5E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-6043" y="4700471"/>
            <a:ext cx="9144000" cy="465516"/>
          </a:xfrm>
          <a:prstGeom prst="rect">
            <a:avLst/>
          </a:prstGeom>
        </p:spPr>
      </p:pic>
      <p:sp>
        <p:nvSpPr>
          <p:cNvPr id="19" name="AutoShape 2" descr="mknc.jpg">
            <a:extLst>
              <a:ext uri="{FF2B5EF4-FFF2-40B4-BE49-F238E27FC236}">
                <a16:creationId xmlns:a16="http://schemas.microsoft.com/office/drawing/2014/main" id="{CEFA44A6-4E60-4778-B1EC-479E6F287E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2" descr="Картинки по запросу siemens лого">
            <a:extLst>
              <a:ext uri="{FF2B5EF4-FFF2-40B4-BE49-F238E27FC236}">
                <a16:creationId xmlns:a16="http://schemas.microsoft.com/office/drawing/2014/main" id="{28297087-5E95-4176-A4DD-0D5A01264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4" descr="Картинки по запросу siemens лого">
            <a:extLst>
              <a:ext uri="{FF2B5EF4-FFF2-40B4-BE49-F238E27FC236}">
                <a16:creationId xmlns:a16="http://schemas.microsoft.com/office/drawing/2014/main" id="{7E66EA21-9B90-49BD-800E-B02F56F559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6" descr="Картинки по запросу siemens лого">
            <a:extLst>
              <a:ext uri="{FF2B5EF4-FFF2-40B4-BE49-F238E27FC236}">
                <a16:creationId xmlns:a16="http://schemas.microsoft.com/office/drawing/2014/main" id="{A30B8766-97E6-4921-9C68-A188DD7DF4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" name="Picture 2" descr="NDKT">
            <a:extLst>
              <a:ext uri="{FF2B5EF4-FFF2-40B4-BE49-F238E27FC236}">
                <a16:creationId xmlns:a16="http://schemas.microsoft.com/office/drawing/2014/main" id="{A6A9C28A-49AD-4FCE-87B6-6985BB26C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0005" y="9740"/>
            <a:ext cx="890574" cy="505506"/>
          </a:xfrm>
          <a:prstGeom prst="rect">
            <a:avLst/>
          </a:prstGeom>
          <a:noFill/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8D3044D-8383-4F62-B416-8D63931EE6A6}"/>
              </a:ext>
            </a:extLst>
          </p:cNvPr>
          <p:cNvSpPr/>
          <p:nvPr/>
        </p:nvSpPr>
        <p:spPr>
          <a:xfrm>
            <a:off x="8211294" y="398308"/>
            <a:ext cx="867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chemeClr val="tx2"/>
                </a:solidFill>
              </a:rPr>
              <a:t>ndkt.ru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5" name="AutoShape 2" descr="mknc.jpg">
            <a:extLst>
              <a:ext uri="{FF2B5EF4-FFF2-40B4-BE49-F238E27FC236}">
                <a16:creationId xmlns:a16="http://schemas.microsoft.com/office/drawing/2014/main" id="{92995282-FBB3-446B-B286-07D3AE485B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Заголовок 11">
            <a:extLst>
              <a:ext uri="{FF2B5EF4-FFF2-40B4-BE49-F238E27FC236}">
                <a16:creationId xmlns:a16="http://schemas.microsoft.com/office/drawing/2014/main" id="{CA81C24C-9E4D-4A85-90C5-957875281515}"/>
              </a:ext>
            </a:extLst>
          </p:cNvPr>
          <p:cNvSpPr txBox="1">
            <a:spLocks/>
          </p:cNvSpPr>
          <p:nvPr/>
        </p:nvSpPr>
        <p:spPr>
          <a:xfrm>
            <a:off x="84133" y="319120"/>
            <a:ext cx="7944251" cy="687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>
                <a:cs typeface="Times New Roman" panose="02020603050405020304" pitchFamily="18" charset="0"/>
              </a:rPr>
              <a:t>Удельный вес пациентов с ЗНО легких на разных стадиях, выявленных активно в процессе скрининга.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1902A77-9E11-42EF-AC3E-28FD7074C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8741" y="4821728"/>
            <a:ext cx="2133600" cy="273844"/>
          </a:xfrm>
        </p:spPr>
        <p:txBody>
          <a:bodyPr/>
          <a:lstStyle/>
          <a:p>
            <a:fld id="{30FA881C-3F96-472E-B039-24D22864FBDB}" type="slidenum">
              <a:rPr lang="ru-RU" smtClean="0">
                <a:solidFill>
                  <a:schemeClr val="bg1"/>
                </a:solidFill>
              </a:rPr>
              <a:pPr/>
              <a:t>28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8CE02E4-7A02-4280-B986-7E57E83012C4}"/>
              </a:ext>
            </a:extLst>
          </p:cNvPr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  <p:pic>
        <p:nvPicPr>
          <p:cNvPr id="2050" name="Диаграмма 20">
            <a:extLst>
              <a:ext uri="{FF2B5EF4-FFF2-40B4-BE49-F238E27FC236}">
                <a16:creationId xmlns:a16="http://schemas.microsoft.com/office/drawing/2014/main" id="{CE2C60CF-ED92-499B-906C-5FA478764060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839" y="1349038"/>
            <a:ext cx="5647101" cy="33961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Часть круга 1">
            <a:extLst>
              <a:ext uri="{FF2B5EF4-FFF2-40B4-BE49-F238E27FC236}">
                <a16:creationId xmlns:a16="http://schemas.microsoft.com/office/drawing/2014/main" id="{354211C0-5319-42F8-BFC1-B633D554378C}"/>
              </a:ext>
            </a:extLst>
          </p:cNvPr>
          <p:cNvSpPr/>
          <p:nvPr/>
        </p:nvSpPr>
        <p:spPr>
          <a:xfrm>
            <a:off x="348984" y="1825762"/>
            <a:ext cx="2671464" cy="2634552"/>
          </a:xfrm>
          <a:prstGeom prst="pi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3C1F55-BBDC-4084-9082-369B9558C99D}"/>
              </a:ext>
            </a:extLst>
          </p:cNvPr>
          <p:cNvSpPr txBox="1"/>
          <p:nvPr/>
        </p:nvSpPr>
        <p:spPr>
          <a:xfrm>
            <a:off x="499712" y="3104610"/>
            <a:ext cx="2370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Без скрининга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Поздние стадии </a:t>
            </a:r>
            <a:r>
              <a:rPr lang="en-US" b="1" dirty="0">
                <a:solidFill>
                  <a:schemeClr val="bg1"/>
                </a:solidFill>
              </a:rPr>
              <a:t>~</a:t>
            </a:r>
            <a:r>
              <a:rPr lang="ru-RU" b="1" dirty="0">
                <a:solidFill>
                  <a:schemeClr val="bg1"/>
                </a:solidFill>
              </a:rPr>
              <a:t>75%</a:t>
            </a:r>
          </a:p>
        </p:txBody>
      </p:sp>
      <p:sp>
        <p:nvSpPr>
          <p:cNvPr id="18" name="Часть круга 17">
            <a:extLst>
              <a:ext uri="{FF2B5EF4-FFF2-40B4-BE49-F238E27FC236}">
                <a16:creationId xmlns:a16="http://schemas.microsoft.com/office/drawing/2014/main" id="{04B052EB-6725-4D7D-A36B-405D8AFC22AA}"/>
              </a:ext>
            </a:extLst>
          </p:cNvPr>
          <p:cNvSpPr/>
          <p:nvPr/>
        </p:nvSpPr>
        <p:spPr>
          <a:xfrm>
            <a:off x="4314483" y="1748328"/>
            <a:ext cx="2671464" cy="2634552"/>
          </a:xfrm>
          <a:prstGeom prst="pie">
            <a:avLst>
              <a:gd name="adj1" fmla="val 4743316"/>
              <a:gd name="adj2" fmla="val 11225326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Часть круга 19">
            <a:extLst>
              <a:ext uri="{FF2B5EF4-FFF2-40B4-BE49-F238E27FC236}">
                <a16:creationId xmlns:a16="http://schemas.microsoft.com/office/drawing/2014/main" id="{DC10CE6A-CCF1-48B6-8CBD-3449D92C1BF4}"/>
              </a:ext>
            </a:extLst>
          </p:cNvPr>
          <p:cNvSpPr/>
          <p:nvPr/>
        </p:nvSpPr>
        <p:spPr>
          <a:xfrm>
            <a:off x="4314483" y="1729839"/>
            <a:ext cx="2671464" cy="2634552"/>
          </a:xfrm>
          <a:prstGeom prst="pie">
            <a:avLst>
              <a:gd name="adj1" fmla="val 11229581"/>
              <a:gd name="adj2" fmla="val 1620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Часть круга 20">
            <a:extLst>
              <a:ext uri="{FF2B5EF4-FFF2-40B4-BE49-F238E27FC236}">
                <a16:creationId xmlns:a16="http://schemas.microsoft.com/office/drawing/2014/main" id="{4D8F216D-E056-45D7-9191-55A3502E003F}"/>
              </a:ext>
            </a:extLst>
          </p:cNvPr>
          <p:cNvSpPr/>
          <p:nvPr/>
        </p:nvSpPr>
        <p:spPr>
          <a:xfrm>
            <a:off x="4307277" y="1740788"/>
            <a:ext cx="2671464" cy="2634552"/>
          </a:xfrm>
          <a:prstGeom prst="pie">
            <a:avLst>
              <a:gd name="adj1" fmla="val 3283219"/>
              <a:gd name="adj2" fmla="val 468869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Часть круга 21">
            <a:extLst>
              <a:ext uri="{FF2B5EF4-FFF2-40B4-BE49-F238E27FC236}">
                <a16:creationId xmlns:a16="http://schemas.microsoft.com/office/drawing/2014/main" id="{B12D4C43-908B-44E7-B7F6-DF660046C929}"/>
              </a:ext>
            </a:extLst>
          </p:cNvPr>
          <p:cNvSpPr/>
          <p:nvPr/>
        </p:nvSpPr>
        <p:spPr>
          <a:xfrm>
            <a:off x="4300071" y="1736893"/>
            <a:ext cx="2671464" cy="2634552"/>
          </a:xfrm>
          <a:prstGeom prst="pie">
            <a:avLst>
              <a:gd name="adj1" fmla="val 16223184"/>
              <a:gd name="adj2" fmla="val 3272622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77C212-9F4F-4D07-86D7-2C23025F28A7}"/>
              </a:ext>
            </a:extLst>
          </p:cNvPr>
          <p:cNvSpPr txBox="1"/>
          <p:nvPr/>
        </p:nvSpPr>
        <p:spPr>
          <a:xfrm>
            <a:off x="4280488" y="2935925"/>
            <a:ext cx="272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Первый раунд скрининга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33AAE4-1137-470E-874C-90CE5E93B7FE}"/>
              </a:ext>
            </a:extLst>
          </p:cNvPr>
          <p:cNvSpPr txBox="1"/>
          <p:nvPr/>
        </p:nvSpPr>
        <p:spPr>
          <a:xfrm>
            <a:off x="6626358" y="1910044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 - </a:t>
            </a:r>
            <a:r>
              <a:rPr lang="ru-RU" b="1" dirty="0"/>
              <a:t>40%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116D3C-39F3-48C3-83DA-EC1230C6B083}"/>
              </a:ext>
            </a:extLst>
          </p:cNvPr>
          <p:cNvSpPr txBox="1"/>
          <p:nvPr/>
        </p:nvSpPr>
        <p:spPr>
          <a:xfrm>
            <a:off x="6756455" y="3850824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II - 7</a:t>
            </a:r>
            <a:r>
              <a:rPr lang="ru-RU" b="1" dirty="0"/>
              <a:t>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DBDB26-F449-44AF-A25D-7C4DEF5C5A40}"/>
              </a:ext>
            </a:extLst>
          </p:cNvPr>
          <p:cNvSpPr txBox="1"/>
          <p:nvPr/>
        </p:nvSpPr>
        <p:spPr>
          <a:xfrm>
            <a:off x="3672436" y="3867150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III - 30</a:t>
            </a:r>
            <a:r>
              <a:rPr lang="ru-RU" b="1" dirty="0"/>
              <a:t>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A6775E-E15E-4D85-898A-3052E7281684}"/>
              </a:ext>
            </a:extLst>
          </p:cNvPr>
          <p:cNvSpPr txBox="1"/>
          <p:nvPr/>
        </p:nvSpPr>
        <p:spPr>
          <a:xfrm>
            <a:off x="3592696" y="1910044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IV - 23</a:t>
            </a:r>
            <a:r>
              <a:rPr lang="ru-RU" b="1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766154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33ACD56-793F-4427-B3B4-A42F752D5E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-6043" y="4700471"/>
            <a:ext cx="9144000" cy="465516"/>
          </a:xfrm>
          <a:prstGeom prst="rect">
            <a:avLst/>
          </a:prstGeom>
        </p:spPr>
      </p:pic>
      <p:sp>
        <p:nvSpPr>
          <p:cNvPr id="19" name="AutoShape 2" descr="mknc.jpg">
            <a:extLst>
              <a:ext uri="{FF2B5EF4-FFF2-40B4-BE49-F238E27FC236}">
                <a16:creationId xmlns:a16="http://schemas.microsoft.com/office/drawing/2014/main" id="{CEFA44A6-4E60-4778-B1EC-479E6F287E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2" descr="Картинки по запросу siemens лого">
            <a:extLst>
              <a:ext uri="{FF2B5EF4-FFF2-40B4-BE49-F238E27FC236}">
                <a16:creationId xmlns:a16="http://schemas.microsoft.com/office/drawing/2014/main" id="{28297087-5E95-4176-A4DD-0D5A01264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4" descr="Картинки по запросу siemens лого">
            <a:extLst>
              <a:ext uri="{FF2B5EF4-FFF2-40B4-BE49-F238E27FC236}">
                <a16:creationId xmlns:a16="http://schemas.microsoft.com/office/drawing/2014/main" id="{7E66EA21-9B90-49BD-800E-B02F56F559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6" descr="Картинки по запросу siemens лого">
            <a:extLst>
              <a:ext uri="{FF2B5EF4-FFF2-40B4-BE49-F238E27FC236}">
                <a16:creationId xmlns:a16="http://schemas.microsoft.com/office/drawing/2014/main" id="{A30B8766-97E6-4921-9C68-A188DD7DF4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" name="Picture 2" descr="NDKT">
            <a:extLst>
              <a:ext uri="{FF2B5EF4-FFF2-40B4-BE49-F238E27FC236}">
                <a16:creationId xmlns:a16="http://schemas.microsoft.com/office/drawing/2014/main" id="{A6A9C28A-49AD-4FCE-87B6-6985BB26C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0005" y="9740"/>
            <a:ext cx="890574" cy="505506"/>
          </a:xfrm>
          <a:prstGeom prst="rect">
            <a:avLst/>
          </a:prstGeom>
          <a:noFill/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8D3044D-8383-4F62-B416-8D63931EE6A6}"/>
              </a:ext>
            </a:extLst>
          </p:cNvPr>
          <p:cNvSpPr/>
          <p:nvPr/>
        </p:nvSpPr>
        <p:spPr>
          <a:xfrm>
            <a:off x="8211294" y="398308"/>
            <a:ext cx="867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chemeClr val="tx2"/>
                </a:solidFill>
              </a:rPr>
              <a:t>ndkt.ru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5" name="AutoShape 2" descr="mknc.jpg">
            <a:extLst>
              <a:ext uri="{FF2B5EF4-FFF2-40B4-BE49-F238E27FC236}">
                <a16:creationId xmlns:a16="http://schemas.microsoft.com/office/drawing/2014/main" id="{92995282-FBB3-446B-B286-07D3AE485B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Заголовок 11">
            <a:extLst>
              <a:ext uri="{FF2B5EF4-FFF2-40B4-BE49-F238E27FC236}">
                <a16:creationId xmlns:a16="http://schemas.microsoft.com/office/drawing/2014/main" id="{CA81C24C-9E4D-4A85-90C5-957875281515}"/>
              </a:ext>
            </a:extLst>
          </p:cNvPr>
          <p:cNvSpPr txBox="1">
            <a:spLocks/>
          </p:cNvSpPr>
          <p:nvPr/>
        </p:nvSpPr>
        <p:spPr>
          <a:xfrm>
            <a:off x="683568" y="5135"/>
            <a:ext cx="7920879" cy="687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выполненных НДКТ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1902A77-9E11-42EF-AC3E-28FD7074C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8324" y="4789950"/>
            <a:ext cx="2133600" cy="273844"/>
          </a:xfrm>
        </p:spPr>
        <p:txBody>
          <a:bodyPr/>
          <a:lstStyle/>
          <a:p>
            <a:fld id="{30FA881C-3F96-472E-B039-24D22864FBDB}" type="slidenum">
              <a:rPr lang="ru-RU" smtClean="0">
                <a:solidFill>
                  <a:schemeClr val="bg1"/>
                </a:solidFill>
              </a:rPr>
              <a:pPr/>
              <a:t>29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427F6340-7610-41B9-A51A-29903941EE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520" y="4462616"/>
            <a:ext cx="257176" cy="0"/>
          </a:xfrm>
          <a:prstGeom prst="straightConnector1">
            <a:avLst/>
          </a:prstGeom>
          <a:noFill/>
          <a:ln w="38100">
            <a:solidFill>
              <a:srgbClr val="4F81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8CD1F864-581D-45E5-BDDA-35445B2754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520" y="4459441"/>
            <a:ext cx="257176" cy="0"/>
          </a:xfrm>
          <a:prstGeom prst="straightConnector1">
            <a:avLst/>
          </a:prstGeom>
          <a:noFill/>
          <a:ln w="38100">
            <a:solidFill>
              <a:srgbClr val="E5B8B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8C556B-FD64-4DC4-8A8A-CE7AAC56A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" y="39181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FE3A2B13-0D25-42C6-9F09-F3853E285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778" y="4083918"/>
            <a:ext cx="65949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суммарное количество выполненных НДКТ - исследований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027231C1-CD8A-411E-A861-17E271A27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14" y="4314172"/>
            <a:ext cx="77470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выполненных НДКТ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исследований пациентам, соответствующим  группе риска согласно приказу №49 от 01.02.2017г.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AutoShape 6">
            <a:extLst>
              <a:ext uri="{FF2B5EF4-FFF2-40B4-BE49-F238E27FC236}">
                <a16:creationId xmlns:a16="http://schemas.microsoft.com/office/drawing/2014/main" id="{E453B742-CD71-400B-B020-257B2B91B9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520" y="4290541"/>
            <a:ext cx="257176" cy="0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highlight>
                <a:srgbClr val="CCECFF"/>
              </a:highligh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2598BC5-4F20-4998-8DCF-2401B53CB619}"/>
              </a:ext>
            </a:extLst>
          </p:cNvPr>
          <p:cNvSpPr/>
          <p:nvPr/>
        </p:nvSpPr>
        <p:spPr>
          <a:xfrm rot="16200000">
            <a:off x="-1199176" y="2231747"/>
            <a:ext cx="30771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выполненных НДКТ </a:t>
            </a:r>
            <a:endParaRPr lang="ru-RU" sz="1600" dirty="0"/>
          </a:p>
        </p:txBody>
      </p:sp>
      <p:graphicFrame>
        <p:nvGraphicFramePr>
          <p:cNvPr id="21" name="Chart 15">
            <a:extLst>
              <a:ext uri="{FF2B5EF4-FFF2-40B4-BE49-F238E27FC236}">
                <a16:creationId xmlns:a16="http://schemas.microsoft.com/office/drawing/2014/main" id="{00000000-0008-0000-0B00-00000F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92701" y="482497"/>
          <a:ext cx="8509223" cy="3645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A615802-2B3A-42FE-9EDA-852CEE2240F1}"/>
              </a:ext>
            </a:extLst>
          </p:cNvPr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</p:spTree>
    <p:extLst>
      <p:ext uri="{BB962C8B-B14F-4D97-AF65-F5344CB8AC3E}">
        <p14:creationId xmlns:p14="http://schemas.microsoft.com/office/powerpoint/2010/main" val="1064439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C0D2A8E4-F986-492A-B9D9-CD055FE9199D}"/>
              </a:ext>
            </a:extLst>
          </p:cNvPr>
          <p:cNvSpPr/>
          <p:nvPr/>
        </p:nvSpPr>
        <p:spPr>
          <a:xfrm>
            <a:off x="6910747" y="507424"/>
            <a:ext cx="1728192" cy="172819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395537" y="1059582"/>
            <a:ext cx="6480720" cy="576064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0" y="4677984"/>
            <a:ext cx="9144000" cy="465516"/>
          </a:xfrm>
          <a:prstGeom prst="rect">
            <a:avLst/>
          </a:prstGeom>
        </p:spPr>
      </p:pic>
      <p:sp>
        <p:nvSpPr>
          <p:cNvPr id="5" name="AutoShape 2" descr="https://image.freepik.com/free-icon/abc-squares_318-45632.png"/>
          <p:cNvSpPr>
            <a:spLocks noChangeAspect="1" noChangeArrowheads="1"/>
          </p:cNvSpPr>
          <p:nvPr/>
        </p:nvSpPr>
        <p:spPr bwMode="auto">
          <a:xfrm>
            <a:off x="443608" y="323702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image.freepik.com/free-icon/abc-squares_318-45632.png"/>
          <p:cNvSpPr>
            <a:spLocks noChangeAspect="1" noChangeArrowheads="1"/>
          </p:cNvSpPr>
          <p:nvPr/>
        </p:nvSpPr>
        <p:spPr bwMode="auto">
          <a:xfrm>
            <a:off x="443608" y="323702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upload.wikimedia.org/wikipedia/commons/a/a9/Logo_abc.jpg"/>
          <p:cNvSpPr>
            <a:spLocks noChangeAspect="1" noChangeArrowheads="1"/>
          </p:cNvSpPr>
          <p:nvPr/>
        </p:nvSpPr>
        <p:spPr bwMode="auto">
          <a:xfrm>
            <a:off x="443608" y="323702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https://pixabay.com/static/uploads/photo/2012/04/11/11/32/letter-a-27580_960_720.png"/>
          <p:cNvSpPr>
            <a:spLocks noChangeAspect="1" noChangeArrowheads="1"/>
          </p:cNvSpPr>
          <p:nvPr/>
        </p:nvSpPr>
        <p:spPr bwMode="auto">
          <a:xfrm>
            <a:off x="443608" y="323702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30FA881C-3F96-472E-B039-24D22864FBDB}" type="slidenum">
              <a:rPr lang="ru-RU" smtClean="0">
                <a:solidFill>
                  <a:schemeClr val="bg1"/>
                </a:solidFill>
              </a:rPr>
              <a:pPr/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430312" y="1147559"/>
            <a:ext cx="1944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Проблемы:</a:t>
            </a: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313921"/>
              </p:ext>
            </p:extLst>
          </p:nvPr>
        </p:nvGraphicFramePr>
        <p:xfrm>
          <a:off x="464366" y="1693717"/>
          <a:ext cx="5954649" cy="28118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5988">
                  <a:extLst>
                    <a:ext uri="{9D8B030D-6E8A-4147-A177-3AD203B41FA5}">
                      <a16:colId xmlns:a16="http://schemas.microsoft.com/office/drawing/2014/main" val="2053385624"/>
                    </a:ext>
                  </a:extLst>
                </a:gridCol>
                <a:gridCol w="5058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20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dirty="0"/>
                        <a:t>По мнению ВОЗ рак является одной из 4х основных причин смерти всех людей до 70 лет.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05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/>
                        <a:t>Рак легкого - лидер по смертности среди всех злокачественных онкологических</a:t>
                      </a:r>
                      <a:r>
                        <a:rPr lang="ru-RU" sz="1800" b="0" baseline="0" dirty="0"/>
                        <a:t> заболеваний</a:t>
                      </a:r>
                      <a:endParaRPr lang="ru-RU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5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/>
                        <a:t>Более 75% РЛ выявляют на поздних стадиях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06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/>
                        <a:t>Более 50%</a:t>
                      </a:r>
                      <a:r>
                        <a:rPr lang="ru-RU" sz="1800" b="0" baseline="0" dirty="0"/>
                        <a:t> из них умирают в течение года, когда выявляют рак легкого</a:t>
                      </a:r>
                      <a:endParaRPr lang="ru-RU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2" name="Shape 108"/>
          <p:cNvSpPr txBox="1">
            <a:spLocks noGrp="1"/>
          </p:cNvSpPr>
          <p:nvPr>
            <p:ph type="title"/>
          </p:nvPr>
        </p:nvSpPr>
        <p:spPr>
          <a:xfrm>
            <a:off x="139992" y="-6620"/>
            <a:ext cx="8229599" cy="71793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366092"/>
              </a:buClr>
              <a:buSzPct val="25000"/>
            </a:pPr>
            <a:r>
              <a:rPr lang="ru-RU" sz="3000" b="1" dirty="0">
                <a:latin typeface="Calibri"/>
                <a:ea typeface="Calibri"/>
                <a:cs typeface="Calibri"/>
                <a:sym typeface="Calibri"/>
              </a:rPr>
              <a:t>Почему рак лёгкого</a:t>
            </a:r>
          </a:p>
        </p:txBody>
      </p: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FE7482F6-15C8-49BE-A647-C08E7E8CCC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3720436"/>
              </p:ext>
            </p:extLst>
          </p:nvPr>
        </p:nvGraphicFramePr>
        <p:xfrm>
          <a:off x="423006" y="2768861"/>
          <a:ext cx="1089878" cy="907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FE7482F6-15C8-49BE-A647-C08E7E8CCC3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64367" y="2982267"/>
          <a:ext cx="936104" cy="885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383D47FA-9CB3-4C44-A097-572566BAF3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0808118"/>
              </p:ext>
            </p:extLst>
          </p:nvPr>
        </p:nvGraphicFramePr>
        <p:xfrm>
          <a:off x="428588" y="3596947"/>
          <a:ext cx="1019679" cy="89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C0FB1B1-B2E0-46A7-B180-9F663AD1C10D}"/>
              </a:ext>
            </a:extLst>
          </p:cNvPr>
          <p:cNvGrpSpPr/>
          <p:nvPr/>
        </p:nvGrpSpPr>
        <p:grpSpPr>
          <a:xfrm>
            <a:off x="536102" y="2256965"/>
            <a:ext cx="729295" cy="798181"/>
            <a:chOff x="539553" y="1625124"/>
            <a:chExt cx="729295" cy="798181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3FD3C31F-451B-46D9-B6B2-256D97EED49E}"/>
                </a:ext>
              </a:extLst>
            </p:cNvPr>
            <p:cNvSpPr/>
            <p:nvPr/>
          </p:nvSpPr>
          <p:spPr>
            <a:xfrm>
              <a:off x="539553" y="2270561"/>
              <a:ext cx="233772" cy="1527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D79D6AFD-D699-47F5-ABD1-ACC0D08310EA}"/>
                </a:ext>
              </a:extLst>
            </p:cNvPr>
            <p:cNvSpPr/>
            <p:nvPr/>
          </p:nvSpPr>
          <p:spPr>
            <a:xfrm>
              <a:off x="787315" y="2111291"/>
              <a:ext cx="233772" cy="3120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29A658A6-071D-40DB-A305-E90342B02C2C}"/>
                </a:ext>
              </a:extLst>
            </p:cNvPr>
            <p:cNvSpPr/>
            <p:nvPr/>
          </p:nvSpPr>
          <p:spPr>
            <a:xfrm>
              <a:off x="1035076" y="2368987"/>
              <a:ext cx="233772" cy="543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D2F78E1-E5C7-41CD-90F1-8EBAF2DD81F0}"/>
                </a:ext>
              </a:extLst>
            </p:cNvPr>
            <p:cNvSpPr txBox="1"/>
            <p:nvPr/>
          </p:nvSpPr>
          <p:spPr>
            <a:xfrm>
              <a:off x="717673" y="162512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solidFill>
                    <a:srgbClr val="C00000"/>
                  </a:solidFill>
                </a:rPr>
                <a:t>1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6ADD911-C1EF-46ED-8887-ACCFD7387538}"/>
              </a:ext>
            </a:extLst>
          </p:cNvPr>
          <p:cNvSpPr txBox="1"/>
          <p:nvPr/>
        </p:nvSpPr>
        <p:spPr>
          <a:xfrm>
            <a:off x="7298433" y="1748604"/>
            <a:ext cx="1085892" cy="73263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3800" dirty="0"/>
              <a:t>?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732CAC3-311C-46BA-81B9-E3C4FDFFC8C3}"/>
              </a:ext>
            </a:extLst>
          </p:cNvPr>
          <p:cNvSpPr/>
          <p:nvPr/>
        </p:nvSpPr>
        <p:spPr>
          <a:xfrm>
            <a:off x="6955585" y="2267298"/>
            <a:ext cx="1771588" cy="33316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000" b="1" dirty="0"/>
              <a:t>Что делать? </a:t>
            </a:r>
          </a:p>
        </p:txBody>
      </p:sp>
      <p:pic>
        <p:nvPicPr>
          <p:cNvPr id="1026" name="Picture 2" descr="Картинки по запросу lung cancer icon png">
            <a:extLst>
              <a:ext uri="{FF2B5EF4-FFF2-40B4-BE49-F238E27FC236}">
                <a16:creationId xmlns:a16="http://schemas.microsoft.com/office/drawing/2014/main" id="{81752971-A2AE-4EFF-ADE6-243B111A9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40" y="2554373"/>
            <a:ext cx="1607424" cy="160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632BCBB-3462-4FD5-B549-1142808F8337}"/>
              </a:ext>
            </a:extLst>
          </p:cNvPr>
          <p:cNvSpPr/>
          <p:nvPr/>
        </p:nvSpPr>
        <p:spPr>
          <a:xfrm>
            <a:off x="6688130" y="3799192"/>
            <a:ext cx="2173425" cy="79483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000" b="1" dirty="0"/>
              <a:t>Искать превентивные меры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434A77-3382-4FDF-8C61-32CF4E947E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57" y="1740753"/>
            <a:ext cx="563540" cy="686981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A37818D0-342E-42AF-9DDE-81CFFDB2212C}"/>
              </a:ext>
            </a:extLst>
          </p:cNvPr>
          <p:cNvSpPr/>
          <p:nvPr/>
        </p:nvSpPr>
        <p:spPr>
          <a:xfrm>
            <a:off x="-51197" y="4510062"/>
            <a:ext cx="81283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/>
              <a:t>*</a:t>
            </a:r>
            <a:r>
              <a:rPr lang="en-US" sz="1050" dirty="0"/>
              <a:t>Countries start to act on noncommunicable diseases but need to speed up efforts to meet global commitments - WHO, 18.07.2016</a:t>
            </a:r>
            <a:endParaRPr lang="ru-RU" sz="1050" dirty="0"/>
          </a:p>
        </p:txBody>
      </p:sp>
      <p:pic>
        <p:nvPicPr>
          <p:cNvPr id="36" name="Picture 3" descr="C:\Users\Папа\Desktop\Рисунок1.jpg">
            <a:extLst>
              <a:ext uri="{FF2B5EF4-FFF2-40B4-BE49-F238E27FC236}">
                <a16:creationId xmlns:a16="http://schemas.microsoft.com/office/drawing/2014/main" id="{A6556F47-01F8-40E7-A1EA-C2B0E8345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4037" t="13702" r="7008" b="-2700"/>
          <a:stretch>
            <a:fillRect/>
          </a:stretch>
        </p:blipFill>
        <p:spPr bwMode="auto">
          <a:xfrm>
            <a:off x="8414250" y="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948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Стрелка: вниз 61">
            <a:extLst>
              <a:ext uri="{FF2B5EF4-FFF2-40B4-BE49-F238E27FC236}">
                <a16:creationId xmlns:a16="http://schemas.microsoft.com/office/drawing/2014/main" id="{C58A4AE2-3B3E-41E0-849B-E92547100B5E}"/>
              </a:ext>
            </a:extLst>
          </p:cNvPr>
          <p:cNvSpPr/>
          <p:nvPr/>
        </p:nvSpPr>
        <p:spPr>
          <a:xfrm>
            <a:off x="2818709" y="987574"/>
            <a:ext cx="3789601" cy="4155926"/>
          </a:xfrm>
          <a:prstGeom prst="downArrow">
            <a:avLst>
              <a:gd name="adj1" fmla="val 75880"/>
              <a:gd name="adj2" fmla="val 3251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83518"/>
          </a:xfrm>
        </p:spPr>
        <p:txBody>
          <a:bodyPr>
            <a:noAutofit/>
          </a:bodyPr>
          <a:lstStyle/>
          <a:p>
            <a:r>
              <a:rPr lang="ru-RU" sz="2400" b="1" dirty="0"/>
              <a:t>Необходимость </a:t>
            </a:r>
            <a:r>
              <a:rPr lang="en-US" sz="2400" b="1" dirty="0"/>
              <a:t>IT</a:t>
            </a:r>
            <a:r>
              <a:rPr lang="ru-RU" sz="2400" b="1" dirty="0"/>
              <a:t> поддержки на всех этапах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0" y="4677984"/>
            <a:ext cx="9144000" cy="465516"/>
          </a:xfrm>
          <a:prstGeom prst="rect">
            <a:avLst/>
          </a:prstGeom>
        </p:spPr>
      </p:pic>
      <p:sp>
        <p:nvSpPr>
          <p:cNvPr id="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</p:spPr>
        <p:txBody>
          <a:bodyPr/>
          <a:lstStyle/>
          <a:p>
            <a:fld id="{30FA881C-3F96-472E-B039-24D22864FBDB}" type="slidenum">
              <a:rPr lang="ru-RU" smtClean="0">
                <a:solidFill>
                  <a:schemeClr val="bg1"/>
                </a:solidFill>
              </a:rPr>
              <a:pPr/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EF79EE-8247-4D07-9157-3E0D8E2A41B3}"/>
              </a:ext>
            </a:extLst>
          </p:cNvPr>
          <p:cNvSpPr txBox="1"/>
          <p:nvPr/>
        </p:nvSpPr>
        <p:spPr>
          <a:xfrm>
            <a:off x="3347864" y="1220713"/>
            <a:ext cx="29523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Привлечение</a:t>
            </a:r>
          </a:p>
          <a:p>
            <a:r>
              <a:rPr lang="ru-RU" dirty="0"/>
              <a:t>Анализ группы риска РЛ</a:t>
            </a:r>
          </a:p>
          <a:p>
            <a:r>
              <a:rPr lang="ru-RU" dirty="0"/>
              <a:t>Анкета </a:t>
            </a:r>
          </a:p>
          <a:p>
            <a:r>
              <a:rPr lang="ru-RU" dirty="0"/>
              <a:t>Сбор КТ результатов</a:t>
            </a:r>
          </a:p>
          <a:p>
            <a:r>
              <a:rPr lang="ru-RU" dirty="0"/>
              <a:t>Обработка КТ данных</a:t>
            </a:r>
          </a:p>
          <a:p>
            <a:r>
              <a:rPr lang="ru-RU" dirty="0"/>
              <a:t>Контроль качества</a:t>
            </a:r>
          </a:p>
          <a:p>
            <a:r>
              <a:rPr lang="ru-RU" dirty="0"/>
              <a:t>Напоминания визита </a:t>
            </a:r>
            <a:r>
              <a:rPr lang="en-US" dirty="0"/>
              <a:t>(CRM</a:t>
            </a:r>
            <a:r>
              <a:rPr lang="ru-RU" dirty="0"/>
              <a:t>)</a:t>
            </a:r>
          </a:p>
          <a:p>
            <a:r>
              <a:rPr lang="ru-RU" dirty="0"/>
              <a:t>Учет визитов к онкологам</a:t>
            </a:r>
          </a:p>
          <a:p>
            <a:r>
              <a:rPr lang="ru-RU" dirty="0"/>
              <a:t>Учет ПЭТ-КТ</a:t>
            </a:r>
          </a:p>
          <a:p>
            <a:r>
              <a:rPr lang="ru-RU" dirty="0"/>
              <a:t>Учет верификации</a:t>
            </a:r>
          </a:p>
          <a:p>
            <a:r>
              <a:rPr lang="ru-RU" dirty="0"/>
              <a:t>Наблюдение</a:t>
            </a:r>
          </a:p>
          <a:p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29B3DF-03BD-457D-8E0F-BD6FF4E0CC4B}"/>
              </a:ext>
            </a:extLst>
          </p:cNvPr>
          <p:cNvSpPr txBox="1"/>
          <p:nvPr/>
        </p:nvSpPr>
        <p:spPr>
          <a:xfrm>
            <a:off x="71509" y="1096456"/>
            <a:ext cx="1836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Настройка всех путей привлечения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F081640-967C-420D-AA02-D5658220E64E}"/>
              </a:ext>
            </a:extLst>
          </p:cNvPr>
          <p:cNvCxnSpPr>
            <a:cxnSpLocks/>
          </p:cNvCxnSpPr>
          <p:nvPr/>
        </p:nvCxnSpPr>
        <p:spPr>
          <a:xfrm>
            <a:off x="1907704" y="1419622"/>
            <a:ext cx="1440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A066B9FC-744F-412C-A168-3A34073C9584}"/>
              </a:ext>
            </a:extLst>
          </p:cNvPr>
          <p:cNvCxnSpPr>
            <a:cxnSpLocks/>
          </p:cNvCxnSpPr>
          <p:nvPr/>
        </p:nvCxnSpPr>
        <p:spPr>
          <a:xfrm>
            <a:off x="5796136" y="1681230"/>
            <a:ext cx="72008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678481C-A046-4060-81E6-74CCE1317D36}"/>
              </a:ext>
            </a:extLst>
          </p:cNvPr>
          <p:cNvSpPr txBox="1"/>
          <p:nvPr/>
        </p:nvSpPr>
        <p:spPr>
          <a:xfrm>
            <a:off x="72008" y="1828876"/>
            <a:ext cx="2675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Заполняется каждым пациентом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3F260C-6049-404A-AE7F-B57D1FDDFF6D}"/>
              </a:ext>
            </a:extLst>
          </p:cNvPr>
          <p:cNvSpPr txBox="1"/>
          <p:nvPr/>
        </p:nvSpPr>
        <p:spPr>
          <a:xfrm>
            <a:off x="6501782" y="1334549"/>
            <a:ext cx="2113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Оценка распространенности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2BB5E666-16F1-4FD2-8027-522D5B399744}"/>
              </a:ext>
            </a:extLst>
          </p:cNvPr>
          <p:cNvCxnSpPr>
            <a:cxnSpLocks/>
          </p:cNvCxnSpPr>
          <p:nvPr/>
        </p:nvCxnSpPr>
        <p:spPr>
          <a:xfrm>
            <a:off x="2699792" y="1973618"/>
            <a:ext cx="64807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4FD32A1F-867E-494B-A344-393AAEEFC34F}"/>
              </a:ext>
            </a:extLst>
          </p:cNvPr>
          <p:cNvCxnSpPr>
            <a:cxnSpLocks/>
          </p:cNvCxnSpPr>
          <p:nvPr/>
        </p:nvCxnSpPr>
        <p:spPr>
          <a:xfrm>
            <a:off x="5483012" y="2211710"/>
            <a:ext cx="103320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929A27E-334A-4FF6-AFDA-693E34D2AA0C}"/>
              </a:ext>
            </a:extLst>
          </p:cNvPr>
          <p:cNvSpPr txBox="1"/>
          <p:nvPr/>
        </p:nvSpPr>
        <p:spPr>
          <a:xfrm>
            <a:off x="6538038" y="2049442"/>
            <a:ext cx="2113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Единое хранилище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E2D4E4-AD72-4E20-9A14-3F32E7D65803}"/>
              </a:ext>
            </a:extLst>
          </p:cNvPr>
          <p:cNvSpPr txBox="1"/>
          <p:nvPr/>
        </p:nvSpPr>
        <p:spPr>
          <a:xfrm>
            <a:off x="72008" y="2345853"/>
            <a:ext cx="2555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Помощь врачу-рентгенологу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A70CF625-DB41-450F-90E3-5FDDD66F7565}"/>
              </a:ext>
            </a:extLst>
          </p:cNvPr>
          <p:cNvCxnSpPr>
            <a:cxnSpLocks/>
          </p:cNvCxnSpPr>
          <p:nvPr/>
        </p:nvCxnSpPr>
        <p:spPr>
          <a:xfrm>
            <a:off x="2411760" y="2499742"/>
            <a:ext cx="100811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883617D3-9B4E-4D14-9C66-B44FE3808C87}"/>
              </a:ext>
            </a:extLst>
          </p:cNvPr>
          <p:cNvCxnSpPr>
            <a:cxnSpLocks/>
          </p:cNvCxnSpPr>
          <p:nvPr/>
        </p:nvCxnSpPr>
        <p:spPr>
          <a:xfrm>
            <a:off x="5279534" y="2787774"/>
            <a:ext cx="123668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5922E28-CBAB-4320-A92B-BE4A115824A9}"/>
              </a:ext>
            </a:extLst>
          </p:cNvPr>
          <p:cNvSpPr txBox="1"/>
          <p:nvPr/>
        </p:nvSpPr>
        <p:spPr>
          <a:xfrm>
            <a:off x="6538038" y="2633885"/>
            <a:ext cx="2426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Система пересмотра всех КТ</a:t>
            </a: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71D5E44C-B561-47E5-B2AB-7EB3627D006E}"/>
              </a:ext>
            </a:extLst>
          </p:cNvPr>
          <p:cNvCxnSpPr>
            <a:cxnSpLocks/>
          </p:cNvCxnSpPr>
          <p:nvPr/>
        </p:nvCxnSpPr>
        <p:spPr>
          <a:xfrm>
            <a:off x="2627784" y="3071884"/>
            <a:ext cx="792088" cy="392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D149D2C4-16D1-44C5-AEFB-B88BFDFDE2CD}"/>
              </a:ext>
            </a:extLst>
          </p:cNvPr>
          <p:cNvSpPr txBox="1"/>
          <p:nvPr/>
        </p:nvSpPr>
        <p:spPr>
          <a:xfrm>
            <a:off x="71509" y="2917996"/>
            <a:ext cx="2866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Пациенты забывают и теряются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162B42EC-A71B-4890-9271-79EA152275DB}"/>
              </a:ext>
            </a:extLst>
          </p:cNvPr>
          <p:cNvCxnSpPr>
            <a:cxnSpLocks/>
          </p:cNvCxnSpPr>
          <p:nvPr/>
        </p:nvCxnSpPr>
        <p:spPr>
          <a:xfrm>
            <a:off x="5985180" y="3363838"/>
            <a:ext cx="53103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763DE26-9D77-49AA-8D24-77A2DCB77B53}"/>
              </a:ext>
            </a:extLst>
          </p:cNvPr>
          <p:cNvSpPr txBox="1"/>
          <p:nvPr/>
        </p:nvSpPr>
        <p:spPr>
          <a:xfrm>
            <a:off x="6538037" y="3209824"/>
            <a:ext cx="2570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Анализ «воронки» пациентов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89BE51B-776C-441A-8FCB-0469BDF3E426}"/>
              </a:ext>
            </a:extLst>
          </p:cNvPr>
          <p:cNvSpPr txBox="1"/>
          <p:nvPr/>
        </p:nvSpPr>
        <p:spPr>
          <a:xfrm>
            <a:off x="6491117" y="3698361"/>
            <a:ext cx="2652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Анализ результатов и стадий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2D06486F-B8BB-4A93-92CA-DC5B765D1543}"/>
              </a:ext>
            </a:extLst>
          </p:cNvPr>
          <p:cNvCxnSpPr>
            <a:cxnSpLocks/>
          </p:cNvCxnSpPr>
          <p:nvPr/>
        </p:nvCxnSpPr>
        <p:spPr>
          <a:xfrm>
            <a:off x="5274585" y="3852249"/>
            <a:ext cx="123668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A374C3C8-74D5-498C-8657-DA1985C0A524}"/>
              </a:ext>
            </a:extLst>
          </p:cNvPr>
          <p:cNvCxnSpPr>
            <a:cxnSpLocks/>
          </p:cNvCxnSpPr>
          <p:nvPr/>
        </p:nvCxnSpPr>
        <p:spPr>
          <a:xfrm flipV="1">
            <a:off x="2671261" y="3592786"/>
            <a:ext cx="745055" cy="318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916583E-0CCB-4EE2-B793-6A6D3AB9C205}"/>
              </a:ext>
            </a:extLst>
          </p:cNvPr>
          <p:cNvSpPr txBox="1"/>
          <p:nvPr/>
        </p:nvSpPr>
        <p:spPr>
          <a:xfrm>
            <a:off x="71509" y="3442079"/>
            <a:ext cx="2866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Учет направлений и результатов</a:t>
            </a: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A231BFFE-2782-4727-A41C-7550C0951CA8}"/>
              </a:ext>
            </a:extLst>
          </p:cNvPr>
          <p:cNvCxnSpPr>
            <a:cxnSpLocks/>
          </p:cNvCxnSpPr>
          <p:nvPr/>
        </p:nvCxnSpPr>
        <p:spPr>
          <a:xfrm flipV="1">
            <a:off x="2651300" y="4152310"/>
            <a:ext cx="745055" cy="318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9100B25-9583-4F6A-8812-BC7175028631}"/>
              </a:ext>
            </a:extLst>
          </p:cNvPr>
          <p:cNvSpPr txBox="1"/>
          <p:nvPr/>
        </p:nvSpPr>
        <p:spPr>
          <a:xfrm>
            <a:off x="75422" y="3932659"/>
            <a:ext cx="2866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Учет, напоминание и оценка эффективности всего проекта</a:t>
            </a:r>
          </a:p>
        </p:txBody>
      </p:sp>
      <p:pic>
        <p:nvPicPr>
          <p:cNvPr id="32" name="Picture 3" descr="C:\Users\Папа\Desktop\Рисунок1.jpg">
            <a:extLst>
              <a:ext uri="{FF2B5EF4-FFF2-40B4-BE49-F238E27FC236}">
                <a16:creationId xmlns:a16="http://schemas.microsoft.com/office/drawing/2014/main" id="{F1292B7E-675F-4B58-B9C1-8E2F39849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9764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544" y="60322"/>
            <a:ext cx="7612036" cy="855244"/>
          </a:xfrm>
        </p:spPr>
        <p:txBody>
          <a:bodyPr>
            <a:noAutofit/>
          </a:bodyPr>
          <a:lstStyle/>
          <a:p>
            <a:r>
              <a:rPr lang="ru-RU" sz="2000" b="1" dirty="0"/>
              <a:t>На сегодняшний день нет единой системы, которая бы решила все потребности в скрининге рака легкого, но есть: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0" y="4677984"/>
            <a:ext cx="9144000" cy="465516"/>
          </a:xfrm>
          <a:prstGeom prst="rect">
            <a:avLst/>
          </a:prstGeom>
        </p:spPr>
      </p:pic>
      <p:sp>
        <p:nvSpPr>
          <p:cNvPr id="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</p:spPr>
        <p:txBody>
          <a:bodyPr/>
          <a:lstStyle/>
          <a:p>
            <a:fld id="{30FA881C-3F96-472E-B039-24D22864FBDB}" type="slidenum">
              <a:rPr lang="ru-RU" smtClean="0">
                <a:solidFill>
                  <a:schemeClr val="bg1"/>
                </a:solidFill>
              </a:rPr>
              <a:pPr/>
              <a:t>31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B7F0EE-2A14-44A2-8C43-3DB7D0CC4963}"/>
              </a:ext>
            </a:extLst>
          </p:cNvPr>
          <p:cNvSpPr txBox="1"/>
          <p:nvPr/>
        </p:nvSpPr>
        <p:spPr>
          <a:xfrm>
            <a:off x="1763688" y="1491138"/>
            <a:ext cx="6288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ЕРИС (Единый радиологический информационный сервис)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A82CAD-EF1C-4AB9-A397-2C42C7A2A029}"/>
              </a:ext>
            </a:extLst>
          </p:cNvPr>
          <p:cNvSpPr txBox="1"/>
          <p:nvPr/>
        </p:nvSpPr>
        <p:spPr>
          <a:xfrm>
            <a:off x="1763688" y="3213580"/>
            <a:ext cx="7503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ЕМИАС (Единая медицинская информационно-аналитическая система)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61B7AC-F035-4A02-97DF-46B7D5857E01}"/>
              </a:ext>
            </a:extLst>
          </p:cNvPr>
          <p:cNvSpPr txBox="1"/>
          <p:nvPr/>
        </p:nvSpPr>
        <p:spPr>
          <a:xfrm>
            <a:off x="1763688" y="2352360"/>
            <a:ext cx="482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АРИ (Аудит радиологических исследований)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62A856-0661-4391-93DD-B7C591917AA9}"/>
              </a:ext>
            </a:extLst>
          </p:cNvPr>
          <p:cNvSpPr txBox="1"/>
          <p:nvPr/>
        </p:nvSpPr>
        <p:spPr>
          <a:xfrm>
            <a:off x="1763688" y="3644190"/>
            <a:ext cx="2392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МИС в стационарах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FE7940-6AB2-424B-A43F-353178DF411E}"/>
              </a:ext>
            </a:extLst>
          </p:cNvPr>
          <p:cNvSpPr txBox="1"/>
          <p:nvPr/>
        </p:nvSpPr>
        <p:spPr>
          <a:xfrm>
            <a:off x="1763688" y="407479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Канцер-регистр, реестр ЗАГС и др. системы учета исходов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342246-1E40-48E1-A387-59F9AECC6228}"/>
              </a:ext>
            </a:extLst>
          </p:cNvPr>
          <p:cNvSpPr txBox="1"/>
          <p:nvPr/>
        </p:nvSpPr>
        <p:spPr>
          <a:xfrm>
            <a:off x="1763688" y="1921750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Бумажная и цифровая анкета перед исследованием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1E1671-CA5D-44C2-B244-F300C951660D}"/>
              </a:ext>
            </a:extLst>
          </p:cNvPr>
          <p:cNvSpPr txBox="1"/>
          <p:nvPr/>
        </p:nvSpPr>
        <p:spPr>
          <a:xfrm>
            <a:off x="1763688" y="1060530"/>
            <a:ext cx="4716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Персонализированные приглашения (ДИТ)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071984-07DB-4D5F-AC71-842D70A531CA}"/>
              </a:ext>
            </a:extLst>
          </p:cNvPr>
          <p:cNvSpPr txBox="1"/>
          <p:nvPr/>
        </p:nvSpPr>
        <p:spPr>
          <a:xfrm>
            <a:off x="1763688" y="2782970"/>
            <a:ext cx="533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Системы автоматического поиска очагов в легких</a:t>
            </a:r>
          </a:p>
        </p:txBody>
      </p:sp>
      <p:pic>
        <p:nvPicPr>
          <p:cNvPr id="16" name="Picture 2" descr="http://altaynews.kz/uploads/posts/2012-08/1344598068_gosorgan.jpg">
            <a:extLst>
              <a:ext uri="{FF2B5EF4-FFF2-40B4-BE49-F238E27FC236}">
                <a16:creationId xmlns:a16="http://schemas.microsoft.com/office/drawing/2014/main" id="{5F5A5DEB-105F-422F-818E-C9438959E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06535"/>
            <a:ext cx="1763688" cy="1322766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  <p:pic>
        <p:nvPicPr>
          <p:cNvPr id="21" name="Picture 3" descr="C:\Users\Папа\Desktop\Рисунок1.jpg">
            <a:extLst>
              <a:ext uri="{FF2B5EF4-FFF2-40B4-BE49-F238E27FC236}">
                <a16:creationId xmlns:a16="http://schemas.microsoft.com/office/drawing/2014/main" id="{A2F20C48-C60A-4470-A245-AEEB69821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8700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4"/>
          <p:cNvPicPr>
            <a:picLocks noChangeAspect="1" noChangeArrowheads="1"/>
          </p:cNvPicPr>
          <p:nvPr/>
        </p:nvPicPr>
        <p:blipFill>
          <a:blip r:embed="rId2" cstate="print"/>
          <a:srcRect r="7264" b="-1867"/>
          <a:stretch>
            <a:fillRect/>
          </a:stretch>
        </p:blipFill>
        <p:spPr bwMode="auto">
          <a:xfrm>
            <a:off x="186758" y="3490233"/>
            <a:ext cx="3895385" cy="14845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9" y="816429"/>
            <a:ext cx="3910694" cy="2659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03180" y="97970"/>
            <a:ext cx="5656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47263"/>
            <a:r>
              <a:rPr lang="ru-RU" sz="2400" b="1" dirty="0" err="1">
                <a:ea typeface="Verdana" charset="0"/>
                <a:cs typeface="Verdana" charset="0"/>
              </a:rPr>
              <a:t>Т</a:t>
            </a:r>
            <a:r>
              <a:rPr lang="ru-RU" sz="2400" b="1" dirty="0" err="1">
                <a:ea typeface="Verdana" charset="0"/>
                <a:cs typeface="Verdana" charset="0"/>
                <a:sym typeface="Helvetica Light"/>
              </a:rPr>
              <a:t>елерадиологическое</a:t>
            </a:r>
            <a:r>
              <a:rPr lang="ru-RU" sz="2400" b="1" dirty="0">
                <a:ea typeface="Verdana" charset="0"/>
                <a:cs typeface="Verdana" charset="0"/>
                <a:sym typeface="Helvetica Light"/>
              </a:rPr>
              <a:t> консультирование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82835" y="2189679"/>
            <a:ext cx="4961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2017 г. – 2673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телеконсультации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2"/>
          <a:stretch>
            <a:fillRect/>
          </a:stretch>
        </p:blipFill>
        <p:spPr>
          <a:xfrm>
            <a:off x="5639189" y="2710542"/>
            <a:ext cx="3406838" cy="22696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54"/>
          <a:stretch>
            <a:fillRect/>
          </a:stretch>
        </p:blipFill>
        <p:spPr>
          <a:xfrm>
            <a:off x="4190998" y="2722744"/>
            <a:ext cx="2674251" cy="2248274"/>
          </a:xfrm>
          <a:prstGeom prst="rect">
            <a:avLst/>
          </a:prstGeom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5"/>
          <a:stretch>
            <a:fillRect/>
          </a:stretch>
        </p:blipFill>
        <p:spPr bwMode="auto">
          <a:xfrm>
            <a:off x="6337202" y="717550"/>
            <a:ext cx="406159" cy="27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4321626" y="870858"/>
            <a:ext cx="1371600" cy="762000"/>
            <a:chOff x="5573486" y="1088571"/>
            <a:chExt cx="1828800" cy="1016000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5573486" y="1088571"/>
              <a:ext cx="1828800" cy="1016000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12" name="Picture 2" descr="C:\Users\Vladzimirskiy\Desktop\Clipart\Рисунок4.jpg"/>
            <p:cNvPicPr>
              <a:picLocks noChangeAspect="1" noChangeArrowheads="1"/>
            </p:cNvPicPr>
            <p:nvPr/>
          </p:nvPicPr>
          <p:blipFill>
            <a:blip r:embed="rId7" cstate="print"/>
            <a:srcRect t="11162" b="8076"/>
            <a:stretch>
              <a:fillRect/>
            </a:stretch>
          </p:blipFill>
          <p:spPr bwMode="auto">
            <a:xfrm>
              <a:off x="5695641" y="1175991"/>
              <a:ext cx="959921" cy="781801"/>
            </a:xfrm>
            <a:prstGeom prst="rect">
              <a:avLst/>
            </a:prstGeom>
            <a:noFill/>
          </p:spPr>
        </p:pic>
        <p:pic>
          <p:nvPicPr>
            <p:cNvPr id="13" name="Picture 3" descr="C:\Users\Vladzimirskiy\Desktop\Clipart\doctor-icon-56360.png"/>
            <p:cNvPicPr>
              <a:picLocks noChangeAspect="1" noChangeArrowheads="1"/>
            </p:cNvPicPr>
            <p:nvPr/>
          </p:nvPicPr>
          <p:blipFill>
            <a:blip r:embed="rId8" cstate="print"/>
            <a:srcRect l="20672" t="5906" r="11407" b="5501"/>
            <a:stretch>
              <a:fillRect/>
            </a:stretch>
          </p:blipFill>
          <p:spPr bwMode="auto">
            <a:xfrm>
              <a:off x="6613337" y="1215024"/>
              <a:ext cx="716377" cy="762147"/>
            </a:xfrm>
            <a:prstGeom prst="rect">
              <a:avLst/>
            </a:prstGeom>
            <a:noFill/>
          </p:spPr>
        </p:pic>
      </p:grpSp>
      <p:grpSp>
        <p:nvGrpSpPr>
          <p:cNvPr id="24" name="Группа 23"/>
          <p:cNvGrpSpPr/>
          <p:nvPr/>
        </p:nvGrpSpPr>
        <p:grpSpPr>
          <a:xfrm>
            <a:off x="7424059" y="859973"/>
            <a:ext cx="1480457" cy="762000"/>
            <a:chOff x="9971315" y="1132114"/>
            <a:chExt cx="1973942" cy="1016000"/>
          </a:xfrm>
        </p:grpSpPr>
        <p:pic>
          <p:nvPicPr>
            <p:cNvPr id="20" name="Picture 3" descr="C:\Users\Vladzimirskiy\Desktop\Clipart\medrad_logo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716986" y="1146627"/>
              <a:ext cx="1177234" cy="945972"/>
            </a:xfrm>
            <a:prstGeom prst="rect">
              <a:avLst/>
            </a:prstGeom>
            <a:noFill/>
          </p:spPr>
        </p:pic>
        <p:pic>
          <p:nvPicPr>
            <p:cNvPr id="21" name="Picture 3" descr="C:\Users\Vladzimirskiy\Desktop\Clipart\doctor-icon-56360.png"/>
            <p:cNvPicPr>
              <a:picLocks noChangeAspect="1" noChangeArrowheads="1"/>
            </p:cNvPicPr>
            <p:nvPr/>
          </p:nvPicPr>
          <p:blipFill>
            <a:blip r:embed="rId8" cstate="print"/>
            <a:srcRect l="20672" t="5906" r="11407" b="5501"/>
            <a:stretch>
              <a:fillRect/>
            </a:stretch>
          </p:blipFill>
          <p:spPr bwMode="auto">
            <a:xfrm>
              <a:off x="10009681" y="1229538"/>
              <a:ext cx="716377" cy="762147"/>
            </a:xfrm>
            <a:prstGeom prst="rect">
              <a:avLst/>
            </a:prstGeom>
            <a:noFill/>
          </p:spPr>
        </p:pic>
        <p:sp>
          <p:nvSpPr>
            <p:cNvPr id="23" name="Скругленный прямоугольник 22"/>
            <p:cNvSpPr/>
            <p:nvPr/>
          </p:nvSpPr>
          <p:spPr>
            <a:xfrm>
              <a:off x="9971315" y="1132114"/>
              <a:ext cx="1973942" cy="1016000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sp>
        <p:nvSpPr>
          <p:cNvPr id="27" name="Двойная стрелка влево/вправо 26"/>
          <p:cNvSpPr/>
          <p:nvPr/>
        </p:nvSpPr>
        <p:spPr>
          <a:xfrm>
            <a:off x="5747656" y="1099456"/>
            <a:ext cx="1589315" cy="33745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0" name="image1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164" y="904969"/>
            <a:ext cx="74771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158345" y="1703613"/>
            <a:ext cx="17867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/>
              <a:t>Поликлиника/врач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41034" y="1703613"/>
            <a:ext cx="197560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/>
              <a:t>НПЦМР ДЗМ/эксперт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70172" y="1703613"/>
            <a:ext cx="6094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/>
              <a:t>ЕРИС</a:t>
            </a:r>
          </a:p>
        </p:txBody>
      </p:sp>
      <p:pic>
        <p:nvPicPr>
          <p:cNvPr id="26" name="Picture 3" descr="C:\Users\Папа\Desktop\Рисунок1.jpg">
            <a:extLst>
              <a:ext uri="{FF2B5EF4-FFF2-40B4-BE49-F238E27FC236}">
                <a16:creationId xmlns:a16="http://schemas.microsoft.com/office/drawing/2014/main" id="{D76ABBB8-D2D4-4DD2-A150-0C8BC78EF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5432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605118" y="1754842"/>
            <a:ext cx="7857686" cy="3209045"/>
            <a:chOff x="135466" y="1100667"/>
            <a:chExt cx="11755978" cy="5554133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8549"/>
            <a:stretch/>
          </p:blipFill>
          <p:spPr bwMode="auto">
            <a:xfrm>
              <a:off x="135466" y="1100667"/>
              <a:ext cx="11755978" cy="5554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10033102" y="2544964"/>
              <a:ext cx="1643642" cy="155812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dirty="0">
                  <a:solidFill>
                    <a:srgbClr val="FFFF00"/>
                  </a:solidFill>
                  <a:latin typeface="Verdana" charset="0"/>
                  <a:ea typeface="Verdana" charset="0"/>
                  <a:cs typeface="Verdana" charset="0"/>
                </a:rPr>
                <a:t>Отчёты</a:t>
              </a:r>
            </a:p>
            <a:p>
              <a:pPr algn="ctr"/>
              <a:r>
                <a:rPr lang="ru-RU" sz="1050" dirty="0">
                  <a:solidFill>
                    <a:srgbClr val="FFFF00"/>
                  </a:solidFill>
                  <a:latin typeface="Verdana" charset="0"/>
                  <a:ea typeface="Verdana" charset="0"/>
                  <a:cs typeface="Verdana" charset="0"/>
                </a:rPr>
                <a:t>Рейтинги</a:t>
              </a:r>
              <a:endParaRPr lang="en-US" sz="1050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endParaRPr>
            </a:p>
            <a:p>
              <a:pPr algn="ctr"/>
              <a:r>
                <a:rPr lang="ru-RU" sz="1050" dirty="0">
                  <a:solidFill>
                    <a:srgbClr val="FFFF00"/>
                  </a:solidFill>
                  <a:latin typeface="Verdana" charset="0"/>
                  <a:ea typeface="Verdana" charset="0"/>
                  <a:cs typeface="Verdana" charset="0"/>
                </a:rPr>
                <a:t>Премии</a:t>
              </a:r>
            </a:p>
            <a:p>
              <a:pPr algn="ctr"/>
              <a:r>
                <a:rPr lang="ru-RU" sz="1050" dirty="0">
                  <a:solidFill>
                    <a:srgbClr val="FFFF00"/>
                  </a:solidFill>
                  <a:latin typeface="Verdana" charset="0"/>
                  <a:ea typeface="Verdana" charset="0"/>
                  <a:cs typeface="Verdana" charset="0"/>
                </a:rPr>
                <a:t>Вебинары</a:t>
              </a:r>
            </a:p>
            <a:p>
              <a:pPr algn="ctr"/>
              <a:r>
                <a:rPr lang="ru-RU" sz="1050" dirty="0">
                  <a:solidFill>
                    <a:srgbClr val="FFFF00"/>
                  </a:solidFill>
                  <a:latin typeface="Verdana" charset="0"/>
                  <a:ea typeface="Verdana" charset="0"/>
                  <a:cs typeface="Verdana" charset="0"/>
                </a:rPr>
                <a:t>СДО</a:t>
              </a:r>
              <a:endParaRPr lang="ru-RU" sz="1350" dirty="0">
                <a:solidFill>
                  <a:srgbClr val="FFFF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880830" y="0"/>
            <a:ext cx="737169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b="1" dirty="0"/>
              <a:t>ТЕЛЕАУДИТ</a:t>
            </a:r>
            <a:r>
              <a:rPr lang="en-US" sz="2100" b="1" dirty="0"/>
              <a:t> – </a:t>
            </a:r>
            <a:r>
              <a:rPr lang="ru-RU" sz="2100" b="1" dirty="0"/>
              <a:t>ключевая «управленческая» телемедицинская </a:t>
            </a:r>
          </a:p>
          <a:p>
            <a:pPr algn="ctr"/>
            <a:r>
              <a:rPr lang="ru-RU" sz="2100" b="1" dirty="0"/>
              <a:t>процедура в лучевой диагностике в масштабе мегаполиса</a:t>
            </a:r>
          </a:p>
        </p:txBody>
      </p:sp>
      <p:grpSp>
        <p:nvGrpSpPr>
          <p:cNvPr id="7" name="Группа 22"/>
          <p:cNvGrpSpPr>
            <a:grpSpLocks/>
          </p:cNvGrpSpPr>
          <p:nvPr/>
        </p:nvGrpSpPr>
        <p:grpSpPr bwMode="auto">
          <a:xfrm>
            <a:off x="6487887" y="1014845"/>
            <a:ext cx="3658141" cy="1192212"/>
            <a:chOff x="6657975" y="1707356"/>
            <a:chExt cx="3961121" cy="1245952"/>
          </a:xfrm>
        </p:grpSpPr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EAD782BD-755C-4EA4-A386-F653442B3AB0}"/>
                </a:ext>
              </a:extLst>
            </p:cNvPr>
            <p:cNvSpPr/>
            <p:nvPr/>
          </p:nvSpPr>
          <p:spPr>
            <a:xfrm>
              <a:off x="8094193" y="2455591"/>
              <a:ext cx="117125" cy="9788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28455"/>
                  </a:lnTo>
                  <a:lnTo>
                    <a:pt x="1349116" y="228455"/>
                  </a:lnTo>
                  <a:lnTo>
                    <a:pt x="1349116" y="412015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026CA129-4176-4C11-99C4-2ECC228CC17D}"/>
                </a:ext>
              </a:extLst>
            </p:cNvPr>
            <p:cNvSpPr/>
            <p:nvPr/>
          </p:nvSpPr>
          <p:spPr>
            <a:xfrm>
              <a:off x="7454808" y="2029213"/>
              <a:ext cx="44161" cy="10120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6497"/>
                  </a:lnTo>
                  <a:lnTo>
                    <a:pt x="2423003" y="186497"/>
                  </a:lnTo>
                  <a:lnTo>
                    <a:pt x="2423003" y="37005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14B966B5-5E7C-43D3-A96F-BBA5D8874CA6}"/>
                </a:ext>
              </a:extLst>
            </p:cNvPr>
            <p:cNvSpPr/>
            <p:nvPr/>
          </p:nvSpPr>
          <p:spPr>
            <a:xfrm>
              <a:off x="8096114" y="2457250"/>
              <a:ext cx="426257" cy="10120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6497"/>
                  </a:lnTo>
                  <a:lnTo>
                    <a:pt x="1615335" y="186497"/>
                  </a:lnTo>
                  <a:lnTo>
                    <a:pt x="1615335" y="370058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BA30BABC-D41E-45A5-B24D-9B30E1B949C9}"/>
                </a:ext>
              </a:extLst>
            </p:cNvPr>
            <p:cNvSpPr/>
            <p:nvPr/>
          </p:nvSpPr>
          <p:spPr>
            <a:xfrm>
              <a:off x="7687137" y="2455591"/>
              <a:ext cx="232330" cy="19411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615335" y="0"/>
                  </a:moveTo>
                  <a:lnTo>
                    <a:pt x="1615335" y="186497"/>
                  </a:lnTo>
                  <a:lnTo>
                    <a:pt x="0" y="186497"/>
                  </a:lnTo>
                  <a:lnTo>
                    <a:pt x="0" y="370058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C3165939-E285-46DB-993F-E162621055E3}"/>
                </a:ext>
              </a:extLst>
            </p:cNvPr>
            <p:cNvSpPr/>
            <p:nvPr/>
          </p:nvSpPr>
          <p:spPr>
            <a:xfrm>
              <a:off x="6813502" y="2029213"/>
              <a:ext cx="641306" cy="10120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423003" y="0"/>
                  </a:moveTo>
                  <a:lnTo>
                    <a:pt x="2423003" y="186497"/>
                  </a:lnTo>
                  <a:lnTo>
                    <a:pt x="0" y="186497"/>
                  </a:lnTo>
                  <a:lnTo>
                    <a:pt x="0" y="37005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8C3F455E-15C0-4C98-8EA9-BE45D2DD3B47}"/>
                </a:ext>
              </a:extLst>
            </p:cNvPr>
            <p:cNvSpPr/>
            <p:nvPr/>
          </p:nvSpPr>
          <p:spPr>
            <a:xfrm>
              <a:off x="7298777" y="1708160"/>
              <a:ext cx="310692" cy="321564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3043" t="3828" r="-194009" b="-11288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D66A4384-7C81-46B3-8509-57942C8FFF84}"/>
                </a:ext>
              </a:extLst>
            </p:cNvPr>
            <p:cNvSpPr/>
            <p:nvPr/>
          </p:nvSpPr>
          <p:spPr>
            <a:xfrm>
              <a:off x="7610334" y="1707356"/>
              <a:ext cx="464659" cy="321857"/>
            </a:xfrm>
            <a:custGeom>
              <a:avLst/>
              <a:gdLst>
                <a:gd name="connsiteX0" fmla="*/ 0 w 1762184"/>
                <a:gd name="connsiteY0" fmla="*/ 0 h 1174789"/>
                <a:gd name="connsiteX1" fmla="*/ 1762184 w 1762184"/>
                <a:gd name="connsiteY1" fmla="*/ 0 h 1174789"/>
                <a:gd name="connsiteX2" fmla="*/ 1762184 w 1762184"/>
                <a:gd name="connsiteY2" fmla="*/ 1174789 h 1174789"/>
                <a:gd name="connsiteX3" fmla="*/ 0 w 1762184"/>
                <a:gd name="connsiteY3" fmla="*/ 1174789 h 1174789"/>
                <a:gd name="connsiteX4" fmla="*/ 0 w 1762184"/>
                <a:gd name="connsiteY4" fmla="*/ 0 h 11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2184" h="1174789">
                  <a:moveTo>
                    <a:pt x="0" y="0"/>
                  </a:moveTo>
                  <a:lnTo>
                    <a:pt x="1762184" y="0"/>
                  </a:lnTo>
                  <a:lnTo>
                    <a:pt x="1762184" y="1174789"/>
                  </a:lnTo>
                  <a:lnTo>
                    <a:pt x="0" y="117478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15729" tIns="115729" rIns="115729" bIns="115729" spcCol="1270" anchor="ctr"/>
            <a:lstStyle/>
            <a:p>
              <a:pPr defTabSz="135013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9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Да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CB7365E8-6278-493E-8B77-997C67EED8C1}"/>
                </a:ext>
              </a:extLst>
            </p:cNvPr>
            <p:cNvSpPr/>
            <p:nvPr/>
          </p:nvSpPr>
          <p:spPr>
            <a:xfrm>
              <a:off x="6657975" y="2131016"/>
              <a:ext cx="310692" cy="321564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90104" t="2552" r="-90194" b="-7386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9232E2B3-92CD-4099-9963-0B6615103A37}"/>
                </a:ext>
              </a:extLst>
            </p:cNvPr>
            <p:cNvSpPr/>
            <p:nvPr/>
          </p:nvSpPr>
          <p:spPr>
            <a:xfrm>
              <a:off x="6969028" y="2130415"/>
              <a:ext cx="466579" cy="321857"/>
            </a:xfrm>
            <a:custGeom>
              <a:avLst/>
              <a:gdLst>
                <a:gd name="connsiteX0" fmla="*/ 0 w 1762184"/>
                <a:gd name="connsiteY0" fmla="*/ 0 h 1174789"/>
                <a:gd name="connsiteX1" fmla="*/ 1762184 w 1762184"/>
                <a:gd name="connsiteY1" fmla="*/ 0 h 1174789"/>
                <a:gd name="connsiteX2" fmla="*/ 1762184 w 1762184"/>
                <a:gd name="connsiteY2" fmla="*/ 1174789 h 1174789"/>
                <a:gd name="connsiteX3" fmla="*/ 0 w 1762184"/>
                <a:gd name="connsiteY3" fmla="*/ 1174789 h 1174789"/>
                <a:gd name="connsiteX4" fmla="*/ 0 w 1762184"/>
                <a:gd name="connsiteY4" fmla="*/ 0 h 11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2184" h="1174789">
                  <a:moveTo>
                    <a:pt x="0" y="0"/>
                  </a:moveTo>
                  <a:lnTo>
                    <a:pt x="1762184" y="0"/>
                  </a:lnTo>
                  <a:lnTo>
                    <a:pt x="1762184" y="1174789"/>
                  </a:lnTo>
                  <a:lnTo>
                    <a:pt x="0" y="117478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15729" tIns="115729" rIns="115729" bIns="115729" spcCol="1270" anchor="ctr"/>
            <a:lstStyle/>
            <a:p>
              <a:pPr defTabSz="135013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900" dirty="0">
                  <a:solidFill>
                    <a:srgbClr val="00B050"/>
                  </a:solidFill>
                </a:rPr>
                <a:t>Да</a:t>
              </a: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86708CF3-4D1D-4814-84BF-B3FBDBCB2692}"/>
                </a:ext>
              </a:extLst>
            </p:cNvPr>
            <p:cNvSpPr/>
            <p:nvPr/>
          </p:nvSpPr>
          <p:spPr>
            <a:xfrm>
              <a:off x="7512378" y="2559271"/>
              <a:ext cx="310692" cy="321564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83249" t="2682" r="706" b="-638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52EEC5E6-C835-4F67-88FB-442504526DFF}"/>
                </a:ext>
              </a:extLst>
            </p:cNvPr>
            <p:cNvSpPr/>
            <p:nvPr/>
          </p:nvSpPr>
          <p:spPr>
            <a:xfrm>
              <a:off x="7775460" y="2586657"/>
              <a:ext cx="572183" cy="320198"/>
            </a:xfrm>
            <a:custGeom>
              <a:avLst/>
              <a:gdLst>
                <a:gd name="connsiteX0" fmla="*/ 0 w 1762184"/>
                <a:gd name="connsiteY0" fmla="*/ 0 h 1174789"/>
                <a:gd name="connsiteX1" fmla="*/ 1762184 w 1762184"/>
                <a:gd name="connsiteY1" fmla="*/ 0 h 1174789"/>
                <a:gd name="connsiteX2" fmla="*/ 1762184 w 1762184"/>
                <a:gd name="connsiteY2" fmla="*/ 1174789 h 1174789"/>
                <a:gd name="connsiteX3" fmla="*/ 0 w 1762184"/>
                <a:gd name="connsiteY3" fmla="*/ 1174789 h 1174789"/>
                <a:gd name="connsiteX4" fmla="*/ 0 w 1762184"/>
                <a:gd name="connsiteY4" fmla="*/ 0 h 11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2184" h="1174789">
                  <a:moveTo>
                    <a:pt x="0" y="0"/>
                  </a:moveTo>
                  <a:lnTo>
                    <a:pt x="1762184" y="0"/>
                  </a:lnTo>
                  <a:lnTo>
                    <a:pt x="1762184" y="1174789"/>
                  </a:lnTo>
                  <a:lnTo>
                    <a:pt x="0" y="117478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15729" tIns="115729" rIns="115729" bIns="115729" spcCol="1270" anchor="ctr"/>
            <a:lstStyle/>
            <a:p>
              <a:pPr defTabSz="135013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900" dirty="0">
                  <a:solidFill>
                    <a:srgbClr val="00B050"/>
                  </a:solidFill>
                </a:rPr>
                <a:t>Нет</a:t>
              </a: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36B56B0B-D607-4E39-9726-41276711308F}"/>
                </a:ext>
              </a:extLst>
            </p:cNvPr>
            <p:cNvSpPr/>
            <p:nvPr/>
          </p:nvSpPr>
          <p:spPr>
            <a:xfrm>
              <a:off x="8377026" y="2557954"/>
              <a:ext cx="310692" cy="321564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81975" t="3958" r="2647" b="-8932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66A75684-A89F-4EA0-93EF-8247B68F386B}"/>
                </a:ext>
              </a:extLst>
            </p:cNvPr>
            <p:cNvSpPr/>
            <p:nvPr/>
          </p:nvSpPr>
          <p:spPr>
            <a:xfrm>
              <a:off x="8647176" y="2568407"/>
              <a:ext cx="464659" cy="306926"/>
            </a:xfrm>
            <a:custGeom>
              <a:avLst/>
              <a:gdLst>
                <a:gd name="connsiteX0" fmla="*/ 0 w 1762184"/>
                <a:gd name="connsiteY0" fmla="*/ 0 h 1174789"/>
                <a:gd name="connsiteX1" fmla="*/ 1762184 w 1762184"/>
                <a:gd name="connsiteY1" fmla="*/ 0 h 1174789"/>
                <a:gd name="connsiteX2" fmla="*/ 1762184 w 1762184"/>
                <a:gd name="connsiteY2" fmla="*/ 1174789 h 1174789"/>
                <a:gd name="connsiteX3" fmla="*/ 0 w 1762184"/>
                <a:gd name="connsiteY3" fmla="*/ 1174789 h 1174789"/>
                <a:gd name="connsiteX4" fmla="*/ 0 w 1762184"/>
                <a:gd name="connsiteY4" fmla="*/ 0 h 11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2184" h="1174789">
                  <a:moveTo>
                    <a:pt x="0" y="0"/>
                  </a:moveTo>
                  <a:lnTo>
                    <a:pt x="1762184" y="0"/>
                  </a:lnTo>
                  <a:lnTo>
                    <a:pt x="1762184" y="1174789"/>
                  </a:lnTo>
                  <a:lnTo>
                    <a:pt x="0" y="117478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15729" tIns="115729" rIns="115729" bIns="115729" spcCol="1270" anchor="ctr"/>
            <a:lstStyle/>
            <a:p>
              <a:pPr defTabSz="135013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900" dirty="0">
                  <a:solidFill>
                    <a:srgbClr val="00B050"/>
                  </a:solidFill>
                </a:rPr>
                <a:t>Да</a:t>
              </a: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6603E5E8-EE51-428D-ACCF-CB5F88292F10}"/>
                </a:ext>
              </a:extLst>
            </p:cNvPr>
            <p:cNvSpPr/>
            <p:nvPr/>
          </p:nvSpPr>
          <p:spPr>
            <a:xfrm>
              <a:off x="7939579" y="2131016"/>
              <a:ext cx="310692" cy="321564"/>
            </a:xfrm>
            <a:prstGeom prst="ellipse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90104" t="1276" r="-91114" b="-8662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56FA305D-8DE5-48E5-B028-740C73585280}"/>
                </a:ext>
              </a:extLst>
            </p:cNvPr>
            <p:cNvSpPr/>
            <p:nvPr/>
          </p:nvSpPr>
          <p:spPr>
            <a:xfrm>
              <a:off x="8249720" y="2130415"/>
              <a:ext cx="608664" cy="321857"/>
            </a:xfrm>
            <a:custGeom>
              <a:avLst/>
              <a:gdLst>
                <a:gd name="connsiteX0" fmla="*/ 0 w 1762184"/>
                <a:gd name="connsiteY0" fmla="*/ 0 h 1174789"/>
                <a:gd name="connsiteX1" fmla="*/ 1762184 w 1762184"/>
                <a:gd name="connsiteY1" fmla="*/ 0 h 1174789"/>
                <a:gd name="connsiteX2" fmla="*/ 1762184 w 1762184"/>
                <a:gd name="connsiteY2" fmla="*/ 1174789 h 1174789"/>
                <a:gd name="connsiteX3" fmla="*/ 0 w 1762184"/>
                <a:gd name="connsiteY3" fmla="*/ 1174789 h 1174789"/>
                <a:gd name="connsiteX4" fmla="*/ 0 w 1762184"/>
                <a:gd name="connsiteY4" fmla="*/ 0 h 11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2184" h="1174789">
                  <a:moveTo>
                    <a:pt x="0" y="0"/>
                  </a:moveTo>
                  <a:lnTo>
                    <a:pt x="1762184" y="0"/>
                  </a:lnTo>
                  <a:lnTo>
                    <a:pt x="1762184" y="1174789"/>
                  </a:lnTo>
                  <a:lnTo>
                    <a:pt x="0" y="117478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15729" tIns="115729" rIns="115729" bIns="115729" spcCol="1270" anchor="ctr"/>
            <a:lstStyle/>
            <a:p>
              <a:pPr defTabSz="135013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900" dirty="0">
                  <a:solidFill>
                    <a:srgbClr val="000000"/>
                  </a:solidFill>
                </a:rPr>
                <a:t>Нет</a:t>
              </a:r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B7B3BCB5-6352-4370-B0A9-AA3F3BCC3B60}"/>
                </a:ext>
              </a:extLst>
            </p:cNvPr>
            <p:cNvSpPr/>
            <p:nvPr/>
          </p:nvSpPr>
          <p:spPr>
            <a:xfrm>
              <a:off x="8249720" y="2553476"/>
              <a:ext cx="466578" cy="321857"/>
            </a:xfrm>
            <a:custGeom>
              <a:avLst/>
              <a:gdLst>
                <a:gd name="connsiteX0" fmla="*/ 0 w 1762184"/>
                <a:gd name="connsiteY0" fmla="*/ 0 h 1174789"/>
                <a:gd name="connsiteX1" fmla="*/ 1762184 w 1762184"/>
                <a:gd name="connsiteY1" fmla="*/ 0 h 1174789"/>
                <a:gd name="connsiteX2" fmla="*/ 1762184 w 1762184"/>
                <a:gd name="connsiteY2" fmla="*/ 1174789 h 1174789"/>
                <a:gd name="connsiteX3" fmla="*/ 0 w 1762184"/>
                <a:gd name="connsiteY3" fmla="*/ 1174789 h 1174789"/>
                <a:gd name="connsiteX4" fmla="*/ 0 w 1762184"/>
                <a:gd name="connsiteY4" fmla="*/ 0 h 11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2184" h="1174789">
                  <a:moveTo>
                    <a:pt x="0" y="0"/>
                  </a:moveTo>
                  <a:lnTo>
                    <a:pt x="1762184" y="0"/>
                  </a:lnTo>
                  <a:lnTo>
                    <a:pt x="1762184" y="1174789"/>
                  </a:lnTo>
                  <a:lnTo>
                    <a:pt x="0" y="117478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7869" tIns="87869" rIns="87869" bIns="87869" spcCol="1270" anchor="ctr"/>
            <a:lstStyle/>
            <a:p>
              <a:pPr defTabSz="1025103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75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7B0B9A83-B0A0-4B4B-A5F6-6AD216CAB5B3}"/>
                </a:ext>
              </a:extLst>
            </p:cNvPr>
            <p:cNvSpPr/>
            <p:nvPr/>
          </p:nvSpPr>
          <p:spPr>
            <a:xfrm>
              <a:off x="8647176" y="1949578"/>
              <a:ext cx="1610946" cy="5026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83">
                <a:defRPr/>
              </a:pPr>
              <a:endParaRPr lang="ru-RU" sz="1350">
                <a:solidFill>
                  <a:srgbClr val="FFFFFF"/>
                </a:solidFill>
              </a:endParaRP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5372B70B-8110-497D-832D-381CC81C5AB7}"/>
                </a:ext>
              </a:extLst>
            </p:cNvPr>
            <p:cNvSpPr/>
            <p:nvPr/>
          </p:nvSpPr>
          <p:spPr>
            <a:xfrm>
              <a:off x="9008150" y="2452272"/>
              <a:ext cx="1610946" cy="501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83">
                <a:defRPr/>
              </a:pPr>
              <a:endParaRPr lang="ru-RU" sz="1350">
                <a:solidFill>
                  <a:srgbClr val="FFFFFF"/>
                </a:solidFill>
              </a:endParaRP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1100022" y="749392"/>
            <a:ext cx="54408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9069">
              <a:buFont typeface="Arial" pitchFamily="34" charset="0"/>
              <a:buChar char="•"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charset="0"/>
                <a:cs typeface="Century Gothic" charset="0"/>
              </a:rPr>
              <a:t>Автоматическая </a:t>
            </a:r>
            <a:r>
              <a:rPr lang="ru-RU" sz="15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entury Gothic" charset="0"/>
                <a:cs typeface="Century Gothic" charset="0"/>
              </a:rPr>
              <a:t>анонимизация</a:t>
            </a:r>
            <a:endParaRPr lang="ru-RU" sz="1500" dirty="0">
              <a:solidFill>
                <a:schemeClr val="tx1">
                  <a:lumMod val="75000"/>
                  <a:lumOff val="25000"/>
                </a:schemeClr>
              </a:solidFill>
              <a:ea typeface="Century Gothic" charset="0"/>
              <a:cs typeface="Century Gothic" charset="0"/>
            </a:endParaRPr>
          </a:p>
          <a:p>
            <a:pPr indent="169069">
              <a:buFont typeface="Arial" pitchFamily="34" charset="0"/>
              <a:buChar char="•"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charset="0"/>
                <a:cs typeface="Century Gothic" charset="0"/>
              </a:rPr>
              <a:t>Генератор случайной выборки до 10% исследований</a:t>
            </a:r>
          </a:p>
          <a:p>
            <a:pPr indent="169069">
              <a:buFont typeface="Arial" pitchFamily="34" charset="0"/>
              <a:buChar char="•"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charset="0"/>
                <a:cs typeface="Century Gothic" charset="0"/>
              </a:rPr>
              <a:t>Автоматическое формирование отчетности</a:t>
            </a:r>
          </a:p>
          <a:p>
            <a:pPr indent="169069">
              <a:buFont typeface="Arial" pitchFamily="34" charset="0"/>
              <a:buChar char="•"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charset="0"/>
                <a:cs typeface="Century Gothic" charset="0"/>
              </a:rPr>
              <a:t>Выбор типов исследований под каждого специалиста</a:t>
            </a:r>
          </a:p>
        </p:txBody>
      </p:sp>
      <p:pic>
        <p:nvPicPr>
          <p:cNvPr id="29" name="Picture 3" descr="C:\Users\Папа\Desktop\Рисунок1.jpg">
            <a:extLst>
              <a:ext uri="{FF2B5EF4-FFF2-40B4-BE49-F238E27FC236}">
                <a16:creationId xmlns:a16="http://schemas.microsoft.com/office/drawing/2014/main" id="{99986843-DFA2-42B4-B3BD-A6BE1C9CD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02387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19786"/>
          <a:stretch>
            <a:fillRect/>
          </a:stretch>
        </p:blipFill>
        <p:spPr bwMode="auto">
          <a:xfrm>
            <a:off x="4901229" y="532091"/>
            <a:ext cx="4242772" cy="43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0556"/>
          </a:xfrm>
        </p:spPr>
        <p:txBody>
          <a:bodyPr>
            <a:normAutofit/>
          </a:bodyPr>
          <a:lstStyle/>
          <a:p>
            <a:r>
              <a:rPr lang="ru-RU" sz="2400" b="1" dirty="0"/>
              <a:t>Анализ и управление ЕРИС в режиме реального времени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r="32870"/>
          <a:stretch>
            <a:fillRect/>
          </a:stretch>
        </p:blipFill>
        <p:spPr>
          <a:xfrm>
            <a:off x="0" y="707571"/>
            <a:ext cx="4953000" cy="4040901"/>
          </a:xfrm>
        </p:spPr>
      </p:pic>
      <p:pic>
        <p:nvPicPr>
          <p:cNvPr id="7" name="Shape 107"/>
          <p:cNvPicPr preferRelativeResize="0"/>
          <p:nvPr/>
        </p:nvPicPr>
        <p:blipFill rotWithShape="1">
          <a:blip r:embed="rId4" cstate="print">
            <a:alphaModFix/>
          </a:blip>
          <a:srcRect t="87964"/>
          <a:stretch/>
        </p:blipFill>
        <p:spPr>
          <a:xfrm>
            <a:off x="0" y="4677984"/>
            <a:ext cx="9144000" cy="465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Папа\Desktop\Рисунок1.jpg">
            <a:extLst>
              <a:ext uri="{FF2B5EF4-FFF2-40B4-BE49-F238E27FC236}">
                <a16:creationId xmlns:a16="http://schemas.microsoft.com/office/drawing/2014/main" id="{8EED19B3-0A20-4782-A4FA-2511AA335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037" t="13702" r="7008" b="-2700"/>
          <a:stretch>
            <a:fillRect/>
          </a:stretch>
        </p:blipFill>
        <p:spPr bwMode="auto">
          <a:xfrm>
            <a:off x="8388424" y="-20538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4913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NDK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6654" y="233374"/>
            <a:ext cx="3783818" cy="2147765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0" y="4677984"/>
            <a:ext cx="9144000" cy="465516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46906" y="2509273"/>
            <a:ext cx="8357542" cy="8912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ru-RU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Искусственный интеллект для скрининга</a:t>
            </a:r>
          </a:p>
        </p:txBody>
      </p:sp>
      <p:pic>
        <p:nvPicPr>
          <p:cNvPr id="9" name="image2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23528" y="244698"/>
            <a:ext cx="546870" cy="598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3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24694" y="125772"/>
            <a:ext cx="901987" cy="836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3658" r="78350" b="83776"/>
          <a:stretch>
            <a:fillRect/>
          </a:stretch>
        </p:blipFill>
        <p:spPr>
          <a:xfrm>
            <a:off x="1564240" y="234370"/>
            <a:ext cx="1711616" cy="609188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51520" y="699542"/>
            <a:ext cx="3168352" cy="98845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ru-RU" sz="1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ГБУЗ "Научно-практический центр медицинской радиологии ДЗМ«</a:t>
            </a:r>
          </a:p>
          <a:p>
            <a:pPr algn="just">
              <a:spcBef>
                <a:spcPct val="0"/>
              </a:spcBef>
              <a:defRPr/>
            </a:pPr>
            <a:r>
              <a:rPr lang="en-US" sz="1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http://medradiology.moscow</a:t>
            </a:r>
            <a:endParaRPr lang="ru-RU" sz="1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D4F0CF1-1CB2-4CC3-A88E-5FC5C7D3DD60}"/>
              </a:ext>
            </a:extLst>
          </p:cNvPr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</p:spTree>
    <p:extLst>
      <p:ext uri="{BB962C8B-B14F-4D97-AF65-F5344CB8AC3E}">
        <p14:creationId xmlns:p14="http://schemas.microsoft.com/office/powerpoint/2010/main" val="2423969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390"/>
            <a:ext cx="7886700" cy="994172"/>
          </a:xfrm>
        </p:spPr>
        <p:txBody>
          <a:bodyPr/>
          <a:lstStyle/>
          <a:p>
            <a:r>
              <a:rPr lang="ru-RU" dirty="0"/>
              <a:t>Вопросы</a:t>
            </a:r>
            <a:r>
              <a:rPr lang="en-US" dirty="0"/>
              <a:t> </a:t>
            </a:r>
            <a:r>
              <a:rPr lang="ru-RU" dirty="0"/>
              <a:t>в скрининге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99792" y="1141479"/>
            <a:ext cx="6228184" cy="3263504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Где место лучевой диагностики?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Какие предпосылки?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Почему ИИ?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Какие задачи для ИИ?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Что останавливает ИИ?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Примеры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C7B196-C39E-4F0F-9540-D2265E865D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999137"/>
            <a:ext cx="3456402" cy="3384394"/>
          </a:xfrm>
          <a:prstGeom prst="rect">
            <a:avLst/>
          </a:prstGeom>
        </p:spPr>
      </p:pic>
      <p:pic>
        <p:nvPicPr>
          <p:cNvPr id="9" name="Picture 3" descr="C:\Users\Папа\Desktop\Рисунок1.jpg">
            <a:extLst>
              <a:ext uri="{FF2B5EF4-FFF2-40B4-BE49-F238E27FC236}">
                <a16:creationId xmlns:a16="http://schemas.microsoft.com/office/drawing/2014/main" id="{145DB09E-477A-4349-8541-E3BD87CFF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25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Users\Папа\Desktop\Рисунок1.jpg">
            <a:extLst>
              <a:ext uri="{FF2B5EF4-FFF2-40B4-BE49-F238E27FC236}">
                <a16:creationId xmlns:a16="http://schemas.microsoft.com/office/drawing/2014/main" id="{D352D251-B862-4DF2-A5FB-9FF6888BC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6020"/>
            <a:ext cx="8280920" cy="704850"/>
          </a:xfrm>
        </p:spPr>
        <p:txBody>
          <a:bodyPr>
            <a:noAutofit/>
          </a:bodyPr>
          <a:lstStyle/>
          <a:p>
            <a:r>
              <a:rPr lang="ru-RU" sz="3200" dirty="0"/>
              <a:t>Где место лучевой диагностики в скрининге?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272176"/>
            <a:ext cx="8064896" cy="576064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pPr>
              <a:buNone/>
            </a:pP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428769"/>
              </p:ext>
            </p:extLst>
          </p:nvPr>
        </p:nvGraphicFramePr>
        <p:xfrm>
          <a:off x="380976" y="1997321"/>
          <a:ext cx="8424936" cy="25958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326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Скрининг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Место</a:t>
                      </a:r>
                      <a:r>
                        <a:rPr lang="ru-RU" sz="1800" baseline="0" dirty="0"/>
                        <a:t> лучевой диагностики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Рак молочной железы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Маммография, </a:t>
                      </a:r>
                      <a:r>
                        <a:rPr lang="ru-RU" sz="1800" dirty="0" err="1"/>
                        <a:t>томосинтез</a:t>
                      </a:r>
                      <a:r>
                        <a:rPr lang="ru-RU" sz="1800" dirty="0"/>
                        <a:t>, УЗИ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Рак легкого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/>
                        <a:t>Низкодозна</a:t>
                      </a:r>
                      <a:r>
                        <a:rPr lang="ru-RU" sz="1800" baseline="0" dirty="0" err="1"/>
                        <a:t>я</a:t>
                      </a:r>
                      <a:r>
                        <a:rPr lang="ru-RU" sz="1800" baseline="0" dirty="0"/>
                        <a:t> компьютерная томография, ПЭТКТ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/>
                        <a:t>Колоректальный</a:t>
                      </a:r>
                      <a:r>
                        <a:rPr lang="ru-RU" sz="1800" dirty="0"/>
                        <a:t> рак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/>
                        <a:t>КТ-колонография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Туберкулез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Рентгенография (флюорография)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/>
                        <a:t>Остеопороз</a:t>
                      </a:r>
                      <a:r>
                        <a:rPr lang="ru-RU" sz="18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Денситометрия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Рак предстательной железы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МРТ</a:t>
                      </a:r>
                      <a:r>
                        <a:rPr lang="ru-RU" sz="1800" baseline="0" dirty="0"/>
                        <a:t> предстательной железы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" name="Picture 4" descr="https://im1-tub-ru.yandex.net/i?id=ef5580888aad11e7adc108d798d1581e-l&amp;n=13">
            <a:extLst>
              <a:ext uri="{FF2B5EF4-FFF2-40B4-BE49-F238E27FC236}">
                <a16:creationId xmlns:a16="http://schemas.microsoft.com/office/drawing/2014/main" id="{40D3E689-9996-48B2-8829-EF9ABFFC4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715670"/>
            <a:ext cx="1152128" cy="11325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1" descr="C:\Users\Виктор\Downloads\шишкина3.JPG">
            <a:extLst>
              <a:ext uri="{FF2B5EF4-FFF2-40B4-BE49-F238E27FC236}">
                <a16:creationId xmlns:a16="http://schemas.microsoft.com/office/drawing/2014/main" id="{5594DE28-1CD8-464B-997C-1B19EC6FD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321" t="2581" r="54123" b="1197"/>
          <a:stretch/>
        </p:blipFill>
        <p:spPr bwMode="auto">
          <a:xfrm>
            <a:off x="2826185" y="720220"/>
            <a:ext cx="1297069" cy="1128020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9E2A54-F303-4200-B95D-C838FC02DE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49" y="696112"/>
            <a:ext cx="1152128" cy="11521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53F2876-8BFA-4912-9563-BDA50FF05D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262" y="731490"/>
            <a:ext cx="1240834" cy="1116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1">
            <a:extLst>
              <a:ext uri="{FF2B5EF4-FFF2-40B4-BE49-F238E27FC236}">
                <a16:creationId xmlns:a16="http://schemas.microsoft.com/office/drawing/2014/main" id="{287DCAA9-6D16-4EC7-AB67-ACB8FB78EA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09"/>
          <a:stretch/>
        </p:blipFill>
        <p:spPr>
          <a:xfrm>
            <a:off x="5497755" y="708166"/>
            <a:ext cx="1177200" cy="11400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1F33C76-2AA0-4018-A451-797B718CAA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614" y="703633"/>
            <a:ext cx="2083858" cy="1144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Виктор Гомболевский\Downloads\CCDtF-XWEAADGxf.jpg">
            <a:extLst>
              <a:ext uri="{FF2B5EF4-FFF2-40B4-BE49-F238E27FC236}">
                <a16:creationId xmlns:a16="http://schemas.microsoft.com/office/drawing/2014/main" id="{6C2338CB-28E3-4AC8-A85D-C345EAC16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92" y="726477"/>
            <a:ext cx="4240641" cy="414953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3533"/>
            <a:ext cx="8636148" cy="491086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Какие предпосылки для ИИ в скрининге?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203598"/>
            <a:ext cx="8064896" cy="576064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pPr>
              <a:buNone/>
            </a:pP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4731994"/>
            <a:ext cx="9144000" cy="419265"/>
            <a:chOff x="0" y="6237288"/>
            <a:chExt cx="12192000" cy="620712"/>
          </a:xfrm>
        </p:grpSpPr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450501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639084"/>
              </p:ext>
            </p:extLst>
          </p:nvPr>
        </p:nvGraphicFramePr>
        <p:xfrm>
          <a:off x="112316" y="726477"/>
          <a:ext cx="4539060" cy="41148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539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0703"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ru-RU" sz="1400" dirty="0"/>
                        <a:t>«Цунами данных»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ru-RU" sz="1400" dirty="0"/>
                        <a:t>         Тренд на оцифровку всей лучевой диагностики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703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2. Потребность в экономической эффективности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989119"/>
                  </a:ext>
                </a:extLst>
              </a:tr>
              <a:tr h="2807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3. Тренд на экспансию скрининговых программ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320438"/>
                  </a:ext>
                </a:extLst>
              </a:tr>
              <a:tr h="2134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4. Тренд на автоматизацию процессов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161307"/>
                  </a:ext>
                </a:extLst>
              </a:tr>
              <a:tr h="2807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5. Неэффективное использование рентгенологов в скрининге (большинство являются нормой).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587245"/>
                  </a:ext>
                </a:extLst>
              </a:tr>
              <a:tr h="4771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6. Диспропорциональное увеличение количества исследований по сравнению с рентгенологами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54186"/>
                  </a:ext>
                </a:extLst>
              </a:tr>
              <a:tr h="4771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7. Нарастание требовательности пациентов к качеству с волной юридических процессов.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628666"/>
                  </a:ext>
                </a:extLst>
              </a:tr>
              <a:tr h="4771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8. Потребность в ускорении получения результатов («горячие пирожки»)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684535"/>
                  </a:ext>
                </a:extLst>
              </a:tr>
              <a:tr h="2807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9. С</a:t>
                      </a:r>
                      <a:r>
                        <a:rPr lang="en-US" sz="1400" dirty="0"/>
                        <a:t>AD</a:t>
                      </a:r>
                      <a:r>
                        <a:rPr lang="ru-RU" sz="1400" dirty="0"/>
                        <a:t> развиваются с 1970 года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144288"/>
                  </a:ext>
                </a:extLst>
              </a:tr>
              <a:tr h="2807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10. Наибольшие средства ИИ вложены в медицину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503277"/>
                  </a:ext>
                </a:extLst>
              </a:tr>
            </a:tbl>
          </a:graphicData>
        </a:graphic>
      </p:graphicFrame>
      <p:pic>
        <p:nvPicPr>
          <p:cNvPr id="9" name="Picture 3" descr="C:\Users\Папа\Desktop\Рисунок1.jpg">
            <a:extLst>
              <a:ext uri="{FF2B5EF4-FFF2-40B4-BE49-F238E27FC236}">
                <a16:creationId xmlns:a16="http://schemas.microsoft.com/office/drawing/2014/main" id="{CA697974-CF03-4264-84A8-815EFC6A4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67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92836"/>
            <a:ext cx="6264696" cy="762934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Почему ИИ нужен именно для скрининга?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430986"/>
              </p:ext>
            </p:extLst>
          </p:nvPr>
        </p:nvGraphicFramePr>
        <p:xfrm>
          <a:off x="35496" y="1099790"/>
          <a:ext cx="9108504" cy="36322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276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2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Особенности скрининга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Потребности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Популяционный скрининг - это дорого!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/>
                        <a:t>Автоматизация – путь к экономической эффективности</a:t>
                      </a:r>
                      <a:endParaRPr lang="ru-RU" sz="1400" baseline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296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Большое количество</a:t>
                      </a:r>
                      <a:r>
                        <a:rPr lang="ru-RU" sz="1400" baseline="0" dirty="0"/>
                        <a:t> однотипных исследований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</a:t>
                      </a:r>
                      <a:r>
                        <a:rPr lang="ru-RU" sz="1400" baseline="0" dirty="0"/>
                        <a:t>тандартизация исследований</a:t>
                      </a:r>
                      <a:endParaRPr lang="ru-RU" sz="1400" baseline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Одинаковые</a:t>
                      </a:r>
                      <a:r>
                        <a:rPr lang="ru-RU" sz="1400" baseline="0" dirty="0"/>
                        <a:t> задачи (</a:t>
                      </a:r>
                      <a:r>
                        <a:rPr lang="ru-RU" sz="1400" baseline="0" dirty="0" err="1"/>
                        <a:t>конвеер</a:t>
                      </a:r>
                      <a:r>
                        <a:rPr lang="ru-RU" sz="1400" baseline="0" dirty="0"/>
                        <a:t>)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Стандартизация интерпретации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528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Цифровые</a:t>
                      </a:r>
                      <a:r>
                        <a:rPr lang="ru-RU" sz="1400" baseline="0" dirty="0"/>
                        <a:t> исследования и заключения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Управление и использование </a:t>
                      </a:r>
                      <a:r>
                        <a:rPr lang="ru-RU" sz="1400" baseline="0" dirty="0"/>
                        <a:t>«озера данных»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Большинство исследований я</a:t>
                      </a:r>
                      <a:r>
                        <a:rPr lang="ru-RU" sz="1400" baseline="0" dirty="0"/>
                        <a:t>вляются </a:t>
                      </a:r>
                      <a:r>
                        <a:rPr lang="ru-RU" sz="1400" dirty="0"/>
                        <a:t>нормой</a:t>
                      </a:r>
                      <a:r>
                        <a:rPr lang="ru-RU" sz="1400" baseline="0" dirty="0"/>
                        <a:t>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Снижение вероятности пропуска</a:t>
                      </a:r>
                      <a:r>
                        <a:rPr lang="ru-RU" sz="1400" baseline="0" dirty="0"/>
                        <a:t> патологии и  ложноположительных результатов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Категоричные принятие решений в скрининге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Создание</a:t>
                      </a:r>
                      <a:r>
                        <a:rPr lang="ru-RU" sz="1400" baseline="0" dirty="0"/>
                        <a:t> «дерева алгоритмов»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Самые быстрые исследования в рентгенологии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Быстрое принятие решений по всему исследованию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818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aseline="0" dirty="0"/>
                        <a:t>Наиболее полное количество вариантов патологических процессов всех стадий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Поиск новых превентивных инструментов из </a:t>
                      </a:r>
                      <a:r>
                        <a:rPr lang="en-US" sz="1400" dirty="0"/>
                        <a:t>BIGDATA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9C7563-D7D5-4D9F-B44C-23457152B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23478"/>
            <a:ext cx="1857431" cy="976312"/>
          </a:xfrm>
          <a:prstGeom prst="rect">
            <a:avLst/>
          </a:prstGeom>
        </p:spPr>
      </p:pic>
      <p:pic>
        <p:nvPicPr>
          <p:cNvPr id="9" name="Picture 3" descr="C:\Users\Папа\Desktop\Рисунок1.jpg">
            <a:extLst>
              <a:ext uri="{FF2B5EF4-FFF2-40B4-BE49-F238E27FC236}">
                <a16:creationId xmlns:a16="http://schemas.microsoft.com/office/drawing/2014/main" id="{557FF070-9BE0-4AB4-AE49-4F7E0831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4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C:\Users\Виктор\Downloads\шишкина3.JPG">
            <a:extLst>
              <a:ext uri="{FF2B5EF4-FFF2-40B4-BE49-F238E27FC236}">
                <a16:creationId xmlns:a16="http://schemas.microsoft.com/office/drawing/2014/main" id="{688747D9-2EAB-4C10-838E-5A3761CDB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4616" t="20622" r="59020" b="16370"/>
          <a:stretch/>
        </p:blipFill>
        <p:spPr bwMode="auto">
          <a:xfrm>
            <a:off x="-8319" y="1071338"/>
            <a:ext cx="2576258" cy="38151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3658" y="141481"/>
            <a:ext cx="6172200" cy="544103"/>
          </a:xfrm>
        </p:spPr>
        <p:txBody>
          <a:bodyPr>
            <a:normAutofit/>
          </a:bodyPr>
          <a:lstStyle/>
          <a:p>
            <a:r>
              <a:rPr lang="ru-RU" sz="2800" b="1" dirty="0"/>
              <a:t>Факторы риска развития рака легких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64542" y="978042"/>
            <a:ext cx="665060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100" dirty="0"/>
              <a:t>Возраст старше 50 лет  </a:t>
            </a:r>
          </a:p>
          <a:p>
            <a:pPr>
              <a:buFont typeface="Arial" pitchFamily="34" charset="0"/>
              <a:buChar char="•"/>
            </a:pPr>
            <a:r>
              <a:rPr lang="ru-RU" sz="2100" dirty="0"/>
              <a:t>Табакокурение*</a:t>
            </a:r>
          </a:p>
          <a:p>
            <a:pPr>
              <a:buFont typeface="Arial" pitchFamily="34" charset="0"/>
              <a:buChar char="•"/>
            </a:pPr>
            <a:r>
              <a:rPr lang="ru-RU" sz="2100" dirty="0"/>
              <a:t>Пассивное курение*</a:t>
            </a:r>
          </a:p>
          <a:p>
            <a:pPr>
              <a:buFont typeface="Arial" pitchFamily="34" charset="0"/>
              <a:buChar char="•"/>
            </a:pPr>
            <a:r>
              <a:rPr lang="ru-RU" sz="2100" dirty="0"/>
              <a:t>Контакт с радоном*</a:t>
            </a:r>
          </a:p>
          <a:p>
            <a:pPr>
              <a:buFont typeface="Arial" pitchFamily="34" charset="0"/>
              <a:buChar char="•"/>
            </a:pPr>
            <a:r>
              <a:rPr lang="ru-RU" sz="2100" dirty="0"/>
              <a:t>Контакт с асбестом или другими провокаторами рака*</a:t>
            </a:r>
          </a:p>
          <a:p>
            <a:pPr>
              <a:buFont typeface="Arial" pitchFamily="34" charset="0"/>
              <a:buChar char="•"/>
            </a:pPr>
            <a:r>
              <a:rPr lang="ru-RU" sz="2100" dirty="0"/>
              <a:t>Онкология в анамнезе*</a:t>
            </a:r>
          </a:p>
          <a:p>
            <a:pPr>
              <a:buFont typeface="Arial" pitchFamily="34" charset="0"/>
              <a:buChar char="•"/>
            </a:pPr>
            <a:r>
              <a:rPr lang="ru-RU" sz="2100" dirty="0"/>
              <a:t>Заболевания легких в анамнезе (ХОБЛ)*</a:t>
            </a:r>
          </a:p>
          <a:p>
            <a:pPr>
              <a:buFont typeface="Arial" pitchFamily="34" charset="0"/>
              <a:buChar char="•"/>
            </a:pPr>
            <a:r>
              <a:rPr lang="ru-RU" sz="2100" dirty="0"/>
              <a:t>Рак легких у родственников*</a:t>
            </a:r>
          </a:p>
          <a:p>
            <a:pPr>
              <a:buFont typeface="Arial" pitchFamily="34" charset="0"/>
              <a:buChar char="•"/>
            </a:pPr>
            <a:r>
              <a:rPr lang="ru-RU" sz="2100" dirty="0"/>
              <a:t>и другие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699792" y="4228902"/>
            <a:ext cx="6615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* </a:t>
            </a:r>
            <a:r>
              <a:rPr lang="en-US" sz="1200" dirty="0"/>
              <a:t>NCCN Guidelines for patients</a:t>
            </a:r>
            <a:r>
              <a:rPr lang="ru-RU" sz="1200" dirty="0"/>
              <a:t>:</a:t>
            </a:r>
            <a:r>
              <a:rPr lang="en-US" sz="1200" dirty="0"/>
              <a:t> Lung Cancer Screening</a:t>
            </a:r>
            <a:r>
              <a:rPr lang="ru-RU" sz="1200" dirty="0"/>
              <a:t>. </a:t>
            </a:r>
            <a:r>
              <a:rPr lang="en-US" sz="1200" dirty="0"/>
              <a:t> Version 1. 2017</a:t>
            </a:r>
            <a:endParaRPr lang="ru-RU" sz="1200" dirty="0"/>
          </a:p>
        </p:txBody>
      </p:sp>
      <p:pic>
        <p:nvPicPr>
          <p:cNvPr id="8" name="Picture 2" descr="NDKT">
            <a:extLst>
              <a:ext uri="{FF2B5EF4-FFF2-40B4-BE49-F238E27FC236}">
                <a16:creationId xmlns:a16="http://schemas.microsoft.com/office/drawing/2014/main" id="{BF85BED8-58AA-4B51-BD0B-E3CEE9E59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0005" y="9740"/>
            <a:ext cx="890574" cy="505506"/>
          </a:xfrm>
          <a:prstGeom prst="rect">
            <a:avLst/>
          </a:prstGeom>
          <a:noFill/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B041411-7343-43C2-BC65-89B7E9A76D54}"/>
              </a:ext>
            </a:extLst>
          </p:cNvPr>
          <p:cNvSpPr/>
          <p:nvPr/>
        </p:nvSpPr>
        <p:spPr>
          <a:xfrm>
            <a:off x="8211294" y="398308"/>
            <a:ext cx="867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chemeClr val="tx2"/>
                </a:solidFill>
              </a:rPr>
              <a:t>ndkt.ru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CEA33B-2C40-4E2C-B6F1-99BEA349F8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-8318" y="4677984"/>
            <a:ext cx="9144000" cy="46551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7E8C7C7-B978-494B-9982-3D0F5AD91E07}"/>
              </a:ext>
            </a:extLst>
          </p:cNvPr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</p:spTree>
    <p:extLst>
      <p:ext uri="{BB962C8B-B14F-4D97-AF65-F5344CB8AC3E}">
        <p14:creationId xmlns:p14="http://schemas.microsoft.com/office/powerpoint/2010/main" val="330290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18826"/>
            <a:ext cx="7886700" cy="832314"/>
          </a:xfrm>
        </p:spPr>
        <p:txBody>
          <a:bodyPr/>
          <a:lstStyle/>
          <a:p>
            <a:pPr algn="ctr"/>
            <a:r>
              <a:rPr lang="ru-RU" sz="3600" dirty="0"/>
              <a:t>Задачи для ИИ в скрининге</a:t>
            </a:r>
          </a:p>
        </p:txBody>
      </p:sp>
      <p:grpSp>
        <p:nvGrpSpPr>
          <p:cNvPr id="3" name="Группа 3"/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980926"/>
              </p:ext>
            </p:extLst>
          </p:nvPr>
        </p:nvGraphicFramePr>
        <p:xfrm>
          <a:off x="287524" y="1203598"/>
          <a:ext cx="8568952" cy="34848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7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Задача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Решение с помощью </a:t>
                      </a:r>
                      <a:r>
                        <a:rPr lang="en-US" sz="1400" dirty="0"/>
                        <a:t>AI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Фокус</a:t>
                      </a:r>
                      <a:r>
                        <a:rPr lang="ru-RU" sz="1400" baseline="0" dirty="0"/>
                        <a:t> рентгенолога на патологии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Разделение</a:t>
                      </a:r>
                      <a:r>
                        <a:rPr lang="ru-RU" sz="1400" baseline="0" dirty="0"/>
                        <a:t> кейсов на норму и патологию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Сравнение</a:t>
                      </a:r>
                      <a:r>
                        <a:rPr lang="ru-RU" sz="1400" baseline="0" dirty="0"/>
                        <a:t> с предыдущим турами скрининга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Автоматический</a:t>
                      </a:r>
                      <a:r>
                        <a:rPr lang="ru-RU" sz="1400" baseline="0" dirty="0"/>
                        <a:t> поиск различий в динамике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Классификация</a:t>
                      </a:r>
                      <a:r>
                        <a:rPr lang="ru-RU" sz="1400" baseline="0" dirty="0"/>
                        <a:t> патологий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Системы</a:t>
                      </a:r>
                      <a:r>
                        <a:rPr lang="ru-RU" sz="1400" baseline="0" dirty="0"/>
                        <a:t> поддержки принятия решений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Повышение</a:t>
                      </a:r>
                      <a:r>
                        <a:rPr lang="ru-RU" sz="1400" baseline="0" dirty="0"/>
                        <a:t> экономической эффективности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Замена</a:t>
                      </a:r>
                      <a:r>
                        <a:rPr lang="ru-RU" sz="1400" baseline="0" dirty="0"/>
                        <a:t> «второго мнения»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Сложность одновременной оценки всех </a:t>
                      </a:r>
                      <a:r>
                        <a:rPr lang="ru-RU" sz="1400" baseline="0" dirty="0"/>
                        <a:t>данных </a:t>
                      </a:r>
                    </a:p>
                    <a:p>
                      <a:r>
                        <a:rPr lang="ru-RU" sz="1400" baseline="0" dirty="0"/>
                        <a:t>(анамнез, анкета, изображения, гистология…)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Объединение и оценка больших данных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Оценка разных</a:t>
                      </a:r>
                      <a:r>
                        <a:rPr lang="ru-RU" sz="1400" baseline="0" dirty="0"/>
                        <a:t> задач в одном кейсе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Различные</a:t>
                      </a:r>
                      <a:r>
                        <a:rPr lang="ru-RU" sz="1400" baseline="0" dirty="0"/>
                        <a:t> </a:t>
                      </a:r>
                      <a:r>
                        <a:rPr lang="ru-RU" sz="1400" dirty="0"/>
                        <a:t>а</a:t>
                      </a:r>
                      <a:r>
                        <a:rPr lang="ru-RU" sz="1400" baseline="0" dirty="0"/>
                        <a:t>лгоритмы под каждую задачу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Улучшение методики проведения исследований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Шумоподавление; сокращение времени на </a:t>
                      </a:r>
                      <a:r>
                        <a:rPr lang="ru-RU" sz="1400" dirty="0" err="1"/>
                        <a:t>иссл</a:t>
                      </a:r>
                      <a:r>
                        <a:rPr lang="ru-RU" sz="1400" dirty="0"/>
                        <a:t>-е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637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Развитие систем</a:t>
                      </a:r>
                      <a:r>
                        <a:rPr lang="ru-RU" sz="1400" baseline="0" dirty="0"/>
                        <a:t> раннего предупреждения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Изучение новых </a:t>
                      </a:r>
                      <a:r>
                        <a:rPr lang="ru-RU" sz="1400" dirty="0" err="1"/>
                        <a:t>биомаркеров</a:t>
                      </a:r>
                      <a:r>
                        <a:rPr lang="ru-RU" sz="1400" dirty="0"/>
                        <a:t> заболеваний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3AD474-5724-4718-BCD2-515200B74D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3297"/>
            <a:ext cx="1260140" cy="1138326"/>
          </a:xfrm>
          <a:prstGeom prst="rect">
            <a:avLst/>
          </a:prstGeom>
        </p:spPr>
      </p:pic>
      <p:pic>
        <p:nvPicPr>
          <p:cNvPr id="9" name="Picture 3" descr="C:\Users\Папа\Desktop\Рисунок1.jpg">
            <a:extLst>
              <a:ext uri="{FF2B5EF4-FFF2-40B4-BE49-F238E27FC236}">
                <a16:creationId xmlns:a16="http://schemas.microsoft.com/office/drawing/2014/main" id="{F1689FAC-7011-45BA-99A3-B7F86A612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910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9660" y="195486"/>
            <a:ext cx="5004668" cy="994172"/>
          </a:xfrm>
        </p:spPr>
        <p:txBody>
          <a:bodyPr>
            <a:noAutofit/>
          </a:bodyPr>
          <a:lstStyle/>
          <a:p>
            <a:r>
              <a:rPr lang="ru-RU" sz="3200" dirty="0"/>
              <a:t>Что останавливает ИИ в скрининге?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203598"/>
            <a:ext cx="8064896" cy="576064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pPr>
              <a:buNone/>
            </a:pP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23AB65-B77D-4E6B-9335-5CF5D9469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20334"/>
            <a:ext cx="2519660" cy="1399544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94055"/>
              </p:ext>
            </p:extLst>
          </p:nvPr>
        </p:nvGraphicFramePr>
        <p:xfrm>
          <a:off x="539552" y="1379210"/>
          <a:ext cx="8352928" cy="33375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352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/>
                        <a:t>Страх, неопределенность и сомнения врачей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Отсутствие </a:t>
                      </a:r>
                      <a:r>
                        <a:rPr lang="ru-RU" sz="1600" baseline="0" dirty="0"/>
                        <a:t>результатов работы ИИ в реальной практике (а не в научных исследованиях)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Этические проблемы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Регистрация ИИ как медицинских изделий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Отсутствие</a:t>
                      </a:r>
                      <a:r>
                        <a:rPr lang="ru-RU" sz="1600" baseline="0" dirty="0"/>
                        <a:t> официальных кодов</a:t>
                      </a:r>
                      <a:r>
                        <a:rPr lang="en-US" sz="1600" baseline="0" dirty="0"/>
                        <a:t> </a:t>
                      </a:r>
                      <a:r>
                        <a:rPr lang="ru-RU" sz="1600" baseline="0" dirty="0"/>
                        <a:t>в здравоохранении для МКБ</a:t>
                      </a:r>
                      <a:r>
                        <a:rPr lang="en-US" sz="1600" baseline="0" dirty="0"/>
                        <a:t>-10</a:t>
                      </a:r>
                      <a:r>
                        <a:rPr lang="ru-RU" sz="1600" baseline="0" dirty="0"/>
                        <a:t> / </a:t>
                      </a:r>
                      <a:r>
                        <a:rPr lang="en-US" sz="1600" baseline="0" dirty="0"/>
                        <a:t>SNOMED CT </a:t>
                      </a:r>
                      <a:r>
                        <a:rPr lang="ru-RU" sz="1600" baseline="0" dirty="0"/>
                        <a:t>и др.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Сколько</a:t>
                      </a:r>
                      <a:r>
                        <a:rPr lang="ru-RU" sz="1600" baseline="0" dirty="0"/>
                        <a:t> стоит ИИ и кто платит (МО; пациент)?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ИИ</a:t>
                      </a:r>
                      <a:r>
                        <a:rPr lang="ru-RU" sz="1600" baseline="0" dirty="0"/>
                        <a:t> нацелен на одну задачу, а задач много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Анонимизация данных (облачная обработка данных)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Угроза повышения нагрузки на систему </a:t>
                      </a:r>
                      <a:r>
                        <a:rPr lang="en-US" sz="1600" dirty="0"/>
                        <a:t>PACS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0" name="Picture 3" descr="C:\Users\Папа\Desktop\Рисунок1.jpg">
            <a:extLst>
              <a:ext uri="{FF2B5EF4-FFF2-40B4-BE49-F238E27FC236}">
                <a16:creationId xmlns:a16="http://schemas.microsoft.com/office/drawing/2014/main" id="{2F8AB014-2F46-434E-80CF-3474990B6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631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97BB62-35FB-4229-AEA4-E7C1E6C13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633" t="7186" r="6604" b="83600"/>
          <a:stretch/>
        </p:blipFill>
        <p:spPr>
          <a:xfrm>
            <a:off x="1001721" y="1113501"/>
            <a:ext cx="1368744" cy="572237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5AF489-349F-49B6-8706-337E23E1E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2" y="1552539"/>
            <a:ext cx="3328063" cy="23803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FEFF22-4BE6-4788-A916-E7B76BF34B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3" t="5113" r="31530" b="4797"/>
          <a:stretch/>
        </p:blipFill>
        <p:spPr>
          <a:xfrm>
            <a:off x="7668344" y="1915672"/>
            <a:ext cx="1379340" cy="19205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2777" y="14000"/>
            <a:ext cx="7382644" cy="62344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Искусственный интеллект не новинка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15816" y="649390"/>
            <a:ext cx="4824536" cy="792099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AI </a:t>
            </a:r>
            <a:r>
              <a:rPr lang="ru-RU" sz="2000" dirty="0"/>
              <a:t>дебютировал уже давно,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а </a:t>
            </a:r>
            <a:r>
              <a:rPr lang="en-US" sz="2000" dirty="0"/>
              <a:t>Deep </a:t>
            </a:r>
            <a:r>
              <a:rPr lang="en-US" sz="2000" dirty="0" err="1"/>
              <a:t>learninig</a:t>
            </a:r>
            <a:r>
              <a:rPr lang="en-US" sz="2000" dirty="0"/>
              <a:t> </a:t>
            </a:r>
            <a:r>
              <a:rPr lang="ru-RU" sz="2000" dirty="0"/>
              <a:t>еще в </a:t>
            </a:r>
            <a:r>
              <a:rPr lang="ru-RU" sz="2000" dirty="0" err="1"/>
              <a:t>младечестве</a:t>
            </a:r>
            <a:r>
              <a:rPr lang="ru-RU" sz="2000" dirty="0"/>
              <a:t>.</a:t>
            </a:r>
          </a:p>
          <a:p>
            <a:pPr algn="ctr"/>
            <a:endParaRPr lang="ru-RU" sz="2000" dirty="0"/>
          </a:p>
          <a:p>
            <a:pPr algn="ctr">
              <a:buNone/>
            </a:pPr>
            <a:endParaRPr lang="ru-RU" sz="20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02A3EBA-A561-4A51-B687-34B023D6E412}"/>
              </a:ext>
            </a:extLst>
          </p:cNvPr>
          <p:cNvSpPr/>
          <p:nvPr/>
        </p:nvSpPr>
        <p:spPr>
          <a:xfrm>
            <a:off x="4954099" y="473200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/>
              <a:t>https://www.nvidia.com/en-us/data-center/dgx-station/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A491D4D-4A4D-4022-849B-8BF80F5B8B99}"/>
              </a:ext>
            </a:extLst>
          </p:cNvPr>
          <p:cNvSpPr/>
          <p:nvPr/>
        </p:nvSpPr>
        <p:spPr>
          <a:xfrm>
            <a:off x="7008343" y="1349385"/>
            <a:ext cx="20393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Clara project </a:t>
            </a:r>
          </a:p>
          <a:p>
            <a:r>
              <a:rPr lang="ru-RU" sz="1100" dirty="0"/>
              <a:t>«Домашний» суперкомпьютер</a:t>
            </a:r>
          </a:p>
          <a:p>
            <a:r>
              <a:rPr lang="en-US" sz="1100" dirty="0"/>
              <a:t>NVIDIA® DGX STATION™</a:t>
            </a:r>
            <a:endParaRPr lang="ru-RU" sz="1100" dirty="0"/>
          </a:p>
          <a:p>
            <a:r>
              <a:rPr lang="en-US" sz="1100" dirty="0"/>
              <a:t>500 TFLOPS</a:t>
            </a:r>
            <a:endParaRPr lang="ru-RU" sz="11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1226EF-B8B1-4056-955D-BAB260CF0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6" y="3910654"/>
            <a:ext cx="3399656" cy="8261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3" descr="C:\Users\Папа\Desktop\Рисунок1.jpg">
            <a:extLst>
              <a:ext uri="{FF2B5EF4-FFF2-40B4-BE49-F238E27FC236}">
                <a16:creationId xmlns:a16="http://schemas.microsoft.com/office/drawing/2014/main" id="{487C8C1C-80CF-4594-BA80-672527C04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64AE68-E110-4E12-B20C-A8A86223CF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552" t="2075" r="5408" b="72494"/>
          <a:stretch/>
        </p:blipFill>
        <p:spPr>
          <a:xfrm>
            <a:off x="2213849" y="3355671"/>
            <a:ext cx="1136276" cy="583216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C:\Users\Виктор Гомболевский\Downloads\1_U0-H9Af2FT-DK0nnHhaoJQ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19462" y="1552539"/>
            <a:ext cx="5440970" cy="3167512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DEF5962-DD2C-4F75-ABAA-9F245C40CA20}"/>
              </a:ext>
            </a:extLst>
          </p:cNvPr>
          <p:cNvCxnSpPr/>
          <p:nvPr/>
        </p:nvCxnSpPr>
        <p:spPr>
          <a:xfrm>
            <a:off x="1115616" y="4371950"/>
            <a:ext cx="1512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68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/>
          <p:cNvSpPr/>
          <p:nvPr/>
        </p:nvSpPr>
        <p:spPr>
          <a:xfrm>
            <a:off x="0" y="1228822"/>
            <a:ext cx="9144000" cy="215524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r>
              <a:rPr lang="ru-RU" dirty="0"/>
              <a:t>Сервисы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193" name="Стрелка вправо 192"/>
          <p:cNvSpPr/>
          <p:nvPr/>
        </p:nvSpPr>
        <p:spPr>
          <a:xfrm>
            <a:off x="1011887" y="737405"/>
            <a:ext cx="3324765" cy="431605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194" name="Стрелка вправо 193"/>
          <p:cNvSpPr/>
          <p:nvPr/>
        </p:nvSpPr>
        <p:spPr>
          <a:xfrm>
            <a:off x="4341684" y="737405"/>
            <a:ext cx="788599" cy="431605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195" name="Стрелка вправо 194"/>
          <p:cNvSpPr/>
          <p:nvPr/>
        </p:nvSpPr>
        <p:spPr>
          <a:xfrm>
            <a:off x="5143940" y="737405"/>
            <a:ext cx="1340690" cy="431605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188" name="Стрелка вправо 187"/>
          <p:cNvSpPr/>
          <p:nvPr/>
        </p:nvSpPr>
        <p:spPr>
          <a:xfrm>
            <a:off x="454766" y="732876"/>
            <a:ext cx="543464" cy="431605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" y="0"/>
            <a:ext cx="9063990" cy="443217"/>
          </a:xfrm>
        </p:spPr>
        <p:txBody>
          <a:bodyPr vert="horz" lIns="68580" tIns="34290" rIns="68580" bIns="34290" rtlCol="0" anchor="ctr">
            <a:noAutofit/>
          </a:bodyPr>
          <a:lstStyle/>
          <a:p>
            <a:pPr algn="l"/>
            <a:r>
              <a:rPr lang="ru-RU" sz="3200" b="1" dirty="0">
                <a:ea typeface="Century Gothic" charset="0"/>
                <a:cs typeface="Century Gothic" charset="0"/>
              </a:rPr>
              <a:t>Подготовка качественных данных для ИИ</a:t>
            </a:r>
            <a:endParaRPr lang="ru-RU" sz="3200" b="1" dirty="0">
              <a:latin typeface="+mn-lt"/>
              <a:ea typeface="Century Gothic" charset="0"/>
              <a:cs typeface="Century Gothic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014" y="359853"/>
            <a:ext cx="8618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/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ea typeface="Century Gothic" charset="0"/>
                <a:cs typeface="Century Gothic" charset="0"/>
              </a:rPr>
              <a:t>Цель: Повышение скорости и качества работы лучевой диагностики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31837" y="2402303"/>
            <a:ext cx="1242646" cy="30670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Текст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507258" y="862419"/>
            <a:ext cx="1704974" cy="61837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Данные лучевой диагностики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39457" y="2775683"/>
            <a:ext cx="1242646" cy="30670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Изображения</a:t>
            </a:r>
          </a:p>
        </p:txBody>
      </p:sp>
      <p:cxnSp>
        <p:nvCxnSpPr>
          <p:cNvPr id="39" name="Соединительная линия уступом 38"/>
          <p:cNvCxnSpPr>
            <a:endCxn id="59" idx="1"/>
          </p:cNvCxnSpPr>
          <p:nvPr/>
        </p:nvCxnSpPr>
        <p:spPr>
          <a:xfrm rot="10800000" flipV="1">
            <a:off x="657227" y="1180121"/>
            <a:ext cx="5829551" cy="628774"/>
          </a:xfrm>
          <a:prstGeom prst="bentConnector3">
            <a:avLst>
              <a:gd name="adj1" fmla="val 108211"/>
            </a:avLst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657226" y="1655542"/>
            <a:ext cx="1132497" cy="30670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1.Выгрузка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6183307" y="1664169"/>
            <a:ext cx="1430654" cy="29908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5.Тестирование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1875692" y="1977487"/>
            <a:ext cx="1454104" cy="1303020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100%   ФЗ №</a:t>
            </a:r>
            <a:r>
              <a:rPr lang="en-US" sz="1400" dirty="0"/>
              <a:t>152</a:t>
            </a:r>
            <a:endParaRPr lang="ru-RU" sz="1400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89" name="Прямоугольник 88"/>
          <p:cNvSpPr/>
          <p:nvPr/>
        </p:nvSpPr>
        <p:spPr>
          <a:xfrm>
            <a:off x="3416799" y="1954627"/>
            <a:ext cx="1452185" cy="1325880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dirty="0"/>
          </a:p>
          <a:p>
            <a:pPr algn="ctr"/>
            <a:r>
              <a:rPr lang="ru-RU" sz="1200" dirty="0"/>
              <a:t>Проверка 3-мя врачами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426326" y="1655542"/>
            <a:ext cx="1427028" cy="29908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3.Тегирование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875692" y="1656862"/>
            <a:ext cx="1469293" cy="31110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2.Анонимизация</a:t>
            </a:r>
          </a:p>
        </p:txBody>
      </p:sp>
      <p:sp>
        <p:nvSpPr>
          <p:cNvPr id="144" name="Прямоугольник 143"/>
          <p:cNvSpPr/>
          <p:nvPr/>
        </p:nvSpPr>
        <p:spPr>
          <a:xfrm>
            <a:off x="0" y="4669904"/>
            <a:ext cx="9144000" cy="47143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/>
              <a:t>Сотрудничество:                                                                                                                                                                             и другие</a:t>
            </a:r>
          </a:p>
        </p:txBody>
      </p:sp>
      <p:sp>
        <p:nvSpPr>
          <p:cNvPr id="147" name="Прямоугольник 146"/>
          <p:cNvSpPr/>
          <p:nvPr/>
        </p:nvSpPr>
        <p:spPr>
          <a:xfrm>
            <a:off x="7699687" y="1664169"/>
            <a:ext cx="1350528" cy="29908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6.Внедрение</a:t>
            </a:r>
          </a:p>
        </p:txBody>
      </p:sp>
      <p:sp>
        <p:nvSpPr>
          <p:cNvPr id="150" name="Прямоугольник 149"/>
          <p:cNvSpPr/>
          <p:nvPr/>
        </p:nvSpPr>
        <p:spPr>
          <a:xfrm>
            <a:off x="6189021" y="1963254"/>
            <a:ext cx="1409700" cy="1325880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ru-RU" sz="1200" dirty="0"/>
              <a:t>«Песочница» - независимый </a:t>
            </a:r>
            <a:r>
              <a:rPr lang="en-US" sz="1200" dirty="0"/>
              <a:t>PACS</a:t>
            </a:r>
            <a:r>
              <a:rPr lang="ru-RU" sz="1200" dirty="0"/>
              <a:t> 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151" name="Прямоугольник 150"/>
          <p:cNvSpPr/>
          <p:nvPr/>
        </p:nvSpPr>
        <p:spPr>
          <a:xfrm>
            <a:off x="7734300" y="1962248"/>
            <a:ext cx="1308100" cy="1325880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sz="1200" dirty="0"/>
              <a:t>Шлюз для модулей к боевому </a:t>
            </a:r>
            <a:r>
              <a:rPr lang="en-US" sz="1200" dirty="0"/>
              <a:t>PACS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ru-RU" dirty="0"/>
          </a:p>
        </p:txBody>
      </p:sp>
      <p:pic>
        <p:nvPicPr>
          <p:cNvPr id="1026" name="Picture 2" descr="Картинки по запросу логотип ib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5774" y="4841853"/>
            <a:ext cx="381000" cy="152400"/>
          </a:xfrm>
          <a:prstGeom prst="rect">
            <a:avLst/>
          </a:prstGeom>
          <a:noFill/>
        </p:spPr>
      </p:pic>
      <p:pic>
        <p:nvPicPr>
          <p:cNvPr id="1028" name="Picture 4" descr="Картинки по запросу песочница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4136" y="2596349"/>
            <a:ext cx="857885" cy="640502"/>
          </a:xfrm>
          <a:prstGeom prst="rect">
            <a:avLst/>
          </a:prstGeom>
          <a:noFill/>
        </p:spPr>
      </p:pic>
      <p:pic>
        <p:nvPicPr>
          <p:cNvPr id="155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82" y="4743792"/>
            <a:ext cx="876978" cy="32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155" y="4792831"/>
            <a:ext cx="628541" cy="28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8685" y="4847114"/>
            <a:ext cx="747854" cy="18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69778" y="4785211"/>
            <a:ext cx="247374" cy="291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" name="Рисунок 1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69" y="4732877"/>
            <a:ext cx="500117" cy="375662"/>
          </a:xfrm>
          <a:prstGeom prst="rect">
            <a:avLst/>
          </a:prstGeom>
        </p:spPr>
      </p:pic>
      <p:pic>
        <p:nvPicPr>
          <p:cNvPr id="160" name="Picture 8" descr="Картинки по запросу siemens лого"/>
          <p:cNvPicPr>
            <a:picLocks noChangeAspect="1" noChangeArrowheads="1"/>
          </p:cNvPicPr>
          <p:nvPr/>
        </p:nvPicPr>
        <p:blipFill>
          <a:blip r:embed="rId9" cstate="print"/>
          <a:srcRect l="5773" t="16921" r="4076" b="22916"/>
          <a:stretch>
            <a:fillRect/>
          </a:stretch>
        </p:blipFill>
        <p:spPr bwMode="auto">
          <a:xfrm>
            <a:off x="4779077" y="4846743"/>
            <a:ext cx="963160" cy="151828"/>
          </a:xfrm>
          <a:prstGeom prst="rect">
            <a:avLst/>
          </a:prstGeom>
          <a:noFill/>
        </p:spPr>
      </p:pic>
      <p:pic>
        <p:nvPicPr>
          <p:cNvPr id="161" name="Picture 10" descr="Картинки по запросу philips логотип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49435" y="4834330"/>
            <a:ext cx="876979" cy="161008"/>
          </a:xfrm>
          <a:prstGeom prst="rect">
            <a:avLst/>
          </a:prstGeom>
          <a:noFill/>
        </p:spPr>
      </p:pic>
      <p:pic>
        <p:nvPicPr>
          <p:cNvPr id="162" name="Picture 18"/>
          <p:cNvPicPr>
            <a:picLocks noChangeAspect="1" noChangeArrowheads="1"/>
          </p:cNvPicPr>
          <p:nvPr/>
        </p:nvPicPr>
        <p:blipFill>
          <a:blip r:embed="rId11" cstate="print"/>
          <a:srcRect r="72906"/>
          <a:stretch>
            <a:fillRect/>
          </a:stretch>
        </p:blipFill>
        <p:spPr bwMode="auto">
          <a:xfrm>
            <a:off x="6745873" y="4715796"/>
            <a:ext cx="403701" cy="38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" name="Picture 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5"/>
          <a:stretch>
            <a:fillRect/>
          </a:stretch>
        </p:blipFill>
        <p:spPr bwMode="auto">
          <a:xfrm>
            <a:off x="7151297" y="4724004"/>
            <a:ext cx="439948" cy="35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" name="Picture 1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61069" y="4752702"/>
            <a:ext cx="520485" cy="32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" name="Изображение 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116869" y="2585063"/>
            <a:ext cx="662377" cy="662377"/>
          </a:xfrm>
          <a:prstGeom prst="rect">
            <a:avLst/>
          </a:prstGeom>
        </p:spPr>
      </p:pic>
      <p:sp>
        <p:nvSpPr>
          <p:cNvPr id="182" name="TextBox 181"/>
          <p:cNvSpPr txBox="1"/>
          <p:nvPr/>
        </p:nvSpPr>
        <p:spPr>
          <a:xfrm>
            <a:off x="446952" y="797423"/>
            <a:ext cx="6094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Идея   Оценка целесообразности и достижимости     План        Рабочая группа</a:t>
            </a:r>
          </a:p>
        </p:txBody>
      </p:sp>
      <p:pic>
        <p:nvPicPr>
          <p:cNvPr id="204" name="Picture 2"/>
          <p:cNvPicPr>
            <a:picLocks noChangeAspect="1" noChangeArrowheads="1"/>
          </p:cNvPicPr>
          <p:nvPr/>
        </p:nvPicPr>
        <p:blipFill>
          <a:blip r:embed="rId15" cstate="print"/>
          <a:srcRect l="14971" r="9829"/>
          <a:stretch>
            <a:fillRect/>
          </a:stretch>
        </p:blipFill>
        <p:spPr bwMode="auto">
          <a:xfrm>
            <a:off x="101602" y="2813118"/>
            <a:ext cx="408164" cy="3364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5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7231" y="2362200"/>
            <a:ext cx="343998" cy="323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6" name="Прямоугольник 205"/>
          <p:cNvSpPr/>
          <p:nvPr/>
        </p:nvSpPr>
        <p:spPr>
          <a:xfrm>
            <a:off x="4954954" y="1655542"/>
            <a:ext cx="1166138" cy="29908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4.Обучение</a:t>
            </a:r>
          </a:p>
        </p:txBody>
      </p:sp>
      <p:sp>
        <p:nvSpPr>
          <p:cNvPr id="207" name="Прямоугольник 206"/>
          <p:cNvSpPr/>
          <p:nvPr/>
        </p:nvSpPr>
        <p:spPr>
          <a:xfrm>
            <a:off x="4970584" y="1954627"/>
            <a:ext cx="1136917" cy="1325880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ru-RU" sz="1400" dirty="0"/>
              <a:t>Достижение цели ТЗ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1030" name="Picture 6" descr="Картинки по запросу цель 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107137" y="2584732"/>
            <a:ext cx="629429" cy="646125"/>
          </a:xfrm>
          <a:prstGeom prst="rect">
            <a:avLst/>
          </a:prstGeom>
          <a:noFill/>
        </p:spPr>
      </p:pic>
      <p:sp>
        <p:nvSpPr>
          <p:cNvPr id="227" name="Прямоугольник 226"/>
          <p:cNvSpPr/>
          <p:nvPr/>
        </p:nvSpPr>
        <p:spPr>
          <a:xfrm>
            <a:off x="171938" y="3577933"/>
            <a:ext cx="1453660" cy="1001883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Очаги в НДКТ легких для скрининга рака легкого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3462214" y="2454031"/>
            <a:ext cx="1352061" cy="25009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Тестовая база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3462216" y="2827655"/>
            <a:ext cx="1336429" cy="282868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Обучающая база</a:t>
            </a:r>
          </a:p>
        </p:txBody>
      </p:sp>
      <p:pic>
        <p:nvPicPr>
          <p:cNvPr id="245" name="Picture 4" descr="http://www.kuhp.kyoto-u.ac.jp/~diag_rad/intro/tech/converter.jpg"/>
          <p:cNvPicPr>
            <a:picLocks noChangeAspect="1" noChangeArrowheads="1"/>
          </p:cNvPicPr>
          <p:nvPr/>
        </p:nvPicPr>
        <p:blipFill>
          <a:blip r:embed="rId18" cstate="print"/>
          <a:srcRect l="41596" t="20816" r="2596" b="6950"/>
          <a:stretch>
            <a:fillRect/>
          </a:stretch>
        </p:blipFill>
        <p:spPr bwMode="auto">
          <a:xfrm>
            <a:off x="1617788" y="3579448"/>
            <a:ext cx="954312" cy="969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47" name="Прямоугольник 246"/>
          <p:cNvSpPr/>
          <p:nvPr/>
        </p:nvSpPr>
        <p:spPr>
          <a:xfrm>
            <a:off x="2821357" y="3577932"/>
            <a:ext cx="1453660" cy="1001883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Находки при маммографии  для скрининга РМЖ</a:t>
            </a:r>
          </a:p>
        </p:txBody>
      </p:sp>
      <p:sp>
        <p:nvSpPr>
          <p:cNvPr id="249" name="Прямоугольник 248"/>
          <p:cNvSpPr/>
          <p:nvPr/>
        </p:nvSpPr>
        <p:spPr>
          <a:xfrm>
            <a:off x="5087820" y="3570118"/>
            <a:ext cx="1453660" cy="1001883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Анализ текста протоколов исследований</a:t>
            </a:r>
          </a:p>
        </p:txBody>
      </p:sp>
      <p:pic>
        <p:nvPicPr>
          <p:cNvPr id="251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41478" y="3581362"/>
            <a:ext cx="812800" cy="1011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2" name="TextBox 251"/>
          <p:cNvSpPr txBox="1"/>
          <p:nvPr/>
        </p:nvSpPr>
        <p:spPr>
          <a:xfrm>
            <a:off x="7401169" y="3907692"/>
            <a:ext cx="1669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…и другие 26 задач</a:t>
            </a:r>
          </a:p>
        </p:txBody>
      </p:sp>
      <p:pic>
        <p:nvPicPr>
          <p:cNvPr id="253" name="Picture 2" descr="Картинки по запросу рак молочной железы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264" y="3570592"/>
            <a:ext cx="667145" cy="10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" name="Прямоугольник 253"/>
          <p:cNvSpPr/>
          <p:nvPr/>
        </p:nvSpPr>
        <p:spPr>
          <a:xfrm>
            <a:off x="156308" y="3516923"/>
            <a:ext cx="2485292" cy="11176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55" name="Прямоугольник 254"/>
          <p:cNvSpPr/>
          <p:nvPr/>
        </p:nvSpPr>
        <p:spPr>
          <a:xfrm>
            <a:off x="2735385" y="3516922"/>
            <a:ext cx="2305538" cy="1101969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56" name="Прямоугольник 255"/>
          <p:cNvSpPr/>
          <p:nvPr/>
        </p:nvSpPr>
        <p:spPr>
          <a:xfrm>
            <a:off x="5119078" y="3509108"/>
            <a:ext cx="2305538" cy="11176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1032" name="AutoShape 8" descr="Картинки по запросу буква 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Картинки по запросу буква 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Похожее изображение"/>
          <p:cNvPicPr>
            <a:picLocks noChangeAspect="1" noChangeArrowheads="1"/>
          </p:cNvPicPr>
          <p:nvPr/>
        </p:nvPicPr>
        <p:blipFill>
          <a:blip r:embed="rId20" cstate="print"/>
          <a:srcRect l="9884" t="20231" r="14162" b="24277"/>
          <a:stretch>
            <a:fillRect/>
          </a:stretch>
        </p:blipFill>
        <p:spPr bwMode="auto">
          <a:xfrm>
            <a:off x="153896" y="2409825"/>
            <a:ext cx="257969" cy="209550"/>
          </a:xfrm>
          <a:prstGeom prst="rect">
            <a:avLst/>
          </a:prstGeom>
          <a:noFill/>
        </p:spPr>
      </p:pic>
      <p:sp>
        <p:nvSpPr>
          <p:cNvPr id="1040" name="AutoShape 16" descr="https://i1.wp.com/malzilla.sourceforge.net/tutorial06/pic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2" name="AutoShape 18" descr="https://i1.wp.com/malzilla.sourceforge.net/tutorial06/pic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6" name="Стрелка вправо 95"/>
          <p:cNvSpPr/>
          <p:nvPr/>
        </p:nvSpPr>
        <p:spPr>
          <a:xfrm>
            <a:off x="1912620" y="2293621"/>
            <a:ext cx="815340" cy="932594"/>
          </a:xfrm>
          <a:prstGeom prst="rightArrow">
            <a:avLst>
              <a:gd name="adj1" fmla="val 70307"/>
              <a:gd name="adj2" fmla="val 38785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2" name="TextBox 261"/>
          <p:cNvSpPr txBox="1"/>
          <p:nvPr/>
        </p:nvSpPr>
        <p:spPr>
          <a:xfrm>
            <a:off x="2690813" y="2279154"/>
            <a:ext cx="712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Ø</a:t>
            </a:r>
            <a:endParaRPr lang="ru-RU" sz="5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3" name="TextBox 262"/>
          <p:cNvSpPr txBox="1"/>
          <p:nvPr/>
        </p:nvSpPr>
        <p:spPr>
          <a:xfrm>
            <a:off x="1852611" y="2290764"/>
            <a:ext cx="643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endParaRPr lang="ru-RU" sz="5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4" name="Picture 3" descr="C:\Users\Папа\Desktop\Рисунок1.jpg">
            <a:extLst>
              <a:ext uri="{FF2B5EF4-FFF2-40B4-BE49-F238E27FC236}">
                <a16:creationId xmlns:a16="http://schemas.microsoft.com/office/drawing/2014/main" id="{0DDD2EBF-DEA4-4B2E-A42F-E9925CE52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50898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448376-5CCB-4B16-B0B9-A9693EDBAFD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-1042"/>
            <a:ext cx="9144000" cy="5068037"/>
          </a:xfrm>
          <a:prstGeom prst="rect">
            <a:avLst/>
          </a:prstGeom>
        </p:spPr>
      </p:pic>
      <p:sp>
        <p:nvSpPr>
          <p:cNvPr id="37" name="Номер слайда 7"/>
          <p:cNvSpPr txBox="1">
            <a:spLocks/>
          </p:cNvSpPr>
          <p:nvPr/>
        </p:nvSpPr>
        <p:spPr>
          <a:xfrm>
            <a:off x="7226424" y="451683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FA881C-3F96-472E-B039-24D22864FB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7D48C87-E440-475B-9B5A-4AEF240E70CE}"/>
              </a:ext>
            </a:extLst>
          </p:cNvPr>
          <p:cNvSpPr/>
          <p:nvPr/>
        </p:nvSpPr>
        <p:spPr>
          <a:xfrm>
            <a:off x="574571" y="4227934"/>
            <a:ext cx="79208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тип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5DC6AE4-6A7B-470C-935A-79F150AFE56C}"/>
              </a:ext>
            </a:extLst>
          </p:cNvPr>
          <p:cNvSpPr/>
          <p:nvPr/>
        </p:nvSpPr>
        <p:spPr>
          <a:xfrm>
            <a:off x="1900453" y="4235152"/>
            <a:ext cx="93610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размер</a:t>
            </a:r>
          </a:p>
        </p:txBody>
      </p:sp>
      <p:sp>
        <p:nvSpPr>
          <p:cNvPr id="5" name="Равно 4">
            <a:extLst>
              <a:ext uri="{FF2B5EF4-FFF2-40B4-BE49-F238E27FC236}">
                <a16:creationId xmlns:a16="http://schemas.microsoft.com/office/drawing/2014/main" id="{D92A4176-A083-44DF-B805-E04AC81CECE2}"/>
              </a:ext>
            </a:extLst>
          </p:cNvPr>
          <p:cNvSpPr/>
          <p:nvPr/>
        </p:nvSpPr>
        <p:spPr>
          <a:xfrm>
            <a:off x="2908565" y="4227934"/>
            <a:ext cx="576064" cy="36004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3DE11E7-6131-4E99-B549-E911173C5D4D}"/>
              </a:ext>
            </a:extLst>
          </p:cNvPr>
          <p:cNvSpPr/>
          <p:nvPr/>
        </p:nvSpPr>
        <p:spPr>
          <a:xfrm>
            <a:off x="3541045" y="4235152"/>
            <a:ext cx="123972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LungRADS</a:t>
            </a:r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B6AA2E9-959A-4A13-A6C3-81875D691A47}"/>
              </a:ext>
            </a:extLst>
          </p:cNvPr>
          <p:cNvSpPr/>
          <p:nvPr/>
        </p:nvSpPr>
        <p:spPr>
          <a:xfrm>
            <a:off x="5773988" y="4227934"/>
            <a:ext cx="266429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Проверка рекомендации</a:t>
            </a:r>
          </a:p>
        </p:txBody>
      </p:sp>
      <p:sp>
        <p:nvSpPr>
          <p:cNvPr id="6" name="Знак ''плюс'' 5">
            <a:extLst>
              <a:ext uri="{FF2B5EF4-FFF2-40B4-BE49-F238E27FC236}">
                <a16:creationId xmlns:a16="http://schemas.microsoft.com/office/drawing/2014/main" id="{388EAB94-5145-4BAE-B934-48CE662E3FE4}"/>
              </a:ext>
            </a:extLst>
          </p:cNvPr>
          <p:cNvSpPr/>
          <p:nvPr/>
        </p:nvSpPr>
        <p:spPr>
          <a:xfrm>
            <a:off x="1464054" y="4227934"/>
            <a:ext cx="342292" cy="36004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 вправо 1"/>
          <p:cNvSpPr/>
          <p:nvPr/>
        </p:nvSpPr>
        <p:spPr>
          <a:xfrm>
            <a:off x="4921558" y="4267547"/>
            <a:ext cx="730561" cy="280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13EE4-BE0E-4446-A475-3C37572CF849}"/>
              </a:ext>
            </a:extLst>
          </p:cNvPr>
          <p:cNvSpPr txBox="1"/>
          <p:nvPr/>
        </p:nvSpPr>
        <p:spPr>
          <a:xfrm>
            <a:off x="1635200" y="104314"/>
            <a:ext cx="1774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Наш опыт: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0363CFF-B1D7-41BB-AD32-F2BEDD9C6D11}"/>
              </a:ext>
            </a:extLst>
          </p:cNvPr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15" name="Рисунок 12">
              <a:extLst>
                <a:ext uri="{FF2B5EF4-FFF2-40B4-BE49-F238E27FC236}">
                  <a16:creationId xmlns:a16="http://schemas.microsoft.com/office/drawing/2014/main" id="{FB8CFCF6-847F-469A-A52B-6E4AD7946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9EFEAEA3-4FB2-4C61-85C5-6F902A98B7EF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708706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</p:spPr>
        <p:txBody>
          <a:bodyPr/>
          <a:lstStyle/>
          <a:p>
            <a:fld id="{30FA881C-3F96-472E-B039-24D22864FBDB}" type="slidenum">
              <a:rPr lang="ru-RU" smtClean="0">
                <a:solidFill>
                  <a:schemeClr val="bg1"/>
                </a:solidFill>
              </a:rPr>
              <a:pPr/>
              <a:t>45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F9775BB-8F2B-46AE-BF89-3A3DD45700F1}"/>
              </a:ext>
            </a:extLst>
          </p:cNvPr>
          <p:cNvSpPr/>
          <p:nvPr/>
        </p:nvSpPr>
        <p:spPr>
          <a:xfrm>
            <a:off x="6253289" y="759131"/>
            <a:ext cx="216024" cy="93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7" name="Заголовок 11">
            <a:extLst>
              <a:ext uri="{FF2B5EF4-FFF2-40B4-BE49-F238E27FC236}">
                <a16:creationId xmlns:a16="http://schemas.microsoft.com/office/drawing/2014/main" id="{2C89CC7B-EBB1-4B38-BE1A-519D129CEA12}"/>
              </a:ext>
            </a:extLst>
          </p:cNvPr>
          <p:cNvSpPr txBox="1">
            <a:spLocks/>
          </p:cNvSpPr>
          <p:nvPr/>
        </p:nvSpPr>
        <p:spPr>
          <a:xfrm>
            <a:off x="1427097" y="1"/>
            <a:ext cx="6289807" cy="712190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/>
          <a:p>
            <a:pPr algn="ctr"/>
            <a:r>
              <a:rPr lang="ru-RU" sz="2400" dirty="0"/>
              <a:t>Выявление несоответствий</a:t>
            </a:r>
            <a:r>
              <a:rPr lang="en-US" sz="2400" dirty="0"/>
              <a:t> </a:t>
            </a:r>
            <a:r>
              <a:rPr lang="ru-RU" sz="2400" dirty="0"/>
              <a:t>в протоколах описания НДКТ скрининга рака легкого</a:t>
            </a:r>
          </a:p>
        </p:txBody>
      </p:sp>
      <p:sp>
        <p:nvSpPr>
          <p:cNvPr id="3" name="AutoShape 12" descr="Картинки по запросу efilm workstation me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4967F01F-07D7-4D52-AC98-D7D6277B5289}"/>
              </a:ext>
            </a:extLst>
          </p:cNvPr>
          <p:cNvGraphicFramePr/>
          <p:nvPr>
            <p:extLst/>
          </p:nvPr>
        </p:nvGraphicFramePr>
        <p:xfrm>
          <a:off x="325620" y="899129"/>
          <a:ext cx="8784976" cy="3485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Заголовок 11">
            <a:extLst>
              <a:ext uri="{FF2B5EF4-FFF2-40B4-BE49-F238E27FC236}">
                <a16:creationId xmlns:a16="http://schemas.microsoft.com/office/drawing/2014/main" id="{2C89CC7B-EBB1-4B38-BE1A-519D129CEA12}"/>
              </a:ext>
            </a:extLst>
          </p:cNvPr>
          <p:cNvSpPr txBox="1">
            <a:spLocks/>
          </p:cNvSpPr>
          <p:nvPr/>
        </p:nvSpPr>
        <p:spPr>
          <a:xfrm>
            <a:off x="-99872" y="-6110"/>
            <a:ext cx="1374425" cy="558596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/>
          <a:p>
            <a:pPr algn="ctr"/>
            <a:r>
              <a:rPr lang="en-US" b="1" dirty="0"/>
              <a:t>n=</a:t>
            </a:r>
            <a:r>
              <a:rPr lang="ru-RU" b="1" dirty="0"/>
              <a:t>3052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95936" y="4193946"/>
            <a:ext cx="85023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b="1" dirty="0"/>
              <a:t>k=0.95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1907381" y="721519"/>
            <a:ext cx="1264445" cy="10929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3" descr="C:\Users\Папа\Desktop\Рисунок1.jpg">
            <a:extLst>
              <a:ext uri="{FF2B5EF4-FFF2-40B4-BE49-F238E27FC236}">
                <a16:creationId xmlns:a16="http://schemas.microsoft.com/office/drawing/2014/main" id="{0EDA5C58-735D-4BAA-955B-715644EA9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D3B8216-A4BD-4547-8E70-8EC3688D7821}"/>
              </a:ext>
            </a:extLst>
          </p:cNvPr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15" name="Рисунок 12">
              <a:extLst>
                <a:ext uri="{FF2B5EF4-FFF2-40B4-BE49-F238E27FC236}">
                  <a16:creationId xmlns:a16="http://schemas.microsoft.com/office/drawing/2014/main" id="{7630FCED-91B8-4657-A64B-FB199D4F0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CDD1244D-4753-4FDA-9D10-D55E54BAB4F7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7854663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981566" y="4519885"/>
            <a:ext cx="2133600" cy="273844"/>
          </a:xfrm>
        </p:spPr>
        <p:txBody>
          <a:bodyPr/>
          <a:lstStyle/>
          <a:p>
            <a:fld id="{30FA881C-3F96-472E-B039-24D22864FBDB}" type="slidenum">
              <a:rPr lang="ru-RU" smtClean="0">
                <a:solidFill>
                  <a:schemeClr val="bg1"/>
                </a:solidFill>
              </a:rPr>
              <a:pPr/>
              <a:t>46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F9775BB-8F2B-46AE-BF89-3A3DD45700F1}"/>
              </a:ext>
            </a:extLst>
          </p:cNvPr>
          <p:cNvSpPr/>
          <p:nvPr/>
        </p:nvSpPr>
        <p:spPr>
          <a:xfrm>
            <a:off x="6224455" y="409359"/>
            <a:ext cx="216024" cy="93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7" name="Заголовок 11">
            <a:extLst>
              <a:ext uri="{FF2B5EF4-FFF2-40B4-BE49-F238E27FC236}">
                <a16:creationId xmlns:a16="http://schemas.microsoft.com/office/drawing/2014/main" id="{2C89CC7B-EBB1-4B38-BE1A-519D129CEA12}"/>
              </a:ext>
            </a:extLst>
          </p:cNvPr>
          <p:cNvSpPr txBox="1">
            <a:spLocks/>
          </p:cNvSpPr>
          <p:nvPr/>
        </p:nvSpPr>
        <p:spPr>
          <a:xfrm>
            <a:off x="1427097" y="1"/>
            <a:ext cx="6289807" cy="356640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/>
          <a:p>
            <a:pPr algn="ctr"/>
            <a:r>
              <a:rPr lang="ru-RU" sz="2400" dirty="0"/>
              <a:t>Пример: выявление несоответствий</a:t>
            </a:r>
          </a:p>
        </p:txBody>
      </p:sp>
      <p:sp>
        <p:nvSpPr>
          <p:cNvPr id="3" name="AutoShape 12" descr="Картинки по запросу efilm workstation me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-28834" y="4328212"/>
            <a:ext cx="9144000" cy="46551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040483-A846-4E5A-BC7F-9410D58B84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0075" t="17688" r="6689" b="19201"/>
          <a:stretch/>
        </p:blipFill>
        <p:spPr>
          <a:xfrm>
            <a:off x="-28835" y="349770"/>
            <a:ext cx="9142861" cy="444395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F79BBDC-1572-4FA2-B64B-632219ED3C07}"/>
              </a:ext>
            </a:extLst>
          </p:cNvPr>
          <p:cNvSpPr/>
          <p:nvPr/>
        </p:nvSpPr>
        <p:spPr>
          <a:xfrm flipV="1">
            <a:off x="7063447" y="4597944"/>
            <a:ext cx="1224136" cy="723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803E0D4-9E28-45EF-A22C-C2D17BEBFFD0}"/>
              </a:ext>
            </a:extLst>
          </p:cNvPr>
          <p:cNvSpPr/>
          <p:nvPr/>
        </p:nvSpPr>
        <p:spPr>
          <a:xfrm flipV="1">
            <a:off x="7278394" y="2942059"/>
            <a:ext cx="1224136" cy="1440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885E4C-2170-4AB3-9A6B-946996C0A474}"/>
              </a:ext>
            </a:extLst>
          </p:cNvPr>
          <p:cNvSpPr/>
          <p:nvPr/>
        </p:nvSpPr>
        <p:spPr>
          <a:xfrm flipV="1">
            <a:off x="3967103" y="3761196"/>
            <a:ext cx="1224136" cy="116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9E68D6-9FCD-4C98-A189-2FCBED66388E}"/>
              </a:ext>
            </a:extLst>
          </p:cNvPr>
          <p:cNvSpPr/>
          <p:nvPr/>
        </p:nvSpPr>
        <p:spPr>
          <a:xfrm>
            <a:off x="6224456" y="3446114"/>
            <a:ext cx="2889570" cy="15775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4A7613B-F11C-482F-9743-72B524903DA3}"/>
              </a:ext>
            </a:extLst>
          </p:cNvPr>
          <p:cNvSpPr/>
          <p:nvPr/>
        </p:nvSpPr>
        <p:spPr>
          <a:xfrm>
            <a:off x="7018562" y="3656591"/>
            <a:ext cx="1743800" cy="116967"/>
          </a:xfrm>
          <a:prstGeom prst="rect">
            <a:avLst/>
          </a:prstGeom>
          <a:noFill/>
          <a:ln>
            <a:solidFill>
              <a:srgbClr val="C2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FE1DCDC-F534-45AD-9E3C-A675DF8AFE36}"/>
              </a:ext>
            </a:extLst>
          </p:cNvPr>
          <p:cNvSpPr/>
          <p:nvPr/>
        </p:nvSpPr>
        <p:spPr>
          <a:xfrm>
            <a:off x="5191239" y="4461402"/>
            <a:ext cx="3744416" cy="136543"/>
          </a:xfrm>
          <a:prstGeom prst="rect">
            <a:avLst/>
          </a:prstGeom>
          <a:noFill/>
          <a:ln>
            <a:solidFill>
              <a:srgbClr val="C2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162B628-9E76-4100-BE24-ED67043CA4D7}"/>
              </a:ext>
            </a:extLst>
          </p:cNvPr>
          <p:cNvSpPr/>
          <p:nvPr/>
        </p:nvSpPr>
        <p:spPr>
          <a:xfrm>
            <a:off x="6224456" y="4265618"/>
            <a:ext cx="1980220" cy="13079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pic>
        <p:nvPicPr>
          <p:cNvPr id="20" name="Picture 3" descr="C:\Users\Vladzimirskiy\Desktop\Clipart\medrad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25955" y="0"/>
            <a:ext cx="518045" cy="432048"/>
          </a:xfrm>
          <a:prstGeom prst="rect">
            <a:avLst/>
          </a:prstGeom>
          <a:noFill/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AB10D1C-F954-46EB-99AE-0D08072D20BA}"/>
              </a:ext>
            </a:extLst>
          </p:cNvPr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21" name="Рисунок 12">
              <a:extLst>
                <a:ext uri="{FF2B5EF4-FFF2-40B4-BE49-F238E27FC236}">
                  <a16:creationId xmlns:a16="http://schemas.microsoft.com/office/drawing/2014/main" id="{9680876D-CDDA-44CF-ACCC-E27343C9D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C49F518-2CAE-4FAE-88A2-F7424BA525E2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BA454A-2EDB-4DF9-91D5-20BAE37BE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3685" y="1697834"/>
            <a:ext cx="6063968" cy="147060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D4DDBE-834D-467C-8A35-F90723FCBCC2}"/>
              </a:ext>
            </a:extLst>
          </p:cNvPr>
          <p:cNvSpPr txBox="1"/>
          <p:nvPr/>
        </p:nvSpPr>
        <p:spPr>
          <a:xfrm>
            <a:off x="3967103" y="1647986"/>
            <a:ext cx="4155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Описание исследования НДКТ</a:t>
            </a:r>
          </a:p>
        </p:txBody>
      </p:sp>
    </p:spTree>
    <p:extLst>
      <p:ext uri="{BB962C8B-B14F-4D97-AF65-F5344CB8AC3E}">
        <p14:creationId xmlns:p14="http://schemas.microsoft.com/office/powerpoint/2010/main" val="1981133326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</p:spPr>
        <p:txBody>
          <a:bodyPr/>
          <a:lstStyle/>
          <a:p>
            <a:fld id="{30FA881C-3F96-472E-B039-24D22864FBDB}" type="slidenum">
              <a:rPr lang="ru-RU" smtClean="0">
                <a:solidFill>
                  <a:schemeClr val="bg1"/>
                </a:solidFill>
              </a:rPr>
              <a:pPr/>
              <a:t>47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C693A22-79E9-484C-8EF0-89AE32F640F8}"/>
              </a:ext>
            </a:extLst>
          </p:cNvPr>
          <p:cNvSpPr/>
          <p:nvPr/>
        </p:nvSpPr>
        <p:spPr>
          <a:xfrm>
            <a:off x="3347864" y="1347968"/>
            <a:ext cx="216024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F9775BB-8F2B-46AE-BF89-3A3DD45700F1}"/>
              </a:ext>
            </a:extLst>
          </p:cNvPr>
          <p:cNvSpPr/>
          <p:nvPr/>
        </p:nvSpPr>
        <p:spPr>
          <a:xfrm>
            <a:off x="6219708" y="1419622"/>
            <a:ext cx="216024" cy="93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NDKT">
            <a:extLst>
              <a:ext uri="{FF2B5EF4-FFF2-40B4-BE49-F238E27FC236}">
                <a16:creationId xmlns:a16="http://schemas.microsoft.com/office/drawing/2014/main" id="{80403F34-1715-4CC1-8E1D-1E0032CC5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8393" y="243295"/>
            <a:ext cx="1033462" cy="586612"/>
          </a:xfrm>
          <a:prstGeom prst="rect">
            <a:avLst/>
          </a:prstGeom>
          <a:noFill/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D654540-414E-4D5A-A76F-3A62674199B6}"/>
              </a:ext>
            </a:extLst>
          </p:cNvPr>
          <p:cNvSpPr/>
          <p:nvPr/>
        </p:nvSpPr>
        <p:spPr>
          <a:xfrm>
            <a:off x="7722096" y="-54905"/>
            <a:ext cx="1502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chemeClr val="tx2"/>
                </a:solidFill>
              </a:rPr>
              <a:t>http://ndkt.ru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7" name="Заголовок 11">
            <a:extLst>
              <a:ext uri="{FF2B5EF4-FFF2-40B4-BE49-F238E27FC236}">
                <a16:creationId xmlns:a16="http://schemas.microsoft.com/office/drawing/2014/main" id="{2C89CC7B-EBB1-4B38-BE1A-519D129CEA12}"/>
              </a:ext>
            </a:extLst>
          </p:cNvPr>
          <p:cNvSpPr txBox="1">
            <a:spLocks/>
          </p:cNvSpPr>
          <p:nvPr/>
        </p:nvSpPr>
        <p:spPr>
          <a:xfrm>
            <a:off x="35496" y="51470"/>
            <a:ext cx="7923271" cy="936104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r>
              <a:rPr lang="ru-RU" sz="2800" dirty="0"/>
              <a:t>Качественная разметка – работа для экспертов</a:t>
            </a:r>
          </a:p>
          <a:p>
            <a:r>
              <a:rPr lang="ru-RU" dirty="0"/>
              <a:t>Разметка очагов в </a:t>
            </a:r>
            <a:r>
              <a:rPr lang="en-US" dirty="0"/>
              <a:t>~4500</a:t>
            </a:r>
            <a:r>
              <a:rPr lang="ru-RU" dirty="0"/>
              <a:t> КТ исследований легких для ИИ</a:t>
            </a:r>
          </a:p>
        </p:txBody>
      </p:sp>
      <p:pic>
        <p:nvPicPr>
          <p:cNvPr id="14" name="Picture 4" descr="https://proxy.imgsmail.ru/?email=g_victor%40mail.ru&amp;e=1510447112&amp;h=hhgNTyAL0zDBopB_-1RQBA&amp;url171=aW1nLnN0YXQtcHVsc2UuY29tLzI4ZWRkMzM4MGExYzE3Y2Y2NWIxMzdmZTk2NTE2NjU5L2ZpbGVzL2VtYWlsc2VydmljZS91c2VyZmlsZXMvYWI4NGY5YmI2NmQ5ZjVhOWFmMzZmYzY1OGNjMTA3ZWI2ODE5OTkvTG9nby9SYXptZXRrYV9vY2hhZ292XzEuanBn&amp;is_https=0">
            <a:extLst>
              <a:ext uri="{FF2B5EF4-FFF2-40B4-BE49-F238E27FC236}">
                <a16:creationId xmlns:a16="http://schemas.microsoft.com/office/drawing/2014/main" id="{6BC016F9-DFD0-44CB-9619-0155A4C91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" y="1142148"/>
            <a:ext cx="5859785" cy="375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895C26-FE9B-41FB-A907-F21935C6C31A}"/>
              </a:ext>
            </a:extLst>
          </p:cNvPr>
          <p:cNvSpPr txBox="1"/>
          <p:nvPr/>
        </p:nvSpPr>
        <p:spPr>
          <a:xfrm>
            <a:off x="5921472" y="1127522"/>
            <a:ext cx="32800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«Слепая» разметка 15 экспертами торакальными рентгенологами. </a:t>
            </a:r>
          </a:p>
          <a:p>
            <a:endParaRPr lang="ru-RU" dirty="0"/>
          </a:p>
          <a:p>
            <a:r>
              <a:rPr lang="ru-RU" dirty="0"/>
              <a:t>Одно исследование размечалось 3-6 экспертами.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BD9A53-DF31-4B42-A871-7A380624C1E9}"/>
              </a:ext>
            </a:extLst>
          </p:cNvPr>
          <p:cNvSpPr txBox="1"/>
          <p:nvPr/>
        </p:nvSpPr>
        <p:spPr>
          <a:xfrm>
            <a:off x="5921472" y="3194474"/>
            <a:ext cx="3403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Обучение и тестирование ИИ для создания системы автоматического поиска очагов.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0" y="4677984"/>
            <a:ext cx="9144000" cy="46551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7B177ED-09D3-461C-B149-DFE8A30416CB}"/>
              </a:ext>
            </a:extLst>
          </p:cNvPr>
          <p:cNvSpPr/>
          <p:nvPr/>
        </p:nvSpPr>
        <p:spPr>
          <a:xfrm>
            <a:off x="1115616" y="4876010"/>
            <a:ext cx="2449197" cy="3077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http://medradiology.moscow/</a:t>
            </a:r>
          </a:p>
        </p:txBody>
      </p:sp>
    </p:spTree>
    <p:extLst>
      <p:ext uri="{BB962C8B-B14F-4D97-AF65-F5344CB8AC3E}">
        <p14:creationId xmlns:p14="http://schemas.microsoft.com/office/powerpoint/2010/main" val="1292960073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58020" y="474599"/>
            <a:ext cx="5717159" cy="4554226"/>
            <a:chOff x="1695142" y="391891"/>
            <a:chExt cx="5717159" cy="4554226"/>
          </a:xfrm>
        </p:grpSpPr>
        <p:pic>
          <p:nvPicPr>
            <p:cNvPr id="15" name="Рисунок 14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50"/>
            <a:stretch/>
          </p:blipFill>
          <p:spPr bwMode="auto">
            <a:xfrm>
              <a:off x="1711689" y="2678827"/>
              <a:ext cx="2422736" cy="22644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Рисунок 17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80"/>
            <a:stretch/>
          </p:blipFill>
          <p:spPr bwMode="auto">
            <a:xfrm>
              <a:off x="1695142" y="391891"/>
              <a:ext cx="2439283" cy="2288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Рисунок 2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87" t="-857" r="193" b="857"/>
            <a:stretch/>
          </p:blipFill>
          <p:spPr bwMode="auto">
            <a:xfrm>
              <a:off x="4973018" y="391891"/>
              <a:ext cx="2439283" cy="2288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Рисунок 22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56" t="-176" r="194" b="176"/>
            <a:stretch/>
          </p:blipFill>
          <p:spPr bwMode="auto">
            <a:xfrm>
              <a:off x="4973018" y="2681707"/>
              <a:ext cx="2439283" cy="22644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0" y="4677984"/>
            <a:ext cx="9144000" cy="465516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881C-3F96-472E-B039-24D22864FBDB}" type="slidenum">
              <a:rPr lang="ru-RU" smtClean="0"/>
              <a:pPr/>
              <a:t>48</a:t>
            </a:fld>
            <a:endParaRPr lang="ru-RU"/>
          </a:p>
        </p:txBody>
      </p:sp>
      <p:sp>
        <p:nvSpPr>
          <p:cNvPr id="9" name="Номер слайда 7"/>
          <p:cNvSpPr txBox="1">
            <a:spLocks/>
          </p:cNvSpPr>
          <p:nvPr/>
        </p:nvSpPr>
        <p:spPr>
          <a:xfrm>
            <a:off x="6948264" y="478599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FA881C-3F96-472E-B039-24D22864FB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-8951"/>
            <a:ext cx="788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Наш опыт шумоподавления на НДКТ (</a:t>
            </a:r>
            <a:r>
              <a:rPr lang="en-US" sz="2800" dirty="0"/>
              <a:t>RASP v0.9</a:t>
            </a:r>
            <a:r>
              <a:rPr lang="ru-RU" sz="2800" dirty="0"/>
              <a:t>) </a:t>
            </a:r>
          </a:p>
        </p:txBody>
      </p:sp>
      <p:pic>
        <p:nvPicPr>
          <p:cNvPr id="20" name="Picture 2" descr="NDKT">
            <a:extLst>
              <a:ext uri="{FF2B5EF4-FFF2-40B4-BE49-F238E27FC236}">
                <a16:creationId xmlns:a16="http://schemas.microsoft.com/office/drawing/2014/main" id="{5DC9F8E8-11F6-4FD6-ACA2-882BFD3C3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8393" y="243295"/>
            <a:ext cx="1033462" cy="586612"/>
          </a:xfrm>
          <a:prstGeom prst="rect">
            <a:avLst/>
          </a:prstGeom>
          <a:noFill/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CD46E00-A28F-48F7-A4EE-6619E112AAB8}"/>
              </a:ext>
            </a:extLst>
          </p:cNvPr>
          <p:cNvSpPr/>
          <p:nvPr/>
        </p:nvSpPr>
        <p:spPr>
          <a:xfrm>
            <a:off x="7722096" y="-54905"/>
            <a:ext cx="1502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chemeClr val="tx2"/>
                </a:solidFill>
              </a:rPr>
              <a:t>http://ndkt.ru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94FA09-21D0-4D17-AA10-25E79A88A417}"/>
              </a:ext>
            </a:extLst>
          </p:cNvPr>
          <p:cNvSpPr/>
          <p:nvPr/>
        </p:nvSpPr>
        <p:spPr>
          <a:xfrm>
            <a:off x="6116425" y="4726076"/>
            <a:ext cx="1295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Н.Кульберг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26088" y="1012275"/>
            <a:ext cx="29878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Повышение уровня «сигнал/шум» (</a:t>
            </a:r>
            <a:r>
              <a:rPr lang="en-US" dirty="0"/>
              <a:t>SNR</a:t>
            </a:r>
            <a:r>
              <a:rPr lang="ru-RU" dirty="0"/>
              <a:t>) в 3-10 раз.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Научная работа по оценке качества шумоподавления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Внедрение в ЕРИС – проект Скрининг рака легкого (НДКТ).</a:t>
            </a:r>
          </a:p>
          <a:p>
            <a:pPr algn="ctr"/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2822619" y="1223857"/>
            <a:ext cx="792088" cy="721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2822619" y="3546472"/>
            <a:ext cx="792088" cy="721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8CE02E4-7A02-4280-B986-7E57E83012C4}"/>
              </a:ext>
            </a:extLst>
          </p:cNvPr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</p:spTree>
    <p:extLst>
      <p:ext uri="{BB962C8B-B14F-4D97-AF65-F5344CB8AC3E}">
        <p14:creationId xmlns:p14="http://schemas.microsoft.com/office/powerpoint/2010/main" val="22466629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02" y="0"/>
            <a:ext cx="9143999" cy="817472"/>
          </a:xfrm>
        </p:spPr>
        <p:txBody>
          <a:bodyPr>
            <a:noAutofit/>
          </a:bodyPr>
          <a:lstStyle/>
          <a:p>
            <a:pPr algn="l"/>
            <a:r>
              <a:rPr lang="ru-RU" sz="3600" dirty="0"/>
              <a:t>Шумоподавление для всех типов </a:t>
            </a:r>
            <a:r>
              <a:rPr lang="ru-RU" sz="3600" dirty="0" err="1"/>
              <a:t>иссл</a:t>
            </a:r>
            <a:r>
              <a:rPr lang="ru-RU" sz="3600" dirty="0"/>
              <a:t>.</a:t>
            </a:r>
            <a:br>
              <a:rPr lang="ru-RU" sz="3600" dirty="0"/>
            </a:br>
            <a:r>
              <a:rPr lang="ru-RU" sz="1400" dirty="0"/>
              <a:t>ИИ улучшает качество изображения УЗИ, </a:t>
            </a:r>
            <a:r>
              <a:rPr lang="en-US" sz="1400" dirty="0"/>
              <a:t>RG</a:t>
            </a:r>
            <a:r>
              <a:rPr lang="ru-RU" sz="1400" dirty="0"/>
              <a:t>, ММГ, КТ, МРТ, Ангиографии</a:t>
            </a:r>
            <a:endParaRPr lang="ru-RU" sz="3600" dirty="0"/>
          </a:p>
        </p:txBody>
      </p:sp>
      <p:grpSp>
        <p:nvGrpSpPr>
          <p:cNvPr id="3" name="Группа 3"/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5580112" y="4876006"/>
            <a:ext cx="244827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http://www.contextvision.com/products/</a:t>
            </a:r>
            <a:endParaRPr lang="ru-RU" sz="9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10113" y="2866936"/>
            <a:ext cx="27299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награжден американским патентом за метод автоматической оптимизации качества изображения с использованием искусственного интеллекта</a:t>
            </a:r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887" y="843559"/>
            <a:ext cx="19401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886" y="2931790"/>
            <a:ext cx="194421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64110" y="2931790"/>
            <a:ext cx="2088232" cy="191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78982" y="843558"/>
            <a:ext cx="21336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64110" y="843558"/>
            <a:ext cx="206692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07557" y="2931790"/>
            <a:ext cx="210502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:\Users\Папа\Desktop\Рисунок1.jpg">
            <a:extLst>
              <a:ext uri="{FF2B5EF4-FFF2-40B4-BE49-F238E27FC236}">
                <a16:creationId xmlns:a16="http://schemas.microsoft.com/office/drawing/2014/main" id="{412DE2C6-0087-47C1-9837-9E0081E53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396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0" y="4731990"/>
            <a:ext cx="9144000" cy="4115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</p:spPr>
        <p:txBody>
          <a:bodyPr/>
          <a:lstStyle/>
          <a:p>
            <a:fld id="{30FA881C-3F96-472E-B039-24D22864FBDB}" type="slidenum">
              <a:rPr lang="ru-RU" smtClean="0">
                <a:solidFill>
                  <a:schemeClr val="bg1"/>
                </a:solidFill>
              </a:rPr>
              <a:pPr/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7545" y="1268761"/>
            <a:ext cx="8185723" cy="1830469"/>
          </a:xfrm>
          <a:prstGeom prst="roundRect">
            <a:avLst>
              <a:gd name="adj" fmla="val 19046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7" name="Заголовок 11"/>
          <p:cNvSpPr txBox="1">
            <a:spLocks/>
          </p:cNvSpPr>
          <p:nvPr/>
        </p:nvSpPr>
        <p:spPr>
          <a:xfrm>
            <a:off x="17748" y="786730"/>
            <a:ext cx="4716016" cy="394064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>
                <a:latin typeface="+mj-lt"/>
                <a:ea typeface="+mj-ea"/>
                <a:cs typeface="+mj-cs"/>
              </a:rPr>
              <a:t>Рентгенография, флюорография </a:t>
            </a:r>
          </a:p>
        </p:txBody>
      </p:sp>
      <p:pic>
        <p:nvPicPr>
          <p:cNvPr id="11" name="Picture 4" descr="https://im1-tub-ru.yandex.net/i?id=ef5580888aad11e7adc108d798d1581e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174726"/>
            <a:ext cx="3096344" cy="3043783"/>
          </a:xfrm>
          <a:prstGeom prst="rect">
            <a:avLst/>
          </a:prstGeom>
          <a:noFill/>
        </p:spPr>
      </p:pic>
      <p:pic>
        <p:nvPicPr>
          <p:cNvPr id="18" name="Picture 1" descr="C:\Users\Виктор\Downloads\шишкина3.JPG">
            <a:extLst>
              <a:ext uri="{FF2B5EF4-FFF2-40B4-BE49-F238E27FC236}">
                <a16:creationId xmlns:a16="http://schemas.microsoft.com/office/drawing/2014/main" id="{1E357150-2096-4F6F-92B9-D2FBD9B17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321" t="2581" r="54123" b="1197"/>
          <a:stretch/>
        </p:blipFill>
        <p:spPr bwMode="auto">
          <a:xfrm>
            <a:off x="5142495" y="1174727"/>
            <a:ext cx="3510773" cy="3053208"/>
          </a:xfrm>
          <a:prstGeom prst="rect">
            <a:avLst/>
          </a:prstGeom>
          <a:noFill/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A26C53E-8678-41C1-9FAE-B3C79B40FF8A}"/>
              </a:ext>
            </a:extLst>
          </p:cNvPr>
          <p:cNvSpPr/>
          <p:nvPr/>
        </p:nvSpPr>
        <p:spPr>
          <a:xfrm>
            <a:off x="1632207" y="-35742"/>
            <a:ext cx="6414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Рандомизированные исследования метода скрининга рака легких</a:t>
            </a:r>
            <a:endParaRPr lang="ru-RU" sz="2400" dirty="0"/>
          </a:p>
        </p:txBody>
      </p:sp>
      <p:sp>
        <p:nvSpPr>
          <p:cNvPr id="19" name="Заголовок 11">
            <a:extLst>
              <a:ext uri="{FF2B5EF4-FFF2-40B4-BE49-F238E27FC236}">
                <a16:creationId xmlns:a16="http://schemas.microsoft.com/office/drawing/2014/main" id="{4C1FA22C-026B-49B9-8108-92B8CEE7C72E}"/>
              </a:ext>
            </a:extLst>
          </p:cNvPr>
          <p:cNvSpPr txBox="1">
            <a:spLocks/>
          </p:cNvSpPr>
          <p:nvPr/>
        </p:nvSpPr>
        <p:spPr>
          <a:xfrm>
            <a:off x="4427984" y="775201"/>
            <a:ext cx="4744176" cy="394064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>
                <a:latin typeface="+mj-lt"/>
                <a:ea typeface="+mj-ea"/>
                <a:cs typeface="+mj-cs"/>
              </a:rPr>
              <a:t>Низкодозная компьютерная томография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3BF566-4A57-4CF7-B90A-BD8BF06F78D9}"/>
              </a:ext>
            </a:extLst>
          </p:cNvPr>
          <p:cNvCxnSpPr/>
          <p:nvPr/>
        </p:nvCxnSpPr>
        <p:spPr>
          <a:xfrm>
            <a:off x="197038" y="786730"/>
            <a:ext cx="884102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  <p:pic>
        <p:nvPicPr>
          <p:cNvPr id="14" name="Picture 3" descr="C:\Users\Папа\Desktop\Рисунок1.jpg">
            <a:extLst>
              <a:ext uri="{FF2B5EF4-FFF2-40B4-BE49-F238E27FC236}">
                <a16:creationId xmlns:a16="http://schemas.microsoft.com/office/drawing/2014/main" id="{683524DD-3086-4D60-843B-9288A90D4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4037" t="13702" r="7008" b="-2700"/>
          <a:stretch>
            <a:fillRect/>
          </a:stretch>
        </p:blipFill>
        <p:spPr bwMode="auto">
          <a:xfrm>
            <a:off x="8414250" y="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58434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040" y="45085"/>
            <a:ext cx="8245424" cy="99417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>Шумоподавление ПЭТ</a:t>
            </a:r>
            <a:br>
              <a:rPr lang="ru-RU" dirty="0"/>
            </a:br>
            <a:endParaRPr lang="ru-RU" dirty="0"/>
          </a:p>
        </p:txBody>
      </p:sp>
      <p:grpSp>
        <p:nvGrpSpPr>
          <p:cNvPr id="3" name="Группа 3"/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4067944" y="4659982"/>
            <a:ext cx="42484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https://www.auntminnie.com/index.aspx?sec=sup&amp;sub=aic&amp;pag=dis&amp;ItemID=119572</a:t>
            </a:r>
            <a:endParaRPr lang="ru-RU" sz="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60040" y="577592"/>
            <a:ext cx="4788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Уменьшение в 100-200 раз дозы на ПЭТ</a:t>
            </a:r>
          </a:p>
        </p:txBody>
      </p:sp>
      <p:pic>
        <p:nvPicPr>
          <p:cNvPr id="78853" name="Picture 5" descr="ÐÐµÑÐ¾Ð´ Ð³Ð»ÑÐ±Ð¾ÐºÐ¾Ð³Ð¾ Ð¾Ð±ÑÑÐµÐ½Ð¸Ñ Ð² Ð¡ÑÑÐ½ÑÐ¾ÑÐ´Ðµ Ð¿Ð¾ ÑÑÐ°Ð²Ð½ÐµÐ½Ð¸Ñ Ñ ÑÑÑÐµÑÑÐ²ÑÑÑÐ¸Ð¼Ð¸ Ð°Ð»Ð³Ð¾ÑÐ¸ÑÐ¼Ð°Ð¼Ð¸ Ð¿Ð¾Ð²ÑÑÐµÐ½Ð¸Ñ ÐÐ­Ð¢ Ñ Ð½Ð¸Ð·ÐºÐ¾Ð¹ Ð´Ð¾Ð·Ð¾Ð¹"/>
          <p:cNvPicPr>
            <a:picLocks noChangeAspect="1" noChangeArrowheads="1"/>
          </p:cNvPicPr>
          <p:nvPr/>
        </p:nvPicPr>
        <p:blipFill>
          <a:blip r:embed="rId3" cstate="print"/>
          <a:srcRect r="-3123" b="4794"/>
          <a:stretch>
            <a:fillRect/>
          </a:stretch>
        </p:blipFill>
        <p:spPr bwMode="auto">
          <a:xfrm>
            <a:off x="360040" y="1059582"/>
            <a:ext cx="7740352" cy="3312368"/>
          </a:xfrm>
          <a:prstGeom prst="rect">
            <a:avLst/>
          </a:prstGeom>
          <a:noFill/>
        </p:spPr>
      </p:pic>
      <p:cxnSp>
        <p:nvCxnSpPr>
          <p:cNvPr id="14" name="Прямая со стрелкой 13"/>
          <p:cNvCxnSpPr/>
          <p:nvPr/>
        </p:nvCxnSpPr>
        <p:spPr>
          <a:xfrm flipV="1">
            <a:off x="2304256" y="2058388"/>
            <a:ext cx="576064" cy="3567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304256" y="2557791"/>
            <a:ext cx="648072" cy="3567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1152128" y="2557791"/>
            <a:ext cx="720080" cy="3567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088232" y="2557791"/>
            <a:ext cx="0" cy="3567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251520" y="4299942"/>
            <a:ext cx="8532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Алгоритм достиг такого же соотношения сигнал/шум (CNR) как и для эталона с полной дозой.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3995936" y="1203598"/>
            <a:ext cx="1224136" cy="144016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6588223" y="2715766"/>
            <a:ext cx="1296143" cy="151216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Папа\Desktop\Рисунок1.jpg">
            <a:extLst>
              <a:ext uri="{FF2B5EF4-FFF2-40B4-BE49-F238E27FC236}">
                <a16:creationId xmlns:a16="http://schemas.microsoft.com/office/drawing/2014/main" id="{2668A09E-5C7D-4242-A5AA-67F98FBF2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432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Папа\Desktop\Рисунок1.jpg">
            <a:extLst>
              <a:ext uri="{FF2B5EF4-FFF2-40B4-BE49-F238E27FC236}">
                <a16:creationId xmlns:a16="http://schemas.microsoft.com/office/drawing/2014/main" id="{38142393-4DFF-4493-900F-5507C5D96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832" y="-12551"/>
            <a:ext cx="8964488" cy="994172"/>
          </a:xfrm>
        </p:spPr>
        <p:txBody>
          <a:bodyPr>
            <a:normAutofit/>
          </a:bodyPr>
          <a:lstStyle/>
          <a:p>
            <a:pPr algn="l"/>
            <a:r>
              <a:rPr lang="ru-RU" sz="4000" dirty="0"/>
              <a:t>Подготовка изображения к просмотру</a:t>
            </a:r>
            <a:br>
              <a:rPr lang="ru-RU" sz="4000" dirty="0"/>
            </a:br>
            <a:r>
              <a:rPr lang="ru-RU" sz="1600" dirty="0"/>
              <a:t>Исключение сосудов из НДКТ повышает скорость интерпретации на 26%</a:t>
            </a:r>
            <a:endParaRPr lang="ru-RU" sz="4000" dirty="0"/>
          </a:p>
        </p:txBody>
      </p:sp>
      <p:grpSp>
        <p:nvGrpSpPr>
          <p:cNvPr id="3" name="Группа 3"/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4443958"/>
            <a:ext cx="60486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https://www.auntminnie.com/index.aspx?sec=sup&amp;sub=wom&amp;pag=dis&amp;ItemID=120231</a:t>
            </a:r>
            <a:endParaRPr lang="ru-RU" sz="1100" dirty="0"/>
          </a:p>
        </p:txBody>
      </p:sp>
      <p:pic>
        <p:nvPicPr>
          <p:cNvPr id="5122" name="Picture 2" descr="C:\Users\Виктор Гомболевский\Downloads\2018_03_08_23_15_9293_vessel_suppressing_CAD_500.jpg"/>
          <p:cNvPicPr>
            <a:picLocks noChangeAspect="1" noChangeArrowheads="1"/>
          </p:cNvPicPr>
          <p:nvPr/>
        </p:nvPicPr>
        <p:blipFill>
          <a:blip r:embed="rId4" cstate="print"/>
          <a:srcRect b="33640"/>
          <a:stretch>
            <a:fillRect/>
          </a:stretch>
        </p:blipFill>
        <p:spPr bwMode="auto">
          <a:xfrm>
            <a:off x="251520" y="915566"/>
            <a:ext cx="3875390" cy="3456384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1203598"/>
            <a:ext cx="48101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355976" y="4011910"/>
            <a:ext cx="4352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>
                <a:hlinkClick r:id="rId6"/>
              </a:rPr>
              <a:t>AJR</a:t>
            </a:r>
            <a:r>
              <a:rPr lang="nl-NL" dirty="0"/>
              <a:t>, March 2018, Vol. 210:3, pp. 480-48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25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-6598"/>
            <a:ext cx="8173416" cy="994172"/>
          </a:xfrm>
        </p:spPr>
        <p:txBody>
          <a:bodyPr>
            <a:noAutofit/>
          </a:bodyPr>
          <a:lstStyle/>
          <a:p>
            <a:pPr algn="l"/>
            <a:r>
              <a:rPr lang="ru-RU" sz="3600" dirty="0"/>
              <a:t>Классификация патологии</a:t>
            </a:r>
            <a:br>
              <a:rPr lang="ru-RU" sz="3600" dirty="0"/>
            </a:br>
            <a:r>
              <a:rPr lang="ru-RU" sz="1600" dirty="0"/>
              <a:t>ИИ классификация типов очагов в НДКТ легких повышает точность в оценке вероятности злокачественности по сравнению с рентгенологом</a:t>
            </a:r>
            <a:endParaRPr lang="ru-RU" sz="3600" dirty="0"/>
          </a:p>
        </p:txBody>
      </p:sp>
      <p:grpSp>
        <p:nvGrpSpPr>
          <p:cNvPr id="3" name="Группа 3"/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4443958"/>
            <a:ext cx="60486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https://www.auntminnie.com/index.aspx?sec=sup&amp;sub=cto&amp;pag=dis&amp;ItemID=119714</a:t>
            </a:r>
            <a:endParaRPr lang="ru-RU" sz="11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7814"/>
            <a:ext cx="47910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Users\Виктор Гомболевский\Downloads\2018_01_29_19_04_3644_AI1_Alilou_cropped_201801291949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987574"/>
            <a:ext cx="4680520" cy="2108341"/>
          </a:xfrm>
          <a:prstGeom prst="rect">
            <a:avLst/>
          </a:prstGeom>
          <a:noFill/>
        </p:spPr>
      </p:pic>
      <p:pic>
        <p:nvPicPr>
          <p:cNvPr id="6148" name="Picture 4" descr="C:\Users\Виктор Гомболевский\Downloads\2018_01_29_19_04_3956_AI2_Alilou_cropp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987574"/>
            <a:ext cx="3240360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013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83518"/>
            <a:ext cx="8173416" cy="994172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/>
              <a:t>Прогнозирование характера находок</a:t>
            </a:r>
            <a:br>
              <a:rPr lang="ru-RU" sz="4000" dirty="0"/>
            </a:br>
            <a:r>
              <a:rPr lang="ru-RU" sz="1800" dirty="0"/>
              <a:t>Модель ИИ (изображение + клинические + демографические данные) </a:t>
            </a:r>
            <a:br>
              <a:rPr lang="ru-RU" sz="1800" dirty="0"/>
            </a:br>
            <a:r>
              <a:rPr lang="ru-RU" sz="1800" dirty="0"/>
              <a:t>по определению доброкачественных очагов в НДКТ легких лучше модели </a:t>
            </a:r>
            <a:r>
              <a:rPr lang="ru-RU" sz="1800" dirty="0" err="1"/>
              <a:t>Brock</a:t>
            </a:r>
            <a:r>
              <a:rPr lang="ru-RU" sz="1800" dirty="0"/>
              <a:t>.</a:t>
            </a:r>
            <a:br>
              <a:rPr lang="ru-RU" sz="1800" dirty="0"/>
            </a:br>
            <a:br>
              <a:rPr lang="ru-RU" sz="1800" dirty="0"/>
            </a:br>
            <a:r>
              <a:rPr lang="ru-RU" sz="1800" dirty="0"/>
              <a:t>AUC AI алгоритма 0,983 превышает AUC модели </a:t>
            </a:r>
            <a:r>
              <a:rPr lang="ru-RU" sz="1800" dirty="0" err="1"/>
              <a:t>Brock</a:t>
            </a:r>
            <a:r>
              <a:rPr lang="ru-RU" sz="1800" dirty="0"/>
              <a:t> 0.797, при </a:t>
            </a:r>
            <a:r>
              <a:rPr lang="ru-RU" sz="1800" dirty="0" err="1"/>
              <a:t>p</a:t>
            </a:r>
            <a:r>
              <a:rPr lang="ru-RU" sz="1800" dirty="0"/>
              <a:t> &lt;0,001.</a:t>
            </a:r>
            <a:br>
              <a:rPr lang="ru-RU" sz="1800" dirty="0"/>
            </a:br>
            <a:endParaRPr lang="ru-RU" dirty="0"/>
          </a:p>
        </p:txBody>
      </p:sp>
      <p:grpSp>
        <p:nvGrpSpPr>
          <p:cNvPr id="3" name="Группа 3"/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4299942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https://www.auntminnie.com/index.aspx?sec=rca&amp;sub=ecr_2018&amp;pag=dis&amp;ItemID=120086</a:t>
            </a:r>
          </a:p>
          <a:p>
            <a:r>
              <a:rPr lang="en-US" sz="800" dirty="0"/>
              <a:t>McWilliams A, </a:t>
            </a:r>
            <a:r>
              <a:rPr lang="en-US" sz="800" dirty="0" err="1"/>
              <a:t>Tammemagi</a:t>
            </a:r>
            <a:r>
              <a:rPr lang="en-US" sz="800" dirty="0"/>
              <a:t> MC, Mayo JR, et. al. Probability of cancer in pulmonary nodules detected on first screening CT. </a:t>
            </a:r>
            <a:r>
              <a:rPr lang="en-US" sz="800" i="1" dirty="0"/>
              <a:t>N </a:t>
            </a:r>
            <a:r>
              <a:rPr lang="en-US" sz="800" i="1" dirty="0" err="1"/>
              <a:t>Engl</a:t>
            </a:r>
            <a:r>
              <a:rPr lang="en-US" sz="800" i="1" dirty="0"/>
              <a:t> J Med</a:t>
            </a:r>
            <a:r>
              <a:rPr lang="en-US" sz="800" dirty="0"/>
              <a:t>. 2013 Sep 5;369(10):910-9. doi:10.1056/NEJMoa1214726</a:t>
            </a:r>
            <a:endParaRPr lang="ru-RU" sz="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3602509"/>
            <a:ext cx="38164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Sensitivity: 96.9%</a:t>
            </a:r>
            <a:r>
              <a:rPr lang="ru-RU" sz="1100" dirty="0"/>
              <a:t>   </a:t>
            </a:r>
            <a:r>
              <a:rPr lang="en-US" sz="1100" dirty="0"/>
              <a:t>Positive predictive value: 93.9%</a:t>
            </a:r>
          </a:p>
          <a:p>
            <a:r>
              <a:rPr lang="en-US" sz="1100" dirty="0"/>
              <a:t>Specificity: 93.3%</a:t>
            </a:r>
            <a:r>
              <a:rPr lang="ru-RU" sz="1100" dirty="0"/>
              <a:t>   </a:t>
            </a:r>
            <a:r>
              <a:rPr lang="en-US" sz="1100" dirty="0"/>
              <a:t>Negative predictive value: 96.6%</a:t>
            </a:r>
          </a:p>
          <a:p>
            <a:r>
              <a:rPr lang="ru-RU" sz="1100" dirty="0"/>
              <a:t>                                </a:t>
            </a:r>
            <a:r>
              <a:rPr lang="en-US" sz="1100" dirty="0"/>
              <a:t>Area under the curve (AUC): 0.983</a:t>
            </a:r>
          </a:p>
          <a:p>
            <a:endParaRPr lang="ru-RU" sz="1100" dirty="0"/>
          </a:p>
        </p:txBody>
      </p:sp>
      <p:pic>
        <p:nvPicPr>
          <p:cNvPr id="7172" name="Picture 4" descr="Ð¤Ð¾ÑÐ¾ ÐÐ¸ÐºÑÐ¾ÑÐ° ÐÐ¾Ð¼Ð±Ð¾Ð»ÐµÐ²ÑÐºÐ¾Ð³Ð¾."/>
          <p:cNvPicPr>
            <a:picLocks noChangeAspect="1" noChangeArrowheads="1"/>
          </p:cNvPicPr>
          <p:nvPr/>
        </p:nvPicPr>
        <p:blipFill>
          <a:blip r:embed="rId3" cstate="print"/>
          <a:srcRect t="5600"/>
          <a:stretch>
            <a:fillRect/>
          </a:stretch>
        </p:blipFill>
        <p:spPr bwMode="auto">
          <a:xfrm>
            <a:off x="395536" y="1491630"/>
            <a:ext cx="3960440" cy="2102996"/>
          </a:xfrm>
          <a:prstGeom prst="rect">
            <a:avLst/>
          </a:prstGeom>
          <a:noFill/>
        </p:spPr>
      </p:pic>
      <p:grpSp>
        <p:nvGrpSpPr>
          <p:cNvPr id="16" name="Группа 15"/>
          <p:cNvGrpSpPr/>
          <p:nvPr/>
        </p:nvGrpSpPr>
        <p:grpSpPr>
          <a:xfrm>
            <a:off x="5004048" y="1491630"/>
            <a:ext cx="3672408" cy="2736304"/>
            <a:chOff x="4860032" y="1779662"/>
            <a:chExt cx="3384376" cy="2458303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60032" y="1779662"/>
              <a:ext cx="3384376" cy="245830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15" name="Прямоугольник 14"/>
            <p:cNvSpPr/>
            <p:nvPr/>
          </p:nvSpPr>
          <p:spPr>
            <a:xfrm>
              <a:off x="4860032" y="1779662"/>
              <a:ext cx="8386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Brock</a:t>
              </a:r>
              <a:endParaRPr lang="ru-RU" b="1" dirty="0"/>
            </a:p>
          </p:txBody>
        </p:sp>
      </p:grpSp>
      <p:pic>
        <p:nvPicPr>
          <p:cNvPr id="12" name="Picture 3" descr="C:\Users\Папа\Desktop\Рисунок1.jpg">
            <a:extLst>
              <a:ext uri="{FF2B5EF4-FFF2-40B4-BE49-F238E27FC236}">
                <a16:creationId xmlns:a16="http://schemas.microsoft.com/office/drawing/2014/main" id="{5EE21D45-9050-4829-89F0-3E2CC6D95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37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735B13-D51A-4222-947E-452E92587D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4" t="10979" r="82" b="-260"/>
          <a:stretch/>
        </p:blipFill>
        <p:spPr>
          <a:xfrm>
            <a:off x="6573612" y="2842383"/>
            <a:ext cx="2542693" cy="19434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9053997" cy="994172"/>
          </a:xfrm>
        </p:spPr>
        <p:txBody>
          <a:bodyPr>
            <a:noAutofit/>
          </a:bodyPr>
          <a:lstStyle/>
          <a:p>
            <a:pPr algn="l"/>
            <a:r>
              <a:rPr lang="ru-RU" sz="3200" dirty="0"/>
              <a:t>Сравнение с предыдущими раундами скрининга.</a:t>
            </a:r>
            <a:br>
              <a:rPr lang="ru-RU" sz="3200" dirty="0"/>
            </a:br>
            <a:r>
              <a:rPr lang="ru-RU" sz="1600" dirty="0"/>
              <a:t>ИИ помогает сравнивать динамику очагов на протяжении нескольких исследований</a:t>
            </a:r>
            <a:endParaRPr lang="ru-RU" sz="3200" dirty="0"/>
          </a:p>
        </p:txBody>
      </p:sp>
      <p:grpSp>
        <p:nvGrpSpPr>
          <p:cNvPr id="3" name="Группа 3"/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4299942"/>
            <a:ext cx="88924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https://arterys.com/lung</a:t>
            </a:r>
            <a:endParaRPr lang="ru-RU" sz="800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03" y="915566"/>
            <a:ext cx="432928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659376-9F69-41E8-9649-5486E86C64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9" r="49188"/>
          <a:stretch/>
        </p:blipFill>
        <p:spPr>
          <a:xfrm>
            <a:off x="6573611" y="927415"/>
            <a:ext cx="2542693" cy="1943449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06F23E7-1234-4DB2-8B8C-FC5B56741FC1}"/>
              </a:ext>
            </a:extLst>
          </p:cNvPr>
          <p:cNvGrpSpPr/>
          <p:nvPr/>
        </p:nvGrpSpPr>
        <p:grpSpPr>
          <a:xfrm>
            <a:off x="4416327" y="927415"/>
            <a:ext cx="2160240" cy="2396017"/>
            <a:chOff x="2987825" y="2313590"/>
            <a:chExt cx="2160240" cy="2396017"/>
          </a:xfrm>
        </p:grpSpPr>
        <p:pic>
          <p:nvPicPr>
            <p:cNvPr id="72707" name="Picture 3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r="32706"/>
            <a:stretch/>
          </p:blipFill>
          <p:spPr bwMode="auto">
            <a:xfrm>
              <a:off x="2987825" y="2313590"/>
              <a:ext cx="2160240" cy="1947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A4A3D3BE-D022-47EF-ABEE-8C95CE4B68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67294" t="-120" r="1041" b="54008"/>
            <a:stretch/>
          </p:blipFill>
          <p:spPr bwMode="auto">
            <a:xfrm>
              <a:off x="4073814" y="3811759"/>
              <a:ext cx="1016497" cy="897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3" descr="C:\Users\Папа\Desktop\Рисунок1.jpg">
            <a:extLst>
              <a:ext uri="{FF2B5EF4-FFF2-40B4-BE49-F238E27FC236}">
                <a16:creationId xmlns:a16="http://schemas.microsoft.com/office/drawing/2014/main" id="{3A6A6A47-CC1A-4163-9DEC-0317423B7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04B88E6E-282A-4146-B605-EFBC2092FAB1}"/>
              </a:ext>
            </a:extLst>
          </p:cNvPr>
          <p:cNvSpPr/>
          <p:nvPr/>
        </p:nvSpPr>
        <p:spPr>
          <a:xfrm>
            <a:off x="179512" y="1746948"/>
            <a:ext cx="504056" cy="50405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6E491E7-CCFB-403E-B426-EAF96DE0D7EA}"/>
              </a:ext>
            </a:extLst>
          </p:cNvPr>
          <p:cNvSpPr/>
          <p:nvPr/>
        </p:nvSpPr>
        <p:spPr>
          <a:xfrm>
            <a:off x="2333839" y="1833699"/>
            <a:ext cx="504056" cy="50405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63C50E6-2541-4552-BF47-926908CFB0C6}"/>
              </a:ext>
            </a:extLst>
          </p:cNvPr>
          <p:cNvSpPr/>
          <p:nvPr/>
        </p:nvSpPr>
        <p:spPr>
          <a:xfrm>
            <a:off x="6876256" y="1066778"/>
            <a:ext cx="504056" cy="50405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F2AE707C-B76E-45FB-8CDB-3C06CEC6562E}"/>
              </a:ext>
            </a:extLst>
          </p:cNvPr>
          <p:cNvSpPr/>
          <p:nvPr/>
        </p:nvSpPr>
        <p:spPr>
          <a:xfrm>
            <a:off x="6732240" y="3010251"/>
            <a:ext cx="504056" cy="50405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AE99C0CE-0091-4C74-BD31-BF9362A71CF0}"/>
              </a:ext>
            </a:extLst>
          </p:cNvPr>
          <p:cNvSpPr/>
          <p:nvPr/>
        </p:nvSpPr>
        <p:spPr>
          <a:xfrm>
            <a:off x="8588982" y="1794073"/>
            <a:ext cx="504056" cy="50405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CDE5F297-560F-4CF5-AB14-0B97116713FD}"/>
              </a:ext>
            </a:extLst>
          </p:cNvPr>
          <p:cNvSpPr/>
          <p:nvPr/>
        </p:nvSpPr>
        <p:spPr>
          <a:xfrm>
            <a:off x="8522828" y="3723563"/>
            <a:ext cx="504056" cy="50405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06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45424" cy="994172"/>
          </a:xfrm>
        </p:spPr>
        <p:txBody>
          <a:bodyPr>
            <a:noAutofit/>
          </a:bodyPr>
          <a:lstStyle/>
          <a:p>
            <a:pPr algn="l"/>
            <a:r>
              <a:rPr lang="ru-RU" sz="3200" dirty="0"/>
              <a:t>Дополнительные находки при скрининге.</a:t>
            </a:r>
            <a:br>
              <a:rPr lang="ru-RU" sz="3200" dirty="0"/>
            </a:br>
            <a:r>
              <a:rPr lang="ru-RU" sz="1600" dirty="0"/>
              <a:t>ИИ помогает автоматически рассчитывать коронарный кальций на НДКТ</a:t>
            </a:r>
            <a:endParaRPr lang="ru-RU" sz="3200" dirty="0"/>
          </a:p>
        </p:txBody>
      </p:sp>
      <p:grpSp>
        <p:nvGrpSpPr>
          <p:cNvPr id="3" name="Группа 3"/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79512" y="4414341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https://www.auntminnie.com/index.aspx?sec=rca&amp;sub=rsna_2017&amp;pag=dis&amp;ItemID=119260</a:t>
            </a:r>
          </a:p>
          <a:p>
            <a:r>
              <a:rPr lang="en-US" sz="800" dirty="0"/>
              <a:t>https://arxiv.org/pdf/1711.00349.pdf</a:t>
            </a:r>
            <a:endParaRPr lang="ru-RU" sz="800" dirty="0"/>
          </a:p>
          <a:p>
            <a:endParaRPr lang="ru-RU" sz="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1707654"/>
            <a:ext cx="4932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Корреляция </a:t>
            </a:r>
            <a:r>
              <a:rPr lang="ru-RU" dirty="0" err="1"/>
              <a:t>кофф</a:t>
            </a:r>
            <a:r>
              <a:rPr lang="ru-RU" dirty="0"/>
              <a:t>. </a:t>
            </a:r>
            <a:r>
              <a:rPr lang="en-US" dirty="0"/>
              <a:t>Pearson's: 0.97</a:t>
            </a:r>
          </a:p>
          <a:p>
            <a:r>
              <a:rPr lang="ru-RU" dirty="0"/>
              <a:t>Корреляция </a:t>
            </a:r>
            <a:r>
              <a:rPr lang="ru-RU" dirty="0" err="1"/>
              <a:t>кофф</a:t>
            </a:r>
            <a:r>
              <a:rPr lang="ru-RU" dirty="0"/>
              <a:t>. </a:t>
            </a:r>
            <a:r>
              <a:rPr lang="en-US" dirty="0"/>
              <a:t>Spearman's rank: 0.96</a:t>
            </a:r>
          </a:p>
          <a:p>
            <a:r>
              <a:rPr lang="en-US" dirty="0" err="1"/>
              <a:t>Intraclass</a:t>
            </a:r>
            <a:r>
              <a:rPr lang="en-US" dirty="0"/>
              <a:t> coefficient (ICC): 0.96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987574"/>
            <a:ext cx="4932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 тестировании алгоритм дал отличную корреляцию с эталонным счетом </a:t>
            </a:r>
            <a:r>
              <a:rPr lang="ru-RU" dirty="0" err="1"/>
              <a:t>Агатстона</a:t>
            </a:r>
            <a:r>
              <a:rPr lang="ru-RU" dirty="0"/>
              <a:t>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3003798"/>
            <a:ext cx="5076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Когда оценка кальция использовались для стратификации риска, </a:t>
            </a:r>
          </a:p>
          <a:p>
            <a:r>
              <a:rPr lang="ru-RU" dirty="0"/>
              <a:t>алгоритм имел точность 85% и </a:t>
            </a:r>
          </a:p>
          <a:p>
            <a:r>
              <a:rPr lang="ru-RU" dirty="0"/>
              <a:t>линейно взвешенную каппу 90%.</a:t>
            </a: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15566"/>
            <a:ext cx="3008379" cy="338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Папа\Desktop\Рисунок1.jpg">
            <a:extLst>
              <a:ext uri="{FF2B5EF4-FFF2-40B4-BE49-F238E27FC236}">
                <a16:creationId xmlns:a16="http://schemas.microsoft.com/office/drawing/2014/main" id="{05BFAD37-46A9-46B7-A1AE-04051D114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72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024" y="0"/>
            <a:ext cx="8389440" cy="994172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/>
              <a:t>Персональная оценка лучевой нагрузки.</a:t>
            </a:r>
            <a:br>
              <a:rPr lang="ru-RU" sz="4000" dirty="0"/>
            </a:br>
            <a:r>
              <a:rPr lang="ru-RU" sz="1800" dirty="0"/>
              <a:t>ИИ помогает анализировать каждый срез для расчета индивидуальной дозы КТ.</a:t>
            </a:r>
            <a:endParaRPr lang="ru-RU" dirty="0"/>
          </a:p>
        </p:txBody>
      </p:sp>
      <p:grpSp>
        <p:nvGrpSpPr>
          <p:cNvPr id="3" name="Группа 3"/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736429" y="3447921"/>
            <a:ext cx="73639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Алгоритм машинного обучения, который мог бы идентифицировать органы на КT с точностью до 99% - первый шаг в создании индивидуальных оценок дозы облучения, а не основанных на фантомах.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9A8B20C-1757-437E-BF7F-3ACF120414A7}"/>
              </a:ext>
            </a:extLst>
          </p:cNvPr>
          <p:cNvSpPr/>
          <p:nvPr/>
        </p:nvSpPr>
        <p:spPr>
          <a:xfrm>
            <a:off x="3443063" y="4535905"/>
            <a:ext cx="59046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https://www.auntminnie.com/index.aspx?sec=sup&amp;sub=cto&amp;pag=dis&amp;ItemID=117679</a:t>
            </a:r>
          </a:p>
        </p:txBody>
      </p:sp>
      <p:sp>
        <p:nvSpPr>
          <p:cNvPr id="14" name="AutoShape 2" descr="https://effectivehealthcare.ahrq.gov/decision-aids/lung-cancer-screening/static/dalc-chart.png">
            <a:extLst>
              <a:ext uri="{FF2B5EF4-FFF2-40B4-BE49-F238E27FC236}">
                <a16:creationId xmlns:a16="http://schemas.microsoft.com/office/drawing/2014/main" id="{82D0D18F-3B0E-47F7-A051-A8983421B0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38263" y="242001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4" descr="Millisieverts (mSv), Ð¼ÐµÑÐ° ÐºÐ¾Ð»Ð¸ÑÐµÑÑÐ²Ð° ÑÐ°Ð´Ð¸Ð°ÑÐ¸Ð¸, Ð¿Ð¾Ð³Ð»Ð¾ÑÐµÐ½Ð½Ð¾Ð¹ ÑÐµÐ»Ð¾Ð¼, Ð¿Ð¾Ð»ÑÑÐµÐ½Ð½Ð°Ñ Ð´Ð»Ñ: Ð²Ð¾Ð·Ð´ÑÑÐ½Ð¾Ð³Ð¾ Ð´Ð²Ð¸Ð¶ÐµÐ½Ð¸Ñ (10 ÑÐ°ÑÐ¾Ð²) = 0,04 Ð¼ÐÐ²;  Ð¼Ð°Ð¼Ð¼Ð¾Ð³ÑÐ°Ð¼Ð¼Ð° = 0,07 Ð¼ÐÐ²;  ÑÐµÐ½ÑÐ³ÐµÐ½Ð¾Ð³ÑÐ°ÑÐ¸Ñ Ð³ÑÑÐ´Ð½Ð¾Ð¹ ÐºÐ»ÐµÑÐºÐ¸ = 0,1 Ð¼ÐÐ²;  LDCT Ð´Ð»Ñ ÑÐºÑÐ¸Ð½Ð¸Ð½Ð³Ð° ÑÐ°ÐºÐ° Ð»ÐµÐ³ÐºÐ¸Ñ = 1,4 Ð¼ÐÐ², ÑÑÐµÐ´Ð½ÐµÐµ ÑÐ¾Ð½Ð¾Ð²Ð¾Ðµ Ð¸Ð·Ð»ÑÑÐµÐ½Ð¸Ðµ (Ð¡Ð¨Ð, 1 Ð³Ð¾Ð´) = 3-5 Ð¼ÐÐ²;  Ð´Ð¸Ð°Ð³Ð½Ð¾ÑÑÐ¸ÑÐµÑÐºÐ¸Ð¹ ÐÐ¢ = 7 Ð¼ÐÐ²">
            <a:extLst>
              <a:ext uri="{FF2B5EF4-FFF2-40B4-BE49-F238E27FC236}">
                <a16:creationId xmlns:a16="http://schemas.microsoft.com/office/drawing/2014/main" id="{12F2AB4A-4AD6-4389-A26C-CAEB92FE7E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0663" y="257241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977C9A-72F7-4078-84FC-E15BBC256D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29" y="890395"/>
            <a:ext cx="3835571" cy="24140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5D06E3F-664A-44A3-9C90-B5935D89C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32" y="969356"/>
            <a:ext cx="3318975" cy="2179125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B4A92F2-0487-4361-8081-243792B2B268}"/>
              </a:ext>
            </a:extLst>
          </p:cNvPr>
          <p:cNvSpPr/>
          <p:nvPr/>
        </p:nvSpPr>
        <p:spPr>
          <a:xfrm>
            <a:off x="2714599" y="916233"/>
            <a:ext cx="6559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/>
              <a:t>Для </a:t>
            </a:r>
          </a:p>
          <a:p>
            <a:pPr algn="ctr"/>
            <a:r>
              <a:rPr lang="ru-RU" sz="1600" dirty="0"/>
              <a:t>США</a:t>
            </a:r>
          </a:p>
        </p:txBody>
      </p:sp>
      <p:pic>
        <p:nvPicPr>
          <p:cNvPr id="13" name="Picture 3" descr="C:\Users\Папа\Desktop\Рисунок1.jpg">
            <a:extLst>
              <a:ext uri="{FF2B5EF4-FFF2-40B4-BE49-F238E27FC236}">
                <a16:creationId xmlns:a16="http://schemas.microsoft.com/office/drawing/2014/main" id="{19D6293C-95C2-460C-A6E6-DB3509B6E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702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002479"/>
            <a:ext cx="3600400" cy="171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002479"/>
            <a:ext cx="3058666" cy="161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6287" y="2859782"/>
            <a:ext cx="3265705" cy="203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0"/>
            <a:ext cx="8389440" cy="1635646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/>
              <a:t>Использование ИИ там, где нет рентгенолога.</a:t>
            </a:r>
            <a:br>
              <a:rPr lang="ru-RU" sz="3600" dirty="0"/>
            </a:br>
            <a:r>
              <a:rPr lang="ru-RU" sz="1800" dirty="0"/>
              <a:t>ИИ направлен на распознавание туберкулеза на рентгенографии в скрининге.</a:t>
            </a:r>
            <a:br>
              <a:rPr lang="ru-RU" sz="1800" dirty="0"/>
            </a:br>
            <a:r>
              <a:rPr lang="ru-RU" sz="1800" dirty="0"/>
              <a:t>Более 150 установок в 33 странах. Более 1 млн исследований. </a:t>
            </a:r>
            <a:br>
              <a:rPr lang="ru-RU" sz="1800" dirty="0"/>
            </a:br>
            <a:endParaRPr lang="ru-RU" dirty="0"/>
          </a:p>
        </p:txBody>
      </p:sp>
      <p:grpSp>
        <p:nvGrpSpPr>
          <p:cNvPr id="3" name="Группа 3"/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3635896" y="4515966"/>
            <a:ext cx="21602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https://www.delft.care/</a:t>
            </a:r>
            <a:endParaRPr lang="ru-RU" sz="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2859782"/>
            <a:ext cx="309634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 r="23206"/>
          <a:stretch>
            <a:fillRect/>
          </a:stretch>
        </p:blipFill>
        <p:spPr bwMode="auto">
          <a:xfrm>
            <a:off x="107504" y="2859782"/>
            <a:ext cx="24837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Папа\Desktop\Рисунок1.jpg">
            <a:extLst>
              <a:ext uri="{FF2B5EF4-FFF2-40B4-BE49-F238E27FC236}">
                <a16:creationId xmlns:a16="http://schemas.microsoft.com/office/drawing/2014/main" id="{6C48EFAE-777B-4577-ADE8-40A0E3C1D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121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45EBB7-DBBF-475C-9051-CA05866D2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893362"/>
            <a:ext cx="5544616" cy="31271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496944" cy="994172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/>
              <a:t>Поиск похожих изображений в </a:t>
            </a:r>
            <a:r>
              <a:rPr lang="en-US" sz="4000" dirty="0"/>
              <a:t>PACS</a:t>
            </a:r>
            <a:br>
              <a:rPr lang="ru-RU" sz="4000" dirty="0"/>
            </a:br>
            <a:r>
              <a:rPr lang="ru-RU" sz="1800" dirty="0"/>
              <a:t>ИИ ищет среди всего PACS аналогичные исследования – </a:t>
            </a:r>
            <a:br>
              <a:rPr lang="ru-RU" sz="1800" dirty="0"/>
            </a:br>
            <a:r>
              <a:rPr lang="ru-RU" sz="1800" dirty="0"/>
              <a:t>до 1/6 экономии времени врача.</a:t>
            </a:r>
            <a:endParaRPr lang="ru-RU" dirty="0"/>
          </a:p>
        </p:txBody>
      </p:sp>
      <p:grpSp>
        <p:nvGrpSpPr>
          <p:cNvPr id="3" name="Группа 3"/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4211960" y="4326496"/>
            <a:ext cx="62646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f-ZA" sz="1000" dirty="0"/>
              <a:t>https://www.auntminnie.com/index.aspx?sec=ser&amp;sub=def&amp;pag=dis&amp;ItemID=117708</a:t>
            </a:r>
            <a:endParaRPr lang="ru-RU" sz="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03F68B-50A9-4F36-AFD0-66209E51B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04722"/>
            <a:ext cx="3384376" cy="203344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E5D8B72-CBFE-42E0-959E-C95E89116A3F}"/>
              </a:ext>
            </a:extLst>
          </p:cNvPr>
          <p:cNvSpPr/>
          <p:nvPr/>
        </p:nvSpPr>
        <p:spPr>
          <a:xfrm>
            <a:off x="323528" y="4297297"/>
            <a:ext cx="3706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http://www.swjpcc.com/imaging/2014/4/30/medical-image-of-the-week-fat-embolism-syndrome.html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67C5308-2991-4897-924C-8953563825FD}"/>
              </a:ext>
            </a:extLst>
          </p:cNvPr>
          <p:cNvSpPr/>
          <p:nvPr/>
        </p:nvSpPr>
        <p:spPr>
          <a:xfrm>
            <a:off x="360040" y="409495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Verdana" panose="020B0604030504040204" pitchFamily="34" charset="0"/>
              </a:rPr>
              <a:t>диффузное альвеолярное кровоизлияние</a:t>
            </a:r>
            <a:endParaRPr lang="ru-RU" sz="1200" dirty="0"/>
          </a:p>
        </p:txBody>
      </p:sp>
      <p:pic>
        <p:nvPicPr>
          <p:cNvPr id="11" name="Picture 3" descr="C:\Users\Папа\Desktop\Рисунок1.jpg">
            <a:extLst>
              <a:ext uri="{FF2B5EF4-FFF2-40B4-BE49-F238E27FC236}">
                <a16:creationId xmlns:a16="http://schemas.microsoft.com/office/drawing/2014/main" id="{3081F57E-B9C5-43D5-872B-BFEEDA3B6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97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0B3B19-9815-4C9D-B4EA-1A719CD1FD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22772" r="23245" b="-850"/>
          <a:stretch/>
        </p:blipFill>
        <p:spPr>
          <a:xfrm>
            <a:off x="4419863" y="1103246"/>
            <a:ext cx="4752528" cy="340878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11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8F80A7-33FD-4E0B-A4D6-B20D10A5C5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4" b="16346"/>
          <a:stretch/>
        </p:blipFill>
        <p:spPr>
          <a:xfrm>
            <a:off x="-12286" y="1100755"/>
            <a:ext cx="5948435" cy="2377114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65F6185-15A9-48D3-B5E9-6C48D0B4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920880" cy="1024794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Real-time </a:t>
            </a:r>
            <a:r>
              <a:rPr lang="ru-RU" sz="4000" dirty="0"/>
              <a:t>анализ изображения</a:t>
            </a:r>
            <a:r>
              <a:rPr lang="en-US" sz="4000" dirty="0"/>
              <a:t> </a:t>
            </a:r>
            <a:br>
              <a:rPr lang="ru-RU" sz="4000" dirty="0"/>
            </a:br>
            <a:r>
              <a:rPr lang="ru-RU" sz="1800" dirty="0"/>
              <a:t>ИИ делает вывод за 3 </a:t>
            </a:r>
            <a:r>
              <a:rPr lang="ru-RU" sz="1800" dirty="0" err="1"/>
              <a:t>мсек</a:t>
            </a:r>
            <a:r>
              <a:rPr lang="ru-RU" sz="1800" dirty="0"/>
              <a:t>, </a:t>
            </a:r>
            <a:br>
              <a:rPr lang="ru-RU" sz="1800" dirty="0"/>
            </a:br>
            <a:r>
              <a:rPr lang="ru-RU" sz="1800" dirty="0"/>
              <a:t>постоянно анализируя все изображения непосредственно с УЗИ аппарата </a:t>
            </a: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D21602-90F4-40B4-A321-B89C86E11C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4" b="82654"/>
          <a:stretch/>
        </p:blipFill>
        <p:spPr>
          <a:xfrm>
            <a:off x="107504" y="4122297"/>
            <a:ext cx="3856765" cy="499018"/>
          </a:xfrm>
          <a:prstGeom prst="rect">
            <a:avLst/>
          </a:prstGeom>
        </p:spPr>
      </p:pic>
      <p:pic>
        <p:nvPicPr>
          <p:cNvPr id="10" name="Picture 3" descr="C:\Users\Папа\Desktop\Рисунок1.jpg">
            <a:extLst>
              <a:ext uri="{FF2B5EF4-FFF2-40B4-BE49-F238E27FC236}">
                <a16:creationId xmlns:a16="http://schemas.microsoft.com/office/drawing/2014/main" id="{11E90CE8-AE99-436D-85AC-648187AF8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46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0" y="4731990"/>
            <a:ext cx="9144000" cy="4115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</p:spPr>
        <p:txBody>
          <a:bodyPr/>
          <a:lstStyle/>
          <a:p>
            <a:fld id="{30FA881C-3F96-472E-B039-24D22864FBDB}" type="slidenum">
              <a:rPr lang="ru-RU" smtClean="0">
                <a:solidFill>
                  <a:schemeClr val="bg1"/>
                </a:solidFill>
              </a:rPr>
              <a:pPr/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7545" y="1268761"/>
            <a:ext cx="8185723" cy="1830469"/>
          </a:xfrm>
          <a:prstGeom prst="roundRect">
            <a:avLst>
              <a:gd name="adj" fmla="val 19046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7" name="Заголовок 11"/>
          <p:cNvSpPr txBox="1">
            <a:spLocks/>
          </p:cNvSpPr>
          <p:nvPr/>
        </p:nvSpPr>
        <p:spPr>
          <a:xfrm>
            <a:off x="17748" y="786730"/>
            <a:ext cx="4716016" cy="394064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>
                <a:latin typeface="+mj-lt"/>
                <a:ea typeface="+mj-ea"/>
                <a:cs typeface="+mj-cs"/>
              </a:rPr>
              <a:t>Рентгенография, флюорография </a:t>
            </a:r>
          </a:p>
        </p:txBody>
      </p:sp>
      <p:pic>
        <p:nvPicPr>
          <p:cNvPr id="11" name="Picture 4" descr="https://im1-tub-ru.yandex.net/i?id=ef5580888aad11e7adc108d798d1581e-l&amp;n=1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798" y="1184152"/>
            <a:ext cx="3096344" cy="3043783"/>
          </a:xfrm>
          <a:prstGeom prst="rect">
            <a:avLst/>
          </a:prstGeom>
          <a:noFill/>
        </p:spPr>
      </p:pic>
      <p:pic>
        <p:nvPicPr>
          <p:cNvPr id="18" name="Picture 1" descr="C:\Users\Виктор\Downloads\шишкина3.JPG">
            <a:extLst>
              <a:ext uri="{FF2B5EF4-FFF2-40B4-BE49-F238E27FC236}">
                <a16:creationId xmlns:a16="http://schemas.microsoft.com/office/drawing/2014/main" id="{1E357150-2096-4F6F-92B9-D2FBD9B17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3321" t="2581" r="54123" b="1197"/>
          <a:stretch/>
        </p:blipFill>
        <p:spPr bwMode="auto">
          <a:xfrm>
            <a:off x="5142495" y="1174727"/>
            <a:ext cx="3510773" cy="3053208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99F6767-7C92-4238-9167-5A7122175CB1}"/>
              </a:ext>
            </a:extLst>
          </p:cNvPr>
          <p:cNvSpPr/>
          <p:nvPr/>
        </p:nvSpPr>
        <p:spPr>
          <a:xfrm>
            <a:off x="197038" y="4319832"/>
            <a:ext cx="4181088" cy="484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1000"/>
              </a:lnSpc>
              <a:spcAft>
                <a:spcPts val="0"/>
              </a:spcAft>
            </a:pPr>
            <a:r>
              <a:rPr lang="en-US" sz="1100" dirty="0" err="1">
                <a:ea typeface="Calibri" panose="020F0502020204030204" pitchFamily="34" charset="0"/>
                <a:cs typeface="SimSun" panose="02010600030101010101" pitchFamily="2" charset="-122"/>
              </a:rPr>
              <a:t>Oken</a:t>
            </a:r>
            <a:r>
              <a:rPr lang="en-US" sz="1100" dirty="0">
                <a:ea typeface="Calibri" panose="020F0502020204030204" pitchFamily="34" charset="0"/>
                <a:cs typeface="SimSun" panose="02010600030101010101" pitchFamily="2" charset="-122"/>
              </a:rPr>
              <a:t> MM, Marcus PM, Hu P, et al. Baseline chest radiograph for lung cancer detection in the randomized Prostate, Lung, Colorectal and Ovarian Cancer Screening Trial. J Natl Cancer Inst. 2005;97:1832–9 </a:t>
            </a:r>
            <a:endParaRPr lang="ru-RU" sz="1050" dirty="0">
              <a:effectLst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25A6CC7-015C-4A2F-98CA-EF38A7502956}"/>
              </a:ext>
            </a:extLst>
          </p:cNvPr>
          <p:cNvSpPr/>
          <p:nvPr/>
        </p:nvSpPr>
        <p:spPr>
          <a:xfrm>
            <a:off x="4757694" y="4293762"/>
            <a:ext cx="4280373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  <a:buNone/>
            </a:pPr>
            <a:r>
              <a:rPr lang="en-US" sz="1100" dirty="0"/>
              <a:t>http://www.nejm.org/doi/full/10.1056/NEJMoa1102873</a:t>
            </a:r>
            <a:endParaRPr lang="ru-RU" sz="1100" dirty="0"/>
          </a:p>
          <a:p>
            <a:pPr fontAlgn="base">
              <a:lnSpc>
                <a:spcPts val="1000"/>
              </a:lnSpc>
            </a:pPr>
            <a:r>
              <a:rPr lang="en-US" sz="1100" dirty="0"/>
              <a:t>Reduced Lung-Cancer Mortality with Low-Dose Computed Tomographic Screening</a:t>
            </a:r>
            <a:r>
              <a:rPr lang="ru-RU" sz="1100" dirty="0"/>
              <a:t>. </a:t>
            </a:r>
            <a:r>
              <a:rPr lang="en-US" sz="1100" dirty="0"/>
              <a:t>N </a:t>
            </a:r>
            <a:r>
              <a:rPr lang="en-US" sz="1100" dirty="0" err="1"/>
              <a:t>Engl</a:t>
            </a:r>
            <a:r>
              <a:rPr lang="en-US" sz="1100" dirty="0"/>
              <a:t> J Med 2011; 365:395-409August 4, 2011</a:t>
            </a:r>
          </a:p>
          <a:p>
            <a:pPr>
              <a:buNone/>
            </a:pPr>
            <a:endParaRPr lang="ru-RU" sz="12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067DA26-DBCC-465E-AC68-6540AFE2A9E7}"/>
              </a:ext>
            </a:extLst>
          </p:cNvPr>
          <p:cNvSpPr/>
          <p:nvPr/>
        </p:nvSpPr>
        <p:spPr>
          <a:xfrm rot="19999259">
            <a:off x="4050355" y="2144288"/>
            <a:ext cx="5367205" cy="830995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9" rIns="91438" bIns="45719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accent3"/>
                </a:solidFill>
              </a:rPr>
              <a:t>приводит к снижению смертности от рака легкого на </a:t>
            </a:r>
            <a:r>
              <a:rPr lang="en-US" sz="2400" b="1" dirty="0">
                <a:solidFill>
                  <a:schemeClr val="accent3"/>
                </a:solidFill>
              </a:rPr>
              <a:t>20%</a:t>
            </a:r>
            <a:r>
              <a:rPr lang="ru-RU" sz="2400" b="1" dirty="0">
                <a:solidFill>
                  <a:schemeClr val="accent3"/>
                </a:solidFill>
              </a:rPr>
              <a:t> в группе риска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2BA48D-2F63-49EC-896E-B496686DE6F7}"/>
              </a:ext>
            </a:extLst>
          </p:cNvPr>
          <p:cNvSpPr/>
          <p:nvPr/>
        </p:nvSpPr>
        <p:spPr>
          <a:xfrm>
            <a:off x="5247952" y="3597685"/>
            <a:ext cx="33564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highlight>
                  <a:srgbClr val="FFFF00"/>
                </a:highlight>
              </a:rPr>
              <a:t> Доказано на 53,454 чел:</a:t>
            </a:r>
            <a:r>
              <a:rPr lang="en-US" b="1" dirty="0">
                <a:highlight>
                  <a:srgbClr val="FFFF00"/>
                </a:highlight>
              </a:rPr>
              <a:t> </a:t>
            </a:r>
            <a:endParaRPr lang="ru-RU" b="1" dirty="0">
              <a:highlight>
                <a:srgbClr val="FFFF00"/>
              </a:highlight>
            </a:endParaRPr>
          </a:p>
          <a:p>
            <a:pPr algn="ctr"/>
            <a:r>
              <a:rPr lang="en-US" b="1" dirty="0">
                <a:highlight>
                  <a:srgbClr val="FFFF00"/>
                </a:highlight>
              </a:rPr>
              <a:t>The National Lung Screening Trial</a:t>
            </a:r>
            <a:endParaRPr lang="ru-RU" b="1" dirty="0">
              <a:highlight>
                <a:srgbClr val="FFFF00"/>
              </a:highlight>
            </a:endParaRPr>
          </a:p>
        </p:txBody>
      </p:sp>
      <p:sp>
        <p:nvSpPr>
          <p:cNvPr id="19" name="Заголовок 11">
            <a:extLst>
              <a:ext uri="{FF2B5EF4-FFF2-40B4-BE49-F238E27FC236}">
                <a16:creationId xmlns:a16="http://schemas.microsoft.com/office/drawing/2014/main" id="{4C1FA22C-026B-49B9-8108-92B8CEE7C72E}"/>
              </a:ext>
            </a:extLst>
          </p:cNvPr>
          <p:cNvSpPr txBox="1">
            <a:spLocks/>
          </p:cNvSpPr>
          <p:nvPr/>
        </p:nvSpPr>
        <p:spPr>
          <a:xfrm>
            <a:off x="4427984" y="775201"/>
            <a:ext cx="4744176" cy="394064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>
                <a:latin typeface="+mj-lt"/>
                <a:ea typeface="+mj-ea"/>
                <a:cs typeface="+mj-cs"/>
              </a:rPr>
              <a:t>Низкодозная компьютерная томография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D46D737-8DC9-49BA-BCF0-5E8C3C0B2166}"/>
              </a:ext>
            </a:extLst>
          </p:cNvPr>
          <p:cNvSpPr/>
          <p:nvPr/>
        </p:nvSpPr>
        <p:spPr>
          <a:xfrm rot="19999259">
            <a:off x="153764" y="2062508"/>
            <a:ext cx="4317494" cy="830995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9" rIns="91438" bIns="45719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u="sng" dirty="0">
                <a:solidFill>
                  <a:schemeClr val="accent2"/>
                </a:solidFill>
              </a:rPr>
              <a:t>не</a:t>
            </a:r>
            <a:r>
              <a:rPr lang="ru-RU" sz="2400" b="1" dirty="0">
                <a:solidFill>
                  <a:schemeClr val="accent2"/>
                </a:solidFill>
              </a:rPr>
              <a:t> приводит к снижению смертности от рака легкого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21A09E0-46FA-483B-8CE4-E32B362E3723}"/>
              </a:ext>
            </a:extLst>
          </p:cNvPr>
          <p:cNvSpPr/>
          <p:nvPr/>
        </p:nvSpPr>
        <p:spPr>
          <a:xfrm>
            <a:off x="678303" y="3328012"/>
            <a:ext cx="3471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highlight>
                  <a:srgbClr val="FFFF00"/>
                </a:highlight>
                <a:ea typeface="Calibri" panose="020F0502020204030204" pitchFamily="34" charset="0"/>
                <a:cs typeface="SimSun" panose="02010600030101010101" pitchFamily="2" charset="-122"/>
              </a:rPr>
              <a:t> Доказано на 155 000 чел:</a:t>
            </a:r>
          </a:p>
          <a:p>
            <a:pPr algn="ctr"/>
            <a:r>
              <a:rPr lang="en-US" b="1" dirty="0">
                <a:highlight>
                  <a:srgbClr val="FFFF00"/>
                </a:highlight>
                <a:ea typeface="Calibri" panose="020F0502020204030204" pitchFamily="34" charset="0"/>
                <a:cs typeface="SimSun" panose="02010600030101010101" pitchFamily="2" charset="-122"/>
              </a:rPr>
              <a:t>Prostate, Lung, Colorectal and Ovarian Cancer Screening Trial</a:t>
            </a:r>
            <a:r>
              <a:rPr lang="ru-RU" b="1" dirty="0">
                <a:highlight>
                  <a:srgbClr val="FFFF00"/>
                </a:highlight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endParaRPr lang="ru-RU" b="1" dirty="0">
              <a:highlight>
                <a:srgbClr val="FFFF00"/>
              </a:highligh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2DDE7A5-A0C2-4C4C-A3E5-EB7D7791517A}"/>
              </a:ext>
            </a:extLst>
          </p:cNvPr>
          <p:cNvSpPr/>
          <p:nvPr/>
        </p:nvSpPr>
        <p:spPr>
          <a:xfrm>
            <a:off x="1632207" y="-35742"/>
            <a:ext cx="6414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Рандомизированные исследования метода скрининга рака легких</a:t>
            </a:r>
            <a:endParaRPr lang="ru-RU" sz="2400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6C517CB-132A-4645-9F87-AAEC13F60786}"/>
              </a:ext>
            </a:extLst>
          </p:cNvPr>
          <p:cNvCxnSpPr/>
          <p:nvPr/>
        </p:nvCxnSpPr>
        <p:spPr>
          <a:xfrm>
            <a:off x="197038" y="786730"/>
            <a:ext cx="884102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  <p:pic>
        <p:nvPicPr>
          <p:cNvPr id="24" name="Picture 3" descr="C:\Users\Папа\Desktop\Рисунок1.jpg">
            <a:extLst>
              <a:ext uri="{FF2B5EF4-FFF2-40B4-BE49-F238E27FC236}">
                <a16:creationId xmlns:a16="http://schemas.microsoft.com/office/drawing/2014/main" id="{D6AE4B2A-B1F8-4E72-BE6C-973D8CB8A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4037" t="13702" r="7008" b="-2700"/>
          <a:stretch>
            <a:fillRect/>
          </a:stretch>
        </p:blipFill>
        <p:spPr bwMode="auto">
          <a:xfrm>
            <a:off x="8414250" y="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14264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496944" cy="843558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/>
              <a:t>Консультирование пациентов и клиницистов </a:t>
            </a:r>
            <a:br>
              <a:rPr lang="ru-RU" sz="3600" dirty="0"/>
            </a:br>
            <a:r>
              <a:rPr lang="ru-RU" sz="2000" dirty="0"/>
              <a:t>ИИ помогает экономить времени рентгенологов на консультации</a:t>
            </a:r>
            <a:endParaRPr lang="ru-RU" dirty="0"/>
          </a:p>
        </p:txBody>
      </p:sp>
      <p:grpSp>
        <p:nvGrpSpPr>
          <p:cNvPr id="3" name="Группа 3"/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pic>
        <p:nvPicPr>
          <p:cNvPr id="91138" name="Picture 2" descr="C:\Users\Виктор Гомболевский\Downloads\2017_03_08_14_57_47_548_RadChat_Sample_Images_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987574"/>
            <a:ext cx="4721841" cy="378337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716016" y="4588554"/>
            <a:ext cx="41044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https://www.auntminnie.com/index.aspx?sec=sup&amp;sub=aic&amp;pag=dis&amp;ItemID=116812</a:t>
            </a:r>
            <a:endParaRPr lang="ru-RU" sz="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88024" y="872589"/>
            <a:ext cx="4355976" cy="258532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dirty="0"/>
              <a:t>Чат-бот  – виртуальный консультант на основе </a:t>
            </a:r>
            <a:r>
              <a:rPr lang="en-US" dirty="0"/>
              <a:t>NLP </a:t>
            </a:r>
            <a:r>
              <a:rPr lang="ru-RU" dirty="0"/>
              <a:t>предоставляет ответы на часто задаваемые вопросы (более 3000).  </a:t>
            </a:r>
          </a:p>
          <a:p>
            <a:endParaRPr lang="ru-RU" dirty="0"/>
          </a:p>
          <a:p>
            <a:r>
              <a:rPr lang="ru-RU" dirty="0"/>
              <a:t>Если появляется сложный вопрос  или имеет вопрос имеет большую двусмысленность, то он будет обращен к человеку (рентгенологу).</a:t>
            </a:r>
            <a:endParaRPr lang="ru-RU" dirty="0">
              <a:cs typeface="Arial"/>
            </a:endParaRPr>
          </a:p>
        </p:txBody>
      </p:sp>
      <p:pic>
        <p:nvPicPr>
          <p:cNvPr id="9" name="Picture 3" descr="C:\Users\Папа\Desktop\Рисунок1.jpg">
            <a:extLst>
              <a:ext uri="{FF2B5EF4-FFF2-40B4-BE49-F238E27FC236}">
                <a16:creationId xmlns:a16="http://schemas.microsoft.com/office/drawing/2014/main" id="{AADBF9E3-A3D7-4C65-BAA2-006EC8300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611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 cstate="print"/>
          <a:srcRect b="5397"/>
          <a:stretch/>
        </p:blipFill>
        <p:spPr>
          <a:xfrm>
            <a:off x="2915601" y="2211710"/>
            <a:ext cx="3167033" cy="25566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95241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AI</a:t>
            </a:r>
            <a:r>
              <a:rPr lang="ru-RU" sz="3200" b="1" dirty="0"/>
              <a:t> в маммографии (ММГ)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625" y="771550"/>
            <a:ext cx="8781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Calibri" charset="0"/>
                <a:ea typeface="Calibri" charset="0"/>
                <a:cs typeface="Calibri" charset="0"/>
              </a:rPr>
              <a:t>1998 год 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CAD</a:t>
            </a:r>
            <a:r>
              <a:rPr lang="ru-RU" sz="2000" dirty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Computer aided detection)</a:t>
            </a:r>
            <a:r>
              <a:rPr lang="ru-RU" sz="2000" dirty="0">
                <a:latin typeface="Calibri" charset="0"/>
                <a:ea typeface="Calibri" charset="0"/>
                <a:cs typeface="Calibri" charset="0"/>
              </a:rPr>
              <a:t> для ММГ одобрены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FDA </a:t>
            </a:r>
            <a:endParaRPr lang="ru-RU" sz="2000" dirty="0"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ru-RU" sz="2000" dirty="0">
                <a:latin typeface="Calibri" charset="0"/>
                <a:ea typeface="Calibri" charset="0"/>
                <a:cs typeface="Calibri" charset="0"/>
              </a:rPr>
              <a:t>2001 год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CAD </a:t>
            </a:r>
            <a:r>
              <a:rPr lang="ru-RU" sz="2000" dirty="0">
                <a:latin typeface="Calibri" charset="0"/>
                <a:ea typeface="Calibri" charset="0"/>
                <a:cs typeface="Calibri" charset="0"/>
              </a:rPr>
              <a:t>использовали только в 5% исследований.</a:t>
            </a:r>
          </a:p>
          <a:p>
            <a:pPr algn="just"/>
            <a:r>
              <a:rPr lang="ru-RU" sz="2000" dirty="0">
                <a:latin typeface="Calibri" charset="0"/>
                <a:ea typeface="Calibri" charset="0"/>
                <a:cs typeface="Calibri" charset="0"/>
              </a:rPr>
              <a:t>2002 году повысили оплату по </a:t>
            </a:r>
            <a:r>
              <a:rPr lang="ru-RU" sz="2000" dirty="0" err="1">
                <a:latin typeface="Calibri" charset="0"/>
                <a:ea typeface="Calibri" charset="0"/>
                <a:cs typeface="Calibri" charset="0"/>
              </a:rPr>
              <a:t>Medicare</a:t>
            </a:r>
            <a:r>
              <a:rPr lang="ru-RU" sz="2000" dirty="0">
                <a:latin typeface="Calibri" charset="0"/>
                <a:ea typeface="Calibri" charset="0"/>
                <a:cs typeface="Calibri" charset="0"/>
              </a:rPr>
              <a:t> и </a:t>
            </a:r>
            <a:r>
              <a:rPr lang="ru-RU" sz="2000" dirty="0" err="1">
                <a:latin typeface="Calibri" charset="0"/>
                <a:ea typeface="Calibri" charset="0"/>
                <a:cs typeface="Calibri" charset="0"/>
              </a:rPr>
              <a:t>Medicaid</a:t>
            </a:r>
            <a:r>
              <a:rPr lang="ru-RU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2000" dirty="0" err="1">
                <a:latin typeface="Calibri" charset="0"/>
                <a:ea typeface="Calibri" charset="0"/>
                <a:cs typeface="Calibri" charset="0"/>
              </a:rPr>
              <a:t>Services</a:t>
            </a:r>
            <a:r>
              <a:rPr lang="ru-RU" sz="2000" dirty="0">
                <a:latin typeface="Calibri" charset="0"/>
                <a:ea typeface="Calibri" charset="0"/>
                <a:cs typeface="Calibri" charset="0"/>
              </a:rPr>
              <a:t> для ММГ с CAD.</a:t>
            </a:r>
          </a:p>
          <a:p>
            <a:pPr algn="just"/>
            <a:r>
              <a:rPr lang="ru-RU" sz="2000" dirty="0">
                <a:latin typeface="Calibri" charset="0"/>
                <a:ea typeface="Calibri" charset="0"/>
                <a:cs typeface="Calibri" charset="0"/>
              </a:rPr>
              <a:t>2008 г. </a:t>
            </a:r>
            <a:r>
              <a:rPr lang="ru-RU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74% </a:t>
            </a:r>
            <a:r>
              <a:rPr lang="ru-RU" sz="2000" dirty="0">
                <a:latin typeface="Calibri" charset="0"/>
                <a:ea typeface="Calibri" charset="0"/>
                <a:cs typeface="Calibri" charset="0"/>
              </a:rPr>
              <a:t>всех скрининговых ММГ интерпретированы с CAD.</a:t>
            </a:r>
          </a:p>
          <a:p>
            <a:pPr algn="just"/>
            <a:endParaRPr lang="ru-RU" sz="2000" dirty="0"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 </a:t>
            </a:r>
            <a:endParaRPr lang="ru-RU" sz="20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92023" y="4491866"/>
            <a:ext cx="9144000" cy="595796"/>
            <a:chOff x="0" y="6237288"/>
            <a:chExt cx="12192000" cy="668877"/>
          </a:xfrm>
        </p:grpSpPr>
        <p:pic>
          <p:nvPicPr>
            <p:cNvPr id="10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pic>
        <p:nvPicPr>
          <p:cNvPr id="12" name="Изображение 5">
            <a:extLst>
              <a:ext uri="{FF2B5EF4-FFF2-40B4-BE49-F238E27FC236}">
                <a16:creationId xmlns:a16="http://schemas.microsoft.com/office/drawing/2014/main" id="{67ADDCBC-4EF7-48CF-A151-0143EB9CDD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3933" t="23845" r="12775"/>
          <a:stretch/>
        </p:blipFill>
        <p:spPr>
          <a:xfrm>
            <a:off x="6062797" y="2342921"/>
            <a:ext cx="3081641" cy="2042900"/>
          </a:xfrm>
          <a:prstGeom prst="rect">
            <a:avLst/>
          </a:prstGeom>
        </p:spPr>
      </p:pic>
      <p:pic>
        <p:nvPicPr>
          <p:cNvPr id="13" name="Изображение 22">
            <a:extLst>
              <a:ext uri="{FF2B5EF4-FFF2-40B4-BE49-F238E27FC236}">
                <a16:creationId xmlns:a16="http://schemas.microsoft.com/office/drawing/2014/main" id="{D5658EBA-1B56-4A3D-9561-2AE7FFFE6F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6329" b="9672"/>
          <a:stretch/>
        </p:blipFill>
        <p:spPr>
          <a:xfrm>
            <a:off x="180831" y="2475624"/>
            <a:ext cx="2791298" cy="1941796"/>
          </a:xfrm>
          <a:prstGeom prst="rect">
            <a:avLst/>
          </a:prstGeom>
        </p:spPr>
      </p:pic>
      <p:pic>
        <p:nvPicPr>
          <p:cNvPr id="14" name="Picture 3" descr="C:\Users\Папа\Desktop\Рисунок1.jpg">
            <a:extLst>
              <a:ext uri="{FF2B5EF4-FFF2-40B4-BE49-F238E27FC236}">
                <a16:creationId xmlns:a16="http://schemas.microsoft.com/office/drawing/2014/main" id="{E4BD9683-D326-42D6-9AE3-1DAA71C55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191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5534E4-2D83-4BE3-88D0-D5BE751CE51E}"/>
              </a:ext>
            </a:extLst>
          </p:cNvPr>
          <p:cNvSpPr/>
          <p:nvPr/>
        </p:nvSpPr>
        <p:spPr>
          <a:xfrm>
            <a:off x="4739518" y="2160509"/>
            <a:ext cx="2521117" cy="61927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16903" y="1708276"/>
            <a:ext cx="5709746" cy="454667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ru-RU" sz="2000" dirty="0"/>
              <a:t>        Одно чтение ММГ  </a:t>
            </a:r>
            <a:r>
              <a:rPr lang="en-US" sz="2000" b="1" dirty="0">
                <a:solidFill>
                  <a:srgbClr val="FF0000"/>
                </a:solidFill>
              </a:rPr>
              <a:t>vs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 </a:t>
            </a:r>
            <a:r>
              <a:rPr lang="ru-RU" sz="2000" dirty="0"/>
              <a:t>Одно чтение + </a:t>
            </a:r>
            <a:r>
              <a:rPr lang="en-US" sz="2000" dirty="0"/>
              <a:t>CAD</a:t>
            </a:r>
            <a:endParaRPr lang="ru-RU" sz="20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ru-RU" sz="20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4905293" y="2237027"/>
            <a:ext cx="0" cy="39197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5099033" y="2237027"/>
            <a:ext cx="0" cy="39197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823644" y="3542065"/>
            <a:ext cx="63265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000" dirty="0"/>
              <a:t>  Двойное чтение ММГ  </a:t>
            </a:r>
            <a:r>
              <a:rPr lang="en-US" sz="2000" b="1" dirty="0">
                <a:solidFill>
                  <a:srgbClr val="FF0000"/>
                </a:solidFill>
              </a:rPr>
              <a:t>vs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 </a:t>
            </a:r>
            <a:r>
              <a:rPr lang="ru-RU" sz="2000" dirty="0"/>
              <a:t>Одно чтение + </a:t>
            </a:r>
            <a:r>
              <a:rPr lang="en-US" sz="2000" dirty="0"/>
              <a:t>CAD</a:t>
            </a:r>
            <a:endParaRPr lang="ru-RU" sz="2000" dirty="0"/>
          </a:p>
          <a:p>
            <a:pPr lvl="0">
              <a:defRPr/>
            </a:pP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620846" y="76236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Эффективность </a:t>
            </a:r>
            <a:r>
              <a:rPr lang="en-US" sz="2400" b="1" dirty="0"/>
              <a:t>CAD</a:t>
            </a:r>
            <a:r>
              <a:rPr lang="ru-RU" sz="2400" b="1" dirty="0"/>
              <a:t> в маммографии сегодня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6890" y="434617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alibri" charset="0"/>
                <a:ea typeface="Calibri" charset="0"/>
                <a:cs typeface="Calibri" charset="0"/>
              </a:rPr>
              <a:t>По результатам 10 исследований 2009-2017 гг.: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23644" y="4101981"/>
            <a:ext cx="5831747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 Без статистически значимых различий (5 </a:t>
            </a:r>
            <a:r>
              <a:rPr lang="ru-RU" sz="2000" dirty="0" err="1">
                <a:solidFill>
                  <a:schemeClr val="tx1"/>
                </a:solidFill>
              </a:rPr>
              <a:t>исслед</a:t>
            </a:r>
            <a:r>
              <a:rPr lang="ru-RU" sz="2000" dirty="0">
                <a:solidFill>
                  <a:schemeClr val="tx1"/>
                </a:solidFill>
              </a:rPr>
              <a:t>-й)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16216" y="4804946"/>
            <a:ext cx="25449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www.medradiology.moscow</a:t>
            </a:r>
            <a:endParaRPr lang="ru-RU" sz="1600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16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sp>
        <p:nvSpPr>
          <p:cNvPr id="20" name="Текст 2">
            <a:extLst>
              <a:ext uri="{FF2B5EF4-FFF2-40B4-BE49-F238E27FC236}">
                <a16:creationId xmlns:a16="http://schemas.microsoft.com/office/drawing/2014/main" id="{AD11C51D-5680-4EB3-A408-B6547792A25E}"/>
              </a:ext>
            </a:extLst>
          </p:cNvPr>
          <p:cNvSpPr txBox="1">
            <a:spLocks/>
          </p:cNvSpPr>
          <p:nvPr/>
        </p:nvSpPr>
        <p:spPr>
          <a:xfrm>
            <a:off x="5178804" y="2160509"/>
            <a:ext cx="2158473" cy="6771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2000" dirty="0"/>
              <a:t>Чувствительность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2000" dirty="0"/>
              <a:t>специфичность</a:t>
            </a:r>
          </a:p>
        </p:txBody>
      </p:sp>
      <p:pic>
        <p:nvPicPr>
          <p:cNvPr id="21" name="Picture 4" descr="http://www.web-shpargalka.ru/icons/medical/47.png">
            <a:extLst>
              <a:ext uri="{FF2B5EF4-FFF2-40B4-BE49-F238E27FC236}">
                <a16:creationId xmlns:a16="http://schemas.microsoft.com/office/drawing/2014/main" id="{EF4D3882-4CA2-4A9F-8F86-CAB879168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0572" y="3060933"/>
            <a:ext cx="609802" cy="620235"/>
          </a:xfrm>
          <a:prstGeom prst="rect">
            <a:avLst/>
          </a:prstGeom>
          <a:noFill/>
        </p:spPr>
      </p:pic>
      <p:pic>
        <p:nvPicPr>
          <p:cNvPr id="22" name="Picture 4" descr="http://www.web-shpargalka.ru/icons/medical/47.png">
            <a:extLst>
              <a:ext uri="{FF2B5EF4-FFF2-40B4-BE49-F238E27FC236}">
                <a16:creationId xmlns:a16="http://schemas.microsoft.com/office/drawing/2014/main" id="{7375B937-A6F7-44BF-A9B8-DF228CFD0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3266" y="3049714"/>
            <a:ext cx="609802" cy="620235"/>
          </a:xfrm>
          <a:prstGeom prst="rect">
            <a:avLst/>
          </a:prstGeom>
          <a:noFill/>
        </p:spPr>
      </p:pic>
      <p:pic>
        <p:nvPicPr>
          <p:cNvPr id="23" name="Picture 4" descr="http://www.web-shpargalka.ru/icons/medical/47.png">
            <a:extLst>
              <a:ext uri="{FF2B5EF4-FFF2-40B4-BE49-F238E27FC236}">
                <a16:creationId xmlns:a16="http://schemas.microsoft.com/office/drawing/2014/main" id="{B414C492-25EA-4EA6-BCF6-F037C035B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5258" y="3049714"/>
            <a:ext cx="609802" cy="620235"/>
          </a:xfrm>
          <a:prstGeom prst="rect">
            <a:avLst/>
          </a:prstGeom>
          <a:noFill/>
        </p:spPr>
      </p:pic>
      <p:pic>
        <p:nvPicPr>
          <p:cNvPr id="24" name="Picture 4" descr="http://www.web-shpargalka.ru/icons/medical/47.png">
            <a:extLst>
              <a:ext uri="{FF2B5EF4-FFF2-40B4-BE49-F238E27FC236}">
                <a16:creationId xmlns:a16="http://schemas.microsoft.com/office/drawing/2014/main" id="{36D759B0-211C-45DB-BEDF-186DEE24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2190" y="1156265"/>
            <a:ext cx="609802" cy="620235"/>
          </a:xfrm>
          <a:prstGeom prst="rect">
            <a:avLst/>
          </a:prstGeom>
          <a:noFill/>
        </p:spPr>
      </p:pic>
      <p:pic>
        <p:nvPicPr>
          <p:cNvPr id="25" name="Picture 4" descr="http://www.web-shpargalka.ru/icons/medical/47.png">
            <a:extLst>
              <a:ext uri="{FF2B5EF4-FFF2-40B4-BE49-F238E27FC236}">
                <a16:creationId xmlns:a16="http://schemas.microsoft.com/office/drawing/2014/main" id="{8491DB5A-EFEE-4377-B724-EFB78EFEE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9518" y="1156265"/>
            <a:ext cx="609802" cy="620235"/>
          </a:xfrm>
          <a:prstGeom prst="rect">
            <a:avLst/>
          </a:prstGeom>
          <a:noFill/>
        </p:spPr>
      </p:pic>
      <p:pic>
        <p:nvPicPr>
          <p:cNvPr id="26" name="Изображение 3">
            <a:extLst>
              <a:ext uri="{FF2B5EF4-FFF2-40B4-BE49-F238E27FC236}">
                <a16:creationId xmlns:a16="http://schemas.microsoft.com/office/drawing/2014/main" id="{8A4D08C7-E23F-4703-AD89-ED621517885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54868" y="1113321"/>
            <a:ext cx="963804" cy="683677"/>
          </a:xfrm>
          <a:prstGeom prst="rect">
            <a:avLst/>
          </a:prstGeom>
        </p:spPr>
      </p:pic>
      <p:sp>
        <p:nvSpPr>
          <p:cNvPr id="2" name="Знак ''плюс'' 1">
            <a:extLst>
              <a:ext uri="{FF2B5EF4-FFF2-40B4-BE49-F238E27FC236}">
                <a16:creationId xmlns:a16="http://schemas.microsoft.com/office/drawing/2014/main" id="{D9C6912D-1F4B-4117-93D3-84B46517C772}"/>
              </a:ext>
            </a:extLst>
          </p:cNvPr>
          <p:cNvSpPr/>
          <p:nvPr/>
        </p:nvSpPr>
        <p:spPr>
          <a:xfrm>
            <a:off x="5264062" y="1190060"/>
            <a:ext cx="576064" cy="529533"/>
          </a:xfrm>
          <a:prstGeom prst="mathPlus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Знак ''плюс'' 26">
            <a:extLst>
              <a:ext uri="{FF2B5EF4-FFF2-40B4-BE49-F238E27FC236}">
                <a16:creationId xmlns:a16="http://schemas.microsoft.com/office/drawing/2014/main" id="{91F0A729-28BE-4EC9-8505-217CC81F5EB4}"/>
              </a:ext>
            </a:extLst>
          </p:cNvPr>
          <p:cNvSpPr/>
          <p:nvPr/>
        </p:nvSpPr>
        <p:spPr>
          <a:xfrm>
            <a:off x="2910941" y="3102216"/>
            <a:ext cx="576064" cy="529533"/>
          </a:xfrm>
          <a:prstGeom prst="mathPlus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нак ''плюс'' 27">
            <a:extLst>
              <a:ext uri="{FF2B5EF4-FFF2-40B4-BE49-F238E27FC236}">
                <a16:creationId xmlns:a16="http://schemas.microsoft.com/office/drawing/2014/main" id="{BBC707EA-C756-40FA-869E-31A2C1012413}"/>
              </a:ext>
            </a:extLst>
          </p:cNvPr>
          <p:cNvSpPr/>
          <p:nvPr/>
        </p:nvSpPr>
        <p:spPr>
          <a:xfrm>
            <a:off x="5522733" y="3065081"/>
            <a:ext cx="576064" cy="529533"/>
          </a:xfrm>
          <a:prstGeom prst="mathPlus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Изображение 3">
            <a:extLst>
              <a:ext uri="{FF2B5EF4-FFF2-40B4-BE49-F238E27FC236}">
                <a16:creationId xmlns:a16="http://schemas.microsoft.com/office/drawing/2014/main" id="{6067BB2E-0B4A-4DCF-AEC4-990938E055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1481" y="2959166"/>
            <a:ext cx="963804" cy="683677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683B2DA-F72E-4D68-9456-C22FEF312D16}"/>
              </a:ext>
            </a:extLst>
          </p:cNvPr>
          <p:cNvSpPr/>
          <p:nvPr/>
        </p:nvSpPr>
        <p:spPr>
          <a:xfrm>
            <a:off x="1712289" y="940842"/>
            <a:ext cx="6007395" cy="1896775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8403B2F-BB22-46BE-B0AC-40888CE1AACC}"/>
              </a:ext>
            </a:extLst>
          </p:cNvPr>
          <p:cNvSpPr/>
          <p:nvPr/>
        </p:nvSpPr>
        <p:spPr>
          <a:xfrm>
            <a:off x="1712289" y="2872758"/>
            <a:ext cx="6007395" cy="1715507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3" descr="C:\Users\Папа\Desktop\Рисунок1.jpg">
            <a:extLst>
              <a:ext uri="{FF2B5EF4-FFF2-40B4-BE49-F238E27FC236}">
                <a16:creationId xmlns:a16="http://schemas.microsoft.com/office/drawing/2014/main" id="{61F9950B-F603-4EA4-96A3-4F39364A4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959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  <p:bldP spid="8" grpId="0" animBg="1"/>
      <p:bldP spid="20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3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532CA88-41F5-4B7A-95BC-F432A7DA7B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31250" y="3127503"/>
            <a:ext cx="2794380" cy="1603916"/>
          </a:xfrm>
          <a:prstGeom prst="rect">
            <a:avLst/>
          </a:prstGeom>
        </p:spPr>
      </p:pic>
      <p:pic>
        <p:nvPicPr>
          <p:cNvPr id="5" name="Рисунок 11">
            <a:extLst>
              <a:ext uri="{FF2B5EF4-FFF2-40B4-BE49-F238E27FC236}">
                <a16:creationId xmlns:a16="http://schemas.microsoft.com/office/drawing/2014/main" id="{9B3C358A-2779-4B41-80E6-9CF1F4ABBD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09"/>
          <a:stretch/>
        </p:blipFill>
        <p:spPr>
          <a:xfrm>
            <a:off x="4253696" y="915566"/>
            <a:ext cx="2232248" cy="216184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0" y="4804000"/>
            <a:ext cx="9144000" cy="352442"/>
            <a:chOff x="0" y="6237288"/>
            <a:chExt cx="12192000" cy="620712"/>
          </a:xfrm>
        </p:grpSpPr>
        <p:pic>
          <p:nvPicPr>
            <p:cNvPr id="7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364103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pic>
        <p:nvPicPr>
          <p:cNvPr id="10" name="Изображение 3" descr="Изображение выглядит как человек, внутренний, компьютер, ноутбу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D823125-65FD-4795-A47B-DD629EB0947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376" y="930055"/>
            <a:ext cx="3833472" cy="2160979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6C88760-3CC7-465C-B9EF-8A9627A13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0" y="0"/>
            <a:ext cx="8245424" cy="92053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>Поиск находок при скрининге</a:t>
            </a:r>
            <a:br>
              <a:rPr lang="ru-RU" dirty="0"/>
            </a:br>
            <a:r>
              <a:rPr lang="ru-RU" sz="1800" dirty="0"/>
              <a:t>ИИ помогает обнаруживать «явно </a:t>
            </a:r>
            <a:r>
              <a:rPr lang="ru-RU" sz="1800" dirty="0" err="1"/>
              <a:t>злокач</a:t>
            </a:r>
            <a:r>
              <a:rPr lang="ru-RU" sz="1800" dirty="0"/>
              <a:t>.» находки на ММГ.  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856B56-B57F-4602-AEAF-AD1BA5827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862" y="3127503"/>
            <a:ext cx="3828986" cy="10414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32DD088-227D-408F-955A-83AF298063B3}"/>
              </a:ext>
            </a:extLst>
          </p:cNvPr>
          <p:cNvSpPr/>
          <p:nvPr/>
        </p:nvSpPr>
        <p:spPr>
          <a:xfrm>
            <a:off x="57150" y="4168120"/>
            <a:ext cx="40150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C3C60"/>
                </a:solidFill>
                <a:latin typeface="noticia text"/>
              </a:rPr>
              <a:t>R. </a:t>
            </a:r>
            <a:r>
              <a:rPr lang="en-US" sz="1000" dirty="0" err="1">
                <a:solidFill>
                  <a:srgbClr val="0C3C60"/>
                </a:solidFill>
                <a:latin typeface="noticia text"/>
              </a:rPr>
              <a:t>Hupse</a:t>
            </a:r>
            <a:r>
              <a:rPr lang="en-US" sz="1000" dirty="0">
                <a:solidFill>
                  <a:srgbClr val="0C3C60"/>
                </a:solidFill>
                <a:latin typeface="noticia text"/>
              </a:rPr>
              <a:t>, M. et al  "Computer-aided Detection of Masses at Mammography: Interactive Decision Support versus Prompts", Radiology 2013;266:123-129. </a:t>
            </a:r>
            <a:endParaRPr lang="ru-RU" sz="10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457261-690B-4C71-AE5E-55CB5864DE48}"/>
              </a:ext>
            </a:extLst>
          </p:cNvPr>
          <p:cNvSpPr/>
          <p:nvPr/>
        </p:nvSpPr>
        <p:spPr>
          <a:xfrm>
            <a:off x="6825288" y="4414341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https://www.auntminnie.com/index.aspx?sec=sup&amp;sub=wom&amp;pag=dis&amp;ItemID=117752</a:t>
            </a:r>
            <a:endParaRPr lang="ru-RU" sz="8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62FBF39-73A4-4508-9B08-E3C11A00892B}"/>
              </a:ext>
            </a:extLst>
          </p:cNvPr>
          <p:cNvSpPr/>
          <p:nvPr/>
        </p:nvSpPr>
        <p:spPr>
          <a:xfrm>
            <a:off x="6765315" y="3077415"/>
            <a:ext cx="249685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При тестировании алгоритм 91% чувствительность, </a:t>
            </a:r>
            <a:endParaRPr lang="en-US" sz="1400" dirty="0"/>
          </a:p>
          <a:p>
            <a:r>
              <a:rPr lang="ru-RU" sz="1400" dirty="0"/>
              <a:t>80% специфичность и </a:t>
            </a:r>
            <a:endParaRPr lang="en-US" sz="1400" dirty="0"/>
          </a:p>
          <a:p>
            <a:r>
              <a:rPr lang="ru-RU" sz="1400" dirty="0"/>
              <a:t>(AUC) 0,922 для диагностики злокачественности.</a:t>
            </a:r>
          </a:p>
        </p:txBody>
      </p:sp>
      <p:pic>
        <p:nvPicPr>
          <p:cNvPr id="16" name="Picture 2" descr="ÐÐ´Ð¸Ð½Ð¾ÑÐ½ÑÐ¹ Ð¼Ð°Ð¼Ð¼Ð¾Ð³ÑÐ°ÑÐ¸ÑÐµÑÐºÐ¸Ð¹ Ð²Ð¸Ð´ Ñ Ð°Ð²ÑÐ¾Ð¼Ð°ÑÐ¸ÑÐµÑÐºÐ¸Ð¼ Ð½Ð°Ð»Ð¾Ð¶ÐµÐ½Ð¸ÐµÐ¼">
            <a:extLst>
              <a:ext uri="{FF2B5EF4-FFF2-40B4-BE49-F238E27FC236}">
                <a16:creationId xmlns:a16="http://schemas.microsoft.com/office/drawing/2014/main" id="{957C25E4-89C0-45D6-B6E3-89E96793D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5215" y="902190"/>
            <a:ext cx="1770273" cy="2175468"/>
          </a:xfrm>
          <a:prstGeom prst="rect">
            <a:avLst/>
          </a:prstGeom>
          <a:noFill/>
        </p:spPr>
      </p:pic>
      <p:pic>
        <p:nvPicPr>
          <p:cNvPr id="17" name="Picture 3" descr="C:\Users\Папа\Desktop\Рисунок1.jpg">
            <a:extLst>
              <a:ext uri="{FF2B5EF4-FFF2-40B4-BE49-F238E27FC236}">
                <a16:creationId xmlns:a16="http://schemas.microsoft.com/office/drawing/2014/main" id="{700252A4-3476-4750-B46B-DFD2C655C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385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317148-D2FE-4044-879F-F58CF52203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" t="18801"/>
          <a:stretch/>
        </p:blipFill>
        <p:spPr>
          <a:xfrm>
            <a:off x="251520" y="483517"/>
            <a:ext cx="7632847" cy="4287759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11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959D081-1BB9-471A-8E97-5332B307B536}"/>
              </a:ext>
            </a:extLst>
          </p:cNvPr>
          <p:cNvSpPr/>
          <p:nvPr/>
        </p:nvSpPr>
        <p:spPr>
          <a:xfrm>
            <a:off x="2843808" y="-92546"/>
            <a:ext cx="4106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Не все так просто </a:t>
            </a:r>
            <a:endParaRPr lang="ru-RU" sz="4000" dirty="0"/>
          </a:p>
        </p:txBody>
      </p:sp>
      <p:pic>
        <p:nvPicPr>
          <p:cNvPr id="7" name="Picture 3" descr="C:\Users\Папа\Desktop\Рисунок1.jpg">
            <a:extLst>
              <a:ext uri="{FF2B5EF4-FFF2-40B4-BE49-F238E27FC236}">
                <a16:creationId xmlns:a16="http://schemas.microsoft.com/office/drawing/2014/main" id="{EE8791F4-F25E-4114-86FE-1532555FC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148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114577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Главные мысли: </a:t>
            </a:r>
            <a:r>
              <a:rPr lang="ru-RU" dirty="0"/>
              <a:t>ИИ в это</a:t>
            </a:r>
            <a:br>
              <a:rPr lang="ru-RU" dirty="0"/>
            </a:br>
            <a:r>
              <a:rPr lang="ru-RU" dirty="0"/>
              <a:t>ХАЙП. НАДЕЖДА. СТРАХ.</a:t>
            </a:r>
            <a:br>
              <a:rPr lang="ru-RU" dirty="0"/>
            </a:br>
            <a:endParaRPr lang="ru-RU" dirty="0"/>
          </a:p>
        </p:txBody>
      </p:sp>
      <p:grpSp>
        <p:nvGrpSpPr>
          <p:cNvPr id="3" name="Группа 3"/>
          <p:cNvGrpSpPr/>
          <p:nvPr/>
        </p:nvGrpSpPr>
        <p:grpSpPr>
          <a:xfrm>
            <a:off x="0" y="4587992"/>
            <a:ext cx="9144000" cy="595796"/>
            <a:chOff x="0" y="6237288"/>
            <a:chExt cx="12192000" cy="668877"/>
          </a:xfrm>
        </p:grpSpPr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5"/>
            <a:stretch>
              <a:fillRect/>
            </a:stretch>
          </p:blipFill>
          <p:spPr bwMode="auto">
            <a:xfrm>
              <a:off x="0" y="6237288"/>
              <a:ext cx="12192000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E9E9A2D-60E1-4A68-BDDA-2A363B421FBE}"/>
                </a:ext>
              </a:extLst>
            </p:cNvPr>
            <p:cNvSpPr/>
            <p:nvPr/>
          </p:nvSpPr>
          <p:spPr>
            <a:xfrm>
              <a:off x="1487488" y="6560635"/>
              <a:ext cx="3265596" cy="345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http://medradiology.moscow/</a:t>
              </a:r>
            </a:p>
          </p:txBody>
        </p:sp>
      </p:grpSp>
      <p:sp>
        <p:nvSpPr>
          <p:cNvPr id="7" name="Текст 2"/>
          <p:cNvSpPr>
            <a:spLocks noGrp="1"/>
          </p:cNvSpPr>
          <p:nvPr>
            <p:ph type="body" idx="1"/>
          </p:nvPr>
        </p:nvSpPr>
        <p:spPr>
          <a:xfrm>
            <a:off x="3059832" y="1540564"/>
            <a:ext cx="6012160" cy="2471346"/>
          </a:xfrm>
        </p:spPr>
        <p:txBody>
          <a:bodyPr>
            <a:noAutofit/>
          </a:bodyPr>
          <a:lstStyle/>
          <a:p>
            <a:r>
              <a:rPr lang="ru-RU" sz="2000" dirty="0"/>
              <a:t>Скрининг – это массовая превентивная медицина.</a:t>
            </a:r>
          </a:p>
          <a:p>
            <a:r>
              <a:rPr lang="ru-RU" sz="2000" dirty="0"/>
              <a:t>Высокая потребность </a:t>
            </a:r>
            <a:r>
              <a:rPr lang="en-US" sz="2000" dirty="0"/>
              <a:t>IT</a:t>
            </a:r>
            <a:r>
              <a:rPr lang="ru-RU" sz="2000" dirty="0"/>
              <a:t> в скрининге.</a:t>
            </a:r>
          </a:p>
          <a:p>
            <a:r>
              <a:rPr lang="ru-RU" sz="2000" dirty="0"/>
              <a:t>ИИ - это новая парадигма для скрининга. </a:t>
            </a:r>
          </a:p>
          <a:p>
            <a:r>
              <a:rPr lang="ru-RU" sz="2000" dirty="0"/>
              <a:t>ИИ для скрининга в зачаточном состоянии. </a:t>
            </a:r>
            <a:endParaRPr lang="en-US" sz="2000" dirty="0"/>
          </a:p>
          <a:p>
            <a:r>
              <a:rPr lang="ru-RU" sz="2000" dirty="0"/>
              <a:t>ИИ требует больших качественных данных, этической и нормативно-правовой настройки.</a:t>
            </a:r>
          </a:p>
          <a:p>
            <a:endParaRPr lang="en-US" sz="2000" dirty="0"/>
          </a:p>
        </p:txBody>
      </p:sp>
      <p:pic>
        <p:nvPicPr>
          <p:cNvPr id="8" name="Picture 2" descr="Похожее изображение">
            <a:extLst>
              <a:ext uri="{FF2B5EF4-FFF2-40B4-BE49-F238E27FC236}">
                <a16:creationId xmlns:a16="http://schemas.microsoft.com/office/drawing/2014/main" id="{7A93A9CB-0DAB-44EB-8C3B-58A76DC2A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517498"/>
            <a:ext cx="3888432" cy="292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Папа\Desktop\Рисунок1.jpg">
            <a:extLst>
              <a:ext uri="{FF2B5EF4-FFF2-40B4-BE49-F238E27FC236}">
                <a16:creationId xmlns:a16="http://schemas.microsoft.com/office/drawing/2014/main" id="{C84D831B-3B59-4A12-AC4D-7A665C521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83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Рисунок 7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3658" r="78350" b="83776"/>
          <a:stretch>
            <a:fillRect/>
          </a:stretch>
        </p:blipFill>
        <p:spPr>
          <a:xfrm>
            <a:off x="966427" y="24927"/>
            <a:ext cx="1478807" cy="526328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 r="77508"/>
          <a:stretch>
            <a:fillRect/>
          </a:stretch>
        </p:blipFill>
        <p:spPr bwMode="auto">
          <a:xfrm>
            <a:off x="3923928" y="904389"/>
            <a:ext cx="647262" cy="54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/>
          <a:srcRect r="59115"/>
          <a:stretch>
            <a:fillRect/>
          </a:stretch>
        </p:blipFill>
        <p:spPr bwMode="auto">
          <a:xfrm>
            <a:off x="3059832" y="904391"/>
            <a:ext cx="863014" cy="529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1"/>
          <p:cNvSpPr txBox="1">
            <a:spLocks/>
          </p:cNvSpPr>
          <p:nvPr/>
        </p:nvSpPr>
        <p:spPr>
          <a:xfrm>
            <a:off x="1747610" y="188627"/>
            <a:ext cx="6076730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ts val="2500"/>
              </a:lnSpc>
            </a:pPr>
            <a:r>
              <a:rPr lang="ru-RU" sz="2800" b="1" dirty="0"/>
              <a:t>Проект </a:t>
            </a:r>
            <a:r>
              <a:rPr lang="en-US" sz="2800" dirty="0">
                <a:solidFill>
                  <a:schemeClr val="tx2"/>
                </a:solidFill>
              </a:rPr>
              <a:t>ndkt.ru</a:t>
            </a:r>
            <a:endParaRPr lang="ru-RU" sz="2800" dirty="0">
              <a:solidFill>
                <a:schemeClr val="tx2"/>
              </a:solidFill>
            </a:endParaRPr>
          </a:p>
          <a:p>
            <a:pPr lvl="0" algn="ctr">
              <a:lnSpc>
                <a:spcPts val="2500"/>
              </a:lnSpc>
            </a:pPr>
            <a:r>
              <a:rPr lang="ru-RU" sz="2800" b="1" dirty="0"/>
              <a:t>развивают более 35 организации:</a:t>
            </a:r>
          </a:p>
        </p:txBody>
      </p:sp>
      <p:sp>
        <p:nvSpPr>
          <p:cNvPr id="2" name="AutoShape 2" descr="mknc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62" y="2355726"/>
            <a:ext cx="1440160" cy="53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88" y="4298081"/>
            <a:ext cx="1256361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61" y="2877784"/>
            <a:ext cx="1214618" cy="55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61" y="3504133"/>
            <a:ext cx="1784146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31640" y="1699872"/>
            <a:ext cx="3024336" cy="47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/>
          <a:srcRect b="52771"/>
          <a:stretch>
            <a:fillRect/>
          </a:stretch>
        </p:blipFill>
        <p:spPr bwMode="auto">
          <a:xfrm>
            <a:off x="5004048" y="1635646"/>
            <a:ext cx="1978993" cy="56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print"/>
          <a:srcRect r="61644"/>
          <a:stretch>
            <a:fillRect/>
          </a:stretch>
        </p:blipFill>
        <p:spPr bwMode="auto">
          <a:xfrm>
            <a:off x="2355895" y="904391"/>
            <a:ext cx="703937" cy="58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28384" y="904390"/>
            <a:ext cx="1080120" cy="52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/>
          <a:srcRect r="74380"/>
          <a:stretch>
            <a:fillRect/>
          </a:stretch>
        </p:blipFill>
        <p:spPr bwMode="auto">
          <a:xfrm>
            <a:off x="1619672" y="904390"/>
            <a:ext cx="732215" cy="65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 cstate="print"/>
          <a:srcRect r="70588"/>
          <a:stretch>
            <a:fillRect/>
          </a:stretch>
        </p:blipFill>
        <p:spPr bwMode="auto">
          <a:xfrm>
            <a:off x="899592" y="904389"/>
            <a:ext cx="719180" cy="6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16" cstate="print"/>
          <a:srcRect l="33922" r="32157" b="33333"/>
          <a:stretch>
            <a:fillRect/>
          </a:stretch>
        </p:blipFill>
        <p:spPr bwMode="auto">
          <a:xfrm>
            <a:off x="4571999" y="904390"/>
            <a:ext cx="719179" cy="65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17" cstate="print"/>
          <a:srcRect r="85781"/>
          <a:stretch>
            <a:fillRect/>
          </a:stretch>
        </p:blipFill>
        <p:spPr bwMode="auto">
          <a:xfrm>
            <a:off x="5292080" y="904390"/>
            <a:ext cx="729501" cy="58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18" cstate="print"/>
          <a:srcRect r="81214"/>
          <a:stretch>
            <a:fillRect/>
          </a:stretch>
        </p:blipFill>
        <p:spPr bwMode="auto">
          <a:xfrm>
            <a:off x="6084169" y="904390"/>
            <a:ext cx="79109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131040" y="4750339"/>
            <a:ext cx="1568716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20" cstate="print"/>
          <a:srcRect r="72906"/>
          <a:stretch>
            <a:fillRect/>
          </a:stretch>
        </p:blipFill>
        <p:spPr bwMode="auto">
          <a:xfrm>
            <a:off x="4242928" y="3124271"/>
            <a:ext cx="848667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109123" y="2859782"/>
            <a:ext cx="504055" cy="59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2" cstate="print"/>
          <a:srcRect r="73333"/>
          <a:stretch>
            <a:fillRect/>
          </a:stretch>
        </p:blipFill>
        <p:spPr bwMode="auto">
          <a:xfrm>
            <a:off x="4247559" y="2387144"/>
            <a:ext cx="792089" cy="63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" name="Picture 23" descr="СНК РНЦХ  “ Лучевая диагностика в хирургии ”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385649" y="2341184"/>
            <a:ext cx="792089" cy="756084"/>
          </a:xfrm>
          <a:prstGeom prst="rect">
            <a:avLst/>
          </a:prstGeom>
          <a:noFill/>
        </p:spPr>
      </p:pic>
      <p:pic>
        <p:nvPicPr>
          <p:cNvPr id="1049" name="Picture 25" descr="Стартовая страница сайта ФГБУ &quot;Российский научный центр &#10;рентгенорадиологии&quot; Минздрава РФ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457659" y="3205280"/>
            <a:ext cx="735512" cy="594066"/>
          </a:xfrm>
          <a:prstGeom prst="rect">
            <a:avLst/>
          </a:prstGeom>
          <a:noFill/>
        </p:spPr>
      </p:pic>
      <p:sp>
        <p:nvSpPr>
          <p:cNvPr id="39" name="Прямоугольник 38"/>
          <p:cNvSpPr/>
          <p:nvPr/>
        </p:nvSpPr>
        <p:spPr>
          <a:xfrm>
            <a:off x="6948264" y="904390"/>
            <a:ext cx="1080120" cy="507831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ГОРОДСКАЯ ПОЛИКЛИНИКА ДЗМ №212</a:t>
            </a:r>
          </a:p>
        </p:txBody>
      </p:sp>
      <p:sp>
        <p:nvSpPr>
          <p:cNvPr id="40" name="Содержимое 10"/>
          <p:cNvSpPr txBox="1">
            <a:spLocks/>
          </p:cNvSpPr>
          <p:nvPr/>
        </p:nvSpPr>
        <p:spPr>
          <a:xfrm rot="16200000">
            <a:off x="-72516" y="1527634"/>
            <a:ext cx="864096" cy="792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cs typeface="Arial" pitchFamily="34" charset="0"/>
              </a:rPr>
              <a:t>2 </a:t>
            </a:r>
          </a:p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>
                <a:cs typeface="Arial" pitchFamily="34" charset="0"/>
              </a:rPr>
              <a:t>стаци</a:t>
            </a:r>
            <a:r>
              <a:rPr lang="ru-RU" sz="1600" b="1" dirty="0">
                <a:cs typeface="Arial" pitchFamily="34" charset="0"/>
              </a:rPr>
              <a:t>-</a:t>
            </a:r>
          </a:p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cs typeface="Arial" pitchFamily="34" charset="0"/>
              </a:rPr>
              <a:t>онара: </a:t>
            </a:r>
          </a:p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cs typeface="Arial" pitchFamily="34" charset="0"/>
            </a:endParaRPr>
          </a:p>
        </p:txBody>
      </p:sp>
      <p:sp>
        <p:nvSpPr>
          <p:cNvPr id="45" name="Содержимое 10"/>
          <p:cNvSpPr txBox="1">
            <a:spLocks/>
          </p:cNvSpPr>
          <p:nvPr/>
        </p:nvSpPr>
        <p:spPr>
          <a:xfrm rot="16200000">
            <a:off x="-719319" y="3182549"/>
            <a:ext cx="1995686" cy="486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cs typeface="Arial" pitchFamily="34" charset="0"/>
              </a:rPr>
              <a:t>2</a:t>
            </a:r>
            <a:r>
              <a:rPr lang="ru-RU" sz="1600" b="1" dirty="0">
                <a:cs typeface="Arial" pitchFamily="34" charset="0"/>
              </a:rPr>
              <a:t>2 </a:t>
            </a:r>
          </a:p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cs typeface="Arial" pitchFamily="34" charset="0"/>
              </a:rPr>
              <a:t>организации:</a:t>
            </a:r>
          </a:p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cs typeface="Arial" pitchFamily="34" charset="0"/>
            </a:endParaRPr>
          </a:p>
        </p:txBody>
      </p:sp>
      <p:pic>
        <p:nvPicPr>
          <p:cNvPr id="1051" name="Picture 27" descr="http://content.medsovet.info/files/1452870236_45_pov.gif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153401" y="2341184"/>
            <a:ext cx="852584" cy="813830"/>
          </a:xfrm>
          <a:prstGeom prst="rect">
            <a:avLst/>
          </a:prstGeom>
          <a:noFill/>
        </p:spPr>
      </p:pic>
      <p:pic>
        <p:nvPicPr>
          <p:cNvPr id="1055" name="Picture 31" descr="http://medradiology.moscow/thumb/bgw0-4TzEYOdH8HuMpZjdQ/580r450/1364488/vhjhjhh.png"/>
          <p:cNvPicPr>
            <a:picLocks noChangeAspect="1" noChangeArrowheads="1"/>
          </p:cNvPicPr>
          <p:nvPr/>
        </p:nvPicPr>
        <p:blipFill>
          <a:blip r:embed="rId26" cstate="print"/>
          <a:srcRect l="12821" t="13636" r="13456" b="50000"/>
          <a:stretch>
            <a:fillRect/>
          </a:stretch>
        </p:blipFill>
        <p:spPr bwMode="auto">
          <a:xfrm>
            <a:off x="3901798" y="4012257"/>
            <a:ext cx="1530929" cy="576064"/>
          </a:xfrm>
          <a:prstGeom prst="rect">
            <a:avLst/>
          </a:prstGeom>
          <a:noFill/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11" cstate="print"/>
          <a:srcRect t="52005"/>
          <a:stretch>
            <a:fillRect/>
          </a:stretch>
        </p:blipFill>
        <p:spPr bwMode="auto">
          <a:xfrm>
            <a:off x="6762975" y="1771880"/>
            <a:ext cx="1470895" cy="42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31" descr="http://medradiology.moscow/thumb/bgw0-4TzEYOdH8HuMpZjdQ/580r450/1364488/vhjhjhh.png"/>
          <p:cNvPicPr>
            <a:picLocks noChangeAspect="1" noChangeArrowheads="1"/>
          </p:cNvPicPr>
          <p:nvPr/>
        </p:nvPicPr>
        <p:blipFill>
          <a:blip r:embed="rId26" cstate="print"/>
          <a:srcRect l="28848" t="50000" r="29483"/>
          <a:stretch>
            <a:fillRect/>
          </a:stretch>
        </p:blipFill>
        <p:spPr bwMode="auto">
          <a:xfrm>
            <a:off x="3059832" y="3945355"/>
            <a:ext cx="864096" cy="697924"/>
          </a:xfrm>
          <a:prstGeom prst="rect">
            <a:avLst/>
          </a:prstGeom>
          <a:noFill/>
        </p:spPr>
      </p:pic>
      <p:pic>
        <p:nvPicPr>
          <p:cNvPr id="1057" name="Picture 33" descr="http://doctora-mne.ru/images/tovary/gosydarstvennii-naychno-issledovatelskii-centr-profilakticheskoi-medicini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153401" y="3133272"/>
            <a:ext cx="829807" cy="792088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30FA881C-3F96-472E-B039-24D22864FBDB}" type="slidenum">
              <a:rPr lang="ru-RU" smtClean="0">
                <a:solidFill>
                  <a:schemeClr val="tx1"/>
                </a:solidFill>
              </a:rPr>
              <a:pPr/>
              <a:t>66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432727" y="3939902"/>
            <a:ext cx="792088" cy="740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21" y="2283718"/>
            <a:ext cx="766911" cy="576064"/>
          </a:xfrm>
          <a:prstGeom prst="rect">
            <a:avLst/>
          </a:prstGeom>
        </p:spPr>
      </p:pic>
      <p:sp>
        <p:nvSpPr>
          <p:cNvPr id="6146" name="AutoShape 2" descr="Картинки по запросу siemens л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8" name="AutoShape 4" descr="Картинки по запросу siemens л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0" name="AutoShape 6" descr="Картинки по запросу siemens л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0" y="1563638"/>
            <a:ext cx="91085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0" y="2283718"/>
            <a:ext cx="9144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>
            <a:cxnSpLocks/>
          </p:cNvCxnSpPr>
          <p:nvPr/>
        </p:nvCxnSpPr>
        <p:spPr>
          <a:xfrm>
            <a:off x="0" y="843558"/>
            <a:ext cx="9144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одержимое 10"/>
          <p:cNvSpPr txBox="1">
            <a:spLocks/>
          </p:cNvSpPr>
          <p:nvPr/>
        </p:nvSpPr>
        <p:spPr>
          <a:xfrm rot="16200000">
            <a:off x="-103449" y="783732"/>
            <a:ext cx="935559" cy="801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cs typeface="Arial" pitchFamily="34" charset="0"/>
              </a:rPr>
              <a:t>10</a:t>
            </a:r>
          </a:p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cs typeface="Arial" pitchFamily="34" charset="0"/>
              </a:rPr>
              <a:t>город.</a:t>
            </a:r>
          </a:p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>
                <a:cs typeface="Arial" pitchFamily="34" charset="0"/>
              </a:rPr>
              <a:t>поликл</a:t>
            </a:r>
            <a:r>
              <a:rPr lang="ru-RU" sz="1600" b="1" dirty="0">
                <a:cs typeface="Arial" pitchFamily="34" charset="0"/>
              </a:rPr>
              <a:t>.</a:t>
            </a:r>
          </a:p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cs typeface="Arial" pitchFamily="34" charset="0"/>
            </a:endParaRPr>
          </a:p>
        </p:txBody>
      </p:sp>
      <p:pic>
        <p:nvPicPr>
          <p:cNvPr id="56" name="Picture 8" descr="Картинки по запросу siemens лого">
            <a:extLst>
              <a:ext uri="{FF2B5EF4-FFF2-40B4-BE49-F238E27FC236}">
                <a16:creationId xmlns:a16="http://schemas.microsoft.com/office/drawing/2014/main" id="{F91AC36E-1B99-43C9-BACD-C54856D5C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/>
          <a:srcRect l="5773" t="16921" r="4076" b="22916"/>
          <a:stretch>
            <a:fillRect/>
          </a:stretch>
        </p:blipFill>
        <p:spPr bwMode="auto">
          <a:xfrm>
            <a:off x="884465" y="3978212"/>
            <a:ext cx="1584175" cy="249722"/>
          </a:xfrm>
          <a:prstGeom prst="rect">
            <a:avLst/>
          </a:prstGeom>
          <a:noFill/>
        </p:spPr>
      </p:pic>
      <p:pic>
        <p:nvPicPr>
          <p:cNvPr id="57" name="Picture 10" descr="Картинки по запросу philips логотип">
            <a:extLst>
              <a:ext uri="{FF2B5EF4-FFF2-40B4-BE49-F238E27FC236}">
                <a16:creationId xmlns:a16="http://schemas.microsoft.com/office/drawing/2014/main" id="{392D19D7-F466-401D-8F39-7313DF55A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96059" y="4803997"/>
            <a:ext cx="1368152" cy="251185"/>
          </a:xfrm>
          <a:prstGeom prst="rect">
            <a:avLst/>
          </a:prstGeom>
          <a:noFill/>
        </p:spPr>
      </p:pic>
      <p:pic>
        <p:nvPicPr>
          <p:cNvPr id="72" name="Picture 9" descr="\\emcmos.local\sch\Users\vgombolevskiy\Downloads\logo_s1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441" y="2370203"/>
            <a:ext cx="1800198" cy="66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6875433" y="3792680"/>
            <a:ext cx="1944216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14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6947441" y="4250451"/>
            <a:ext cx="1800200" cy="32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9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947441" y="4670989"/>
            <a:ext cx="709359" cy="44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29" descr="http://www.zerts.ru/Upload/Gallery/533.pn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739529" y="4670989"/>
            <a:ext cx="1296143" cy="432260"/>
          </a:xfrm>
          <a:prstGeom prst="rect">
            <a:avLst/>
          </a:prstGeom>
          <a:noFill/>
        </p:spPr>
      </p:pic>
      <p:pic>
        <p:nvPicPr>
          <p:cNvPr id="77" name="Picture 35" descr="http://www.biovitrum.ru/images/cms/menu/7ry46.pn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6875433" y="3170331"/>
            <a:ext cx="1872208" cy="521668"/>
          </a:xfrm>
          <a:prstGeom prst="rect">
            <a:avLst/>
          </a:prstGeom>
          <a:noFill/>
        </p:spPr>
      </p:pic>
      <p:pic>
        <p:nvPicPr>
          <p:cNvPr id="78" name="image2.png"/>
          <p:cNvPicPr>
            <a:picLocks noChangeAspect="1"/>
          </p:cNvPicPr>
          <p:nvPr/>
        </p:nvPicPr>
        <p:blipFill>
          <a:blip r:embed="rId38" cstate="print">
            <a:extLst/>
          </a:blip>
          <a:stretch>
            <a:fillRect/>
          </a:stretch>
        </p:blipFill>
        <p:spPr>
          <a:xfrm>
            <a:off x="35496" y="49650"/>
            <a:ext cx="472487" cy="517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image3.png"/>
          <p:cNvPicPr>
            <a:picLocks noChangeAspect="1"/>
          </p:cNvPicPr>
          <p:nvPr/>
        </p:nvPicPr>
        <p:blipFill>
          <a:blip r:embed="rId39" cstate="print">
            <a:extLst/>
          </a:blip>
          <a:stretch>
            <a:fillRect/>
          </a:stretch>
        </p:blipFill>
        <p:spPr>
          <a:xfrm>
            <a:off x="384903" y="-62109"/>
            <a:ext cx="779301" cy="7229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04224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33ACD56-793F-4427-B3B4-A42F752D5E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0" y="4677984"/>
            <a:ext cx="9144000" cy="465516"/>
          </a:xfrm>
          <a:prstGeom prst="rect">
            <a:avLst/>
          </a:prstGeom>
        </p:spPr>
      </p:pic>
      <p:pic>
        <p:nvPicPr>
          <p:cNvPr id="12" name="Picture 4" descr="C:\Users\Виктор\Pictures\innovación-fuera.jpg"/>
          <p:cNvPicPr>
            <a:picLocks noChangeAspect="1" noChangeArrowheads="1"/>
          </p:cNvPicPr>
          <p:nvPr/>
        </p:nvPicPr>
        <p:blipFill rotWithShape="1">
          <a:blip r:embed="rId3" cstate="print"/>
          <a:srcRect r="23209"/>
          <a:stretch/>
        </p:blipFill>
        <p:spPr bwMode="auto">
          <a:xfrm>
            <a:off x="6392788" y="2724711"/>
            <a:ext cx="2751212" cy="1839137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-13323" y="856861"/>
            <a:ext cx="8185723" cy="1372852"/>
          </a:xfrm>
          <a:prstGeom prst="roundRect">
            <a:avLst>
              <a:gd name="adj" fmla="val 19046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30FA881C-3F96-472E-B039-24D22864FBDB}" type="slidenum">
              <a:rPr lang="ru-RU" smtClean="0">
                <a:solidFill>
                  <a:schemeClr val="bg1"/>
                </a:solidFill>
              </a:rPr>
              <a:pPr/>
              <a:t>67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8613" y="1205283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СПАСИБО ЗА ВНИМАНИЕ!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07165" y="2445592"/>
            <a:ext cx="304455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/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Напишите мне сейчас ваши: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Идеи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Отзывы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Помощь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Замечания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Пожелания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Комментарии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 Предложения</a:t>
            </a:r>
          </a:p>
        </p:txBody>
      </p:sp>
      <p:pic>
        <p:nvPicPr>
          <p:cNvPr id="13" name="Picture 2" descr="NDKT">
            <a:extLst>
              <a:ext uri="{FF2B5EF4-FFF2-40B4-BE49-F238E27FC236}">
                <a16:creationId xmlns:a16="http://schemas.microsoft.com/office/drawing/2014/main" id="{26C3C0C1-B33E-4E53-9A22-CA6935C2C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0111" y="48595"/>
            <a:ext cx="1342863" cy="762233"/>
          </a:xfrm>
          <a:prstGeom prst="rect">
            <a:avLst/>
          </a:prstGeom>
          <a:noFill/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AC928DB-AA8F-43CB-9B4F-80E47C87512D}"/>
              </a:ext>
            </a:extLst>
          </p:cNvPr>
          <p:cNvSpPr/>
          <p:nvPr/>
        </p:nvSpPr>
        <p:spPr>
          <a:xfrm>
            <a:off x="7641794" y="736535"/>
            <a:ext cx="1502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chemeClr val="tx2"/>
                </a:solidFill>
              </a:rPr>
              <a:t>http://ndkt.ru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FDD98E4-0D6E-46D9-B087-DDC822C9B332}"/>
              </a:ext>
            </a:extLst>
          </p:cNvPr>
          <p:cNvSpPr/>
          <p:nvPr/>
        </p:nvSpPr>
        <p:spPr>
          <a:xfrm>
            <a:off x="251520" y="2392019"/>
            <a:ext cx="3930691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Гомболевский </a:t>
            </a:r>
          </a:p>
          <a:p>
            <a:r>
              <a:rPr lang="ru-RU" sz="2000" dirty="0"/>
              <a:t>Виктор Александрович</a:t>
            </a:r>
            <a:endParaRPr lang="en-US" sz="2000" dirty="0"/>
          </a:p>
          <a:p>
            <a:endParaRPr lang="ru-RU" sz="2000" dirty="0"/>
          </a:p>
          <a:p>
            <a:r>
              <a:rPr lang="en-US" sz="2400" b="1" dirty="0">
                <a:solidFill>
                  <a:srgbClr val="FF0000"/>
                </a:solidFill>
              </a:rPr>
              <a:t>moscow</a:t>
            </a:r>
            <a:r>
              <a:rPr lang="en-US" sz="2400" b="1" dirty="0"/>
              <a:t>screening@mail.ru</a:t>
            </a:r>
            <a:endParaRPr lang="ru-RU" sz="2400" b="1" dirty="0"/>
          </a:p>
          <a:p>
            <a:r>
              <a:rPr lang="en-US" sz="2400" b="1" dirty="0"/>
              <a:t>gombolevskiy@npcmr.ru</a:t>
            </a:r>
            <a:endParaRPr lang="ru-RU" sz="2400" b="1" dirty="0"/>
          </a:p>
          <a:p>
            <a:r>
              <a:rPr lang="en-US" sz="2400" b="1" dirty="0" err="1"/>
              <a:t>ndkt@medradiology.moscow</a:t>
            </a:r>
            <a:endParaRPr lang="en-US" sz="2400" b="1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7785602-9BC4-4619-B369-B1B55F292C60}"/>
              </a:ext>
            </a:extLst>
          </p:cNvPr>
          <p:cNvSpPr/>
          <p:nvPr/>
        </p:nvSpPr>
        <p:spPr>
          <a:xfrm>
            <a:off x="899592" y="4857982"/>
            <a:ext cx="23893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http://medradiology.moscow/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35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5"/>
          <a:stretch>
            <a:fillRect/>
          </a:stretch>
        </p:blipFill>
        <p:spPr>
          <a:xfrm>
            <a:off x="0" y="4797174"/>
            <a:ext cx="9144000" cy="346326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881C-3F96-472E-B039-24D22864FBDB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9" name="Номер слайда 7"/>
          <p:cNvSpPr txBox="1">
            <a:spLocks/>
          </p:cNvSpPr>
          <p:nvPr/>
        </p:nvSpPr>
        <p:spPr>
          <a:xfrm>
            <a:off x="6948264" y="4785996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/>
          <a:p>
            <a:pPr algn="r">
              <a:defRPr/>
            </a:pPr>
            <a:fld id="{30FA881C-3F96-472E-B039-24D22864FBDB}" type="slidenum">
              <a:rPr lang="ru-RU" sz="1200" smtClean="0">
                <a:solidFill>
                  <a:schemeClr val="bg1"/>
                </a:solidFill>
              </a:rPr>
              <a:pPr algn="r">
                <a:defRPr/>
              </a:pPr>
              <a:t>7</a:t>
            </a:fld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7232" y="107699"/>
            <a:ext cx="5332540" cy="555934"/>
          </a:xfrm>
        </p:spPr>
        <p:txBody>
          <a:bodyPr>
            <a:noAutofit/>
          </a:bodyPr>
          <a:lstStyle/>
          <a:p>
            <a:pPr algn="l">
              <a:lnSpc>
                <a:spcPts val="2500"/>
              </a:lnSpc>
            </a:pPr>
            <a:r>
              <a:rPr lang="ru-RU" sz="2000" b="1" dirty="0"/>
              <a:t>Последние новости о скрининге рака легкого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862419-5A42-4B2F-B39E-DC90B2CAC5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66300"/>
          <a:stretch/>
        </p:blipFill>
        <p:spPr>
          <a:xfrm>
            <a:off x="1917428" y="709572"/>
            <a:ext cx="6439176" cy="120762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A53952F-11BE-4078-AD40-A5BB24FBBC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83479" t="77563" r="3507" b="713"/>
          <a:stretch/>
        </p:blipFill>
        <p:spPr>
          <a:xfrm>
            <a:off x="184138" y="727696"/>
            <a:ext cx="1637432" cy="115427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E6AAC9-D715-4ED3-AEBE-3C8519633C52}"/>
              </a:ext>
            </a:extLst>
          </p:cNvPr>
          <p:cNvSpPr/>
          <p:nvPr/>
        </p:nvSpPr>
        <p:spPr>
          <a:xfrm>
            <a:off x="3891908" y="2233502"/>
            <a:ext cx="51176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Экспертная группа Европейского Союза рекомендует, начать планирование скрининга с НДКТ по всей Европе, поскольку скрининг рака легких может потенциально спасти жизни.</a:t>
            </a:r>
          </a:p>
          <a:p>
            <a:pPr algn="just"/>
            <a:endParaRPr lang="ru-RU" dirty="0"/>
          </a:p>
          <a:p>
            <a:pPr algn="ctr"/>
            <a:r>
              <a:rPr lang="ru-RU" dirty="0"/>
              <a:t>Опубликован план на 48 мес.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3EB01D3-B572-4CCD-82FA-68360C3F2D81}"/>
              </a:ext>
            </a:extLst>
          </p:cNvPr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E0ED9D-70D7-4FB8-96D1-EAE60E698B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3" r="27777" b="24801"/>
          <a:stretch/>
        </p:blipFill>
        <p:spPr>
          <a:xfrm>
            <a:off x="160946" y="2312337"/>
            <a:ext cx="1360346" cy="21491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CEA98B-232A-4472-A578-DD635739BF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12337"/>
            <a:ext cx="2198070" cy="2250945"/>
          </a:xfrm>
          <a:prstGeom prst="rect">
            <a:avLst/>
          </a:prstGeom>
        </p:spPr>
      </p:pic>
      <p:pic>
        <p:nvPicPr>
          <p:cNvPr id="14" name="Picture 3" descr="C:\Users\Папа\Desktop\Рисунок1.jpg">
            <a:extLst>
              <a:ext uri="{FF2B5EF4-FFF2-40B4-BE49-F238E27FC236}">
                <a16:creationId xmlns:a16="http://schemas.microsoft.com/office/drawing/2014/main" id="{D951E598-FB33-44F3-9D34-C7AF9ACB3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4037" t="13702" r="7008" b="-2700"/>
          <a:stretch>
            <a:fillRect/>
          </a:stretch>
        </p:blipFill>
        <p:spPr bwMode="auto">
          <a:xfrm>
            <a:off x="8414250" y="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75A5AE-9F06-4A2C-9742-F7069B0D8BA2}"/>
              </a:ext>
            </a:extLst>
          </p:cNvPr>
          <p:cNvSpPr/>
          <p:nvPr/>
        </p:nvSpPr>
        <p:spPr>
          <a:xfrm>
            <a:off x="470983" y="4416664"/>
            <a:ext cx="8206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Наука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4235060-D00F-40B3-8F16-48FF1496DA55}"/>
              </a:ext>
            </a:extLst>
          </p:cNvPr>
          <p:cNvSpPr/>
          <p:nvPr/>
        </p:nvSpPr>
        <p:spPr>
          <a:xfrm>
            <a:off x="5752680" y="4428047"/>
            <a:ext cx="11955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Практика</a:t>
            </a:r>
          </a:p>
        </p:txBody>
      </p:sp>
    </p:spTree>
    <p:extLst>
      <p:ext uri="{BB962C8B-B14F-4D97-AF65-F5344CB8AC3E}">
        <p14:creationId xmlns:p14="http://schemas.microsoft.com/office/powerpoint/2010/main" val="785282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 descr="C:\Users\Папа\Desktop\Рисунок1.jpg">
            <a:extLst>
              <a:ext uri="{FF2B5EF4-FFF2-40B4-BE49-F238E27FC236}">
                <a16:creationId xmlns:a16="http://schemas.microsoft.com/office/drawing/2014/main" id="{5A6BB327-D417-4603-94FF-577D82071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Пятиугольник 76"/>
          <p:cNvSpPr/>
          <p:nvPr/>
        </p:nvSpPr>
        <p:spPr>
          <a:xfrm>
            <a:off x="179513" y="1563638"/>
            <a:ext cx="8784976" cy="1080120"/>
          </a:xfrm>
          <a:prstGeom prst="homePlate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9" name="Пятиугольник 18"/>
          <p:cNvSpPr/>
          <p:nvPr/>
        </p:nvSpPr>
        <p:spPr>
          <a:xfrm>
            <a:off x="179513" y="2730721"/>
            <a:ext cx="8784976" cy="1080120"/>
          </a:xfrm>
          <a:prstGeom prst="homePlate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8" name="Пятиугольник 17"/>
          <p:cNvSpPr/>
          <p:nvPr/>
        </p:nvSpPr>
        <p:spPr>
          <a:xfrm>
            <a:off x="179513" y="3918853"/>
            <a:ext cx="8784976" cy="1080120"/>
          </a:xfrm>
          <a:prstGeom prst="homePlate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7" name="Пятиугольник 16"/>
          <p:cNvSpPr/>
          <p:nvPr/>
        </p:nvSpPr>
        <p:spPr>
          <a:xfrm>
            <a:off x="6012161" y="3918853"/>
            <a:ext cx="2952327" cy="108012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6" name="Пятиугольник 15"/>
          <p:cNvSpPr/>
          <p:nvPr/>
        </p:nvSpPr>
        <p:spPr>
          <a:xfrm>
            <a:off x="3419873" y="2730721"/>
            <a:ext cx="5544616" cy="108012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5" name="Пятиугольник 14"/>
          <p:cNvSpPr/>
          <p:nvPr/>
        </p:nvSpPr>
        <p:spPr>
          <a:xfrm>
            <a:off x="1259633" y="1563638"/>
            <a:ext cx="7704856" cy="108012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4544"/>
            <a:ext cx="9144000" cy="540060"/>
          </a:xfrm>
        </p:spPr>
        <p:txBody>
          <a:bodyPr>
            <a:noAutofit/>
          </a:bodyPr>
          <a:lstStyle/>
          <a:p>
            <a:r>
              <a:rPr lang="ru-RU" sz="2800" b="1" dirty="0"/>
              <a:t>«Дорожная карта»</a:t>
            </a:r>
            <a:r>
              <a:rPr lang="en-US" sz="2800" b="1" dirty="0"/>
              <a:t> </a:t>
            </a:r>
            <a:r>
              <a:rPr lang="ru-RU" sz="2800" b="1" dirty="0"/>
              <a:t>проекта НДКТ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504" y="1218554"/>
            <a:ext cx="1080120" cy="2215991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endParaRPr lang="ru-RU" sz="13800" dirty="0"/>
          </a:p>
        </p:txBody>
      </p:sp>
      <p:sp>
        <p:nvSpPr>
          <p:cNvPr id="13" name="TextBox 12"/>
          <p:cNvSpPr txBox="1"/>
          <p:nvPr/>
        </p:nvSpPr>
        <p:spPr>
          <a:xfrm>
            <a:off x="107504" y="2418879"/>
            <a:ext cx="1080120" cy="2215991"/>
          </a:xfrm>
          <a:prstGeom prst="rect">
            <a:avLst/>
          </a:prstGeom>
          <a:noFill/>
          <a:effectLst/>
        </p:spPr>
        <p:txBody>
          <a:bodyPr wrap="square" lIns="91438" tIns="45719" rIns="91438" bIns="45719" rtlCol="0" anchor="t">
            <a:spAutoFit/>
          </a:bodyPr>
          <a:lstStyle/>
          <a:p>
            <a:endParaRPr lang="en-US" sz="13800" dirty="0"/>
          </a:p>
        </p:txBody>
      </p:sp>
      <p:sp>
        <p:nvSpPr>
          <p:cNvPr id="20" name="TextBox 19"/>
          <p:cNvSpPr txBox="1"/>
          <p:nvPr/>
        </p:nvSpPr>
        <p:spPr>
          <a:xfrm>
            <a:off x="683569" y="905404"/>
            <a:ext cx="1368152" cy="3693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dirty="0"/>
              <a:t>20.07</a:t>
            </a:r>
            <a:r>
              <a:rPr lang="ru-RU" dirty="0"/>
              <a:t>.2016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652119" y="917308"/>
            <a:ext cx="1080119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ru-RU" dirty="0"/>
              <a:t> 04.2018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43808" y="904099"/>
            <a:ext cx="1512168" cy="3693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ru-RU" dirty="0"/>
              <a:t>01</a:t>
            </a:r>
            <a:r>
              <a:rPr lang="en-US" dirty="0"/>
              <a:t>.0</a:t>
            </a:r>
            <a:r>
              <a:rPr lang="ru-RU" dirty="0"/>
              <a:t>2.2017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1259632" y="1704607"/>
            <a:ext cx="2160240" cy="795135"/>
          </a:xfrm>
          <a:prstGeom prst="homePlate">
            <a:avLst>
              <a:gd name="adj" fmla="val 64997"/>
            </a:avLst>
          </a:prstGeom>
          <a:solidFill>
            <a:schemeClr val="tx2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1635647"/>
            <a:ext cx="2088232" cy="830995"/>
          </a:xfrm>
          <a:prstGeom prst="rect">
            <a:avLst/>
          </a:prstGeom>
          <a:noFill/>
          <a:effectLst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Ретроспективный анализ ЕРИС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(10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000 КТ легких)</a:t>
            </a:r>
          </a:p>
        </p:txBody>
      </p:sp>
      <p:sp>
        <p:nvSpPr>
          <p:cNvPr id="47" name="Пятиугольник 46"/>
          <p:cNvSpPr/>
          <p:nvPr/>
        </p:nvSpPr>
        <p:spPr>
          <a:xfrm>
            <a:off x="3419872" y="2859783"/>
            <a:ext cx="2592288" cy="792088"/>
          </a:xfrm>
          <a:prstGeom prst="homePlate">
            <a:avLst>
              <a:gd name="adj" fmla="val 59035"/>
            </a:avLst>
          </a:prstGeom>
          <a:solidFill>
            <a:schemeClr val="tx2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3347865" y="3077548"/>
            <a:ext cx="2592287" cy="646331"/>
          </a:xfrm>
          <a:prstGeom prst="rect">
            <a:avLst/>
          </a:prstGeom>
          <a:noFill/>
          <a:effectLst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</a:rPr>
              <a:t>Пилотный</a:t>
            </a:r>
            <a:r>
              <a:rPr lang="ru-RU" dirty="0">
                <a:solidFill>
                  <a:schemeClr val="bg1"/>
                </a:solidFill>
              </a:rPr>
              <a:t> проект НДКТ (11 МО)</a:t>
            </a:r>
          </a:p>
        </p:txBody>
      </p:sp>
      <p:sp>
        <p:nvSpPr>
          <p:cNvPr id="48" name="Пятиугольник 47"/>
          <p:cNvSpPr/>
          <p:nvPr/>
        </p:nvSpPr>
        <p:spPr>
          <a:xfrm>
            <a:off x="6012160" y="4083918"/>
            <a:ext cx="2664296" cy="792088"/>
          </a:xfrm>
          <a:prstGeom prst="homePlate">
            <a:avLst>
              <a:gd name="adj" fmla="val 56023"/>
            </a:avLst>
          </a:prstGeom>
          <a:solidFill>
            <a:schemeClr val="tx2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5868145" y="4011910"/>
            <a:ext cx="2664296" cy="923330"/>
          </a:xfrm>
          <a:prstGeom prst="rect">
            <a:avLst/>
          </a:prstGeom>
          <a:noFill/>
          <a:effectLst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Постепенный запуск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во всех поликлиниках Москвы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419872" y="1203598"/>
            <a:ext cx="0" cy="2661249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012160" y="1203599"/>
            <a:ext cx="0" cy="3816424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259632" y="1203598"/>
            <a:ext cx="0" cy="14401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258494" y="436482"/>
            <a:ext cx="1656184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ru-RU" sz="1600" dirty="0"/>
              <a:t>Итоги </a:t>
            </a:r>
          </a:p>
          <a:p>
            <a:pPr algn="ctr"/>
            <a:r>
              <a:rPr lang="ru-RU" sz="1600" dirty="0"/>
              <a:t>проекта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555777" y="465227"/>
            <a:ext cx="1656184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ru-RU" sz="1600" b="1" dirty="0"/>
              <a:t>Приказ </a:t>
            </a:r>
          </a:p>
          <a:p>
            <a:pPr algn="ctr"/>
            <a:r>
              <a:rPr lang="ru-RU" sz="1600" b="1" dirty="0"/>
              <a:t>ДЗМ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-36512" y="465227"/>
            <a:ext cx="2592288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ru-RU" sz="1600" dirty="0"/>
              <a:t>Старт </a:t>
            </a:r>
          </a:p>
          <a:p>
            <a:pPr algn="ctr"/>
            <a:r>
              <a:rPr lang="ru-RU" sz="1600" dirty="0"/>
              <a:t>ретроспективного анализа</a:t>
            </a: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 flipH="1">
            <a:off x="0" y="987574"/>
            <a:ext cx="9108504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668345" y="465227"/>
            <a:ext cx="1656184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ru-RU" sz="1600" dirty="0"/>
              <a:t>Оценка смертности</a:t>
            </a:r>
          </a:p>
        </p:txBody>
      </p:sp>
      <p:cxnSp>
        <p:nvCxnSpPr>
          <p:cNvPr id="54" name="Прямая соединительная линия 53"/>
          <p:cNvCxnSpPr>
            <a:stCxn id="59" idx="2"/>
          </p:cNvCxnSpPr>
          <p:nvPr/>
        </p:nvCxnSpPr>
        <p:spPr>
          <a:xfrm>
            <a:off x="7308304" y="1284899"/>
            <a:ext cx="0" cy="2607967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372201" y="384142"/>
            <a:ext cx="1800200" cy="66941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/>
              <a:t>Московская</a:t>
            </a:r>
          </a:p>
          <a:p>
            <a:pPr algn="ctr">
              <a:lnSpc>
                <a:spcPts val="1500"/>
              </a:lnSpc>
            </a:pPr>
            <a:r>
              <a:rPr lang="ru-RU" sz="1600" dirty="0"/>
              <a:t>модель</a:t>
            </a:r>
          </a:p>
          <a:p>
            <a:pPr algn="ctr">
              <a:lnSpc>
                <a:spcPts val="1500"/>
              </a:lnSpc>
            </a:pPr>
            <a:r>
              <a:rPr lang="ru-RU" sz="1600" dirty="0"/>
              <a:t>рисков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948265" y="915567"/>
            <a:ext cx="720080" cy="3693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ru-RU" dirty="0"/>
              <a:t>2019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172400" y="915567"/>
            <a:ext cx="720080" cy="3693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ru-RU" dirty="0"/>
              <a:t>2024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93764" y="3003799"/>
            <a:ext cx="2743200" cy="523220"/>
          </a:xfrm>
          <a:prstGeom prst="rect">
            <a:avLst/>
          </a:prstGeom>
          <a:effectLst/>
        </p:spPr>
        <p:txBody>
          <a:bodyPr rot="0" spcFirstLastPara="0" vertOverflow="overflow" horzOverflow="overflow" vert="horz" wrap="square" lIns="91438" tIns="45719" rIns="91438" bIns="45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dirty="0"/>
              <a:t>В работе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06217" y="4227934"/>
            <a:ext cx="2743200" cy="523220"/>
          </a:xfrm>
          <a:prstGeom prst="rect">
            <a:avLst/>
          </a:prstGeom>
          <a:effectLst/>
        </p:spPr>
        <p:txBody>
          <a:bodyPr rot="0" spcFirstLastPara="0" vertOverflow="overflow" horzOverflow="overflow" vert="horz" wrap="square" lIns="91438" tIns="45719" rIns="91438" bIns="45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  <a:latin typeface="Calibri"/>
              </a:rPr>
              <a:t>Перспектива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647700" y="1779663"/>
            <a:ext cx="2743200" cy="523220"/>
          </a:xfrm>
          <a:prstGeom prst="rect">
            <a:avLst/>
          </a:prstGeom>
          <a:effectLst/>
        </p:spPr>
        <p:txBody>
          <a:bodyPr rot="0" spcFirstLastPara="0" vertOverflow="overflow" horzOverflow="overflow" vert="horz" wrap="square" lIns="91438" tIns="45719" rIns="91438" bIns="45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dirty="0"/>
              <a:t>Готово</a:t>
            </a:r>
          </a:p>
        </p:txBody>
      </p:sp>
      <p:sp>
        <p:nvSpPr>
          <p:cNvPr id="42" name="Номер слайда 41"/>
          <p:cNvSpPr>
            <a:spLocks noGrp="1"/>
          </p:cNvSpPr>
          <p:nvPr>
            <p:ph type="sldNum" sz="quarter" idx="12"/>
          </p:nvPr>
        </p:nvSpPr>
        <p:spPr>
          <a:xfrm>
            <a:off x="7170420" y="4869657"/>
            <a:ext cx="1973580" cy="273844"/>
          </a:xfrm>
          <a:effectLst/>
        </p:spPr>
        <p:txBody>
          <a:bodyPr/>
          <a:lstStyle/>
          <a:p>
            <a:fld id="{30FA881C-3F96-472E-B039-24D22864FBDB}" type="slidenum">
              <a:rPr lang="ru-RU" smtClean="0">
                <a:solidFill>
                  <a:schemeClr val="bg1"/>
                </a:solidFill>
              </a:rPr>
              <a:pPr/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Выноска: стрелка вверх 20"/>
          <p:cNvSpPr/>
          <p:nvPr/>
        </p:nvSpPr>
        <p:spPr>
          <a:xfrm>
            <a:off x="5220072" y="1334403"/>
            <a:ext cx="720080" cy="174140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41398"/>
            </a:avLst>
          </a:prstGeom>
          <a:solidFill>
            <a:srgbClr val="FFFF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Мы здесь</a:t>
            </a:r>
            <a:endParaRPr lang="ru-RU" sz="16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Номер слайда 7"/>
          <p:cNvSpPr txBox="1">
            <a:spLocks/>
          </p:cNvSpPr>
          <p:nvPr/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/>
          <a:p>
            <a:pPr algn="r">
              <a:defRPr/>
            </a:pPr>
            <a:fld id="{30FA881C-3F96-472E-B039-24D22864FBDB}" type="slidenum">
              <a:rPr lang="ru-RU" sz="1200" smtClean="0"/>
              <a:pPr algn="r">
                <a:defRPr/>
              </a:pPr>
              <a:t>8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10207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mtClean="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9</a:t>
            </a:fld>
            <a:endParaRPr lang="ru-RU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087" r="1087"/>
          <a:stretch/>
        </p:blipFill>
        <p:spPr bwMode="auto">
          <a:xfrm>
            <a:off x="1259632" y="0"/>
            <a:ext cx="6480720" cy="492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Shape 107"/>
          <p:cNvPicPr preferRelativeResize="0"/>
          <p:nvPr/>
        </p:nvPicPr>
        <p:blipFill rotWithShape="1">
          <a:blip r:embed="rId4" cstate="print">
            <a:alphaModFix/>
          </a:blip>
          <a:srcRect t="87964"/>
          <a:stretch/>
        </p:blipFill>
        <p:spPr>
          <a:xfrm>
            <a:off x="0" y="4677984"/>
            <a:ext cx="9144000" cy="4655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BA7FA5-E068-4263-B25A-68C7B6DD82A1}"/>
              </a:ext>
            </a:extLst>
          </p:cNvPr>
          <p:cNvSpPr/>
          <p:nvPr/>
        </p:nvSpPr>
        <p:spPr>
          <a:xfrm>
            <a:off x="7092280" y="0"/>
            <a:ext cx="792088" cy="555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98981" y="4888386"/>
            <a:ext cx="20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http://medradiology.moscow/</a:t>
            </a:r>
          </a:p>
        </p:txBody>
      </p:sp>
      <p:pic>
        <p:nvPicPr>
          <p:cNvPr id="9" name="Picture 3" descr="C:\Users\Папа\Desktop\Рисунок1.jpg">
            <a:extLst>
              <a:ext uri="{FF2B5EF4-FFF2-40B4-BE49-F238E27FC236}">
                <a16:creationId xmlns:a16="http://schemas.microsoft.com/office/drawing/2014/main" id="{7BB25AAD-4092-4138-B24F-671381B3D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037" t="13702" r="7008" b="-2700"/>
          <a:stretch>
            <a:fillRect/>
          </a:stretch>
        </p:blipFill>
        <p:spPr bwMode="auto">
          <a:xfrm>
            <a:off x="8404099" y="51470"/>
            <a:ext cx="704405" cy="69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24644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12690</TotalTime>
  <Words>4097</Words>
  <Application>Microsoft Office PowerPoint</Application>
  <PresentationFormat>Экран (16:9)</PresentationFormat>
  <Paragraphs>886</Paragraphs>
  <Slides>67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8" baseType="lpstr">
      <vt:lpstr>SimSun</vt:lpstr>
      <vt:lpstr>Arial</vt:lpstr>
      <vt:lpstr>Calibri</vt:lpstr>
      <vt:lpstr>Century Gothic</vt:lpstr>
      <vt:lpstr>Helvetica Light</vt:lpstr>
      <vt:lpstr>noticia text</vt:lpstr>
      <vt:lpstr>Noto Sans Symbols</vt:lpstr>
      <vt:lpstr>Symbol</vt:lpstr>
      <vt:lpstr>Times New Roman</vt:lpstr>
      <vt:lpstr>Verdana</vt:lpstr>
      <vt:lpstr>Тема Office</vt:lpstr>
      <vt:lpstr>Презентация PowerPoint</vt:lpstr>
      <vt:lpstr>Содержание</vt:lpstr>
      <vt:lpstr>Почему рак лёгкого</vt:lpstr>
      <vt:lpstr>Факторы риска развития рака легких</vt:lpstr>
      <vt:lpstr>Презентация PowerPoint</vt:lpstr>
      <vt:lpstr>Презентация PowerPoint</vt:lpstr>
      <vt:lpstr>Последние новости о скрининге рака легкого</vt:lpstr>
      <vt:lpstr>«Дорожная карта» проекта НДКТ</vt:lpstr>
      <vt:lpstr>Презентация PowerPoint</vt:lpstr>
      <vt:lpstr>Презентация PowerPoint</vt:lpstr>
      <vt:lpstr>СТАРТ: Багаж</vt:lpstr>
      <vt:lpstr>Презентация PowerPoint</vt:lpstr>
      <vt:lpstr>Пилотный проект «НДКТ». Старт: 1.03.2017</vt:lpstr>
      <vt:lpstr>Новый проект приказа на рассмотрении в ДЗМ</vt:lpstr>
      <vt:lpstr>Пример </vt:lpstr>
      <vt:lpstr>НДКТ-протоколы</vt:lpstr>
      <vt:lpstr>Процессы в пилотном проекте  «Низкодозная компьютерная томография как метод скрининга рака легкого и других заболеваний органов грудной клетки»</vt:lpstr>
      <vt:lpstr>Процессы в пилотном проекте  «Низкодозная компьютерная томография как метод скрининга рака легкого и других заболеваний органов грудной клетки»</vt:lpstr>
      <vt:lpstr>Процессы в пилотном проекте  «Низкодозная компьютерная томография как метод скрининга рака легкого и других заболеваний органов грудной клетки»</vt:lpstr>
      <vt:lpstr>Группа риска рака легких (РЛ) для НДКТ:</vt:lpstr>
      <vt:lpstr>Презентация PowerPoint</vt:lpstr>
      <vt:lpstr>Презентация PowerPoint</vt:lpstr>
      <vt:lpstr>Презентация PowerPoint</vt:lpstr>
      <vt:lpstr>Сайт проекта для пациентов ndkt.ru и CALL-центр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Необходимость IT поддержки на всех этапах</vt:lpstr>
      <vt:lpstr>На сегодняшний день нет единой системы, которая бы решила все потребности в скрининге рака легкого, но есть:</vt:lpstr>
      <vt:lpstr>Презентация PowerPoint</vt:lpstr>
      <vt:lpstr>Презентация PowerPoint</vt:lpstr>
      <vt:lpstr>Анализ и управление ЕРИС в режиме реального времени</vt:lpstr>
      <vt:lpstr>Презентация PowerPoint</vt:lpstr>
      <vt:lpstr>Вопросы в скрининге</vt:lpstr>
      <vt:lpstr>Где место лучевой диагностики в скрининге? </vt:lpstr>
      <vt:lpstr>Какие предпосылки для ИИ в скрининге? </vt:lpstr>
      <vt:lpstr>Почему ИИ нужен именно для скрининга?</vt:lpstr>
      <vt:lpstr>Задачи для ИИ в скрининге</vt:lpstr>
      <vt:lpstr>Что останавливает ИИ в скрининге? </vt:lpstr>
      <vt:lpstr>Искусственный интеллект не новинка</vt:lpstr>
      <vt:lpstr>Подготовка качественных данных для 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Шумоподавление для всех типов иссл. ИИ улучшает качество изображения УЗИ, RG, ММГ, КТ, МРТ, Ангиографии</vt:lpstr>
      <vt:lpstr>Шумоподавление ПЭТ </vt:lpstr>
      <vt:lpstr>Подготовка изображения к просмотру Исключение сосудов из НДКТ повышает скорость интерпретации на 26%</vt:lpstr>
      <vt:lpstr>Классификация патологии ИИ классификация типов очагов в НДКТ легких повышает точность в оценке вероятности злокачественности по сравнению с рентгенологом</vt:lpstr>
      <vt:lpstr>Прогнозирование характера находок Модель ИИ (изображение + клинические + демографические данные)  по определению доброкачественных очагов в НДКТ легких лучше модели Brock.  AUC AI алгоритма 0,983 превышает AUC модели Brock 0.797, при p &lt;0,001. </vt:lpstr>
      <vt:lpstr>Сравнение с предыдущими раундами скрининга. ИИ помогает сравнивать динамику очагов на протяжении нескольких исследований</vt:lpstr>
      <vt:lpstr>Дополнительные находки при скрининге. ИИ помогает автоматически рассчитывать коронарный кальций на НДКТ</vt:lpstr>
      <vt:lpstr>Персональная оценка лучевой нагрузки. ИИ помогает анализировать каждый срез для расчета индивидуальной дозы КТ.</vt:lpstr>
      <vt:lpstr>Использование ИИ там, где нет рентгенолога. ИИ направлен на распознавание туберкулеза на рентгенографии в скрининге. Более 150 установок в 33 странах. Более 1 млн исследований.  </vt:lpstr>
      <vt:lpstr>Поиск похожих изображений в PACS ИИ ищет среди всего PACS аналогичные исследования –  до 1/6 экономии времени врача.</vt:lpstr>
      <vt:lpstr>Real-time анализ изображения  ИИ делает вывод за 3 мсек,  постоянно анализируя все изображения непосредственно с УЗИ аппарата </vt:lpstr>
      <vt:lpstr>Консультирование пациентов и клиницистов  ИИ помогает экономить времени рентгенологов на консультации</vt:lpstr>
      <vt:lpstr>Презентация PowerPoint</vt:lpstr>
      <vt:lpstr>Презентация PowerPoint</vt:lpstr>
      <vt:lpstr>Поиск находок при скрининге ИИ помогает обнаруживать «явно злокач.» находки на ММГ.   </vt:lpstr>
      <vt:lpstr>Презентация PowerPoint</vt:lpstr>
      <vt:lpstr>Главные мысли: ИИ в это ХАЙП. НАДЕЖДА. СТРАХ. 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Alexander</dc:creator>
  <cp:lastModifiedBy>Виктор Виктор</cp:lastModifiedBy>
  <cp:revision>2235</cp:revision>
  <cp:lastPrinted>2017-06-20T11:29:52Z</cp:lastPrinted>
  <dcterms:created xsi:type="dcterms:W3CDTF">2016-07-20T20:59:29Z</dcterms:created>
  <dcterms:modified xsi:type="dcterms:W3CDTF">2018-04-12T07:19:34Z</dcterms:modified>
</cp:coreProperties>
</file>