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45"/>
  </p:notesMasterIdLst>
  <p:sldIdLst>
    <p:sldId id="256" r:id="rId2"/>
    <p:sldId id="739" r:id="rId3"/>
    <p:sldId id="742" r:id="rId4"/>
    <p:sldId id="743" r:id="rId5"/>
    <p:sldId id="744" r:id="rId6"/>
    <p:sldId id="745" r:id="rId7"/>
    <p:sldId id="746" r:id="rId8"/>
    <p:sldId id="748" r:id="rId9"/>
    <p:sldId id="749" r:id="rId10"/>
    <p:sldId id="750" r:id="rId11"/>
    <p:sldId id="751" r:id="rId12"/>
    <p:sldId id="753" r:id="rId13"/>
    <p:sldId id="754" r:id="rId14"/>
    <p:sldId id="755" r:id="rId15"/>
    <p:sldId id="756" r:id="rId16"/>
    <p:sldId id="757" r:id="rId17"/>
    <p:sldId id="758" r:id="rId18"/>
    <p:sldId id="759" r:id="rId19"/>
    <p:sldId id="760" r:id="rId20"/>
    <p:sldId id="761" r:id="rId21"/>
    <p:sldId id="762" r:id="rId22"/>
    <p:sldId id="774" r:id="rId23"/>
    <p:sldId id="775" r:id="rId24"/>
    <p:sldId id="494" r:id="rId25"/>
    <p:sldId id="768" r:id="rId26"/>
    <p:sldId id="767" r:id="rId27"/>
    <p:sldId id="776" r:id="rId28"/>
    <p:sldId id="769" r:id="rId29"/>
    <p:sldId id="770" r:id="rId30"/>
    <p:sldId id="771" r:id="rId31"/>
    <p:sldId id="772" r:id="rId32"/>
    <p:sldId id="773" r:id="rId33"/>
    <p:sldId id="740" r:id="rId34"/>
    <p:sldId id="778" r:id="rId35"/>
    <p:sldId id="777" r:id="rId36"/>
    <p:sldId id="779" r:id="rId37"/>
    <p:sldId id="787" r:id="rId38"/>
    <p:sldId id="788" r:id="rId39"/>
    <p:sldId id="781" r:id="rId40"/>
    <p:sldId id="782" r:id="rId41"/>
    <p:sldId id="784" r:id="rId42"/>
    <p:sldId id="785" r:id="rId43"/>
    <p:sldId id="786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236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val>
            <c:numRef>
              <c:f>Лист1!$G$12:$H$12</c:f>
              <c:numCache>
                <c:formatCode>0.00%</c:formatCode>
                <c:ptCount val="2"/>
                <c:pt idx="0">
                  <c:v>6.4000000000000112E-2</c:v>
                </c:pt>
                <c:pt idx="1">
                  <c:v>2.8000000000000011E-2</c:v>
                </c:pt>
              </c:numCache>
            </c:numRef>
          </c:val>
        </c:ser>
        <c:dLbls>
          <c:showVal val="1"/>
        </c:dLbls>
        <c:gapWidth val="75"/>
        <c:axId val="216427136"/>
        <c:axId val="217263488"/>
      </c:barChart>
      <c:catAx>
        <c:axId val="216427136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/>
                  <a:t>2016                  </a:t>
                </a:r>
                <a:r>
                  <a:rPr lang="ru-RU" dirty="0" smtClean="0"/>
                  <a:t>        2017</a:t>
                </a:r>
                <a:endParaRPr lang="en-US" dirty="0"/>
              </a:p>
            </c:rich>
          </c:tx>
          <c:layout/>
        </c:title>
        <c:majorTickMark val="none"/>
        <c:tickLblPos val="none"/>
        <c:crossAx val="217263488"/>
        <c:crosses val="autoZero"/>
        <c:auto val="1"/>
        <c:lblAlgn val="ctr"/>
        <c:lblOffset val="100"/>
      </c:catAx>
      <c:valAx>
        <c:axId val="217263488"/>
        <c:scaling>
          <c:orientation val="minMax"/>
        </c:scaling>
        <c:axPos val="l"/>
        <c:numFmt formatCode="0.00%" sourceLinked="1"/>
        <c:majorTickMark val="none"/>
        <c:tickLblPos val="nextTo"/>
        <c:crossAx val="21642713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405711-3ABF-41C8-B78E-B1A0176A70F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2F9BE8F4-164D-40C1-B23A-1241EC4E8FA6}">
      <dgm:prSet phldrT="[Текст]"/>
      <dgm:spPr/>
      <dgm:t>
        <a:bodyPr/>
        <a:lstStyle/>
        <a:p>
          <a:pPr algn="ctr"/>
          <a:r>
            <a:rPr lang="ru-RU" b="1" dirty="0" smtClean="0"/>
            <a:t>2001</a:t>
          </a:r>
        </a:p>
        <a:p>
          <a:pPr algn="ctr"/>
          <a:r>
            <a:rPr lang="ru-RU" dirty="0" smtClean="0"/>
            <a:t>Концепция развития телемедицинских технологий (приказ МЗ РФ)</a:t>
          </a:r>
          <a:endParaRPr lang="ru-RU" dirty="0"/>
        </a:p>
      </dgm:t>
    </dgm:pt>
    <dgm:pt modelId="{2F385BF9-F46B-4109-BD9F-278BFAC9FC38}" type="parTrans" cxnId="{BB95A369-7285-4D24-B8C4-982BC74B1A1A}">
      <dgm:prSet/>
      <dgm:spPr/>
      <dgm:t>
        <a:bodyPr/>
        <a:lstStyle/>
        <a:p>
          <a:pPr algn="ctr"/>
          <a:endParaRPr lang="ru-RU"/>
        </a:p>
      </dgm:t>
    </dgm:pt>
    <dgm:pt modelId="{4634E742-5A12-4C03-872E-F155D78DB7C9}" type="sibTrans" cxnId="{BB95A369-7285-4D24-B8C4-982BC74B1A1A}">
      <dgm:prSet/>
      <dgm:spPr/>
      <dgm:t>
        <a:bodyPr/>
        <a:lstStyle/>
        <a:p>
          <a:pPr algn="ctr"/>
          <a:endParaRPr lang="ru-RU"/>
        </a:p>
      </dgm:t>
    </dgm:pt>
    <dgm:pt modelId="{06F803BD-4DD1-4F83-9332-070FFB72D7C5}">
      <dgm:prSet phldrT="[Текст]"/>
      <dgm:spPr/>
      <dgm:t>
        <a:bodyPr/>
        <a:lstStyle/>
        <a:p>
          <a:pPr algn="ctr"/>
          <a:r>
            <a:rPr lang="ru-RU" b="1" dirty="0" smtClean="0"/>
            <a:t>2010</a:t>
          </a:r>
        </a:p>
        <a:p>
          <a:pPr algn="ctr"/>
          <a:r>
            <a:rPr lang="ru-RU" dirty="0" smtClean="0"/>
            <a:t>Модельный закон СНГ «О телемедицинских услугах»</a:t>
          </a:r>
          <a:endParaRPr lang="ru-RU" b="0" dirty="0"/>
        </a:p>
      </dgm:t>
    </dgm:pt>
    <dgm:pt modelId="{75F5C172-927F-4118-802A-ADCE4E1F23BC}" type="parTrans" cxnId="{88A2B411-BE1F-41E9-8B46-AC7C9F0709B9}">
      <dgm:prSet/>
      <dgm:spPr/>
      <dgm:t>
        <a:bodyPr/>
        <a:lstStyle/>
        <a:p>
          <a:pPr algn="ctr"/>
          <a:endParaRPr lang="ru-RU"/>
        </a:p>
      </dgm:t>
    </dgm:pt>
    <dgm:pt modelId="{3AD47F33-6FD1-4432-A2F9-98D57760F76D}" type="sibTrans" cxnId="{88A2B411-BE1F-41E9-8B46-AC7C9F0709B9}">
      <dgm:prSet/>
      <dgm:spPr/>
      <dgm:t>
        <a:bodyPr/>
        <a:lstStyle/>
        <a:p>
          <a:pPr algn="ctr"/>
          <a:endParaRPr lang="ru-RU"/>
        </a:p>
      </dgm:t>
    </dgm:pt>
    <dgm:pt modelId="{7AB50245-F1A2-4736-B0AB-5C0BFA4185D2}">
      <dgm:prSet phldrT="[Текст]"/>
      <dgm:spPr/>
      <dgm:t>
        <a:bodyPr/>
        <a:lstStyle/>
        <a:p>
          <a:pPr algn="ctr"/>
          <a:r>
            <a:rPr lang="ru-RU" b="1" dirty="0" smtClean="0"/>
            <a:t>2011</a:t>
          </a:r>
        </a:p>
        <a:p>
          <a:pPr algn="ctr"/>
          <a:r>
            <a:rPr lang="ru-RU" b="0" dirty="0" smtClean="0"/>
            <a:t>Проект ФЗ </a:t>
          </a:r>
          <a:r>
            <a:rPr lang="ru-RU" b="0" dirty="0" smtClean="0"/>
            <a:t>«Об </a:t>
          </a:r>
          <a:r>
            <a:rPr lang="ru-RU" b="0" dirty="0" smtClean="0"/>
            <a:t>информационно-коммуникационных технологиях в </a:t>
          </a:r>
          <a:r>
            <a:rPr lang="ru-RU" b="0" dirty="0" smtClean="0"/>
            <a:t>медицине»</a:t>
          </a:r>
          <a:endParaRPr lang="ru-RU" dirty="0"/>
        </a:p>
      </dgm:t>
    </dgm:pt>
    <dgm:pt modelId="{BB3D2B8C-2001-4D24-BE7B-45ED4CAAC4A5}" type="parTrans" cxnId="{3F35982E-3C00-464C-A9A0-9F2910E3139B}">
      <dgm:prSet/>
      <dgm:spPr/>
      <dgm:t>
        <a:bodyPr/>
        <a:lstStyle/>
        <a:p>
          <a:pPr algn="ctr"/>
          <a:endParaRPr lang="ru-RU"/>
        </a:p>
      </dgm:t>
    </dgm:pt>
    <dgm:pt modelId="{12757011-7FA2-4944-A8F1-00E86CC00D52}" type="sibTrans" cxnId="{3F35982E-3C00-464C-A9A0-9F2910E3139B}">
      <dgm:prSet/>
      <dgm:spPr/>
      <dgm:t>
        <a:bodyPr/>
        <a:lstStyle/>
        <a:p>
          <a:pPr algn="ctr"/>
          <a:endParaRPr lang="ru-RU"/>
        </a:p>
      </dgm:t>
    </dgm:pt>
    <dgm:pt modelId="{A4BC2367-6216-4791-9ABE-DFB9845D52C3}">
      <dgm:prSet/>
      <dgm:spPr/>
      <dgm:t>
        <a:bodyPr/>
        <a:lstStyle/>
        <a:p>
          <a:pPr algn="ctr"/>
          <a:r>
            <a:rPr lang="ru-RU" b="1" dirty="0" smtClean="0"/>
            <a:t>2002</a:t>
          </a:r>
        </a:p>
        <a:p>
          <a:pPr algn="ctr"/>
          <a:r>
            <a:rPr lang="ru-RU" dirty="0" smtClean="0"/>
            <a:t>«Правовые аспекты телемедицины»</a:t>
          </a:r>
        </a:p>
        <a:p>
          <a:pPr algn="ctr"/>
          <a:r>
            <a:rPr lang="ru-RU" dirty="0" smtClean="0"/>
            <a:t>Наумов В.Б., Савельев  Д.А.</a:t>
          </a:r>
        </a:p>
      </dgm:t>
    </dgm:pt>
    <dgm:pt modelId="{3CD50371-5167-4628-BDF3-54734B1F6C36}" type="parTrans" cxnId="{D8B93FBE-6B6C-47D4-A856-A48180CF6A99}">
      <dgm:prSet/>
      <dgm:spPr/>
      <dgm:t>
        <a:bodyPr/>
        <a:lstStyle/>
        <a:p>
          <a:pPr algn="ctr"/>
          <a:endParaRPr lang="ru-RU"/>
        </a:p>
      </dgm:t>
    </dgm:pt>
    <dgm:pt modelId="{1B73C030-0820-4F7F-B946-8B5DA15583EF}" type="sibTrans" cxnId="{D8B93FBE-6B6C-47D4-A856-A48180CF6A99}">
      <dgm:prSet/>
      <dgm:spPr/>
      <dgm:t>
        <a:bodyPr/>
        <a:lstStyle/>
        <a:p>
          <a:pPr algn="ctr"/>
          <a:endParaRPr lang="ru-RU"/>
        </a:p>
      </dgm:t>
    </dgm:pt>
    <dgm:pt modelId="{6B875274-A40B-4147-8FCB-6B7B2D38ECD8}" type="pres">
      <dgm:prSet presAssocID="{9B405711-3ABF-41C8-B78E-B1A0176A70F8}" presName="arrowDiagram" presStyleCnt="0">
        <dgm:presLayoutVars>
          <dgm:chMax val="5"/>
          <dgm:dir/>
          <dgm:resizeHandles val="exact"/>
        </dgm:presLayoutVars>
      </dgm:prSet>
      <dgm:spPr/>
    </dgm:pt>
    <dgm:pt modelId="{241075DA-3552-4643-B550-704AE2A756F2}" type="pres">
      <dgm:prSet presAssocID="{9B405711-3ABF-41C8-B78E-B1A0176A70F8}" presName="arrow" presStyleLbl="bgShp" presStyleIdx="0" presStyleCnt="1"/>
      <dgm:spPr/>
    </dgm:pt>
    <dgm:pt modelId="{0CEE0072-AAA3-4576-86AA-0D45ABB92902}" type="pres">
      <dgm:prSet presAssocID="{9B405711-3ABF-41C8-B78E-B1A0176A70F8}" presName="arrowDiagram4" presStyleCnt="0"/>
      <dgm:spPr/>
    </dgm:pt>
    <dgm:pt modelId="{11D48A85-9BAF-46C3-8E5A-99F2C1F38E98}" type="pres">
      <dgm:prSet presAssocID="{2F9BE8F4-164D-40C1-B23A-1241EC4E8FA6}" presName="bullet4a" presStyleLbl="node1" presStyleIdx="0" presStyleCnt="4"/>
      <dgm:spPr/>
    </dgm:pt>
    <dgm:pt modelId="{86C67CC2-752B-400F-B4D1-8D44B4BAA6F3}" type="pres">
      <dgm:prSet presAssocID="{2F9BE8F4-164D-40C1-B23A-1241EC4E8FA6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BE7B26-9806-4C52-A6B7-1301C875A581}" type="pres">
      <dgm:prSet presAssocID="{A4BC2367-6216-4791-9ABE-DFB9845D52C3}" presName="bullet4b" presStyleLbl="node1" presStyleIdx="1" presStyleCnt="4"/>
      <dgm:spPr/>
    </dgm:pt>
    <dgm:pt modelId="{6AD358DD-2476-41FA-B657-24C597B2970D}" type="pres">
      <dgm:prSet presAssocID="{A4BC2367-6216-4791-9ABE-DFB9845D52C3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CE9065-04C7-46A4-B340-E42C1108EDB1}" type="pres">
      <dgm:prSet presAssocID="{06F803BD-4DD1-4F83-9332-070FFB72D7C5}" presName="bullet4c" presStyleLbl="node1" presStyleIdx="2" presStyleCnt="4"/>
      <dgm:spPr/>
    </dgm:pt>
    <dgm:pt modelId="{D0F8F152-7092-46E7-A1A3-9196F36CDC1E}" type="pres">
      <dgm:prSet presAssocID="{06F803BD-4DD1-4F83-9332-070FFB72D7C5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6810EE-992E-4377-8951-E5BBB8786F8E}" type="pres">
      <dgm:prSet presAssocID="{7AB50245-F1A2-4736-B0AB-5C0BFA4185D2}" presName="bullet4d" presStyleLbl="node1" presStyleIdx="3" presStyleCnt="4"/>
      <dgm:spPr/>
    </dgm:pt>
    <dgm:pt modelId="{DB942E78-DE44-4FA1-8F95-16DAED8C5366}" type="pres">
      <dgm:prSet presAssocID="{7AB50245-F1A2-4736-B0AB-5C0BFA4185D2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91A0FA-F87C-4BDF-BADB-AF58D2C648B6}" type="presOf" srcId="{7AB50245-F1A2-4736-B0AB-5C0BFA4185D2}" destId="{DB942E78-DE44-4FA1-8F95-16DAED8C5366}" srcOrd="0" destOrd="0" presId="urn:microsoft.com/office/officeart/2005/8/layout/arrow2"/>
    <dgm:cxn modelId="{1A9F6154-BA3F-4A25-8F6C-256CFF1D6435}" type="presOf" srcId="{9B405711-3ABF-41C8-B78E-B1A0176A70F8}" destId="{6B875274-A40B-4147-8FCB-6B7B2D38ECD8}" srcOrd="0" destOrd="0" presId="urn:microsoft.com/office/officeart/2005/8/layout/arrow2"/>
    <dgm:cxn modelId="{3E92509D-59DC-49F7-A1D6-180018C1975C}" type="presOf" srcId="{A4BC2367-6216-4791-9ABE-DFB9845D52C3}" destId="{6AD358DD-2476-41FA-B657-24C597B2970D}" srcOrd="0" destOrd="0" presId="urn:microsoft.com/office/officeart/2005/8/layout/arrow2"/>
    <dgm:cxn modelId="{88A2B411-BE1F-41E9-8B46-AC7C9F0709B9}" srcId="{9B405711-3ABF-41C8-B78E-B1A0176A70F8}" destId="{06F803BD-4DD1-4F83-9332-070FFB72D7C5}" srcOrd="2" destOrd="0" parTransId="{75F5C172-927F-4118-802A-ADCE4E1F23BC}" sibTransId="{3AD47F33-6FD1-4432-A2F9-98D57760F76D}"/>
    <dgm:cxn modelId="{D8B93FBE-6B6C-47D4-A856-A48180CF6A99}" srcId="{9B405711-3ABF-41C8-B78E-B1A0176A70F8}" destId="{A4BC2367-6216-4791-9ABE-DFB9845D52C3}" srcOrd="1" destOrd="0" parTransId="{3CD50371-5167-4628-BDF3-54734B1F6C36}" sibTransId="{1B73C030-0820-4F7F-B946-8B5DA15583EF}"/>
    <dgm:cxn modelId="{3F35982E-3C00-464C-A9A0-9F2910E3139B}" srcId="{9B405711-3ABF-41C8-B78E-B1A0176A70F8}" destId="{7AB50245-F1A2-4736-B0AB-5C0BFA4185D2}" srcOrd="3" destOrd="0" parTransId="{BB3D2B8C-2001-4D24-BE7B-45ED4CAAC4A5}" sibTransId="{12757011-7FA2-4944-A8F1-00E86CC00D52}"/>
    <dgm:cxn modelId="{BB95A369-7285-4D24-B8C4-982BC74B1A1A}" srcId="{9B405711-3ABF-41C8-B78E-B1A0176A70F8}" destId="{2F9BE8F4-164D-40C1-B23A-1241EC4E8FA6}" srcOrd="0" destOrd="0" parTransId="{2F385BF9-F46B-4109-BD9F-278BFAC9FC38}" sibTransId="{4634E742-5A12-4C03-872E-F155D78DB7C9}"/>
    <dgm:cxn modelId="{CFBAAA85-7AFB-4007-8041-5BE9109562E4}" type="presOf" srcId="{2F9BE8F4-164D-40C1-B23A-1241EC4E8FA6}" destId="{86C67CC2-752B-400F-B4D1-8D44B4BAA6F3}" srcOrd="0" destOrd="0" presId="urn:microsoft.com/office/officeart/2005/8/layout/arrow2"/>
    <dgm:cxn modelId="{26A2995A-0DF9-44EA-A760-6AB989CCB1A4}" type="presOf" srcId="{06F803BD-4DD1-4F83-9332-070FFB72D7C5}" destId="{D0F8F152-7092-46E7-A1A3-9196F36CDC1E}" srcOrd="0" destOrd="0" presId="urn:microsoft.com/office/officeart/2005/8/layout/arrow2"/>
    <dgm:cxn modelId="{5E3CE6B9-9426-411D-B3AD-3E6F6928205B}" type="presParOf" srcId="{6B875274-A40B-4147-8FCB-6B7B2D38ECD8}" destId="{241075DA-3552-4643-B550-704AE2A756F2}" srcOrd="0" destOrd="0" presId="urn:microsoft.com/office/officeart/2005/8/layout/arrow2"/>
    <dgm:cxn modelId="{D0D47FAD-3E16-4532-A971-6EBAE0163430}" type="presParOf" srcId="{6B875274-A40B-4147-8FCB-6B7B2D38ECD8}" destId="{0CEE0072-AAA3-4576-86AA-0D45ABB92902}" srcOrd="1" destOrd="0" presId="urn:microsoft.com/office/officeart/2005/8/layout/arrow2"/>
    <dgm:cxn modelId="{FF42AF7D-3A40-4C52-B617-C4A6CF720D8F}" type="presParOf" srcId="{0CEE0072-AAA3-4576-86AA-0D45ABB92902}" destId="{11D48A85-9BAF-46C3-8E5A-99F2C1F38E98}" srcOrd="0" destOrd="0" presId="urn:microsoft.com/office/officeart/2005/8/layout/arrow2"/>
    <dgm:cxn modelId="{C692E235-F07A-473B-9058-95389C1B3025}" type="presParOf" srcId="{0CEE0072-AAA3-4576-86AA-0D45ABB92902}" destId="{86C67CC2-752B-400F-B4D1-8D44B4BAA6F3}" srcOrd="1" destOrd="0" presId="urn:microsoft.com/office/officeart/2005/8/layout/arrow2"/>
    <dgm:cxn modelId="{2D2BD3AB-4BBB-4217-91D9-5E1609E8D07B}" type="presParOf" srcId="{0CEE0072-AAA3-4576-86AA-0D45ABB92902}" destId="{DDBE7B26-9806-4C52-A6B7-1301C875A581}" srcOrd="2" destOrd="0" presId="urn:microsoft.com/office/officeart/2005/8/layout/arrow2"/>
    <dgm:cxn modelId="{E5A7DAB3-9E71-49DC-AA36-5B3F67F9A131}" type="presParOf" srcId="{0CEE0072-AAA3-4576-86AA-0D45ABB92902}" destId="{6AD358DD-2476-41FA-B657-24C597B2970D}" srcOrd="3" destOrd="0" presId="urn:microsoft.com/office/officeart/2005/8/layout/arrow2"/>
    <dgm:cxn modelId="{0893C2FE-2C2B-452E-848A-2294D1A76359}" type="presParOf" srcId="{0CEE0072-AAA3-4576-86AA-0D45ABB92902}" destId="{40CE9065-04C7-46A4-B340-E42C1108EDB1}" srcOrd="4" destOrd="0" presId="urn:microsoft.com/office/officeart/2005/8/layout/arrow2"/>
    <dgm:cxn modelId="{07BF27DB-9FDC-446C-9518-6E4C22B83713}" type="presParOf" srcId="{0CEE0072-AAA3-4576-86AA-0D45ABB92902}" destId="{D0F8F152-7092-46E7-A1A3-9196F36CDC1E}" srcOrd="5" destOrd="0" presId="urn:microsoft.com/office/officeart/2005/8/layout/arrow2"/>
    <dgm:cxn modelId="{88636AAF-2D65-4297-B2B7-2844E7ED9C7E}" type="presParOf" srcId="{0CEE0072-AAA3-4576-86AA-0D45ABB92902}" destId="{FE6810EE-992E-4377-8951-E5BBB8786F8E}" srcOrd="6" destOrd="0" presId="urn:microsoft.com/office/officeart/2005/8/layout/arrow2"/>
    <dgm:cxn modelId="{B7B10B8F-482C-4E2D-A662-528CA3AD63B5}" type="presParOf" srcId="{0CEE0072-AAA3-4576-86AA-0D45ABB92902}" destId="{DB942E78-DE44-4FA1-8F95-16DAED8C5366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D3B0EC-C94B-464D-BE63-DB543026BB39}" type="doc">
      <dgm:prSet loTypeId="urn:microsoft.com/office/officeart/2005/8/layout/radial1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C79508-0452-4258-9508-52B979D7CC06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>
                  <a:lumMod val="10000"/>
                </a:schemeClr>
              </a:solidFill>
            </a:rPr>
            <a:t>Финансирование телемедицины</a:t>
          </a:r>
          <a:endParaRPr lang="ru-RU" sz="1400" b="1" dirty="0">
            <a:solidFill>
              <a:schemeClr val="tx1">
                <a:lumMod val="10000"/>
              </a:schemeClr>
            </a:solidFill>
          </a:endParaRPr>
        </a:p>
      </dgm:t>
    </dgm:pt>
    <dgm:pt modelId="{FAC022CF-FE06-42E4-BEB1-827805325AF1}" type="parTrans" cxnId="{80D4F3A3-77D9-4F80-8418-DED3851136C9}">
      <dgm:prSet/>
      <dgm:spPr/>
      <dgm:t>
        <a:bodyPr/>
        <a:lstStyle/>
        <a:p>
          <a:endParaRPr lang="ru-RU"/>
        </a:p>
      </dgm:t>
    </dgm:pt>
    <dgm:pt modelId="{D6492781-ACFC-463A-8250-0C4BE85B5DB5}" type="sibTrans" cxnId="{80D4F3A3-77D9-4F80-8418-DED3851136C9}">
      <dgm:prSet/>
      <dgm:spPr/>
      <dgm:t>
        <a:bodyPr/>
        <a:lstStyle/>
        <a:p>
          <a:endParaRPr lang="ru-RU"/>
        </a:p>
      </dgm:t>
    </dgm:pt>
    <dgm:pt modelId="{B734EB45-9E0D-4B38-B7F5-38AC574541FE}">
      <dgm:prSet phldrT="[Текст]" custT="1"/>
      <dgm:spPr/>
      <dgm:t>
        <a:bodyPr/>
        <a:lstStyle/>
        <a:p>
          <a:r>
            <a:rPr lang="ru-RU" sz="4000" b="1" dirty="0" smtClean="0">
              <a:solidFill>
                <a:srgbClr val="00B050"/>
              </a:solidFill>
            </a:rPr>
            <a:t>ОМС</a:t>
          </a:r>
          <a:endParaRPr lang="ru-RU" sz="4000" b="1" dirty="0">
            <a:solidFill>
              <a:srgbClr val="00B050"/>
            </a:solidFill>
          </a:endParaRPr>
        </a:p>
      </dgm:t>
    </dgm:pt>
    <dgm:pt modelId="{7A5A5578-106C-4938-83EA-796244EA36B5}" type="parTrans" cxnId="{2AE40FA7-9D3B-436C-B17E-ED9634E79A4D}">
      <dgm:prSet/>
      <dgm:spPr/>
      <dgm:t>
        <a:bodyPr/>
        <a:lstStyle/>
        <a:p>
          <a:endParaRPr lang="ru-RU"/>
        </a:p>
      </dgm:t>
    </dgm:pt>
    <dgm:pt modelId="{5206B427-5388-41A7-904F-E9D035B4B0B0}" type="sibTrans" cxnId="{2AE40FA7-9D3B-436C-B17E-ED9634E79A4D}">
      <dgm:prSet/>
      <dgm:spPr/>
      <dgm:t>
        <a:bodyPr/>
        <a:lstStyle/>
        <a:p>
          <a:endParaRPr lang="ru-RU"/>
        </a:p>
      </dgm:t>
    </dgm:pt>
    <dgm:pt modelId="{CB5F12F9-126B-40A9-8D04-A93BCC5D0350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6">
                  <a:lumMod val="75000"/>
                </a:schemeClr>
              </a:solidFill>
            </a:rPr>
            <a:t>ДМС, платные услуги</a:t>
          </a:r>
          <a:endParaRPr lang="ru-RU" sz="1400" b="1" dirty="0">
            <a:solidFill>
              <a:schemeClr val="accent6">
                <a:lumMod val="75000"/>
              </a:schemeClr>
            </a:solidFill>
          </a:endParaRPr>
        </a:p>
      </dgm:t>
    </dgm:pt>
    <dgm:pt modelId="{D2BE020F-E8BE-4200-901C-43B9E8C8FEC3}" type="parTrans" cxnId="{257F7AF5-1D01-49A2-B118-26FC251F19EB}">
      <dgm:prSet/>
      <dgm:spPr/>
      <dgm:t>
        <a:bodyPr/>
        <a:lstStyle/>
        <a:p>
          <a:endParaRPr lang="ru-RU"/>
        </a:p>
      </dgm:t>
    </dgm:pt>
    <dgm:pt modelId="{94E3DA35-049F-47B7-8E34-BEA3EFC336F4}" type="sibTrans" cxnId="{257F7AF5-1D01-49A2-B118-26FC251F19EB}">
      <dgm:prSet/>
      <dgm:spPr/>
      <dgm:t>
        <a:bodyPr/>
        <a:lstStyle/>
        <a:p>
          <a:endParaRPr lang="ru-RU"/>
        </a:p>
      </dgm:t>
    </dgm:pt>
    <dgm:pt modelId="{328874E4-1731-498F-9F2A-CAA417B4CF86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FF0000"/>
              </a:solidFill>
            </a:rPr>
            <a:t>Гранты</a:t>
          </a:r>
          <a:endParaRPr lang="ru-RU" sz="1400" b="1" dirty="0">
            <a:solidFill>
              <a:srgbClr val="FF0000"/>
            </a:solidFill>
          </a:endParaRPr>
        </a:p>
      </dgm:t>
    </dgm:pt>
    <dgm:pt modelId="{A39B68FB-09A6-4768-A390-5CCDAC5873C5}" type="parTrans" cxnId="{A142AEB3-DB76-4505-A78A-2F3160BC5C6C}">
      <dgm:prSet/>
      <dgm:spPr/>
      <dgm:t>
        <a:bodyPr/>
        <a:lstStyle/>
        <a:p>
          <a:endParaRPr lang="ru-RU"/>
        </a:p>
      </dgm:t>
    </dgm:pt>
    <dgm:pt modelId="{4FDC6EDF-33F8-4E88-BA0E-2DED70C877C8}" type="sibTrans" cxnId="{A142AEB3-DB76-4505-A78A-2F3160BC5C6C}">
      <dgm:prSet/>
      <dgm:spPr/>
      <dgm:t>
        <a:bodyPr/>
        <a:lstStyle/>
        <a:p>
          <a:endParaRPr lang="ru-RU"/>
        </a:p>
      </dgm:t>
    </dgm:pt>
    <dgm:pt modelId="{AFEAA5A0-5EEE-482F-815F-792048ACED79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2">
                  <a:lumMod val="75000"/>
                </a:schemeClr>
              </a:solidFill>
            </a:rPr>
            <a:t>Гос. программы</a:t>
          </a:r>
          <a:endParaRPr lang="ru-RU" sz="1400" b="1" dirty="0">
            <a:solidFill>
              <a:schemeClr val="accent2">
                <a:lumMod val="75000"/>
              </a:schemeClr>
            </a:solidFill>
          </a:endParaRPr>
        </a:p>
      </dgm:t>
    </dgm:pt>
    <dgm:pt modelId="{A05F6F4D-1654-4985-A2D2-12BB19DAB86A}" type="parTrans" cxnId="{2C407E65-4070-4232-9E63-9FB2E8371898}">
      <dgm:prSet/>
      <dgm:spPr/>
      <dgm:t>
        <a:bodyPr/>
        <a:lstStyle/>
        <a:p>
          <a:endParaRPr lang="ru-RU"/>
        </a:p>
      </dgm:t>
    </dgm:pt>
    <dgm:pt modelId="{7BB5C25B-D526-4F0A-9267-285352DF9C51}" type="sibTrans" cxnId="{2C407E65-4070-4232-9E63-9FB2E8371898}">
      <dgm:prSet/>
      <dgm:spPr/>
      <dgm:t>
        <a:bodyPr/>
        <a:lstStyle/>
        <a:p>
          <a:endParaRPr lang="ru-RU"/>
        </a:p>
      </dgm:t>
    </dgm:pt>
    <dgm:pt modelId="{92ED845D-7505-4140-8129-91A9E3ECD6FD}" type="pres">
      <dgm:prSet presAssocID="{E3D3B0EC-C94B-464D-BE63-DB543026BB3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7CE567-56FC-4222-82C5-A50B34761541}" type="pres">
      <dgm:prSet presAssocID="{D9C79508-0452-4258-9508-52B979D7CC06}" presName="centerShape" presStyleLbl="node0" presStyleIdx="0" presStyleCnt="1" custScaleX="111030" custScaleY="115300"/>
      <dgm:spPr/>
      <dgm:t>
        <a:bodyPr/>
        <a:lstStyle/>
        <a:p>
          <a:endParaRPr lang="ru-RU"/>
        </a:p>
      </dgm:t>
    </dgm:pt>
    <dgm:pt modelId="{CD7810BA-1C3D-4DBD-AB28-44F7971F0259}" type="pres">
      <dgm:prSet presAssocID="{7A5A5578-106C-4938-83EA-796244EA36B5}" presName="Name9" presStyleLbl="parChTrans1D2" presStyleIdx="0" presStyleCnt="4"/>
      <dgm:spPr/>
      <dgm:t>
        <a:bodyPr/>
        <a:lstStyle/>
        <a:p>
          <a:endParaRPr lang="ru-RU"/>
        </a:p>
      </dgm:t>
    </dgm:pt>
    <dgm:pt modelId="{A0C4B337-A2BF-4CE8-8112-7015FFC4B666}" type="pres">
      <dgm:prSet presAssocID="{7A5A5578-106C-4938-83EA-796244EA36B5}" presName="connTx" presStyleLbl="parChTrans1D2" presStyleIdx="0" presStyleCnt="4"/>
      <dgm:spPr/>
      <dgm:t>
        <a:bodyPr/>
        <a:lstStyle/>
        <a:p>
          <a:endParaRPr lang="ru-RU"/>
        </a:p>
      </dgm:t>
    </dgm:pt>
    <dgm:pt modelId="{D1B8353A-F1C9-4389-8538-C0D9A75C0709}" type="pres">
      <dgm:prSet presAssocID="{B734EB45-9E0D-4B38-B7F5-38AC574541F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EFDB41-02D0-488A-8156-60BBDD746851}" type="pres">
      <dgm:prSet presAssocID="{D2BE020F-E8BE-4200-901C-43B9E8C8FEC3}" presName="Name9" presStyleLbl="parChTrans1D2" presStyleIdx="1" presStyleCnt="4"/>
      <dgm:spPr/>
      <dgm:t>
        <a:bodyPr/>
        <a:lstStyle/>
        <a:p>
          <a:endParaRPr lang="ru-RU"/>
        </a:p>
      </dgm:t>
    </dgm:pt>
    <dgm:pt modelId="{937474B4-1B2D-43DC-9A0D-0645C9A60E8A}" type="pres">
      <dgm:prSet presAssocID="{D2BE020F-E8BE-4200-901C-43B9E8C8FEC3}" presName="connTx" presStyleLbl="parChTrans1D2" presStyleIdx="1" presStyleCnt="4"/>
      <dgm:spPr/>
      <dgm:t>
        <a:bodyPr/>
        <a:lstStyle/>
        <a:p>
          <a:endParaRPr lang="ru-RU"/>
        </a:p>
      </dgm:t>
    </dgm:pt>
    <dgm:pt modelId="{CD9D2DA9-6F49-44DA-B390-357BA11C72B2}" type="pres">
      <dgm:prSet presAssocID="{CB5F12F9-126B-40A9-8D04-A93BCC5D035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BA9C2A-4BC4-4ECA-997E-586246521097}" type="pres">
      <dgm:prSet presAssocID="{A39B68FB-09A6-4768-A390-5CCDAC5873C5}" presName="Name9" presStyleLbl="parChTrans1D2" presStyleIdx="2" presStyleCnt="4"/>
      <dgm:spPr/>
      <dgm:t>
        <a:bodyPr/>
        <a:lstStyle/>
        <a:p>
          <a:endParaRPr lang="ru-RU"/>
        </a:p>
      </dgm:t>
    </dgm:pt>
    <dgm:pt modelId="{172CAD86-172E-42F3-818F-D9FF9B45B967}" type="pres">
      <dgm:prSet presAssocID="{A39B68FB-09A6-4768-A390-5CCDAC5873C5}" presName="connTx" presStyleLbl="parChTrans1D2" presStyleIdx="2" presStyleCnt="4"/>
      <dgm:spPr/>
      <dgm:t>
        <a:bodyPr/>
        <a:lstStyle/>
        <a:p>
          <a:endParaRPr lang="ru-RU"/>
        </a:p>
      </dgm:t>
    </dgm:pt>
    <dgm:pt modelId="{5DFE42BC-6578-4F16-8084-D7FE0F2614F3}" type="pres">
      <dgm:prSet presAssocID="{328874E4-1731-498F-9F2A-CAA417B4CF8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BA59CC-33B1-4ABA-8F36-5FA6FD352ABB}" type="pres">
      <dgm:prSet presAssocID="{A05F6F4D-1654-4985-A2D2-12BB19DAB86A}" presName="Name9" presStyleLbl="parChTrans1D2" presStyleIdx="3" presStyleCnt="4"/>
      <dgm:spPr/>
      <dgm:t>
        <a:bodyPr/>
        <a:lstStyle/>
        <a:p>
          <a:endParaRPr lang="ru-RU"/>
        </a:p>
      </dgm:t>
    </dgm:pt>
    <dgm:pt modelId="{29ADD8CB-4CD5-4177-83B7-A438E9E349A2}" type="pres">
      <dgm:prSet presAssocID="{A05F6F4D-1654-4985-A2D2-12BB19DAB86A}" presName="connTx" presStyleLbl="parChTrans1D2" presStyleIdx="3" presStyleCnt="4"/>
      <dgm:spPr/>
      <dgm:t>
        <a:bodyPr/>
        <a:lstStyle/>
        <a:p>
          <a:endParaRPr lang="ru-RU"/>
        </a:p>
      </dgm:t>
    </dgm:pt>
    <dgm:pt modelId="{429B6919-D9D4-4EFC-8353-0F85429EF054}" type="pres">
      <dgm:prSet presAssocID="{AFEAA5A0-5EEE-482F-815F-792048ACED79}" presName="node" presStyleLbl="node1" presStyleIdx="3" presStyleCnt="4" custRadScaleRad="101272" custRadScaleInc="3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2BA69C-CF13-45E2-A189-F9EFD1B3A6D9}" type="presOf" srcId="{7A5A5578-106C-4938-83EA-796244EA36B5}" destId="{A0C4B337-A2BF-4CE8-8112-7015FFC4B666}" srcOrd="1" destOrd="0" presId="urn:microsoft.com/office/officeart/2005/8/layout/radial1"/>
    <dgm:cxn modelId="{6527CFF7-2850-47D7-9284-F5572DDC1393}" type="presOf" srcId="{328874E4-1731-498F-9F2A-CAA417B4CF86}" destId="{5DFE42BC-6578-4F16-8084-D7FE0F2614F3}" srcOrd="0" destOrd="0" presId="urn:microsoft.com/office/officeart/2005/8/layout/radial1"/>
    <dgm:cxn modelId="{7B1A6E75-CD67-46C3-BCCB-789A220A74B4}" type="presOf" srcId="{AFEAA5A0-5EEE-482F-815F-792048ACED79}" destId="{429B6919-D9D4-4EFC-8353-0F85429EF054}" srcOrd="0" destOrd="0" presId="urn:microsoft.com/office/officeart/2005/8/layout/radial1"/>
    <dgm:cxn modelId="{2AE40FA7-9D3B-436C-B17E-ED9634E79A4D}" srcId="{D9C79508-0452-4258-9508-52B979D7CC06}" destId="{B734EB45-9E0D-4B38-B7F5-38AC574541FE}" srcOrd="0" destOrd="0" parTransId="{7A5A5578-106C-4938-83EA-796244EA36B5}" sibTransId="{5206B427-5388-41A7-904F-E9D035B4B0B0}"/>
    <dgm:cxn modelId="{80D4F3A3-77D9-4F80-8418-DED3851136C9}" srcId="{E3D3B0EC-C94B-464D-BE63-DB543026BB39}" destId="{D9C79508-0452-4258-9508-52B979D7CC06}" srcOrd="0" destOrd="0" parTransId="{FAC022CF-FE06-42E4-BEB1-827805325AF1}" sibTransId="{D6492781-ACFC-463A-8250-0C4BE85B5DB5}"/>
    <dgm:cxn modelId="{5CE09F85-F5CD-431A-968C-A8536F7B16B6}" type="presOf" srcId="{A05F6F4D-1654-4985-A2D2-12BB19DAB86A}" destId="{A1BA59CC-33B1-4ABA-8F36-5FA6FD352ABB}" srcOrd="0" destOrd="0" presId="urn:microsoft.com/office/officeart/2005/8/layout/radial1"/>
    <dgm:cxn modelId="{1729CF9D-E287-4A7D-AA51-157F7612B663}" type="presOf" srcId="{D2BE020F-E8BE-4200-901C-43B9E8C8FEC3}" destId="{50EFDB41-02D0-488A-8156-60BBDD746851}" srcOrd="0" destOrd="0" presId="urn:microsoft.com/office/officeart/2005/8/layout/radial1"/>
    <dgm:cxn modelId="{9F6FCE10-095D-426B-A16F-D36A6EDC26F1}" type="presOf" srcId="{D2BE020F-E8BE-4200-901C-43B9E8C8FEC3}" destId="{937474B4-1B2D-43DC-9A0D-0645C9A60E8A}" srcOrd="1" destOrd="0" presId="urn:microsoft.com/office/officeart/2005/8/layout/radial1"/>
    <dgm:cxn modelId="{2C407E65-4070-4232-9E63-9FB2E8371898}" srcId="{D9C79508-0452-4258-9508-52B979D7CC06}" destId="{AFEAA5A0-5EEE-482F-815F-792048ACED79}" srcOrd="3" destOrd="0" parTransId="{A05F6F4D-1654-4985-A2D2-12BB19DAB86A}" sibTransId="{7BB5C25B-D526-4F0A-9267-285352DF9C51}"/>
    <dgm:cxn modelId="{4BE12565-38CD-491D-B2D4-57342092986E}" type="presOf" srcId="{B734EB45-9E0D-4B38-B7F5-38AC574541FE}" destId="{D1B8353A-F1C9-4389-8538-C0D9A75C0709}" srcOrd="0" destOrd="0" presId="urn:microsoft.com/office/officeart/2005/8/layout/radial1"/>
    <dgm:cxn modelId="{A142AEB3-DB76-4505-A78A-2F3160BC5C6C}" srcId="{D9C79508-0452-4258-9508-52B979D7CC06}" destId="{328874E4-1731-498F-9F2A-CAA417B4CF86}" srcOrd="2" destOrd="0" parTransId="{A39B68FB-09A6-4768-A390-5CCDAC5873C5}" sibTransId="{4FDC6EDF-33F8-4E88-BA0E-2DED70C877C8}"/>
    <dgm:cxn modelId="{0EB5FCD9-D93A-491E-9DF4-3C07E7E413BE}" type="presOf" srcId="{A05F6F4D-1654-4985-A2D2-12BB19DAB86A}" destId="{29ADD8CB-4CD5-4177-83B7-A438E9E349A2}" srcOrd="1" destOrd="0" presId="urn:microsoft.com/office/officeart/2005/8/layout/radial1"/>
    <dgm:cxn modelId="{204D0B1E-B873-490E-84F3-964A789057EB}" type="presOf" srcId="{E3D3B0EC-C94B-464D-BE63-DB543026BB39}" destId="{92ED845D-7505-4140-8129-91A9E3ECD6FD}" srcOrd="0" destOrd="0" presId="urn:microsoft.com/office/officeart/2005/8/layout/radial1"/>
    <dgm:cxn modelId="{E6A385CC-CCA9-4B58-839E-F2AD58088900}" type="presOf" srcId="{CB5F12F9-126B-40A9-8D04-A93BCC5D0350}" destId="{CD9D2DA9-6F49-44DA-B390-357BA11C72B2}" srcOrd="0" destOrd="0" presId="urn:microsoft.com/office/officeart/2005/8/layout/radial1"/>
    <dgm:cxn modelId="{F3ECC891-D541-4AD2-972F-B94B2C0DB09E}" type="presOf" srcId="{A39B68FB-09A6-4768-A390-5CCDAC5873C5}" destId="{172CAD86-172E-42F3-818F-D9FF9B45B967}" srcOrd="1" destOrd="0" presId="urn:microsoft.com/office/officeart/2005/8/layout/radial1"/>
    <dgm:cxn modelId="{B1FE7A3C-FD27-43C3-8A69-233D27989096}" type="presOf" srcId="{7A5A5578-106C-4938-83EA-796244EA36B5}" destId="{CD7810BA-1C3D-4DBD-AB28-44F7971F0259}" srcOrd="0" destOrd="0" presId="urn:microsoft.com/office/officeart/2005/8/layout/radial1"/>
    <dgm:cxn modelId="{BDB54EE9-838F-4F87-8ECA-3749161C878F}" type="presOf" srcId="{D9C79508-0452-4258-9508-52B979D7CC06}" destId="{E37CE567-56FC-4222-82C5-A50B34761541}" srcOrd="0" destOrd="0" presId="urn:microsoft.com/office/officeart/2005/8/layout/radial1"/>
    <dgm:cxn modelId="{257F7AF5-1D01-49A2-B118-26FC251F19EB}" srcId="{D9C79508-0452-4258-9508-52B979D7CC06}" destId="{CB5F12F9-126B-40A9-8D04-A93BCC5D0350}" srcOrd="1" destOrd="0" parTransId="{D2BE020F-E8BE-4200-901C-43B9E8C8FEC3}" sibTransId="{94E3DA35-049F-47B7-8E34-BEA3EFC336F4}"/>
    <dgm:cxn modelId="{E3B7DAC7-DFA5-464C-9A26-0FC2BA0DB7CA}" type="presOf" srcId="{A39B68FB-09A6-4768-A390-5CCDAC5873C5}" destId="{24BA9C2A-4BC4-4ECA-997E-586246521097}" srcOrd="0" destOrd="0" presId="urn:microsoft.com/office/officeart/2005/8/layout/radial1"/>
    <dgm:cxn modelId="{28B9EB3B-9640-49C6-9B50-028D11C2DAB7}" type="presParOf" srcId="{92ED845D-7505-4140-8129-91A9E3ECD6FD}" destId="{E37CE567-56FC-4222-82C5-A50B34761541}" srcOrd="0" destOrd="0" presId="urn:microsoft.com/office/officeart/2005/8/layout/radial1"/>
    <dgm:cxn modelId="{D5604DD5-E241-4ED2-99E5-6E5EDB0EC427}" type="presParOf" srcId="{92ED845D-7505-4140-8129-91A9E3ECD6FD}" destId="{CD7810BA-1C3D-4DBD-AB28-44F7971F0259}" srcOrd="1" destOrd="0" presId="urn:microsoft.com/office/officeart/2005/8/layout/radial1"/>
    <dgm:cxn modelId="{427900B1-7738-4FB6-A14A-9406A31493EA}" type="presParOf" srcId="{CD7810BA-1C3D-4DBD-AB28-44F7971F0259}" destId="{A0C4B337-A2BF-4CE8-8112-7015FFC4B666}" srcOrd="0" destOrd="0" presId="urn:microsoft.com/office/officeart/2005/8/layout/radial1"/>
    <dgm:cxn modelId="{27624460-101F-4373-8A35-54736D602F29}" type="presParOf" srcId="{92ED845D-7505-4140-8129-91A9E3ECD6FD}" destId="{D1B8353A-F1C9-4389-8538-C0D9A75C0709}" srcOrd="2" destOrd="0" presId="urn:microsoft.com/office/officeart/2005/8/layout/radial1"/>
    <dgm:cxn modelId="{74D08780-459D-46A3-9BFC-F36C2ADD7068}" type="presParOf" srcId="{92ED845D-7505-4140-8129-91A9E3ECD6FD}" destId="{50EFDB41-02D0-488A-8156-60BBDD746851}" srcOrd="3" destOrd="0" presId="urn:microsoft.com/office/officeart/2005/8/layout/radial1"/>
    <dgm:cxn modelId="{0ABCF030-7B4C-446D-B476-E4B7F6E8DE51}" type="presParOf" srcId="{50EFDB41-02D0-488A-8156-60BBDD746851}" destId="{937474B4-1B2D-43DC-9A0D-0645C9A60E8A}" srcOrd="0" destOrd="0" presId="urn:microsoft.com/office/officeart/2005/8/layout/radial1"/>
    <dgm:cxn modelId="{0D038B67-A5DA-4128-BEE9-EF0D8A92C59D}" type="presParOf" srcId="{92ED845D-7505-4140-8129-91A9E3ECD6FD}" destId="{CD9D2DA9-6F49-44DA-B390-357BA11C72B2}" srcOrd="4" destOrd="0" presId="urn:microsoft.com/office/officeart/2005/8/layout/radial1"/>
    <dgm:cxn modelId="{CA6FD59B-97AC-437F-A75F-2F7E5DF96F6C}" type="presParOf" srcId="{92ED845D-7505-4140-8129-91A9E3ECD6FD}" destId="{24BA9C2A-4BC4-4ECA-997E-586246521097}" srcOrd="5" destOrd="0" presId="urn:microsoft.com/office/officeart/2005/8/layout/radial1"/>
    <dgm:cxn modelId="{5257A682-3DFC-4471-92C7-696D9F79FC1E}" type="presParOf" srcId="{24BA9C2A-4BC4-4ECA-997E-586246521097}" destId="{172CAD86-172E-42F3-818F-D9FF9B45B967}" srcOrd="0" destOrd="0" presId="urn:microsoft.com/office/officeart/2005/8/layout/radial1"/>
    <dgm:cxn modelId="{035E80D7-B31E-4D5E-812B-9B8250EAEF33}" type="presParOf" srcId="{92ED845D-7505-4140-8129-91A9E3ECD6FD}" destId="{5DFE42BC-6578-4F16-8084-D7FE0F2614F3}" srcOrd="6" destOrd="0" presId="urn:microsoft.com/office/officeart/2005/8/layout/radial1"/>
    <dgm:cxn modelId="{60598576-AE28-4DAD-8815-EB7046F8C31B}" type="presParOf" srcId="{92ED845D-7505-4140-8129-91A9E3ECD6FD}" destId="{A1BA59CC-33B1-4ABA-8F36-5FA6FD352ABB}" srcOrd="7" destOrd="0" presId="urn:microsoft.com/office/officeart/2005/8/layout/radial1"/>
    <dgm:cxn modelId="{283C1248-238A-4D15-83AB-4D7F0005FFBE}" type="presParOf" srcId="{A1BA59CC-33B1-4ABA-8F36-5FA6FD352ABB}" destId="{29ADD8CB-4CD5-4177-83B7-A438E9E349A2}" srcOrd="0" destOrd="0" presId="urn:microsoft.com/office/officeart/2005/8/layout/radial1"/>
    <dgm:cxn modelId="{03F922A2-42D6-43E5-92AB-ABF2BBA83167}" type="presParOf" srcId="{92ED845D-7505-4140-8129-91A9E3ECD6FD}" destId="{429B6919-D9D4-4EFC-8353-0F85429EF054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26F4F8-254B-452C-91AA-39348F319181}" type="doc">
      <dgm:prSet loTypeId="urn:microsoft.com/office/officeart/2005/8/layout/cycle5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52B7CD-F7A4-4A5F-8332-281A02EE74FA}">
      <dgm:prSet phldrT="[Текст]" custT="1"/>
      <dgm:spPr/>
      <dgm:t>
        <a:bodyPr/>
        <a:lstStyle/>
        <a:p>
          <a:r>
            <a:rPr lang="ru-RU" sz="1400" b="1" dirty="0" smtClean="0"/>
            <a:t>Выборка</a:t>
          </a:r>
          <a:endParaRPr lang="ru-RU" sz="1400" b="1" dirty="0"/>
        </a:p>
      </dgm:t>
    </dgm:pt>
    <dgm:pt modelId="{82B7EB6F-4B26-4C55-B4CE-287B94C8F48C}" type="parTrans" cxnId="{443AEFC9-5B26-4E82-9462-0DA1FB140CA7}">
      <dgm:prSet/>
      <dgm:spPr/>
      <dgm:t>
        <a:bodyPr/>
        <a:lstStyle/>
        <a:p>
          <a:endParaRPr lang="ru-RU" sz="2000" b="1"/>
        </a:p>
      </dgm:t>
    </dgm:pt>
    <dgm:pt modelId="{94FA92D2-93D0-44BB-846B-A22F4DFDAE3D}" type="sibTrans" cxnId="{443AEFC9-5B26-4E82-9462-0DA1FB140CA7}">
      <dgm:prSet/>
      <dgm:spPr/>
      <dgm:t>
        <a:bodyPr/>
        <a:lstStyle/>
        <a:p>
          <a:endParaRPr lang="ru-RU" sz="2000" b="1"/>
        </a:p>
      </dgm:t>
    </dgm:pt>
    <dgm:pt modelId="{831CFDE0-0AFC-4D22-94E7-88B2F8BF290C}">
      <dgm:prSet phldrT="[Текст]" custT="1"/>
      <dgm:spPr/>
      <dgm:t>
        <a:bodyPr/>
        <a:lstStyle/>
        <a:p>
          <a:r>
            <a:rPr lang="ru-RU" sz="1400" b="1" dirty="0" smtClean="0"/>
            <a:t>Контроль</a:t>
          </a:r>
          <a:endParaRPr lang="ru-RU" sz="1400" b="1" dirty="0"/>
        </a:p>
      </dgm:t>
    </dgm:pt>
    <dgm:pt modelId="{9AC6EF53-EBA6-45F5-A67D-4DE463254FBB}" type="parTrans" cxnId="{E48EFB6E-CDE1-4D6D-8890-CC511472C188}">
      <dgm:prSet/>
      <dgm:spPr/>
      <dgm:t>
        <a:bodyPr/>
        <a:lstStyle/>
        <a:p>
          <a:endParaRPr lang="ru-RU" sz="2000" b="1"/>
        </a:p>
      </dgm:t>
    </dgm:pt>
    <dgm:pt modelId="{3CAC93DF-B0F9-4B76-9506-F2BF86855B19}" type="sibTrans" cxnId="{E48EFB6E-CDE1-4D6D-8890-CC511472C188}">
      <dgm:prSet/>
      <dgm:spPr/>
      <dgm:t>
        <a:bodyPr/>
        <a:lstStyle/>
        <a:p>
          <a:endParaRPr lang="ru-RU" sz="2000" b="1"/>
        </a:p>
      </dgm:t>
    </dgm:pt>
    <dgm:pt modelId="{ACBA5D44-218A-4BAD-9D75-064899A43565}">
      <dgm:prSet phldrT="[Текст]" custT="1"/>
      <dgm:spPr/>
      <dgm:t>
        <a:bodyPr/>
        <a:lstStyle/>
        <a:p>
          <a:r>
            <a:rPr lang="ru-RU" sz="1400" b="1" dirty="0" smtClean="0"/>
            <a:t>Анализ</a:t>
          </a:r>
          <a:endParaRPr lang="ru-RU" sz="1400" b="1" dirty="0"/>
        </a:p>
      </dgm:t>
    </dgm:pt>
    <dgm:pt modelId="{379234B2-0A86-4D6C-8BDC-1B307BF33A23}" type="parTrans" cxnId="{9DFAB9EB-AFE4-40EB-AFB4-6CA47E8171BD}">
      <dgm:prSet/>
      <dgm:spPr/>
      <dgm:t>
        <a:bodyPr/>
        <a:lstStyle/>
        <a:p>
          <a:endParaRPr lang="ru-RU" sz="2000" b="1"/>
        </a:p>
      </dgm:t>
    </dgm:pt>
    <dgm:pt modelId="{C01EE8FB-3ACC-4EA4-9F1E-79936FA3984A}" type="sibTrans" cxnId="{9DFAB9EB-AFE4-40EB-AFB4-6CA47E8171BD}">
      <dgm:prSet/>
      <dgm:spPr/>
      <dgm:t>
        <a:bodyPr/>
        <a:lstStyle/>
        <a:p>
          <a:endParaRPr lang="ru-RU" sz="2000" b="1"/>
        </a:p>
      </dgm:t>
    </dgm:pt>
    <dgm:pt modelId="{C51E4B07-6C75-41C8-A2A6-E0005DF386F5}">
      <dgm:prSet phldrT="[Текст]" custT="1"/>
      <dgm:spPr/>
      <dgm:t>
        <a:bodyPr/>
        <a:lstStyle/>
        <a:p>
          <a:r>
            <a:rPr lang="ru-RU" sz="1400" b="1" dirty="0" smtClean="0"/>
            <a:t>Индивидуальная стратегия </a:t>
          </a:r>
          <a:endParaRPr lang="ru-RU" sz="1400" b="1" dirty="0"/>
        </a:p>
      </dgm:t>
    </dgm:pt>
    <dgm:pt modelId="{5277ED90-99E1-418A-B600-E00F372B4C36}" type="parTrans" cxnId="{1D8C90B7-16B4-4DA6-97D4-32615E04E792}">
      <dgm:prSet/>
      <dgm:spPr/>
      <dgm:t>
        <a:bodyPr/>
        <a:lstStyle/>
        <a:p>
          <a:endParaRPr lang="ru-RU" sz="2000" b="1"/>
        </a:p>
      </dgm:t>
    </dgm:pt>
    <dgm:pt modelId="{5BC60747-7E9A-4613-8B60-0C7F8A130A0A}" type="sibTrans" cxnId="{1D8C90B7-16B4-4DA6-97D4-32615E04E792}">
      <dgm:prSet/>
      <dgm:spPr/>
      <dgm:t>
        <a:bodyPr/>
        <a:lstStyle/>
        <a:p>
          <a:endParaRPr lang="ru-RU" sz="2000" b="1"/>
        </a:p>
      </dgm:t>
    </dgm:pt>
    <dgm:pt modelId="{CF20B565-C657-4338-AA93-0C39B99C5A6D}">
      <dgm:prSet phldrT="[Текст]" custT="1"/>
      <dgm:spPr/>
      <dgm:t>
        <a:bodyPr/>
        <a:lstStyle/>
        <a:p>
          <a:r>
            <a:rPr lang="ru-RU" sz="1400" b="1" dirty="0" smtClean="0"/>
            <a:t>Реализация</a:t>
          </a:r>
          <a:endParaRPr lang="ru-RU" sz="1400" b="1" dirty="0"/>
        </a:p>
      </dgm:t>
    </dgm:pt>
    <dgm:pt modelId="{0C861FB6-D0F2-4927-92F5-635F6EA1E3EB}" type="sibTrans" cxnId="{B9E9BB96-F712-45C7-8761-1DA545B1CFE1}">
      <dgm:prSet/>
      <dgm:spPr/>
      <dgm:t>
        <a:bodyPr/>
        <a:lstStyle/>
        <a:p>
          <a:endParaRPr lang="ru-RU" sz="2000" b="1"/>
        </a:p>
      </dgm:t>
    </dgm:pt>
    <dgm:pt modelId="{9A0EB06C-4E3E-4E84-B84A-6BB254C135B9}" type="parTrans" cxnId="{B9E9BB96-F712-45C7-8761-1DA545B1CFE1}">
      <dgm:prSet/>
      <dgm:spPr/>
      <dgm:t>
        <a:bodyPr/>
        <a:lstStyle/>
        <a:p>
          <a:endParaRPr lang="ru-RU" sz="2000" b="1"/>
        </a:p>
      </dgm:t>
    </dgm:pt>
    <dgm:pt modelId="{8E503E66-A568-4C4B-AD43-BB374202A76C}" type="pres">
      <dgm:prSet presAssocID="{3E26F4F8-254B-452C-91AA-39348F31918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4258D9-1DE8-4264-A8C6-F09ED49AB1A3}" type="pres">
      <dgm:prSet presAssocID="{A152B7CD-F7A4-4A5F-8332-281A02EE74F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C9FD6D-57B9-42E5-95BB-FCEE0797EBD5}" type="pres">
      <dgm:prSet presAssocID="{A152B7CD-F7A4-4A5F-8332-281A02EE74FA}" presName="spNode" presStyleCnt="0"/>
      <dgm:spPr/>
    </dgm:pt>
    <dgm:pt modelId="{EBC1CAFF-5573-42AF-B727-59451D022C08}" type="pres">
      <dgm:prSet presAssocID="{94FA92D2-93D0-44BB-846B-A22F4DFDAE3D}" presName="sibTrans" presStyleLbl="sibTrans1D1" presStyleIdx="0" presStyleCnt="5"/>
      <dgm:spPr/>
      <dgm:t>
        <a:bodyPr/>
        <a:lstStyle/>
        <a:p>
          <a:endParaRPr lang="ru-RU"/>
        </a:p>
      </dgm:t>
    </dgm:pt>
    <dgm:pt modelId="{5A169F01-4244-45F1-8F24-74B9F08BC779}" type="pres">
      <dgm:prSet presAssocID="{831CFDE0-0AFC-4D22-94E7-88B2F8BF290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17ED2F-49DF-4272-9E16-55B3DEA9FDDF}" type="pres">
      <dgm:prSet presAssocID="{831CFDE0-0AFC-4D22-94E7-88B2F8BF290C}" presName="spNode" presStyleCnt="0"/>
      <dgm:spPr/>
    </dgm:pt>
    <dgm:pt modelId="{1ABDAFBF-88F2-4CD6-B005-1D001C629B63}" type="pres">
      <dgm:prSet presAssocID="{3CAC93DF-B0F9-4B76-9506-F2BF86855B19}" presName="sibTrans" presStyleLbl="sibTrans1D1" presStyleIdx="1" presStyleCnt="5"/>
      <dgm:spPr/>
      <dgm:t>
        <a:bodyPr/>
        <a:lstStyle/>
        <a:p>
          <a:endParaRPr lang="ru-RU"/>
        </a:p>
      </dgm:t>
    </dgm:pt>
    <dgm:pt modelId="{18600D2E-C9CC-4EB9-8CA9-D5CEE6F935F7}" type="pres">
      <dgm:prSet presAssocID="{ACBA5D44-218A-4BAD-9D75-064899A4356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423A5B-E989-4FED-A512-A589BE6DCFAA}" type="pres">
      <dgm:prSet presAssocID="{ACBA5D44-218A-4BAD-9D75-064899A43565}" presName="spNode" presStyleCnt="0"/>
      <dgm:spPr/>
    </dgm:pt>
    <dgm:pt modelId="{5D31C17D-5FE0-4F34-A96D-2EB73F53672F}" type="pres">
      <dgm:prSet presAssocID="{C01EE8FB-3ACC-4EA4-9F1E-79936FA3984A}" presName="sibTrans" presStyleLbl="sibTrans1D1" presStyleIdx="2" presStyleCnt="5"/>
      <dgm:spPr/>
      <dgm:t>
        <a:bodyPr/>
        <a:lstStyle/>
        <a:p>
          <a:endParaRPr lang="ru-RU"/>
        </a:p>
      </dgm:t>
    </dgm:pt>
    <dgm:pt modelId="{604993FA-8B87-4853-B244-B3738A9EA237}" type="pres">
      <dgm:prSet presAssocID="{C51E4B07-6C75-41C8-A2A6-E0005DF386F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4D7301-367D-4EA4-8C35-AD0BCC2ECC4F}" type="pres">
      <dgm:prSet presAssocID="{C51E4B07-6C75-41C8-A2A6-E0005DF386F5}" presName="spNode" presStyleCnt="0"/>
      <dgm:spPr/>
    </dgm:pt>
    <dgm:pt modelId="{9357ACFA-F1BE-4BAE-B445-F79F5783C781}" type="pres">
      <dgm:prSet presAssocID="{5BC60747-7E9A-4613-8B60-0C7F8A130A0A}" presName="sibTrans" presStyleLbl="sibTrans1D1" presStyleIdx="3" presStyleCnt="5"/>
      <dgm:spPr/>
      <dgm:t>
        <a:bodyPr/>
        <a:lstStyle/>
        <a:p>
          <a:endParaRPr lang="ru-RU"/>
        </a:p>
      </dgm:t>
    </dgm:pt>
    <dgm:pt modelId="{6673D300-68FB-4F8F-B3A6-3C5B5654F030}" type="pres">
      <dgm:prSet presAssocID="{CF20B565-C657-4338-AA93-0C39B99C5A6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A05990-D6FC-41AD-A6A6-FCDECECDD75F}" type="pres">
      <dgm:prSet presAssocID="{CF20B565-C657-4338-AA93-0C39B99C5A6D}" presName="spNode" presStyleCnt="0"/>
      <dgm:spPr/>
    </dgm:pt>
    <dgm:pt modelId="{3B718876-B4C7-4F3F-B8A6-0E995D1D5D39}" type="pres">
      <dgm:prSet presAssocID="{0C861FB6-D0F2-4927-92F5-635F6EA1E3EB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1B99188D-0D20-4143-A777-14E627DC99AE}" type="presOf" srcId="{831CFDE0-0AFC-4D22-94E7-88B2F8BF290C}" destId="{5A169F01-4244-45F1-8F24-74B9F08BC779}" srcOrd="0" destOrd="0" presId="urn:microsoft.com/office/officeart/2005/8/layout/cycle5"/>
    <dgm:cxn modelId="{443AEFC9-5B26-4E82-9462-0DA1FB140CA7}" srcId="{3E26F4F8-254B-452C-91AA-39348F319181}" destId="{A152B7CD-F7A4-4A5F-8332-281A02EE74FA}" srcOrd="0" destOrd="0" parTransId="{82B7EB6F-4B26-4C55-B4CE-287B94C8F48C}" sibTransId="{94FA92D2-93D0-44BB-846B-A22F4DFDAE3D}"/>
    <dgm:cxn modelId="{EE56F5EF-B4F0-49A9-9E11-FFF0C8A8F983}" type="presOf" srcId="{94FA92D2-93D0-44BB-846B-A22F4DFDAE3D}" destId="{EBC1CAFF-5573-42AF-B727-59451D022C08}" srcOrd="0" destOrd="0" presId="urn:microsoft.com/office/officeart/2005/8/layout/cycle5"/>
    <dgm:cxn modelId="{E48EFB6E-CDE1-4D6D-8890-CC511472C188}" srcId="{3E26F4F8-254B-452C-91AA-39348F319181}" destId="{831CFDE0-0AFC-4D22-94E7-88B2F8BF290C}" srcOrd="1" destOrd="0" parTransId="{9AC6EF53-EBA6-45F5-A67D-4DE463254FBB}" sibTransId="{3CAC93DF-B0F9-4B76-9506-F2BF86855B19}"/>
    <dgm:cxn modelId="{6DF5F65C-0B0F-48C6-99FD-0D5EF972E013}" type="presOf" srcId="{ACBA5D44-218A-4BAD-9D75-064899A43565}" destId="{18600D2E-C9CC-4EB9-8CA9-D5CEE6F935F7}" srcOrd="0" destOrd="0" presId="urn:microsoft.com/office/officeart/2005/8/layout/cycle5"/>
    <dgm:cxn modelId="{1D8C90B7-16B4-4DA6-97D4-32615E04E792}" srcId="{3E26F4F8-254B-452C-91AA-39348F319181}" destId="{C51E4B07-6C75-41C8-A2A6-E0005DF386F5}" srcOrd="3" destOrd="0" parTransId="{5277ED90-99E1-418A-B600-E00F372B4C36}" sibTransId="{5BC60747-7E9A-4613-8B60-0C7F8A130A0A}"/>
    <dgm:cxn modelId="{75EE735B-D2A5-44B5-A7C6-6FDD90E8A59F}" type="presOf" srcId="{3E26F4F8-254B-452C-91AA-39348F319181}" destId="{8E503E66-A568-4C4B-AD43-BB374202A76C}" srcOrd="0" destOrd="0" presId="urn:microsoft.com/office/officeart/2005/8/layout/cycle5"/>
    <dgm:cxn modelId="{48A0E8BA-BC34-44DD-BF16-C03EA17158D4}" type="presOf" srcId="{A152B7CD-F7A4-4A5F-8332-281A02EE74FA}" destId="{304258D9-1DE8-4264-A8C6-F09ED49AB1A3}" srcOrd="0" destOrd="0" presId="urn:microsoft.com/office/officeart/2005/8/layout/cycle5"/>
    <dgm:cxn modelId="{28FB8229-CFEA-4DDE-95BA-8D8D3A502B80}" type="presOf" srcId="{5BC60747-7E9A-4613-8B60-0C7F8A130A0A}" destId="{9357ACFA-F1BE-4BAE-B445-F79F5783C781}" srcOrd="0" destOrd="0" presId="urn:microsoft.com/office/officeart/2005/8/layout/cycle5"/>
    <dgm:cxn modelId="{A0B49971-2DBF-4C63-88DC-73CBFE3BB263}" type="presOf" srcId="{C01EE8FB-3ACC-4EA4-9F1E-79936FA3984A}" destId="{5D31C17D-5FE0-4F34-A96D-2EB73F53672F}" srcOrd="0" destOrd="0" presId="urn:microsoft.com/office/officeart/2005/8/layout/cycle5"/>
    <dgm:cxn modelId="{3AA42C07-937D-461D-A214-7B8E2B0642BB}" type="presOf" srcId="{CF20B565-C657-4338-AA93-0C39B99C5A6D}" destId="{6673D300-68FB-4F8F-B3A6-3C5B5654F030}" srcOrd="0" destOrd="0" presId="urn:microsoft.com/office/officeart/2005/8/layout/cycle5"/>
    <dgm:cxn modelId="{38CE870E-1E0A-4A14-B8E9-E6C9F8558D81}" type="presOf" srcId="{3CAC93DF-B0F9-4B76-9506-F2BF86855B19}" destId="{1ABDAFBF-88F2-4CD6-B005-1D001C629B63}" srcOrd="0" destOrd="0" presId="urn:microsoft.com/office/officeart/2005/8/layout/cycle5"/>
    <dgm:cxn modelId="{B9E9BB96-F712-45C7-8761-1DA545B1CFE1}" srcId="{3E26F4F8-254B-452C-91AA-39348F319181}" destId="{CF20B565-C657-4338-AA93-0C39B99C5A6D}" srcOrd="4" destOrd="0" parTransId="{9A0EB06C-4E3E-4E84-B84A-6BB254C135B9}" sibTransId="{0C861FB6-D0F2-4927-92F5-635F6EA1E3EB}"/>
    <dgm:cxn modelId="{8C521220-EEE4-48C2-813F-7C15C183745B}" type="presOf" srcId="{C51E4B07-6C75-41C8-A2A6-E0005DF386F5}" destId="{604993FA-8B87-4853-B244-B3738A9EA237}" srcOrd="0" destOrd="0" presId="urn:microsoft.com/office/officeart/2005/8/layout/cycle5"/>
    <dgm:cxn modelId="{DD7AC1F4-5EF1-4C59-954D-6C47D5492F99}" type="presOf" srcId="{0C861FB6-D0F2-4927-92F5-635F6EA1E3EB}" destId="{3B718876-B4C7-4F3F-B8A6-0E995D1D5D39}" srcOrd="0" destOrd="0" presId="urn:microsoft.com/office/officeart/2005/8/layout/cycle5"/>
    <dgm:cxn modelId="{9DFAB9EB-AFE4-40EB-AFB4-6CA47E8171BD}" srcId="{3E26F4F8-254B-452C-91AA-39348F319181}" destId="{ACBA5D44-218A-4BAD-9D75-064899A43565}" srcOrd="2" destOrd="0" parTransId="{379234B2-0A86-4D6C-8BDC-1B307BF33A23}" sibTransId="{C01EE8FB-3ACC-4EA4-9F1E-79936FA3984A}"/>
    <dgm:cxn modelId="{3A686843-E9BF-42F4-8A07-889930112936}" type="presParOf" srcId="{8E503E66-A568-4C4B-AD43-BB374202A76C}" destId="{304258D9-1DE8-4264-A8C6-F09ED49AB1A3}" srcOrd="0" destOrd="0" presId="urn:microsoft.com/office/officeart/2005/8/layout/cycle5"/>
    <dgm:cxn modelId="{5288E358-78DD-40A2-AC7C-794CCF330240}" type="presParOf" srcId="{8E503E66-A568-4C4B-AD43-BB374202A76C}" destId="{7EC9FD6D-57B9-42E5-95BB-FCEE0797EBD5}" srcOrd="1" destOrd="0" presId="urn:microsoft.com/office/officeart/2005/8/layout/cycle5"/>
    <dgm:cxn modelId="{05578CBD-6ECB-45A8-80CA-4F58DAF55536}" type="presParOf" srcId="{8E503E66-A568-4C4B-AD43-BB374202A76C}" destId="{EBC1CAFF-5573-42AF-B727-59451D022C08}" srcOrd="2" destOrd="0" presId="urn:microsoft.com/office/officeart/2005/8/layout/cycle5"/>
    <dgm:cxn modelId="{70F8CE28-0391-4ECC-9CDA-97D5F57E2A38}" type="presParOf" srcId="{8E503E66-A568-4C4B-AD43-BB374202A76C}" destId="{5A169F01-4244-45F1-8F24-74B9F08BC779}" srcOrd="3" destOrd="0" presId="urn:microsoft.com/office/officeart/2005/8/layout/cycle5"/>
    <dgm:cxn modelId="{88059E6B-79C1-4BA7-91D7-5F65E247F76C}" type="presParOf" srcId="{8E503E66-A568-4C4B-AD43-BB374202A76C}" destId="{1317ED2F-49DF-4272-9E16-55B3DEA9FDDF}" srcOrd="4" destOrd="0" presId="urn:microsoft.com/office/officeart/2005/8/layout/cycle5"/>
    <dgm:cxn modelId="{41B879C4-B03B-4005-84A4-27F901B7CDA0}" type="presParOf" srcId="{8E503E66-A568-4C4B-AD43-BB374202A76C}" destId="{1ABDAFBF-88F2-4CD6-B005-1D001C629B63}" srcOrd="5" destOrd="0" presId="urn:microsoft.com/office/officeart/2005/8/layout/cycle5"/>
    <dgm:cxn modelId="{D0E666E0-FF1B-4A81-9274-B664D500ED85}" type="presParOf" srcId="{8E503E66-A568-4C4B-AD43-BB374202A76C}" destId="{18600D2E-C9CC-4EB9-8CA9-D5CEE6F935F7}" srcOrd="6" destOrd="0" presId="urn:microsoft.com/office/officeart/2005/8/layout/cycle5"/>
    <dgm:cxn modelId="{F0C14F95-F9F3-48DE-B411-31B746219ED6}" type="presParOf" srcId="{8E503E66-A568-4C4B-AD43-BB374202A76C}" destId="{A8423A5B-E989-4FED-A512-A589BE6DCFAA}" srcOrd="7" destOrd="0" presId="urn:microsoft.com/office/officeart/2005/8/layout/cycle5"/>
    <dgm:cxn modelId="{2D0EE6E8-6E87-457C-81B6-11DE34BF4EBE}" type="presParOf" srcId="{8E503E66-A568-4C4B-AD43-BB374202A76C}" destId="{5D31C17D-5FE0-4F34-A96D-2EB73F53672F}" srcOrd="8" destOrd="0" presId="urn:microsoft.com/office/officeart/2005/8/layout/cycle5"/>
    <dgm:cxn modelId="{8E3EC752-2F09-4B2A-8D21-F926BE7273A5}" type="presParOf" srcId="{8E503E66-A568-4C4B-AD43-BB374202A76C}" destId="{604993FA-8B87-4853-B244-B3738A9EA237}" srcOrd="9" destOrd="0" presId="urn:microsoft.com/office/officeart/2005/8/layout/cycle5"/>
    <dgm:cxn modelId="{EFBF818C-DEFC-4185-A4DB-CD60BF8B4D56}" type="presParOf" srcId="{8E503E66-A568-4C4B-AD43-BB374202A76C}" destId="{5A4D7301-367D-4EA4-8C35-AD0BCC2ECC4F}" srcOrd="10" destOrd="0" presId="urn:microsoft.com/office/officeart/2005/8/layout/cycle5"/>
    <dgm:cxn modelId="{468AA49B-DA19-40E3-9F16-0A76D8EABF03}" type="presParOf" srcId="{8E503E66-A568-4C4B-AD43-BB374202A76C}" destId="{9357ACFA-F1BE-4BAE-B445-F79F5783C781}" srcOrd="11" destOrd="0" presId="urn:microsoft.com/office/officeart/2005/8/layout/cycle5"/>
    <dgm:cxn modelId="{6D461FAF-5BD8-4A92-BD8C-0A4CB97BD3CE}" type="presParOf" srcId="{8E503E66-A568-4C4B-AD43-BB374202A76C}" destId="{6673D300-68FB-4F8F-B3A6-3C5B5654F030}" srcOrd="12" destOrd="0" presId="urn:microsoft.com/office/officeart/2005/8/layout/cycle5"/>
    <dgm:cxn modelId="{EA81BB37-3B65-499F-BB54-B54951B31FD4}" type="presParOf" srcId="{8E503E66-A568-4C4B-AD43-BB374202A76C}" destId="{6DA05990-D6FC-41AD-A6A6-FCDECECDD75F}" srcOrd="13" destOrd="0" presId="urn:microsoft.com/office/officeart/2005/8/layout/cycle5"/>
    <dgm:cxn modelId="{2869F470-7512-4ADD-A18C-2F05BC57ACF7}" type="presParOf" srcId="{8E503E66-A568-4C4B-AD43-BB374202A76C}" destId="{3B718876-B4C7-4F3F-B8A6-0E995D1D5D39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41075DA-3552-4643-B550-704AE2A756F2}">
      <dsp:nvSpPr>
        <dsp:cNvPr id="0" name=""/>
        <dsp:cNvSpPr/>
      </dsp:nvSpPr>
      <dsp:spPr>
        <a:xfrm>
          <a:off x="0" y="94510"/>
          <a:ext cx="8568952" cy="535559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D48A85-9BAF-46C3-8E5A-99F2C1F38E98}">
      <dsp:nvSpPr>
        <dsp:cNvPr id="0" name=""/>
        <dsp:cNvSpPr/>
      </dsp:nvSpPr>
      <dsp:spPr>
        <a:xfrm>
          <a:off x="844041" y="4076930"/>
          <a:ext cx="197085" cy="197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C67CC2-752B-400F-B4D1-8D44B4BAA6F3}">
      <dsp:nvSpPr>
        <dsp:cNvPr id="0" name=""/>
        <dsp:cNvSpPr/>
      </dsp:nvSpPr>
      <dsp:spPr>
        <a:xfrm>
          <a:off x="942584" y="4175473"/>
          <a:ext cx="1465290" cy="1274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432" tIns="0" rIns="0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2001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Концепция развития телемедицинских технологий (приказ МЗ РФ)</a:t>
          </a:r>
          <a:endParaRPr lang="ru-RU" sz="1300" kern="1200" dirty="0"/>
        </a:p>
      </dsp:txBody>
      <dsp:txXfrm>
        <a:off x="942584" y="4175473"/>
        <a:ext cx="1465290" cy="1274631"/>
      </dsp:txXfrm>
    </dsp:sp>
    <dsp:sp modelId="{DDBE7B26-9806-4C52-A6B7-1301C875A581}">
      <dsp:nvSpPr>
        <dsp:cNvPr id="0" name=""/>
        <dsp:cNvSpPr/>
      </dsp:nvSpPr>
      <dsp:spPr>
        <a:xfrm>
          <a:off x="2236496" y="2831219"/>
          <a:ext cx="342758" cy="3427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D358DD-2476-41FA-B657-24C597B2970D}">
      <dsp:nvSpPr>
        <dsp:cNvPr id="0" name=""/>
        <dsp:cNvSpPr/>
      </dsp:nvSpPr>
      <dsp:spPr>
        <a:xfrm>
          <a:off x="2407875" y="3002598"/>
          <a:ext cx="1799479" cy="2447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620" tIns="0" rIns="0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2002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«Правовые аспекты телемедицины»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Наумов В.Б., Савельев  Д.А.</a:t>
          </a:r>
        </a:p>
      </dsp:txBody>
      <dsp:txXfrm>
        <a:off x="2407875" y="3002598"/>
        <a:ext cx="1799479" cy="2447506"/>
      </dsp:txXfrm>
    </dsp:sp>
    <dsp:sp modelId="{40CE9065-04C7-46A4-B340-E42C1108EDB1}">
      <dsp:nvSpPr>
        <dsp:cNvPr id="0" name=""/>
        <dsp:cNvSpPr/>
      </dsp:nvSpPr>
      <dsp:spPr>
        <a:xfrm>
          <a:off x="4014554" y="1913270"/>
          <a:ext cx="454154" cy="4541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F8F152-7092-46E7-A1A3-9196F36CDC1E}">
      <dsp:nvSpPr>
        <dsp:cNvPr id="0" name=""/>
        <dsp:cNvSpPr/>
      </dsp:nvSpPr>
      <dsp:spPr>
        <a:xfrm>
          <a:off x="4241631" y="2140347"/>
          <a:ext cx="1799479" cy="3309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647" tIns="0" rIns="0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2010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Модельный закон СНГ «О телемедицинских услугах»</a:t>
          </a:r>
          <a:endParaRPr lang="ru-RU" sz="1300" b="0" kern="1200" dirty="0"/>
        </a:p>
      </dsp:txBody>
      <dsp:txXfrm>
        <a:off x="4241631" y="2140347"/>
        <a:ext cx="1799479" cy="3309757"/>
      </dsp:txXfrm>
    </dsp:sp>
    <dsp:sp modelId="{FE6810EE-992E-4377-8951-E5BBB8786F8E}">
      <dsp:nvSpPr>
        <dsp:cNvPr id="0" name=""/>
        <dsp:cNvSpPr/>
      </dsp:nvSpPr>
      <dsp:spPr>
        <a:xfrm>
          <a:off x="5951137" y="1305946"/>
          <a:ext cx="608395" cy="6083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42E78-DE44-4FA1-8F95-16DAED8C5366}">
      <dsp:nvSpPr>
        <dsp:cNvPr id="0" name=""/>
        <dsp:cNvSpPr/>
      </dsp:nvSpPr>
      <dsp:spPr>
        <a:xfrm>
          <a:off x="6255334" y="1610143"/>
          <a:ext cx="1799479" cy="3839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2376" tIns="0" rIns="0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2011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kern="1200" dirty="0" smtClean="0"/>
            <a:t>Проект ФЗ </a:t>
          </a:r>
          <a:r>
            <a:rPr lang="ru-RU" sz="1300" b="0" kern="1200" dirty="0" smtClean="0"/>
            <a:t>«Об </a:t>
          </a:r>
          <a:r>
            <a:rPr lang="ru-RU" sz="1300" b="0" kern="1200" dirty="0" smtClean="0"/>
            <a:t>информационно-коммуникационных технологиях в </a:t>
          </a:r>
          <a:r>
            <a:rPr lang="ru-RU" sz="1300" b="0" kern="1200" dirty="0" smtClean="0"/>
            <a:t>медицине»</a:t>
          </a:r>
          <a:endParaRPr lang="ru-RU" sz="1300" kern="1200" dirty="0"/>
        </a:p>
      </dsp:txBody>
      <dsp:txXfrm>
        <a:off x="6255334" y="1610143"/>
        <a:ext cx="1799479" cy="383996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7CE567-56FC-4222-82C5-A50B34761541}">
      <dsp:nvSpPr>
        <dsp:cNvPr id="0" name=""/>
        <dsp:cNvSpPr/>
      </dsp:nvSpPr>
      <dsp:spPr>
        <a:xfrm>
          <a:off x="3352796" y="2209799"/>
          <a:ext cx="1981206" cy="20574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10000"/>
                </a:schemeClr>
              </a:solidFill>
            </a:rPr>
            <a:t>Финансирование телемедицины</a:t>
          </a:r>
          <a:endParaRPr lang="ru-RU" sz="1400" b="1" kern="1200" dirty="0">
            <a:solidFill>
              <a:schemeClr val="tx1">
                <a:lumMod val="10000"/>
              </a:schemeClr>
            </a:solidFill>
          </a:endParaRPr>
        </a:p>
      </dsp:txBody>
      <dsp:txXfrm>
        <a:off x="3352796" y="2209799"/>
        <a:ext cx="1981206" cy="2057400"/>
      </dsp:txXfrm>
    </dsp:sp>
    <dsp:sp modelId="{CD7810BA-1C3D-4DBD-AB28-44F7971F0259}">
      <dsp:nvSpPr>
        <dsp:cNvPr id="0" name=""/>
        <dsp:cNvSpPr/>
      </dsp:nvSpPr>
      <dsp:spPr>
        <a:xfrm rot="16200000">
          <a:off x="4142433" y="1990345"/>
          <a:ext cx="401933" cy="36974"/>
        </a:xfrm>
        <a:custGeom>
          <a:avLst/>
          <a:gdLst/>
          <a:ahLst/>
          <a:cxnLst/>
          <a:rect l="0" t="0" r="0" b="0"/>
          <a:pathLst>
            <a:path>
              <a:moveTo>
                <a:pt x="0" y="18487"/>
              </a:moveTo>
              <a:lnTo>
                <a:pt x="401933" y="184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6200000">
        <a:off x="4333351" y="1998784"/>
        <a:ext cx="20096" cy="20096"/>
      </dsp:txXfrm>
    </dsp:sp>
    <dsp:sp modelId="{D1B8353A-F1C9-4389-8538-C0D9A75C0709}">
      <dsp:nvSpPr>
        <dsp:cNvPr id="0" name=""/>
        <dsp:cNvSpPr/>
      </dsp:nvSpPr>
      <dsp:spPr>
        <a:xfrm>
          <a:off x="3451205" y="23477"/>
          <a:ext cx="1784388" cy="178438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rgbClr val="00B050"/>
              </a:solidFill>
            </a:rPr>
            <a:t>ОМС</a:t>
          </a:r>
          <a:endParaRPr lang="ru-RU" sz="4000" b="1" kern="1200" dirty="0">
            <a:solidFill>
              <a:srgbClr val="00B050"/>
            </a:solidFill>
          </a:endParaRPr>
        </a:p>
      </dsp:txBody>
      <dsp:txXfrm>
        <a:off x="3451205" y="23477"/>
        <a:ext cx="1784388" cy="1784388"/>
      </dsp:txXfrm>
    </dsp:sp>
    <dsp:sp modelId="{50EFDB41-02D0-488A-8156-60BBDD746851}">
      <dsp:nvSpPr>
        <dsp:cNvPr id="0" name=""/>
        <dsp:cNvSpPr/>
      </dsp:nvSpPr>
      <dsp:spPr>
        <a:xfrm>
          <a:off x="5334003" y="3220012"/>
          <a:ext cx="440030" cy="36974"/>
        </a:xfrm>
        <a:custGeom>
          <a:avLst/>
          <a:gdLst/>
          <a:ahLst/>
          <a:cxnLst/>
          <a:rect l="0" t="0" r="0" b="0"/>
          <a:pathLst>
            <a:path>
              <a:moveTo>
                <a:pt x="0" y="18487"/>
              </a:moveTo>
              <a:lnTo>
                <a:pt x="440030" y="184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43017" y="3227499"/>
        <a:ext cx="22001" cy="22001"/>
      </dsp:txXfrm>
    </dsp:sp>
    <dsp:sp modelId="{CD9D2DA9-6F49-44DA-B390-357BA11C72B2}">
      <dsp:nvSpPr>
        <dsp:cNvPr id="0" name=""/>
        <dsp:cNvSpPr/>
      </dsp:nvSpPr>
      <dsp:spPr>
        <a:xfrm>
          <a:off x="5774033" y="2346305"/>
          <a:ext cx="1784388" cy="178438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6">
                  <a:lumMod val="75000"/>
                </a:schemeClr>
              </a:solidFill>
            </a:rPr>
            <a:t>ДМС, платные услуги</a:t>
          </a:r>
          <a:endParaRPr lang="ru-RU" sz="14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5774033" y="2346305"/>
        <a:ext cx="1784388" cy="1784388"/>
      </dsp:txXfrm>
    </dsp:sp>
    <dsp:sp modelId="{24BA9C2A-4BC4-4ECA-997E-586246521097}">
      <dsp:nvSpPr>
        <dsp:cNvPr id="0" name=""/>
        <dsp:cNvSpPr/>
      </dsp:nvSpPr>
      <dsp:spPr>
        <a:xfrm rot="5400000">
          <a:off x="4142433" y="4449679"/>
          <a:ext cx="401933" cy="36974"/>
        </a:xfrm>
        <a:custGeom>
          <a:avLst/>
          <a:gdLst/>
          <a:ahLst/>
          <a:cxnLst/>
          <a:rect l="0" t="0" r="0" b="0"/>
          <a:pathLst>
            <a:path>
              <a:moveTo>
                <a:pt x="0" y="18487"/>
              </a:moveTo>
              <a:lnTo>
                <a:pt x="401933" y="184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5400000">
        <a:off x="4333351" y="4458118"/>
        <a:ext cx="20096" cy="20096"/>
      </dsp:txXfrm>
    </dsp:sp>
    <dsp:sp modelId="{5DFE42BC-6578-4F16-8084-D7FE0F2614F3}">
      <dsp:nvSpPr>
        <dsp:cNvPr id="0" name=""/>
        <dsp:cNvSpPr/>
      </dsp:nvSpPr>
      <dsp:spPr>
        <a:xfrm>
          <a:off x="3451205" y="4669133"/>
          <a:ext cx="1784388" cy="178438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</a:rPr>
            <a:t>Гранты</a:t>
          </a:r>
          <a:endParaRPr lang="ru-RU" sz="1400" b="1" kern="1200" dirty="0">
            <a:solidFill>
              <a:srgbClr val="FF0000"/>
            </a:solidFill>
          </a:endParaRPr>
        </a:p>
      </dsp:txBody>
      <dsp:txXfrm>
        <a:off x="3451205" y="4669133"/>
        <a:ext cx="1784388" cy="1784388"/>
      </dsp:txXfrm>
    </dsp:sp>
    <dsp:sp modelId="{A1BA59CC-33B1-4ABA-8F36-5FA6FD352ABB}">
      <dsp:nvSpPr>
        <dsp:cNvPr id="0" name=""/>
        <dsp:cNvSpPr/>
      </dsp:nvSpPr>
      <dsp:spPr>
        <a:xfrm rot="10808478">
          <a:off x="2883223" y="3216990"/>
          <a:ext cx="469576" cy="36974"/>
        </a:xfrm>
        <a:custGeom>
          <a:avLst/>
          <a:gdLst/>
          <a:ahLst/>
          <a:cxnLst/>
          <a:rect l="0" t="0" r="0" b="0"/>
          <a:pathLst>
            <a:path>
              <a:moveTo>
                <a:pt x="0" y="18487"/>
              </a:moveTo>
              <a:lnTo>
                <a:pt x="469576" y="184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8478">
        <a:off x="3106272" y="3223738"/>
        <a:ext cx="23478" cy="23478"/>
      </dsp:txXfrm>
    </dsp:sp>
    <dsp:sp modelId="{429B6919-D9D4-4EFC-8353-0F85429EF054}">
      <dsp:nvSpPr>
        <dsp:cNvPr id="0" name=""/>
        <dsp:cNvSpPr/>
      </dsp:nvSpPr>
      <dsp:spPr>
        <a:xfrm>
          <a:off x="1098838" y="2340504"/>
          <a:ext cx="1784388" cy="178438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2">
                  <a:lumMod val="75000"/>
                </a:schemeClr>
              </a:solidFill>
            </a:rPr>
            <a:t>Гос. программы</a:t>
          </a:r>
          <a:endParaRPr lang="ru-RU" sz="14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098838" y="2340504"/>
        <a:ext cx="1784388" cy="178438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4258D9-1DE8-4264-A8C6-F09ED49AB1A3}">
      <dsp:nvSpPr>
        <dsp:cNvPr id="0" name=""/>
        <dsp:cNvSpPr/>
      </dsp:nvSpPr>
      <dsp:spPr>
        <a:xfrm>
          <a:off x="3575805" y="2919"/>
          <a:ext cx="1561357" cy="10148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Выборка</a:t>
          </a:r>
          <a:endParaRPr lang="ru-RU" sz="1400" b="1" kern="1200" dirty="0"/>
        </a:p>
      </dsp:txBody>
      <dsp:txXfrm>
        <a:off x="3575805" y="2919"/>
        <a:ext cx="1561357" cy="1014882"/>
      </dsp:txXfrm>
    </dsp:sp>
    <dsp:sp modelId="{EBC1CAFF-5573-42AF-B727-59451D022C08}">
      <dsp:nvSpPr>
        <dsp:cNvPr id="0" name=""/>
        <dsp:cNvSpPr/>
      </dsp:nvSpPr>
      <dsp:spPr>
        <a:xfrm>
          <a:off x="2330541" y="510360"/>
          <a:ext cx="4051884" cy="4051884"/>
        </a:xfrm>
        <a:custGeom>
          <a:avLst/>
          <a:gdLst/>
          <a:ahLst/>
          <a:cxnLst/>
          <a:rect l="0" t="0" r="0" b="0"/>
          <a:pathLst>
            <a:path>
              <a:moveTo>
                <a:pt x="3015378" y="258045"/>
              </a:moveTo>
              <a:arcTo wR="2025942" hR="2025942" stAng="17954062" swAng="121054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169F01-4244-45F1-8F24-74B9F08BC779}">
      <dsp:nvSpPr>
        <dsp:cNvPr id="0" name=""/>
        <dsp:cNvSpPr/>
      </dsp:nvSpPr>
      <dsp:spPr>
        <a:xfrm>
          <a:off x="5502591" y="1402811"/>
          <a:ext cx="1561357" cy="10148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Контроль</a:t>
          </a:r>
          <a:endParaRPr lang="ru-RU" sz="1400" b="1" kern="1200" dirty="0"/>
        </a:p>
      </dsp:txBody>
      <dsp:txXfrm>
        <a:off x="5502591" y="1402811"/>
        <a:ext cx="1561357" cy="1014882"/>
      </dsp:txXfrm>
    </dsp:sp>
    <dsp:sp modelId="{1ABDAFBF-88F2-4CD6-B005-1D001C629B63}">
      <dsp:nvSpPr>
        <dsp:cNvPr id="0" name=""/>
        <dsp:cNvSpPr/>
      </dsp:nvSpPr>
      <dsp:spPr>
        <a:xfrm>
          <a:off x="2330541" y="510360"/>
          <a:ext cx="4051884" cy="4051884"/>
        </a:xfrm>
        <a:custGeom>
          <a:avLst/>
          <a:gdLst/>
          <a:ahLst/>
          <a:cxnLst/>
          <a:rect l="0" t="0" r="0" b="0"/>
          <a:pathLst>
            <a:path>
              <a:moveTo>
                <a:pt x="4047011" y="2166377"/>
              </a:moveTo>
              <a:arcTo wR="2025942" hR="2025942" stAng="21838490" swAng="135895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600D2E-C9CC-4EB9-8CA9-D5CEE6F935F7}">
      <dsp:nvSpPr>
        <dsp:cNvPr id="0" name=""/>
        <dsp:cNvSpPr/>
      </dsp:nvSpPr>
      <dsp:spPr>
        <a:xfrm>
          <a:off x="4766624" y="3667883"/>
          <a:ext cx="1561357" cy="10148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Анализ</a:t>
          </a:r>
          <a:endParaRPr lang="ru-RU" sz="1400" b="1" kern="1200" dirty="0"/>
        </a:p>
      </dsp:txBody>
      <dsp:txXfrm>
        <a:off x="4766624" y="3667883"/>
        <a:ext cx="1561357" cy="1014882"/>
      </dsp:txXfrm>
    </dsp:sp>
    <dsp:sp modelId="{5D31C17D-5FE0-4F34-A96D-2EB73F53672F}">
      <dsp:nvSpPr>
        <dsp:cNvPr id="0" name=""/>
        <dsp:cNvSpPr/>
      </dsp:nvSpPr>
      <dsp:spPr>
        <a:xfrm>
          <a:off x="2330541" y="510360"/>
          <a:ext cx="4051884" cy="4051884"/>
        </a:xfrm>
        <a:custGeom>
          <a:avLst/>
          <a:gdLst/>
          <a:ahLst/>
          <a:cxnLst/>
          <a:rect l="0" t="0" r="0" b="0"/>
          <a:pathLst>
            <a:path>
              <a:moveTo>
                <a:pt x="2274255" y="4036609"/>
              </a:moveTo>
              <a:arcTo wR="2025942" hR="2025942" stAng="4977585" swAng="84483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4993FA-8B87-4853-B244-B3738A9EA237}">
      <dsp:nvSpPr>
        <dsp:cNvPr id="0" name=""/>
        <dsp:cNvSpPr/>
      </dsp:nvSpPr>
      <dsp:spPr>
        <a:xfrm>
          <a:off x="2384986" y="3667883"/>
          <a:ext cx="1561357" cy="10148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Индивидуальная стратегия </a:t>
          </a:r>
          <a:endParaRPr lang="ru-RU" sz="1400" b="1" kern="1200" dirty="0"/>
        </a:p>
      </dsp:txBody>
      <dsp:txXfrm>
        <a:off x="2384986" y="3667883"/>
        <a:ext cx="1561357" cy="1014882"/>
      </dsp:txXfrm>
    </dsp:sp>
    <dsp:sp modelId="{9357ACFA-F1BE-4BAE-B445-F79F5783C781}">
      <dsp:nvSpPr>
        <dsp:cNvPr id="0" name=""/>
        <dsp:cNvSpPr/>
      </dsp:nvSpPr>
      <dsp:spPr>
        <a:xfrm>
          <a:off x="2330541" y="510360"/>
          <a:ext cx="4051884" cy="4051884"/>
        </a:xfrm>
        <a:custGeom>
          <a:avLst/>
          <a:gdLst/>
          <a:ahLst/>
          <a:cxnLst/>
          <a:rect l="0" t="0" r="0" b="0"/>
          <a:pathLst>
            <a:path>
              <a:moveTo>
                <a:pt x="214819" y="2933838"/>
              </a:moveTo>
              <a:arcTo wR="2025942" hR="2025942" stAng="9202554" swAng="135895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73D300-68FB-4F8F-B3A6-3C5B5654F030}">
      <dsp:nvSpPr>
        <dsp:cNvPr id="0" name=""/>
        <dsp:cNvSpPr/>
      </dsp:nvSpPr>
      <dsp:spPr>
        <a:xfrm>
          <a:off x="1649019" y="1402811"/>
          <a:ext cx="1561357" cy="10148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Реализация</a:t>
          </a:r>
          <a:endParaRPr lang="ru-RU" sz="1400" b="1" kern="1200" dirty="0"/>
        </a:p>
      </dsp:txBody>
      <dsp:txXfrm>
        <a:off x="1649019" y="1402811"/>
        <a:ext cx="1561357" cy="1014882"/>
      </dsp:txXfrm>
    </dsp:sp>
    <dsp:sp modelId="{3B718876-B4C7-4F3F-B8A6-0E995D1D5D39}">
      <dsp:nvSpPr>
        <dsp:cNvPr id="0" name=""/>
        <dsp:cNvSpPr/>
      </dsp:nvSpPr>
      <dsp:spPr>
        <a:xfrm>
          <a:off x="2330541" y="510360"/>
          <a:ext cx="4051884" cy="4051884"/>
        </a:xfrm>
        <a:custGeom>
          <a:avLst/>
          <a:gdLst/>
          <a:ahLst/>
          <a:cxnLst/>
          <a:rect l="0" t="0" r="0" b="0"/>
          <a:pathLst>
            <a:path>
              <a:moveTo>
                <a:pt x="487470" y="707782"/>
              </a:moveTo>
              <a:arcTo wR="2025942" hR="2025942" stAng="13235394" swAng="121054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FE437-8FEC-4972-A3C9-BB393C2C2D6A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2C8D6-0C0C-4FC8-B2F3-682321909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emf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4.png"/><Relationship Id="rId7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844824"/>
            <a:ext cx="8568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/>
              <a:t>Как </a:t>
            </a:r>
            <a:r>
              <a:rPr lang="ru-RU" sz="5400" b="1" dirty="0" smtClean="0"/>
              <a:t>работает телерадиология по новому законодательству</a:t>
            </a:r>
            <a:endParaRPr lang="ru-RU" sz="5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5085184"/>
            <a:ext cx="525658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Владзимирский Антон Вячеславович</a:t>
            </a:r>
            <a:endParaRPr lang="en-US" sz="2400" dirty="0" smtClean="0"/>
          </a:p>
          <a:p>
            <a:pPr algn="ctr"/>
            <a:r>
              <a:rPr lang="ru-RU" dirty="0" smtClean="0"/>
              <a:t>ГБУЗ «НПЦ медицинской радиологии ДЗМ»</a:t>
            </a:r>
          </a:p>
          <a:p>
            <a:pPr algn="ctr"/>
            <a:r>
              <a:rPr lang="ru-RU" dirty="0" smtClean="0"/>
              <a:t>заместитель директора по научной работе</a:t>
            </a:r>
            <a:r>
              <a:rPr lang="en-US" dirty="0" smtClean="0"/>
              <a:t> </a:t>
            </a:r>
            <a:endParaRPr lang="ru-RU" dirty="0" smtClean="0"/>
          </a:p>
          <a:p>
            <a:pPr algn="ctr"/>
            <a:r>
              <a:rPr lang="ru-RU" dirty="0" smtClean="0"/>
              <a:t>д.м.н.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96136" y="1124744"/>
            <a:ext cx="3044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/>
              <a:t>Curatio</a:t>
            </a:r>
            <a:r>
              <a:rPr lang="en-US" sz="2400" i="1" dirty="0" smtClean="0"/>
              <a:t> Sine </a:t>
            </a:r>
            <a:r>
              <a:rPr lang="en-US" sz="2400" i="1" dirty="0" err="1" smtClean="0"/>
              <a:t>Distantia</a:t>
            </a:r>
            <a:r>
              <a:rPr lang="en-US" sz="2400" i="1" dirty="0" smtClean="0"/>
              <a:t>! </a:t>
            </a:r>
            <a:endParaRPr lang="ru-RU" sz="2400" dirty="0"/>
          </a:p>
        </p:txBody>
      </p:sp>
      <p:pic>
        <p:nvPicPr>
          <p:cNvPr id="7" name="image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98843" cy="65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936104" cy="91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2" t="3658" r="78349" b="83775"/>
          <a:stretch>
            <a:fillRect/>
          </a:stretch>
        </p:blipFill>
        <p:spPr bwMode="auto">
          <a:xfrm>
            <a:off x="1475656" y="116632"/>
            <a:ext cx="1874808" cy="66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32656"/>
            <a:ext cx="6485174" cy="6048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73630" y="5"/>
            <a:ext cx="770371" cy="6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755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8388424" y="6"/>
            <a:ext cx="755576" cy="679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64651"/>
            <a:ext cx="5117605" cy="6401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730391" y="6412105"/>
            <a:ext cx="13160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/>
              <a:t>mosgorzdrav.ru</a:t>
            </a:r>
            <a:endParaRPr lang="ru-RU" sz="1400" i="1" dirty="0"/>
          </a:p>
        </p:txBody>
      </p:sp>
    </p:spTree>
    <p:extLst>
      <p:ext uri="{BB962C8B-B14F-4D97-AF65-F5344CB8AC3E}">
        <p14:creationId xmlns="" xmlns:p14="http://schemas.microsoft.com/office/powerpoint/2010/main" val="327387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73630" y="5"/>
            <a:ext cx="770371" cy="6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476672"/>
            <a:ext cx="3506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Структура документа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922" y="1581506"/>
            <a:ext cx="8856984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/>
            <a:r>
              <a:rPr lang="en-US" sz="1200" dirty="0" smtClean="0"/>
              <a:t>I. </a:t>
            </a:r>
            <a:r>
              <a:rPr lang="ru-RU" sz="1200" dirty="0" smtClean="0"/>
              <a:t>Общие положения</a:t>
            </a:r>
            <a:endParaRPr lang="en-US" sz="1200" dirty="0" smtClean="0"/>
          </a:p>
          <a:p>
            <a:endParaRPr lang="en-US" sz="1050" dirty="0" smtClean="0"/>
          </a:p>
          <a:p>
            <a:r>
              <a:rPr lang="en-US" sz="1200" dirty="0" smtClean="0"/>
              <a:t>II. </a:t>
            </a:r>
            <a:r>
              <a:rPr lang="ru-RU" sz="1200" dirty="0" smtClean="0"/>
              <a:t>Правила организации медицинской помощи с применением</a:t>
            </a:r>
            <a:r>
              <a:rPr lang="en-US" sz="1200" dirty="0" smtClean="0"/>
              <a:t> </a:t>
            </a:r>
            <a:r>
              <a:rPr lang="ru-RU" sz="1200" dirty="0" smtClean="0"/>
              <a:t>телемедицинских технологий</a:t>
            </a:r>
            <a:endParaRPr lang="en-US" sz="1200" dirty="0" smtClean="0"/>
          </a:p>
          <a:p>
            <a:endParaRPr lang="en-US" sz="1050" dirty="0" smtClean="0"/>
          </a:p>
          <a:p>
            <a:r>
              <a:rPr lang="ru-RU" sz="1200" dirty="0" smtClean="0"/>
              <a:t>III. Виды, условия и формы оказания медицинской помощи</a:t>
            </a:r>
            <a:r>
              <a:rPr lang="en-US" sz="1200" dirty="0" smtClean="0"/>
              <a:t> </a:t>
            </a:r>
            <a:r>
              <a:rPr lang="ru-RU" sz="1200" dirty="0" smtClean="0"/>
              <a:t>с применением телемедицинских технологий</a:t>
            </a:r>
            <a:endParaRPr lang="en-US" sz="1200" dirty="0" smtClean="0"/>
          </a:p>
          <a:p>
            <a:endParaRPr lang="en-US" sz="1050" dirty="0" smtClean="0"/>
          </a:p>
          <a:p>
            <a:r>
              <a:rPr lang="ru-RU" sz="1200" dirty="0" smtClean="0"/>
              <a:t>IV. Консультации (консилиумы врачей) при оказании</a:t>
            </a:r>
            <a:r>
              <a:rPr lang="en-US" sz="1200" dirty="0" smtClean="0"/>
              <a:t> </a:t>
            </a:r>
            <a:r>
              <a:rPr lang="ru-RU" sz="1200" dirty="0" smtClean="0"/>
              <a:t>медицинской помощи в режиме реального времени,</a:t>
            </a:r>
            <a:r>
              <a:rPr lang="en-US" sz="1200" dirty="0" smtClean="0"/>
              <a:t> </a:t>
            </a:r>
            <a:r>
              <a:rPr lang="ru-RU" sz="1200" dirty="0" smtClean="0"/>
              <a:t>отложенных консультаций</a:t>
            </a:r>
            <a:endParaRPr lang="en-US" sz="1200" dirty="0" smtClean="0"/>
          </a:p>
          <a:p>
            <a:endParaRPr lang="ru-RU" sz="1050" dirty="0" smtClean="0"/>
          </a:p>
          <a:p>
            <a:r>
              <a:rPr lang="ru-RU" sz="1200" dirty="0" smtClean="0"/>
              <a:t>V. Доступность оказания медицинской помощи с применением</a:t>
            </a:r>
            <a:r>
              <a:rPr lang="en-US" sz="1200" dirty="0" smtClean="0"/>
              <a:t> </a:t>
            </a:r>
            <a:r>
              <a:rPr lang="ru-RU" sz="1200" dirty="0" smtClean="0"/>
              <a:t>телемедицинских технологий</a:t>
            </a:r>
          </a:p>
          <a:p>
            <a:endParaRPr lang="en-US" sz="1050" dirty="0" smtClean="0"/>
          </a:p>
          <a:p>
            <a:r>
              <a:rPr lang="ru-RU" sz="1200" dirty="0" smtClean="0"/>
              <a:t>VI. Порядок проведения консультаций (консилиумов врачей)</a:t>
            </a:r>
            <a:r>
              <a:rPr lang="en-US" sz="1200" dirty="0" smtClean="0"/>
              <a:t> </a:t>
            </a:r>
            <a:r>
              <a:rPr lang="ru-RU" sz="1200" dirty="0" smtClean="0"/>
              <a:t>при дистанционном взаимодействии медицинских работников</a:t>
            </a:r>
            <a:r>
              <a:rPr lang="en-US" sz="1200" dirty="0" smtClean="0"/>
              <a:t> </a:t>
            </a:r>
            <a:r>
              <a:rPr lang="ru-RU" sz="1200" dirty="0" smtClean="0"/>
              <a:t>между собой при оказании медицинской помощи в экстренной</a:t>
            </a:r>
            <a:r>
              <a:rPr lang="en-US" sz="1200" dirty="0" smtClean="0"/>
              <a:t> </a:t>
            </a:r>
            <a:r>
              <a:rPr lang="ru-RU" sz="1200" dirty="0" smtClean="0"/>
              <a:t>и неотложной формах с применением</a:t>
            </a:r>
            <a:r>
              <a:rPr lang="en-US" sz="1200" dirty="0" smtClean="0"/>
              <a:t> </a:t>
            </a:r>
            <a:r>
              <a:rPr lang="ru-RU" sz="1200" dirty="0" smtClean="0"/>
              <a:t>телемедицинских технологий</a:t>
            </a:r>
          </a:p>
          <a:p>
            <a:endParaRPr lang="en-US" sz="1050" dirty="0" smtClean="0"/>
          </a:p>
          <a:p>
            <a:r>
              <a:rPr lang="ru-RU" sz="1200" dirty="0" smtClean="0"/>
              <a:t>VII. Порядок проведения консультаций (консилиумов врачей)</a:t>
            </a:r>
            <a:r>
              <a:rPr lang="en-US" sz="1200" dirty="0" smtClean="0"/>
              <a:t> </a:t>
            </a:r>
            <a:r>
              <a:rPr lang="ru-RU" sz="1200" dirty="0" smtClean="0"/>
              <a:t>при дистанционном взаимодействии медицинских работников</a:t>
            </a:r>
            <a:r>
              <a:rPr lang="en-US" sz="1200" dirty="0" smtClean="0"/>
              <a:t> </a:t>
            </a:r>
            <a:r>
              <a:rPr lang="ru-RU" sz="1200" dirty="0" smtClean="0"/>
              <a:t>между собой при оказании медицинской помощи в плановой</a:t>
            </a:r>
            <a:r>
              <a:rPr lang="en-US" sz="1200" dirty="0" smtClean="0"/>
              <a:t> </a:t>
            </a:r>
            <a:r>
              <a:rPr lang="ru-RU" sz="1200" dirty="0" smtClean="0"/>
              <a:t>форме с применением телемедицинских технологий</a:t>
            </a:r>
          </a:p>
          <a:p>
            <a:endParaRPr lang="en-US" sz="1050" b="1" dirty="0" smtClean="0">
              <a:solidFill>
                <a:srgbClr val="FF0000"/>
              </a:solidFill>
            </a:endParaRPr>
          </a:p>
          <a:p>
            <a:r>
              <a:rPr lang="ru-RU" sz="1400" b="1" dirty="0" smtClean="0">
                <a:solidFill>
                  <a:srgbClr val="FF0000"/>
                </a:solidFill>
              </a:rPr>
              <a:t>VIII. Порядок проведения консультаций при дистанционном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</a:rPr>
              <a:t>взаимодействии медицинских работников между собой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</a:rPr>
              <a:t>с применением телемедицинских технологий в целях вынесения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</a:rPr>
              <a:t>заключения по результатам диагностических исследований</a:t>
            </a:r>
          </a:p>
          <a:p>
            <a:endParaRPr lang="en-US" sz="1050" dirty="0" smtClean="0"/>
          </a:p>
          <a:p>
            <a:r>
              <a:rPr lang="ru-RU" sz="1200" dirty="0" smtClean="0"/>
              <a:t>IX. Порядок организации и оказания медицинской помощи</a:t>
            </a:r>
            <a:r>
              <a:rPr lang="en-US" sz="1200" dirty="0" smtClean="0"/>
              <a:t> </a:t>
            </a:r>
            <a:r>
              <a:rPr lang="ru-RU" sz="1200" dirty="0" smtClean="0"/>
              <a:t>с применением телемедицинских технологий при дистанционном</a:t>
            </a:r>
            <a:r>
              <a:rPr lang="en-US" sz="1200" dirty="0" smtClean="0"/>
              <a:t> </a:t>
            </a:r>
            <a:r>
              <a:rPr lang="ru-RU" sz="1200" dirty="0" smtClean="0"/>
              <a:t>взаимодействии медицинских работников с пациентами</a:t>
            </a:r>
            <a:r>
              <a:rPr lang="en-US" sz="1200" dirty="0" smtClean="0"/>
              <a:t> </a:t>
            </a:r>
            <a:r>
              <a:rPr lang="ru-RU" sz="1200" dirty="0" smtClean="0"/>
              <a:t>и (или) их законными представителями</a:t>
            </a:r>
            <a:endParaRPr lang="en-US" sz="1200" dirty="0" smtClean="0"/>
          </a:p>
          <a:p>
            <a:endParaRPr lang="ru-RU" sz="1050" dirty="0" smtClean="0"/>
          </a:p>
          <a:p>
            <a:r>
              <a:rPr lang="ru-RU" sz="1200" dirty="0" smtClean="0"/>
              <a:t>X. Дистанционное наблюдение за состоянием здоровья пациента</a:t>
            </a:r>
          </a:p>
          <a:p>
            <a:endParaRPr lang="en-US" sz="1050" dirty="0" smtClean="0"/>
          </a:p>
          <a:p>
            <a:r>
              <a:rPr lang="ru-RU" sz="1200" dirty="0" smtClean="0"/>
              <a:t>XI. Документирование и хранение информации, полученной</a:t>
            </a:r>
            <a:r>
              <a:rPr lang="en-US" sz="1200" dirty="0" smtClean="0"/>
              <a:t> </a:t>
            </a:r>
            <a:r>
              <a:rPr lang="ru-RU" sz="1200" dirty="0" smtClean="0"/>
              <a:t>по результатам оказания медицинской помощи с применением</a:t>
            </a:r>
            <a:r>
              <a:rPr lang="en-US" sz="1200" dirty="0" smtClean="0"/>
              <a:t> </a:t>
            </a:r>
            <a:r>
              <a:rPr lang="ru-RU" sz="1200" dirty="0" smtClean="0"/>
              <a:t>телемедицинских технологий</a:t>
            </a:r>
            <a:endParaRPr lang="ru-RU" sz="1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514729" cy="1412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7755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73630" y="5"/>
            <a:ext cx="770371" cy="6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13808" y="116632"/>
            <a:ext cx="33264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Клиническая телемедицина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620688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Консультации при дистанционном взаимодействии медицинских работников между собой с применением телемедицинских технологий в целях вынесения заключения </a:t>
            </a:r>
            <a:r>
              <a:rPr lang="ru-RU" b="1" dirty="0" smtClean="0">
                <a:solidFill>
                  <a:srgbClr val="FF0000"/>
                </a:solidFill>
              </a:rPr>
              <a:t>по результатам диагностических исследований</a:t>
            </a:r>
            <a:endParaRPr lang="ru-RU" b="1" dirty="0">
              <a:solidFill>
                <a:srgbClr val="FF0000"/>
              </a:solidFill>
            </a:endParaRPr>
          </a:p>
        </p:txBody>
      </p:sp>
      <p:grpSp>
        <p:nvGrpSpPr>
          <p:cNvPr id="2" name="Группа 13"/>
          <p:cNvGrpSpPr/>
          <p:nvPr/>
        </p:nvGrpSpPr>
        <p:grpSpPr>
          <a:xfrm>
            <a:off x="0" y="2060848"/>
            <a:ext cx="2880320" cy="4547542"/>
            <a:chOff x="467544" y="1700808"/>
            <a:chExt cx="2880320" cy="454754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67544" y="2708920"/>
              <a:ext cx="2880320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/>
                <a:t>Лечащий врач</a:t>
              </a:r>
            </a:p>
            <a:p>
              <a:pPr algn="ctr"/>
              <a:endParaRPr lang="ru-RU" sz="1400" dirty="0" smtClean="0"/>
            </a:p>
            <a:p>
              <a:pPr algn="ctr"/>
              <a:endParaRPr lang="ru-RU" sz="1400" dirty="0" smtClean="0"/>
            </a:p>
            <a:p>
              <a:pPr algn="ctr"/>
              <a:endParaRPr lang="ru-RU" sz="1400" dirty="0" smtClean="0"/>
            </a:p>
            <a:p>
              <a:pPr algn="ctr"/>
              <a:endParaRPr lang="ru-RU" sz="1400" dirty="0" smtClean="0"/>
            </a:p>
            <a:p>
              <a:pPr algn="ctr"/>
              <a:endParaRPr lang="ru-RU" sz="1400" dirty="0" smtClean="0"/>
            </a:p>
            <a:p>
              <a:pPr algn="ctr"/>
              <a:endParaRPr lang="ru-RU" sz="1400" dirty="0" smtClean="0"/>
            </a:p>
            <a:p>
              <a:pPr algn="ctr"/>
              <a:endParaRPr lang="ru-RU" sz="1400" dirty="0" smtClean="0"/>
            </a:p>
            <a:p>
              <a:pPr algn="ctr"/>
              <a:endParaRPr lang="ru-RU" sz="1400" dirty="0" smtClean="0"/>
            </a:p>
            <a:p>
              <a:pPr algn="ctr"/>
              <a:endParaRPr lang="ru-RU" sz="1400" dirty="0" smtClean="0"/>
            </a:p>
            <a:p>
              <a:pPr algn="ctr"/>
              <a:endParaRPr lang="ru-RU" sz="1400" dirty="0" smtClean="0"/>
            </a:p>
            <a:p>
              <a:pPr algn="ctr"/>
              <a:endParaRPr lang="ru-RU" sz="1400" dirty="0" smtClean="0"/>
            </a:p>
            <a:p>
              <a:pPr algn="ctr"/>
              <a:endParaRPr lang="ru-RU" sz="1400" dirty="0" smtClean="0"/>
            </a:p>
            <a:p>
              <a:pPr algn="ctr"/>
              <a:r>
                <a:rPr lang="ru-RU" sz="1400" dirty="0" smtClean="0"/>
                <a:t>Медицинский работник, проводящий диагностическое исследование</a:t>
              </a:r>
            </a:p>
          </p:txBody>
        </p:sp>
        <p:pic>
          <p:nvPicPr>
            <p:cNvPr id="12" name="Picture 2" descr="Похожее изображение"/>
            <p:cNvPicPr>
              <a:picLocks noChangeAspect="1" noChangeArrowheads="1"/>
            </p:cNvPicPr>
            <p:nvPr/>
          </p:nvPicPr>
          <p:blipFill>
            <a:blip r:embed="rId3" cstate="print"/>
            <a:srcRect l="18529" t="2520" r="14766" b="37001"/>
            <a:stretch>
              <a:fillRect/>
            </a:stretch>
          </p:blipFill>
          <p:spPr bwMode="auto">
            <a:xfrm>
              <a:off x="1547664" y="1700808"/>
              <a:ext cx="756084" cy="1008112"/>
            </a:xfrm>
            <a:prstGeom prst="rect">
              <a:avLst/>
            </a:prstGeom>
            <a:noFill/>
          </p:spPr>
        </p:pic>
        <p:pic>
          <p:nvPicPr>
            <p:cNvPr id="13" name="Picture 2" descr="Похожее изображение"/>
            <p:cNvPicPr>
              <a:picLocks noChangeAspect="1" noChangeArrowheads="1"/>
            </p:cNvPicPr>
            <p:nvPr/>
          </p:nvPicPr>
          <p:blipFill>
            <a:blip r:embed="rId4" cstate="print"/>
            <a:srcRect l="29399" r="28601" b="45724"/>
            <a:stretch>
              <a:fillRect/>
            </a:stretch>
          </p:blipFill>
          <p:spPr bwMode="auto">
            <a:xfrm>
              <a:off x="1547664" y="4581128"/>
              <a:ext cx="668646" cy="936104"/>
            </a:xfrm>
            <a:prstGeom prst="rect">
              <a:avLst/>
            </a:prstGeom>
            <a:noFill/>
          </p:spPr>
        </p:pic>
      </p:grpSp>
      <p:grpSp>
        <p:nvGrpSpPr>
          <p:cNvPr id="6" name="Группа 14"/>
          <p:cNvGrpSpPr/>
          <p:nvPr/>
        </p:nvGrpSpPr>
        <p:grpSpPr>
          <a:xfrm>
            <a:off x="7740352" y="2996952"/>
            <a:ext cx="1260648" cy="1459905"/>
            <a:chOff x="6912768" y="2708920"/>
            <a:chExt cx="1260648" cy="1459905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6912768" y="3861048"/>
              <a:ext cx="126064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/>
                <a:t>Консультант</a:t>
              </a:r>
              <a:endParaRPr lang="ru-RU" sz="1400" dirty="0"/>
            </a:p>
          </p:txBody>
        </p:sp>
        <p:pic>
          <p:nvPicPr>
            <p:cNvPr id="17" name="Picture 2" descr="Похожее изображение"/>
            <p:cNvPicPr>
              <a:picLocks noChangeAspect="1" noChangeArrowheads="1"/>
            </p:cNvPicPr>
            <p:nvPr/>
          </p:nvPicPr>
          <p:blipFill>
            <a:blip r:embed="rId3" cstate="print"/>
            <a:srcRect l="18529" t="2520" r="14766" b="37001"/>
            <a:stretch>
              <a:fillRect/>
            </a:stretch>
          </p:blipFill>
          <p:spPr bwMode="auto">
            <a:xfrm flipH="1">
              <a:off x="7128792" y="2708920"/>
              <a:ext cx="864096" cy="1152128"/>
            </a:xfrm>
            <a:prstGeom prst="rect">
              <a:avLst/>
            </a:prstGeom>
            <a:noFill/>
          </p:spPr>
        </p:pic>
      </p:grpSp>
      <p:sp>
        <p:nvSpPr>
          <p:cNvPr id="22" name="Прямоугольник 21"/>
          <p:cNvSpPr/>
          <p:nvPr/>
        </p:nvSpPr>
        <p:spPr>
          <a:xfrm>
            <a:off x="360040" y="3741746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ru-RU" dirty="0" smtClean="0"/>
              <a:t> Направление на исследование</a:t>
            </a:r>
            <a:endParaRPr lang="ru-RU" i="1" dirty="0"/>
          </a:p>
        </p:txBody>
      </p:sp>
      <p:sp>
        <p:nvSpPr>
          <p:cNvPr id="23" name="Стрелка вниз 22"/>
          <p:cNvSpPr/>
          <p:nvPr/>
        </p:nvSpPr>
        <p:spPr>
          <a:xfrm>
            <a:off x="1368152" y="3429000"/>
            <a:ext cx="72008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1368152" y="4437112"/>
            <a:ext cx="72008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483768" y="3140968"/>
            <a:ext cx="31683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ru-RU" dirty="0" smtClean="0"/>
              <a:t> Показания (необходимость)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/>
              <a:t>Подготовка и согласование направления на ТМК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/>
              <a:t> Подготовка данных в цифровом виде</a:t>
            </a:r>
            <a:endParaRPr lang="ru-RU" i="1" dirty="0"/>
          </a:p>
        </p:txBody>
      </p:sp>
      <p:sp>
        <p:nvSpPr>
          <p:cNvPr id="27" name="Двойная стрелка влево/вправо 26"/>
          <p:cNvSpPr/>
          <p:nvPr/>
        </p:nvSpPr>
        <p:spPr>
          <a:xfrm>
            <a:off x="5436096" y="3284984"/>
            <a:ext cx="2448272" cy="86409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Телеконсультация</a:t>
            </a:r>
          </a:p>
          <a:p>
            <a:pPr algn="ctr"/>
            <a:r>
              <a:rPr lang="ru-RU" sz="1200" dirty="0" smtClean="0"/>
              <a:t>(синхронная/</a:t>
            </a:r>
            <a:r>
              <a:rPr lang="ru-RU" sz="1200" b="1" u="sng" dirty="0" smtClean="0"/>
              <a:t>асинхронная</a:t>
            </a:r>
            <a:r>
              <a:rPr lang="ru-RU" sz="1400" dirty="0" smtClean="0"/>
              <a:t>)</a:t>
            </a:r>
            <a:endParaRPr lang="ru-RU" sz="1400" u="sng" dirty="0"/>
          </a:p>
        </p:txBody>
      </p:sp>
      <p:sp>
        <p:nvSpPr>
          <p:cNvPr id="28" name="Стрелка вправо 27"/>
          <p:cNvSpPr/>
          <p:nvPr/>
        </p:nvSpPr>
        <p:spPr>
          <a:xfrm rot="1651569">
            <a:off x="1980723" y="2752349"/>
            <a:ext cx="86409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20154191">
            <a:off x="2058169" y="4820121"/>
            <a:ext cx="86409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55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73630" y="5"/>
            <a:ext cx="770371" cy="6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19672" y="2132856"/>
            <a:ext cx="71287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/>
              <a:t> На исследование направляет лечащий врач</a:t>
            </a:r>
          </a:p>
          <a:p>
            <a:endParaRPr lang="ru-RU" sz="2400" dirty="0" smtClean="0"/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На ТМК – могут направить и лечащий врач, и «диагност»</a:t>
            </a:r>
          </a:p>
          <a:p>
            <a:pPr>
              <a:buFont typeface="Arial" pitchFamily="34" charset="0"/>
              <a:buChar char="•"/>
            </a:pPr>
            <a:endParaRPr lang="ru-RU" sz="2400" dirty="0" smtClean="0"/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Нет консилиума</a:t>
            </a:r>
          </a:p>
          <a:p>
            <a:pPr>
              <a:buFont typeface="Arial" pitchFamily="34" charset="0"/>
              <a:buChar char="•"/>
            </a:pPr>
            <a:endParaRPr lang="ru-RU" sz="2400" dirty="0" smtClean="0"/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Лечащий врач получает результаты исследования в любом случае</a:t>
            </a:r>
          </a:p>
          <a:p>
            <a:pPr>
              <a:buFont typeface="Arial" pitchFamily="34" charset="0"/>
              <a:buChar char="•"/>
            </a:pPr>
            <a:endParaRPr lang="ru-RU" sz="2400" dirty="0" smtClean="0"/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Заключение ТМК </a:t>
            </a:r>
            <a:r>
              <a:rPr lang="ru-RU" sz="2400" i="1" u="sng" dirty="0" smtClean="0"/>
              <a:t>получает тот, кто направил </a:t>
            </a:r>
            <a:r>
              <a:rPr lang="ru-RU" sz="2400" dirty="0" smtClean="0"/>
              <a:t>на ТМК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13808" y="116632"/>
            <a:ext cx="33264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Клиническая телемедицина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764704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Консультации при дистанционном взаимодействии медицинских работников между собой с применением телемедицинских технологий в целях вынесения</a:t>
            </a:r>
          </a:p>
          <a:p>
            <a:pPr algn="ctr"/>
            <a:r>
              <a:rPr lang="ru-RU" b="1" dirty="0" smtClean="0"/>
              <a:t>заключения </a:t>
            </a:r>
            <a:r>
              <a:rPr lang="ru-RU" b="1" dirty="0" smtClean="0">
                <a:solidFill>
                  <a:srgbClr val="FF0000"/>
                </a:solidFill>
              </a:rPr>
              <a:t>по результатам диагностических исследований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2706" name="Picture 2" descr="Картинки по запросу 3d clipart important"/>
          <p:cNvPicPr>
            <a:picLocks noChangeAspect="1" noChangeArrowheads="1"/>
          </p:cNvPicPr>
          <p:nvPr/>
        </p:nvPicPr>
        <p:blipFill>
          <a:blip r:embed="rId3" cstate="print"/>
          <a:srcRect l="8400" r="7601" b="10832"/>
          <a:stretch>
            <a:fillRect/>
          </a:stretch>
        </p:blipFill>
        <p:spPr bwMode="auto">
          <a:xfrm>
            <a:off x="179512" y="3140968"/>
            <a:ext cx="1152128" cy="1656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755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73630" y="5"/>
            <a:ext cx="770371" cy="6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6755" y="116632"/>
            <a:ext cx="4588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Клиническая телемедицина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1052736"/>
            <a:ext cx="960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/>
              <a:t>Цель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94872" y="2564904"/>
            <a:ext cx="62603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/>
              <a:t>Заключение медицинского работника </a:t>
            </a:r>
          </a:p>
          <a:p>
            <a:pPr algn="ctr"/>
            <a:r>
              <a:rPr lang="ru-RU" sz="2800" b="1" strike="sngStrike" dirty="0" smtClean="0"/>
              <a:t>Протокол консилиума врачей</a:t>
            </a:r>
            <a:endParaRPr lang="ru-RU" sz="2800" b="1" strike="sngStrike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98928" y="4005064"/>
            <a:ext cx="5420651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ru-RU" sz="2800" dirty="0" smtClean="0"/>
              <a:t>Оценка состояния здоровья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ru-RU" sz="2800" dirty="0" smtClean="0"/>
              <a:t>Уточнение диагноза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ru-RU" sz="2800" dirty="0" smtClean="0"/>
              <a:t>Прогноз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ru-RU" sz="2800" dirty="0" smtClean="0"/>
              <a:t>Тактика обследования и лечения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ru-RU" sz="2800" dirty="0" smtClean="0"/>
              <a:t>Логистика (перевод, эвакуация)</a:t>
            </a:r>
            <a:endParaRPr lang="ru-RU" sz="2800" dirty="0"/>
          </a:p>
        </p:txBody>
      </p:sp>
      <p:sp>
        <p:nvSpPr>
          <p:cNvPr id="9" name="Стрелка вниз 8"/>
          <p:cNvSpPr/>
          <p:nvPr/>
        </p:nvSpPr>
        <p:spPr>
          <a:xfrm>
            <a:off x="4067944" y="1700808"/>
            <a:ext cx="216024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</p:spTree>
    <p:extLst>
      <p:ext uri="{BB962C8B-B14F-4D97-AF65-F5344CB8AC3E}">
        <p14:creationId xmlns="" xmlns:p14="http://schemas.microsoft.com/office/powerpoint/2010/main" val="17755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73630" y="5"/>
            <a:ext cx="770371" cy="6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115616" y="188640"/>
            <a:ext cx="65527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Пациент-центрированная </a:t>
            </a:r>
            <a:r>
              <a:rPr lang="ru-RU" sz="2800" b="1" dirty="0" smtClean="0">
                <a:solidFill>
                  <a:srgbClr val="7030A0"/>
                </a:solidFill>
              </a:rPr>
              <a:t>телемедицина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908720"/>
            <a:ext cx="960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/>
              <a:t>Цель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132856"/>
            <a:ext cx="47525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/>
              <a:t>Профилактика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Сбор и анализ жалоб и анамнеза</a:t>
            </a:r>
          </a:p>
          <a:p>
            <a:pPr>
              <a:buFont typeface="Arial" pitchFamily="34" charset="0"/>
              <a:buChar char="•"/>
            </a:pPr>
            <a:r>
              <a:rPr lang="ru-RU" sz="2800" u="sng" dirty="0" smtClean="0"/>
              <a:t>Оценка эффективности лечебно-диагностических манипуляций</a:t>
            </a:r>
          </a:p>
          <a:p>
            <a:pPr>
              <a:buFont typeface="Arial" pitchFamily="34" charset="0"/>
              <a:buChar char="•"/>
            </a:pPr>
            <a:r>
              <a:rPr lang="ru-RU" sz="2800" u="sng" dirty="0" smtClean="0"/>
              <a:t>Медицинское наблюдение за состоянием здоровья</a:t>
            </a:r>
            <a:endParaRPr lang="ru-RU" sz="2800" u="sng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64088" y="2132856"/>
            <a:ext cx="35283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/>
              <a:t>Принятие решение о необходимости очного приема</a:t>
            </a:r>
            <a:endParaRPr lang="ru-RU" sz="2800" dirty="0"/>
          </a:p>
        </p:txBody>
      </p:sp>
      <p:sp>
        <p:nvSpPr>
          <p:cNvPr id="8" name="Стрелка вниз 7"/>
          <p:cNvSpPr/>
          <p:nvPr/>
        </p:nvSpPr>
        <p:spPr>
          <a:xfrm rot="2348041">
            <a:off x="3884347" y="1456033"/>
            <a:ext cx="216024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9" name="Стрелка вниз 8"/>
          <p:cNvSpPr/>
          <p:nvPr/>
        </p:nvSpPr>
        <p:spPr>
          <a:xfrm rot="19241153">
            <a:off x="4677273" y="1455438"/>
            <a:ext cx="216024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</p:spTree>
    <p:extLst>
      <p:ext uri="{BB962C8B-B14F-4D97-AF65-F5344CB8AC3E}">
        <p14:creationId xmlns="" xmlns:p14="http://schemas.microsoft.com/office/powerpoint/2010/main" val="17755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73630" y="5"/>
            <a:ext cx="770371" cy="6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8569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/>
              <a:t> Консультирующая медицинская организация создает ЭМК пациента в своей МИС 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Подлежит хранению всё! Направление, заключения, данные мониторинга, аудио-, видео-протоколы </a:t>
            </a:r>
            <a:r>
              <a:rPr lang="en-US" sz="2000" dirty="0" smtClean="0"/>
              <a:t>etc</a:t>
            </a:r>
            <a:r>
              <a:rPr lang="ru-RU" sz="2000" dirty="0" smtClean="0"/>
              <a:t>…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При телемониторинге документируется каждый факт передачи/приема данных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Первичная медицинская документация – в соответствии с нормативами; сопутствующие материалы (протоколы и т.д.) – 1 год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Материалы вносятся в (М)ИС с использованием </a:t>
            </a:r>
            <a:r>
              <a:rPr lang="ru-RU" sz="2000" b="1" i="1" dirty="0" smtClean="0"/>
              <a:t>усиленной квалифицированной </a:t>
            </a:r>
            <a:r>
              <a:rPr lang="ru-RU" sz="2000" dirty="0" smtClean="0"/>
              <a:t>электронной подписи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Если используется «иная ИС», то ее оператор также </a:t>
            </a:r>
            <a:r>
              <a:rPr lang="ru-RU" sz="2000" b="1" i="1" dirty="0" smtClean="0"/>
              <a:t>обязан хранить данные</a:t>
            </a:r>
            <a:endParaRPr lang="ru-RU" sz="2000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188640"/>
            <a:ext cx="32533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Документирование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35842" name="Picture 2" descr="Картинки по запросу 3d clipart files"/>
          <p:cNvPicPr>
            <a:picLocks noChangeAspect="1" noChangeArrowheads="1"/>
          </p:cNvPicPr>
          <p:nvPr/>
        </p:nvPicPr>
        <p:blipFill>
          <a:blip r:embed="rId3" cstate="print"/>
          <a:srcRect b="10832"/>
          <a:stretch>
            <a:fillRect/>
          </a:stretch>
        </p:blipFill>
        <p:spPr bwMode="auto">
          <a:xfrm>
            <a:off x="3923928" y="5762449"/>
            <a:ext cx="1512168" cy="1095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755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73630" y="5"/>
            <a:ext cx="770371" cy="6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332656"/>
            <a:ext cx="3994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ОТВЕТСТВЕННОСТЬ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t="6888"/>
          <a:stretch>
            <a:fillRect/>
          </a:stretch>
        </p:blipFill>
        <p:spPr bwMode="auto">
          <a:xfrm>
            <a:off x="323528" y="1556792"/>
            <a:ext cx="8229335" cy="1080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411760" y="4005064"/>
            <a:ext cx="475296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0000"/>
                </a:solidFill>
              </a:rPr>
              <a:t> Методология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0000"/>
                </a:solidFill>
              </a:rPr>
              <a:t> Доказательность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0000"/>
                </a:solidFill>
              </a:rPr>
              <a:t> Протоколы (</a:t>
            </a:r>
            <a:r>
              <a:rPr lang="ru-RU" sz="2800" dirty="0" err="1" smtClean="0">
                <a:solidFill>
                  <a:srgbClr val="FF0000"/>
                </a:solidFill>
              </a:rPr>
              <a:t>скрипты</a:t>
            </a:r>
            <a:r>
              <a:rPr lang="ru-RU" sz="2800" dirty="0" smtClean="0">
                <a:solidFill>
                  <a:srgbClr val="FF0000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0000"/>
                </a:solidFill>
              </a:rPr>
              <a:t> Клинические рекомендации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0000"/>
                </a:solidFill>
              </a:rPr>
              <a:t> Настороженность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211960" y="2852936"/>
            <a:ext cx="576064" cy="115212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55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304800" y="152400"/>
          <a:ext cx="86868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88424" y="6"/>
            <a:ext cx="755576" cy="6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8388424" y="6"/>
            <a:ext cx="755576" cy="679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908720"/>
            <a:ext cx="85689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/>
              <a:t>«Телерадиология, или практика радиологии на расстоянии, предлагает технологический подход к разрешению </a:t>
            </a:r>
            <a:r>
              <a:rPr lang="ru-RU" sz="3200" i="1" dirty="0" err="1" smtClean="0"/>
              <a:t>логистических</a:t>
            </a:r>
            <a:r>
              <a:rPr lang="ru-RU" sz="3200" i="1" dirty="0" smtClean="0"/>
              <a:t> проблем радиологии и медицины»</a:t>
            </a:r>
            <a:endParaRPr lang="ru-RU" sz="2800" i="1" dirty="0" smtClean="0"/>
          </a:p>
        </p:txBody>
      </p:sp>
      <p:pic>
        <p:nvPicPr>
          <p:cNvPr id="7" name="Picture 5" descr="new-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356992"/>
            <a:ext cx="3244127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372200" y="5949280"/>
            <a:ext cx="1338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i="1" dirty="0" err="1" smtClean="0"/>
              <a:t>T.Bird</a:t>
            </a:r>
            <a:r>
              <a:rPr lang="ru-RU" i="1" dirty="0" smtClean="0"/>
              <a:t> , 1972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9853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73630" y="5"/>
            <a:ext cx="770371" cy="6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404664"/>
            <a:ext cx="5400600" cy="2633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95536" y="3284984"/>
            <a:ext cx="84969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/>
              <a:t>A04.30.011 Дистанционная расшифровка, описание и интерпретация данных ультразвуковых исследований</a:t>
            </a:r>
          </a:p>
          <a:p>
            <a:pPr lvl="0"/>
            <a:r>
              <a:rPr lang="ru-RU" sz="1200" dirty="0" smtClean="0"/>
              <a:t>A06.30.002.003 Описание и интерпретация данных рентгенографических исследований с применением телемедицинских технологий </a:t>
            </a:r>
          </a:p>
          <a:p>
            <a:pPr lvl="0"/>
            <a:r>
              <a:rPr lang="ru-RU" sz="1200" dirty="0" smtClean="0"/>
              <a:t>A06.30.002.004 Описание и интерпретация данных рентгеноскопических исследований с применением телемедицинских технологий </a:t>
            </a:r>
          </a:p>
          <a:p>
            <a:pPr lvl="0"/>
            <a:r>
              <a:rPr lang="ru-RU" sz="1200" dirty="0" smtClean="0"/>
              <a:t>A06.30.002.005 Описание и интерпретация компьютерных томограмм с применением телемедицинских технологий </a:t>
            </a:r>
          </a:p>
          <a:p>
            <a:pPr lvl="0"/>
            <a:r>
              <a:rPr lang="ru-RU" sz="1200" dirty="0" smtClean="0"/>
              <a:t>A06.30.002.006 Описание и интерпретация магнитно-резонансных томограмм с применением телемедицинских технологий</a:t>
            </a:r>
          </a:p>
          <a:p>
            <a:pPr lvl="0"/>
            <a:r>
              <a:rPr lang="ru-RU" sz="1200" dirty="0" smtClean="0"/>
              <a:t>A07.30.001.001 Реконструкция, описание и интерпретация </a:t>
            </a:r>
            <a:r>
              <a:rPr lang="ru-RU" sz="1200" dirty="0" err="1" smtClean="0"/>
              <a:t>радионуклидных</a:t>
            </a:r>
            <a:r>
              <a:rPr lang="ru-RU" sz="1200" dirty="0" smtClean="0"/>
              <a:t> исследований с применением телемедицинских технологий</a:t>
            </a:r>
          </a:p>
          <a:p>
            <a:pPr lvl="0"/>
            <a:r>
              <a:rPr lang="ru-RU" sz="1200" dirty="0" smtClean="0"/>
              <a:t>A05.10.004.001 Расшифровка, описание и интерпретация данных электрокардиографических исследований с применением телемедицинских технологий</a:t>
            </a:r>
          </a:p>
          <a:p>
            <a:pPr lvl="0"/>
            <a:r>
              <a:rPr lang="ru-RU" sz="1200" dirty="0" smtClean="0"/>
              <a:t>A08.30.032 Дистанционное описание и интерпретация гистологических микропрепаратов с использованием телемедицинских технологий </a:t>
            </a:r>
          </a:p>
          <a:p>
            <a:pPr lvl="0"/>
            <a:r>
              <a:rPr lang="ru-RU" sz="1200" dirty="0" smtClean="0"/>
              <a:t>A08.30.033 Дистанционное описание и интерпретация цитологических микропрепаратов с использованием телемедицинских технологий</a:t>
            </a:r>
          </a:p>
          <a:p>
            <a:pPr lvl="0"/>
            <a:r>
              <a:rPr lang="ru-RU" sz="1200" dirty="0" smtClean="0"/>
              <a:t>A03.30.010 Описание и интерпретация данных эндоскопических исследований с применением телемедицинских технологий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17755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88424" y="6"/>
            <a:ext cx="755576" cy="6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980728"/>
            <a:ext cx="4032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Специальный тариф </a:t>
            </a:r>
            <a:r>
              <a:rPr lang="ru-RU" sz="2400" dirty="0" smtClean="0"/>
              <a:t>на «описание и интерпретацию данных …. исследований с применением телемедицинских технологий»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980728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«Раздельный» тариф </a:t>
            </a:r>
            <a:r>
              <a:rPr lang="ru-RU" sz="2400" dirty="0" smtClean="0"/>
              <a:t>на выполнение и на описание/интерпретацию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5013176"/>
            <a:ext cx="6336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Территориальная программа государственных гарантий бесплатного оказания медицинской помощи </a:t>
            </a:r>
          </a:p>
          <a:p>
            <a:pPr algn="ctr"/>
            <a:r>
              <a:rPr lang="ru-RU" sz="2400" b="1" dirty="0" smtClean="0"/>
              <a:t>(«программа ОМС»)</a:t>
            </a:r>
            <a:endParaRPr lang="ru-RU" sz="24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2771800" y="3789040"/>
            <a:ext cx="1440160" cy="108012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4788024" y="3789040"/>
            <a:ext cx="1440160" cy="108012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73630" y="5"/>
            <a:ext cx="770371" cy="6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476672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Системотехническая база в соответствии с «Порядком…»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31840" y="1412776"/>
            <a:ext cx="54726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3200" dirty="0" smtClean="0"/>
              <a:t> ЕГИСЗ</a:t>
            </a:r>
          </a:p>
          <a:p>
            <a:pPr>
              <a:buFont typeface="Arial" pitchFamily="34" charset="0"/>
              <a:buChar char="•"/>
            </a:pPr>
            <a:endParaRPr lang="ru-RU" sz="3200" dirty="0" smtClean="0"/>
          </a:p>
          <a:p>
            <a:pPr>
              <a:buFont typeface="Arial" pitchFamily="34" charset="0"/>
              <a:buChar char="•"/>
            </a:pPr>
            <a:r>
              <a:rPr lang="ru-RU" sz="3200" dirty="0" smtClean="0"/>
              <a:t> </a:t>
            </a:r>
            <a:r>
              <a:rPr lang="ru-RU" sz="3200" dirty="0" err="1" smtClean="0"/>
              <a:t>рМИС</a:t>
            </a:r>
            <a:endParaRPr lang="ru-RU" sz="3200" dirty="0" smtClean="0"/>
          </a:p>
          <a:p>
            <a:pPr>
              <a:buFont typeface="Arial" pitchFamily="34" charset="0"/>
              <a:buChar char="•"/>
            </a:pPr>
            <a:endParaRPr lang="ru-RU" sz="3200" dirty="0" smtClean="0"/>
          </a:p>
          <a:p>
            <a:pPr>
              <a:buFont typeface="Arial" pitchFamily="34" charset="0"/>
              <a:buChar char="•"/>
            </a:pPr>
            <a:r>
              <a:rPr lang="ru-RU" sz="3200" dirty="0" smtClean="0"/>
              <a:t> МИС МО</a:t>
            </a:r>
          </a:p>
          <a:p>
            <a:pPr>
              <a:buFont typeface="Arial" pitchFamily="34" charset="0"/>
              <a:buChar char="•"/>
            </a:pPr>
            <a:endParaRPr lang="ru-RU" sz="3200" dirty="0" smtClean="0"/>
          </a:p>
          <a:p>
            <a:pPr>
              <a:buFont typeface="Arial" pitchFamily="34" charset="0"/>
              <a:buChar char="•"/>
            </a:pPr>
            <a:r>
              <a:rPr lang="ru-RU" sz="3200" dirty="0" smtClean="0"/>
              <a:t> Иные ИС (ст.91, 91.1 323-ФЗ)</a:t>
            </a:r>
            <a:endParaRPr lang="ru-RU" sz="3200" dirty="0"/>
          </a:p>
        </p:txBody>
      </p:sp>
      <p:pic>
        <p:nvPicPr>
          <p:cNvPr id="8" name="Picture 1" descr="C:\Users\Vladzimirskiy\Desktop\Clipart\mteksuppor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16832"/>
            <a:ext cx="1921450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55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88424" y="6"/>
            <a:ext cx="755576" cy="6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5576" y="404664"/>
            <a:ext cx="73972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Телерадиология профессиональная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3789040"/>
            <a:ext cx="76743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Телерадиология «сопровождающая»</a:t>
            </a:r>
            <a:endParaRPr lang="ru-RU" sz="3600" dirty="0"/>
          </a:p>
        </p:txBody>
      </p:sp>
      <p:pic>
        <p:nvPicPr>
          <p:cNvPr id="2050" name="Picture 2" descr="Картинки по запросу dicom"/>
          <p:cNvPicPr>
            <a:picLocks noChangeAspect="1" noChangeArrowheads="1"/>
          </p:cNvPicPr>
          <p:nvPr/>
        </p:nvPicPr>
        <p:blipFill>
          <a:blip r:embed="rId3" cstate="print"/>
          <a:srcRect l="2564" t="20008" r="6410" b="16634"/>
          <a:stretch>
            <a:fillRect/>
          </a:stretch>
        </p:blipFill>
        <p:spPr bwMode="auto">
          <a:xfrm>
            <a:off x="3131840" y="2060848"/>
            <a:ext cx="2952328" cy="790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Картинки по запросу dicom"/>
          <p:cNvPicPr>
            <a:picLocks noChangeAspect="1" noChangeArrowheads="1"/>
          </p:cNvPicPr>
          <p:nvPr/>
        </p:nvPicPr>
        <p:blipFill>
          <a:blip r:embed="rId3" cstate="print"/>
          <a:srcRect l="2564" t="20008" r="6410" b="16634"/>
          <a:stretch>
            <a:fillRect/>
          </a:stretch>
        </p:blipFill>
        <p:spPr bwMode="auto">
          <a:xfrm>
            <a:off x="2555776" y="5661248"/>
            <a:ext cx="2232248" cy="597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 descr="Картинки по запросу 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5445224"/>
            <a:ext cx="926962" cy="936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979712" y="1412776"/>
            <a:ext cx="5287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Телемедицинская сеть врачей лучевой диагностики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4725144"/>
            <a:ext cx="7760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Телемедицинская сеть, врачи лучевой диагностики участвуют в консилиумах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73630" y="5"/>
            <a:ext cx="770371" cy="6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96752"/>
            <a:ext cx="7352881" cy="5370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1187624" y="260648"/>
            <a:ext cx="63367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2E75B6"/>
                </a:solidFill>
                <a:latin typeface="+mj-lt"/>
              </a:rPr>
              <a:t>Единое цифровое пространство службы лучевой диагностики</a:t>
            </a:r>
            <a:endParaRPr lang="ru-RU" altLang="ru-RU" sz="2400" b="1" dirty="0">
              <a:solidFill>
                <a:srgbClr val="2E75B6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55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73630" y="5"/>
            <a:ext cx="770371" cy="6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79512" y="2276872"/>
            <a:ext cx="86409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Телемедицина – это не ИТ!</a:t>
            </a:r>
          </a:p>
        </p:txBody>
      </p:sp>
      <p:pic>
        <p:nvPicPr>
          <p:cNvPr id="31746" name="Picture 2" descr="Картинки по запросу страшная тай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573016"/>
            <a:ext cx="1714500" cy="2381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755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9998" y="794307"/>
            <a:ext cx="84249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0"/>
              </a:spcBef>
              <a:defRPr/>
            </a:pPr>
            <a:r>
              <a:rPr lang="ru-RU" sz="4400" b="1" dirty="0" smtClean="0">
                <a:solidFill>
                  <a:srgbClr val="FF0000"/>
                </a:solidFill>
              </a:rPr>
              <a:t>Телемедицина:</a:t>
            </a:r>
          </a:p>
          <a:p>
            <a:pPr marL="342900" lvl="0" indent="-342900" algn="ctr">
              <a:spcBef>
                <a:spcPct val="0"/>
              </a:spcBef>
              <a:defRPr/>
            </a:pPr>
            <a:r>
              <a:rPr lang="ru-RU" sz="4400" b="1" dirty="0" smtClean="0">
                <a:solidFill>
                  <a:srgbClr val="FF0000"/>
                </a:solidFill>
              </a:rPr>
              <a:t>инфраструктура без методологии не работает!</a:t>
            </a:r>
          </a:p>
        </p:txBody>
      </p:sp>
      <p:pic>
        <p:nvPicPr>
          <p:cNvPr id="45058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284984"/>
            <a:ext cx="4345770" cy="2652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88424" y="6"/>
            <a:ext cx="755576" cy="6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1124744"/>
            <a:ext cx="35365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4400" b="1" dirty="0" smtClean="0">
                <a:cs typeface="Arial" panose="020B0604020202020204" pitchFamily="34" charset="0"/>
              </a:rPr>
              <a:t>ЕРИС = ЦАМИ</a:t>
            </a:r>
            <a:endParaRPr lang="ru-RU" sz="3600" b="1" dirty="0"/>
          </a:p>
        </p:txBody>
      </p:sp>
      <p:pic>
        <p:nvPicPr>
          <p:cNvPr id="112644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t="18900" r="60211" b="24401"/>
          <a:stretch>
            <a:fillRect/>
          </a:stretch>
        </p:blipFill>
        <p:spPr bwMode="auto">
          <a:xfrm>
            <a:off x="6660232" y="836712"/>
            <a:ext cx="1326147" cy="1224136"/>
          </a:xfrm>
          <a:prstGeom prst="rect">
            <a:avLst/>
          </a:prstGeom>
          <a:noFill/>
        </p:spPr>
      </p:pic>
      <p:pic>
        <p:nvPicPr>
          <p:cNvPr id="112646" name="Picture 6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39789" b="5501"/>
          <a:stretch>
            <a:fillRect/>
          </a:stretch>
        </p:blipFill>
        <p:spPr bwMode="auto">
          <a:xfrm>
            <a:off x="6588224" y="3212976"/>
            <a:ext cx="1629057" cy="165618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1520" y="3573016"/>
            <a:ext cx="584506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4400" b="1" dirty="0" smtClean="0">
                <a:cs typeface="Arial" panose="020B0604020202020204" pitchFamily="34" charset="0"/>
              </a:rPr>
              <a:t>ЕРИС = </a:t>
            </a:r>
          </a:p>
          <a:p>
            <a:pPr algn="ctr"/>
            <a:r>
              <a:rPr lang="ru-RU" altLang="ru-RU" sz="4400" b="1" dirty="0" smtClean="0">
                <a:cs typeface="Arial" panose="020B0604020202020204" pitchFamily="34" charset="0"/>
              </a:rPr>
              <a:t>ЦАМИ+МЕТОДОЛОГИЯ</a:t>
            </a:r>
            <a:endParaRPr lang="ru-RU" sz="3600" b="1" dirty="0"/>
          </a:p>
        </p:txBody>
      </p:sp>
      <p:pic>
        <p:nvPicPr>
          <p:cNvPr id="11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88424" y="6"/>
            <a:ext cx="755576" cy="6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70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88424" y="6"/>
            <a:ext cx="755576" cy="6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692696"/>
            <a:ext cx="7708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Основные методики телерадиологии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1484784"/>
            <a:ext cx="849694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ru-RU" sz="2800" dirty="0" smtClean="0"/>
              <a:t> телемедицинская консультация</a:t>
            </a:r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endParaRPr lang="ru-RU" sz="1400" dirty="0" smtClean="0"/>
          </a:p>
          <a:p>
            <a:pPr algn="ctr">
              <a:buFont typeface="Wingdings" pitchFamily="2" charset="2"/>
              <a:buChar char="§"/>
            </a:pPr>
            <a:r>
              <a:rPr lang="ru-RU" sz="2800" dirty="0" smtClean="0"/>
              <a:t> телеаудит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2780928"/>
            <a:ext cx="5544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Интерпретация и анализ результатов исследования для решения клинико-диагностических и организационных задач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5517232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«Пересмотр»/«</a:t>
            </a:r>
            <a:r>
              <a:rPr lang="en-US" dirty="0" smtClean="0"/>
              <a:t>peer-review</a:t>
            </a:r>
            <a:r>
              <a:rPr lang="ru-RU" dirty="0" smtClean="0"/>
              <a:t>» результатов исследований для контроля качества</a:t>
            </a:r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>
            <a:off x="4589252" y="2204864"/>
            <a:ext cx="21602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4572000" y="4869160"/>
            <a:ext cx="21602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6244" y="4714875"/>
            <a:ext cx="4200525" cy="1666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9" y="1261674"/>
            <a:ext cx="3764757" cy="2815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114720" y="271316"/>
            <a:ext cx="68076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96351"/>
            <a:r>
              <a:rPr lang="ru-RU" sz="3200" b="1" dirty="0" smtClean="0">
                <a:solidFill>
                  <a:srgbClr val="0070C0"/>
                </a:solidFill>
                <a:ea typeface="Verdana" charset="0"/>
                <a:cs typeface="Verdana" charset="0"/>
              </a:rPr>
              <a:t>Т</a:t>
            </a:r>
            <a:r>
              <a:rPr lang="ru-RU" sz="3200" b="1" dirty="0" smtClean="0">
                <a:solidFill>
                  <a:srgbClr val="0070C0"/>
                </a:solidFill>
                <a:ea typeface="Verdana" charset="0"/>
                <a:cs typeface="Verdana" charset="0"/>
                <a:sym typeface="Helvetica Light"/>
              </a:rPr>
              <a:t>елемедицинское консультирование</a:t>
            </a:r>
            <a:endParaRPr lang="ru-RU" sz="3200" b="1" dirty="0">
              <a:solidFill>
                <a:srgbClr val="0070C0"/>
              </a:solidFill>
              <a:ea typeface="Verdana" charset="0"/>
              <a:cs typeface="Verdana" charset="0"/>
              <a:sym typeface="Helvetica Ligh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48653" y="2368035"/>
            <a:ext cx="40523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В 2017 г. – 2673 телеконсультации врачей ГП экспертами «НПЦМР ДЗМ»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7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73630" y="5"/>
            <a:ext cx="770371" cy="6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764705"/>
            <a:ext cx="864096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ТЕЛЕМЕДИЦИНСКИЕ ТЕХНОЛОГИИ</a:t>
            </a:r>
          </a:p>
          <a:p>
            <a:pPr algn="ctr"/>
            <a:r>
              <a:rPr lang="ru-RU" sz="3200" b="1" dirty="0" smtClean="0"/>
              <a:t>(242-ФЗ от 29.07.2017)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ru-RU" sz="2800" dirty="0" smtClean="0"/>
              <a:t>информационные технологии, обеспечивающие дистанционное взаимодействие медицинских работников между собой, с пациентами и (или) их законными представителями, идентификацию и аутентификацию указанных лиц, документирование совершаемых ими действий при проведении консилиумов, консультаций, дистанционного медицинского наблюдения за состоянием здоровья пациента</a:t>
            </a:r>
            <a:endParaRPr lang="ru-RU" sz="2800" dirty="0"/>
          </a:p>
        </p:txBody>
      </p:sp>
      <p:pic>
        <p:nvPicPr>
          <p:cNvPr id="4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73630" y="5"/>
            <a:ext cx="770371" cy="6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620688"/>
            <a:ext cx="87849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Телеаудит</a:t>
            </a:r>
          </a:p>
          <a:p>
            <a:pPr lvl="0" algn="ctr">
              <a:buFont typeface="Wingdings" pitchFamily="2" charset="2"/>
              <a:buChar char="§"/>
            </a:pPr>
            <a:endParaRPr lang="ru-RU" sz="2400" dirty="0" smtClean="0">
              <a:solidFill>
                <a:srgbClr val="0070C0"/>
              </a:solidFill>
            </a:endParaRPr>
          </a:p>
          <a:p>
            <a:pPr lvl="0" algn="ctr"/>
            <a:r>
              <a:rPr lang="ru-RU" sz="2400" dirty="0" smtClean="0">
                <a:solidFill>
                  <a:srgbClr val="0070C0"/>
                </a:solidFill>
              </a:rPr>
              <a:t>дистанционный, систематический, независимый и документируемый процесс оценки качества проведения и описания рентгенорадиологических исследований (КТ, МРТ, МГ, ПЭТ/КТ </a:t>
            </a:r>
            <a:r>
              <a:rPr lang="en-US" sz="2400" dirty="0" smtClean="0">
                <a:solidFill>
                  <a:srgbClr val="0070C0"/>
                </a:solidFill>
              </a:rPr>
              <a:t>etc</a:t>
            </a:r>
            <a:r>
              <a:rPr lang="ru-RU" sz="2400" dirty="0" smtClean="0">
                <a:solidFill>
                  <a:srgbClr val="0070C0"/>
                </a:solidFill>
              </a:rPr>
              <a:t>), выполненных в медицинской организации, с целью определения степени их соответствия рекомендуемым стандартам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8704" y="0"/>
            <a:ext cx="23785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Приоритет НПЦМР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6" name="Picture 4" descr="Картинки по запросу НПЦ медрадиологии"/>
          <p:cNvPicPr>
            <a:picLocks noChangeAspect="1" noChangeArrowheads="1"/>
          </p:cNvPicPr>
          <p:nvPr/>
        </p:nvPicPr>
        <p:blipFill>
          <a:blip r:embed="rId2" cstate="print"/>
          <a:srcRect r="5365"/>
          <a:stretch>
            <a:fillRect/>
          </a:stretch>
        </p:blipFill>
        <p:spPr bwMode="auto">
          <a:xfrm>
            <a:off x="2987824" y="3861048"/>
            <a:ext cx="3384376" cy="2567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73630" y="5"/>
            <a:ext cx="770371" cy="6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88424" y="6"/>
            <a:ext cx="755576" cy="6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387006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Телеаудит</a:t>
            </a:r>
            <a:endParaRPr lang="ru-RU" sz="2800" dirty="0" smtClean="0"/>
          </a:p>
        </p:txBody>
      </p:sp>
      <p:graphicFrame>
        <p:nvGraphicFramePr>
          <p:cNvPr id="7" name="Схема 6"/>
          <p:cNvGraphicFramePr/>
          <p:nvPr/>
        </p:nvGraphicFramePr>
        <p:xfrm>
          <a:off x="179512" y="1340768"/>
          <a:ext cx="871296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2257425" y="1562100"/>
          <a:ext cx="4314825" cy="3800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42962" y="5877611"/>
            <a:ext cx="76438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Достоверное (</a:t>
            </a:r>
            <a:r>
              <a:rPr lang="en-US" sz="2400" b="1" dirty="0" smtClean="0">
                <a:solidFill>
                  <a:srgbClr val="0070C0"/>
                </a:solidFill>
              </a:rPr>
              <a:t>p</a:t>
            </a:r>
            <a:r>
              <a:rPr lang="ru-RU" sz="2400" b="1" dirty="0" smtClean="0">
                <a:solidFill>
                  <a:srgbClr val="0070C0"/>
                </a:solidFill>
              </a:rPr>
              <a:t>&lt;0,05) снижение удельного веса клинически значимых расхождений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620688"/>
            <a:ext cx="6224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В 2015-2017 гг. проведено 48520 </a:t>
            </a:r>
            <a:r>
              <a:rPr lang="ru-RU" sz="2400" b="1" dirty="0" err="1" smtClean="0">
                <a:solidFill>
                  <a:srgbClr val="0070C0"/>
                </a:solidFill>
              </a:rPr>
              <a:t>телеаудитов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7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73630" y="5"/>
            <a:ext cx="770371" cy="6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73630" y="5"/>
            <a:ext cx="770371" cy="6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Изображение выглядит как снимок экрана,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2789AB56-4D9F-4641-A699-0C236A5EFA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0" t="20736" r="7473" b="10217"/>
          <a:stretch>
            <a:fillRect/>
          </a:stretch>
        </p:blipFill>
        <p:spPr>
          <a:xfrm>
            <a:off x="251520" y="404664"/>
            <a:ext cx="7992888" cy="4464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4067944" y="5229200"/>
            <a:ext cx="4842538" cy="1440160"/>
            <a:chOff x="1259632" y="1556792"/>
            <a:chExt cx="4842538" cy="1440160"/>
          </a:xfrm>
        </p:grpSpPr>
        <p:pic>
          <p:nvPicPr>
            <p:cNvPr id="6" name="Picture 2" descr="C:\Users\Vladzimirskiy\Desktop\РУКОПИСИ\_DONE\Перекрестные\30582175_197415057528696_2019127395012837376_o.jpg"/>
            <p:cNvPicPr>
              <a:picLocks noChangeAspect="1" noChangeArrowheads="1"/>
            </p:cNvPicPr>
            <p:nvPr/>
          </p:nvPicPr>
          <p:blipFill>
            <a:blip r:embed="rId4" cstate="print"/>
            <a:srcRect r="77969" b="65136"/>
            <a:stretch>
              <a:fillRect/>
            </a:stretch>
          </p:blipFill>
          <p:spPr bwMode="auto">
            <a:xfrm>
              <a:off x="1259632" y="1556792"/>
              <a:ext cx="1296144" cy="1355060"/>
            </a:xfrm>
            <a:prstGeom prst="rect">
              <a:avLst/>
            </a:prstGeom>
            <a:noFill/>
          </p:spPr>
        </p:pic>
        <p:pic>
          <p:nvPicPr>
            <p:cNvPr id="7" name="Picture 2" descr="C:\Users\Vladzimirskiy\Desktop\РУКОПИСИ\_DONE\Перекрестные\30582175_197415057528696_2019127395012837376_o.jpg"/>
            <p:cNvPicPr>
              <a:picLocks noChangeAspect="1" noChangeArrowheads="1"/>
            </p:cNvPicPr>
            <p:nvPr/>
          </p:nvPicPr>
          <p:blipFill>
            <a:blip r:embed="rId4" cstate="print"/>
            <a:srcRect t="68212" r="49929" b="19662"/>
            <a:stretch>
              <a:fillRect/>
            </a:stretch>
          </p:blipFill>
          <p:spPr bwMode="auto">
            <a:xfrm>
              <a:off x="2051720" y="2348880"/>
              <a:ext cx="4050450" cy="6480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="" xmlns:p14="http://schemas.microsoft.com/office/powerpoint/2010/main" val="17755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73630" y="5"/>
            <a:ext cx="770371" cy="6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D5C21615-5BE2-4BAA-99EC-19BFEC5E47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93" t="16281" r="9032" b="12444"/>
          <a:stretch>
            <a:fillRect/>
          </a:stretch>
        </p:blipFill>
        <p:spPr>
          <a:xfrm>
            <a:off x="683568" y="980728"/>
            <a:ext cx="7848872" cy="4608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7755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73630" y="5"/>
            <a:ext cx="770371" cy="6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20"/>
          <p:cNvGraphicFramePr/>
          <p:nvPr/>
        </p:nvGraphicFramePr>
        <p:xfrm>
          <a:off x="4716016" y="1347614"/>
          <a:ext cx="3984812" cy="304556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00380"/>
                <a:gridCol w="1084432"/>
              </a:tblGrid>
              <a:tr h="370840">
                <a:tc>
                  <a:txBody>
                    <a:bodyPr/>
                    <a:lstStyle/>
                    <a:p>
                      <a:pPr algn="l" defTabSz="685722">
                        <a:defRPr sz="1800"/>
                      </a:pPr>
                      <a:r>
                        <a:rPr sz="1600" dirty="0"/>
                        <a:t>ФОТ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685722">
                        <a:defRPr sz="1800"/>
                      </a:pPr>
                      <a:r>
                        <a:rPr sz="1600"/>
                        <a:t>–59%</a:t>
                      </a:r>
                      <a:endParaRPr sz="1600" b="1"/>
                    </a:p>
                  </a:txBody>
                  <a:tcPr marL="45720" marR="4572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l" defTabSz="685722">
                        <a:defRPr sz="1800"/>
                      </a:pPr>
                      <a:r>
                        <a:rPr sz="1600" dirty="0" err="1"/>
                        <a:t>Эксплуатационные</a:t>
                      </a:r>
                      <a:r>
                        <a:rPr sz="1600" dirty="0"/>
                        <a:t> и </a:t>
                      </a:r>
                      <a:r>
                        <a:rPr sz="1600" dirty="0" err="1"/>
                        <a:t>коммунальные</a:t>
                      </a:r>
                      <a:r>
                        <a:rPr sz="1600" dirty="0"/>
                        <a:t> </a:t>
                      </a:r>
                      <a:r>
                        <a:rPr sz="1600" dirty="0" err="1"/>
                        <a:t>расходы</a:t>
                      </a:r>
                      <a:endParaRPr sz="1600"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685722">
                        <a:defRPr sz="1800"/>
                      </a:pPr>
                      <a:r>
                        <a:rPr sz="1600"/>
                        <a:t>–25% </a:t>
                      </a:r>
                      <a:endParaRPr sz="1600" b="1"/>
                    </a:p>
                  </a:txBody>
                  <a:tcPr marL="45720" marR="45720" horzOverflow="overflow"/>
                </a:tc>
              </a:tr>
              <a:tr h="464925">
                <a:tc>
                  <a:txBody>
                    <a:bodyPr/>
                    <a:lstStyle/>
                    <a:p>
                      <a:pPr algn="l" defTabSz="685722">
                        <a:defRPr sz="1800"/>
                      </a:pPr>
                      <a:r>
                        <a:rPr sz="1600" dirty="0" err="1"/>
                        <a:t>Фотолаборатория</a:t>
                      </a:r>
                      <a:endParaRPr sz="1600"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685722">
                        <a:defRPr sz="1800"/>
                      </a:pPr>
                      <a:r>
                        <a:rPr sz="1600"/>
                        <a:t>–40% </a:t>
                      </a:r>
                      <a:endParaRPr sz="1600" b="1"/>
                    </a:p>
                  </a:txBody>
                  <a:tcPr marL="45720" marR="4572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l" defTabSz="685722">
                        <a:defRPr sz="1800"/>
                      </a:pPr>
                      <a:r>
                        <a:rPr sz="1600" dirty="0" err="1"/>
                        <a:t>Заработная</a:t>
                      </a:r>
                      <a:r>
                        <a:rPr sz="1600" dirty="0"/>
                        <a:t> </a:t>
                      </a:r>
                      <a:r>
                        <a:rPr sz="1600" dirty="0" err="1"/>
                        <a:t>плата</a:t>
                      </a:r>
                      <a:endParaRPr sz="1600"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685722">
                        <a:defRPr sz="1800"/>
                      </a:pPr>
                      <a:r>
                        <a:rPr sz="1600"/>
                        <a:t>+127%</a:t>
                      </a:r>
                      <a:endParaRPr sz="1600" b="1"/>
                    </a:p>
                  </a:txBody>
                  <a:tcPr marL="45720" marR="4572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l" defTabSz="685722">
                        <a:defRPr sz="1800"/>
                      </a:pPr>
                      <a:r>
                        <a:rPr sz="1600" dirty="0" err="1"/>
                        <a:t>Исследований</a:t>
                      </a:r>
                      <a:r>
                        <a:rPr sz="1600" dirty="0"/>
                        <a:t> в </a:t>
                      </a:r>
                      <a:r>
                        <a:rPr sz="1600" dirty="0" err="1"/>
                        <a:t>смену</a:t>
                      </a:r>
                      <a:endParaRPr sz="1600"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685722">
                        <a:defRPr sz="1800"/>
                      </a:pPr>
                      <a:r>
                        <a:rPr sz="1600"/>
                        <a:t>+200% </a:t>
                      </a:r>
                      <a:endParaRPr sz="1600" b="1"/>
                    </a:p>
                  </a:txBody>
                  <a:tcPr marL="45720" marR="4572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l" defTabSz="685722">
                        <a:defRPr sz="1800"/>
                      </a:pPr>
                      <a:r>
                        <a:rPr sz="1600" dirty="0" err="1"/>
                        <a:t>Описаний</a:t>
                      </a:r>
                      <a:r>
                        <a:rPr sz="1600" dirty="0"/>
                        <a:t> в </a:t>
                      </a:r>
                      <a:r>
                        <a:rPr sz="1600" dirty="0" err="1"/>
                        <a:t>смену</a:t>
                      </a:r>
                      <a:endParaRPr sz="1600"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685722">
                        <a:defRPr sz="1800"/>
                      </a:pPr>
                      <a:r>
                        <a:rPr sz="1600"/>
                        <a:t>+400% </a:t>
                      </a:r>
                      <a:endParaRPr sz="1600" b="1"/>
                    </a:p>
                  </a:txBody>
                  <a:tcPr marL="45720" marR="4572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l" defTabSz="685722">
                        <a:defRPr sz="1800"/>
                      </a:pPr>
                      <a:r>
                        <a:rPr sz="1600" dirty="0" err="1"/>
                        <a:t>Мотивация</a:t>
                      </a:r>
                      <a:endParaRPr sz="1600"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685722">
                        <a:defRPr sz="1400" b="1"/>
                      </a:pPr>
                      <a:r>
                        <a:rPr sz="1600" dirty="0"/>
                        <a:t>+</a:t>
                      </a:r>
                      <a:r>
                        <a:rPr sz="2800" dirty="0"/>
                        <a:t>∞</a:t>
                      </a:r>
                    </a:p>
                  </a:txBody>
                  <a:tcPr marL="45720" marR="45720" horzOverflow="overflow"/>
                </a:tc>
              </a:tr>
            </a:tbl>
          </a:graphicData>
        </a:graphic>
      </p:graphicFrame>
      <p:sp>
        <p:nvSpPr>
          <p:cNvPr id="6" name="Прямоугольник 22"/>
          <p:cNvSpPr txBox="1"/>
          <p:nvPr/>
        </p:nvSpPr>
        <p:spPr>
          <a:xfrm>
            <a:off x="467544" y="620688"/>
            <a:ext cx="352839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b="1">
                <a:solidFill>
                  <a:srgbClr val="FF0000"/>
                </a:solidFill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</a:rPr>
              <a:t>Качество медицинской помощи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22"/>
          <p:cNvSpPr txBox="1"/>
          <p:nvPr/>
        </p:nvSpPr>
        <p:spPr>
          <a:xfrm>
            <a:off x="4716016" y="620688"/>
            <a:ext cx="424847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b="1">
                <a:solidFill>
                  <a:srgbClr val="FF0000"/>
                </a:solidFill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</a:rPr>
              <a:t>Экономическая результативность</a:t>
            </a:r>
          </a:p>
        </p:txBody>
      </p:sp>
      <p:graphicFrame>
        <p:nvGraphicFramePr>
          <p:cNvPr id="9" name="Таблица 20"/>
          <p:cNvGraphicFramePr/>
          <p:nvPr/>
        </p:nvGraphicFramePr>
        <p:xfrm>
          <a:off x="251520" y="1419622"/>
          <a:ext cx="3672408" cy="1320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767545"/>
                <a:gridCol w="904863"/>
              </a:tblGrid>
              <a:tr h="370840">
                <a:tc>
                  <a:txBody>
                    <a:bodyPr/>
                    <a:lstStyle/>
                    <a:p>
                      <a:pPr algn="l" defTabSz="685722">
                        <a:defRPr sz="1800"/>
                      </a:pPr>
                      <a:r>
                        <a:rPr lang="ru-RU" sz="1600" dirty="0" smtClean="0"/>
                        <a:t>Общие замечания</a:t>
                      </a:r>
                      <a:endParaRPr sz="1600"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685722">
                        <a:defRPr sz="1800"/>
                      </a:pPr>
                      <a:r>
                        <a:rPr sz="1600" dirty="0" smtClean="0"/>
                        <a:t>–</a:t>
                      </a:r>
                      <a:r>
                        <a:rPr lang="ru-RU" sz="1600" dirty="0" smtClean="0"/>
                        <a:t>17</a:t>
                      </a:r>
                      <a:r>
                        <a:rPr sz="1600" dirty="0" smtClean="0"/>
                        <a:t>%</a:t>
                      </a:r>
                      <a:endParaRPr sz="1600" b="1" dirty="0"/>
                    </a:p>
                  </a:txBody>
                  <a:tcPr marL="45720" marR="4572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l" defTabSz="685722">
                        <a:defRPr sz="1800"/>
                      </a:pPr>
                      <a:r>
                        <a:rPr lang="ru-RU" sz="1600" dirty="0" smtClean="0"/>
                        <a:t>Расхождения</a:t>
                      </a:r>
                      <a:endParaRPr sz="1600"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685722">
                        <a:defRPr sz="1800"/>
                      </a:pPr>
                      <a:r>
                        <a:rPr sz="1600" dirty="0" smtClean="0"/>
                        <a:t>–</a:t>
                      </a:r>
                      <a:r>
                        <a:rPr lang="ru-RU" sz="1600" dirty="0" smtClean="0"/>
                        <a:t>43</a:t>
                      </a:r>
                      <a:r>
                        <a:rPr sz="1600" dirty="0" smtClean="0"/>
                        <a:t>% </a:t>
                      </a:r>
                      <a:endParaRPr sz="1600" b="1" dirty="0"/>
                    </a:p>
                  </a:txBody>
                  <a:tcPr marL="45720" marR="45720" horzOverflow="overflow"/>
                </a:tc>
              </a:tr>
              <a:tr h="464925">
                <a:tc>
                  <a:txBody>
                    <a:bodyPr/>
                    <a:lstStyle/>
                    <a:p>
                      <a:pPr algn="l" defTabSz="685722">
                        <a:defRPr sz="1800"/>
                      </a:pPr>
                      <a:r>
                        <a:rPr lang="ru-RU" sz="1600" dirty="0" smtClean="0"/>
                        <a:t>Клинически значимые</a:t>
                      </a:r>
                      <a:r>
                        <a:rPr lang="ru-RU" sz="1600" baseline="0" dirty="0" smtClean="0"/>
                        <a:t> расхождения</a:t>
                      </a:r>
                      <a:endParaRPr sz="16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685722">
                        <a:defRPr sz="1800"/>
                      </a:pPr>
                      <a:r>
                        <a:rPr sz="1600" dirty="0" smtClean="0"/>
                        <a:t>–</a:t>
                      </a:r>
                      <a:r>
                        <a:rPr lang="ru-RU" sz="1600" dirty="0" smtClean="0"/>
                        <a:t>67</a:t>
                      </a:r>
                      <a:r>
                        <a:rPr sz="1600" dirty="0" smtClean="0"/>
                        <a:t>% </a:t>
                      </a:r>
                      <a:endParaRPr sz="1600" b="1" dirty="0"/>
                    </a:p>
                  </a:txBody>
                  <a:tcPr marL="45720" marR="45720" horzOverflow="overflow"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932040" y="5013176"/>
            <a:ext cx="3744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</a:rPr>
              <a:t>Экономия 23,5 миллионов рублей в год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11" name="Picture 2" descr="C:\Users\Vladzimirskiy\Desktop\ПРОЕКТЫ\СТРАТЕГ\IMG_1201.JPG"/>
          <p:cNvPicPr>
            <a:picLocks noChangeAspect="1" noChangeArrowheads="1"/>
          </p:cNvPicPr>
          <p:nvPr/>
        </p:nvPicPr>
        <p:blipFill>
          <a:blip r:embed="rId3" cstate="print"/>
          <a:srcRect t="24096" b="3873"/>
          <a:stretch>
            <a:fillRect/>
          </a:stretch>
        </p:blipFill>
        <p:spPr bwMode="auto">
          <a:xfrm>
            <a:off x="251520" y="3717032"/>
            <a:ext cx="4048708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7755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88424" y="6"/>
            <a:ext cx="755576" cy="6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42324" y="679394"/>
            <a:ext cx="6264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/>
              <a:t>Что дальше?</a:t>
            </a:r>
            <a:endParaRPr lang="ru-RU" sz="5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2420888"/>
            <a:ext cx="5101888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8233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Vladzimirskiy\Desktop\НАУЧНЫЕ ПРОЕКТЫ\Казань\Result\out_8and142\B4_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9474" y="1624538"/>
            <a:ext cx="1208870" cy="1391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323528" y="1912862"/>
            <a:ext cx="2370953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00994" y="953658"/>
            <a:ext cx="2304256" cy="61554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+mj-lt"/>
              </a:rPr>
              <a:t>Сервис разметки данных КТ</a:t>
            </a:r>
            <a:endParaRPr lang="ru-RU" sz="1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260648"/>
            <a:ext cx="5873077" cy="49243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+mj-lt"/>
              </a:rPr>
              <a:t>Направление «искусственный интеллект»</a:t>
            </a:r>
            <a:endParaRPr lang="ru-RU" sz="2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15039" y="947223"/>
            <a:ext cx="2789199" cy="61554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+mj-lt"/>
              </a:rPr>
              <a:t>Авторские свидетельства на </a:t>
            </a:r>
            <a:r>
              <a:rPr lang="en-US" sz="1600" b="1" dirty="0" smtClean="0">
                <a:solidFill>
                  <a:srgbClr val="0070C0"/>
                </a:solidFill>
                <a:latin typeface="+mj-lt"/>
              </a:rPr>
              <a:t>data-set’</a:t>
            </a:r>
            <a:r>
              <a:rPr lang="ru-RU" sz="1600" b="1" dirty="0" err="1" smtClean="0">
                <a:solidFill>
                  <a:srgbClr val="0070C0"/>
                </a:solidFill>
                <a:latin typeface="+mj-lt"/>
              </a:rPr>
              <a:t>ы</a:t>
            </a:r>
            <a:endParaRPr lang="ru-RU" sz="16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t="7114" r="5306" b="9056"/>
          <a:stretch>
            <a:fillRect/>
          </a:stretch>
        </p:blipFill>
        <p:spPr bwMode="auto">
          <a:xfrm rot="5400000">
            <a:off x="2699670" y="2561056"/>
            <a:ext cx="2581754" cy="1573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469102" y="934865"/>
            <a:ext cx="2304256" cy="61554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+mj-lt"/>
              </a:rPr>
              <a:t>Научные исследования</a:t>
            </a:r>
            <a:endParaRPr lang="ru-RU" sz="16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" name="Picture 2" descr="C:\Users\Vladzimirskiy\Desktop\НАУЧНЫЕ ПРОЕКТЫ\Казань\Result\out_8and142\B4_Ou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2200894"/>
            <a:ext cx="1238127" cy="14008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4286" t="3922" r="12987" b="3922"/>
          <a:stretch>
            <a:fillRect/>
          </a:stretch>
        </p:blipFill>
        <p:spPr bwMode="auto">
          <a:xfrm>
            <a:off x="6499652" y="3468132"/>
            <a:ext cx="1384715" cy="1541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1595660-6FBF-4163-AE5D-9762E7D109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0075" t="13847" r="5901" b="31800"/>
          <a:stretch/>
        </p:blipFill>
        <p:spPr>
          <a:xfrm>
            <a:off x="6300192" y="5153222"/>
            <a:ext cx="2545043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2776958"/>
            <a:ext cx="1872208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88424" y="6"/>
            <a:ext cx="755576" cy="6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1595660-6FBF-4163-AE5D-9762E7D1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0075" t="16434" r="5901" b="31800"/>
          <a:stretch/>
        </p:blipFill>
        <p:spPr>
          <a:xfrm>
            <a:off x="467544" y="1556792"/>
            <a:ext cx="3509319" cy="2305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Группа 16"/>
          <p:cNvGrpSpPr/>
          <p:nvPr/>
        </p:nvGrpSpPr>
        <p:grpSpPr>
          <a:xfrm>
            <a:off x="4211960" y="2924944"/>
            <a:ext cx="3857009" cy="2376264"/>
            <a:chOff x="4067944" y="2420888"/>
            <a:chExt cx="4237497" cy="237626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947C4C57-0014-48D6-BF9B-B2A3C3D658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20075" t="17332" r="5034" b="10801"/>
            <a:stretch/>
          </p:blipFill>
          <p:spPr>
            <a:xfrm>
              <a:off x="4067944" y="2420888"/>
              <a:ext cx="4237497" cy="23762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D812CA3C-DAA4-4E2E-A31B-E6EED1B4B3B3}"/>
                </a:ext>
              </a:extLst>
            </p:cNvPr>
            <p:cNvSpPr/>
            <p:nvPr/>
          </p:nvSpPr>
          <p:spPr>
            <a:xfrm flipV="1">
              <a:off x="5868144" y="3428999"/>
              <a:ext cx="1872208" cy="1440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96692" y="370626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+mj-lt"/>
              </a:rPr>
              <a:t>Обработка естественного языка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+mj-lt"/>
              </a:rPr>
              <a:t>для </a:t>
            </a:r>
            <a:r>
              <a:rPr lang="ru-RU" sz="2800" b="1" dirty="0" err="1" smtClean="0">
                <a:solidFill>
                  <a:srgbClr val="0070C0"/>
                </a:solidFill>
                <a:latin typeface="+mj-lt"/>
              </a:rPr>
              <a:t>телеаудита</a:t>
            </a:r>
            <a:endParaRPr lang="ru-RU" sz="2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19450"/>
            <a:ext cx="5580112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1400" i="1" dirty="0" smtClean="0"/>
              <a:t>Исследование выполнено, результаты готовятся к публикации…</a:t>
            </a:r>
            <a:endParaRPr lang="ru-RU" sz="1400" i="1" dirty="0"/>
          </a:p>
        </p:txBody>
      </p:sp>
      <p:grpSp>
        <p:nvGrpSpPr>
          <p:cNvPr id="4" name="Группа 11"/>
          <p:cNvGrpSpPr/>
          <p:nvPr/>
        </p:nvGrpSpPr>
        <p:grpSpPr>
          <a:xfrm>
            <a:off x="4860032" y="1556792"/>
            <a:ext cx="2467745" cy="1130876"/>
            <a:chOff x="179512" y="1275606"/>
            <a:chExt cx="4392488" cy="1728192"/>
          </a:xfrm>
        </p:grpSpPr>
        <p:pic>
          <p:nvPicPr>
            <p:cNvPr id="13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275606"/>
              <a:ext cx="4392488" cy="172819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1907705" y="2684798"/>
              <a:ext cx="2520280" cy="28803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571535" y="5433016"/>
            <a:ext cx="7716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+mj-lt"/>
              </a:rPr>
              <a:t>Количественный анализ 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– расхождения описание/заключение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+mj-lt"/>
              </a:rPr>
              <a:t>Качественный анализ 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– соответствие рекомендаций выявленной патологии</a:t>
            </a:r>
            <a:endParaRPr lang="ru-RU" dirty="0">
              <a:latin typeface="+mj-lt"/>
            </a:endParaRPr>
          </a:p>
        </p:txBody>
      </p:sp>
      <p:pic>
        <p:nvPicPr>
          <p:cNvPr id="17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88424" y="6"/>
            <a:ext cx="755576" cy="6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497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8388424" y="6"/>
            <a:ext cx="755576" cy="679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03648" y="2060848"/>
            <a:ext cx="6264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/>
              <a:t>Телемедицинский скрининг</a:t>
            </a:r>
            <a:endParaRPr lang="ru-RU" sz="5400" dirty="0"/>
          </a:p>
        </p:txBody>
      </p:sp>
    </p:spTree>
    <p:extLst>
      <p:ext uri="{BB962C8B-B14F-4D97-AF65-F5344CB8AC3E}">
        <p14:creationId xmlns="" xmlns:p14="http://schemas.microsoft.com/office/powerpoint/2010/main" val="83154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79512" y="352982"/>
            <a:ext cx="856895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3600" b="1" dirty="0" smtClean="0"/>
              <a:t>Телерадиология</a:t>
            </a:r>
            <a:r>
              <a:rPr lang="ru-RU" sz="3600" dirty="0" smtClean="0"/>
              <a:t> </a:t>
            </a:r>
          </a:p>
          <a:p>
            <a:pPr algn="ctr"/>
            <a:endParaRPr lang="ru-RU" sz="3600" dirty="0" smtClean="0"/>
          </a:p>
          <a:p>
            <a:pPr algn="ctr"/>
            <a:r>
              <a:rPr lang="ru-RU" sz="3600" dirty="0" smtClean="0"/>
              <a:t>клиническая </a:t>
            </a:r>
            <a:r>
              <a:rPr lang="ru-RU" sz="3600" dirty="0" err="1" smtClean="0"/>
              <a:t>субдисциплина</a:t>
            </a:r>
            <a:r>
              <a:rPr lang="ru-RU" sz="3600" dirty="0" smtClean="0"/>
              <a:t>, изучающая дистанционную интерпретацию результатов лучевых методов исследований различных органов и систем, а также организацию лучевой диагностики посредством использования информационно- телекоммуникационных систем</a:t>
            </a:r>
            <a:endParaRPr lang="ru-RU" sz="3600" dirty="0"/>
          </a:p>
        </p:txBody>
      </p:sp>
      <p:pic>
        <p:nvPicPr>
          <p:cNvPr id="6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88424" y="6"/>
            <a:ext cx="755576" cy="6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55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132856"/>
            <a:ext cx="5112568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83568" y="347792"/>
            <a:ext cx="6912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Телемедицинский скрининг (</a:t>
            </a:r>
            <a:r>
              <a:rPr lang="ru-RU" sz="2400" b="1" dirty="0" err="1">
                <a:solidFill>
                  <a:srgbClr val="000000"/>
                </a:solidFill>
              </a:rPr>
              <a:t>телескрининг</a:t>
            </a:r>
            <a:r>
              <a:rPr lang="ru-RU" sz="2400" b="1" dirty="0">
                <a:solidFill>
                  <a:srgbClr val="000000"/>
                </a:solidFill>
              </a:rPr>
              <a:t>) </a:t>
            </a:r>
            <a:r>
              <a:rPr lang="ru-RU" sz="2400" dirty="0" smtClean="0">
                <a:solidFill>
                  <a:srgbClr val="000000"/>
                </a:solidFill>
              </a:rPr>
              <a:t>дистанционное </a:t>
            </a:r>
            <a:r>
              <a:rPr lang="ru-RU" sz="2400" dirty="0">
                <a:solidFill>
                  <a:srgbClr val="000000"/>
                </a:solidFill>
              </a:rPr>
              <a:t>выявление и </a:t>
            </a:r>
            <a:r>
              <a:rPr lang="ru-RU" sz="2400" dirty="0" smtClean="0">
                <a:solidFill>
                  <a:srgbClr val="000000"/>
                </a:solidFill>
              </a:rPr>
              <a:t>формирование </a:t>
            </a:r>
            <a:r>
              <a:rPr lang="ru-RU" sz="2400" dirty="0">
                <a:solidFill>
                  <a:srgbClr val="000000"/>
                </a:solidFill>
              </a:rPr>
              <a:t>групп риска для проведения профилактических мероприятий </a:t>
            </a:r>
            <a:endParaRPr lang="ru-RU" sz="2400" dirty="0"/>
          </a:p>
        </p:txBody>
      </p:sp>
      <p:pic>
        <p:nvPicPr>
          <p:cNvPr id="6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8388424" y="6"/>
            <a:ext cx="755576" cy="679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1297" t="2877" r="2507" b="2790"/>
          <a:stretch/>
        </p:blipFill>
        <p:spPr>
          <a:xfrm>
            <a:off x="5580112" y="2420888"/>
            <a:ext cx="3312368" cy="108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l="1645" t="2203" r="2898" b="4246"/>
          <a:stretch/>
        </p:blipFill>
        <p:spPr>
          <a:xfrm>
            <a:off x="5580112" y="3717032"/>
            <a:ext cx="3312368" cy="1370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0" descr="C:\Users\USER\YandexDisk\Скриншоты\2014-03-11 16-12-36 Скриншот экран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157192"/>
            <a:ext cx="1759846" cy="1500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3012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8388424" y="6"/>
            <a:ext cx="755576" cy="679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74" y="1305182"/>
            <a:ext cx="82980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74" y="2924944"/>
            <a:ext cx="82980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74" y="4713734"/>
            <a:ext cx="82980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Картинки по запросу clipart 3D ser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9960" y="2692163"/>
            <a:ext cx="1702338" cy="1702338"/>
          </a:xfrm>
          <a:prstGeom prst="rect">
            <a:avLst/>
          </a:prstGeom>
          <a:noFill/>
        </p:spPr>
      </p:pic>
      <p:grpSp>
        <p:nvGrpSpPr>
          <p:cNvPr id="2" name="Группа 37"/>
          <p:cNvGrpSpPr/>
          <p:nvPr/>
        </p:nvGrpSpPr>
        <p:grpSpPr>
          <a:xfrm>
            <a:off x="7172275" y="1237750"/>
            <a:ext cx="1690068" cy="1080120"/>
            <a:chOff x="6732240" y="2204864"/>
            <a:chExt cx="2035969" cy="1368152"/>
          </a:xfrm>
        </p:grpSpPr>
        <p:pic>
          <p:nvPicPr>
            <p:cNvPr id="8" name="Picture 6" descr="Картинки по запросу clipart 3D computer man"/>
            <p:cNvPicPr>
              <a:picLocks noChangeAspect="1" noChangeArrowheads="1"/>
            </p:cNvPicPr>
            <p:nvPr/>
          </p:nvPicPr>
          <p:blipFill>
            <a:blip r:embed="rId5" cstate="print"/>
            <a:srcRect b="6476"/>
            <a:stretch>
              <a:fillRect/>
            </a:stretch>
          </p:blipFill>
          <p:spPr bwMode="auto">
            <a:xfrm>
              <a:off x="6732240" y="2204864"/>
              <a:ext cx="2035969" cy="1368152"/>
            </a:xfrm>
            <a:prstGeom prst="rect">
              <a:avLst/>
            </a:prstGeom>
            <a:noFill/>
          </p:spPr>
        </p:pic>
        <p:pic>
          <p:nvPicPr>
            <p:cNvPr id="9" name="Picture 21" descr="C:\Users\Vladzimirskiy\Desktop\Clipart\medico-della-gente-bianca-d-con-la-radiografia-54055839.jpg"/>
            <p:cNvPicPr>
              <a:picLocks noChangeAspect="1" noChangeArrowheads="1"/>
            </p:cNvPicPr>
            <p:nvPr/>
          </p:nvPicPr>
          <p:blipFill>
            <a:blip r:embed="rId6" cstate="print"/>
            <a:srcRect l="59252" t="20000" r="5197" b="30000"/>
            <a:stretch>
              <a:fillRect/>
            </a:stretch>
          </p:blipFill>
          <p:spPr bwMode="auto">
            <a:xfrm rot="21291191">
              <a:off x="7059653" y="2643611"/>
              <a:ext cx="182062" cy="213364"/>
            </a:xfrm>
            <a:prstGeom prst="rect">
              <a:avLst/>
            </a:prstGeom>
            <a:noFill/>
          </p:spPr>
        </p:pic>
      </p:grpSp>
      <p:sp>
        <p:nvSpPr>
          <p:cNvPr id="10" name="Прямоугольник 9"/>
          <p:cNvSpPr/>
          <p:nvPr/>
        </p:nvSpPr>
        <p:spPr>
          <a:xfrm>
            <a:off x="827584" y="329374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0000"/>
                </a:solidFill>
              </a:rPr>
              <a:t>Телескрининг</a:t>
            </a:r>
            <a:r>
              <a:rPr lang="ru-RU" sz="2400" b="1" dirty="0" smtClean="0">
                <a:solidFill>
                  <a:srgbClr val="000000"/>
                </a:solidFill>
              </a:rPr>
              <a:t> в лучевой диагностике</a:t>
            </a:r>
            <a:endParaRPr lang="ru-RU" sz="2400" dirty="0"/>
          </a:p>
        </p:txBody>
      </p:sp>
      <p:cxnSp>
        <p:nvCxnSpPr>
          <p:cNvPr id="15" name="Прямая со стрелкой 14"/>
          <p:cNvCxnSpPr>
            <a:stCxn id="3" idx="3"/>
            <a:endCxn id="6" idx="1"/>
          </p:cNvCxnSpPr>
          <p:nvPr/>
        </p:nvCxnSpPr>
        <p:spPr>
          <a:xfrm>
            <a:off x="906880" y="1881246"/>
            <a:ext cx="943080" cy="1662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4" idx="3"/>
            <a:endCxn id="6" idx="1"/>
          </p:cNvCxnSpPr>
          <p:nvPr/>
        </p:nvCxnSpPr>
        <p:spPr>
          <a:xfrm>
            <a:off x="906880" y="3501008"/>
            <a:ext cx="943080" cy="42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5" idx="3"/>
            <a:endCxn id="6" idx="1"/>
          </p:cNvCxnSpPr>
          <p:nvPr/>
        </p:nvCxnSpPr>
        <p:spPr>
          <a:xfrm flipV="1">
            <a:off x="906880" y="3543332"/>
            <a:ext cx="943080" cy="1746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6" idx="3"/>
            <a:endCxn id="8" idx="1"/>
          </p:cNvCxnSpPr>
          <p:nvPr/>
        </p:nvCxnSpPr>
        <p:spPr>
          <a:xfrm flipV="1">
            <a:off x="3552298" y="1777810"/>
            <a:ext cx="3619977" cy="1765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Users\Vladzimirskiy\Desktop\НАУЧНЫЕ ПРОЕКТЫ\Казань\Result\out_8and142\B4_Ou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1577689"/>
            <a:ext cx="2109313" cy="2109313"/>
          </a:xfrm>
          <a:prstGeom prst="rect">
            <a:avLst/>
          </a:prstGeom>
          <a:noFill/>
        </p:spPr>
      </p:pic>
      <p:cxnSp>
        <p:nvCxnSpPr>
          <p:cNvPr id="25" name="Прямая со стрелкой 24"/>
          <p:cNvCxnSpPr>
            <a:stCxn id="6" idx="3"/>
          </p:cNvCxnSpPr>
          <p:nvPr/>
        </p:nvCxnSpPr>
        <p:spPr>
          <a:xfrm>
            <a:off x="3552298" y="3543332"/>
            <a:ext cx="3467974" cy="24059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:\Users\Vladzimirskiy\Desktop\НАУЧНЫЕ ПРОЕКТЫ\Казань\Result\out_8and142\1.2.840.113619.2.261.4.2147483647.1498836387.508418_Ou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22714" y="4209940"/>
            <a:ext cx="2109313" cy="2109313"/>
          </a:xfrm>
          <a:prstGeom prst="rect">
            <a:avLst/>
          </a:prstGeom>
          <a:noFill/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339"/>
          <a:stretch/>
        </p:blipFill>
        <p:spPr>
          <a:xfrm>
            <a:off x="7159552" y="5368363"/>
            <a:ext cx="1680640" cy="11618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141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72715" y="2431150"/>
            <a:ext cx="1956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Jtelemed.ru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771800" y="165596"/>
            <a:ext cx="3095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Что почитать…</a:t>
            </a:r>
            <a:endParaRPr lang="ru-RU" sz="3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75" y="1355764"/>
            <a:ext cx="2043154" cy="2888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://www.geotar.ru/cgi-bin/unishell?usr_data=gd-image(lots,NF0007197,,1,popup_image,00000000,)&amp;hide_Cookie=y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5253" y="1362229"/>
            <a:ext cx="2029434" cy="288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679970" y="5943213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931563" y="2431150"/>
            <a:ext cx="1537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geotar.ru</a:t>
            </a:r>
            <a:endParaRPr lang="ru-RU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4725144"/>
            <a:ext cx="85025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a typeface="Times New Roman" panose="02020603050405020304" pitchFamily="18" charset="0"/>
                <a:cs typeface="Simplified Arabic" panose="02020603050405020304" pitchFamily="18" charset="-78"/>
              </a:rPr>
              <a:t>ESR white paper on </a:t>
            </a:r>
            <a:r>
              <a:rPr lang="en-US" b="1" dirty="0" err="1">
                <a:ea typeface="Times New Roman" panose="02020603050405020304" pitchFamily="18" charset="0"/>
                <a:cs typeface="Simplified Arabic" panose="02020603050405020304" pitchFamily="18" charset="-78"/>
              </a:rPr>
              <a:t>teleradiology</a:t>
            </a:r>
            <a:r>
              <a:rPr lang="en-US" dirty="0">
                <a:ea typeface="Times New Roman" panose="02020603050405020304" pitchFamily="18" charset="0"/>
                <a:cs typeface="Simplified Arabic" panose="02020603050405020304" pitchFamily="18" charset="-78"/>
              </a:rPr>
              <a:t>: an update from the </a:t>
            </a:r>
            <a:r>
              <a:rPr lang="en-US" dirty="0" err="1">
                <a:ea typeface="Times New Roman" panose="02020603050405020304" pitchFamily="18" charset="0"/>
                <a:cs typeface="Simplified Arabic" panose="02020603050405020304" pitchFamily="18" charset="-78"/>
              </a:rPr>
              <a:t>teleradiology</a:t>
            </a:r>
            <a:r>
              <a:rPr lang="en-US" dirty="0">
                <a:ea typeface="Times New Roman" panose="02020603050405020304" pitchFamily="18" charset="0"/>
                <a:cs typeface="Simplified Arabic" panose="02020603050405020304" pitchFamily="18" charset="-78"/>
              </a:rPr>
              <a:t> subgroup. Insights Imaging. 2014 Feb;5(1):1-8. </a:t>
            </a:r>
            <a:r>
              <a:rPr lang="en-US" dirty="0" err="1">
                <a:ea typeface="Times New Roman" panose="02020603050405020304" pitchFamily="18" charset="0"/>
                <a:cs typeface="Simplified Arabic" panose="02020603050405020304" pitchFamily="18" charset="-78"/>
              </a:rPr>
              <a:t>doi</a:t>
            </a:r>
            <a:r>
              <a:rPr lang="en-US" dirty="0">
                <a:ea typeface="Times New Roman" panose="02020603050405020304" pitchFamily="18" charset="0"/>
                <a:cs typeface="Simplified Arabic" panose="02020603050405020304" pitchFamily="18" charset="-78"/>
              </a:rPr>
              <a:t>: 10.1007/s13244-013-0307-z. </a:t>
            </a:r>
            <a:r>
              <a:rPr lang="en-US" dirty="0" err="1">
                <a:ea typeface="Times New Roman" panose="02020603050405020304" pitchFamily="18" charset="0"/>
                <a:cs typeface="Simplified Arabic" panose="02020603050405020304" pitchFamily="18" charset="-78"/>
              </a:rPr>
              <a:t>Epub</a:t>
            </a:r>
            <a:r>
              <a:rPr lang="en-US" dirty="0">
                <a:ea typeface="Times New Roman" panose="02020603050405020304" pitchFamily="18" charset="0"/>
                <a:cs typeface="Simplified Arabic" panose="02020603050405020304" pitchFamily="18" charset="-78"/>
              </a:rPr>
              <a:t> 2014 Jan 18</a:t>
            </a:r>
            <a:r>
              <a:rPr lang="en-US" dirty="0" smtClean="0">
                <a:ea typeface="Times New Roman" panose="02020603050405020304" pitchFamily="18" charset="0"/>
                <a:cs typeface="Simplified Arabic" panose="02020603050405020304" pitchFamily="18" charset="-78"/>
              </a:rPr>
              <a:t>.</a:t>
            </a:r>
          </a:p>
          <a:p>
            <a:pPr algn="ctr"/>
            <a:endParaRPr lang="en-US" dirty="0" smtClean="0">
              <a:ea typeface="Times New Roman" panose="02020603050405020304" pitchFamily="18" charset="0"/>
              <a:cs typeface="Simplified Arabic" panose="02020603050405020304" pitchFamily="18" charset="-78"/>
            </a:endParaRPr>
          </a:p>
          <a:p>
            <a:pPr algn="ctr"/>
            <a:r>
              <a:rPr lang="en-US" b="1" dirty="0"/>
              <a:t>ACR white paper on </a:t>
            </a:r>
            <a:r>
              <a:rPr lang="en-US" b="1" dirty="0" err="1"/>
              <a:t>teleradiology</a:t>
            </a:r>
            <a:r>
              <a:rPr lang="en-US" b="1" dirty="0"/>
              <a:t> practice: a report from the Task Force on </a:t>
            </a:r>
            <a:r>
              <a:rPr lang="en-US" b="1" dirty="0" err="1"/>
              <a:t>Teleradiology</a:t>
            </a:r>
            <a:r>
              <a:rPr lang="en-US" b="1" dirty="0"/>
              <a:t> </a:t>
            </a:r>
            <a:r>
              <a:rPr lang="en-US" b="1" dirty="0" smtClean="0"/>
              <a:t>Practice </a:t>
            </a:r>
            <a:r>
              <a:rPr lang="en-US" dirty="0" smtClean="0"/>
              <a:t>(Silva </a:t>
            </a:r>
            <a:r>
              <a:rPr lang="en-US" dirty="0"/>
              <a:t>E 3rd, Breslau J, Barr </a:t>
            </a:r>
            <a:r>
              <a:rPr lang="en-US" dirty="0" smtClean="0"/>
              <a:t>RM et al.). J </a:t>
            </a:r>
            <a:r>
              <a:rPr lang="en-US" dirty="0"/>
              <a:t>Am </a:t>
            </a:r>
            <a:r>
              <a:rPr lang="en-US" dirty="0" err="1"/>
              <a:t>Coll</a:t>
            </a:r>
            <a:r>
              <a:rPr lang="en-US" dirty="0"/>
              <a:t> </a:t>
            </a:r>
            <a:r>
              <a:rPr lang="en-US" dirty="0" err="1"/>
              <a:t>Radiol</a:t>
            </a:r>
            <a:r>
              <a:rPr lang="en-US" dirty="0"/>
              <a:t>. 2013 Aug;10(8):575-85. </a:t>
            </a:r>
            <a:r>
              <a:rPr lang="en-US" dirty="0" err="1"/>
              <a:t>doi</a:t>
            </a:r>
            <a:r>
              <a:rPr lang="en-US" dirty="0"/>
              <a:t>: 10.1016/j.jacr.2013.03.018. </a:t>
            </a:r>
            <a:r>
              <a:rPr lang="en-US" dirty="0" err="1"/>
              <a:t>Epub</a:t>
            </a:r>
            <a:r>
              <a:rPr lang="en-US" dirty="0"/>
              <a:t> 2013 May 17</a:t>
            </a:r>
            <a:r>
              <a:rPr lang="en-US" dirty="0" smtClean="0"/>
              <a:t>.</a:t>
            </a:r>
            <a:endParaRPr lang="en-US" dirty="0" smtClean="0">
              <a:ea typeface="Times New Roman" panose="02020603050405020304" pitchFamily="18" charset="0"/>
              <a:cs typeface="Simplified Arabic" panose="02020603050405020304" pitchFamily="18" charset="-78"/>
            </a:endParaRPr>
          </a:p>
        </p:txBody>
      </p:sp>
      <p:pic>
        <p:nvPicPr>
          <p:cNvPr id="12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88424" y="6"/>
            <a:ext cx="755576" cy="6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063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telemedicine-techn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196752"/>
            <a:ext cx="2592288" cy="4114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0163" name="Text Box 3"/>
          <p:cNvSpPr txBox="1">
            <a:spLocks noChangeArrowheads="1"/>
          </p:cNvSpPr>
          <p:nvPr/>
        </p:nvSpPr>
        <p:spPr bwMode="auto">
          <a:xfrm>
            <a:off x="2195737" y="548680"/>
            <a:ext cx="49046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latin typeface="Arial" charset="0"/>
                <a:cs typeface="+mn-cs"/>
              </a:rPr>
              <a:t>СПАСИБО ЗА ВНИМАНИЕ!</a:t>
            </a:r>
          </a:p>
        </p:txBody>
      </p:sp>
      <p:grpSp>
        <p:nvGrpSpPr>
          <p:cNvPr id="2" name="Группа 5"/>
          <p:cNvGrpSpPr/>
          <p:nvPr/>
        </p:nvGrpSpPr>
        <p:grpSpPr>
          <a:xfrm>
            <a:off x="323528" y="5614742"/>
            <a:ext cx="8542784" cy="830997"/>
            <a:chOff x="323528" y="5373216"/>
            <a:chExt cx="8542784" cy="830997"/>
          </a:xfrm>
        </p:grpSpPr>
        <p:sp>
          <p:nvSpPr>
            <p:cNvPr id="220164" name="Text Box 4"/>
            <p:cNvSpPr txBox="1">
              <a:spLocks noChangeArrowheads="1"/>
            </p:cNvSpPr>
            <p:nvPr/>
          </p:nvSpPr>
          <p:spPr bwMode="auto">
            <a:xfrm>
              <a:off x="395536" y="5373216"/>
              <a:ext cx="847077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400" b="1" dirty="0" err="1" smtClean="0"/>
                <a:t>a.vladzimirsky@npcmr.ru</a:t>
              </a:r>
              <a:r>
                <a:rPr lang="ru-RU" sz="2400" b="1" dirty="0" smtClean="0"/>
                <a:t> 		</a:t>
              </a:r>
              <a:r>
                <a:rPr lang="en-US" sz="2400" b="1" dirty="0" smtClean="0"/>
                <a:t>           </a:t>
              </a:r>
              <a:r>
                <a:rPr lang="en-US" sz="2400" b="1" dirty="0" err="1" smtClean="0"/>
                <a:t>medradiology.moscow</a:t>
              </a:r>
              <a:endParaRPr lang="ru-RU" sz="2400" b="1" dirty="0" smtClean="0"/>
            </a:p>
            <a:p>
              <a:pPr>
                <a:defRPr/>
              </a:pPr>
              <a:r>
                <a:rPr lang="en-US" sz="2400" b="1" dirty="0" smtClean="0">
                  <a:cs typeface="+mn-cs"/>
                </a:rPr>
                <a:t>    @</a:t>
              </a:r>
              <a:r>
                <a:rPr lang="en-US" sz="2400" b="1" dirty="0" err="1" smtClean="0"/>
                <a:t>doctelemed</a:t>
              </a:r>
              <a:endParaRPr lang="ru-RU" sz="2400" b="1" dirty="0">
                <a:cs typeface="+mn-cs"/>
              </a:endParaRPr>
            </a:p>
          </p:txBody>
        </p:sp>
        <p:pic>
          <p:nvPicPr>
            <p:cNvPr id="129026" name="Picture 2" descr="&amp;Kcy;&amp;acy;&amp;rcy;&amp;tcy;&amp;icy;&amp;ncy;&amp;kcy;&amp;icy; &amp;pcy;&amp;ocy; &amp;zcy;&amp;acy;&amp;pcy;&amp;rcy;&amp;ocy;&amp;scy;&amp;ucy; &amp;tcy;&amp;iecy;&amp;lcy;&amp;iecy;&amp;gcy;&amp;rcy;&amp;acy;&amp;mcy;"/>
            <p:cNvPicPr>
              <a:picLocks noChangeAspect="1" noChangeArrowheads="1"/>
            </p:cNvPicPr>
            <p:nvPr/>
          </p:nvPicPr>
          <p:blipFill>
            <a:blip r:embed="rId3" cstate="print"/>
            <a:srcRect l="8893" t="9091" r="11065" b="9091"/>
            <a:stretch>
              <a:fillRect/>
            </a:stretch>
          </p:blipFill>
          <p:spPr bwMode="auto">
            <a:xfrm>
              <a:off x="323528" y="5805264"/>
              <a:ext cx="360040" cy="360040"/>
            </a:xfrm>
            <a:prstGeom prst="rect">
              <a:avLst/>
            </a:prstGeom>
            <a:noFill/>
          </p:spPr>
        </p:pic>
      </p:grpSp>
      <p:pic>
        <p:nvPicPr>
          <p:cNvPr id="7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73630" y="5"/>
            <a:ext cx="770371" cy="6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88424" y="6"/>
            <a:ext cx="755576" cy="6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836712"/>
            <a:ext cx="7129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Основные задачи телерадиологии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1844824"/>
            <a:ext cx="84969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4000" dirty="0" smtClean="0"/>
              <a:t> интерпретация результатов диагностических исследований</a:t>
            </a:r>
          </a:p>
          <a:p>
            <a:pPr>
              <a:buFont typeface="Wingdings" pitchFamily="2" charset="2"/>
              <a:buChar char="§"/>
            </a:pPr>
            <a:endParaRPr lang="ru-RU" sz="4000" dirty="0" smtClean="0"/>
          </a:p>
          <a:p>
            <a:pPr>
              <a:buFont typeface="Wingdings" pitchFamily="2" charset="2"/>
              <a:buChar char="§"/>
            </a:pPr>
            <a:r>
              <a:rPr lang="ru-RU" sz="4000" dirty="0" smtClean="0"/>
              <a:t> управление ресурсами</a:t>
            </a:r>
          </a:p>
          <a:p>
            <a:pPr>
              <a:buFont typeface="Wingdings" pitchFamily="2" charset="2"/>
              <a:buChar char="§"/>
            </a:pPr>
            <a:endParaRPr lang="ru-RU" sz="4000" dirty="0" smtClean="0"/>
          </a:p>
          <a:p>
            <a:pPr>
              <a:buFont typeface="Wingdings" pitchFamily="2" charset="2"/>
              <a:buChar char="§"/>
            </a:pPr>
            <a:r>
              <a:rPr lang="ru-RU" sz="4000" dirty="0" smtClean="0"/>
              <a:t> контроль качества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8388424" y="6"/>
            <a:ext cx="755576" cy="679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9"/>
          <p:cNvGrpSpPr/>
          <p:nvPr/>
        </p:nvGrpSpPr>
        <p:grpSpPr>
          <a:xfrm>
            <a:off x="262686" y="1772816"/>
            <a:ext cx="8508548" cy="584775"/>
            <a:chOff x="257664" y="2276872"/>
            <a:chExt cx="8508548" cy="584775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257664" y="2276872"/>
              <a:ext cx="850854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3200" dirty="0" smtClean="0"/>
                <a:t>Медицина          Телемедицина            Медицина</a:t>
              </a:r>
              <a:endParaRPr lang="ru-RU" sz="3200" dirty="0"/>
            </a:p>
          </p:txBody>
        </p:sp>
        <p:sp>
          <p:nvSpPr>
            <p:cNvPr id="3" name="Стрелка вправо 2"/>
            <p:cNvSpPr/>
            <p:nvPr/>
          </p:nvSpPr>
          <p:spPr>
            <a:xfrm>
              <a:off x="2411760" y="2423065"/>
              <a:ext cx="504056" cy="2923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Стрелка вправо 5"/>
            <p:cNvSpPr/>
            <p:nvPr/>
          </p:nvSpPr>
          <p:spPr>
            <a:xfrm>
              <a:off x="6012160" y="2423065"/>
              <a:ext cx="504056" cy="2923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3"/>
          <p:cNvGrpSpPr/>
          <p:nvPr/>
        </p:nvGrpSpPr>
        <p:grpSpPr>
          <a:xfrm>
            <a:off x="262686" y="3789040"/>
            <a:ext cx="8636354" cy="584775"/>
            <a:chOff x="256126" y="4293096"/>
            <a:chExt cx="8636354" cy="584775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56126" y="4293096"/>
              <a:ext cx="863635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altLang="ru-RU" sz="3200" dirty="0" smtClean="0"/>
                <a:t>Радиология        </a:t>
              </a:r>
              <a:r>
                <a:rPr lang="ru-RU" altLang="ru-RU" sz="3200" dirty="0" err="1" smtClean="0"/>
                <a:t>Телерадиология</a:t>
              </a:r>
              <a:r>
                <a:rPr lang="ru-RU" altLang="ru-RU" sz="3200" dirty="0" smtClean="0"/>
                <a:t>        </a:t>
              </a:r>
              <a:r>
                <a:rPr lang="ru-RU" altLang="ru-RU" sz="3200" dirty="0"/>
                <a:t>Радиология</a:t>
              </a:r>
              <a:endParaRPr lang="ru-RU" sz="3200" dirty="0"/>
            </a:p>
          </p:txBody>
        </p:sp>
        <p:sp>
          <p:nvSpPr>
            <p:cNvPr id="8" name="Стрелка вправо 7"/>
            <p:cNvSpPr/>
            <p:nvPr/>
          </p:nvSpPr>
          <p:spPr>
            <a:xfrm>
              <a:off x="2483768" y="4439289"/>
              <a:ext cx="504056" cy="2923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трелка вправо 8"/>
            <p:cNvSpPr/>
            <p:nvPr/>
          </p:nvSpPr>
          <p:spPr>
            <a:xfrm>
              <a:off x="6084168" y="4439289"/>
              <a:ext cx="504056" cy="2923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="" xmlns:p14="http://schemas.microsoft.com/office/powerpoint/2010/main" val="917290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836712"/>
            <a:ext cx="6552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/>
              <a:t>Нормативно-правовое обеспечение</a:t>
            </a:r>
            <a:endParaRPr lang="ru-RU" sz="4800" dirty="0"/>
          </a:p>
        </p:txBody>
      </p:sp>
      <p:pic>
        <p:nvPicPr>
          <p:cNvPr id="5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88424" y="6"/>
            <a:ext cx="755576" cy="6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УРА"/>
          <p:cNvPicPr>
            <a:picLocks noChangeAspect="1" noChangeArrowheads="1"/>
          </p:cNvPicPr>
          <p:nvPr/>
        </p:nvPicPr>
        <p:blipFill>
          <a:blip r:embed="rId3" cstate="print"/>
          <a:srcRect r="2326"/>
          <a:stretch>
            <a:fillRect/>
          </a:stretch>
        </p:blipFill>
        <p:spPr bwMode="auto">
          <a:xfrm>
            <a:off x="2699792" y="2996952"/>
            <a:ext cx="4032448" cy="3198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73630" y="5"/>
            <a:ext cx="770371" cy="6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/>
        </p:nvGraphicFramePr>
        <p:xfrm>
          <a:off x="323528" y="764704"/>
          <a:ext cx="856895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 descr="http://www.rasfd.com/images/orienburg/image01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3645024"/>
            <a:ext cx="1035137" cy="799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9" descr="C:\Users\Антон\Desktop\АТЛАС\_WORK\БАШКИРИЯ!\1.jpg"/>
          <p:cNvPicPr>
            <a:picLocks noChangeAspect="1" noChangeArrowheads="1"/>
          </p:cNvPicPr>
          <p:nvPr/>
        </p:nvPicPr>
        <p:blipFill>
          <a:blip r:embed="rId9" cstate="print">
            <a:lum bright="20000"/>
          </a:blip>
          <a:srcRect/>
          <a:stretch>
            <a:fillRect/>
          </a:stretch>
        </p:blipFill>
        <p:spPr bwMode="auto">
          <a:xfrm>
            <a:off x="467544" y="2708920"/>
            <a:ext cx="1329378" cy="864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8" descr="&amp;Kcy;&amp;acy;&amp;rcy;&amp;tcy;&amp;icy;&amp;ncy;&amp;kcy;&amp;icy; &amp;pcy;&amp;ocy; &amp;zcy;&amp;acy;&amp;pcy;&amp;rcy;&amp;ocy;&amp;scy;&amp;ucy; &amp;scy;&amp;tcy;&amp;ocy;&amp;lcy;&amp;yacy;&amp;rcy; &amp;tcy;&amp;iecy;&amp;lcy;&amp;iecy;&amp;mcy;&amp;iecy;&amp;dcy;&amp;icy;&amp;tscy;&amp;icy;&amp;ncy;&amp;acy;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91680" y="1988840"/>
            <a:ext cx="1091489" cy="864096"/>
          </a:xfrm>
          <a:prstGeom prst="rect">
            <a:avLst/>
          </a:prstGeom>
          <a:noFill/>
        </p:spPr>
      </p:pic>
      <p:pic>
        <p:nvPicPr>
          <p:cNvPr id="8" name="Picture 18" descr="&amp;Kcy;&amp;acy;&amp;rcy;&amp;tcy;&amp;icy;&amp;ncy;&amp;kcy;&amp;icy; &amp;pcy;&amp;ocy; &amp;zcy;&amp;acy;&amp;pcy;&amp;rcy;&amp;ocy;&amp;scy;&amp;ucy; &amp;tcy;&amp;iecy;&amp;lcy;&amp;iecy;&amp;mcy;&amp;iecy;&amp;dcy;&amp;icy;&amp;tscy;&amp;icy;&amp;ncy;&amp;acy; &amp;rcy;&amp;ocy;&amp;scy;&amp;scy;&amp;icy;&amp;yacy;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6" y="1700808"/>
            <a:ext cx="1233955" cy="936104"/>
          </a:xfrm>
          <a:prstGeom prst="rect">
            <a:avLst/>
          </a:prstGeom>
          <a:noFill/>
        </p:spPr>
      </p:pic>
      <p:pic>
        <p:nvPicPr>
          <p:cNvPr id="99330" name="Picture 2" descr="Картинки по запросу телемедицина атьков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27784" y="980728"/>
            <a:ext cx="1224136" cy="734482"/>
          </a:xfrm>
          <a:prstGeom prst="rect">
            <a:avLst/>
          </a:prstGeom>
          <a:noFill/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59632" y="764704"/>
            <a:ext cx="1296144" cy="89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5" descr="Картинки по запросу телемедицина камаз мобильный комплекс"/>
          <p:cNvPicPr>
            <a:picLocks noChangeAspect="1" noChangeArrowheads="1"/>
          </p:cNvPicPr>
          <p:nvPr/>
        </p:nvPicPr>
        <p:blipFill>
          <a:blip r:embed="rId14" cstate="print"/>
          <a:srcRect l="3937" t="2976" r="5501" b="4757"/>
          <a:stretch>
            <a:fillRect/>
          </a:stretch>
        </p:blipFill>
        <p:spPr bwMode="auto">
          <a:xfrm>
            <a:off x="2843808" y="1772816"/>
            <a:ext cx="1152128" cy="77643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971600" y="0"/>
            <a:ext cx="689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От «телемедицины» к «телемедицинским технологиям»</a:t>
            </a:r>
          </a:p>
        </p:txBody>
      </p:sp>
    </p:spTree>
    <p:extLst>
      <p:ext uri="{BB962C8B-B14F-4D97-AF65-F5344CB8AC3E}">
        <p14:creationId xmlns="" xmlns:p14="http://schemas.microsoft.com/office/powerpoint/2010/main" val="17755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1"/>
          <p:cNvSpPr>
            <a:spLocks noChangeArrowheads="1"/>
          </p:cNvSpPr>
          <p:nvPr/>
        </p:nvSpPr>
        <p:spPr bwMode="auto">
          <a:xfrm>
            <a:off x="447675" y="1414463"/>
            <a:ext cx="838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endParaRPr lang="ru-RU" sz="2000"/>
          </a:p>
        </p:txBody>
      </p:sp>
      <p:sp>
        <p:nvSpPr>
          <p:cNvPr id="34819" name="Прямоугольник 2"/>
          <p:cNvSpPr>
            <a:spLocks noChangeArrowheads="1"/>
          </p:cNvSpPr>
          <p:nvPr/>
        </p:nvSpPr>
        <p:spPr bwMode="auto">
          <a:xfrm>
            <a:off x="0" y="6206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/>
              <a:t>Основные нормативно-правовые </a:t>
            </a:r>
          </a:p>
          <a:p>
            <a:pPr algn="ctr"/>
            <a:r>
              <a:rPr lang="ru-RU" sz="2400" b="1" dirty="0"/>
              <a:t>документы – федеральные законы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700808"/>
            <a:ext cx="849694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200" dirty="0"/>
              <a:t>«Об основах охраны здоровья граждан в Российской </a:t>
            </a:r>
            <a:r>
              <a:rPr lang="ru-RU" sz="2200" dirty="0" smtClean="0"/>
              <a:t>Федерации» </a:t>
            </a:r>
            <a:r>
              <a:rPr lang="ru-RU" sz="2200" dirty="0"/>
              <a:t>(N 323-ФЗ от 21.11.2011</a:t>
            </a:r>
            <a:r>
              <a:rPr lang="ru-RU" sz="2200" dirty="0" smtClean="0"/>
              <a:t>) + поправки и дополнения по N 242-ФЗ от 29.07.2017 </a:t>
            </a:r>
            <a:endParaRPr lang="ru-RU" sz="2200" dirty="0"/>
          </a:p>
          <a:p>
            <a:pPr>
              <a:defRPr/>
            </a:pPr>
            <a:r>
              <a:rPr lang="ru-RU" sz="2200" dirty="0"/>
              <a:t> 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200" dirty="0"/>
              <a:t>«О персональных данных» (N 152-ФЗ от 27.07.2006)</a:t>
            </a:r>
          </a:p>
          <a:p>
            <a:pPr>
              <a:defRPr/>
            </a:pPr>
            <a:r>
              <a:rPr lang="ru-RU" sz="2200" dirty="0"/>
              <a:t> 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200" dirty="0"/>
              <a:t>«Об информации, информационных технологиях и о защите информации» (N 149-ФЗ от 27.07.2006)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200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200" dirty="0"/>
              <a:t>«Об обязательном медицинском страховании в Российской Федерации» (N 326-ФЗ от 29.11.2010)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200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200" dirty="0"/>
              <a:t>«Об электронной подписи» (N 63-ФЗ от 06.04.2011)</a:t>
            </a:r>
          </a:p>
        </p:txBody>
      </p:sp>
      <p:pic>
        <p:nvPicPr>
          <p:cNvPr id="6" name="Picture 7" descr="C:\Users\Worker\Downloads\л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88424" y="6"/>
            <a:ext cx="755576" cy="6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1246</Words>
  <Application>Microsoft Office PowerPoint</Application>
  <PresentationFormat>Экран (4:3)</PresentationFormat>
  <Paragraphs>245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Антон В. Владзимирский</dc:creator>
  <cp:lastModifiedBy>Vladzimirskiy</cp:lastModifiedBy>
  <cp:revision>734</cp:revision>
  <dcterms:created xsi:type="dcterms:W3CDTF">2017-08-28T12:42:25Z</dcterms:created>
  <dcterms:modified xsi:type="dcterms:W3CDTF">2018-04-11T09:48:42Z</dcterms:modified>
</cp:coreProperties>
</file>