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31" r:id="rId4"/>
    <p:sldId id="328" r:id="rId5"/>
    <p:sldId id="326" r:id="rId6"/>
    <p:sldId id="327" r:id="rId7"/>
    <p:sldId id="330" r:id="rId8"/>
    <p:sldId id="332" r:id="rId9"/>
    <p:sldId id="334" r:id="rId10"/>
    <p:sldId id="33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795"/>
    <a:srgbClr val="0C4354"/>
    <a:srgbClr val="000000"/>
    <a:srgbClr val="177895"/>
    <a:srgbClr val="167997"/>
    <a:srgbClr val="0050A3"/>
    <a:srgbClr val="006BB5"/>
    <a:srgbClr val="244D63"/>
    <a:srgbClr val="3DC6F2"/>
    <a:srgbClr val="39B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033A-324B-4F32-ACE8-61DCD23F69B4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831D-A126-4BDB-BD82-13E27DB8A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8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4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9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1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3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2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5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1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21C21-6107-4CE6-88D5-CE147AFBB18C}" type="datetimeFigureOut">
              <a:rPr lang="ru-RU" smtClean="0"/>
              <a:t>10.04.18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EC3B-5E28-4FC8-9950-B3334A889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6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5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5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5" y="0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44824"/>
            <a:ext cx="2028056" cy="4056112"/>
          </a:xfrm>
          <a:prstGeom prst="rect">
            <a:avLst/>
          </a:prstGeom>
          <a:effectLst>
            <a:outerShdw blurRad="165100" dist="50800" dir="5400000" sx="98000" sy="98000"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2060848"/>
            <a:ext cx="6651052" cy="646331"/>
          </a:xfrm>
          <a:prstGeom prst="rect">
            <a:avLst/>
          </a:prstGeom>
          <a:noFill/>
          <a:effectLst>
            <a:outerShdw blurRad="50800" dist="50800" dir="5400000" sx="104000" sy="104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36680"/>
                </a:solidFill>
              </a:rPr>
              <a:t>Электронная подпись для врача</a:t>
            </a:r>
            <a:endParaRPr lang="ru-RU" sz="3600" b="1" dirty="0">
              <a:solidFill>
                <a:srgbClr val="13668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9022">
            <a:off x="1212966" y="3176598"/>
            <a:ext cx="3182859" cy="31828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117">
            <a:off x="3716577" y="4743264"/>
            <a:ext cx="1296827" cy="1296827"/>
          </a:xfrm>
          <a:prstGeom prst="rect">
            <a:avLst/>
          </a:prstGeom>
          <a:effectLst>
            <a:outerShdw blurRad="50800" dist="50800" dir="3480000" sx="94000" sy="94000" algn="ctr" rotWithShape="0">
              <a:srgbClr val="000000">
                <a:alpha val="82000"/>
              </a:srgbClr>
            </a:outerShdw>
            <a:reflection endPos="0" dir="5400000" sy="-100000" algn="bl" rotWithShape="0"/>
          </a:effectLst>
        </p:spPr>
      </p:pic>
      <p:pic>
        <p:nvPicPr>
          <p:cNvPr id="8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7624910" y="188640"/>
            <a:ext cx="141215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ПРОФИ М\LOGO_PROFI_M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52224"/>
            <a:ext cx="2376264" cy="26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0" y="4533753"/>
            <a:ext cx="26642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003366"/>
                </a:solidFill>
              </a:rPr>
              <a:t>8 (499) </a:t>
            </a:r>
            <a:r>
              <a:rPr lang="ru-RU" sz="2700" b="1" dirty="0" smtClean="0">
                <a:solidFill>
                  <a:srgbClr val="003366"/>
                </a:solidFill>
              </a:rPr>
              <a:t>707-18-15</a:t>
            </a:r>
            <a:r>
              <a:rPr lang="ru-RU" sz="2500" b="1" dirty="0">
                <a:solidFill>
                  <a:srgbClr val="003366"/>
                </a:solidFill>
              </a:rPr>
              <a:t/>
            </a:r>
            <a:br>
              <a:rPr lang="ru-RU" sz="2500" b="1" dirty="0">
                <a:solidFill>
                  <a:srgbClr val="003366"/>
                </a:solidFill>
              </a:rPr>
            </a:br>
            <a:r>
              <a:rPr lang="en-US" sz="2500" b="1" dirty="0" smtClean="0">
                <a:solidFill>
                  <a:srgbClr val="003366"/>
                </a:solidFill>
              </a:rPr>
              <a:t>www.profi-mo.ru</a:t>
            </a:r>
            <a:endParaRPr lang="ru-RU" sz="2500" dirty="0">
              <a:solidFill>
                <a:srgbClr val="003366"/>
              </a:solidFill>
              <a:latin typeface="Segoe U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7998" y="1054572"/>
            <a:ext cx="484388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003366"/>
                </a:solidFill>
              </a:rPr>
              <a:t>Ответим на Ваши вопросы</a:t>
            </a:r>
            <a:endParaRPr lang="ru-RU" sz="3100" b="1" dirty="0">
              <a:solidFill>
                <a:srgbClr val="0033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3820" y="321066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г</a:t>
            </a:r>
            <a:r>
              <a:rPr lang="ru-RU" sz="1200" b="1" dirty="0">
                <a:solidFill>
                  <a:srgbClr val="003366"/>
                </a:solidFill>
                <a:latin typeface="Calibri (Основной текст)"/>
              </a:rPr>
              <a:t>. Черноголовка, ул. Лесная, </a:t>
            </a:r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д.9</a:t>
            </a:r>
          </a:p>
          <a:p>
            <a:endParaRPr lang="ru-RU" sz="1200" b="1" dirty="0">
              <a:solidFill>
                <a:srgbClr val="003366"/>
              </a:solidFill>
              <a:latin typeface="Calibri (Основной текст)"/>
            </a:endParaRPr>
          </a:p>
          <a:p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г</a:t>
            </a:r>
            <a:r>
              <a:rPr lang="ru-RU" sz="1200" b="1" dirty="0">
                <a:solidFill>
                  <a:srgbClr val="003366"/>
                </a:solidFill>
                <a:latin typeface="Calibri (Основной текст)"/>
              </a:rPr>
              <a:t>. Клин, ул. Карла Маркса, д. 68А, 1 этаж (Здание администрации</a:t>
            </a:r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)</a:t>
            </a:r>
          </a:p>
          <a:p>
            <a:endParaRPr lang="ru-RU" sz="1200" b="1" dirty="0">
              <a:solidFill>
                <a:srgbClr val="003366"/>
              </a:solidFill>
              <a:latin typeface="Calibri (Основной текст)"/>
            </a:endParaRPr>
          </a:p>
          <a:p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г</a:t>
            </a:r>
            <a:r>
              <a:rPr lang="ru-RU" sz="1200" b="1" dirty="0">
                <a:solidFill>
                  <a:srgbClr val="003366"/>
                </a:solidFill>
                <a:latin typeface="Calibri (Основной текст)"/>
              </a:rPr>
              <a:t>. Руза, ул. Солнцева, д. </a:t>
            </a:r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4А</a:t>
            </a:r>
          </a:p>
          <a:p>
            <a:endParaRPr lang="ru-RU" sz="1200" b="1" dirty="0">
              <a:solidFill>
                <a:srgbClr val="003366"/>
              </a:solidFill>
              <a:latin typeface="Calibri (Основной текст)"/>
            </a:endParaRPr>
          </a:p>
          <a:p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г</a:t>
            </a:r>
            <a:r>
              <a:rPr lang="ru-RU" sz="1200" b="1" dirty="0">
                <a:solidFill>
                  <a:srgbClr val="003366"/>
                </a:solidFill>
                <a:latin typeface="Calibri (Основной текст)"/>
              </a:rPr>
              <a:t>. Серпухов, Московское </a:t>
            </a:r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шоссе, д.96</a:t>
            </a:r>
          </a:p>
          <a:p>
            <a:endParaRPr lang="ru-RU" sz="1200" b="1" dirty="0">
              <a:solidFill>
                <a:srgbClr val="003366"/>
              </a:solidFill>
              <a:latin typeface="Calibri (Основной текст)"/>
            </a:endParaRPr>
          </a:p>
          <a:p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г. Реутов, а/м Москва-</a:t>
            </a:r>
            <a:r>
              <a:rPr lang="ru-RU" sz="1200" b="1" dirty="0" err="1" smtClean="0">
                <a:solidFill>
                  <a:srgbClr val="003366"/>
                </a:solidFill>
                <a:latin typeface="Calibri (Основной текст)"/>
              </a:rPr>
              <a:t>Н.Новгород</a:t>
            </a:r>
            <a:r>
              <a:rPr lang="ru-RU" sz="1200" b="1" dirty="0" smtClean="0">
                <a:solidFill>
                  <a:srgbClr val="003366"/>
                </a:solidFill>
                <a:latin typeface="Calibri (Основной текст)"/>
              </a:rPr>
              <a:t>, ТК «Владимирский Тракт»</a:t>
            </a:r>
          </a:p>
          <a:p>
            <a:endParaRPr lang="en-US" sz="1200" b="1" dirty="0">
              <a:solidFill>
                <a:srgbClr val="003366"/>
              </a:solidFill>
              <a:latin typeface="Calibri (Основной текст)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7998" y="2642149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66"/>
                </a:solidFill>
              </a:rPr>
              <a:t>Наши филиалы</a:t>
            </a:r>
            <a:r>
              <a:rPr lang="ru-RU" b="1" dirty="0">
                <a:solidFill>
                  <a:srgbClr val="003366"/>
                </a:solidFill>
              </a:rPr>
              <a:t>: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95574" y="5509906"/>
            <a:ext cx="2830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366"/>
                </a:solidFill>
              </a:rPr>
              <a:t>https://vk.com/profimanagergroup</a:t>
            </a:r>
            <a:endParaRPr lang="ru-RU" sz="1400" b="1" dirty="0">
              <a:solidFill>
                <a:srgbClr val="003366"/>
              </a:solidFill>
            </a:endParaRPr>
          </a:p>
        </p:txBody>
      </p:sp>
      <p:pic>
        <p:nvPicPr>
          <p:cNvPr id="12" name="Picture 5" descr="C:\Users\user\Desktop\презенташка 25000\плашк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14" y="3290545"/>
            <a:ext cx="126446" cy="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презенташка 25000\плашк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48" y="3666239"/>
            <a:ext cx="126446" cy="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презенташка 25000\плашк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48" y="4041934"/>
            <a:ext cx="126446" cy="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презенташка 25000\плашк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14" y="4416205"/>
            <a:ext cx="126446" cy="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вк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51" y="5499456"/>
            <a:ext cx="413389" cy="4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презенташка 25000\плашк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14" y="4775118"/>
            <a:ext cx="126446" cy="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4016" y="1033948"/>
            <a:ext cx="2990103" cy="5539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 smtClean="0"/>
              <a:t>ВЫБИРАЙТЕ ПРАВИЛЬНУЮ КОМПАНИЮ</a:t>
            </a:r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3703407" y="1822117"/>
            <a:ext cx="2186496" cy="5693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100" b="1">
                <a:solidFill>
                  <a:srgbClr val="003366"/>
                </a:solidFill>
              </a:defRPr>
            </a:lvl1pPr>
          </a:lstStyle>
          <a:p>
            <a:r>
              <a:rPr lang="ru-RU" dirty="0"/>
              <a:t>Стойка 4-02</a:t>
            </a:r>
          </a:p>
        </p:txBody>
      </p:sp>
    </p:spTree>
    <p:extLst>
      <p:ext uri="{BB962C8B-B14F-4D97-AF65-F5344CB8AC3E}">
        <p14:creationId xmlns:p14="http://schemas.microsoft.com/office/powerpoint/2010/main" val="30739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2202656"/>
            <a:ext cx="2349500" cy="3321050"/>
          </a:xfrm>
        </p:spPr>
      </p:pic>
      <p:pic>
        <p:nvPicPr>
          <p:cNvPr id="4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62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1" y="970481"/>
            <a:ext cx="2813179" cy="3429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861" y="2776255"/>
            <a:ext cx="5303548" cy="1676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8033" y="5020543"/>
            <a:ext cx="783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6BB5"/>
                </a:solidFill>
              </a:rPr>
              <a:t>Более 180 представительств по всей России</a:t>
            </a:r>
            <a:endParaRPr lang="ru-RU" sz="3200" dirty="0">
              <a:solidFill>
                <a:srgbClr val="006BB5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89" y="472513"/>
            <a:ext cx="1512647" cy="1512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1561826" cy="15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1684"/>
            <a:ext cx="3240360" cy="45802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0793"/>
            <a:ext cx="3312368" cy="4682077"/>
          </a:xfrm>
          <a:prstGeom prst="rect">
            <a:avLst/>
          </a:prstGeom>
        </p:spPr>
      </p:pic>
      <p:pic>
        <p:nvPicPr>
          <p:cNvPr id="7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7885294" y="57644"/>
            <a:ext cx="1293052" cy="9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5" y="1227045"/>
            <a:ext cx="9180511" cy="3713068"/>
          </a:xfrm>
          <a:prstGeom prst="rect">
            <a:avLst/>
          </a:prstGeom>
          <a:solidFill>
            <a:srgbClr val="39B8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21848" y="1658841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77895"/>
                </a:solidFill>
              </a:rPr>
              <a:t>КЭП – Квалифицированная электронная подпись</a:t>
            </a:r>
            <a:endParaRPr lang="ru-RU" sz="2800" dirty="0">
              <a:solidFill>
                <a:srgbClr val="17789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2869303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7895"/>
                </a:solidFill>
              </a:rPr>
              <a:t>Документ, подписанный КЭП, равнозначен бумажному с собственноручной подписью. Сегодня насчитывается более пятидесяти сфер, где применяют КЭП. Расскажем об основных из них.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5576" y="2492896"/>
            <a:ext cx="8143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59333"/>
            <a:ext cx="2244723" cy="2244723"/>
          </a:xfrm>
        </p:spPr>
      </p:pic>
      <p:pic>
        <p:nvPicPr>
          <p:cNvPr id="10" name="Picture 5" descr="C:\Users\user\Desktop\презенташка 25000\плашка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6" y="1794044"/>
            <a:ext cx="335051" cy="31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7948478" y="88817"/>
            <a:ext cx="1226096" cy="8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3535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6512" y="1750802"/>
            <a:ext cx="9180511" cy="3189518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2252007"/>
            <a:ext cx="8172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chemeClr val="bg1"/>
                </a:solidFill>
              </a:rPr>
              <a:t>86 ФЗ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О внесений изменений в статью 13 федерального закона « Об обязательном социальном страховании на случай временной нетрудоспособности и в связи с материнством»</a:t>
            </a:r>
            <a:endParaRPr lang="ru-RU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86837"/>
            <a:ext cx="2232248" cy="2232248"/>
          </a:xfrm>
          <a:prstGeom prst="rect">
            <a:avLst/>
          </a:prstGeom>
        </p:spPr>
      </p:pic>
      <p:pic>
        <p:nvPicPr>
          <p:cNvPr id="10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8028384" y="188640"/>
            <a:ext cx="100868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5" y="0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5655" y="1640366"/>
            <a:ext cx="9180511" cy="3189518"/>
          </a:xfrm>
          <a:prstGeom prst="rect">
            <a:avLst/>
          </a:prstGeom>
          <a:solidFill>
            <a:srgbClr val="39B8E1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83160" y="240422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Листок </a:t>
            </a:r>
            <a:r>
              <a:rPr lang="ru-RU" dirty="0">
                <a:solidFill>
                  <a:schemeClr val="bg1"/>
                </a:solidFill>
              </a:rPr>
              <a:t>нетрудоспособности выдается в форме документа на бумажном носителе или (с письменного согласия пациента) формируется в виде электронного документа, подписанного с использованием усиленной квалифицированной электронной подписи медицинским работником и медицинской организацией.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276872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3.2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0" y="4303584"/>
            <a:ext cx="2348880" cy="2348880"/>
          </a:xfrm>
          <a:prstGeom prst="rect">
            <a:avLst/>
          </a:prstGeom>
        </p:spPr>
      </p:pic>
      <p:pic>
        <p:nvPicPr>
          <p:cNvPr id="13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8028384" y="188640"/>
            <a:ext cx="100868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62"/>
            <a:ext cx="9180512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1592848"/>
            <a:ext cx="4032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0A3"/>
                </a:solidFill>
              </a:rPr>
              <a:t>ДЛЯ КОГО: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50A3"/>
                </a:solidFill>
              </a:rPr>
              <a:t>Для </a:t>
            </a:r>
            <a:r>
              <a:rPr lang="ru-RU" sz="2400" dirty="0">
                <a:solidFill>
                  <a:srgbClr val="0050A3"/>
                </a:solidFill>
              </a:rPr>
              <a:t>всех </a:t>
            </a:r>
            <a:r>
              <a:rPr lang="ru-RU" sz="2400" dirty="0" smtClean="0">
                <a:solidFill>
                  <a:srgbClr val="0050A3"/>
                </a:solidFill>
              </a:rPr>
              <a:t>учреждений , </a:t>
            </a:r>
            <a:r>
              <a:rPr lang="ru-RU" sz="2400" dirty="0">
                <a:solidFill>
                  <a:srgbClr val="0050A3"/>
                </a:solidFill>
              </a:rPr>
              <a:t>кто оформляет листки нетрудоспособности в бумажном виде.</a:t>
            </a:r>
            <a:r>
              <a:rPr lang="ru-RU" sz="2400" dirty="0" smtClean="0">
                <a:solidFill>
                  <a:srgbClr val="0050A3"/>
                </a:solidFill>
              </a:rPr>
              <a:t> </a:t>
            </a:r>
            <a:endParaRPr lang="ru-RU" sz="2400" dirty="0">
              <a:solidFill>
                <a:srgbClr val="0050A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21" y="1777513"/>
            <a:ext cx="36993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ДЛЯ ЧЕГО: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для подписания листков нетрудоспособности в электронном виде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512181"/>
            <a:ext cx="0" cy="2687289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23528" y="4183735"/>
            <a:ext cx="8496944" cy="314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9552" y="2307007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76056" y="2162991"/>
            <a:ext cx="15121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4" y="3997739"/>
            <a:ext cx="2704334" cy="2704334"/>
          </a:xfrm>
          <a:prstGeom prst="rect">
            <a:avLst/>
          </a:prstGeom>
        </p:spPr>
      </p:pic>
      <p:pic>
        <p:nvPicPr>
          <p:cNvPr id="11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8028384" y="188640"/>
            <a:ext cx="100868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3" y="1916832"/>
            <a:ext cx="892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0C4354"/>
                </a:solidFill>
              </a:defRPr>
            </a:lvl1pPr>
          </a:lstStyle>
          <a:p>
            <a:r>
              <a:rPr lang="ru-RU" sz="3600" dirty="0"/>
              <a:t>Наш сотрудник приедет к Вам, и </a:t>
            </a:r>
            <a:r>
              <a:rPr lang="ru-RU" sz="3600" dirty="0" smtClean="0"/>
              <a:t>выпустит </a:t>
            </a:r>
            <a:r>
              <a:rPr lang="ru-RU" sz="3600" dirty="0"/>
              <a:t>КЭП всем сотрудникам вашей организации.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88003"/>
            <a:ext cx="4019529" cy="4019529"/>
          </a:xfrm>
          <a:prstGeom prst="rect">
            <a:avLst/>
          </a:prstGeom>
        </p:spPr>
      </p:pic>
      <p:pic>
        <p:nvPicPr>
          <p:cNvPr id="12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7354587" y="113834"/>
            <a:ext cx="1789413" cy="12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117">
            <a:off x="4783061" y="5099179"/>
            <a:ext cx="1296827" cy="1296827"/>
          </a:xfrm>
          <a:prstGeom prst="rect">
            <a:avLst/>
          </a:prstGeom>
          <a:effectLst>
            <a:outerShdw blurRad="50800" dist="50800" dir="3480000" sx="94000" sy="94000" algn="ctr" rotWithShape="0">
              <a:srgbClr val="000000">
                <a:alpha val="82000"/>
              </a:srgbClr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2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2" descr="C:\Users\user\Desktop\презенташка 25000\страниц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ПРОФИ М\LOGO_PROFI_M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2"/>
          <a:stretch/>
        </p:blipFill>
        <p:spPr bwMode="auto">
          <a:xfrm>
            <a:off x="7731841" y="188640"/>
            <a:ext cx="141215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3" y="3356992"/>
            <a:ext cx="1224135" cy="1224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7" y="4812458"/>
            <a:ext cx="2270647" cy="14524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3" y="714701"/>
            <a:ext cx="2420106" cy="25193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111" y="747203"/>
            <a:ext cx="2647619" cy="7142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2111" y="1568589"/>
            <a:ext cx="5655719" cy="15901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5452" y="3259581"/>
            <a:ext cx="5587987" cy="28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223</Words>
  <Application>Microsoft Macintosh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(Основной текст)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Microsoft Office</cp:lastModifiedBy>
  <cp:revision>149</cp:revision>
  <dcterms:created xsi:type="dcterms:W3CDTF">2018-02-15T20:26:01Z</dcterms:created>
  <dcterms:modified xsi:type="dcterms:W3CDTF">2018-04-10T10:47:40Z</dcterms:modified>
</cp:coreProperties>
</file>