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390" r:id="rId3"/>
    <p:sldId id="372" r:id="rId4"/>
    <p:sldId id="386" r:id="rId5"/>
    <p:sldId id="387" r:id="rId6"/>
    <p:sldId id="389" r:id="rId7"/>
    <p:sldId id="371" r:id="rId8"/>
    <p:sldId id="388" r:id="rId9"/>
    <p:sldId id="373" r:id="rId10"/>
    <p:sldId id="378" r:id="rId11"/>
    <p:sldId id="379" r:id="rId12"/>
    <p:sldId id="380" r:id="rId13"/>
    <p:sldId id="392" r:id="rId14"/>
    <p:sldId id="381" r:id="rId15"/>
    <p:sldId id="375" r:id="rId16"/>
    <p:sldId id="391" r:id="rId17"/>
    <p:sldId id="374" r:id="rId18"/>
    <p:sldId id="376" r:id="rId19"/>
    <p:sldId id="382" r:id="rId20"/>
    <p:sldId id="383" r:id="rId21"/>
    <p:sldId id="385" r:id="rId22"/>
    <p:sldId id="38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78686" autoAdjust="0"/>
  </p:normalViewPr>
  <p:slideViewPr>
    <p:cSldViewPr>
      <p:cViewPr varScale="1">
        <p:scale>
          <a:sx n="80" d="100"/>
          <a:sy n="80" d="100"/>
        </p:scale>
        <p:origin x="90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C930-D20E-4C69-95F3-5BC9541E6B8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97432-5CDA-42F0-A32D-BEB5FBEA93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75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97432-5CDA-42F0-A32D-BEB5FBEA932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33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8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4675" y="6356351"/>
            <a:ext cx="2057400" cy="365125"/>
          </a:xfrm>
        </p:spPr>
        <p:txBody>
          <a:bodyPr/>
          <a:lstStyle/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610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4675" y="6356351"/>
            <a:ext cx="2057400" cy="365125"/>
          </a:xfrm>
        </p:spPr>
        <p:txBody>
          <a:bodyPr/>
          <a:lstStyle/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"/>
            <a:ext cx="1619649" cy="789796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 userDrawn="1"/>
        </p:nvCxnSpPr>
        <p:spPr>
          <a:xfrm flipV="1">
            <a:off x="186262" y="789800"/>
            <a:ext cx="8692268" cy="1"/>
          </a:xfrm>
          <a:prstGeom prst="line">
            <a:avLst/>
          </a:prstGeom>
          <a:ln>
            <a:solidFill>
              <a:srgbClr val="0097A9">
                <a:alpha val="50196"/>
              </a:srgbClr>
            </a:solidFill>
          </a:ln>
          <a:effectLst>
            <a:outerShdw blurRad="63500" dist="12700" dir="60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679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2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68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32067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9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2pPr>
            <a:lvl3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3pPr>
            <a:lvl4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4pPr>
            <a:lvl5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9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2pPr>
            <a:lvl3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3pPr>
            <a:lvl4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4pPr>
            <a:lvl5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75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7"/>
            <a:ext cx="3868340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2pPr>
            <a:lvl3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3pPr>
            <a:lvl4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4pPr>
            <a:lvl5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7"/>
            <a:ext cx="3887391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2pPr>
            <a:lvl3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3pPr>
            <a:lvl4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4pPr>
            <a:lvl5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74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32067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29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8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9"/>
            <a:ext cx="4629151" cy="487362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>
              <a:defRPr sz="2100">
                <a:latin typeface="PT Sans" panose="020B0503020203020204" pitchFamily="34" charset="-52"/>
                <a:ea typeface="PT Sans" panose="020B0503020203020204" pitchFamily="34" charset="-52"/>
              </a:defRPr>
            </a:lvl2pPr>
            <a:lvl3pPr>
              <a:defRPr sz="1800">
                <a:latin typeface="PT Sans" panose="020B0503020203020204" pitchFamily="34" charset="-52"/>
                <a:ea typeface="PT Sans" panose="020B0503020203020204" pitchFamily="34" charset="-52"/>
              </a:defRPr>
            </a:lvl3pPr>
            <a:lvl4pPr>
              <a:defRPr sz="1500">
                <a:latin typeface="PT Sans" panose="020B0503020203020204" pitchFamily="34" charset="-52"/>
                <a:ea typeface="PT Sans" panose="020B0503020203020204" pitchFamily="34" charset="-52"/>
              </a:defRPr>
            </a:lvl4pPr>
            <a:lvl5pPr>
              <a:defRPr sz="1500">
                <a:latin typeface="PT Sans" panose="020B0503020203020204" pitchFamily="34" charset="-52"/>
                <a:ea typeface="PT Sans" panose="020B0503020203020204" pitchFamily="34" charset="-52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3"/>
            <a:ext cx="294917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518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29"/>
            <a:ext cx="4629151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3"/>
            <a:ext cx="294917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PT Sans" panose="020B0503020203020204" pitchFamily="34" charset="-52"/>
                <a:ea typeface="PT Sans" panose="020B0503020203020204" pitchFamily="34" charset="-52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03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10C35-D7C2-4A63-AE7B-175CD838C945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B56C-9B88-4754-93C9-486A137A2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97A9"/>
                </a:solidFill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defRPr>
            </a:lvl1pPr>
          </a:lstStyle>
          <a:p>
            <a:fld id="{6DF95B6E-60D8-4EE9-B706-36EB5BCA60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6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8125" y="2924944"/>
            <a:ext cx="5614034" cy="716292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4000" b="1" dirty="0">
                <a:solidFill>
                  <a:srgbClr val="E16A1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подзаконных актов в соответствии с </a:t>
            </a:r>
            <a:br>
              <a:rPr lang="ru-RU" sz="4000" b="1" dirty="0">
                <a:solidFill>
                  <a:srgbClr val="E16A1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>
                <a:solidFill>
                  <a:srgbClr val="E16A1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ФЗ № 242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E16A13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98125" y="5318513"/>
            <a:ext cx="6858000" cy="1278839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485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Борис Зингерман,</a:t>
            </a:r>
          </a:p>
          <a:p>
            <a:pPr marL="0" marR="0" lvl="0" indent="0" algn="l" defTabSz="685800" rtl="0" eaLnBrk="1" fontAlgn="auto" latinLnBrk="0" hangingPunct="1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485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руководитель направления </a:t>
            </a:r>
          </a:p>
          <a:p>
            <a:pPr marL="0" marR="0" lvl="0" indent="0" algn="l" defTabSz="685800" rtl="0" eaLnBrk="1" fontAlgn="auto" latinLnBrk="0" hangingPunct="1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485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цифровой медицины</a:t>
            </a: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7991478" y="6093296"/>
            <a:ext cx="1152525" cy="283628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85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Москва, 201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485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00485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332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BA6D66B-F7C9-475D-A290-3815E6657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44624"/>
            <a:ext cx="8870232" cy="538513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A984CB3-8EA9-40CB-A997-A327A53B9FA7}"/>
              </a:ext>
            </a:extLst>
          </p:cNvPr>
          <p:cNvSpPr/>
          <p:nvPr/>
        </p:nvSpPr>
        <p:spPr>
          <a:xfrm>
            <a:off x="108284" y="5541039"/>
            <a:ext cx="90357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2.6.	Справка подписывается врачом, выдавшим ее, главным врачом медицинской организации и заверяется печатью медицинской организации, на оттиске которой идентифицируется полное наименование медицинской организации в соответствии с ее учредительными документами. </a:t>
            </a:r>
          </a:p>
        </p:txBody>
      </p:sp>
    </p:spTree>
    <p:extLst>
      <p:ext uri="{BB962C8B-B14F-4D97-AF65-F5344CB8AC3E}">
        <p14:creationId xmlns:p14="http://schemas.microsoft.com/office/powerpoint/2010/main" val="4144192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894C293-B22C-411A-A3BF-8A73BE55A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6" y="334226"/>
            <a:ext cx="4580622" cy="609329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7F0EE2-41FC-4D4D-A8F5-BBB8616C6A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382352"/>
            <a:ext cx="4338826" cy="357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0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09624-6A3C-4FC0-A065-2CA6F5C7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Минюст зарегистрировал Приказ Минздрава России №2н от 09.01.2018 «О внесении изменений в приказ Министерства здравоохранения Российской Федерации от 15 декабря 2014 г. № 834н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7291E7-26D7-4016-8D65-E83C7114A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29" y="1844824"/>
            <a:ext cx="8229600" cy="49814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«Карта [журнал, паспорт, справка] формируется в электронном в форме электронного документа, подписанного с использованием квалифицированной электронной подписи врача, </a:t>
            </a:r>
            <a:r>
              <a:rPr lang="ru-RU" b="1" dirty="0">
                <a:solidFill>
                  <a:srgbClr val="FF0000"/>
                </a:solidFill>
              </a:rPr>
              <a:t>в соответствии с порядком организации системы документооборота в сфере охраны здоровья в части ведения медицинской документации в форме электронных документов</a:t>
            </a:r>
            <a:r>
              <a:rPr lang="ru-RU" dirty="0"/>
              <a:t>, утвержденными Министерством здравоохранения Российской Федерации в соответствии с пунктом 11 части 2 статьи 14 Федерального закона от 21 ноября 2011 г. №323-ФЗ «Об основах охраны здоровья граждан в Российской Федерации» и (или)  на бумажном носителе, подписываемым врачом».</a:t>
            </a:r>
          </a:p>
        </p:txBody>
      </p:sp>
    </p:spTree>
    <p:extLst>
      <p:ext uri="{BB962C8B-B14F-4D97-AF65-F5344CB8AC3E}">
        <p14:creationId xmlns:p14="http://schemas.microsoft.com/office/powerpoint/2010/main" val="4351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9747A6-CC59-4836-8B86-0861DBC24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/>
              <a:t>Проект приказа № 441н «Об утверждении Порядка выдачи медицинскими организациями справок и медицинских заключений»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D483B4-7DBC-48DF-829C-E031E3A0B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14202"/>
            <a:ext cx="8229600" cy="52271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10.2 Справки оформляются в форме электронного документа, подписанного врачом (фельдшером, акушеркой) и лицом уполномоченным заверять документы от имени медицинской организации с использованием усиленных квалифицированных электронных подписей</a:t>
            </a:r>
            <a:r>
              <a:rPr lang="ru-RU" dirty="0">
                <a:highlight>
                  <a:srgbClr val="FFFF00"/>
                </a:highlight>
              </a:rPr>
              <a:t>, </a:t>
            </a:r>
            <a:r>
              <a:rPr lang="ru-RU" b="1" dirty="0">
                <a:highlight>
                  <a:srgbClr val="FFFF00"/>
                </a:highlight>
              </a:rPr>
              <a:t>в соответствии с порядком организации системы документооборота в сфере охраны здоровья в части ведения медицинской документации в форме электронных документов</a:t>
            </a:r>
            <a:r>
              <a:rPr lang="ru-RU" b="1" dirty="0"/>
              <a:t>, </a:t>
            </a:r>
            <a:r>
              <a:rPr lang="ru-RU" dirty="0"/>
              <a:t>установленным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здравоохранения (далее – уполномоченный федеральный орган исполнительной власти), формирование, обработка и хранение которых осуществляется в информационных системах указанных в пунктах 1, 5 статьи 91 Федерального закона «Об основах охраны здоровья граждан в Российской Федерации».</a:t>
            </a:r>
          </a:p>
          <a:p>
            <a:pPr marL="0" indent="0">
              <a:buNone/>
            </a:pPr>
            <a:endParaRPr lang="ru-RU" sz="1300" dirty="0"/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Такого порядка нет и не предполагается разработать, а это важнейший документ по данной  теме</a:t>
            </a:r>
          </a:p>
        </p:txBody>
      </p:sp>
    </p:spTree>
    <p:extLst>
      <p:ext uri="{BB962C8B-B14F-4D97-AF65-F5344CB8AC3E}">
        <p14:creationId xmlns:p14="http://schemas.microsoft.com/office/powerpoint/2010/main" val="708349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B8CB75-9A42-4ED1-B5B6-2A58F9189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Autofit/>
          </a:bodyPr>
          <a:lstStyle/>
          <a:p>
            <a:r>
              <a:rPr lang="ru-RU" sz="3600" dirty="0"/>
              <a:t>Вывод: необходим!!! </a:t>
            </a:r>
            <a:br>
              <a:rPr lang="ru-RU" sz="3600" dirty="0"/>
            </a:br>
            <a:r>
              <a:rPr lang="ru-RU" sz="3600" dirty="0">
                <a:solidFill>
                  <a:srgbClr val="FF0000"/>
                </a:solidFill>
              </a:rPr>
              <a:t>«</a:t>
            </a:r>
            <a:r>
              <a:rPr lang="ru-RU" sz="3600" b="1" dirty="0">
                <a:solidFill>
                  <a:srgbClr val="FF0000"/>
                </a:solidFill>
              </a:rPr>
              <a:t>Порядок организации системы документооборота в сфере охраны здоровья в части ведения медицинской документации в форме электронных документов»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7F43B2-852C-4F9F-8AD6-CF8DBA80E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04" y="4725144"/>
            <a:ext cx="8229600" cy="158417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Прототип такого документа был одобрен на заседании Экспертного совета по ИКТ Минздрава еще в 2015 году</a:t>
            </a:r>
          </a:p>
        </p:txBody>
      </p:sp>
    </p:spTree>
    <p:extLst>
      <p:ext uri="{BB962C8B-B14F-4D97-AF65-F5344CB8AC3E}">
        <p14:creationId xmlns:p14="http://schemas.microsoft.com/office/powerpoint/2010/main" val="2334688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4964B4-351C-4424-896C-E7010A41B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693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Отдельная тема такого документа – использование </a:t>
            </a:r>
            <a:br>
              <a:rPr lang="ru-RU" dirty="0"/>
            </a:br>
            <a:r>
              <a:rPr lang="ru-RU" dirty="0"/>
              <a:t>Усиленных квалифицированных электронных подписей (УКЭП)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C475C-8ABA-458D-8A37-19423D5EB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29131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Без такой регламентации на каждого медработника придется ежегодно приобретать до 3-х УКЭП (</a:t>
            </a:r>
            <a:r>
              <a:rPr lang="en-US" dirty="0"/>
              <a:t>~ </a:t>
            </a:r>
            <a:r>
              <a:rPr lang="ru-RU" dirty="0"/>
              <a:t>2-3 </a:t>
            </a:r>
            <a:r>
              <a:rPr lang="ru-RU" dirty="0" err="1"/>
              <a:t>руб</a:t>
            </a:r>
            <a:r>
              <a:rPr lang="ru-RU" dirty="0"/>
              <a:t> каждая):</a:t>
            </a:r>
          </a:p>
          <a:p>
            <a:pPr>
              <a:buFontTx/>
              <a:buChar char="-"/>
            </a:pPr>
            <a:r>
              <a:rPr lang="ru-RU" dirty="0"/>
              <a:t>Больничные</a:t>
            </a:r>
          </a:p>
          <a:p>
            <a:pPr>
              <a:buFontTx/>
              <a:buChar char="-"/>
            </a:pPr>
            <a:r>
              <a:rPr lang="ru-RU" dirty="0"/>
              <a:t>Рецепты</a:t>
            </a:r>
          </a:p>
          <a:p>
            <a:pPr>
              <a:buFontTx/>
              <a:buChar char="-"/>
            </a:pPr>
            <a:r>
              <a:rPr lang="ru-RU" dirty="0"/>
              <a:t>Документы в электронной форме….</a:t>
            </a:r>
          </a:p>
        </p:txBody>
      </p:sp>
    </p:spTree>
    <p:extLst>
      <p:ext uri="{BB962C8B-B14F-4D97-AF65-F5344CB8AC3E}">
        <p14:creationId xmlns:p14="http://schemas.microsoft.com/office/powerpoint/2010/main" val="1607766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E442B-6E3A-4B5D-9A3C-68E1F1149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85"/>
            <a:ext cx="8229600" cy="778098"/>
          </a:xfrm>
        </p:spPr>
        <p:txBody>
          <a:bodyPr/>
          <a:lstStyle/>
          <a:p>
            <a:r>
              <a:rPr lang="ru-RU" dirty="0"/>
              <a:t>Взаимодействие с пациентом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883BDA-7A41-4C3D-82CC-4A8B2D2D6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1662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Приказ Минздрава России «Об утверждении порядка и сроков предоставления медицинских документов (их копий) и выписок из них» - </a:t>
            </a:r>
            <a:r>
              <a:rPr lang="ru-RU" dirty="0">
                <a:solidFill>
                  <a:srgbClr val="FF0000"/>
                </a:solidFill>
              </a:rPr>
              <a:t>нет даже проекта (отсутствует с 2011 года)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Приказ от 29.06.2016 № 425н «Об утверждении Порядка ознакомления пациента либо его законного представителя с медицинской документацией, отражающей состояние здоровья пациента» (внести изменения в соответствии ч.4 ст.22 № 323-ФЗ) – </a:t>
            </a:r>
            <a:r>
              <a:rPr lang="ru-RU" dirty="0">
                <a:solidFill>
                  <a:srgbClr val="FF0000"/>
                </a:solidFill>
              </a:rPr>
              <a:t>не предполагается к пересмотру. 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19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4E5F0-FF99-4B8B-A974-895C36509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Электронные рецепты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A2D7AF-B7E1-42A9-A88E-71D86F9D8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Проект изменений  в приказ Министерства здравоохранения Российской Федерации </a:t>
            </a:r>
            <a:br>
              <a:rPr lang="ru-RU" dirty="0"/>
            </a:br>
            <a:r>
              <a:rPr lang="ru-RU" dirty="0"/>
              <a:t>от 20 декабря 2012 г. № 1175н «Об утверждении порядка назначения </a:t>
            </a:r>
            <a:br>
              <a:rPr lang="ru-RU" dirty="0"/>
            </a:br>
            <a:r>
              <a:rPr lang="ru-RU" dirty="0"/>
              <a:t>и выписывания лекарственных препаратов, а также форм рецептурных бланков на лекарственные препараты, порядка оформления указанных бланков, их учета и хранения»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(хотя в списке документов Минздрава предполагалось внести изменения еще и в приказ №54) </a:t>
            </a:r>
          </a:p>
        </p:txBody>
      </p:sp>
    </p:spTree>
    <p:extLst>
      <p:ext uri="{BB962C8B-B14F-4D97-AF65-F5344CB8AC3E}">
        <p14:creationId xmlns:p14="http://schemas.microsoft.com/office/powerpoint/2010/main" val="1664776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2CDCC9-4745-4BDA-9937-21180C9BE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8098"/>
          </a:xfrm>
        </p:spPr>
        <p:txBody>
          <a:bodyPr/>
          <a:lstStyle/>
          <a:p>
            <a:r>
              <a:rPr lang="ru-RU" dirty="0"/>
              <a:t>Приказ № 1175н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5DAD35-7F10-48E8-9401-7917CF210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69670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dirty="0"/>
              <a:t>Пункт 1</a:t>
            </a:r>
            <a:r>
              <a:rPr lang="en-US" dirty="0"/>
              <a:t>:</a:t>
            </a:r>
            <a:r>
              <a:rPr lang="ru-RU" dirty="0"/>
              <a:t> дополнить абзацем пятым следующего содержания: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«порядок формирования рецептов в форме электронного документа согласно приложению № 4»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 В приложении № 1 «Порядок назначения и выписывании лекарственных препаратов» к приказу:</a:t>
            </a:r>
          </a:p>
          <a:p>
            <a:pPr marL="0" indent="0">
              <a:buNone/>
            </a:pPr>
            <a:r>
              <a:rPr lang="ru-RU" dirty="0"/>
              <a:t>1) абзац первый пункта 3 изложить в следующей редакции: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>
                <a:solidFill>
                  <a:srgbClr val="FF0000"/>
                </a:solidFill>
              </a:rPr>
              <a:t>«3. Медицинские работники выписывают рецепты на лекарственные препараты на бумажном носителе за своей подписью или </a:t>
            </a:r>
            <a:r>
              <a:rPr lang="ru-RU" b="1" u="sng" dirty="0">
                <a:solidFill>
                  <a:srgbClr val="FF0000"/>
                </a:solidFill>
              </a:rPr>
              <a:t>с согласия пациента </a:t>
            </a:r>
            <a:r>
              <a:rPr lang="ru-RU" dirty="0">
                <a:solidFill>
                  <a:srgbClr val="FF0000"/>
                </a:solidFill>
              </a:rPr>
              <a:t>или его законного представителя в форме электронного документа, подписанного с использованием усиленной квалифицированной электронной подписи медицинского работника (далее – в форме электронного документа)»;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639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50DC5C-0E58-44E4-BFCD-1AC426EAF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2. Передача рецепта в форме электронного документа (далее – электронный рецепт) между медицинскими и аптечными организациями, расположенными на территории одного субъекта Российской Федерации, </a:t>
            </a:r>
            <a:r>
              <a:rPr lang="ru-RU" b="1" dirty="0">
                <a:solidFill>
                  <a:srgbClr val="FF0000"/>
                </a:solidFill>
              </a:rPr>
              <a:t>осуществляется с использованием ГИС, которая должна обеспечивать ведение единого реестра электронных рецептов субъекта Российской Федерации </a:t>
            </a:r>
            <a:r>
              <a:rPr lang="ru-RU" dirty="0"/>
              <a:t>(далее – Единый реестр).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4. Передача электронных рецептов между медицинскими и аптечными организациями, расположенными на территориях различных субъектов Российской Федерации (далее – межрегиональное обращение электронных рецептов), осуществляется с использованием единой государственной информационной системы в сфере здравоохранения (далее – Единая система). </a:t>
            </a:r>
            <a:r>
              <a:rPr lang="ru-RU" b="1" dirty="0">
                <a:solidFill>
                  <a:srgbClr val="FF0000"/>
                </a:solidFill>
              </a:rPr>
              <a:t>Технические и технологические требования к программно-техническим средствам, используемым при организации межрегионального обращения электронных рецептов, устанавливаются оператором федерального сегмента Единой системы и публикуются на портале оперативного взаимодействия участников Единой системы.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6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E212C0-00B9-41EC-8C0E-C7F23DF63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6480720"/>
          </a:xfrm>
        </p:spPr>
        <p:txBody>
          <a:bodyPr>
            <a:normAutofit/>
          </a:bodyPr>
          <a:lstStyle/>
          <a:p>
            <a:r>
              <a:rPr lang="ru-RU" dirty="0"/>
              <a:t>15 сентября 2017 Минздрав опубликовал список из 15 нормативных актов, которые необходимо разработать. </a:t>
            </a:r>
            <a:r>
              <a:rPr lang="ru-RU" sz="2200" dirty="0"/>
              <a:t>(</a:t>
            </a:r>
            <a:r>
              <a:rPr lang="ru-RU" sz="2200" u="sng" dirty="0"/>
              <a:t>http://portal.egisz.rosminzdrav.ru/news/411)</a:t>
            </a:r>
            <a:endParaRPr lang="ru-RU" sz="2200" dirty="0"/>
          </a:p>
          <a:p>
            <a:pPr marL="0" indent="0">
              <a:buNone/>
            </a:pPr>
            <a:r>
              <a:rPr lang="ru-RU" dirty="0"/>
              <a:t>Из них : </a:t>
            </a:r>
          </a:p>
          <a:p>
            <a:pPr lvl="1"/>
            <a:r>
              <a:rPr lang="ru-RU" dirty="0"/>
              <a:t>3 приняты (приказ № 965н по телемедицине, распоряжение правительства по госуслугам и ПП изменяющие положение о Минздраве);</a:t>
            </a:r>
          </a:p>
          <a:p>
            <a:pPr lvl="1"/>
            <a:r>
              <a:rPr lang="ru-RU" dirty="0"/>
              <a:t>7 есть проекты (2 ПП, 5 приказов МЗ)</a:t>
            </a:r>
          </a:p>
          <a:p>
            <a:pPr lvl="1"/>
            <a:r>
              <a:rPr lang="ru-RU" dirty="0"/>
              <a:t>5 приказов МЗ -  ?</a:t>
            </a:r>
          </a:p>
          <a:p>
            <a:pPr marL="57150" indent="0">
              <a:buNone/>
            </a:pPr>
            <a:r>
              <a:rPr lang="ru-RU" dirty="0"/>
              <a:t>ИТ комитет </a:t>
            </a:r>
            <a:r>
              <a:rPr lang="ru-RU" dirty="0" err="1"/>
              <a:t>Нацмедпалаты</a:t>
            </a:r>
            <a:r>
              <a:rPr lang="ru-RU" dirty="0"/>
              <a:t> и АРМИТ  предлагал  разработать еще 3 ключевых документа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676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B8CB75-9A42-4ED1-B5B6-2A58F9189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Autofit/>
          </a:bodyPr>
          <a:lstStyle/>
          <a:p>
            <a:r>
              <a:rPr lang="ru-RU" sz="3600" dirty="0"/>
              <a:t>Вывод: необходим!!! </a:t>
            </a:r>
            <a:br>
              <a:rPr lang="ru-RU" sz="3600" dirty="0"/>
            </a:br>
            <a:r>
              <a:rPr lang="ru-RU" sz="4800" b="1" dirty="0">
                <a:solidFill>
                  <a:srgbClr val="FF0000"/>
                </a:solidFill>
              </a:rPr>
              <a:t>«Единый порядок обращения электронных рецептов» </a:t>
            </a:r>
            <a:r>
              <a:rPr lang="ru-RU" sz="3600" dirty="0"/>
              <a:t>(название может быть изменено)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7F43B2-852C-4F9F-8AD6-CF8DBA80E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592" y="3933057"/>
            <a:ext cx="8229600" cy="1584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Может потребовать Постановления правительства и даже изменения ФЗ №242</a:t>
            </a:r>
          </a:p>
        </p:txBody>
      </p:sp>
    </p:spTree>
    <p:extLst>
      <p:ext uri="{BB962C8B-B14F-4D97-AF65-F5344CB8AC3E}">
        <p14:creationId xmlns:p14="http://schemas.microsoft.com/office/powerpoint/2010/main" val="1065763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5B3E4-0E26-4C8E-A26B-FAF4A1B0A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016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ru-RU" dirty="0"/>
              <a:t>ЕГИСЗ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4F4B8A-6387-4348-929F-9388B0BB5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Постановление Правительства Российской Федерации «Об утверждении Положения о Единой государственной информационной системе в сфере здравоохранения» - </a:t>
            </a:r>
            <a:r>
              <a:rPr lang="ru-RU" dirty="0">
                <a:solidFill>
                  <a:srgbClr val="FF0000"/>
                </a:solidFill>
              </a:rPr>
              <a:t>не утверждено, состояние проекта – не ясно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Приказ Минздрава России «Об утверждении требований к государственным информационным системам в сфере здравоохранения субъектов Российской Федерации, медицинским информационным системам медицинских организаций и информационным системам фармацевтических организаций» – </a:t>
            </a:r>
            <a:r>
              <a:rPr lang="ru-RU" dirty="0">
                <a:solidFill>
                  <a:srgbClr val="FF0000"/>
                </a:solidFill>
              </a:rPr>
              <a:t>нет даже проекта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Приказ Минздрава России «Об утверждении порядка обезличивания сведений о лицах, которым оказывается медицинская помощь, а также о лицах, в отношении которых проводятся медицинские экспертизы, медицинские осмотры и медицинские освидетельствования» – </a:t>
            </a:r>
            <a:r>
              <a:rPr lang="ru-RU" dirty="0">
                <a:solidFill>
                  <a:srgbClr val="FF0000"/>
                </a:solidFill>
              </a:rPr>
              <a:t>есть проект (но не вывешен официально)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Приказ Минздрава России «Об утверждении перечня, порядка ведения и использования нормативно-справочной информации в сфере здравоохранения» – </a:t>
            </a:r>
            <a:r>
              <a:rPr lang="ru-RU" dirty="0">
                <a:solidFill>
                  <a:srgbClr val="FF0000"/>
                </a:solidFill>
              </a:rPr>
              <a:t>не видел</a:t>
            </a:r>
          </a:p>
        </p:txBody>
      </p:sp>
    </p:spTree>
    <p:extLst>
      <p:ext uri="{BB962C8B-B14F-4D97-AF65-F5344CB8AC3E}">
        <p14:creationId xmlns:p14="http://schemas.microsoft.com/office/powerpoint/2010/main" val="347965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F31EFE-AE1F-4679-9196-90B88AE4D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ru-RU" sz="3600" dirty="0"/>
              <a:t>На момент вступления в силу закона были </a:t>
            </a:r>
            <a:r>
              <a:rPr lang="ru-RU" sz="3600" b="1" dirty="0"/>
              <a:t>утверждены только 3 нормативных акта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1DBEF5-B6D9-4A68-9810-A7ACC1B19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85313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Постановление Правительства РФ «О внесении изменений в Положение о Министерстве здравоохранения РФ»</a:t>
            </a:r>
          </a:p>
          <a:p>
            <a:pPr lvl="0"/>
            <a:r>
              <a:rPr lang="ru-RU" dirty="0"/>
              <a:t>Распоряжение Правительства РФ «Об утверждении перечня услуг, предоставление которых осуществляется посредством единого портала государственных и муниципальных услуг с использованием Единой государственной информационной системы в сфере здравоохранения»</a:t>
            </a:r>
          </a:p>
          <a:p>
            <a:pPr lvl="0"/>
            <a:r>
              <a:rPr lang="ru-RU" dirty="0"/>
              <a:t>Приказ Минздрава России от 30.11.2017 № 965н «Об утверждении Порядка организации и оказания медицинской помощи с применением телемедицинских технологий»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93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1A976-C9D1-4A6E-A91E-BC4829376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08" y="188640"/>
            <a:ext cx="8856984" cy="1642194"/>
          </a:xfrm>
        </p:spPr>
        <p:txBody>
          <a:bodyPr>
            <a:noAutofit/>
          </a:bodyPr>
          <a:lstStyle/>
          <a:p>
            <a:r>
              <a:rPr lang="ru-RU" sz="2800" dirty="0"/>
              <a:t>Перечень услуг в сфере здравоохранения, предоставление которых осуществляется в электронной форме посредством ЕПГУ с использованием ЕГИСЗ</a:t>
            </a:r>
            <a:br>
              <a:rPr lang="ru-RU" sz="2800" dirty="0"/>
            </a:br>
            <a:r>
              <a:rPr lang="ru-RU" sz="2800" dirty="0"/>
              <a:t> </a:t>
            </a:r>
            <a:r>
              <a:rPr lang="ru-RU" sz="2800" b="1" dirty="0"/>
              <a:t>(10 услуг)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FEAF203-2201-4C73-BB4B-7D8FFF908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270536"/>
              </p:ext>
            </p:extLst>
          </p:nvPr>
        </p:nvGraphicFramePr>
        <p:xfrm>
          <a:off x="457200" y="1988840"/>
          <a:ext cx="8229600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424">
                  <a:extLst>
                    <a:ext uri="{9D8B030D-6E8A-4147-A177-3AD203B41FA5}">
                      <a16:colId xmlns:a16="http://schemas.microsoft.com/office/drawing/2014/main" val="136353874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581894134"/>
                    </a:ext>
                  </a:extLst>
                </a:gridCol>
                <a:gridCol w="4474840">
                  <a:extLst>
                    <a:ext uri="{9D8B030D-6E8A-4147-A177-3AD203B41FA5}">
                      <a16:colId xmlns:a16="http://schemas.microsoft.com/office/drawing/2014/main" val="3192445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услуги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Федеральный орган исполнительной власти, орган государственного внебюджетного фонда, организация, предоставляющий(</a:t>
                      </a:r>
                      <a:r>
                        <a:rPr lang="ru-RU" dirty="0" err="1"/>
                        <a:t>ая</a:t>
                      </a:r>
                      <a:r>
                        <a:rPr lang="ru-RU" dirty="0"/>
                        <a:t>) услугу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65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Предоставление сведений о прикреплении к медицинской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Медицинская организация, участвующая в реализации территориальной программы государственных гарантий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170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297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6BACE5-CF09-4D7B-B7C0-FA94F21A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/>
              <a:t>Закон  №242-ФЗ обеспечивает регулирование в 4 важных направлениях: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5166AA-9F3B-4895-9AE8-42272623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71" y="2492896"/>
            <a:ext cx="8229600" cy="3268961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Телемедицина;</a:t>
            </a:r>
          </a:p>
          <a:p>
            <a:pPr lvl="0"/>
            <a:r>
              <a:rPr lang="ru-RU" dirty="0"/>
              <a:t>Электронный документооборот в медицине;</a:t>
            </a:r>
          </a:p>
          <a:p>
            <a:pPr lvl="0"/>
            <a:r>
              <a:rPr lang="ru-RU" dirty="0"/>
              <a:t>Электронные рецепты;</a:t>
            </a:r>
          </a:p>
          <a:p>
            <a:pPr lvl="0"/>
            <a:r>
              <a:rPr lang="ru-RU" dirty="0"/>
              <a:t>Единая государственная система в здравоохранении. </a:t>
            </a:r>
          </a:p>
        </p:txBody>
      </p:sp>
    </p:spTree>
    <p:extLst>
      <p:ext uri="{BB962C8B-B14F-4D97-AF65-F5344CB8AC3E}">
        <p14:creationId xmlns:p14="http://schemas.microsoft.com/office/powerpoint/2010/main" val="282797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C76CCC19-D52F-41D2-8D96-2CE7F031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ru-RU" dirty="0"/>
              <a:t>Телемедицина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90D50FE8-956F-4702-84AD-F8D6A3527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894730"/>
            <a:ext cx="8712968" cy="584663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Приказ МЗ № 965н </a:t>
            </a:r>
            <a:r>
              <a:rPr lang="ru-RU" dirty="0">
                <a:solidFill>
                  <a:srgbClr val="FF0000"/>
                </a:solidFill>
              </a:rPr>
              <a:t>- принят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Постановление Правительства Российской Федерации «Об утверждении порядка, условий и требований информационного взаимодействия </a:t>
            </a:r>
            <a:r>
              <a:rPr lang="ru-RU" b="1" dirty="0"/>
              <a:t>иных информационных систем</a:t>
            </a:r>
            <a:r>
              <a:rPr lang="ru-RU" dirty="0"/>
              <a:t>, предназначенных для сбора, хранения, обработки и предоставления информации, касающейся деятельности медицинских организаций и предоставляемых ими услуг с информационными системами в сфере здравоохранения и медицинскими организациями»  -   </a:t>
            </a:r>
            <a:r>
              <a:rPr lang="ru-RU" dirty="0">
                <a:solidFill>
                  <a:srgbClr val="FF0000"/>
                </a:solidFill>
              </a:rPr>
              <a:t>есть в виде проекта и к нему много вопросов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Приказ Минздрава России «О внесении изменений в приказ Минздрава России  от 20 декабря 2012 г. № 1177н «Об утверждении порядка дачи информированного добровольного согласия на медицинское вмешательство и отказа от медицинского вмешательства в отношении определенных видов медицинских вмешательств, форм информированного добровольного согласия на медицинское вмешательство и форм отказа от медицинского вмешательства"  - </a:t>
            </a:r>
            <a:r>
              <a:rPr lang="ru-RU" dirty="0">
                <a:solidFill>
                  <a:srgbClr val="FF0000"/>
                </a:solidFill>
              </a:rPr>
              <a:t>проект. Не совсем ясно как им пользоваться.   Скорее исключает информированное согласие в электронной форме. </a:t>
            </a:r>
          </a:p>
          <a:p>
            <a:pPr marL="514350" indent="-514350">
              <a:buFont typeface="+mj-lt"/>
              <a:buAutoNum type="arabicPeriod"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93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58E846-1D0B-4C4E-AA48-4062D80B4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реального функционирования телемедицины необходимо: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A0A7BFE-61A0-434B-B29C-156A13E29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045651"/>
              </p:ext>
            </p:extLst>
          </p:nvPr>
        </p:nvGraphicFramePr>
        <p:xfrm>
          <a:off x="457200" y="1700808"/>
          <a:ext cx="8229600" cy="46103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115970">
                  <a:extLst>
                    <a:ext uri="{9D8B030D-6E8A-4147-A177-3AD203B41FA5}">
                      <a16:colId xmlns:a16="http://schemas.microsoft.com/office/drawing/2014/main" val="3725443688"/>
                    </a:ext>
                  </a:extLst>
                </a:gridCol>
                <a:gridCol w="4113630">
                  <a:extLst>
                    <a:ext uri="{9D8B030D-6E8A-4147-A177-3AD203B41FA5}">
                      <a16:colId xmlns:a16="http://schemas.microsoft.com/office/drawing/2014/main" val="1067046634"/>
                    </a:ext>
                  </a:extLst>
                </a:gridCol>
              </a:tblGrid>
              <a:tr h="2130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Разработать </a:t>
                      </a:r>
                      <a:r>
                        <a:rPr lang="ru-RU" sz="2000" b="1" dirty="0">
                          <a:effectLst/>
                        </a:rPr>
                        <a:t>методические рекомендации по организации и оказанию медицинской помощи с применением телемедицинских технологий </a:t>
                      </a:r>
                      <a:r>
                        <a:rPr lang="ru-RU" sz="2000" dirty="0">
                          <a:effectLst/>
                        </a:rPr>
                        <a:t>в соответствии с установленным порядком 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Детализация и технологическая детализация требований установленного порядка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547341"/>
                  </a:ext>
                </a:extLst>
              </a:tr>
              <a:tr h="2480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Дополнить «</a:t>
                      </a:r>
                      <a:r>
                        <a:rPr lang="ru-RU" sz="2000" b="1" dirty="0">
                          <a:effectLst/>
                        </a:rPr>
                        <a:t>Номенклатуру медицинских услуг</a:t>
                      </a:r>
                      <a:r>
                        <a:rPr lang="ru-RU" sz="2000" dirty="0">
                          <a:effectLst/>
                        </a:rPr>
                        <a:t> (НМУ)» (приказ Минздрава России от 13.10.2017 № 804н)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Включить дополнительные виды услуг, оказываемых с применением телемедицинских технологий (консультации, консилиумы, школы пациентов, наблюдение за состоянием здоровья и др.)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816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38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C9B8F-C4CC-4F2A-97DF-632A770F6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dirty="0"/>
              <a:t>Электронный документооборот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06661A-0D5D-434F-98C6-DB635083F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Изменения в приказ № 834н «Об утверждении унифицированных форм медицинской документации, используемых в медицинских организациях, оказывающих медицинскую помощь </a:t>
            </a:r>
            <a:r>
              <a:rPr lang="ru-RU" dirty="0">
                <a:solidFill>
                  <a:srgbClr val="FF0000"/>
                </a:solidFill>
              </a:rPr>
              <a:t>в амбулаторных условиях</a:t>
            </a:r>
            <a:r>
              <a:rPr lang="ru-RU" dirty="0"/>
              <a:t>, и порядков по их заполнению» - </a:t>
            </a:r>
            <a:r>
              <a:rPr lang="ru-RU" dirty="0">
                <a:solidFill>
                  <a:srgbClr val="FF0000"/>
                </a:solidFill>
              </a:rPr>
              <a:t>проект</a:t>
            </a:r>
            <a:r>
              <a:rPr lang="ru-RU" dirty="0"/>
              <a:t>	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Приказ Минздрава России "О внесении изменений в приказ Минздравсоцразвития России от 2 мая 2012 г. № 441н «Об утверждении Порядка выдачи медицинскими организациями справок и медицинских заключений»  - </a:t>
            </a:r>
            <a:r>
              <a:rPr lang="ru-RU" dirty="0">
                <a:solidFill>
                  <a:srgbClr val="FF0000"/>
                </a:solidFill>
              </a:rPr>
              <a:t>проект </a:t>
            </a:r>
          </a:p>
        </p:txBody>
      </p:sp>
    </p:spTree>
    <p:extLst>
      <p:ext uri="{BB962C8B-B14F-4D97-AF65-F5344CB8AC3E}">
        <p14:creationId xmlns:p14="http://schemas.microsoft.com/office/powerpoint/2010/main" val="4247160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01331-119B-44C9-821D-30BCD9382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Проект приказа № 834н «Об утверждении унифицированных форм медицинской документации, используемых в медицинских организациях, оказывающих медицинскую помощь </a:t>
            </a:r>
            <a:r>
              <a:rPr lang="ru-RU" sz="2000" b="1" dirty="0">
                <a:solidFill>
                  <a:srgbClr val="FF0000"/>
                </a:solidFill>
              </a:rPr>
              <a:t>в амбулаторных условиях,</a:t>
            </a:r>
            <a:r>
              <a:rPr lang="ru-RU" sz="2000" b="1" dirty="0"/>
              <a:t> и порядков по их заполнению»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D25460-52D6-425C-8BC8-BB5B887AD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Дополнить приказ пунктом 4 и 5 следующего содержания:</a:t>
            </a:r>
          </a:p>
          <a:p>
            <a:pPr marL="0" indent="0">
              <a:buNone/>
            </a:pPr>
            <a:r>
              <a:rPr lang="ru-RU" dirty="0"/>
              <a:t>«4. Унифицированные формы медицинской документации могут формироваться на бумажном носителе и (или) в виде электронного документа, заверенного </a:t>
            </a:r>
            <a:r>
              <a:rPr lang="ru-RU" b="1" dirty="0">
                <a:solidFill>
                  <a:srgbClr val="FF0000"/>
                </a:solidFill>
              </a:rPr>
              <a:t>электронной подписью медицинского работника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5.   Приложения № 3, 5, 7, 9, 17 и 21 могут частично или полностью заполняться медицинскими работниками со средним медицинским образованием, при этом обязательно заверяются подписью медицинского работника или электронной подписью медицинского работника».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«5. Карты в регистратуре медицинской организации группируются по участковому принципу или в алфавитном порядке. Карты граждан, имеющих право на получение набора социальных услуг, маркируются литерой «Л» (рядом с номером Карты)».</a:t>
            </a:r>
          </a:p>
        </p:txBody>
      </p:sp>
    </p:spTree>
    <p:extLst>
      <p:ext uri="{BB962C8B-B14F-4D97-AF65-F5344CB8AC3E}">
        <p14:creationId xmlns:p14="http://schemas.microsoft.com/office/powerpoint/2010/main" val="29286979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27247</TotalTime>
  <Words>1299</Words>
  <Application>Microsoft Office PowerPoint</Application>
  <PresentationFormat>Экран (4:3)</PresentationFormat>
  <Paragraphs>83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PT Sans</vt:lpstr>
      <vt:lpstr>Tahoma</vt:lpstr>
      <vt:lpstr>Times New Roman</vt:lpstr>
      <vt:lpstr>Тема Office</vt:lpstr>
      <vt:lpstr>3_Тема Office</vt:lpstr>
      <vt:lpstr>Презентация PowerPoint</vt:lpstr>
      <vt:lpstr>Презентация PowerPoint</vt:lpstr>
      <vt:lpstr>На момент вступления в силу закона были утверждены только 3 нормативных акта</vt:lpstr>
      <vt:lpstr>Перечень услуг в сфере здравоохранения, предоставление которых осуществляется в электронной форме посредством ЕПГУ с использованием ЕГИСЗ  (10 услуг)</vt:lpstr>
      <vt:lpstr>Закон  №242-ФЗ обеспечивает регулирование в 4 важных направлениях:  </vt:lpstr>
      <vt:lpstr>Телемедицина</vt:lpstr>
      <vt:lpstr>Для реального функционирования телемедицины необходимо:</vt:lpstr>
      <vt:lpstr>Электронный документооборот </vt:lpstr>
      <vt:lpstr>Проект приказа № 834н «Об утверждении унифицированных форм медицинской документации, используемых в медицинских организациях, оказывающих медицинскую помощь в амбулаторных условиях, и порядков по их заполнению» </vt:lpstr>
      <vt:lpstr>Презентация PowerPoint</vt:lpstr>
      <vt:lpstr>Презентация PowerPoint</vt:lpstr>
      <vt:lpstr>Минюст зарегистрировал Приказ Минздрава России №2н от 09.01.2018 «О внесении изменений в приказ Министерства здравоохранения Российской Федерации от 15 декабря 2014 г. № 834н </vt:lpstr>
      <vt:lpstr>Проект приказа № 441н «Об утверждении Порядка выдачи медицинскими организациями справок и медицинских заключений»</vt:lpstr>
      <vt:lpstr>Вывод: необходим!!!  «Порядок организации системы документооборота в сфере охраны здоровья в части ведения медицинской документации в форме электронных документов» </vt:lpstr>
      <vt:lpstr>Отдельная тема такого документа – использование  Усиленных квалифицированных электронных подписей (УКЭП)  </vt:lpstr>
      <vt:lpstr>Взаимодействие с пациентом</vt:lpstr>
      <vt:lpstr>Электронные рецепты </vt:lpstr>
      <vt:lpstr>Приказ № 1175н</vt:lpstr>
      <vt:lpstr>Презентация PowerPoint</vt:lpstr>
      <vt:lpstr>Вывод: необходим!!!  «Единый порядок обращения электронных рецептов» (название может быть изменено)</vt:lpstr>
      <vt:lpstr>ЕГИСЗ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Телемедицина –  для дистанционного взаимодействия  пациента с врачом</dc:title>
  <dc:creator>Инна Фистул</dc:creator>
  <cp:lastModifiedBy>Boris Zingerman</cp:lastModifiedBy>
  <cp:revision>195</cp:revision>
  <dcterms:created xsi:type="dcterms:W3CDTF">2016-06-05T11:57:32Z</dcterms:created>
  <dcterms:modified xsi:type="dcterms:W3CDTF">2018-04-10T04:36:28Z</dcterms:modified>
</cp:coreProperties>
</file>