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8" r:id="rId6"/>
    <p:sldId id="259" r:id="rId7"/>
    <p:sldId id="260" r:id="rId8"/>
    <p:sldId id="261" r:id="rId9"/>
    <p:sldId id="279" r:id="rId10"/>
    <p:sldId id="274" r:id="rId11"/>
    <p:sldId id="280" r:id="rId12"/>
    <p:sldId id="262" r:id="rId13"/>
    <p:sldId id="275" r:id="rId14"/>
    <p:sldId id="285" r:id="rId15"/>
    <p:sldId id="273" r:id="rId16"/>
    <p:sldId id="277" r:id="rId17"/>
    <p:sldId id="281" r:id="rId18"/>
    <p:sldId id="276" r:id="rId19"/>
    <p:sldId id="263" r:id="rId20"/>
    <p:sldId id="282" r:id="rId21"/>
    <p:sldId id="264" r:id="rId22"/>
    <p:sldId id="283" r:id="rId23"/>
    <p:sldId id="284" r:id="rId24"/>
  </p:sldIdLst>
  <p:sldSz cx="9144000" cy="6858000" type="screen4x3"/>
  <p:notesSz cx="6858000" cy="9144000"/>
  <p:embeddedFontLst>
    <p:embeddedFont>
      <p:font typeface="PragmaticaCTT" panose="020B060402020202020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zbuka04" panose="020B0604020202020204" charset="0"/>
      <p:regular r:id="rId30"/>
    </p:embeddedFont>
    <p:embeddedFont>
      <p:font typeface="Audi Type" panose="020B0604020202020204" charset="0"/>
      <p:regular r:id="rId31"/>
      <p:bold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25"/>
    <a:srgbClr val="FFFFFF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6019" b="386"/>
          <a:stretch/>
        </p:blipFill>
        <p:spPr>
          <a:xfrm>
            <a:off x="0" y="0"/>
            <a:ext cx="9217023" cy="69573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0"/>
            <a:ext cx="9217023" cy="6957392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84240" y="4070987"/>
            <a:ext cx="3303984" cy="1374237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Azbuka04" panose="02000500030000020004" pitchFamily="2" charset="0"/>
              </a:rPr>
              <a:t>Способы оптимизации</a:t>
            </a:r>
            <a:br>
              <a:rPr lang="ru-RU" sz="2000" dirty="0">
                <a:solidFill>
                  <a:schemeClr val="bg1"/>
                </a:solidFill>
                <a:latin typeface="Azbuka04" panose="02000500030000020004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Azbuka04" panose="02000500030000020004" pitchFamily="2" charset="0"/>
              </a:rPr>
              <a:t>управленческих решений </a:t>
            </a:r>
            <a:br>
              <a:rPr lang="ru-RU" sz="2000" dirty="0">
                <a:solidFill>
                  <a:schemeClr val="bg1"/>
                </a:solidFill>
                <a:latin typeface="Azbuka04" panose="02000500030000020004" pitchFamily="2" charset="0"/>
              </a:rPr>
            </a:br>
            <a:r>
              <a:rPr lang="ru-RU" sz="2000" dirty="0">
                <a:solidFill>
                  <a:schemeClr val="bg1"/>
                </a:solidFill>
                <a:latin typeface="Azbuka04" panose="02000500030000020004" pitchFamily="2" charset="0"/>
              </a:rPr>
              <a:t>и лечебного процесса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115615" y="2772544"/>
            <a:ext cx="7128792" cy="159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Экономическая эффективность </a:t>
            </a:r>
            <a:br>
              <a:rPr lang="en-US" sz="2800" dirty="0">
                <a:solidFill>
                  <a:schemeClr val="bg1"/>
                </a:solidFill>
                <a:latin typeface="PragmaticaCTT" pitchFamily="2" charset="0"/>
              </a:rPr>
            </a:br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внедрения МИС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0224" y="4362061"/>
            <a:ext cx="45719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2046" y="418356"/>
            <a:ext cx="8352928" cy="61206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947" y="2002747"/>
            <a:ext cx="1620127" cy="7697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0654" y="595300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zbuka04" panose="02000500030000020004" pitchFamily="2" charset="0"/>
              </a:rPr>
              <a:t>Комаров А.Г. - главный врач СПб ГБУЗ "Городская поликлиника 107"</a:t>
            </a:r>
          </a:p>
        </p:txBody>
      </p:sp>
    </p:spTree>
    <p:extLst>
      <p:ext uri="{BB962C8B-B14F-4D97-AF65-F5344CB8AC3E}">
        <p14:creationId xmlns:p14="http://schemas.microsoft.com/office/powerpoint/2010/main" val="253909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2"/>
          <a:stretch/>
        </p:blipFill>
        <p:spPr>
          <a:xfrm>
            <a:off x="-3401" y="-27384"/>
            <a:ext cx="9174785" cy="68853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8258" y="6846"/>
            <a:ext cx="9144001" cy="685800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5" y="418356"/>
            <a:ext cx="8316417" cy="60349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835696" y="3501008"/>
            <a:ext cx="5616625" cy="104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Учетно-статистический </a:t>
            </a:r>
          </a:p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этап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060848"/>
            <a:ext cx="1240167" cy="12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4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763687" y="116632"/>
            <a:ext cx="561662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Учетно-статистический 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7" y="1484784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Удалось оптимизировать численность сотрудников организационно-методических кабинетов, произвести централизацию этой службы.</a:t>
            </a:r>
            <a:r>
              <a:rPr lang="en-US" dirty="0"/>
              <a:t>​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Произвести отмену бумажных статистических талонов, организовав заполнение статистической информации на местах. Уменьшить некоторое количество бумажных форм и направлений.</a:t>
            </a:r>
            <a:r>
              <a:rPr lang="en-US" dirty="0"/>
              <a:t>​</a:t>
            </a:r>
          </a:p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dirty="0"/>
              <a:t>Частично разгрузить регистратуры и снизить временные затраты пациентов (в основном за счет механизмов внедрения расписаний и плановой записи на прием).</a:t>
            </a:r>
            <a:r>
              <a:rPr lang="en-US" dirty="0"/>
              <a:t>​</a:t>
            </a:r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5988" y="1618184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5988" y="242088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5988" y="350100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8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301348" y="121836"/>
            <a:ext cx="655554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Учетно-статистический этап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58" y="985932"/>
            <a:ext cx="5530902" cy="5337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7458" y="1143229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Мероприятия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5875" y="1143229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Расходы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2820" y="102097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Прямой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Экономический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3925" y="105175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Расчетный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6462" y="105538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Косвенный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0953" y="10590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Суммарный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3119" y="18506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МИС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0896" y="2409713"/>
            <a:ext cx="1451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АРМ </a:t>
            </a:r>
          </a:p>
          <a:p>
            <a:r>
              <a:rPr lang="ru-RU" sz="1100" dirty="0"/>
              <a:t>и </a:t>
            </a:r>
            <a:r>
              <a:rPr lang="ru-RU" sz="1100" dirty="0" err="1"/>
              <a:t>орг.техника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818550" y="3222044"/>
            <a:ext cx="1428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Инфраструктура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96546" y="388121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Лицензии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96546" y="4495585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Кадры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6546" y="5109952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Расходные</a:t>
            </a:r>
          </a:p>
          <a:p>
            <a:r>
              <a:rPr lang="ru-RU" sz="1100" dirty="0"/>
              <a:t>материалы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1748" y="579781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Итого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82088" y="185069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-1 352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80467" y="2493744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-8 188,4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2087" y="3167158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-2 250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85234" y="3888665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-1 928,3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3602" y="4568182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-3 600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5234" y="5188138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-2 000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57215" y="5797814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-19 318,7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81234" y="4568182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5 625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84505" y="519459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3 000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09033" y="5797814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8 625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8147" y="4560239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9 000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77432" y="5803941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9 000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94898" y="1845216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Не оценить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6024" y="1845216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-1 352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15539" y="250843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-8 188,4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56024" y="3177119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-2 250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81946" y="3888665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-1 928,3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41110" y="4536056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 11 025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23166" y="523469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  1 000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56024" y="5803941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   -1 693,7</a:t>
            </a:r>
          </a:p>
        </p:txBody>
      </p:sp>
    </p:spTree>
    <p:extLst>
      <p:ext uri="{BB962C8B-B14F-4D97-AF65-F5344CB8AC3E}">
        <p14:creationId xmlns:p14="http://schemas.microsoft.com/office/powerpoint/2010/main" val="214070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10688"/>
          <a:stretch/>
        </p:blipFill>
        <p:spPr>
          <a:xfrm>
            <a:off x="0" y="0"/>
            <a:ext cx="9180512" cy="68525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190" y="0"/>
            <a:ext cx="9144001" cy="685800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5" y="418356"/>
            <a:ext cx="8316417" cy="60349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835696" y="3501008"/>
            <a:ext cx="5616625" cy="104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Процессно-аналитический </a:t>
            </a:r>
          </a:p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этап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700808"/>
            <a:ext cx="1591022" cy="15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5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763687" y="116632"/>
            <a:ext cx="561662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Процессно-аналитический 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7" y="1484784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Удалось оптимизировать численность среднего медицинского персонала, перераспределить функционал и расширить возможности доврачебной помощи ( повышение доступности).</a:t>
            </a:r>
            <a:endParaRPr lang="en-US" dirty="0"/>
          </a:p>
          <a:p>
            <a:pPr fontAlgn="base"/>
            <a:r>
              <a:rPr lang="ru-RU" dirty="0"/>
              <a:t>Повысить надёжность хранения и преемственности информации о пациенте ( удалось снизить необоснованные назначения порядка 20%).</a:t>
            </a:r>
          </a:p>
          <a:p>
            <a:pPr fontAlgn="base"/>
            <a:r>
              <a:rPr lang="ru-RU" dirty="0"/>
              <a:t>Повысить качество оформления медицинской документации и качество ведения пациентов.</a:t>
            </a:r>
          </a:p>
          <a:p>
            <a:pPr fontAlgn="base"/>
            <a:r>
              <a:rPr lang="ru-RU" dirty="0"/>
              <a:t>Снизить нагрузку на регистратуры, несколько видоизменив функционал.</a:t>
            </a:r>
          </a:p>
          <a:p>
            <a:pPr fontAlgn="base"/>
            <a:r>
              <a:rPr lang="ru-RU" dirty="0"/>
              <a:t>Лучше планировать закупки лекарств, расходных материалов.</a:t>
            </a:r>
          </a:p>
          <a:p>
            <a:pPr fontAlgn="base"/>
            <a:r>
              <a:rPr lang="ru-RU" dirty="0"/>
              <a:t>Сократить время на оформление отчетов, значительно повысив  их </a:t>
            </a:r>
            <a:r>
              <a:rPr lang="ru-RU" dirty="0" err="1"/>
              <a:t>валидность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Облегчилось оформление профилактических и иных мероприятий.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665988" y="1618184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5988" y="242088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5988" y="3225426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5988" y="3789040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5988" y="4365104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5988" y="465900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5988" y="5157192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5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63687" y="332098"/>
            <a:ext cx="561662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Процессно-аналитический</a:t>
            </a:r>
          </a:p>
          <a:p>
            <a:r>
              <a:rPr lang="ru-RU" sz="2800" dirty="0">
                <a:latin typeface="PragmaticaCTT" pitchFamily="2" charset="0"/>
              </a:rPr>
              <a:t>этап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70" y="1377732"/>
            <a:ext cx="5530902" cy="53371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53970" y="1535029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Мероприятия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72387" y="1535029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Расходы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9332" y="141277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Прямой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Экономический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0437" y="144355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Расчетный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72974" y="144718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Косвенный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7465" y="145082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Суммарный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9631" y="22424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МИС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7408" y="2801513"/>
            <a:ext cx="1451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АРМ </a:t>
            </a:r>
          </a:p>
          <a:p>
            <a:r>
              <a:rPr lang="ru-RU" sz="1100" dirty="0"/>
              <a:t>и </a:t>
            </a:r>
            <a:r>
              <a:rPr lang="ru-RU" sz="1100" dirty="0" err="1"/>
              <a:t>орг.техника</a:t>
            </a:r>
            <a:endParaRPr lang="ru-RU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5062" y="3613844"/>
            <a:ext cx="1428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Инфраструктура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3058" y="427301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Лицензии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058" y="4887385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Кадры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3058" y="5501752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Расходные</a:t>
            </a:r>
          </a:p>
          <a:p>
            <a:r>
              <a:rPr lang="ru-RU" sz="1100" dirty="0"/>
              <a:t>материалы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8260" y="618961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Итого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58600" y="224249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-22 500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56979" y="2885544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-8 894,5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58599" y="3558958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-2 240,3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61746" y="4280465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-1 571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15217" y="4952039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61746" y="5579938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-2 500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33727" y="6189614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-37 705,5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7746" y="4959982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31 500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46591" y="558639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500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5545" y="6189614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32 000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4659" y="4952039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237 600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4816" y="5631964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6 000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53944" y="6195741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243 600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3265" y="224249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17 800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3265" y="6189614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17 800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32536" y="2237016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-4 700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92051" y="290023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-8 894,5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32536" y="3568919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-2 240,3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58458" y="4280465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-1 571,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7622" y="4927856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269 100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01579" y="6201605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255 694,2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38216" y="5589512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4 000</a:t>
            </a:r>
          </a:p>
        </p:txBody>
      </p:sp>
    </p:spTree>
    <p:extLst>
      <p:ext uri="{BB962C8B-B14F-4D97-AF65-F5344CB8AC3E}">
        <p14:creationId xmlns:p14="http://schemas.microsoft.com/office/powerpoint/2010/main" val="307307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4"/>
          <a:stretch/>
        </p:blipFill>
        <p:spPr>
          <a:xfrm>
            <a:off x="5086" y="-13742"/>
            <a:ext cx="9103418" cy="69071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8258" y="-13742"/>
            <a:ext cx="9144001" cy="685800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5" y="418356"/>
            <a:ext cx="8316417" cy="60349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835696" y="3501008"/>
            <a:ext cx="5616625" cy="104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Сервисный этап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21" y="2037634"/>
            <a:ext cx="1463374" cy="14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0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484" y="976164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Развитие интеграции с внешними ИС позволило производить электронный обмен с различными структурами и учреждениями- это преемственность информации на уровне региона, ускорение процессов принятия решений, повышение доступности услуг и т.д.</a:t>
            </a:r>
            <a:r>
              <a:rPr lang="en-US" dirty="0"/>
              <a:t>​</a:t>
            </a:r>
          </a:p>
          <a:p>
            <a:pPr fontAlgn="base"/>
            <a:r>
              <a:rPr lang="ru-RU" dirty="0"/>
              <a:t> </a:t>
            </a:r>
          </a:p>
          <a:p>
            <a:pPr fontAlgn="base"/>
            <a:r>
              <a:rPr lang="ru-RU" dirty="0"/>
              <a:t>Интеграция МИС и оборудования позволяет сократить затраты на описание диагностических услуг, дают возможность лечащим врачам оценивать диагностические изображения на рабочих местах.</a:t>
            </a:r>
            <a:r>
              <a:rPr lang="en-US" dirty="0"/>
              <a:t>​</a:t>
            </a:r>
            <a:endParaRPr lang="ru-RU" dirty="0"/>
          </a:p>
          <a:p>
            <a:pPr fontAlgn="base"/>
            <a:r>
              <a:rPr lang="ru-RU" dirty="0"/>
              <a:t> </a:t>
            </a:r>
          </a:p>
          <a:p>
            <a:pPr fontAlgn="base"/>
            <a:r>
              <a:rPr lang="ru-RU" dirty="0"/>
              <a:t>Внедрение личного кабинета и мобильного приложения повысило информационную доступность для пациентов, снизить число необоснованных посещений, повысить </a:t>
            </a:r>
            <a:r>
              <a:rPr lang="ru-RU" dirty="0" err="1"/>
              <a:t>комплаэнтность</a:t>
            </a:r>
            <a:r>
              <a:rPr lang="ru-RU" dirty="0"/>
              <a:t>.</a:t>
            </a:r>
            <a:r>
              <a:rPr lang="en-US" dirty="0"/>
              <a:t>​</a:t>
            </a:r>
            <a:r>
              <a:rPr lang="ru-RU" dirty="0"/>
              <a:t> Появился функционал телемедицинских консультаций.</a:t>
            </a:r>
            <a:endParaRPr lang="en-US" dirty="0"/>
          </a:p>
          <a:p>
            <a:pPr fontAlgn="base"/>
            <a:endParaRPr lang="ru-RU" dirty="0"/>
          </a:p>
          <a:p>
            <a:pPr fontAlgn="base"/>
            <a:r>
              <a:rPr lang="ru-RU" dirty="0"/>
              <a:t>Начались работы по внедрению систем поддержки принятия решений, что позволит влиять на качество оказания помощи.</a:t>
            </a:r>
            <a:endParaRPr lang="en-US" dirty="0"/>
          </a:p>
          <a:p>
            <a:pPr fontAlgn="base"/>
            <a:r>
              <a:rPr lang="ru-RU" dirty="0"/>
              <a:t>Прикладные сервисы повышают эффективность работы некоторых направлений учреждения, в частности работа по приносящей доход деятельности и некоторые другие.</a:t>
            </a:r>
            <a:r>
              <a:rPr lang="en-US" dirty="0"/>
              <a:t>​</a:t>
            </a:r>
          </a:p>
          <a:p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619672" y="112068"/>
            <a:ext cx="561662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Сервисный этап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8813" y="1124744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8813" y="242088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8813" y="3531600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8813" y="494116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6276" y="5517232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0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90550" y="116276"/>
            <a:ext cx="561662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Сервисный этап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13" y="1080096"/>
            <a:ext cx="5530902" cy="53371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68913" y="1237393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Мероприятия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87330" y="1237393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Расходы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4275" y="11151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Прямой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Экономический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85380" y="114591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Расчетный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7917" y="114955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Косвенный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12408" y="115318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PragmaticaCTT" pitchFamily="2" charset="0"/>
              </a:rPr>
              <a:t>Суммарный </a:t>
            </a:r>
          </a:p>
          <a:p>
            <a:pPr algn="ctr"/>
            <a:r>
              <a:rPr lang="ru-RU" sz="800" dirty="0">
                <a:latin typeface="PragmaticaCTT" pitchFamily="2" charset="0"/>
              </a:rPr>
              <a:t>эффект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84574" y="194485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МИС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62351" y="2503877"/>
            <a:ext cx="1451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АРМ </a:t>
            </a:r>
          </a:p>
          <a:p>
            <a:r>
              <a:rPr lang="ru-RU" sz="1100" dirty="0"/>
              <a:t>и </a:t>
            </a:r>
            <a:r>
              <a:rPr lang="ru-RU" sz="1100" dirty="0" err="1"/>
              <a:t>орг.техника</a:t>
            </a:r>
            <a:endParaRPr lang="ru-RU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810005" y="3316208"/>
            <a:ext cx="1428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Инфраструктура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8001" y="397538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Лицензии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88001" y="4589749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Кадры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8001" y="520411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Расходные</a:t>
            </a:r>
          </a:p>
          <a:p>
            <a:r>
              <a:rPr lang="ru-RU" sz="1100" dirty="0"/>
              <a:t>материалы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23203" y="589197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Итого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9903" y="4654403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-492,8/год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85658" y="5891978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-492,8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2982" y="4654403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1 980/год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10419" y="5905687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1 980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54693" y="1939487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5 880/год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81524" y="5898995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5 880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88059" y="1939487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5 880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32565" y="4630220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1 487,2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16522" y="5903969"/>
            <a:ext cx="89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7 367,2</a:t>
            </a:r>
          </a:p>
        </p:txBody>
      </p:sp>
    </p:spTree>
    <p:extLst>
      <p:ext uri="{BB962C8B-B14F-4D97-AF65-F5344CB8AC3E}">
        <p14:creationId xmlns:p14="http://schemas.microsoft.com/office/powerpoint/2010/main" val="5463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" y="-38894"/>
            <a:ext cx="9143220" cy="68968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8648" y="-38894"/>
            <a:ext cx="9144001" cy="6927726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5" y="418356"/>
            <a:ext cx="8316417" cy="60349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835696" y="3501008"/>
            <a:ext cx="5616625" cy="104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Этап искусственного </a:t>
            </a:r>
          </a:p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интеллекта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340768"/>
            <a:ext cx="1600333" cy="19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4018" y="295304"/>
            <a:ext cx="5215964" cy="53505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PragmaticaCTT" pitchFamily="2" charset="0"/>
              </a:rPr>
              <a:t>Структура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63" y="1017811"/>
            <a:ext cx="3210667" cy="12877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563" y="2619124"/>
            <a:ext cx="5616625" cy="819091"/>
          </a:xfrm>
          <a:prstGeom prst="rect">
            <a:avLst/>
          </a:prstGeom>
        </p:spPr>
      </p:pic>
      <p:sp>
        <p:nvSpPr>
          <p:cNvPr id="26" name="Заголовок 5"/>
          <p:cNvSpPr txBox="1">
            <a:spLocks/>
          </p:cNvSpPr>
          <p:nvPr/>
        </p:nvSpPr>
        <p:spPr>
          <a:xfrm>
            <a:off x="2553652" y="1421263"/>
            <a:ext cx="4032448" cy="78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PragmaticaCTT" pitchFamily="2" charset="0"/>
              </a:rPr>
              <a:t>Поликлиника обслуживает </a:t>
            </a:r>
          </a:p>
          <a:p>
            <a:r>
              <a:rPr lang="ru-RU" sz="1400" dirty="0">
                <a:latin typeface="PragmaticaCTT" pitchFamily="2" charset="0"/>
              </a:rPr>
              <a:t>108 000 взрослого населения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3608" y="3570259"/>
            <a:ext cx="2206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Центр 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профессиональной 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патологии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52014" y="3570259"/>
            <a:ext cx="2206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3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Поликлинических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отделения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32560" y="3570259"/>
            <a:ext cx="17303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Межрайонная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централизованная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клинико- 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диагностическая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лаборатория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37562" y="3575329"/>
            <a:ext cx="2206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Отделение скорой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медицинской 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помощи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366" y="4998488"/>
            <a:ext cx="4029318" cy="82265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02524" y="5936342"/>
            <a:ext cx="220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Центр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здоровья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66585" y="5971346"/>
            <a:ext cx="2206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Районное отделение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Хронических 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Вирусных инфекций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67312" y="5971346"/>
            <a:ext cx="1404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Районное гериатрическое</a:t>
            </a:r>
          </a:p>
          <a:p>
            <a:pPr algn="ctr"/>
            <a:r>
              <a:rPr lang="ru-RU" sz="1000" dirty="0">
                <a:latin typeface="PragmaticaCTT" pitchFamily="2" charset="0"/>
              </a:rPr>
              <a:t>отделение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785287"/>
            <a:ext cx="646384" cy="6463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37442" y="1785287"/>
            <a:ext cx="644117" cy="6463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343" y="2355261"/>
            <a:ext cx="33750" cy="21375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843" y="2349689"/>
            <a:ext cx="33750" cy="2137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999" y="4727973"/>
            <a:ext cx="33750" cy="2137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814" y="4109481"/>
            <a:ext cx="3498750" cy="57375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9083" y="1080010"/>
            <a:ext cx="447831" cy="2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4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412776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Предполагается внедрять механизмы самостоятельного принятия решений ИС.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Возможно возникнет необходимость оптимизации врачебного персонала с изменением привычных функций.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Влияние человеческого фактора на качество медицинских услуг будет неуклонно снижаться. </a:t>
            </a:r>
            <a:r>
              <a:rPr lang="en-US" dirty="0"/>
              <a:t>​</a:t>
            </a:r>
          </a:p>
          <a:p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63687" y="187524"/>
            <a:ext cx="561662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Этап искусственного </a:t>
            </a:r>
          </a:p>
          <a:p>
            <a:r>
              <a:rPr lang="ru-RU" sz="2800" dirty="0">
                <a:latin typeface="PragmaticaCTT" pitchFamily="2" charset="0"/>
              </a:rPr>
              <a:t>интеллекта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8126" y="1556792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9836" y="238451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9836" y="3151041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12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2"/>
          <a:stretch/>
        </p:blipFill>
        <p:spPr>
          <a:xfrm>
            <a:off x="-1" y="-33762"/>
            <a:ext cx="9108505" cy="68917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8258" y="-16881"/>
            <a:ext cx="9144001" cy="685800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5" y="418356"/>
            <a:ext cx="8316417" cy="60349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835696" y="3501008"/>
            <a:ext cx="5616625" cy="104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Выводы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756" y="2324781"/>
            <a:ext cx="1126503" cy="11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623472" y="187524"/>
            <a:ext cx="561662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Выводы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148478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Информатизация это не цель, а инструмент.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Информационные технологии необратимо меняют процесс оказания медицинской помощи.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Экономический эффект от информатизации тем больше, чем больше процессов охвачено информатизацией и чем выше организационно-методические усилия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Максимальная структурированность учета данных, приводит к максимальным возможностям в перспективе.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Лучшие достижения возможны при применении лучшего инструмента.</a:t>
            </a:r>
            <a:r>
              <a:rPr lang="en-US" dirty="0"/>
              <a:t>​</a:t>
            </a:r>
          </a:p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09836" y="1628800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9836" y="2132856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9836" y="2996952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4160" y="4077072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9836" y="486386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10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4"/>
          <a:stretch/>
        </p:blipFill>
        <p:spPr>
          <a:xfrm>
            <a:off x="0" y="-6219"/>
            <a:ext cx="9180512" cy="6864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9180513" cy="685800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2046" y="418356"/>
            <a:ext cx="8352928" cy="61206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800197" y="2903158"/>
            <a:ext cx="5616625" cy="104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6466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1964018" y="295304"/>
            <a:ext cx="5215964" cy="97345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PragmaticaCTT" pitchFamily="2" charset="0"/>
              </a:rPr>
              <a:t>условные этапы</a:t>
            </a:r>
            <a:br>
              <a:rPr lang="ru-RU" sz="2800" dirty="0">
                <a:latin typeface="PragmaticaCTT" pitchFamily="2" charset="0"/>
              </a:rPr>
            </a:br>
            <a:r>
              <a:rPr lang="ru-RU" sz="2800" dirty="0">
                <a:latin typeface="PragmaticaCTT" pitchFamily="2" charset="0"/>
              </a:rPr>
              <a:t>информатизации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16807" y="19888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CTT" pitchFamily="2" charset="0"/>
              </a:rPr>
              <a:t>Логические этапы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5156" y="19888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CTT" pitchFamily="2" charset="0"/>
              </a:rPr>
              <a:t>инфраструктура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16807" y="2489783"/>
            <a:ext cx="2448272" cy="73614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16807" y="3505649"/>
            <a:ext cx="2448272" cy="73614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16807" y="4521515"/>
            <a:ext cx="2448272" cy="73614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16807" y="5537381"/>
            <a:ext cx="2448272" cy="73614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36096" y="2476835"/>
            <a:ext cx="2448272" cy="73614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36096" y="3492701"/>
            <a:ext cx="2448272" cy="73614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36096" y="4508567"/>
            <a:ext cx="2448272" cy="73614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36096" y="5524433"/>
            <a:ext cx="2448272" cy="73614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97" y="3288357"/>
            <a:ext cx="240892" cy="1548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86" y="3288357"/>
            <a:ext cx="240892" cy="15485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97" y="4301636"/>
            <a:ext cx="240892" cy="15485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86" y="4301636"/>
            <a:ext cx="240892" cy="1548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97" y="5320089"/>
            <a:ext cx="240892" cy="1548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786" y="5320089"/>
            <a:ext cx="240892" cy="1548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37653" y="2744251"/>
            <a:ext cx="2206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Учетно-статистический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37653" y="3750608"/>
            <a:ext cx="2206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Процессно-аналитический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37652" y="4766474"/>
            <a:ext cx="2206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Сервисный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11508" y="5782340"/>
            <a:ext cx="2206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Искусственный интеллект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5156" y="2492896"/>
            <a:ext cx="220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Производительность: низкая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93980" y="2703630"/>
            <a:ext cx="2401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Логическая сложность: простая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56942" y="2895732"/>
            <a:ext cx="220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Бесперебойность: низкая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23546" y="3522220"/>
            <a:ext cx="3069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Производительность: средняя-высокая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5298" y="3727480"/>
            <a:ext cx="2401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Логическая сложность: средняя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55155" y="3911791"/>
            <a:ext cx="220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Бесперебойность: высокая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22798" y="4555459"/>
            <a:ext cx="2403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Производительность: высокая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36096" y="4742710"/>
            <a:ext cx="2401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Логическая сложность: высокая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93980" y="4957870"/>
            <a:ext cx="220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Бесперебойность: высокая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77500" y="5573565"/>
            <a:ext cx="2961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Производительность: сверх высокая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36096" y="5784738"/>
            <a:ext cx="2401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Логическая сложность: высокая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86405" y="5983857"/>
            <a:ext cx="2744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PragmaticaCTT" pitchFamily="2" charset="0"/>
              </a:rPr>
              <a:t>Бесперебойность: исключительная</a:t>
            </a:r>
          </a:p>
        </p:txBody>
      </p:sp>
    </p:spTree>
    <p:extLst>
      <p:ext uri="{BB962C8B-B14F-4D97-AF65-F5344CB8AC3E}">
        <p14:creationId xmlns:p14="http://schemas.microsoft.com/office/powerpoint/2010/main" val="109849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5" y="418356"/>
            <a:ext cx="8316417" cy="60349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835696" y="3284984"/>
            <a:ext cx="5616625" cy="104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Основные характеристики этапов развития информатизации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74736"/>
            <a:ext cx="1319954" cy="13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488832" cy="449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200" b="1" dirty="0">
                <a:latin typeface="Audi Type" panose="020B0503040200000003" pitchFamily="34" charset="0"/>
                <a:cs typeface="Audi Type" panose="020B0503040200000003" pitchFamily="34" charset="0"/>
              </a:rPr>
              <a:t>Учетно-статистический этап</a:t>
            </a:r>
            <a:r>
              <a:rPr lang="ru-RU" sz="1200" dirty="0">
                <a:latin typeface="Audi Type" panose="020B0503040200000003" pitchFamily="34" charset="0"/>
                <a:cs typeface="Audi Type" panose="020B0503040200000003" pitchFamily="34" charset="0"/>
              </a:rPr>
              <a:t>: Характеризуется учетом основных параметров деятельности с возможностью формирования статистических отчетов. Производится оперирование числовыми данными и ограниченным числом справочников. Требования к инфраструктуре низкие. Требования к программным продуктам простые. Организационно-методические усилия не высокие.</a:t>
            </a:r>
            <a:r>
              <a:rPr lang="en-US" sz="1200" dirty="0">
                <a:latin typeface="Audi Type" panose="020B0503040200000003" pitchFamily="34" charset="0"/>
                <a:cs typeface="Audi Type" panose="020B0503040200000003" pitchFamily="34" charset="0"/>
              </a:rPr>
              <a:t>​</a:t>
            </a:r>
            <a:endParaRPr lang="ru-RU" sz="1200" dirty="0">
              <a:latin typeface="Audi Type" panose="020B0503040200000003" pitchFamily="34" charset="0"/>
              <a:cs typeface="Audi Type" panose="020B0503040200000003" pitchFamily="34" charset="0"/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ru-RU" sz="1200" b="1" dirty="0">
                <a:latin typeface="Audi Type" panose="020B0503040200000003" pitchFamily="34" charset="0"/>
                <a:cs typeface="Audi Type" panose="020B0503040200000003" pitchFamily="34" charset="0"/>
              </a:rPr>
              <a:t>Процессно-аналитический этап</a:t>
            </a:r>
            <a:r>
              <a:rPr lang="ru-RU" sz="1200" dirty="0">
                <a:latin typeface="Audi Type" panose="020B0503040200000003" pitchFamily="34" charset="0"/>
                <a:cs typeface="Audi Type" panose="020B0503040200000003" pitchFamily="34" charset="0"/>
              </a:rPr>
              <a:t>: Характеризуется отражением всего процесса в электронном виде. Требует внедрения логики процессов в информационный инструментарий. Желательно производить учет информации наиболее структурно, как следствие оперирование множеством справочников. Требования к инфраструктуре средние или высокие. Требования к программным продуктам сложные. Требуются большие организационно-методические усилия, как в период внедрения, так и в период рутинного использования.</a:t>
            </a:r>
            <a:r>
              <a:rPr lang="en-US" sz="1200" dirty="0">
                <a:latin typeface="Audi Type" panose="020B0503040200000003" pitchFamily="34" charset="0"/>
                <a:cs typeface="Audi Type" panose="020B0503040200000003" pitchFamily="34" charset="0"/>
              </a:rPr>
              <a:t>​</a:t>
            </a:r>
            <a:endParaRPr lang="ru-RU" sz="1200" dirty="0">
              <a:latin typeface="Audi Type" panose="020B0503040200000003" pitchFamily="34" charset="0"/>
              <a:cs typeface="Audi Type" panose="020B0503040200000003" pitchFamily="34" charset="0"/>
            </a:endParaRPr>
          </a:p>
          <a:p>
            <a:endParaRPr lang="en-US" sz="1200" dirty="0"/>
          </a:p>
          <a:p>
            <a:pPr marL="0" indent="0">
              <a:buNone/>
            </a:pPr>
            <a:r>
              <a:rPr lang="ru-RU" sz="1200" b="1" dirty="0">
                <a:latin typeface="Audi Type" panose="020B0503040200000003" pitchFamily="34" charset="0"/>
                <a:cs typeface="Audi Type" panose="020B0503040200000003" pitchFamily="34" charset="0"/>
              </a:rPr>
              <a:t>Сервисный этап</a:t>
            </a:r>
            <a:r>
              <a:rPr lang="ru-RU" sz="1200" dirty="0">
                <a:latin typeface="Audi Type" panose="020B0503040200000003" pitchFamily="34" charset="0"/>
                <a:cs typeface="Audi Type" panose="020B0503040200000003" pitchFamily="34" charset="0"/>
              </a:rPr>
              <a:t>: Характеризуется внедрением сервисов для всех участников процесса ( пациент, учреждение, ИОГВ, работники учреждений). Требует использования </a:t>
            </a:r>
            <a:r>
              <a:rPr lang="en-US" sz="1200" dirty="0">
                <a:latin typeface="Audi Type" panose="020B0503040200000003" pitchFamily="34" charset="0"/>
                <a:cs typeface="Audi Type" panose="020B0503040200000003" pitchFamily="34" charset="0"/>
              </a:rPr>
              <a:t>WEB</a:t>
            </a:r>
            <a:r>
              <a:rPr lang="ru-RU" sz="1200" dirty="0">
                <a:latin typeface="Audi Type" panose="020B0503040200000003" pitchFamily="34" charset="0"/>
                <a:cs typeface="Audi Type" panose="020B0503040200000003" pitchFamily="34" charset="0"/>
              </a:rPr>
              <a:t> технологий, интеграции с внешними  информационными системами, внедрения механизмов поддержки принятия решений и других автоматизированных функций. Реализация данного этапа напрямую зависит от качества реализации предыдущего этапа и структурированности учета данных. Требования к инфраструктуре высокие. Требования к программному продукту очень сложные. Организационно-методические усилия переходят на принципиально новый технологический уровень.</a:t>
            </a:r>
            <a:r>
              <a:rPr lang="en-US" sz="1200" dirty="0">
                <a:latin typeface="Audi Type" panose="020B0503040200000003" pitchFamily="34" charset="0"/>
                <a:cs typeface="Audi Type" panose="020B0503040200000003" pitchFamily="34" charset="0"/>
              </a:rPr>
              <a:t>​</a:t>
            </a:r>
            <a:endParaRPr lang="ru-RU" sz="1200" dirty="0">
              <a:latin typeface="Audi Type" panose="020B0503040200000003" pitchFamily="34" charset="0"/>
              <a:cs typeface="Audi Type" panose="020B0503040200000003" pitchFamily="34" charset="0"/>
            </a:endParaRPr>
          </a:p>
          <a:p>
            <a:endParaRPr lang="ru-RU" sz="1200" b="1" dirty="0">
              <a:latin typeface="Audi Type" panose="020B0503040200000003" pitchFamily="34" charset="0"/>
              <a:cs typeface="Audi Type" panose="020B0503040200000003" pitchFamily="34" charset="0"/>
            </a:endParaRPr>
          </a:p>
          <a:p>
            <a:pPr marL="0" indent="0">
              <a:buNone/>
            </a:pPr>
            <a:r>
              <a:rPr lang="ru-RU" sz="1200" b="1" dirty="0">
                <a:latin typeface="Audi Type" panose="020B0503040200000003" pitchFamily="34" charset="0"/>
                <a:cs typeface="Audi Type" panose="020B0503040200000003" pitchFamily="34" charset="0"/>
              </a:rPr>
              <a:t>Искусственный интеллект</a:t>
            </a:r>
            <a:r>
              <a:rPr lang="ru-RU" sz="1200" dirty="0">
                <a:latin typeface="Audi Type" panose="020B0503040200000003" pitchFamily="34" charset="0"/>
                <a:cs typeface="Audi Type" panose="020B0503040200000003" pitchFamily="34" charset="0"/>
              </a:rPr>
              <a:t>: Этап характеризуется развитием информационных систем таким образом, что они в состоянии синтезировать новые алгоритмы, понятия и  справочники, а так же самостоятельно принимать решения.</a:t>
            </a:r>
            <a:r>
              <a:rPr lang="en-US" sz="1200" dirty="0">
                <a:latin typeface="Audi Type" panose="020B0503040200000003" pitchFamily="34" charset="0"/>
                <a:cs typeface="Audi Type" panose="020B0503040200000003" pitchFamily="34" charset="0"/>
              </a:rPr>
              <a:t>​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63687" y="332656"/>
            <a:ext cx="5616625" cy="137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Основные характеристики этапов развития информатизации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8083" y="206084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6708" y="3068960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6708" y="4293096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6708" y="567294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8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763687" y="332656"/>
            <a:ext cx="5616625" cy="137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Хронология развития</a:t>
            </a:r>
          </a:p>
          <a:p>
            <a:r>
              <a:rPr lang="ru-RU" sz="2800" dirty="0">
                <a:latin typeface="PragmaticaCTT" pitchFamily="2" charset="0"/>
              </a:rPr>
              <a:t>Информатизации </a:t>
            </a:r>
          </a:p>
          <a:p>
            <a:r>
              <a:rPr lang="ru-RU" sz="2800" dirty="0">
                <a:latin typeface="PragmaticaCTT" pitchFamily="2" charset="0"/>
              </a:rPr>
              <a:t>В учреждении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45" y="1798217"/>
            <a:ext cx="8064896" cy="48965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068960"/>
            <a:ext cx="45000" cy="288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63687" y="2030651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Годы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43906" y="2030651"/>
            <a:ext cx="165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Функциональные  изменения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8022" y="1953706"/>
            <a:ext cx="165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Инфраструктурные  изменения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2852936"/>
            <a:ext cx="122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udi Type" panose="020B0503040200000003" pitchFamily="34" charset="0"/>
                <a:cs typeface="Audi Type" panose="020B0503040200000003" pitchFamily="34" charset="0"/>
              </a:rPr>
              <a:t>До 2011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1064" y="338847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udi Type" panose="020B0503040200000003" pitchFamily="34" charset="0"/>
                <a:cs typeface="Audi Type" panose="020B0503040200000003" pitchFamily="34" charset="0"/>
              </a:rPr>
              <a:t>До 2011</a:t>
            </a:r>
            <a:r>
              <a:rPr lang="en-US" sz="1400" dirty="0">
                <a:latin typeface="Audi Type" panose="020B0503040200000003" pitchFamily="34" charset="0"/>
                <a:cs typeface="Audi Type" panose="020B0503040200000003" pitchFamily="34" charset="0"/>
              </a:rPr>
              <a:t>-2013</a:t>
            </a:r>
            <a:r>
              <a:rPr lang="ru-RU" sz="1400" dirty="0">
                <a:latin typeface="Audi Type" panose="020B0503040200000003" pitchFamily="34" charset="0"/>
                <a:cs typeface="Audi Type" panose="020B0503040200000003" pitchFamily="34" charset="0"/>
              </a:rPr>
              <a:t> гг.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672" y="469101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udi Type" panose="020B0503040200000003" pitchFamily="34" charset="0"/>
                <a:cs typeface="Audi Type" panose="020B0503040200000003" pitchFamily="34" charset="0"/>
              </a:rPr>
              <a:t>2014</a:t>
            </a:r>
            <a:r>
              <a:rPr lang="en-US" sz="1400" dirty="0">
                <a:latin typeface="Audi Type" panose="020B0503040200000003" pitchFamily="34" charset="0"/>
                <a:cs typeface="Audi Type" panose="020B0503040200000003" pitchFamily="34" charset="0"/>
              </a:rPr>
              <a:t>-201</a:t>
            </a:r>
            <a:r>
              <a:rPr lang="ru-RU" sz="1400" dirty="0">
                <a:latin typeface="Audi Type" panose="020B0503040200000003" pitchFamily="34" charset="0"/>
                <a:cs typeface="Audi Type" panose="020B0503040200000003" pitchFamily="34" charset="0"/>
              </a:rPr>
              <a:t>6 гг.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1064" y="548729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udi Type" panose="020B0503040200000003" pitchFamily="34" charset="0"/>
                <a:cs typeface="Audi Type" panose="020B0503040200000003" pitchFamily="34" charset="0"/>
              </a:rPr>
              <a:t>2017</a:t>
            </a:r>
            <a:r>
              <a:rPr lang="en-US" sz="1400" dirty="0">
                <a:latin typeface="Audi Type" panose="020B0503040200000003" pitchFamily="34" charset="0"/>
                <a:cs typeface="Audi Type" panose="020B0503040200000003" pitchFamily="34" charset="0"/>
              </a:rPr>
              <a:t>-201</a:t>
            </a:r>
            <a:r>
              <a:rPr lang="ru-RU" sz="1400" dirty="0">
                <a:latin typeface="Audi Type" panose="020B0503040200000003" pitchFamily="34" charset="0"/>
                <a:cs typeface="Audi Type" panose="020B0503040200000003" pitchFamily="34" charset="0"/>
              </a:rPr>
              <a:t>8 гг.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9" y="2743529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Реализация статистической информации в кабинетах статистики , формирование простых отчетов, выставление счетов. Работа в МИС «СВ МЕД» и ЕИС.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2378" y="2756899"/>
            <a:ext cx="20929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ЛВС примитивная, с применением бытового оборудования. АРМы в регистратуре и в кабинетах статистики</a:t>
            </a:r>
            <a:r>
              <a:rPr lang="ru-RU" sz="9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3889" y="3301121"/>
            <a:ext cx="2133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Реализация статистической информации  на рабочих местах врачей . Переход на МИС «Самсон». Внедрение  ЛИС «</a:t>
            </a:r>
            <a:r>
              <a:rPr lang="en-US" sz="800" dirty="0"/>
              <a:t>PSM2+</a:t>
            </a:r>
            <a:r>
              <a:rPr lang="ru-RU" sz="800" dirty="0"/>
              <a:t>». Произведена  интеграция  МИС с ЕИС (односторонняя выгрузка) . Начало внедрения </a:t>
            </a:r>
            <a:r>
              <a:rPr lang="en-US" sz="800" dirty="0"/>
              <a:t>IP-</a:t>
            </a:r>
            <a:r>
              <a:rPr lang="ru-RU" sz="800" dirty="0"/>
              <a:t>телефонии. Односторонняя выгрузка результатов из ЛИС. Запись на прием к врачу.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2027" y="3298153"/>
            <a:ext cx="214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Началось структурное преобразование ЛВС и серверных устройств. Начало использования профессионального сетевого оборудования..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4380" y="442735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Замена МИС на «АУРА» расширение учетного функционала.  Внедрение двухстороннего обмена ЛИС-МИС. Внедрение финансово –кадрового функционала на базе 1с и Парус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0029" y="4427350"/>
            <a:ext cx="209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Организация 3-х уровневой, управляемой и универсальной ЛВС, Использование технологий </a:t>
            </a:r>
            <a:r>
              <a:rPr lang="en-US" sz="800" dirty="0"/>
              <a:t> VLAN</a:t>
            </a:r>
            <a:r>
              <a:rPr lang="ru-RU" sz="800" dirty="0"/>
              <a:t>, виртуализации, динамической адресации и т.д.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14380" y="5128323"/>
            <a:ext cx="2137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Замена МИС на «</a:t>
            </a:r>
            <a:r>
              <a:rPr lang="en-US" sz="800" dirty="0"/>
              <a:t>QMS</a:t>
            </a:r>
            <a:r>
              <a:rPr lang="ru-RU" sz="800" dirty="0"/>
              <a:t>». Внедрение полноценной электронной истории болезни. Начало интеграции лучевого оборудования с МИС. Реализация личного кабинета и мобильного приложения. Начало внедрения немедицинских процессов в МИС ( кассы, списание, разбор обращений и т.д.).  Реализация интеграций с различными внешними ИС (ЕГИСЗ, ЕИС, ФСС и т.д.) Глобальная модернизация ЛИС​</a:t>
            </a:r>
          </a:p>
          <a:p>
            <a:r>
              <a:rPr lang="ru-RU" sz="800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7899" y="5102574"/>
            <a:ext cx="208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Замена основных узлов ЛВС на высоко производительные и отказоустойчивые устройства.  Замена основных каналов связи на 1ГБ/сек и выше. Организация аппаратной и логической защиты инфраструктур от основных угроз. Наращивание и специализация серверных мощностей.</a:t>
            </a:r>
          </a:p>
        </p:txBody>
      </p:sp>
    </p:spTree>
    <p:extLst>
      <p:ext uri="{BB962C8B-B14F-4D97-AF65-F5344CB8AC3E}">
        <p14:creationId xmlns:p14="http://schemas.microsoft.com/office/powerpoint/2010/main" val="317416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63687" y="116632"/>
            <a:ext cx="5616625" cy="1419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Экономические эффекты</a:t>
            </a:r>
          </a:p>
          <a:p>
            <a:r>
              <a:rPr lang="ru-RU" sz="2800" dirty="0">
                <a:latin typeface="PragmaticaCTT" pitchFamily="2" charset="0"/>
              </a:rPr>
              <a:t>информатизации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7992888" cy="414227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619672" y="2276872"/>
            <a:ext cx="936104" cy="936104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19672" y="3698123"/>
            <a:ext cx="936104" cy="936104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19672" y="5119374"/>
            <a:ext cx="936104" cy="936104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08970" y="2257470"/>
            <a:ext cx="1647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Прямые эффекты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9753" y="3583654"/>
            <a:ext cx="3201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Расчетные эффекты или прогнозируемые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8970" y="5119374"/>
            <a:ext cx="1947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ragmaticaCTT" pitchFamily="2" charset="0"/>
              </a:rPr>
              <a:t>Косвенные эффекты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8063" y="261832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latin typeface="+mj-lt"/>
              </a:rPr>
              <a:t>Оптимизация расходов на оплату труда</a:t>
            </a:r>
            <a:r>
              <a:rPr lang="en-US" sz="1400" dirty="0">
                <a:latin typeface="+mj-lt"/>
              </a:rPr>
              <a:t>​</a:t>
            </a:r>
          </a:p>
          <a:p>
            <a:pPr fontAlgn="base"/>
            <a:r>
              <a:rPr lang="ru-RU" sz="1400" dirty="0">
                <a:latin typeface="+mj-lt"/>
              </a:rPr>
              <a:t>Снижение затрат на закупках</a:t>
            </a:r>
            <a:r>
              <a:rPr lang="en-US" sz="1400" dirty="0">
                <a:latin typeface="+mj-lt"/>
              </a:rPr>
              <a:t>​</a:t>
            </a:r>
          </a:p>
          <a:p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2792136" y="2734610"/>
            <a:ext cx="75065" cy="750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82567" y="2950127"/>
            <a:ext cx="75065" cy="750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857632" y="3819307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/>
              <a:t>Объем средств, которые нужно было бы потратить для реализации расширившегося функционала при помощи старых технологий</a:t>
            </a:r>
            <a:r>
              <a:rPr lang="en-US" sz="1400" dirty="0"/>
              <a:t>​</a:t>
            </a:r>
          </a:p>
          <a:p>
            <a:endParaRPr lang="ru-RU" sz="1400" dirty="0"/>
          </a:p>
        </p:txBody>
      </p:sp>
      <p:sp>
        <p:nvSpPr>
          <p:cNvPr id="22" name="Овал 21"/>
          <p:cNvSpPr/>
          <p:nvPr/>
        </p:nvSpPr>
        <p:spPr>
          <a:xfrm>
            <a:off x="2829668" y="3922858"/>
            <a:ext cx="75065" cy="750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7200" y="5373216"/>
            <a:ext cx="386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/>
              <a:t>Повышение качества и доступности</a:t>
            </a:r>
            <a:r>
              <a:rPr lang="en-US" sz="1400" dirty="0"/>
              <a:t> </a:t>
            </a:r>
            <a:r>
              <a:rPr lang="ru-RU" sz="1400" dirty="0"/>
              <a:t>помощи</a:t>
            </a:r>
            <a:r>
              <a:rPr lang="en-US" sz="1400" dirty="0"/>
              <a:t>​</a:t>
            </a:r>
            <a:r>
              <a:rPr lang="en-US" sz="1400" dirty="0">
                <a:latin typeface="+mj-lt"/>
              </a:rPr>
              <a:t>​</a:t>
            </a:r>
          </a:p>
          <a:p>
            <a:pPr fontAlgn="base"/>
            <a:r>
              <a:rPr lang="ru-RU" sz="1400" dirty="0"/>
              <a:t>Сохранности, преемственности и аналитики данных</a:t>
            </a:r>
            <a:r>
              <a:rPr lang="en-US" sz="1400" dirty="0"/>
              <a:t>​</a:t>
            </a:r>
          </a:p>
        </p:txBody>
      </p:sp>
      <p:sp>
        <p:nvSpPr>
          <p:cNvPr id="26" name="Овал 25"/>
          <p:cNvSpPr/>
          <p:nvPr/>
        </p:nvSpPr>
        <p:spPr>
          <a:xfrm>
            <a:off x="2829668" y="5491287"/>
            <a:ext cx="75065" cy="750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20099" y="5740994"/>
            <a:ext cx="75065" cy="750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9"/>
          <a:stretch/>
        </p:blipFill>
        <p:spPr>
          <a:xfrm>
            <a:off x="-1" y="0"/>
            <a:ext cx="918051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5" y="418356"/>
            <a:ext cx="8316417" cy="6034980"/>
          </a:xfrm>
          <a:prstGeom prst="rect">
            <a:avLst/>
          </a:prstGeom>
          <a:noFill/>
          <a:ln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835696" y="3284984"/>
            <a:ext cx="5616625" cy="104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PragmaticaCTT" pitchFamily="2" charset="0"/>
              </a:rPr>
              <a:t>Пути снижения издержек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015531"/>
            <a:ext cx="1284764" cy="12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4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763687" y="116632"/>
            <a:ext cx="561662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agmaticaCTT" pitchFamily="2" charset="0"/>
              </a:rPr>
              <a:t>Пути снижения издержек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468660"/>
            <a:ext cx="1619672" cy="150912"/>
          </a:xfrm>
          <a:prstGeom prst="rect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7344" y="1412776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969" y="2189568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5816" y="3836864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5969" y="5024876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5616" y="1260467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Наличие в штате высокопрофессиональных методистов и </a:t>
            </a:r>
            <a:r>
              <a:rPr lang="en-US" dirty="0"/>
              <a:t>IT</a:t>
            </a:r>
            <a:r>
              <a:rPr lang="ru-RU" dirty="0"/>
              <a:t>-специалистов.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Стратегическое планирование.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Универсальность в построении инфраструктуры.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Тотальность охвата процессов информатизацией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Полноценная перестройка организации работы, процессов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Избавление от непродуктивных кадров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Выбор эффективного инструмента , позволяющего решать текущие и перспективные задачи</a:t>
            </a:r>
            <a:r>
              <a:rPr lang="en-US" dirty="0"/>
              <a:t>​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Реализация принципа «однократное введение информации – многократное ее использование».</a:t>
            </a:r>
            <a:r>
              <a:rPr lang="en-US" dirty="0"/>
              <a:t>​</a:t>
            </a:r>
          </a:p>
        </p:txBody>
      </p:sp>
      <p:sp>
        <p:nvSpPr>
          <p:cNvPr id="13" name="Овал 12"/>
          <p:cNvSpPr/>
          <p:nvPr/>
        </p:nvSpPr>
        <p:spPr>
          <a:xfrm>
            <a:off x="749836" y="2713632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9112" y="3317936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49112" y="4366549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1302" y="5733256"/>
            <a:ext cx="154600" cy="154600"/>
          </a:xfrm>
          <a:prstGeom prst="ellips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06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1107</Words>
  <Application>Microsoft Office PowerPoint</Application>
  <PresentationFormat>Экран (4:3)</PresentationFormat>
  <Paragraphs>265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PragmaticaCTT</vt:lpstr>
      <vt:lpstr>Calibri</vt:lpstr>
      <vt:lpstr>Azbuka04</vt:lpstr>
      <vt:lpstr>Audi Type</vt:lpstr>
      <vt:lpstr>Тема Office</vt:lpstr>
      <vt:lpstr>Способы оптимизации управленческих решений  и лечебного процесса</vt:lpstr>
      <vt:lpstr>Структура учреждения</vt:lpstr>
      <vt:lpstr>условные этапы информатизации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Danilova Daria</cp:lastModifiedBy>
  <cp:revision>98</cp:revision>
  <dcterms:created xsi:type="dcterms:W3CDTF">2018-03-29T19:23:38Z</dcterms:created>
  <dcterms:modified xsi:type="dcterms:W3CDTF">2018-04-10T07:07:48Z</dcterms:modified>
</cp:coreProperties>
</file>