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54" r:id="rId3"/>
    <p:sldMasterId id="2147483792" r:id="rId4"/>
    <p:sldMasterId id="2147483805" r:id="rId5"/>
    <p:sldMasterId id="2147483817" r:id="rId6"/>
  </p:sldMasterIdLst>
  <p:notesMasterIdLst>
    <p:notesMasterId r:id="rId49"/>
  </p:notesMasterIdLst>
  <p:sldIdLst>
    <p:sldId id="445" r:id="rId7"/>
    <p:sldId id="468" r:id="rId8"/>
    <p:sldId id="365" r:id="rId9"/>
    <p:sldId id="469" r:id="rId10"/>
    <p:sldId id="448" r:id="rId11"/>
    <p:sldId id="449" r:id="rId12"/>
    <p:sldId id="447" r:id="rId13"/>
    <p:sldId id="470" r:id="rId14"/>
    <p:sldId id="472" r:id="rId15"/>
    <p:sldId id="461" r:id="rId16"/>
    <p:sldId id="471" r:id="rId17"/>
    <p:sldId id="458" r:id="rId18"/>
    <p:sldId id="456" r:id="rId19"/>
    <p:sldId id="473" r:id="rId20"/>
    <p:sldId id="482" r:id="rId21"/>
    <p:sldId id="464" r:id="rId22"/>
    <p:sldId id="453" r:id="rId23"/>
    <p:sldId id="454" r:id="rId24"/>
    <p:sldId id="450" r:id="rId25"/>
    <p:sldId id="440" r:id="rId26"/>
    <p:sldId id="378" r:id="rId27"/>
    <p:sldId id="405" r:id="rId28"/>
    <p:sldId id="441" r:id="rId29"/>
    <p:sldId id="484" r:id="rId30"/>
    <p:sldId id="485" r:id="rId31"/>
    <p:sldId id="486" r:id="rId32"/>
    <p:sldId id="451" r:id="rId33"/>
    <p:sldId id="463" r:id="rId34"/>
    <p:sldId id="488" r:id="rId35"/>
    <p:sldId id="489" r:id="rId36"/>
    <p:sldId id="483" r:id="rId37"/>
    <p:sldId id="439" r:id="rId38"/>
    <p:sldId id="457" r:id="rId39"/>
    <p:sldId id="474" r:id="rId40"/>
    <p:sldId id="475" r:id="rId41"/>
    <p:sldId id="476" r:id="rId42"/>
    <p:sldId id="477" r:id="rId43"/>
    <p:sldId id="478" r:id="rId44"/>
    <p:sldId id="479" r:id="rId45"/>
    <p:sldId id="480" r:id="rId46"/>
    <p:sldId id="481" r:id="rId47"/>
    <p:sldId id="48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6E03"/>
    <a:srgbClr val="F6F5F0"/>
    <a:srgbClr val="FF9900"/>
    <a:srgbClr val="FAB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47D7-9365-4950-9543-2D88AE1358DA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171B-6E6B-42E8-ABC9-E424605E8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15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Rectangle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94C8E5-1629-4548-BB9D-7EA1C14CD701}" type="datetime1">
              <a:rPr lang="en-US" smtClean="0">
                <a:solidFill>
                  <a:prstClr val="black"/>
                </a:solidFill>
              </a:rPr>
              <a:pPr eaLnBrk="1" hangingPunct="1"/>
              <a:t>3/28/2016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9" name="Rectangle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7110" name="Rectangle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7C3ACE-65F2-4C39-BC77-D568DAAC612E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11" name="Rectangle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08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B901-044A-E846-A712-767462F2B9A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9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B901-044A-E846-A712-767462F2B9A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16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B901-044A-E846-A712-767462F2B9A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01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7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01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3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41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87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51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5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655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293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10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9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8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404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4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1337536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2CA6-F481-4036-AB97-E9EB63A76E4F}" type="datetime2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Monday, March 28, 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4D96C-DF99-4C82-B73C-04357B59BD6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14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3E14-8D6B-4C2E-9CCF-21098EEE4E65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3122A1-830B-449F-A8C0-E44FC04427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04109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E219-DBDC-4282-95F8-8D0EA8371FF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56F9-D572-4D72-A17C-A0D61D270B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90977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9B30-6F04-46D1-A47E-D3760A46B58D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22303D-287C-423A-AB74-3C68C47364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10208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6C17-5837-4D5A-A579-96B1444B29CC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1A9FF-5F74-4CA1-A23E-9B7633E3FA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70258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AD67-0F7A-4608-9271-53E60F0F37A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BE741-B751-4622-A14D-7D4B650DBD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6928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875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C372-9241-47A1-8BD2-8623CE44F7AF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65E8-9CD3-4CF4-A7BC-A133DD8D0D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72306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BB55-9E71-4373-BF2A-9F493F23C8AD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EB8A-9EFB-4593-B9B5-6F6BBCC3EE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48037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ADAD-7FBF-45E7-9327-57CB4061DFAB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B5A79-27BD-40C8-BEC8-EA6F85A5245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89592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8ADC-AA23-453E-A798-55423E1BA98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026FC41A-F2D4-42DF-95C3-EFDFF514EA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4395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B6BF-DCEB-4179-AFA1-6B78ABD4AF74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74A88-59A6-47B9-8504-B2E516C55B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88531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0D5A-11FC-4886-B3CE-587899B4397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691BE-F6CC-4D79-8E07-E3B1F856E4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23488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8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824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224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75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400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190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896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351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561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338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226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685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122492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411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99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23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156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723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458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03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2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974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808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575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5832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8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566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059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49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5262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619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204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7626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677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4220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002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15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8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72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A420-94A0-4F8F-B09A-8FF4FC95F16D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96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88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8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73938-6A60-42C6-AA52-04C9436BC7AA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28.03.2016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61C96-ED68-4BE4-BEA8-ED0CEFE0DA9A}" type="slidenum">
              <a:rPr lang="ru-RU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8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67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20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96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arhiv.ru/" TargetMode="External"/><Relationship Id="rId2" Type="http://schemas.openxmlformats.org/officeDocument/2006/relationships/hyperlink" Target="mailto:boriszing@gmail.com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arhiv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hyperlink" Target="http://www.medarhiv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wmf"/><Relationship Id="rId11" Type="http://schemas.openxmlformats.org/officeDocument/2006/relationships/image" Target="../media/image62.jpeg"/><Relationship Id="rId5" Type="http://schemas.microsoft.com/office/2007/relationships/hdphoto" Target="../media/hdphoto1.wdp"/><Relationship Id="rId10" Type="http://schemas.openxmlformats.org/officeDocument/2006/relationships/image" Target="../media/image61.jpeg"/><Relationship Id="rId4" Type="http://schemas.openxmlformats.org/officeDocument/2006/relationships/image" Target="../media/image17.png"/><Relationship Id="rId9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jpeg"/><Relationship Id="rId4" Type="http://schemas.openxmlformats.org/officeDocument/2006/relationships/hyperlink" Target="http://www.medarhiv.ru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emf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www.cnews.ru/top/2015/06/17/barak_obama_nazval_glavnyy_itproekt_ssha_katastrofoy_596627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cnews.ru/news/top/index.shtml?2015/04/14/59487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gi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63033" cy="2974429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rgbClr val="C00000"/>
                </a:solidFill>
              </a:rPr>
              <a:t>Телемедицина</a:t>
            </a:r>
            <a:r>
              <a:rPr lang="ru-RU" sz="6000" b="1" dirty="0" smtClean="0">
                <a:solidFill>
                  <a:srgbClr val="C00000"/>
                </a:solidFill>
              </a:rPr>
              <a:t> пациент-врач: возможности и проблемы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460" y="3401705"/>
            <a:ext cx="8109098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Зингерман Б.В.  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boriszing@gmail.com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</a:t>
            </a:r>
            <a:r>
              <a:rPr lang="ru-RU" b="1" dirty="0" smtClean="0">
                <a:solidFill>
                  <a:prstClr val="black"/>
                </a:solidFill>
              </a:rPr>
              <a:t>       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hlinkClick r:id="rId3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11" name="Picture 2" descr="http://medarhiv.ru/banners/SkIt-ru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50" y="5954920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609" y="5830711"/>
            <a:ext cx="2487871" cy="982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4193793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зав. отд. ИТ Гематологического научного центра МЗ РФ</a:t>
            </a:r>
            <a:r>
              <a:rPr lang="ru-RU" sz="2000" dirty="0" smtClean="0">
                <a:solidFill>
                  <a:prstClr val="black"/>
                </a:solidFill>
              </a:rPr>
              <a:t>,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рук</a:t>
            </a:r>
            <a:r>
              <a:rPr lang="ru-RU" sz="2000" dirty="0">
                <a:solidFill>
                  <a:prstClr val="black"/>
                </a:solidFill>
              </a:rPr>
              <a:t>. рабочей группы "Электронная </a:t>
            </a:r>
            <a:r>
              <a:rPr lang="ru-RU" sz="2000" dirty="0" smtClean="0">
                <a:solidFill>
                  <a:prstClr val="black"/>
                </a:solidFill>
              </a:rPr>
              <a:t>медицинская карта</a:t>
            </a:r>
            <a:r>
              <a:rPr lang="ru-RU" sz="2000" dirty="0">
                <a:solidFill>
                  <a:prstClr val="black"/>
                </a:solidFill>
              </a:rPr>
              <a:t>" Экспертного совета по ИКТ Минздрава РФ</a:t>
            </a:r>
            <a:r>
              <a:rPr lang="ru-RU" sz="2000" dirty="0" smtClean="0">
                <a:solidFill>
                  <a:prstClr val="black"/>
                </a:solidFill>
              </a:rPr>
              <a:t>,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рук. интернет-сервиса </a:t>
            </a:r>
            <a:r>
              <a:rPr lang="ru-RU" sz="2000" b="1" dirty="0" smtClean="0">
                <a:solidFill>
                  <a:prstClr val="black"/>
                </a:solidFill>
              </a:rPr>
              <a:t>Мед</a:t>
            </a:r>
            <a:r>
              <a:rPr lang="en-US" sz="2000" b="1" dirty="0" smtClean="0">
                <a:solidFill>
                  <a:prstClr val="black"/>
                </a:solidFill>
              </a:rPr>
              <a:t>@</a:t>
            </a:r>
            <a:r>
              <a:rPr lang="ru-RU" sz="2000" b="1" dirty="0" err="1" smtClean="0">
                <a:solidFill>
                  <a:prstClr val="black"/>
                </a:solidFill>
              </a:rPr>
              <a:t>рхив</a:t>
            </a:r>
            <a:r>
              <a:rPr lang="en-US" sz="2000" dirty="0" smtClean="0">
                <a:solidFill>
                  <a:prstClr val="black"/>
                </a:solidFill>
              </a:rPr>
              <a:t> (www.medarhiv.ru)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04608" y="5775551"/>
            <a:ext cx="2739391" cy="10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0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14313" y="214290"/>
            <a:ext cx="8929687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Гематологический научный центр более 2 лет выгружает пациентам их данные по их письменному заявлению.</a:t>
            </a:r>
            <a:endParaRPr lang="en-US" sz="3200" dirty="0"/>
          </a:p>
        </p:txBody>
      </p:sp>
      <p:sp>
        <p:nvSpPr>
          <p:cNvPr id="41987" name="Rectangle 4"/>
          <p:cNvSpPr txBox="1">
            <a:spLocks noChangeArrowheads="1"/>
          </p:cNvSpPr>
          <p:nvPr/>
        </p:nvSpPr>
        <p:spPr bwMode="auto">
          <a:xfrm>
            <a:off x="457200" y="61245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1200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313" y="1530350"/>
            <a:ext cx="8786812" cy="4708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 algn="ctr">
              <a:defRPr/>
            </a:pPr>
            <a:r>
              <a:rPr lang="en-US" sz="160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Информационное письмо.</a:t>
            </a:r>
            <a:endParaRPr lang="ru-RU" sz="1000">
              <a:solidFill>
                <a:prstClr val="black"/>
              </a:solidFill>
              <a:latin typeface="Arial" charset="0"/>
              <a:ea typeface="Times New Roman" pitchFamily="18" charset="0"/>
              <a:cs typeface="Calibri" pitchFamily="34" charset="0"/>
            </a:endParaRPr>
          </a:p>
          <a:p>
            <a:pPr indent="228600" eaLnBrk="0" hangingPunct="0">
              <a:defRPr/>
            </a:pPr>
            <a:r>
              <a:rPr lang="ru-RU" sz="160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В Гематологическом научном центре РАМН действует компьютерная клиническая информационная система, которая сохраняет большую часть результатов обследования наших пациентов. По Закону о здравоохранении, пациент имеет право получать копии записей о состоянии своего здоровья. У нас появилась возможность переносить данные из Информационной системы ГНЦ РАМН в Персональную электронную медицинскую карту (ПЭМК), создаваемую по заявке пациента на сайте </a:t>
            </a:r>
            <a:r>
              <a:rPr lang="en-US" sz="16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  <a:hlinkClick r:id="rId3"/>
              </a:rPr>
              <a:t>www</a:t>
            </a:r>
            <a:r>
              <a:rPr lang="ru-RU" sz="16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  <a:hlinkClick r:id="rId3"/>
              </a:rPr>
              <a:t>.</a:t>
            </a:r>
            <a:r>
              <a:rPr lang="en-US" sz="16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  <a:hlinkClick r:id="rId3"/>
              </a:rPr>
              <a:t>medarhiv</a:t>
            </a:r>
            <a:r>
              <a:rPr lang="ru-RU" sz="16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  <a:hlinkClick r:id="rId3"/>
              </a:rPr>
              <a:t>.</a:t>
            </a:r>
            <a:r>
              <a:rPr lang="en-US" sz="16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  <a:hlinkClick r:id="rId3"/>
              </a:rPr>
              <a:t>ru</a:t>
            </a:r>
            <a:r>
              <a:rPr lang="ru-RU" sz="16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. </a:t>
            </a:r>
            <a:endParaRPr lang="ru-RU" sz="1000" b="1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28600" eaLnBrk="0" hangingPunct="0">
              <a:defRPr/>
            </a:pPr>
            <a:r>
              <a:rPr lang="ru-RU" sz="160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Электронные версии медицинских документов приобретают все большее распространение, их можно и нужно использовать для ведения записей о своем здоровье, для очных и заочных консультаций. ПЭМК показывает динамику клинических показателей на таблицах и графиках - это особенно важно при большом количестве исследований. Собирая свои медицинские данные в ПЭМК, Вы облегчите стоящую перед врачом задачу полноценного анализа вашего заболевания. ПЭМК защищена от несанкционированного доступа, но открыта Вам и вашему врачу в любое время и из любого места, где есть Интернет. </a:t>
            </a:r>
            <a:endParaRPr lang="ru-RU" sz="1000">
              <a:solidFill>
                <a:prstClr val="black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28600" eaLnBrk="0" hangingPunct="0">
              <a:defRPr/>
            </a:pPr>
            <a:r>
              <a:rPr lang="ru-RU" sz="160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Мы рекомендуем Вам завести Персональную электронную медицинскую карту на сайте  </a:t>
            </a:r>
            <a:r>
              <a:rPr lang="en-US" sz="1600" b="1">
                <a:solidFill>
                  <a:prstClr val="black"/>
                </a:solidFill>
                <a:ea typeface="Times New Roman" pitchFamily="18" charset="0"/>
                <a:cs typeface="Arial" charset="0"/>
                <a:hlinkClick r:id="rId3"/>
              </a:rPr>
              <a:t>www</a:t>
            </a:r>
            <a:r>
              <a:rPr lang="ru-RU" sz="1600" b="1">
                <a:solidFill>
                  <a:prstClr val="black"/>
                </a:solidFill>
                <a:ea typeface="Times New Roman" pitchFamily="18" charset="0"/>
                <a:cs typeface="Arial" charset="0"/>
                <a:hlinkClick r:id="rId3"/>
              </a:rPr>
              <a:t>.</a:t>
            </a:r>
            <a:r>
              <a:rPr lang="en-US" sz="1600" b="1">
                <a:solidFill>
                  <a:prstClr val="black"/>
                </a:solidFill>
                <a:ea typeface="Times New Roman" pitchFamily="18" charset="0"/>
                <a:cs typeface="Arial" charset="0"/>
                <a:hlinkClick r:id="rId3"/>
              </a:rPr>
              <a:t>medarhiv</a:t>
            </a:r>
            <a:r>
              <a:rPr lang="ru-RU" sz="1600" b="1">
                <a:solidFill>
                  <a:prstClr val="black"/>
                </a:solidFill>
                <a:ea typeface="Times New Roman" pitchFamily="18" charset="0"/>
                <a:cs typeface="Arial" charset="0"/>
                <a:hlinkClick r:id="rId3"/>
              </a:rPr>
              <a:t>.</a:t>
            </a:r>
            <a:r>
              <a:rPr lang="en-US" sz="1600" b="1">
                <a:solidFill>
                  <a:prstClr val="black"/>
                </a:solidFill>
                <a:ea typeface="Times New Roman" pitchFamily="18" charset="0"/>
                <a:cs typeface="Arial" charset="0"/>
                <a:hlinkClick r:id="rId3"/>
              </a:rPr>
              <a:t>ru</a:t>
            </a:r>
            <a:r>
              <a:rPr lang="ru-RU" sz="1600" b="1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. </a:t>
            </a:r>
            <a:r>
              <a:rPr lang="ru-RU" sz="160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Для этого, если Вы – пациент ГНЦ РАМН, Вам надо заполнить бланк в Отдел компьютеризации (Главный корпус, 1 этаж, коридор поликлиники, Комната 119). </a:t>
            </a:r>
            <a:endParaRPr lang="ru-RU" sz="1000">
              <a:solidFill>
                <a:prstClr val="black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indent="228600" eaLnBrk="0" hangingPunct="0">
              <a:defRPr/>
            </a:pPr>
            <a:endParaRPr lang="ru-RU" sz="2400">
              <a:solidFill>
                <a:prstClr val="black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 rot="10800000" flipV="1">
            <a:off x="214313" y="6203950"/>
            <a:ext cx="87868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Директор ГНЦ РАМН</a:t>
            </a:r>
            <a:endParaRPr lang="ru-RU" sz="900" smtClean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120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</a:t>
            </a:r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кадемик 							А.И.Воробьев</a:t>
            </a:r>
            <a:endParaRPr lang="en-US" smtClean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1991" name="Picture 1" descr="подпись воробьева 2 (2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857875"/>
            <a:ext cx="2266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6" y="2285992"/>
            <a:ext cx="7704855" cy="35394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Организовано многоступенчатое взаимодействие с МИС и с пациентом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Все новые записи из карты пациента выгружаются  ежедневно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включая результаты радиологических исследований в формате </a:t>
            </a:r>
            <a:r>
              <a:rPr lang="en-US" sz="3200" b="1" dirty="0" err="1" smtClean="0">
                <a:solidFill>
                  <a:srgbClr val="FFFF00"/>
                </a:solidFill>
              </a:rPr>
              <a:t>Dicom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2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69033" y="0"/>
            <a:ext cx="657496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4"/>
            <a:ext cx="2928926" cy="634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3429000"/>
            <a:ext cx="60722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Пациент</a:t>
            </a:r>
            <a:r>
              <a:rPr lang="en-US" sz="3200" b="1" dirty="0" smtClean="0"/>
              <a:t>-</a:t>
            </a:r>
            <a:r>
              <a:rPr lang="ru-RU" sz="3200" b="1" dirty="0" smtClean="0"/>
              <a:t>ориентированное радиологическое облако с использованием технологий  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MultiVox</a:t>
            </a:r>
            <a:r>
              <a:rPr lang="ru-RU" sz="3200" b="1" dirty="0" smtClean="0"/>
              <a:t> </a:t>
            </a:r>
          </a:p>
          <a:p>
            <a:r>
              <a:rPr lang="ru-RU" sz="2000" dirty="0" smtClean="0"/>
              <a:t>(технические средства аналогичны, используемым в федеральной телемедицинской системе, организационные механизмы совсем другие)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9011" y="6254617"/>
            <a:ext cx="2492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hlinkClick r:id="rId4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8" name="Picture 2" descr="http://medarhiv.ru/banners/SkIt-ru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28292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347662" y="0"/>
            <a:ext cx="8364537" cy="747713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Дистанционное взаимодействия с пациента с врачом</a:t>
            </a:r>
            <a:endParaRPr lang="en-US" sz="28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5450" y="980728"/>
            <a:ext cx="8395022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1.   Доставка  результатов анализов, обследований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или посещения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врача и др.  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2.  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Персонализованные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рекомендации и напоминания о событиях связанных со здоровьем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3.   Предварительное (</a:t>
            </a:r>
            <a:r>
              <a:rPr lang="ru-RU" sz="2400" dirty="0">
                <a:solidFill>
                  <a:prstClr val="black"/>
                </a:solidFill>
              </a:rPr>
              <a:t>до </a:t>
            </a:r>
            <a:r>
              <a:rPr lang="ru-RU" sz="2400" dirty="0" smtClean="0">
                <a:solidFill>
                  <a:prstClr val="black"/>
                </a:solidFill>
              </a:rPr>
              <a:t>визита) домашнее заполнение пациентом опросников, сбор и электронное предоставление врачу своей медицинской документации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4.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Получение второго мнения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5. Электронные консультации </a:t>
            </a: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со своим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лечащим врачом -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до-после-между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«очными» визитам .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6.  Дистанционный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мониторинг пациента и контроль проводимого лечения (платный абонемент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).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2961" y="1372706"/>
            <a:ext cx="2911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Повышение качества услуги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568" y="2350333"/>
            <a:ext cx="2302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Вовлечение пациента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841" y="4077072"/>
            <a:ext cx="5382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Сокращение себестоимости оказанной услуги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65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201" y="1125115"/>
            <a:ext cx="6435799" cy="574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01945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4265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347662" y="0"/>
            <a:ext cx="8364537" cy="747713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Дистанционное взаимодействия с пациента с врачом</a:t>
            </a:r>
            <a:endParaRPr lang="en-US" sz="2800" b="1" u="sng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450" y="980728"/>
            <a:ext cx="8395022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1.   Доставка  результатов анализов, обследований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или посещения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врача и др.  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2.  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Персонализованные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рекомендации и напоминания о событиях связанных со здоровьем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3.   Предварительное (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до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визита) домашнее заполнение пациентом опросников, сбор и электронное предоставление врачу своей медицинской документации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4. Получение второго мнения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prstClr val="black"/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5. Электронные консультации </a:t>
            </a:r>
            <a:r>
              <a:rPr lang="ru-RU" sz="2400" b="1" dirty="0" smtClean="0">
                <a:solidFill>
                  <a:prstClr val="black"/>
                </a:solidFill>
              </a:rPr>
              <a:t>со своим </a:t>
            </a:r>
            <a:r>
              <a:rPr lang="ru-RU" sz="2400" dirty="0" smtClean="0">
                <a:solidFill>
                  <a:prstClr val="black"/>
                </a:solidFill>
              </a:rPr>
              <a:t>лечащим врачом - </a:t>
            </a:r>
            <a:r>
              <a:rPr lang="ru-RU" sz="2400" dirty="0" err="1" smtClean="0">
                <a:solidFill>
                  <a:prstClr val="black"/>
                </a:solidFill>
              </a:rPr>
              <a:t>до-после-между</a:t>
            </a:r>
            <a:r>
              <a:rPr lang="ru-RU" sz="2400" dirty="0" smtClean="0">
                <a:solidFill>
                  <a:prstClr val="black"/>
                </a:solidFill>
              </a:rPr>
              <a:t> «очными» визитам . 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6.  Дистанционный </a:t>
            </a:r>
            <a:r>
              <a:rPr lang="ru-RU" sz="2400" dirty="0">
                <a:solidFill>
                  <a:prstClr val="black"/>
                </a:solidFill>
              </a:rPr>
              <a:t>мониторинг пациента и контроль проводимого лечения (платный абонемент</a:t>
            </a:r>
            <a:r>
              <a:rPr lang="ru-RU" sz="2400" dirty="0" smtClean="0">
                <a:solidFill>
                  <a:prstClr val="black"/>
                </a:solidFill>
              </a:rPr>
              <a:t>).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2961" y="1372706"/>
            <a:ext cx="2911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Повышение качества услуги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568" y="2350333"/>
            <a:ext cx="2302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Вовлечение пациента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841" y="4077072"/>
            <a:ext cx="4641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Сокращение себестоимости оказанной услуги</a:t>
            </a: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65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Телемедицина пациент-врач  </a:t>
            </a:r>
            <a:br>
              <a:rPr lang="ru-RU" dirty="0" smtClean="0"/>
            </a:br>
            <a:r>
              <a:rPr lang="ru-RU" dirty="0" smtClean="0"/>
              <a:t>давно существует !</a:t>
            </a:r>
            <a:endParaRPr lang="ru-RU" dirty="0"/>
          </a:p>
        </p:txBody>
      </p:sp>
      <p:pic>
        <p:nvPicPr>
          <p:cNvPr id="118786" name="Picture 2" descr="http://www.quaer.ru/_pu/0/s213903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929066"/>
            <a:ext cx="4286250" cy="2847976"/>
          </a:xfrm>
          <a:prstGeom prst="rect">
            <a:avLst/>
          </a:prstGeom>
          <a:noFill/>
        </p:spPr>
      </p:pic>
      <p:pic>
        <p:nvPicPr>
          <p:cNvPr id="11878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214422"/>
            <a:ext cx="4619625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tcenter.ru/files/banner-main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620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2071" y="44624"/>
            <a:ext cx="5112568" cy="90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Крик души…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6121" y="1916832"/>
            <a:ext cx="4697879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Онлайн-сопровождение консультации специалиста</a:t>
            </a:r>
          </a:p>
          <a:p>
            <a:r>
              <a:rPr lang="ru-RU" sz="1000" dirty="0"/>
              <a:t>Нередко, покинув кабинет врача, мы вспоминаем вопросы, которые не успели врачу задать. Зачастую ряд вопросов возникает у нас только после того, как мы спокойно дома перечитали врачебное заключение. Иногда  не все врачебные рекомендации оказываются доступны нашему пониманию. Бывает, что потребность в совете врача возникает у нас уже в процессе лечения. А если врач назначил нам дополнительное обследование? Как без профессиональной оценки мы поймем его результаты?</a:t>
            </a:r>
          </a:p>
          <a:p>
            <a:r>
              <a:rPr lang="ru-RU" sz="1000" dirty="0"/>
              <a:t>Обычно для того, чтобы услышать ответы врача на наши уточняющие вопросы, нам необходимо приехать на прием специалиста повторно, оплатив повторный визит, добыв талон на повторную консультацию, отстояв очередь.</a:t>
            </a:r>
          </a:p>
          <a:p>
            <a:r>
              <a:rPr lang="ru-RU" sz="1000" dirty="0"/>
              <a:t>Можно, конечно, рискнуть и действовать в меру своего понимания, можно задать вопрос интернет-сообществу на каком-нибудь форуме. А если мы рискуем не своим здоровьем, а здоровьем своего ребенка?..</a:t>
            </a:r>
          </a:p>
          <a:p>
            <a:r>
              <a:rPr lang="ru-RU" sz="1000" dirty="0"/>
              <a:t>Можно попробовать решить проблему, попросив у врача его личный номер телефона. Возможно, даже, врач войдет в наше положение и даст свой телефон для связи. Только как он поймёт, в момент нашего звонка, о ком из пациентов идет речь? Как он вспомнит, толкая продуктовую тележку в магазине,  дозу лекарства, которое он неделю назад назначил  «девочке в розовой кофточке»?</a:t>
            </a:r>
          </a:p>
          <a:p>
            <a:r>
              <a:rPr lang="ru-RU" sz="1000" dirty="0"/>
              <a:t>Дорогие наши пациенты и родители наших маленьких пациентов!</a:t>
            </a:r>
          </a:p>
          <a:p>
            <a:r>
              <a:rPr lang="ru-RU" sz="1000" dirty="0"/>
              <a:t>Мы уважаем Ваши нервы, время и средства и бережем авторитет наших  специалистов.</a:t>
            </a:r>
          </a:p>
          <a:p>
            <a:r>
              <a:rPr lang="ru-RU" sz="1000" dirty="0"/>
              <a:t>Поэтому, для оптимизации Вашего взаимодействия с нашими врачами мы предлагаем новую услугу «онлайн-сопровождение консультации специалиста», оплатив которую Вы получаете  онлайн контакт с врачом, проконсультировавшим Вас или Вашего </a:t>
            </a:r>
            <a:r>
              <a:rPr lang="ru-RU" sz="1000" dirty="0" smtClean="0"/>
              <a:t>ребенка, </a:t>
            </a:r>
            <a:r>
              <a:rPr lang="ru-RU" sz="1000" dirty="0"/>
              <a:t>в течение месяца после очной консультации. </a:t>
            </a:r>
          </a:p>
          <a:p>
            <a:r>
              <a:rPr lang="ru-RU" sz="1000" dirty="0"/>
              <a:t>Онлайн-сопровождение позволит Вам спокойно сформулировать и отправить нашему специалисту все вопросы, возникшие у вас в течение месяца после осмотра, проанализировать их в соответствии с Вашими медицинскими данными, зафиксированными в нашей базе, и дать Вам на следующий день подробный, взвешенный и продуманный ответ. Результаты дополнительных обследований Вы можете прислать в виде фотографии или указать их название и дату проведения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6220" y="209413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/>
              <a:t>Можно попробовать решить проблему, попросив у врача его личный номер телефона. Возможно, даже, врач войдет в наше положение и даст свой телефон для связи. </a:t>
            </a:r>
            <a:r>
              <a:rPr lang="ru-RU" b="1" dirty="0"/>
              <a:t>Только как </a:t>
            </a:r>
            <a:r>
              <a:rPr lang="ru-RU" b="1" dirty="0" smtClean="0"/>
              <a:t>врач </a:t>
            </a:r>
            <a:r>
              <a:rPr lang="ru-RU" b="1" dirty="0"/>
              <a:t>поймёт, в момент нашего звонка, о ком из пациентов идет речь? </a:t>
            </a:r>
            <a:r>
              <a:rPr lang="ru-RU" b="1" dirty="0" smtClean="0"/>
              <a:t>Как он вспомнит</a:t>
            </a:r>
            <a:r>
              <a:rPr lang="ru-RU" b="1" dirty="0"/>
              <a:t>, толкая продуктовую тележку в магазине,  дозу лекарства, которое он неделю назад назначил  «девочке в розовой кофточке»?</a:t>
            </a:r>
          </a:p>
          <a:p>
            <a:r>
              <a:rPr lang="ru-RU" sz="1700" dirty="0"/>
              <a:t>Дорогие наши пациенты и родители наших маленьких пациентов</a:t>
            </a:r>
            <a:r>
              <a:rPr lang="ru-RU" sz="1700" dirty="0" smtClean="0"/>
              <a:t>! Мы </a:t>
            </a:r>
            <a:r>
              <a:rPr lang="ru-RU" sz="1700" dirty="0"/>
              <a:t>уважаем Ваши нервы, время и средства и бережем авторитет наших  специалистов</a:t>
            </a:r>
            <a:r>
              <a:rPr lang="ru-RU" sz="1700" dirty="0" smtClean="0"/>
              <a:t>. </a:t>
            </a:r>
          </a:p>
          <a:p>
            <a:r>
              <a:rPr lang="ru-RU" sz="1700" dirty="0" smtClean="0"/>
              <a:t>Поэтому, для оптимизации Вашего взаимодействия с нашими врачами мы предлагаем новую услугу «онлайн-сопровождение консультации специалиста».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24665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842"/>
            <a:ext cx="8753423" cy="90872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Телеконсультации</a:t>
            </a:r>
            <a:r>
              <a:rPr lang="ru-RU" b="1" dirty="0" smtClean="0"/>
              <a:t> с лечащим врачом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6920" y="836712"/>
            <a:ext cx="860756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u="sng" dirty="0" smtClean="0"/>
              <a:t>Дистанционные консультации – </a:t>
            </a:r>
            <a:r>
              <a:rPr lang="ru-RU" sz="2800" b="1" i="1" u="sng" dirty="0" smtClean="0"/>
              <a:t>информационная поддержка</a:t>
            </a:r>
            <a:r>
              <a:rPr lang="ru-RU" sz="2800" b="1" u="sng" dirty="0" smtClean="0"/>
              <a:t> (месячный  абонемент) </a:t>
            </a:r>
          </a:p>
          <a:p>
            <a:pPr lvl="1"/>
            <a:r>
              <a:rPr lang="ru-RU" sz="2800" dirty="0" smtClean="0"/>
              <a:t>Пациент получает возможность задавать врачу вопросы и получать ответы (не позднее согласованного времени – 3</a:t>
            </a:r>
            <a:r>
              <a:rPr lang="en-US" sz="2800" dirty="0" smtClean="0"/>
              <a:t>,12,24 </a:t>
            </a:r>
            <a:r>
              <a:rPr lang="ru-RU" sz="2800" dirty="0" smtClean="0"/>
              <a:t>часа):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800" dirty="0" smtClean="0"/>
              <a:t>Пациент спрашивает когда есть проблема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800" dirty="0" smtClean="0"/>
              <a:t>Врач отвечает когда есть возможность</a:t>
            </a:r>
          </a:p>
          <a:p>
            <a:pPr lvl="1"/>
            <a:endParaRPr lang="ru-RU" sz="800" b="1" u="sng" dirty="0"/>
          </a:p>
          <a:p>
            <a:pPr lvl="1"/>
            <a:r>
              <a:rPr lang="ru-RU" sz="2800" b="1" dirty="0" smtClean="0"/>
              <a:t>Услуга осуществляется </a:t>
            </a:r>
            <a:r>
              <a:rPr lang="ru-RU" sz="2800" dirty="0" smtClean="0"/>
              <a:t>в виде внутренней   конфиденциальной протоколированной переписки, к которой врач и пациент всегда могут вернуться.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Реализована в виде мобильного приложения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Может быть дополнена элементами скайпа, экстренных вопросов п</a:t>
            </a:r>
            <a:r>
              <a:rPr lang="ru-RU" sz="2800" dirty="0"/>
              <a:t>о</a:t>
            </a:r>
            <a:r>
              <a:rPr lang="ru-RU" sz="2800" dirty="0" smtClean="0"/>
              <a:t> более высоким ценам).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lvl="1"/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 rot="20001925">
            <a:off x="639278" y="2821843"/>
            <a:ext cx="8132255" cy="2369880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Услуга является информационной, а не медицинской!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Предлагается СВОИМ пациентам, диагностика и лечение которых осуществляется стандартным образом.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В случае возникновения проблем – всегда можно перейти к очному оказанию медицинских услуг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Врач может использовать данную услугу вместо того, чтобы давать свой мобильный телефон  </a:t>
            </a:r>
            <a:endParaRPr lang="ru-RU" sz="2400" b="1" u="sng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2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0"/>
            <a:ext cx="386366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557"/>
            <a:ext cx="38636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34665"/>
            <a:ext cx="9144000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 мобильном приложении формат очень похож на мессенджер,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но все консультации протоколируются на сервере и к ним всегда может вернуться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 врач, и пациент (и посмотреть что они писали друг другу) 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В данном виде услуга может быть учтена и проконтролирована (и оплачена)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 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02578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prstClr val="black"/>
                </a:solidFill>
              </a:rPr>
              <a:t>Мировой рынок </a:t>
            </a:r>
            <a:r>
              <a:rPr lang="ru-RU" sz="2400" dirty="0" err="1" smtClean="0">
                <a:solidFill>
                  <a:prstClr val="black"/>
                </a:solidFill>
              </a:rPr>
              <a:t>mHealth</a:t>
            </a:r>
            <a:r>
              <a:rPr lang="ru-RU" sz="2400" dirty="0" smtClean="0">
                <a:solidFill>
                  <a:prstClr val="black"/>
                </a:solidFill>
              </a:rPr>
              <a:t>, согласно новому отчету </a:t>
            </a:r>
            <a:r>
              <a:rPr lang="ru-RU" sz="2400" b="1" dirty="0" err="1" smtClean="0">
                <a:solidFill>
                  <a:prstClr val="black"/>
                </a:solidFill>
              </a:rPr>
              <a:t>Allied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Market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Research</a:t>
            </a:r>
            <a:r>
              <a:rPr lang="ru-RU" sz="2400" b="1" dirty="0" smtClean="0">
                <a:solidFill>
                  <a:prstClr val="black"/>
                </a:solidFill>
              </a:rPr>
              <a:t>,</a:t>
            </a:r>
            <a:r>
              <a:rPr lang="ru-RU" sz="2400" dirty="0" smtClean="0">
                <a:solidFill>
                  <a:prstClr val="black"/>
                </a:solidFill>
              </a:rPr>
              <a:t> оценивается в $10,5 </a:t>
            </a:r>
            <a:r>
              <a:rPr lang="ru-RU" sz="2400" dirty="0" err="1" smtClean="0">
                <a:solidFill>
                  <a:prstClr val="black"/>
                </a:solidFill>
              </a:rPr>
              <a:t>млрд</a:t>
            </a:r>
            <a:r>
              <a:rPr lang="ru-RU" sz="2400" dirty="0" smtClean="0">
                <a:solidFill>
                  <a:prstClr val="black"/>
                </a:solidFill>
              </a:rPr>
              <a:t> (данные 2014 года) и ожидается, что в 2015 — 2020 годах он вырастет на 33,5%. </a:t>
            </a:r>
          </a:p>
          <a:p>
            <a:pPr fontAlgn="base"/>
            <a:endParaRPr lang="ru-RU" sz="2400" dirty="0" smtClean="0">
              <a:solidFill>
                <a:prstClr val="black"/>
              </a:solidFill>
            </a:endParaRPr>
          </a:p>
          <a:p>
            <a:pPr fontAlgn="base"/>
            <a:r>
              <a:rPr lang="ru-RU" sz="3200" b="1" dirty="0" smtClean="0">
                <a:solidFill>
                  <a:prstClr val="black"/>
                </a:solidFill>
              </a:rPr>
              <a:t>Основную долю рынка занимают системы мониторинга кровяного давления, за ними следуют устройства контроля сахара в крови и сердечной деятельности.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fontAlgn="base"/>
            <a:endParaRPr lang="ru-RU" sz="2400" dirty="0" smtClean="0">
              <a:solidFill>
                <a:prstClr val="black"/>
              </a:solidFill>
            </a:endParaRPr>
          </a:p>
          <a:p>
            <a:pPr fontAlgn="base"/>
            <a:r>
              <a:rPr lang="ru-RU" sz="2400" dirty="0" smtClean="0">
                <a:solidFill>
                  <a:prstClr val="black"/>
                </a:solidFill>
              </a:rPr>
              <a:t>Основными сдерживающими факторами рынка являются невысокая точность приборов, технологическая неразвитость в небогатых странах, существующие неопределенности и запреты в государственном регулировании и слабая восприимчивость старшего поколения к новым технологиям.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6359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Мировой рынок </a:t>
            </a:r>
            <a:r>
              <a:rPr lang="ru-RU" sz="4400" b="1" dirty="0" err="1" smtClean="0">
                <a:solidFill>
                  <a:prstClr val="black"/>
                </a:solidFill>
              </a:rPr>
              <a:t>mHealth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Телемедицина: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Врач - Врач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Пациент - Врач</a:t>
            </a:r>
            <a:endParaRPr lang="ru-RU" dirty="0"/>
          </a:p>
        </p:txBody>
      </p:sp>
      <p:pic>
        <p:nvPicPr>
          <p:cNvPr id="36866" name="Picture 2" descr="http://media.rusbase.com/news/telemedicine-acto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857496"/>
            <a:ext cx="4192921" cy="2928958"/>
          </a:xfrm>
          <a:prstGeom prst="rect">
            <a:avLst/>
          </a:prstGeom>
          <a:noFill/>
        </p:spPr>
      </p:pic>
      <p:pic>
        <p:nvPicPr>
          <p:cNvPr id="36868" name="Picture 4" descr="http://www.sellingsuccess.co.uk/wp-content/uploads/2013/03/telehealth-remote-kit-b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496"/>
            <a:ext cx="4357718" cy="29289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5939988"/>
            <a:ext cx="419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Федеральный телемедицинский проект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52636" y="5925099"/>
            <a:ext cx="431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???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0" y="0"/>
            <a:ext cx="9109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FFFF00"/>
                </a:solidFill>
              </a:rPr>
              <a:t> Мед</a:t>
            </a:r>
            <a:r>
              <a:rPr lang="en-US" sz="3200" b="1" dirty="0" smtClean="0">
                <a:solidFill>
                  <a:srgbClr val="FFFF00"/>
                </a:solidFill>
              </a:rPr>
              <a:t>@</a:t>
            </a:r>
            <a:r>
              <a:rPr lang="ru-RU" sz="3200" b="1" dirty="0" err="1" smtClean="0">
                <a:solidFill>
                  <a:srgbClr val="FFFF00"/>
                </a:solidFill>
              </a:rPr>
              <a:t>рхив</a:t>
            </a:r>
            <a:r>
              <a:rPr lang="en-US" sz="3200" b="1" dirty="0" smtClean="0">
                <a:solidFill>
                  <a:srgbClr val="FFFF00"/>
                </a:solidFill>
              </a:rPr>
              <a:t> – </a:t>
            </a:r>
            <a:r>
              <a:rPr lang="ru-RU" sz="3200" b="1" dirty="0" smtClean="0">
                <a:solidFill>
                  <a:srgbClr val="FFFF00"/>
                </a:solidFill>
              </a:rPr>
              <a:t>интеграционная платформа для дистанционного мониторинга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3559" y="1340768"/>
            <a:ext cx="7542857" cy="54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513881"/>
            <a:ext cx="6225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Врач получает моментальное уведомление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 поступлении  новой ЭКГ, снятой пациентом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723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36" y="-27384"/>
            <a:ext cx="8363938" cy="747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давления </a:t>
            </a:r>
            <a:endParaRPr lang="ru-RU" dirty="0"/>
          </a:p>
        </p:txBody>
      </p:sp>
      <p:pic>
        <p:nvPicPr>
          <p:cNvPr id="1026" name="Picture 2" descr="https://www.medarhiv.ru/img/ANDton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tto.net.ua/old_site/img/valentine/1296912986_F1E5F0E4F6E5202D20EEE1EBE0EAEE2E2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0069"/>
            <a:ext cx="4464496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medarhiv.ru/img/logo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891" y="4953435"/>
            <a:ext cx="2000250" cy="476250"/>
          </a:xfrm>
          <a:prstGeom prst="rect">
            <a:avLst/>
          </a:prstGeom>
          <a:noFill/>
        </p:spPr>
      </p:pic>
      <p:sp>
        <p:nvSpPr>
          <p:cNvPr id="7" name="AutoShape 8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blog.explay.ru/wp-content/uploads/2012/08/Advance414-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387" y="792220"/>
            <a:ext cx="3269502" cy="32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497" y="1213440"/>
            <a:ext cx="1296711" cy="2307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149888"/>
            <a:ext cx="1368151" cy="2434168"/>
          </a:xfrm>
          <a:prstGeom prst="rect">
            <a:avLst/>
          </a:prstGeom>
        </p:spPr>
      </p:pic>
      <p:sp>
        <p:nvSpPr>
          <p:cNvPr id="11" name="Выгнутая влево стрелка 10"/>
          <p:cNvSpPr/>
          <p:nvPr/>
        </p:nvSpPr>
        <p:spPr>
          <a:xfrm>
            <a:off x="1289932" y="2852936"/>
            <a:ext cx="1152128" cy="29342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092279" y="2852936"/>
            <a:ext cx="1080120" cy="29342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917" y="637998"/>
            <a:ext cx="41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Однокнопочный тонометр с </a:t>
            </a:r>
            <a:r>
              <a:rPr lang="en-US" dirty="0" smtClean="0"/>
              <a:t>SIM-</a:t>
            </a:r>
            <a:r>
              <a:rPr lang="ru-RU" dirty="0" smtClean="0"/>
              <a:t>картой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7536" y="620688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Мобильное приложение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575" y="3138392"/>
            <a:ext cx="4503349" cy="9233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Автоматическая доставка результатов</a:t>
            </a:r>
          </a:p>
          <a:p>
            <a:r>
              <a:rPr lang="ru-RU" dirty="0" smtClean="0"/>
              <a:t>Особенно удобно для пожилых пациентов! </a:t>
            </a:r>
          </a:p>
          <a:p>
            <a:r>
              <a:rPr lang="ru-RU" dirty="0" smtClean="0"/>
              <a:t>Не требует смены привычек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49371" y="3365376"/>
            <a:ext cx="2622834" cy="147732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Оперативно напоминает</a:t>
            </a:r>
          </a:p>
          <a:p>
            <a:r>
              <a:rPr lang="ru-RU" dirty="0" smtClean="0"/>
              <a:t>о приеме лекарств и </a:t>
            </a:r>
          </a:p>
          <a:p>
            <a:r>
              <a:rPr lang="ru-RU" dirty="0" smtClean="0"/>
              <a:t>измерениях давления  </a:t>
            </a:r>
          </a:p>
          <a:p>
            <a:r>
              <a:rPr lang="ru-RU" dirty="0" smtClean="0"/>
              <a:t>Удобно для более </a:t>
            </a:r>
          </a:p>
          <a:p>
            <a:r>
              <a:rPr lang="ru-RU" dirty="0" smtClean="0"/>
              <a:t>молодых пациентов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4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4925" y="260350"/>
            <a:ext cx="5217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</a:rPr>
              <a:t>Как это работает?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387424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      Мониторинг давления врачом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6512" y="620688"/>
            <a:ext cx="9188915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59913" y="971436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Еженедельный показ врачу динамических кривых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934123"/>
            <a:ext cx="8676456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Экстренные уведомления при: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1. САД выше 180 или ДАД выше 110 мм </a:t>
            </a:r>
            <a:r>
              <a:rPr lang="ru-RU" sz="2000" dirty="0" err="1" smtClean="0">
                <a:solidFill>
                  <a:prstClr val="black"/>
                </a:solidFill>
              </a:rPr>
              <a:t>рт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ст</a:t>
            </a:r>
            <a:r>
              <a:rPr lang="ru-RU" sz="2000" dirty="0" smtClean="0">
                <a:solidFill>
                  <a:prstClr val="black"/>
                </a:solidFill>
              </a:rPr>
              <a:t> в трех последовательных измерениях за период  от 3 часов и более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2. САД выше 220 или ДАД выше 120 мм </a:t>
            </a:r>
            <a:r>
              <a:rPr lang="ru-RU" sz="2000" dirty="0" err="1" smtClean="0">
                <a:solidFill>
                  <a:prstClr val="black"/>
                </a:solidFill>
              </a:rPr>
              <a:t>рт</a:t>
            </a:r>
            <a:r>
              <a:rPr lang="ru-RU" sz="2000" dirty="0" smtClean="0">
                <a:solidFill>
                  <a:prstClr val="black"/>
                </a:solidFill>
              </a:rPr>
              <a:t> ст. в двух последовательных измерениях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3. САД менее 80 или ДАД менее 40 мм </a:t>
            </a:r>
            <a:r>
              <a:rPr lang="ru-RU" sz="2000" dirty="0" err="1" smtClean="0">
                <a:solidFill>
                  <a:prstClr val="black"/>
                </a:solidFill>
              </a:rPr>
              <a:t>рт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ст</a:t>
            </a:r>
            <a:r>
              <a:rPr lang="ru-RU" sz="2000" dirty="0" smtClean="0">
                <a:solidFill>
                  <a:prstClr val="black"/>
                </a:solidFill>
              </a:rPr>
              <a:t> в трех последовательных измерениях за период   от 3 часов и более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4. Отсутствие измерения АД (в ранее оговоренный положенный период измерения) длительностью более 10 дней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845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-92583" y="-2265"/>
            <a:ext cx="93291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400" dirty="0" smtClean="0">
                <a:solidFill>
                  <a:srgbClr val="FFFF00"/>
                </a:solidFill>
              </a:rPr>
              <a:t>Мониторинг </a:t>
            </a:r>
            <a:r>
              <a:rPr lang="ru-RU" sz="4400" dirty="0">
                <a:solidFill>
                  <a:srgbClr val="FFFF00"/>
                </a:solidFill>
              </a:rPr>
              <a:t>диабета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  <a:endParaRPr lang="ru-RU" sz="4400" dirty="0">
              <a:solidFill>
                <a:srgbClr val="FFFF00"/>
              </a:solidFill>
            </a:endParaRPr>
          </a:p>
          <a:p>
            <a:r>
              <a:rPr lang="ru-RU" sz="4400" dirty="0">
                <a:solidFill>
                  <a:srgbClr val="FFFF00"/>
                </a:solidFill>
              </a:rPr>
              <a:t>Взаимодействие врача и </a:t>
            </a:r>
            <a:r>
              <a:rPr lang="ru-RU" sz="4400" dirty="0" smtClean="0">
                <a:solidFill>
                  <a:srgbClr val="FFFF00"/>
                </a:solidFill>
              </a:rPr>
              <a:t>пациента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39290" y="1740499"/>
            <a:ext cx="5065415" cy="284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5661" y="1512970"/>
            <a:ext cx="313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Календарь на Мед</a:t>
            </a:r>
            <a:r>
              <a:rPr lang="en-US" dirty="0" smtClean="0"/>
              <a:t>@</a:t>
            </a:r>
            <a:r>
              <a:rPr lang="ru-RU" dirty="0" err="1" smtClean="0"/>
              <a:t>рхиве</a:t>
            </a:r>
            <a:endParaRPr lang="ru-RU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383" y="2480051"/>
            <a:ext cx="2300021" cy="21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873" y="2056838"/>
            <a:ext cx="2039290" cy="291455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441426" y="3191829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196769" y="316445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596" y="4971389"/>
            <a:ext cx="4104380" cy="187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64377" y="1595173"/>
            <a:ext cx="232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Назначает курс в </a:t>
            </a:r>
            <a:r>
              <a:rPr lang="ru-RU" dirty="0" err="1" smtClean="0"/>
              <a:t>спец.приложении</a:t>
            </a:r>
            <a:endParaRPr lang="ru-RU" dirty="0" smtClean="0"/>
          </a:p>
          <a:p>
            <a:r>
              <a:rPr lang="ru-RU" dirty="0" smtClean="0"/>
              <a:t>врача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94644" y="1444285"/>
            <a:ext cx="26677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Получает напоминания и фиксирует результаты на смартфоне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540468" y="4509724"/>
            <a:ext cx="26677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Работает в </a:t>
            </a:r>
            <a:r>
              <a:rPr lang="ru-RU" sz="1600" dirty="0" err="1" smtClean="0"/>
              <a:t>оффлайне</a:t>
            </a:r>
            <a:r>
              <a:rPr lang="ru-RU" sz="1600" dirty="0" smtClean="0"/>
              <a:t>, обращаясь к интернету тогда, когда его находит</a:t>
            </a:r>
            <a:endParaRPr lang="ru-RU" sz="1600" dirty="0"/>
          </a:p>
        </p:txBody>
      </p:sp>
      <p:sp>
        <p:nvSpPr>
          <p:cNvPr id="33" name="Стрелка вправо 32"/>
          <p:cNvSpPr/>
          <p:nvPr/>
        </p:nvSpPr>
        <p:spPr>
          <a:xfrm rot="7163785">
            <a:off x="6172198" y="442011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2059018" y="5417532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96" y="5097810"/>
            <a:ext cx="1134532" cy="1534263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 rot="16200000">
            <a:off x="977006" y="450874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177" y="5466770"/>
            <a:ext cx="1720004" cy="1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450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50"/>
            <a:ext cx="550718" cy="51435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86302" y="1399417"/>
            <a:ext cx="1123321" cy="41215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Бородин Ростислав, roctbb@gmail.com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699-B5BC-6245-B7C5-29E0E8C21F6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47082" y="5060699"/>
            <a:ext cx="144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550718" cy="68580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51568" y="5845146"/>
            <a:ext cx="165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9" name="Рисунок 1" descr="2016-03-11_192719.png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50714" y="438486"/>
            <a:ext cx="8593286" cy="2133257"/>
          </a:xfrm>
          <a:prstGeom prst="rect">
            <a:avLst/>
          </a:prstGeom>
        </p:spPr>
      </p:pic>
      <p:pic>
        <p:nvPicPr>
          <p:cNvPr id="20" name="Рисунок 2" descr="2016-03-11_192549.png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50714" y="2571744"/>
            <a:ext cx="8593286" cy="2214578"/>
          </a:xfrm>
          <a:prstGeom prst="rect">
            <a:avLst/>
          </a:prstGeom>
        </p:spPr>
      </p:pic>
      <p:pic>
        <p:nvPicPr>
          <p:cNvPr id="21" name="Рисунок 3" descr="2016-03-11_192652.png"/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550714" y="4796831"/>
            <a:ext cx="8593285" cy="21173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0034" y="0"/>
            <a:ext cx="617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Open Sans Light" charset="0"/>
                <a:ea typeface="Open Sans Light" charset="0"/>
                <a:cs typeface="Open Sans Light" charset="0"/>
              </a:rPr>
              <a:t>Поведенческие модели: постоянный мониторинг</a:t>
            </a:r>
            <a:endParaRPr lang="ru-RU" sz="20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47" y="2531291"/>
            <a:ext cx="385765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6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мониторинга (продолжается) 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714" y="2546680"/>
            <a:ext cx="464347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Open Sans" charset="0"/>
                <a:ea typeface="Open Sans" charset="0"/>
                <a:cs typeface="Open Sans" charset="0"/>
              </a:rPr>
              <a:t>Дополнительно мониторинг давления и веса </a:t>
            </a:r>
            <a:endParaRPr lang="ru-RU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7984" y="352275"/>
            <a:ext cx="22860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2.5</a:t>
            </a:r>
            <a:r>
              <a:rPr lang="ru-RU" dirty="0" smtClean="0"/>
              <a:t> </a:t>
            </a:r>
            <a:r>
              <a:rPr lang="ru-RU" dirty="0" err="1" smtClean="0"/>
              <a:t>мес</a:t>
            </a:r>
            <a:r>
              <a:rPr lang="ru-RU" dirty="0" smtClean="0"/>
              <a:t>  мониторинга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57983" y="4717497"/>
            <a:ext cx="228601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2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мониторинга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714" y="4717497"/>
            <a:ext cx="3485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в среднем 6.4 событий в день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714" y="383053"/>
            <a:ext cx="3133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Open Sans" charset="0"/>
                <a:ea typeface="Open Sans" charset="0"/>
                <a:cs typeface="Open Sans" charset="0"/>
              </a:rPr>
              <a:t>в среднем 7.5 событий в день</a:t>
            </a:r>
            <a:endParaRPr lang="ru-RU" sz="14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1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50"/>
            <a:ext cx="550718" cy="51435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86302" y="1399417"/>
            <a:ext cx="1123321" cy="41215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Бородин Ростислав, roctbb@gmail.com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699-B5BC-6245-B7C5-29E0E8C21F6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47082" y="5060699"/>
            <a:ext cx="144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550718" cy="68580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51568" y="5845146"/>
            <a:ext cx="165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0"/>
            <a:ext cx="657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Open Sans Light" charset="0"/>
                <a:ea typeface="Open Sans Light" charset="0"/>
                <a:cs typeface="Open Sans Light" charset="0"/>
              </a:rPr>
              <a:t>Поведенческие модели: периодический мониторинг</a:t>
            </a:r>
          </a:p>
        </p:txBody>
      </p:sp>
      <p:pic>
        <p:nvPicPr>
          <p:cNvPr id="29" name="Рисунок 1" descr="2016-03-11_192746.png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50716" y="400110"/>
            <a:ext cx="8593283" cy="2128544"/>
          </a:xfrm>
          <a:prstGeom prst="rect">
            <a:avLst/>
          </a:prstGeom>
        </p:spPr>
      </p:pic>
      <p:pic>
        <p:nvPicPr>
          <p:cNvPr id="30" name="Рисунок 4" descr="2016-03-11_192638.png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50716" y="4786298"/>
            <a:ext cx="8593283" cy="2114892"/>
          </a:xfrm>
          <a:prstGeom prst="rect">
            <a:avLst/>
          </a:prstGeom>
        </p:spPr>
      </p:pic>
      <p:pic>
        <p:nvPicPr>
          <p:cNvPr id="31" name="Рисунок 6" descr="2016-03-11_192520.png"/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550716" y="2515002"/>
            <a:ext cx="8593283" cy="22712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13131" y="2531291"/>
            <a:ext cx="393086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12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</a:rPr>
              <a:t>.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мониторинга 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(продолжается)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7984" y="352275"/>
            <a:ext cx="228601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4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.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мониторинга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7983" y="4717497"/>
            <a:ext cx="228601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charset="0"/>
                <a:ea typeface="Open Sans" charset="0"/>
                <a:cs typeface="Open Sans" charset="0"/>
              </a:rPr>
              <a:t>3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 smtClean="0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</a:rPr>
              <a:t>.</a:t>
            </a:r>
            <a:r>
              <a:rPr lang="ru-RU" sz="1600" dirty="0" smtClean="0">
                <a:latin typeface="Open Sans" charset="0"/>
                <a:ea typeface="Open Sans" charset="0"/>
                <a:cs typeface="Open Sans" charset="0"/>
              </a:rPr>
              <a:t>  мониторинга</a:t>
            </a: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50"/>
            <a:ext cx="550718" cy="51435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86302" y="1399417"/>
            <a:ext cx="1123321" cy="412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447082" y="5060699"/>
            <a:ext cx="144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550718" cy="68580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51568" y="5845146"/>
            <a:ext cx="165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718" y="163416"/>
            <a:ext cx="8488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Open Sans Light" charset="0"/>
                <a:ea typeface="Open Sans Light" charset="0"/>
                <a:cs typeface="Open Sans Light" charset="0"/>
              </a:rPr>
              <a:t>Статистика  приверженности проводимому мониторингу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4076916"/>
              </p:ext>
            </p:extLst>
          </p:nvPr>
        </p:nvGraphicFramePr>
        <p:xfrm>
          <a:off x="618296" y="1183668"/>
          <a:ext cx="8420598" cy="4817083"/>
        </p:xfrm>
        <a:graphic>
          <a:graphicData uri="http://schemas.openxmlformats.org/drawingml/2006/table">
            <a:tbl>
              <a:tblPr/>
              <a:tblGrid>
                <a:gridCol w="656417"/>
                <a:gridCol w="984624"/>
                <a:gridCol w="656417"/>
                <a:gridCol w="656417"/>
                <a:gridCol w="656417"/>
                <a:gridCol w="656417"/>
                <a:gridCol w="758982"/>
                <a:gridCol w="1087191"/>
                <a:gridCol w="994882"/>
                <a:gridCol w="656417"/>
                <a:gridCol w="656417"/>
              </a:tblGrid>
              <a:tr h="11925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период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монито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-ринга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(дни)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Пропущен-ные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дни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обытия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мониторинга (измерения лекарства)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Измерения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глюкозы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Консульта-ции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дни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ср в день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Max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в день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%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повышен-ных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%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пони-женых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Воп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-росы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паци-ента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Отве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-ты врача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13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</a:tr>
              <a:tr h="388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764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49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30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</a:tr>
              <a:tr h="408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</a:tr>
              <a:tr h="408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6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7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10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8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 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14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63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Линейка устройств для </a:t>
            </a:r>
            <a:r>
              <a:rPr lang="ru-RU" dirty="0" err="1" smtClean="0"/>
              <a:t>кардиомониторинга</a:t>
            </a:r>
            <a:endParaRPr lang="ru-RU" dirty="0"/>
          </a:p>
        </p:txBody>
      </p:sp>
      <p:pic>
        <p:nvPicPr>
          <p:cNvPr id="2050" name="Picture 2" descr="Screen Shot 2014-08-26 at 12.58.03 P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07" y="1484784"/>
            <a:ext cx="2411760" cy="14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качать инструкцию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0" y="3356992"/>
            <a:ext cx="2571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ardi.ru/upload/userfiles/files/kardiru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544" y="1202676"/>
            <a:ext cx="30963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 0671_s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7657" y="4286256"/>
            <a:ext cx="3096343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ersonal-healthwatch.com/resources/site1/General/techcent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340768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Новая Кардиофлешка ECG Dongle ПЕРЕДАЕТ ЭКГ В МЕДАРХИВ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4011630"/>
            <a:ext cx="3391014" cy="284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9209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099" y="1816398"/>
            <a:ext cx="3845963" cy="504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46" y="894141"/>
            <a:ext cx="4586789" cy="34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7" name="Picture 3" descr="https://medarhiv.ru/img/logo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99" y="144438"/>
            <a:ext cx="2000250" cy="47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9979" y="6381328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www.medarhiv.ru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69" y="6381328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med@rhiv.ru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827584" y="-9281"/>
            <a:ext cx="8229600" cy="70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solidFill>
                  <a:prstClr val="black"/>
                </a:solidFill>
              </a:rPr>
              <a:t>ЭКГ в разных форматах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196752"/>
            <a:ext cx="3770539" cy="4533625"/>
          </a:xfrm>
          <a:prstGeom prst="rect">
            <a:avLst/>
          </a:prstGeom>
          <a:solidFill>
            <a:srgbClr val="FD6E03"/>
          </a:solidFill>
          <a:ln>
            <a:noFill/>
          </a:ln>
        </p:spPr>
      </p:pic>
      <p:sp>
        <p:nvSpPr>
          <p:cNvPr id="9" name="AutoShape 5" descr="https://medarhiv.ru/main.php?cmd=picture&amp;PictureID=77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AutoShape 7" descr="https://medarhiv.ru/main.php?cmd=picture&amp;PictureID=778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Picture 6" descr="https://www.medarhiv.ru/main.php?cmd=picture&amp;action=Data100x100&amp;PictureID=97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74" y="719791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180479" y="1958313"/>
            <a:ext cx="5269595" cy="4893424"/>
            <a:chOff x="-180479" y="1958313"/>
            <a:chExt cx="5269595" cy="489342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340" y="3017970"/>
              <a:ext cx="5101456" cy="3833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Grafik 5" descr="100_300bt_application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479" y="1958313"/>
              <a:ext cx="2016125" cy="211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 descr="AliveCor Heart Monitor 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7502755" y="4509120"/>
            <a:ext cx="1640224" cy="213813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16016" y="894141"/>
            <a:ext cx="4464496" cy="3326294"/>
            <a:chOff x="4716016" y="894141"/>
            <a:chExt cx="4464496" cy="332629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5279561" y="330596"/>
              <a:ext cx="3326293" cy="4453384"/>
            </a:xfrm>
            <a:prstGeom prst="rect">
              <a:avLst/>
            </a:prstGeom>
          </p:spPr>
        </p:pic>
        <p:pic>
          <p:nvPicPr>
            <p:cNvPr id="18" name="Picture 2" descr="https://lh6.ggpht.com/ctKMQoksziJb3XxYWP1yh5q5NmGTTansYljcn89EgThZDUxqpLrTcCG9Ig8_JwmnUu8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272" y="2885076"/>
              <a:ext cx="890240" cy="133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25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43563" y="1357313"/>
            <a:ext cx="3071812" cy="3071812"/>
          </a:xfrm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>
                <a:solidFill>
                  <a:srgbClr val="FFC000"/>
                </a:solidFill>
              </a:rPr>
              <a:t>Что ждет пациент от информатизации здравоохранения?</a:t>
            </a:r>
            <a:endParaRPr lang="ru-RU" altLang="ru-RU" sz="3000" smtClean="0">
              <a:solidFill>
                <a:srgbClr val="FFC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28625" y="5214938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5643563" y="4143375"/>
            <a:ext cx="31845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70C0"/>
                </a:solidFill>
              </a:rPr>
              <a:t>ВСЕРОССИЙСКИЙ СОЮЗ ПАЦИЕНТОВ</a:t>
            </a:r>
          </a:p>
          <a:p>
            <a:pPr algn="ctr" eaLnBrk="1" hangingPunct="1"/>
            <a:endParaRPr lang="ru-RU" altLang="ru-RU" sz="2000" b="1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2000" b="1">
                <a:solidFill>
                  <a:srgbClr val="0070C0"/>
                </a:solidFill>
              </a:rPr>
              <a:t>Общество взаимопомощи при болезни Бехтерева</a:t>
            </a:r>
          </a:p>
          <a:p>
            <a:pPr algn="ctr" eaLnBrk="1" hangingPunct="1"/>
            <a:r>
              <a:rPr lang="ru-RU" altLang="ru-RU" sz="2000">
                <a:solidFill>
                  <a:srgbClr val="0070C0"/>
                </a:solidFill>
              </a:rPr>
              <a:t>Президент Ситало А.В.</a:t>
            </a:r>
          </a:p>
          <a:p>
            <a:pPr algn="ctr" eaLnBrk="1" hangingPunct="1"/>
            <a:endParaRPr lang="ru-RU" altLang="ru-RU" sz="2000" b="1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1400">
                <a:solidFill>
                  <a:srgbClr val="0070C0"/>
                </a:solidFill>
              </a:rPr>
              <a:t>Москва, 22.03.2016</a:t>
            </a:r>
          </a:p>
        </p:txBody>
      </p:sp>
      <p:pic>
        <p:nvPicPr>
          <p:cNvPr id="2054" name="Picture 7" descr="D:\Google Диск\Встречи и мероприятия\2016.03.22 - Экспоцентр Информатизация здравоохранения\logo_vs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42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0493" y="2714620"/>
            <a:ext cx="9003539" cy="9286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429834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http://www.rosminzdrav.ru/ministry/61/22/stranitsa-979/strategiya-razvitiya-zdravoohraneniya-rossiyskoy-federatsii-na-dolgosrochnyy-period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1675804"/>
            <a:ext cx="9108504" cy="13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1" y="3643876"/>
            <a:ext cx="8892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Создание единой государственной  электронной информационной системы 5 основных направлений:</a:t>
            </a:r>
          </a:p>
          <a:p>
            <a:endParaRPr lang="ru-RU" sz="8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3. </a:t>
            </a:r>
            <a:r>
              <a:rPr lang="ru-RU" sz="1400" dirty="0" smtClean="0">
                <a:solidFill>
                  <a:prstClr val="black"/>
                </a:solidFill>
              </a:rPr>
              <a:t>внедрение </a:t>
            </a:r>
            <a:r>
              <a:rPr lang="ru-RU" sz="2400" b="1" dirty="0">
                <a:solidFill>
                  <a:prstClr val="black"/>
                </a:solidFill>
              </a:rPr>
              <a:t>телемедицинских</a:t>
            </a:r>
            <a:r>
              <a:rPr lang="ru-RU" sz="1400" dirty="0">
                <a:solidFill>
                  <a:prstClr val="black"/>
                </a:solidFill>
              </a:rPr>
              <a:t> консультаций, обеспечивающих оперативную связь между медицинскими организациями различного уровня для удаленного консультирования врачей при оказании медицинской помощи пациентам. Организация центров телекоммуникационной медицины на базе ведущих федеральных медицинских учреждений, осуществляющих научно-исследовательскую, образовательную и медицинскую деятельность, должна обеспечить внедрение дистанционных образовательных курсов и программ непрерывного обучения медицинских работников</a:t>
            </a:r>
            <a:r>
              <a:rPr lang="ru-RU" sz="1400" dirty="0" smtClean="0">
                <a:solidFill>
                  <a:prstClr val="black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5.  </a:t>
            </a:r>
            <a:r>
              <a:rPr lang="ru-RU" sz="1400" b="1" dirty="0" smtClean="0">
                <a:solidFill>
                  <a:prstClr val="black"/>
                </a:solidFill>
              </a:rPr>
              <a:t>В</a:t>
            </a:r>
            <a:r>
              <a:rPr lang="ru-RU" sz="1400" dirty="0" smtClean="0">
                <a:solidFill>
                  <a:prstClr val="black"/>
                </a:solidFill>
              </a:rPr>
              <a:t>ведение новых медицинских услуг посредством реализации модели </a:t>
            </a:r>
            <a:r>
              <a:rPr lang="ru-RU" sz="2400" b="1" dirty="0" smtClean="0">
                <a:solidFill>
                  <a:prstClr val="black"/>
                </a:solidFill>
              </a:rPr>
              <a:t>дистанционного персонального мониторинга состояния здоровья пациентов </a:t>
            </a:r>
            <a:r>
              <a:rPr lang="ru-RU" sz="1400" dirty="0" smtClean="0">
                <a:solidFill>
                  <a:prstClr val="black"/>
                </a:solidFill>
              </a:rPr>
              <a:t>(в рамках дополнительных страховых продуктов ОМС+).</a:t>
            </a:r>
          </a:p>
          <a:p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9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marL="1255713" eaLnBrk="1" hangingPunct="1"/>
            <a:r>
              <a:rPr lang="ru-RU" altLang="ru-RU" sz="4000" dirty="0" smtClean="0">
                <a:solidFill>
                  <a:srgbClr val="FFC000"/>
                </a:solidFill>
              </a:rPr>
              <a:t>Ожидания пациентов от внедрения информационных технологий:</a:t>
            </a:r>
            <a:endParaRPr lang="ru-RU" altLang="ru-RU" sz="3000" dirty="0" smtClean="0">
              <a:solidFill>
                <a:srgbClr val="FFC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28625" y="5214938"/>
            <a:ext cx="8229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4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48" name="Содержимое 6"/>
          <p:cNvSpPr>
            <a:spLocks noGrp="1"/>
          </p:cNvSpPr>
          <p:nvPr>
            <p:ph idx="1"/>
          </p:nvPr>
        </p:nvSpPr>
        <p:spPr>
          <a:xfrm>
            <a:off x="251520" y="1285875"/>
            <a:ext cx="8892480" cy="55721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/>
              <a:t>Хранение персональных и медицинских данных;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/>
              <a:t>Доступ к медицинским документам через интернет;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/>
              <a:t>Возможность экспорта-импорта медицинской информации;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ru-RU" altLang="ru-RU" sz="2000" dirty="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/>
              <a:t>Запись к врачу или на операцию в другой город нажатием кнопки «мыши»;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/>
              <a:t>Взаимодействие с ЛПУ и учреждениями здравоохранения (запросы, справки, консультации);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/>
              <a:t>Получение копий медицинских документов;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ru-RU" altLang="ru-RU" sz="2000" dirty="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/>
              <a:t>Ведение дневников пациента (прием лекарств, режим дня, запись состояния здоровья) и возможность их анализа в динамике;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ru-RU" altLang="ru-RU" sz="2000" dirty="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sym typeface="Wingdings" pitchFamily="2" charset="2"/>
              </a:rPr>
              <a:t>Приверженность лечению пациентов с тяжелыми хроническими заболеваниями.</a:t>
            </a:r>
            <a:endParaRPr lang="ru-RU" altLang="ru-RU" sz="2000" dirty="0" smtClean="0"/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ru-RU" altLang="ru-RU" sz="2000" dirty="0" smtClean="0"/>
          </a:p>
        </p:txBody>
      </p:sp>
      <p:pic>
        <p:nvPicPr>
          <p:cNvPr id="6149" name="Picture 7" descr="D:\Google Диск\Встречи и мероприятия\2016.03.22 - Экспоцентр Информатизация здравоохранения\logo_vs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9253" y="6027003"/>
            <a:ext cx="5622358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Технически  у нас это все уже есть!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Дело за врачами и юристам! </a:t>
            </a:r>
            <a:endParaRPr lang="ru-RU" sz="2400" b="1" u="sng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132098" name="Picture 2" descr="http://swymedical.swyme.com/wp-content/uploads/sites/2/2015/08/hand-from-laptop-w-money-14943634_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1285860"/>
            <a:ext cx="3371850" cy="2857500"/>
          </a:xfrm>
          <a:prstGeom prst="rect">
            <a:avLst/>
          </a:prstGeom>
          <a:noFill/>
        </p:spPr>
      </p:pic>
      <p:pic>
        <p:nvPicPr>
          <p:cNvPr id="132100" name="Picture 4" descr="ТЕЛЕМЕДИЦИНА (700x441, 40Kb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357298"/>
            <a:ext cx="4189570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839574"/>
            <a:ext cx="671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+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157192"/>
            <a:ext cx="875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Необходимо провести пилотные проекты по дистанционному персональному мониторингу</a:t>
            </a:r>
            <a:endParaRPr lang="ru-RU" sz="32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424936" cy="194421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www.medarhiv.ru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err="1" smtClean="0"/>
              <a:t>Медархив.РФ</a:t>
            </a:r>
            <a:r>
              <a:rPr lang="ru-RU" sz="3200" dirty="0" smtClean="0"/>
              <a:t>   </a:t>
            </a:r>
            <a:r>
              <a:rPr lang="en-US" sz="3200" dirty="0" smtClean="0"/>
              <a:t>                           medarchive.com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89879" cy="1728192"/>
          </a:xfrm>
        </p:spPr>
        <p:txBody>
          <a:bodyPr>
            <a:normAutofit/>
          </a:bodyPr>
          <a:lstStyle/>
          <a:p>
            <a:endParaRPr lang="ru-RU" sz="9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Борис Зингерман,    </a:t>
            </a:r>
            <a:r>
              <a:rPr lang="en-US" dirty="0" smtClean="0">
                <a:solidFill>
                  <a:srgbClr val="002060"/>
                </a:solidFill>
              </a:rPr>
              <a:t>boriszing@gmail.com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+7-916-235-58-67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2160241" cy="514343"/>
          </a:xfrm>
          <a:prstGeom prst="rect">
            <a:avLst/>
          </a:prstGeom>
        </p:spPr>
      </p:pic>
      <p:pic>
        <p:nvPicPr>
          <p:cNvPr id="76802" name="Picture 2" descr="http://medarhiv.ru/banners/SkIt-r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5665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7770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</a:t>
            </a:r>
            <a:r>
              <a:rPr lang="ru-RU" b="1" dirty="0" smtClean="0">
                <a:solidFill>
                  <a:prstClr val="black"/>
                </a:solidFill>
              </a:rPr>
              <a:t>       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hlinkClick r:id="rId4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11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8898" y="5792293"/>
            <a:ext cx="2699792" cy="1065707"/>
          </a:xfrm>
          <a:prstGeom prst="rect">
            <a:avLst/>
          </a:prstGeom>
          <a:noFill/>
        </p:spPr>
      </p:pic>
      <p:pic>
        <p:nvPicPr>
          <p:cNvPr id="12" name="Picture 2" descr="http://medarhiv.ru/banners/SkIt-r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54920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3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Инна\Desktop\Новое на сайте\Экстренные карточки\Пример лицевой стороны карточ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522" y="1587791"/>
            <a:ext cx="2844611" cy="1834484"/>
          </a:xfrm>
          <a:prstGeom prst="rect">
            <a:avLst/>
          </a:prstGeom>
          <a:noFill/>
        </p:spPr>
      </p:pic>
      <p:pic>
        <p:nvPicPr>
          <p:cNvPr id="29" name="Рисунок 2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21894">
            <a:off x="6279980" y="3826246"/>
            <a:ext cx="2423724" cy="14048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55575" y="-2265"/>
            <a:ext cx="92082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</a:rPr>
              <a:t>Пластиковая карточка экстренной </a:t>
            </a:r>
            <a:endParaRPr lang="en-US" sz="4400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</a:rPr>
              <a:t>помощи (</a:t>
            </a:r>
            <a:r>
              <a:rPr lang="en-US" sz="4400" dirty="0" smtClean="0">
                <a:solidFill>
                  <a:srgbClr val="FFFF00"/>
                </a:solidFill>
              </a:rPr>
              <a:t>Emergency Card)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8" name="Picture 4" descr="http://mansbag.ru/images/product/l/18304b3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769" y="4461115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tent.izvestia.ru/media/3/news/2013/04/547913/4b44f49c62fc5c4ae987af8fd75070a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586" y="3656368"/>
            <a:ext cx="3420614" cy="32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5958770" y="3697192"/>
            <a:ext cx="454088" cy="37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165484" y="4149080"/>
            <a:ext cx="4947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790495">
            <a:off x="2962491" y="3782902"/>
            <a:ext cx="2452784" cy="15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610580" y="1612672"/>
            <a:ext cx="399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Экстренная медицинская информация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251721" y="1902733"/>
            <a:ext cx="1512168" cy="51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0313" y="5690463"/>
            <a:ext cx="256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На обороте: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базовая  кардиограмма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096" y="2276872"/>
            <a:ext cx="3725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Моментальный доступ 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Персональной электронной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медкарте с помощью смартфона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3" name="Picture 4" descr="http://medarhiv.ru/img/ecard_full2pict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2451" y="3573016"/>
            <a:ext cx="2864058" cy="1847025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83798" y="64800"/>
            <a:ext cx="2683870" cy="6720343"/>
          </a:xfrm>
          <a:prstGeom prst="rect">
            <a:avLst/>
          </a:prstGeom>
          <a:noFill/>
          <a:ln w="476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7604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963613"/>
            <a:ext cx="12192001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89038" y="-1035050"/>
            <a:ext cx="1219200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6224" y="3257693"/>
            <a:ext cx="8136904" cy="2616101"/>
          </a:xfrm>
          <a:prstGeom prst="rect">
            <a:avLst/>
          </a:prstGeom>
          <a:solidFill>
            <a:srgbClr val="FD6E03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extrusionH="76200">
            <a:bevelB prst="relaxedInset"/>
            <a:extrusionClr>
              <a:schemeClr val="bg2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prstClr val="black"/>
                </a:solidFill>
                <a:latin typeface="Calibri"/>
              </a:rPr>
              <a:t>Мед@рхив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– это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облачный сервис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для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ЛЮДЕЙ (даже еще не пациентов),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который позволяет собрать в одном месте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(в хорошем смысле слова)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ВСЁ, что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касается твоего здоровья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US" sz="28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Calibri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ru-RU" sz="2400" b="1" u="sng" dirty="0" err="1" smtClean="0">
                <a:solidFill>
                  <a:srgbClr val="002060"/>
                </a:solidFill>
                <a:latin typeface="Calibri"/>
              </a:rPr>
              <a:t>Медархив.РФ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b="1" u="sng" dirty="0" smtClean="0">
                <a:solidFill>
                  <a:srgbClr val="002060"/>
                </a:solidFill>
                <a:latin typeface="Calibri"/>
              </a:rPr>
              <a:t>www.medarchive.com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2339752" y="2420888"/>
            <a:ext cx="6213376" cy="701977"/>
          </a:xfrm>
          <a:prstGeom prst="rect">
            <a:avLst/>
          </a:prstGeom>
          <a:solidFill>
            <a:srgbClr val="FD6E0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Что мы о себе думаем?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www.medarhiv.ru/banners/468x60_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57241"/>
            <a:ext cx="4968552" cy="60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edarhiv.ru/img/skolkovo1g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940" y="1369391"/>
            <a:ext cx="952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9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963613"/>
            <a:ext cx="12192001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89038" y="-1035050"/>
            <a:ext cx="1219200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1470" y="769922"/>
            <a:ext cx="7128792" cy="5755422"/>
          </a:xfrm>
          <a:prstGeom prst="rect">
            <a:avLst/>
          </a:prstGeom>
          <a:solidFill>
            <a:srgbClr val="FD6E03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extrusionH="76200">
            <a:bevelB prst="relaxedInset"/>
            <a:extrusionClr>
              <a:schemeClr val="bg2">
                <a:lumMod val="75000"/>
              </a:schemeClr>
            </a:extrusionClr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prstClr val="black"/>
                </a:solidFill>
                <a:latin typeface="Calibri"/>
              </a:rPr>
              <a:t>Мед@рхив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– это 3 основных составляющих: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Персональная электронная медицинская карта (ПЭМК).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Поступление данных по 5 каналам 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Ручной ввод или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фото(скан) бумажного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</a:rPr>
              <a:t>мед.документа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Загрузка электронного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</a:rPr>
              <a:t>мед.документа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Прямой импорт из ЛПУ.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Ввод данных врачом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err="1">
                <a:solidFill>
                  <a:prstClr val="black"/>
                </a:solidFill>
                <a:latin typeface="Calibri"/>
              </a:rPr>
              <a:t>Телемониторинг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Комплекс электронных взаимодействий со </a:t>
            </a:r>
            <a:r>
              <a:rPr lang="ru-RU" sz="2800" b="1" u="sng" dirty="0">
                <a:solidFill>
                  <a:prstClr val="black"/>
                </a:solidFill>
                <a:latin typeface="Calibri"/>
              </a:rPr>
              <a:t>своими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врачами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предоставление врачу  онлайн-доступа  к своей карте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электронные консультации с врачом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Дистанционный персональный мониторинг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Личный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медицинский календарь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Напоминание о событиях медицинского характера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Контроль исполнения (в том числе и врачом) 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4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89037" y="-1035049"/>
            <a:ext cx="11340703" cy="90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pic>
        <p:nvPicPr>
          <p:cNvPr id="2050" name="Picture 2" descr="https://medarhiv.ru/img/skolkovo1g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952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5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8500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82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06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340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4245430"/>
            <a:ext cx="8856984" cy="10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40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171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55776" y="2420888"/>
            <a:ext cx="5976664" cy="348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1763688" cy="36004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06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76238" y="-27384"/>
            <a:ext cx="61791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FF00"/>
                </a:solidFill>
              </a:rPr>
              <a:t>Чужие слезы …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19344"/>
            <a:ext cx="9144000" cy="96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400" u="sng" dirty="0" smtClean="0">
                <a:solidFill>
                  <a:prstClr val="black"/>
                </a:solidFill>
                <a:hlinkClick r:id="rId2"/>
              </a:rPr>
              <a:t>http://www.cnews.ru/top/2015/06/17/barak_obama_nazval_glavnyy_itproekt_ssha_katastrofoy_596627</a:t>
            </a:r>
            <a:endParaRPr lang="ru-RU" sz="1400" dirty="0" smtClean="0">
              <a:solidFill>
                <a:prstClr val="black"/>
              </a:solidFill>
            </a:endParaRPr>
          </a:p>
          <a:p>
            <a:r>
              <a:rPr lang="ru-RU" sz="2500" b="1" dirty="0" smtClean="0">
                <a:solidFill>
                  <a:prstClr val="black"/>
                </a:solidFill>
              </a:rPr>
              <a:t>Барак </a:t>
            </a:r>
            <a:r>
              <a:rPr lang="ru-RU" sz="2500" b="1" dirty="0" err="1" smtClean="0">
                <a:solidFill>
                  <a:prstClr val="black"/>
                </a:solidFill>
              </a:rPr>
              <a:t>Обама</a:t>
            </a:r>
            <a:r>
              <a:rPr lang="ru-RU" sz="2500" b="1" dirty="0" smtClean="0">
                <a:solidFill>
                  <a:prstClr val="black"/>
                </a:solidFill>
              </a:rPr>
              <a:t> назвал главный </a:t>
            </a:r>
            <a:r>
              <a:rPr lang="ru-RU" sz="2500" b="1" dirty="0" err="1" smtClean="0">
                <a:solidFill>
                  <a:prstClr val="black"/>
                </a:solidFill>
              </a:rPr>
              <a:t>ИТ-проект</a:t>
            </a:r>
            <a:r>
              <a:rPr lang="ru-RU" sz="2500" b="1" dirty="0" smtClean="0">
                <a:solidFill>
                  <a:prstClr val="black"/>
                </a:solidFill>
              </a:rPr>
              <a:t> США «катастрофой»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17.06.15, Ср, 14:18, </a:t>
            </a:r>
            <a:r>
              <a:rPr lang="ru-RU" dirty="0" err="1" smtClean="0">
                <a:solidFill>
                  <a:prstClr val="black"/>
                </a:solidFill>
              </a:rPr>
              <a:t>Мск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Рисунок 6" descr="http://filearchive.cnews.ru/img/cnews/2015/06/17/obama5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3" y="1652606"/>
            <a:ext cx="3202615" cy="213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1700808"/>
            <a:ext cx="5940152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Президент США </a:t>
            </a:r>
            <a:r>
              <a:rPr lang="ru-RU" sz="1600" b="1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Барак </a:t>
            </a:r>
            <a:r>
              <a:rPr lang="ru-RU" sz="1600" b="1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Обама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(</a:t>
            </a: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Barack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Obama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 признал провал главного </a:t>
            </a: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ИТ-проекта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 период своего правления — государственного сайта и платформы </a:t>
            </a: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HealthCare.gov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Об этом он заявил в интервью журналу </a:t>
            </a: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Fast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Company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ru-RU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Обама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сказал, что </a:t>
            </a: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HealthCare.gov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стал «широко подтвержденной катастрофой». По его словам, так получилось, потому что правительство не уделило ИТ достаточного внимания в то время, когда было занято решением других проблем, связанных с экономикой, </a:t>
            </a:r>
            <a:r>
              <a:rPr lang="ru-RU" sz="1600" dirty="0" err="1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автоиндустрией</a:t>
            </a:r>
            <a:r>
              <a:rPr lang="ru-RU" sz="1600" dirty="0" smtClean="0">
                <a:solidFill>
                  <a:prstClr val="black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и военными операциями.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В апреле 2014 г. из-за проблем с запуском </a:t>
            </a:r>
            <a:r>
              <a:rPr lang="ru-RU" sz="1600" dirty="0" err="1" smtClean="0">
                <a:solidFill>
                  <a:prstClr val="black"/>
                </a:solidFill>
              </a:rPr>
              <a:t>HealthCare.gov</a:t>
            </a:r>
            <a:r>
              <a:rPr lang="ru-RU" sz="1600" dirty="0" smtClean="0">
                <a:solidFill>
                  <a:prstClr val="black"/>
                </a:solidFill>
              </a:rPr>
              <a:t> свои полномочия вынуждена была </a:t>
            </a:r>
            <a:r>
              <a:rPr lang="ru-RU" sz="1600" u="sng" dirty="0" smtClean="0">
                <a:solidFill>
                  <a:prstClr val="black"/>
                </a:solidFill>
                <a:hlinkClick r:id="rId4"/>
              </a:rPr>
              <a:t>сложить</a:t>
            </a:r>
            <a:r>
              <a:rPr lang="ru-RU" sz="1600" dirty="0" smtClean="0">
                <a:solidFill>
                  <a:prstClr val="black"/>
                </a:solidFill>
              </a:rPr>
              <a:t> министр здравоохранения США </a:t>
            </a:r>
            <a:r>
              <a:rPr lang="ru-RU" sz="1600" b="1" dirty="0" err="1" smtClean="0">
                <a:solidFill>
                  <a:prstClr val="black"/>
                </a:solidFill>
              </a:rPr>
              <a:t>Кэтлин</a:t>
            </a:r>
            <a:r>
              <a:rPr lang="ru-RU" sz="1600" b="1" dirty="0" smtClean="0">
                <a:solidFill>
                  <a:prstClr val="black"/>
                </a:solidFill>
              </a:rPr>
              <a:t> Сибелиус</a:t>
            </a:r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 err="1" smtClean="0">
                <a:solidFill>
                  <a:prstClr val="black"/>
                </a:solidFill>
              </a:rPr>
              <a:t>Kathleen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Sebelius</a:t>
            </a:r>
            <a:r>
              <a:rPr lang="ru-RU" sz="1600" dirty="0" smtClean="0">
                <a:solidFill>
                  <a:prstClr val="black"/>
                </a:solidFill>
              </a:rPr>
              <a:t>). По ее словам, она не смогла выдержать обрушившийся на нее «политический гнев».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1940" y="3807618"/>
            <a:ext cx="9175939" cy="307776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prstClr val="black"/>
                </a:solidFill>
              </a:rPr>
              <a:t>«Проблема </a:t>
            </a:r>
            <a:r>
              <a:rPr lang="ru-RU" sz="1900" b="1" dirty="0" err="1" smtClean="0">
                <a:solidFill>
                  <a:prstClr val="black"/>
                </a:solidFill>
              </a:rPr>
              <a:t>HealthCare.gov</a:t>
            </a:r>
            <a:r>
              <a:rPr lang="ru-RU" sz="1900" b="1" dirty="0" smtClean="0">
                <a:solidFill>
                  <a:prstClr val="black"/>
                </a:solidFill>
              </a:rPr>
              <a:t> не в том, что у нас не было людей, готовых работать над проектом день и ночь, а в том, что мы закупали </a:t>
            </a:r>
            <a:r>
              <a:rPr lang="ru-RU" sz="1900" b="1" dirty="0" err="1" smtClean="0">
                <a:solidFill>
                  <a:prstClr val="black"/>
                </a:solidFill>
              </a:rPr>
              <a:t>ИТ-услуги</a:t>
            </a:r>
            <a:r>
              <a:rPr lang="ru-RU" sz="1900" b="1" dirty="0" smtClean="0">
                <a:solidFill>
                  <a:prstClr val="black"/>
                </a:solidFill>
              </a:rPr>
              <a:t> и программное обеспечение, руководствуясь общими правилами закупок, разработанными еще в 1930-х годах, — пояснил </a:t>
            </a:r>
            <a:r>
              <a:rPr lang="ru-RU" sz="1900" b="1" dirty="0" err="1" smtClean="0">
                <a:solidFill>
                  <a:prstClr val="black"/>
                </a:solidFill>
              </a:rPr>
              <a:t>Обама</a:t>
            </a:r>
            <a:r>
              <a:rPr lang="ru-RU" sz="1900" b="1" dirty="0" smtClean="0">
                <a:solidFill>
                  <a:prstClr val="black"/>
                </a:solidFill>
              </a:rPr>
              <a:t>. Используя правила приобретения продуктов, разработанные еще до появления продуктов такого типа — ошибка, которая и привела к «катастрофе» с HealthCare.gov, добавил он.</a:t>
            </a:r>
          </a:p>
          <a:p>
            <a:r>
              <a:rPr lang="ru-RU" sz="2000" dirty="0">
                <a:solidFill>
                  <a:prstClr val="black"/>
                </a:solidFill>
              </a:rPr>
              <a:t>Тем не менее, сказал Обама, они сделали выводы и теперь понимают, как «вести дела». </a:t>
            </a:r>
            <a:r>
              <a:rPr lang="ru-RU" sz="2000" b="1" u="sng" dirty="0">
                <a:solidFill>
                  <a:prstClr val="black"/>
                </a:solidFill>
              </a:rPr>
              <a:t>Президент добавил, что большим преимуществом является готовность участвовать в предоставлении </a:t>
            </a:r>
            <a:r>
              <a:rPr lang="ru-RU" sz="2000" b="1" u="sng" dirty="0" err="1">
                <a:solidFill>
                  <a:prstClr val="black"/>
                </a:solidFill>
              </a:rPr>
              <a:t>госуслуг</a:t>
            </a:r>
            <a:r>
              <a:rPr lang="ru-RU" sz="2000" b="1" u="sng" dirty="0">
                <a:solidFill>
                  <a:prstClr val="black"/>
                </a:solidFill>
              </a:rPr>
              <a:t> таких компаний, как </a:t>
            </a:r>
            <a:r>
              <a:rPr lang="ru-RU" sz="2000" b="1" u="sng" dirty="0" err="1">
                <a:solidFill>
                  <a:prstClr val="black"/>
                </a:solidFill>
              </a:rPr>
              <a:t>Google</a:t>
            </a:r>
            <a:r>
              <a:rPr lang="ru-RU" sz="2000" b="1" u="sng" dirty="0">
                <a:solidFill>
                  <a:prstClr val="black"/>
                </a:solidFill>
              </a:rPr>
              <a:t>, </a:t>
            </a:r>
            <a:r>
              <a:rPr lang="ru-RU" sz="2000" b="1" u="sng" dirty="0" err="1">
                <a:solidFill>
                  <a:prstClr val="black"/>
                </a:solidFill>
              </a:rPr>
              <a:t>Facebook</a:t>
            </a:r>
            <a:r>
              <a:rPr lang="ru-RU" sz="2000" b="1" u="sng" dirty="0">
                <a:solidFill>
                  <a:prstClr val="black"/>
                </a:solidFill>
              </a:rPr>
              <a:t> и </a:t>
            </a:r>
            <a:r>
              <a:rPr lang="ru-RU" sz="2000" b="1" u="sng" dirty="0" err="1">
                <a:solidFill>
                  <a:prstClr val="black"/>
                </a:solidFill>
              </a:rPr>
              <a:t>Twitter</a:t>
            </a:r>
            <a:r>
              <a:rPr lang="ru-RU" sz="2000" b="1" u="sng" dirty="0">
                <a:solidFill>
                  <a:prstClr val="black"/>
                </a:solidFill>
              </a:rPr>
              <a:t>. </a:t>
            </a:r>
            <a:r>
              <a:rPr lang="ru-RU" sz="2000" dirty="0">
                <a:solidFill>
                  <a:prstClr val="black"/>
                </a:solidFill>
              </a:rPr>
              <a:t>«Многие из них способны на это, так как имеют большой </a:t>
            </a:r>
            <a:r>
              <a:rPr lang="ru-RU" sz="2000" dirty="0" smtClean="0">
                <a:solidFill>
                  <a:prstClr val="black"/>
                </a:solidFill>
              </a:rPr>
              <a:t>опыт»</a:t>
            </a:r>
            <a:endParaRPr lang="ru-RU" sz="1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431"/>
            <a:ext cx="3134938" cy="22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06896" y="-9281"/>
            <a:ext cx="8229600" cy="701977"/>
          </a:xfrm>
        </p:spPr>
        <p:txBody>
          <a:bodyPr>
            <a:normAutofit/>
          </a:bodyPr>
          <a:lstStyle/>
          <a:p>
            <a:pPr algn="r"/>
            <a:r>
              <a:rPr lang="ru-RU" sz="3600" dirty="0" err="1" smtClean="0"/>
              <a:t>Телемедицина</a:t>
            </a:r>
            <a:r>
              <a:rPr lang="ru-RU" sz="3600" dirty="0" smtClean="0"/>
              <a:t>  пациент-врач</a:t>
            </a:r>
            <a:endParaRPr lang="ru-RU" sz="3600" dirty="0"/>
          </a:p>
        </p:txBody>
      </p:sp>
      <p:pic>
        <p:nvPicPr>
          <p:cNvPr id="21" name="Picture 20" descr="http://www.osp.ru/FileStorage/ARTICLE/Seti/2010-12/09_10/13101440/_014_(706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136" y="1691738"/>
            <a:ext cx="946474" cy="12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0006" y="908720"/>
            <a:ext cx="24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Регистрация состояния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564662" y="909443"/>
            <a:ext cx="22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Доставка в «Облако»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906" y="1691738"/>
            <a:ext cx="1683246" cy="1171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889" y="1196752"/>
            <a:ext cx="2735599" cy="18002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00441">
            <a:off x="6244348" y="4396106"/>
            <a:ext cx="1683246" cy="1171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127" y="4694295"/>
            <a:ext cx="1732788" cy="168981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13539" y="5737775"/>
            <a:ext cx="184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Интеграционная</a:t>
            </a:r>
          </a:p>
          <a:p>
            <a:pPr algn="ctr"/>
            <a:r>
              <a:rPr lang="ru-RU" b="1" dirty="0" smtClean="0"/>
              <a:t>платформа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658071" y="4078813"/>
            <a:ext cx="268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Использование</a:t>
            </a:r>
          </a:p>
          <a:p>
            <a:pPr algn="ctr"/>
            <a:r>
              <a:rPr lang="ru-RU" dirty="0" smtClean="0"/>
              <a:t>(собственно мониторинг)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88024" y="703364"/>
            <a:ext cx="72008" cy="287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11560" y="3575114"/>
            <a:ext cx="4248472" cy="2470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60032" y="3560476"/>
            <a:ext cx="4194568" cy="2676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48" y="4567158"/>
            <a:ext cx="1276502" cy="1814170"/>
          </a:xfrm>
          <a:prstGeom prst="rect">
            <a:avLst/>
          </a:prstGeom>
        </p:spPr>
      </p:pic>
      <p:sp>
        <p:nvSpPr>
          <p:cNvPr id="2059" name="Стрелка вниз 2058"/>
          <p:cNvSpPr/>
          <p:nvPr/>
        </p:nvSpPr>
        <p:spPr>
          <a:xfrm rot="10800000">
            <a:off x="1327064" y="3517076"/>
            <a:ext cx="436624" cy="992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/>
              <a:t>уговорить</a:t>
            </a:r>
            <a:endParaRPr lang="ru-RU" sz="1400" dirty="0"/>
          </a:p>
        </p:txBody>
      </p:sp>
      <p:sp>
        <p:nvSpPr>
          <p:cNvPr id="72" name="Стрелка вниз 71"/>
          <p:cNvSpPr/>
          <p:nvPr/>
        </p:nvSpPr>
        <p:spPr>
          <a:xfrm rot="5400000">
            <a:off x="2653831" y="4999896"/>
            <a:ext cx="528183" cy="1444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/>
              <a:t>Проследить</a:t>
            </a:r>
            <a:endParaRPr lang="ru-RU" sz="1400" dirty="0"/>
          </a:p>
        </p:txBody>
      </p:sp>
      <p:pic>
        <p:nvPicPr>
          <p:cNvPr id="38" name="Picture 3" descr="https://medarhiv.ru/img/logo1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6396" y="5062950"/>
            <a:ext cx="2000250" cy="476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40939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8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Самое «узкое» место в дистанционном мониторинге – это ВРАЧ! 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5689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Технологически </a:t>
            </a:r>
            <a:r>
              <a:rPr lang="ru-RU" sz="2400" b="1" dirty="0"/>
              <a:t>мы к мониторингу полностью готовы! </a:t>
            </a:r>
            <a:endParaRPr lang="ru-RU" sz="2400" b="1" dirty="0" smtClean="0"/>
          </a:p>
          <a:p>
            <a:endParaRPr lang="ru-RU" sz="800" dirty="0" smtClean="0"/>
          </a:p>
          <a:p>
            <a:r>
              <a:rPr lang="ru-RU" sz="2400" b="1" dirty="0" smtClean="0"/>
              <a:t>А </a:t>
            </a:r>
            <a:r>
              <a:rPr lang="ru-RU" sz="2400" b="1" dirty="0"/>
              <a:t>вот, так сказать, «</a:t>
            </a:r>
            <a:r>
              <a:rPr lang="ru-RU" sz="2400" b="1" dirty="0" err="1"/>
              <a:t>медицински</a:t>
            </a:r>
            <a:r>
              <a:rPr lang="ru-RU" sz="2400" b="1" dirty="0"/>
              <a:t>» абсолютно не готовы, в силу вполне понятной консервативности медиков, а также неопределенности финансовых и нормативных условий. </a:t>
            </a:r>
            <a:endParaRPr lang="ru-RU" sz="2400" b="1" dirty="0" smtClean="0"/>
          </a:p>
          <a:p>
            <a:r>
              <a:rPr lang="ru-RU" sz="2400" dirty="0" smtClean="0"/>
              <a:t>Дистанционный  мониторинг может заработать только в виде  специальной платной услуги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221088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….В </a:t>
            </a:r>
            <a:r>
              <a:rPr lang="ru-RU" sz="2800" dirty="0">
                <a:solidFill>
                  <a:prstClr val="black"/>
                </a:solidFill>
              </a:rPr>
              <a:t>пакет платных услуг войдут, в частности, мобильная консультация врачей и «персонифицированный мониторинг здоровья на расстоянии</a:t>
            </a:r>
            <a:r>
              <a:rPr lang="ru-RU" sz="2800" dirty="0" smtClean="0">
                <a:solidFill>
                  <a:prstClr val="black"/>
                </a:solidFill>
              </a:rPr>
              <a:t>».</a:t>
            </a:r>
          </a:p>
          <a:p>
            <a:pPr algn="r"/>
            <a:r>
              <a:rPr lang="ru-RU" sz="2400" dirty="0" smtClean="0">
                <a:solidFill>
                  <a:prstClr val="black"/>
                </a:solidFill>
              </a:rPr>
              <a:t>(январь 2015)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rosminzdrav.ru/system/attachments/attaches/000/006/106/original/Skvortcova_veb.jpg?13873821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195735" cy="20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8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304162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Организация </a:t>
            </a:r>
            <a:r>
              <a:rPr lang="ru-RU" sz="3200" b="1" dirty="0">
                <a:solidFill>
                  <a:prstClr val="black"/>
                </a:solidFill>
              </a:rPr>
              <a:t>электронного взаимодействия с пациентами</a:t>
            </a:r>
            <a:r>
              <a:rPr lang="ru-RU" sz="3200" dirty="0">
                <a:solidFill>
                  <a:prstClr val="black"/>
                </a:solidFill>
              </a:rPr>
              <a:t> – ключевой международный тренд в информатизации </a:t>
            </a:r>
            <a:r>
              <a:rPr lang="ru-RU" sz="3200" dirty="0" smtClean="0">
                <a:solidFill>
                  <a:prstClr val="black"/>
                </a:solidFill>
              </a:rPr>
              <a:t>здравоохранения.</a:t>
            </a:r>
          </a:p>
          <a:p>
            <a:endParaRPr lang="ru-RU" sz="800" dirty="0" smtClean="0">
              <a:solidFill>
                <a:prstClr val="black"/>
              </a:solidFill>
            </a:endParaRPr>
          </a:p>
          <a:p>
            <a:endParaRPr lang="ru-RU" sz="800" dirty="0">
              <a:solidFill>
                <a:prstClr val="black"/>
              </a:solidFill>
            </a:endParaRPr>
          </a:p>
          <a:p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Все осознают важность,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но все боятся!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08" y="1196752"/>
            <a:ext cx="7488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</a:rPr>
              <a:t>Телемедицина Пациент- Врач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7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Юридические проблемы: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3" y="1484784"/>
            <a:ext cx="87154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ФЗ №323 «Об основах охраны здоровья граждан в РФ» </a:t>
            </a:r>
          </a:p>
          <a:p>
            <a:r>
              <a:rPr lang="ru-RU" sz="2400" b="1" dirty="0" smtClean="0">
                <a:latin typeface="Calibri" pitchFamily="34" charset="0"/>
              </a:rPr>
              <a:t>Статья  32 п.3</a:t>
            </a:r>
          </a:p>
          <a:p>
            <a:r>
              <a:rPr lang="ru-RU" sz="2000" b="1" dirty="0" smtClean="0">
                <a:latin typeface="Calibri" pitchFamily="34" charset="0"/>
              </a:rPr>
              <a:t>Медицинская помощь может оказываться в следующих условиях:</a:t>
            </a:r>
          </a:p>
          <a:p>
            <a:r>
              <a:rPr lang="ru-RU" sz="2000" dirty="0" smtClean="0">
                <a:latin typeface="Calibri" pitchFamily="34" charset="0"/>
              </a:rPr>
              <a:t>1) </a:t>
            </a:r>
            <a:r>
              <a:rPr lang="ru-RU" sz="2000" b="1" dirty="0" smtClean="0">
                <a:latin typeface="Calibri" pitchFamily="34" charset="0"/>
              </a:rPr>
              <a:t>вне медицинской организации </a:t>
            </a:r>
            <a:r>
              <a:rPr lang="ru-RU" sz="2000" dirty="0" smtClean="0">
                <a:latin typeface="Calibri" pitchFamily="34" charset="0"/>
              </a:rPr>
              <a:t>(по месту вызова бригады скорой, в том числе скорой специализированной, медицинской помощи, </a:t>
            </a:r>
            <a:r>
              <a:rPr lang="ru-RU" sz="2000" strike="sngStrike" dirty="0" smtClean="0">
                <a:latin typeface="Calibri" pitchFamily="34" charset="0"/>
              </a:rPr>
              <a:t>а также </a:t>
            </a:r>
            <a:r>
              <a:rPr lang="ru-RU" sz="2000" dirty="0" smtClean="0">
                <a:latin typeface="Calibri" pitchFamily="34" charset="0"/>
              </a:rPr>
              <a:t>в транспортном средстве при медицинской эвакуации, </a:t>
            </a:r>
            <a:r>
              <a:rPr lang="ru-RU" sz="2400" b="1" u="sng" dirty="0" smtClean="0">
                <a:latin typeface="Calibri" pitchFamily="34" charset="0"/>
              </a:rPr>
              <a:t>а также по месту нахождения пациента с использованием  </a:t>
            </a:r>
            <a:r>
              <a:rPr lang="ru-RU" sz="2400" b="1" u="sng" dirty="0" err="1" smtClean="0">
                <a:latin typeface="Calibri" pitchFamily="34" charset="0"/>
              </a:rPr>
              <a:t>телемедицинских</a:t>
            </a:r>
            <a:r>
              <a:rPr lang="ru-RU" sz="2400" b="1" u="sng" dirty="0" smtClean="0">
                <a:latin typeface="Calibri" pitchFamily="34" charset="0"/>
              </a:rPr>
              <a:t> технологий</a:t>
            </a:r>
            <a:r>
              <a:rPr lang="ru-RU" sz="2400" dirty="0" smtClean="0">
                <a:latin typeface="Calibri" pitchFamily="34" charset="0"/>
              </a:rPr>
              <a:t>);</a:t>
            </a:r>
          </a:p>
          <a:p>
            <a:endParaRPr lang="ru-RU" sz="8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2) </a:t>
            </a:r>
            <a:r>
              <a:rPr lang="ru-RU" sz="2000" b="1" dirty="0" smtClean="0">
                <a:latin typeface="Calibri" pitchFamily="34" charset="0"/>
              </a:rPr>
              <a:t>амбулаторно </a:t>
            </a:r>
            <a:r>
              <a:rPr lang="ru-RU" sz="2000" dirty="0" smtClean="0">
                <a:latin typeface="Calibri" pitchFamily="34" charset="0"/>
              </a:rPr>
              <a:t>(в условиях, не предусматривающих круглосуточного медицинского наблюдения и лечения), в том числе на дому при вызове медицинского работника;</a:t>
            </a:r>
          </a:p>
          <a:p>
            <a:r>
              <a:rPr lang="ru-RU" sz="2000" dirty="0" smtClean="0">
                <a:latin typeface="Calibri" pitchFamily="34" charset="0"/>
              </a:rPr>
              <a:t>3) </a:t>
            </a:r>
            <a:r>
              <a:rPr lang="ru-RU" sz="2000" b="1" dirty="0" smtClean="0">
                <a:latin typeface="Calibri" pitchFamily="34" charset="0"/>
              </a:rPr>
              <a:t>в дневном стационаре </a:t>
            </a:r>
            <a:r>
              <a:rPr lang="ru-RU" sz="2000" dirty="0" smtClean="0">
                <a:latin typeface="Calibri" pitchFamily="34" charset="0"/>
              </a:rPr>
              <a:t>(в условиях, предусматривающих медицинское наблюдение и лечение в дневное время, но не требующих круглосуточного медицинского наблюдения и лечения);</a:t>
            </a:r>
          </a:p>
          <a:p>
            <a:r>
              <a:rPr lang="ru-RU" sz="2000" dirty="0" smtClean="0">
                <a:latin typeface="Calibri" pitchFamily="34" charset="0"/>
              </a:rPr>
              <a:t>4) </a:t>
            </a:r>
            <a:r>
              <a:rPr lang="ru-RU" sz="2000" b="1" dirty="0" smtClean="0">
                <a:latin typeface="Calibri" pitchFamily="34" charset="0"/>
              </a:rPr>
              <a:t>стационарно</a:t>
            </a:r>
            <a:r>
              <a:rPr lang="ru-RU" sz="2000" dirty="0" smtClean="0">
                <a:latin typeface="Calibri" pitchFamily="34" charset="0"/>
              </a:rPr>
              <a:t> (в условиях, обеспечивающих круглосуточное медицинское наблюдение и лечение).</a:t>
            </a:r>
          </a:p>
          <a:p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347662" y="0"/>
            <a:ext cx="8364537" cy="747713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Дистанционное взаимодействия с пациента с врачом</a:t>
            </a:r>
            <a:endParaRPr lang="en-US" sz="28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5450" y="980728"/>
            <a:ext cx="8395022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1.   Доставка  результатов анализов, обследований </a:t>
            </a:r>
            <a:r>
              <a:rPr lang="ru-RU" sz="2400" dirty="0">
                <a:solidFill>
                  <a:prstClr val="black"/>
                </a:solidFill>
              </a:rPr>
              <a:t>или посещения </a:t>
            </a:r>
            <a:r>
              <a:rPr lang="ru-RU" sz="2400" dirty="0" smtClean="0">
                <a:solidFill>
                  <a:prstClr val="black"/>
                </a:solidFill>
              </a:rPr>
              <a:t>врача и др.   </a:t>
            </a: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2.   </a:t>
            </a:r>
            <a:r>
              <a:rPr lang="ru-RU" sz="2400" dirty="0" err="1" smtClean="0">
                <a:solidFill>
                  <a:schemeClr val="bg1">
                    <a:lumMod val="65000"/>
                  </a:schemeClr>
                </a:solidFill>
              </a:rPr>
              <a:t>Персонализованные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рекомендации и напоминания о событиях связанных со здоровьем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3.   Предварительное (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до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визита) домашнее заполнение пациентом опросников, сбор и электронное предоставление врачу своей медицинской документации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4.   Электронные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консультации </a:t>
            </a:r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со своим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лечащим врачом - до-после-между «очными» визитам (платный абонемент).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5.  Получение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второго мнения (платно и дистанционно)</a:t>
            </a:r>
          </a:p>
          <a:p>
            <a:pPr>
              <a:defRPr/>
            </a:pP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6.  Дистанционный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мониторинг пациента и контроль проводимого лечения (платный абонемент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). 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2961" y="1372706"/>
            <a:ext cx="344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Повышение качества услуги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568" y="2350333"/>
            <a:ext cx="2302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Вовлечение пациента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841" y="4077072"/>
            <a:ext cx="4641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Сокращение себестоимости оказанной услуги</a:t>
            </a:r>
            <a:endParaRPr lang="ru-RU" sz="2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65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2523</Words>
  <Application>Microsoft Office PowerPoint</Application>
  <PresentationFormat>Экран (4:3)</PresentationFormat>
  <Paragraphs>361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Тема Office</vt:lpstr>
      <vt:lpstr>1_Тема Office</vt:lpstr>
      <vt:lpstr>3_Модульная</vt:lpstr>
      <vt:lpstr>4_Тема Office</vt:lpstr>
      <vt:lpstr>5_Тема Office</vt:lpstr>
      <vt:lpstr>6_Тема Office</vt:lpstr>
      <vt:lpstr>Телемедицина пациент-врач: возможности и проблемы </vt:lpstr>
      <vt:lpstr>Телемедицина:</vt:lpstr>
      <vt:lpstr>Стратегия развития здравоохранения Российской Федерации на долгосрочный период 2015 – 2030 гг. </vt:lpstr>
      <vt:lpstr>Слайд 4</vt:lpstr>
      <vt:lpstr>Телемедицина  пациент-врач</vt:lpstr>
      <vt:lpstr>Самое «узкое» место в дистанционном мониторинге – это ВРАЧ!  </vt:lpstr>
      <vt:lpstr>Слайд 7</vt:lpstr>
      <vt:lpstr>Юридические проблемы:</vt:lpstr>
      <vt:lpstr>Дистанционное взаимодействия с пациента с врачом</vt:lpstr>
      <vt:lpstr>Гематологический научный центр более 2 лет выгружает пациентам их данные по их письменному заявлению.</vt:lpstr>
      <vt:lpstr>Слайд 11</vt:lpstr>
      <vt:lpstr>Дистанционное взаимодействия с пациента с врачом</vt:lpstr>
      <vt:lpstr>Слайд 13</vt:lpstr>
      <vt:lpstr>Дистанционное взаимодействия с пациента с врачом</vt:lpstr>
      <vt:lpstr>Телемедицина пациент-врач   давно существует !</vt:lpstr>
      <vt:lpstr>Слайд 16</vt:lpstr>
      <vt:lpstr>Телеконсультации с лечащим врачом</vt:lpstr>
      <vt:lpstr>Слайд 18</vt:lpstr>
      <vt:lpstr>Слайд 19</vt:lpstr>
      <vt:lpstr>Слайд 20</vt:lpstr>
      <vt:lpstr>Мониторинг давления </vt:lpstr>
      <vt:lpstr>Слайд 22</vt:lpstr>
      <vt:lpstr>Слайд 23</vt:lpstr>
      <vt:lpstr>Слайд 24</vt:lpstr>
      <vt:lpstr>Слайд 25</vt:lpstr>
      <vt:lpstr>Слайд 26</vt:lpstr>
      <vt:lpstr>Линейка устройств для кардиомониторинга</vt:lpstr>
      <vt:lpstr>Слайд 28</vt:lpstr>
      <vt:lpstr>Что ждет пациент от информатизации здравоохранения?</vt:lpstr>
      <vt:lpstr>Ожидания пациентов от внедрения информационных технологий:</vt:lpstr>
      <vt:lpstr>Выводы</vt:lpstr>
      <vt:lpstr>www.medarhiv.ru Медархив.РФ                              medarchive.com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-</cp:lastModifiedBy>
  <cp:revision>178</cp:revision>
  <dcterms:created xsi:type="dcterms:W3CDTF">2013-09-18T05:50:32Z</dcterms:created>
  <dcterms:modified xsi:type="dcterms:W3CDTF">2016-03-28T18:47:10Z</dcterms:modified>
</cp:coreProperties>
</file>