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9144000" cy="5143500" type="screen16x9"/>
  <p:notesSz cx="6858000" cy="9144000"/>
  <p:embeddedFontLst>
    <p:embeddedFont>
      <p:font typeface="Economica" panose="020B0604020202020204" charset="0"/>
      <p:regular r:id="rId12"/>
      <p:bold r:id="rId13"/>
      <p:italic r:id="rId14"/>
      <p:boldItalic r:id="rId15"/>
    </p:embeddedFont>
    <p:embeddedFont>
      <p:font typeface="Open Sans" panose="020B060402020202020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Врачебные ошибки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tint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6">
                  <a:shade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Ошибки выбора препарата</c:v>
                </c:pt>
                <c:pt idx="1">
                  <c:v>Ошибки изменения дози и длительности применения</c:v>
                </c:pt>
                <c:pt idx="2">
                  <c:v>Другие ошибки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56</c:v>
                </c:pt>
                <c:pt idx="1">
                  <c:v>23</c:v>
                </c:pt>
                <c:pt idx="2">
                  <c:v>21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Процент ошибок лекарственной терапии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1111111111111101E-2"/>
                  <c:y val="-3.240740740740751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8,1%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4166666666666766E-2"/>
                  <c:y val="-4.629629629629639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4,1%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5458223972003486E-2"/>
                      <c:h val="6.4745552639253412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4.8611111111110911E-2"/>
                  <c:y val="-5.55555555555556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1,9%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902668416447951E-2"/>
                      <c:h val="6.4745552639253412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'[Для проверки лекарственных назначений.xlsx]Лист1'!$A$24:$A$26</c:f>
              <c:strCache>
                <c:ptCount val="3"/>
                <c:pt idx="0">
                  <c:v>До начала работы фармацевта</c:v>
                </c:pt>
                <c:pt idx="1">
                  <c:v>После внедрения проверки фармацевтом</c:v>
                </c:pt>
                <c:pt idx="2">
                  <c:v>После внедрения модуля проверки назначений </c:v>
                </c:pt>
              </c:strCache>
            </c:strRef>
          </c:cat>
          <c:val>
            <c:numRef>
              <c:f>'[Для проверки лекарственных назначений.xlsx]Лист1'!$B$24:$B$26</c:f>
              <c:numCache>
                <c:formatCode>General</c:formatCode>
                <c:ptCount val="3"/>
                <c:pt idx="0">
                  <c:v>8.1</c:v>
                </c:pt>
                <c:pt idx="1">
                  <c:v>4.0999999999999996</c:v>
                </c:pt>
                <c:pt idx="2">
                  <c:v>1.9000000000000001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8812864"/>
        <c:axId val="248815312"/>
        <c:axId val="248816728"/>
      </c:bar3DChart>
      <c:catAx>
        <c:axId val="248812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8815312"/>
        <c:crosses val="autoZero"/>
        <c:auto val="1"/>
        <c:lblAlgn val="ctr"/>
        <c:lblOffset val="100"/>
        <c:noMultiLvlLbl val="0"/>
      </c:catAx>
      <c:valAx>
        <c:axId val="248815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48812864"/>
        <c:crosses val="autoZero"/>
        <c:crossBetween val="between"/>
      </c:valAx>
      <c:serAx>
        <c:axId val="248816728"/>
        <c:scaling>
          <c:orientation val="minMax"/>
        </c:scaling>
        <c:delete val="1"/>
        <c:axPos val="b"/>
        <c:majorTickMark val="none"/>
        <c:minorTickMark val="none"/>
        <c:tickLblPos val="none"/>
        <c:crossAx val="248815312"/>
        <c:crosses val="autoZero"/>
      </c:serAx>
    </c:plotArea>
    <c:plotVisOnly val="1"/>
    <c:dispBlanksAs val="gap"/>
    <c:showDLblsOverMax val="0"/>
  </c:chart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Случайно выбранные 720 листов назначений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0697017891350943"/>
          <c:y val="7.14430579878993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0303561032566095"/>
          <c:y val="0.23370466156330913"/>
          <c:w val="0.38979841739113463"/>
          <c:h val="0.7096942574644375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Анализ листов назначений регионального стационара</c:v>
                </c:pt>
              </c:strCache>
            </c:strRef>
          </c:tx>
          <c:dPt>
            <c:idx val="0"/>
            <c:bubble3D val="0"/>
            <c:explosion val="15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explosion val="23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E0227D1-D71C-42D8-946F-6D221C0C451E}" type="CATEGORYNAME">
                      <a:rPr lang="ru-RU" dirty="0"/>
                      <a:pPr>
                        <a:defRPr/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2841C5A6-7725-4C33-B38C-61358BC5B2E6}" type="PERCENTAGE">
                      <a:rPr lang="ru-RU" baseline="0" smtClean="0"/>
                      <a:pPr>
                        <a:defRPr/>
                      </a:pPr>
                      <a:t>[ПРОЦЕНТ]</a:t>
                    </a:fld>
                    <a:r>
                      <a:rPr lang="ru-RU" baseline="0" dirty="0" smtClean="0"/>
                      <a:t> (682)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281426658497605"/>
                      <c:h val="0.24132712956123065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9.1913992637532938E-17"/>
                  <c:y val="-0.1466462769225303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89F0DB6-DB4B-4493-9E8B-FB52A807736C}" type="CATEGORYNAME">
                      <a:rPr lang="ru-RU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16239B68-1BF1-4F7A-B57D-B636B4DB08C9}" type="PERCENTAGE">
                      <a:rPr lang="ru-RU" baseline="0" smtClean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[ПРОЦЕНТ]</a:t>
                    </a:fld>
                    <a:r>
                      <a:rPr lang="ru-RU" baseline="0" dirty="0" smtClean="0"/>
                      <a:t> (8)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1.0027096847544006E-2"/>
                  <c:y val="5.640241420097320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AA3F986-79ED-429E-839F-BE7D4E52D1E0}" type="CATEGORYNAME">
                      <a:rPr lang="ru-RU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</a:t>
                    </a:r>
                    <a:fld id="{D9B22526-8B4A-4E42-A9B8-87E0103DE8AA}" type="PERCENTAGE">
                      <a:rPr lang="ru-RU" baseline="0" smtClean="0"/>
                      <a:pPr>
                        <a:defRPr>
                          <a:solidFill>
                            <a:schemeClr val="accent1"/>
                          </a:solidFill>
                        </a:defRPr>
                      </a:pPr>
                      <a:t>[ПРОЦЕНТ]</a:t>
                    </a:fld>
                    <a:r>
                      <a:rPr lang="ru-RU" baseline="0" dirty="0" smtClean="0"/>
                      <a:t> (30)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С замечаниями </c:v>
                </c:pt>
                <c:pt idx="1">
                  <c:v>С ошибками</c:v>
                </c:pt>
                <c:pt idx="2">
                  <c:v>Без замечаний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682</c:v>
                </c:pt>
                <c:pt idx="1">
                  <c:v>8</c:v>
                </c:pt>
                <c:pt idx="2">
                  <c:v>30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102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6705608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39783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7822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505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37783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0548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556667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83907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70756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4012" y="756700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" name="Shape 11"/>
          <p:cNvSpPr/>
          <p:nvPr/>
        </p:nvSpPr>
        <p:spPr>
          <a:xfrm rot="10800000">
            <a:off x="5318350" y="32667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1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flipH="1">
            <a:off x="7595937" y="4602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7" name="Shape 17"/>
          <p:cNvSpPr/>
          <p:nvPr/>
        </p:nvSpPr>
        <p:spPr>
          <a:xfrm rot="10800000" flipH="1">
            <a:off x="466425" y="35583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311700" y="1399399"/>
            <a:ext cx="2808000" cy="2784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200" cy="1574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>
                <a:solidFill>
                  <a:schemeClr val="lt1"/>
                </a:solidFill>
              </a:rPr>
              <a:t>‹#›</a:t>
            </a:fld>
            <a:endParaRPr lang="en-GB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Open Sans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 lang="en-GB" sz="1000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/>
          </p:nvPr>
        </p:nvSpPr>
        <p:spPr>
          <a:xfrm>
            <a:off x="2963757" y="921380"/>
            <a:ext cx="3226085" cy="103071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-RU" sz="1800" dirty="0" smtClean="0"/>
              <a:t>Автоматизированная проверка </a:t>
            </a:r>
            <a:r>
              <a:rPr lang="en-GB" sz="1800" dirty="0" err="1" smtClean="0"/>
              <a:t>назначенных</a:t>
            </a:r>
            <a:r>
              <a:rPr lang="en-GB" sz="1800" dirty="0" smtClean="0"/>
              <a:t> </a:t>
            </a:r>
            <a:r>
              <a:rPr lang="en-GB" sz="1800" dirty="0" err="1"/>
              <a:t>лекаственных</a:t>
            </a:r>
            <a:r>
              <a:rPr lang="en-GB" sz="1800" dirty="0"/>
              <a:t> </a:t>
            </a:r>
            <a:r>
              <a:rPr lang="en-GB" sz="1800" dirty="0" err="1"/>
              <a:t>средств</a:t>
            </a:r>
            <a:endParaRPr lang="en-GB" sz="1800" dirty="0"/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2769000" y="3116575"/>
            <a:ext cx="3615600" cy="1302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sz="1800" dirty="0"/>
              <a:t>ЗАО “</a:t>
            </a:r>
            <a:r>
              <a:rPr lang="en-GB" sz="1800" dirty="0" err="1"/>
              <a:t>Цифровые</a:t>
            </a:r>
            <a:r>
              <a:rPr lang="en-GB" sz="1800" dirty="0"/>
              <a:t> </a:t>
            </a:r>
            <a:r>
              <a:rPr lang="en-GB" sz="1800" dirty="0" err="1"/>
              <a:t>Миры</a:t>
            </a:r>
            <a:r>
              <a:rPr lang="en-GB" sz="1800" dirty="0"/>
              <a:t>”</a:t>
            </a:r>
          </a:p>
          <a:p>
            <a:pPr lvl="0" rtl="0">
              <a:spcBef>
                <a:spcPts val="0"/>
              </a:spcBef>
              <a:buNone/>
            </a:pPr>
            <a:r>
              <a:rPr lang="en-GB" sz="1400" dirty="0"/>
              <a:t>Кузовлев </a:t>
            </a:r>
            <a:r>
              <a:rPr lang="en-GB" sz="1400" dirty="0" err="1"/>
              <a:t>Евгений</a:t>
            </a:r>
            <a:endParaRPr lang="en-GB" sz="1400" dirty="0"/>
          </a:p>
          <a:p>
            <a:pPr lvl="0">
              <a:spcBef>
                <a:spcPts val="0"/>
              </a:spcBef>
              <a:buNone/>
            </a:pPr>
            <a:r>
              <a:rPr lang="en-GB" sz="1400" dirty="0" err="1"/>
              <a:t>руководитель</a:t>
            </a:r>
            <a:r>
              <a:rPr lang="en-GB" sz="1400" dirty="0"/>
              <a:t> </a:t>
            </a:r>
            <a:r>
              <a:rPr lang="en-GB" sz="1400" dirty="0" err="1"/>
              <a:t>разработки</a:t>
            </a:r>
            <a:endParaRPr lang="en-GB" sz="14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906" y="2197014"/>
            <a:ext cx="1702188" cy="749471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3000" dirty="0" err="1"/>
              <a:t>Цена</a:t>
            </a:r>
            <a:r>
              <a:rPr lang="en-GB" sz="3000" dirty="0"/>
              <a:t> </a:t>
            </a:r>
            <a:r>
              <a:rPr lang="en-GB" sz="3000" dirty="0" err="1"/>
              <a:t>ошибки</a:t>
            </a:r>
            <a:r>
              <a:rPr lang="en-GB" sz="3000" dirty="0"/>
              <a:t>?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en-GB" sz="900" i="1" dirty="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Shape 70"/>
          <p:cNvSpPr txBox="1">
            <a:spLocks noGrp="1"/>
          </p:cNvSpPr>
          <p:nvPr>
            <p:ph type="body" idx="2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GB" sz="1050" b="1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GB" sz="1050" b="1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Число</a:t>
            </a:r>
            <a:r>
              <a:rPr lang="en-GB" sz="1050" b="1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50" b="1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обоснованных</a:t>
            </a:r>
            <a:r>
              <a:rPr lang="en-GB" sz="1050" b="1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50" b="1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претензий</a:t>
            </a:r>
            <a:r>
              <a:rPr lang="en-GB" sz="1050" b="1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50" b="1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по</a:t>
            </a:r>
            <a:r>
              <a:rPr lang="en-GB" sz="1050" b="1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50" b="1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установлению</a:t>
            </a:r>
            <a:r>
              <a:rPr lang="en-GB" sz="1050" b="1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50" b="1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дефекта</a:t>
            </a:r>
            <a:r>
              <a:rPr lang="en-GB" sz="1050" b="1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50" b="1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оказания</a:t>
            </a:r>
            <a:r>
              <a:rPr lang="en-GB" sz="1050" b="1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50" b="1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медицинской</a:t>
            </a:r>
            <a:r>
              <a:rPr lang="en-GB" sz="1050" b="1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50" b="1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помощи</a:t>
            </a:r>
            <a:r>
              <a:rPr lang="en-GB" sz="1050" b="1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en-GB" sz="1050" b="1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случае</a:t>
            </a:r>
            <a:r>
              <a:rPr lang="en-GB" sz="1050" b="1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50" b="1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смерти</a:t>
            </a:r>
            <a:r>
              <a:rPr lang="en-GB" sz="1050" b="1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50" b="1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пациента</a:t>
            </a:r>
            <a:r>
              <a:rPr lang="en-GB" sz="1050" b="1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50" b="1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может</a:t>
            </a:r>
            <a:r>
              <a:rPr lang="en-GB" sz="1050" b="1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50" b="1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быть</a:t>
            </a:r>
            <a:r>
              <a:rPr lang="en-GB" sz="1050" b="1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50" b="1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оценено</a:t>
            </a:r>
            <a:r>
              <a:rPr lang="en-GB" sz="1050" b="1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в 150 </a:t>
            </a:r>
            <a:r>
              <a:rPr lang="en-GB" sz="1050" b="1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тыс</a:t>
            </a:r>
            <a:r>
              <a:rPr lang="en-GB" sz="1050" b="1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GB" sz="1050" b="1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случаев</a:t>
            </a:r>
            <a:r>
              <a:rPr lang="en-GB" sz="1050" b="1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en-GB" sz="1050" b="1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год</a:t>
            </a:r>
            <a:r>
              <a:rPr lang="en-GB" sz="1050" b="1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GB" sz="1050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            </a:t>
            </a:r>
            <a:endParaRPr lang="ru-RU" sz="1050" dirty="0" smtClean="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GB" sz="1050" i="1" dirty="0" err="1" smtClean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Пояснительная</a:t>
            </a:r>
            <a:r>
              <a:rPr lang="en-GB" sz="1050" i="1" dirty="0" smtClean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50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записка</a:t>
            </a:r>
            <a:r>
              <a:rPr lang="en-GB" sz="1050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к </a:t>
            </a:r>
            <a:r>
              <a:rPr lang="en-GB" sz="1050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проекту</a:t>
            </a:r>
            <a:r>
              <a:rPr lang="en-GB" sz="1050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50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федерального</a:t>
            </a:r>
            <a:r>
              <a:rPr lang="en-GB" sz="1050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50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закона</a:t>
            </a:r>
            <a:r>
              <a:rPr lang="en-GB" sz="1050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«</a:t>
            </a:r>
            <a:r>
              <a:rPr lang="en-GB" sz="1050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Об</a:t>
            </a:r>
            <a:r>
              <a:rPr lang="en-GB" sz="1050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50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обязательном</a:t>
            </a:r>
            <a:r>
              <a:rPr lang="en-GB" sz="1050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50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страховании</a:t>
            </a:r>
            <a:r>
              <a:rPr lang="en-GB" sz="1050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50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гражданской</a:t>
            </a:r>
            <a:r>
              <a:rPr lang="en-GB" sz="1050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50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ответственности</a:t>
            </a:r>
            <a:r>
              <a:rPr lang="en-GB" sz="1050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50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медицинских</a:t>
            </a:r>
            <a:r>
              <a:rPr lang="en-GB" sz="1050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50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организаций</a:t>
            </a:r>
            <a:r>
              <a:rPr lang="en-GB" sz="1050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50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перед</a:t>
            </a:r>
            <a:r>
              <a:rPr lang="en-GB" sz="1050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50" i="1" dirty="0" err="1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пациентами</a:t>
            </a:r>
            <a:r>
              <a:rPr lang="en-GB" sz="1050" i="1" dirty="0"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»</a:t>
            </a:r>
          </a:p>
          <a:p>
            <a:pPr marL="4114800" lvl="0" indent="-69850" rtl="0">
              <a:spcBef>
                <a:spcPts val="0"/>
              </a:spcBef>
              <a:buClr>
                <a:schemeClr val="dk1"/>
              </a:buClr>
              <a:buSzPct val="122222"/>
              <a:buFont typeface="Arial"/>
              <a:buNone/>
            </a:pPr>
            <a:endParaRPr sz="900" i="1" dirty="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0"/>
              </a:spcBef>
              <a:buNone/>
            </a:pPr>
            <a:endParaRPr sz="1000" b="1" i="1" dirty="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781837633"/>
              </p:ext>
            </p:extLst>
          </p:nvPr>
        </p:nvGraphicFramePr>
        <p:xfrm>
          <a:off x="311700" y="1173962"/>
          <a:ext cx="4073592" cy="3456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112" y="315925"/>
            <a:ext cx="1702188" cy="749471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1700" y="315925"/>
            <a:ext cx="8520600" cy="557378"/>
          </a:xfrm>
        </p:spPr>
        <p:txBody>
          <a:bodyPr/>
          <a:lstStyle/>
          <a:p>
            <a:r>
              <a:rPr lang="ru-RU" sz="3000" dirty="0" smtClean="0"/>
              <a:t>Важность контроля</a:t>
            </a:r>
            <a:endParaRPr lang="ru-RU" sz="3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1464" y="1065396"/>
            <a:ext cx="3530835" cy="3354000"/>
          </a:xfrm>
        </p:spPr>
        <p:txBody>
          <a:bodyPr/>
          <a:lstStyle/>
          <a:p>
            <a:r>
              <a:rPr lang="ru-RU" sz="1400" i="1" dirty="0" smtClean="0"/>
              <a:t> </a:t>
            </a:r>
          </a:p>
          <a:p>
            <a:r>
              <a:rPr lang="ru-RU" sz="1400" i="1" dirty="0" smtClean="0"/>
              <a:t>Динамика ошибок лекарственной терапии за 3 года в стационаре ОАО «Медицина»</a:t>
            </a:r>
            <a:endParaRPr lang="ru-RU" sz="1400" i="1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677823083"/>
              </p:ext>
            </p:extLst>
          </p:nvPr>
        </p:nvGraphicFramePr>
        <p:xfrm>
          <a:off x="311700" y="1055121"/>
          <a:ext cx="4989765" cy="3213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112" y="315925"/>
            <a:ext cx="1702188" cy="74947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7654" y="2661726"/>
            <a:ext cx="1938456" cy="159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67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595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ru-RU" sz="3000" dirty="0" smtClean="0"/>
              <a:t>Конкретные цифры</a:t>
            </a:r>
            <a:endParaRPr lang="en-GB" sz="3000" dirty="0"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311700" y="1161250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algn="l" rtl="0">
              <a:spcBef>
                <a:spcPts val="0"/>
              </a:spcBef>
              <a:buNone/>
            </a:pPr>
            <a:endParaRPr dirty="0"/>
          </a:p>
          <a:p>
            <a:pPr lvl="0" algn="ctr">
              <a:spcBef>
                <a:spcPts val="0"/>
              </a:spcBef>
              <a:buNone/>
            </a:pPr>
            <a:r>
              <a:rPr lang="ru-RU" sz="1200" i="1" dirty="0"/>
              <a:t>8</a:t>
            </a:r>
            <a:r>
              <a:rPr lang="en-GB" sz="1200" i="1" dirty="0" smtClean="0"/>
              <a:t> </a:t>
            </a:r>
            <a:r>
              <a:rPr lang="en-GB" sz="1200" i="1" dirty="0" err="1"/>
              <a:t>ошибок</a:t>
            </a:r>
            <a:r>
              <a:rPr lang="en-GB" sz="1200" i="1" dirty="0"/>
              <a:t> - </a:t>
            </a:r>
            <a:r>
              <a:rPr lang="en-GB" sz="1200" i="1" dirty="0" err="1"/>
              <a:t>это</a:t>
            </a:r>
            <a:r>
              <a:rPr lang="en-GB" sz="1200" i="1" dirty="0"/>
              <a:t> </a:t>
            </a:r>
            <a:r>
              <a:rPr lang="en-GB" sz="1200" i="1" dirty="0" err="1"/>
              <a:t>мало</a:t>
            </a:r>
            <a:r>
              <a:rPr lang="en-GB" sz="1200" i="1" dirty="0"/>
              <a:t> </a:t>
            </a:r>
            <a:r>
              <a:rPr lang="en-GB" sz="1200" i="1" dirty="0" err="1"/>
              <a:t>или</a:t>
            </a:r>
            <a:r>
              <a:rPr lang="en-GB" sz="1200" i="1" dirty="0"/>
              <a:t> </a:t>
            </a:r>
            <a:r>
              <a:rPr lang="en-GB" sz="1200" i="1" dirty="0" err="1"/>
              <a:t>много</a:t>
            </a:r>
            <a:r>
              <a:rPr lang="en-GB" sz="1200" i="1" dirty="0"/>
              <a:t>?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112" y="315925"/>
            <a:ext cx="1702188" cy="749471"/>
          </a:xfrm>
          <a:prstGeom prst="rect">
            <a:avLst/>
          </a:prstGeom>
        </p:spPr>
      </p:pic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2732709916"/>
              </p:ext>
            </p:extLst>
          </p:nvPr>
        </p:nvGraphicFramePr>
        <p:xfrm>
          <a:off x="1520190" y="911125"/>
          <a:ext cx="6149340" cy="3377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595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3000"/>
              <a:t>Что мы проверяем?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968450"/>
            <a:ext cx="8520600" cy="3610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latin typeface="Arial"/>
              <a:ea typeface="Arial"/>
              <a:cs typeface="Arial"/>
              <a:sym typeface="Arial"/>
            </a:endParaRPr>
          </a:p>
          <a:p>
            <a:pPr marL="914400" lvl="0" indent="-3175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Взаимная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совместимость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лекарственных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средств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одном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листе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назначений</a:t>
            </a:r>
            <a:endParaRPr lang="en-GB" sz="1400" dirty="0">
              <a:latin typeface="Arial"/>
              <a:ea typeface="Arial"/>
              <a:cs typeface="Arial"/>
              <a:sym typeface="Arial"/>
            </a:endParaRPr>
          </a:p>
          <a:p>
            <a:pPr marL="914400" lvl="0" indent="-3175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Пересечение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препаратов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из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листа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назначений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с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имеющимися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у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пациента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аллергиями</a:t>
            </a:r>
            <a:endParaRPr lang="en-GB" sz="1400" dirty="0">
              <a:latin typeface="Arial"/>
              <a:ea typeface="Arial"/>
              <a:cs typeface="Arial"/>
              <a:sym typeface="Arial"/>
            </a:endParaRPr>
          </a:p>
          <a:p>
            <a:pPr marL="914400" lvl="0" indent="-3175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Возможность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применения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препаратов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с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учетом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особых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состояний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пациента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GB" sz="1400" dirty="0" err="1" smtClean="0">
                <a:latin typeface="Arial"/>
                <a:ea typeface="Arial"/>
                <a:cs typeface="Arial"/>
                <a:sym typeface="Arial"/>
              </a:rPr>
              <a:t>беременност</a:t>
            </a:r>
            <a:r>
              <a:rPr lang="ru-RU" sz="1400" dirty="0" smtClean="0">
                <a:latin typeface="Arial"/>
                <a:ea typeface="Arial"/>
                <a:cs typeface="Arial"/>
                <a:sym typeface="Arial"/>
              </a:rPr>
              <a:t>и</a:t>
            </a:r>
            <a:r>
              <a:rPr lang="en-GB" sz="1400" dirty="0" smtClean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GB" sz="1400" dirty="0" err="1" smtClean="0">
                <a:latin typeface="Arial"/>
                <a:ea typeface="Arial"/>
                <a:cs typeface="Arial"/>
                <a:sym typeface="Arial"/>
              </a:rPr>
              <a:t>лактаци</a:t>
            </a:r>
            <a:r>
              <a:rPr lang="ru-RU" sz="1400" dirty="0" smtClean="0">
                <a:latin typeface="Arial"/>
                <a:ea typeface="Arial"/>
                <a:cs typeface="Arial"/>
                <a:sym typeface="Arial"/>
              </a:rPr>
              <a:t>и</a:t>
            </a:r>
            <a:r>
              <a:rPr lang="en-GB" sz="1400" dirty="0" smtClean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GB" sz="1400" dirty="0" err="1" smtClean="0">
                <a:latin typeface="Arial"/>
                <a:ea typeface="Arial"/>
                <a:cs typeface="Arial"/>
                <a:sym typeface="Arial"/>
              </a:rPr>
              <a:t>печеночн</a:t>
            </a:r>
            <a:r>
              <a:rPr lang="ru-RU" sz="1400" dirty="0" smtClean="0">
                <a:latin typeface="Arial"/>
                <a:ea typeface="Arial"/>
                <a:cs typeface="Arial"/>
                <a:sym typeface="Arial"/>
              </a:rPr>
              <a:t>ой</a:t>
            </a:r>
            <a:r>
              <a:rPr lang="en-GB" sz="1400" dirty="0" smtClean="0">
                <a:latin typeface="Arial"/>
                <a:ea typeface="Arial"/>
                <a:cs typeface="Arial"/>
                <a:sym typeface="Arial"/>
              </a:rPr>
              <a:t> и</a:t>
            </a:r>
            <a:r>
              <a:rPr lang="ru-RU" sz="1400" dirty="0" smtClean="0">
                <a:latin typeface="Arial"/>
                <a:ea typeface="Arial"/>
                <a:cs typeface="Arial"/>
                <a:sym typeface="Arial"/>
              </a:rPr>
              <a:t>ли</a:t>
            </a:r>
            <a:r>
              <a:rPr lang="en-GB" sz="14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 smtClean="0">
                <a:latin typeface="Arial"/>
                <a:ea typeface="Arial"/>
                <a:cs typeface="Arial"/>
                <a:sym typeface="Arial"/>
              </a:rPr>
              <a:t>почечн</a:t>
            </a:r>
            <a:r>
              <a:rPr lang="ru-RU" sz="1400" dirty="0" smtClean="0">
                <a:latin typeface="Arial"/>
                <a:ea typeface="Arial"/>
                <a:cs typeface="Arial"/>
                <a:sym typeface="Arial"/>
              </a:rPr>
              <a:t>ой</a:t>
            </a:r>
            <a:r>
              <a:rPr lang="en-GB" sz="14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недостаточность</a:t>
            </a:r>
            <a:endParaRPr lang="en-GB" sz="1400" dirty="0">
              <a:latin typeface="Arial"/>
              <a:ea typeface="Arial"/>
              <a:cs typeface="Arial"/>
              <a:sym typeface="Arial"/>
            </a:endParaRPr>
          </a:p>
          <a:p>
            <a:pPr marL="914400" lvl="0" indent="-3175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Многократное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применение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лекарственных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средств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однократного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применения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препараты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которые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нельзя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назначать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более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одного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дня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подряд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914400" lvl="0" indent="-3175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Возможность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применения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лекарственных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средств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соответствие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с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возрастом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пациента</a:t>
            </a:r>
            <a:endParaRPr lang="en-GB" sz="1400" dirty="0">
              <a:latin typeface="Arial"/>
              <a:ea typeface="Arial"/>
              <a:cs typeface="Arial"/>
              <a:sym typeface="Arial"/>
            </a:endParaRPr>
          </a:p>
          <a:p>
            <a:pPr marL="914400" lvl="0" indent="-31750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Рекомендованность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препарата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при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лечении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указанного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диагноза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пациента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112" y="315925"/>
            <a:ext cx="1702188" cy="749471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Что будет?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1400" dirty="0">
              <a:latin typeface="Arial"/>
              <a:ea typeface="Arial"/>
              <a:cs typeface="Arial"/>
              <a:sym typeface="Arial"/>
            </a:endParaRPr>
          </a:p>
          <a:p>
            <a:pPr marL="914400" lvl="0" indent="-3175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Проверка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максимальной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суточной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дозировки</a:t>
            </a:r>
            <a:endParaRPr lang="en-GB" sz="1400" dirty="0">
              <a:latin typeface="Arial"/>
              <a:ea typeface="Arial"/>
              <a:cs typeface="Arial"/>
              <a:sym typeface="Arial"/>
            </a:endParaRPr>
          </a:p>
          <a:p>
            <a:pPr marL="914400" lvl="0" indent="-317500" rtl="0">
              <a:spcBef>
                <a:spcPts val="0"/>
              </a:spcBef>
              <a:spcAft>
                <a:spcPts val="0"/>
              </a:spcAft>
              <a:buSzPct val="100000"/>
              <a:buFont typeface="Arial"/>
              <a:buChar char="●"/>
            </a:pP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Проверка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максимальной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частоты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приема</a:t>
            </a:r>
            <a:endParaRPr lang="en-GB" sz="1400" dirty="0">
              <a:latin typeface="Arial"/>
              <a:ea typeface="Arial"/>
              <a:cs typeface="Arial"/>
              <a:sym typeface="Arial"/>
            </a:endParaRPr>
          </a:p>
          <a:p>
            <a:pPr marL="914400" lvl="0" indent="-298450" rtl="0">
              <a:spcBef>
                <a:spcPts val="0"/>
              </a:spcBef>
              <a:spcAft>
                <a:spcPts val="0"/>
              </a:spcAft>
              <a:buSzPct val="78571"/>
              <a:buFont typeface="Arial"/>
              <a:buChar char="●"/>
            </a:pP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Информирование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о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запрещенных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к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употреблению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продуктах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при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применении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400" dirty="0" err="1">
                <a:latin typeface="Arial"/>
                <a:ea typeface="Arial"/>
                <a:cs typeface="Arial"/>
                <a:sym typeface="Arial"/>
              </a:rPr>
              <a:t>препарата</a:t>
            </a:r>
            <a:r>
              <a:rPr lang="en-GB" sz="1400" dirty="0"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en-GB" sz="1100" dirty="0"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i="1" dirty="0" smtClean="0">
                <a:latin typeface="Arial"/>
                <a:ea typeface="Arial"/>
                <a:cs typeface="Arial"/>
                <a:sym typeface="Arial"/>
              </a:rPr>
              <a:t>* </a:t>
            </a:r>
            <a:r>
              <a:rPr lang="en-GB" sz="1100" b="1" i="1" dirty="0" err="1" smtClean="0">
                <a:latin typeface="Arial"/>
                <a:ea typeface="Arial"/>
                <a:cs typeface="Arial"/>
                <a:sym typeface="Arial"/>
              </a:rPr>
              <a:t>На</a:t>
            </a:r>
            <a:r>
              <a:rPr lang="en-GB" sz="1100" b="1" i="1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100" b="1" i="1" dirty="0" err="1">
                <a:latin typeface="Arial"/>
                <a:ea typeface="Arial"/>
                <a:cs typeface="Arial"/>
                <a:sym typeface="Arial"/>
              </a:rPr>
              <a:t>данный</a:t>
            </a:r>
            <a:r>
              <a:rPr lang="en-GB" sz="1100" b="1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100" b="1" i="1" dirty="0" err="1">
                <a:latin typeface="Arial"/>
                <a:ea typeface="Arial"/>
                <a:cs typeface="Arial"/>
                <a:sym typeface="Arial"/>
              </a:rPr>
              <a:t>момент</a:t>
            </a:r>
            <a:r>
              <a:rPr lang="en-GB" sz="1100" b="1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100" b="1" i="1" dirty="0" err="1">
                <a:latin typeface="Arial"/>
                <a:ea typeface="Arial"/>
                <a:cs typeface="Arial"/>
                <a:sym typeface="Arial"/>
              </a:rPr>
              <a:t>данные</a:t>
            </a:r>
            <a:r>
              <a:rPr lang="en-GB" sz="1100" b="1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100" b="1" i="1" dirty="0" err="1">
                <a:latin typeface="Arial"/>
                <a:ea typeface="Arial"/>
                <a:cs typeface="Arial"/>
                <a:sym typeface="Arial"/>
              </a:rPr>
              <a:t>проверки</a:t>
            </a:r>
            <a:r>
              <a:rPr lang="en-GB" sz="1100" b="1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100" b="1" i="1" dirty="0" err="1">
                <a:latin typeface="Arial"/>
                <a:ea typeface="Arial"/>
                <a:cs typeface="Arial"/>
                <a:sym typeface="Arial"/>
              </a:rPr>
              <a:t>проходят</a:t>
            </a:r>
            <a:r>
              <a:rPr lang="en-GB" sz="1100" b="1" i="1" dirty="0">
                <a:latin typeface="Arial"/>
                <a:ea typeface="Arial"/>
                <a:cs typeface="Arial"/>
                <a:sym typeface="Arial"/>
              </a:rPr>
              <a:t> </a:t>
            </a:r>
            <a:endParaRPr lang="ru-RU" sz="1100" b="1" i="1" dirty="0" smtClean="0">
              <a:latin typeface="Arial"/>
              <a:ea typeface="Arial"/>
              <a:cs typeface="Arial"/>
              <a:sym typeface="Arial"/>
            </a:endParaRPr>
          </a:p>
          <a:p>
            <a:pPr marL="45720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i="1" dirty="0" err="1" smtClean="0">
                <a:latin typeface="Arial"/>
                <a:ea typeface="Arial"/>
                <a:cs typeface="Arial"/>
                <a:sym typeface="Arial"/>
              </a:rPr>
              <a:t>апробацию</a:t>
            </a:r>
            <a:r>
              <a:rPr lang="en-GB" sz="1100" b="1" i="1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100" b="1" i="1" dirty="0">
                <a:latin typeface="Arial"/>
                <a:ea typeface="Arial"/>
                <a:cs typeface="Arial"/>
                <a:sym typeface="Arial"/>
              </a:rPr>
              <a:t>и </a:t>
            </a:r>
            <a:r>
              <a:rPr lang="en-GB" sz="1100" b="1" i="1" dirty="0" err="1">
                <a:latin typeface="Arial"/>
                <a:ea typeface="Arial"/>
                <a:cs typeface="Arial"/>
                <a:sym typeface="Arial"/>
              </a:rPr>
              <a:t>тестирование</a:t>
            </a:r>
            <a:r>
              <a:rPr lang="en-GB" sz="1100" b="1" i="1" dirty="0">
                <a:latin typeface="Arial"/>
                <a:ea typeface="Arial"/>
                <a:cs typeface="Arial"/>
                <a:sym typeface="Arial"/>
              </a:rPr>
              <a:t> в </a:t>
            </a:r>
            <a:r>
              <a:rPr lang="en-GB" sz="1100" b="1" i="1" dirty="0" err="1">
                <a:latin typeface="Arial"/>
                <a:ea typeface="Arial"/>
                <a:cs typeface="Arial"/>
                <a:sym typeface="Arial"/>
              </a:rPr>
              <a:t>клинических</a:t>
            </a:r>
            <a:r>
              <a:rPr lang="en-GB" sz="1100" b="1" i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100" b="1" i="1" dirty="0" err="1" smtClean="0">
                <a:latin typeface="Arial"/>
                <a:ea typeface="Arial"/>
                <a:cs typeface="Arial"/>
                <a:sym typeface="Arial"/>
              </a:rPr>
              <a:t>условиях</a:t>
            </a:r>
            <a:endParaRPr lang="ru-RU" sz="1100" b="1" i="1" dirty="0" smtClean="0">
              <a:latin typeface="Arial"/>
              <a:ea typeface="Arial"/>
              <a:cs typeface="Arial"/>
              <a:sym typeface="Arial"/>
            </a:endParaRPr>
          </a:p>
          <a:p>
            <a:pPr marL="45720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100" b="1" i="1" dirty="0" smtClean="0">
                <a:latin typeface="Arial"/>
                <a:ea typeface="Arial"/>
                <a:cs typeface="Arial"/>
                <a:sym typeface="Arial"/>
              </a:rPr>
              <a:t>Стационара ОАО «Медицина»</a:t>
            </a:r>
            <a:r>
              <a:rPr lang="en-GB" sz="1100" b="1" i="1" dirty="0" smtClean="0">
                <a:latin typeface="Arial"/>
                <a:ea typeface="Arial"/>
                <a:cs typeface="Arial"/>
                <a:sym typeface="Arial"/>
              </a:rPr>
              <a:t>. </a:t>
            </a:r>
            <a:endParaRPr lang="en-GB" sz="1100" b="1" i="1" dirty="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112" y="315925"/>
            <a:ext cx="1702188" cy="74947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112" y="3092521"/>
            <a:ext cx="1705765" cy="1405848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3000"/>
              <a:t>Альтернатива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algn="ctr">
              <a:spcBef>
                <a:spcPts val="0"/>
              </a:spcBef>
              <a:buNone/>
            </a:pPr>
            <a:r>
              <a:rPr lang="en-GB"/>
              <a:t>Проверка с использованием ПО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2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algn="ctr">
              <a:spcBef>
                <a:spcPts val="0"/>
              </a:spcBef>
              <a:buNone/>
            </a:pPr>
            <a:r>
              <a:rPr lang="en-GB"/>
              <a:t>Проверка вручную</a:t>
            </a:r>
          </a:p>
        </p:txBody>
      </p:sp>
      <p:pic>
        <p:nvPicPr>
          <p:cNvPr id="97" name="Shape 9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11875" y="1594700"/>
            <a:ext cx="1238250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Shape 9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49375" y="1381912"/>
            <a:ext cx="933450" cy="1038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Shape 9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52400" y="1381912"/>
            <a:ext cx="933450" cy="1038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Shape 1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25625" y="1381912"/>
            <a:ext cx="933450" cy="1038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Shape 10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98850" y="1381912"/>
            <a:ext cx="933450" cy="1038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Shape 10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49375" y="2623387"/>
            <a:ext cx="933450" cy="1038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Shape 10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52400" y="2623387"/>
            <a:ext cx="933450" cy="1038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Shape 10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25625" y="2623387"/>
            <a:ext cx="933450" cy="1038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Shape 10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98850" y="2623387"/>
            <a:ext cx="933450" cy="1038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112" y="315925"/>
            <a:ext cx="1702188" cy="749471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275825" y="337450"/>
            <a:ext cx="8520600" cy="666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3000"/>
              <a:t>Варианты поставки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dirty="0"/>
              <a:t>Standalone. </a:t>
            </a:r>
            <a:r>
              <a:rPr lang="en-GB" sz="1400" i="1" dirty="0" err="1"/>
              <a:t>Отдельная</a:t>
            </a:r>
            <a:r>
              <a:rPr lang="en-GB" sz="1400" i="1" dirty="0"/>
              <a:t> </a:t>
            </a:r>
            <a:r>
              <a:rPr lang="en-GB" sz="1400" i="1" dirty="0" err="1"/>
              <a:t>страница</a:t>
            </a:r>
            <a:r>
              <a:rPr lang="en-GB" sz="1400" i="1" dirty="0"/>
              <a:t>, </a:t>
            </a:r>
            <a:r>
              <a:rPr lang="en-GB" sz="1400" i="1" dirty="0" err="1"/>
              <a:t>размещенная</a:t>
            </a:r>
            <a:r>
              <a:rPr lang="en-GB" sz="1400" i="1" dirty="0"/>
              <a:t> </a:t>
            </a:r>
            <a:r>
              <a:rPr lang="en-GB" sz="1400" i="1" dirty="0" err="1"/>
              <a:t>либо</a:t>
            </a:r>
            <a:r>
              <a:rPr lang="en-GB" sz="1400" i="1" dirty="0"/>
              <a:t> </a:t>
            </a:r>
            <a:r>
              <a:rPr lang="en-GB" sz="1400" i="1" dirty="0" err="1"/>
              <a:t>на</a:t>
            </a:r>
            <a:r>
              <a:rPr lang="en-GB" sz="1400" i="1" dirty="0"/>
              <a:t> </a:t>
            </a:r>
            <a:r>
              <a:rPr lang="en-GB" sz="1400" i="1" dirty="0" err="1"/>
              <a:t>ваших</a:t>
            </a:r>
            <a:r>
              <a:rPr lang="en-GB" sz="1400" i="1" dirty="0"/>
              <a:t> </a:t>
            </a:r>
            <a:r>
              <a:rPr lang="en-GB" sz="1400" i="1" dirty="0" err="1"/>
              <a:t>мощностях</a:t>
            </a:r>
            <a:r>
              <a:rPr lang="en-GB" sz="1400" i="1" dirty="0"/>
              <a:t>, </a:t>
            </a:r>
            <a:r>
              <a:rPr lang="en-GB" sz="1400" i="1" dirty="0" err="1"/>
              <a:t>либо</a:t>
            </a:r>
            <a:r>
              <a:rPr lang="en-GB" sz="1400" i="1" dirty="0"/>
              <a:t> в </a:t>
            </a:r>
            <a:r>
              <a:rPr lang="en-GB" sz="1400" i="1" dirty="0" err="1"/>
              <a:t>нашем</a:t>
            </a:r>
            <a:r>
              <a:rPr lang="en-GB" sz="1400" i="1" dirty="0"/>
              <a:t> ДЦ, с </a:t>
            </a:r>
            <a:r>
              <a:rPr lang="en-GB" sz="1400" i="1" dirty="0" err="1"/>
              <a:t>помощью</a:t>
            </a:r>
            <a:r>
              <a:rPr lang="en-GB" sz="1400" i="1" dirty="0"/>
              <a:t> </a:t>
            </a:r>
            <a:r>
              <a:rPr lang="en-GB" sz="1400" i="1" dirty="0" err="1"/>
              <a:t>которой</a:t>
            </a:r>
            <a:r>
              <a:rPr lang="en-GB" sz="1400" i="1" dirty="0"/>
              <a:t> </a:t>
            </a:r>
            <a:r>
              <a:rPr lang="en-GB" sz="1400" i="1" dirty="0" err="1" smtClean="0"/>
              <a:t>специалисты</a:t>
            </a:r>
            <a:r>
              <a:rPr lang="en-GB" sz="1400" i="1" dirty="0" smtClean="0"/>
              <a:t> </a:t>
            </a:r>
            <a:r>
              <a:rPr lang="en-GB" sz="1400" i="1" dirty="0" err="1"/>
              <a:t>смогут</a:t>
            </a:r>
            <a:r>
              <a:rPr lang="en-GB" sz="1400" i="1" dirty="0"/>
              <a:t> </a:t>
            </a:r>
            <a:r>
              <a:rPr lang="en-GB" sz="1400" i="1" dirty="0" err="1"/>
              <a:t>задать</a:t>
            </a:r>
            <a:r>
              <a:rPr lang="en-GB" sz="1400" i="1" dirty="0"/>
              <a:t> </a:t>
            </a:r>
            <a:r>
              <a:rPr lang="en-GB" sz="1400" i="1" dirty="0" err="1"/>
              <a:t>лист</a:t>
            </a:r>
            <a:r>
              <a:rPr lang="en-GB" sz="1400" i="1" dirty="0"/>
              <a:t> </a:t>
            </a:r>
            <a:r>
              <a:rPr lang="en-GB" sz="1400" i="1" dirty="0" err="1"/>
              <a:t>назначений</a:t>
            </a:r>
            <a:r>
              <a:rPr lang="en-GB" sz="1400" i="1" dirty="0"/>
              <a:t> и </a:t>
            </a:r>
            <a:r>
              <a:rPr lang="en-GB" sz="1400" i="1" dirty="0" err="1"/>
              <a:t>проверить</a:t>
            </a:r>
            <a:r>
              <a:rPr lang="en-GB" sz="1400" i="1" dirty="0"/>
              <a:t> </a:t>
            </a:r>
            <a:r>
              <a:rPr lang="en-GB" sz="1400" i="1" dirty="0" err="1"/>
              <a:t>его</a:t>
            </a:r>
            <a:r>
              <a:rPr lang="en-GB" sz="1400" i="1" dirty="0"/>
              <a:t>.</a:t>
            </a:r>
            <a:r>
              <a:rPr lang="en-GB" dirty="0"/>
              <a:t> </a:t>
            </a:r>
          </a:p>
          <a:p>
            <a:pPr marL="457200" lvl="0" indent="-228600" rtl="0">
              <a:spcBef>
                <a:spcPts val="0"/>
              </a:spcBef>
              <a:buChar char="●"/>
            </a:pPr>
            <a:r>
              <a:rPr lang="en-GB" dirty="0"/>
              <a:t>Integrated standalone. </a:t>
            </a:r>
            <a:r>
              <a:rPr lang="en-GB" sz="1400" i="1" dirty="0" err="1"/>
              <a:t>Отдельная</a:t>
            </a:r>
            <a:r>
              <a:rPr lang="en-GB" sz="1400" i="1" dirty="0"/>
              <a:t> </a:t>
            </a:r>
            <a:r>
              <a:rPr lang="en-GB" sz="1400" i="1" dirty="0" err="1"/>
              <a:t>страница</a:t>
            </a:r>
            <a:r>
              <a:rPr lang="en-GB" sz="1400" i="1" dirty="0"/>
              <a:t>, </a:t>
            </a:r>
            <a:r>
              <a:rPr lang="en-GB" sz="1400" i="1" dirty="0" err="1"/>
              <a:t>размещенная</a:t>
            </a:r>
            <a:r>
              <a:rPr lang="en-GB" sz="1400" i="1" dirty="0"/>
              <a:t> </a:t>
            </a:r>
            <a:r>
              <a:rPr lang="en-GB" sz="1400" i="1" dirty="0" err="1"/>
              <a:t>либо</a:t>
            </a:r>
            <a:r>
              <a:rPr lang="en-GB" sz="1400" i="1" dirty="0"/>
              <a:t> </a:t>
            </a:r>
            <a:r>
              <a:rPr lang="en-GB" sz="1400" i="1" dirty="0" err="1"/>
              <a:t>на</a:t>
            </a:r>
            <a:r>
              <a:rPr lang="en-GB" sz="1400" i="1" dirty="0"/>
              <a:t> </a:t>
            </a:r>
            <a:r>
              <a:rPr lang="en-GB" sz="1400" i="1" dirty="0" err="1"/>
              <a:t>ваших</a:t>
            </a:r>
            <a:r>
              <a:rPr lang="en-GB" sz="1400" i="1" dirty="0"/>
              <a:t> </a:t>
            </a:r>
            <a:r>
              <a:rPr lang="en-GB" sz="1400" i="1" dirty="0" err="1"/>
              <a:t>мощностях</a:t>
            </a:r>
            <a:r>
              <a:rPr lang="en-GB" sz="1400" i="1" dirty="0"/>
              <a:t>, </a:t>
            </a:r>
            <a:r>
              <a:rPr lang="en-GB" sz="1400" i="1" dirty="0" err="1"/>
              <a:t>либо</a:t>
            </a:r>
            <a:r>
              <a:rPr lang="en-GB" sz="1400" i="1" dirty="0"/>
              <a:t> в </a:t>
            </a:r>
            <a:r>
              <a:rPr lang="en-GB" sz="1400" i="1" dirty="0" err="1"/>
              <a:t>нашем</a:t>
            </a:r>
            <a:r>
              <a:rPr lang="en-GB" sz="1400" i="1" dirty="0"/>
              <a:t> ДЦ, </a:t>
            </a:r>
            <a:r>
              <a:rPr lang="en-GB" sz="1400" i="1" dirty="0" err="1"/>
              <a:t>интегрированная</a:t>
            </a:r>
            <a:r>
              <a:rPr lang="en-GB" sz="1400" i="1" dirty="0"/>
              <a:t> с </a:t>
            </a:r>
            <a:r>
              <a:rPr lang="en-GB" sz="1400" i="1" dirty="0" err="1"/>
              <a:t>вашей</a:t>
            </a:r>
            <a:r>
              <a:rPr lang="en-GB" sz="1400" i="1" dirty="0"/>
              <a:t> МИС. </a:t>
            </a:r>
            <a:r>
              <a:rPr lang="en-GB" sz="1400" i="1" dirty="0" err="1"/>
              <a:t>Позволяет</a:t>
            </a:r>
            <a:r>
              <a:rPr lang="en-GB" sz="1400" i="1" dirty="0"/>
              <a:t> </a:t>
            </a:r>
            <a:r>
              <a:rPr lang="en-GB" sz="1400" i="1" dirty="0" err="1"/>
              <a:t>проверить</a:t>
            </a:r>
            <a:r>
              <a:rPr lang="en-GB" sz="1400" i="1" dirty="0"/>
              <a:t> </a:t>
            </a:r>
            <a:r>
              <a:rPr lang="en-GB" sz="1400" i="1" dirty="0" err="1"/>
              <a:t>лист</a:t>
            </a:r>
            <a:r>
              <a:rPr lang="en-GB" sz="1400" i="1" dirty="0"/>
              <a:t> </a:t>
            </a:r>
            <a:r>
              <a:rPr lang="en-GB" sz="1400" i="1" dirty="0" err="1"/>
              <a:t>назначений</a:t>
            </a:r>
            <a:r>
              <a:rPr lang="en-GB" sz="1400" i="1" dirty="0"/>
              <a:t> </a:t>
            </a:r>
            <a:r>
              <a:rPr lang="en-GB" sz="1400" i="1" dirty="0" err="1"/>
              <a:t>автоматизированно</a:t>
            </a:r>
            <a:r>
              <a:rPr lang="en-GB" sz="1400" i="1" dirty="0"/>
              <a:t>.</a:t>
            </a:r>
          </a:p>
          <a:p>
            <a:pPr marL="457200" lvl="0" indent="-228600">
              <a:spcBef>
                <a:spcPts val="0"/>
              </a:spcBef>
              <a:buChar char="●"/>
            </a:pPr>
            <a:r>
              <a:rPr lang="en-GB" dirty="0"/>
              <a:t>Integration API. </a:t>
            </a:r>
            <a:r>
              <a:rPr lang="en-GB" sz="1400" i="1" dirty="0" err="1"/>
              <a:t>Интерфейс</a:t>
            </a:r>
            <a:r>
              <a:rPr lang="en-GB" sz="1400" i="1" dirty="0"/>
              <a:t> </a:t>
            </a:r>
            <a:r>
              <a:rPr lang="en-GB" sz="1400" i="1" dirty="0" err="1"/>
              <a:t>проверок</a:t>
            </a:r>
            <a:r>
              <a:rPr lang="en-GB" sz="1400" i="1" dirty="0"/>
              <a:t> </a:t>
            </a:r>
            <a:r>
              <a:rPr lang="en-GB" sz="1400" i="1" dirty="0" err="1"/>
              <a:t>для</a:t>
            </a:r>
            <a:r>
              <a:rPr lang="en-GB" sz="1400" i="1" dirty="0"/>
              <a:t> </a:t>
            </a:r>
            <a:r>
              <a:rPr lang="en-GB" sz="1400" i="1" dirty="0" err="1"/>
              <a:t>интеграции</a:t>
            </a:r>
            <a:r>
              <a:rPr lang="en-GB" sz="1400" i="1" dirty="0"/>
              <a:t> с </a:t>
            </a:r>
            <a:r>
              <a:rPr lang="en-GB" sz="1400" i="1" dirty="0" err="1"/>
              <a:t>вашей</a:t>
            </a:r>
            <a:r>
              <a:rPr lang="en-GB" sz="1400" i="1" dirty="0"/>
              <a:t> МИС.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4237" y="337450"/>
            <a:ext cx="1702188" cy="749471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773700" y="789100"/>
            <a:ext cx="7596600" cy="3500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 dirty="0" err="1"/>
              <a:t>Спасибо</a:t>
            </a:r>
            <a:r>
              <a:rPr lang="en-GB" dirty="0"/>
              <a:t> </a:t>
            </a:r>
            <a:r>
              <a:rPr lang="en-GB" dirty="0" err="1"/>
              <a:t>за</a:t>
            </a:r>
            <a:r>
              <a:rPr lang="en-GB" dirty="0"/>
              <a:t> </a:t>
            </a:r>
            <a:r>
              <a:rPr lang="en-GB" dirty="0" err="1"/>
              <a:t>внимание</a:t>
            </a:r>
            <a:r>
              <a:rPr lang="en-GB" dirty="0"/>
              <a:t>:)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endParaRPr dirty="0"/>
          </a:p>
          <a:p>
            <a:pPr lvl="0" rtl="0">
              <a:spcBef>
                <a:spcPts val="0"/>
              </a:spcBef>
              <a:buNone/>
            </a:pPr>
            <a:r>
              <a:rPr lang="en-GB" sz="1400" dirty="0"/>
              <a:t>А </a:t>
            </a:r>
            <a:r>
              <a:rPr lang="en-GB" sz="1400" dirty="0" err="1"/>
              <a:t>еще</a:t>
            </a:r>
            <a:r>
              <a:rPr lang="en-GB" sz="1400" dirty="0"/>
              <a:t> у </a:t>
            </a:r>
            <a:r>
              <a:rPr lang="en-GB" sz="1400" dirty="0" err="1"/>
              <a:t>нас</a:t>
            </a:r>
            <a:r>
              <a:rPr lang="en-GB" sz="1400" dirty="0"/>
              <a:t> </a:t>
            </a:r>
            <a:r>
              <a:rPr lang="en-GB" sz="1400" dirty="0" err="1"/>
              <a:t>есть</a:t>
            </a:r>
            <a:r>
              <a:rPr lang="en-GB" sz="1400" dirty="0"/>
              <a:t> </a:t>
            </a:r>
            <a:r>
              <a:rPr lang="en-GB" sz="1400" dirty="0" err="1"/>
              <a:t>облачная</a:t>
            </a:r>
            <a:r>
              <a:rPr lang="en-GB" sz="1400" dirty="0"/>
              <a:t> МИС с </a:t>
            </a:r>
            <a:r>
              <a:rPr lang="en-GB" sz="1400" dirty="0" err="1"/>
              <a:t>тонким</a:t>
            </a:r>
            <a:r>
              <a:rPr lang="en-GB" sz="1400" dirty="0"/>
              <a:t> </a:t>
            </a:r>
            <a:r>
              <a:rPr lang="en-GB" sz="1400" dirty="0" err="1" smtClean="0"/>
              <a:t>клиенто</a:t>
            </a:r>
            <a:r>
              <a:rPr lang="ru-RU" sz="1400" smtClean="0"/>
              <a:t>м</a:t>
            </a:r>
            <a:r>
              <a:rPr lang="en-GB" sz="1400" smtClean="0"/>
              <a:t> </a:t>
            </a:r>
            <a:r>
              <a:rPr lang="en-GB" sz="1400" dirty="0"/>
              <a:t>в </a:t>
            </a:r>
            <a:r>
              <a:rPr lang="en-GB" sz="1400" dirty="0" err="1"/>
              <a:t>браузере</a:t>
            </a:r>
            <a:r>
              <a:rPr lang="en-GB" sz="1400" dirty="0"/>
              <a:t>, </a:t>
            </a:r>
            <a:r>
              <a:rPr lang="ru-RU" sz="1400" dirty="0" smtClean="0"/>
              <a:t> </a:t>
            </a:r>
            <a:r>
              <a:rPr lang="en-GB" sz="1400" dirty="0" smtClean="0"/>
              <a:t>о </a:t>
            </a:r>
            <a:r>
              <a:rPr lang="en-GB" sz="1400" dirty="0" err="1"/>
              <a:t>которой</a:t>
            </a:r>
            <a:r>
              <a:rPr lang="en-GB" sz="1400" dirty="0"/>
              <a:t>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en-GB" sz="1400" dirty="0" err="1" smtClean="0"/>
              <a:t>мы</a:t>
            </a:r>
            <a:r>
              <a:rPr lang="en-GB" sz="1400" dirty="0" smtClean="0"/>
              <a:t> </a:t>
            </a:r>
            <a:r>
              <a:rPr lang="en-GB" sz="1400" dirty="0" err="1"/>
              <a:t>расскажем</a:t>
            </a:r>
            <a:r>
              <a:rPr lang="en-GB" sz="1400" dirty="0"/>
              <a:t> </a:t>
            </a:r>
            <a:r>
              <a:rPr lang="en-GB" sz="1400" dirty="0" err="1"/>
              <a:t>Вам</a:t>
            </a:r>
            <a:r>
              <a:rPr lang="en-GB" sz="1400" dirty="0"/>
              <a:t> (и </a:t>
            </a:r>
            <a:r>
              <a:rPr lang="en-GB" sz="1400" dirty="0" err="1"/>
              <a:t>покажем</a:t>
            </a:r>
            <a:r>
              <a:rPr lang="en-GB" sz="1400" dirty="0"/>
              <a:t>) </a:t>
            </a:r>
            <a:r>
              <a:rPr lang="en-GB" sz="1400" dirty="0" err="1"/>
              <a:t>на</a:t>
            </a:r>
            <a:r>
              <a:rPr lang="en-GB" sz="1400" dirty="0"/>
              <a:t> </a:t>
            </a:r>
            <a:r>
              <a:rPr lang="en-GB" sz="1400" dirty="0" err="1"/>
              <a:t>нашем</a:t>
            </a:r>
            <a:r>
              <a:rPr lang="en-GB" sz="1400" dirty="0"/>
              <a:t> </a:t>
            </a:r>
            <a:r>
              <a:rPr lang="en-GB" sz="1400" dirty="0" err="1" smtClean="0"/>
              <a:t>стенде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№6-08 «СМАРТМЕДИЦИНА»</a:t>
            </a:r>
            <a:r>
              <a:rPr lang="en-GB" sz="1400" dirty="0" smtClean="0"/>
              <a:t>.</a:t>
            </a:r>
            <a:endParaRPr lang="en-GB" sz="1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906" y="2164714"/>
            <a:ext cx="1702188" cy="749471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3962</TotalTime>
  <Words>319</Words>
  <Application>Microsoft Office PowerPoint</Application>
  <PresentationFormat>Экран (16:9)</PresentationFormat>
  <Paragraphs>69</Paragraphs>
  <Slides>9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Economica</vt:lpstr>
      <vt:lpstr>Times New Roman</vt:lpstr>
      <vt:lpstr>Arial</vt:lpstr>
      <vt:lpstr>Open Sans</vt:lpstr>
      <vt:lpstr>luxe</vt:lpstr>
      <vt:lpstr>Автоматизированная проверка назначенных лекаственных средств</vt:lpstr>
      <vt:lpstr>Цена ошибки?</vt:lpstr>
      <vt:lpstr>Важность контроля</vt:lpstr>
      <vt:lpstr>Конкретные цифры</vt:lpstr>
      <vt:lpstr>Что мы проверяем?</vt:lpstr>
      <vt:lpstr>Что будет?</vt:lpstr>
      <vt:lpstr>Альтернатива</vt:lpstr>
      <vt:lpstr>Варианты поставки</vt:lpstr>
      <vt:lpstr>Спасибо за внимание:)    А еще у нас есть облачная МИС с тонким клиентом в браузере,  о которой  мы расскажем Вам (и покажем) на нашем стенде №6-08 «СМАРТМЕДИЦИНА».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Автоматизированная проверка назначенных лекаственных средств</dc:title>
  <dc:creator>Rafeg</dc:creator>
  <cp:lastModifiedBy>Eugene Kuzovlev</cp:lastModifiedBy>
  <cp:revision>9</cp:revision>
  <dcterms:modified xsi:type="dcterms:W3CDTF">2016-03-20T11:25:13Z</dcterms:modified>
</cp:coreProperties>
</file>