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2" r:id="rId2"/>
    <p:sldId id="299" r:id="rId3"/>
    <p:sldId id="315" r:id="rId4"/>
    <p:sldId id="317" r:id="rId5"/>
    <p:sldId id="310" r:id="rId6"/>
    <p:sldId id="311" r:id="rId7"/>
    <p:sldId id="319" r:id="rId8"/>
    <p:sldId id="318" r:id="rId9"/>
    <p:sldId id="320" r:id="rId10"/>
    <p:sldId id="286" r:id="rId11"/>
  </p:sldIdLst>
  <p:sldSz cx="10688638" cy="7562850"/>
  <p:notesSz cx="6858000" cy="9144000"/>
  <p:defaultTextStyle>
    <a:defPPr>
      <a:defRPr lang="en-US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190CDE7-5ABF-4F72-89D0-195FD846F37E}">
          <p14:sldIdLst>
            <p14:sldId id="262"/>
            <p14:sldId id="299"/>
            <p14:sldId id="315"/>
            <p14:sldId id="317"/>
            <p14:sldId id="310"/>
            <p14:sldId id="311"/>
            <p14:sldId id="319"/>
            <p14:sldId id="318"/>
            <p14:sldId id="320"/>
          </p14:sldIdLst>
        </p14:section>
        <p14:section name="Раздел без заголовка" id="{31C4366C-2CA6-4A7B-88C3-4AB6FB7628D6}">
          <p14:sldIdLst>
            <p14:sldId id="2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55D"/>
    <a:srgbClr val="EFEFEF"/>
    <a:srgbClr val="B8A38E"/>
    <a:srgbClr val="5A6770"/>
    <a:srgbClr val="5B6871"/>
    <a:srgbClr val="9881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40" autoAdjust="0"/>
    <p:restoredTop sz="94629" autoAdjust="0"/>
  </p:normalViewPr>
  <p:slideViewPr>
    <p:cSldViewPr snapToGrid="0" snapToObjects="1">
      <p:cViewPr>
        <p:scale>
          <a:sx n="75" d="100"/>
          <a:sy n="75" d="100"/>
        </p:scale>
        <p:origin x="-1620" y="-210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45D3C-2628-47B2-822B-0A3158CF787F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C6B9D-2B46-4264-A886-C879E43BF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8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A13F-EA25-3840-B42D-860897D7CE14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A925-D278-B542-896B-7B9A6A245F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3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A13F-EA25-3840-B42D-860897D7CE14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A925-D278-B542-896B-7B9A6A245F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9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59363" y="334377"/>
            <a:ext cx="2809479" cy="711643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361" y="334377"/>
            <a:ext cx="8255859" cy="71164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A13F-EA25-3840-B42D-860897D7CE14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A925-D278-B542-896B-7B9A6A245F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0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A13F-EA25-3840-B42D-860897D7CE14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A925-D278-B542-896B-7B9A6A245F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88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A13F-EA25-3840-B42D-860897D7CE14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A925-D278-B542-896B-7B9A6A245F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10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361" y="1946734"/>
            <a:ext cx="5531741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245" y="1946734"/>
            <a:ext cx="5533597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A13F-EA25-3840-B42D-860897D7CE14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A925-D278-B542-896B-7B9A6A245F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49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A13F-EA25-3840-B42D-860897D7CE14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A925-D278-B542-896B-7B9A6A245F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5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A13F-EA25-3840-B42D-860897D7CE14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A925-D278-B542-896B-7B9A6A245F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09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A13F-EA25-3840-B42D-860897D7CE14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A925-D278-B542-896B-7B9A6A245F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51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A13F-EA25-3840-B42D-860897D7CE14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A925-D278-B542-896B-7B9A6A245F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25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A13F-EA25-3840-B42D-860897D7CE14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A925-D278-B542-896B-7B9A6A245F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6A13F-EA25-3840-B42D-860897D7CE14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DA925-D278-B542-896B-7B9A6A245F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6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Ksenia@s2snext.com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/>
          <p:nvPr/>
        </p:nvSpPr>
        <p:spPr>
          <a:xfrm>
            <a:off x="377362" y="381907"/>
            <a:ext cx="9927561" cy="6843486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885370" y="997165"/>
            <a:ext cx="809353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chemeClr val="accent6"/>
              </a:buClr>
            </a:pPr>
            <a:r>
              <a:rPr lang="ru-RU" sz="4400" b="1" dirty="0" smtClean="0">
                <a:solidFill>
                  <a:srgbClr val="7C94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Голосовые сервисы </a:t>
            </a:r>
            <a:br>
              <a:rPr lang="ru-RU" sz="4400" b="1" dirty="0" smtClean="0">
                <a:solidFill>
                  <a:srgbClr val="7C94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400" b="1" dirty="0" smtClean="0">
                <a:solidFill>
                  <a:srgbClr val="7C94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медицинского контакт-центра</a:t>
            </a:r>
            <a:endParaRPr lang="ru-RU" sz="4400" b="1" dirty="0">
              <a:solidFill>
                <a:srgbClr val="7C94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 descr="C:\Users\ksu\Desktop\Untitle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6181274"/>
            <a:ext cx="10668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ksu\Dropbox\S2S\Сайт\design\IT&amp;Med\morda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1724025"/>
            <a:ext cx="5667375" cy="802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39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77362" y="362857"/>
            <a:ext cx="9927561" cy="6843486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C:\__S2S_next\____DOC\MedVox\Дизайн\преза\s2s_next_presentation_white_bg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034" y="686973"/>
            <a:ext cx="5738949" cy="651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345113" y="5455725"/>
            <a:ext cx="39875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>
              <a:buClr>
                <a:schemeClr val="accent6"/>
              </a:buClr>
            </a:pPr>
            <a:r>
              <a:rPr lang="ru-RU" sz="2400" dirty="0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Ксения </a:t>
            </a:r>
            <a:r>
              <a:rPr lang="ru-RU" sz="2400" dirty="0" err="1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Засыпкина</a:t>
            </a:r>
            <a:endParaRPr lang="ru-RU" sz="2400" dirty="0" smtClean="0">
              <a:solidFill>
                <a:srgbClr val="4955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6700">
              <a:buClr>
                <a:schemeClr val="accent6"/>
              </a:buClr>
            </a:pPr>
            <a:r>
              <a:rPr lang="ru-RU" sz="2400" dirty="0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+7 (910) 406-40-86</a:t>
            </a:r>
          </a:p>
          <a:p>
            <a:pPr marL="266700">
              <a:buClr>
                <a:schemeClr val="accent6"/>
              </a:buClr>
            </a:pPr>
            <a:r>
              <a:rPr lang="en-US" sz="2400" dirty="0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ksenia@s2snext.com</a:t>
            </a:r>
            <a:r>
              <a:rPr lang="en-US" sz="2400" dirty="0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2400" dirty="0">
              <a:solidFill>
                <a:srgbClr val="4955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 descr="C:\Users\ksu\Desktop\Untitled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01443"/>
            <a:ext cx="10668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44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80538" y="359682"/>
            <a:ext cx="9927561" cy="6843486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DE8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615" y="656448"/>
            <a:ext cx="206098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5A67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S2S Next</a:t>
            </a:r>
            <a:endParaRPr lang="en-US" sz="1700" dirty="0">
              <a:solidFill>
                <a:srgbClr val="5A677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9106" y="1043371"/>
            <a:ext cx="7627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pc="180" dirty="0" smtClean="0">
                <a:solidFill>
                  <a:srgbClr val="5B68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СТАТИСТИКА</a:t>
            </a:r>
          </a:p>
        </p:txBody>
      </p:sp>
      <p:pic>
        <p:nvPicPr>
          <p:cNvPr id="14" name="Picture 13" descr="logo_medvo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79" y="682172"/>
            <a:ext cx="1487683" cy="302496"/>
          </a:xfrm>
          <a:prstGeom prst="rect">
            <a:avLst/>
          </a:prstGeom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>
            <a:lvl1pPr marL="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287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31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746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18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rgbClr val="B8A38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2000" dirty="0">
              <a:solidFill>
                <a:srgbClr val="B8A38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2000" dirty="0" smtClean="0">
              <a:solidFill>
                <a:srgbClr val="4955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92276" y="6653495"/>
            <a:ext cx="1407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54D4A4-5791-4852-83A0-83D82451931B}" type="slidenum">
              <a:rPr lang="en-US" sz="1400" smtClean="0">
                <a:solidFill>
                  <a:srgbClr val="5A67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2</a:t>
            </a:fld>
            <a:endParaRPr lang="en-US" sz="1400" dirty="0">
              <a:solidFill>
                <a:srgbClr val="5A677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2" descr="C:\Users\ksu\Dropbox\S2S\Сайт\design\IT&amp;Med\c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35" y="2062758"/>
            <a:ext cx="941797" cy="60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ksu\Dropbox\S2S\Сайт\design\IT&amp;Med\zapic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83" y="3216919"/>
            <a:ext cx="6477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ksu\Dropbox\S2S\Сайт\design\IT&amp;Med\otmen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63" y="4396869"/>
            <a:ext cx="82867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ksu\Dropbox\S2S\Сайт\design\IT&amp;Med\Pacient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83" y="4395775"/>
            <a:ext cx="67627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ksu\Dropbox\S2S\Сайт\design\IT&amp;Med\LP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694" y="2140917"/>
            <a:ext cx="814362" cy="61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ksu\Dropbox\S2S\Сайт\design\IT&amp;Med\zapici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013" y="3216919"/>
            <a:ext cx="84772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70637" y="2208956"/>
            <a:ext cx="39919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rgbClr val="E7B900"/>
              </a:buClr>
              <a:defRPr/>
            </a:pPr>
            <a:r>
              <a:rPr lang="ru-RU" altLang="ru-RU" sz="2400" i="1" dirty="0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7 регионов</a:t>
            </a:r>
            <a:endParaRPr lang="en-US" altLang="ru-RU" sz="2400" i="1" dirty="0">
              <a:solidFill>
                <a:srgbClr val="4955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70637" y="3395984"/>
            <a:ext cx="37471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rgbClr val="E7B900"/>
              </a:buClr>
              <a:defRPr/>
            </a:pPr>
            <a:r>
              <a:rPr lang="en-US" altLang="ru-RU" sz="2400" i="1" dirty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</a:t>
            </a:r>
            <a:r>
              <a:rPr lang="ru-RU" altLang="ru-RU" sz="2400" i="1" dirty="0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90 </a:t>
            </a:r>
            <a:r>
              <a:rPr lang="en-US" altLang="ru-RU" sz="2400" i="1" dirty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000</a:t>
            </a:r>
            <a:r>
              <a:rPr lang="ru-RU" altLang="ru-RU" sz="2400" i="1" dirty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обращений</a:t>
            </a:r>
            <a:endParaRPr lang="en-US" altLang="ru-RU" sz="2400" i="1" dirty="0">
              <a:solidFill>
                <a:srgbClr val="4955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36689" y="4504175"/>
            <a:ext cx="44618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rgbClr val="E7B900"/>
              </a:buClr>
              <a:defRPr/>
            </a:pPr>
            <a:r>
              <a:rPr lang="ru-RU" altLang="ru-RU" sz="2400" i="1" dirty="0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Ок. 700 000 напоминаний</a:t>
            </a:r>
            <a:endParaRPr lang="en-US" altLang="ru-RU" sz="2400" i="1" dirty="0">
              <a:solidFill>
                <a:srgbClr val="4955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03494" y="3333746"/>
            <a:ext cx="3304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rgbClr val="E7B900"/>
              </a:buClr>
              <a:defRPr/>
            </a:pPr>
            <a:r>
              <a:rPr lang="ru-RU" altLang="ru-RU" sz="2400" i="1" dirty="0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Ок. 20 </a:t>
            </a:r>
            <a:r>
              <a:rPr lang="en-US" altLang="ru-RU" sz="2400" i="1" dirty="0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000 </a:t>
            </a:r>
            <a:r>
              <a:rPr lang="ru-RU" altLang="ru-RU" sz="2400" i="1" dirty="0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записей</a:t>
            </a:r>
            <a:endParaRPr lang="en-US" altLang="ru-RU" sz="2400" i="1" dirty="0">
              <a:solidFill>
                <a:srgbClr val="4955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003494" y="4503079"/>
            <a:ext cx="3304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rgbClr val="E7B900"/>
              </a:buClr>
              <a:defRPr/>
            </a:pPr>
            <a:r>
              <a:rPr lang="ru-RU" altLang="ru-RU" sz="2400" i="1" dirty="0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Ок. 20 000 отмен</a:t>
            </a:r>
            <a:endParaRPr lang="en-US" altLang="ru-RU" sz="2400" i="1" dirty="0">
              <a:solidFill>
                <a:srgbClr val="4955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9" name="Picture 11" descr="C:\Users\ksu\Dropbox\S2S\Сайт\design\IT&amp;Med\vigoda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107" y="5364507"/>
            <a:ext cx="1236205" cy="159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2974507" y="5678488"/>
            <a:ext cx="6607644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rgbClr val="E7B900"/>
              </a:buClr>
              <a:defRPr/>
            </a:pPr>
            <a:r>
              <a:rPr lang="ru-RU" altLang="ru-RU" sz="2400" i="1" dirty="0" smtClean="0">
                <a:solidFill>
                  <a:srgbClr val="DE8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Система позволяет экономить в месяц</a:t>
            </a:r>
          </a:p>
          <a:p>
            <a:pPr algn="just">
              <a:spcBef>
                <a:spcPts val="600"/>
              </a:spcBef>
              <a:buClr>
                <a:srgbClr val="E7B900"/>
              </a:buClr>
              <a:defRPr/>
            </a:pPr>
            <a:r>
              <a:rPr lang="ru-RU" altLang="ru-RU" sz="2400" b="1" i="1" dirty="0" smtClean="0">
                <a:solidFill>
                  <a:srgbClr val="DE8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</a:t>
            </a:r>
            <a:r>
              <a:rPr lang="ru-RU" altLang="ru-RU" sz="2400" i="1" dirty="0" smtClean="0">
                <a:solidFill>
                  <a:srgbClr val="DE8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2400" b="1" i="1" dirty="0" smtClean="0">
                <a:solidFill>
                  <a:srgbClr val="DE8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50 000 до 2 000 000 руб.</a:t>
            </a:r>
            <a:endParaRPr lang="en-US" altLang="ru-RU" sz="2400" b="1" i="1" dirty="0">
              <a:solidFill>
                <a:srgbClr val="DE84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03494" y="2217637"/>
            <a:ext cx="3426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rgbClr val="E7B900"/>
              </a:buClr>
              <a:defRPr/>
            </a:pPr>
            <a:r>
              <a:rPr lang="ru-RU" altLang="ru-RU" sz="2400" i="1" dirty="0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Более 100 ЛПУ</a:t>
            </a:r>
            <a:endParaRPr lang="en-US" altLang="ru-RU" sz="2400" i="1" dirty="0">
              <a:solidFill>
                <a:srgbClr val="4955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42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77362" y="362857"/>
            <a:ext cx="9927561" cy="6843486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615" y="656448"/>
            <a:ext cx="206098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5A67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S2S Next</a:t>
            </a:r>
            <a:endParaRPr lang="en-US" sz="1700" dirty="0">
              <a:solidFill>
                <a:srgbClr val="5A677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9106" y="1043371"/>
            <a:ext cx="7627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pc="180" dirty="0" smtClean="0">
                <a:solidFill>
                  <a:srgbClr val="5B68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ЗАПИСЬ НА ПРИЕМ</a:t>
            </a:r>
          </a:p>
        </p:txBody>
      </p:sp>
      <p:pic>
        <p:nvPicPr>
          <p:cNvPr id="14" name="Picture 13" descr="logo_medvo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79" y="682172"/>
            <a:ext cx="1487683" cy="302496"/>
          </a:xfrm>
          <a:prstGeom prst="rect">
            <a:avLst/>
          </a:prstGeom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>
            <a:lvl1pPr marL="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287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31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746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18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rgbClr val="B8A38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2000" dirty="0">
              <a:solidFill>
                <a:srgbClr val="B8A38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2000" dirty="0" smtClean="0">
              <a:solidFill>
                <a:srgbClr val="4955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529172" y="1807535"/>
            <a:ext cx="9347590" cy="5153737"/>
          </a:xfrm>
          <a:prstGeom prst="rect">
            <a:avLst/>
          </a:prstGeom>
        </p:spPr>
        <p:txBody>
          <a:bodyPr vert="horz" lIns="104287" tIns="52144" rIns="104287" bIns="52144" rtlCol="0">
            <a:noAutofit/>
          </a:bodyPr>
          <a:lstStyle>
            <a:lvl1pPr marL="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287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31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746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18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algn="l">
              <a:spcBef>
                <a:spcPts val="1200"/>
              </a:spcBef>
              <a:buClr>
                <a:schemeClr val="accent6"/>
              </a:buClr>
            </a:pPr>
            <a:r>
              <a:rPr lang="ru-RU" sz="2400" i="1" dirty="0">
                <a:solidFill>
                  <a:srgbClr val="DE8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Общие показатели диалога</a:t>
            </a:r>
            <a:endParaRPr lang="en-US" sz="2400" i="1" dirty="0">
              <a:solidFill>
                <a:srgbClr val="DE84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09600" indent="-342900" algn="l">
              <a:spcBef>
                <a:spcPts val="1200"/>
              </a:spcBef>
              <a:buClr>
                <a:schemeClr val="accent6"/>
              </a:buClr>
              <a:buFont typeface="+mj-lt"/>
              <a:buAutoNum type="arabicPeriod"/>
            </a:pPr>
            <a:r>
              <a:rPr lang="ru-RU" sz="2400" dirty="0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Среднее время записи – 3 минуты.</a:t>
            </a:r>
            <a:endParaRPr lang="ru-RU" sz="2400" dirty="0">
              <a:solidFill>
                <a:srgbClr val="4955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09600" indent="-342900" algn="l">
              <a:spcBef>
                <a:spcPts val="1200"/>
              </a:spcBef>
              <a:buClr>
                <a:schemeClr val="accent6"/>
              </a:buClr>
              <a:buFont typeface="+mj-lt"/>
              <a:buAutoNum type="arabicPeriod"/>
            </a:pPr>
            <a:r>
              <a:rPr lang="ru-RU" sz="2400" dirty="0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расчете на один канал</a:t>
            </a:r>
          </a:p>
          <a:p>
            <a:pPr marL="1245337" lvl="1" indent="-457200" algn="l">
              <a:spcBef>
                <a:spcPts val="1200"/>
              </a:spcBef>
              <a:buClr>
                <a:schemeClr val="accent6"/>
              </a:buClr>
              <a:buFont typeface="+mj-lt"/>
              <a:buAutoNum type="arabicParenR"/>
            </a:pPr>
            <a:r>
              <a:rPr lang="ru-RU" sz="2000" dirty="0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Количество звонков в день: 200.</a:t>
            </a:r>
          </a:p>
          <a:p>
            <a:pPr marL="1245337" lvl="1" indent="-457200" algn="l">
              <a:spcBef>
                <a:spcPts val="1200"/>
              </a:spcBef>
              <a:buClr>
                <a:schemeClr val="accent6"/>
              </a:buClr>
              <a:buFont typeface="+mj-lt"/>
              <a:buAutoNum type="arabicParenR"/>
            </a:pPr>
            <a:r>
              <a:rPr lang="ru-RU" sz="2000" dirty="0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Количество записей в день: 70.</a:t>
            </a:r>
          </a:p>
          <a:p>
            <a:pPr marL="266700" algn="l">
              <a:spcBef>
                <a:spcPts val="1200"/>
              </a:spcBef>
              <a:buClr>
                <a:schemeClr val="accent6"/>
              </a:buClr>
            </a:pPr>
            <a:endParaRPr lang="ru-RU" sz="2400" dirty="0" smtClean="0">
              <a:solidFill>
                <a:srgbClr val="4955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6700" algn="l">
              <a:spcBef>
                <a:spcPts val="1200"/>
              </a:spcBef>
              <a:buClr>
                <a:schemeClr val="accent6"/>
              </a:buClr>
            </a:pPr>
            <a:r>
              <a:rPr lang="ru-RU" sz="2400" dirty="0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Система способна принять в 1,5 раза больше звонков, чем оператор!</a:t>
            </a:r>
          </a:p>
          <a:p>
            <a:pPr marL="609600" indent="-342900" algn="l">
              <a:spcBef>
                <a:spcPts val="1200"/>
              </a:spcBef>
              <a:buClr>
                <a:schemeClr val="accent6"/>
              </a:buClr>
              <a:buFont typeface="+mj-lt"/>
              <a:buAutoNum type="arabicPeriod"/>
            </a:pPr>
            <a:endParaRPr lang="ru-RU" sz="2400" dirty="0" smtClean="0">
              <a:solidFill>
                <a:srgbClr val="4955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6700" algn="l">
              <a:spcBef>
                <a:spcPts val="1200"/>
              </a:spcBef>
              <a:buClr>
                <a:schemeClr val="accent6"/>
              </a:buClr>
            </a:pPr>
            <a:endParaRPr lang="ru-RU" sz="1800" dirty="0">
              <a:solidFill>
                <a:srgbClr val="4955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92276" y="6653495"/>
            <a:ext cx="1407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54D4A4-5791-4852-83A0-83D82451931B}" type="slidenum">
              <a:rPr lang="en-US" sz="1400" smtClean="0">
                <a:solidFill>
                  <a:srgbClr val="5A67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3</a:t>
            </a:fld>
            <a:endParaRPr lang="en-US" sz="1400" dirty="0">
              <a:solidFill>
                <a:srgbClr val="5A677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62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77362" y="362857"/>
            <a:ext cx="9927561" cy="6843486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615" y="656448"/>
            <a:ext cx="206098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5A67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S2S Next</a:t>
            </a:r>
            <a:endParaRPr lang="en-US" sz="1700" dirty="0">
              <a:solidFill>
                <a:srgbClr val="5A677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9106" y="1043371"/>
            <a:ext cx="7627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pc="180" dirty="0" smtClean="0">
                <a:solidFill>
                  <a:srgbClr val="5B68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ЗАПИСЬ НА ПРИЕМ</a:t>
            </a:r>
          </a:p>
        </p:txBody>
      </p:sp>
      <p:pic>
        <p:nvPicPr>
          <p:cNvPr id="14" name="Picture 13" descr="logo_medvo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79" y="682172"/>
            <a:ext cx="1487683" cy="302496"/>
          </a:xfrm>
          <a:prstGeom prst="rect">
            <a:avLst/>
          </a:prstGeom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>
            <a:lvl1pPr marL="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287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31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746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18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rgbClr val="B8A38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2000" dirty="0">
              <a:solidFill>
                <a:srgbClr val="B8A38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2000" dirty="0" smtClean="0">
              <a:solidFill>
                <a:srgbClr val="4955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529172" y="1807535"/>
            <a:ext cx="9347590" cy="5153737"/>
          </a:xfrm>
          <a:prstGeom prst="rect">
            <a:avLst/>
          </a:prstGeom>
        </p:spPr>
        <p:txBody>
          <a:bodyPr vert="horz" lIns="104287" tIns="52144" rIns="104287" bIns="52144" rtlCol="0">
            <a:noAutofit/>
          </a:bodyPr>
          <a:lstStyle>
            <a:lvl1pPr marL="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287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31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746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18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algn="l">
              <a:spcBef>
                <a:spcPts val="1200"/>
              </a:spcBef>
              <a:buClr>
                <a:schemeClr val="accent6"/>
              </a:buClr>
            </a:pPr>
            <a:r>
              <a:rPr lang="ru-RU" sz="2400" i="1" dirty="0">
                <a:solidFill>
                  <a:srgbClr val="DE8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Финансовые показатели</a:t>
            </a:r>
            <a:endParaRPr lang="en-US" sz="2400" i="1" dirty="0">
              <a:solidFill>
                <a:srgbClr val="DE84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09600" indent="-342900" algn="l">
              <a:spcBef>
                <a:spcPts val="1200"/>
              </a:spcBef>
              <a:buClr>
                <a:schemeClr val="accent6"/>
              </a:buClr>
              <a:buFont typeface="+mj-lt"/>
              <a:buAutoNum type="arabicPeriod"/>
            </a:pPr>
            <a:r>
              <a:rPr lang="ru-RU" sz="2400" dirty="0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Средняя стоимость обработки одного звонка: </a:t>
            </a:r>
            <a:r>
              <a:rPr lang="en-US" sz="2400" dirty="0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 </a:t>
            </a:r>
            <a:r>
              <a:rPr lang="ru-RU" sz="2400" dirty="0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руб.</a:t>
            </a:r>
            <a:endParaRPr lang="ru-RU" sz="2400" dirty="0" smtClean="0">
              <a:solidFill>
                <a:srgbClr val="4955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09600" indent="-342900" algn="l">
              <a:spcBef>
                <a:spcPts val="1200"/>
              </a:spcBef>
              <a:buClr>
                <a:schemeClr val="accent6"/>
              </a:buClr>
              <a:buFont typeface="+mj-lt"/>
              <a:buAutoNum type="arabicPeriod"/>
            </a:pPr>
            <a:r>
              <a:rPr lang="ru-RU" sz="2400" dirty="0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Стоимость решения в расчете на 1 запись – 15 руб. </a:t>
            </a:r>
          </a:p>
          <a:p>
            <a:pPr marL="609600" indent="-342900" algn="l">
              <a:spcBef>
                <a:spcPts val="1200"/>
              </a:spcBef>
              <a:buClr>
                <a:schemeClr val="accent6"/>
              </a:buClr>
              <a:buFont typeface="+mj-lt"/>
              <a:buAutoNum type="arabicPeriod"/>
            </a:pPr>
            <a:r>
              <a:rPr lang="ru-RU" sz="2400" dirty="0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Ежемесячные затраты на систему в расчете на канал: 20 000 руб.</a:t>
            </a:r>
          </a:p>
          <a:p>
            <a:pPr marL="609600" indent="-342900" algn="l">
              <a:spcBef>
                <a:spcPts val="1200"/>
              </a:spcBef>
              <a:buClr>
                <a:schemeClr val="accent6"/>
              </a:buClr>
              <a:buFont typeface="+mj-lt"/>
              <a:buAutoNum type="arabicPeriod"/>
            </a:pPr>
            <a:r>
              <a:rPr lang="ru-RU" sz="2400" dirty="0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канал системы позволяет заменить 2 операторов. </a:t>
            </a:r>
          </a:p>
          <a:p>
            <a:pPr marL="609600" indent="-342900" algn="l">
              <a:spcBef>
                <a:spcPts val="1200"/>
              </a:spcBef>
              <a:buClr>
                <a:schemeClr val="accent6"/>
              </a:buClr>
              <a:buFont typeface="+mj-lt"/>
              <a:buAutoNum type="arabicPeriod"/>
            </a:pPr>
            <a:endParaRPr lang="ru-RU" sz="2400" dirty="0" smtClean="0">
              <a:solidFill>
                <a:srgbClr val="4955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6700" algn="l">
              <a:spcBef>
                <a:spcPts val="1200"/>
              </a:spcBef>
              <a:buClr>
                <a:schemeClr val="accent6"/>
              </a:buClr>
            </a:pPr>
            <a:endParaRPr lang="ru-RU" sz="1800" dirty="0">
              <a:solidFill>
                <a:srgbClr val="4955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92276" y="6653495"/>
            <a:ext cx="1407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54D4A4-5791-4852-83A0-83D82451931B}" type="slidenum">
              <a:rPr lang="en-US" sz="1400" smtClean="0">
                <a:solidFill>
                  <a:srgbClr val="5A67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4</a:t>
            </a:fld>
            <a:endParaRPr lang="en-US" sz="1400" dirty="0">
              <a:solidFill>
                <a:srgbClr val="5A677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3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377362" y="362857"/>
            <a:ext cx="9927561" cy="6843486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92276" y="6653495"/>
            <a:ext cx="1407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54D4A4-5791-4852-83A0-83D82451931B}" type="slidenum">
              <a:rPr lang="en-US" sz="1400" smtClean="0">
                <a:solidFill>
                  <a:srgbClr val="5A67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5</a:t>
            </a:fld>
            <a:endParaRPr lang="en-US" sz="1400" dirty="0">
              <a:solidFill>
                <a:srgbClr val="5A677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615" y="656448"/>
            <a:ext cx="206098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5A67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S2S Next</a:t>
            </a:r>
            <a:endParaRPr lang="en-US" sz="1700" dirty="0">
              <a:solidFill>
                <a:srgbClr val="5A677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13" descr="logo_medvo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79" y="682172"/>
            <a:ext cx="1487683" cy="3024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69107" y="1043371"/>
            <a:ext cx="8485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pc="180" dirty="0" smtClean="0">
                <a:solidFill>
                  <a:srgbClr val="5B68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ПОДТВЕРЖДЕНИЕ ПРИЕМА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29172" y="1807535"/>
            <a:ext cx="9347590" cy="5153737"/>
          </a:xfrm>
          <a:prstGeom prst="rect">
            <a:avLst/>
          </a:prstGeom>
        </p:spPr>
        <p:txBody>
          <a:bodyPr vert="horz" lIns="104287" tIns="52144" rIns="104287" bIns="52144" rtlCol="0">
            <a:noAutofit/>
          </a:bodyPr>
          <a:lstStyle>
            <a:lvl1pPr marL="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287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31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746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18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algn="l">
              <a:spcBef>
                <a:spcPts val="1200"/>
              </a:spcBef>
              <a:buClr>
                <a:schemeClr val="accent6"/>
              </a:buClr>
            </a:pPr>
            <a:r>
              <a:rPr lang="ru-RU" sz="2400" i="1" dirty="0">
                <a:solidFill>
                  <a:srgbClr val="DE8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Общие показатели диалога</a:t>
            </a:r>
          </a:p>
          <a:p>
            <a:pPr marL="723900" indent="-457200" algn="l">
              <a:spcBef>
                <a:spcPts val="1200"/>
              </a:spcBef>
              <a:buClr>
                <a:schemeClr val="accent6"/>
              </a:buClr>
              <a:buFont typeface="+mj-lt"/>
              <a:buAutoNum type="arabicPeriod"/>
            </a:pPr>
            <a:r>
              <a:rPr lang="ru-RU" sz="2400" dirty="0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Среднее время разговора с системой – 35 сек., у оператора – 20 сек.</a:t>
            </a:r>
          </a:p>
          <a:p>
            <a:pPr marL="723900" indent="-457200" algn="l">
              <a:spcBef>
                <a:spcPts val="1200"/>
              </a:spcBef>
              <a:buClr>
                <a:schemeClr val="accent6"/>
              </a:buClr>
              <a:buFont typeface="+mj-lt"/>
              <a:buAutoNum type="arabicPeriod"/>
            </a:pPr>
            <a:r>
              <a:rPr lang="ru-RU" sz="2400" dirty="0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Среднее количество звонков в день на канал – 500, у оператора – 200</a:t>
            </a:r>
            <a:r>
              <a:rPr lang="ru-RU" sz="2400" dirty="0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723900" indent="-457200" algn="l">
              <a:spcBef>
                <a:spcPts val="1200"/>
              </a:spcBef>
              <a:buClr>
                <a:schemeClr val="accent6"/>
              </a:buClr>
              <a:buFont typeface="+mj-lt"/>
              <a:buAutoNum type="arabicPeriod"/>
            </a:pPr>
            <a:r>
              <a:rPr lang="ru-RU" sz="2400" dirty="0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Стоимость уведомления через систему – 1,8 руб.</a:t>
            </a:r>
            <a:endParaRPr lang="ru-RU" sz="2400" dirty="0" smtClean="0">
              <a:solidFill>
                <a:srgbClr val="4955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6700" algn="l">
              <a:spcBef>
                <a:spcPts val="1200"/>
              </a:spcBef>
              <a:buClr>
                <a:schemeClr val="accent6"/>
              </a:buClr>
            </a:pPr>
            <a:endParaRPr lang="ru-RU" sz="2400" dirty="0" smtClean="0">
              <a:solidFill>
                <a:srgbClr val="4955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23900" indent="-457200" algn="l">
              <a:spcBef>
                <a:spcPts val="1200"/>
              </a:spcBef>
              <a:buClr>
                <a:schemeClr val="accent6"/>
              </a:buClr>
              <a:buFont typeface="+mj-lt"/>
              <a:buAutoNum type="arabicPeriod"/>
            </a:pPr>
            <a:endParaRPr lang="ru-RU" sz="2400" dirty="0">
              <a:solidFill>
                <a:srgbClr val="4955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99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377362" y="362857"/>
            <a:ext cx="9927561" cy="6843486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92276" y="6653495"/>
            <a:ext cx="1407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54D4A4-5791-4852-83A0-83D82451931B}" type="slidenum">
              <a:rPr lang="en-US" sz="1400" smtClean="0">
                <a:solidFill>
                  <a:srgbClr val="5A67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6</a:t>
            </a:fld>
            <a:endParaRPr lang="en-US" sz="1400" dirty="0">
              <a:solidFill>
                <a:srgbClr val="5A677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615" y="656448"/>
            <a:ext cx="206098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5A67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S2S Next</a:t>
            </a:r>
            <a:endParaRPr lang="en-US" sz="1700" dirty="0">
              <a:solidFill>
                <a:srgbClr val="5A677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13" descr="logo_medvo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79" y="682172"/>
            <a:ext cx="1487683" cy="302496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638615" y="6758339"/>
            <a:ext cx="9619774" cy="407034"/>
          </a:xfrm>
          <a:prstGeom prst="rect">
            <a:avLst/>
          </a:prstGeom>
        </p:spPr>
        <p:txBody>
          <a:bodyPr vert="horz" lIns="104287" tIns="52144" rIns="104287" bIns="52144" rtlCol="0">
            <a:normAutofit lnSpcReduction="10000"/>
          </a:bodyPr>
          <a:lstStyle>
            <a:lvl1pPr marL="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287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31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746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18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i="1" dirty="0" smtClean="0">
                <a:solidFill>
                  <a:srgbClr val="DE8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данным презентации Директора по ИТ ГК «</a:t>
            </a:r>
            <a:r>
              <a:rPr lang="ru-RU" sz="2000" i="1" dirty="0" err="1" smtClean="0">
                <a:solidFill>
                  <a:srgbClr val="DE8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Медси</a:t>
            </a:r>
            <a:r>
              <a:rPr lang="ru-RU" sz="2000" i="1" dirty="0" smtClean="0">
                <a:solidFill>
                  <a:srgbClr val="DE8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», 03.11.2015.</a:t>
            </a:r>
            <a:endParaRPr lang="ru-RU" sz="2000" i="1" dirty="0">
              <a:solidFill>
                <a:srgbClr val="DE84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9107" y="1043371"/>
            <a:ext cx="8485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pc="180" dirty="0" smtClean="0">
                <a:solidFill>
                  <a:srgbClr val="5B68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ПОДТВЕРЖДЕНИЕ ПРИЕМА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47" y="1670082"/>
            <a:ext cx="8925715" cy="508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21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77362" y="362857"/>
            <a:ext cx="9927561" cy="6843486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92276" y="6653495"/>
            <a:ext cx="1407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54D4A4-5791-4852-83A0-83D82451931B}" type="slidenum">
              <a:rPr lang="en-US" sz="1400" smtClean="0">
                <a:solidFill>
                  <a:srgbClr val="5A67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fld>
            <a:endParaRPr lang="en-US" sz="1400" dirty="0">
              <a:solidFill>
                <a:srgbClr val="5A677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615" y="656448"/>
            <a:ext cx="206098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5A67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S2S Next</a:t>
            </a:r>
            <a:endParaRPr lang="en-US" sz="1700" dirty="0">
              <a:solidFill>
                <a:srgbClr val="5A677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9107" y="1043371"/>
            <a:ext cx="8635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pc="180" dirty="0" smtClean="0">
                <a:solidFill>
                  <a:srgbClr val="5B68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ЛЮБОПЫТНАЯ СТАТИСТИКА</a:t>
            </a:r>
          </a:p>
        </p:txBody>
      </p:sp>
      <p:pic>
        <p:nvPicPr>
          <p:cNvPr id="14" name="Picture 13" descr="logo_medvo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79" y="682172"/>
            <a:ext cx="1487683" cy="302496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529172" y="1807535"/>
            <a:ext cx="9347590" cy="5153737"/>
          </a:xfrm>
          <a:prstGeom prst="rect">
            <a:avLst/>
          </a:prstGeom>
        </p:spPr>
        <p:txBody>
          <a:bodyPr vert="horz" lIns="104287" tIns="52144" rIns="104287" bIns="52144" rtlCol="0">
            <a:noAutofit/>
          </a:bodyPr>
          <a:lstStyle>
            <a:lvl1pPr marL="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287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31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746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18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342900" algn="l">
              <a:spcBef>
                <a:spcPts val="1200"/>
              </a:spcBef>
              <a:buClr>
                <a:schemeClr val="accent6"/>
              </a:buClr>
              <a:buFont typeface="+mj-lt"/>
              <a:buAutoNum type="arabicPeriod"/>
            </a:pPr>
            <a:r>
              <a:rPr lang="ru-RU" sz="2400" dirty="0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Явка пациентов Горно-Алтайской республиканской больницы </a:t>
            </a:r>
            <a:r>
              <a:rPr lang="ru-RU" sz="2400" dirty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после внедрения сервиса напоминания о приеме увеличилась </a:t>
            </a:r>
            <a:r>
              <a:rPr lang="ru-RU" sz="2400" dirty="0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 раза (с 30% до 60%).</a:t>
            </a:r>
          </a:p>
          <a:p>
            <a:pPr marL="609600" indent="-342900" algn="l">
              <a:spcBef>
                <a:spcPts val="1200"/>
              </a:spcBef>
              <a:buClr>
                <a:schemeClr val="accent6"/>
              </a:buClr>
              <a:buFont typeface="+mj-lt"/>
              <a:buAutoNum type="arabicPeriod"/>
            </a:pPr>
            <a:r>
              <a:rPr lang="ru-RU" sz="2400" dirty="0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80% пациентов отвечают </a:t>
            </a:r>
            <a:r>
              <a:rPr lang="ru-RU" sz="2400" dirty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sz="2400" dirty="0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вопросы точно.</a:t>
            </a:r>
          </a:p>
          <a:p>
            <a:pPr marL="609600" indent="-342900" algn="l">
              <a:spcBef>
                <a:spcPts val="1200"/>
              </a:spcBef>
              <a:buClr>
                <a:schemeClr val="accent6"/>
              </a:buClr>
              <a:buFont typeface="+mj-lt"/>
              <a:buAutoNum type="arabicPeriod"/>
            </a:pPr>
            <a:r>
              <a:rPr lang="ru-RU" sz="2400" dirty="0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Только 12% не знают фамилию врача.</a:t>
            </a:r>
          </a:p>
          <a:p>
            <a:pPr marL="609600" indent="-342900" algn="l">
              <a:spcBef>
                <a:spcPts val="1200"/>
              </a:spcBef>
              <a:buClr>
                <a:schemeClr val="accent6"/>
              </a:buClr>
              <a:buFont typeface="+mj-lt"/>
              <a:buAutoNum type="arabicPeriod"/>
            </a:pPr>
            <a:r>
              <a:rPr lang="ru-RU" sz="2400" dirty="0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37% пациентов считают, что им звонил человек.</a:t>
            </a:r>
          </a:p>
          <a:p>
            <a:pPr marL="609600" indent="-342900" algn="l">
              <a:spcBef>
                <a:spcPts val="1200"/>
              </a:spcBef>
              <a:buClr>
                <a:schemeClr val="accent6"/>
              </a:buClr>
              <a:buFont typeface="+mj-lt"/>
              <a:buAutoNum type="arabicPeriod"/>
            </a:pPr>
            <a:r>
              <a:rPr lang="ru-RU" sz="2400" dirty="0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90% хотят в продолжать получать звонки с напоминанием о приеме.</a:t>
            </a:r>
          </a:p>
          <a:p>
            <a:pPr marL="266700" algn="l">
              <a:spcBef>
                <a:spcPts val="1200"/>
              </a:spcBef>
              <a:buClr>
                <a:schemeClr val="accent6"/>
              </a:buClr>
            </a:pPr>
            <a:endParaRPr lang="ru-RU" sz="2400" dirty="0" smtClean="0">
              <a:solidFill>
                <a:srgbClr val="4955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6700" algn="l">
              <a:spcBef>
                <a:spcPts val="1200"/>
              </a:spcBef>
              <a:buClr>
                <a:schemeClr val="accent6"/>
              </a:buClr>
            </a:pPr>
            <a:endParaRPr lang="ru-RU" sz="1800" dirty="0">
              <a:solidFill>
                <a:srgbClr val="4955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90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77362" y="362857"/>
            <a:ext cx="9927561" cy="6843486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92276" y="6653495"/>
            <a:ext cx="1407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54D4A4-5791-4852-83A0-83D82451931B}" type="slidenum">
              <a:rPr lang="en-US" sz="1400" smtClean="0">
                <a:solidFill>
                  <a:srgbClr val="5A67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fld>
            <a:endParaRPr lang="en-US" sz="1400" dirty="0">
              <a:solidFill>
                <a:srgbClr val="5A677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615" y="656448"/>
            <a:ext cx="206098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5A67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S2S Next</a:t>
            </a:r>
            <a:endParaRPr lang="en-US" sz="1700" dirty="0">
              <a:solidFill>
                <a:srgbClr val="5A677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9107" y="1043371"/>
            <a:ext cx="8635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pc="180" dirty="0" smtClean="0">
                <a:solidFill>
                  <a:srgbClr val="5B68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ЭФФЕКТИВНОСТЬ</a:t>
            </a:r>
          </a:p>
        </p:txBody>
      </p:sp>
      <p:pic>
        <p:nvPicPr>
          <p:cNvPr id="14" name="Picture 13" descr="logo_medvo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79" y="682172"/>
            <a:ext cx="1487683" cy="302496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534432" y="1764666"/>
            <a:ext cx="4810681" cy="5349567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>
            <a:lvl1pPr marL="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287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31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746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18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algn="l"/>
            <a:r>
              <a:rPr lang="ru-RU" sz="2000" i="1" dirty="0">
                <a:solidFill>
                  <a:srgbClr val="DE8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Экономическая</a:t>
            </a:r>
            <a:endParaRPr lang="ru-RU" sz="1800" i="1" dirty="0">
              <a:solidFill>
                <a:srgbClr val="DE84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09600" indent="-342900" algn="l">
              <a:lnSpc>
                <a:spcPct val="150000"/>
              </a:lnSpc>
              <a:spcBef>
                <a:spcPts val="1200"/>
              </a:spcBef>
              <a:buClr>
                <a:schemeClr val="accent6"/>
              </a:buClr>
              <a:buFont typeface="+mj-lt"/>
              <a:buAutoNum type="arabicPeriod"/>
            </a:pPr>
            <a:r>
              <a:rPr lang="ru-RU" altLang="ru-RU" sz="1800" dirty="0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/>
              </a:rPr>
              <a:t>Больше записей в режиме 24/7.</a:t>
            </a:r>
            <a:endParaRPr lang="ru-RU" altLang="ru-RU" sz="1800" dirty="0">
              <a:solidFill>
                <a:srgbClr val="4955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Helvetica Light"/>
            </a:endParaRPr>
          </a:p>
          <a:p>
            <a:pPr marL="609600" indent="-342900" algn="l">
              <a:lnSpc>
                <a:spcPct val="150000"/>
              </a:lnSpc>
              <a:spcBef>
                <a:spcPts val="1200"/>
              </a:spcBef>
              <a:buClr>
                <a:schemeClr val="accent6"/>
              </a:buClr>
              <a:buFont typeface="+mj-lt"/>
              <a:buAutoNum type="arabicPeriod"/>
            </a:pPr>
            <a:r>
              <a:rPr lang="ru-RU" altLang="ru-RU" sz="1800" dirty="0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/>
              </a:rPr>
              <a:t>Экономия на ФОТ операторов.</a:t>
            </a:r>
            <a:endParaRPr lang="ru-RU" altLang="ru-RU" sz="1800" dirty="0">
              <a:solidFill>
                <a:srgbClr val="4955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Helvetica Light"/>
            </a:endParaRPr>
          </a:p>
          <a:p>
            <a:pPr marL="609600" indent="-342900" algn="l">
              <a:lnSpc>
                <a:spcPct val="150000"/>
              </a:lnSpc>
              <a:spcBef>
                <a:spcPts val="1200"/>
              </a:spcBef>
              <a:buClr>
                <a:schemeClr val="accent6"/>
              </a:buClr>
              <a:buFont typeface="+mj-lt"/>
              <a:buAutoNum type="arabicPeriod"/>
            </a:pPr>
            <a:r>
              <a:rPr lang="ru-RU" altLang="ru-RU" sz="1800" dirty="0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/>
              </a:rPr>
              <a:t>Минимум затрат </a:t>
            </a:r>
            <a:r>
              <a:rPr lang="ru-RU" altLang="ru-RU" sz="1800" dirty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/>
              </a:rPr>
              <a:t>на </a:t>
            </a:r>
            <a:r>
              <a:rPr lang="ru-RU" altLang="ru-RU" sz="1800" dirty="0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/>
              </a:rPr>
              <a:t>программно-аппаратное оснащение. </a:t>
            </a:r>
            <a:endParaRPr lang="ru-RU" altLang="ru-RU" sz="1800" dirty="0">
              <a:solidFill>
                <a:srgbClr val="4955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Helvetica Light"/>
            </a:endParaRPr>
          </a:p>
          <a:p>
            <a:pPr marL="609600" indent="-342900" algn="l">
              <a:lnSpc>
                <a:spcPct val="150000"/>
              </a:lnSpc>
              <a:spcBef>
                <a:spcPts val="1200"/>
              </a:spcBef>
              <a:buClr>
                <a:schemeClr val="accent6"/>
              </a:buClr>
              <a:buFont typeface="+mj-lt"/>
              <a:buAutoNum type="arabicPeriod"/>
            </a:pPr>
            <a:r>
              <a:rPr lang="ru-RU" altLang="ru-RU" sz="1800" dirty="0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/>
              </a:rPr>
              <a:t>Производительность на 20% выше, по сравнению с человеком.</a:t>
            </a:r>
            <a:endParaRPr lang="en-US" altLang="ru-RU" sz="1800" dirty="0" smtClean="0">
              <a:solidFill>
                <a:srgbClr val="4955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Helvetica Light"/>
            </a:endParaRPr>
          </a:p>
          <a:p>
            <a:pPr marL="609600" indent="-342900" algn="l">
              <a:lnSpc>
                <a:spcPct val="150000"/>
              </a:lnSpc>
              <a:spcBef>
                <a:spcPts val="1200"/>
              </a:spcBef>
              <a:buClr>
                <a:schemeClr val="accent6"/>
              </a:buClr>
              <a:buFont typeface="+mj-lt"/>
              <a:buAutoNum type="arabicPeriod"/>
            </a:pPr>
            <a:r>
              <a:rPr lang="ru-RU" altLang="ru-RU" sz="1800" dirty="0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/>
              </a:rPr>
              <a:t>Повышение явки пациентов</a:t>
            </a:r>
            <a:endParaRPr lang="ru-RU" altLang="ru-RU" sz="1800" dirty="0">
              <a:solidFill>
                <a:srgbClr val="4955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Helvetica Light"/>
            </a:endParaRPr>
          </a:p>
          <a:p>
            <a:pPr marL="266700" algn="l">
              <a:spcBef>
                <a:spcPts val="600"/>
              </a:spcBef>
              <a:buClr>
                <a:schemeClr val="accent6"/>
              </a:buClr>
            </a:pPr>
            <a:endParaRPr lang="ru-RU" sz="2000" dirty="0">
              <a:solidFill>
                <a:srgbClr val="B8A38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965700" y="1748900"/>
            <a:ext cx="5339223" cy="5349567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>
            <a:lvl1pPr marL="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287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31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746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18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630238" algn="l"/>
            <a:r>
              <a:rPr lang="ru-RU" sz="1800" i="1" dirty="0">
                <a:solidFill>
                  <a:srgbClr val="DE8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ru-RU" sz="2000" i="1" dirty="0">
                <a:solidFill>
                  <a:srgbClr val="DE8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Социальная</a:t>
            </a:r>
            <a:endParaRPr lang="ru-RU" sz="1800" i="1" dirty="0">
              <a:solidFill>
                <a:srgbClr val="DE84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09600" indent="-342900" algn="l">
              <a:lnSpc>
                <a:spcPct val="150000"/>
              </a:lnSpc>
              <a:spcBef>
                <a:spcPts val="1200"/>
              </a:spcBef>
              <a:buClr>
                <a:schemeClr val="accent6"/>
              </a:buClr>
              <a:buFont typeface="+mj-lt"/>
              <a:buAutoNum type="arabicPeriod"/>
            </a:pPr>
            <a:r>
              <a:rPr lang="ru-RU" altLang="ru-RU" sz="1800" dirty="0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/>
              </a:rPr>
              <a:t>Эффективное распознавание </a:t>
            </a:r>
            <a:r>
              <a:rPr lang="ru-RU" altLang="ru-RU" sz="1800" dirty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/>
              </a:rPr>
              <a:t>сложных ФИО, адресов, длинных номеров. </a:t>
            </a:r>
          </a:p>
          <a:p>
            <a:pPr marL="609600" indent="-342900" algn="l">
              <a:lnSpc>
                <a:spcPct val="150000"/>
              </a:lnSpc>
              <a:spcBef>
                <a:spcPts val="1200"/>
              </a:spcBef>
              <a:buClr>
                <a:schemeClr val="accent6"/>
              </a:buClr>
              <a:buFont typeface="+mj-lt"/>
              <a:buAutoNum type="arabicPeriod"/>
            </a:pPr>
            <a:r>
              <a:rPr lang="ru-RU" altLang="ru-RU" sz="1800" dirty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/>
              </a:rPr>
              <a:t>Качественное представление данных в МИС.</a:t>
            </a:r>
          </a:p>
          <a:p>
            <a:pPr marL="609600" indent="-342900" algn="l">
              <a:lnSpc>
                <a:spcPct val="150000"/>
              </a:lnSpc>
              <a:spcBef>
                <a:spcPts val="1200"/>
              </a:spcBef>
              <a:buClr>
                <a:schemeClr val="accent6"/>
              </a:buClr>
              <a:buFont typeface="+mj-lt"/>
              <a:buAutoNum type="arabicPeriod"/>
            </a:pPr>
            <a:r>
              <a:rPr lang="ru-RU" altLang="ru-RU" sz="1800" dirty="0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/>
              </a:rPr>
              <a:t>Дружественный интерфейс – систему часто путают с человеком. </a:t>
            </a:r>
          </a:p>
          <a:p>
            <a:pPr marL="609600" indent="-342900" algn="l">
              <a:lnSpc>
                <a:spcPct val="150000"/>
              </a:lnSpc>
              <a:spcBef>
                <a:spcPts val="1200"/>
              </a:spcBef>
              <a:buClr>
                <a:schemeClr val="accent6"/>
              </a:buClr>
              <a:buFont typeface="+mj-lt"/>
              <a:buAutoNum type="arabicPeriod"/>
            </a:pPr>
            <a:r>
              <a:rPr lang="ru-RU" altLang="ru-RU" sz="1800" dirty="0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/>
              </a:rPr>
              <a:t>Более точное расписание врача.</a:t>
            </a:r>
            <a:endParaRPr lang="en-US" altLang="ru-RU" sz="1800" dirty="0" smtClean="0">
              <a:solidFill>
                <a:srgbClr val="4955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Helvetica Light"/>
            </a:endParaRPr>
          </a:p>
          <a:p>
            <a:pPr marL="609600" indent="-342900" algn="l">
              <a:lnSpc>
                <a:spcPct val="150000"/>
              </a:lnSpc>
              <a:spcBef>
                <a:spcPts val="1200"/>
              </a:spcBef>
              <a:buClr>
                <a:schemeClr val="accent6"/>
              </a:buClr>
              <a:buFont typeface="+mj-lt"/>
              <a:buAutoNum type="arabicPeriod"/>
            </a:pPr>
            <a:endParaRPr lang="ru-RU" altLang="ru-RU" sz="1800" dirty="0">
              <a:solidFill>
                <a:srgbClr val="4955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45466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377362" y="362857"/>
            <a:ext cx="9927561" cy="6843486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592276" y="6653495"/>
            <a:ext cx="1407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54D4A4-5791-4852-83A0-83D82451931B}" type="slidenum">
              <a:rPr lang="en-US" sz="1400" smtClean="0">
                <a:solidFill>
                  <a:srgbClr val="5A6770"/>
                </a:solidFill>
                <a:latin typeface="PFDinDisplayPro-Light"/>
                <a:cs typeface="PFDinDisplayPro-Light"/>
              </a:rPr>
              <a:pPr algn="r"/>
              <a:t>9</a:t>
            </a:fld>
            <a:endParaRPr lang="en-US" sz="1400" dirty="0">
              <a:solidFill>
                <a:srgbClr val="5A6770"/>
              </a:solidFill>
              <a:latin typeface="PFDinDisplayPro-Light"/>
              <a:cs typeface="PFDinDisplayPro-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615" y="656448"/>
            <a:ext cx="206098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5A6770"/>
                </a:solidFill>
                <a:latin typeface="PFDinDisplayPro-Light"/>
                <a:cs typeface="PFDinDisplayPro-Light"/>
              </a:rPr>
              <a:t>S2S Next</a:t>
            </a:r>
            <a:endParaRPr lang="en-US" sz="1700" dirty="0">
              <a:solidFill>
                <a:srgbClr val="5A6770"/>
              </a:solidFill>
              <a:latin typeface="PFDinDisplayPro-Light"/>
              <a:cs typeface="PFDinDisplayPro-Light"/>
            </a:endParaRPr>
          </a:p>
        </p:txBody>
      </p:sp>
      <p:pic>
        <p:nvPicPr>
          <p:cNvPr id="8" name="Picture 13" descr="logo_medvo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79" y="682172"/>
            <a:ext cx="1487683" cy="302496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534432" y="1764666"/>
            <a:ext cx="9342330" cy="530379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>
            <a:lvl1pPr marL="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287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31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746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18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000" i="1" dirty="0" smtClean="0">
              <a:solidFill>
                <a:srgbClr val="DE84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000" i="1" dirty="0" smtClean="0">
                <a:solidFill>
                  <a:srgbClr val="DE8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Среди наших клиентов:</a:t>
            </a:r>
          </a:p>
          <a:p>
            <a:pPr algn="l"/>
            <a:endParaRPr lang="ru-RU" sz="2000" dirty="0">
              <a:solidFill>
                <a:srgbClr val="4955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2000" dirty="0">
              <a:solidFill>
                <a:srgbClr val="4955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9107" y="1043371"/>
            <a:ext cx="8485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pc="180" dirty="0">
                <a:solidFill>
                  <a:srgbClr val="5B68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ПОПРОБУЙТЕ САМИ!</a:t>
            </a:r>
          </a:p>
        </p:txBody>
      </p:sp>
      <p:pic>
        <p:nvPicPr>
          <p:cNvPr id="11" name="Picture 32" descr="C:\Users\Natasha\Dropbox\S2S\Сайт\logo\Алта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15" y="2821440"/>
            <a:ext cx="18097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3" descr="C:\Users\Natasha\Dropbox\S2S\Сайт\logo\Иркутс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396" y="2696821"/>
            <a:ext cx="935038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4" descr="C:\Users\Natasha\Dropbox\S2S\Сайт\logo\ККБ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079" y="3007177"/>
            <a:ext cx="1409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9" descr="C:\Users\Natasha\Dropbox\S2S\Сайт\logo\Медси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807" y="2877002"/>
            <a:ext cx="134778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0" descr="C:\Users\Natasha\Dropbox\S2S\Сайт\logo\fmb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37" y="2661896"/>
            <a:ext cx="13017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 descr="C:\Users\Natasha\Dropbox\S2S\Сайт\logo\Кулакова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229" y="2845252"/>
            <a:ext cx="12287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669107" y="4127486"/>
            <a:ext cx="746381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>
              <a:spcBef>
                <a:spcPts val="1200"/>
              </a:spcBef>
              <a:buClr>
                <a:schemeClr val="accent6"/>
              </a:buClr>
            </a:pPr>
            <a:r>
              <a:rPr lang="ru-RU" sz="2000" b="1" dirty="0" smtClean="0">
                <a:solidFill>
                  <a:srgbClr val="DE8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ПОПРОБУЙТЕ САМИ!</a:t>
            </a:r>
            <a:endParaRPr lang="ru-RU" sz="2000" b="1" dirty="0">
              <a:solidFill>
                <a:srgbClr val="DE84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6700">
              <a:spcBef>
                <a:spcPts val="1200"/>
              </a:spcBef>
              <a:buClr>
                <a:schemeClr val="accent6"/>
              </a:buClr>
            </a:pPr>
            <a:r>
              <a:rPr lang="ru-RU" sz="2000" dirty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Позвоните по телефону +7 (499) 918-43-48.</a:t>
            </a:r>
          </a:p>
          <a:p>
            <a:pPr marL="266700">
              <a:spcBef>
                <a:spcPts val="1200"/>
              </a:spcBef>
              <a:buClr>
                <a:schemeClr val="accent6"/>
              </a:buClr>
            </a:pPr>
            <a:r>
              <a:rPr lang="ru-RU" sz="2000" dirty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Воспользуйтесь следующими тестовыми данными: </a:t>
            </a:r>
          </a:p>
          <a:p>
            <a:pPr marL="266700">
              <a:spcBef>
                <a:spcPts val="1200"/>
              </a:spcBef>
              <a:buClr>
                <a:schemeClr val="accent6"/>
              </a:buClr>
            </a:pPr>
            <a:r>
              <a:rPr lang="ru-RU" sz="2000" dirty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Пациент – </a:t>
            </a:r>
            <a:r>
              <a:rPr lang="ru-RU" sz="2000" dirty="0" err="1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Пичужкин</a:t>
            </a:r>
            <a:r>
              <a:rPr lang="ru-RU" sz="2000" dirty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Александр Вадимович, </a:t>
            </a:r>
            <a:r>
              <a:rPr lang="ru-RU" sz="2000" dirty="0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000" dirty="0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000" dirty="0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07 </a:t>
            </a:r>
            <a:r>
              <a:rPr lang="ru-RU" sz="2000" dirty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декабря </a:t>
            </a:r>
            <a:r>
              <a:rPr lang="ru-RU" sz="2000" dirty="0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1985 г.р. </a:t>
            </a:r>
            <a:endParaRPr lang="ru-RU" sz="2000" dirty="0">
              <a:solidFill>
                <a:srgbClr val="4955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6700">
              <a:spcBef>
                <a:spcPts val="1200"/>
              </a:spcBef>
              <a:buClr>
                <a:schemeClr val="accent6"/>
              </a:buClr>
            </a:pPr>
            <a:r>
              <a:rPr lang="ru-RU" sz="2000" dirty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Врач – терапевт Кузнецов.</a:t>
            </a:r>
          </a:p>
        </p:txBody>
      </p:sp>
    </p:spTree>
    <p:extLst>
      <p:ext uri="{BB962C8B-B14F-4D97-AF65-F5344CB8AC3E}">
        <p14:creationId xmlns:p14="http://schemas.microsoft.com/office/powerpoint/2010/main" val="90421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10457</TotalTime>
  <Words>349</Words>
  <Application>Microsoft Office PowerPoint</Application>
  <PresentationFormat>Произвольный</PresentationFormat>
  <Paragraphs>83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Dmitry Tuhachevskiy</dc:creator>
  <cp:lastModifiedBy>Ksenia Emelyanova</cp:lastModifiedBy>
  <cp:revision>191</cp:revision>
  <dcterms:created xsi:type="dcterms:W3CDTF">2014-10-20T11:17:32Z</dcterms:created>
  <dcterms:modified xsi:type="dcterms:W3CDTF">2016-03-23T06:53:45Z</dcterms:modified>
</cp:coreProperties>
</file>