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drawings/drawing17.xml" ContentType="application/vnd.openxmlformats-officedocument.drawingml.chartshapes+xml"/>
  <Override PartName="/ppt/charts/chart24.xml" ContentType="application/vnd.openxmlformats-officedocument.drawingml.chart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drawings/drawing13.xml" ContentType="application/vnd.openxmlformats-officedocument.drawingml.chartshapes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notesSlides/notesSlide30.xml" ContentType="application/vnd.openxmlformats-officedocument.presentationml.notesSlide+xml"/>
  <Override PartName="/ppt/theme/themeOverride28.xml" ContentType="application/vnd.openxmlformats-officedocument.themeOverr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rawings/drawing7.xml" ContentType="application/vnd.openxmlformats-officedocument.drawingml.chartshapes+xml"/>
  <Override PartName="/ppt/diagrams/data2.xml" ContentType="application/vnd.openxmlformats-officedocument.drawingml.diagramData+xml"/>
  <Override PartName="/ppt/tags/tag12.xml" ContentType="application/vnd.openxmlformats-officedocument.presentationml.tags+xml"/>
  <Override PartName="/ppt/theme/themeOverride24.xml" ContentType="application/vnd.openxmlformats-officedocument.themeOverride+xml"/>
  <Override PartName="/ppt/drawings/drawing20.xml" ContentType="application/vnd.openxmlformats-officedocument.drawingml.chartshape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theme/themeOverride20.xml" ContentType="application/vnd.openxmlformats-officedocument.themeOverride+xml"/>
  <Override PartName="/ppt/charts/chart29.xml" ContentType="application/vnd.openxmlformats-officedocument.drawingml.chart+xml"/>
  <Override PartName="/ppt/theme/themeOverride31.xml" ContentType="application/vnd.openxmlformats-officedocument.themeOverr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tags/tag5.xml" ContentType="application/vnd.openxmlformats-officedocument.presentationml.tag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drawings/drawing18.xml" ContentType="application/vnd.openxmlformats-officedocument.drawingml.chartshape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theme/themeOverride29.xml" ContentType="application/vnd.openxmlformats-officedocument.themeOverr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rawings/drawing14.xml" ContentType="application/vnd.openxmlformats-officedocument.drawingml.chartshapes+xml"/>
  <Override PartName="/ppt/notesSlides/notesSlide20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tags/tag13.xml" ContentType="application/vnd.openxmlformats-officedocument.presentationml.tags+xml"/>
  <Override PartName="/ppt/theme/themeOverride25.xml" ContentType="application/vnd.openxmlformats-officedocument.themeOverride+xml"/>
  <Override PartName="/ppt/drawings/drawing21.xml" ContentType="application/vnd.openxmlformats-officedocument.drawingml.chartshapes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rawings/drawing10.xml" ContentType="application/vnd.openxmlformats-officedocument.drawingml.chartshapes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heme/themeOverride3.xml" ContentType="application/vnd.openxmlformats-officedocument.themeOverr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drawings/drawing19.xml" ContentType="application/vnd.openxmlformats-officedocument.drawingml.chartshape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drawings/drawing15.xml" ContentType="application/vnd.openxmlformats-officedocument.drawingml.chartshapes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rawings/drawing9.xml" ContentType="application/vnd.openxmlformats-officedocument.drawingml.chartshapes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drawings/drawing22.xml" ContentType="application/vnd.openxmlformats-officedocument.drawingml.chartshapes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rawings/drawing11.xml" ContentType="application/vnd.openxmlformats-officedocument.drawingml.chartshapes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tags/tag10.xml" ContentType="application/vnd.openxmlformats-officedocument.presentationml.tags+xml"/>
  <Override PartName="/ppt/theme/themeOverride22.xml" ContentType="application/vnd.openxmlformats-officedocument.themeOverr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diagrams/colors2.xml" ContentType="application/vnd.openxmlformats-officedocument.drawingml.diagramColors+xml"/>
  <Override PartName="/ppt/theme/themeOverride11.xml" ContentType="application/vnd.openxmlformats-officedocument.themeOverr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charts/chart16.xml" ContentType="application/vnd.openxmlformats-officedocument.drawingml.char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drawings/drawing16.xml" ContentType="application/vnd.openxmlformats-officedocument.drawingml.chartshapes+xml"/>
  <Override PartName="/ppt/notesSlides/notesSlide33.xml" ContentType="application/vnd.openxmlformats-officedocument.presentationml.notesSlide+xml"/>
  <Override PartName="/ppt/charts/chart30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heme/themeOverride27.xml" ContentType="application/vnd.openxmlformats-officedocument.themeOverride+xml"/>
  <Override PartName="/ppt/drawings/drawing23.xml" ContentType="application/vnd.openxmlformats-officedocument.drawingml.chartshapes+xml"/>
  <Override PartName="/ppt/notesSlides/notesSlide6.xml" ContentType="application/vnd.openxmlformats-officedocument.presentationml.notesSlide+xml"/>
  <Override PartName="/ppt/drawings/drawing12.xml" ContentType="application/vnd.openxmlformats-officedocument.drawingml.chartshapes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data1.xml" ContentType="application/vnd.openxmlformats-officedocument.drawingml.diagramData+xml"/>
  <Override PartName="/ppt/theme/themeOverride9.xml" ContentType="application/vnd.openxmlformats-officedocument.themeOverride+xml"/>
  <Override PartName="/ppt/tags/tag11.xml" ContentType="application/vnd.openxmlformats-officedocument.presentationml.tags+xml"/>
  <Override PartName="/ppt/theme/themeOverride23.xml" ContentType="application/vnd.openxmlformats-officedocument.themeOverride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theme/themeOverride30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charts/chart28.xml" ContentType="application/vnd.openxmlformats-officedocument.drawingml.chart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2"/>
  </p:notesMasterIdLst>
  <p:handoutMasterIdLst>
    <p:handoutMasterId r:id="rId43"/>
  </p:handoutMasterIdLst>
  <p:sldIdLst>
    <p:sldId id="398" r:id="rId2"/>
    <p:sldId id="419" r:id="rId3"/>
    <p:sldId id="420" r:id="rId4"/>
    <p:sldId id="421" r:id="rId5"/>
    <p:sldId id="422" r:id="rId6"/>
    <p:sldId id="424" r:id="rId7"/>
    <p:sldId id="423" r:id="rId8"/>
    <p:sldId id="413" r:id="rId9"/>
    <p:sldId id="350" r:id="rId10"/>
    <p:sldId id="266" r:id="rId11"/>
    <p:sldId id="335" r:id="rId12"/>
    <p:sldId id="425" r:id="rId13"/>
    <p:sldId id="426" r:id="rId14"/>
    <p:sldId id="407" r:id="rId15"/>
    <p:sldId id="428" r:id="rId16"/>
    <p:sldId id="406" r:id="rId17"/>
    <p:sldId id="402" r:id="rId18"/>
    <p:sldId id="415" r:id="rId19"/>
    <p:sldId id="416" r:id="rId20"/>
    <p:sldId id="417" r:id="rId21"/>
    <p:sldId id="372" r:id="rId22"/>
    <p:sldId id="427" r:id="rId23"/>
    <p:sldId id="348" r:id="rId24"/>
    <p:sldId id="403" r:id="rId25"/>
    <p:sldId id="404" r:id="rId26"/>
    <p:sldId id="364" r:id="rId27"/>
    <p:sldId id="382" r:id="rId28"/>
    <p:sldId id="352" r:id="rId29"/>
    <p:sldId id="384" r:id="rId30"/>
    <p:sldId id="354" r:id="rId31"/>
    <p:sldId id="405" r:id="rId32"/>
    <p:sldId id="386" r:id="rId33"/>
    <p:sldId id="356" r:id="rId34"/>
    <p:sldId id="429" r:id="rId35"/>
    <p:sldId id="408" r:id="rId36"/>
    <p:sldId id="409" r:id="rId37"/>
    <p:sldId id="411" r:id="rId38"/>
    <p:sldId id="410" r:id="rId39"/>
    <p:sldId id="412" r:id="rId40"/>
    <p:sldId id="303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AEAEA"/>
    <a:srgbClr val="44E90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47" autoAdjust="0"/>
    <p:restoredTop sz="96649" autoAdjust="0"/>
  </p:normalViewPr>
  <p:slideViewPr>
    <p:cSldViewPr>
      <p:cViewPr>
        <p:scale>
          <a:sx n="81" d="100"/>
          <a:sy n="81" d="100"/>
        </p:scale>
        <p:origin x="-2484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azareva\Desktop\&#1041;&#1086;&#1083;&#1100;&#1096;&#1072;&#1103;%20&#1072;&#1085;&#1082;&#1077;&#1090;&#1072;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C:\Users\lazareva\Desktop\&#1041;&#1086;&#1083;&#1100;&#1096;&#1072;&#1103;%20&#1072;&#1085;&#1082;&#1077;&#1090;&#1072;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file:///C:\Users\lazareva\Desktop\&#1041;&#1086;&#1083;&#1100;&#1096;&#1072;&#1103;%20&#1072;&#1085;&#1082;&#1077;&#1090;&#1072;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C:\Users\lazareva\Desktop\&#1041;&#1086;&#1083;&#1100;&#1096;&#1072;&#1103;%20&#1072;&#1085;&#1082;&#1077;&#1090;&#1072;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file:///C:\Users\lazareva\Desktop\&#1041;&#1086;&#1083;&#1100;&#1096;&#1072;&#1103;%20&#1072;&#1085;&#1082;&#1077;&#1090;&#1072;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file:///C:\Users\lazareva\Desktop\&#1041;&#1086;&#1083;&#1100;&#1096;&#1072;&#1103;%20&#1072;&#1085;&#1082;&#1077;&#1090;&#1072;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file:///C:\Users\lazareva\Desktop\&#1041;&#1086;&#1083;&#1100;&#1096;&#1072;&#1103;%20&#1072;&#1085;&#1082;&#1077;&#1090;&#1072;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file:///C:\Users\lazareva\Desktop\&#1041;&#1086;&#1083;&#1100;&#1096;&#1072;&#1103;%20&#1072;&#1085;&#1082;&#1077;&#1090;&#1072;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oleObject" Target="file:///C:\Users\lazareva\Desktop\&#1041;&#1086;&#1083;&#1100;&#1096;&#1072;&#1103;%20&#1072;&#1085;&#1082;&#1077;&#1090;&#1072;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oleObject" Target="file:///C:\Users\lazareva\Desktop\&#1041;&#1086;&#1083;&#1100;&#1096;&#1072;&#1103;%20&#1072;&#1085;&#1082;&#1077;&#1090;&#1072;.xlsx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oleObject" Target="file:///C:\Users\lazareva\Desktop\&#1041;&#1086;&#1083;&#1100;&#1096;&#1072;&#1103;%20&#1072;&#1085;&#1082;&#1077;&#1090;&#1072;.xlsx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lazareva\Desktop\&#1041;&#1086;&#1083;&#1100;&#1096;&#1072;&#1103;%20&#1072;&#1085;&#1082;&#1077;&#1090;&#1072;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azareva\Desktop\&#1041;&#1086;&#1083;&#1100;&#1096;&#1072;&#1103;%20&#1072;&#1085;&#1082;&#1077;&#1090;&#1072;.xlsx" TargetMode="External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azareva\Desktop\&#1041;&#1086;&#1083;&#1100;&#1096;&#1072;&#1103;%20&#1072;&#1085;&#1082;&#1077;&#1090;&#1072;.xlsx" TargetMode="External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azareva\Desktop\&#1041;&#1086;&#1083;&#1100;&#1096;&#1072;&#1103;%20&#1072;&#1085;&#1082;&#1077;&#1090;&#1072;.xlsx" TargetMode="External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azareva\Desktop\&#1041;&#1086;&#1083;&#1100;&#1096;&#1072;&#1103;%20&#1072;&#1085;&#1082;&#1077;&#1090;&#1072;.xlsx" TargetMode="External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azareva\Desktop\&#1041;&#1086;&#1083;&#1100;&#1096;&#1072;&#1103;%20&#1072;&#1085;&#1082;&#1077;&#1090;&#1072;.xlsx" TargetMode="External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oleObject" Target="file:///C:\Users\lazareva\Desktop\&#1041;&#1086;&#1083;&#1100;&#1096;&#1072;&#1103;%20&#1072;&#1085;&#1082;&#1077;&#1090;&#1072;.xlsx" TargetMode="External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oleObject" Target="file:///C:\Users\lazareva\Desktop\&#1041;&#1086;&#1083;&#1100;&#1096;&#1072;&#1103;%20&#1072;&#1085;&#1082;&#1077;&#1090;&#1072;.xlsx" TargetMode="External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oleObject" Target="file:///C:\Users\lazareva\Desktop\&#1041;&#1086;&#1083;&#1100;&#1096;&#1072;&#1103;%20&#1072;&#1085;&#1082;&#1077;&#1090;&#1072;.xlsx" TargetMode="External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1.xml"/><Relationship Id="rId2" Type="http://schemas.openxmlformats.org/officeDocument/2006/relationships/oleObject" Target="file:///C:\Users\lazareva\Desktop\&#1041;&#1086;&#1083;&#1100;&#1096;&#1072;&#1103;%20&#1072;&#1085;&#1082;&#1077;&#1090;&#1072;.xlsx" TargetMode="External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2.xml"/><Relationship Id="rId2" Type="http://schemas.openxmlformats.org/officeDocument/2006/relationships/oleObject" Target="file:///C:\Users\lazareva\Desktop\&#1041;&#1086;&#1083;&#1100;&#1096;&#1072;&#1103;%20&#1072;&#1085;&#1082;&#1077;&#1090;&#1072;.xlsx" TargetMode="External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lazareva\Desktop\&#1041;&#1086;&#1083;&#1100;&#1096;&#1072;&#1103;%20&#1072;&#1085;&#1082;&#1077;&#1090;&#1072;.xlsx" TargetMode="External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3.xml"/><Relationship Id="rId2" Type="http://schemas.openxmlformats.org/officeDocument/2006/relationships/oleObject" Target="file:///C:\Users\lazareva\Desktop\&#1041;&#1086;&#1083;&#1100;&#1096;&#1072;&#1103;%20&#1072;&#1085;&#1082;&#1077;&#1090;&#1072;.xlsx" TargetMode="External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azareva\Desktop\&#1041;&#1086;&#1083;&#1100;&#1096;&#1072;&#1103;%20&#1072;&#1085;&#1082;&#1077;&#1090;&#1072;.xlsx" TargetMode="External"/><Relationship Id="rId1" Type="http://schemas.openxmlformats.org/officeDocument/2006/relationships/themeOverride" Target="../theme/themeOverride3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lazareva\Desktop\&#1041;&#1086;&#1083;&#1100;&#1096;&#1072;&#1103;%20&#1072;&#1085;&#1082;&#1077;&#1090;&#1072;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lazareva\Desktop\&#1041;&#1086;&#1083;&#1100;&#1096;&#1072;&#1103;%20&#1072;&#1085;&#1082;&#1077;&#1090;&#1072;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azareva\Desktop\&#1041;&#1086;&#1083;&#1100;&#1096;&#1072;&#1103;%20&#1072;&#1085;&#1082;&#1077;&#1090;&#1072;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Users\lazareva\Desktop\&#1041;&#1086;&#1083;&#1100;&#1096;&#1072;&#1103;%20&#1072;&#1085;&#1082;&#1077;&#1090;&#1072;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C:\Users\lazareva\Desktop\&#1041;&#1086;&#1083;&#1100;&#1096;&#1072;&#1103;%20&#1072;&#1085;&#1082;&#1077;&#1090;&#1072;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C:\Users\lazareva\Desktop\&#1041;&#1086;&#1083;&#1100;&#1096;&#1072;&#1103;%20&#1072;&#1085;&#1082;&#1077;&#1090;&#1072;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dLbls/>
        <c:shape val="box"/>
        <c:axId val="75294976"/>
        <c:axId val="80048512"/>
        <c:axId val="0"/>
      </c:bar3DChart>
      <c:catAx>
        <c:axId val="75294976"/>
        <c:scaling>
          <c:orientation val="minMax"/>
        </c:scaling>
        <c:axPos val="b"/>
        <c:tickLblPos val="nextTo"/>
        <c:crossAx val="80048512"/>
        <c:crosses val="autoZero"/>
        <c:auto val="1"/>
        <c:lblAlgn val="ctr"/>
        <c:lblOffset val="100"/>
      </c:catAx>
      <c:valAx>
        <c:axId val="80048512"/>
        <c:scaling>
          <c:orientation val="minMax"/>
        </c:scaling>
        <c:axPos val="l"/>
        <c:majorGridlines/>
        <c:numFmt formatCode="\О\с\н\о\в\н\о\й" sourceLinked="1"/>
        <c:tickLblPos val="nextTo"/>
        <c:crossAx val="75294976"/>
        <c:crosses val="autoZero"/>
        <c:crossBetween val="between"/>
      </c:valAx>
    </c:plotArea>
    <c:plotVisOnly val="1"/>
    <c:dispBlanksAs val="gap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dLbls/>
        <c:shape val="box"/>
        <c:axId val="110453504"/>
        <c:axId val="110455040"/>
        <c:axId val="0"/>
      </c:bar3DChart>
      <c:catAx>
        <c:axId val="110453504"/>
        <c:scaling>
          <c:orientation val="minMax"/>
        </c:scaling>
        <c:axPos val="b"/>
        <c:tickLblPos val="nextTo"/>
        <c:crossAx val="110455040"/>
        <c:crosses val="autoZero"/>
        <c:auto val="1"/>
        <c:lblAlgn val="ctr"/>
        <c:lblOffset val="100"/>
      </c:catAx>
      <c:valAx>
        <c:axId val="110455040"/>
        <c:scaling>
          <c:orientation val="minMax"/>
        </c:scaling>
        <c:axPos val="l"/>
        <c:majorGridlines/>
        <c:numFmt formatCode="\О\с\н\о\в\н\о\й" sourceLinked="1"/>
        <c:tickLblPos val="nextTo"/>
        <c:crossAx val="110453504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dLbls/>
        <c:shape val="box"/>
        <c:axId val="111901696"/>
        <c:axId val="111923968"/>
        <c:axId val="0"/>
      </c:bar3DChart>
      <c:catAx>
        <c:axId val="111901696"/>
        <c:scaling>
          <c:orientation val="minMax"/>
        </c:scaling>
        <c:axPos val="b"/>
        <c:tickLblPos val="nextTo"/>
        <c:crossAx val="111923968"/>
        <c:crosses val="autoZero"/>
        <c:auto val="1"/>
        <c:lblAlgn val="ctr"/>
        <c:lblOffset val="100"/>
      </c:catAx>
      <c:valAx>
        <c:axId val="111923968"/>
        <c:scaling>
          <c:orientation val="minMax"/>
        </c:scaling>
        <c:axPos val="l"/>
        <c:majorGridlines/>
        <c:numFmt formatCode="\О\с\н\о\в\н\о\й" sourceLinked="1"/>
        <c:tickLblPos val="nextTo"/>
        <c:crossAx val="111901696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dLbls/>
        <c:shape val="box"/>
        <c:axId val="111944832"/>
        <c:axId val="111946368"/>
        <c:axId val="0"/>
      </c:bar3DChart>
      <c:catAx>
        <c:axId val="111944832"/>
        <c:scaling>
          <c:orientation val="minMax"/>
        </c:scaling>
        <c:axPos val="b"/>
        <c:tickLblPos val="nextTo"/>
        <c:crossAx val="111946368"/>
        <c:crosses val="autoZero"/>
        <c:auto val="1"/>
        <c:lblAlgn val="ctr"/>
        <c:lblOffset val="100"/>
      </c:catAx>
      <c:valAx>
        <c:axId val="111946368"/>
        <c:scaling>
          <c:orientation val="minMax"/>
        </c:scaling>
        <c:axPos val="l"/>
        <c:majorGridlines/>
        <c:numFmt formatCode="\О\с\н\о\в\н\о\й" sourceLinked="1"/>
        <c:tickLblPos val="nextTo"/>
        <c:crossAx val="111944832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dLbls/>
        <c:shape val="box"/>
        <c:axId val="112085248"/>
        <c:axId val="112144384"/>
        <c:axId val="0"/>
      </c:bar3DChart>
      <c:catAx>
        <c:axId val="112085248"/>
        <c:scaling>
          <c:orientation val="minMax"/>
        </c:scaling>
        <c:axPos val="b"/>
        <c:tickLblPos val="nextTo"/>
        <c:crossAx val="112144384"/>
        <c:crosses val="autoZero"/>
        <c:auto val="1"/>
        <c:lblAlgn val="ctr"/>
        <c:lblOffset val="100"/>
      </c:catAx>
      <c:valAx>
        <c:axId val="112144384"/>
        <c:scaling>
          <c:orientation val="minMax"/>
        </c:scaling>
        <c:axPos val="l"/>
        <c:majorGridlines/>
        <c:numFmt formatCode="\О\с\н\о\в\н\о\й" sourceLinked="1"/>
        <c:tickLblPos val="nextTo"/>
        <c:crossAx val="112085248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dLbls/>
        <c:shape val="box"/>
        <c:axId val="112146688"/>
        <c:axId val="112195456"/>
        <c:axId val="0"/>
      </c:bar3DChart>
      <c:catAx>
        <c:axId val="112146688"/>
        <c:scaling>
          <c:orientation val="minMax"/>
        </c:scaling>
        <c:axPos val="b"/>
        <c:tickLblPos val="nextTo"/>
        <c:crossAx val="112195456"/>
        <c:crosses val="autoZero"/>
        <c:auto val="1"/>
        <c:lblAlgn val="ctr"/>
        <c:lblOffset val="100"/>
      </c:catAx>
      <c:valAx>
        <c:axId val="112195456"/>
        <c:scaling>
          <c:orientation val="minMax"/>
        </c:scaling>
        <c:axPos val="l"/>
        <c:majorGridlines/>
        <c:numFmt formatCode="\О\с\н\о\в\н\о\й" sourceLinked="1"/>
        <c:tickLblPos val="nextTo"/>
        <c:crossAx val="112146688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dLbls/>
        <c:shape val="box"/>
        <c:axId val="110660224"/>
        <c:axId val="111137152"/>
        <c:axId val="0"/>
      </c:bar3DChart>
      <c:catAx>
        <c:axId val="110660224"/>
        <c:scaling>
          <c:orientation val="minMax"/>
        </c:scaling>
        <c:axPos val="b"/>
        <c:tickLblPos val="nextTo"/>
        <c:crossAx val="111137152"/>
        <c:crosses val="autoZero"/>
        <c:auto val="1"/>
        <c:lblAlgn val="ctr"/>
        <c:lblOffset val="100"/>
      </c:catAx>
      <c:valAx>
        <c:axId val="111137152"/>
        <c:scaling>
          <c:orientation val="minMax"/>
        </c:scaling>
        <c:axPos val="l"/>
        <c:majorGridlines/>
        <c:numFmt formatCode="\О\с\н\о\в\н\о\й" sourceLinked="1"/>
        <c:tickLblPos val="nextTo"/>
        <c:crossAx val="110660224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dLbls/>
        <c:shape val="box"/>
        <c:axId val="111276416"/>
        <c:axId val="111277952"/>
        <c:axId val="0"/>
      </c:bar3DChart>
      <c:catAx>
        <c:axId val="111276416"/>
        <c:scaling>
          <c:orientation val="minMax"/>
        </c:scaling>
        <c:axPos val="b"/>
        <c:tickLblPos val="nextTo"/>
        <c:crossAx val="111277952"/>
        <c:crosses val="autoZero"/>
        <c:auto val="1"/>
        <c:lblAlgn val="ctr"/>
        <c:lblOffset val="100"/>
      </c:catAx>
      <c:valAx>
        <c:axId val="111277952"/>
        <c:scaling>
          <c:orientation val="minMax"/>
        </c:scaling>
        <c:axPos val="l"/>
        <c:majorGridlines/>
        <c:numFmt formatCode="\О\с\н\о\в\н\о\й" sourceLinked="1"/>
        <c:tickLblPos val="nextTo"/>
        <c:crossAx val="111276416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dLbls/>
        <c:shape val="box"/>
        <c:axId val="111282432"/>
        <c:axId val="111796224"/>
        <c:axId val="0"/>
      </c:bar3DChart>
      <c:catAx>
        <c:axId val="111282432"/>
        <c:scaling>
          <c:orientation val="minMax"/>
        </c:scaling>
        <c:axPos val="b"/>
        <c:tickLblPos val="nextTo"/>
        <c:crossAx val="111796224"/>
        <c:crosses val="autoZero"/>
        <c:auto val="1"/>
        <c:lblAlgn val="ctr"/>
        <c:lblOffset val="100"/>
      </c:catAx>
      <c:valAx>
        <c:axId val="111796224"/>
        <c:scaling>
          <c:orientation val="minMax"/>
        </c:scaling>
        <c:axPos val="l"/>
        <c:majorGridlines/>
        <c:numFmt formatCode="\О\с\н\о\в\н\о\й" sourceLinked="1"/>
        <c:tickLblPos val="nextTo"/>
        <c:crossAx val="111282432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dLbls/>
        <c:shape val="box"/>
        <c:axId val="111811968"/>
        <c:axId val="112678016"/>
        <c:axId val="0"/>
      </c:bar3DChart>
      <c:catAx>
        <c:axId val="111811968"/>
        <c:scaling>
          <c:orientation val="minMax"/>
        </c:scaling>
        <c:axPos val="b"/>
        <c:tickLblPos val="nextTo"/>
        <c:crossAx val="112678016"/>
        <c:crosses val="autoZero"/>
        <c:auto val="1"/>
        <c:lblAlgn val="ctr"/>
        <c:lblOffset val="100"/>
      </c:catAx>
      <c:valAx>
        <c:axId val="112678016"/>
        <c:scaling>
          <c:orientation val="minMax"/>
        </c:scaling>
        <c:axPos val="l"/>
        <c:majorGridlines/>
        <c:numFmt formatCode="\О\с\н\о\в\н\о\й" sourceLinked="1"/>
        <c:tickLblPos val="nextTo"/>
        <c:crossAx val="111811968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dLbls/>
        <c:shape val="box"/>
        <c:axId val="112718592"/>
        <c:axId val="112720512"/>
        <c:axId val="0"/>
      </c:bar3DChart>
      <c:catAx>
        <c:axId val="112718592"/>
        <c:scaling>
          <c:orientation val="minMax"/>
        </c:scaling>
        <c:axPos val="b"/>
        <c:tickLblPos val="nextTo"/>
        <c:crossAx val="112720512"/>
        <c:crosses val="autoZero"/>
        <c:auto val="1"/>
        <c:lblAlgn val="ctr"/>
        <c:lblOffset val="100"/>
      </c:catAx>
      <c:valAx>
        <c:axId val="112720512"/>
        <c:scaling>
          <c:orientation val="minMax"/>
        </c:scaling>
        <c:axPos val="l"/>
        <c:majorGridlines/>
        <c:numFmt formatCode="\О\с\н\о\в\н\о\й" sourceLinked="1"/>
        <c:tickLblPos val="nextTo"/>
        <c:crossAx val="112718592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dLbls/>
        <c:shape val="box"/>
        <c:axId val="80080256"/>
        <c:axId val="80139392"/>
        <c:axId val="0"/>
      </c:bar3DChart>
      <c:catAx>
        <c:axId val="80080256"/>
        <c:scaling>
          <c:orientation val="minMax"/>
        </c:scaling>
        <c:axPos val="b"/>
        <c:tickLblPos val="nextTo"/>
        <c:crossAx val="80139392"/>
        <c:crosses val="autoZero"/>
        <c:auto val="1"/>
        <c:lblAlgn val="ctr"/>
        <c:lblOffset val="100"/>
      </c:catAx>
      <c:valAx>
        <c:axId val="80139392"/>
        <c:scaling>
          <c:orientation val="minMax"/>
        </c:scaling>
        <c:axPos val="l"/>
        <c:majorGridlines/>
        <c:numFmt formatCode="\О\с\н\о\в\н\о\й" sourceLinked="1"/>
        <c:tickLblPos val="nextTo"/>
        <c:crossAx val="80080256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dLbls/>
        <c:shape val="box"/>
        <c:axId val="111164032"/>
        <c:axId val="111202688"/>
        <c:axId val="0"/>
      </c:bar3DChart>
      <c:catAx>
        <c:axId val="111164032"/>
        <c:scaling>
          <c:orientation val="minMax"/>
        </c:scaling>
        <c:axPos val="b"/>
        <c:tickLblPos val="nextTo"/>
        <c:crossAx val="111202688"/>
        <c:crosses val="autoZero"/>
        <c:auto val="1"/>
        <c:lblAlgn val="ctr"/>
        <c:lblOffset val="100"/>
      </c:catAx>
      <c:valAx>
        <c:axId val="111202688"/>
        <c:scaling>
          <c:orientation val="minMax"/>
        </c:scaling>
        <c:axPos val="l"/>
        <c:majorGridlines/>
        <c:numFmt formatCode="\О\с\н\о\в\н\о\й" sourceLinked="1"/>
        <c:tickLblPos val="nextTo"/>
        <c:crossAx val="111164032"/>
        <c:crosses val="autoZero"/>
        <c:crossBetween val="between"/>
      </c:valAx>
    </c:plotArea>
    <c:plotVisOnly val="1"/>
    <c:dispBlanksAs val="gap"/>
  </c:chart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dLbls/>
        <c:shape val="box"/>
        <c:axId val="112815104"/>
        <c:axId val="112855296"/>
        <c:axId val="0"/>
      </c:bar3DChart>
      <c:catAx>
        <c:axId val="112815104"/>
        <c:scaling>
          <c:orientation val="minMax"/>
        </c:scaling>
        <c:axPos val="b"/>
        <c:tickLblPos val="nextTo"/>
        <c:crossAx val="112855296"/>
        <c:crosses val="autoZero"/>
        <c:auto val="1"/>
        <c:lblAlgn val="ctr"/>
        <c:lblOffset val="100"/>
      </c:catAx>
      <c:valAx>
        <c:axId val="112855296"/>
        <c:scaling>
          <c:orientation val="minMax"/>
        </c:scaling>
        <c:axPos val="l"/>
        <c:majorGridlines/>
        <c:numFmt formatCode="\О\с\н\о\в\н\о\й" sourceLinked="1"/>
        <c:tickLblPos val="nextTo"/>
        <c:crossAx val="112815104"/>
        <c:crosses val="autoZero"/>
        <c:crossBetween val="between"/>
      </c:valAx>
    </c:plotArea>
    <c:plotVisOnly val="1"/>
    <c:dispBlanksAs val="gap"/>
  </c:chart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dLbls/>
        <c:shape val="box"/>
        <c:axId val="112991616"/>
        <c:axId val="113132288"/>
        <c:axId val="0"/>
      </c:bar3DChart>
      <c:catAx>
        <c:axId val="112991616"/>
        <c:scaling>
          <c:orientation val="minMax"/>
        </c:scaling>
        <c:axPos val="b"/>
        <c:tickLblPos val="nextTo"/>
        <c:crossAx val="113132288"/>
        <c:crosses val="autoZero"/>
        <c:auto val="1"/>
        <c:lblAlgn val="ctr"/>
        <c:lblOffset val="100"/>
      </c:catAx>
      <c:valAx>
        <c:axId val="113132288"/>
        <c:scaling>
          <c:orientation val="minMax"/>
        </c:scaling>
        <c:axPos val="l"/>
        <c:majorGridlines/>
        <c:numFmt formatCode="\О\с\н\о\в\н\о\й" sourceLinked="1"/>
        <c:tickLblPos val="nextTo"/>
        <c:crossAx val="112991616"/>
        <c:crosses val="autoZero"/>
        <c:crossBetween val="between"/>
      </c:valAx>
    </c:plotArea>
    <c:plotVisOnly val="1"/>
    <c:dispBlanksAs val="gap"/>
  </c:chart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dLbls/>
        <c:shape val="box"/>
        <c:axId val="113149056"/>
        <c:axId val="113150592"/>
        <c:axId val="0"/>
      </c:bar3DChart>
      <c:catAx>
        <c:axId val="113149056"/>
        <c:scaling>
          <c:orientation val="minMax"/>
        </c:scaling>
        <c:axPos val="b"/>
        <c:tickLblPos val="nextTo"/>
        <c:crossAx val="113150592"/>
        <c:crosses val="autoZero"/>
        <c:auto val="1"/>
        <c:lblAlgn val="ctr"/>
        <c:lblOffset val="100"/>
      </c:catAx>
      <c:valAx>
        <c:axId val="113150592"/>
        <c:scaling>
          <c:orientation val="minMax"/>
        </c:scaling>
        <c:axPos val="l"/>
        <c:majorGridlines/>
        <c:numFmt formatCode="\О\с\н\о\в\н\о\й" sourceLinked="1"/>
        <c:tickLblPos val="nextTo"/>
        <c:crossAx val="113149056"/>
        <c:crosses val="autoZero"/>
        <c:crossBetween val="between"/>
      </c:valAx>
    </c:plotArea>
    <c:plotVisOnly val="1"/>
    <c:dispBlanksAs val="gap"/>
  </c:chart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dLbls/>
        <c:shape val="box"/>
        <c:axId val="113085824"/>
        <c:axId val="112768128"/>
        <c:axId val="0"/>
      </c:bar3DChart>
      <c:catAx>
        <c:axId val="113085824"/>
        <c:scaling>
          <c:orientation val="minMax"/>
        </c:scaling>
        <c:axPos val="b"/>
        <c:tickLblPos val="nextTo"/>
        <c:crossAx val="112768128"/>
        <c:crosses val="autoZero"/>
        <c:auto val="1"/>
        <c:lblAlgn val="ctr"/>
        <c:lblOffset val="100"/>
      </c:catAx>
      <c:valAx>
        <c:axId val="112768128"/>
        <c:scaling>
          <c:orientation val="minMax"/>
        </c:scaling>
        <c:axPos val="l"/>
        <c:majorGridlines/>
        <c:numFmt formatCode="\О\с\н\о\в\н\о\й" sourceLinked="1"/>
        <c:tickLblPos val="nextTo"/>
        <c:crossAx val="113085824"/>
        <c:crosses val="autoZero"/>
        <c:crossBetween val="between"/>
      </c:valAx>
    </c:plotArea>
    <c:plotVisOnly val="1"/>
    <c:dispBlanksAs val="gap"/>
  </c:chart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dLbls/>
        <c:shape val="box"/>
        <c:axId val="112777472"/>
        <c:axId val="113459200"/>
        <c:axId val="0"/>
      </c:bar3DChart>
      <c:catAx>
        <c:axId val="112777472"/>
        <c:scaling>
          <c:orientation val="minMax"/>
        </c:scaling>
        <c:axPos val="b"/>
        <c:tickLblPos val="nextTo"/>
        <c:crossAx val="113459200"/>
        <c:crosses val="autoZero"/>
        <c:auto val="1"/>
        <c:lblAlgn val="ctr"/>
        <c:lblOffset val="100"/>
      </c:catAx>
      <c:valAx>
        <c:axId val="113459200"/>
        <c:scaling>
          <c:orientation val="minMax"/>
        </c:scaling>
        <c:axPos val="l"/>
        <c:majorGridlines/>
        <c:numFmt formatCode="\О\с\н\о\в\н\о\й" sourceLinked="1"/>
        <c:tickLblPos val="nextTo"/>
        <c:crossAx val="112777472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dLbls/>
        <c:shape val="box"/>
        <c:axId val="113468928"/>
        <c:axId val="113476736"/>
        <c:axId val="0"/>
      </c:bar3DChart>
      <c:catAx>
        <c:axId val="113468928"/>
        <c:scaling>
          <c:orientation val="minMax"/>
        </c:scaling>
        <c:axPos val="b"/>
        <c:tickLblPos val="nextTo"/>
        <c:crossAx val="113476736"/>
        <c:crosses val="autoZero"/>
        <c:auto val="1"/>
        <c:lblAlgn val="ctr"/>
        <c:lblOffset val="100"/>
      </c:catAx>
      <c:valAx>
        <c:axId val="113476736"/>
        <c:scaling>
          <c:orientation val="minMax"/>
        </c:scaling>
        <c:axPos val="l"/>
        <c:majorGridlines/>
        <c:numFmt formatCode="\О\с\н\о\в\н\о\й" sourceLinked="1"/>
        <c:tickLblPos val="nextTo"/>
        <c:crossAx val="113468928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dLbls/>
        <c:shape val="box"/>
        <c:axId val="113839488"/>
        <c:axId val="113891584"/>
        <c:axId val="0"/>
      </c:bar3DChart>
      <c:catAx>
        <c:axId val="113839488"/>
        <c:scaling>
          <c:orientation val="minMax"/>
        </c:scaling>
        <c:axPos val="b"/>
        <c:tickLblPos val="nextTo"/>
        <c:crossAx val="113891584"/>
        <c:crosses val="autoZero"/>
        <c:auto val="1"/>
        <c:lblAlgn val="ctr"/>
        <c:lblOffset val="100"/>
      </c:catAx>
      <c:valAx>
        <c:axId val="113891584"/>
        <c:scaling>
          <c:orientation val="minMax"/>
        </c:scaling>
        <c:axPos val="l"/>
        <c:majorGridlines/>
        <c:numFmt formatCode="\О\с\н\о\в\н\о\й" sourceLinked="1"/>
        <c:tickLblPos val="nextTo"/>
        <c:crossAx val="113839488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dLbls/>
        <c:shape val="box"/>
        <c:axId val="114276224"/>
        <c:axId val="114277760"/>
        <c:axId val="0"/>
      </c:bar3DChart>
      <c:catAx>
        <c:axId val="114276224"/>
        <c:scaling>
          <c:orientation val="minMax"/>
        </c:scaling>
        <c:axPos val="b"/>
        <c:tickLblPos val="nextTo"/>
        <c:crossAx val="114277760"/>
        <c:crosses val="autoZero"/>
        <c:auto val="1"/>
        <c:lblAlgn val="ctr"/>
        <c:lblOffset val="100"/>
      </c:catAx>
      <c:valAx>
        <c:axId val="114277760"/>
        <c:scaling>
          <c:orientation val="minMax"/>
        </c:scaling>
        <c:axPos val="l"/>
        <c:majorGridlines/>
        <c:numFmt formatCode="\О\с\н\о\в\н\о\й" sourceLinked="1"/>
        <c:tickLblPos val="nextTo"/>
        <c:crossAx val="114276224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dLbls/>
        <c:shape val="box"/>
        <c:axId val="114691072"/>
        <c:axId val="114627328"/>
        <c:axId val="0"/>
      </c:bar3DChart>
      <c:catAx>
        <c:axId val="114691072"/>
        <c:scaling>
          <c:orientation val="minMax"/>
        </c:scaling>
        <c:axPos val="b"/>
        <c:tickLblPos val="nextTo"/>
        <c:crossAx val="114627328"/>
        <c:crosses val="autoZero"/>
        <c:auto val="1"/>
        <c:lblAlgn val="ctr"/>
        <c:lblOffset val="100"/>
      </c:catAx>
      <c:valAx>
        <c:axId val="114627328"/>
        <c:scaling>
          <c:orientation val="minMax"/>
        </c:scaling>
        <c:axPos val="l"/>
        <c:majorGridlines/>
        <c:numFmt formatCode="\О\с\н\о\в\н\о\й" sourceLinked="1"/>
        <c:tickLblPos val="nextTo"/>
        <c:crossAx val="114691072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dLbls/>
        <c:shape val="box"/>
        <c:axId val="80155008"/>
        <c:axId val="80156544"/>
        <c:axId val="0"/>
      </c:bar3DChart>
      <c:catAx>
        <c:axId val="80155008"/>
        <c:scaling>
          <c:orientation val="minMax"/>
        </c:scaling>
        <c:axPos val="b"/>
        <c:tickLblPos val="nextTo"/>
        <c:crossAx val="80156544"/>
        <c:crosses val="autoZero"/>
        <c:auto val="1"/>
        <c:lblAlgn val="ctr"/>
        <c:lblOffset val="100"/>
      </c:catAx>
      <c:valAx>
        <c:axId val="80156544"/>
        <c:scaling>
          <c:orientation val="minMax"/>
        </c:scaling>
        <c:axPos val="l"/>
        <c:majorGridlines/>
        <c:numFmt formatCode="\О\с\н\о\в\н\о\й" sourceLinked="1"/>
        <c:tickLblPos val="nextTo"/>
        <c:crossAx val="80155008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dLbls/>
        <c:shape val="box"/>
        <c:axId val="114643328"/>
        <c:axId val="114644864"/>
        <c:axId val="0"/>
      </c:bar3DChart>
      <c:catAx>
        <c:axId val="114643328"/>
        <c:scaling>
          <c:orientation val="minMax"/>
        </c:scaling>
        <c:axPos val="b"/>
        <c:tickLblPos val="nextTo"/>
        <c:crossAx val="114644864"/>
        <c:crosses val="autoZero"/>
        <c:auto val="1"/>
        <c:lblAlgn val="ctr"/>
        <c:lblOffset val="100"/>
      </c:catAx>
      <c:valAx>
        <c:axId val="114644864"/>
        <c:scaling>
          <c:orientation val="minMax"/>
        </c:scaling>
        <c:axPos val="l"/>
        <c:majorGridlines/>
        <c:numFmt formatCode="\О\с\н\о\в\н\о\й" sourceLinked="1"/>
        <c:tickLblPos val="nextTo"/>
        <c:crossAx val="114643328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dLbls/>
        <c:shape val="box"/>
        <c:axId val="116066944"/>
        <c:axId val="116130176"/>
        <c:axId val="0"/>
      </c:bar3DChart>
      <c:catAx>
        <c:axId val="116066944"/>
        <c:scaling>
          <c:orientation val="minMax"/>
        </c:scaling>
        <c:axPos val="b"/>
        <c:tickLblPos val="nextTo"/>
        <c:crossAx val="116130176"/>
        <c:crosses val="autoZero"/>
        <c:auto val="1"/>
        <c:lblAlgn val="ctr"/>
        <c:lblOffset val="100"/>
      </c:catAx>
      <c:valAx>
        <c:axId val="116130176"/>
        <c:scaling>
          <c:orientation val="minMax"/>
        </c:scaling>
        <c:axPos val="l"/>
        <c:majorGridlines/>
        <c:numFmt formatCode="\О\с\н\о\в\н\о\й" sourceLinked="1"/>
        <c:tickLblPos val="nextTo"/>
        <c:crossAx val="116066944"/>
        <c:crosses val="autoZero"/>
        <c:crossBetween val="between"/>
      </c:valAx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dLbls/>
        <c:shape val="box"/>
        <c:axId val="81701504"/>
        <c:axId val="81088896"/>
        <c:axId val="0"/>
      </c:bar3DChart>
      <c:catAx>
        <c:axId val="81701504"/>
        <c:scaling>
          <c:orientation val="minMax"/>
        </c:scaling>
        <c:axPos val="b"/>
        <c:tickLblPos val="nextTo"/>
        <c:crossAx val="81088896"/>
        <c:crosses val="autoZero"/>
        <c:auto val="1"/>
        <c:lblAlgn val="ctr"/>
        <c:lblOffset val="100"/>
      </c:catAx>
      <c:valAx>
        <c:axId val="81088896"/>
        <c:scaling>
          <c:orientation val="minMax"/>
        </c:scaling>
        <c:axPos val="l"/>
        <c:majorGridlines/>
        <c:numFmt formatCode="\О\с\н\о\в\н\о\й" sourceLinked="1"/>
        <c:tickLblPos val="nextTo"/>
        <c:crossAx val="81701504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dLbls/>
        <c:shape val="box"/>
        <c:axId val="95961088"/>
        <c:axId val="95962624"/>
        <c:axId val="0"/>
      </c:bar3DChart>
      <c:catAx>
        <c:axId val="95961088"/>
        <c:scaling>
          <c:orientation val="minMax"/>
        </c:scaling>
        <c:axPos val="b"/>
        <c:tickLblPos val="nextTo"/>
        <c:crossAx val="95962624"/>
        <c:crosses val="autoZero"/>
        <c:auto val="1"/>
        <c:lblAlgn val="ctr"/>
        <c:lblOffset val="100"/>
      </c:catAx>
      <c:valAx>
        <c:axId val="95962624"/>
        <c:scaling>
          <c:orientation val="minMax"/>
        </c:scaling>
        <c:axPos val="l"/>
        <c:majorGridlines/>
        <c:numFmt formatCode="\О\с\н\о\в\н\о\й" sourceLinked="1"/>
        <c:tickLblPos val="nextTo"/>
        <c:crossAx val="95961088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dLbls/>
        <c:shape val="box"/>
        <c:axId val="95970816"/>
        <c:axId val="95972352"/>
        <c:axId val="0"/>
      </c:bar3DChart>
      <c:catAx>
        <c:axId val="95970816"/>
        <c:scaling>
          <c:orientation val="minMax"/>
        </c:scaling>
        <c:axPos val="b"/>
        <c:tickLblPos val="nextTo"/>
        <c:crossAx val="95972352"/>
        <c:crosses val="autoZero"/>
        <c:auto val="1"/>
        <c:lblAlgn val="ctr"/>
        <c:lblOffset val="100"/>
      </c:catAx>
      <c:valAx>
        <c:axId val="95972352"/>
        <c:scaling>
          <c:orientation val="minMax"/>
        </c:scaling>
        <c:axPos val="l"/>
        <c:majorGridlines/>
        <c:numFmt formatCode="\О\с\н\о\в\н\о\й" sourceLinked="1"/>
        <c:tickLblPos val="nextTo"/>
        <c:crossAx val="95970816"/>
        <c:crosses val="autoZero"/>
        <c:crossBetween val="between"/>
      </c:valAx>
    </c:plotArea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dLbls/>
        <c:shape val="box"/>
        <c:axId val="99205120"/>
        <c:axId val="99206656"/>
        <c:axId val="0"/>
      </c:bar3DChart>
      <c:catAx>
        <c:axId val="99205120"/>
        <c:scaling>
          <c:orientation val="minMax"/>
        </c:scaling>
        <c:axPos val="b"/>
        <c:tickLblPos val="nextTo"/>
        <c:crossAx val="99206656"/>
        <c:crosses val="autoZero"/>
        <c:auto val="1"/>
        <c:lblAlgn val="ctr"/>
        <c:lblOffset val="100"/>
      </c:catAx>
      <c:valAx>
        <c:axId val="99206656"/>
        <c:scaling>
          <c:orientation val="minMax"/>
        </c:scaling>
        <c:axPos val="l"/>
        <c:majorGridlines/>
        <c:numFmt formatCode="\О\с\н\о\в\н\о\й" sourceLinked="1"/>
        <c:tickLblPos val="nextTo"/>
        <c:crossAx val="99205120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dLbls/>
        <c:shape val="box"/>
        <c:axId val="99213312"/>
        <c:axId val="99214848"/>
        <c:axId val="0"/>
      </c:bar3DChart>
      <c:catAx>
        <c:axId val="99213312"/>
        <c:scaling>
          <c:orientation val="minMax"/>
        </c:scaling>
        <c:axPos val="b"/>
        <c:tickLblPos val="nextTo"/>
        <c:crossAx val="99214848"/>
        <c:crosses val="autoZero"/>
        <c:auto val="1"/>
        <c:lblAlgn val="ctr"/>
        <c:lblOffset val="100"/>
      </c:catAx>
      <c:valAx>
        <c:axId val="99214848"/>
        <c:scaling>
          <c:orientation val="minMax"/>
        </c:scaling>
        <c:axPos val="l"/>
        <c:majorGridlines/>
        <c:numFmt formatCode="\О\с\н\о\в\н\о\й" sourceLinked="1"/>
        <c:tickLblPos val="nextTo"/>
        <c:crossAx val="99213312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dLbls/>
        <c:shape val="box"/>
        <c:axId val="104934784"/>
        <c:axId val="110429312"/>
        <c:axId val="0"/>
      </c:bar3DChart>
      <c:catAx>
        <c:axId val="104934784"/>
        <c:scaling>
          <c:orientation val="minMax"/>
        </c:scaling>
        <c:axPos val="b"/>
        <c:tickLblPos val="nextTo"/>
        <c:crossAx val="110429312"/>
        <c:crosses val="autoZero"/>
        <c:auto val="1"/>
        <c:lblAlgn val="ctr"/>
        <c:lblOffset val="100"/>
      </c:catAx>
      <c:valAx>
        <c:axId val="110429312"/>
        <c:scaling>
          <c:orientation val="minMax"/>
        </c:scaling>
        <c:axPos val="l"/>
        <c:majorGridlines/>
        <c:numFmt formatCode="\О\с\н\о\в\н\о\й" sourceLinked="1"/>
        <c:tickLblPos val="nextTo"/>
        <c:crossAx val="104934784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07/relationships/hdphoto" Target="../media/hdphoto2.wdp"/><Relationship Id="rId1" Type="http://schemas.openxmlformats.org/officeDocument/2006/relationships/image" Target="../media/image16.png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07/relationships/hdphoto" Target="../media/hdphoto2.wdp"/><Relationship Id="rId1" Type="http://schemas.openxmlformats.org/officeDocument/2006/relationships/image" Target="../media/image16.png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A1696E-1F28-49E6-8D91-FB00A368F69F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0FC6B5-3F5E-4A35-B61C-F5861BE2EF14}">
      <dgm:prSet phldrT="[Текст]"/>
      <dgm:spPr>
        <a:solidFill>
          <a:schemeClr val="accent1">
            <a:hueOff val="0"/>
            <a:satOff val="0"/>
            <a:lumOff val="0"/>
            <a:alpha val="50000"/>
          </a:schemeClr>
        </a:solidFill>
        <a:ln>
          <a:noFill/>
        </a:ln>
        <a:effectLst>
          <a:innerShdw>
            <a:prstClr val="black"/>
          </a:innerShdw>
        </a:effectLst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Большое количество внеплановых остановок оборудования (сбоев)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CCE75F-D039-4EE4-A63B-637F8C2C092A}" type="parTrans" cxnId="{1522E13D-09FB-4963-AEBA-47E8358A92EE}">
      <dgm:prSet/>
      <dgm:spPr/>
      <dgm:t>
        <a:bodyPr/>
        <a:lstStyle/>
        <a:p>
          <a:endParaRPr lang="ru-RU"/>
        </a:p>
      </dgm:t>
    </dgm:pt>
    <dgm:pt modelId="{A20A1B12-9211-4164-A187-691693541316}" type="sibTrans" cxnId="{1522E13D-09FB-4963-AEBA-47E8358A92EE}">
      <dgm:prSet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  <dgm:extLst/>
    </dgm:pt>
    <dgm:pt modelId="{F53BE478-B8FD-4EBF-835A-48351C42F4F8}">
      <dgm:prSet phldrT="[Текст]" custT="1"/>
      <dgm:spPr>
        <a:solidFill>
          <a:schemeClr val="accent1">
            <a:hueOff val="0"/>
            <a:satOff val="0"/>
            <a:lumOff val="0"/>
            <a:alpha val="50000"/>
          </a:schemeClr>
        </a:solidFill>
        <a:ln>
          <a:noFill/>
        </a:ln>
        <a:effectLst>
          <a:innerShdw>
            <a:prstClr val="black"/>
          </a:innerShdw>
        </a:effectLst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Низкий уровень 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удовлетворен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ности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медперсонала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A4B54-3D73-4504-8ABE-CBB60CACB3C5}" type="parTrans" cxnId="{6F30D852-C9D5-4B26-A6A8-56B3240CCE67}">
      <dgm:prSet/>
      <dgm:spPr/>
      <dgm:t>
        <a:bodyPr/>
        <a:lstStyle/>
        <a:p>
          <a:endParaRPr lang="ru-RU"/>
        </a:p>
      </dgm:t>
    </dgm:pt>
    <dgm:pt modelId="{510A40F0-8C27-4A2F-950C-7D43BC4E0B09}" type="sibTrans" cxnId="{6F30D852-C9D5-4B26-A6A8-56B3240CCE67}">
      <dgm:prSet/>
      <dgm:spPr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  <dgm:extLst/>
    </dgm:pt>
    <dgm:pt modelId="{23A35BC9-E2AF-4F6B-81C0-6003A7129165}">
      <dgm:prSet phldrT="[Текст]" custT="1"/>
      <dgm:spPr>
        <a:solidFill>
          <a:schemeClr val="accent1">
            <a:hueOff val="0"/>
            <a:satOff val="0"/>
            <a:lumOff val="0"/>
            <a:alpha val="50000"/>
          </a:schemeClr>
        </a:solidFill>
        <a:ln>
          <a:noFill/>
        </a:ln>
        <a:effectLst>
          <a:innerShdw>
            <a:prstClr val="black"/>
          </a:innerShdw>
        </a:effectLst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Высокие и непредсказуемые затраты на обслуживание оборудования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E82F69-2425-4CB0-81F2-8470A4B23737}" type="parTrans" cxnId="{CAEFA0F7-B6FA-405E-A8F3-ED6E5C89C17A}">
      <dgm:prSet/>
      <dgm:spPr/>
      <dgm:t>
        <a:bodyPr/>
        <a:lstStyle/>
        <a:p>
          <a:endParaRPr lang="ru-RU"/>
        </a:p>
      </dgm:t>
    </dgm:pt>
    <dgm:pt modelId="{90DA52DA-791C-4406-9B78-5A4C2416FEC5}" type="sibTrans" cxnId="{CAEFA0F7-B6FA-405E-A8F3-ED6E5C89C17A}">
      <dgm:prSet/>
      <dgm:spPr>
        <a:blipFill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  <dgm:extLst/>
    </dgm:pt>
    <dgm:pt modelId="{EFDC7470-7427-4E2B-B7D5-752BA4C38DE9}" type="pres">
      <dgm:prSet presAssocID="{72A1696E-1F28-49E6-8D91-FB00A368F69F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F4B68825-19A3-459D-86ED-820AA900F6B7}" type="pres">
      <dgm:prSet presAssocID="{0B0FC6B5-3F5E-4A35-B61C-F5861BE2EF14}" presName="text1" presStyleCnt="0"/>
      <dgm:spPr/>
    </dgm:pt>
    <dgm:pt modelId="{59676DD2-72A2-4299-8C23-5D442625012C}" type="pres">
      <dgm:prSet presAssocID="{0B0FC6B5-3F5E-4A35-B61C-F5861BE2EF14}" presName="textRepeatNode" presStyleLbl="alignNode1" presStyleIdx="0" presStyleCnt="3" custLinFactNeighborX="-2649" custLinFactNeighborY="-8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8D324-10AE-4CEC-B0B2-00B8D5CB7E1F}" type="pres">
      <dgm:prSet presAssocID="{0B0FC6B5-3F5E-4A35-B61C-F5861BE2EF14}" presName="textaccent1" presStyleCnt="0"/>
      <dgm:spPr/>
    </dgm:pt>
    <dgm:pt modelId="{257F1910-82A6-4DC7-BA37-1A4801DD89DF}" type="pres">
      <dgm:prSet presAssocID="{0B0FC6B5-3F5E-4A35-B61C-F5861BE2EF14}" presName="accentRepeatNode" presStyleLbl="solidAlignAcc1" presStyleIdx="0" presStyleCnt="6" custLinFactX="24904" custLinFactY="-200000" custLinFactNeighborX="100000" custLinFactNeighborY="-215460"/>
      <dgm:spPr>
        <a:ln>
          <a:solidFill>
            <a:schemeClr val="tx1">
              <a:lumMod val="50000"/>
              <a:lumOff val="50000"/>
            </a:schemeClr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5EF7D31F-62EC-4548-915D-08BA2FD37AB5}" type="pres">
      <dgm:prSet presAssocID="{A20A1B12-9211-4164-A187-691693541316}" presName="image1" presStyleCnt="0"/>
      <dgm:spPr/>
    </dgm:pt>
    <dgm:pt modelId="{51278DD5-329B-4EE9-B6E9-C895AC72AA92}" type="pres">
      <dgm:prSet presAssocID="{A20A1B12-9211-4164-A187-691693541316}" presName="imageRepeatNode" presStyleLbl="alignAcc1" presStyleIdx="0" presStyleCnt="3" custLinFactNeighborX="-2649" custLinFactNeighborY="-8131"/>
      <dgm:spPr/>
      <dgm:t>
        <a:bodyPr/>
        <a:lstStyle/>
        <a:p>
          <a:endParaRPr lang="ru-RU"/>
        </a:p>
      </dgm:t>
    </dgm:pt>
    <dgm:pt modelId="{B994D715-F50F-4E14-8E44-15CE5AE2ED64}" type="pres">
      <dgm:prSet presAssocID="{A20A1B12-9211-4164-A187-691693541316}" presName="imageaccent1" presStyleCnt="0"/>
      <dgm:spPr/>
    </dgm:pt>
    <dgm:pt modelId="{1123110D-B970-442F-BCEE-6824FB02BFAD}" type="pres">
      <dgm:prSet presAssocID="{A20A1B12-9211-4164-A187-691693541316}" presName="accentRepeatNode" presStyleLbl="solidAlignAcc1" presStyleIdx="1" presStyleCnt="6" custLinFactX="35592" custLinFactY="-200000" custLinFactNeighborX="100000" custLinFactNeighborY="-234078"/>
      <dgm:spPr>
        <a:ln w="15875">
          <a:solidFill>
            <a:schemeClr val="tx1">
              <a:lumMod val="50000"/>
              <a:lumOff val="50000"/>
            </a:schemeClr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9EFCD5B4-EDC5-4593-B5AC-F510F78C61FC}" type="pres">
      <dgm:prSet presAssocID="{F53BE478-B8FD-4EBF-835A-48351C42F4F8}" presName="text2" presStyleCnt="0"/>
      <dgm:spPr/>
    </dgm:pt>
    <dgm:pt modelId="{11CC6F10-6BD8-44BA-B64F-6812EF602771}" type="pres">
      <dgm:prSet presAssocID="{F53BE478-B8FD-4EBF-835A-48351C42F4F8}" presName="textRepeatNode" presStyleLbl="alignNode1" presStyleIdx="1" presStyleCnt="3" custLinFactNeighborX="-2649" custLinFactNeighborY="-8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1C49B-03C2-45C9-A667-152C5DCCA2C3}" type="pres">
      <dgm:prSet presAssocID="{F53BE478-B8FD-4EBF-835A-48351C42F4F8}" presName="textaccent2" presStyleCnt="0"/>
      <dgm:spPr/>
    </dgm:pt>
    <dgm:pt modelId="{6873E1AC-0715-4D30-AF3B-A76A1004FDBC}" type="pres">
      <dgm:prSet presAssocID="{F53BE478-B8FD-4EBF-835A-48351C42F4F8}" presName="accentRepeatNode" presStyleLbl="solidAlignAcc1" presStyleIdx="2" presStyleCnt="6" custLinFactNeighborX="-31053" custLinFactNeighborY="-84125"/>
      <dgm:spPr>
        <a:ln>
          <a:solidFill>
            <a:schemeClr val="tx1">
              <a:lumMod val="50000"/>
              <a:lumOff val="50000"/>
            </a:schemeClr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E5DA5919-0444-4108-BE02-59613B4F6EA8}" type="pres">
      <dgm:prSet presAssocID="{510A40F0-8C27-4A2F-950C-7D43BC4E0B09}" presName="image2" presStyleCnt="0"/>
      <dgm:spPr/>
    </dgm:pt>
    <dgm:pt modelId="{CCAF1F80-E529-4699-B871-C490B1512639}" type="pres">
      <dgm:prSet presAssocID="{510A40F0-8C27-4A2F-950C-7D43BC4E0B09}" presName="imageRepeatNode" presStyleLbl="alignAcc1" presStyleIdx="1" presStyleCnt="3" custLinFactNeighborX="-3068" custLinFactNeighborY="-8131"/>
      <dgm:spPr/>
      <dgm:t>
        <a:bodyPr/>
        <a:lstStyle/>
        <a:p>
          <a:endParaRPr lang="ru-RU"/>
        </a:p>
      </dgm:t>
    </dgm:pt>
    <dgm:pt modelId="{21EC7941-36E5-4931-B0D6-4089213175C1}" type="pres">
      <dgm:prSet presAssocID="{510A40F0-8C27-4A2F-950C-7D43BC4E0B09}" presName="imageaccent2" presStyleCnt="0"/>
      <dgm:spPr/>
    </dgm:pt>
    <dgm:pt modelId="{ECDB0147-E8D6-4E56-ACE1-5D72D09817C5}" type="pres">
      <dgm:prSet presAssocID="{510A40F0-8C27-4A2F-950C-7D43BC4E0B09}" presName="accentRepeatNode" presStyleLbl="solidAlignAcc1" presStyleIdx="3" presStyleCnt="6" custLinFactNeighborX="-22629" custLinFactNeighborY="-69465"/>
      <dgm:spPr>
        <a:ln w="15875">
          <a:solidFill>
            <a:schemeClr val="tx1">
              <a:lumMod val="50000"/>
              <a:lumOff val="50000"/>
            </a:schemeClr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7C91C2D8-CFD4-4EF6-B3A2-01B01A91C8A4}" type="pres">
      <dgm:prSet presAssocID="{23A35BC9-E2AF-4F6B-81C0-6003A7129165}" presName="text3" presStyleCnt="0"/>
      <dgm:spPr/>
    </dgm:pt>
    <dgm:pt modelId="{DCD7E7FF-8B4D-450A-89CD-83E02FDFF7E8}" type="pres">
      <dgm:prSet presAssocID="{23A35BC9-E2AF-4F6B-81C0-6003A7129165}" presName="textRepeatNode" presStyleLbl="alignNode1" presStyleIdx="2" presStyleCnt="3" custLinFactNeighborX="-2649" custLinFactNeighborY="-8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E69A1-8272-478E-927D-E83F346C677E}" type="pres">
      <dgm:prSet presAssocID="{23A35BC9-E2AF-4F6B-81C0-6003A7129165}" presName="textaccent3" presStyleCnt="0"/>
      <dgm:spPr/>
    </dgm:pt>
    <dgm:pt modelId="{7E9CCD08-7155-4733-9400-FAA62C574EF0}" type="pres">
      <dgm:prSet presAssocID="{23A35BC9-E2AF-4F6B-81C0-6003A7129165}" presName="accentRepeatNode" presStyleLbl="solidAlignAcc1" presStyleIdx="4" presStyleCnt="6" custLinFactNeighborX="-22629" custLinFactNeighborY="-69465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D8541C35-22CF-41B6-AFAE-97F211C6814F}" type="pres">
      <dgm:prSet presAssocID="{90DA52DA-791C-4406-9B78-5A4C2416FEC5}" presName="image3" presStyleCnt="0"/>
      <dgm:spPr/>
    </dgm:pt>
    <dgm:pt modelId="{9D8E9A76-AEE5-4175-BD85-04C1BA79A191}" type="pres">
      <dgm:prSet presAssocID="{90DA52DA-791C-4406-9B78-5A4C2416FEC5}" presName="imageRepeatNode" presStyleLbl="alignAcc1" presStyleIdx="2" presStyleCnt="3" custLinFactNeighborX="-1965" custLinFactNeighborY="-3941"/>
      <dgm:spPr/>
      <dgm:t>
        <a:bodyPr/>
        <a:lstStyle/>
        <a:p>
          <a:endParaRPr lang="ru-RU"/>
        </a:p>
      </dgm:t>
    </dgm:pt>
    <dgm:pt modelId="{0F309360-444E-42D7-BD1A-54916DFD6565}" type="pres">
      <dgm:prSet presAssocID="{90DA52DA-791C-4406-9B78-5A4C2416FEC5}" presName="imageaccent3" presStyleCnt="0"/>
      <dgm:spPr/>
    </dgm:pt>
    <dgm:pt modelId="{4D1A1174-C57C-4310-83DE-D70FC7C4F8CC}" type="pres">
      <dgm:prSet presAssocID="{90DA52DA-791C-4406-9B78-5A4C2416FEC5}" presName="accentRepeatNode" presStyleLbl="solidAlignAcc1" presStyleIdx="5" presStyleCnt="6" custLinFactNeighborX="-22629" custLinFactNeighborY="-38623"/>
      <dgm:spPr>
        <a:ln w="15875">
          <a:solidFill>
            <a:schemeClr val="tx1">
              <a:lumMod val="50000"/>
              <a:lumOff val="50000"/>
            </a:schemeClr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</dgm:ptLst>
  <dgm:cxnLst>
    <dgm:cxn modelId="{6F30D852-C9D5-4B26-A6A8-56B3240CCE67}" srcId="{72A1696E-1F28-49E6-8D91-FB00A368F69F}" destId="{F53BE478-B8FD-4EBF-835A-48351C42F4F8}" srcOrd="1" destOrd="0" parTransId="{361A4B54-3D73-4504-8ABE-CBB60CACB3C5}" sibTransId="{510A40F0-8C27-4A2F-950C-7D43BC4E0B09}"/>
    <dgm:cxn modelId="{85E0C033-3132-4A32-8CCE-F04DB5226CD7}" type="presOf" srcId="{F53BE478-B8FD-4EBF-835A-48351C42F4F8}" destId="{11CC6F10-6BD8-44BA-B64F-6812EF602771}" srcOrd="0" destOrd="0" presId="urn:microsoft.com/office/officeart/2008/layout/HexagonCluster"/>
    <dgm:cxn modelId="{88A6262E-6169-41E4-A041-188631FF0BE1}" type="presOf" srcId="{510A40F0-8C27-4A2F-950C-7D43BC4E0B09}" destId="{CCAF1F80-E529-4699-B871-C490B1512639}" srcOrd="0" destOrd="0" presId="urn:microsoft.com/office/officeart/2008/layout/HexagonCluster"/>
    <dgm:cxn modelId="{7FB14184-C7D5-4B64-8857-C3787E4EAA60}" type="presOf" srcId="{90DA52DA-791C-4406-9B78-5A4C2416FEC5}" destId="{9D8E9A76-AEE5-4175-BD85-04C1BA79A191}" srcOrd="0" destOrd="0" presId="urn:microsoft.com/office/officeart/2008/layout/HexagonCluster"/>
    <dgm:cxn modelId="{84F927CE-C062-4DA7-AB18-EFCBC7D02C5B}" type="presOf" srcId="{23A35BC9-E2AF-4F6B-81C0-6003A7129165}" destId="{DCD7E7FF-8B4D-450A-89CD-83E02FDFF7E8}" srcOrd="0" destOrd="0" presId="urn:microsoft.com/office/officeart/2008/layout/HexagonCluster"/>
    <dgm:cxn modelId="{9A961E31-4123-4535-8B10-E631536AD006}" type="presOf" srcId="{72A1696E-1F28-49E6-8D91-FB00A368F69F}" destId="{EFDC7470-7427-4E2B-B7D5-752BA4C38DE9}" srcOrd="0" destOrd="0" presId="urn:microsoft.com/office/officeart/2008/layout/HexagonCluster"/>
    <dgm:cxn modelId="{1522E13D-09FB-4963-AEBA-47E8358A92EE}" srcId="{72A1696E-1F28-49E6-8D91-FB00A368F69F}" destId="{0B0FC6B5-3F5E-4A35-B61C-F5861BE2EF14}" srcOrd="0" destOrd="0" parTransId="{5CCCE75F-D039-4EE4-A63B-637F8C2C092A}" sibTransId="{A20A1B12-9211-4164-A187-691693541316}"/>
    <dgm:cxn modelId="{5514B3A1-0CB4-4F5E-997F-A6C5884E6A16}" type="presOf" srcId="{A20A1B12-9211-4164-A187-691693541316}" destId="{51278DD5-329B-4EE9-B6E9-C895AC72AA92}" srcOrd="0" destOrd="0" presId="urn:microsoft.com/office/officeart/2008/layout/HexagonCluster"/>
    <dgm:cxn modelId="{CAEFA0F7-B6FA-405E-A8F3-ED6E5C89C17A}" srcId="{72A1696E-1F28-49E6-8D91-FB00A368F69F}" destId="{23A35BC9-E2AF-4F6B-81C0-6003A7129165}" srcOrd="2" destOrd="0" parTransId="{71E82F69-2425-4CB0-81F2-8470A4B23737}" sibTransId="{90DA52DA-791C-4406-9B78-5A4C2416FEC5}"/>
    <dgm:cxn modelId="{A7C7E8F0-CF4A-49DE-8C79-A256639C3C4D}" type="presOf" srcId="{0B0FC6B5-3F5E-4A35-B61C-F5861BE2EF14}" destId="{59676DD2-72A2-4299-8C23-5D442625012C}" srcOrd="0" destOrd="0" presId="urn:microsoft.com/office/officeart/2008/layout/HexagonCluster"/>
    <dgm:cxn modelId="{7ACF2121-F4D0-48AC-A659-9D5D6B0B5264}" type="presParOf" srcId="{EFDC7470-7427-4E2B-B7D5-752BA4C38DE9}" destId="{F4B68825-19A3-459D-86ED-820AA900F6B7}" srcOrd="0" destOrd="0" presId="urn:microsoft.com/office/officeart/2008/layout/HexagonCluster"/>
    <dgm:cxn modelId="{94045976-990D-4C43-A59E-3862311B3E16}" type="presParOf" srcId="{F4B68825-19A3-459D-86ED-820AA900F6B7}" destId="{59676DD2-72A2-4299-8C23-5D442625012C}" srcOrd="0" destOrd="0" presId="urn:microsoft.com/office/officeart/2008/layout/HexagonCluster"/>
    <dgm:cxn modelId="{65B499EA-9433-4DC0-B72F-DC642712B85E}" type="presParOf" srcId="{EFDC7470-7427-4E2B-B7D5-752BA4C38DE9}" destId="{6EB8D324-10AE-4CEC-B0B2-00B8D5CB7E1F}" srcOrd="1" destOrd="0" presId="urn:microsoft.com/office/officeart/2008/layout/HexagonCluster"/>
    <dgm:cxn modelId="{0DCBD327-DE80-47BF-9357-C2F32211AB94}" type="presParOf" srcId="{6EB8D324-10AE-4CEC-B0B2-00B8D5CB7E1F}" destId="{257F1910-82A6-4DC7-BA37-1A4801DD89DF}" srcOrd="0" destOrd="0" presId="urn:microsoft.com/office/officeart/2008/layout/HexagonCluster"/>
    <dgm:cxn modelId="{7035DF3F-C779-4A29-A4D7-63DAE6EB79D9}" type="presParOf" srcId="{EFDC7470-7427-4E2B-B7D5-752BA4C38DE9}" destId="{5EF7D31F-62EC-4548-915D-08BA2FD37AB5}" srcOrd="2" destOrd="0" presId="urn:microsoft.com/office/officeart/2008/layout/HexagonCluster"/>
    <dgm:cxn modelId="{B3BC6E96-2F2E-406A-B61A-D4135BD83A86}" type="presParOf" srcId="{5EF7D31F-62EC-4548-915D-08BA2FD37AB5}" destId="{51278DD5-329B-4EE9-B6E9-C895AC72AA92}" srcOrd="0" destOrd="0" presId="urn:microsoft.com/office/officeart/2008/layout/HexagonCluster"/>
    <dgm:cxn modelId="{C87D1C66-2D4B-4CB5-AF54-B982D2754D70}" type="presParOf" srcId="{EFDC7470-7427-4E2B-B7D5-752BA4C38DE9}" destId="{B994D715-F50F-4E14-8E44-15CE5AE2ED64}" srcOrd="3" destOrd="0" presId="urn:microsoft.com/office/officeart/2008/layout/HexagonCluster"/>
    <dgm:cxn modelId="{301BA645-B6DB-42D1-B785-9F684821ACF9}" type="presParOf" srcId="{B994D715-F50F-4E14-8E44-15CE5AE2ED64}" destId="{1123110D-B970-442F-BCEE-6824FB02BFAD}" srcOrd="0" destOrd="0" presId="urn:microsoft.com/office/officeart/2008/layout/HexagonCluster"/>
    <dgm:cxn modelId="{7DE4AD24-F6DB-448E-9210-FA840CE8EF70}" type="presParOf" srcId="{EFDC7470-7427-4E2B-B7D5-752BA4C38DE9}" destId="{9EFCD5B4-EDC5-4593-B5AC-F510F78C61FC}" srcOrd="4" destOrd="0" presId="urn:microsoft.com/office/officeart/2008/layout/HexagonCluster"/>
    <dgm:cxn modelId="{92664445-F6CB-4A3E-BCD7-EE9FAC73AE7E}" type="presParOf" srcId="{9EFCD5B4-EDC5-4593-B5AC-F510F78C61FC}" destId="{11CC6F10-6BD8-44BA-B64F-6812EF602771}" srcOrd="0" destOrd="0" presId="urn:microsoft.com/office/officeart/2008/layout/HexagonCluster"/>
    <dgm:cxn modelId="{CAD7788B-A3C7-4913-B5DC-CD78CB47A2CD}" type="presParOf" srcId="{EFDC7470-7427-4E2B-B7D5-752BA4C38DE9}" destId="{C141C49B-03C2-45C9-A667-152C5DCCA2C3}" srcOrd="5" destOrd="0" presId="urn:microsoft.com/office/officeart/2008/layout/HexagonCluster"/>
    <dgm:cxn modelId="{17389D24-737A-4741-851C-22FC42508E64}" type="presParOf" srcId="{C141C49B-03C2-45C9-A667-152C5DCCA2C3}" destId="{6873E1AC-0715-4D30-AF3B-A76A1004FDBC}" srcOrd="0" destOrd="0" presId="urn:microsoft.com/office/officeart/2008/layout/HexagonCluster"/>
    <dgm:cxn modelId="{3C339D1A-34A1-40B4-AA98-97DFF6D42D62}" type="presParOf" srcId="{EFDC7470-7427-4E2B-B7D5-752BA4C38DE9}" destId="{E5DA5919-0444-4108-BE02-59613B4F6EA8}" srcOrd="6" destOrd="0" presId="urn:microsoft.com/office/officeart/2008/layout/HexagonCluster"/>
    <dgm:cxn modelId="{8B39214B-048F-4CAC-BD89-FA520BCEAA73}" type="presParOf" srcId="{E5DA5919-0444-4108-BE02-59613B4F6EA8}" destId="{CCAF1F80-E529-4699-B871-C490B1512639}" srcOrd="0" destOrd="0" presId="urn:microsoft.com/office/officeart/2008/layout/HexagonCluster"/>
    <dgm:cxn modelId="{0BCDF4E7-0110-4AC5-8A83-79738E8A5EAD}" type="presParOf" srcId="{EFDC7470-7427-4E2B-B7D5-752BA4C38DE9}" destId="{21EC7941-36E5-4931-B0D6-4089213175C1}" srcOrd="7" destOrd="0" presId="urn:microsoft.com/office/officeart/2008/layout/HexagonCluster"/>
    <dgm:cxn modelId="{CD0B2888-B891-4739-9C88-CB7DE8A73AFD}" type="presParOf" srcId="{21EC7941-36E5-4931-B0D6-4089213175C1}" destId="{ECDB0147-E8D6-4E56-ACE1-5D72D09817C5}" srcOrd="0" destOrd="0" presId="urn:microsoft.com/office/officeart/2008/layout/HexagonCluster"/>
    <dgm:cxn modelId="{668FC09F-D7CF-4037-8317-F69D14EC19BE}" type="presParOf" srcId="{EFDC7470-7427-4E2B-B7D5-752BA4C38DE9}" destId="{7C91C2D8-CFD4-4EF6-B3A2-01B01A91C8A4}" srcOrd="8" destOrd="0" presId="urn:microsoft.com/office/officeart/2008/layout/HexagonCluster"/>
    <dgm:cxn modelId="{09442CE1-C774-4EB7-BBD9-E0310F93F450}" type="presParOf" srcId="{7C91C2D8-CFD4-4EF6-B3A2-01B01A91C8A4}" destId="{DCD7E7FF-8B4D-450A-89CD-83E02FDFF7E8}" srcOrd="0" destOrd="0" presId="urn:microsoft.com/office/officeart/2008/layout/HexagonCluster"/>
    <dgm:cxn modelId="{7857DB28-2C77-49E5-9144-42D60915DAB6}" type="presParOf" srcId="{EFDC7470-7427-4E2B-B7D5-752BA4C38DE9}" destId="{4FAE69A1-8272-478E-927D-E83F346C677E}" srcOrd="9" destOrd="0" presId="urn:microsoft.com/office/officeart/2008/layout/HexagonCluster"/>
    <dgm:cxn modelId="{BB2F9F43-EAEF-44B1-8DA5-81285B0A2960}" type="presParOf" srcId="{4FAE69A1-8272-478E-927D-E83F346C677E}" destId="{7E9CCD08-7155-4733-9400-FAA62C574EF0}" srcOrd="0" destOrd="0" presId="urn:microsoft.com/office/officeart/2008/layout/HexagonCluster"/>
    <dgm:cxn modelId="{037728A0-DECB-405F-90C9-DACAAAD951F1}" type="presParOf" srcId="{EFDC7470-7427-4E2B-B7D5-752BA4C38DE9}" destId="{D8541C35-22CF-41B6-AFAE-97F211C6814F}" srcOrd="10" destOrd="0" presId="urn:microsoft.com/office/officeart/2008/layout/HexagonCluster"/>
    <dgm:cxn modelId="{E287F7E8-7C36-495D-9132-B8DA5C365998}" type="presParOf" srcId="{D8541C35-22CF-41B6-AFAE-97F211C6814F}" destId="{9D8E9A76-AEE5-4175-BD85-04C1BA79A191}" srcOrd="0" destOrd="0" presId="urn:microsoft.com/office/officeart/2008/layout/HexagonCluster"/>
    <dgm:cxn modelId="{6640E36A-783E-480B-BA5A-99FC4FEDDCC0}" type="presParOf" srcId="{EFDC7470-7427-4E2B-B7D5-752BA4C38DE9}" destId="{0F309360-444E-42D7-BD1A-54916DFD6565}" srcOrd="11" destOrd="0" presId="urn:microsoft.com/office/officeart/2008/layout/HexagonCluster"/>
    <dgm:cxn modelId="{7901E397-BB5D-4653-B0D8-BFA9B2FC8334}" type="presParOf" srcId="{0F309360-444E-42D7-BD1A-54916DFD6565}" destId="{4D1A1174-C57C-4310-83DE-D70FC7C4F8C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A1696E-1F28-49E6-8D91-FB00A368F69F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0B0FC6B5-3F5E-4A35-B61C-F5861BE2EF14}">
      <dgm:prSet phldrT="[Текст]"/>
      <dgm:spPr>
        <a:solidFill>
          <a:schemeClr val="accent1">
            <a:hueOff val="0"/>
            <a:satOff val="0"/>
            <a:lumOff val="0"/>
            <a:alpha val="50000"/>
          </a:schemeClr>
        </a:solidFill>
        <a:ln>
          <a:noFill/>
        </a:ln>
        <a:effectLst>
          <a:innerShdw>
            <a:prstClr val="black"/>
          </a:innerShdw>
        </a:effectLst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Минимизация рисков для бизнеса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CCE75F-D039-4EE4-A63B-637F8C2C092A}" type="parTrans" cxnId="{1522E13D-09FB-4963-AEBA-47E8358A92EE}">
      <dgm:prSet/>
      <dgm:spPr/>
      <dgm:t>
        <a:bodyPr/>
        <a:lstStyle/>
        <a:p>
          <a:endParaRPr lang="ru-RU"/>
        </a:p>
      </dgm:t>
    </dgm:pt>
    <dgm:pt modelId="{A20A1B12-9211-4164-A187-691693541316}" type="sibTrans" cxnId="{1522E13D-09FB-4963-AEBA-47E8358A92E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  <dgm:extLst/>
    </dgm:pt>
    <dgm:pt modelId="{F53BE478-B8FD-4EBF-835A-48351C42F4F8}">
      <dgm:prSet phldrT="[Текст]"/>
      <dgm:spPr>
        <a:solidFill>
          <a:schemeClr val="accent1">
            <a:hueOff val="0"/>
            <a:satOff val="0"/>
            <a:lumOff val="0"/>
            <a:alpha val="50000"/>
          </a:schemeClr>
        </a:solidFill>
        <a:ln>
          <a:noFill/>
        </a:ln>
        <a:effectLst>
          <a:innerShdw>
            <a:prstClr val="black"/>
          </a:innerShdw>
        </a:effectLst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Оптимизация затрат на ремонты и обслуживание оборудования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A4B54-3D73-4504-8ABE-CBB60CACB3C5}" type="parTrans" cxnId="{6F30D852-C9D5-4B26-A6A8-56B3240CCE67}">
      <dgm:prSet/>
      <dgm:spPr/>
      <dgm:t>
        <a:bodyPr/>
        <a:lstStyle/>
        <a:p>
          <a:endParaRPr lang="ru-RU"/>
        </a:p>
      </dgm:t>
    </dgm:pt>
    <dgm:pt modelId="{510A40F0-8C27-4A2F-950C-7D43BC4E0B09}" type="sibTrans" cxnId="{6F30D852-C9D5-4B26-A6A8-56B3240CCE67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  <dgm:extLst/>
    </dgm:pt>
    <dgm:pt modelId="{23A35BC9-E2AF-4F6B-81C0-6003A7129165}">
      <dgm:prSet phldrT="[Текст]" custT="1"/>
      <dgm:spPr>
        <a:solidFill>
          <a:schemeClr val="accent1">
            <a:hueOff val="0"/>
            <a:satOff val="0"/>
            <a:lumOff val="0"/>
            <a:alpha val="50000"/>
          </a:schemeClr>
        </a:solidFill>
        <a:ln>
          <a:noFill/>
        </a:ln>
        <a:effectLst>
          <a:innerShdw>
            <a:prstClr val="black"/>
          </a:innerShdw>
        </a:effectLst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Повышение качества функционирования технических систем и повышение удовлетворенности медперсонала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E82F69-2425-4CB0-81F2-8470A4B23737}" type="parTrans" cxnId="{CAEFA0F7-B6FA-405E-A8F3-ED6E5C89C17A}">
      <dgm:prSet/>
      <dgm:spPr/>
      <dgm:t>
        <a:bodyPr/>
        <a:lstStyle/>
        <a:p>
          <a:endParaRPr lang="ru-RU"/>
        </a:p>
      </dgm:t>
    </dgm:pt>
    <dgm:pt modelId="{90DA52DA-791C-4406-9B78-5A4C2416FEC5}" type="sibTrans" cxnId="{CAEFA0F7-B6FA-405E-A8F3-ED6E5C89C17A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  <dgm:extLst/>
    </dgm:pt>
    <dgm:pt modelId="{EFDC7470-7427-4E2B-B7D5-752BA4C38DE9}" type="pres">
      <dgm:prSet presAssocID="{72A1696E-1F28-49E6-8D91-FB00A368F69F}" presName="Name0" presStyleCnt="0">
        <dgm:presLayoutVars>
          <dgm:chMax val="21"/>
          <dgm:chPref val="21"/>
        </dgm:presLayoutVars>
      </dgm:prSet>
      <dgm:spPr/>
    </dgm:pt>
    <dgm:pt modelId="{F4B68825-19A3-459D-86ED-820AA900F6B7}" type="pres">
      <dgm:prSet presAssocID="{0B0FC6B5-3F5E-4A35-B61C-F5861BE2EF14}" presName="text1" presStyleCnt="0"/>
      <dgm:spPr/>
    </dgm:pt>
    <dgm:pt modelId="{59676DD2-72A2-4299-8C23-5D442625012C}" type="pres">
      <dgm:prSet presAssocID="{0B0FC6B5-3F5E-4A35-B61C-F5861BE2EF14}" presName="textRepeatNode" presStyleLbl="alignNode1" presStyleIdx="0" presStyleCnt="3" custLinFactNeighborX="-2649" custLinFactNeighborY="-8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8D324-10AE-4CEC-B0B2-00B8D5CB7E1F}" type="pres">
      <dgm:prSet presAssocID="{0B0FC6B5-3F5E-4A35-B61C-F5861BE2EF14}" presName="textaccent1" presStyleCnt="0"/>
      <dgm:spPr/>
    </dgm:pt>
    <dgm:pt modelId="{257F1910-82A6-4DC7-BA37-1A4801DD89DF}" type="pres">
      <dgm:prSet presAssocID="{0B0FC6B5-3F5E-4A35-B61C-F5861BE2EF14}" presName="accentRepeatNode" presStyleLbl="solidAlignAcc1" presStyleIdx="0" presStyleCnt="6" custLinFactNeighborX="-22629" custLinFactNeighborY="-69465"/>
      <dgm:spPr>
        <a:ln>
          <a:solidFill>
            <a:schemeClr val="tx1">
              <a:lumMod val="50000"/>
              <a:lumOff val="50000"/>
            </a:schemeClr>
          </a:solidFill>
        </a:ln>
        <a:effectLst>
          <a:innerShdw blurRad="114300">
            <a:prstClr val="black"/>
          </a:innerShdw>
        </a:effectLst>
      </dgm:spPr>
    </dgm:pt>
    <dgm:pt modelId="{5EF7D31F-62EC-4548-915D-08BA2FD37AB5}" type="pres">
      <dgm:prSet presAssocID="{A20A1B12-9211-4164-A187-691693541316}" presName="image1" presStyleCnt="0"/>
      <dgm:spPr/>
    </dgm:pt>
    <dgm:pt modelId="{51278DD5-329B-4EE9-B6E9-C895AC72AA92}" type="pres">
      <dgm:prSet presAssocID="{A20A1B12-9211-4164-A187-691693541316}" presName="imageRepeatNode" presStyleLbl="alignAcc1" presStyleIdx="0" presStyleCnt="3" custLinFactNeighborX="-2649" custLinFactNeighborY="-8131"/>
      <dgm:spPr/>
      <dgm:t>
        <a:bodyPr/>
        <a:lstStyle/>
        <a:p>
          <a:endParaRPr lang="ru-RU"/>
        </a:p>
      </dgm:t>
    </dgm:pt>
    <dgm:pt modelId="{B994D715-F50F-4E14-8E44-15CE5AE2ED64}" type="pres">
      <dgm:prSet presAssocID="{A20A1B12-9211-4164-A187-691693541316}" presName="imageaccent1" presStyleCnt="0"/>
      <dgm:spPr/>
    </dgm:pt>
    <dgm:pt modelId="{1123110D-B970-442F-BCEE-6824FB02BFAD}" type="pres">
      <dgm:prSet presAssocID="{A20A1B12-9211-4164-A187-691693541316}" presName="accentRepeatNode" presStyleLbl="solidAlignAcc1" presStyleIdx="1" presStyleCnt="6" custLinFactNeighborX="-27635" custLinFactNeighborY="-80798"/>
      <dgm:spPr>
        <a:ln w="15875">
          <a:solidFill>
            <a:schemeClr val="tx1">
              <a:lumMod val="50000"/>
              <a:lumOff val="50000"/>
            </a:schemeClr>
          </a:solidFill>
        </a:ln>
        <a:effectLst>
          <a:innerShdw blurRad="114300">
            <a:prstClr val="black"/>
          </a:innerShdw>
        </a:effectLst>
      </dgm:spPr>
    </dgm:pt>
    <dgm:pt modelId="{9EFCD5B4-EDC5-4593-B5AC-F510F78C61FC}" type="pres">
      <dgm:prSet presAssocID="{F53BE478-B8FD-4EBF-835A-48351C42F4F8}" presName="text2" presStyleCnt="0"/>
      <dgm:spPr/>
    </dgm:pt>
    <dgm:pt modelId="{11CC6F10-6BD8-44BA-B64F-6812EF602771}" type="pres">
      <dgm:prSet presAssocID="{F53BE478-B8FD-4EBF-835A-48351C42F4F8}" presName="textRepeatNode" presStyleLbl="alignNode1" presStyleIdx="1" presStyleCnt="3" custLinFactNeighborX="-2649" custLinFactNeighborY="-8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1C49B-03C2-45C9-A667-152C5DCCA2C3}" type="pres">
      <dgm:prSet presAssocID="{F53BE478-B8FD-4EBF-835A-48351C42F4F8}" presName="textaccent2" presStyleCnt="0"/>
      <dgm:spPr/>
    </dgm:pt>
    <dgm:pt modelId="{6873E1AC-0715-4D30-AF3B-A76A1004FDBC}" type="pres">
      <dgm:prSet presAssocID="{F53BE478-B8FD-4EBF-835A-48351C42F4F8}" presName="accentRepeatNode" presStyleLbl="solidAlignAcc1" presStyleIdx="2" presStyleCnt="6" custLinFactNeighborX="-31053" custLinFactNeighborY="-84125"/>
      <dgm:spPr>
        <a:ln>
          <a:solidFill>
            <a:schemeClr val="tx1">
              <a:lumMod val="50000"/>
              <a:lumOff val="50000"/>
            </a:schemeClr>
          </a:solidFill>
        </a:ln>
        <a:effectLst>
          <a:innerShdw blurRad="114300">
            <a:prstClr val="black"/>
          </a:innerShdw>
        </a:effectLst>
      </dgm:spPr>
    </dgm:pt>
    <dgm:pt modelId="{E5DA5919-0444-4108-BE02-59613B4F6EA8}" type="pres">
      <dgm:prSet presAssocID="{510A40F0-8C27-4A2F-950C-7D43BC4E0B09}" presName="image2" presStyleCnt="0"/>
      <dgm:spPr/>
    </dgm:pt>
    <dgm:pt modelId="{CCAF1F80-E529-4699-B871-C490B1512639}" type="pres">
      <dgm:prSet presAssocID="{510A40F0-8C27-4A2F-950C-7D43BC4E0B09}" presName="imageRepeatNode" presStyleLbl="alignAcc1" presStyleIdx="1" presStyleCnt="3" custLinFactNeighborX="-3068" custLinFactNeighborY="-8131"/>
      <dgm:spPr/>
      <dgm:t>
        <a:bodyPr/>
        <a:lstStyle/>
        <a:p>
          <a:endParaRPr lang="ru-RU"/>
        </a:p>
      </dgm:t>
    </dgm:pt>
    <dgm:pt modelId="{21EC7941-36E5-4931-B0D6-4089213175C1}" type="pres">
      <dgm:prSet presAssocID="{510A40F0-8C27-4A2F-950C-7D43BC4E0B09}" presName="imageaccent2" presStyleCnt="0"/>
      <dgm:spPr/>
    </dgm:pt>
    <dgm:pt modelId="{ECDB0147-E8D6-4E56-ACE1-5D72D09817C5}" type="pres">
      <dgm:prSet presAssocID="{510A40F0-8C27-4A2F-950C-7D43BC4E0B09}" presName="accentRepeatNode" presStyleLbl="solidAlignAcc1" presStyleIdx="3" presStyleCnt="6" custLinFactNeighborX="-22629" custLinFactNeighborY="-69465"/>
      <dgm:spPr>
        <a:ln w="15875">
          <a:solidFill>
            <a:schemeClr val="tx1">
              <a:lumMod val="50000"/>
              <a:lumOff val="50000"/>
            </a:schemeClr>
          </a:solidFill>
        </a:ln>
        <a:effectLst>
          <a:innerShdw blurRad="114300">
            <a:prstClr val="black"/>
          </a:innerShdw>
        </a:effectLst>
      </dgm:spPr>
    </dgm:pt>
    <dgm:pt modelId="{7C91C2D8-CFD4-4EF6-B3A2-01B01A91C8A4}" type="pres">
      <dgm:prSet presAssocID="{23A35BC9-E2AF-4F6B-81C0-6003A7129165}" presName="text3" presStyleCnt="0"/>
      <dgm:spPr/>
    </dgm:pt>
    <dgm:pt modelId="{DCD7E7FF-8B4D-450A-89CD-83E02FDFF7E8}" type="pres">
      <dgm:prSet presAssocID="{23A35BC9-E2AF-4F6B-81C0-6003A7129165}" presName="textRepeatNode" presStyleLbl="alignNode1" presStyleIdx="2" presStyleCnt="3" custLinFactNeighborX="-2649" custLinFactNeighborY="-8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E69A1-8272-478E-927D-E83F346C677E}" type="pres">
      <dgm:prSet presAssocID="{23A35BC9-E2AF-4F6B-81C0-6003A7129165}" presName="textaccent3" presStyleCnt="0"/>
      <dgm:spPr/>
    </dgm:pt>
    <dgm:pt modelId="{7E9CCD08-7155-4733-9400-FAA62C574EF0}" type="pres">
      <dgm:prSet presAssocID="{23A35BC9-E2AF-4F6B-81C0-6003A7129165}" presName="accentRepeatNode" presStyleLbl="solidAlignAcc1" presStyleIdx="4" presStyleCnt="6" custLinFactNeighborX="-22629" custLinFactNeighborY="-69465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innerShdw blurRad="114300">
            <a:prstClr val="black"/>
          </a:innerShdw>
        </a:effectLst>
      </dgm:spPr>
    </dgm:pt>
    <dgm:pt modelId="{D8541C35-22CF-41B6-AFAE-97F211C6814F}" type="pres">
      <dgm:prSet presAssocID="{90DA52DA-791C-4406-9B78-5A4C2416FEC5}" presName="image3" presStyleCnt="0"/>
      <dgm:spPr/>
    </dgm:pt>
    <dgm:pt modelId="{9D8E9A76-AEE5-4175-BD85-04C1BA79A191}" type="pres">
      <dgm:prSet presAssocID="{90DA52DA-791C-4406-9B78-5A4C2416FEC5}" presName="imageRepeatNode" presStyleLbl="alignAcc1" presStyleIdx="2" presStyleCnt="3" custLinFactNeighborX="-2649" custLinFactNeighborY="-3941"/>
      <dgm:spPr/>
      <dgm:t>
        <a:bodyPr/>
        <a:lstStyle/>
        <a:p>
          <a:endParaRPr lang="ru-RU"/>
        </a:p>
      </dgm:t>
    </dgm:pt>
    <dgm:pt modelId="{0F309360-444E-42D7-BD1A-54916DFD6565}" type="pres">
      <dgm:prSet presAssocID="{90DA52DA-791C-4406-9B78-5A4C2416FEC5}" presName="imageaccent3" presStyleCnt="0"/>
      <dgm:spPr/>
    </dgm:pt>
    <dgm:pt modelId="{4D1A1174-C57C-4310-83DE-D70FC7C4F8CC}" type="pres">
      <dgm:prSet presAssocID="{90DA52DA-791C-4406-9B78-5A4C2416FEC5}" presName="accentRepeatNode" presStyleLbl="solidAlignAcc1" presStyleIdx="5" presStyleCnt="6" custLinFactNeighborX="-22629" custLinFactNeighborY="-38623"/>
      <dgm:spPr>
        <a:ln w="15875">
          <a:solidFill>
            <a:schemeClr val="tx1">
              <a:lumMod val="50000"/>
              <a:lumOff val="50000"/>
            </a:schemeClr>
          </a:solidFill>
        </a:ln>
        <a:effectLst>
          <a:innerShdw blurRad="114300">
            <a:prstClr val="black"/>
          </a:innerShdw>
        </a:effectLst>
      </dgm:spPr>
    </dgm:pt>
  </dgm:ptLst>
  <dgm:cxnLst>
    <dgm:cxn modelId="{6F30D852-C9D5-4B26-A6A8-56B3240CCE67}" srcId="{72A1696E-1F28-49E6-8D91-FB00A368F69F}" destId="{F53BE478-B8FD-4EBF-835A-48351C42F4F8}" srcOrd="1" destOrd="0" parTransId="{361A4B54-3D73-4504-8ABE-CBB60CACB3C5}" sibTransId="{510A40F0-8C27-4A2F-950C-7D43BC4E0B09}"/>
    <dgm:cxn modelId="{2542D522-4B25-4318-8728-4A29B9C55DA7}" type="presOf" srcId="{72A1696E-1F28-49E6-8D91-FB00A368F69F}" destId="{EFDC7470-7427-4E2B-B7D5-752BA4C38DE9}" srcOrd="0" destOrd="0" presId="urn:microsoft.com/office/officeart/2008/layout/HexagonCluster"/>
    <dgm:cxn modelId="{1522E13D-09FB-4963-AEBA-47E8358A92EE}" srcId="{72A1696E-1F28-49E6-8D91-FB00A368F69F}" destId="{0B0FC6B5-3F5E-4A35-B61C-F5861BE2EF14}" srcOrd="0" destOrd="0" parTransId="{5CCCE75F-D039-4EE4-A63B-637F8C2C092A}" sibTransId="{A20A1B12-9211-4164-A187-691693541316}"/>
    <dgm:cxn modelId="{5F23133D-CEA3-4E11-94C6-C668BCEF7EDB}" type="presOf" srcId="{23A35BC9-E2AF-4F6B-81C0-6003A7129165}" destId="{DCD7E7FF-8B4D-450A-89CD-83E02FDFF7E8}" srcOrd="0" destOrd="0" presId="urn:microsoft.com/office/officeart/2008/layout/HexagonCluster"/>
    <dgm:cxn modelId="{CCFD170C-B649-4B49-825B-407D51F1B033}" type="presOf" srcId="{F53BE478-B8FD-4EBF-835A-48351C42F4F8}" destId="{11CC6F10-6BD8-44BA-B64F-6812EF602771}" srcOrd="0" destOrd="0" presId="urn:microsoft.com/office/officeart/2008/layout/HexagonCluster"/>
    <dgm:cxn modelId="{8B2CD05F-8F19-4217-AD49-902C519B08F3}" type="presOf" srcId="{0B0FC6B5-3F5E-4A35-B61C-F5861BE2EF14}" destId="{59676DD2-72A2-4299-8C23-5D442625012C}" srcOrd="0" destOrd="0" presId="urn:microsoft.com/office/officeart/2008/layout/HexagonCluster"/>
    <dgm:cxn modelId="{CAEFA0F7-B6FA-405E-A8F3-ED6E5C89C17A}" srcId="{72A1696E-1F28-49E6-8D91-FB00A368F69F}" destId="{23A35BC9-E2AF-4F6B-81C0-6003A7129165}" srcOrd="2" destOrd="0" parTransId="{71E82F69-2425-4CB0-81F2-8470A4B23737}" sibTransId="{90DA52DA-791C-4406-9B78-5A4C2416FEC5}"/>
    <dgm:cxn modelId="{1A9FD1CB-220A-486B-AEF4-D119BD329FB4}" type="presOf" srcId="{510A40F0-8C27-4A2F-950C-7D43BC4E0B09}" destId="{CCAF1F80-E529-4699-B871-C490B1512639}" srcOrd="0" destOrd="0" presId="urn:microsoft.com/office/officeart/2008/layout/HexagonCluster"/>
    <dgm:cxn modelId="{ED99C464-AF9C-4F80-9523-8860179DE44C}" type="presOf" srcId="{90DA52DA-791C-4406-9B78-5A4C2416FEC5}" destId="{9D8E9A76-AEE5-4175-BD85-04C1BA79A191}" srcOrd="0" destOrd="0" presId="urn:microsoft.com/office/officeart/2008/layout/HexagonCluster"/>
    <dgm:cxn modelId="{6847395C-D529-455E-B2EB-56D009A4727A}" type="presOf" srcId="{A20A1B12-9211-4164-A187-691693541316}" destId="{51278DD5-329B-4EE9-B6E9-C895AC72AA92}" srcOrd="0" destOrd="0" presId="urn:microsoft.com/office/officeart/2008/layout/HexagonCluster"/>
    <dgm:cxn modelId="{A6B5C7E3-01F6-4256-8F3F-4CBD58222410}" type="presParOf" srcId="{EFDC7470-7427-4E2B-B7D5-752BA4C38DE9}" destId="{F4B68825-19A3-459D-86ED-820AA900F6B7}" srcOrd="0" destOrd="0" presId="urn:microsoft.com/office/officeart/2008/layout/HexagonCluster"/>
    <dgm:cxn modelId="{5D917EA0-61FB-4B54-BC43-6F4A7932B4AC}" type="presParOf" srcId="{F4B68825-19A3-459D-86ED-820AA900F6B7}" destId="{59676DD2-72A2-4299-8C23-5D442625012C}" srcOrd="0" destOrd="0" presId="urn:microsoft.com/office/officeart/2008/layout/HexagonCluster"/>
    <dgm:cxn modelId="{99601D24-7DCE-4DC8-806F-A636754327DC}" type="presParOf" srcId="{EFDC7470-7427-4E2B-B7D5-752BA4C38DE9}" destId="{6EB8D324-10AE-4CEC-B0B2-00B8D5CB7E1F}" srcOrd="1" destOrd="0" presId="urn:microsoft.com/office/officeart/2008/layout/HexagonCluster"/>
    <dgm:cxn modelId="{00CB2B23-CF12-4C54-9F0A-45EE8234C1C4}" type="presParOf" srcId="{6EB8D324-10AE-4CEC-B0B2-00B8D5CB7E1F}" destId="{257F1910-82A6-4DC7-BA37-1A4801DD89DF}" srcOrd="0" destOrd="0" presId="urn:microsoft.com/office/officeart/2008/layout/HexagonCluster"/>
    <dgm:cxn modelId="{D8A53AB5-D823-4579-A053-23F6DD58AAB0}" type="presParOf" srcId="{EFDC7470-7427-4E2B-B7D5-752BA4C38DE9}" destId="{5EF7D31F-62EC-4548-915D-08BA2FD37AB5}" srcOrd="2" destOrd="0" presId="urn:microsoft.com/office/officeart/2008/layout/HexagonCluster"/>
    <dgm:cxn modelId="{924FA536-4C93-4F3E-92C1-B7372C3BB16E}" type="presParOf" srcId="{5EF7D31F-62EC-4548-915D-08BA2FD37AB5}" destId="{51278DD5-329B-4EE9-B6E9-C895AC72AA92}" srcOrd="0" destOrd="0" presId="urn:microsoft.com/office/officeart/2008/layout/HexagonCluster"/>
    <dgm:cxn modelId="{E1DDCB07-2418-44C1-8D8C-B3D5C0DA4A38}" type="presParOf" srcId="{EFDC7470-7427-4E2B-B7D5-752BA4C38DE9}" destId="{B994D715-F50F-4E14-8E44-15CE5AE2ED64}" srcOrd="3" destOrd="0" presId="urn:microsoft.com/office/officeart/2008/layout/HexagonCluster"/>
    <dgm:cxn modelId="{E87E81AC-83FF-4F1F-9393-E9F68C5A7A21}" type="presParOf" srcId="{B994D715-F50F-4E14-8E44-15CE5AE2ED64}" destId="{1123110D-B970-442F-BCEE-6824FB02BFAD}" srcOrd="0" destOrd="0" presId="urn:microsoft.com/office/officeart/2008/layout/HexagonCluster"/>
    <dgm:cxn modelId="{0BD9186C-D06B-440E-BE26-0633A774BFE9}" type="presParOf" srcId="{EFDC7470-7427-4E2B-B7D5-752BA4C38DE9}" destId="{9EFCD5B4-EDC5-4593-B5AC-F510F78C61FC}" srcOrd="4" destOrd="0" presId="urn:microsoft.com/office/officeart/2008/layout/HexagonCluster"/>
    <dgm:cxn modelId="{606AFF77-6B7C-4E41-95A0-C37622740EEB}" type="presParOf" srcId="{9EFCD5B4-EDC5-4593-B5AC-F510F78C61FC}" destId="{11CC6F10-6BD8-44BA-B64F-6812EF602771}" srcOrd="0" destOrd="0" presId="urn:microsoft.com/office/officeart/2008/layout/HexagonCluster"/>
    <dgm:cxn modelId="{A4061EC5-C482-42A7-A3F6-68C5A025B608}" type="presParOf" srcId="{EFDC7470-7427-4E2B-B7D5-752BA4C38DE9}" destId="{C141C49B-03C2-45C9-A667-152C5DCCA2C3}" srcOrd="5" destOrd="0" presId="urn:microsoft.com/office/officeart/2008/layout/HexagonCluster"/>
    <dgm:cxn modelId="{2DD587DF-3150-4F96-ABD0-00479BC66A31}" type="presParOf" srcId="{C141C49B-03C2-45C9-A667-152C5DCCA2C3}" destId="{6873E1AC-0715-4D30-AF3B-A76A1004FDBC}" srcOrd="0" destOrd="0" presId="urn:microsoft.com/office/officeart/2008/layout/HexagonCluster"/>
    <dgm:cxn modelId="{2C8F79F1-A142-45D1-8B07-458CF8784115}" type="presParOf" srcId="{EFDC7470-7427-4E2B-B7D5-752BA4C38DE9}" destId="{E5DA5919-0444-4108-BE02-59613B4F6EA8}" srcOrd="6" destOrd="0" presId="urn:microsoft.com/office/officeart/2008/layout/HexagonCluster"/>
    <dgm:cxn modelId="{2FD275BC-3FFE-4F99-8B53-C6437CB2A305}" type="presParOf" srcId="{E5DA5919-0444-4108-BE02-59613B4F6EA8}" destId="{CCAF1F80-E529-4699-B871-C490B1512639}" srcOrd="0" destOrd="0" presId="urn:microsoft.com/office/officeart/2008/layout/HexagonCluster"/>
    <dgm:cxn modelId="{9FEF6F1F-2957-4859-BF3F-79DA3B29046E}" type="presParOf" srcId="{EFDC7470-7427-4E2B-B7D5-752BA4C38DE9}" destId="{21EC7941-36E5-4931-B0D6-4089213175C1}" srcOrd="7" destOrd="0" presId="urn:microsoft.com/office/officeart/2008/layout/HexagonCluster"/>
    <dgm:cxn modelId="{4DF65EA2-D219-4C5B-A9F3-08E1990F532A}" type="presParOf" srcId="{21EC7941-36E5-4931-B0D6-4089213175C1}" destId="{ECDB0147-E8D6-4E56-ACE1-5D72D09817C5}" srcOrd="0" destOrd="0" presId="urn:microsoft.com/office/officeart/2008/layout/HexagonCluster"/>
    <dgm:cxn modelId="{725D6DF6-013F-4357-A768-90B34759A880}" type="presParOf" srcId="{EFDC7470-7427-4E2B-B7D5-752BA4C38DE9}" destId="{7C91C2D8-CFD4-4EF6-B3A2-01B01A91C8A4}" srcOrd="8" destOrd="0" presId="urn:microsoft.com/office/officeart/2008/layout/HexagonCluster"/>
    <dgm:cxn modelId="{23ECC3A5-5D7B-460B-BE94-9CBCDD60CCCE}" type="presParOf" srcId="{7C91C2D8-CFD4-4EF6-B3A2-01B01A91C8A4}" destId="{DCD7E7FF-8B4D-450A-89CD-83E02FDFF7E8}" srcOrd="0" destOrd="0" presId="urn:microsoft.com/office/officeart/2008/layout/HexagonCluster"/>
    <dgm:cxn modelId="{ABE870F3-70B2-4DAB-A41D-0AE538E2D2B6}" type="presParOf" srcId="{EFDC7470-7427-4E2B-B7D5-752BA4C38DE9}" destId="{4FAE69A1-8272-478E-927D-E83F346C677E}" srcOrd="9" destOrd="0" presId="urn:microsoft.com/office/officeart/2008/layout/HexagonCluster"/>
    <dgm:cxn modelId="{1813523D-6DB1-400A-89DB-4FAA260E01BE}" type="presParOf" srcId="{4FAE69A1-8272-478E-927D-E83F346C677E}" destId="{7E9CCD08-7155-4733-9400-FAA62C574EF0}" srcOrd="0" destOrd="0" presId="urn:microsoft.com/office/officeart/2008/layout/HexagonCluster"/>
    <dgm:cxn modelId="{EE22CD62-6DEA-4293-9AA1-D7CF3CF2C7DA}" type="presParOf" srcId="{EFDC7470-7427-4E2B-B7D5-752BA4C38DE9}" destId="{D8541C35-22CF-41B6-AFAE-97F211C6814F}" srcOrd="10" destOrd="0" presId="urn:microsoft.com/office/officeart/2008/layout/HexagonCluster"/>
    <dgm:cxn modelId="{2864C08D-1871-43FC-9390-34329EADF6DD}" type="presParOf" srcId="{D8541C35-22CF-41B6-AFAE-97F211C6814F}" destId="{9D8E9A76-AEE5-4175-BD85-04C1BA79A191}" srcOrd="0" destOrd="0" presId="urn:microsoft.com/office/officeart/2008/layout/HexagonCluster"/>
    <dgm:cxn modelId="{7E9A6796-3DAA-4C94-A1E0-EE9035B60173}" type="presParOf" srcId="{EFDC7470-7427-4E2B-B7D5-752BA4C38DE9}" destId="{0F309360-444E-42D7-BD1A-54916DFD6565}" srcOrd="11" destOrd="0" presId="urn:microsoft.com/office/officeart/2008/layout/HexagonCluster"/>
    <dgm:cxn modelId="{124B40F4-F0E2-4C68-92E9-096456E389DB}" type="presParOf" srcId="{0F309360-444E-42D7-BD1A-54916DFD6565}" destId="{4D1A1174-C57C-4310-83DE-D70FC7C4F8C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676DD2-72A2-4299-8C23-5D442625012C}">
      <dsp:nvSpPr>
        <dsp:cNvPr id="0" name=""/>
        <dsp:cNvSpPr/>
      </dsp:nvSpPr>
      <dsp:spPr>
        <a:xfrm>
          <a:off x="1944220" y="3310139"/>
          <a:ext cx="2347201" cy="20236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15875" cap="flat" cmpd="sng" algn="ctr">
          <a:noFill/>
          <a:prstDash val="solid"/>
        </a:ln>
        <a:effectLst>
          <a:innerShdw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Большое количество внеплановых остановок оборудования (сбоев)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4220" y="3310139"/>
        <a:ext cx="2347201" cy="2023697"/>
      </dsp:txXfrm>
    </dsp:sp>
    <dsp:sp modelId="{257F1910-82A6-4DC7-BA37-1A4801DD89DF}">
      <dsp:nvSpPr>
        <dsp:cNvPr id="0" name=""/>
        <dsp:cNvSpPr/>
      </dsp:nvSpPr>
      <dsp:spPr>
        <a:xfrm>
          <a:off x="2410629" y="3384067"/>
          <a:ext cx="274814" cy="236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78DD5-329B-4EE9-B6E9-C895AC72AA92}">
      <dsp:nvSpPr>
        <dsp:cNvPr id="0" name=""/>
        <dsp:cNvSpPr/>
      </dsp:nvSpPr>
      <dsp:spPr>
        <a:xfrm>
          <a:off x="0" y="2223170"/>
          <a:ext cx="2347201" cy="20236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  <a:ln w="15875" cap="flat" cmpd="sng" algn="ctr">
          <a:noFill/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3110D-B970-442F-BCEE-6824FB02BFAD}">
      <dsp:nvSpPr>
        <dsp:cNvPr id="0" name=""/>
        <dsp:cNvSpPr/>
      </dsp:nvSpPr>
      <dsp:spPr>
        <a:xfrm>
          <a:off x="1970561" y="3115946"/>
          <a:ext cx="274814" cy="236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C6F10-6BD8-44BA-B64F-6812EF602771}">
      <dsp:nvSpPr>
        <dsp:cNvPr id="0" name=""/>
        <dsp:cNvSpPr/>
      </dsp:nvSpPr>
      <dsp:spPr>
        <a:xfrm>
          <a:off x="3943935" y="2199111"/>
          <a:ext cx="2347201" cy="20236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15875" cap="flat" cmpd="sng" algn="ctr">
          <a:noFill/>
          <a:prstDash val="solid"/>
        </a:ln>
        <a:effectLst>
          <a:innerShdw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Низкий уровень 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удовлетворен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ности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медперсонала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43935" y="2199111"/>
        <a:ext cx="2347201" cy="2023697"/>
      </dsp:txXfrm>
    </dsp:sp>
    <dsp:sp modelId="{6873E1AC-0715-4D30-AF3B-A76A1004FDBC}">
      <dsp:nvSpPr>
        <dsp:cNvPr id="0" name=""/>
        <dsp:cNvSpPr/>
      </dsp:nvSpPr>
      <dsp:spPr>
        <a:xfrm>
          <a:off x="5525392" y="3918630"/>
          <a:ext cx="274814" cy="236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F1F80-E529-4699-B871-C490B1512639}">
      <dsp:nvSpPr>
        <dsp:cNvPr id="0" name=""/>
        <dsp:cNvSpPr/>
      </dsp:nvSpPr>
      <dsp:spPr>
        <a:xfrm>
          <a:off x="5933816" y="3310139"/>
          <a:ext cx="2347201" cy="20236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  <a:ln w="15875" cap="flat" cmpd="sng" algn="ctr">
          <a:noFill/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B0147-E8D6-4E56-ACE1-5D72D09817C5}">
      <dsp:nvSpPr>
        <dsp:cNvPr id="0" name=""/>
        <dsp:cNvSpPr/>
      </dsp:nvSpPr>
      <dsp:spPr>
        <a:xfrm>
          <a:off x="6004617" y="4203575"/>
          <a:ext cx="274814" cy="236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7E7FF-8B4D-450A-89CD-83E02FDFF7E8}">
      <dsp:nvSpPr>
        <dsp:cNvPr id="0" name=""/>
        <dsp:cNvSpPr/>
      </dsp:nvSpPr>
      <dsp:spPr>
        <a:xfrm>
          <a:off x="1944220" y="1092894"/>
          <a:ext cx="2347201" cy="20236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15875" cap="flat" cmpd="sng" algn="ctr">
          <a:noFill/>
          <a:prstDash val="solid"/>
        </a:ln>
        <a:effectLst>
          <a:innerShdw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Высокие и непредсказуемые затраты на обслуживание оборудования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4220" y="1092894"/>
        <a:ext cx="2347201" cy="2023697"/>
      </dsp:txXfrm>
    </dsp:sp>
    <dsp:sp modelId="{7E9CCD08-7155-4733-9400-FAA62C574EF0}">
      <dsp:nvSpPr>
        <dsp:cNvPr id="0" name=""/>
        <dsp:cNvSpPr/>
      </dsp:nvSpPr>
      <dsp:spPr>
        <a:xfrm>
          <a:off x="3535462" y="1136752"/>
          <a:ext cx="274814" cy="236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</a:schemeClr>
        </a:solidFill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E9A76-AEE5-4175-BD85-04C1BA79A191}">
      <dsp:nvSpPr>
        <dsp:cNvPr id="0" name=""/>
        <dsp:cNvSpPr/>
      </dsp:nvSpPr>
      <dsp:spPr>
        <a:xfrm>
          <a:off x="3959990" y="72005"/>
          <a:ext cx="2347201" cy="20236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  <a:ln w="15875" cap="flat" cmpd="sng" algn="ctr">
          <a:noFill/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A1174-C57C-4310-83DE-D70FC7C4F8CC}">
      <dsp:nvSpPr>
        <dsp:cNvPr id="0" name=""/>
        <dsp:cNvSpPr/>
      </dsp:nvSpPr>
      <dsp:spPr>
        <a:xfrm>
          <a:off x="4013255" y="948887"/>
          <a:ext cx="274814" cy="236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676DD2-72A2-4299-8C23-5D442625012C}">
      <dsp:nvSpPr>
        <dsp:cNvPr id="0" name=""/>
        <dsp:cNvSpPr/>
      </dsp:nvSpPr>
      <dsp:spPr>
        <a:xfrm>
          <a:off x="1944220" y="3310139"/>
          <a:ext cx="2347201" cy="20236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15875" cap="flat" cmpd="sng" algn="ctr">
          <a:noFill/>
          <a:prstDash val="solid"/>
        </a:ln>
        <a:effectLst>
          <a:innerShdw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Минимизация рисков для бизнеса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4220" y="3310139"/>
        <a:ext cx="2347201" cy="2023697"/>
      </dsp:txXfrm>
    </dsp:sp>
    <dsp:sp modelId="{257F1910-82A6-4DC7-BA37-1A4801DD89DF}">
      <dsp:nvSpPr>
        <dsp:cNvPr id="0" name=""/>
        <dsp:cNvSpPr/>
      </dsp:nvSpPr>
      <dsp:spPr>
        <a:xfrm>
          <a:off x="2005187" y="4203575"/>
          <a:ext cx="274814" cy="236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78DD5-329B-4EE9-B6E9-C895AC72AA92}">
      <dsp:nvSpPr>
        <dsp:cNvPr id="0" name=""/>
        <dsp:cNvSpPr/>
      </dsp:nvSpPr>
      <dsp:spPr>
        <a:xfrm>
          <a:off x="0" y="2223170"/>
          <a:ext cx="2347201" cy="20236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000" r="-15000"/>
          </a:stretch>
        </a:blipFill>
        <a:ln w="15875" cap="flat" cmpd="sng" algn="ctr">
          <a:noFill/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3110D-B970-442F-BCEE-6824FB02BFAD}">
      <dsp:nvSpPr>
        <dsp:cNvPr id="0" name=""/>
        <dsp:cNvSpPr/>
      </dsp:nvSpPr>
      <dsp:spPr>
        <a:xfrm>
          <a:off x="1521989" y="3952709"/>
          <a:ext cx="274814" cy="236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C6F10-6BD8-44BA-B64F-6812EF602771}">
      <dsp:nvSpPr>
        <dsp:cNvPr id="0" name=""/>
        <dsp:cNvSpPr/>
      </dsp:nvSpPr>
      <dsp:spPr>
        <a:xfrm>
          <a:off x="3943935" y="2199111"/>
          <a:ext cx="2347201" cy="20236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15875" cap="flat" cmpd="sng" algn="ctr">
          <a:noFill/>
          <a:prstDash val="solid"/>
        </a:ln>
        <a:effectLst>
          <a:innerShdw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Оптимизация затрат на ремонты и обслуживание оборудования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43935" y="2199111"/>
        <a:ext cx="2347201" cy="2023697"/>
      </dsp:txXfrm>
    </dsp:sp>
    <dsp:sp modelId="{6873E1AC-0715-4D30-AF3B-A76A1004FDBC}">
      <dsp:nvSpPr>
        <dsp:cNvPr id="0" name=""/>
        <dsp:cNvSpPr/>
      </dsp:nvSpPr>
      <dsp:spPr>
        <a:xfrm>
          <a:off x="5525392" y="3918630"/>
          <a:ext cx="274814" cy="236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F1F80-E529-4699-B871-C490B1512639}">
      <dsp:nvSpPr>
        <dsp:cNvPr id="0" name=""/>
        <dsp:cNvSpPr/>
      </dsp:nvSpPr>
      <dsp:spPr>
        <a:xfrm>
          <a:off x="5933816" y="3310139"/>
          <a:ext cx="2347201" cy="20236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7000" r="-27000"/>
          </a:stretch>
        </a:blipFill>
        <a:ln w="15875" cap="flat" cmpd="sng" algn="ctr">
          <a:noFill/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B0147-E8D6-4E56-ACE1-5D72D09817C5}">
      <dsp:nvSpPr>
        <dsp:cNvPr id="0" name=""/>
        <dsp:cNvSpPr/>
      </dsp:nvSpPr>
      <dsp:spPr>
        <a:xfrm>
          <a:off x="6004617" y="4203575"/>
          <a:ext cx="274814" cy="236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7E7FF-8B4D-450A-89CD-83E02FDFF7E8}">
      <dsp:nvSpPr>
        <dsp:cNvPr id="0" name=""/>
        <dsp:cNvSpPr/>
      </dsp:nvSpPr>
      <dsp:spPr>
        <a:xfrm>
          <a:off x="1944220" y="1092894"/>
          <a:ext cx="2347201" cy="20236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15875" cap="flat" cmpd="sng" algn="ctr">
          <a:noFill/>
          <a:prstDash val="solid"/>
        </a:ln>
        <a:effectLst>
          <a:innerShdw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Повышение качества функционирования технических систем и повышение удовлетворенности медперсонала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4220" y="1092894"/>
        <a:ext cx="2347201" cy="2023697"/>
      </dsp:txXfrm>
    </dsp:sp>
    <dsp:sp modelId="{7E9CCD08-7155-4733-9400-FAA62C574EF0}">
      <dsp:nvSpPr>
        <dsp:cNvPr id="0" name=""/>
        <dsp:cNvSpPr/>
      </dsp:nvSpPr>
      <dsp:spPr>
        <a:xfrm>
          <a:off x="3535462" y="1136752"/>
          <a:ext cx="274814" cy="236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</a:schemeClr>
        </a:solidFill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E9A76-AEE5-4175-BD85-04C1BA79A191}">
      <dsp:nvSpPr>
        <dsp:cNvPr id="0" name=""/>
        <dsp:cNvSpPr/>
      </dsp:nvSpPr>
      <dsp:spPr>
        <a:xfrm>
          <a:off x="3943935" y="72005"/>
          <a:ext cx="2347201" cy="20236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  <a:ln w="15875" cap="flat" cmpd="sng" algn="ctr">
          <a:noFill/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A1174-C57C-4310-83DE-D70FC7C4F8CC}">
      <dsp:nvSpPr>
        <dsp:cNvPr id="0" name=""/>
        <dsp:cNvSpPr/>
      </dsp:nvSpPr>
      <dsp:spPr>
        <a:xfrm>
          <a:off x="4013255" y="948887"/>
          <a:ext cx="274814" cy="236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0.01852</cdr:x>
      <cdr:y>0.04545</cdr:y>
    </cdr:from>
    <cdr:to>
      <cdr:x>0.77262</cdr:x>
      <cdr:y>0.20454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2723" y="288032"/>
          <a:ext cx="6624736" cy="1008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4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Челябинск – это…</a:t>
          </a:r>
          <a:endParaRPr lang="ru-RU" sz="44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0.06894</cdr:x>
      <cdr:y>0.0726</cdr:y>
    </cdr:from>
    <cdr:to>
      <cdr:x>1</cdr:x>
      <cdr:y>0.23169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05636" y="460030"/>
          <a:ext cx="8179340" cy="1008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4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Этапы оптимизации процессов</a:t>
          </a:r>
          <a:endParaRPr lang="ru-RU" sz="44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0.06894</cdr:x>
      <cdr:y>0.08119</cdr:y>
    </cdr:from>
    <cdr:to>
      <cdr:x>1</cdr:x>
      <cdr:y>0.24028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05636" y="514477"/>
          <a:ext cx="8179340" cy="1008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4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Этапы оптимизации процессов</a:t>
          </a:r>
          <a:endParaRPr lang="ru-RU" sz="44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0.03718</cdr:x>
      <cdr:y>0.2078</cdr:y>
    </cdr:from>
    <cdr:to>
      <cdr:x>0.988</cdr:x>
      <cdr:y>0.77607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326620" y="1316737"/>
          <a:ext cx="8352931" cy="36009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just"/>
          <a:r>
            <a:rPr lang="ru-RU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	</a:t>
          </a:r>
          <a:r>
            <a:rPr lang="ru-RU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 целью повышения скорости внедрения и качества описания процессов была использована технология бизнес-моделирования </a:t>
          </a:r>
          <a:r>
            <a: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Business Studio</a:t>
          </a:r>
          <a:r>
            <a:rPr lang="ru-RU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 Были разработаны модели основных процессов </a:t>
          </a:r>
          <a:r>
            <a: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“</a:t>
          </a:r>
          <a:r>
            <a:rPr lang="ru-RU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как есть</a:t>
          </a:r>
          <a:r>
            <a: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”</a:t>
          </a:r>
          <a:r>
            <a:rPr lang="ru-RU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 Далее опираясь на концепцию </a:t>
          </a:r>
          <a:r>
            <a: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ITIL</a:t>
          </a:r>
          <a:r>
            <a:rPr lang="ru-RU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, специфику деятельности и выявленные в ходе аудита проблемы, разработаны модели процессов </a:t>
          </a:r>
          <a:r>
            <a: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“</a:t>
          </a:r>
          <a:r>
            <a:rPr lang="ru-RU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как надо</a:t>
          </a:r>
          <a:r>
            <a: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”.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0.04098</cdr:x>
      <cdr:y>0</cdr:y>
    </cdr:from>
    <cdr:to>
      <cdr:x>0.95082</cdr:x>
      <cdr:y>0.15909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60008" y="0"/>
          <a:ext cx="7992923" cy="1008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6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Business Studio – </a:t>
          </a:r>
          <a:r>
            <a:rPr lang="ru-RU" sz="36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инструмент для создания бизнес-архитектуры</a:t>
          </a:r>
          <a:endParaRPr lang="ru-RU" sz="36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0.04098</cdr:x>
      <cdr:y>0</cdr:y>
    </cdr:from>
    <cdr:to>
      <cdr:x>0.95082</cdr:x>
      <cdr:y>0.15909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60040" y="0"/>
          <a:ext cx="7992888" cy="1008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6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Возможности </a:t>
          </a:r>
          <a:r>
            <a:rPr lang="en-US" sz="36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Business Studio</a:t>
          </a:r>
          <a:endParaRPr lang="ru-RU" sz="36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0.0394</cdr:x>
      <cdr:y>0.25152</cdr:y>
    </cdr:from>
    <cdr:to>
      <cdr:x>0.99022</cdr:x>
      <cdr:y>0.77122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346095" y="1593797"/>
          <a:ext cx="8352931" cy="32932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just"/>
          <a:r>
            <a:rPr lang="ru-RU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 использованием принципов </a:t>
          </a:r>
          <a:r>
            <a: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ITIL,</a:t>
          </a:r>
          <a:r>
            <a:rPr lang="ru-RU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были спроектированы следующие процессы</a:t>
          </a:r>
          <a:r>
            <a: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:</a:t>
          </a:r>
          <a:endParaRPr lang="ru-RU" sz="3600" dirty="0" smtClean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 xmlns:a="http://schemas.openxmlformats.org/drawingml/2006/main">
          <a:pPr lvl="0" algn="just"/>
          <a:endParaRPr lang="en-US" sz="3600" dirty="0" smtClean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 xmlns:a="http://schemas.openxmlformats.org/drawingml/2006/main">
          <a:pPr marL="457200" lvl="0" indent="-457200">
            <a:buFont typeface="Arial" panose="020B0604020202020204" pitchFamily="34" charset="0"/>
            <a:buChar char="•"/>
          </a:pPr>
          <a:r>
            <a:rPr lang="ru-RU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Процесс управления активами</a:t>
          </a:r>
        </a:p>
        <a:p xmlns:a="http://schemas.openxmlformats.org/drawingml/2006/main">
          <a:pPr marL="457200" lvl="0" indent="-457200">
            <a:buFont typeface="Arial" panose="020B0604020202020204" pitchFamily="34" charset="0"/>
            <a:buChar char="•"/>
          </a:pPr>
          <a:r>
            <a:rPr lang="ru-RU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Процесс управления инцидентами</a:t>
          </a:r>
          <a:endParaRPr lang="en-US" sz="3200" dirty="0" smtClean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 xmlns:a="http://schemas.openxmlformats.org/drawingml/2006/main">
          <a:pPr lvl="0" algn="just"/>
          <a:endParaRPr lang="en-US" sz="2800" dirty="0" smtClean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0.06894</cdr:x>
      <cdr:y>0.08119</cdr:y>
    </cdr:from>
    <cdr:to>
      <cdr:x>1</cdr:x>
      <cdr:y>0.24028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05636" y="514477"/>
          <a:ext cx="8179340" cy="1008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4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Этапы оптимизации процессов</a:t>
          </a:r>
          <a:endParaRPr lang="ru-RU" sz="44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0.06894</cdr:x>
      <cdr:y>0.08119</cdr:y>
    </cdr:from>
    <cdr:to>
      <cdr:x>1</cdr:x>
      <cdr:y>0.24028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05636" y="514477"/>
          <a:ext cx="8179340" cy="1008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4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Этапы оптимизации процессов</a:t>
          </a:r>
          <a:endParaRPr lang="ru-RU" sz="44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0.01852</cdr:x>
      <cdr:y>0.04545</cdr:y>
    </cdr:from>
    <cdr:to>
      <cdr:x>0.77262</cdr:x>
      <cdr:y>0.20454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2723" y="288032"/>
          <a:ext cx="6624736" cy="1008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44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0.01852</cdr:x>
      <cdr:y>0.04545</cdr:y>
    </cdr:from>
    <cdr:to>
      <cdr:x>0.77262</cdr:x>
      <cdr:y>0.20454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2723" y="288032"/>
          <a:ext cx="6624736" cy="1008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44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0.0266</cdr:x>
      <cdr:y>0</cdr:y>
    </cdr:from>
    <cdr:to>
      <cdr:x>0.7807</cdr:x>
      <cdr:y>0.0917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33675" y="0"/>
          <a:ext cx="6624750" cy="581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4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Это -Челябинск …</a:t>
          </a:r>
          <a:endParaRPr lang="ru-RU" sz="44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0.01852</cdr:x>
      <cdr:y>0.04545</cdr:y>
    </cdr:from>
    <cdr:to>
      <cdr:x>0.77262</cdr:x>
      <cdr:y>0.20454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2723" y="288032"/>
          <a:ext cx="6624736" cy="1008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44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0.01852</cdr:x>
      <cdr:y>0.04545</cdr:y>
    </cdr:from>
    <cdr:to>
      <cdr:x>0.77262</cdr:x>
      <cdr:y>0.20454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2723" y="288032"/>
          <a:ext cx="6624736" cy="1008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44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0.01852</cdr:x>
      <cdr:y>0.04545</cdr:y>
    </cdr:from>
    <cdr:to>
      <cdr:x>0.77262</cdr:x>
      <cdr:y>0.20454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2723" y="288032"/>
          <a:ext cx="6624736" cy="1008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44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0.28413</cdr:x>
      <cdr:y>0.212</cdr:y>
    </cdr:from>
    <cdr:to>
      <cdr:x>0.45349</cdr:x>
      <cdr:y>0.29408</cdr:y>
    </cdr:to>
    <cdr:pic>
      <cdr:nvPicPr>
        <cdr:cNvPr id="3" name="Picture 2" descr="http://businessstudio.ru/images/b/bs4_1.png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xmlns="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987058" y="1343407"/>
          <a:ext cx="1780540" cy="52006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/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0.01852</cdr:x>
      <cdr:y>0.04545</cdr:y>
    </cdr:from>
    <cdr:to>
      <cdr:x>0.77262</cdr:x>
      <cdr:y>0.20454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2723" y="288032"/>
          <a:ext cx="6624736" cy="1008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6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Группа компаний «Белый Кит</a:t>
          </a:r>
          <a:endParaRPr lang="ru-RU" sz="36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0.01852</cdr:x>
      <cdr:y>0.04545</cdr:y>
    </cdr:from>
    <cdr:to>
      <cdr:x>0.77262</cdr:x>
      <cdr:y>0.20454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2723" y="288032"/>
          <a:ext cx="6624736" cy="1008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4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Сейчас Белый Кит – это</a:t>
          </a:r>
          <a:r>
            <a:rPr lang="en-US" sz="4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ru-RU" sz="44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0.01852</cdr:x>
      <cdr:y>0.04545</cdr:y>
    </cdr:from>
    <cdr:to>
      <cdr:x>0.77262</cdr:x>
      <cdr:y>0.20454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2723" y="288032"/>
          <a:ext cx="6624736" cy="1008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4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Что такое </a:t>
          </a:r>
          <a:r>
            <a:rPr lang="en-US" sz="4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ITIL</a:t>
          </a:r>
          <a:r>
            <a:rPr lang="ru-RU" sz="4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ru-RU" sz="44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0.05738</cdr:x>
      <cdr:y>0.06515</cdr:y>
    </cdr:from>
    <cdr:to>
      <cdr:x>0.75639</cdr:x>
      <cdr:y>0.35227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82" y="412836"/>
          <a:ext cx="6140785" cy="1819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 ограничения</a:t>
          </a:r>
          <a:r>
            <a:rPr lang="en-US" sz="3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ru-RU" sz="3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Причины поиска решений</a:t>
          </a:r>
          <a:endParaRPr lang="ru-RU" sz="3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0.17755</cdr:x>
      <cdr:y>0.04257</cdr:y>
    </cdr:from>
    <cdr:to>
      <cdr:x>0.93165</cdr:x>
      <cdr:y>0.20166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59779" y="269785"/>
          <a:ext cx="6624750" cy="1008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4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Проблемы и ограничения</a:t>
          </a:r>
          <a:endParaRPr lang="ru-RU" sz="44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0.05738</cdr:x>
      <cdr:y>0.06515</cdr:y>
    </cdr:from>
    <cdr:to>
      <cdr:x>0.60656</cdr:x>
      <cdr:y>0.35227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83" y="412836"/>
          <a:ext cx="4824510" cy="1819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 цели развития технической службы</a:t>
          </a:r>
          <a:endParaRPr lang="ru-RU" sz="3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0.05738</cdr:x>
      <cdr:y>0.00737</cdr:y>
    </cdr:from>
    <cdr:to>
      <cdr:x>0.98844</cdr:x>
      <cdr:y>0.16646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04056" y="46705"/>
          <a:ext cx="8179340" cy="1008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целью повышения скорости и качества внедрения ИС 1С</a:t>
          </a:r>
          <a:r>
            <a:rPr lang="en-US" sz="20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:ITIL</a:t>
          </a:r>
          <a:r>
            <a:rPr lang="ru-RU" sz="20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была использована технология проектного управления</a:t>
          </a:r>
          <a:endParaRPr lang="ru-RU" sz="20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E708F-B415-4979-9992-DC5B59E299BF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2ACC4-5ADD-49C2-8242-2669F29F5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7291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FD9FB-9B30-44CB-A290-82849D3B1D95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E44B3-A203-4423-9A94-93DA6BF2F1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7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0179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Перечислить часть пунктов с слайда </a:t>
            </a:r>
            <a:endParaRPr lang="ru-RU" b="1" dirty="0" smtClean="0"/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Почему именно сейчас (настало время для изменений) ?: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условиях финансовой нестабильности, растущей конкуренции (способность быть более прибыльными) одна из ключевых задач любого бизнеса - оптимизация бизнес-процессов, влияющих на затраты.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7350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чему мы стремимся: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Оборудование не ломается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минимальные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простои оборудования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(доля работ по плановому обслуживанию составляет 80% работ, внеплановые инциденты 20%)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Затраты на обслуживание оборудования прозрачны и постоянно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минимизируются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-------------------------------------------------------------------------------------------------------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сбои (инциденты) регистрируются и передаются специалистам в работу в режиме реального времени.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Пользователь всегда может легко и быстро узнать статус устранения его инцидентов и в какой стадии пребывает его заявка. Накапливается и используется опыт по эффективному устранению инцидентов.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активы (оборудование, комплектующие, запчасти, инструменты) содержатся в единой актуальной базе данных, которая хранит в себе всю необходимую информацию для быстрой диагностики оборудования (размещение, жизненный цикл, техдокументация и т.д.).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планово-предупредительные ремонты выполняются в срок как специалистами ТС, так и пользователями оборудования.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Доказательство что счастливое будущее достижимо: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данный момент большое количество зарубежных и крупных Российских компаний успешно используют подобные технологии оптимизации.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имеем успешный опыт реализации нашего решения “Оптимизация процессов технической службы” в двух крупнейших сетевых стоматологических клиниках города Челябинск и во всем уральском регионе.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5306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Перечислить часть пунктов с слайда </a:t>
            </a:r>
            <a:endParaRPr lang="ru-RU" b="1" dirty="0" smtClean="0"/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Почему именно сейчас (настало время для изменений) ?: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условиях финансовой нестабильности, растущей конкуренции (способность быть более прибыльными) одна из ключевых задач любого бизнеса - оптимизация бизнес-процессов, влияющих на затраты.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7350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Перечислить часть пунктов с слайда </a:t>
            </a:r>
            <a:endParaRPr lang="ru-RU" b="1" dirty="0" smtClean="0"/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Почему именно сейчас (настало время для изменений) ?: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условиях финансовой нестабильности, растущей конкуренции (способность быть более прибыльными) одна из ключевых задач любого бизнеса - оптимизация бизнес-процессов, влияющих на затраты.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7350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Препятствия, и способы их преодоления: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 где мы находимся сейчас происходит не из-за “плохих” сотрудников, или отсутствия компетенций (не только из-за этого) а в следствии неправильной работы системы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процессов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внутри этой системы.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Дать определение процесса и разъяснить на картинке суть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процесса</a:t>
            </a: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Процессы есть (и даже работают) в том или ином виде, в любой компании. Но в большинстве случаев (в частности для малого и среднего бизнеса) они обладают крайне низким уровнем зрелости (т.е. заявки о сбоях, инцидентах подаются в устной форме по телефону или через журнал инцидентов, напрямую специалистам ТС, которые в свою очередь выполняют работы по их устранению, информация о размещении и состоянии оборудования как правило хранится разрозненно в виде записей в блокнотах, стопок техдокументации на столах и в архивах, или отсутствует вовсе).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 изменить существующие процессы, опираясь на передовой опыт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ITIL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повысить их уровень зрелости. Закрепить практику новых процессов применив удобные инструменты и средства автоматизации.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Основные результаты изменений - это документы, средства автоматизации, коммуникации, мероприятия, организационные структуры и роли.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 изменения производятся для того, чтобы описывать и координировать новые способы исполнения процессов эксплуатации технических систем. То есть основной видимый результат проекта – новые процессы в действии.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2506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Перечислить часть пунктов с слайда </a:t>
            </a:r>
            <a:endParaRPr lang="ru-RU" b="1" dirty="0" smtClean="0"/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Почему именно сейчас (настало время для изменений) ?: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условиях финансовой нестабильности, растущей конкуренции (способность быть более прибыльными) одна из ключевых задач любого бизнеса - оптимизация бизнес-процессов, влияющих на затраты.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7350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Три</a:t>
            </a:r>
            <a:r>
              <a:rPr lang="ru-RU" b="1" baseline="0" dirty="0" smtClean="0"/>
              <a:t> основных этапа</a:t>
            </a:r>
            <a:r>
              <a:rPr lang="en-US" b="1" baseline="0" dirty="0" smtClean="0"/>
              <a:t>: </a:t>
            </a:r>
            <a:r>
              <a:rPr lang="ru-RU" baseline="0" dirty="0" smtClean="0"/>
              <a:t>от простого к сложному, шаг за шагам увеличивая уровень зрелости и эффективности деятельности технической службы.</a:t>
            </a:r>
          </a:p>
          <a:p>
            <a:endParaRPr lang="ru-RU" dirty="0" smtClean="0"/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Описание этапов оптимизации: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Наша цель – изменить базовые процессы, закрепляя иной (лучший) способ их реализации. Мы меняем процессы путем их перепроектирования.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увеличения скорости и качества описания процессов мы используем технологию бизнес-моделирования и ПО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845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8973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есть сейчас: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Шквал инцидентов (сбоев), повторных и неактуальных заявок парализует техническую службу,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переводя её деятельность в нелинейный режим работы, т.е.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режима: сбой (инцидент) - заявка - ремонт - нормальная работа оборудования, в режим: я забыл про это т.к. был занят другой важной работой.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Информация об оборудовании (размещение, история ремонтов, техдокументация МОЛ и т.д.) и методы устранения инцидентов хранятся: на клочках бумаги, в блокнотах сотрудников ТС и в стопках техдокументации, собирающих пыль на столах.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Планово-предупредительные ремонты никто не выполняет, в “лучшем” случае ставится отметка о выполнении постфактум. Постоянный конфликт между сотрудниками ТС и пользователями оборудования – одни плохо ремонтируют, другие постоянно все ломают.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также: Несанкционированные списания запчастей, манипуляции со стороны медперсонала (мы это не сделали потому что весь месяц не работало оборудование и его никто не чинил), игнорирование и затягивание сроков специалистами ТС неудобных инцидентов и т.д.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это приводит к следующим распространённым проблемам: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Потере информации о инцидентах, увеличение сроков реагирования и устранения инцидентов;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Многократному дублированию заявок;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Длительным срокам диагностики оборудования;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Снижению уровня удовлетворенности персонала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Увеличению расходов на обслуживание оборудования.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7256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есть сейчас: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Шквал инцидентов (сбоев), повторных и неактуальных заявок парализует техническую службу,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переводя её деятельность в нелинейный режим работы, т.е.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режима: сбой (инцидент) - заявка - ремонт - нормальная работа оборудования, в режим: я забыл про это т.к. был занят другой важной работой.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Информация об оборудовании (размещение, история ремонтов, техдокументация МОЛ и т.д.) и методы устранения инцидентов хранятся: на клочках бумаги, в блокнотах сотрудников ТС и в стопках техдокументации, собирающих пыль на столах.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Планово-предупредительные ремонты никто не выполняет, в “лучшем” случае ставится отметка о выполнении постфактум. Постоянный конфликт между сотрудниками ТС и пользователями оборудования – одни плохо ремонтируют, другие постоянно все ломают.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также: Несанкционированные списания запчастей, манипуляции со стороны медперсонала (мы это не сделали потому что весь месяц не работало оборудование и его никто не чинил), игнорирование и затягивание сроков специалистами ТС неудобных инцидентов и т.д.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это приводит к следующим распространённым проблемам: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Потере информации о инцидентах, увеличение сроков реагирования и устранения инцидентов;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Многократному дублированию заявок;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Длительным срокам диагностики оборудования;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Снижению уровня удовлетворенности персонала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Увеличению расходов на обслуживание оборудования.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204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есть сейчас: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Шквал инцидентов (сбоев), повторных и неактуальных заявок парализует техническую службу,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переводя её деятельность в нелинейный режим работы, т.е.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режима: сбой (инцидент) - заявка - ремонт - нормальная работа оборудования, в режим: я забыл про это т.к. был занят другой важной работой.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Информация об оборудовании (размещение, история ремонтов, техдокументация МОЛ и т.д.) и методы устранения инцидентов хранятся: на клочках бумаги, в блокнотах сотрудников ТС и в стопках техдокументации, собирающих пыль на столах.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Планово-предупредительные ремонты никто не выполняет, в “лучшем” случае ставится отметка о выполнении постфактум. Постоянный конфликт между сотрудниками ТС и пользователями оборудования – одни плохо ремонтируют, другие постоянно все ломают.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также: Несанкционированные списания запчастей, манипуляции со стороны медперсонала (мы это не сделали потому что весь месяц не работало оборудование и его никто не чинил), игнорирование и затягивание сроков специалистами ТС неудобных инцидентов и т.д.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это приводит к следующим распространённым проблемам: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Потере информации о инцидентах, увеличение сроков реагирования и устранения инцидентов;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Многократному дублированию заявок;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Длительным срокам диагностики оборудования;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Снижению уровня удовлетворенности персонала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Увеличению расходов на обслуживание оборудования.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8774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Используя имеющуюся информацию: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Диагностические модели процессов “Как есть”;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Референтные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(эталонные) модели процессов, которые построены по концепции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ITIL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Учитывая основные цели развития технической службы и компании в целом;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Производим моделирование процессов “Как будет” используя те-же технологии что и в предыдущем пункте.</a:t>
            </a:r>
          </a:p>
          <a:p>
            <a:endParaRPr lang="ru-RU" dirty="0" smtClean="0"/>
          </a:p>
          <a:p>
            <a:r>
              <a:rPr lang="ru-RU" b="1" dirty="0" smtClean="0"/>
              <a:t>Кратко об </a:t>
            </a:r>
            <a:r>
              <a:rPr lang="en-US" b="1" dirty="0" smtClean="0"/>
              <a:t>ITIL</a:t>
            </a:r>
          </a:p>
          <a:p>
            <a:endParaRPr lang="ru-RU" dirty="0" smtClean="0"/>
          </a:p>
          <a:p>
            <a:r>
              <a:rPr lang="ru-RU" dirty="0" smtClean="0"/>
              <a:t>Сейчас я предлагаю</a:t>
            </a:r>
            <a:r>
              <a:rPr lang="ru-RU" baseline="0" dirty="0" smtClean="0"/>
              <a:t> подробно разобрать </a:t>
            </a:r>
            <a:r>
              <a:rPr lang="ru-RU" baseline="0" dirty="0" err="1" smtClean="0"/>
              <a:t>референсную</a:t>
            </a:r>
            <a:r>
              <a:rPr lang="ru-RU" baseline="0" dirty="0" smtClean="0"/>
              <a:t> модель процесса </a:t>
            </a:r>
            <a:r>
              <a:rPr lang="en-US" baseline="0" dirty="0" smtClean="0"/>
              <a:t>“</a:t>
            </a:r>
            <a:r>
              <a:rPr lang="ru-RU" baseline="0" dirty="0" smtClean="0"/>
              <a:t>управление инцидентами</a:t>
            </a:r>
            <a:r>
              <a:rPr lang="en-US" baseline="0" dirty="0" smtClean="0"/>
              <a:t>”</a:t>
            </a:r>
            <a:r>
              <a:rPr lang="ru-RU" baseline="0" dirty="0" smtClean="0"/>
              <a:t>.</a:t>
            </a:r>
          </a:p>
          <a:p>
            <a:endParaRPr lang="ru-RU" baseline="0" dirty="0" smtClean="0"/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Описание основных процессов технической службы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(процесс управления инцидентами, процесс управления активами).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Демонстрация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упрощенных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диаграмм процессов.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7010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smtClean="0"/>
              <a:t>Данная модель (диаграмма) процесса упрощена для</a:t>
            </a:r>
            <a:r>
              <a:rPr lang="ru-RU" b="0" baseline="0" dirty="0" smtClean="0"/>
              <a:t> наглядности, но при том она содержит основные методы оптимизации данного процесса. </a:t>
            </a:r>
          </a:p>
          <a:p>
            <a:endParaRPr lang="ru-RU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baseline="0" dirty="0" smtClean="0"/>
              <a:t>Модель поделена на 3 сектора (зоны), которые определяют исполнителей размещенных в них блоков.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dirty="0" smtClean="0"/>
              <a:t>У</a:t>
            </a:r>
            <a:r>
              <a:rPr lang="ru-RU" b="0" baseline="0" dirty="0" smtClean="0"/>
              <a:t> данного процесса имеется два входа (это круглые зеленые блоки), и несколько выходов (информационные и один фактический).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baseline="0" dirty="0" smtClean="0"/>
              <a:t>Прямоугольные блоки описывают определенные работы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baseline="0" dirty="0" smtClean="0"/>
              <a:t>Цилиндрические блоки это используемые ИС</a:t>
            </a:r>
            <a:r>
              <a:rPr lang="en-US" b="0" baseline="0" dirty="0" smtClean="0"/>
              <a:t>.</a:t>
            </a:r>
            <a:endParaRPr lang="ru-RU" b="0" dirty="0" smtClean="0"/>
          </a:p>
          <a:p>
            <a:endParaRPr lang="ru-RU" b="1" dirty="0" smtClean="0"/>
          </a:p>
          <a:p>
            <a:r>
              <a:rPr lang="ru-RU" b="1" dirty="0" smtClean="0"/>
              <a:t>Первая</a:t>
            </a:r>
            <a:r>
              <a:rPr lang="ru-RU" b="1" baseline="0" dirty="0" smtClean="0"/>
              <a:t> линия техподдержки</a:t>
            </a:r>
            <a:r>
              <a:rPr lang="en-US" b="1" baseline="0" dirty="0" smtClean="0"/>
              <a:t>:</a:t>
            </a:r>
            <a:r>
              <a:rPr lang="ru-RU" b="1" baseline="0" dirty="0" smtClean="0"/>
              <a:t> </a:t>
            </a:r>
            <a:r>
              <a:rPr lang="ru-RU" b="0" baseline="0" dirty="0" smtClean="0"/>
              <a:t>предназначена </a:t>
            </a:r>
            <a:r>
              <a:rPr lang="ru-RU" baseline="0" dirty="0" smtClean="0"/>
              <a:t>для первичного сбора информации о инциденте, фильтрации инцидентов на предмет нарушения правил эксплуатации оборудования, консультирования сотрудников по самостоятельному устранению инцидентов (если это допустимо) и регистрации качественных (с подробным изложением всей доступной информации о инциденте) заявок в ИС для специалистов ТС. </a:t>
            </a:r>
            <a:endParaRPr lang="en-US" baseline="0" dirty="0" smtClean="0"/>
          </a:p>
          <a:p>
            <a:endParaRPr lang="ru-RU" baseline="0" dirty="0" smtClean="0"/>
          </a:p>
          <a:p>
            <a:r>
              <a:rPr lang="ru-RU" b="0" dirty="0" smtClean="0"/>
              <a:t>Использование</a:t>
            </a:r>
            <a:r>
              <a:rPr lang="ru-RU" b="1" dirty="0" smtClean="0"/>
              <a:t> первой</a:t>
            </a:r>
            <a:r>
              <a:rPr lang="ru-RU" b="1" baseline="0" dirty="0" smtClean="0"/>
              <a:t> линии техподдержки </a:t>
            </a:r>
            <a:r>
              <a:rPr lang="ru-RU" b="0" baseline="0" dirty="0" smtClean="0"/>
              <a:t>позволяет избежать следующих распространенных проблем</a:t>
            </a:r>
            <a:r>
              <a:rPr lang="en-US" b="0" baseline="0" dirty="0" smtClean="0"/>
              <a:t>:</a:t>
            </a:r>
          </a:p>
          <a:p>
            <a:endParaRPr lang="en-US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Дублирование</a:t>
            </a:r>
            <a:r>
              <a:rPr lang="ru-RU" baseline="0" dirty="0" smtClean="0"/>
              <a:t> заявок</a:t>
            </a:r>
            <a:r>
              <a:rPr lang="en-US" baseline="0" dirty="0" smtClean="0"/>
              <a:t>;</a:t>
            </a:r>
            <a:endParaRPr lang="ru-R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Нерациональное</a:t>
            </a:r>
            <a:r>
              <a:rPr lang="ru-RU" baseline="0" dirty="0" smtClean="0"/>
              <a:t> использование (дорогого) рабочего времени высокооплачиваемых специалистов, на консультирование некомпетентных пользователей по мелким (незначительным) вопросам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 smtClean="0"/>
              <a:t>     и на реагирование на ложные заявки (неверная эксплуатация оборудования)</a:t>
            </a:r>
            <a:r>
              <a:rPr lang="en-US" baseline="0" dirty="0" smtClean="0"/>
              <a:t>;</a:t>
            </a:r>
            <a:r>
              <a:rPr lang="ru-RU" baseline="0" dirty="0" smtClean="0"/>
              <a:t>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Многократные</a:t>
            </a:r>
            <a:r>
              <a:rPr lang="ru-RU" baseline="0" dirty="0" smtClean="0"/>
              <a:t> уточнения заявок у лиц обнаруживших неполадку</a:t>
            </a:r>
            <a:r>
              <a:rPr lang="en-US" baseline="0" dirty="0" smtClean="0"/>
              <a:t>;</a:t>
            </a:r>
            <a:endParaRPr lang="ru-RU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 smtClean="0"/>
              <a:t>и многое другое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en-US" b="1" baseline="0" dirty="0" smtClean="0"/>
              <a:t>      </a:t>
            </a:r>
            <a:r>
              <a:rPr lang="ru-RU" b="1" baseline="0" dirty="0" smtClean="0"/>
              <a:t>Выделение отдельной роли – сотрудника первой линии техподдержки, даже в случае ротации из числа специалистов ТС, </a:t>
            </a:r>
            <a:endParaRPr lang="en-US" b="1" baseline="0" dirty="0" smtClean="0"/>
          </a:p>
          <a:p>
            <a:pPr marL="0" indent="0">
              <a:buFont typeface="+mj-lt"/>
              <a:buNone/>
            </a:pPr>
            <a:r>
              <a:rPr lang="en-US" b="1" baseline="0" dirty="0" smtClean="0"/>
              <a:t>      </a:t>
            </a:r>
            <a:r>
              <a:rPr lang="ru-RU" b="1" baseline="0" dirty="0" smtClean="0"/>
              <a:t>дает многократное повышение эффективности процесса управления инцидентами (за счет качественного (а не количественного) изменения организации данного процесса)</a:t>
            </a:r>
            <a:r>
              <a:rPr lang="en-US" b="1" baseline="0" dirty="0" smtClean="0"/>
              <a:t>;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="1" baseline="0" dirty="0" smtClean="0"/>
              <a:t>Организация первой линии техподдержки</a:t>
            </a:r>
            <a:r>
              <a:rPr lang="en-US" b="1" baseline="0" dirty="0" smtClean="0"/>
              <a:t>;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b="1" baseline="0" dirty="0" smtClean="0"/>
              <a:t>Механизм автоматической генерации заявок по графику ППР</a:t>
            </a:r>
            <a:r>
              <a:rPr lang="en-US" b="1" baseline="0" dirty="0" smtClean="0"/>
              <a:t>;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b="1" baseline="0" dirty="0" smtClean="0"/>
              <a:t>Единый монитор потока заявок (внеплановые инциденты, ППР) и механизм удаленного оповещения специалистов о возникших неполадках</a:t>
            </a:r>
            <a:r>
              <a:rPr lang="en-US" b="1" baseline="0" dirty="0" smtClean="0"/>
              <a:t>;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b="1" baseline="0" dirty="0" smtClean="0"/>
              <a:t>Регистрация всех заявок (инцидентов) и их информационное сопровождение (классификация, связь с оборудованием и т.д.)</a:t>
            </a:r>
            <a:r>
              <a:rPr lang="en-US" b="1" baseline="0" dirty="0" smtClean="0"/>
              <a:t>;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b="1" baseline="0" dirty="0" smtClean="0"/>
              <a:t>Использование базы знаний (накопление опыта).</a:t>
            </a:r>
            <a:endParaRPr lang="en-US" b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b="0" baseline="0" dirty="0" smtClean="0"/>
          </a:p>
          <a:p>
            <a:pPr marL="0" indent="0">
              <a:buFont typeface="+mj-lt"/>
              <a:buNone/>
            </a:pPr>
            <a:endParaRPr lang="ru-RU" b="0" baseline="0" dirty="0" smtClean="0"/>
          </a:p>
          <a:p>
            <a:pPr marL="228600" indent="-228600">
              <a:buFont typeface="+mj-lt"/>
              <a:buAutoNum type="arabicPeriod"/>
            </a:pPr>
            <a:endParaRPr lang="en-US" b="0" baseline="0" dirty="0" smtClean="0"/>
          </a:p>
          <a:p>
            <a:pPr marL="0" indent="0">
              <a:buFont typeface="+mj-lt"/>
              <a:buNone/>
            </a:pPr>
            <a:endParaRPr lang="en-US" b="0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="0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b="0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="0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7534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Три</a:t>
            </a:r>
            <a:r>
              <a:rPr lang="ru-RU" b="1" baseline="0" dirty="0" smtClean="0"/>
              <a:t> основных этапа</a:t>
            </a:r>
            <a:r>
              <a:rPr lang="en-US" b="1" baseline="0" dirty="0" smtClean="0"/>
              <a:t>: </a:t>
            </a:r>
            <a:r>
              <a:rPr lang="ru-RU" baseline="0" dirty="0" smtClean="0"/>
              <a:t>от простого к сложному, шаг за шагам увеличивая уровень зрелости и эффективности деятельности технической службы.</a:t>
            </a:r>
          </a:p>
          <a:p>
            <a:endParaRPr lang="ru-RU" dirty="0" smtClean="0"/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Описание этапов оптимизации: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Наша цель – изменить базовые процессы ТС: описать, закрепляя иной (лучший) способ их реализации. Мы меняем процессы путем их перепроектирования.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увеличения скорости и качества описания процессов мы используем технологию бизнес-моделирования и ПО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6997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23681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73869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62222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7613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04769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35004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768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есть сейчас: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Шквал инцидентов (сбоев), повторных и неактуальных заявок парализует техническую службу,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переводя её деятельность в нелинейный режим работы, т.е.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режима: сбой (инцидент) - заявка - ремонт - нормальная работа оборудования, в режим: я забыл про это т.к. был занят другой важной работой.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Информация об оборудовании (размещение, история ремонтов, техдокументация МОЛ и т.д.) и методы устранения инцидентов хранятся: на клочках бумаги, в блокнотах сотрудников ТС и в стопках техдокументации, собирающих пыль на столах.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Планово-предупредительные ремонты никто не выполняет, в “лучшем” случае ставится отметка о выполнении постфактум. Постоянный конфликт между сотрудниками ТС и пользователями оборудования – одни плохо ремонтируют, другие постоянно все ломают.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также: Несанкционированные списания запчастей, манипуляции со стороны медперсонала (мы это не сделали потому что весь месяц не работало оборудование и его никто не чинил), игнорирование и затягивание сроков специалистами ТС неудобных инцидентов и т.д.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это приводит к следующим распространённым проблемам: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Потере информации о инцидентах, увеличение сроков реагирования и устранения инцидентов;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Многократному дублированию заявок;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Длительным срокам диагностики оборудования;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Снижению уровня удовлетворенности персонала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Увеличению расходов на обслуживание оборудования.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48450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18103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9752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есть сейчас: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Шквал инцидентов (сбоев), повторных и неактуальных заявок парализует техническую службу,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переводя её деятельность в нелинейный режим работы, т.е.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режима: сбой (инцидент) - заявка - ремонт - нормальная работа оборудования, в режим: я забыл про это т.к. был занят другой важной работой.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Информация об оборудовании (размещение, история ремонтов, техдокументация МОЛ и т.д.) и методы устранения инцидентов хранятся: на клочках бумаги, в блокнотах сотрудников ТС и в стопках техдокументации, собирающих пыль на столах.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Планово-предупредительные ремонты никто не выполняет, в “лучшем” случае ставится отметка о выполнении постфактум. Постоянный конфликт между сотрудниками ТС и пользователями оборудования – одни плохо ремонтируют, другие постоянно все ломают.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также: Несанкционированные списания запчастей, манипуляции со стороны медперсонала (мы это не сделали потому что весь месяц не работало оборудование и его никто не чинил), игнорирование и затягивание сроков специалистами ТС неудобных инцидентов и т.д.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это приводит к следующим распространённым проблемам: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Потере информации о инцидентах, увеличение сроков реагирования и устранения инцидентов;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Многократному дублированию заявок;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Длительным срокам диагностики оборудования;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Снижению уровня удовлетворенности персонала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Увеличению расходов на обслуживание оборудования.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55195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42428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65728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98053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3526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4967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7151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есть сейчас: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Шквал инцидентов (сбоев), повторных и неактуальных заявок парализует техническую службу,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переводя её деятельность в нелинейный режим работы, т.е.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режима: сбой (инцидент) - заявка - ремонт - нормальная работа оборудования, в режим: я забыл про это т.к. был занят другой важной работой.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Информация об оборудовании (размещение, история ремонтов, техдокументация МОЛ и т.д.) и методы устранения инцидентов хранятся: на клочках бумаги, в блокнотах сотрудников ТС и в стопках техдокументации, собирающих пыль на столах.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Планово-предупредительные ремонты никто не выполняет, в “лучшем” случае ставится отметка о выполнении постфактум. Постоянный конфликт между сотрудниками ТС и пользователями оборудования – одни плохо ремонтируют, другие постоянно все ломают.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также: Несанкционированные списания запчастей, манипуляции со стороны медперсонала (мы это не сделали потому что весь месяц не работало оборудование и его никто не чинил), игнорирование и затягивание сроков специалистами ТС неудобных инцидентов и т.д.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это приводит к следующим распространённым проблемам: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Потере информации о инцидентах, увеличение сроков реагирования и устранения инцидентов;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Многократному дублированию заявок;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Длительным срокам диагностики оборудования;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Снижению уровня удовлетворенности персонала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Увеличению расходов на обслуживание оборудования.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90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есть сейчас: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Шквал инцидентов (сбоев), повторных и неактуальных заявок парализует техническую службу,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переводя её деятельность в нелинейный режим работы, т.е.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режима: сбой (инцидент) - заявка - ремонт - нормальная работа оборудования, в режим: я забыл про это т.к. был занят другой важной работой.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Информация об оборудовании (размещение, история ремонтов, техдокументация МОЛ и т.д.) и методы устранения инцидентов хранятся: на клочках бумаги, в блокнотах сотрудников ТС и в стопках техдокументации, собирающих пыль на столах.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Планово-предупредительные ремонты никто не выполняет, в “лучшем” случае ставится отметка о выполнении постфактум. Постоянный конфликт между сотрудниками ТС и пользователями оборудования – одни плохо ремонтируют, другие постоянно все ломают.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также: Несанкционированные списания запчастей, манипуляции со стороны медперсонала (мы это не сделали потому что весь месяц не работало оборудование и его никто не чинил), игнорирование и затягивание сроков специалистами ТС неудобных инцидентов и т.д.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это приводит к следующим распространённым проблемам: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Потере информации о инцидентах, увеличение сроков реагирования и устранения инцидентов;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Многократному дублированию заявок;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Длительным срокам диагностики оборудования;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Снижению уровня удовлетворенности персонала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Увеличению расходов на обслуживание оборудования.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2600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3062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есть сейчас: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Шквал инцидентов (сбоев), повторных и неактуальных заявок парализует техническую службу,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переводя её деятельность в нелинейный режим работы, т.е.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режима: сбой (инцидент) - заявка - ремонт - нормальная работа оборудования, в режим: я забыл про это т.к. был занят другой важной работой.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Информация об оборудовании (размещение, история ремонтов, техдокументация МОЛ и т.д.) и методы устранения инцидентов хранятся: на клочках бумаги, в блокнотах сотрудников ТС и в стопках техдокументации, собирающих пыль на столах.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Планово-предупредительные ремонты никто не выполняет, в “лучшем” случае ставится отметка о выполнении постфактум. Постоянный конфликт между сотрудниками ТС и пользователями оборудования – одни плохо ремонтируют, другие постоянно все ломают.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также: Несанкционированные списания запчастей, манипуляции со стороны медперсонала (мы это не сделали потому что весь месяц не работало оборудование и его никто не чинил), игнорирование и затягивание сроков специалистами ТС неудобных инцидентов и т.д.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это приводит к следующим распространённым проблемам: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Потере информации о инцидентах, увеличение сроков реагирования и устранения инцидентов;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Многократному дублированию заявок;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Длительным срокам диагностики оборудования;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Снижению уровня удовлетворенности персонала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Увеличению расходов на обслуживание оборудования.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2600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Высокие затраты (в</a:t>
            </a:r>
            <a:r>
              <a:rPr lang="ru-RU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ысокие риски непредвиденных расходов из за крупных системных сбоев, низкая точность бюджетного планирования</a:t>
            </a:r>
            <a:r>
              <a:rPr lang="ru-RU" b="1" dirty="0" smtClean="0"/>
              <a:t>)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не</a:t>
            </a:r>
            <a:r>
              <a:rPr lang="ru-RU" baseline="0" dirty="0" smtClean="0"/>
              <a:t> ясно что было отремонтировано и какие запчасти израсходованы на этот ремонт</a:t>
            </a:r>
            <a:r>
              <a:rPr lang="en-US" baseline="0" dirty="0" smtClean="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неизвестно какова нагрузка на персонал технической службы, и в связи с этим необоснованный ФОТ (системы оплаты труда не связаны с основными рабочими процессами)</a:t>
            </a:r>
            <a:r>
              <a:rPr lang="en-US" baseline="0" dirty="0" smtClean="0"/>
              <a:t>;</a:t>
            </a:r>
          </a:p>
          <a:p>
            <a:r>
              <a:rPr lang="ru-RU" baseline="0" dirty="0" smtClean="0"/>
              <a:t> </a:t>
            </a:r>
          </a:p>
          <a:p>
            <a:r>
              <a:rPr lang="ru-RU" b="1" dirty="0" smtClean="0"/>
              <a:t>Низкий уровень удовлетворенности персонала (может повлиять на уровень удовлетворенности конечного потребителя)</a:t>
            </a:r>
          </a:p>
          <a:p>
            <a:endParaRPr lang="ru-RU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Большое количество внеплановых остановок оборудования (тушение пожаров), </a:t>
            </a:r>
            <a:r>
              <a:rPr lang="ru-RU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(что может приводит в </a:t>
            </a:r>
            <a:r>
              <a:rPr lang="ru-RU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т.ч</a:t>
            </a:r>
            <a:r>
              <a:rPr lang="ru-RU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 приостановке оказания услуг и удорожанию ремонтов)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учета инцидентов и оборудования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135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есть сейчас: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Шквал инцидентов (сбоев), повторных и неактуальных заявок парализует техническую службу,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переводя её деятельность в нелинейный режим работы, т.е.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режима: сбой (инцидент) - заявка - ремонт - нормальная работа оборудования, в режим: я забыл про это т.к. был занят другой важной работой.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Информация об оборудовании (размещение, история ремонтов, техдокументация МОЛ и т.д.) и методы устранения инцидентов хранятся: на клочках бумаги, в блокнотах сотрудников ТС и в стопках техдокументации, собирающих пыль на столах.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Планово-предупредительные ремонты никто не выполняет, в “лучшем” случае ставится отметка о выполнении постфактум. Постоянный конфликт между сотрудниками ТС и пользователями оборудования – одни плохо ремонтируют, другие постоянно все ломают.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также: Несанкционированные списания запчастей, манипуляции со стороны медперсонала (мы это не сделали потому что весь месяц не работало оборудование и его никто не чинил), игнорирование и затягивание сроков специалистами ТС неудобных инцидентов и т.д.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это приводит к следующим распространённым проблемам: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Потере информации о инцидентах, увеличение сроков реагирования и устранения инцидентов;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Многократному дублированию заявок;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Длительным срокам диагностики оборудования;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Снижению уровня удовлетворенности персонала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Увеличению расходов на обслуживание оборудования.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44B3-A203-4423-9A94-93DA6BF2F19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6748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3E1C-CE8E-4EFA-A3F0-08A5781D018F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C02A-05F6-410D-946D-F7FE79D60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3E1C-CE8E-4EFA-A3F0-08A5781D018F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C02A-05F6-410D-946D-F7FE79D60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0"/>
                  <a:lumOff val="100000"/>
                  <a:alpha val="92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3E1C-CE8E-4EFA-A3F0-08A5781D018F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C02A-05F6-410D-946D-F7FE79D60F9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3E1C-CE8E-4EFA-A3F0-08A5781D018F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C02A-05F6-410D-946D-F7FE79D60F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3E1C-CE8E-4EFA-A3F0-08A5781D018F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C02A-05F6-410D-946D-F7FE79D60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3E1C-CE8E-4EFA-A3F0-08A5781D018F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C02A-05F6-410D-946D-F7FE79D60F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3E1C-CE8E-4EFA-A3F0-08A5781D018F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C02A-05F6-410D-946D-F7FE79D60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3E1C-CE8E-4EFA-A3F0-08A5781D018F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C02A-05F6-410D-946D-F7FE79D60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62000"/>
                  <a:lumOff val="38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3E1C-CE8E-4EFA-A3F0-08A5781D018F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C02A-05F6-410D-946D-F7FE79D60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3E1C-CE8E-4EFA-A3F0-08A5781D018F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C02A-05F6-410D-946D-F7FE79D60F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3E1C-CE8E-4EFA-A3F0-08A5781D018F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C02A-05F6-410D-946D-F7FE79D60F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bg1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bg1">
                <a:tint val="94000"/>
                <a:shade val="94000"/>
                <a:satMod val="128000"/>
                <a:lumMod val="100000"/>
              </a:schemeClr>
            </a:gs>
            <a:gs pos="81500">
              <a:srgbClr val="DBDBDB"/>
            </a:gs>
            <a:gs pos="94000">
              <a:schemeClr val="bg1">
                <a:lumMod val="50000"/>
              </a:schemeClr>
            </a:gs>
          </a:gsLst>
          <a:path path="circle">
            <a:fillToRect l="20000" t="-40000" r="20000" b="14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30C3E1C-CE8E-4EFA-A3F0-08A5781D018F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4D9C02A-05F6-410D-946D-F7FE79D60F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chart" Target="../charts/chart10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1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10.png"/><Relationship Id="rId4" Type="http://schemas.openxmlformats.org/officeDocument/2006/relationships/diagramData" Target="../diagrams/data2.xml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chart" Target="../charts/chart11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microsoft.com/office/2007/relationships/hdphoto" Target="../media/hdphoto1.wdp"/><Relationship Id="rId3" Type="http://schemas.openxmlformats.org/officeDocument/2006/relationships/tags" Target="../tags/tag3.xml"/><Relationship Id="rId7" Type="http://schemas.openxmlformats.org/officeDocument/2006/relationships/chart" Target="../charts/chart12.xml"/><Relationship Id="rId12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6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jpeg"/><Relationship Id="rId4" Type="http://schemas.openxmlformats.org/officeDocument/2006/relationships/tags" Target="../tags/tag4.xml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microsoft.com/office/2007/relationships/hdphoto" Target="../media/hdphoto1.wdp"/><Relationship Id="rId3" Type="http://schemas.openxmlformats.org/officeDocument/2006/relationships/tags" Target="../tags/tag7.xml"/><Relationship Id="rId7" Type="http://schemas.openxmlformats.org/officeDocument/2006/relationships/chart" Target="../charts/chart13.xml"/><Relationship Id="rId12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1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jpeg"/><Relationship Id="rId4" Type="http://schemas.openxmlformats.org/officeDocument/2006/relationships/tags" Target="../tags/tag8.xml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8.png"/><Relationship Id="rId7" Type="http://schemas.openxmlformats.org/officeDocument/2006/relationships/image" Target="../media/image9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9.png"/><Relationship Id="rId4" Type="http://schemas.openxmlformats.org/officeDocument/2006/relationships/image" Target="../media/image25.jpeg"/><Relationship Id="rId9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7" Type="http://schemas.microsoft.com/office/2007/relationships/hdphoto" Target="../media/hdphoto1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hart" Target="../charts/chart16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5.wdp"/><Relationship Id="rId4" Type="http://schemas.openxmlformats.org/officeDocument/2006/relationships/image" Target="../media/image29.png"/><Relationship Id="rId9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microsoft.com/office/2007/relationships/hdphoto" Target="../media/hdphoto1.wdp"/><Relationship Id="rId3" Type="http://schemas.openxmlformats.org/officeDocument/2006/relationships/image" Target="../media/image25.jpeg"/><Relationship Id="rId7" Type="http://schemas.openxmlformats.org/officeDocument/2006/relationships/image" Target="../media/image33.em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11" Type="http://schemas.openxmlformats.org/officeDocument/2006/relationships/image" Target="../media/image9.jpeg"/><Relationship Id="rId5" Type="http://schemas.microsoft.com/office/2007/relationships/hdphoto" Target="../media/hdphoto5.wdp"/><Relationship Id="rId10" Type="http://schemas.openxmlformats.org/officeDocument/2006/relationships/image" Target="../media/image36.jpeg"/><Relationship Id="rId4" Type="http://schemas.openxmlformats.org/officeDocument/2006/relationships/image" Target="../media/image29.png"/><Relationship Id="rId9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9.pn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7.emf"/><Relationship Id="rId4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microsoft.com/office/2007/relationships/hdphoto" Target="../media/hdphoto1.wdp"/><Relationship Id="rId3" Type="http://schemas.openxmlformats.org/officeDocument/2006/relationships/tags" Target="../tags/tag11.xml"/><Relationship Id="rId7" Type="http://schemas.openxmlformats.org/officeDocument/2006/relationships/chart" Target="../charts/chart18.xml"/><Relationship Id="rId12" Type="http://schemas.openxmlformats.org/officeDocument/2006/relationships/image" Target="../media/image10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22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jpeg"/><Relationship Id="rId4" Type="http://schemas.openxmlformats.org/officeDocument/2006/relationships/tags" Target="../tags/tag12.xml"/><Relationship Id="rId9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microsoft.com/office/2007/relationships/hdphoto" Target="../media/hdphoto1.wdp"/><Relationship Id="rId3" Type="http://schemas.openxmlformats.org/officeDocument/2006/relationships/tags" Target="../tags/tag15.xml"/><Relationship Id="rId7" Type="http://schemas.openxmlformats.org/officeDocument/2006/relationships/chart" Target="../charts/chart19.xml"/><Relationship Id="rId12" Type="http://schemas.openxmlformats.org/officeDocument/2006/relationships/image" Target="../media/image1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23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jpeg"/><Relationship Id="rId4" Type="http://schemas.openxmlformats.org/officeDocument/2006/relationships/tags" Target="../tags/tag16.xml"/><Relationship Id="rId9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hart" Target="../charts/chart20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6.jpeg"/><Relationship Id="rId4" Type="http://schemas.openxmlformats.org/officeDocument/2006/relationships/image" Target="../media/image27.jpeg"/><Relationship Id="rId9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7.emf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hart" Target="../charts/chart21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26.jpeg"/><Relationship Id="rId9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7.emf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chart" Target="../charts/chart3.xm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hart" Target="../charts/chart22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26.jpeg"/><Relationship Id="rId9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chart" Target="../charts/chart23.xm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10" Type="http://schemas.microsoft.com/office/2007/relationships/hdphoto" Target="../media/hdphoto1.wdp"/><Relationship Id="rId4" Type="http://schemas.openxmlformats.org/officeDocument/2006/relationships/image" Target="../media/image26.jpeg"/><Relationship Id="rId9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7.emf"/><Relationship Id="rId4" Type="http://schemas.microsoft.com/office/2007/relationships/hdphoto" Target="../media/hdphoto5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chart" Target="../charts/chart24.xml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microsoft.com/office/2007/relationships/hdphoto" Target="../media/hdphoto1.wdp"/><Relationship Id="rId5" Type="http://schemas.openxmlformats.org/officeDocument/2006/relationships/image" Target="../media/image43.jpeg"/><Relationship Id="rId10" Type="http://schemas.openxmlformats.org/officeDocument/2006/relationships/image" Target="../media/image10.png"/><Relationship Id="rId4" Type="http://schemas.openxmlformats.org/officeDocument/2006/relationships/image" Target="../media/image26.jpeg"/><Relationship Id="rId9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7" Type="http://schemas.microsoft.com/office/2007/relationships/hdphoto" Target="../media/hdphoto1.wdp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7" Type="http://schemas.microsoft.com/office/2007/relationships/hdphoto" Target="../media/hdphoto1.wdp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7" Type="http://schemas.microsoft.com/office/2007/relationships/hdphoto" Target="../media/hdphoto1.wdp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7" Type="http://schemas.microsoft.com/office/2007/relationships/hdphoto" Target="../media/hdphoto1.wdp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hart" Target="../charts/chart6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8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png"/><Relationship Id="rId4" Type="http://schemas.openxmlformats.org/officeDocument/2006/relationships/diagramData" Target="../diagrams/data1.xml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107504" y="188640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2636912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Бережливое обслуживание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медоборудования, с применением средств автоматизации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1С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ITIL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002" y="-1"/>
            <a:ext cx="9167527" cy="1185657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7668344" y="6637743"/>
            <a:ext cx="1630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2016г.</a:t>
            </a: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1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639718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Некоторые особенности медицинских организаций влияющие на деятельность технической службы </a:t>
            </a:r>
          </a:p>
          <a:p>
            <a:pPr lvl="0" algn="ctr"/>
            <a:endParaRPr lang="ru-RU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Широкая номенклатура сложного в обслуживании и ремонте импортного оборудования (3</a:t>
            </a:r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 </a:t>
            </a:r>
            <a:r>
              <a:rPr lang="ru-RU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томограф</a:t>
            </a:r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ы</a:t>
            </a:r>
            <a:r>
              <a:rPr lang="ru-RU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УЗ системы, аппараты для лазерной терапии, электрокардиографы, стоматологические и литейные установки, автоклавы, компрессоры и т.д.)</a:t>
            </a:r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r>
              <a:rPr lang="ru-RU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Короткие интервалы времени доступности технических систем для проведения ремонтных работ</a:t>
            </a:r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ru-RU" sz="1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Необходимость вовлечения медперсонала в процесс регулярного обслуживания медоборудования</a:t>
            </a:r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ru-RU" sz="1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r>
              <a:rPr lang="ru-RU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собый подход к </a:t>
            </a:r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ru-RU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дефицитному</a:t>
            </a:r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 </a:t>
            </a:r>
            <a:r>
              <a:rPr lang="ru-RU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медперсоналу</a:t>
            </a:r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r>
              <a:rPr lang="ru-RU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Острая нехватка высококвалифицированных специалистов из числа сотрудников технической службы</a:t>
            </a:r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Низкий уровень доступности и качества сервисного обслуживания у поставщиков</a:t>
            </a:r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Медицинский бизнес является капиталоемким и чувствительным к внеплановым ремонтам.</a:t>
            </a:r>
            <a:endParaRPr lang="ru-RU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Овал 7" descr="C:\Users\perepelica\Desktop\Презентация CEREC_Айман\Исходники\iStock_000016534056Medium.jpg"/>
          <p:cNvSpPr/>
          <p:nvPr/>
        </p:nvSpPr>
        <p:spPr>
          <a:xfrm>
            <a:off x="260938" y="259461"/>
            <a:ext cx="1406345" cy="14076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7937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extBox 1"/>
          <p:cNvSpPr txBox="1"/>
          <p:nvPr/>
        </p:nvSpPr>
        <p:spPr>
          <a:xfrm>
            <a:off x="1667283" y="459208"/>
            <a:ext cx="6624750" cy="10081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и ограничения</a:t>
            </a:r>
            <a:endParaRPr lang="ru-RU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7668344" y="6637743"/>
            <a:ext cx="1630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2016г.</a:t>
            </a: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D:\MAKANA\Рабочий стол\Сайт RARUS_ru\Логотип 1С-Рарус\2012_logo_Rarus_n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820" y="744898"/>
            <a:ext cx="101926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33000"/>
                    </a14:imgEffect>
                    <a14:imgEffect>
                      <a14:colorTemperature colorTemp="7939"/>
                    </a14:imgEffect>
                    <a14:imgEffect>
                      <a14:saturation sat="24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9398" y="55831"/>
            <a:ext cx="1000111" cy="6480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871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19959862"/>
              </p:ext>
            </p:extLst>
          </p:nvPr>
        </p:nvGraphicFramePr>
        <p:xfrm>
          <a:off x="15365" y="-99392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174892495"/>
              </p:ext>
            </p:extLst>
          </p:nvPr>
        </p:nvGraphicFramePr>
        <p:xfrm>
          <a:off x="539552" y="1052736"/>
          <a:ext cx="8353030" cy="5650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4"/>
          <p:cNvSpPr txBox="1"/>
          <p:nvPr/>
        </p:nvSpPr>
        <p:spPr>
          <a:xfrm>
            <a:off x="7668344" y="6637743"/>
            <a:ext cx="1630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2016г.</a:t>
            </a: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D:\MAKANA\Рабочий стол\Сайт RARUS_ru\Логотип 1С-Рарус\2012_logo_Rarus_ne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820" y="744898"/>
            <a:ext cx="101926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33000"/>
                    </a14:imgEffect>
                    <a14:imgEffect>
                      <a14:colorTemperature colorTemp="7939"/>
                    </a14:imgEffect>
                    <a14:imgEffect>
                      <a14:saturation sat="24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9398" y="55831"/>
            <a:ext cx="1000111" cy="6480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0801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251520" y="476672"/>
            <a:ext cx="6624736" cy="10081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ITSM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1С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ITIL</a:t>
            </a:r>
            <a:endParaRPr lang="ru-RU" sz="4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628800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7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связи с тем что в компании описывались бизнес процессы и мы готовились к сертификации по ИСО нам были знакомы принципы менеджмента качества.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7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Вера в концепцию цикла </a:t>
            </a:r>
            <a:r>
              <a:rPr lang="ru-RU" sz="27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</a:t>
            </a:r>
            <a:r>
              <a:rPr lang="ru-RU" sz="27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еминга</a:t>
            </a:r>
            <a:r>
              <a:rPr lang="ru-RU" sz="27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7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Наша ориентация на клиента и качество услуги, не возможно требовать и обеспечивать высокий уровень удовлетворенности внешних клиентов без должного уровня удовлетворенности внутренних клиентов в частности врачей – владельцев основного зарабатывающего бизнес процесса.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27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3000"/>
                    </a14:imgEffect>
                    <a14:imgEffect>
                      <a14:colorTemperature colorTemp="7939"/>
                    </a14:imgEffect>
                    <a14:imgEffect>
                      <a14:saturation sat="24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9398" y="55831"/>
            <a:ext cx="1000111" cy="6480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114300" prst="relaxedInset"/>
            <a:contourClr>
              <a:srgbClr val="969696"/>
            </a:contourClr>
          </a:sp3d>
        </p:spPr>
      </p:pic>
      <p:pic>
        <p:nvPicPr>
          <p:cNvPr id="6" name="Picture 4" descr="D:\MAKANA\Рабочий стол\Сайт RARUS_ru\Логотип 1С-Рарус\2012_logo_Rarus_n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820" y="744898"/>
            <a:ext cx="101926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42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251520" y="476672"/>
            <a:ext cx="6624736" cy="10081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ITSM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1С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ITIL</a:t>
            </a:r>
            <a:endParaRPr lang="ru-RU" sz="4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340768"/>
            <a:ext cx="8424936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Желание навести порядок на базовом уровне без «замороченных» решений. С возможностью быстро развернуть ПО и получить быстрый </a:t>
            </a:r>
            <a:r>
              <a:rPr lang="ru-RU" sz="2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измеримый </a:t>
            </a:r>
            <a:r>
              <a:rPr lang="ru-RU" sz="2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результат не </a:t>
            </a:r>
            <a:r>
              <a:rPr lang="ru-RU" sz="2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ДОРОГО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Применение лучших мировых практик ИТ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Лучшее соотношение цена-качество на рынке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Возможность дальнейшего развития системы в концепции </a:t>
            </a:r>
            <a:r>
              <a:rPr lang="en-US" sz="2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ITIL</a:t>
            </a:r>
            <a:r>
              <a:rPr lang="ru-RU" sz="2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при добавлении новых процессов (процесс управления проблемами, изменениями и т.д.)</a:t>
            </a:r>
            <a:endParaRPr lang="ru-RU" sz="2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endParaRPr lang="ru-RU" sz="2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ru-RU" sz="27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5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36928831"/>
              </p:ext>
            </p:extLst>
          </p:nvPr>
        </p:nvGraphicFramePr>
        <p:xfrm>
          <a:off x="-126259" y="242908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11011" t="15835" r="51611" b="4204"/>
          <a:stretch/>
        </p:blipFill>
        <p:spPr>
          <a:xfrm>
            <a:off x="4427984" y="1484784"/>
            <a:ext cx="4464496" cy="51694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4048" y="111545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Основные этапы по проекту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/>
          <a:srcRect l="18501" t="15108" r="49606" b="2751"/>
          <a:stretch/>
        </p:blipFill>
        <p:spPr>
          <a:xfrm>
            <a:off x="395536" y="1481445"/>
            <a:ext cx="3707904" cy="51727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87624" y="1112113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Паспорт проекта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6424" y="3950298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:</a:t>
            </a:r>
            <a:endParaRPr lang="ru-RU" dirty="0"/>
          </a:p>
        </p:txBody>
      </p:sp>
      <p:sp>
        <p:nvSpPr>
          <p:cNvPr id="13" name="TextBox 4"/>
          <p:cNvSpPr txBox="1"/>
          <p:nvPr/>
        </p:nvSpPr>
        <p:spPr>
          <a:xfrm>
            <a:off x="7668344" y="6637743"/>
            <a:ext cx="1630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2016г.</a:t>
            </a: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4" descr="D:\MAKANA\Рабочий стол\Сайт RARUS_ru\Логотип 1С-Рарус\2012_logo_Rarus_ne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820" y="744898"/>
            <a:ext cx="101926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33000"/>
                    </a14:imgEffect>
                    <a14:imgEffect>
                      <a14:colorTemperature colorTemp="7939"/>
                    </a14:imgEffect>
                    <a14:imgEffect>
                      <a14:saturation sat="24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9398" y="55831"/>
            <a:ext cx="1000111" cy="6480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5709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251520" y="476672"/>
            <a:ext cx="8352928" cy="10081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вехи проекта «Внедрение информационной системы управления технической службой 1с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ITIL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492896"/>
            <a:ext cx="842493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Моделирование бизнес процессов</a:t>
            </a:r>
            <a:endParaRPr lang="en-US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Установка и настройка ПО 1С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ITIL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Заполнение основных справочников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7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Доработка функционала ПО (добавление отчетов, функции прикрепления тех. Документации к активам, рассылка заявок по эл. Почте и т.д.)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7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Разработка регламентирующей документации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7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Обучение персонала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27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66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91034226"/>
              </p:ext>
            </p:extLst>
          </p:nvPr>
        </p:nvGraphicFramePr>
        <p:xfrm>
          <a:off x="107504" y="220480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Пятиугольник 4"/>
          <p:cNvSpPr/>
          <p:nvPr/>
        </p:nvSpPr>
        <p:spPr>
          <a:xfrm>
            <a:off x="578020" y="5618712"/>
            <a:ext cx="3239346" cy="5419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Диагностика и моделирование процессов</a:t>
            </a:r>
          </a:p>
        </p:txBody>
      </p:sp>
      <p:sp>
        <p:nvSpPr>
          <p:cNvPr id="6" name="Овал 5" descr="C:\Users\perepelica\Desktop\Презентация CEREC_Айман\Исходники\iStock_000016534056Medium.jpg"/>
          <p:cNvSpPr/>
          <p:nvPr/>
        </p:nvSpPr>
        <p:spPr>
          <a:xfrm>
            <a:off x="1494521" y="4193912"/>
            <a:ext cx="1406345" cy="140760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 w="15875">
            <a:solidFill>
              <a:schemeClr val="tx1">
                <a:alpha val="39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ятиугольник 4"/>
          <p:cNvSpPr/>
          <p:nvPr/>
        </p:nvSpPr>
        <p:spPr>
          <a:xfrm>
            <a:off x="5436096" y="3324511"/>
            <a:ext cx="2318302" cy="6829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Внедрение средств </a:t>
            </a:r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автоматизации</a:t>
            </a:r>
            <a:endParaRPr lang="ru-RU" sz="20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Овал 12" descr="C:\Users\perepelica\Desktop\Презентация CEREC_Айман\Исходники\iStock_000016534056Medium.jpg"/>
          <p:cNvSpPr/>
          <p:nvPr/>
        </p:nvSpPr>
        <p:spPr>
          <a:xfrm>
            <a:off x="5796136" y="1889729"/>
            <a:ext cx="1407600" cy="1407600"/>
          </a:xfrm>
          <a:prstGeom prst="ellipse">
            <a:avLst/>
          </a:prstGeom>
          <a:blipFill>
            <a:blip r:embed="rId9" cstate="print"/>
            <a:srcRect/>
            <a:stretch>
              <a:fillRect/>
            </a:stretch>
          </a:blipFill>
          <a:ln>
            <a:solidFill>
              <a:schemeClr val="tx1">
                <a:alpha val="39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ятиугольник 4"/>
          <p:cNvSpPr/>
          <p:nvPr/>
        </p:nvSpPr>
        <p:spPr>
          <a:xfrm>
            <a:off x="2900866" y="4757282"/>
            <a:ext cx="2167776" cy="589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Разработка пакета документов</a:t>
            </a:r>
            <a:endParaRPr lang="ru-RU" sz="20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Овал 16" descr="C:\Users\perepelica\Desktop\Презентация CEREC_Айман\Исходники\iStock_000016534056Medium.jpg"/>
          <p:cNvSpPr/>
          <p:nvPr/>
        </p:nvSpPr>
        <p:spPr>
          <a:xfrm>
            <a:off x="2900866" y="3320637"/>
            <a:ext cx="1407600" cy="1407600"/>
          </a:xfrm>
          <a:prstGeom prst="ellipse">
            <a:avLst/>
          </a:prstGeom>
          <a:blipFill>
            <a:blip r:embed="rId10" cstate="print"/>
            <a:srcRect/>
            <a:stretch>
              <a:fillRect/>
            </a:stretch>
          </a:blipFill>
          <a:ln>
            <a:solidFill>
              <a:schemeClr val="tx1">
                <a:alpha val="39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 flipV="1">
            <a:off x="355428" y="1861894"/>
            <a:ext cx="10025" cy="4704153"/>
          </a:xfrm>
          <a:prstGeom prst="line">
            <a:avLst/>
          </a:prstGeom>
          <a:noFill/>
          <a:ln w="82550">
            <a:solidFill>
              <a:schemeClr val="tx2">
                <a:alpha val="61000"/>
              </a:schemeClr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>
              <a:defRPr lang="ru-RU"/>
            </a:pPr>
            <a:endParaRPr lang="ru-RU"/>
          </a:p>
        </p:txBody>
      </p:sp>
      <p:sp>
        <p:nvSpPr>
          <p:cNvPr id="24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31640" y="6508273"/>
            <a:ext cx="678180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Время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-5400000">
            <a:off x="-1697837" y="4178267"/>
            <a:ext cx="370934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 fontScale="925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Уровень зрелости и эффективности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Line 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23269" y="6525344"/>
            <a:ext cx="8497203" cy="23632"/>
          </a:xfrm>
          <a:prstGeom prst="line">
            <a:avLst/>
          </a:prstGeom>
          <a:noFill/>
          <a:ln w="82550">
            <a:solidFill>
              <a:schemeClr val="tx2">
                <a:alpha val="61000"/>
              </a:schemeClr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>
              <a:defRPr lang="ru-RU"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377335" y="1881051"/>
            <a:ext cx="7895808" cy="4632643"/>
          </a:xfrm>
          <a:custGeom>
            <a:avLst/>
            <a:gdLst>
              <a:gd name="connsiteX0" fmla="*/ 0 w 7907383"/>
              <a:gd name="connsiteY0" fmla="*/ 4650378 h 4650378"/>
              <a:gd name="connsiteX1" fmla="*/ 2725783 w 7907383"/>
              <a:gd name="connsiteY1" fmla="*/ 4563292 h 4650378"/>
              <a:gd name="connsiteX2" fmla="*/ 4693920 w 7907383"/>
              <a:gd name="connsiteY2" fmla="*/ 4162698 h 4650378"/>
              <a:gd name="connsiteX3" fmla="*/ 6331131 w 7907383"/>
              <a:gd name="connsiteY3" fmla="*/ 3265715 h 4650378"/>
              <a:gd name="connsiteX4" fmla="*/ 7498080 w 7907383"/>
              <a:gd name="connsiteY4" fmla="*/ 1820092 h 4650378"/>
              <a:gd name="connsiteX5" fmla="*/ 7907383 w 7907383"/>
              <a:gd name="connsiteY5" fmla="*/ 0 h 4650378"/>
              <a:gd name="connsiteX0" fmla="*/ 0 w 8443535"/>
              <a:gd name="connsiteY0" fmla="*/ 4715750 h 4715750"/>
              <a:gd name="connsiteX1" fmla="*/ 3261935 w 8443535"/>
              <a:gd name="connsiteY1" fmla="*/ 4563292 h 4715750"/>
              <a:gd name="connsiteX2" fmla="*/ 5230072 w 8443535"/>
              <a:gd name="connsiteY2" fmla="*/ 4162698 h 4715750"/>
              <a:gd name="connsiteX3" fmla="*/ 6867283 w 8443535"/>
              <a:gd name="connsiteY3" fmla="*/ 3265715 h 4715750"/>
              <a:gd name="connsiteX4" fmla="*/ 8034232 w 8443535"/>
              <a:gd name="connsiteY4" fmla="*/ 1820092 h 4715750"/>
              <a:gd name="connsiteX5" fmla="*/ 8443535 w 8443535"/>
              <a:gd name="connsiteY5" fmla="*/ 0 h 4715750"/>
              <a:gd name="connsiteX0" fmla="*/ 0 w 8443535"/>
              <a:gd name="connsiteY0" fmla="*/ 4715750 h 4715750"/>
              <a:gd name="connsiteX1" fmla="*/ 3261935 w 8443535"/>
              <a:gd name="connsiteY1" fmla="*/ 4563292 h 4715750"/>
              <a:gd name="connsiteX2" fmla="*/ 5230072 w 8443535"/>
              <a:gd name="connsiteY2" fmla="*/ 4162698 h 4715750"/>
              <a:gd name="connsiteX3" fmla="*/ 6867283 w 8443535"/>
              <a:gd name="connsiteY3" fmla="*/ 3265715 h 4715750"/>
              <a:gd name="connsiteX4" fmla="*/ 8034232 w 8443535"/>
              <a:gd name="connsiteY4" fmla="*/ 1820092 h 4715750"/>
              <a:gd name="connsiteX5" fmla="*/ 8443535 w 8443535"/>
              <a:gd name="connsiteY5" fmla="*/ 0 h 4715750"/>
              <a:gd name="connsiteX0" fmla="*/ 0 w 9034397"/>
              <a:gd name="connsiteY0" fmla="*/ 4827816 h 4827816"/>
              <a:gd name="connsiteX1" fmla="*/ 3852797 w 9034397"/>
              <a:gd name="connsiteY1" fmla="*/ 4563292 h 4827816"/>
              <a:gd name="connsiteX2" fmla="*/ 5820934 w 9034397"/>
              <a:gd name="connsiteY2" fmla="*/ 4162698 h 4827816"/>
              <a:gd name="connsiteX3" fmla="*/ 7458145 w 9034397"/>
              <a:gd name="connsiteY3" fmla="*/ 3265715 h 4827816"/>
              <a:gd name="connsiteX4" fmla="*/ 8625094 w 9034397"/>
              <a:gd name="connsiteY4" fmla="*/ 1820092 h 4827816"/>
              <a:gd name="connsiteX5" fmla="*/ 9034397 w 9034397"/>
              <a:gd name="connsiteY5" fmla="*/ 0 h 4827816"/>
              <a:gd name="connsiteX0" fmla="*/ 0 w 9034397"/>
              <a:gd name="connsiteY0" fmla="*/ 4827816 h 4827816"/>
              <a:gd name="connsiteX1" fmla="*/ 3852797 w 9034397"/>
              <a:gd name="connsiteY1" fmla="*/ 4563292 h 4827816"/>
              <a:gd name="connsiteX2" fmla="*/ 5820934 w 9034397"/>
              <a:gd name="connsiteY2" fmla="*/ 4162698 h 4827816"/>
              <a:gd name="connsiteX3" fmla="*/ 7458145 w 9034397"/>
              <a:gd name="connsiteY3" fmla="*/ 3265715 h 4827816"/>
              <a:gd name="connsiteX4" fmla="*/ 8625094 w 9034397"/>
              <a:gd name="connsiteY4" fmla="*/ 1820092 h 4827816"/>
              <a:gd name="connsiteX5" fmla="*/ 9034397 w 9034397"/>
              <a:gd name="connsiteY5" fmla="*/ 0 h 4827816"/>
              <a:gd name="connsiteX0" fmla="*/ 0 w 9417363"/>
              <a:gd name="connsiteY0" fmla="*/ 4865171 h 4865171"/>
              <a:gd name="connsiteX1" fmla="*/ 4235763 w 9417363"/>
              <a:gd name="connsiteY1" fmla="*/ 4563292 h 4865171"/>
              <a:gd name="connsiteX2" fmla="*/ 6203900 w 9417363"/>
              <a:gd name="connsiteY2" fmla="*/ 4162698 h 4865171"/>
              <a:gd name="connsiteX3" fmla="*/ 7841111 w 9417363"/>
              <a:gd name="connsiteY3" fmla="*/ 3265715 h 4865171"/>
              <a:gd name="connsiteX4" fmla="*/ 9008060 w 9417363"/>
              <a:gd name="connsiteY4" fmla="*/ 1820092 h 4865171"/>
              <a:gd name="connsiteX5" fmla="*/ 9417363 w 9417363"/>
              <a:gd name="connsiteY5" fmla="*/ 0 h 4865171"/>
              <a:gd name="connsiteX0" fmla="*/ 0 w 9920689"/>
              <a:gd name="connsiteY0" fmla="*/ 4967897 h 4967897"/>
              <a:gd name="connsiteX1" fmla="*/ 4739089 w 9920689"/>
              <a:gd name="connsiteY1" fmla="*/ 4563292 h 4967897"/>
              <a:gd name="connsiteX2" fmla="*/ 6707226 w 9920689"/>
              <a:gd name="connsiteY2" fmla="*/ 4162698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4739089 w 9920689"/>
              <a:gd name="connsiteY1" fmla="*/ 4563292 h 4967897"/>
              <a:gd name="connsiteX2" fmla="*/ 6707226 w 9920689"/>
              <a:gd name="connsiteY2" fmla="*/ 4162698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4739089 w 9920689"/>
              <a:gd name="connsiteY1" fmla="*/ 4563292 h 4967897"/>
              <a:gd name="connsiteX2" fmla="*/ 6707226 w 9920689"/>
              <a:gd name="connsiteY2" fmla="*/ 4162698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4957927 w 9920689"/>
              <a:gd name="connsiteY1" fmla="*/ 4451227 h 4967897"/>
              <a:gd name="connsiteX2" fmla="*/ 6707226 w 9920689"/>
              <a:gd name="connsiteY2" fmla="*/ 4162698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4957927 w 9920689"/>
              <a:gd name="connsiteY1" fmla="*/ 4451227 h 4967897"/>
              <a:gd name="connsiteX2" fmla="*/ 6707226 w 9920689"/>
              <a:gd name="connsiteY2" fmla="*/ 4162698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4957927 w 9920689"/>
              <a:gd name="connsiteY1" fmla="*/ 4451227 h 4967897"/>
              <a:gd name="connsiteX2" fmla="*/ 6707226 w 9920689"/>
              <a:gd name="connsiteY2" fmla="*/ 4162698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4957927 w 9920689"/>
              <a:gd name="connsiteY1" fmla="*/ 4451227 h 4967897"/>
              <a:gd name="connsiteX2" fmla="*/ 7254320 w 9920689"/>
              <a:gd name="connsiteY2" fmla="*/ 3863857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5001694 w 9920689"/>
              <a:gd name="connsiteY1" fmla="*/ 4572631 h 4967897"/>
              <a:gd name="connsiteX2" fmla="*/ 7254320 w 9920689"/>
              <a:gd name="connsiteY2" fmla="*/ 3863857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5012637 w 9920689"/>
              <a:gd name="connsiteY1" fmla="*/ 4535276 h 4967897"/>
              <a:gd name="connsiteX2" fmla="*/ 7254320 w 9920689"/>
              <a:gd name="connsiteY2" fmla="*/ 3863857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5012637 w 9920689"/>
              <a:gd name="connsiteY1" fmla="*/ 4535276 h 4967897"/>
              <a:gd name="connsiteX2" fmla="*/ 7123018 w 9920689"/>
              <a:gd name="connsiteY2" fmla="*/ 4003939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5012637 w 9920689"/>
              <a:gd name="connsiteY1" fmla="*/ 4535276 h 4967897"/>
              <a:gd name="connsiteX2" fmla="*/ 7385622 w 9920689"/>
              <a:gd name="connsiteY2" fmla="*/ 4059971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5012637 w 9920689"/>
              <a:gd name="connsiteY1" fmla="*/ 4535276 h 4967897"/>
              <a:gd name="connsiteX2" fmla="*/ 7309029 w 9920689"/>
              <a:gd name="connsiteY2" fmla="*/ 3938568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5012637 w 9920689"/>
              <a:gd name="connsiteY1" fmla="*/ 4535276 h 4967897"/>
              <a:gd name="connsiteX2" fmla="*/ 7276204 w 9920689"/>
              <a:gd name="connsiteY2" fmla="*/ 3891874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5012637 w 9920689"/>
              <a:gd name="connsiteY1" fmla="*/ 4535276 h 4967897"/>
              <a:gd name="connsiteX2" fmla="*/ 7276204 w 9920689"/>
              <a:gd name="connsiteY2" fmla="*/ 3891874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20689" h="4967897">
                <a:moveTo>
                  <a:pt x="0" y="4967897"/>
                </a:moveTo>
                <a:cubicBezTo>
                  <a:pt x="2503594" y="4544749"/>
                  <a:pt x="3799936" y="4714613"/>
                  <a:pt x="5012637" y="4535276"/>
                </a:cubicBezTo>
                <a:cubicBezTo>
                  <a:pt x="6225338" y="4355939"/>
                  <a:pt x="7289881" y="3879335"/>
                  <a:pt x="7276204" y="3891874"/>
                </a:cubicBezTo>
                <a:cubicBezTo>
                  <a:pt x="7262527" y="3904413"/>
                  <a:pt x="7971907" y="3611012"/>
                  <a:pt x="8344437" y="3265715"/>
                </a:cubicBezTo>
                <a:cubicBezTo>
                  <a:pt x="8716967" y="2920418"/>
                  <a:pt x="9248677" y="2364378"/>
                  <a:pt x="9511386" y="1820092"/>
                </a:cubicBezTo>
                <a:cubicBezTo>
                  <a:pt x="9774095" y="1275806"/>
                  <a:pt x="9847392" y="637903"/>
                  <a:pt x="9920689" y="0"/>
                </a:cubicBezTo>
              </a:path>
            </a:pathLst>
          </a:custGeom>
          <a:noFill/>
          <a:ln w="120650">
            <a:solidFill>
              <a:srgbClr val="FF0000">
                <a:alpha val="35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4"/>
          <p:cNvSpPr txBox="1"/>
          <p:nvPr/>
        </p:nvSpPr>
        <p:spPr>
          <a:xfrm>
            <a:off x="7668344" y="6637743"/>
            <a:ext cx="1630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2016г.</a:t>
            </a: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4" descr="D:\MAKANA\Рабочий стол\Сайт RARUS_ru\Логотип 1С-Рарус\2012_logo_Rarus_new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820" y="744898"/>
            <a:ext cx="101926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33000"/>
                    </a14:imgEffect>
                    <a14:imgEffect>
                      <a14:colorTemperature colorTemp="7939"/>
                    </a14:imgEffect>
                    <a14:imgEffect>
                      <a14:saturation sat="24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9398" y="55831"/>
            <a:ext cx="1000111" cy="6480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2707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9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107504" y="160851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Пятиугольник 4"/>
          <p:cNvSpPr/>
          <p:nvPr/>
        </p:nvSpPr>
        <p:spPr>
          <a:xfrm>
            <a:off x="578020" y="5618712"/>
            <a:ext cx="3239346" cy="5419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Диагностика и моделирование процессов</a:t>
            </a:r>
          </a:p>
        </p:txBody>
      </p:sp>
      <p:sp>
        <p:nvSpPr>
          <p:cNvPr id="6" name="Овал 5" descr="C:\Users\perepelica\Desktop\Презентация CEREC_Айман\Исходники\iStock_000016534056Medium.jpg"/>
          <p:cNvSpPr/>
          <p:nvPr/>
        </p:nvSpPr>
        <p:spPr>
          <a:xfrm>
            <a:off x="1494521" y="4193912"/>
            <a:ext cx="1406345" cy="140760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 w="15875">
            <a:solidFill>
              <a:schemeClr val="tx1">
                <a:alpha val="39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ятиугольник 4"/>
          <p:cNvSpPr/>
          <p:nvPr/>
        </p:nvSpPr>
        <p:spPr>
          <a:xfrm>
            <a:off x="5436096" y="3324511"/>
            <a:ext cx="2318302" cy="6829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  <a:alpha val="20000"/>
                  </a:schemeClr>
                </a:solidFill>
              </a:rPr>
              <a:t>Внедрение средств </a:t>
            </a:r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  <a:alpha val="20000"/>
                  </a:schemeClr>
                </a:solidFill>
              </a:rPr>
              <a:t>автоматизации</a:t>
            </a:r>
            <a:endParaRPr lang="ru-RU" sz="2000" b="1" kern="1200" dirty="0">
              <a:solidFill>
                <a:schemeClr val="tx1">
                  <a:lumMod val="75000"/>
                  <a:lumOff val="25000"/>
                  <a:alpha val="20000"/>
                </a:schemeClr>
              </a:solidFill>
            </a:endParaRPr>
          </a:p>
        </p:txBody>
      </p:sp>
      <p:sp>
        <p:nvSpPr>
          <p:cNvPr id="13" name="Овал 12" descr="C:\Users\perepelica\Desktop\Презентация CEREC_Айман\Исходники\iStock_000016534056Medium.jpg"/>
          <p:cNvSpPr/>
          <p:nvPr/>
        </p:nvSpPr>
        <p:spPr>
          <a:xfrm>
            <a:off x="5796136" y="1889729"/>
            <a:ext cx="1407600" cy="1407600"/>
          </a:xfrm>
          <a:prstGeom prst="ellipse">
            <a:avLst/>
          </a:prstGeom>
          <a:blipFill dpi="0" rotWithShape="1">
            <a:blip r:embed="rId9" cstate="print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ятиугольник 4"/>
          <p:cNvSpPr/>
          <p:nvPr/>
        </p:nvSpPr>
        <p:spPr>
          <a:xfrm>
            <a:off x="2900866" y="4757282"/>
            <a:ext cx="2167776" cy="589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  <a:alpha val="20000"/>
                  </a:schemeClr>
                </a:solidFill>
              </a:rPr>
              <a:t>Разработка пакета документов</a:t>
            </a:r>
            <a:endParaRPr lang="ru-RU" sz="2000" b="1" kern="1200" dirty="0">
              <a:solidFill>
                <a:schemeClr val="tx1">
                  <a:lumMod val="75000"/>
                  <a:lumOff val="25000"/>
                  <a:alpha val="20000"/>
                </a:schemeClr>
              </a:solidFill>
            </a:endParaRPr>
          </a:p>
        </p:txBody>
      </p:sp>
      <p:sp>
        <p:nvSpPr>
          <p:cNvPr id="17" name="Овал 16" descr="C:\Users\perepelica\Desktop\Презентация CEREC_Айман\Исходники\iStock_000016534056Medium.jpg"/>
          <p:cNvSpPr/>
          <p:nvPr/>
        </p:nvSpPr>
        <p:spPr>
          <a:xfrm>
            <a:off x="2900866" y="3320637"/>
            <a:ext cx="1407600" cy="1407600"/>
          </a:xfrm>
          <a:prstGeom prst="ellipse">
            <a:avLst/>
          </a:prstGeom>
          <a:blipFill dpi="0" rotWithShape="1">
            <a:blip r:embed="rId10" cstate="print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 flipV="1">
            <a:off x="355428" y="1861894"/>
            <a:ext cx="10025" cy="4704153"/>
          </a:xfrm>
          <a:prstGeom prst="line">
            <a:avLst/>
          </a:prstGeom>
          <a:noFill/>
          <a:ln w="82550">
            <a:solidFill>
              <a:schemeClr val="tx2">
                <a:alpha val="61000"/>
              </a:schemeClr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>
              <a:defRPr lang="ru-RU"/>
            </a:pPr>
            <a:endParaRPr lang="ru-RU"/>
          </a:p>
        </p:txBody>
      </p:sp>
      <p:sp>
        <p:nvSpPr>
          <p:cNvPr id="24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31640" y="6508273"/>
            <a:ext cx="678180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Время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-5400000">
            <a:off x="-1697837" y="4178267"/>
            <a:ext cx="370934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 fontScale="925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Уровень зрелости и эффективности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Line 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23269" y="6525344"/>
            <a:ext cx="8497203" cy="23632"/>
          </a:xfrm>
          <a:prstGeom prst="line">
            <a:avLst/>
          </a:prstGeom>
          <a:noFill/>
          <a:ln w="82550">
            <a:solidFill>
              <a:schemeClr val="tx2">
                <a:alpha val="61000"/>
              </a:schemeClr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>
              <a:defRPr lang="ru-RU"/>
            </a:pPr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77335" y="1881051"/>
            <a:ext cx="7895808" cy="4632643"/>
          </a:xfrm>
          <a:custGeom>
            <a:avLst/>
            <a:gdLst>
              <a:gd name="connsiteX0" fmla="*/ 0 w 7907383"/>
              <a:gd name="connsiteY0" fmla="*/ 4650378 h 4650378"/>
              <a:gd name="connsiteX1" fmla="*/ 2725783 w 7907383"/>
              <a:gd name="connsiteY1" fmla="*/ 4563292 h 4650378"/>
              <a:gd name="connsiteX2" fmla="*/ 4693920 w 7907383"/>
              <a:gd name="connsiteY2" fmla="*/ 4162698 h 4650378"/>
              <a:gd name="connsiteX3" fmla="*/ 6331131 w 7907383"/>
              <a:gd name="connsiteY3" fmla="*/ 3265715 h 4650378"/>
              <a:gd name="connsiteX4" fmla="*/ 7498080 w 7907383"/>
              <a:gd name="connsiteY4" fmla="*/ 1820092 h 4650378"/>
              <a:gd name="connsiteX5" fmla="*/ 7907383 w 7907383"/>
              <a:gd name="connsiteY5" fmla="*/ 0 h 4650378"/>
              <a:gd name="connsiteX0" fmla="*/ 0 w 8443535"/>
              <a:gd name="connsiteY0" fmla="*/ 4715750 h 4715750"/>
              <a:gd name="connsiteX1" fmla="*/ 3261935 w 8443535"/>
              <a:gd name="connsiteY1" fmla="*/ 4563292 h 4715750"/>
              <a:gd name="connsiteX2" fmla="*/ 5230072 w 8443535"/>
              <a:gd name="connsiteY2" fmla="*/ 4162698 h 4715750"/>
              <a:gd name="connsiteX3" fmla="*/ 6867283 w 8443535"/>
              <a:gd name="connsiteY3" fmla="*/ 3265715 h 4715750"/>
              <a:gd name="connsiteX4" fmla="*/ 8034232 w 8443535"/>
              <a:gd name="connsiteY4" fmla="*/ 1820092 h 4715750"/>
              <a:gd name="connsiteX5" fmla="*/ 8443535 w 8443535"/>
              <a:gd name="connsiteY5" fmla="*/ 0 h 4715750"/>
              <a:gd name="connsiteX0" fmla="*/ 0 w 8443535"/>
              <a:gd name="connsiteY0" fmla="*/ 4715750 h 4715750"/>
              <a:gd name="connsiteX1" fmla="*/ 3261935 w 8443535"/>
              <a:gd name="connsiteY1" fmla="*/ 4563292 h 4715750"/>
              <a:gd name="connsiteX2" fmla="*/ 5230072 w 8443535"/>
              <a:gd name="connsiteY2" fmla="*/ 4162698 h 4715750"/>
              <a:gd name="connsiteX3" fmla="*/ 6867283 w 8443535"/>
              <a:gd name="connsiteY3" fmla="*/ 3265715 h 4715750"/>
              <a:gd name="connsiteX4" fmla="*/ 8034232 w 8443535"/>
              <a:gd name="connsiteY4" fmla="*/ 1820092 h 4715750"/>
              <a:gd name="connsiteX5" fmla="*/ 8443535 w 8443535"/>
              <a:gd name="connsiteY5" fmla="*/ 0 h 4715750"/>
              <a:gd name="connsiteX0" fmla="*/ 0 w 9034397"/>
              <a:gd name="connsiteY0" fmla="*/ 4827816 h 4827816"/>
              <a:gd name="connsiteX1" fmla="*/ 3852797 w 9034397"/>
              <a:gd name="connsiteY1" fmla="*/ 4563292 h 4827816"/>
              <a:gd name="connsiteX2" fmla="*/ 5820934 w 9034397"/>
              <a:gd name="connsiteY2" fmla="*/ 4162698 h 4827816"/>
              <a:gd name="connsiteX3" fmla="*/ 7458145 w 9034397"/>
              <a:gd name="connsiteY3" fmla="*/ 3265715 h 4827816"/>
              <a:gd name="connsiteX4" fmla="*/ 8625094 w 9034397"/>
              <a:gd name="connsiteY4" fmla="*/ 1820092 h 4827816"/>
              <a:gd name="connsiteX5" fmla="*/ 9034397 w 9034397"/>
              <a:gd name="connsiteY5" fmla="*/ 0 h 4827816"/>
              <a:gd name="connsiteX0" fmla="*/ 0 w 9034397"/>
              <a:gd name="connsiteY0" fmla="*/ 4827816 h 4827816"/>
              <a:gd name="connsiteX1" fmla="*/ 3852797 w 9034397"/>
              <a:gd name="connsiteY1" fmla="*/ 4563292 h 4827816"/>
              <a:gd name="connsiteX2" fmla="*/ 5820934 w 9034397"/>
              <a:gd name="connsiteY2" fmla="*/ 4162698 h 4827816"/>
              <a:gd name="connsiteX3" fmla="*/ 7458145 w 9034397"/>
              <a:gd name="connsiteY3" fmla="*/ 3265715 h 4827816"/>
              <a:gd name="connsiteX4" fmla="*/ 8625094 w 9034397"/>
              <a:gd name="connsiteY4" fmla="*/ 1820092 h 4827816"/>
              <a:gd name="connsiteX5" fmla="*/ 9034397 w 9034397"/>
              <a:gd name="connsiteY5" fmla="*/ 0 h 4827816"/>
              <a:gd name="connsiteX0" fmla="*/ 0 w 9417363"/>
              <a:gd name="connsiteY0" fmla="*/ 4865171 h 4865171"/>
              <a:gd name="connsiteX1" fmla="*/ 4235763 w 9417363"/>
              <a:gd name="connsiteY1" fmla="*/ 4563292 h 4865171"/>
              <a:gd name="connsiteX2" fmla="*/ 6203900 w 9417363"/>
              <a:gd name="connsiteY2" fmla="*/ 4162698 h 4865171"/>
              <a:gd name="connsiteX3" fmla="*/ 7841111 w 9417363"/>
              <a:gd name="connsiteY3" fmla="*/ 3265715 h 4865171"/>
              <a:gd name="connsiteX4" fmla="*/ 9008060 w 9417363"/>
              <a:gd name="connsiteY4" fmla="*/ 1820092 h 4865171"/>
              <a:gd name="connsiteX5" fmla="*/ 9417363 w 9417363"/>
              <a:gd name="connsiteY5" fmla="*/ 0 h 4865171"/>
              <a:gd name="connsiteX0" fmla="*/ 0 w 9920689"/>
              <a:gd name="connsiteY0" fmla="*/ 4967897 h 4967897"/>
              <a:gd name="connsiteX1" fmla="*/ 4739089 w 9920689"/>
              <a:gd name="connsiteY1" fmla="*/ 4563292 h 4967897"/>
              <a:gd name="connsiteX2" fmla="*/ 6707226 w 9920689"/>
              <a:gd name="connsiteY2" fmla="*/ 4162698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4739089 w 9920689"/>
              <a:gd name="connsiteY1" fmla="*/ 4563292 h 4967897"/>
              <a:gd name="connsiteX2" fmla="*/ 6707226 w 9920689"/>
              <a:gd name="connsiteY2" fmla="*/ 4162698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4739089 w 9920689"/>
              <a:gd name="connsiteY1" fmla="*/ 4563292 h 4967897"/>
              <a:gd name="connsiteX2" fmla="*/ 6707226 w 9920689"/>
              <a:gd name="connsiteY2" fmla="*/ 4162698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4957927 w 9920689"/>
              <a:gd name="connsiteY1" fmla="*/ 4451227 h 4967897"/>
              <a:gd name="connsiteX2" fmla="*/ 6707226 w 9920689"/>
              <a:gd name="connsiteY2" fmla="*/ 4162698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4957927 w 9920689"/>
              <a:gd name="connsiteY1" fmla="*/ 4451227 h 4967897"/>
              <a:gd name="connsiteX2" fmla="*/ 6707226 w 9920689"/>
              <a:gd name="connsiteY2" fmla="*/ 4162698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4957927 w 9920689"/>
              <a:gd name="connsiteY1" fmla="*/ 4451227 h 4967897"/>
              <a:gd name="connsiteX2" fmla="*/ 6707226 w 9920689"/>
              <a:gd name="connsiteY2" fmla="*/ 4162698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4957927 w 9920689"/>
              <a:gd name="connsiteY1" fmla="*/ 4451227 h 4967897"/>
              <a:gd name="connsiteX2" fmla="*/ 7254320 w 9920689"/>
              <a:gd name="connsiteY2" fmla="*/ 3863857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5001694 w 9920689"/>
              <a:gd name="connsiteY1" fmla="*/ 4572631 h 4967897"/>
              <a:gd name="connsiteX2" fmla="*/ 7254320 w 9920689"/>
              <a:gd name="connsiteY2" fmla="*/ 3863857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5012637 w 9920689"/>
              <a:gd name="connsiteY1" fmla="*/ 4535276 h 4967897"/>
              <a:gd name="connsiteX2" fmla="*/ 7254320 w 9920689"/>
              <a:gd name="connsiteY2" fmla="*/ 3863857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5012637 w 9920689"/>
              <a:gd name="connsiteY1" fmla="*/ 4535276 h 4967897"/>
              <a:gd name="connsiteX2" fmla="*/ 7123018 w 9920689"/>
              <a:gd name="connsiteY2" fmla="*/ 4003939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5012637 w 9920689"/>
              <a:gd name="connsiteY1" fmla="*/ 4535276 h 4967897"/>
              <a:gd name="connsiteX2" fmla="*/ 7385622 w 9920689"/>
              <a:gd name="connsiteY2" fmla="*/ 4059971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5012637 w 9920689"/>
              <a:gd name="connsiteY1" fmla="*/ 4535276 h 4967897"/>
              <a:gd name="connsiteX2" fmla="*/ 7309029 w 9920689"/>
              <a:gd name="connsiteY2" fmla="*/ 3938568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5012637 w 9920689"/>
              <a:gd name="connsiteY1" fmla="*/ 4535276 h 4967897"/>
              <a:gd name="connsiteX2" fmla="*/ 7276204 w 9920689"/>
              <a:gd name="connsiteY2" fmla="*/ 3891874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5012637 w 9920689"/>
              <a:gd name="connsiteY1" fmla="*/ 4535276 h 4967897"/>
              <a:gd name="connsiteX2" fmla="*/ 7276204 w 9920689"/>
              <a:gd name="connsiteY2" fmla="*/ 3891874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20689" h="4967897">
                <a:moveTo>
                  <a:pt x="0" y="4967897"/>
                </a:moveTo>
                <a:cubicBezTo>
                  <a:pt x="2503594" y="4544749"/>
                  <a:pt x="3799936" y="4714613"/>
                  <a:pt x="5012637" y="4535276"/>
                </a:cubicBezTo>
                <a:cubicBezTo>
                  <a:pt x="6225338" y="4355939"/>
                  <a:pt x="7289881" y="3879335"/>
                  <a:pt x="7276204" y="3891874"/>
                </a:cubicBezTo>
                <a:cubicBezTo>
                  <a:pt x="7262527" y="3904413"/>
                  <a:pt x="7971907" y="3611012"/>
                  <a:pt x="8344437" y="3265715"/>
                </a:cubicBezTo>
                <a:cubicBezTo>
                  <a:pt x="8716967" y="2920418"/>
                  <a:pt x="9248677" y="2364378"/>
                  <a:pt x="9511386" y="1820092"/>
                </a:cubicBezTo>
                <a:cubicBezTo>
                  <a:pt x="9774095" y="1275806"/>
                  <a:pt x="9847392" y="637903"/>
                  <a:pt x="9920689" y="0"/>
                </a:cubicBezTo>
              </a:path>
            </a:pathLst>
          </a:custGeom>
          <a:noFill/>
          <a:ln w="120650">
            <a:solidFill>
              <a:srgbClr val="FF0000">
                <a:alpha val="35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4"/>
          <p:cNvSpPr txBox="1"/>
          <p:nvPr/>
        </p:nvSpPr>
        <p:spPr>
          <a:xfrm>
            <a:off x="7668344" y="6637743"/>
            <a:ext cx="1630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2016г.</a:t>
            </a: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4" descr="D:\MAKANA\Рабочий стол\Сайт RARUS_ru\Логотип 1С-Рарус\2012_logo_Rarus_new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820" y="744898"/>
            <a:ext cx="101926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33000"/>
                    </a14:imgEffect>
                    <a14:imgEffect>
                      <a14:colorTemperature colorTemp="7939"/>
                    </a14:imgEffect>
                    <a14:imgEffect>
                      <a14:saturation sat="24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9398" y="55831"/>
            <a:ext cx="1000111" cy="6480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854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0" y="1115123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C:\Users\perepelica\Desktop\Макеты на неделю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0688"/>
            <a:ext cx="1822770" cy="98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 descr="C:\Users\perepelica\Desktop\Презентация CEREC_Айман\Исходники\iStock_000016534056Medium.jpg"/>
          <p:cNvSpPr/>
          <p:nvPr/>
        </p:nvSpPr>
        <p:spPr>
          <a:xfrm>
            <a:off x="260938" y="259461"/>
            <a:ext cx="1406345" cy="14076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7937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1"/>
          <p:cNvSpPr txBox="1"/>
          <p:nvPr/>
        </p:nvSpPr>
        <p:spPr>
          <a:xfrm>
            <a:off x="1726410" y="459208"/>
            <a:ext cx="5184542" cy="10081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Процессы</a:t>
            </a:r>
            <a:endParaRPr lang="ru-RU" sz="4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8648" y="139728"/>
            <a:ext cx="1615443" cy="493777"/>
          </a:xfrm>
          <a:prstGeom prst="rect">
            <a:avLst/>
          </a:prstGeom>
        </p:spPr>
      </p:pic>
      <p:sp>
        <p:nvSpPr>
          <p:cNvPr id="11" name="TextBox 4"/>
          <p:cNvSpPr txBox="1"/>
          <p:nvPr/>
        </p:nvSpPr>
        <p:spPr>
          <a:xfrm>
            <a:off x="7668344" y="6637743"/>
            <a:ext cx="1630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2016г.</a:t>
            </a: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D:\MAKANA\Рабочий стол\Сайт RARUS_ru\Логотип 1С-Рарус\2012_logo_Rarus_ne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0670" y="749326"/>
            <a:ext cx="101926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33000"/>
                    </a14:imgEffect>
                    <a14:imgEffect>
                      <a14:colorTemperature colorTemp="7939"/>
                    </a14:imgEffect>
                    <a14:imgEffect>
                      <a14:saturation sat="24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248" y="60259"/>
            <a:ext cx="1000111" cy="6480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1516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107504" y="188640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9584" y="1556792"/>
            <a:ext cx="374441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Бизнес-архитектура – это модель (структура) организации, содержащая следующие элементы и их связи: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Цели бизнеса  - определяют направление и стратегию развития.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Модель бизнес-процессов – описывает регулярную деятельность, направленную на достижение целей бизнеса.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Ресурсы и данные – это физические и информационные объекты, с которыми работает организация.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Организационная структура – структура подразделений  компании.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Информационные системы – служат для поддержки протекания бизнес-процессов.</a:t>
            </a:r>
          </a:p>
          <a:p>
            <a:pPr lvl="0" algn="just"/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2" descr="E:\Dim Documents\Business Studio\Документация\Проекты\Выход 4.0\Графика\Буклет\ba50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127" y="1700808"/>
            <a:ext cx="4536504" cy="440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4"/>
          <p:cNvSpPr txBox="1"/>
          <p:nvPr/>
        </p:nvSpPr>
        <p:spPr>
          <a:xfrm>
            <a:off x="7668344" y="6637743"/>
            <a:ext cx="1630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2016г.</a:t>
            </a: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D:\MAKANA\Рабочий стол\Сайт RARUS_ru\Логотип 1С-Рарус\2012_logo_Rarus_n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0670" y="749326"/>
            <a:ext cx="101926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33000"/>
                    </a14:imgEffect>
                    <a14:imgEffect>
                      <a14:colorTemperature colorTemp="7939"/>
                    </a14:imgEffect>
                    <a14:imgEffect>
                      <a14:saturation sat="24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248" y="60259"/>
            <a:ext cx="1000111" cy="6480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88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107504" y="-243408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1916832"/>
            <a:ext cx="835292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Место где упал метеорит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Челябинские менеджеры настолько суровы, что управляют силой мысли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Челябинск – это единственный </a:t>
            </a:r>
            <a:r>
              <a:rPr lang="ru-RU" sz="2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миллионник</a:t>
            </a:r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где нет пробок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Челябинск – это центр ядерной промышленности России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Челябинск имеет серьёзный научный и промышленный потенциал (Государственный ракетный центр, ММК, Мечел, ЧТЗ)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Челябинск – третий город после Москвы и </a:t>
            </a:r>
            <a:b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С.-Петербурга, создавший СРО работодателей частной системы здравоохранения «</a:t>
            </a:r>
            <a:r>
              <a:rPr lang="ru-RU" sz="2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Медсоюз</a:t>
            </a:r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</a:t>
            </a:r>
          </a:p>
          <a:p>
            <a:pPr lvl="0" algn="just"/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2" descr="File:Coat of Arms of Chelyabinsk (2000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73112"/>
            <a:ext cx="1296144" cy="160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/>
          <p:cNvSpPr txBox="1"/>
          <p:nvPr/>
        </p:nvSpPr>
        <p:spPr>
          <a:xfrm>
            <a:off x="7668344" y="6637743"/>
            <a:ext cx="1630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2016г.</a:t>
            </a: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9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-249110" y="131431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1062" y="131431"/>
            <a:ext cx="1615443" cy="49377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4513" y="1809750"/>
            <a:ext cx="4067175" cy="406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62"/>
          <p:cNvGrpSpPr>
            <a:grpSpLocks/>
          </p:cNvGrpSpPr>
          <p:nvPr/>
        </p:nvGrpSpPr>
        <p:grpSpPr bwMode="auto">
          <a:xfrm>
            <a:off x="1177925" y="4500563"/>
            <a:ext cx="2179638" cy="823827"/>
            <a:chOff x="1178358" y="4572161"/>
            <a:chExt cx="2179172" cy="822755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2000507" y="4572161"/>
              <a:ext cx="1357023" cy="385260"/>
            </a:xfrm>
            <a:prstGeom prst="line">
              <a:avLst/>
            </a:prstGeom>
            <a:ln w="19050">
              <a:solidFill>
                <a:srgbClr val="CCA5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1178358" y="4749426"/>
              <a:ext cx="1535926" cy="64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ru-RU" sz="1200" b="1" dirty="0"/>
                <a:t>Анализ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lang="ru-RU" sz="1200" b="1" dirty="0"/>
                <a:t>н</a:t>
              </a:r>
              <a:r>
                <a:rPr lang="ru-RU" sz="1200" b="1" dirty="0" smtClean="0"/>
                <a:t>есоответствий</a:t>
              </a:r>
              <a:br>
                <a:rPr lang="ru-RU" sz="1200" b="1" dirty="0" smtClean="0"/>
              </a:br>
              <a:r>
                <a:rPr lang="ru-RU" sz="1200" b="1" dirty="0" smtClean="0"/>
                <a:t>и их последствий</a:t>
              </a:r>
              <a:endParaRPr lang="ru-RU" sz="1200" b="1" dirty="0"/>
            </a:p>
          </p:txBody>
        </p:sp>
      </p:grpSp>
      <p:grpSp>
        <p:nvGrpSpPr>
          <p:cNvPr id="12" name="Группа 61"/>
          <p:cNvGrpSpPr>
            <a:grpSpLocks/>
          </p:cNvGrpSpPr>
          <p:nvPr/>
        </p:nvGrpSpPr>
        <p:grpSpPr bwMode="auto">
          <a:xfrm>
            <a:off x="1177926" y="2428875"/>
            <a:ext cx="2108200" cy="1100138"/>
            <a:chOff x="1178358" y="2572673"/>
            <a:chExt cx="2107742" cy="1099200"/>
          </a:xfrm>
        </p:grpSpPr>
        <p:cxnSp>
          <p:nvCxnSpPr>
            <p:cNvPr id="13" name="Прямая соединительная линия 12"/>
            <p:cNvCxnSpPr>
              <a:stCxn id="14" idx="2"/>
            </p:cNvCxnSpPr>
            <p:nvPr/>
          </p:nvCxnSpPr>
          <p:spPr>
            <a:xfrm>
              <a:off x="1786854" y="3218453"/>
              <a:ext cx="1499246" cy="453420"/>
            </a:xfrm>
            <a:prstGeom prst="line">
              <a:avLst/>
            </a:prstGeom>
            <a:ln w="19050">
              <a:solidFill>
                <a:srgbClr val="CCA5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1178358" y="2572673"/>
              <a:ext cx="1216992" cy="645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ru-RU" sz="1200" b="1" dirty="0"/>
                <a:t>Анализ </a:t>
              </a:r>
              <a:br>
                <a:rPr lang="ru-RU" sz="1200" b="1" dirty="0"/>
              </a:br>
              <a:r>
                <a:rPr lang="ru-RU" sz="1200" b="1" dirty="0" smtClean="0"/>
                <a:t>предложений</a:t>
              </a:r>
              <a:br>
                <a:rPr lang="ru-RU" sz="1200" b="1" dirty="0" smtClean="0"/>
              </a:br>
              <a:r>
                <a:rPr lang="ru-RU" sz="1200" b="1" dirty="0" smtClean="0"/>
                <a:t>сотрудников</a:t>
              </a:r>
              <a:endParaRPr lang="ru-RU" sz="1200" b="1" dirty="0"/>
            </a:p>
          </p:txBody>
        </p:sp>
      </p:grpSp>
      <p:grpSp>
        <p:nvGrpSpPr>
          <p:cNvPr id="15" name="Группа 54"/>
          <p:cNvGrpSpPr>
            <a:grpSpLocks/>
          </p:cNvGrpSpPr>
          <p:nvPr/>
        </p:nvGrpSpPr>
        <p:grpSpPr bwMode="auto">
          <a:xfrm>
            <a:off x="1177926" y="979488"/>
            <a:ext cx="2894013" cy="1263650"/>
            <a:chOff x="1178358" y="1050311"/>
            <a:chExt cx="2893576" cy="1264361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2143412" y="1385461"/>
              <a:ext cx="1928522" cy="929211"/>
            </a:xfrm>
            <a:prstGeom prst="line">
              <a:avLst/>
            </a:prstGeom>
            <a:ln w="19050">
              <a:solidFill>
                <a:srgbClr val="96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21"/>
            <p:cNvSpPr txBox="1">
              <a:spLocks noChangeArrowheads="1"/>
            </p:cNvSpPr>
            <p:nvPr/>
          </p:nvSpPr>
          <p:spPr bwMode="auto">
            <a:xfrm>
              <a:off x="1178358" y="1050311"/>
              <a:ext cx="1225663" cy="523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ru-RU" sz="1400" b="1" dirty="0" smtClean="0"/>
                <a:t>Постановка</a:t>
              </a:r>
              <a:br>
                <a:rPr lang="ru-RU" sz="1400" b="1" dirty="0" smtClean="0"/>
              </a:br>
              <a:r>
                <a:rPr lang="ru-RU" sz="1400" b="1" dirty="0" smtClean="0"/>
                <a:t>целей</a:t>
              </a:r>
              <a:endParaRPr lang="ru-RU" sz="1400" b="1" dirty="0"/>
            </a:p>
          </p:txBody>
        </p:sp>
      </p:grpSp>
      <p:grpSp>
        <p:nvGrpSpPr>
          <p:cNvPr id="18" name="Группа 55"/>
          <p:cNvGrpSpPr>
            <a:grpSpLocks/>
          </p:cNvGrpSpPr>
          <p:nvPr/>
        </p:nvGrpSpPr>
        <p:grpSpPr bwMode="auto">
          <a:xfrm>
            <a:off x="2657475" y="979488"/>
            <a:ext cx="1771650" cy="1060450"/>
            <a:chOff x="2657800" y="1050311"/>
            <a:chExt cx="1771324" cy="1060809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 flipH="1">
              <a:off x="3928986" y="1610981"/>
              <a:ext cx="643156" cy="357121"/>
            </a:xfrm>
            <a:prstGeom prst="line">
              <a:avLst/>
            </a:prstGeom>
            <a:ln w="19050">
              <a:solidFill>
                <a:srgbClr val="96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24"/>
            <p:cNvSpPr txBox="1">
              <a:spLocks noChangeArrowheads="1"/>
            </p:cNvSpPr>
            <p:nvPr/>
          </p:nvSpPr>
          <p:spPr bwMode="auto">
            <a:xfrm>
              <a:off x="2657800" y="1050311"/>
              <a:ext cx="1600042" cy="461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ru-RU" sz="1200" b="1" dirty="0"/>
                <a:t>Проектирование</a:t>
              </a:r>
              <a:br>
                <a:rPr lang="ru-RU" sz="1200" b="1" dirty="0"/>
              </a:br>
              <a:r>
                <a:rPr lang="ru-RU" sz="1200" b="1" dirty="0"/>
                <a:t>бизнес-процессов</a:t>
              </a:r>
            </a:p>
          </p:txBody>
        </p:sp>
      </p:grpSp>
      <p:grpSp>
        <p:nvGrpSpPr>
          <p:cNvPr id="21" name="Группа 56"/>
          <p:cNvGrpSpPr>
            <a:grpSpLocks/>
          </p:cNvGrpSpPr>
          <p:nvPr/>
        </p:nvGrpSpPr>
        <p:grpSpPr bwMode="auto">
          <a:xfrm>
            <a:off x="4403728" y="979492"/>
            <a:ext cx="1571625" cy="979487"/>
            <a:chOff x="4403740" y="1050311"/>
            <a:chExt cx="1571636" cy="979406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4891916" y="1849551"/>
              <a:ext cx="358745" cy="1588"/>
            </a:xfrm>
            <a:prstGeom prst="line">
              <a:avLst/>
            </a:prstGeom>
            <a:ln w="19050">
              <a:solidFill>
                <a:srgbClr val="96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7"/>
            <p:cNvSpPr txBox="1">
              <a:spLocks noChangeArrowheads="1"/>
            </p:cNvSpPr>
            <p:nvPr/>
          </p:nvSpPr>
          <p:spPr bwMode="auto">
            <a:xfrm>
              <a:off x="4403740" y="1050311"/>
              <a:ext cx="1571636" cy="646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ru-RU" sz="1200" b="1"/>
                <a:t>Проектирование</a:t>
              </a:r>
              <a:br>
                <a:rPr lang="ru-RU" sz="1200" b="1"/>
              </a:br>
              <a:r>
                <a:rPr lang="ru-RU" sz="1200" b="1"/>
                <a:t>организационной структуры</a:t>
              </a:r>
            </a:p>
          </p:txBody>
        </p:sp>
      </p:grpSp>
      <p:grpSp>
        <p:nvGrpSpPr>
          <p:cNvPr id="24" name="Группа 57"/>
          <p:cNvGrpSpPr>
            <a:grpSpLocks/>
          </p:cNvGrpSpPr>
          <p:nvPr/>
        </p:nvGrpSpPr>
        <p:grpSpPr bwMode="auto">
          <a:xfrm>
            <a:off x="5786441" y="979488"/>
            <a:ext cx="1671637" cy="1049338"/>
            <a:chOff x="5786448" y="1050311"/>
            <a:chExt cx="1671478" cy="1050051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5643365" y="1671556"/>
              <a:ext cx="571889" cy="285723"/>
            </a:xfrm>
            <a:prstGeom prst="line">
              <a:avLst/>
            </a:prstGeom>
            <a:ln w="19050">
              <a:solidFill>
                <a:srgbClr val="96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30"/>
            <p:cNvSpPr txBox="1">
              <a:spLocks noChangeArrowheads="1"/>
            </p:cNvSpPr>
            <p:nvPr/>
          </p:nvSpPr>
          <p:spPr bwMode="auto">
            <a:xfrm>
              <a:off x="6029166" y="1050311"/>
              <a:ext cx="1428760" cy="646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ru-RU" sz="1200" b="1"/>
                <a:t>Имитационное моделирование и ФСА</a:t>
              </a:r>
            </a:p>
          </p:txBody>
        </p:sp>
      </p:grpSp>
      <p:grpSp>
        <p:nvGrpSpPr>
          <p:cNvPr id="27" name="Группа 58"/>
          <p:cNvGrpSpPr>
            <a:grpSpLocks/>
          </p:cNvGrpSpPr>
          <p:nvPr/>
        </p:nvGrpSpPr>
        <p:grpSpPr bwMode="auto">
          <a:xfrm>
            <a:off x="6229353" y="979488"/>
            <a:ext cx="2797175" cy="1285876"/>
            <a:chOff x="6228856" y="1050311"/>
            <a:chExt cx="2797180" cy="1285881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6228856" y="1671026"/>
              <a:ext cx="1079502" cy="665166"/>
            </a:xfrm>
            <a:prstGeom prst="line">
              <a:avLst/>
            </a:prstGeom>
            <a:ln w="19050">
              <a:solidFill>
                <a:srgbClr val="96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33"/>
            <p:cNvSpPr txBox="1">
              <a:spLocks noChangeArrowheads="1"/>
            </p:cNvSpPr>
            <p:nvPr/>
          </p:nvSpPr>
          <p:spPr bwMode="auto">
            <a:xfrm>
              <a:off x="7397246" y="1050311"/>
              <a:ext cx="1628790" cy="83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ru-RU" sz="1200" b="1"/>
                <a:t>Разработка ТЗ </a:t>
              </a:r>
              <a:br>
                <a:rPr lang="ru-RU" sz="1200" b="1"/>
              </a:br>
              <a:r>
                <a:rPr lang="ru-RU" sz="1200" b="1"/>
                <a:t>на внедрение информационных систем</a:t>
              </a:r>
            </a:p>
          </p:txBody>
        </p:sp>
      </p:grpSp>
      <p:sp>
        <p:nvSpPr>
          <p:cNvPr id="30" name="Прямоугольник 34"/>
          <p:cNvSpPr>
            <a:spLocks noChangeArrowheads="1"/>
          </p:cNvSpPr>
          <p:nvPr/>
        </p:nvSpPr>
        <p:spPr bwMode="auto">
          <a:xfrm>
            <a:off x="1115616" y="6429375"/>
            <a:ext cx="7704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Цикл совершенствования организации</a:t>
            </a:r>
          </a:p>
        </p:txBody>
      </p:sp>
      <p:grpSp>
        <p:nvGrpSpPr>
          <p:cNvPr id="31" name="Группа 63"/>
          <p:cNvGrpSpPr>
            <a:grpSpLocks/>
          </p:cNvGrpSpPr>
          <p:nvPr/>
        </p:nvGrpSpPr>
        <p:grpSpPr bwMode="auto">
          <a:xfrm>
            <a:off x="5929314" y="5589583"/>
            <a:ext cx="2527724" cy="555914"/>
            <a:chOff x="5205432" y="5759964"/>
            <a:chExt cx="2526986" cy="555594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flipH="1" flipV="1">
              <a:off x="5205432" y="5759964"/>
              <a:ext cx="617357" cy="253854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6"/>
            <p:cNvSpPr txBox="1">
              <a:spLocks noChangeArrowheads="1"/>
            </p:cNvSpPr>
            <p:nvPr/>
          </p:nvSpPr>
          <p:spPr bwMode="auto">
            <a:xfrm>
              <a:off x="5823158" y="5854159"/>
              <a:ext cx="1909260" cy="461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ru-RU" sz="1200" b="1" dirty="0"/>
                <a:t>Контроль </a:t>
              </a:r>
              <a:r>
                <a:rPr lang="ru-RU" sz="1200" b="1" dirty="0" smtClean="0"/>
                <a:t>показателей</a:t>
              </a:r>
              <a:br>
                <a:rPr lang="ru-RU" sz="1200" b="1" dirty="0" smtClean="0"/>
              </a:br>
              <a:r>
                <a:rPr lang="ru-RU" sz="1200" b="1" dirty="0" smtClean="0"/>
                <a:t>и достижения целей</a:t>
              </a:r>
              <a:endParaRPr lang="ru-RU" sz="1200" b="1" dirty="0"/>
            </a:p>
          </p:txBody>
        </p:sp>
      </p:grpSp>
      <p:grpSp>
        <p:nvGrpSpPr>
          <p:cNvPr id="34" name="Группа 63"/>
          <p:cNvGrpSpPr>
            <a:grpSpLocks/>
          </p:cNvGrpSpPr>
          <p:nvPr/>
        </p:nvGrpSpPr>
        <p:grpSpPr bwMode="auto">
          <a:xfrm>
            <a:off x="1258891" y="5508623"/>
            <a:ext cx="2884487" cy="770288"/>
            <a:chOff x="5823158" y="5545540"/>
            <a:chExt cx="2883777" cy="770279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8127641" y="5545540"/>
              <a:ext cx="579294" cy="368296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6"/>
            <p:cNvSpPr txBox="1">
              <a:spLocks noChangeArrowheads="1"/>
            </p:cNvSpPr>
            <p:nvPr/>
          </p:nvSpPr>
          <p:spPr bwMode="auto">
            <a:xfrm>
              <a:off x="5823158" y="5854159"/>
              <a:ext cx="2412502" cy="46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ru-RU" sz="1200" b="1" dirty="0" smtClean="0"/>
                <a:t>Контроль </a:t>
              </a:r>
              <a:r>
                <a:rPr lang="ru-RU" sz="1200" b="1" dirty="0"/>
                <a:t>бизнес-процессов</a:t>
              </a:r>
              <a:br>
                <a:rPr lang="ru-RU" sz="1200" b="1" dirty="0"/>
              </a:br>
              <a:r>
                <a:rPr lang="ru-RU" sz="1200" b="1" dirty="0"/>
                <a:t>на основе данных ИТ-систем</a:t>
              </a:r>
            </a:p>
          </p:txBody>
        </p:sp>
      </p:grpSp>
      <p:grpSp>
        <p:nvGrpSpPr>
          <p:cNvPr id="37" name="Группа 60"/>
          <p:cNvGrpSpPr>
            <a:grpSpLocks/>
          </p:cNvGrpSpPr>
          <p:nvPr/>
        </p:nvGrpSpPr>
        <p:grpSpPr bwMode="auto">
          <a:xfrm>
            <a:off x="6991575" y="3573475"/>
            <a:ext cx="1939925" cy="646331"/>
            <a:chOff x="6858016" y="4382989"/>
            <a:chExt cx="1939588" cy="646549"/>
          </a:xfrm>
        </p:grpSpPr>
        <p:cxnSp>
          <p:nvCxnSpPr>
            <p:cNvPr id="38" name="Прямая соединительная линия 37"/>
            <p:cNvCxnSpPr>
              <a:stCxn id="39" idx="1"/>
            </p:cNvCxnSpPr>
            <p:nvPr/>
          </p:nvCxnSpPr>
          <p:spPr>
            <a:xfrm flipH="1" flipV="1">
              <a:off x="6858016" y="4705361"/>
              <a:ext cx="539230" cy="903"/>
            </a:xfrm>
            <a:prstGeom prst="line">
              <a:avLst/>
            </a:prstGeom>
            <a:ln w="19050">
              <a:solidFill>
                <a:srgbClr val="0065B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15"/>
            <p:cNvSpPr txBox="1">
              <a:spLocks noChangeArrowheads="1"/>
            </p:cNvSpPr>
            <p:nvPr/>
          </p:nvSpPr>
          <p:spPr bwMode="auto">
            <a:xfrm>
              <a:off x="7397246" y="4382989"/>
              <a:ext cx="1400358" cy="646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ru-RU" sz="1200" b="1" dirty="0" smtClean="0"/>
                <a:t>Обеспечение сотрудников</a:t>
              </a:r>
            </a:p>
            <a:p>
              <a:pPr algn="l" eaLnBrk="1" hangingPunct="1"/>
              <a:r>
                <a:rPr lang="ru-RU" sz="1200" b="1" dirty="0"/>
                <a:t>б</a:t>
              </a:r>
              <a:r>
                <a:rPr lang="ru-RU" sz="1200" b="1" dirty="0" smtClean="0"/>
                <a:t>азой знаний</a:t>
              </a:r>
              <a:endParaRPr lang="ru-RU" sz="1200" b="1" dirty="0"/>
            </a:p>
          </p:txBody>
        </p:sp>
      </p:grpSp>
      <p:grpSp>
        <p:nvGrpSpPr>
          <p:cNvPr id="40" name="Группа 59"/>
          <p:cNvGrpSpPr>
            <a:grpSpLocks/>
          </p:cNvGrpSpPr>
          <p:nvPr/>
        </p:nvGrpSpPr>
        <p:grpSpPr bwMode="auto">
          <a:xfrm>
            <a:off x="6885211" y="2525716"/>
            <a:ext cx="2286000" cy="646331"/>
            <a:chOff x="6894528" y="2596560"/>
            <a:chExt cx="2285983" cy="646550"/>
          </a:xfrm>
        </p:grpSpPr>
        <p:cxnSp>
          <p:nvCxnSpPr>
            <p:cNvPr id="41" name="Прямая соединительная линия 40"/>
            <p:cNvCxnSpPr>
              <a:stCxn id="42" idx="1"/>
            </p:cNvCxnSpPr>
            <p:nvPr/>
          </p:nvCxnSpPr>
          <p:spPr>
            <a:xfrm flipH="1">
              <a:off x="6894528" y="2919836"/>
              <a:ext cx="539230" cy="251595"/>
            </a:xfrm>
            <a:prstGeom prst="line">
              <a:avLst/>
            </a:prstGeom>
            <a:ln w="19050">
              <a:solidFill>
                <a:srgbClr val="0070C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18"/>
            <p:cNvSpPr txBox="1">
              <a:spLocks noChangeArrowheads="1"/>
            </p:cNvSpPr>
            <p:nvPr/>
          </p:nvSpPr>
          <p:spPr bwMode="auto">
            <a:xfrm>
              <a:off x="7433758" y="2596560"/>
              <a:ext cx="1746753" cy="6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ru-RU" sz="1200" b="1" dirty="0"/>
                <a:t>Формирование</a:t>
              </a:r>
              <a:br>
                <a:rPr lang="ru-RU" sz="1200" b="1" dirty="0"/>
              </a:br>
              <a:r>
                <a:rPr lang="ru-RU" sz="1200" b="1" dirty="0"/>
                <a:t>регламентирующей </a:t>
              </a:r>
              <a:br>
                <a:rPr lang="ru-RU" sz="1200" b="1" dirty="0"/>
              </a:br>
              <a:r>
                <a:rPr lang="ru-RU" sz="1200" b="1" dirty="0"/>
                <a:t>документации</a:t>
              </a:r>
            </a:p>
          </p:txBody>
        </p:sp>
      </p:grpSp>
      <p:grpSp>
        <p:nvGrpSpPr>
          <p:cNvPr id="43" name="Группа 35"/>
          <p:cNvGrpSpPr>
            <a:grpSpLocks/>
          </p:cNvGrpSpPr>
          <p:nvPr/>
        </p:nvGrpSpPr>
        <p:grpSpPr bwMode="auto">
          <a:xfrm>
            <a:off x="6804252" y="4529140"/>
            <a:ext cx="2366962" cy="830997"/>
            <a:chOff x="6975808" y="4459729"/>
            <a:chExt cx="2366383" cy="831744"/>
          </a:xfrm>
        </p:grpSpPr>
        <p:cxnSp>
          <p:nvCxnSpPr>
            <p:cNvPr id="44" name="Прямая соединительная линия 43"/>
            <p:cNvCxnSpPr>
              <a:stCxn id="45" idx="1"/>
            </p:cNvCxnSpPr>
            <p:nvPr/>
          </p:nvCxnSpPr>
          <p:spPr bwMode="auto">
            <a:xfrm flipH="1" flipV="1">
              <a:off x="6975808" y="4609088"/>
              <a:ext cx="653568" cy="266513"/>
            </a:xfrm>
            <a:prstGeom prst="line">
              <a:avLst/>
            </a:prstGeom>
            <a:ln w="19050">
              <a:solidFill>
                <a:srgbClr val="0065B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15"/>
            <p:cNvSpPr txBox="1">
              <a:spLocks noChangeArrowheads="1"/>
            </p:cNvSpPr>
            <p:nvPr/>
          </p:nvSpPr>
          <p:spPr bwMode="auto">
            <a:xfrm>
              <a:off x="7629376" y="4459729"/>
              <a:ext cx="1712815" cy="83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ru-RU" sz="1200" b="1">
                  <a:solidFill>
                    <a:srgbClr val="000000"/>
                  </a:solidFill>
                </a:rPr>
                <a:t>Передача схем процессов на исполнение в </a:t>
              </a:r>
              <a:r>
                <a:rPr lang="en-US" sz="1200" b="1">
                  <a:solidFill>
                    <a:srgbClr val="000000"/>
                  </a:solidFill>
                </a:rPr>
                <a:t>BPM-</a:t>
              </a:r>
              <a:r>
                <a:rPr lang="ru-RU" sz="1200" b="1">
                  <a:solidFill>
                    <a:srgbClr val="000000"/>
                  </a:solidFill>
                </a:rPr>
                <a:t>системы</a:t>
              </a:r>
            </a:p>
          </p:txBody>
        </p:sp>
      </p:grpSp>
      <p:sp>
        <p:nvSpPr>
          <p:cNvPr id="49" name="TextBox 4"/>
          <p:cNvSpPr txBox="1"/>
          <p:nvPr/>
        </p:nvSpPr>
        <p:spPr>
          <a:xfrm>
            <a:off x="7668344" y="6637743"/>
            <a:ext cx="1630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2016г.</a:t>
            </a: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4" descr="D:\MAKANA\Рабочий стол\Сайт RARUS_ru\Логотип 1С-Рарус\2012_logo_Rarus_ne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0670" y="749326"/>
            <a:ext cx="101926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33000"/>
                    </a14:imgEffect>
                    <a14:imgEffect>
                      <a14:colorTemperature colorTemp="7939"/>
                    </a14:imgEffect>
                    <a14:imgEffect>
                      <a14:saturation sat="24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248" y="60259"/>
            <a:ext cx="1000111" cy="6480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113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1844824"/>
            <a:ext cx="9144000" cy="5013176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74000">
                <a:schemeClr val="bg1">
                  <a:lumMod val="9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 descr="C:\Users\perepelica\Desktop\Презентация CEREC_Айман\Исходники\iStock_000016534056Medium.jpg"/>
          <p:cNvSpPr/>
          <p:nvPr/>
        </p:nvSpPr>
        <p:spPr>
          <a:xfrm>
            <a:off x="260938" y="259461"/>
            <a:ext cx="1406345" cy="14076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7937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1"/>
          <p:cNvSpPr txBox="1"/>
          <p:nvPr/>
        </p:nvSpPr>
        <p:spPr>
          <a:xfrm>
            <a:off x="1726410" y="459208"/>
            <a:ext cx="5184542" cy="10081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Процессы</a:t>
            </a:r>
            <a:endParaRPr lang="ru-RU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9777" y="1173284"/>
            <a:ext cx="1615443" cy="4937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2422167"/>
            <a:ext cx="2546929" cy="38584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6791" y="3305065"/>
            <a:ext cx="3102014" cy="15517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95832" y="3385040"/>
            <a:ext cx="2980808" cy="135496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47340" y="1948830"/>
            <a:ext cx="1758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Сбор данных</a:t>
            </a: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52819" y="1948830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Моделирование</a:t>
            </a: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98409" y="1948830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Реинжиниринг</a:t>
            </a: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53255" y="2359153"/>
            <a:ext cx="1698127" cy="3876785"/>
          </a:xfrm>
          <a:prstGeom prst="rect">
            <a:avLst/>
          </a:prstGeom>
        </p:spPr>
      </p:pic>
      <p:pic>
        <p:nvPicPr>
          <p:cNvPr id="9" name="Picture 2" descr="http://www.yorksolutions.net/media/1121/itil-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7057" y="2789713"/>
            <a:ext cx="1008112" cy="45336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985978" y="2359153"/>
            <a:ext cx="1688160" cy="963139"/>
          </a:xfrm>
          <a:prstGeom prst="roundRect">
            <a:avLst/>
          </a:prstGeom>
          <a:solidFill>
            <a:srgbClr val="00B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4"/>
          <p:cNvSpPr txBox="1"/>
          <p:nvPr/>
        </p:nvSpPr>
        <p:spPr>
          <a:xfrm>
            <a:off x="7668344" y="6637743"/>
            <a:ext cx="1630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2016г.</a:t>
            </a: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4" descr="D:\MAKANA\Рабочий стол\Сайт RARUS_ru\Логотип 1С-Рарус\2012_logo_Rarus_new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820" y="744898"/>
            <a:ext cx="101926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33000"/>
                    </a14:imgEffect>
                    <a14:imgEffect>
                      <a14:colorTemperature colorTemp="7939"/>
                    </a14:imgEffect>
                    <a14:imgEffect>
                      <a14:saturation sat="24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9398" y="55831"/>
            <a:ext cx="1000111" cy="6480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3361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97786053"/>
              </p:ext>
            </p:extLst>
          </p:nvPr>
        </p:nvGraphicFramePr>
        <p:xfrm>
          <a:off x="0" y="1115123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C:\Users\perepelica\Desktop\Макеты на неделю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0688"/>
            <a:ext cx="1822770" cy="98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 descr="C:\Users\perepelica\Desktop\Презентация CEREC_Айман\Исходники\iStock_000016534056Medium.jpg"/>
          <p:cNvSpPr/>
          <p:nvPr/>
        </p:nvSpPr>
        <p:spPr>
          <a:xfrm>
            <a:off x="260938" y="259461"/>
            <a:ext cx="1406345" cy="14076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7937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1"/>
          <p:cNvSpPr txBox="1"/>
          <p:nvPr/>
        </p:nvSpPr>
        <p:spPr>
          <a:xfrm>
            <a:off x="1726410" y="459208"/>
            <a:ext cx="5184542" cy="10081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Процессы</a:t>
            </a:r>
            <a:endParaRPr lang="ru-RU" sz="4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7466" y="716372"/>
            <a:ext cx="1615443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57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428" y="126911"/>
            <a:ext cx="1615443" cy="493777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6428" y="2340354"/>
            <a:ext cx="7944220" cy="4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003" y="764704"/>
            <a:ext cx="8640960" cy="6011422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7644692" y="6534376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</a:p>
        </p:txBody>
      </p:sp>
      <p:pic>
        <p:nvPicPr>
          <p:cNvPr id="11" name="Picture 4" descr="D:\MAKANA\Рабочий стол\Сайт RARUS_ru\Логотип 1С-Рарус\2012_logo_Rarus_ne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820" y="744898"/>
            <a:ext cx="101926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33000"/>
                    </a14:imgEffect>
                    <a14:imgEffect>
                      <a14:colorTemperature colorTemp="7939"/>
                    </a14:imgEffect>
                    <a14:imgEffect>
                      <a14:saturation sat="24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9398" y="55831"/>
            <a:ext cx="1000111" cy="6480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199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107504" y="160851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Пятиугольник 4"/>
          <p:cNvSpPr/>
          <p:nvPr/>
        </p:nvSpPr>
        <p:spPr>
          <a:xfrm>
            <a:off x="578020" y="5618712"/>
            <a:ext cx="3239346" cy="5419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Диагностика и моделирование процессов</a:t>
            </a:r>
          </a:p>
        </p:txBody>
      </p:sp>
      <p:sp>
        <p:nvSpPr>
          <p:cNvPr id="6" name="Овал 5" descr="C:\Users\perepelica\Desktop\Презентация CEREC_Айман\Исходники\iStock_000016534056Medium.jpg"/>
          <p:cNvSpPr/>
          <p:nvPr/>
        </p:nvSpPr>
        <p:spPr>
          <a:xfrm>
            <a:off x="1494521" y="4193912"/>
            <a:ext cx="1406345" cy="140760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 w="15875">
            <a:solidFill>
              <a:schemeClr val="tx1">
                <a:alpha val="39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ятиугольник 4"/>
          <p:cNvSpPr/>
          <p:nvPr/>
        </p:nvSpPr>
        <p:spPr>
          <a:xfrm>
            <a:off x="5436096" y="3324511"/>
            <a:ext cx="2318302" cy="6829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Внедрение средств </a:t>
            </a:r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автоматизации</a:t>
            </a:r>
            <a:endParaRPr lang="ru-RU" sz="20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Овал 12" descr="C:\Users\perepelica\Desktop\Презентация CEREC_Айман\Исходники\iStock_000016534056Medium.jpg"/>
          <p:cNvSpPr/>
          <p:nvPr/>
        </p:nvSpPr>
        <p:spPr>
          <a:xfrm>
            <a:off x="5796136" y="1889729"/>
            <a:ext cx="1407600" cy="1407600"/>
          </a:xfrm>
          <a:prstGeom prst="ellipse">
            <a:avLst/>
          </a:prstGeom>
          <a:blipFill>
            <a:blip r:embed="rId9" cstate="print"/>
            <a:srcRect/>
            <a:stretch>
              <a:fillRect/>
            </a:stretch>
          </a:blipFill>
          <a:ln>
            <a:solidFill>
              <a:schemeClr val="tx1">
                <a:alpha val="39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ятиугольник 4"/>
          <p:cNvSpPr/>
          <p:nvPr/>
        </p:nvSpPr>
        <p:spPr>
          <a:xfrm>
            <a:off x="2900866" y="4757282"/>
            <a:ext cx="2167776" cy="589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Разработка пакета документов</a:t>
            </a:r>
            <a:endParaRPr lang="ru-RU" sz="20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Овал 16" descr="C:\Users\perepelica\Desktop\Презентация CEREC_Айман\Исходники\iStock_000016534056Medium.jpg"/>
          <p:cNvSpPr/>
          <p:nvPr/>
        </p:nvSpPr>
        <p:spPr>
          <a:xfrm>
            <a:off x="2900866" y="3320637"/>
            <a:ext cx="1407600" cy="1407600"/>
          </a:xfrm>
          <a:prstGeom prst="ellipse">
            <a:avLst/>
          </a:prstGeom>
          <a:blipFill>
            <a:blip r:embed="rId10" cstate="print"/>
            <a:srcRect/>
            <a:stretch>
              <a:fillRect/>
            </a:stretch>
          </a:blipFill>
          <a:ln>
            <a:solidFill>
              <a:schemeClr val="tx1">
                <a:alpha val="39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 flipV="1">
            <a:off x="355428" y="1861894"/>
            <a:ext cx="10025" cy="4704153"/>
          </a:xfrm>
          <a:prstGeom prst="line">
            <a:avLst/>
          </a:prstGeom>
          <a:noFill/>
          <a:ln w="82550">
            <a:solidFill>
              <a:schemeClr val="tx2">
                <a:alpha val="61000"/>
              </a:schemeClr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>
              <a:defRPr lang="ru-RU"/>
            </a:pPr>
            <a:endParaRPr lang="ru-RU"/>
          </a:p>
        </p:txBody>
      </p:sp>
      <p:sp>
        <p:nvSpPr>
          <p:cNvPr id="24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31640" y="6508273"/>
            <a:ext cx="678180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Время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-5400000">
            <a:off x="-1697837" y="4178267"/>
            <a:ext cx="370934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 fontScale="925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Уровень зрелости и эффективности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Line 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23269" y="6525344"/>
            <a:ext cx="8497203" cy="23632"/>
          </a:xfrm>
          <a:prstGeom prst="line">
            <a:avLst/>
          </a:prstGeom>
          <a:noFill/>
          <a:ln w="82550">
            <a:solidFill>
              <a:schemeClr val="tx2">
                <a:alpha val="61000"/>
              </a:schemeClr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>
              <a:defRPr lang="ru-RU"/>
            </a:pPr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77335" y="1881051"/>
            <a:ext cx="7895808" cy="4632643"/>
          </a:xfrm>
          <a:custGeom>
            <a:avLst/>
            <a:gdLst>
              <a:gd name="connsiteX0" fmla="*/ 0 w 7907383"/>
              <a:gd name="connsiteY0" fmla="*/ 4650378 h 4650378"/>
              <a:gd name="connsiteX1" fmla="*/ 2725783 w 7907383"/>
              <a:gd name="connsiteY1" fmla="*/ 4563292 h 4650378"/>
              <a:gd name="connsiteX2" fmla="*/ 4693920 w 7907383"/>
              <a:gd name="connsiteY2" fmla="*/ 4162698 h 4650378"/>
              <a:gd name="connsiteX3" fmla="*/ 6331131 w 7907383"/>
              <a:gd name="connsiteY3" fmla="*/ 3265715 h 4650378"/>
              <a:gd name="connsiteX4" fmla="*/ 7498080 w 7907383"/>
              <a:gd name="connsiteY4" fmla="*/ 1820092 h 4650378"/>
              <a:gd name="connsiteX5" fmla="*/ 7907383 w 7907383"/>
              <a:gd name="connsiteY5" fmla="*/ 0 h 4650378"/>
              <a:gd name="connsiteX0" fmla="*/ 0 w 8443535"/>
              <a:gd name="connsiteY0" fmla="*/ 4715750 h 4715750"/>
              <a:gd name="connsiteX1" fmla="*/ 3261935 w 8443535"/>
              <a:gd name="connsiteY1" fmla="*/ 4563292 h 4715750"/>
              <a:gd name="connsiteX2" fmla="*/ 5230072 w 8443535"/>
              <a:gd name="connsiteY2" fmla="*/ 4162698 h 4715750"/>
              <a:gd name="connsiteX3" fmla="*/ 6867283 w 8443535"/>
              <a:gd name="connsiteY3" fmla="*/ 3265715 h 4715750"/>
              <a:gd name="connsiteX4" fmla="*/ 8034232 w 8443535"/>
              <a:gd name="connsiteY4" fmla="*/ 1820092 h 4715750"/>
              <a:gd name="connsiteX5" fmla="*/ 8443535 w 8443535"/>
              <a:gd name="connsiteY5" fmla="*/ 0 h 4715750"/>
              <a:gd name="connsiteX0" fmla="*/ 0 w 8443535"/>
              <a:gd name="connsiteY0" fmla="*/ 4715750 h 4715750"/>
              <a:gd name="connsiteX1" fmla="*/ 3261935 w 8443535"/>
              <a:gd name="connsiteY1" fmla="*/ 4563292 h 4715750"/>
              <a:gd name="connsiteX2" fmla="*/ 5230072 w 8443535"/>
              <a:gd name="connsiteY2" fmla="*/ 4162698 h 4715750"/>
              <a:gd name="connsiteX3" fmla="*/ 6867283 w 8443535"/>
              <a:gd name="connsiteY3" fmla="*/ 3265715 h 4715750"/>
              <a:gd name="connsiteX4" fmla="*/ 8034232 w 8443535"/>
              <a:gd name="connsiteY4" fmla="*/ 1820092 h 4715750"/>
              <a:gd name="connsiteX5" fmla="*/ 8443535 w 8443535"/>
              <a:gd name="connsiteY5" fmla="*/ 0 h 4715750"/>
              <a:gd name="connsiteX0" fmla="*/ 0 w 9034397"/>
              <a:gd name="connsiteY0" fmla="*/ 4827816 h 4827816"/>
              <a:gd name="connsiteX1" fmla="*/ 3852797 w 9034397"/>
              <a:gd name="connsiteY1" fmla="*/ 4563292 h 4827816"/>
              <a:gd name="connsiteX2" fmla="*/ 5820934 w 9034397"/>
              <a:gd name="connsiteY2" fmla="*/ 4162698 h 4827816"/>
              <a:gd name="connsiteX3" fmla="*/ 7458145 w 9034397"/>
              <a:gd name="connsiteY3" fmla="*/ 3265715 h 4827816"/>
              <a:gd name="connsiteX4" fmla="*/ 8625094 w 9034397"/>
              <a:gd name="connsiteY4" fmla="*/ 1820092 h 4827816"/>
              <a:gd name="connsiteX5" fmla="*/ 9034397 w 9034397"/>
              <a:gd name="connsiteY5" fmla="*/ 0 h 4827816"/>
              <a:gd name="connsiteX0" fmla="*/ 0 w 9034397"/>
              <a:gd name="connsiteY0" fmla="*/ 4827816 h 4827816"/>
              <a:gd name="connsiteX1" fmla="*/ 3852797 w 9034397"/>
              <a:gd name="connsiteY1" fmla="*/ 4563292 h 4827816"/>
              <a:gd name="connsiteX2" fmla="*/ 5820934 w 9034397"/>
              <a:gd name="connsiteY2" fmla="*/ 4162698 h 4827816"/>
              <a:gd name="connsiteX3" fmla="*/ 7458145 w 9034397"/>
              <a:gd name="connsiteY3" fmla="*/ 3265715 h 4827816"/>
              <a:gd name="connsiteX4" fmla="*/ 8625094 w 9034397"/>
              <a:gd name="connsiteY4" fmla="*/ 1820092 h 4827816"/>
              <a:gd name="connsiteX5" fmla="*/ 9034397 w 9034397"/>
              <a:gd name="connsiteY5" fmla="*/ 0 h 4827816"/>
              <a:gd name="connsiteX0" fmla="*/ 0 w 9417363"/>
              <a:gd name="connsiteY0" fmla="*/ 4865171 h 4865171"/>
              <a:gd name="connsiteX1" fmla="*/ 4235763 w 9417363"/>
              <a:gd name="connsiteY1" fmla="*/ 4563292 h 4865171"/>
              <a:gd name="connsiteX2" fmla="*/ 6203900 w 9417363"/>
              <a:gd name="connsiteY2" fmla="*/ 4162698 h 4865171"/>
              <a:gd name="connsiteX3" fmla="*/ 7841111 w 9417363"/>
              <a:gd name="connsiteY3" fmla="*/ 3265715 h 4865171"/>
              <a:gd name="connsiteX4" fmla="*/ 9008060 w 9417363"/>
              <a:gd name="connsiteY4" fmla="*/ 1820092 h 4865171"/>
              <a:gd name="connsiteX5" fmla="*/ 9417363 w 9417363"/>
              <a:gd name="connsiteY5" fmla="*/ 0 h 4865171"/>
              <a:gd name="connsiteX0" fmla="*/ 0 w 9920689"/>
              <a:gd name="connsiteY0" fmla="*/ 4967897 h 4967897"/>
              <a:gd name="connsiteX1" fmla="*/ 4739089 w 9920689"/>
              <a:gd name="connsiteY1" fmla="*/ 4563292 h 4967897"/>
              <a:gd name="connsiteX2" fmla="*/ 6707226 w 9920689"/>
              <a:gd name="connsiteY2" fmla="*/ 4162698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4739089 w 9920689"/>
              <a:gd name="connsiteY1" fmla="*/ 4563292 h 4967897"/>
              <a:gd name="connsiteX2" fmla="*/ 6707226 w 9920689"/>
              <a:gd name="connsiteY2" fmla="*/ 4162698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4739089 w 9920689"/>
              <a:gd name="connsiteY1" fmla="*/ 4563292 h 4967897"/>
              <a:gd name="connsiteX2" fmla="*/ 6707226 w 9920689"/>
              <a:gd name="connsiteY2" fmla="*/ 4162698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4957927 w 9920689"/>
              <a:gd name="connsiteY1" fmla="*/ 4451227 h 4967897"/>
              <a:gd name="connsiteX2" fmla="*/ 6707226 w 9920689"/>
              <a:gd name="connsiteY2" fmla="*/ 4162698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4957927 w 9920689"/>
              <a:gd name="connsiteY1" fmla="*/ 4451227 h 4967897"/>
              <a:gd name="connsiteX2" fmla="*/ 6707226 w 9920689"/>
              <a:gd name="connsiteY2" fmla="*/ 4162698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4957927 w 9920689"/>
              <a:gd name="connsiteY1" fmla="*/ 4451227 h 4967897"/>
              <a:gd name="connsiteX2" fmla="*/ 6707226 w 9920689"/>
              <a:gd name="connsiteY2" fmla="*/ 4162698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4957927 w 9920689"/>
              <a:gd name="connsiteY1" fmla="*/ 4451227 h 4967897"/>
              <a:gd name="connsiteX2" fmla="*/ 7254320 w 9920689"/>
              <a:gd name="connsiteY2" fmla="*/ 3863857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5001694 w 9920689"/>
              <a:gd name="connsiteY1" fmla="*/ 4572631 h 4967897"/>
              <a:gd name="connsiteX2" fmla="*/ 7254320 w 9920689"/>
              <a:gd name="connsiteY2" fmla="*/ 3863857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5012637 w 9920689"/>
              <a:gd name="connsiteY1" fmla="*/ 4535276 h 4967897"/>
              <a:gd name="connsiteX2" fmla="*/ 7254320 w 9920689"/>
              <a:gd name="connsiteY2" fmla="*/ 3863857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5012637 w 9920689"/>
              <a:gd name="connsiteY1" fmla="*/ 4535276 h 4967897"/>
              <a:gd name="connsiteX2" fmla="*/ 7123018 w 9920689"/>
              <a:gd name="connsiteY2" fmla="*/ 4003939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5012637 w 9920689"/>
              <a:gd name="connsiteY1" fmla="*/ 4535276 h 4967897"/>
              <a:gd name="connsiteX2" fmla="*/ 7385622 w 9920689"/>
              <a:gd name="connsiteY2" fmla="*/ 4059971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5012637 w 9920689"/>
              <a:gd name="connsiteY1" fmla="*/ 4535276 h 4967897"/>
              <a:gd name="connsiteX2" fmla="*/ 7309029 w 9920689"/>
              <a:gd name="connsiteY2" fmla="*/ 3938568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5012637 w 9920689"/>
              <a:gd name="connsiteY1" fmla="*/ 4535276 h 4967897"/>
              <a:gd name="connsiteX2" fmla="*/ 7276204 w 9920689"/>
              <a:gd name="connsiteY2" fmla="*/ 3891874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5012637 w 9920689"/>
              <a:gd name="connsiteY1" fmla="*/ 4535276 h 4967897"/>
              <a:gd name="connsiteX2" fmla="*/ 7276204 w 9920689"/>
              <a:gd name="connsiteY2" fmla="*/ 3891874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20689" h="4967897">
                <a:moveTo>
                  <a:pt x="0" y="4967897"/>
                </a:moveTo>
                <a:cubicBezTo>
                  <a:pt x="2503594" y="4544749"/>
                  <a:pt x="3799936" y="4714613"/>
                  <a:pt x="5012637" y="4535276"/>
                </a:cubicBezTo>
                <a:cubicBezTo>
                  <a:pt x="6225338" y="4355939"/>
                  <a:pt x="7289881" y="3879335"/>
                  <a:pt x="7276204" y="3891874"/>
                </a:cubicBezTo>
                <a:cubicBezTo>
                  <a:pt x="7262527" y="3904413"/>
                  <a:pt x="7971907" y="3611012"/>
                  <a:pt x="8344437" y="3265715"/>
                </a:cubicBezTo>
                <a:cubicBezTo>
                  <a:pt x="8716967" y="2920418"/>
                  <a:pt x="9248677" y="2364378"/>
                  <a:pt x="9511386" y="1820092"/>
                </a:cubicBezTo>
                <a:cubicBezTo>
                  <a:pt x="9774095" y="1275806"/>
                  <a:pt x="9847392" y="637903"/>
                  <a:pt x="9920689" y="0"/>
                </a:cubicBezTo>
              </a:path>
            </a:pathLst>
          </a:custGeom>
          <a:noFill/>
          <a:ln w="120650">
            <a:solidFill>
              <a:srgbClr val="FF0000">
                <a:alpha val="35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4"/>
          <p:cNvSpPr txBox="1"/>
          <p:nvPr/>
        </p:nvSpPr>
        <p:spPr>
          <a:xfrm>
            <a:off x="7668344" y="6637743"/>
            <a:ext cx="1630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2016г.</a:t>
            </a: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4" descr="D:\MAKANA\Рабочий стол\Сайт RARUS_ru\Логотип 1С-Рарус\2012_logo_Rarus_new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820" y="744898"/>
            <a:ext cx="101926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33000"/>
                    </a14:imgEffect>
                    <a14:imgEffect>
                      <a14:colorTemperature colorTemp="7939"/>
                    </a14:imgEffect>
                    <a14:imgEffect>
                      <a14:saturation sat="24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9398" y="55831"/>
            <a:ext cx="1000111" cy="6480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387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107504" y="160851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Пятиугольник 4"/>
          <p:cNvSpPr/>
          <p:nvPr/>
        </p:nvSpPr>
        <p:spPr>
          <a:xfrm>
            <a:off x="578020" y="5618712"/>
            <a:ext cx="3239346" cy="5419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>
                    <a:lumMod val="75000"/>
                    <a:lumOff val="25000"/>
                    <a:alpha val="20000"/>
                  </a:schemeClr>
                </a:solidFill>
              </a:rPr>
              <a:t>Диагностика и моделирование процессов</a:t>
            </a:r>
          </a:p>
        </p:txBody>
      </p:sp>
      <p:sp>
        <p:nvSpPr>
          <p:cNvPr id="6" name="Овал 5" descr="C:\Users\perepelica\Desktop\Презентация CEREC_Айман\Исходники\iStock_000016534056Medium.jpg"/>
          <p:cNvSpPr/>
          <p:nvPr/>
        </p:nvSpPr>
        <p:spPr>
          <a:xfrm>
            <a:off x="1494521" y="4193912"/>
            <a:ext cx="1406345" cy="1407600"/>
          </a:xfrm>
          <a:prstGeom prst="ellipse">
            <a:avLst/>
          </a:prstGeom>
          <a:blipFill dpi="0" rotWithShape="1">
            <a:blip r:embed="rId8" cstate="print">
              <a:alphaModFix amt="20000"/>
            </a:blip>
            <a:srcRect/>
            <a:stretch>
              <a:fillRect/>
            </a:stretch>
          </a:blipFill>
          <a:ln w="15875">
            <a:solidFill>
              <a:schemeClr val="tx1">
                <a:alpha val="39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ятиугольник 4"/>
          <p:cNvSpPr/>
          <p:nvPr/>
        </p:nvSpPr>
        <p:spPr>
          <a:xfrm>
            <a:off x="5436096" y="3324511"/>
            <a:ext cx="2318302" cy="6829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Внедрение средств </a:t>
            </a:r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автоматизации</a:t>
            </a:r>
            <a:endParaRPr lang="ru-RU" sz="20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Овал 12" descr="C:\Users\perepelica\Desktop\Презентация CEREC_Айман\Исходники\iStock_000016534056Medium.jpg"/>
          <p:cNvSpPr/>
          <p:nvPr/>
        </p:nvSpPr>
        <p:spPr>
          <a:xfrm>
            <a:off x="5796136" y="1889729"/>
            <a:ext cx="1407600" cy="1407600"/>
          </a:xfrm>
          <a:prstGeom prst="ellipse">
            <a:avLst/>
          </a:prstGeom>
          <a:blipFill>
            <a:blip r:embed="rId9" cstate="print"/>
            <a:srcRect/>
            <a:stretch>
              <a:fillRect/>
            </a:stretch>
          </a:blipFill>
          <a:ln>
            <a:solidFill>
              <a:schemeClr val="tx1">
                <a:alpha val="39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ятиугольник 4"/>
          <p:cNvSpPr/>
          <p:nvPr/>
        </p:nvSpPr>
        <p:spPr>
          <a:xfrm>
            <a:off x="2900866" y="4757282"/>
            <a:ext cx="2167776" cy="589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Разработка пакета документов</a:t>
            </a:r>
            <a:endParaRPr lang="ru-RU" sz="20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Овал 16" descr="C:\Users\perepelica\Desktop\Презентация CEREC_Айман\Исходники\iStock_000016534056Medium.jpg"/>
          <p:cNvSpPr/>
          <p:nvPr/>
        </p:nvSpPr>
        <p:spPr>
          <a:xfrm>
            <a:off x="2900866" y="3320637"/>
            <a:ext cx="1407600" cy="1407600"/>
          </a:xfrm>
          <a:prstGeom prst="ellipse">
            <a:avLst/>
          </a:prstGeom>
          <a:blipFill>
            <a:blip r:embed="rId10" cstate="print"/>
            <a:srcRect/>
            <a:stretch>
              <a:fillRect/>
            </a:stretch>
          </a:blipFill>
          <a:ln>
            <a:solidFill>
              <a:schemeClr val="tx1">
                <a:alpha val="39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 flipV="1">
            <a:off x="355428" y="1861894"/>
            <a:ext cx="10025" cy="4704153"/>
          </a:xfrm>
          <a:prstGeom prst="line">
            <a:avLst/>
          </a:prstGeom>
          <a:noFill/>
          <a:ln w="82550">
            <a:solidFill>
              <a:schemeClr val="tx2">
                <a:alpha val="61000"/>
              </a:schemeClr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>
              <a:defRPr lang="ru-RU"/>
            </a:pPr>
            <a:endParaRPr lang="ru-RU"/>
          </a:p>
        </p:txBody>
      </p:sp>
      <p:sp>
        <p:nvSpPr>
          <p:cNvPr id="24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31640" y="6508273"/>
            <a:ext cx="678180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Время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-5400000">
            <a:off x="-1697837" y="4178267"/>
            <a:ext cx="370934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 fontScale="925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Уровень зрелости и эффективности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Line 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23269" y="6525344"/>
            <a:ext cx="8497203" cy="23632"/>
          </a:xfrm>
          <a:prstGeom prst="line">
            <a:avLst/>
          </a:prstGeom>
          <a:noFill/>
          <a:ln w="82550">
            <a:solidFill>
              <a:schemeClr val="tx2">
                <a:alpha val="61000"/>
              </a:schemeClr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>
              <a:defRPr lang="ru-RU"/>
            </a:pPr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77335" y="1881051"/>
            <a:ext cx="7895808" cy="4632643"/>
          </a:xfrm>
          <a:custGeom>
            <a:avLst/>
            <a:gdLst>
              <a:gd name="connsiteX0" fmla="*/ 0 w 7907383"/>
              <a:gd name="connsiteY0" fmla="*/ 4650378 h 4650378"/>
              <a:gd name="connsiteX1" fmla="*/ 2725783 w 7907383"/>
              <a:gd name="connsiteY1" fmla="*/ 4563292 h 4650378"/>
              <a:gd name="connsiteX2" fmla="*/ 4693920 w 7907383"/>
              <a:gd name="connsiteY2" fmla="*/ 4162698 h 4650378"/>
              <a:gd name="connsiteX3" fmla="*/ 6331131 w 7907383"/>
              <a:gd name="connsiteY3" fmla="*/ 3265715 h 4650378"/>
              <a:gd name="connsiteX4" fmla="*/ 7498080 w 7907383"/>
              <a:gd name="connsiteY4" fmla="*/ 1820092 h 4650378"/>
              <a:gd name="connsiteX5" fmla="*/ 7907383 w 7907383"/>
              <a:gd name="connsiteY5" fmla="*/ 0 h 4650378"/>
              <a:gd name="connsiteX0" fmla="*/ 0 w 8443535"/>
              <a:gd name="connsiteY0" fmla="*/ 4715750 h 4715750"/>
              <a:gd name="connsiteX1" fmla="*/ 3261935 w 8443535"/>
              <a:gd name="connsiteY1" fmla="*/ 4563292 h 4715750"/>
              <a:gd name="connsiteX2" fmla="*/ 5230072 w 8443535"/>
              <a:gd name="connsiteY2" fmla="*/ 4162698 h 4715750"/>
              <a:gd name="connsiteX3" fmla="*/ 6867283 w 8443535"/>
              <a:gd name="connsiteY3" fmla="*/ 3265715 h 4715750"/>
              <a:gd name="connsiteX4" fmla="*/ 8034232 w 8443535"/>
              <a:gd name="connsiteY4" fmla="*/ 1820092 h 4715750"/>
              <a:gd name="connsiteX5" fmla="*/ 8443535 w 8443535"/>
              <a:gd name="connsiteY5" fmla="*/ 0 h 4715750"/>
              <a:gd name="connsiteX0" fmla="*/ 0 w 8443535"/>
              <a:gd name="connsiteY0" fmla="*/ 4715750 h 4715750"/>
              <a:gd name="connsiteX1" fmla="*/ 3261935 w 8443535"/>
              <a:gd name="connsiteY1" fmla="*/ 4563292 h 4715750"/>
              <a:gd name="connsiteX2" fmla="*/ 5230072 w 8443535"/>
              <a:gd name="connsiteY2" fmla="*/ 4162698 h 4715750"/>
              <a:gd name="connsiteX3" fmla="*/ 6867283 w 8443535"/>
              <a:gd name="connsiteY3" fmla="*/ 3265715 h 4715750"/>
              <a:gd name="connsiteX4" fmla="*/ 8034232 w 8443535"/>
              <a:gd name="connsiteY4" fmla="*/ 1820092 h 4715750"/>
              <a:gd name="connsiteX5" fmla="*/ 8443535 w 8443535"/>
              <a:gd name="connsiteY5" fmla="*/ 0 h 4715750"/>
              <a:gd name="connsiteX0" fmla="*/ 0 w 9034397"/>
              <a:gd name="connsiteY0" fmla="*/ 4827816 h 4827816"/>
              <a:gd name="connsiteX1" fmla="*/ 3852797 w 9034397"/>
              <a:gd name="connsiteY1" fmla="*/ 4563292 h 4827816"/>
              <a:gd name="connsiteX2" fmla="*/ 5820934 w 9034397"/>
              <a:gd name="connsiteY2" fmla="*/ 4162698 h 4827816"/>
              <a:gd name="connsiteX3" fmla="*/ 7458145 w 9034397"/>
              <a:gd name="connsiteY3" fmla="*/ 3265715 h 4827816"/>
              <a:gd name="connsiteX4" fmla="*/ 8625094 w 9034397"/>
              <a:gd name="connsiteY4" fmla="*/ 1820092 h 4827816"/>
              <a:gd name="connsiteX5" fmla="*/ 9034397 w 9034397"/>
              <a:gd name="connsiteY5" fmla="*/ 0 h 4827816"/>
              <a:gd name="connsiteX0" fmla="*/ 0 w 9034397"/>
              <a:gd name="connsiteY0" fmla="*/ 4827816 h 4827816"/>
              <a:gd name="connsiteX1" fmla="*/ 3852797 w 9034397"/>
              <a:gd name="connsiteY1" fmla="*/ 4563292 h 4827816"/>
              <a:gd name="connsiteX2" fmla="*/ 5820934 w 9034397"/>
              <a:gd name="connsiteY2" fmla="*/ 4162698 h 4827816"/>
              <a:gd name="connsiteX3" fmla="*/ 7458145 w 9034397"/>
              <a:gd name="connsiteY3" fmla="*/ 3265715 h 4827816"/>
              <a:gd name="connsiteX4" fmla="*/ 8625094 w 9034397"/>
              <a:gd name="connsiteY4" fmla="*/ 1820092 h 4827816"/>
              <a:gd name="connsiteX5" fmla="*/ 9034397 w 9034397"/>
              <a:gd name="connsiteY5" fmla="*/ 0 h 4827816"/>
              <a:gd name="connsiteX0" fmla="*/ 0 w 9417363"/>
              <a:gd name="connsiteY0" fmla="*/ 4865171 h 4865171"/>
              <a:gd name="connsiteX1" fmla="*/ 4235763 w 9417363"/>
              <a:gd name="connsiteY1" fmla="*/ 4563292 h 4865171"/>
              <a:gd name="connsiteX2" fmla="*/ 6203900 w 9417363"/>
              <a:gd name="connsiteY2" fmla="*/ 4162698 h 4865171"/>
              <a:gd name="connsiteX3" fmla="*/ 7841111 w 9417363"/>
              <a:gd name="connsiteY3" fmla="*/ 3265715 h 4865171"/>
              <a:gd name="connsiteX4" fmla="*/ 9008060 w 9417363"/>
              <a:gd name="connsiteY4" fmla="*/ 1820092 h 4865171"/>
              <a:gd name="connsiteX5" fmla="*/ 9417363 w 9417363"/>
              <a:gd name="connsiteY5" fmla="*/ 0 h 4865171"/>
              <a:gd name="connsiteX0" fmla="*/ 0 w 9920689"/>
              <a:gd name="connsiteY0" fmla="*/ 4967897 h 4967897"/>
              <a:gd name="connsiteX1" fmla="*/ 4739089 w 9920689"/>
              <a:gd name="connsiteY1" fmla="*/ 4563292 h 4967897"/>
              <a:gd name="connsiteX2" fmla="*/ 6707226 w 9920689"/>
              <a:gd name="connsiteY2" fmla="*/ 4162698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4739089 w 9920689"/>
              <a:gd name="connsiteY1" fmla="*/ 4563292 h 4967897"/>
              <a:gd name="connsiteX2" fmla="*/ 6707226 w 9920689"/>
              <a:gd name="connsiteY2" fmla="*/ 4162698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4739089 w 9920689"/>
              <a:gd name="connsiteY1" fmla="*/ 4563292 h 4967897"/>
              <a:gd name="connsiteX2" fmla="*/ 6707226 w 9920689"/>
              <a:gd name="connsiteY2" fmla="*/ 4162698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4957927 w 9920689"/>
              <a:gd name="connsiteY1" fmla="*/ 4451227 h 4967897"/>
              <a:gd name="connsiteX2" fmla="*/ 6707226 w 9920689"/>
              <a:gd name="connsiteY2" fmla="*/ 4162698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4957927 w 9920689"/>
              <a:gd name="connsiteY1" fmla="*/ 4451227 h 4967897"/>
              <a:gd name="connsiteX2" fmla="*/ 6707226 w 9920689"/>
              <a:gd name="connsiteY2" fmla="*/ 4162698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4957927 w 9920689"/>
              <a:gd name="connsiteY1" fmla="*/ 4451227 h 4967897"/>
              <a:gd name="connsiteX2" fmla="*/ 6707226 w 9920689"/>
              <a:gd name="connsiteY2" fmla="*/ 4162698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4957927 w 9920689"/>
              <a:gd name="connsiteY1" fmla="*/ 4451227 h 4967897"/>
              <a:gd name="connsiteX2" fmla="*/ 7254320 w 9920689"/>
              <a:gd name="connsiteY2" fmla="*/ 3863857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5001694 w 9920689"/>
              <a:gd name="connsiteY1" fmla="*/ 4572631 h 4967897"/>
              <a:gd name="connsiteX2" fmla="*/ 7254320 w 9920689"/>
              <a:gd name="connsiteY2" fmla="*/ 3863857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5012637 w 9920689"/>
              <a:gd name="connsiteY1" fmla="*/ 4535276 h 4967897"/>
              <a:gd name="connsiteX2" fmla="*/ 7254320 w 9920689"/>
              <a:gd name="connsiteY2" fmla="*/ 3863857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5012637 w 9920689"/>
              <a:gd name="connsiteY1" fmla="*/ 4535276 h 4967897"/>
              <a:gd name="connsiteX2" fmla="*/ 7123018 w 9920689"/>
              <a:gd name="connsiteY2" fmla="*/ 4003939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5012637 w 9920689"/>
              <a:gd name="connsiteY1" fmla="*/ 4535276 h 4967897"/>
              <a:gd name="connsiteX2" fmla="*/ 7385622 w 9920689"/>
              <a:gd name="connsiteY2" fmla="*/ 4059971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5012637 w 9920689"/>
              <a:gd name="connsiteY1" fmla="*/ 4535276 h 4967897"/>
              <a:gd name="connsiteX2" fmla="*/ 7309029 w 9920689"/>
              <a:gd name="connsiteY2" fmla="*/ 3938568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5012637 w 9920689"/>
              <a:gd name="connsiteY1" fmla="*/ 4535276 h 4967897"/>
              <a:gd name="connsiteX2" fmla="*/ 7276204 w 9920689"/>
              <a:gd name="connsiteY2" fmla="*/ 3891874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  <a:gd name="connsiteX0" fmla="*/ 0 w 9920689"/>
              <a:gd name="connsiteY0" fmla="*/ 4967897 h 4967897"/>
              <a:gd name="connsiteX1" fmla="*/ 5012637 w 9920689"/>
              <a:gd name="connsiteY1" fmla="*/ 4535276 h 4967897"/>
              <a:gd name="connsiteX2" fmla="*/ 7276204 w 9920689"/>
              <a:gd name="connsiteY2" fmla="*/ 3891874 h 4967897"/>
              <a:gd name="connsiteX3" fmla="*/ 8344437 w 9920689"/>
              <a:gd name="connsiteY3" fmla="*/ 3265715 h 4967897"/>
              <a:gd name="connsiteX4" fmla="*/ 9511386 w 9920689"/>
              <a:gd name="connsiteY4" fmla="*/ 1820092 h 4967897"/>
              <a:gd name="connsiteX5" fmla="*/ 9920689 w 9920689"/>
              <a:gd name="connsiteY5" fmla="*/ 0 h 496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20689" h="4967897">
                <a:moveTo>
                  <a:pt x="0" y="4967897"/>
                </a:moveTo>
                <a:cubicBezTo>
                  <a:pt x="2503594" y="4544749"/>
                  <a:pt x="3799936" y="4714613"/>
                  <a:pt x="5012637" y="4535276"/>
                </a:cubicBezTo>
                <a:cubicBezTo>
                  <a:pt x="6225338" y="4355939"/>
                  <a:pt x="7289881" y="3879335"/>
                  <a:pt x="7276204" y="3891874"/>
                </a:cubicBezTo>
                <a:cubicBezTo>
                  <a:pt x="7262527" y="3904413"/>
                  <a:pt x="7971907" y="3611012"/>
                  <a:pt x="8344437" y="3265715"/>
                </a:cubicBezTo>
                <a:cubicBezTo>
                  <a:pt x="8716967" y="2920418"/>
                  <a:pt x="9248677" y="2364378"/>
                  <a:pt x="9511386" y="1820092"/>
                </a:cubicBezTo>
                <a:cubicBezTo>
                  <a:pt x="9774095" y="1275806"/>
                  <a:pt x="9847392" y="637903"/>
                  <a:pt x="9920689" y="0"/>
                </a:cubicBezTo>
              </a:path>
            </a:pathLst>
          </a:custGeom>
          <a:noFill/>
          <a:ln w="120650">
            <a:solidFill>
              <a:srgbClr val="FF0000">
                <a:alpha val="35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4"/>
          <p:cNvSpPr txBox="1"/>
          <p:nvPr/>
        </p:nvSpPr>
        <p:spPr>
          <a:xfrm>
            <a:off x="7668344" y="6637743"/>
            <a:ext cx="1630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2016г.</a:t>
            </a: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4" descr="D:\MAKANA\Рабочий стол\Сайт RARUS_ru\Логотип 1С-Рарус\2012_logo_Rarus_new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820" y="744898"/>
            <a:ext cx="101926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33000"/>
                    </a14:imgEffect>
                    <a14:imgEffect>
                      <a14:colorTemperature colorTemp="7939"/>
                    </a14:imgEffect>
                    <a14:imgEffect>
                      <a14:saturation sat="24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9398" y="55831"/>
            <a:ext cx="1000111" cy="6480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6652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107504" y="188640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-792533" y="4581128"/>
            <a:ext cx="10009111" cy="792088"/>
            <a:chOff x="428592" y="-1883241"/>
            <a:chExt cx="6721248" cy="1988842"/>
          </a:xfrm>
        </p:grpSpPr>
        <p:sp>
          <p:nvSpPr>
            <p:cNvPr id="12" name="Пятиугольник 11"/>
            <p:cNvSpPr/>
            <p:nvPr/>
          </p:nvSpPr>
          <p:spPr>
            <a:xfrm rot="10800000">
              <a:off x="428592" y="-1883241"/>
              <a:ext cx="6721248" cy="1988840"/>
            </a:xfrm>
            <a:prstGeom prst="homePlate">
              <a:avLst/>
            </a:prstGeom>
            <a:solidFill>
              <a:schemeClr val="accent1">
                <a:hueOff val="0"/>
                <a:satOff val="0"/>
                <a:lumOff val="0"/>
                <a:alpha val="50000"/>
              </a:schemeClr>
            </a:solidFill>
            <a:ln w="85725">
              <a:noFill/>
            </a:ln>
            <a:effectLst>
              <a:glow>
                <a:schemeClr val="accent1">
                  <a:alpha val="40000"/>
                </a:schemeClr>
              </a:glow>
              <a:innerShdw blurRad="114300">
                <a:prstClr val="black"/>
              </a:innerShdw>
              <a:softEdge rad="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ятиугольник 4"/>
            <p:cNvSpPr/>
            <p:nvPr/>
          </p:nvSpPr>
          <p:spPr>
            <a:xfrm>
              <a:off x="577002" y="-1877772"/>
              <a:ext cx="6224038" cy="19833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7023" tIns="95250" rIns="17780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Разработка д</a:t>
              </a:r>
              <a:r>
                <a:rPr lang="ru-RU" sz="25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ополнительных отчетов (отчет о качестве ведения инцидентов, учет ремонтов)</a:t>
              </a:r>
              <a:endParaRPr lang="ru-RU" sz="2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-864667" y="5481065"/>
            <a:ext cx="10081246" cy="1116287"/>
            <a:chOff x="380238" y="570626"/>
            <a:chExt cx="6721248" cy="1988841"/>
          </a:xfrm>
        </p:grpSpPr>
        <p:sp>
          <p:nvSpPr>
            <p:cNvPr id="15" name="Пятиугольник 14"/>
            <p:cNvSpPr/>
            <p:nvPr/>
          </p:nvSpPr>
          <p:spPr>
            <a:xfrm rot="10800000">
              <a:off x="380238" y="570626"/>
              <a:ext cx="6721248" cy="1988840"/>
            </a:xfrm>
            <a:prstGeom prst="homePlate">
              <a:avLst/>
            </a:prstGeom>
            <a:solidFill>
              <a:schemeClr val="accent1">
                <a:hueOff val="0"/>
                <a:satOff val="0"/>
                <a:lumOff val="0"/>
                <a:alpha val="50000"/>
              </a:schemeClr>
            </a:solidFill>
            <a:ln w="85725">
              <a:noFill/>
            </a:ln>
            <a:effectLst>
              <a:glow>
                <a:schemeClr val="accent1">
                  <a:alpha val="40000"/>
                </a:schemeClr>
              </a:glow>
              <a:innerShdw blurRad="114300">
                <a:prstClr val="black"/>
              </a:innerShdw>
              <a:softEdge rad="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ятиугольник 4"/>
            <p:cNvSpPr/>
            <p:nvPr/>
          </p:nvSpPr>
          <p:spPr>
            <a:xfrm>
              <a:off x="573845" y="576094"/>
              <a:ext cx="6224038" cy="19833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7023" tIns="95250" rIns="17780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Реализация механизма учета техдокументации в ИС, и рассылки уведомлений по инцидентам на электронную почту</a:t>
              </a:r>
              <a:endParaRPr lang="ru-RU" sz="2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TextBox 1"/>
          <p:cNvSpPr txBox="1"/>
          <p:nvPr/>
        </p:nvSpPr>
        <p:spPr>
          <a:xfrm>
            <a:off x="2687634" y="481306"/>
            <a:ext cx="6552728" cy="10081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средств автоматизации (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1С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ITIL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-792533" y="3573016"/>
            <a:ext cx="10009111" cy="854946"/>
            <a:chOff x="428592" y="-1883241"/>
            <a:chExt cx="6721248" cy="1988842"/>
          </a:xfrm>
        </p:grpSpPr>
        <p:sp>
          <p:nvSpPr>
            <p:cNvPr id="18" name="Пятиугольник 17"/>
            <p:cNvSpPr/>
            <p:nvPr/>
          </p:nvSpPr>
          <p:spPr>
            <a:xfrm rot="10800000">
              <a:off x="428592" y="-1883241"/>
              <a:ext cx="6721248" cy="1988840"/>
            </a:xfrm>
            <a:prstGeom prst="homePlate">
              <a:avLst/>
            </a:prstGeom>
            <a:solidFill>
              <a:schemeClr val="accent1">
                <a:hueOff val="0"/>
                <a:satOff val="0"/>
                <a:lumOff val="0"/>
                <a:alpha val="50000"/>
              </a:schemeClr>
            </a:solidFill>
            <a:ln w="85725">
              <a:noFill/>
            </a:ln>
            <a:effectLst>
              <a:glow>
                <a:schemeClr val="accent1">
                  <a:alpha val="40000"/>
                </a:schemeClr>
              </a:glow>
              <a:innerShdw blurRad="114300">
                <a:prstClr val="black"/>
              </a:innerShdw>
              <a:softEdge rad="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ятиугольник 4"/>
            <p:cNvSpPr/>
            <p:nvPr/>
          </p:nvSpPr>
          <p:spPr>
            <a:xfrm>
              <a:off x="577002" y="-1877772"/>
              <a:ext cx="6224038" cy="19833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7023" tIns="95250" rIns="17780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Разработка пакета документов (регламенты процессов, инструкции, системы оплаты труда, графики ППР и т.д.)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-768749" y="2618992"/>
            <a:ext cx="10009111" cy="854946"/>
            <a:chOff x="428592" y="-1883241"/>
            <a:chExt cx="6721248" cy="1988842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428592" y="-1883241"/>
              <a:ext cx="6721248" cy="1988840"/>
            </a:xfrm>
            <a:prstGeom prst="homePlate">
              <a:avLst/>
            </a:prstGeom>
            <a:solidFill>
              <a:schemeClr val="accent1">
                <a:hueOff val="0"/>
                <a:satOff val="0"/>
                <a:lumOff val="0"/>
                <a:alpha val="50000"/>
              </a:schemeClr>
            </a:solidFill>
            <a:ln w="85725">
              <a:noFill/>
            </a:ln>
            <a:effectLst>
              <a:glow>
                <a:schemeClr val="accent1">
                  <a:alpha val="40000"/>
                </a:schemeClr>
              </a:glow>
              <a:innerShdw blurRad="114300">
                <a:prstClr val="black"/>
              </a:innerShdw>
              <a:softEdge rad="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ятиугольник 4"/>
            <p:cNvSpPr/>
            <p:nvPr/>
          </p:nvSpPr>
          <p:spPr>
            <a:xfrm>
              <a:off x="577002" y="-1877772"/>
              <a:ext cx="6224038" cy="19833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7023" tIns="95250" rIns="17780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Установка и настройка ПО с учетом специфики новых оптимизированных процессов </a:t>
              </a:r>
              <a:endPara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4" name="Овал 23" descr="C:\Users\perepelica\Desktop\Презентация CEREC_Айман\Исходники\iStock_000016534056Medium.jpg"/>
          <p:cNvSpPr/>
          <p:nvPr/>
        </p:nvSpPr>
        <p:spPr>
          <a:xfrm>
            <a:off x="1259632" y="266185"/>
            <a:ext cx="1407600" cy="1407600"/>
          </a:xfrm>
          <a:prstGeom prst="ellipse">
            <a:avLst/>
          </a:prstGeom>
          <a:blipFill>
            <a:blip r:embed="rId4" cstate="print"/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Овал 6" descr="C:\Users\perepelica\Desktop\Презентация CEREC_Айман\Исходники\iStock_000016534056Medium.jpg"/>
          <p:cNvSpPr/>
          <p:nvPr/>
        </p:nvSpPr>
        <p:spPr>
          <a:xfrm>
            <a:off x="260939" y="266185"/>
            <a:ext cx="1407600" cy="1407600"/>
          </a:xfrm>
          <a:prstGeom prst="ellipse">
            <a:avLst/>
          </a:prstGeom>
          <a:blipFill>
            <a:blip r:embed="rId5" cstate="print"/>
            <a:srcRect/>
            <a:stretch>
              <a:fillRect/>
            </a:stretch>
          </a:blipFill>
          <a:ln w="7937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5" name="Picture 3" descr="D:\MAKANA\Рабочий стол\1C_ITIL\Логотип\itil2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5119" y="72660"/>
            <a:ext cx="503870" cy="50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4"/>
          <p:cNvSpPr txBox="1"/>
          <p:nvPr/>
        </p:nvSpPr>
        <p:spPr>
          <a:xfrm>
            <a:off x="7668344" y="6637743"/>
            <a:ext cx="1630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2016г.</a:t>
            </a: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4" descr="D:\MAKANA\Рабочий стол\Сайт RARUS_ru\Логотип 1С-Рарус\2012_logo_Rarus_ne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820" y="744898"/>
            <a:ext cx="101926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33000"/>
                    </a14:imgEffect>
                    <a14:imgEffect>
                      <a14:colorTemperature colorTemp="7939"/>
                    </a14:imgEffect>
                    <a14:imgEffect>
                      <a14:saturation sat="24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9398" y="55831"/>
            <a:ext cx="1000111" cy="6480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7205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428" y="126911"/>
            <a:ext cx="1615443" cy="493777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6428" y="2340354"/>
            <a:ext cx="7944220" cy="4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003" y="764704"/>
            <a:ext cx="8640960" cy="601142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539500" y="3809545"/>
            <a:ext cx="1152128" cy="539230"/>
          </a:xfrm>
          <a:prstGeom prst="roundRect">
            <a:avLst/>
          </a:prstGeom>
          <a:solidFill>
            <a:srgbClr val="00B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88382" y="4893653"/>
            <a:ext cx="663883" cy="527433"/>
          </a:xfrm>
          <a:prstGeom prst="roundRect">
            <a:avLst/>
          </a:prstGeom>
          <a:solidFill>
            <a:srgbClr val="00B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4"/>
          <p:cNvSpPr txBox="1"/>
          <p:nvPr/>
        </p:nvSpPr>
        <p:spPr>
          <a:xfrm>
            <a:off x="7644692" y="6534376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</a:p>
        </p:txBody>
      </p:sp>
      <p:pic>
        <p:nvPicPr>
          <p:cNvPr id="12" name="Picture 4" descr="D:\MAKANA\Рабочий стол\Сайт RARUS_ru\Логотип 1С-Рарус\2012_logo_Rarus_ne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820" y="744898"/>
            <a:ext cx="101926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33000"/>
                    </a14:imgEffect>
                    <a14:imgEffect>
                      <a14:colorTemperature colorTemp="7939"/>
                    </a14:imgEffect>
                    <a14:imgEffect>
                      <a14:saturation sat="24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9398" y="55831"/>
            <a:ext cx="1000111" cy="6480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5855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12861401"/>
              </p:ext>
            </p:extLst>
          </p:nvPr>
        </p:nvGraphicFramePr>
        <p:xfrm>
          <a:off x="755576" y="620688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1835696" y="107812"/>
            <a:ext cx="6552728" cy="10081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средств автоматизации (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1С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ITIL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7" name="Овал 6" descr="C:\Users\perepelica\Desktop\Презентация CEREC_Айман\Исходники\iStock_000016534056Medium.jpg"/>
          <p:cNvSpPr/>
          <p:nvPr/>
        </p:nvSpPr>
        <p:spPr>
          <a:xfrm>
            <a:off x="260939" y="266185"/>
            <a:ext cx="1407600" cy="1407600"/>
          </a:xfrm>
          <a:prstGeom prst="ellipse">
            <a:avLst/>
          </a:prstGeom>
          <a:blipFill>
            <a:blip r:embed="rId4" cstate="print"/>
            <a:srcRect/>
            <a:stretch>
              <a:fillRect/>
            </a:stretch>
          </a:blipFill>
          <a:ln w="7937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060848"/>
            <a:ext cx="4464496" cy="29763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/>
          <a:srcRect t="2606" r="69294" b="41885"/>
          <a:stretch/>
        </p:blipFill>
        <p:spPr>
          <a:xfrm>
            <a:off x="4860032" y="2420888"/>
            <a:ext cx="4022660" cy="3939049"/>
          </a:xfrm>
          <a:prstGeom prst="rect">
            <a:avLst/>
          </a:prstGeom>
        </p:spPr>
      </p:pic>
      <p:sp>
        <p:nvSpPr>
          <p:cNvPr id="5" name="Равнобедренный треугольник 4"/>
          <p:cNvSpPr/>
          <p:nvPr/>
        </p:nvSpPr>
        <p:spPr>
          <a:xfrm rot="16200000">
            <a:off x="3923929" y="2780928"/>
            <a:ext cx="360041" cy="1512169"/>
          </a:xfrm>
          <a:prstGeom prst="triangle">
            <a:avLst>
              <a:gd name="adj" fmla="val 100000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4"/>
          <p:cNvSpPr txBox="1"/>
          <p:nvPr/>
        </p:nvSpPr>
        <p:spPr>
          <a:xfrm>
            <a:off x="7668344" y="6637743"/>
            <a:ext cx="1630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2016г.</a:t>
            </a: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D:\MAKANA\Рабочий стол\Сайт RARUS_ru\Логотип 1С-Рарус\2012_logo_Rarus_ne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820" y="744898"/>
            <a:ext cx="101926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33000"/>
                    </a14:imgEffect>
                    <a14:imgEffect>
                      <a14:colorTemperature colorTemp="7939"/>
                    </a14:imgEffect>
                    <a14:imgEffect>
                      <a14:saturation sat="24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9398" y="55831"/>
            <a:ext cx="1000111" cy="6480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862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428" y="126911"/>
            <a:ext cx="1615443" cy="493777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6428" y="2340354"/>
            <a:ext cx="7944220" cy="4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003" y="764704"/>
            <a:ext cx="8640960" cy="601142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563993" y="5533561"/>
            <a:ext cx="1152128" cy="648072"/>
          </a:xfrm>
          <a:prstGeom prst="roundRect">
            <a:avLst/>
          </a:prstGeom>
          <a:solidFill>
            <a:srgbClr val="00B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88382" y="4893653"/>
            <a:ext cx="663883" cy="527433"/>
          </a:xfrm>
          <a:prstGeom prst="roundRect">
            <a:avLst/>
          </a:prstGeom>
          <a:solidFill>
            <a:srgbClr val="00B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4"/>
          <p:cNvSpPr txBox="1"/>
          <p:nvPr/>
        </p:nvSpPr>
        <p:spPr>
          <a:xfrm>
            <a:off x="7644692" y="6534376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</a:p>
        </p:txBody>
      </p:sp>
      <p:pic>
        <p:nvPicPr>
          <p:cNvPr id="12" name="Picture 4" descr="D:\MAKANA\Рабочий стол\Сайт RARUS_ru\Логотип 1С-Рарус\2012_logo_Rarus_ne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820" y="744898"/>
            <a:ext cx="101926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33000"/>
                    </a14:imgEffect>
                    <a14:imgEffect>
                      <a14:colorTemperature colorTemp="7939"/>
                    </a14:imgEffect>
                    <a14:imgEffect>
                      <a14:saturation sat="24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9398" y="55831"/>
            <a:ext cx="1000111" cy="6480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3223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17845" y="91823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4" descr="File:Chel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826" y="4246976"/>
            <a:ext cx="8604969" cy="249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img-2008-01.photosight.ru/10/24960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6354"/>
            <a:ext cx="2832700" cy="211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www.nr2.ru/pict/arts1/r15/dop1/12/05/3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0470" y="2148362"/>
            <a:ext cx="2808312" cy="211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download.radiodacha.ru/pub/2105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230" y="2136354"/>
            <a:ext cx="2814162" cy="211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upload.wikimedia.org/wikipedia/commons/e/ea/Orlyonok_Monument_-_Chelyabinsk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263530" cy="13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4"/>
          <p:cNvSpPr txBox="1"/>
          <p:nvPr/>
        </p:nvSpPr>
        <p:spPr>
          <a:xfrm>
            <a:off x="7668344" y="6637743"/>
            <a:ext cx="1630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2016г.</a:t>
            </a: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99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57757786"/>
              </p:ext>
            </p:extLst>
          </p:nvPr>
        </p:nvGraphicFramePr>
        <p:xfrm>
          <a:off x="827584" y="1115918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1835696" y="107812"/>
            <a:ext cx="6552728" cy="10081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средств автоматизации (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1С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ITIL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7" name="Овал 6" descr="C:\Users\perepelica\Desktop\Презентация CEREC_Айман\Исходники\iStock_000016534056Medium.jpg"/>
          <p:cNvSpPr/>
          <p:nvPr/>
        </p:nvSpPr>
        <p:spPr>
          <a:xfrm>
            <a:off x="260939" y="266185"/>
            <a:ext cx="1407600" cy="1407600"/>
          </a:xfrm>
          <a:prstGeom prst="ellipse">
            <a:avLst/>
          </a:prstGeom>
          <a:blipFill>
            <a:blip r:embed="rId4" cstate="print"/>
            <a:srcRect/>
            <a:stretch>
              <a:fillRect/>
            </a:stretch>
          </a:blipFill>
          <a:ln w="7937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022709"/>
            <a:ext cx="4464496" cy="29763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3393136"/>
            <a:ext cx="5148064" cy="3464863"/>
          </a:xfrm>
          <a:prstGeom prst="rect">
            <a:avLst/>
          </a:prstGeom>
        </p:spPr>
      </p:pic>
      <p:sp>
        <p:nvSpPr>
          <p:cNvPr id="13" name="TextBox 4"/>
          <p:cNvSpPr txBox="1"/>
          <p:nvPr/>
        </p:nvSpPr>
        <p:spPr>
          <a:xfrm>
            <a:off x="7668344" y="6637743"/>
            <a:ext cx="1630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2016г.</a:t>
            </a: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D:\MAKANA\Рабочий стол\Сайт RARUS_ru\Логотип 1С-Рарус\2012_logo_Rarus_ne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820" y="744898"/>
            <a:ext cx="101926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33000"/>
                    </a14:imgEffect>
                    <a14:imgEffect>
                      <a14:colorTemperature colorTemp="7939"/>
                    </a14:imgEffect>
                    <a14:imgEffect>
                      <a14:saturation sat="24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9398" y="55831"/>
            <a:ext cx="1000111" cy="6480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258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827584" y="1115918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1835696" y="107812"/>
            <a:ext cx="6552728" cy="10081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средств автоматизации (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1С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ITIL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7" name="Овал 6" descr="C:\Users\perepelica\Desktop\Презентация CEREC_Айман\Исходники\iStock_000016534056Medium.jpg"/>
          <p:cNvSpPr/>
          <p:nvPr/>
        </p:nvSpPr>
        <p:spPr>
          <a:xfrm>
            <a:off x="260939" y="266185"/>
            <a:ext cx="1407600" cy="1407600"/>
          </a:xfrm>
          <a:prstGeom prst="ellipse">
            <a:avLst/>
          </a:prstGeom>
          <a:blipFill>
            <a:blip r:embed="rId4" cstate="print"/>
            <a:srcRect/>
            <a:stretch>
              <a:fillRect/>
            </a:stretch>
          </a:blipFill>
          <a:ln w="7937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022709"/>
            <a:ext cx="4464496" cy="29763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3393136"/>
            <a:ext cx="5148064" cy="34648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513" y="1989809"/>
            <a:ext cx="4812447" cy="486819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92079" y="4955967"/>
            <a:ext cx="3677749" cy="112421"/>
          </a:xfrm>
          <a:prstGeom prst="rect">
            <a:avLst/>
          </a:prstGeom>
          <a:solidFill>
            <a:srgbClr val="0070C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4"/>
          <p:cNvSpPr txBox="1"/>
          <p:nvPr/>
        </p:nvSpPr>
        <p:spPr>
          <a:xfrm>
            <a:off x="7668344" y="6637743"/>
            <a:ext cx="1630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2016г.</a:t>
            </a: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D:\MAKANA\Рабочий стол\Сайт RARUS_ru\Логотип 1С-Рарус\2012_logo_Rarus_ne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820" y="744898"/>
            <a:ext cx="101926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33000"/>
                    </a14:imgEffect>
                    <a14:imgEffect>
                      <a14:colorTemperature colorTemp="7939"/>
                    </a14:imgEffect>
                    <a14:imgEffect>
                      <a14:saturation sat="24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9398" y="55831"/>
            <a:ext cx="1000111" cy="6480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813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428" y="126911"/>
            <a:ext cx="1615443" cy="493777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6428" y="2340354"/>
            <a:ext cx="7944220" cy="4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003" y="764704"/>
            <a:ext cx="8640960" cy="601142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076311" y="4885489"/>
            <a:ext cx="663883" cy="527433"/>
          </a:xfrm>
          <a:prstGeom prst="roundRect">
            <a:avLst/>
          </a:prstGeom>
          <a:solidFill>
            <a:srgbClr val="00B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62417" y="5575254"/>
            <a:ext cx="2046447" cy="596946"/>
          </a:xfrm>
          <a:prstGeom prst="roundRect">
            <a:avLst/>
          </a:prstGeom>
          <a:solidFill>
            <a:srgbClr val="00B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4"/>
          <p:cNvSpPr txBox="1"/>
          <p:nvPr/>
        </p:nvSpPr>
        <p:spPr>
          <a:xfrm>
            <a:off x="7644692" y="6534376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</a:p>
        </p:txBody>
      </p:sp>
      <p:pic>
        <p:nvPicPr>
          <p:cNvPr id="12" name="Picture 4" descr="D:\MAKANA\Рабочий стол\Сайт RARUS_ru\Логотип 1С-Рарус\2012_logo_Rarus_ne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820" y="744898"/>
            <a:ext cx="101926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33000"/>
                    </a14:imgEffect>
                    <a14:imgEffect>
                      <a14:colorTemperature colorTemp="7939"/>
                    </a14:imgEffect>
                    <a14:imgEffect>
                      <a14:saturation sat="24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9398" y="55831"/>
            <a:ext cx="1000111" cy="6480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7801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827584" y="1115918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1835696" y="107812"/>
            <a:ext cx="6552728" cy="10081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средств автоматизации (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1С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ITIL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7" name="Овал 6" descr="C:\Users\perepelica\Desktop\Презентация CEREC_Айман\Исходники\iStock_000016534056Medium.jpg"/>
          <p:cNvSpPr/>
          <p:nvPr/>
        </p:nvSpPr>
        <p:spPr>
          <a:xfrm>
            <a:off x="260939" y="266185"/>
            <a:ext cx="1407600" cy="1407600"/>
          </a:xfrm>
          <a:prstGeom prst="ellipse">
            <a:avLst/>
          </a:prstGeom>
          <a:blipFill>
            <a:blip r:embed="rId4" cstate="print"/>
            <a:srcRect/>
            <a:stretch>
              <a:fillRect/>
            </a:stretch>
          </a:blipFill>
          <a:ln w="7937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877518"/>
            <a:ext cx="3567233" cy="2378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1878464"/>
            <a:ext cx="3459868" cy="2376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79"/>
          <a:stretch/>
        </p:blipFill>
        <p:spPr>
          <a:xfrm>
            <a:off x="4294339" y="4365104"/>
            <a:ext cx="3567233" cy="2312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365104"/>
            <a:ext cx="3459868" cy="2302975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 rot="5400000">
            <a:off x="4061389" y="2995770"/>
            <a:ext cx="576064" cy="14165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4077132" y="5445766"/>
            <a:ext cx="576064" cy="14165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5789923" y="4365104"/>
            <a:ext cx="576064" cy="14165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800000">
            <a:off x="2125470" y="4365104"/>
            <a:ext cx="576064" cy="14165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4"/>
          <p:cNvSpPr txBox="1"/>
          <p:nvPr/>
        </p:nvSpPr>
        <p:spPr>
          <a:xfrm>
            <a:off x="7668344" y="6637743"/>
            <a:ext cx="1630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2016г.</a:t>
            </a: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" descr="D:\MAKANA\Рабочий стол\Сайт RARUS_ru\Логотип 1С-Рарус\2012_logo_Rarus_ne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820" y="744898"/>
            <a:ext cx="101926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33000"/>
                    </a14:imgEffect>
                    <a14:imgEffect>
                      <a14:colorTemperature colorTemp="7939"/>
                    </a14:imgEffect>
                    <a14:imgEffect>
                      <a14:saturation sat="24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9398" y="55831"/>
            <a:ext cx="1000111" cy="6480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9831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107504" y="188640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1560" y="1052736"/>
            <a:ext cx="835292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Удовлетворенность медицинского персонала возросла. По итогам опросов проблема качества работы инженерно технической службы больше не звучит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Наведен порядок в управленческом учете активов и их жизненных циклов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Мы платим инженерам не за ремонты и устранение поломок. Платим на основании удовлетворенности внутренних клиентов стабильностью работы оборудования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Нет бардака с ППР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Наведен порядок с технической документацией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Понятна и контролируема зона ответственности поставщиков оборудования в части исполнения с их стороны сервисных регламентных работ в части гарантийных обязательств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ru-RU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467544" y="332656"/>
            <a:ext cx="8352928" cy="576064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результаты проекта</a:t>
            </a: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33000"/>
                    </a14:imgEffect>
                    <a14:imgEffect>
                      <a14:colorTemperature colorTemp="7939"/>
                    </a14:imgEffect>
                    <a14:imgEffect>
                      <a14:saturation sat="24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9398" y="55831"/>
            <a:ext cx="1000111" cy="6480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114300" prst="relaxedInset"/>
            <a:contourClr>
              <a:srgbClr val="969696"/>
            </a:contourClr>
          </a:sp3d>
        </p:spPr>
      </p:pic>
      <p:pic>
        <p:nvPicPr>
          <p:cNvPr id="6" name="Picture 4" descr="D:\MAKANA\Рабочий стол\Сайт RARUS_ru\Логотип 1С-Рарус\2012_logo_Rarus_ne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820" y="744898"/>
            <a:ext cx="101926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1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107504" y="188640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1744096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Разработанные и имеющиеся в базовой версии ПО 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отчеты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Отчет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качестве ведения 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инцидентов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тчет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ремонтам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тчет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инициаторам и 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исполнителям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тчет о качестве ведения заявок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ru-RU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endParaRPr lang="ru-RU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позволили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рассчитать и ввести новые показатели: </a:t>
            </a:r>
            <a:endParaRPr lang="ru-RU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ачество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ведения 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заявок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ru-RU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редняя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оценка качества устранения 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инцидента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оля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закрытых заказ нарядов из числа зарегистрированных в 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системе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юджет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ремонтов по внеплановым инцидентам и т.д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680112" y="482694"/>
            <a:ext cx="6348272" cy="576064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результаты проекта</a:t>
            </a: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 descr="C:\Users\perepelica\Desktop\Презентация CEREC_Айман\Исходники\iStock_000016534056Medium.jpg"/>
          <p:cNvSpPr/>
          <p:nvPr/>
        </p:nvSpPr>
        <p:spPr>
          <a:xfrm>
            <a:off x="272512" y="272691"/>
            <a:ext cx="1407600" cy="1407600"/>
          </a:xfrm>
          <a:prstGeom prst="ellipse">
            <a:avLst/>
          </a:prstGeom>
          <a:blipFill>
            <a:blip r:embed="rId4" cstate="print"/>
            <a:srcRect/>
            <a:stretch>
              <a:fillRect/>
            </a:stretch>
          </a:blipFill>
          <a:ln w="7937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4"/>
          <p:cNvSpPr txBox="1"/>
          <p:nvPr/>
        </p:nvSpPr>
        <p:spPr>
          <a:xfrm>
            <a:off x="7668344" y="6637743"/>
            <a:ext cx="1630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2016г.</a:t>
            </a: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 descr="D:\MAKANA\Рабочий стол\Сайт RARUS_ru\Логотип 1С-Рарус\2012_logo_Rarus_n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820" y="744898"/>
            <a:ext cx="101926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33000"/>
                    </a14:imgEffect>
                    <a14:imgEffect>
                      <a14:colorTemperature colorTemp="7939"/>
                    </a14:imgEffect>
                    <a14:imgEffect>
                      <a14:saturation sat="24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9398" y="55831"/>
            <a:ext cx="1000111" cy="6480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664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107504" y="188640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1680291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Появилась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возможность более объективно и детально оценивать качество работы технической службы. </a:t>
            </a:r>
            <a:endParaRPr lang="ru-RU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endParaRPr lang="ru-RU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основании этих данных удалось разработать и внедрить новую систему мотивации 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специалистов. </a:t>
            </a:r>
          </a:p>
          <a:p>
            <a:pPr lvl="0"/>
            <a:endParaRPr lang="ru-RU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Повысилась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исполнительская дисциплина и возросла заинтересованность сотрудников в результатах их работы. </a:t>
            </a:r>
            <a:endParaRPr lang="ru-RU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Это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положительно сказалось на эффективности работы службы технической поддержки в целом. 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680112" y="482694"/>
            <a:ext cx="6348272" cy="576064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результаты проекта</a:t>
            </a: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 descr="C:\Users\perepelica\Desktop\Презентация CEREC_Айман\Исходники\iStock_000016534056Medium.jpg"/>
          <p:cNvSpPr/>
          <p:nvPr/>
        </p:nvSpPr>
        <p:spPr>
          <a:xfrm>
            <a:off x="272512" y="272691"/>
            <a:ext cx="1407600" cy="1407600"/>
          </a:xfrm>
          <a:prstGeom prst="ellipse">
            <a:avLst/>
          </a:prstGeom>
          <a:blipFill>
            <a:blip r:embed="rId4" cstate="print"/>
            <a:srcRect/>
            <a:stretch>
              <a:fillRect/>
            </a:stretch>
          </a:blipFill>
          <a:ln w="7937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Box 4"/>
          <p:cNvSpPr txBox="1"/>
          <p:nvPr/>
        </p:nvSpPr>
        <p:spPr>
          <a:xfrm>
            <a:off x="7668344" y="6637743"/>
            <a:ext cx="1630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2016г.</a:t>
            </a: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D:\MAKANA\Рабочий стол\Сайт RARUS_ru\Логотип 1С-Рарус\2012_logo_Rarus_n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820" y="744898"/>
            <a:ext cx="101926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33000"/>
                    </a14:imgEffect>
                    <a14:imgEffect>
                      <a14:colorTemperature colorTemp="7939"/>
                    </a14:imgEffect>
                    <a14:imgEffect>
                      <a14:saturation sat="24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9398" y="55831"/>
            <a:ext cx="1000111" cy="6480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0190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107504" y="188640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2060848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Расширение функционала ПО 1С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:ITIL 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Стандарт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lvl="0"/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Добавлена функция прикрепления техдокументации к активам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ru-RU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Добавлена функция автоматического оповещения специалистов технической службы о регистрации новой заявки в системе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электронной почте.</a:t>
            </a:r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680112" y="482694"/>
            <a:ext cx="6348272" cy="576064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результаты проекта</a:t>
            </a: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 descr="C:\Users\perepelica\Desktop\Презентация CEREC_Айман\Исходники\iStock_000016534056Medium.jpg"/>
          <p:cNvSpPr/>
          <p:nvPr/>
        </p:nvSpPr>
        <p:spPr>
          <a:xfrm>
            <a:off x="272512" y="272691"/>
            <a:ext cx="1407600" cy="1407600"/>
          </a:xfrm>
          <a:prstGeom prst="ellipse">
            <a:avLst/>
          </a:prstGeom>
          <a:blipFill>
            <a:blip r:embed="rId4" cstate="print"/>
            <a:srcRect/>
            <a:stretch>
              <a:fillRect/>
            </a:stretch>
          </a:blipFill>
          <a:ln w="7937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extBox 4"/>
          <p:cNvSpPr txBox="1"/>
          <p:nvPr/>
        </p:nvSpPr>
        <p:spPr>
          <a:xfrm>
            <a:off x="7668344" y="6637743"/>
            <a:ext cx="1630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2016г.</a:t>
            </a: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D:\MAKANA\Рабочий стол\Сайт RARUS_ru\Логотип 1С-Рарус\2012_logo_Rarus_n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820" y="744898"/>
            <a:ext cx="101926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33000"/>
                    </a14:imgEffect>
                    <a14:imgEffect>
                      <a14:colorTemperature colorTemp="7939"/>
                    </a14:imgEffect>
                    <a14:imgEffect>
                      <a14:saturation sat="24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9398" y="55831"/>
            <a:ext cx="1000111" cy="6480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832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107504" y="188640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1412776"/>
            <a:ext cx="835292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Организован учет жизненного цикла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активов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электронного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каталога технической документации в единой БД активов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Реализован единый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сервис по обслуживанию заявок на устранение инцидентов и планово-предупредительные ремонты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Существенно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увеличилась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скорость реагирования и устранения неисправностей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Сократилось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повторных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обращений на 30-40%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чем на 20 % сократились расходы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обслуживание оборудования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Увеличились сроки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службы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680112" y="482694"/>
            <a:ext cx="6348272" cy="576064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результаты проекта</a:t>
            </a: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 descr="C:\Users\perepelica\Desktop\Презентация CEREC_Айман\Исходники\iStock_000016534056Medium.jpg"/>
          <p:cNvSpPr/>
          <p:nvPr/>
        </p:nvSpPr>
        <p:spPr>
          <a:xfrm>
            <a:off x="272512" y="272691"/>
            <a:ext cx="1407600" cy="1407600"/>
          </a:xfrm>
          <a:prstGeom prst="ellipse">
            <a:avLst/>
          </a:prstGeom>
          <a:blipFill>
            <a:blip r:embed="rId4" cstate="print"/>
            <a:srcRect/>
            <a:stretch>
              <a:fillRect/>
            </a:stretch>
          </a:blipFill>
          <a:ln w="7937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extBox 4"/>
          <p:cNvSpPr txBox="1"/>
          <p:nvPr/>
        </p:nvSpPr>
        <p:spPr>
          <a:xfrm>
            <a:off x="7668344" y="6637743"/>
            <a:ext cx="1630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2016г.</a:t>
            </a: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D:\MAKANA\Рабочий стол\Сайт RARUS_ru\Логотип 1С-Рарус\2012_logo_Rarus_n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820" y="744898"/>
            <a:ext cx="101926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33000"/>
                    </a14:imgEffect>
                    <a14:imgEffect>
                      <a14:colorTemperature colorTemp="7939"/>
                    </a14:imgEffect>
                    <a14:imgEffect>
                      <a14:saturation sat="24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9398" y="55831"/>
            <a:ext cx="1000111" cy="6480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643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48509781"/>
              </p:ext>
            </p:extLst>
          </p:nvPr>
        </p:nvGraphicFramePr>
        <p:xfrm>
          <a:off x="-1260648" y="260648"/>
          <a:ext cx="10513168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1726410" y="459208"/>
            <a:ext cx="5184542" cy="10081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4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0202" y="2348880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результате успешного опыта реализации проекта по внедрению 1С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:ITIL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двух крупнейших сетевых стоматологических клиниках города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Челябинск мы разработали универсальное консалтинговое решение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Бережливое обслуживание медоборудования с применением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1C:ITIL” </a:t>
            </a:r>
          </a:p>
          <a:p>
            <a:pPr lvl="0" algn="just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Мы предлагаем  успешный опыт полученный при реализации нашего решения в медицинских организациях,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учетом специфики всех процессов в данной отрасли и доработки программного обеспечения под новые регламенты и нужды.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9153335" cy="1183821"/>
          </a:xfrm>
          <a:prstGeom prst="rect">
            <a:avLst/>
          </a:prstGeom>
        </p:spPr>
      </p:pic>
      <p:pic>
        <p:nvPicPr>
          <p:cNvPr id="8" name="Picture 3" descr="D:\MAKANA\Рабочий стол\1C_ITIL\Логотип\itil2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5454" y="1619824"/>
            <a:ext cx="503870" cy="50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MAKANA\Рабочий стол\Сайт RARUS_ru\Логотип 1С-Рарус\2012_logo_Rarus_ne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73360"/>
            <a:ext cx="1872208" cy="39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161" y="1152377"/>
            <a:ext cx="998087" cy="1083922"/>
          </a:xfrm>
          <a:prstGeom prst="rect">
            <a:avLst/>
          </a:prstGeom>
        </p:spPr>
      </p:pic>
      <p:sp>
        <p:nvSpPr>
          <p:cNvPr id="12" name="TextBox 4"/>
          <p:cNvSpPr txBox="1"/>
          <p:nvPr/>
        </p:nvSpPr>
        <p:spPr>
          <a:xfrm>
            <a:off x="7668344" y="6637743"/>
            <a:ext cx="1630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2016г.</a:t>
            </a: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95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107504" y="188640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1412776"/>
            <a:ext cx="835292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Дата </a:t>
            </a:r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основания – 2002 год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Миссия</a:t>
            </a:r>
          </a:p>
          <a:p>
            <a:pPr marL="444500" lvl="0" indent="363538">
              <a:buFont typeface="Wingdings" panose="05000000000000000000" pitchFamily="2" charset="2"/>
              <a:buChar char="ü"/>
            </a:pPr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ru-RU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Продвигаясь </a:t>
            </a:r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совершенству, собственным примером </a:t>
            </a:r>
            <a:r>
              <a:rPr lang="ru-RU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повышать </a:t>
            </a:r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уровень и </a:t>
            </a:r>
            <a:r>
              <a:rPr lang="ru-RU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доступность медицины </a:t>
            </a:r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РОССИИ     создавая новое качество жизни людей каждый день </a:t>
            </a:r>
            <a:endParaRPr lang="ru-RU" sz="2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Видение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Белый </a:t>
            </a:r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Кит это управляемая сетевая компания.</a:t>
            </a:r>
          </a:p>
          <a:p>
            <a:pPr marL="444500" lvl="0">
              <a:buFont typeface="Wingdings" panose="05000000000000000000" pitchFamily="2" charset="2"/>
              <a:buChar char="ü"/>
            </a:pPr>
            <a:r>
              <a:rPr lang="ru-RU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Мы </a:t>
            </a:r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используем весь потенциал электронного </a:t>
            </a:r>
            <a:r>
              <a:rPr lang="ru-RU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управления</a:t>
            </a:r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marL="444500" lvl="0">
              <a:buFont typeface="Wingdings" panose="05000000000000000000" pitchFamily="2" charset="2"/>
              <a:buChar char="ü"/>
            </a:pPr>
            <a:r>
              <a:rPr lang="ru-RU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Мы </a:t>
            </a:r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имеем достоверную информацию о процессах </a:t>
            </a:r>
            <a:r>
              <a:rPr lang="ru-RU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происходящих </a:t>
            </a:r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компании,  качестве их выполнения, </a:t>
            </a:r>
            <a:r>
              <a:rPr lang="ru-RU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показателях </a:t>
            </a:r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любой момент времени, и в любом месте.</a:t>
            </a:r>
          </a:p>
          <a:p>
            <a:pPr marL="444500" lvl="0">
              <a:buFont typeface="Wingdings" panose="05000000000000000000" pitchFamily="2" charset="2"/>
              <a:buChar char="ü"/>
            </a:pPr>
            <a:r>
              <a:rPr lang="ru-RU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Компания </a:t>
            </a:r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Белый Кит это холдинг, управляемый по </a:t>
            </a:r>
            <a:r>
              <a:rPr lang="ru-RU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показателям </a:t>
            </a:r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экономической эффективности и </a:t>
            </a:r>
            <a:r>
              <a:rPr lang="ru-RU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удовлетворенности </a:t>
            </a:r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сотрудников. </a:t>
            </a:r>
          </a:p>
          <a:p>
            <a:pPr lvl="0" algn="just"/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7668344" y="6637743"/>
            <a:ext cx="1630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2016г.</a:t>
            </a: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D:\MAKANA\Рабочий стол\Сайт RARUS_ru\Логотип 1С-Рарус\2012_logo_Rarus_n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0670" y="749326"/>
            <a:ext cx="101926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33000"/>
                    </a14:imgEffect>
                    <a14:imgEffect>
                      <a14:colorTemperature colorTemp="7939"/>
                    </a14:imgEffect>
                    <a14:imgEffect>
                      <a14:saturation sat="24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248" y="60259"/>
            <a:ext cx="1000111" cy="6480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8996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79624054"/>
              </p:ext>
            </p:extLst>
          </p:nvPr>
        </p:nvGraphicFramePr>
        <p:xfrm>
          <a:off x="107504" y="188640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090" y="2492896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9153335" cy="11838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8238" y="5661247"/>
            <a:ext cx="9156904" cy="905835"/>
          </a:xfrm>
          <a:prstGeom prst="rect">
            <a:avLst/>
          </a:prstGeom>
          <a:gradFill>
            <a:gsLst>
              <a:gs pos="0">
                <a:schemeClr val="bg1">
                  <a:alpha val="38000"/>
                  <a:lumMod val="67000"/>
                </a:schemeClr>
              </a:gs>
              <a:gs pos="74000">
                <a:schemeClr val="bg1">
                  <a:lumMod val="9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5048" y="5513854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1600" dirty="0">
                <a:solidFill>
                  <a:srgbClr val="000000"/>
                </a:solidFill>
                <a:latin typeface="Helvetica Neue"/>
              </a:rPr>
              <a:t>С уважением, </a:t>
            </a:r>
            <a:r>
              <a:rPr lang="ru-RU" sz="1600" dirty="0" smtClean="0">
                <a:solidFill>
                  <a:srgbClr val="000000"/>
                </a:solidFill>
                <a:latin typeface="Helvetica Neue"/>
              </a:rPr>
              <a:t>генеральный директор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000000"/>
                </a:solidFill>
                <a:latin typeface="Helvetica Neue"/>
              </a:rPr>
              <a:t>ГК «Белый Кит» Егор Хребтов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Helvetica Neue"/>
              </a:rPr>
              <a:t>Тел.: </a:t>
            </a:r>
            <a:r>
              <a:rPr lang="ru-RU" sz="1600" dirty="0" smtClean="0">
                <a:solidFill>
                  <a:srgbClr val="000000"/>
                </a:solidFill>
                <a:latin typeface="Helvetica Neue"/>
              </a:rPr>
              <a:t>+73519093030 </a:t>
            </a:r>
            <a:r>
              <a:rPr lang="ru-RU" sz="1600" dirty="0">
                <a:solidFill>
                  <a:srgbClr val="000000"/>
                </a:solidFill>
                <a:latin typeface="Helvetica Neue"/>
              </a:rPr>
              <a:t>e-</a:t>
            </a:r>
            <a:r>
              <a:rPr lang="ru-RU" sz="1600" dirty="0" err="1">
                <a:solidFill>
                  <a:srgbClr val="000000"/>
                </a:solidFill>
                <a:latin typeface="Helvetica Neue"/>
              </a:rPr>
              <a:t>mail</a:t>
            </a:r>
            <a:r>
              <a:rPr lang="ru-RU" sz="1600" dirty="0">
                <a:solidFill>
                  <a:srgbClr val="000000"/>
                </a:solidFill>
                <a:latin typeface="Helvetica Neue"/>
              </a:rPr>
              <a:t>: </a:t>
            </a:r>
            <a:r>
              <a:rPr lang="en-US" sz="1600" dirty="0" smtClean="0">
                <a:solidFill>
                  <a:srgbClr val="000000"/>
                </a:solidFill>
                <a:latin typeface="Helvetica Neue"/>
              </a:rPr>
              <a:t>egorkit@gmail.com</a:t>
            </a:r>
            <a:r>
              <a:rPr lang="ru-RU" sz="1600" dirty="0" smtClean="0">
                <a:solidFill>
                  <a:srgbClr val="000000"/>
                </a:solidFill>
                <a:latin typeface="Helvetica Neue"/>
              </a:rPr>
              <a:t> </a:t>
            </a:r>
            <a:endParaRPr lang="ru-RU" sz="1600" dirty="0"/>
          </a:p>
        </p:txBody>
      </p:sp>
      <p:sp>
        <p:nvSpPr>
          <p:cNvPr id="9" name="TextBox 4"/>
          <p:cNvSpPr txBox="1"/>
          <p:nvPr/>
        </p:nvSpPr>
        <p:spPr>
          <a:xfrm>
            <a:off x="3671184" y="6567082"/>
            <a:ext cx="1630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2016г.</a:t>
            </a: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9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107504" y="188640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2026039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Вертикально и горизонтально диверсифицированный 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медицинский - стоматологический холдинг</a:t>
            </a:r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Сеть стоматологических клиник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Зуботехническое производство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Торговое направление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Учебный центр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Консалтинговое направление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Франчайзинг </a:t>
            </a:r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/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Более 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250 сотрудников</a:t>
            </a:r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 докторов</a:t>
            </a:r>
          </a:p>
          <a:p>
            <a:pPr lvl="0" algn="just"/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2" descr="http://belkit.ru/sites/default/files/img_0279_mini_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58880"/>
            <a:ext cx="2483767" cy="1881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"/>
          <p:cNvSpPr txBox="1"/>
          <p:nvPr/>
        </p:nvSpPr>
        <p:spPr>
          <a:xfrm>
            <a:off x="7668344" y="6637743"/>
            <a:ext cx="1630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2016г.</a:t>
            </a: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D:\MAKANA\Рабочий стол\Сайт RARUS_ru\Логотип 1С-Рарус\2012_logo_Rarus_n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0670" y="749326"/>
            <a:ext cx="101926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33000"/>
                    </a14:imgEffect>
                    <a14:imgEffect>
                      <a14:colorTemperature colorTemp="7939"/>
                    </a14:imgEffect>
                    <a14:imgEffect>
                      <a14:saturation sat="24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248" y="60259"/>
            <a:ext cx="1000111" cy="6480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475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107504" y="188640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002" y="-1"/>
            <a:ext cx="9167527" cy="1185657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393295" y="2533926"/>
            <a:ext cx="835293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Группа к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омпаний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Белый Кит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наше  консалтинговое подразделение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Кит Рост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является партнером компании 1С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Рарус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 консалтингу и последующему внедрению продуктов 1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C: ITIL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через перепроектирование процессов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технических служб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ЛПУ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8" name="Picture 3" descr="D:\MAKANA\Рабочий стол\1C_ITIL\Логотип\itil2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3274" y="1488101"/>
            <a:ext cx="503870" cy="50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MAKANA\Рабочий стол\Сайт RARUS_ru\Логотип 1С-Рарус\2012_logo_Rarus_ne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5804" y="1541637"/>
            <a:ext cx="1872208" cy="39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185656"/>
            <a:ext cx="998087" cy="1083922"/>
          </a:xfrm>
          <a:prstGeom prst="rect">
            <a:avLst/>
          </a:prstGeom>
        </p:spPr>
      </p:pic>
      <p:pic>
        <p:nvPicPr>
          <p:cNvPr id="11" name="Picture 2" descr="http://businessstudio.ru/images/b/bs4_1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6672" y="1541637"/>
            <a:ext cx="1780511" cy="520117"/>
          </a:xfrm>
          <a:prstGeom prst="rect">
            <a:avLst/>
          </a:prstGeom>
          <a:noFill/>
          <a:extLst/>
        </p:spPr>
      </p:pic>
      <p:sp>
        <p:nvSpPr>
          <p:cNvPr id="12" name="TextBox 4"/>
          <p:cNvSpPr txBox="1"/>
          <p:nvPr/>
        </p:nvSpPr>
        <p:spPr>
          <a:xfrm>
            <a:off x="7668344" y="6637743"/>
            <a:ext cx="1630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2016г.</a:t>
            </a: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0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39039340"/>
              </p:ext>
            </p:extLst>
          </p:nvPr>
        </p:nvGraphicFramePr>
        <p:xfrm>
          <a:off x="107504" y="188640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2026039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«ITIL® (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IT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Infrastructure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Library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- это наиболее широко принятый в мире</a:t>
            </a:r>
          </a:p>
          <a:p>
            <a:pPr lvl="0" algn="just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подход к управлению ИТ- услугами. ITIL предлагает целостный набор лучших</a:t>
            </a:r>
          </a:p>
          <a:p>
            <a:pPr lvl="0" algn="just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практик, отражающих опыт частных и государственных компаний из разных</a:t>
            </a:r>
          </a:p>
          <a:p>
            <a:pPr lvl="0" algn="just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стран.	</a:t>
            </a:r>
            <a:endParaRPr lang="ru-RU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just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Сейчас, когда ITIL является мировым стандартом де-факто в области операционного управления ИТ  мы применили эти подходы в области операционного управления медицинскими активами</a:t>
            </a:r>
          </a:p>
        </p:txBody>
      </p:sp>
      <p:sp>
        <p:nvSpPr>
          <p:cNvPr id="10" name="TextBox 4"/>
          <p:cNvSpPr txBox="1"/>
          <p:nvPr/>
        </p:nvSpPr>
        <p:spPr>
          <a:xfrm>
            <a:off x="7668344" y="6637743"/>
            <a:ext cx="1630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2016г.</a:t>
            </a: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D:\MAKANA\Рабочий стол\Сайт RARUS_ru\Логотип 1С-Рарус\2012_logo_Rarus_n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0670" y="749326"/>
            <a:ext cx="101926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33000"/>
                    </a14:imgEffect>
                    <a14:imgEffect>
                      <a14:colorTemperature colorTemp="7939"/>
                    </a14:imgEffect>
                    <a14:imgEffect>
                      <a14:saturation sat="24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248" y="60259"/>
            <a:ext cx="1000111" cy="6480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364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3497233"/>
              </p:ext>
            </p:extLst>
          </p:nvPr>
        </p:nvGraphicFramePr>
        <p:xfrm>
          <a:off x="15365" y="-99392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хема 5"/>
          <p:cNvGraphicFramePr/>
          <p:nvPr>
            <p:extLst/>
          </p:nvPr>
        </p:nvGraphicFramePr>
        <p:xfrm>
          <a:off x="539552" y="1052736"/>
          <a:ext cx="8353030" cy="5650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4"/>
          <p:cNvSpPr txBox="1"/>
          <p:nvPr/>
        </p:nvSpPr>
        <p:spPr>
          <a:xfrm>
            <a:off x="7668344" y="6637743"/>
            <a:ext cx="1630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2016г.</a:t>
            </a: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D:\MAKANA\Рабочий стол\Сайт RARUS_ru\Логотип 1С-Рарус\2012_logo_Rarus_ne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820" y="744898"/>
            <a:ext cx="101926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33000"/>
                    </a14:imgEffect>
                    <a14:imgEffect>
                      <a14:colorTemperature colorTemp="7939"/>
                    </a14:imgEffect>
                    <a14:imgEffect>
                      <a14:saturation sat="24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9398" y="55831"/>
            <a:ext cx="1000111" cy="6480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7735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22188724"/>
              </p:ext>
            </p:extLst>
          </p:nvPr>
        </p:nvGraphicFramePr>
        <p:xfrm>
          <a:off x="107504" y="188640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1916832"/>
            <a:ext cx="835292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Частые превышения бюджета на ремонты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ru-RU" sz="2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Низкий </a:t>
            </a:r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уровень удовлетворенности медицинского персонала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низкая скорость реагирования и устранения инцидентов, частые выходы из строя оборудования и т.д.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);</a:t>
            </a:r>
            <a:endParaRPr lang="ru-RU" sz="2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Отсутствие централизованной базы данных оборудования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ru-RU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информацией о жизненном цикле активов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);</a:t>
            </a:r>
            <a:endParaRPr lang="ru-RU" sz="2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Заявки не фиксируются в полном объеме в единой БД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Отсутствие системных ППР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ru-RU" sz="2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Фиксированные системы оплаты труда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ru-RU" sz="2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Отсутствие аналитики по загрузке персонала, списанию запчастей.</a:t>
            </a:r>
          </a:p>
          <a:p>
            <a:pPr lvl="0" algn="just"/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Овал 6" descr="C:\Users\perepelica\Desktop\Презентация CEREC_Айман\Исходники\iStock_000016534056Medium.jpg"/>
          <p:cNvSpPr/>
          <p:nvPr/>
        </p:nvSpPr>
        <p:spPr>
          <a:xfrm>
            <a:off x="260938" y="259461"/>
            <a:ext cx="1406345" cy="14076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7937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extBox 4"/>
          <p:cNvSpPr txBox="1"/>
          <p:nvPr/>
        </p:nvSpPr>
        <p:spPr>
          <a:xfrm>
            <a:off x="7668344" y="6637743"/>
            <a:ext cx="1630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Кит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2016г.</a:t>
            </a: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D:\MAKANA\Рабочий стол\Сайт RARUS_ru\Логотип 1С-Рарус\2012_logo_Rarus_n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820" y="744898"/>
            <a:ext cx="101926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33000"/>
                    </a14:imgEffect>
                    <a14:imgEffect>
                      <a14:colorTemperature colorTemp="7939"/>
                    </a14:imgEffect>
                    <a14:imgEffect>
                      <a14:saturation sat="24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9398" y="55831"/>
            <a:ext cx="1000111" cy="6480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326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YHL0AN4yxWP6rbpeJii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QIQoYhKAdhY0TAjVFglB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sRxtYgFhsQbQR2acPMN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97Sh4Wf3q9VkhYZEnvoz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YHL0AN4yxWP6rbpeJii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QIQoYhKAdhY0TAjVFglB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sRxtYgFhsQbQR2acPMN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97Sh4Wf3q9VkhYZEnvoz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QIQoYhKAdhY0TAjVFgl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sRxtYgFhsQbQR2acPM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97Sh4Wf3q9VkhYZEnvoz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YHL0AN4yxWP6rbpeJii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QIQoYhKAdhY0TAjVFglB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sRxtYgFhsQbQR2acPMN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97Sh4Wf3q9VkhYZEnvoz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YHL0AN4yxWP6rbpeJiil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10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1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12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13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14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15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16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17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18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19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20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2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22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23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24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25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26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27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28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29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30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3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4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5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6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7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8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9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7437</TotalTime>
  <Words>4600</Words>
  <Application>Microsoft Office PowerPoint</Application>
  <PresentationFormat>Экран (4:3)</PresentationFormat>
  <Paragraphs>567</Paragraphs>
  <Slides>40</Slides>
  <Notes>38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Перепелица Вера</dc:creator>
  <cp:lastModifiedBy>-</cp:lastModifiedBy>
  <cp:revision>770</cp:revision>
  <cp:lastPrinted>2016-03-15T19:45:36Z</cp:lastPrinted>
  <dcterms:created xsi:type="dcterms:W3CDTF">2013-11-12T07:17:27Z</dcterms:created>
  <dcterms:modified xsi:type="dcterms:W3CDTF">2016-03-28T18:44:47Z</dcterms:modified>
</cp:coreProperties>
</file>