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1" r:id="rId6"/>
    <p:sldId id="262" r:id="rId7"/>
    <p:sldId id="263" r:id="rId8"/>
    <p:sldId id="259" r:id="rId9"/>
    <p:sldId id="260" r:id="rId10"/>
    <p:sldId id="266" r:id="rId11"/>
    <p:sldId id="264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C3C065-7FF5-4D1B-91CD-7EAAC9DFD0C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46C8A2-9342-42F3-AC7D-5F133535D2FE}">
      <dgm:prSet phldrT="[Текст]" custT="1"/>
      <dgm:spPr/>
      <dgm:t>
        <a:bodyPr/>
        <a:lstStyle/>
        <a:p>
          <a:r>
            <a:rPr lang="ru-RU" sz="4000" dirty="0" smtClean="0"/>
            <a:t>Органы </a:t>
          </a:r>
        </a:p>
        <a:p>
          <a:r>
            <a:rPr lang="ru-RU" sz="4000" dirty="0" smtClean="0"/>
            <a:t>управления</a:t>
          </a:r>
          <a:endParaRPr lang="en-US" sz="4000" dirty="0"/>
        </a:p>
      </dgm:t>
    </dgm:pt>
    <dgm:pt modelId="{DCE483A6-A099-4401-89E1-30CF44FA7EAD}" type="parTrans" cxnId="{29BD86BB-7087-4C41-A877-19BEE3B4E960}">
      <dgm:prSet/>
      <dgm:spPr/>
      <dgm:t>
        <a:bodyPr/>
        <a:lstStyle/>
        <a:p>
          <a:endParaRPr lang="en-US"/>
        </a:p>
      </dgm:t>
    </dgm:pt>
    <dgm:pt modelId="{08F12570-8129-47D3-A2CC-14EFE3B430F4}" type="sibTrans" cxnId="{29BD86BB-7087-4C41-A877-19BEE3B4E960}">
      <dgm:prSet/>
      <dgm:spPr/>
      <dgm:t>
        <a:bodyPr/>
        <a:lstStyle/>
        <a:p>
          <a:endParaRPr lang="en-US"/>
        </a:p>
      </dgm:t>
    </dgm:pt>
    <dgm:pt modelId="{0F1617E9-9C57-4EDF-8B19-1870894105A4}">
      <dgm:prSet phldrT="[Текст]" custT="1"/>
      <dgm:spPr/>
      <dgm:t>
        <a:bodyPr/>
        <a:lstStyle/>
        <a:p>
          <a:r>
            <a:rPr lang="ru-RU" sz="2400" dirty="0" smtClean="0"/>
            <a:t>Врачи и медработники</a:t>
          </a:r>
          <a:endParaRPr lang="en-US" sz="2400" dirty="0"/>
        </a:p>
      </dgm:t>
    </dgm:pt>
    <dgm:pt modelId="{C872D397-0507-4F12-8A52-2E766A9201E7}" type="parTrans" cxnId="{E5E08F8D-9516-4D24-8A9B-070F84826B89}">
      <dgm:prSet/>
      <dgm:spPr/>
      <dgm:t>
        <a:bodyPr/>
        <a:lstStyle/>
        <a:p>
          <a:endParaRPr lang="en-US"/>
        </a:p>
      </dgm:t>
    </dgm:pt>
    <dgm:pt modelId="{00E8717E-22D6-4CF6-BA6A-6B3DE4A30048}" type="sibTrans" cxnId="{E5E08F8D-9516-4D24-8A9B-070F84826B89}">
      <dgm:prSet/>
      <dgm:spPr/>
      <dgm:t>
        <a:bodyPr/>
        <a:lstStyle/>
        <a:p>
          <a:endParaRPr lang="en-US"/>
        </a:p>
      </dgm:t>
    </dgm:pt>
    <dgm:pt modelId="{A0C39653-6F55-46F1-AE6F-38A2494C25AA}">
      <dgm:prSet phldrT="[Текст]"/>
      <dgm:spPr/>
      <dgm:t>
        <a:bodyPr/>
        <a:lstStyle/>
        <a:p>
          <a:r>
            <a:rPr lang="ru-RU" dirty="0" smtClean="0"/>
            <a:t>Пациенты</a:t>
          </a:r>
          <a:endParaRPr lang="en-US" dirty="0"/>
        </a:p>
      </dgm:t>
    </dgm:pt>
    <dgm:pt modelId="{D71CF2BD-A8D9-44DC-AEB5-6DDE42F330A1}" type="parTrans" cxnId="{AA85DDA3-2D9D-4A72-A4DD-F317AACFCCD7}">
      <dgm:prSet/>
      <dgm:spPr/>
      <dgm:t>
        <a:bodyPr/>
        <a:lstStyle/>
        <a:p>
          <a:endParaRPr lang="en-US"/>
        </a:p>
      </dgm:t>
    </dgm:pt>
    <dgm:pt modelId="{0FFF0B0A-6207-4BE6-9600-00EA1F675C0F}" type="sibTrans" cxnId="{AA85DDA3-2D9D-4A72-A4DD-F317AACFCCD7}">
      <dgm:prSet/>
      <dgm:spPr/>
      <dgm:t>
        <a:bodyPr/>
        <a:lstStyle/>
        <a:p>
          <a:endParaRPr lang="en-US"/>
        </a:p>
      </dgm:t>
    </dgm:pt>
    <dgm:pt modelId="{12F52CE0-4BB5-4BE7-AC53-057E87EB1E80}" type="pres">
      <dgm:prSet presAssocID="{15C3C065-7FF5-4D1B-91CD-7EAAC9DFD0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5A7DB6-4DF1-45B5-9141-641355739724}" type="pres">
      <dgm:prSet presAssocID="{A846C8A2-9342-42F3-AC7D-5F133535D2FE}" presName="dummy" presStyleCnt="0"/>
      <dgm:spPr/>
    </dgm:pt>
    <dgm:pt modelId="{51529681-0801-47E4-84CD-CEC51FFC1E97}" type="pres">
      <dgm:prSet presAssocID="{A846C8A2-9342-42F3-AC7D-5F133535D2FE}" presName="node" presStyleLbl="revTx" presStyleIdx="0" presStyleCnt="3" custScaleX="172593" custScaleY="84630" custRadScaleRad="94855" custRadScaleInc="25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3CF8B5-BC7C-49E4-AE31-FC8851456150}" type="pres">
      <dgm:prSet presAssocID="{08F12570-8129-47D3-A2CC-14EFE3B430F4}" presName="sibTrans" presStyleLbl="node1" presStyleIdx="0" presStyleCnt="3"/>
      <dgm:spPr/>
      <dgm:t>
        <a:bodyPr/>
        <a:lstStyle/>
        <a:p>
          <a:endParaRPr lang="en-US"/>
        </a:p>
      </dgm:t>
    </dgm:pt>
    <dgm:pt modelId="{AED7082E-5589-4B53-883D-7C5AB4511393}" type="pres">
      <dgm:prSet presAssocID="{0F1617E9-9C57-4EDF-8B19-1870894105A4}" presName="dummy" presStyleCnt="0"/>
      <dgm:spPr/>
    </dgm:pt>
    <dgm:pt modelId="{C5C6394E-DEE1-4E69-A18D-FA370EE2E248}" type="pres">
      <dgm:prSet presAssocID="{0F1617E9-9C57-4EDF-8B19-1870894105A4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DCEC7-E35C-4E41-A764-B7D176725838}" type="pres">
      <dgm:prSet presAssocID="{00E8717E-22D6-4CF6-BA6A-6B3DE4A30048}" presName="sibTrans" presStyleLbl="node1" presStyleIdx="1" presStyleCnt="3"/>
      <dgm:spPr/>
      <dgm:t>
        <a:bodyPr/>
        <a:lstStyle/>
        <a:p>
          <a:endParaRPr lang="en-US"/>
        </a:p>
      </dgm:t>
    </dgm:pt>
    <dgm:pt modelId="{35ED756F-C519-49BB-BA45-2FB112350C88}" type="pres">
      <dgm:prSet presAssocID="{A0C39653-6F55-46F1-AE6F-38A2494C25AA}" presName="dummy" presStyleCnt="0"/>
      <dgm:spPr/>
    </dgm:pt>
    <dgm:pt modelId="{CCCAB199-5C58-4048-9A79-9D3F6E2E96B3}" type="pres">
      <dgm:prSet presAssocID="{A0C39653-6F55-46F1-AE6F-38A2494C25AA}" presName="node" presStyleLbl="revTx" presStyleIdx="2" presStyleCnt="3" custScaleX="39791" custScaleY="67750" custRadScaleRad="100489" custRadScaleInc="9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31C68C-8357-4D26-80EB-CB0910426C85}" type="pres">
      <dgm:prSet presAssocID="{0FFF0B0A-6207-4BE6-9600-00EA1F675C0F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E4D9A98C-6BD1-43FE-83F0-7CFA69025BE7}" type="presOf" srcId="{0FFF0B0A-6207-4BE6-9600-00EA1F675C0F}" destId="{0C31C68C-8357-4D26-80EB-CB0910426C85}" srcOrd="0" destOrd="0" presId="urn:microsoft.com/office/officeart/2005/8/layout/cycle1"/>
    <dgm:cxn modelId="{E5E08F8D-9516-4D24-8A9B-070F84826B89}" srcId="{15C3C065-7FF5-4D1B-91CD-7EAAC9DFD0CA}" destId="{0F1617E9-9C57-4EDF-8B19-1870894105A4}" srcOrd="1" destOrd="0" parTransId="{C872D397-0507-4F12-8A52-2E766A9201E7}" sibTransId="{00E8717E-22D6-4CF6-BA6A-6B3DE4A30048}"/>
    <dgm:cxn modelId="{0F975857-6B25-49CE-8A33-C658796ACA71}" type="presOf" srcId="{0F1617E9-9C57-4EDF-8B19-1870894105A4}" destId="{C5C6394E-DEE1-4E69-A18D-FA370EE2E248}" srcOrd="0" destOrd="0" presId="urn:microsoft.com/office/officeart/2005/8/layout/cycle1"/>
    <dgm:cxn modelId="{AA85DDA3-2D9D-4A72-A4DD-F317AACFCCD7}" srcId="{15C3C065-7FF5-4D1B-91CD-7EAAC9DFD0CA}" destId="{A0C39653-6F55-46F1-AE6F-38A2494C25AA}" srcOrd="2" destOrd="0" parTransId="{D71CF2BD-A8D9-44DC-AEB5-6DDE42F330A1}" sibTransId="{0FFF0B0A-6207-4BE6-9600-00EA1F675C0F}"/>
    <dgm:cxn modelId="{29BD86BB-7087-4C41-A877-19BEE3B4E960}" srcId="{15C3C065-7FF5-4D1B-91CD-7EAAC9DFD0CA}" destId="{A846C8A2-9342-42F3-AC7D-5F133535D2FE}" srcOrd="0" destOrd="0" parTransId="{DCE483A6-A099-4401-89E1-30CF44FA7EAD}" sibTransId="{08F12570-8129-47D3-A2CC-14EFE3B430F4}"/>
    <dgm:cxn modelId="{1BC756EF-3024-421F-94D2-DBDE6468D70B}" type="presOf" srcId="{08F12570-8129-47D3-A2CC-14EFE3B430F4}" destId="{B23CF8B5-BC7C-49E4-AE31-FC8851456150}" srcOrd="0" destOrd="0" presId="urn:microsoft.com/office/officeart/2005/8/layout/cycle1"/>
    <dgm:cxn modelId="{F6ACE10E-DA6B-48EE-964B-0C9A26BD1BA5}" type="presOf" srcId="{A0C39653-6F55-46F1-AE6F-38A2494C25AA}" destId="{CCCAB199-5C58-4048-9A79-9D3F6E2E96B3}" srcOrd="0" destOrd="0" presId="urn:microsoft.com/office/officeart/2005/8/layout/cycle1"/>
    <dgm:cxn modelId="{CE99DF24-F40A-436F-A01B-4B575F2C5127}" type="presOf" srcId="{00E8717E-22D6-4CF6-BA6A-6B3DE4A30048}" destId="{161DCEC7-E35C-4E41-A764-B7D176725838}" srcOrd="0" destOrd="0" presId="urn:microsoft.com/office/officeart/2005/8/layout/cycle1"/>
    <dgm:cxn modelId="{1910856B-F7BE-4252-B50D-16315CED6AB5}" type="presOf" srcId="{15C3C065-7FF5-4D1B-91CD-7EAAC9DFD0CA}" destId="{12F52CE0-4BB5-4BE7-AC53-057E87EB1E80}" srcOrd="0" destOrd="0" presId="urn:microsoft.com/office/officeart/2005/8/layout/cycle1"/>
    <dgm:cxn modelId="{B3704195-57DE-42CA-A77A-D16AA5F4D9A3}" type="presOf" srcId="{A846C8A2-9342-42F3-AC7D-5F133535D2FE}" destId="{51529681-0801-47E4-84CD-CEC51FFC1E97}" srcOrd="0" destOrd="0" presId="urn:microsoft.com/office/officeart/2005/8/layout/cycle1"/>
    <dgm:cxn modelId="{3CE83855-ECE4-489E-A962-D2F635B6817E}" type="presParOf" srcId="{12F52CE0-4BB5-4BE7-AC53-057E87EB1E80}" destId="{C95A7DB6-4DF1-45B5-9141-641355739724}" srcOrd="0" destOrd="0" presId="urn:microsoft.com/office/officeart/2005/8/layout/cycle1"/>
    <dgm:cxn modelId="{87E862B6-474A-45DC-83F2-06243CABD171}" type="presParOf" srcId="{12F52CE0-4BB5-4BE7-AC53-057E87EB1E80}" destId="{51529681-0801-47E4-84CD-CEC51FFC1E97}" srcOrd="1" destOrd="0" presId="urn:microsoft.com/office/officeart/2005/8/layout/cycle1"/>
    <dgm:cxn modelId="{1E6E29F3-BE63-410D-B197-81B8E980FD41}" type="presParOf" srcId="{12F52CE0-4BB5-4BE7-AC53-057E87EB1E80}" destId="{B23CF8B5-BC7C-49E4-AE31-FC8851456150}" srcOrd="2" destOrd="0" presId="urn:microsoft.com/office/officeart/2005/8/layout/cycle1"/>
    <dgm:cxn modelId="{DADE18F8-CBB2-423D-A073-660944F746CA}" type="presParOf" srcId="{12F52CE0-4BB5-4BE7-AC53-057E87EB1E80}" destId="{AED7082E-5589-4B53-883D-7C5AB4511393}" srcOrd="3" destOrd="0" presId="urn:microsoft.com/office/officeart/2005/8/layout/cycle1"/>
    <dgm:cxn modelId="{B576C047-2710-4844-96B0-BDE73A96EF01}" type="presParOf" srcId="{12F52CE0-4BB5-4BE7-AC53-057E87EB1E80}" destId="{C5C6394E-DEE1-4E69-A18D-FA370EE2E248}" srcOrd="4" destOrd="0" presId="urn:microsoft.com/office/officeart/2005/8/layout/cycle1"/>
    <dgm:cxn modelId="{2A4955AB-7547-4742-8736-D0B6F9B52F51}" type="presParOf" srcId="{12F52CE0-4BB5-4BE7-AC53-057E87EB1E80}" destId="{161DCEC7-E35C-4E41-A764-B7D176725838}" srcOrd="5" destOrd="0" presId="urn:microsoft.com/office/officeart/2005/8/layout/cycle1"/>
    <dgm:cxn modelId="{5FC674CD-FE7F-465E-A58D-A88F95736881}" type="presParOf" srcId="{12F52CE0-4BB5-4BE7-AC53-057E87EB1E80}" destId="{35ED756F-C519-49BB-BA45-2FB112350C88}" srcOrd="6" destOrd="0" presId="urn:microsoft.com/office/officeart/2005/8/layout/cycle1"/>
    <dgm:cxn modelId="{83915399-D893-45D9-A9F8-7FB67997224A}" type="presParOf" srcId="{12F52CE0-4BB5-4BE7-AC53-057E87EB1E80}" destId="{CCCAB199-5C58-4048-9A79-9D3F6E2E96B3}" srcOrd="7" destOrd="0" presId="urn:microsoft.com/office/officeart/2005/8/layout/cycle1"/>
    <dgm:cxn modelId="{9FF383C3-757F-4760-8D89-19C297F06E14}" type="presParOf" srcId="{12F52CE0-4BB5-4BE7-AC53-057E87EB1E80}" destId="{0C31C68C-8357-4D26-80EB-CB0910426C85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29681-0801-47E4-84CD-CEC51FFC1E97}">
      <dsp:nvSpPr>
        <dsp:cNvPr id="0" name=""/>
        <dsp:cNvSpPr/>
      </dsp:nvSpPr>
      <dsp:spPr>
        <a:xfrm>
          <a:off x="4281775" y="960897"/>
          <a:ext cx="3697257" cy="181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Органы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управления</a:t>
          </a:r>
          <a:endParaRPr lang="en-US" sz="4000" kern="1200" dirty="0"/>
        </a:p>
      </dsp:txBody>
      <dsp:txXfrm>
        <a:off x="4281775" y="960897"/>
        <a:ext cx="3697257" cy="1812929"/>
      </dsp:txXfrm>
    </dsp:sp>
    <dsp:sp modelId="{B23CF8B5-BC7C-49E4-AE31-FC8851456150}">
      <dsp:nvSpPr>
        <dsp:cNvPr id="0" name=""/>
        <dsp:cNvSpPr/>
      </dsp:nvSpPr>
      <dsp:spPr>
        <a:xfrm>
          <a:off x="1626436" y="74972"/>
          <a:ext cx="5063922" cy="5063922"/>
        </a:xfrm>
        <a:prstGeom prst="circularArrow">
          <a:avLst>
            <a:gd name="adj1" fmla="val 8249"/>
            <a:gd name="adj2" fmla="val 576168"/>
            <a:gd name="adj3" fmla="val 2736974"/>
            <a:gd name="adj4" fmla="val 276209"/>
            <a:gd name="adj5" fmla="val 962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6394E-DEE1-4E69-A18D-FA370EE2E248}">
      <dsp:nvSpPr>
        <dsp:cNvPr id="0" name=""/>
        <dsp:cNvSpPr/>
      </dsp:nvSpPr>
      <dsp:spPr>
        <a:xfrm>
          <a:off x="3202403" y="3540829"/>
          <a:ext cx="2142182" cy="2142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Врачи и медработники</a:t>
          </a:r>
          <a:endParaRPr lang="en-US" sz="2400" kern="1200" dirty="0"/>
        </a:p>
      </dsp:txBody>
      <dsp:txXfrm>
        <a:off x="3202403" y="3540829"/>
        <a:ext cx="2142182" cy="2142182"/>
      </dsp:txXfrm>
    </dsp:sp>
    <dsp:sp modelId="{161DCEC7-E35C-4E41-A764-B7D176725838}">
      <dsp:nvSpPr>
        <dsp:cNvPr id="0" name=""/>
        <dsp:cNvSpPr/>
      </dsp:nvSpPr>
      <dsp:spPr>
        <a:xfrm>
          <a:off x="1732304" y="-4979"/>
          <a:ext cx="5063922" cy="5063922"/>
        </a:xfrm>
        <a:prstGeom prst="circularArrow">
          <a:avLst>
            <a:gd name="adj1" fmla="val 8249"/>
            <a:gd name="adj2" fmla="val 576168"/>
            <a:gd name="adj3" fmla="val 10935278"/>
            <a:gd name="adj4" fmla="val 7242435"/>
            <a:gd name="adj5" fmla="val 962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AB199-5C58-4048-9A79-9D3F6E2E96B3}">
      <dsp:nvSpPr>
        <dsp:cNvPr id="0" name=""/>
        <dsp:cNvSpPr/>
      </dsp:nvSpPr>
      <dsp:spPr>
        <a:xfrm>
          <a:off x="2108220" y="648378"/>
          <a:ext cx="852395" cy="1451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Пациенты</a:t>
          </a:r>
          <a:endParaRPr lang="en-US" sz="1400" kern="1200" dirty="0"/>
        </a:p>
      </dsp:txBody>
      <dsp:txXfrm>
        <a:off x="2108220" y="648378"/>
        <a:ext cx="852395" cy="1451328"/>
      </dsp:txXfrm>
    </dsp:sp>
    <dsp:sp modelId="{0C31C68C-8357-4D26-80EB-CB0910426C85}">
      <dsp:nvSpPr>
        <dsp:cNvPr id="0" name=""/>
        <dsp:cNvSpPr/>
      </dsp:nvSpPr>
      <dsp:spPr>
        <a:xfrm>
          <a:off x="1645226" y="61285"/>
          <a:ext cx="5063922" cy="5063922"/>
        </a:xfrm>
        <a:prstGeom prst="circularArrow">
          <a:avLst>
            <a:gd name="adj1" fmla="val 8249"/>
            <a:gd name="adj2" fmla="val 576168"/>
            <a:gd name="adj3" fmla="val 17920590"/>
            <a:gd name="adj4" fmla="val 14051600"/>
            <a:gd name="adj5" fmla="val 962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20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29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704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E0F85-A260-4052-B240-1C00805D55F6}" type="datetimeFigureOut">
              <a:rPr lang="ru-RU">
                <a:solidFill>
                  <a:prstClr val="white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CAC36B-73CC-463F-BDB5-5452F6819A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507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52F67-5A23-4111-AEBC-D21AF44B9CEA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4B73D-FACC-4FAC-9F55-C7362B681A6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16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F6C25-14F1-44D4-9BA6-F7C34B5A4039}" type="datetimeFigureOut">
              <a:rPr lang="ru-RU">
                <a:solidFill>
                  <a:prstClr val="white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A3AB13-5731-4A8C-B346-7321716445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368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1E021-1918-4E7A-BB91-F471ACCFC9FD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4BF21-0E88-4E0A-AF23-DA6ED45AF25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43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FE13A-6C7D-4797-956C-977A3BCC2959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AA0A0-3200-4C0F-8142-FD014C39E3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76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B08D8-E1D1-44DF-BB78-57D0860BF9D7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84D10-0BE2-4D80-B629-4DD88748B4C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749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1F0E-EC5D-4BA1-834F-132972E339D6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676C2-65A1-420F-857E-C4A2894D2D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96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4F18F-8373-4E20-BFD9-F2B398C24A8A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CA7B6321-ADFD-44F5-AA58-54089AF07E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608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00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086F7-4562-4B24-8F54-51FFD97F02B1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61D7B-EC62-495C-AD74-A4CDCE4AB1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0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21AF1-10A4-468C-98AE-484FFB777F09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D6D9B-29D1-49B6-8B9F-EDC09D6C55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93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6B014-39EF-4574-AEFE-D9F9B12B008E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5A094-86DA-451C-AC17-F93D714740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3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 Non-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36" y="228605"/>
            <a:ext cx="8363938" cy="7478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9436" y="1447800"/>
            <a:ext cx="8363938" cy="11313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675"/>
              </a:spcAft>
              <a:buNone/>
              <a:defRPr sz="3000" spc="-75" baseline="0">
                <a:latin typeface="Segoe UI Light" pitchFamily="34" charset="0"/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500" spc="-38" baseline="0"/>
            </a:lvl2pPr>
            <a:lvl3pPr marL="0" indent="0">
              <a:spcBef>
                <a:spcPts val="0"/>
              </a:spcBef>
              <a:spcAft>
                <a:spcPts val="300"/>
              </a:spcAft>
              <a:buNone/>
              <a:defRPr sz="1500"/>
            </a:lvl3pPr>
            <a:lvl4pPr marL="0" indent="0">
              <a:spcBef>
                <a:spcPts val="0"/>
              </a:spcBef>
              <a:spcAft>
                <a:spcPts val="300"/>
              </a:spcAft>
              <a:buNone/>
              <a:defRPr/>
            </a:lvl4pPr>
            <a:lvl5pPr marL="0" indent="0">
              <a:spcBef>
                <a:spcPts val="0"/>
              </a:spcBef>
              <a:spcAft>
                <a:spcPts val="3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6716762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59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8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0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37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380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52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CFDAE-0BD2-4697-AF22-E34377FE035A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05C5-4B5C-4089-B14F-C3D65B445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78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E057C6-3DB5-4C91-AE82-E958F97C04DD}" type="datetimeFigureOut">
              <a:rPr lang="ru-RU">
                <a:solidFill>
                  <a:prstClr val="black">
                    <a:tint val="9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21.03.2016</a:t>
            </a:fld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863ED4-1E54-453E-B72E-32D4475B6E4A}" type="slidenum"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8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riszing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minzdrav.ru/docs/mzsr/orders/1331" TargetMode="External"/><Relationship Id="rId2" Type="http://schemas.openxmlformats.org/officeDocument/2006/relationships/hyperlink" Target="http://www.rosminzdrav.ru/docs/mzsr/projects/1708" TargetMode="Externa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rgbClr val="002060"/>
                </a:solidFill>
              </a:rPr>
              <a:t>Электронная медицинская карта: </a:t>
            </a:r>
            <a:r>
              <a:rPr lang="ru-RU" sz="6000" b="1" dirty="0" smtClean="0">
                <a:solidFill>
                  <a:srgbClr val="002060"/>
                </a:solidFill>
              </a:rPr>
              <a:t/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как </a:t>
            </a:r>
            <a:r>
              <a:rPr lang="ru-RU" b="1" dirty="0">
                <a:solidFill>
                  <a:srgbClr val="002060"/>
                </a:solidFill>
              </a:rPr>
              <a:t>оправдать ожидания </a:t>
            </a:r>
            <a:r>
              <a:rPr lang="ru-RU" sz="4900" b="1" dirty="0">
                <a:solidFill>
                  <a:srgbClr val="002060"/>
                </a:solidFill>
              </a:rPr>
              <a:t>медработников и пациентов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460" y="4265801"/>
            <a:ext cx="8109098" cy="7920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Зингерман Б.В.  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boriszing@gmail.com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941168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зав. отд. ИТ Гематологического научного центра МЗ РФ</a:t>
            </a:r>
            <a:r>
              <a:rPr lang="ru-RU" sz="2000" dirty="0" smtClean="0"/>
              <a:t>,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рук</a:t>
            </a:r>
            <a:r>
              <a:rPr lang="ru-RU" sz="2000" dirty="0"/>
              <a:t>. рабочей группы "Электронная </a:t>
            </a:r>
            <a:r>
              <a:rPr lang="ru-RU" sz="2000" dirty="0" smtClean="0"/>
              <a:t>медицинская карта</a:t>
            </a:r>
            <a:r>
              <a:rPr lang="ru-RU" sz="2000" dirty="0"/>
              <a:t>" Экспертного совета по ИКТ Минздрава РФ</a:t>
            </a:r>
            <a:r>
              <a:rPr lang="ru-RU" sz="2000" dirty="0" smtClean="0"/>
              <a:t>,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рук.  </a:t>
            </a:r>
            <a:r>
              <a:rPr lang="ru-RU" sz="2000" dirty="0" err="1" smtClean="0"/>
              <a:t>пациенториентированного</a:t>
            </a:r>
            <a:r>
              <a:rPr lang="ru-RU" sz="2000" dirty="0" smtClean="0"/>
              <a:t> интернет-сервиса </a:t>
            </a:r>
            <a:r>
              <a:rPr lang="ru-RU" sz="2000" b="1" dirty="0" smtClean="0"/>
              <a:t>Мед</a:t>
            </a:r>
            <a:r>
              <a:rPr lang="en-US" sz="2000" b="1" dirty="0" smtClean="0"/>
              <a:t>@</a:t>
            </a:r>
            <a:r>
              <a:rPr lang="ru-RU" sz="2000" b="1" dirty="0" err="1" smtClean="0"/>
              <a:t>рхив</a:t>
            </a:r>
            <a:r>
              <a:rPr lang="en-US" sz="2000" dirty="0" smtClean="0"/>
              <a:t> (www.medarhiv.ru)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617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Судебная практика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9436" y="1447800"/>
            <a:ext cx="8363938" cy="5149552"/>
          </a:xfrm>
        </p:spPr>
        <p:txBody>
          <a:bodyPr/>
          <a:lstStyle/>
          <a:p>
            <a:r>
              <a:rPr lang="ru-RU" u="sng" dirty="0">
                <a:latin typeface="+mn-lt"/>
              </a:rPr>
              <a:t>Дело гражданина </a:t>
            </a:r>
            <a:r>
              <a:rPr lang="ru-RU" u="sng" dirty="0" smtClean="0">
                <a:latin typeface="+mn-lt"/>
              </a:rPr>
              <a:t> С.Д</a:t>
            </a:r>
            <a:r>
              <a:rPr lang="ru-RU" u="sng" dirty="0">
                <a:latin typeface="+mn-lt"/>
              </a:rPr>
              <a:t>.</a:t>
            </a:r>
            <a:endParaRPr lang="ru-RU" dirty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11 </a:t>
            </a:r>
            <a:r>
              <a:rPr lang="ru-RU" sz="2400" dirty="0">
                <a:latin typeface="+mn-lt"/>
              </a:rPr>
              <a:t>июня 2013 года С.Д. дан ответ на его заявление от 6 июня 2013 года за подписью главного врача С.Т., в котором указано на затруднительность копирования историй его болезни, поскольку это сопряжено с большими материальными и временными затратами, а больница не имеет возможности выделить свободные силы и средства для осуществления ксерокопирования обеих историй болезни полностью. </a:t>
            </a:r>
            <a:endParaRPr lang="ru-RU" sz="2400" dirty="0" smtClean="0">
              <a:latin typeface="+mn-lt"/>
            </a:endParaRPr>
          </a:p>
          <a:p>
            <a:r>
              <a:rPr lang="ru-RU" sz="2800" b="1" dirty="0" smtClean="0">
                <a:latin typeface="+mn-lt"/>
              </a:rPr>
              <a:t>Гражданин </a:t>
            </a:r>
            <a:r>
              <a:rPr lang="ru-RU" sz="2800" b="1" dirty="0">
                <a:latin typeface="+mn-lt"/>
              </a:rPr>
              <a:t>С.Д. обратился в суд с заявлением, в котором просил признать незаконным отказ главного врача СПб ГУЗ &lt;...&gt; С.Т. выдать ему копии истории его болезни. </a:t>
            </a:r>
          </a:p>
        </p:txBody>
      </p:sp>
    </p:spTree>
    <p:extLst>
      <p:ext uri="{BB962C8B-B14F-4D97-AF65-F5344CB8AC3E}">
        <p14:creationId xmlns:p14="http://schemas.microsoft.com/office/powerpoint/2010/main" val="33718027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3"/>
          <p:cNvSpPr>
            <a:spLocks noChangeArrowheads="1"/>
          </p:cNvSpPr>
          <p:nvPr/>
        </p:nvSpPr>
        <p:spPr bwMode="auto">
          <a:xfrm>
            <a:off x="174625" y="334963"/>
            <a:ext cx="8716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Явный конфликт интересов</a:t>
            </a:r>
          </a:p>
        </p:txBody>
      </p:sp>
      <p:pic>
        <p:nvPicPr>
          <p:cNvPr id="22531" name="Picture 2" descr="Бардак на рабочем мес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841500"/>
            <a:ext cx="260985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Box 1"/>
          <p:cNvSpPr txBox="1">
            <a:spLocks noChangeArrowheads="1"/>
          </p:cNvSpPr>
          <p:nvPr/>
        </p:nvSpPr>
        <p:spPr bwMode="auto">
          <a:xfrm>
            <a:off x="528638" y="5949950"/>
            <a:ext cx="2609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ЛПУ утонет в бумагах!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Лечить будет некогда! </a:t>
            </a:r>
          </a:p>
        </p:txBody>
      </p:sp>
      <p:pic>
        <p:nvPicPr>
          <p:cNvPr id="22533" name="Picture 4" descr="http://www.kardi.ru/upload/userfiles/images/patient_righ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79663"/>
            <a:ext cx="42672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10"/>
          <p:cNvSpPr txBox="1">
            <a:spLocks noChangeArrowheads="1"/>
          </p:cNvSpPr>
          <p:nvPr/>
        </p:nvSpPr>
        <p:spPr bwMode="auto">
          <a:xfrm>
            <a:off x="5180013" y="5302250"/>
            <a:ext cx="3856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Права пациента на информацию</a:t>
            </a:r>
          </a:p>
        </p:txBody>
      </p:sp>
      <p:sp>
        <p:nvSpPr>
          <p:cNvPr id="3" name="TextBox 2"/>
          <p:cNvSpPr txBox="1"/>
          <p:nvPr/>
        </p:nvSpPr>
        <p:spPr>
          <a:xfrm rot="1517701">
            <a:off x="1764208" y="3548064"/>
            <a:ext cx="5691123" cy="954107"/>
          </a:xfrm>
          <a:prstGeom prst="rect">
            <a:avLst/>
          </a:prstGeom>
          <a:solidFill>
            <a:schemeClr val="tx1">
              <a:alpha val="9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Выход: Электронный доступ к медицинской информации!</a:t>
            </a:r>
          </a:p>
        </p:txBody>
      </p:sp>
    </p:spTree>
    <p:extLst>
      <p:ext uri="{BB962C8B-B14F-4D97-AF65-F5344CB8AC3E}">
        <p14:creationId xmlns:p14="http://schemas.microsoft.com/office/powerpoint/2010/main" val="329592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Дорожная карта ИРИ -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Института развития интернета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6792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Предоставление пациенту доступа в электронном виде к его медицинским данным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746437"/>
              </p:ext>
            </p:extLst>
          </p:nvPr>
        </p:nvGraphicFramePr>
        <p:xfrm>
          <a:off x="310078" y="2060848"/>
          <a:ext cx="8784976" cy="47525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2488"/>
                <a:gridCol w="4392488"/>
              </a:tblGrid>
              <a:tr h="4752528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Внесение изменений в ч. 5 ст. 22 Федерального закона № 323-ФЗ «Об основах охраны здоровья граждан  в РФ»: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1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Пациент либо его законный представитель имеет право на основании письменного заявления получать отражающие состояние здоровья медицинские документы, их копии и выписки из медицинских документов...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Внесение изменений в п. 25 «Правил предоставления медицинскими организациями платных медицинских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услуг»</a:t>
                      </a:r>
                      <a:endParaRPr lang="ru-RU" sz="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Исполнителем после исполнения договора выдаются потребителю (законному представителю потребителя) медицинские документы (копии медицинских документов, выписки из медицинских документов), отражающие состояние его здоровья после получения платных медицинских услуг..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4915034"/>
            <a:ext cx="871296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в традиционном виде на бумажных носителях, </a:t>
            </a:r>
            <a:r>
              <a:rPr lang="ru-RU" b="1" i="1" dirty="0" smtClean="0"/>
              <a:t> </a:t>
            </a:r>
            <a:r>
              <a:rPr lang="ru-RU" b="1" i="1" u="sng" dirty="0" smtClean="0"/>
              <a:t>в </a:t>
            </a:r>
            <a:r>
              <a:rPr lang="ru-RU" b="1" i="1" u="sng" dirty="0"/>
              <a:t>электронном виде</a:t>
            </a:r>
            <a:r>
              <a:rPr lang="ru-RU" b="1" i="1" dirty="0"/>
              <a:t>,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том числе посредством пересылки в почтовых отправлениях, направляемых с использованием информационной системы организации федеральной почтовой связи, </a:t>
            </a:r>
            <a:endParaRPr lang="ru-RU" b="1" i="1" dirty="0" smtClean="0"/>
          </a:p>
          <a:p>
            <a:pPr algn="ctr"/>
            <a:r>
              <a:rPr lang="ru-RU" b="1" i="1" u="sng" dirty="0" smtClean="0"/>
              <a:t>или </a:t>
            </a:r>
            <a:r>
              <a:rPr lang="ru-RU" b="1" i="1" u="sng" dirty="0"/>
              <a:t>иным способом, указанным пациентом или его законным представителем в </a:t>
            </a:r>
            <a:r>
              <a:rPr lang="ru-RU" b="1" i="1" u="sng" dirty="0" smtClean="0"/>
              <a:t>заявлении.</a:t>
            </a:r>
            <a:endParaRPr lang="ru-RU" b="1" i="1" u="sng" dirty="0"/>
          </a:p>
        </p:txBody>
      </p:sp>
    </p:spTree>
    <p:extLst>
      <p:ext uri="{BB962C8B-B14F-4D97-AF65-F5344CB8AC3E}">
        <p14:creationId xmlns:p14="http://schemas.microsoft.com/office/powerpoint/2010/main" val="10736635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316747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Зачем?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835211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«Демонополизация» и право каждого человека запросить доставку электронных копий любых своих медицинских документов по любому электронному каналу послужат вовлечению граждан в заботу о собственном здоровье, а также </a:t>
            </a:r>
            <a:r>
              <a:rPr lang="ru-RU" sz="2400" b="1" dirty="0"/>
              <a:t>создадут почву для быстрого развития облачных интернет-сервисов</a:t>
            </a:r>
            <a:r>
              <a:rPr lang="ru-RU" sz="2400" dirty="0"/>
              <a:t>, обеспечивающих гражданам конфиденциальное хранение, управление и конструктивное использование своих медицинских данных. </a:t>
            </a:r>
            <a:endParaRPr lang="ru-RU" sz="2400" dirty="0" smtClean="0"/>
          </a:p>
          <a:p>
            <a:r>
              <a:rPr lang="ru-RU" sz="2400" b="1" dirty="0" smtClean="0"/>
              <a:t>На </a:t>
            </a:r>
            <a:r>
              <a:rPr lang="ru-RU" sz="2400" b="1" dirty="0"/>
              <a:t>этой базе можно будет выстраивать и сервисы дистанционного мониторинга, и консультирования, и широкий круг  </a:t>
            </a:r>
            <a:r>
              <a:rPr lang="ru-RU" sz="2400" b="1" dirty="0" err="1"/>
              <a:t>здоровьесберегающих</a:t>
            </a:r>
            <a:r>
              <a:rPr lang="ru-RU" sz="2400" b="1" dirty="0"/>
              <a:t> технологий. </a:t>
            </a:r>
          </a:p>
        </p:txBody>
      </p:sp>
    </p:spTree>
    <p:extLst>
      <p:ext uri="{BB962C8B-B14F-4D97-AF65-F5344CB8AC3E}">
        <p14:creationId xmlns:p14="http://schemas.microsoft.com/office/powerpoint/2010/main" val="2515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013" y="-963613"/>
            <a:ext cx="12192001" cy="975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89038" y="-1035050"/>
            <a:ext cx="12192001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16224" y="3257693"/>
            <a:ext cx="8188224" cy="2616101"/>
          </a:xfrm>
          <a:prstGeom prst="rect">
            <a:avLst/>
          </a:prstGeom>
          <a:solidFill>
            <a:srgbClr val="FD6E03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76200">
            <a:bevelB prst="relaxedInset"/>
            <a:extrusionClr>
              <a:schemeClr val="bg2">
                <a:lumMod val="75000"/>
              </a:schemeClr>
            </a:extrusionClr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u="sng" dirty="0" err="1">
                <a:solidFill>
                  <a:prstClr val="black"/>
                </a:solidFill>
              </a:rPr>
              <a:t>Мед@рхив</a:t>
            </a:r>
            <a:r>
              <a:rPr lang="ru-RU" sz="2800" b="1" dirty="0">
                <a:solidFill>
                  <a:prstClr val="black"/>
                </a:solidFill>
              </a:rPr>
              <a:t> – это </a:t>
            </a:r>
            <a:r>
              <a:rPr lang="ru-RU" sz="2800" b="1" dirty="0" smtClean="0">
                <a:solidFill>
                  <a:prstClr val="black"/>
                </a:solidFill>
              </a:rPr>
              <a:t>облачный сервис </a:t>
            </a:r>
            <a:r>
              <a:rPr lang="ru-RU" sz="2800" b="1" dirty="0">
                <a:solidFill>
                  <a:prstClr val="black"/>
                </a:solidFill>
              </a:rPr>
              <a:t>для </a:t>
            </a:r>
            <a:r>
              <a:rPr lang="ru-RU" sz="2800" b="1" dirty="0" smtClean="0">
                <a:solidFill>
                  <a:prstClr val="black"/>
                </a:solidFill>
              </a:rPr>
              <a:t>ЛЮДЕЙ (даже еще не пациентов), </a:t>
            </a:r>
            <a:r>
              <a:rPr lang="ru-RU" sz="2800" b="1" dirty="0">
                <a:solidFill>
                  <a:prstClr val="black"/>
                </a:solidFill>
              </a:rPr>
              <a:t>который позволяет собрать в одном месте </a:t>
            </a:r>
            <a:r>
              <a:rPr lang="ru-RU" sz="2800" b="1" dirty="0" smtClean="0">
                <a:solidFill>
                  <a:prstClr val="black"/>
                </a:solidFill>
              </a:rPr>
              <a:t> </a:t>
            </a:r>
            <a:r>
              <a:rPr lang="ru-RU" sz="2800" i="1" dirty="0" smtClean="0">
                <a:solidFill>
                  <a:prstClr val="black"/>
                </a:solidFill>
              </a:rPr>
              <a:t>(в хорошем смысле слова)  </a:t>
            </a:r>
          </a:p>
          <a:p>
            <a:pPr>
              <a:defRPr/>
            </a:pPr>
            <a:r>
              <a:rPr lang="ru-RU" sz="2800" b="1" dirty="0" smtClean="0">
                <a:solidFill>
                  <a:prstClr val="black"/>
                </a:solidFill>
              </a:rPr>
              <a:t>ВСЁ, что </a:t>
            </a:r>
            <a:r>
              <a:rPr lang="ru-RU" sz="2800" b="1" dirty="0">
                <a:solidFill>
                  <a:prstClr val="black"/>
                </a:solidFill>
              </a:rPr>
              <a:t>касается твоего здоровья</a:t>
            </a:r>
            <a:r>
              <a:rPr lang="ru-RU" sz="2800" b="1" dirty="0" smtClean="0">
                <a:solidFill>
                  <a:prstClr val="black"/>
                </a:solidFill>
              </a:rPr>
              <a:t>!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ru-RU" sz="2800" b="1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b="1" u="sng" dirty="0" smtClean="0">
                <a:solidFill>
                  <a:srgbClr val="002060"/>
                </a:solidFill>
              </a:rPr>
              <a:t>www.medarhiv.ru</a:t>
            </a:r>
            <a:r>
              <a:rPr lang="en-US" sz="2400" b="1" dirty="0" smtClean="0">
                <a:solidFill>
                  <a:prstClr val="black"/>
                </a:solidFill>
              </a:rPr>
              <a:t>       </a:t>
            </a:r>
            <a:r>
              <a:rPr lang="ru-RU" sz="2400" b="1" u="sng" dirty="0" err="1" smtClean="0">
                <a:solidFill>
                  <a:srgbClr val="002060"/>
                </a:solidFill>
              </a:rPr>
              <a:t>Медархив.РФ</a:t>
            </a:r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u="sng" smtClean="0">
                <a:solidFill>
                  <a:srgbClr val="002060"/>
                </a:solidFill>
              </a:rPr>
              <a:t>www.medarchive.com</a:t>
            </a:r>
            <a:endParaRPr lang="en-US" sz="2400" b="1" u="sng" dirty="0">
              <a:solidFill>
                <a:srgbClr val="002060"/>
              </a:solidFill>
            </a:endParaRPr>
          </a:p>
        </p:txBody>
      </p:sp>
      <p:sp>
        <p:nvSpPr>
          <p:cNvPr id="5" name="Заголовок 8"/>
          <p:cNvSpPr txBox="1">
            <a:spLocks/>
          </p:cNvSpPr>
          <p:nvPr/>
        </p:nvSpPr>
        <p:spPr>
          <a:xfrm>
            <a:off x="2339752" y="2420888"/>
            <a:ext cx="6213376" cy="701977"/>
          </a:xfrm>
          <a:prstGeom prst="rect">
            <a:avLst/>
          </a:prstGeom>
          <a:solidFill>
            <a:srgbClr val="FD6E03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dirty="0" smtClean="0">
                <a:solidFill>
                  <a:prstClr val="black"/>
                </a:solidFill>
              </a:rPr>
              <a:t>Что мы о себе думаем?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6" name="Picture 2" descr="http://www.medarhiv.ru/banners/468x60_1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-57241"/>
            <a:ext cx="4968552" cy="6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medarhiv.ru/img/skolkovo1g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940" y="1369391"/>
            <a:ext cx="9525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99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FFFF00"/>
                </a:solidFill>
              </a:rPr>
              <a:t>Информатизация здравоохранения</a:t>
            </a:r>
            <a:endParaRPr lang="en-US" sz="3800" dirty="0">
              <a:solidFill>
                <a:srgbClr val="FFFF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-180528" y="1408176"/>
          <a:ext cx="9324528" cy="568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8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… медработникам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456962"/>
            <a:ext cx="894317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Что изменилось в 2016 году? </a:t>
            </a:r>
          </a:p>
          <a:p>
            <a:r>
              <a:rPr lang="ru-RU" sz="2400" dirty="0" smtClean="0"/>
              <a:t>Опрос АРМИТ выявил новые ведущие факторы, тормозящие внедрение ИТ и, в том числе, ЭМК: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/>
              <a:t>Неопределенность экономической и др. выгоды от использования ИТ</a:t>
            </a:r>
            <a:r>
              <a:rPr lang="ru-RU" sz="2400" dirty="0" smtClean="0"/>
              <a:t>. </a:t>
            </a:r>
            <a:r>
              <a:rPr lang="ru-RU" sz="2400" b="1" dirty="0" smtClean="0"/>
              <a:t>Преимущества </a:t>
            </a:r>
            <a:r>
              <a:rPr lang="ru-RU" sz="2400" b="1" dirty="0"/>
              <a:t>от </a:t>
            </a:r>
            <a:r>
              <a:rPr lang="ru-RU" sz="2400" b="1" dirty="0" smtClean="0"/>
              <a:t>информатизации </a:t>
            </a:r>
            <a:r>
              <a:rPr lang="ru-RU" sz="2400" b="1" dirty="0"/>
              <a:t>не оправдывают вложенные </a:t>
            </a:r>
            <a:r>
              <a:rPr lang="ru-RU" sz="2400" b="1" dirty="0" smtClean="0"/>
              <a:t>средства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/>
              <a:t>Отсутствие документов, регламентирующих статус </a:t>
            </a:r>
            <a:r>
              <a:rPr lang="ru-RU" sz="2400" dirty="0" smtClean="0"/>
              <a:t>электронных документов </a:t>
            </a:r>
            <a:r>
              <a:rPr lang="ru-RU" sz="2400" dirty="0"/>
              <a:t>и электронной </a:t>
            </a:r>
            <a:r>
              <a:rPr lang="ru-RU" sz="2400" dirty="0" smtClean="0"/>
              <a:t>подписи</a:t>
            </a:r>
            <a:r>
              <a:rPr lang="ru-RU" sz="2400" dirty="0"/>
              <a:t>, что не позволяет вести </a:t>
            </a:r>
            <a:r>
              <a:rPr lang="ru-RU" sz="2400" b="1" dirty="0" smtClean="0"/>
              <a:t>только</a:t>
            </a:r>
            <a:r>
              <a:rPr lang="ru-RU" sz="2400" dirty="0" smtClean="0"/>
              <a:t> </a:t>
            </a:r>
            <a:r>
              <a:rPr lang="ru-RU" sz="2400" dirty="0"/>
              <a:t>электронные </a:t>
            </a:r>
            <a:r>
              <a:rPr lang="ru-RU" sz="2400" dirty="0" smtClean="0"/>
              <a:t>документы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/>
              <a:t>Невозможность отказа от ведения бумажной </a:t>
            </a:r>
            <a:r>
              <a:rPr lang="ru-RU" sz="2400" dirty="0"/>
              <a:t>документации, несмотря </a:t>
            </a:r>
            <a:r>
              <a:rPr lang="ru-RU" sz="2400" dirty="0" smtClean="0"/>
              <a:t>наведение электронной</a:t>
            </a:r>
          </a:p>
          <a:p>
            <a:r>
              <a:rPr lang="ru-RU" sz="2400" b="1" u="sng" dirty="0"/>
              <a:t>Следствие</a:t>
            </a:r>
            <a:r>
              <a:rPr lang="ru-RU" sz="2400" b="1" dirty="0"/>
              <a:t>: Увеличение объема работы при использовании </a:t>
            </a:r>
            <a:r>
              <a:rPr lang="ru-RU" sz="2400" b="1" dirty="0" smtClean="0"/>
              <a:t>информационной системы </a:t>
            </a:r>
            <a:r>
              <a:rPr lang="ru-RU" sz="2400" b="1" dirty="0"/>
              <a:t>вместо ожидаемой экономии </a:t>
            </a:r>
            <a:r>
              <a:rPr lang="ru-RU" sz="2400" b="1" dirty="0" smtClean="0"/>
              <a:t>времени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4385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40113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 2013 году мы были очень умными…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980728" y="2060848"/>
            <a:ext cx="56438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3</a:t>
            </a:r>
            <a:endParaRPr lang="ru-RU" sz="1100" dirty="0"/>
          </a:p>
          <a:p>
            <a:endParaRPr lang="ru-RU" sz="1100" dirty="0"/>
          </a:p>
          <a:p>
            <a:r>
              <a:rPr lang="ru-RU" sz="1100" dirty="0" smtClean="0"/>
              <a:t>3</a:t>
            </a:r>
            <a:endParaRPr lang="ru-RU" sz="11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772196"/>
              </p:ext>
            </p:extLst>
          </p:nvPr>
        </p:nvGraphicFramePr>
        <p:xfrm>
          <a:off x="7283" y="1011128"/>
          <a:ext cx="91440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0388"/>
                <a:gridCol w="1253612"/>
              </a:tblGrid>
              <a:tr h="63007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ЭЛЕКТРОННЫЙ ДОКУМЕНТООБОРОТ (ЭДО) И ЭЛЕКТРОННАЯ</a:t>
                      </a:r>
                    </a:p>
                    <a:p>
                      <a:r>
                        <a:rPr lang="ru-RU" sz="1800" dirty="0" smtClean="0"/>
                        <a:t>МЕДИЦИНСКАЯ КАРТА (ЭМК)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</a:t>
                      </a:r>
                      <a:endParaRPr lang="ru-RU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19. Разработать регламент использования ЭЦП в здравоохранении. Для обеспечения использования ЭЦП определить требования к необходимой инфраструктуре.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01.09.2013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20. Издать приказы Минздрава России о статусе ЭДО, о разрешении использования ЭМК в работе ЛПУ, возможности вести смешанный документооборот, о  </a:t>
                      </a:r>
                      <a:r>
                        <a:rPr lang="ru-RU" sz="1600" dirty="0" err="1" smtClean="0"/>
                        <a:t>стимулиро-вании</a:t>
                      </a:r>
                      <a:r>
                        <a:rPr lang="ru-RU" sz="1600" dirty="0" smtClean="0"/>
                        <a:t> использования ЭДО (в первую очередь, равноправие и равнозначность ведения электронного и бумажного документооборота, возможности ведения смешанного документооборота).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01.09.2013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6152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21. Определить статус электронных медицинских архивов и правила их ведения.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01.09.2013</a:t>
                      </a:r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22. Придать ЭМК полноценный юридический статус, который бы позволил отказаться от ведения медкарты на бумажном носителе, исключил бы возможность недобросовестного манипулирования медицинскими данными, являлся бы ресурсом, информация которого имела силу в суде.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01.09.2013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23. Издать нормативные документы, регламентирующие обмен данными, в </a:t>
                      </a:r>
                      <a:r>
                        <a:rPr lang="ru-RU" sz="1600" dirty="0" err="1" smtClean="0"/>
                        <a:t>т.ч</a:t>
                      </a:r>
                      <a:r>
                        <a:rPr lang="ru-RU" sz="1600" dirty="0" smtClean="0"/>
                        <a:t>. ЭМК, между региональными МИС и федеральной ИЭМК.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01.12.2013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24. Доработать регламенты ведения ЭМК (отказ от единой структуры ЭМК и </a:t>
                      </a:r>
                      <a:r>
                        <a:rPr lang="ru-RU" sz="1600" dirty="0" err="1" smtClean="0"/>
                        <a:t>использо-вание</a:t>
                      </a:r>
                      <a:r>
                        <a:rPr lang="ru-RU" sz="1600" dirty="0" smtClean="0"/>
                        <a:t> в качества образца ГОСТ Р 52636-2006 «Электронная история болезни. Общие положения»). Обеспечить скорейший пересмотр действующего ГОСТ с внесением тер-</a:t>
                      </a:r>
                      <a:r>
                        <a:rPr lang="ru-RU" sz="1600" dirty="0" err="1" smtClean="0"/>
                        <a:t>минологических</a:t>
                      </a:r>
                      <a:r>
                        <a:rPr lang="ru-RU" sz="1600" dirty="0" smtClean="0"/>
                        <a:t> и технологических изменений по итогам 5 лет его функционирования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01.12.2013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7956376" y="1700808"/>
            <a:ext cx="1080120" cy="496855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8100392" y="1700808"/>
            <a:ext cx="936104" cy="48965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07597" y="4355578"/>
            <a:ext cx="916661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2016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7212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17632" cy="12527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Из доклада на Медсофт-</a:t>
            </a:r>
            <a:r>
              <a:rPr lang="ru-RU" sz="6600" dirty="0" smtClean="0">
                <a:solidFill>
                  <a:srgbClr val="FFFF00"/>
                </a:solidFill>
              </a:rPr>
              <a:t>2015</a:t>
            </a:r>
            <a:endParaRPr lang="ru-RU" sz="11500" dirty="0">
              <a:solidFill>
                <a:srgbClr val="FFFF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556792"/>
            <a:ext cx="8229600" cy="1143000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  <a:extLst/>
          </a:lstStyle>
          <a:p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Проблема «</a:t>
            </a:r>
            <a:r>
              <a:rPr lang="ru-RU" sz="4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легитимизации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электронных медицинских </a:t>
            </a:r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карт:</a:t>
            </a:r>
            <a:endParaRPr lang="en-US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198" y="2852936"/>
            <a:ext cx="8229600" cy="1152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Какой нормативный документ должен их разрешить и регламентировать?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36564" y="4077072"/>
            <a:ext cx="66708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/>
              <a:t>ГОСТ или Приказ МЗ</a:t>
            </a:r>
            <a:r>
              <a:rPr lang="ru-RU" sz="5400" b="1" dirty="0" smtClean="0"/>
              <a:t>?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4735" y="5000402"/>
            <a:ext cx="5859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Надо пробовать оба пути!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976324"/>
            <a:ext cx="914856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Весь год шли бои местного значения на этой площадке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424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712968" cy="12527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7 октября 2015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Экспертному совету представлены: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6791"/>
            <a:ext cx="4320480" cy="50796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800" b="1" u="sng" dirty="0" smtClean="0"/>
              <a:t>Проекты ГОСТ по ЭМК:</a:t>
            </a:r>
          </a:p>
          <a:p>
            <a:endParaRPr lang="ru-RU" sz="800" dirty="0" smtClean="0"/>
          </a:p>
          <a:p>
            <a:r>
              <a:rPr lang="ru-RU" sz="2400" dirty="0" smtClean="0"/>
              <a:t>1. «Основные принципы</a:t>
            </a:r>
            <a:r>
              <a:rPr lang="ru-RU" sz="2400" dirty="0"/>
              <a:t>, термины и определения</a:t>
            </a:r>
            <a:r>
              <a:rPr lang="ru-RU" sz="2400" dirty="0" smtClean="0"/>
              <a:t>»</a:t>
            </a:r>
          </a:p>
          <a:p>
            <a:endParaRPr lang="ru-RU" sz="900" dirty="0"/>
          </a:p>
          <a:p>
            <a:r>
              <a:rPr lang="ru-RU" sz="2400" dirty="0" smtClean="0"/>
              <a:t>2. «Электронная </a:t>
            </a:r>
            <a:r>
              <a:rPr lang="ru-RU" sz="2400" dirty="0"/>
              <a:t>медицинская </a:t>
            </a:r>
            <a:r>
              <a:rPr lang="ru-RU" sz="2400" dirty="0" smtClean="0"/>
              <a:t>карта</a:t>
            </a:r>
            <a:r>
              <a:rPr lang="ru-RU" sz="2400" dirty="0"/>
              <a:t>, используемая в медицинской организации» </a:t>
            </a:r>
            <a:r>
              <a:rPr lang="ru-RU" i="1" dirty="0"/>
              <a:t>(пересмотр ГОСТ 52636-2006 «Электронная история болезни. Общие положения»)</a:t>
            </a:r>
          </a:p>
          <a:p>
            <a:endParaRPr lang="ru-RU" sz="900" dirty="0" smtClean="0"/>
          </a:p>
          <a:p>
            <a:r>
              <a:rPr lang="ru-RU" sz="2400" dirty="0" smtClean="0"/>
              <a:t>3. «Интегрированная </a:t>
            </a:r>
            <a:r>
              <a:rPr lang="ru-RU" sz="2400" dirty="0"/>
              <a:t>электронная медицинская карта</a:t>
            </a:r>
            <a:r>
              <a:rPr lang="ru-RU" sz="2400" dirty="0" smtClean="0"/>
              <a:t>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556792"/>
            <a:ext cx="4536504" cy="507831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800" b="1" u="sng" dirty="0" smtClean="0"/>
              <a:t>Проект приказа МЗ РФ </a:t>
            </a:r>
            <a:r>
              <a:rPr lang="ru-RU" sz="2000" dirty="0" smtClean="0"/>
              <a:t>регламентирующего </a:t>
            </a:r>
            <a:r>
              <a:rPr lang="ru-RU" sz="2000" b="1" dirty="0" smtClean="0"/>
              <a:t>СМЕШАННЫЙ</a:t>
            </a:r>
            <a:r>
              <a:rPr lang="ru-RU" sz="2000" dirty="0" smtClean="0"/>
              <a:t>  </a:t>
            </a:r>
            <a:r>
              <a:rPr lang="ru-RU" sz="2000" dirty="0" err="1" smtClean="0"/>
              <a:t>документооброт,в</a:t>
            </a:r>
            <a:r>
              <a:rPr lang="ru-RU" sz="2000" dirty="0" smtClean="0"/>
              <a:t> виде 2-х положений:</a:t>
            </a:r>
          </a:p>
          <a:p>
            <a:endParaRPr lang="ru-RU" sz="8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Общие </a:t>
            </a:r>
            <a:r>
              <a:rPr lang="ru-RU" sz="2000" dirty="0"/>
              <a:t>правила ведения медицинской документации с использованием электронного документооборота и средств Интегрированной электронной медицинской </a:t>
            </a:r>
            <a:r>
              <a:rPr lang="ru-RU" sz="2000" dirty="0" smtClean="0"/>
              <a:t>карты</a:t>
            </a:r>
          </a:p>
          <a:p>
            <a:pPr marL="457200" indent="-457200">
              <a:buAutoNum type="arabicPeriod"/>
            </a:pPr>
            <a:endParaRPr lang="ru-RU" sz="800" dirty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Общие </a:t>
            </a:r>
            <a:r>
              <a:rPr lang="ru-RU" sz="2000" dirty="0"/>
              <a:t>требования к обеспечению ведения медицинской документации в электронном виде при утверждении новых форм медицинской документации и пересмотре </a:t>
            </a:r>
            <a:r>
              <a:rPr lang="ru-RU" sz="2000" dirty="0" smtClean="0"/>
              <a:t>существующей</a:t>
            </a:r>
            <a:endParaRPr lang="ru-RU" sz="24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690336"/>
            <a:ext cx="8424936" cy="2308324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В соответствии с решением Экспертного совета в очередной раз собрали замечания и предложения (особое спасибо </a:t>
            </a:r>
            <a:r>
              <a:rPr lang="ru-RU" sz="2400" b="1" dirty="0" err="1" smtClean="0"/>
              <a:t>А.Гусеву</a:t>
            </a:r>
            <a:r>
              <a:rPr lang="ru-RU" sz="2400" b="1" dirty="0" smtClean="0"/>
              <a:t> и </a:t>
            </a:r>
            <a:r>
              <a:rPr lang="ru-RU" sz="2400" b="1" dirty="0" err="1" smtClean="0"/>
              <a:t>В.Варфоломееву</a:t>
            </a:r>
            <a:r>
              <a:rPr lang="ru-RU" sz="2400" b="1" dirty="0" smtClean="0"/>
              <a:t> за внесенные предложения).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Минздрав рассматривает возможность принятия этих документов в виде нормативных актов.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2328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… пациентам 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1628800"/>
            <a:ext cx="54726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«Ужас» в США: 53%  участников нового опроса говорят , что они не имеют </a:t>
            </a:r>
            <a:r>
              <a:rPr lang="ru-RU" sz="2800" b="1" u="sng" dirty="0" smtClean="0"/>
              <a:t>полного</a:t>
            </a:r>
            <a:r>
              <a:rPr lang="ru-RU" sz="2800" b="1" dirty="0" smtClean="0"/>
              <a:t> доступа к своей медицинской  информации.</a:t>
            </a:r>
          </a:p>
          <a:p>
            <a:endParaRPr lang="ru-RU" sz="2800" b="1" dirty="0"/>
          </a:p>
          <a:p>
            <a:r>
              <a:rPr lang="ru-RU" sz="2800" b="1" dirty="0" smtClean="0"/>
              <a:t>Видимо 47% имеют….</a:t>
            </a:r>
          </a:p>
          <a:p>
            <a:endParaRPr lang="ru-RU" sz="2800" b="1" dirty="0"/>
          </a:p>
          <a:p>
            <a:endParaRPr lang="ru-RU" sz="2800" b="1" dirty="0" smtClean="0"/>
          </a:p>
          <a:p>
            <a:r>
              <a:rPr lang="ru-RU" sz="4000" b="1" dirty="0" smtClean="0"/>
              <a:t>А как в России?  </a:t>
            </a:r>
          </a:p>
        </p:txBody>
      </p:sp>
      <p:pic>
        <p:nvPicPr>
          <p:cNvPr id="4" name="Рисунок 3" descr="http://filearchive.cnews.ru/img/cnews/2015/06/17/obama5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54341"/>
            <a:ext cx="3202615" cy="2130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61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747897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ФЗ № </a:t>
            </a:r>
            <a:r>
              <a:rPr lang="ru-RU" sz="3600" b="1" dirty="0" smtClean="0">
                <a:solidFill>
                  <a:srgbClr val="FFFF00"/>
                </a:solidFill>
              </a:rPr>
              <a:t>323: 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smtClean="0">
                <a:solidFill>
                  <a:srgbClr val="FFFF00"/>
                </a:solidFill>
              </a:rPr>
              <a:t>с</a:t>
            </a:r>
            <a:r>
              <a:rPr lang="ru-RU" sz="3600" b="1" dirty="0" smtClean="0">
                <a:solidFill>
                  <a:srgbClr val="FFFF00"/>
                </a:solidFill>
              </a:rPr>
              <a:t>татья 22 </a:t>
            </a:r>
            <a:br>
              <a:rPr lang="ru-RU" sz="3600" b="1" dirty="0" smtClean="0">
                <a:solidFill>
                  <a:srgbClr val="FFFF00"/>
                </a:solidFill>
              </a:rPr>
            </a:br>
            <a:r>
              <a:rPr lang="ru-RU" sz="3600" b="1" dirty="0" smtClean="0">
                <a:solidFill>
                  <a:srgbClr val="FFFF00"/>
                </a:solidFill>
              </a:rPr>
              <a:t>«Информация </a:t>
            </a:r>
            <a:r>
              <a:rPr lang="ru-RU" sz="3600" b="1" dirty="0">
                <a:solidFill>
                  <a:srgbClr val="FFFF00"/>
                </a:solidFill>
              </a:rPr>
              <a:t>о состоянии </a:t>
            </a:r>
            <a:r>
              <a:rPr lang="ru-RU" sz="3600" b="1" dirty="0" smtClean="0">
                <a:solidFill>
                  <a:srgbClr val="FFFF00"/>
                </a:solidFill>
              </a:rPr>
              <a:t>здоровья»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86820" y="1700808"/>
            <a:ext cx="8892480" cy="5760640"/>
          </a:xfrm>
        </p:spPr>
        <p:txBody>
          <a:bodyPr/>
          <a:lstStyle/>
          <a:p>
            <a:r>
              <a:rPr lang="ru-RU" sz="2000" b="1" dirty="0">
                <a:latin typeface="+mn-lt"/>
              </a:rPr>
              <a:t>4. Пациент либо его законный представитель имеет право непосредственно знакомиться с медицинской документацией, отражающей состояние его здоровья, </a:t>
            </a:r>
            <a:r>
              <a:rPr lang="ru-RU" sz="2000" b="1" i="1" u="sng" dirty="0">
                <a:latin typeface="+mn-lt"/>
              </a:rPr>
              <a:t>в порядке, установленном уполномоченным федеральным органом </a:t>
            </a:r>
            <a:r>
              <a:rPr lang="ru-RU" sz="2000" b="1" dirty="0">
                <a:latin typeface="+mn-lt"/>
              </a:rPr>
              <a:t>исполнительной власти, и получать на основании такой документации консультации у других специалистов. </a:t>
            </a:r>
            <a:endParaRPr lang="ru-RU" sz="2000" b="1" dirty="0" smtClean="0">
              <a:latin typeface="+mn-lt"/>
            </a:endParaRPr>
          </a:p>
          <a:p>
            <a:endParaRPr lang="ru-RU" sz="2000" b="1" dirty="0">
              <a:latin typeface="+mn-lt"/>
            </a:endParaRPr>
          </a:p>
          <a:p>
            <a:r>
              <a:rPr lang="ru-RU" sz="2000" b="1" dirty="0" smtClean="0">
                <a:latin typeface="+mn-lt"/>
              </a:rPr>
              <a:t>5</a:t>
            </a:r>
            <a:r>
              <a:rPr lang="ru-RU" sz="2000" b="1" dirty="0">
                <a:latin typeface="+mn-lt"/>
              </a:rPr>
              <a:t>. Пациент либо его законный представитель имеет право на основании письменного заявления получать отражающие состояние здоровья медицинские документы, их копии и выписки из медицинских документов. </a:t>
            </a:r>
            <a:r>
              <a:rPr lang="ru-RU" sz="2000" b="1" i="1" u="sng" dirty="0">
                <a:latin typeface="+mn-lt"/>
              </a:rPr>
              <a:t>Основания, порядок и сроки предоставления медицинских документов (их копий) и выписок из них устанавливаются уполномоченным федеральным органом исполнительной </a:t>
            </a:r>
            <a:r>
              <a:rPr lang="ru-RU" sz="2000" b="1" i="1" u="sng" dirty="0" smtClean="0">
                <a:latin typeface="+mn-lt"/>
              </a:rPr>
              <a:t>власти.</a:t>
            </a:r>
            <a:endParaRPr lang="ru-RU" sz="4400" b="1" i="1" u="sng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5949280"/>
            <a:ext cx="3866764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Приказ Минздрава?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5353398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183197" y="1628774"/>
            <a:ext cx="5684947" cy="2031325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9525" cmpd="thickThin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u="sng" dirty="0">
                <a:solidFill>
                  <a:prstClr val="black"/>
                </a:solidFill>
                <a:latin typeface="Arial" charset="0"/>
                <a:cs typeface="Arial" charset="0"/>
                <a:hlinkClick r:id="rId2"/>
              </a:rPr>
              <a:t>http://www.rosminzdrav.ru/docs/mzsr/projects/1708</a:t>
            </a:r>
            <a:endParaRPr lang="ru-RU" u="sng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Проект приказа Минздрава России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от 31 августа 2012 г.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Об утверждении оснований, порядка и сроков </a:t>
            </a: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предоставления пациенту либо его законному представителю медицинских документов (их копий) и выписок из них</a:t>
            </a: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3563888" y="3789040"/>
            <a:ext cx="5328270" cy="2862322"/>
          </a:xfrm>
          <a:prstGeom prst="rect">
            <a:avLst/>
          </a:prstGeom>
          <a:solidFill>
            <a:schemeClr val="tx1">
              <a:lumMod val="75000"/>
              <a:lumOff val="25000"/>
              <a:alpha val="22000"/>
            </a:schemeClr>
          </a:solidFill>
          <a:ln w="22225" cmpd="thickThin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Приказ Минздрава России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от 17 января 2013 г.</a:t>
            </a: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 №12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Об отмене приказа Министерства </a:t>
            </a: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здравоохранения Российской Федерации от 21 сентября 2012 г. № 207н «Об утверждении оснований, порядка и сроков предоставления пациенту либо его законному представителю медицинских документов (их копий) и выписок из них»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ru-RU" u="sng" dirty="0">
                <a:solidFill>
                  <a:prstClr val="black"/>
                </a:solidFill>
                <a:latin typeface="Arial" charset="0"/>
                <a:cs typeface="Arial" charset="0"/>
                <a:hlinkClick r:id="rId3"/>
              </a:rPr>
              <a:t>http://www.rosminzdrav.ru/docs/mzsr/orders/1331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512" name="Прямоугольник 3"/>
          <p:cNvSpPr>
            <a:spLocks noChangeArrowheads="1"/>
          </p:cNvSpPr>
          <p:nvPr/>
        </p:nvSpPr>
        <p:spPr bwMode="auto">
          <a:xfrm>
            <a:off x="174625" y="334963"/>
            <a:ext cx="8716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Недолгая, но яркая  жизнь приказа…</a:t>
            </a:r>
          </a:p>
        </p:txBody>
      </p:sp>
      <p:pic>
        <p:nvPicPr>
          <p:cNvPr id="21513" name="Picture 5" descr="http://thumbs.dreamstime.com/thumb_374/1236879374WLQ9j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4149725"/>
            <a:ext cx="154305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7" descr="https://encrypted-tbn3.gstatic.com/images?q=tbn:ANd9GcQhnbtJDKODgqi2GUlreKAy5o5envsBFBi7aXzIL3FcnMQ5HVcfG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463" y="1704975"/>
            <a:ext cx="14954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TextBox 3"/>
          <p:cNvSpPr txBox="1">
            <a:spLocks noChangeArrowheads="1"/>
          </p:cNvSpPr>
          <p:nvPr/>
        </p:nvSpPr>
        <p:spPr bwMode="auto">
          <a:xfrm>
            <a:off x="7599363" y="3189288"/>
            <a:ext cx="1292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ужас-ужас</a:t>
            </a:r>
          </a:p>
        </p:txBody>
      </p:sp>
      <p:sp>
        <p:nvSpPr>
          <p:cNvPr id="2" name="TextBox 1"/>
          <p:cNvSpPr txBox="1"/>
          <p:nvPr/>
        </p:nvSpPr>
        <p:spPr>
          <a:xfrm rot="19942812">
            <a:off x="302798" y="3537608"/>
            <a:ext cx="9087504" cy="1015663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Новая попытка </a:t>
            </a:r>
            <a:r>
              <a:rPr lang="ru-RU" sz="2000" b="1" dirty="0">
                <a:solidFill>
                  <a:srgbClr val="002060"/>
                </a:solidFill>
              </a:rPr>
              <a:t>11 августа 2015 г</a:t>
            </a:r>
            <a:r>
              <a:rPr lang="ru-RU" sz="2000" b="1" dirty="0" smtClean="0">
                <a:solidFill>
                  <a:srgbClr val="002060"/>
                </a:solidFill>
              </a:rPr>
              <a:t>. на </a:t>
            </a:r>
            <a:r>
              <a:rPr lang="en-US" sz="2000" b="1" dirty="0" smtClean="0">
                <a:solidFill>
                  <a:srgbClr val="002060"/>
                </a:solidFill>
              </a:rPr>
              <a:t>regulation.gov.ru </a:t>
            </a:r>
            <a:r>
              <a:rPr lang="ru-RU" sz="2000" b="1" dirty="0" smtClean="0">
                <a:solidFill>
                  <a:srgbClr val="002060"/>
                </a:solidFill>
              </a:rPr>
              <a:t>появилась новая версия.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Снова без возможности получения копий в электронном виде.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Движения по ней нет!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6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1168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Модульная</vt:lpstr>
      <vt:lpstr>Электронная медицинская карта:  как оправдать ожидания медработников и пациентов</vt:lpstr>
      <vt:lpstr>Информатизация здравоохранения</vt:lpstr>
      <vt:lpstr>… медработникам </vt:lpstr>
      <vt:lpstr>В 2013 году мы были очень умными…</vt:lpstr>
      <vt:lpstr>Из доклада на Медсофт-2015</vt:lpstr>
      <vt:lpstr>7 октября 2015 Экспертному совету представлены:</vt:lpstr>
      <vt:lpstr>… пациентам  </vt:lpstr>
      <vt:lpstr>ФЗ № 323:  статья 22  «Информация о состоянии здоровья»</vt:lpstr>
      <vt:lpstr>Презентация PowerPoint</vt:lpstr>
      <vt:lpstr>Судебная практика</vt:lpstr>
      <vt:lpstr>Презентация PowerPoint</vt:lpstr>
      <vt:lpstr>Дорожная карта ИРИ -  Института развития интернета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2016-03-20T11:09:19Z</dcterms:created>
  <dcterms:modified xsi:type="dcterms:W3CDTF">2016-03-21T10:01:50Z</dcterms:modified>
</cp:coreProperties>
</file>