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348" r:id="rId4"/>
    <p:sldId id="354" r:id="rId5"/>
    <p:sldId id="320" r:id="rId6"/>
    <p:sldId id="324" r:id="rId7"/>
    <p:sldId id="357" r:id="rId8"/>
    <p:sldId id="325" r:id="rId9"/>
    <p:sldId id="328" r:id="rId10"/>
    <p:sldId id="332" r:id="rId11"/>
    <p:sldId id="358" r:id="rId12"/>
    <p:sldId id="333" r:id="rId13"/>
    <p:sldId id="349" r:id="rId14"/>
    <p:sldId id="350" r:id="rId15"/>
    <p:sldId id="302" r:id="rId16"/>
    <p:sldId id="334" r:id="rId17"/>
    <p:sldId id="336" r:id="rId18"/>
    <p:sldId id="338" r:id="rId19"/>
    <p:sldId id="303" r:id="rId20"/>
    <p:sldId id="356" r:id="rId21"/>
    <p:sldId id="344" r:id="rId22"/>
    <p:sldId id="360" r:id="rId23"/>
    <p:sldId id="361" r:id="rId24"/>
    <p:sldId id="359" r:id="rId25"/>
    <p:sldId id="353" r:id="rId26"/>
    <p:sldId id="339" r:id="rId2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Добро пожаловать!" id="{E75E278A-FF0E-49A4-B170-79828D63BBAD}">
          <p14:sldIdLst>
            <p14:sldId id="256"/>
            <p14:sldId id="348"/>
            <p14:sldId id="354"/>
            <p14:sldId id="320"/>
            <p14:sldId id="324"/>
            <p14:sldId id="357"/>
            <p14:sldId id="325"/>
            <p14:sldId id="328"/>
            <p14:sldId id="332"/>
            <p14:sldId id="358"/>
            <p14:sldId id="333"/>
            <p14:sldId id="349"/>
            <p14:sldId id="350"/>
            <p14:sldId id="302"/>
            <p14:sldId id="334"/>
            <p14:sldId id="336"/>
            <p14:sldId id="338"/>
            <p14:sldId id="303"/>
            <p14:sldId id="356"/>
            <p14:sldId id="344"/>
            <p14:sldId id="360"/>
            <p14:sldId id="361"/>
            <p14:sldId id="359"/>
            <p14:sldId id="353"/>
            <p14:sldId id="339"/>
          </p14:sldIdLst>
        </p14:section>
        <p14:section name="Design, Impress, Work Together" id="{B9B51309-D148-4332-87C2-07BE32FBCA3B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Автор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AEAE"/>
    <a:srgbClr val="1A1A1A"/>
    <a:srgbClr val="1B1B1B"/>
    <a:srgbClr val="D24726"/>
    <a:srgbClr val="F0F0F0"/>
    <a:srgbClr val="D2B4A6"/>
    <a:srgbClr val="734F29"/>
    <a:srgbClr val="DD462F"/>
    <a:srgbClr val="AEB785"/>
    <a:srgbClr val="EFD5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89944" autoAdjust="0"/>
  </p:normalViewPr>
  <p:slideViewPr>
    <p:cSldViewPr snapToGrid="0">
      <p:cViewPr>
        <p:scale>
          <a:sx n="99" d="100"/>
          <a:sy n="99" d="100"/>
        </p:scale>
        <p:origin x="-150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6F2F2-BB0D-4041-97A7-D8D0E6E7BC8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7DA913-7250-4788-8470-D1AD0714CCAE}">
      <dgm:prSet phldrT="[Текст]"/>
      <dgm:spPr/>
      <dgm:t>
        <a:bodyPr/>
        <a:lstStyle/>
        <a:p>
          <a:r>
            <a:rPr lang="ru-RU" dirty="0" smtClean="0"/>
            <a:t>Пациентов</a:t>
          </a:r>
          <a:endParaRPr lang="en-US" dirty="0"/>
        </a:p>
      </dgm:t>
    </dgm:pt>
    <dgm:pt modelId="{E27546A5-27DA-4171-8B74-CC567C737F0A}" type="parTrans" cxnId="{7729BD39-0A5E-445C-AB2E-56051772CCE0}">
      <dgm:prSet/>
      <dgm:spPr/>
      <dgm:t>
        <a:bodyPr/>
        <a:lstStyle/>
        <a:p>
          <a:endParaRPr lang="en-US"/>
        </a:p>
      </dgm:t>
    </dgm:pt>
    <dgm:pt modelId="{680FEAFA-5F45-417E-BE89-F103A0E6E7B3}" type="sibTrans" cxnId="{7729BD39-0A5E-445C-AB2E-56051772CCE0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08FFE77-3038-4A24-B746-BF0254559BCC}">
      <dgm:prSet phldrT="[Текст]"/>
      <dgm:spPr/>
      <dgm:t>
        <a:bodyPr/>
        <a:lstStyle/>
        <a:p>
          <a:r>
            <a:rPr lang="ru-RU" dirty="0" smtClean="0"/>
            <a:t>Медицинские организации и врачей</a:t>
          </a:r>
          <a:endParaRPr lang="en-US" dirty="0"/>
        </a:p>
      </dgm:t>
    </dgm:pt>
    <dgm:pt modelId="{D62E9FE8-7A56-40F0-A406-5380643E48D0}" type="parTrans" cxnId="{3A433B3F-1D03-4873-B0E5-0E674B2D2EA6}">
      <dgm:prSet/>
      <dgm:spPr/>
      <dgm:t>
        <a:bodyPr/>
        <a:lstStyle/>
        <a:p>
          <a:endParaRPr lang="en-US"/>
        </a:p>
      </dgm:t>
    </dgm:pt>
    <dgm:pt modelId="{7242C55F-52A0-4A19-B950-D97131FA8F8E}" type="sibTrans" cxnId="{3A433B3F-1D03-4873-B0E5-0E674B2D2EA6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6372794-7017-4604-AC62-55EEDA5EC94B}">
      <dgm:prSet/>
      <dgm:spPr/>
      <dgm:t>
        <a:bodyPr/>
        <a:lstStyle/>
        <a:p>
          <a:pPr rtl="0"/>
          <a:r>
            <a:rPr lang="ru-RU" dirty="0" smtClean="0"/>
            <a:t> </a:t>
          </a:r>
          <a:endParaRPr lang="en-US" dirty="0"/>
        </a:p>
      </dgm:t>
    </dgm:pt>
    <dgm:pt modelId="{A274F4B6-37E9-4F53-A708-D306E19C5EDC}" type="parTrans" cxnId="{F5593157-021B-4F10-9FCD-3B9814531436}">
      <dgm:prSet/>
      <dgm:spPr/>
      <dgm:t>
        <a:bodyPr/>
        <a:lstStyle/>
        <a:p>
          <a:endParaRPr lang="en-US"/>
        </a:p>
      </dgm:t>
    </dgm:pt>
    <dgm:pt modelId="{BB1EFB05-8BD5-41FD-B603-896243EFC5A3}" type="sibTrans" cxnId="{F5593157-021B-4F10-9FCD-3B981453143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18BEA9EA-BC8D-4C7A-9576-8B269DD91305}">
      <dgm:prSet/>
      <dgm:spPr/>
      <dgm:t>
        <a:bodyPr/>
        <a:lstStyle/>
        <a:p>
          <a:pPr rtl="0"/>
          <a:r>
            <a:rPr lang="ru-RU" dirty="0" smtClean="0"/>
            <a:t>Организаторов здравоохранения</a:t>
          </a:r>
          <a:endParaRPr lang="en-US" dirty="0"/>
        </a:p>
      </dgm:t>
    </dgm:pt>
    <dgm:pt modelId="{FE8D546F-61E8-46EF-B452-9BFF1606C534}" type="parTrans" cxnId="{9E76308B-DC5B-4FB4-8157-7B7A4AA337D8}">
      <dgm:prSet/>
      <dgm:spPr/>
      <dgm:t>
        <a:bodyPr/>
        <a:lstStyle/>
        <a:p>
          <a:endParaRPr lang="en-US"/>
        </a:p>
      </dgm:t>
    </dgm:pt>
    <dgm:pt modelId="{E6B90CD0-EBA7-44E2-A348-4C44C9FFDD6D}" type="sibTrans" cxnId="{9E76308B-DC5B-4FB4-8157-7B7A4AA337D8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6B50E66-9B8C-4433-B7C8-1CAEC59CFA02}">
      <dgm:prSet/>
      <dgm:spPr/>
      <dgm:t>
        <a:bodyPr/>
        <a:lstStyle/>
        <a:p>
          <a:r>
            <a:rPr lang="ru-RU" dirty="0" smtClean="0"/>
            <a:t>Медицинское оборудование</a:t>
          </a:r>
          <a:endParaRPr lang="en-US" dirty="0"/>
        </a:p>
      </dgm:t>
    </dgm:pt>
    <dgm:pt modelId="{540A7694-9DA2-455A-A5E0-4736815D2277}" type="sibTrans" cxnId="{5DDD29C8-D92E-4876-9F78-FA5A2DA326DA}">
      <dgm:prSet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016A65-0C5B-4B98-9423-E75A430E7CD0}" type="parTrans" cxnId="{5DDD29C8-D92E-4876-9F78-FA5A2DA326DA}">
      <dgm:prSet/>
      <dgm:spPr/>
      <dgm:t>
        <a:bodyPr/>
        <a:lstStyle/>
        <a:p>
          <a:endParaRPr lang="en-US"/>
        </a:p>
      </dgm:t>
    </dgm:pt>
    <dgm:pt modelId="{FB9B85B7-D4D4-6443-A95B-F59DD49D2B49}">
      <dgm:prSet/>
      <dgm:spPr/>
      <dgm:t>
        <a:bodyPr/>
        <a:lstStyle/>
        <a:p>
          <a:r>
            <a:rPr lang="ru-RU" dirty="0" smtClean="0"/>
            <a:t>Поставщиков ИТ решений</a:t>
          </a:r>
          <a:endParaRPr lang="ru-RU" dirty="0"/>
        </a:p>
      </dgm:t>
    </dgm:pt>
    <dgm:pt modelId="{76B0DA9B-13EC-544D-9F7A-7D32A88F32E2}" type="parTrans" cxnId="{BAF32EFC-EA67-1146-BCAF-87B560F200A9}">
      <dgm:prSet/>
      <dgm:spPr/>
      <dgm:t>
        <a:bodyPr/>
        <a:lstStyle/>
        <a:p>
          <a:endParaRPr lang="ru-RU"/>
        </a:p>
      </dgm:t>
    </dgm:pt>
    <dgm:pt modelId="{7D81955D-859D-FD48-8C14-DF6EA317DBC6}" type="sibTrans" cxnId="{BAF32EFC-EA67-1146-BCAF-87B560F200A9}">
      <dgm:prSet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0FAF15-3E6D-4572-B80E-6C536AE45D94}" type="pres">
      <dgm:prSet presAssocID="{5CE6F2F2-BB0D-4041-97A7-D8D0E6E7B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2FF22E7-9027-4399-8BFD-12E17E25B639}" type="pres">
      <dgm:prSet presAssocID="{5CE6F2F2-BB0D-4041-97A7-D8D0E6E7BC89}" presName="Name1" presStyleCnt="0"/>
      <dgm:spPr/>
    </dgm:pt>
    <dgm:pt modelId="{F8D294C9-BD82-4316-B4E4-75141A3924C1}" type="pres">
      <dgm:prSet presAssocID="{BB1EFB05-8BD5-41FD-B603-896243EFC5A3}" presName="picture_1" presStyleCnt="0"/>
      <dgm:spPr/>
    </dgm:pt>
    <dgm:pt modelId="{3DA7642D-5ED7-4437-9774-04592529C3F3}" type="pres">
      <dgm:prSet presAssocID="{BB1EFB05-8BD5-41FD-B603-896243EFC5A3}" presName="pictureRepeatNode" presStyleLbl="alignImgPlace1" presStyleIdx="0" presStyleCnt="6" custLinFactNeighborX="-20662" custLinFactNeighborY="-12943"/>
      <dgm:spPr/>
      <dgm:t>
        <a:bodyPr/>
        <a:lstStyle/>
        <a:p>
          <a:endParaRPr lang="ru-RU"/>
        </a:p>
      </dgm:t>
    </dgm:pt>
    <dgm:pt modelId="{468CBC8D-30A7-4BFC-8B8A-6C5DB9BED5FD}" type="pres">
      <dgm:prSet presAssocID="{96372794-7017-4604-AC62-55EEDA5EC94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CA1A4-8E26-7E4F-AF6E-DBE19A0D0626}" type="pres">
      <dgm:prSet presAssocID="{E6B90CD0-EBA7-44E2-A348-4C44C9FFDD6D}" presName="picture_2" presStyleCnt="0"/>
      <dgm:spPr/>
    </dgm:pt>
    <dgm:pt modelId="{6ECF8C11-6FE3-4B24-81D7-78F4763B7ED9}" type="pres">
      <dgm:prSet presAssocID="{E6B90CD0-EBA7-44E2-A348-4C44C9FFDD6D}" presName="pictureRepeatNode" presStyleLbl="alignImgPlace1" presStyleIdx="1" presStyleCnt="6"/>
      <dgm:spPr/>
      <dgm:t>
        <a:bodyPr/>
        <a:lstStyle/>
        <a:p>
          <a:endParaRPr lang="ru-RU"/>
        </a:p>
      </dgm:t>
    </dgm:pt>
    <dgm:pt modelId="{E5318282-9A13-DB42-8EF6-17AFEE526FE3}" type="pres">
      <dgm:prSet presAssocID="{18BEA9EA-BC8D-4C7A-9576-8B269DD91305}" presName="line_2" presStyleLbl="parChTrans1D1" presStyleIdx="0" presStyleCnt="5"/>
      <dgm:spPr/>
    </dgm:pt>
    <dgm:pt modelId="{F3548E54-F24D-DB4E-9245-5D893DA87FDB}" type="pres">
      <dgm:prSet presAssocID="{18BEA9EA-BC8D-4C7A-9576-8B269DD91305}" presName="textparent_2" presStyleLbl="node1" presStyleIdx="0" presStyleCnt="0"/>
      <dgm:spPr/>
    </dgm:pt>
    <dgm:pt modelId="{41C2899C-EBE4-6E4E-9989-92B86F4F80A0}" type="pres">
      <dgm:prSet presAssocID="{18BEA9EA-BC8D-4C7A-9576-8B269DD91305}" presName="text_2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5B835-D044-AB40-9BEB-3896D0FD33E8}" type="pres">
      <dgm:prSet presAssocID="{7242C55F-52A0-4A19-B950-D97131FA8F8E}" presName="picture_3" presStyleCnt="0"/>
      <dgm:spPr/>
    </dgm:pt>
    <dgm:pt modelId="{01583A93-F71A-4F7E-B595-92D08623BFA2}" type="pres">
      <dgm:prSet presAssocID="{7242C55F-52A0-4A19-B950-D97131FA8F8E}" presName="pictureRepeatNode" presStyleLbl="alignImgPlace1" presStyleIdx="2" presStyleCnt="6"/>
      <dgm:spPr/>
      <dgm:t>
        <a:bodyPr/>
        <a:lstStyle/>
        <a:p>
          <a:endParaRPr lang="ru-RU"/>
        </a:p>
      </dgm:t>
    </dgm:pt>
    <dgm:pt modelId="{C1BF664F-E1C0-D544-8E4E-DC6942C281A1}" type="pres">
      <dgm:prSet presAssocID="{B08FFE77-3038-4A24-B746-BF0254559BCC}" presName="line_3" presStyleLbl="parChTrans1D1" presStyleIdx="1" presStyleCnt="5"/>
      <dgm:spPr/>
    </dgm:pt>
    <dgm:pt modelId="{51A46BA5-983D-4D48-B550-50EB50C625A2}" type="pres">
      <dgm:prSet presAssocID="{B08FFE77-3038-4A24-B746-BF0254559BCC}" presName="textparent_3" presStyleLbl="node1" presStyleIdx="0" presStyleCnt="0"/>
      <dgm:spPr/>
    </dgm:pt>
    <dgm:pt modelId="{CCB8BA39-DB62-8046-A8AE-3A2CCDE43F23}" type="pres">
      <dgm:prSet presAssocID="{B08FFE77-3038-4A24-B746-BF0254559BCC}" presName="text_3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0D68D-5AE1-4C4A-902A-A2917D12FCE2}" type="pres">
      <dgm:prSet presAssocID="{680FEAFA-5F45-417E-BE89-F103A0E6E7B3}" presName="picture_4" presStyleCnt="0"/>
      <dgm:spPr/>
    </dgm:pt>
    <dgm:pt modelId="{2117B190-F93F-4E70-A4E9-C6AF01825EEF}" type="pres">
      <dgm:prSet presAssocID="{680FEAFA-5F45-417E-BE89-F103A0E6E7B3}" presName="pictureRepeatNode" presStyleLbl="alignImgPlace1" presStyleIdx="3" presStyleCnt="6"/>
      <dgm:spPr/>
      <dgm:t>
        <a:bodyPr/>
        <a:lstStyle/>
        <a:p>
          <a:endParaRPr lang="ru-RU"/>
        </a:p>
      </dgm:t>
    </dgm:pt>
    <dgm:pt modelId="{643C5E7A-0875-E74D-8FDE-E0CC1740D717}" type="pres">
      <dgm:prSet presAssocID="{C17DA913-7250-4788-8470-D1AD0714CCAE}" presName="line_4" presStyleLbl="parChTrans1D1" presStyleIdx="2" presStyleCnt="5"/>
      <dgm:spPr/>
    </dgm:pt>
    <dgm:pt modelId="{D4DCC232-EE77-A44F-B49C-0A732E6CEB3B}" type="pres">
      <dgm:prSet presAssocID="{C17DA913-7250-4788-8470-D1AD0714CCAE}" presName="textparent_4" presStyleLbl="node1" presStyleIdx="0" presStyleCnt="0"/>
      <dgm:spPr/>
    </dgm:pt>
    <dgm:pt modelId="{88CBA5C0-FC54-814A-9B7E-20D6BA0A3C19}" type="pres">
      <dgm:prSet presAssocID="{C17DA913-7250-4788-8470-D1AD0714CCAE}" presName="text_4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11313-9039-436B-A520-B4339E048CB6}" type="pres">
      <dgm:prSet presAssocID="{540A7694-9DA2-455A-A5E0-4736815D2277}" presName="picture_5" presStyleCnt="0"/>
      <dgm:spPr/>
    </dgm:pt>
    <dgm:pt modelId="{773B3BFE-F1E4-42A6-ACE7-E731A683D250}" type="pres">
      <dgm:prSet presAssocID="{540A7694-9DA2-455A-A5E0-4736815D2277}" presName="pictureRepeatNode" presStyleLbl="alignImgPlace1" presStyleIdx="4" presStyleCnt="6"/>
      <dgm:spPr/>
      <dgm:t>
        <a:bodyPr/>
        <a:lstStyle/>
        <a:p>
          <a:endParaRPr lang="ru-RU"/>
        </a:p>
      </dgm:t>
    </dgm:pt>
    <dgm:pt modelId="{C5DECA55-5F36-45B6-9D91-6EEE0195E1E9}" type="pres">
      <dgm:prSet presAssocID="{A6B50E66-9B8C-4433-B7C8-1CAEC59CFA02}" presName="line_5" presStyleLbl="parChTrans1D1" presStyleIdx="3" presStyleCnt="5"/>
      <dgm:spPr/>
    </dgm:pt>
    <dgm:pt modelId="{B6C0B1A7-1FC7-450A-806F-751200849BEF}" type="pres">
      <dgm:prSet presAssocID="{A6B50E66-9B8C-4433-B7C8-1CAEC59CFA02}" presName="textparent_5" presStyleLbl="node1" presStyleIdx="0" presStyleCnt="0"/>
      <dgm:spPr/>
    </dgm:pt>
    <dgm:pt modelId="{232AE0D9-4352-4CD7-941F-1820E4EFD80F}" type="pres">
      <dgm:prSet presAssocID="{A6B50E66-9B8C-4433-B7C8-1CAEC59CFA02}" presName="text_5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86728-456D-1D4C-91B9-495C22190C7F}" type="pres">
      <dgm:prSet presAssocID="{7D81955D-859D-FD48-8C14-DF6EA317DBC6}" presName="picture_6" presStyleCnt="0"/>
      <dgm:spPr/>
    </dgm:pt>
    <dgm:pt modelId="{7FF91B1E-85B5-8E4B-9ADF-B6602C1E8193}" type="pres">
      <dgm:prSet presAssocID="{7D81955D-859D-FD48-8C14-DF6EA317DBC6}" presName="pictureRepeatNode" presStyleLbl="alignImgPlace1" presStyleIdx="5" presStyleCnt="6"/>
      <dgm:spPr/>
      <dgm:t>
        <a:bodyPr/>
        <a:lstStyle/>
        <a:p>
          <a:endParaRPr lang="ru-RU"/>
        </a:p>
      </dgm:t>
    </dgm:pt>
    <dgm:pt modelId="{C9540F43-6E33-4C4D-8213-9F46EC062BBD}" type="pres">
      <dgm:prSet presAssocID="{FB9B85B7-D4D4-6443-A95B-F59DD49D2B49}" presName="line_6" presStyleLbl="parChTrans1D1" presStyleIdx="4" presStyleCnt="5"/>
      <dgm:spPr/>
    </dgm:pt>
    <dgm:pt modelId="{0D9F47F8-E386-C74C-8C4C-F3FBE8B80C90}" type="pres">
      <dgm:prSet presAssocID="{FB9B85B7-D4D4-6443-A95B-F59DD49D2B49}" presName="textparent_6" presStyleLbl="node1" presStyleIdx="0" presStyleCnt="0"/>
      <dgm:spPr/>
    </dgm:pt>
    <dgm:pt modelId="{3BD21649-1794-F94A-BDBC-8662782B5F2A}" type="pres">
      <dgm:prSet presAssocID="{FB9B85B7-D4D4-6443-A95B-F59DD49D2B49}" presName="text_6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4932F2-A188-D24D-97F1-13E5FD5FCC72}" type="presOf" srcId="{540A7694-9DA2-455A-A5E0-4736815D2277}" destId="{773B3BFE-F1E4-42A6-ACE7-E731A683D250}" srcOrd="0" destOrd="0" presId="urn:microsoft.com/office/officeart/2008/layout/CircularPictureCallout"/>
    <dgm:cxn modelId="{C4602DD7-94C2-1E48-9BAF-632C9B497238}" type="presOf" srcId="{5CE6F2F2-BB0D-4041-97A7-D8D0E6E7BC89}" destId="{260FAF15-3E6D-4572-B80E-6C536AE45D94}" srcOrd="0" destOrd="0" presId="urn:microsoft.com/office/officeart/2008/layout/CircularPictureCallout"/>
    <dgm:cxn modelId="{26DC5035-F562-1443-B6D1-FB5B46955C14}" type="presOf" srcId="{A6B50E66-9B8C-4433-B7C8-1CAEC59CFA02}" destId="{232AE0D9-4352-4CD7-941F-1820E4EFD80F}" srcOrd="0" destOrd="0" presId="urn:microsoft.com/office/officeart/2008/layout/CircularPictureCallout"/>
    <dgm:cxn modelId="{9E76308B-DC5B-4FB4-8157-7B7A4AA337D8}" srcId="{5CE6F2F2-BB0D-4041-97A7-D8D0E6E7BC89}" destId="{18BEA9EA-BC8D-4C7A-9576-8B269DD91305}" srcOrd="1" destOrd="0" parTransId="{FE8D546F-61E8-46EF-B452-9BFF1606C534}" sibTransId="{E6B90CD0-EBA7-44E2-A348-4C44C9FFDD6D}"/>
    <dgm:cxn modelId="{B3B077DD-D67B-F849-A9A9-349140E45459}" type="presOf" srcId="{BB1EFB05-8BD5-41FD-B603-896243EFC5A3}" destId="{3DA7642D-5ED7-4437-9774-04592529C3F3}" srcOrd="0" destOrd="0" presId="urn:microsoft.com/office/officeart/2008/layout/CircularPictureCallout"/>
    <dgm:cxn modelId="{7205FEE7-2BBC-5040-ACC2-5BEEA36E951F}" type="presOf" srcId="{680FEAFA-5F45-417E-BE89-F103A0E6E7B3}" destId="{2117B190-F93F-4E70-A4E9-C6AF01825EEF}" srcOrd="0" destOrd="0" presId="urn:microsoft.com/office/officeart/2008/layout/CircularPictureCallout"/>
    <dgm:cxn modelId="{6AD8BAF9-673E-C046-BDE0-81C69D305E51}" type="presOf" srcId="{18BEA9EA-BC8D-4C7A-9576-8B269DD91305}" destId="{41C2899C-EBE4-6E4E-9989-92B86F4F80A0}" srcOrd="0" destOrd="0" presId="urn:microsoft.com/office/officeart/2008/layout/CircularPictureCallout"/>
    <dgm:cxn modelId="{B64A8D42-EC6C-0440-8F10-57FB8AA08744}" type="presOf" srcId="{FB9B85B7-D4D4-6443-A95B-F59DD49D2B49}" destId="{3BD21649-1794-F94A-BDBC-8662782B5F2A}" srcOrd="0" destOrd="0" presId="urn:microsoft.com/office/officeart/2008/layout/CircularPictureCallout"/>
    <dgm:cxn modelId="{7729BD39-0A5E-445C-AB2E-56051772CCE0}" srcId="{5CE6F2F2-BB0D-4041-97A7-D8D0E6E7BC89}" destId="{C17DA913-7250-4788-8470-D1AD0714CCAE}" srcOrd="3" destOrd="0" parTransId="{E27546A5-27DA-4171-8B74-CC567C737F0A}" sibTransId="{680FEAFA-5F45-417E-BE89-F103A0E6E7B3}"/>
    <dgm:cxn modelId="{2A89A4C3-2AAE-264A-8F3D-DE27D7E727F5}" type="presOf" srcId="{96372794-7017-4604-AC62-55EEDA5EC94B}" destId="{468CBC8D-30A7-4BFC-8B8A-6C5DB9BED5FD}" srcOrd="0" destOrd="0" presId="urn:microsoft.com/office/officeart/2008/layout/CircularPictureCallout"/>
    <dgm:cxn modelId="{BAF32EFC-EA67-1146-BCAF-87B560F200A9}" srcId="{5CE6F2F2-BB0D-4041-97A7-D8D0E6E7BC89}" destId="{FB9B85B7-D4D4-6443-A95B-F59DD49D2B49}" srcOrd="5" destOrd="0" parTransId="{76B0DA9B-13EC-544D-9F7A-7D32A88F32E2}" sibTransId="{7D81955D-859D-FD48-8C14-DF6EA317DBC6}"/>
    <dgm:cxn modelId="{1BC06B9E-4C4D-1841-A94D-394567ACBB66}" type="presOf" srcId="{B08FFE77-3038-4A24-B746-BF0254559BCC}" destId="{CCB8BA39-DB62-8046-A8AE-3A2CCDE43F23}" srcOrd="0" destOrd="0" presId="urn:microsoft.com/office/officeart/2008/layout/CircularPictureCallout"/>
    <dgm:cxn modelId="{3A433B3F-1D03-4873-B0E5-0E674B2D2EA6}" srcId="{5CE6F2F2-BB0D-4041-97A7-D8D0E6E7BC89}" destId="{B08FFE77-3038-4A24-B746-BF0254559BCC}" srcOrd="2" destOrd="0" parTransId="{D62E9FE8-7A56-40F0-A406-5380643E48D0}" sibTransId="{7242C55F-52A0-4A19-B950-D97131FA8F8E}"/>
    <dgm:cxn modelId="{5DDD29C8-D92E-4876-9F78-FA5A2DA326DA}" srcId="{5CE6F2F2-BB0D-4041-97A7-D8D0E6E7BC89}" destId="{A6B50E66-9B8C-4433-B7C8-1CAEC59CFA02}" srcOrd="4" destOrd="0" parTransId="{6F016A65-0C5B-4B98-9423-E75A430E7CD0}" sibTransId="{540A7694-9DA2-455A-A5E0-4736815D2277}"/>
    <dgm:cxn modelId="{F5593157-021B-4F10-9FCD-3B9814531436}" srcId="{5CE6F2F2-BB0D-4041-97A7-D8D0E6E7BC89}" destId="{96372794-7017-4604-AC62-55EEDA5EC94B}" srcOrd="0" destOrd="0" parTransId="{A274F4B6-37E9-4F53-A708-D306E19C5EDC}" sibTransId="{BB1EFB05-8BD5-41FD-B603-896243EFC5A3}"/>
    <dgm:cxn modelId="{3497896E-3542-974C-A870-9FC44B06AC92}" type="presOf" srcId="{C17DA913-7250-4788-8470-D1AD0714CCAE}" destId="{88CBA5C0-FC54-814A-9B7E-20D6BA0A3C19}" srcOrd="0" destOrd="0" presId="urn:microsoft.com/office/officeart/2008/layout/CircularPictureCallout"/>
    <dgm:cxn modelId="{17A5D290-1C3C-E14A-A5F7-9A998A147665}" type="presOf" srcId="{7242C55F-52A0-4A19-B950-D97131FA8F8E}" destId="{01583A93-F71A-4F7E-B595-92D08623BFA2}" srcOrd="0" destOrd="0" presId="urn:microsoft.com/office/officeart/2008/layout/CircularPictureCallout"/>
    <dgm:cxn modelId="{DB137220-05F1-BA45-98E3-F08583C3988D}" type="presOf" srcId="{7D81955D-859D-FD48-8C14-DF6EA317DBC6}" destId="{7FF91B1E-85B5-8E4B-9ADF-B6602C1E8193}" srcOrd="0" destOrd="0" presId="urn:microsoft.com/office/officeart/2008/layout/CircularPictureCallout"/>
    <dgm:cxn modelId="{F260786E-B5C5-7743-A25D-3E99B1C4345B}" type="presOf" srcId="{E6B90CD0-EBA7-44E2-A348-4C44C9FFDD6D}" destId="{6ECF8C11-6FE3-4B24-81D7-78F4763B7ED9}" srcOrd="0" destOrd="0" presId="urn:microsoft.com/office/officeart/2008/layout/CircularPictureCallout"/>
    <dgm:cxn modelId="{54897AF8-582E-1540-9CA7-34EBB70BF9DB}" type="presParOf" srcId="{260FAF15-3E6D-4572-B80E-6C536AE45D94}" destId="{72FF22E7-9027-4399-8BFD-12E17E25B639}" srcOrd="0" destOrd="0" presId="urn:microsoft.com/office/officeart/2008/layout/CircularPictureCallout"/>
    <dgm:cxn modelId="{E7C46C86-B850-904E-98B9-21ADDDE505BE}" type="presParOf" srcId="{72FF22E7-9027-4399-8BFD-12E17E25B639}" destId="{F8D294C9-BD82-4316-B4E4-75141A3924C1}" srcOrd="0" destOrd="0" presId="urn:microsoft.com/office/officeart/2008/layout/CircularPictureCallout"/>
    <dgm:cxn modelId="{108F6218-CAFF-FA42-9A6E-C2D90301BF63}" type="presParOf" srcId="{F8D294C9-BD82-4316-B4E4-75141A3924C1}" destId="{3DA7642D-5ED7-4437-9774-04592529C3F3}" srcOrd="0" destOrd="0" presId="urn:microsoft.com/office/officeart/2008/layout/CircularPictureCallout"/>
    <dgm:cxn modelId="{EAD275D0-F6F3-624F-BAC9-A68CDC34D3A6}" type="presParOf" srcId="{72FF22E7-9027-4399-8BFD-12E17E25B639}" destId="{468CBC8D-30A7-4BFC-8B8A-6C5DB9BED5FD}" srcOrd="1" destOrd="0" presId="urn:microsoft.com/office/officeart/2008/layout/CircularPictureCallout"/>
    <dgm:cxn modelId="{835D37DE-3C4C-DC4B-AD87-66C22682EC07}" type="presParOf" srcId="{72FF22E7-9027-4399-8BFD-12E17E25B639}" destId="{B50CA1A4-8E26-7E4F-AF6E-DBE19A0D0626}" srcOrd="2" destOrd="0" presId="urn:microsoft.com/office/officeart/2008/layout/CircularPictureCallout"/>
    <dgm:cxn modelId="{3A54DD3E-0D4D-C146-8D77-533BA5A8EE02}" type="presParOf" srcId="{B50CA1A4-8E26-7E4F-AF6E-DBE19A0D0626}" destId="{6ECF8C11-6FE3-4B24-81D7-78F4763B7ED9}" srcOrd="0" destOrd="0" presId="urn:microsoft.com/office/officeart/2008/layout/CircularPictureCallout"/>
    <dgm:cxn modelId="{A773B427-CE78-0847-8ED7-4EC3E41B43D2}" type="presParOf" srcId="{72FF22E7-9027-4399-8BFD-12E17E25B639}" destId="{E5318282-9A13-DB42-8EF6-17AFEE526FE3}" srcOrd="3" destOrd="0" presId="urn:microsoft.com/office/officeart/2008/layout/CircularPictureCallout"/>
    <dgm:cxn modelId="{20B2B028-D606-BC4A-A234-2EF0D1720F14}" type="presParOf" srcId="{72FF22E7-9027-4399-8BFD-12E17E25B639}" destId="{F3548E54-F24D-DB4E-9245-5D893DA87FDB}" srcOrd="4" destOrd="0" presId="urn:microsoft.com/office/officeart/2008/layout/CircularPictureCallout"/>
    <dgm:cxn modelId="{780D5875-B427-C545-B4A9-6E60D5B911D0}" type="presParOf" srcId="{F3548E54-F24D-DB4E-9245-5D893DA87FDB}" destId="{41C2899C-EBE4-6E4E-9989-92B86F4F80A0}" srcOrd="0" destOrd="0" presId="urn:microsoft.com/office/officeart/2008/layout/CircularPictureCallout"/>
    <dgm:cxn modelId="{FA11AF20-4FAE-D344-8FBC-FC266BDE6AAB}" type="presParOf" srcId="{72FF22E7-9027-4399-8BFD-12E17E25B639}" destId="{0AE5B835-D044-AB40-9BEB-3896D0FD33E8}" srcOrd="5" destOrd="0" presId="urn:microsoft.com/office/officeart/2008/layout/CircularPictureCallout"/>
    <dgm:cxn modelId="{DB87E6DB-52CB-CC4A-8B3A-BB5360F4595B}" type="presParOf" srcId="{0AE5B835-D044-AB40-9BEB-3896D0FD33E8}" destId="{01583A93-F71A-4F7E-B595-92D08623BFA2}" srcOrd="0" destOrd="0" presId="urn:microsoft.com/office/officeart/2008/layout/CircularPictureCallout"/>
    <dgm:cxn modelId="{E89EDA0B-9CAA-4244-9161-0B4876F5C862}" type="presParOf" srcId="{72FF22E7-9027-4399-8BFD-12E17E25B639}" destId="{C1BF664F-E1C0-D544-8E4E-DC6942C281A1}" srcOrd="6" destOrd="0" presId="urn:microsoft.com/office/officeart/2008/layout/CircularPictureCallout"/>
    <dgm:cxn modelId="{7D860D1B-AE4B-E34D-9943-B873D4491414}" type="presParOf" srcId="{72FF22E7-9027-4399-8BFD-12E17E25B639}" destId="{51A46BA5-983D-4D48-B550-50EB50C625A2}" srcOrd="7" destOrd="0" presId="urn:microsoft.com/office/officeart/2008/layout/CircularPictureCallout"/>
    <dgm:cxn modelId="{3543EF96-72D1-F646-89E1-BEB8CA0D1263}" type="presParOf" srcId="{51A46BA5-983D-4D48-B550-50EB50C625A2}" destId="{CCB8BA39-DB62-8046-A8AE-3A2CCDE43F23}" srcOrd="0" destOrd="0" presId="urn:microsoft.com/office/officeart/2008/layout/CircularPictureCallout"/>
    <dgm:cxn modelId="{A37D62C7-E1DC-F946-975F-4F2D62457BFF}" type="presParOf" srcId="{72FF22E7-9027-4399-8BFD-12E17E25B639}" destId="{A960D68D-5AE1-4C4A-902A-A2917D12FCE2}" srcOrd="8" destOrd="0" presId="urn:microsoft.com/office/officeart/2008/layout/CircularPictureCallout"/>
    <dgm:cxn modelId="{D1EE6C8A-BF51-CA4E-A6F9-FC956837CCDC}" type="presParOf" srcId="{A960D68D-5AE1-4C4A-902A-A2917D12FCE2}" destId="{2117B190-F93F-4E70-A4E9-C6AF01825EEF}" srcOrd="0" destOrd="0" presId="urn:microsoft.com/office/officeart/2008/layout/CircularPictureCallout"/>
    <dgm:cxn modelId="{D88BA8C0-3BA4-1A47-9AE1-FB51DB962DA6}" type="presParOf" srcId="{72FF22E7-9027-4399-8BFD-12E17E25B639}" destId="{643C5E7A-0875-E74D-8FDE-E0CC1740D717}" srcOrd="9" destOrd="0" presId="urn:microsoft.com/office/officeart/2008/layout/CircularPictureCallout"/>
    <dgm:cxn modelId="{757216F4-944A-EC4B-9DD4-D9F460B1E171}" type="presParOf" srcId="{72FF22E7-9027-4399-8BFD-12E17E25B639}" destId="{D4DCC232-EE77-A44F-B49C-0A732E6CEB3B}" srcOrd="10" destOrd="0" presId="urn:microsoft.com/office/officeart/2008/layout/CircularPictureCallout"/>
    <dgm:cxn modelId="{E078AB41-C3FD-7649-A102-C8CC5F52C49B}" type="presParOf" srcId="{D4DCC232-EE77-A44F-B49C-0A732E6CEB3B}" destId="{88CBA5C0-FC54-814A-9B7E-20D6BA0A3C19}" srcOrd="0" destOrd="0" presId="urn:microsoft.com/office/officeart/2008/layout/CircularPictureCallout"/>
    <dgm:cxn modelId="{C6BE951D-1304-0E4F-B654-D89E93C6DD43}" type="presParOf" srcId="{72FF22E7-9027-4399-8BFD-12E17E25B639}" destId="{9E911313-9039-436B-A520-B4339E048CB6}" srcOrd="11" destOrd="0" presId="urn:microsoft.com/office/officeart/2008/layout/CircularPictureCallout"/>
    <dgm:cxn modelId="{3E896BB8-9EDB-C741-8789-85A9797DE1B2}" type="presParOf" srcId="{9E911313-9039-436B-A520-B4339E048CB6}" destId="{773B3BFE-F1E4-42A6-ACE7-E731A683D250}" srcOrd="0" destOrd="0" presId="urn:microsoft.com/office/officeart/2008/layout/CircularPictureCallout"/>
    <dgm:cxn modelId="{61E6722F-446F-BC4D-9A9C-F7C0CC533B68}" type="presParOf" srcId="{72FF22E7-9027-4399-8BFD-12E17E25B639}" destId="{C5DECA55-5F36-45B6-9D91-6EEE0195E1E9}" srcOrd="12" destOrd="0" presId="urn:microsoft.com/office/officeart/2008/layout/CircularPictureCallout"/>
    <dgm:cxn modelId="{946ABF34-7E5E-FC4F-BFA4-3D2313B3808B}" type="presParOf" srcId="{72FF22E7-9027-4399-8BFD-12E17E25B639}" destId="{B6C0B1A7-1FC7-450A-806F-751200849BEF}" srcOrd="13" destOrd="0" presId="urn:microsoft.com/office/officeart/2008/layout/CircularPictureCallout"/>
    <dgm:cxn modelId="{8E82BEC7-9414-F64E-ADCB-B1C1D7E99550}" type="presParOf" srcId="{B6C0B1A7-1FC7-450A-806F-751200849BEF}" destId="{232AE0D9-4352-4CD7-941F-1820E4EFD80F}" srcOrd="0" destOrd="0" presId="urn:microsoft.com/office/officeart/2008/layout/CircularPictureCallout"/>
    <dgm:cxn modelId="{7EB0E80B-1C07-2F42-85BB-2EC45863915F}" type="presParOf" srcId="{72FF22E7-9027-4399-8BFD-12E17E25B639}" destId="{59C86728-456D-1D4C-91B9-495C22190C7F}" srcOrd="14" destOrd="0" presId="urn:microsoft.com/office/officeart/2008/layout/CircularPictureCallout"/>
    <dgm:cxn modelId="{B330E949-E649-1945-B978-1E754C079C75}" type="presParOf" srcId="{59C86728-456D-1D4C-91B9-495C22190C7F}" destId="{7FF91B1E-85B5-8E4B-9ADF-B6602C1E8193}" srcOrd="0" destOrd="0" presId="urn:microsoft.com/office/officeart/2008/layout/CircularPictureCallout"/>
    <dgm:cxn modelId="{13E7AE10-3388-1241-B5FD-EE08BBC58F10}" type="presParOf" srcId="{72FF22E7-9027-4399-8BFD-12E17E25B639}" destId="{C9540F43-6E33-4C4D-8213-9F46EC062BBD}" srcOrd="15" destOrd="0" presId="urn:microsoft.com/office/officeart/2008/layout/CircularPictureCallout"/>
    <dgm:cxn modelId="{F9364639-C23D-F84C-91BE-F59DF22ECA8F}" type="presParOf" srcId="{72FF22E7-9027-4399-8BFD-12E17E25B639}" destId="{0D9F47F8-E386-C74C-8C4C-F3FBE8B80C90}" srcOrd="16" destOrd="0" presId="urn:microsoft.com/office/officeart/2008/layout/CircularPictureCallout"/>
    <dgm:cxn modelId="{D613AD81-4EDC-E742-89E4-A14F1F438FE8}" type="presParOf" srcId="{0D9F47F8-E386-C74C-8C4C-F3FBE8B80C90}" destId="{3BD21649-1794-F94A-BDBC-8662782B5F2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540F43-6E33-4C4D-8213-9F46EC062BBD}">
      <dsp:nvSpPr>
        <dsp:cNvPr id="0" name=""/>
        <dsp:cNvSpPr/>
      </dsp:nvSpPr>
      <dsp:spPr>
        <a:xfrm>
          <a:off x="1926936" y="3507024"/>
          <a:ext cx="39070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ECA55-5F36-45B6-9D91-6EEE0195E1E9}">
      <dsp:nvSpPr>
        <dsp:cNvPr id="0" name=""/>
        <dsp:cNvSpPr/>
      </dsp:nvSpPr>
      <dsp:spPr>
        <a:xfrm>
          <a:off x="1926936" y="2848012"/>
          <a:ext cx="330161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C5E7A-0875-E74D-8FDE-E0CC1740D717}">
      <dsp:nvSpPr>
        <dsp:cNvPr id="0" name=""/>
        <dsp:cNvSpPr/>
      </dsp:nvSpPr>
      <dsp:spPr>
        <a:xfrm>
          <a:off x="1926936" y="1926936"/>
          <a:ext cx="308309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F664F-E1C0-D544-8E4E-DC6942C281A1}">
      <dsp:nvSpPr>
        <dsp:cNvPr id="0" name=""/>
        <dsp:cNvSpPr/>
      </dsp:nvSpPr>
      <dsp:spPr>
        <a:xfrm>
          <a:off x="1926936" y="1005860"/>
          <a:ext cx="330161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18282-9A13-DB42-8EF6-17AFEE526FE3}">
      <dsp:nvSpPr>
        <dsp:cNvPr id="0" name=""/>
        <dsp:cNvSpPr/>
      </dsp:nvSpPr>
      <dsp:spPr>
        <a:xfrm>
          <a:off x="1926936" y="346848"/>
          <a:ext cx="39070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7642D-5ED7-4437-9774-04592529C3F3}">
      <dsp:nvSpPr>
        <dsp:cNvPr id="0" name=""/>
        <dsp:cNvSpPr/>
      </dsp:nvSpPr>
      <dsp:spPr>
        <a:xfrm>
          <a:off x="0" y="0"/>
          <a:ext cx="3853873" cy="385387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CBC8D-30A7-4BFC-8B8A-6C5DB9BED5FD}">
      <dsp:nvSpPr>
        <dsp:cNvPr id="0" name=""/>
        <dsp:cNvSpPr/>
      </dsp:nvSpPr>
      <dsp:spPr>
        <a:xfrm>
          <a:off x="693697" y="2046406"/>
          <a:ext cx="2466478" cy="12717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en-US" sz="6500" kern="1200" dirty="0"/>
        </a:p>
      </dsp:txBody>
      <dsp:txXfrm>
        <a:off x="693697" y="2046406"/>
        <a:ext cx="2466478" cy="1271778"/>
      </dsp:txXfrm>
    </dsp:sp>
    <dsp:sp modelId="{6ECF8C11-6FE3-4B24-81D7-78F4763B7ED9}">
      <dsp:nvSpPr>
        <dsp:cNvPr id="0" name=""/>
        <dsp:cNvSpPr/>
      </dsp:nvSpPr>
      <dsp:spPr>
        <a:xfrm>
          <a:off x="5487144" y="0"/>
          <a:ext cx="693697" cy="693697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899C-EBE4-6E4E-9989-92B86F4F80A0}">
      <dsp:nvSpPr>
        <dsp:cNvPr id="0" name=""/>
        <dsp:cNvSpPr/>
      </dsp:nvSpPr>
      <dsp:spPr>
        <a:xfrm>
          <a:off x="6180841" y="0"/>
          <a:ext cx="1996611" cy="69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Организаторов здравоохранения</a:t>
          </a:r>
          <a:endParaRPr lang="en-US" sz="1800" kern="1200" dirty="0"/>
        </a:p>
      </dsp:txBody>
      <dsp:txXfrm>
        <a:off x="6180841" y="0"/>
        <a:ext cx="1996611" cy="693697"/>
      </dsp:txXfrm>
    </dsp:sp>
    <dsp:sp modelId="{01583A93-F71A-4F7E-B595-92D08623BFA2}">
      <dsp:nvSpPr>
        <dsp:cNvPr id="0" name=""/>
        <dsp:cNvSpPr/>
      </dsp:nvSpPr>
      <dsp:spPr>
        <a:xfrm>
          <a:off x="4881700" y="659012"/>
          <a:ext cx="693697" cy="69369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8BA39-DB62-8046-A8AE-3A2CCDE43F23}">
      <dsp:nvSpPr>
        <dsp:cNvPr id="0" name=""/>
        <dsp:cNvSpPr/>
      </dsp:nvSpPr>
      <dsp:spPr>
        <a:xfrm>
          <a:off x="5575398" y="659012"/>
          <a:ext cx="2528872" cy="69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Медицинские организации и врачей</a:t>
          </a:r>
          <a:endParaRPr lang="en-US" sz="1800" kern="1200" dirty="0"/>
        </a:p>
      </dsp:txBody>
      <dsp:txXfrm>
        <a:off x="5575398" y="659012"/>
        <a:ext cx="2528872" cy="693697"/>
      </dsp:txXfrm>
    </dsp:sp>
    <dsp:sp modelId="{2117B190-F93F-4E70-A4E9-C6AF01825EEF}">
      <dsp:nvSpPr>
        <dsp:cNvPr id="0" name=""/>
        <dsp:cNvSpPr/>
      </dsp:nvSpPr>
      <dsp:spPr>
        <a:xfrm>
          <a:off x="4663186" y="1580087"/>
          <a:ext cx="693697" cy="693697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BA5C0-FC54-814A-9B7E-20D6BA0A3C19}">
      <dsp:nvSpPr>
        <dsp:cNvPr id="0" name=""/>
        <dsp:cNvSpPr/>
      </dsp:nvSpPr>
      <dsp:spPr>
        <a:xfrm>
          <a:off x="5356883" y="1580087"/>
          <a:ext cx="1313327" cy="69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Пациентов</a:t>
          </a:r>
          <a:endParaRPr lang="en-US" sz="1800" kern="1200" dirty="0"/>
        </a:p>
      </dsp:txBody>
      <dsp:txXfrm>
        <a:off x="5356883" y="1580087"/>
        <a:ext cx="1313327" cy="693697"/>
      </dsp:txXfrm>
    </dsp:sp>
    <dsp:sp modelId="{773B3BFE-F1E4-42A6-ACE7-E731A683D250}">
      <dsp:nvSpPr>
        <dsp:cNvPr id="0" name=""/>
        <dsp:cNvSpPr/>
      </dsp:nvSpPr>
      <dsp:spPr>
        <a:xfrm>
          <a:off x="4881700" y="2501163"/>
          <a:ext cx="693697" cy="693697"/>
        </a:xfrm>
        <a:prstGeom prst="ellipse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E0D9-4352-4CD7-941F-1820E4EFD80F}">
      <dsp:nvSpPr>
        <dsp:cNvPr id="0" name=""/>
        <dsp:cNvSpPr/>
      </dsp:nvSpPr>
      <dsp:spPr>
        <a:xfrm>
          <a:off x="5575398" y="2501163"/>
          <a:ext cx="1650678" cy="69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Медицинское оборудование</a:t>
          </a:r>
          <a:endParaRPr lang="en-US" sz="1800" kern="1200" dirty="0"/>
        </a:p>
      </dsp:txBody>
      <dsp:txXfrm>
        <a:off x="5575398" y="2501163"/>
        <a:ext cx="1650678" cy="693697"/>
      </dsp:txXfrm>
    </dsp:sp>
    <dsp:sp modelId="{7FF91B1E-85B5-8E4B-9ADF-B6602C1E8193}">
      <dsp:nvSpPr>
        <dsp:cNvPr id="0" name=""/>
        <dsp:cNvSpPr/>
      </dsp:nvSpPr>
      <dsp:spPr>
        <a:xfrm>
          <a:off x="5487144" y="3160175"/>
          <a:ext cx="693697" cy="693697"/>
        </a:xfrm>
        <a:prstGeom prst="ellipse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21649-1794-F94A-BDBC-8662782B5F2A}">
      <dsp:nvSpPr>
        <dsp:cNvPr id="0" name=""/>
        <dsp:cNvSpPr/>
      </dsp:nvSpPr>
      <dsp:spPr>
        <a:xfrm>
          <a:off x="6180841" y="3160175"/>
          <a:ext cx="1603528" cy="69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Поставщиков ИТ решений</a:t>
          </a:r>
          <a:endParaRPr lang="ru-RU" sz="1800" kern="1200" dirty="0"/>
        </a:p>
      </dsp:txBody>
      <dsp:txXfrm>
        <a:off x="6180841" y="3160175"/>
        <a:ext cx="1603528" cy="693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8B867-C0E9-4677-A1E6-26A91062B287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5933-9244-4FF4-949C-8BEE462098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876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D44D8-B026-4F6A-A329-0F0CC5EB2C5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94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</a:t>
            </a:r>
            <a:r>
              <a:rPr lang="en-US" smtClean="0"/>
              <a:t>Helterbook </a:t>
            </a:r>
            <a:r>
              <a:rPr lang="ru-RU" smtClean="0"/>
              <a:t>введена такая величина, как </a:t>
            </a:r>
            <a:r>
              <a:rPr lang="ru-RU" b="1" smtClean="0"/>
              <a:t>Индекс здорового образа жизни</a:t>
            </a:r>
            <a:endParaRPr lang="en-US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BE61E9-4453-4D78-B14D-4BF5FEF5116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22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B53386-F1AE-4EF4-8B36-4FE7C613093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26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CA4E65-882E-4673-844D-7AA8A5C91C1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979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4A9181-1FE4-42F5-870B-9E39E8A308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11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5A282-E937-4206-86B2-83035993F69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965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4A9181-1FE4-42F5-870B-9E39E8A308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17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906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038" y="2061006"/>
            <a:ext cx="854392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6669" y="4965157"/>
            <a:ext cx="54482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906000" cy="4866468"/>
          </a:xfrm>
          <a:prstGeom prst="rect">
            <a:avLst/>
          </a:prstGeom>
          <a:solidFill>
            <a:srgbClr val="06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pic>
        <p:nvPicPr>
          <p:cNvPr id="1026" name="Picture 2" descr="http://sdld.cdmarf.ru/wp-content/themes/helterbook/images/helterbook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015" y="6228645"/>
            <a:ext cx="1834158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49" y="1825625"/>
            <a:ext cx="3386299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1"/>
            <a:ext cx="9906000" cy="748145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7541" y="46779"/>
            <a:ext cx="7032698" cy="6546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04525" y="197879"/>
            <a:ext cx="12382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96217" y="1709738"/>
            <a:ext cx="5309784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7689" y="2402237"/>
            <a:ext cx="4281407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135981" y="1709738"/>
            <a:ext cx="7770020" cy="3575184"/>
          </a:xfrm>
          <a:prstGeom prst="rect">
            <a:avLst/>
          </a:prstGeom>
          <a:solidFill>
            <a:srgbClr val="06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pic>
        <p:nvPicPr>
          <p:cNvPr id="9" name="Picture 2" descr="http://sdld.cdmarf.ru/wp-content/themes/helterbook/images/helterbook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015" y="6228645"/>
            <a:ext cx="1834158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8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74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50" y="987448"/>
            <a:ext cx="5014913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0" y="2101850"/>
            <a:ext cx="319494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419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50" y="987448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0" y="2101850"/>
            <a:ext cx="319494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7" y="6356373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776663" y="6356373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62726" y="6356373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  <p:sldLayoutId id="214748366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gif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8766" y="1472187"/>
            <a:ext cx="8543925" cy="2387600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n-US" sz="3200" dirty="0" smtClean="0">
                <a:latin typeface="Segoe UI Light"/>
              </a:rPr>
              <a:t>HELTERBOOK </a:t>
            </a:r>
            <a:r>
              <a:rPr lang="ru-RU" sz="3200" dirty="0" smtClean="0">
                <a:latin typeface="Segoe UI Light"/>
              </a:rPr>
              <a:t/>
            </a:r>
            <a:br>
              <a:rPr lang="ru-RU" sz="3200" dirty="0" smtClean="0">
                <a:latin typeface="Segoe UI Light"/>
              </a:rPr>
            </a:br>
            <a:r>
              <a:rPr lang="ru-RU" sz="3200" dirty="0" smtClean="0">
                <a:latin typeface="Segoe UI Light"/>
              </a:rPr>
              <a:t>пациент-центристская платформа интегрированного здравоохранения</a:t>
            </a:r>
            <a:br>
              <a:rPr lang="ru-RU" sz="3200" dirty="0" smtClean="0">
                <a:latin typeface="Segoe UI Light"/>
              </a:rPr>
            </a:br>
            <a:r>
              <a:rPr lang="ru-RU" sz="3200" dirty="0" smtClean="0">
                <a:latin typeface="Segoe UI Light"/>
              </a:rPr>
              <a:t/>
            </a:r>
            <a:br>
              <a:rPr lang="ru-RU" sz="3200" dirty="0" smtClean="0">
                <a:latin typeface="Segoe UI Light"/>
              </a:rPr>
            </a:br>
            <a:r>
              <a:rPr lang="ru-RU" sz="3200" dirty="0" smtClean="0">
                <a:latin typeface="Segoe UI Light"/>
              </a:rPr>
              <a:t>Примеры использования</a:t>
            </a:r>
            <a:endParaRPr lang="ru-RU" sz="3200" b="0" i="0" dirty="0">
              <a:solidFill>
                <a:schemeClr val="bg1"/>
              </a:solidFill>
              <a:latin typeface="Segoe UI Ligh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97474" y="5798872"/>
            <a:ext cx="2021730" cy="10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Screenshot_2014-10-16-14-22-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913" y="4485834"/>
            <a:ext cx="389255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465" y="857534"/>
            <a:ext cx="3385839" cy="5459413"/>
          </a:xfrm>
        </p:spPr>
        <p:txBody>
          <a:bodyPr rtlCol="0"/>
          <a:lstStyle/>
          <a:p>
            <a:pPr algn="just" fontAlgn="auto"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портал клиника  может продавать пациентам датчики, причём пользователь может заказать не только его подключение,  но и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функцию контроля специалиста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измерениями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23792" y="0"/>
            <a:ext cx="8734822" cy="7381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Segoe UI Semibold" pitchFamily="34" charset="0"/>
              </a:rPr>
              <a:t>Заказ датчиков и услуг персонального мониторинга</a:t>
            </a:r>
            <a:endParaRPr lang="en-US" sz="2000" dirty="0" smtClean="0">
              <a:latin typeface="Segoe UI Semibol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68148"/>
            <a:ext cx="4214566" cy="3289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56991" y="966866"/>
            <a:ext cx="5969799" cy="439122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6942" y="3222374"/>
            <a:ext cx="2006415" cy="3635625"/>
          </a:xfrm>
          <a:prstGeom prst="rect">
            <a:avLst/>
          </a:prstGeom>
        </p:spPr>
      </p:pic>
      <p:pic>
        <p:nvPicPr>
          <p:cNvPr id="8" name="Picture 2" descr="Screenshot_2014-10-16-14-17-5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6033" y="3667801"/>
            <a:ext cx="1587084" cy="274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537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3114" y="1052080"/>
            <a:ext cx="5451466" cy="4351338"/>
          </a:xfrm>
        </p:spPr>
        <p:txBody>
          <a:bodyPr rtlCol="0"/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Для общения в системе предусмотрены специальные группы (сообщества) и чат</a:t>
            </a:r>
            <a:r>
              <a:rPr lang="en-US" sz="1400" dirty="0" smtClean="0"/>
              <a:t>.</a:t>
            </a:r>
            <a:endParaRPr lang="ru-RU" sz="1400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Сообщества могут быть открытые и закрытые. Например, сообщество для обмена полезными мед. ссылками, сообщество врачей-хирургов, сообщество пациентов страдающих диабетом.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 </a:t>
            </a:r>
            <a:endParaRPr lang="en-US" dirty="0"/>
          </a:p>
        </p:txBody>
      </p:sp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241823" y="0"/>
            <a:ext cx="8733532" cy="738188"/>
          </a:xfrm>
        </p:spPr>
        <p:txBody>
          <a:bodyPr/>
          <a:lstStyle/>
          <a:p>
            <a:r>
              <a:rPr lang="en-GB" dirty="0" err="1" smtClean="0">
                <a:latin typeface="Segoe UI Semibold" pitchFamily="34" charset="0"/>
              </a:rPr>
              <a:t>Heltertalk</a:t>
            </a:r>
            <a:endParaRPr lang="en-US" dirty="0" smtClean="0">
              <a:latin typeface="Segoe UI Semibol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827" y="926437"/>
            <a:ext cx="3647559" cy="550207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50658" y="3227756"/>
            <a:ext cx="2673922" cy="3306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Открытость для общения в чате настраивается пользователем. Например, врач может разрешить обращения только группе врачей из своих контактов или пациентам, которые были у него на приёме в течение последних 2х недель.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31998" y="3493520"/>
            <a:ext cx="323492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788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596" y="936387"/>
            <a:ext cx="3212670" cy="1723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9pPr>
          </a:lstStyle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</a:rPr>
              <a:t>Доступны версии платформы на русском и английском языках.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</a:rPr>
              <a:t>Запланирован выпуск платформы на немецком языке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92364" y="18"/>
            <a:ext cx="8462818" cy="701675"/>
          </a:xfrm>
        </p:spPr>
        <p:txBody>
          <a:bodyPr>
            <a:noAutofit/>
          </a:bodyPr>
          <a:lstStyle/>
          <a:p>
            <a:r>
              <a:rPr lang="ru-RU" sz="2400" b="0" spc="100" dirty="0" err="1" smtClean="0">
                <a:solidFill>
                  <a:srgbClr val="FFFFFF"/>
                </a:solidFill>
                <a:latin typeface="+mn-lt"/>
                <a:cs typeface="Helvetica CY"/>
              </a:rPr>
              <a:t>Мультиязычность</a:t>
            </a:r>
            <a:endParaRPr lang="en-US" sz="2400" b="0" spc="100" dirty="0">
              <a:solidFill>
                <a:srgbClr val="FFFFFF"/>
              </a:solidFill>
              <a:latin typeface="+mn-lt"/>
              <a:cs typeface="Helvetica CY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86225" y="950012"/>
            <a:ext cx="6441091" cy="489012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829" y="3764428"/>
            <a:ext cx="6098811" cy="29897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16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Мобильное приложение</a:t>
            </a:r>
            <a:endParaRPr lang="en-US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391" y="1019806"/>
            <a:ext cx="302115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Мобильное приложение обеспечивает удобный доступ к основным возможностям платформы </a:t>
            </a:r>
            <a:r>
              <a:rPr lang="en-US" dirty="0" smtClean="0"/>
              <a:t>HELTERBOOK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966" y="3097909"/>
            <a:ext cx="1812853" cy="3327570"/>
          </a:xfrm>
          <a:prstGeom prst="rect">
            <a:avLst/>
          </a:prstGeom>
        </p:spPr>
      </p:pic>
      <p:pic>
        <p:nvPicPr>
          <p:cNvPr id="7" name="Picture 8" descr="https://lh3.ggpht.com/8nRuzG1iBcINra7OUtTekNrW58tOWLp0VvuqvVqpeYWisBrvGa8p81eI4Gw0jJXT89Y=h9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70908" y="953504"/>
            <a:ext cx="3030077" cy="538798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720658" y="951460"/>
            <a:ext cx="3036677" cy="539853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889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ed-rf.ru/i/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3531" y="5309184"/>
            <a:ext cx="1269206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29778" y="5221843"/>
            <a:ext cx="1856463" cy="1478451"/>
          </a:xfrm>
          <a:prstGeom prst="rect">
            <a:avLst/>
          </a:prstGeom>
        </p:spPr>
      </p:pic>
      <p:sp>
        <p:nvSpPr>
          <p:cNvPr id="4" name="AutoShape 4" descr="data:image/jpeg;base64,/9j/4AAQSkZJRgABAQAAAQABAAD/2wCEAAkGBhIGEBAOEhISEhEQFhMaEBQVEhUVEBgYFBcaFhMVFhUXHiYeGB0lGhUSHzMhIygpLCwsFh4xNTAqNSctLCkBCQoKDgwOGg8PGSklHiQuNTUqLjUtNCwsNSwsNCwsLSksNSw1LCkwNS81LykxLSwvLCksNSwsLCwsNSw1KSwpNf/AABEIAKYBLwMBIgACEQEDEQH/xAAcAAEAAwADAQEAAAAAAAAAAAAABQYHAQQIAwL/xABGEAACAQMBBQQGBQgHCQAAAAAAAQIDBBESBQYHITETQVFhFCIycYGhI0JSkcEIFTNicoKxshY0Y3OSovEkNlOUtMLR0vD/xAAbAQEAAQUBAAAAAAAAAAAAAAAABgIDBAUHAf/EACwRAQACAQIFAwMEAwEAAAAAAAABAgMEEQUSITFBUXGBEzKxFFJh0ZGh4SP/2gAMAwEAAhEDEQA/ANxAAAAAAAAAAAAAAAAAAAAAAAAAAAAAAAAAAAAAAAAAAAAAAAAAAAAAAAAAAAA/FStGisykorxbSXzB3fsHQqbetqXW4oL31YL8TuUqsayUotST6NNNfehHWN4ezExO0v2AA8AAAAAAAAAAAAAAAAAAAAAAAAAAAAAAAAAAAAAAAAD5XV1Cyi6k5KMV1b+SXi/JHNxcRtISqTajGCbk33JFAe1ZbyVpVpZVGl+hh3Zf1n4yx92Ue22pitmt9tfz4j5WbZP/AFphr91u3t5mfb/fZMbT3nnUyqa7NeLw5/8AhFTvqsq7cpNyfi22/vZJXJF3JEsue+a29p/pM9HhpijasfPlE3SzyK9dSrbvVFXtas6Gp81CTjHPXnHo0/BprkWG5IzasO0pteaNlwnNbHqK1jtadpj3VcZwUyaG9rd6xvE+39rluVxc9Kcbe+0wk+Ua6WmDfd2kekf2ly8UupqCeTzF6Marwr3rlWX5vrSy4LNvJ9XFdafwXNeSa7kS/V6OKxz0+Yc60mu57cl/hpAANU2wAAAAAAAAAAAAAAAAAAAAAAAAAAAAAAAAAAAAAo/EXa7jotIvridX7/Uj96b+CI/d+not0/tOT+ePwIbeG89Puq9TqnNqP7MfVj8kia2BPXbpfZcl88/iZHG8U4uHVrH7o3/xLS8Ezxn4re8/tmI+Jj/r9XJ1LfZtTas+zprL730il4t9x27kuuw9lrZdJRx68udR+fh7l0/1IhpNN9e+09o7ugZ9V+nx7x3nsgKHDmk19LUqSl+ppjH5pspm/OwKWw6kKVOpKepOUlJLMVnEeaxnPrd3d5mrbW2rDY1KVao+Uei75PuivNmNbUvZ7WrTrz9qbz5JdFFeSWF8CZcM4fj54yRXpXt7oXxrjWaMU4Jv1t3j+EP2B2Nn1pbNq068PapSUl8HnHufT4n17M57Mk01iY2lCYzTE7w3e3rq5hGpH2ZpOPuksr+J9CK3Vm52Vrn/AIcV9ywv4EqRC9eW0x6OgY7c9It6wAApXAAAAAAAAAAAAAAAAAAAAAAAAAAAAAAAAA/FafZRlLwTf3LJ+z43kddOovGMv4M9jupt2liec8yd3Zuca6T7/WXw5P8AD7iCR9ba4drOM11i/wDVEl4hpf1Wmvi8zHT3jrCA8N1f6PVUzeInr7T0lddnUe3uKUe7Um/3fW/AvBR9gXUatejNdJN/OLWPvLwQbh1JpS0WjaYnq6frrxea2rO8TG8fLMN/NqO/uXSz6lD1Uu7U+c3+H7pWtJKbyUnSu7lPr2k38JPUvk0Rp0HBWK4qxHo5Vq8lr572t33l+dI0n6JvdHY72vcwyvo6WJVPDk/Vj8X8sleS8UrNp8LWHHbLeMde8tL2Pa+hW9Ck+sKcE/eks/PJ3ACH2nmmZl0mtYrWKx4AAeKgAAAAAAAAAAAAAAAAAAAAAAAAAAAAAAAA4aycgDEbmj6NOcH1hKSf7rx+B8ia3xtPQ72su6bU1++sv/NqINsmOO3PSLesOa5sf08lqekzDv7L2o9nTT7k0/c10fyNfsbyO0KcKsHmM1lfivh0MOlInN2N757vS0tOdCT9aHev1oefl3+XU1Ws4fF7zlx957x6/wA+7f8ADOKzipGDN9sdp9N/Ht+Fv3z3UltR+kUVmolicempLo15rp5r3c8+rUJWzcZxlGS6qSaf3M2XZ+0ae1KcatKSnCXRr5prufkzsNZMbBr74Y5LRvt8Sz9XwjFqbfVpbbf5if5ZDsrd2vthpQg1HvnJNU18e/3LLNN2DsOGwaSpx5t85z75P8F4IkgWdTrL5+naPRkaLhmLSTzR1t6/04bwQL3/ANmLl+cLL/maX/sSW2v6tcf3VX+Rnn7gpuJZ76QvvSqcpuk6KpuNScHHWqmr2Xh+zHqn0MJtHoi0vae0IKpSnCpCXszhJSg/dKPJn2PPnCG6lu/t652bQqSq2kncxbzmLVHLp1eXLPqqOVyer3Fy2nxzpyuJWuz7KvtCVPOqVNtRenk5QUYTlKP62EvhzA1EFG3E4sW2+tSVq4TtruKbdGo086fa0S5Za700n15PDx9d+uKtnuLJUamutcSWVSp4yk+jnJvEU/i/LHMC6Az7dfilW3jqTpvZl1QjGlUqRnPU4y0LKgvo1zl3cyAvvygJ7M0utsm5pKWdPaVHDOOuNVJZ6oDYAUTc3iZV3prulU2dcWlNU5T7aq32Xq45ZcIrmm3nPcRN5xxVxVq09n7Pub+nR/S1YaowS5+slGE3p5PDlpzgDUQVfcPiDb7/AFGdSipQqUmlWpTxqjqzpaa5Si8Sw/J8kVjbfGz83X1xYUdn3F1O3k1JwlzenCk9EYSaWXjPuA08Gabp8Zv6S7Qp7NnY1bepPXlzqetHRTdTnBwT5qPzJHfLivR3XuI2NGhVvb2WPoaXdlZSk0m9TXPCi+XN45ZC9Az7dLi9T29d/m65ta1jdv2KdV5UnjVpy4xcZNc0nHD8c4T7W8HE2Owdq2uyHbym7nscVVUSUe2m4L1dLzjGeoF3BQ94OKkdm7Rp7JtraV5czwpqNRQhCT56ZNxfSPrSfSK+OOd+OLdvudVjaRp1Lq7lp+hpvCjq9lSlhvU8rEVFvDXTKyF7BmGyOONOdzG0v7Ovs6c8aXVbcVq5Rc9UISgm/rYa8cLmSnEbipT4fToUnbzryrRlLlNQiknhc2nl5z3dwF7BC7o71Ud8LSne0uUZ5U4tpyhOPtwl7vHvTT7yjU+PltcbQjY07ec6U60aULhVI4eqSgpqGOccvx6c/IDUwAAAAAAAAABReJmz/wBDcrzhP+aH/eUGUjaNv7M/PFvVod8l6nlJc4v70jE6uabaaw02mn1TXVEh4dl5sXL5hDuMabkz/Ujtb8w4lI+M5nE5nXqVDYTLWUol9hb0Vd26naU3mLx2lNv1JLz8H4Pu+RsewdvUt4qKrUny6Ti/ajLvjJf/AGTz5UqkjurvVPde5jWTbpywq8PtQ7+Xiuq+7o2a7V6aMsc0fc3vD9TbDPJb7fw9CA/FGtG4jGcWpRmk4tdGmspr4H7I+k7pba/q1x/dVf5GebOFfD6e/ULvTeVLWNJ0lOMIOSnrU/axOPTS/Hqemry39Lp1KWca4yjnw1JrPzKlw44bx4eK4jGvKv6Q6beaahp7NSXdJ5zr+QERa8MKG4OzNpTt3Ord1LS4j20sKf6OTUKcY+yspPvbaXPksQv5NvZei32Mdv2sNf2uz0fR/DV2xsnUy/anAul6RK6sLyvs+U86o0suK1c2oaZQlGP6uWvDC5AVHeHD3yt/Rvb7W27bT46F22cf2fX45PnsxQjvlW9MxntqvYa8adTh/svXl7GjT56cc8Glbi8J7bcqpK51zubqSadaphY1e1ojzw33ttvrz5vP3354W2e/bjUq66VeKxGrTxqa7ozi01JLL8H5gXExX8pb9Fs79uv/AC0y17n8L6u6tzC4ltK5uIQjKKoz1Kn6ywvrtcuvQ7vEfhzHiFC3hKvKh2Dm01TU861Fd7WPZ+YHO+CqS2Bc9nnX6H3ddPZrtP8AJqMl4SLa9xa1qeza9jCEardWFX9PqcYpTa0N6WlhPxjI9C2tsranCl1UIxjlrrpWOnwM42zwHtLqs7i0r17Gcm3ik06az10LlKPuUseCQHy4ZcOb/dfaF3f3c7dq5hPVCi5Yc51I1M6dMVFLElhfaIbhnVV7vRtitB6qem4Wpc4v6eklh9+dMvuLVacK6lCwurCW0rmo7mdOXbST1wUGm4pOb5S6PmTW4vD+23BpTp0NU51WnVqzxrlpzpWFyUVmWF5vmwMxsf8Afefvqf8ARld2bO+pbx38barb0rydW6jB3PstSqZUYZi/WccY/Vyu/D2CjwxjR21LbnpEnJuX0PZrT61Hsfb1Z8+h+99uFFlvvPt6inRuMJdrSaUpJcoqcWmpY8eT6LOEBS7nhrtvb+0bO/u61lqtp0fXpuSkoU6naY0qmtT5yxl95EcVY1ZbzWSoOCruNr2DmswVTXPQ5Jd2rBd91eDr3au6N29oXFZUHLTTksQeqEoYfrP7WfgSO3+GMdu7Vttru4lCVu6LVJU01LsZuS9bVyznHQCh8B7qhaXl7QuoyjtWcp5lVeZyjF5rQWeanrTlLn6ySf1WdXcvSt77z0j9J2t52Gr7WX2eM/2OrHkX7fHhJT3mvKe0aNxOzuYaXKdOClqlDHZz6rEkljPPKS8OfO+HCKhvdKndOtOhfQjBTuKUUlOUEsTlTzyaxyakmlhZeFgKn+Up2XZWHTt9dXT9rs9K1fDVo+ZA8UnUjW3ddTPaq1tu0z116oas+ecl62PwOpU7mN3fXdfaFSGNKqpqD0+yp6pTlJJ/Vyl45XIlt+uGMd97m1upXEqTtkkoqmpKXr6+rkseHeBnW+OwL7cu8r7P2cn6Lt16acUuVOer6WEWvYxFyWenZy8YZUfvju1T3Q2tsGyp81TjaOcsYc6krqbqTfvf3JJdx6LcFLDaTxzXLo8Y5fBtfEpW9vDGO9W0bTaTuJU3aqlimqakpdlVdX2tSxnVjowLuAAAAAAAAAABlXEnYX5ur+kxX0dd+t4Kp9b/ABL1vfqNVOltjZUNt0Z29RerNde9P6sl5p4Zk6bP9G/N48sPWaaNRimvnx7vP9SodapVJDeLY1Xd2tKhVXNc4y+rOPdKPl/B8iEqVCRxeLRvCL1wzWeWY6ualU6tWtg4q1sHWlLUUTLPx4tnoThRtF7R2XQy8uk6lP4Qk9H3RcV8C4FR4VbLlsvZdBSTUquuo0/Co8w/yKD+JbiN5tvqW29UhxfZG/oAAtLgAAAAAAAAAAAAAAAAAAAAAAAAAAAAAAAAAAAAAAACM29u7Q3kpdjXhqX1ZLlOL8Yy7v4PvyZNvBwfvLJt2zjcQ7llU6y96k9L96fwRtgMjFqL4ulZ6LGTT0ydZjq81/0A2lOWn0Ovn9laf8WcfMum53Bqp2ka9/pjCLyqEZKUpNd1SS5KPkm8+KNgBdvrclo2joprpqVndwlp5HIBhMkAAAAAAAAAAAAAA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8" descr="&amp;Fcy;&amp;acy;&amp;jcy;&amp;lcy;:&amp;Rcy;&amp;ocy;&amp;scy;&amp;tcy;&amp;iecy;&amp;lcy;&amp;iecy;&amp;kcy;&amp;ocy;&amp;mcy;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10559" y="5372219"/>
            <a:ext cx="1961928" cy="132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at of Arms of the Russian Federation 2.sv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4055" y="5190420"/>
            <a:ext cx="1082710" cy="14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7183" y="925023"/>
            <a:ext cx="9168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6AEAE"/>
                </a:solidFill>
              </a:rPr>
              <a:t>Федеральный проект по созданию </a:t>
            </a:r>
          </a:p>
          <a:p>
            <a:pPr algn="ctr"/>
            <a:r>
              <a:rPr lang="ru-RU" b="1" dirty="0" smtClean="0">
                <a:solidFill>
                  <a:srgbClr val="06AEAE"/>
                </a:solidFill>
              </a:rPr>
              <a:t>Системы </a:t>
            </a:r>
            <a:r>
              <a:rPr lang="ru-RU" b="1" dirty="0">
                <a:solidFill>
                  <a:srgbClr val="06AEAE"/>
                </a:solidFill>
              </a:rPr>
              <a:t>удалённой лучевой диагностики</a:t>
            </a:r>
            <a:endParaRPr lang="en-US" b="1" dirty="0">
              <a:solidFill>
                <a:srgbClr val="06AEAE"/>
              </a:solidFill>
            </a:endParaRPr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>
            <a:off x="250239" y="1538938"/>
            <a:ext cx="9475327" cy="3770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В соответствии </a:t>
            </a:r>
            <a:r>
              <a:rPr lang="en-US" sz="1800" dirty="0" smtClean="0"/>
              <a:t>c </a:t>
            </a:r>
            <a:r>
              <a:rPr lang="ru-RU" sz="1800" b="1" dirty="0" smtClean="0"/>
              <a:t>Указанием Президента Российской Федерации </a:t>
            </a:r>
            <a:r>
              <a:rPr lang="ru-RU" sz="1800" dirty="0" smtClean="0"/>
              <a:t>от 07.06.2013 г. № Пр-1286 и </a:t>
            </a:r>
            <a:r>
              <a:rPr lang="ru-RU" sz="1800" b="1" dirty="0" smtClean="0"/>
              <a:t>поручением Заместителя председателя Правительства Российской Федерации О.Ю. </a:t>
            </a:r>
            <a:r>
              <a:rPr lang="ru-RU" sz="1800" b="1" dirty="0" err="1" smtClean="0"/>
              <a:t>Голодец</a:t>
            </a:r>
            <a:r>
              <a:rPr lang="ru-RU" sz="1800" b="1" dirty="0" smtClean="0"/>
              <a:t> </a:t>
            </a:r>
            <a:r>
              <a:rPr lang="ru-RU" sz="1800" dirty="0" smtClean="0"/>
              <a:t>от 09.06.2013г. № ОГ-П12-4815 (исполнители: Минздрав России,  </a:t>
            </a:r>
            <a:r>
              <a:rPr lang="ru-RU" sz="1800" dirty="0" err="1" smtClean="0"/>
              <a:t>Минкомсвязь</a:t>
            </a:r>
            <a:r>
              <a:rPr lang="ru-RU" sz="1800" dirty="0" smtClean="0"/>
              <a:t> России, Минэкономики России, Минфин России) в 6 пилотных регионах РФ реализуется проект «Пилотный проект по созданию системы дистанционной лучевой диагностики»</a:t>
            </a:r>
            <a:r>
              <a:rPr lang="en-US" sz="1800" dirty="0" smtClean="0"/>
              <a:t>.</a:t>
            </a:r>
          </a:p>
          <a:p>
            <a:r>
              <a:rPr lang="ru-RU" sz="1800" dirty="0" smtClean="0"/>
              <a:t>В проекте участвуют </a:t>
            </a:r>
            <a:r>
              <a:rPr lang="ru-RU" sz="1800" b="1" dirty="0" smtClean="0"/>
              <a:t>6 регионов</a:t>
            </a:r>
            <a:r>
              <a:rPr lang="ru-RU" sz="1800" dirty="0" smtClean="0"/>
              <a:t>, </a:t>
            </a:r>
            <a:r>
              <a:rPr lang="ru-RU" sz="1800" b="1" dirty="0" smtClean="0"/>
              <a:t>20 МО</a:t>
            </a:r>
            <a:r>
              <a:rPr lang="ru-RU" sz="1800" dirty="0"/>
              <a:t> </a:t>
            </a:r>
            <a:r>
              <a:rPr lang="ru-RU" sz="1800" dirty="0" smtClean="0"/>
              <a:t>Приморского </a:t>
            </a:r>
            <a:r>
              <a:rPr lang="ru-RU" sz="1800" dirty="0"/>
              <a:t>края, Хабаровского края, Иркутской области, Амурской области, Костромской области, Республики Башкортостан и ФГБУ "Лечебно-реабилитационный центр" Минздрава </a:t>
            </a:r>
            <a:r>
              <a:rPr lang="ru-RU" sz="1800" dirty="0" smtClean="0"/>
              <a:t>России. Экспертным центром выступает ЛРЦ МЗ РФ.</a:t>
            </a:r>
          </a:p>
          <a:p>
            <a:r>
              <a:rPr lang="ru-RU" sz="1800" dirty="0" smtClean="0"/>
              <a:t>Технологической платформой проекта является </a:t>
            </a:r>
            <a:r>
              <a:rPr lang="en-US" sz="1800" dirty="0" smtClean="0"/>
              <a:t>Helterbook.</a:t>
            </a:r>
            <a:endParaRPr lang="en-US" dirty="0"/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156777" y="18"/>
            <a:ext cx="8433042" cy="701675"/>
          </a:xfrm>
        </p:spPr>
        <p:txBody>
          <a:bodyPr>
            <a:noAutofit/>
          </a:bodyPr>
          <a:lstStyle/>
          <a:p>
            <a:r>
              <a:rPr lang="ru-RU" sz="2400" b="0" spc="100" dirty="0" smtClean="0">
                <a:solidFill>
                  <a:srgbClr val="FFFFFF"/>
                </a:solidFill>
                <a:latin typeface="+mn-lt"/>
                <a:cs typeface="Helvetica CY"/>
              </a:rPr>
              <a:t>Примеры использования в проектах</a:t>
            </a:r>
            <a:endParaRPr lang="en-US" sz="2400" b="0" spc="100" dirty="0">
              <a:solidFill>
                <a:srgbClr val="FFFFFF"/>
              </a:solidFill>
              <a:latin typeface="+mn-lt"/>
              <a:cs typeface="Helvetica CY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1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/>
          </p:cNvSpPr>
          <p:nvPr/>
        </p:nvSpPr>
        <p:spPr bwMode="auto">
          <a:xfrm>
            <a:off x="201217" y="0"/>
            <a:ext cx="9265769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+mj-cs"/>
              </a:rPr>
              <a:t>География проекта</a:t>
            </a:r>
            <a:endParaRPr lang="en-US" sz="2800" dirty="0">
              <a:solidFill>
                <a:schemeClr val="bg1"/>
              </a:solidFill>
              <a:latin typeface="Segoe UI Semibold" panose="020B0702040204020203" pitchFamily="34" charset="0"/>
              <a:ea typeface="+mj-ea"/>
              <a:cs typeface="+mj-cs"/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8035727" y="815978"/>
            <a:ext cx="187027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>
                <a:latin typeface="Segoe UI" pitchFamily="34" charset="0"/>
              </a:rPr>
              <a:t> Владивосток</a:t>
            </a:r>
          </a:p>
          <a:p>
            <a:pPr>
              <a:buFontTx/>
              <a:buChar char="•"/>
            </a:pPr>
            <a:r>
              <a:rPr lang="ru-RU">
                <a:latin typeface="Segoe UI" pitchFamily="34" charset="0"/>
              </a:rPr>
              <a:t> Находка</a:t>
            </a:r>
          </a:p>
          <a:p>
            <a:pPr>
              <a:buFontTx/>
              <a:buChar char="•"/>
            </a:pPr>
            <a:r>
              <a:rPr lang="ru-RU">
                <a:latin typeface="Segoe UI" pitchFamily="34" charset="0"/>
              </a:rPr>
              <a:t> Уссурийск</a:t>
            </a:r>
          </a:p>
          <a:p>
            <a:pPr>
              <a:buFontTx/>
              <a:buChar char="•"/>
            </a:pPr>
            <a:r>
              <a:rPr lang="ru-RU">
                <a:latin typeface="Segoe UI" pitchFamily="34" charset="0"/>
              </a:rPr>
              <a:t> Хабаровск</a:t>
            </a:r>
          </a:p>
          <a:p>
            <a:pPr>
              <a:buFontTx/>
              <a:buChar char="•"/>
            </a:pPr>
            <a:r>
              <a:rPr lang="ru-RU">
                <a:latin typeface="Segoe UI" pitchFamily="34" charset="0"/>
              </a:rPr>
              <a:t> Иркутск</a:t>
            </a:r>
          </a:p>
          <a:p>
            <a:pPr>
              <a:buFontTx/>
              <a:buChar char="•"/>
            </a:pPr>
            <a:r>
              <a:rPr lang="ru-RU">
                <a:latin typeface="Segoe UI" pitchFamily="34" charset="0"/>
              </a:rPr>
              <a:t> Благовещенск</a:t>
            </a:r>
          </a:p>
          <a:p>
            <a:pPr>
              <a:buFontTx/>
              <a:buChar char="•"/>
            </a:pPr>
            <a:r>
              <a:rPr lang="ru-RU">
                <a:latin typeface="Segoe UI" pitchFamily="34" charset="0"/>
              </a:rPr>
              <a:t> Кострома</a:t>
            </a:r>
          </a:p>
          <a:p>
            <a:pPr>
              <a:buFontTx/>
              <a:buChar char="•"/>
            </a:pPr>
            <a:r>
              <a:rPr lang="ru-RU">
                <a:latin typeface="Segoe UI" pitchFamily="34" charset="0"/>
              </a:rPr>
              <a:t> Уфа</a:t>
            </a:r>
          </a:p>
        </p:txBody>
      </p:sp>
      <p:pic>
        <p:nvPicPr>
          <p:cNvPr id="62484" name="Picture 20" descr="ma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9244" y="784225"/>
            <a:ext cx="7701657" cy="5913438"/>
          </a:xfrm>
          <a:prstGeom prst="rect">
            <a:avLst/>
          </a:prstGeom>
          <a:noFill/>
        </p:spPr>
      </p:pic>
      <p:pic>
        <p:nvPicPr>
          <p:cNvPr id="62485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7444" y="3867155"/>
            <a:ext cx="55979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1215737" y="1364242"/>
            <a:ext cx="5909829" cy="3955909"/>
          </a:xfrm>
          <a:custGeom>
            <a:avLst/>
            <a:gdLst>
              <a:gd name="connsiteX0" fmla="*/ 0 w 7639136"/>
              <a:gd name="connsiteY0" fmla="*/ 2584308 h 4246163"/>
              <a:gd name="connsiteX1" fmla="*/ 3449782 w 7639136"/>
              <a:gd name="connsiteY1" fmla="*/ 21218 h 4246163"/>
              <a:gd name="connsiteX2" fmla="*/ 7287491 w 7639136"/>
              <a:gd name="connsiteY2" fmla="*/ 3845072 h 4246163"/>
              <a:gd name="connsiteX3" fmla="*/ 7232073 w 7639136"/>
              <a:gd name="connsiteY3" fmla="*/ 3942054 h 424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9136" h="4246163">
                <a:moveTo>
                  <a:pt x="0" y="2584308"/>
                </a:moveTo>
                <a:cubicBezTo>
                  <a:pt x="1117600" y="1197699"/>
                  <a:pt x="2235200" y="-188909"/>
                  <a:pt x="3449782" y="21218"/>
                </a:cubicBezTo>
                <a:cubicBezTo>
                  <a:pt x="4664364" y="231345"/>
                  <a:pt x="6657109" y="3191599"/>
                  <a:pt x="7287491" y="3845072"/>
                </a:cubicBezTo>
                <a:cubicBezTo>
                  <a:pt x="7917873" y="4498545"/>
                  <a:pt x="7574973" y="4220299"/>
                  <a:pt x="7232073" y="3942054"/>
                </a:cubicBezTo>
              </a:path>
            </a:pathLst>
          </a:custGeom>
          <a:noFill/>
          <a:ln w="34925">
            <a:prstDash val="dash"/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57477" y="1063410"/>
            <a:ext cx="1156989" cy="85883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олилиния 5"/>
          <p:cNvSpPr/>
          <p:nvPr/>
        </p:nvSpPr>
        <p:spPr>
          <a:xfrm>
            <a:off x="1254760" y="2463959"/>
            <a:ext cx="5785576" cy="2750303"/>
          </a:xfrm>
          <a:custGeom>
            <a:avLst/>
            <a:gdLst>
              <a:gd name="connsiteX0" fmla="*/ 0 w 7233920"/>
              <a:gd name="connsiteY0" fmla="*/ 1559407 h 2900527"/>
              <a:gd name="connsiteX1" fmla="*/ 3088640 w 7233920"/>
              <a:gd name="connsiteY1" fmla="*/ 35407 h 2900527"/>
              <a:gd name="connsiteX2" fmla="*/ 7233920 w 7233920"/>
              <a:gd name="connsiteY2" fmla="*/ 2900527 h 29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920" h="2900527">
                <a:moveTo>
                  <a:pt x="0" y="1559407"/>
                </a:moveTo>
                <a:cubicBezTo>
                  <a:pt x="941493" y="685647"/>
                  <a:pt x="1882987" y="-188113"/>
                  <a:pt x="3088640" y="35407"/>
                </a:cubicBezTo>
                <a:cubicBezTo>
                  <a:pt x="4294293" y="258927"/>
                  <a:pt x="5764106" y="1579727"/>
                  <a:pt x="7233920" y="2900527"/>
                </a:cubicBezTo>
              </a:path>
            </a:pathLst>
          </a:custGeom>
          <a:noFill/>
          <a:ln w="34925"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0086" y="2027396"/>
            <a:ext cx="514648" cy="8731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260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457" y="896505"/>
            <a:ext cx="3798453" cy="4351338"/>
          </a:xfrm>
        </p:spPr>
        <p:txBody>
          <a:bodyPr rtlCol="0">
            <a:norm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Врач получает смс-оповещение о новой заявке на удалённую консультацию, открывает ее в своём личном кабинете, изучает снимки и заполняет заключение. 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Для просмотра мед. изображения врач пользуется специализированным </a:t>
            </a:r>
            <a:r>
              <a:rPr lang="ru-RU" sz="1400" dirty="0" err="1" smtClean="0"/>
              <a:t>просмотрщиком</a:t>
            </a:r>
            <a:r>
              <a:rPr lang="ru-RU" sz="1400" dirty="0" smtClean="0"/>
              <a:t>.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 </a:t>
            </a:r>
            <a:endParaRPr lang="en-US" dirty="0"/>
          </a:p>
        </p:txBody>
      </p:sp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91431" y="0"/>
            <a:ext cx="8027988" cy="685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Segoe UI Semibold" pitchFamily="34" charset="0"/>
              </a:rPr>
              <a:t>Рабочее место врача-эксперта</a:t>
            </a:r>
            <a:endParaRPr lang="en-US" sz="2800" dirty="0" smtClean="0">
              <a:latin typeface="Segoe UI Semibol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87589" y="1035055"/>
            <a:ext cx="5830094" cy="349091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6171" y="3719059"/>
            <a:ext cx="3999253" cy="296702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82803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6422" y="46763"/>
            <a:ext cx="7032698" cy="65462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Получение результатов исследований</a:t>
            </a:r>
            <a:endParaRPr lang="en-US" sz="24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01743" y="891273"/>
            <a:ext cx="4879115" cy="395287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383794" y="816392"/>
            <a:ext cx="3385839" cy="500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Направившее учреждение получает оповещение о готовности заключения, распечатывает его и передает пациенту или лечащему врачу.</a:t>
            </a:r>
          </a:p>
          <a:p>
            <a:pPr algn="just" fontAlgn="auto">
              <a:defRPr/>
            </a:pPr>
            <a:r>
              <a:rPr lang="ru-RU" dirty="0" smtClean="0">
                <a:solidFill>
                  <a:schemeClr val="tx1"/>
                </a:solidFill>
              </a:rPr>
              <a:t>Все заключения подписаны цифровой электронной подписью и имеют юридическую силу.</a:t>
            </a:r>
          </a:p>
          <a:p>
            <a:pPr algn="just" fontAlgn="auto">
              <a:defRPr/>
            </a:pPr>
            <a:r>
              <a:rPr lang="ru-RU" dirty="0">
                <a:solidFill>
                  <a:schemeClr val="tx1"/>
                </a:solidFill>
              </a:rPr>
              <a:t>Для проверки качества удалённой диагностики часть заключений отправляются на проверку эксперту. 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167776" y="2402897"/>
            <a:ext cx="3386299" cy="435133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681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r_Weg_der_Daten_L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35782" y="1709931"/>
            <a:ext cx="5112026" cy="184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777" y="1709949"/>
            <a:ext cx="4088887" cy="1723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ru-RU" dirty="0"/>
              <a:t>Проект реализован совместно </a:t>
            </a:r>
            <a:r>
              <a:rPr lang="ru-RU" dirty="0" smtClean="0"/>
              <a:t>компаниями </a:t>
            </a:r>
            <a:r>
              <a:rPr lang="en-US" dirty="0" smtClean="0"/>
              <a:t>DICOM </a:t>
            </a:r>
            <a:r>
              <a:rPr lang="en-US" dirty="0"/>
              <a:t>Consulting, Biotrinik (</a:t>
            </a:r>
            <a:r>
              <a:rPr lang="ru-RU" dirty="0"/>
              <a:t>Германия) и </a:t>
            </a:r>
            <a:r>
              <a:rPr lang="ru-RU" dirty="0" smtClean="0"/>
              <a:t>Российским обществом аритмологов под руководством </a:t>
            </a:r>
            <a:r>
              <a:rPr lang="ru-RU" altLang="ru-RU" dirty="0" smtClean="0"/>
              <a:t>Академика </a:t>
            </a:r>
            <a:r>
              <a:rPr lang="ru-RU" altLang="ru-RU" dirty="0"/>
              <a:t>РАМН </a:t>
            </a:r>
            <a:r>
              <a:rPr lang="ru-RU" altLang="ru-RU" dirty="0" smtClean="0"/>
              <a:t>профессора </a:t>
            </a:r>
            <a:r>
              <a:rPr lang="ru-RU" altLang="ru-RU" dirty="0"/>
              <a:t>А.Ш. </a:t>
            </a:r>
            <a:r>
              <a:rPr lang="ru-RU" altLang="ru-RU" dirty="0" smtClean="0"/>
              <a:t>Ревишвили.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90" y="1011980"/>
            <a:ext cx="912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6AEAE"/>
                </a:solidFill>
              </a:rPr>
              <a:t>Rehoming</a:t>
            </a:r>
            <a:r>
              <a:rPr lang="ru-RU" sz="2000" b="1" dirty="0" smtClean="0">
                <a:solidFill>
                  <a:srgbClr val="06AEAE"/>
                </a:solidFill>
              </a:rPr>
              <a:t> – проект по</a:t>
            </a:r>
            <a:r>
              <a:rPr lang="ru-RU" sz="2000" b="1" dirty="0">
                <a:solidFill>
                  <a:srgbClr val="06AEAE"/>
                </a:solidFill>
              </a:rPr>
              <a:t> </a:t>
            </a:r>
            <a:r>
              <a:rPr lang="ru-RU" sz="2000" b="1" dirty="0" smtClean="0">
                <a:solidFill>
                  <a:srgbClr val="06AEAE"/>
                </a:solidFill>
              </a:rPr>
              <a:t>мобильному </a:t>
            </a:r>
            <a:r>
              <a:rPr lang="ru-RU" sz="2000" b="1" dirty="0" err="1" smtClean="0">
                <a:solidFill>
                  <a:srgbClr val="06AEAE"/>
                </a:solidFill>
              </a:rPr>
              <a:t>телемониторингу</a:t>
            </a:r>
            <a:r>
              <a:rPr lang="ru-RU" sz="2000" b="1" dirty="0" smtClean="0">
                <a:solidFill>
                  <a:srgbClr val="06AEAE"/>
                </a:solidFill>
              </a:rPr>
              <a:t> </a:t>
            </a:r>
            <a:r>
              <a:rPr lang="ru-RU" sz="2000" b="1" dirty="0">
                <a:solidFill>
                  <a:srgbClr val="06AEAE"/>
                </a:solidFill>
              </a:rPr>
              <a:t>для ранней диагностики изменений состояния </a:t>
            </a:r>
            <a:r>
              <a:rPr lang="ru-RU" sz="2000" b="1" dirty="0" smtClean="0">
                <a:solidFill>
                  <a:srgbClr val="06AEAE"/>
                </a:solidFill>
              </a:rPr>
              <a:t>пациента</a:t>
            </a:r>
            <a:endParaRPr lang="en-US" sz="2000" b="1" dirty="0">
              <a:solidFill>
                <a:srgbClr val="06AEAE"/>
              </a:solidFill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92364" y="18"/>
            <a:ext cx="8462818" cy="701675"/>
          </a:xfrm>
        </p:spPr>
        <p:txBody>
          <a:bodyPr>
            <a:noAutofit/>
          </a:bodyPr>
          <a:lstStyle/>
          <a:p>
            <a:r>
              <a:rPr lang="ru-RU" sz="2400" b="0" spc="100" dirty="0" smtClean="0">
                <a:solidFill>
                  <a:srgbClr val="FFFFFF"/>
                </a:solidFill>
                <a:latin typeface="+mn-lt"/>
                <a:cs typeface="Helvetica CY"/>
              </a:rPr>
              <a:t>Примеры использования в проектах</a:t>
            </a:r>
            <a:endParaRPr lang="en-US" sz="2400" b="0" spc="100" dirty="0">
              <a:solidFill>
                <a:srgbClr val="FFFFFF"/>
              </a:solidFill>
              <a:latin typeface="+mn-lt"/>
              <a:cs typeface="Helvetica CY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6776" y="3701871"/>
            <a:ext cx="9291032" cy="303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 smtClean="0"/>
              <a:t>Целями </a:t>
            </a:r>
            <a:r>
              <a:rPr lang="ru-RU" sz="1600" dirty="0"/>
              <a:t>проекта является: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ru-RU" sz="1600" dirty="0"/>
              <a:t>оценка клинических и экономических преимуществ наблюдения больных с помощью технологии мобильного </a:t>
            </a:r>
            <a:r>
              <a:rPr lang="ru-RU" sz="1600" dirty="0" err="1" smtClean="0"/>
              <a:t>телемониторинга</a:t>
            </a:r>
            <a:r>
              <a:rPr lang="ru-RU" sz="1600" dirty="0" smtClean="0"/>
              <a:t>;</a:t>
            </a:r>
            <a:endParaRPr lang="ru-RU" sz="1600" dirty="0"/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ru-RU" sz="1600" dirty="0"/>
              <a:t>выработка клинических рекомендаций по наблюдению больных с помощью технологии мобильного </a:t>
            </a:r>
            <a:r>
              <a:rPr lang="ru-RU" sz="1600" dirty="0" err="1"/>
              <a:t>телемониторинга</a:t>
            </a:r>
            <a:r>
              <a:rPr lang="ru-RU" sz="1600" dirty="0"/>
              <a:t>;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ru-RU" sz="1600" dirty="0"/>
              <a:t>предупреждение осложнений и ятрогенных эффектов </a:t>
            </a:r>
            <a:r>
              <a:rPr lang="ru-RU" sz="1600" dirty="0" err="1"/>
              <a:t>электрокардиостимуляции</a:t>
            </a:r>
            <a:r>
              <a:rPr lang="ru-RU" sz="1600" dirty="0"/>
              <a:t>.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В проекте участвуют ведущие медицинские центры России, специализирующиеся в области интервенционной </a:t>
            </a:r>
            <a:r>
              <a:rPr lang="ru-RU" sz="1600" dirty="0" err="1"/>
              <a:t>аритмологии</a:t>
            </a:r>
            <a:r>
              <a:rPr lang="ru-RU" sz="1600" dirty="0"/>
              <a:t>. В проекте используются электронные имплантаты производства компании BIOTRONIK для лечения нарушений ритма сердца, сердечной недостаточности и предупреждения угрозы внезапной сердечной </a:t>
            </a:r>
            <a:r>
              <a:rPr lang="ru-RU" sz="1600" dirty="0" smtClean="0"/>
              <a:t>смерти.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5759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92364" y="18"/>
            <a:ext cx="8462818" cy="701675"/>
          </a:xfrm>
        </p:spPr>
        <p:txBody>
          <a:bodyPr>
            <a:noAutofit/>
          </a:bodyPr>
          <a:lstStyle/>
          <a:p>
            <a:r>
              <a:rPr lang="ru-RU" sz="1600" b="0" spc="100" dirty="0" smtClean="0">
                <a:solidFill>
                  <a:srgbClr val="FFFFFF"/>
                </a:solidFill>
                <a:latin typeface="+mn-lt"/>
                <a:cs typeface="Helvetica CY"/>
              </a:rPr>
              <a:t>Примеры использования в проектах</a:t>
            </a:r>
            <a:r>
              <a:rPr lang="en-US" sz="1600" spc="100" dirty="0">
                <a:solidFill>
                  <a:srgbClr val="FFFFFF"/>
                </a:solidFill>
                <a:latin typeface="+mn-lt"/>
                <a:cs typeface="Helvetica CY"/>
              </a:rPr>
              <a:t>. Rehoming</a:t>
            </a:r>
            <a:r>
              <a:rPr lang="en-US" sz="1600" b="0" spc="100" dirty="0" smtClean="0">
                <a:solidFill>
                  <a:srgbClr val="FFFFFF"/>
                </a:solidFill>
                <a:latin typeface="+mn-lt"/>
                <a:cs typeface="Helvetica CY"/>
              </a:rPr>
              <a:t/>
            </a:r>
            <a:br>
              <a:rPr lang="en-US" sz="1600" b="0" spc="100" dirty="0" smtClean="0">
                <a:solidFill>
                  <a:srgbClr val="FFFFFF"/>
                </a:solidFill>
                <a:latin typeface="+mn-lt"/>
                <a:cs typeface="Helvetica CY"/>
              </a:rPr>
            </a:br>
            <a:r>
              <a:rPr lang="ru-RU" sz="1400" dirty="0" smtClean="0">
                <a:latin typeface="+mn-lt"/>
              </a:rPr>
              <a:t>Проект </a:t>
            </a:r>
            <a:r>
              <a:rPr lang="ru-RU" sz="1400" dirty="0">
                <a:latin typeface="+mn-lt"/>
              </a:rPr>
              <a:t>по мобильному </a:t>
            </a:r>
            <a:r>
              <a:rPr lang="ru-RU" sz="1400" dirty="0" err="1">
                <a:latin typeface="+mn-lt"/>
              </a:rPr>
              <a:t>телемониторингу</a:t>
            </a:r>
            <a:r>
              <a:rPr lang="ru-RU" sz="1400" dirty="0">
                <a:latin typeface="+mn-lt"/>
              </a:rPr>
              <a:t> для ранней диагностики изменений состояния пациента</a:t>
            </a: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endParaRPr lang="en-US" sz="1400" spc="100" dirty="0">
              <a:latin typeface="+mn-lt"/>
              <a:cs typeface="Helvetica CY"/>
            </a:endParaRPr>
          </a:p>
        </p:txBody>
      </p:sp>
      <p:pic>
        <p:nvPicPr>
          <p:cNvPr id="7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752" y="959153"/>
            <a:ext cx="7410238" cy="5567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3440" y="949600"/>
            <a:ext cx="1839036" cy="46384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+mn-lt"/>
              </a:rPr>
              <a:t>Установки</a:t>
            </a:r>
            <a:br>
              <a:rPr lang="ru-RU" altLang="ru-RU" sz="1200" dirty="0">
                <a:latin typeface="+mn-lt"/>
              </a:rPr>
            </a:br>
            <a:r>
              <a:rPr lang="ru-RU" altLang="ru-RU" sz="1200" dirty="0" err="1">
                <a:latin typeface="+mn-lt"/>
              </a:rPr>
              <a:t>тахи</a:t>
            </a:r>
            <a:r>
              <a:rPr lang="de-DE" altLang="ru-RU" sz="1200" dirty="0">
                <a:latin typeface="+mn-lt"/>
              </a:rPr>
              <a:t>/</a:t>
            </a:r>
            <a:r>
              <a:rPr lang="ru-RU" altLang="ru-RU" sz="1200" dirty="0" err="1">
                <a:latin typeface="+mn-lt"/>
              </a:rPr>
              <a:t>бради</a:t>
            </a:r>
            <a:r>
              <a:rPr lang="de-DE" altLang="ru-RU" sz="1200" dirty="0">
                <a:latin typeface="+mn-lt"/>
              </a:rPr>
              <a:t>: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94278" y="3421221"/>
            <a:ext cx="1798197" cy="46384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000000"/>
                </a:solidFill>
                <a:latin typeface="+mn-lt"/>
              </a:rPr>
              <a:t>Желудочковые</a:t>
            </a:r>
            <a:endParaRPr lang="de-DE" altLang="ru-RU" sz="1200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r>
              <a:rPr lang="ru-RU" altLang="ru-RU" sz="1200" dirty="0">
                <a:solidFill>
                  <a:srgbClr val="000000"/>
                </a:solidFill>
                <a:latin typeface="+mn-lt"/>
              </a:rPr>
              <a:t>аритмии</a:t>
            </a:r>
            <a:r>
              <a:rPr lang="de-DE" altLang="ru-RU" sz="120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2324" y="2337678"/>
            <a:ext cx="1830152" cy="64851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+mn-lt"/>
              </a:rPr>
              <a:t>Импеданс </a:t>
            </a:r>
            <a:br>
              <a:rPr lang="ru-RU" altLang="ru-RU" sz="1200" dirty="0">
                <a:latin typeface="+mn-lt"/>
              </a:rPr>
            </a:br>
            <a:r>
              <a:rPr lang="ru-RU" altLang="ru-RU" sz="1200" dirty="0">
                <a:latin typeface="+mn-lt"/>
              </a:rPr>
              <a:t>электродов</a:t>
            </a:r>
            <a:r>
              <a:rPr lang="de-DE" altLang="ru-RU" sz="1200" dirty="0">
                <a:latin typeface="+mn-lt"/>
              </a:rPr>
              <a:t>, </a:t>
            </a:r>
          </a:p>
          <a:p>
            <a:pPr eaLnBrk="1" hangingPunct="1"/>
            <a:r>
              <a:rPr lang="ru-RU" altLang="ru-RU" sz="1200" dirty="0">
                <a:latin typeface="+mn-lt"/>
              </a:rPr>
              <a:t>чувствительность</a:t>
            </a:r>
            <a:r>
              <a:rPr lang="de-DE" altLang="ru-RU" sz="1200" dirty="0">
                <a:latin typeface="+mn-lt"/>
              </a:rPr>
              <a:t>: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70313" y="4816322"/>
            <a:ext cx="1834258" cy="46384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000000"/>
                </a:solidFill>
                <a:latin typeface="+mn-lt"/>
              </a:rPr>
              <a:t>Предсердные</a:t>
            </a:r>
          </a:p>
          <a:p>
            <a:pPr eaLnBrk="1" hangingPunct="1"/>
            <a:r>
              <a:rPr lang="ru-RU" altLang="ru-RU" sz="1200" dirty="0">
                <a:solidFill>
                  <a:srgbClr val="000000"/>
                </a:solidFill>
                <a:latin typeface="+mn-lt"/>
              </a:rPr>
              <a:t>аритмии</a:t>
            </a:r>
            <a:r>
              <a:rPr lang="de-DE" altLang="ru-RU" sz="120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6452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5100" y="1066806"/>
            <a:ext cx="9356527" cy="5621867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Создание информационной </a:t>
            </a:r>
            <a:r>
              <a:rPr lang="ru-RU" sz="1800" dirty="0">
                <a:solidFill>
                  <a:schemeClr val="tx1"/>
                </a:solidFill>
              </a:rPr>
              <a:t>среды </a:t>
            </a:r>
            <a:r>
              <a:rPr lang="ru-RU" sz="1800" dirty="0" smtClean="0">
                <a:solidFill>
                  <a:schemeClr val="tx1"/>
                </a:solidFill>
              </a:rPr>
              <a:t>для организации медицинской помощи и  поддержания </a:t>
            </a:r>
            <a:r>
              <a:rPr lang="ru-RU" sz="1800" dirty="0">
                <a:solidFill>
                  <a:schemeClr val="tx1"/>
                </a:solidFill>
              </a:rPr>
              <a:t>здорового образа </a:t>
            </a:r>
            <a:r>
              <a:rPr lang="ru-RU" sz="1800" dirty="0" smtClean="0">
                <a:solidFill>
                  <a:schemeClr val="tx1"/>
                </a:solidFill>
              </a:rPr>
              <a:t>жизни с объединением </a:t>
            </a:r>
            <a:r>
              <a:rPr lang="ru-RU" sz="1800" dirty="0">
                <a:solidFill>
                  <a:schemeClr val="tx1"/>
                </a:solidFill>
              </a:rPr>
              <a:t>на единой технологической </a:t>
            </a:r>
            <a:r>
              <a:rPr lang="ru-RU" sz="1800" dirty="0" smtClean="0">
                <a:solidFill>
                  <a:schemeClr val="tx1"/>
                </a:solidFill>
              </a:rPr>
              <a:t>платформе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138546" y="0"/>
            <a:ext cx="7032228" cy="6540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Segoe UI Semibold" pitchFamily="34" charset="0"/>
              </a:rPr>
              <a:t>Задача проекта</a:t>
            </a:r>
            <a:endParaRPr lang="en-US" sz="2800" dirty="0" smtClean="0">
              <a:latin typeface="Segoe UI Semibold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64955239"/>
              </p:ext>
            </p:extLst>
          </p:nvPr>
        </p:nvGraphicFramePr>
        <p:xfrm>
          <a:off x="1035726" y="2188878"/>
          <a:ext cx="8177453" cy="385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6242" y="3843661"/>
            <a:ext cx="1797686" cy="150442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75426" y="2956285"/>
            <a:ext cx="18573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5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92364" y="18"/>
            <a:ext cx="8462818" cy="701675"/>
          </a:xfrm>
        </p:spPr>
        <p:txBody>
          <a:bodyPr>
            <a:noAutofit/>
          </a:bodyPr>
          <a:lstStyle/>
          <a:p>
            <a:r>
              <a:rPr lang="ru-RU" sz="2000" spc="100" dirty="0" smtClean="0">
                <a:solidFill>
                  <a:srgbClr val="FFFFFF"/>
                </a:solidFill>
                <a:latin typeface="+mn-lt"/>
                <a:cs typeface="Helvetica CY"/>
              </a:rPr>
              <a:t>Примеры использования в проектах</a:t>
            </a:r>
            <a:br>
              <a:rPr lang="ru-RU" sz="2000" spc="100" dirty="0" smtClean="0">
                <a:solidFill>
                  <a:srgbClr val="FFFFFF"/>
                </a:solidFill>
                <a:latin typeface="+mn-lt"/>
                <a:cs typeface="Helvetica CY"/>
              </a:rPr>
            </a:br>
            <a:r>
              <a:rPr lang="ru-RU" sz="2000" dirty="0" smtClean="0">
                <a:latin typeface="+mn-lt"/>
              </a:rPr>
              <a:t>Сеть </a:t>
            </a:r>
            <a:r>
              <a:rPr lang="ru-RU" sz="2000" dirty="0">
                <a:latin typeface="+mn-lt"/>
              </a:rPr>
              <a:t>к</a:t>
            </a:r>
            <a:r>
              <a:rPr lang="ru-RU" altLang="ru-RU" sz="2000" dirty="0" smtClean="0">
                <a:latin typeface="+mn-lt"/>
              </a:rPr>
              <a:t>линик </a:t>
            </a:r>
            <a:r>
              <a:rPr lang="en-US" altLang="ru-RU" sz="2000" dirty="0" smtClean="0">
                <a:latin typeface="+mn-lt"/>
              </a:rPr>
              <a:t>DICOM Clinic</a:t>
            </a:r>
            <a:endParaRPr lang="en-US" sz="2000" spc="100" dirty="0">
              <a:solidFill>
                <a:srgbClr val="FFFFFF"/>
              </a:solidFill>
              <a:latin typeface="+mn-lt"/>
              <a:cs typeface="Helvetica CY"/>
            </a:endParaRPr>
          </a:p>
        </p:txBody>
      </p:sp>
      <p:pic>
        <p:nvPicPr>
          <p:cNvPr id="4" name="Изображение 3" descr="DICOM-Clini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69797" y="991146"/>
            <a:ext cx="4494172" cy="3369237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745" y="2343645"/>
            <a:ext cx="4414694" cy="4341338"/>
          </a:xfrm>
          <a:prstGeom prst="rect">
            <a:avLst/>
          </a:prstGeom>
        </p:spPr>
      </p:pic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262745" y="991144"/>
            <a:ext cx="4414693" cy="67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0000" bIns="90000">
            <a:spAutoFit/>
          </a:bodyPr>
          <a:lstStyle/>
          <a:p>
            <a:r>
              <a:rPr lang="ru-RU" altLang="ru-RU" sz="1600" dirty="0" smtClean="0"/>
              <a:t>В мае 2014 года в Казани была открыта первая клиника </a:t>
            </a:r>
            <a:r>
              <a:rPr lang="en-US" altLang="ru-RU" sz="1600" dirty="0"/>
              <a:t>DICOM Clinic</a:t>
            </a:r>
            <a:endParaRPr lang="ru-RU" altLang="ru-RU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5069797" y="4426715"/>
            <a:ext cx="4494172" cy="295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0000" bIns="90000">
            <a:spAutoFit/>
          </a:bodyPr>
          <a:lstStyle/>
          <a:p>
            <a:r>
              <a:rPr lang="ru-RU" altLang="ru-RU" sz="1400" dirty="0" smtClean="0"/>
              <a:t>В работе клиники отрабатываются все процессы, заложенные в концепции сети клиник:</a:t>
            </a:r>
          </a:p>
          <a:p>
            <a:pPr marL="171450" indent="-171450">
              <a:buFont typeface="Arial"/>
              <a:buChar char="•"/>
            </a:pPr>
            <a:r>
              <a:rPr lang="ru-RU" altLang="ru-RU" sz="1400" dirty="0" smtClean="0"/>
              <a:t>Используется медицинская информационная система </a:t>
            </a:r>
            <a:r>
              <a:rPr lang="en-US" altLang="ru-RU" sz="1400" dirty="0" smtClean="0"/>
              <a:t>HELTERCLINIC</a:t>
            </a:r>
          </a:p>
          <a:p>
            <a:pPr marL="171450" indent="-171450">
              <a:buFont typeface="Arial"/>
              <a:buChar char="•"/>
            </a:pPr>
            <a:r>
              <a:rPr lang="ru-RU" altLang="ru-RU" sz="1400" dirty="0" smtClean="0"/>
              <a:t>Используется платформа </a:t>
            </a:r>
            <a:r>
              <a:rPr lang="en-US" altLang="ru-RU" sz="1400" dirty="0" smtClean="0"/>
              <a:t>HELTERCLINIC</a:t>
            </a:r>
            <a:endParaRPr lang="ru-RU" altLang="ru-RU" sz="1400" dirty="0" smtClean="0"/>
          </a:p>
          <a:p>
            <a:pPr marL="171450" indent="-171450">
              <a:buFont typeface="Arial"/>
              <a:buChar char="•"/>
            </a:pPr>
            <a:r>
              <a:rPr lang="ru-RU" altLang="ru-RU" sz="1400" dirty="0" smtClean="0"/>
              <a:t>Проводится интеграция с информационными системами крупных партнерских клинико-диагностических центров для маршрутизации пациентов и предоставления специализированной медицинской помощи</a:t>
            </a:r>
            <a:endParaRPr lang="en-US" altLang="ru-RU" sz="1400" dirty="0" smtClean="0"/>
          </a:p>
          <a:p>
            <a:endParaRPr lang="en-US" altLang="ru-RU" sz="1200" dirty="0" smtClean="0"/>
          </a:p>
          <a:p>
            <a:endParaRPr lang="ru-RU" altLang="ru-RU" sz="1400" dirty="0" smtClean="0"/>
          </a:p>
          <a:p>
            <a:r>
              <a:rPr lang="ru-RU" altLang="ru-RU" sz="1400" dirty="0" smtClean="0"/>
              <a:t>  </a:t>
            </a:r>
            <a:endParaRPr lang="ru-RU" altLang="ru-RU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2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+mn-lt"/>
              </a:rPr>
              <a:t>Примеры использования в проектах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Сервис </a:t>
            </a:r>
            <a:r>
              <a:rPr lang="en-US" sz="2000" dirty="0" smtClean="0">
                <a:latin typeface="+mn-lt"/>
              </a:rPr>
              <a:t>INCORD</a:t>
            </a:r>
            <a:r>
              <a:rPr lang="ru-RU" sz="2000" dirty="0" smtClean="0">
                <a:latin typeface="+mn-lt"/>
              </a:rPr>
              <a:t> для профилактики ССЗ</a:t>
            </a:r>
            <a:endParaRPr lang="ru-RU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908" y="1000670"/>
            <a:ext cx="920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базе платформы </a:t>
            </a:r>
            <a:r>
              <a:rPr lang="en-US" dirty="0" smtClean="0"/>
              <a:t>HelterBook </a:t>
            </a:r>
            <a:r>
              <a:rPr lang="ru-RU" dirty="0" smtClean="0"/>
              <a:t>реализован Сервис персонального мониторинга </a:t>
            </a:r>
          </a:p>
          <a:p>
            <a:r>
              <a:rPr lang="ru-RU" dirty="0" smtClean="0"/>
              <a:t>показателей здоровья пациентов с целью </a:t>
            </a:r>
            <a:r>
              <a:rPr lang="ru-RU" b="1" dirty="0" smtClean="0"/>
              <a:t>своевременного выявления </a:t>
            </a:r>
            <a:r>
              <a:rPr lang="ru-RU" dirty="0" smtClean="0"/>
              <a:t>и </a:t>
            </a:r>
          </a:p>
          <a:p>
            <a:r>
              <a:rPr lang="ru-RU" dirty="0" smtClean="0"/>
              <a:t>профилактики сердечно-сосудистых заболеваний (ССЗ) – сервис </a:t>
            </a:r>
            <a:r>
              <a:rPr lang="en-US" b="1" dirty="0" smtClean="0"/>
              <a:t>INCORD</a:t>
            </a:r>
            <a:endParaRPr lang="ru-RU" b="1" dirty="0" smtClean="0"/>
          </a:p>
        </p:txBody>
      </p:sp>
      <p:pic>
        <p:nvPicPr>
          <p:cNvPr id="1027" name="Picture 3" descr="C:\Users\1\Desktop\incord\pics for instr\dashboard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918" y="2735537"/>
            <a:ext cx="5688000" cy="3672551"/>
          </a:xfrm>
          <a:prstGeom prst="rect">
            <a:avLst/>
          </a:prstGeom>
          <a:noFill/>
          <a:ln>
            <a:solidFill>
              <a:srgbClr val="05A19D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incord\logo-INCOR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0918" y="2130823"/>
            <a:ext cx="2628000" cy="5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3778" y="2734453"/>
            <a:ext cx="3757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 медицинских датчиков, интегрированных </a:t>
            </a:r>
          </a:p>
          <a:p>
            <a:r>
              <a:rPr lang="ru-RU" sz="1600" dirty="0" smtClean="0"/>
              <a:t>с </a:t>
            </a:r>
            <a:r>
              <a:rPr lang="en-US" sz="1600" dirty="0" smtClean="0"/>
              <a:t>HelterBook</a:t>
            </a:r>
            <a:r>
              <a:rPr lang="ru-RU" sz="1600" dirty="0" smtClean="0"/>
              <a:t>, информация с показателями </a:t>
            </a:r>
          </a:p>
          <a:p>
            <a:r>
              <a:rPr lang="ru-RU" sz="1600" dirty="0" smtClean="0"/>
              <a:t>автоматически поступает в личный </a:t>
            </a:r>
          </a:p>
          <a:p>
            <a:r>
              <a:rPr lang="ru-RU" sz="1600" dirty="0" smtClean="0"/>
              <a:t>кабинет пациента.</a:t>
            </a:r>
          </a:p>
          <a:p>
            <a:r>
              <a:rPr lang="ru-RU" sz="1600" dirty="0" smtClean="0"/>
              <a:t>Сервис ведет расчет риска </a:t>
            </a:r>
          </a:p>
          <a:p>
            <a:r>
              <a:rPr lang="ru-RU" sz="1600" dirty="0" smtClean="0"/>
              <a:t>сердечно-сосудистых заболеваний. </a:t>
            </a:r>
          </a:p>
          <a:p>
            <a:r>
              <a:rPr lang="ru-RU" sz="1600" dirty="0" smtClean="0"/>
              <a:t>Раз в неделю врач направляет пациенту </a:t>
            </a:r>
          </a:p>
          <a:p>
            <a:r>
              <a:rPr lang="ru-RU" sz="1600" dirty="0" smtClean="0"/>
              <a:t>рекомендации по образу жизни </a:t>
            </a:r>
          </a:p>
          <a:p>
            <a:r>
              <a:rPr lang="ru-RU" sz="1600" dirty="0" smtClean="0"/>
              <a:t>в соответствии с динамикой </a:t>
            </a:r>
          </a:p>
          <a:p>
            <a:r>
              <a:rPr lang="ru-RU" sz="1600" dirty="0" smtClean="0"/>
              <a:t>показателей здоровья.</a:t>
            </a:r>
          </a:p>
        </p:txBody>
      </p:sp>
    </p:spTree>
    <p:extLst>
      <p:ext uri="{BB962C8B-B14F-4D97-AF65-F5344CB8AC3E}">
        <p14:creationId xmlns:p14="http://schemas.microsoft.com/office/powerpoint/2010/main" xmlns="" val="3443780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634376"/>
            <a:ext cx="9906000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1\Desktop\incord\схема-использования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45" y="2284908"/>
            <a:ext cx="7416000" cy="312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7541" y="46779"/>
            <a:ext cx="7032698" cy="65462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n-lt"/>
              </a:rPr>
              <a:t>Примеры использования в проектах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Сервис </a:t>
            </a:r>
            <a:r>
              <a:rPr lang="en-US" sz="2000" dirty="0" smtClean="0">
                <a:latin typeface="+mn-lt"/>
              </a:rPr>
              <a:t>INCORD</a:t>
            </a:r>
            <a:r>
              <a:rPr lang="ru-RU" sz="2000" dirty="0" smtClean="0">
                <a:latin typeface="+mn-lt"/>
              </a:rPr>
              <a:t> для профилактики ССЗ</a:t>
            </a:r>
            <a:endParaRPr lang="ru-RU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182" y="974788"/>
            <a:ext cx="8924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Принцип работы Сервиса </a:t>
            </a:r>
            <a:r>
              <a:rPr lang="en-US" dirty="0" smtClean="0"/>
              <a:t>INCORD</a:t>
            </a:r>
            <a:r>
              <a:rPr lang="ru-RU" dirty="0" smtClean="0"/>
              <a:t> </a:t>
            </a:r>
            <a:r>
              <a:rPr lang="ru-RU" dirty="0" err="1" smtClean="0"/>
              <a:t>базуируется</a:t>
            </a:r>
            <a:r>
              <a:rPr lang="ru-RU" dirty="0" smtClean="0"/>
              <a:t> на пяти этапах, </a:t>
            </a:r>
          </a:p>
          <a:p>
            <a:r>
              <a:rPr lang="ru-RU" dirty="0" smtClean="0"/>
              <a:t>что позволяет пользоваться данным сервисом просто, </a:t>
            </a:r>
          </a:p>
          <a:p>
            <a:r>
              <a:rPr lang="ru-RU" dirty="0" smtClean="0"/>
              <a:t>а сбор и анализ информации о здоровье сделать </a:t>
            </a:r>
          </a:p>
          <a:p>
            <a:r>
              <a:rPr lang="ru-RU" dirty="0" smtClean="0"/>
              <a:t>автоматизированным и незатруднительным для пациента.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315918" y="5634376"/>
            <a:ext cx="7498440" cy="939095"/>
            <a:chOff x="1162480" y="5565368"/>
            <a:chExt cx="7498440" cy="93909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76499" y="5744545"/>
              <a:ext cx="61844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Контроль </a:t>
              </a:r>
              <a:r>
                <a:rPr lang="ru-RU" sz="1400" dirty="0"/>
                <a:t>уровня артериального давления и своевременное лечение </a:t>
              </a:r>
            </a:p>
            <a:p>
              <a:r>
                <a:rPr lang="ru-RU" sz="1400" dirty="0"/>
                <a:t>снижает на 50% смертность от ишемической болезни сердца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98860" y="5735022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Adobe Caslon Pro Bold" pitchFamily="18" charset="0"/>
                </a:rPr>
                <a:t>”</a:t>
              </a:r>
              <a:endParaRPr lang="ru-RU" sz="4400" dirty="0"/>
            </a:p>
          </p:txBody>
        </p:sp>
        <p:pic>
          <p:nvPicPr>
            <p:cNvPr id="2053" name="Picture 5" descr="C:\Users\1\Desktop\incord\icons\dashboard 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480" y="5565368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53507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540" y="46759"/>
            <a:ext cx="8266791" cy="654627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+mn-lt"/>
              </a:rPr>
              <a:t>Ситуационный Центр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производственной </a:t>
            </a:r>
            <a:r>
              <a:rPr lang="ru-RU" sz="2200" dirty="0">
                <a:latin typeface="+mn-lt"/>
              </a:rPr>
              <a:t>и вахтовой </a:t>
            </a:r>
            <a:r>
              <a:rPr lang="ru-RU" sz="2200" dirty="0" smtClean="0">
                <a:latin typeface="+mn-lt"/>
              </a:rPr>
              <a:t>медицины</a:t>
            </a:r>
            <a:endParaRPr lang="ru-RU" sz="2200" dirty="0">
              <a:latin typeface="+mn-lt"/>
            </a:endParaRPr>
          </a:p>
        </p:txBody>
      </p:sp>
      <p:sp>
        <p:nvSpPr>
          <p:cNvPr id="4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49384" y="6381750"/>
            <a:ext cx="356616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819704F-4349-4322-965E-9048909D15E2}" type="slidenum">
              <a:rPr lang="ru-RU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pPr eaLnBrk="1" hangingPunct="1">
                <a:defRPr/>
              </a:pPr>
              <a:t>23</a:t>
            </a:fld>
            <a:endParaRPr lang="ru-RU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7" name="Шестиугольник 56"/>
          <p:cNvSpPr/>
          <p:nvPr/>
        </p:nvSpPr>
        <p:spPr>
          <a:xfrm rot="5400000">
            <a:off x="3803750" y="2695925"/>
            <a:ext cx="2311200" cy="2145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Шестиугольник 57"/>
          <p:cNvSpPr/>
          <p:nvPr/>
        </p:nvSpPr>
        <p:spPr>
          <a:xfrm rot="5400000">
            <a:off x="5415720" y="923643"/>
            <a:ext cx="1951572" cy="178701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Шестиугольник 58"/>
          <p:cNvSpPr/>
          <p:nvPr/>
        </p:nvSpPr>
        <p:spPr>
          <a:xfrm rot="5400000">
            <a:off x="6465036" y="2875215"/>
            <a:ext cx="1951572" cy="178701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Шестиугольник 59"/>
          <p:cNvSpPr/>
          <p:nvPr/>
        </p:nvSpPr>
        <p:spPr>
          <a:xfrm rot="5400000">
            <a:off x="2689934" y="4901215"/>
            <a:ext cx="1951572" cy="178701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Шестиугольник 60"/>
          <p:cNvSpPr/>
          <p:nvPr/>
        </p:nvSpPr>
        <p:spPr>
          <a:xfrm rot="5400000">
            <a:off x="5392673" y="4826787"/>
            <a:ext cx="1951572" cy="178701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Шестиугольник 61"/>
          <p:cNvSpPr/>
          <p:nvPr/>
        </p:nvSpPr>
        <p:spPr>
          <a:xfrm rot="5400000">
            <a:off x="1516213" y="2875215"/>
            <a:ext cx="1951572" cy="178701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Шестиугольник 62"/>
          <p:cNvSpPr/>
          <p:nvPr/>
        </p:nvSpPr>
        <p:spPr>
          <a:xfrm rot="5400000">
            <a:off x="2605482" y="865922"/>
            <a:ext cx="1951572" cy="178701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Двойная стрелка влево/вправо 3"/>
          <p:cNvSpPr/>
          <p:nvPr/>
        </p:nvSpPr>
        <p:spPr>
          <a:xfrm rot="3112042">
            <a:off x="3923253" y="2640956"/>
            <a:ext cx="501041" cy="159993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войная стрелка влево/вправо 63"/>
          <p:cNvSpPr/>
          <p:nvPr/>
        </p:nvSpPr>
        <p:spPr>
          <a:xfrm rot="7548615">
            <a:off x="5513554" y="2655221"/>
            <a:ext cx="501041" cy="159993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0800000">
            <a:off x="6046272" y="3688728"/>
            <a:ext cx="501041" cy="159993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войная стрелка влево/вправо 65"/>
          <p:cNvSpPr/>
          <p:nvPr/>
        </p:nvSpPr>
        <p:spPr>
          <a:xfrm rot="10800000">
            <a:off x="3385509" y="3701600"/>
            <a:ext cx="501041" cy="159993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Двойная стрелка влево/вправо 68"/>
          <p:cNvSpPr/>
          <p:nvPr/>
        </p:nvSpPr>
        <p:spPr>
          <a:xfrm rot="7497226">
            <a:off x="3981207" y="4747592"/>
            <a:ext cx="501041" cy="159993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войная стрелка влево/вправо 69"/>
          <p:cNvSpPr/>
          <p:nvPr/>
        </p:nvSpPr>
        <p:spPr>
          <a:xfrm rot="13785541">
            <a:off x="5472251" y="4738942"/>
            <a:ext cx="501041" cy="159993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015" y="2488765"/>
            <a:ext cx="1190900" cy="146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Рисунок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062" y="2834699"/>
            <a:ext cx="87967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29"/>
          <p:cNvSpPr txBox="1">
            <a:spLocks noChangeArrowheads="1"/>
          </p:cNvSpPr>
          <p:nvPr/>
        </p:nvSpPr>
        <p:spPr bwMode="auto">
          <a:xfrm>
            <a:off x="6404432" y="3881392"/>
            <a:ext cx="20727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1000" b="1" dirty="0" smtClean="0"/>
              <a:t>Специализированные  ЛПУ</a:t>
            </a:r>
          </a:p>
          <a:p>
            <a:pPr algn="ctr" eaLnBrk="1" hangingPunct="1"/>
            <a:r>
              <a:rPr kumimoji="0" lang="ru-RU" sz="1000" b="1" dirty="0" smtClean="0"/>
              <a:t>удаленных  </a:t>
            </a:r>
            <a:r>
              <a:rPr kumimoji="0" lang="ru-RU" sz="1000" b="1" dirty="0"/>
              <a:t>консультаций</a:t>
            </a:r>
            <a:endParaRPr kumimoji="0" lang="en-US" sz="1000" b="1" dirty="0"/>
          </a:p>
        </p:txBody>
      </p:sp>
      <p:pic>
        <p:nvPicPr>
          <p:cNvPr id="74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6515" y="567816"/>
            <a:ext cx="1190900" cy="146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Рисунок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562" y="913750"/>
            <a:ext cx="87967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29"/>
          <p:cNvSpPr txBox="1">
            <a:spLocks noChangeArrowheads="1"/>
          </p:cNvSpPr>
          <p:nvPr/>
        </p:nvSpPr>
        <p:spPr bwMode="auto">
          <a:xfrm>
            <a:off x="5369169" y="1976151"/>
            <a:ext cx="20446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1000" b="1" dirty="0" smtClean="0"/>
              <a:t>Территориальные ЛПУ удаленных  </a:t>
            </a:r>
            <a:r>
              <a:rPr kumimoji="0" lang="ru-RU" sz="1000" b="1" dirty="0"/>
              <a:t>консультаций</a:t>
            </a:r>
            <a:endParaRPr kumimoji="0" lang="en-US" sz="1000" b="1" dirty="0"/>
          </a:p>
        </p:txBody>
      </p:sp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326" y="5117832"/>
            <a:ext cx="1297925" cy="817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29"/>
          <p:cNvSpPr txBox="1">
            <a:spLocks noChangeArrowheads="1"/>
          </p:cNvSpPr>
          <p:nvPr/>
        </p:nvSpPr>
        <p:spPr bwMode="auto">
          <a:xfrm>
            <a:off x="5474950" y="5966359"/>
            <a:ext cx="17269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1050" b="1" dirty="0" smtClean="0"/>
              <a:t>Вахтовые здравпункты</a:t>
            </a:r>
            <a:endParaRPr kumimoji="0" lang="en-US" sz="1050" b="1" dirty="0"/>
          </a:p>
        </p:txBody>
      </p:sp>
      <p:sp>
        <p:nvSpPr>
          <p:cNvPr id="79" name="TextBox 29"/>
          <p:cNvSpPr txBox="1">
            <a:spLocks noChangeArrowheads="1"/>
          </p:cNvSpPr>
          <p:nvPr/>
        </p:nvSpPr>
        <p:spPr bwMode="auto">
          <a:xfrm>
            <a:off x="3233743" y="5363260"/>
            <a:ext cx="12410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1050" b="1" dirty="0"/>
              <a:t>Врач </a:t>
            </a:r>
            <a:r>
              <a:rPr kumimoji="0" lang="ru-RU" sz="1050" b="1" dirty="0" err="1" smtClean="0"/>
              <a:t>санавиации</a:t>
            </a:r>
            <a:endParaRPr kumimoji="0" lang="en-US" sz="1050" b="1" dirty="0"/>
          </a:p>
        </p:txBody>
      </p:sp>
      <p:pic>
        <p:nvPicPr>
          <p:cNvPr id="80" name="Picture 3" descr="http://www.wingexpress.ru/charter/templates/Wing_new/images/g_pic_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1488" y="5720296"/>
            <a:ext cx="576000" cy="576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://www.wingexpress.ru/charter/templates/Wing_new/images/g_pic_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399" y="6034206"/>
            <a:ext cx="576000" cy="576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http://www.wingexpress.ru/charter/templates/Wing_new/images/g_pic_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268" y="5971395"/>
            <a:ext cx="576000" cy="576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Рисунок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0920" y="4818938"/>
            <a:ext cx="964800" cy="118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Рисунок 3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226" y="3043362"/>
            <a:ext cx="636173" cy="78298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Рисунок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6763" y="2842715"/>
            <a:ext cx="945236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29"/>
          <p:cNvSpPr txBox="1">
            <a:spLocks noChangeArrowheads="1"/>
          </p:cNvSpPr>
          <p:nvPr/>
        </p:nvSpPr>
        <p:spPr bwMode="auto">
          <a:xfrm>
            <a:off x="1964408" y="3954489"/>
            <a:ext cx="144670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50" b="1" dirty="0"/>
              <a:t>Врач </a:t>
            </a:r>
            <a:r>
              <a:rPr kumimoji="0" lang="ru-RU" sz="1050" b="1" dirty="0" smtClean="0"/>
              <a:t>на месте ЧС</a:t>
            </a:r>
            <a:endParaRPr kumimoji="0" lang="en-US" sz="1050" b="1" dirty="0"/>
          </a:p>
        </p:txBody>
      </p:sp>
      <p:pic>
        <p:nvPicPr>
          <p:cNvPr id="87" name="Рисунок 13"/>
          <p:cNvPicPr>
            <a:picLocks noChangeAspect="1"/>
          </p:cNvPicPr>
          <p:nvPr/>
        </p:nvPicPr>
        <p:blipFill rotWithShape="1"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89" b="20356"/>
          <a:stretch/>
        </p:blipFill>
        <p:spPr bwMode="auto">
          <a:xfrm>
            <a:off x="3047796" y="913750"/>
            <a:ext cx="838754" cy="6361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20"/>
          <p:cNvSpPr txBox="1">
            <a:spLocks noChangeArrowheads="1"/>
          </p:cNvSpPr>
          <p:nvPr/>
        </p:nvSpPr>
        <p:spPr bwMode="auto">
          <a:xfrm>
            <a:off x="2763018" y="1570089"/>
            <a:ext cx="174602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50" b="1" dirty="0"/>
              <a:t>Пациент на месте </a:t>
            </a:r>
            <a:r>
              <a:rPr kumimoji="0" lang="ru-RU" sz="1050" b="1" dirty="0" smtClean="0"/>
              <a:t>ЧС </a:t>
            </a:r>
            <a:endParaRPr kumimoji="0" lang="en-US" sz="1050" b="1" dirty="0"/>
          </a:p>
        </p:txBody>
      </p:sp>
      <p:pic>
        <p:nvPicPr>
          <p:cNvPr id="89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245" y="1859672"/>
            <a:ext cx="282922" cy="34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Оригинальный концепт переносного рентгеноскопа Radio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11474" y="1834178"/>
            <a:ext cx="726925" cy="398724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Ultrasound Scanner Laptop-Based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2454" y="1750140"/>
            <a:ext cx="478936" cy="4925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20"/>
          <p:cNvSpPr txBox="1">
            <a:spLocks noChangeArrowheads="1"/>
          </p:cNvSpPr>
          <p:nvPr/>
        </p:nvSpPr>
        <p:spPr bwMode="auto">
          <a:xfrm>
            <a:off x="2953849" y="2168512"/>
            <a:ext cx="124563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egoe U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1050" dirty="0" smtClean="0"/>
              <a:t>Мобильная </a:t>
            </a:r>
          </a:p>
          <a:p>
            <a:pPr algn="ctr" eaLnBrk="1" hangingPunct="1"/>
            <a:r>
              <a:rPr kumimoji="0" lang="ru-RU" sz="1050" dirty="0" smtClean="0"/>
              <a:t>диагностика</a:t>
            </a:r>
            <a:endParaRPr kumimoji="0" lang="en-US" sz="1050" dirty="0"/>
          </a:p>
        </p:txBody>
      </p:sp>
      <p:pic>
        <p:nvPicPr>
          <p:cNvPr id="94" name="Picture 41" descr="http://www.google.ru/url?source=imglanding&amp;ct=img&amp;q=http://s-polis.com/img/hospital.png&amp;sa=X&amp;ei=s8ANUt-0HMb54QTG_IGADw&amp;ved=0CAsQ8wc4gAI&amp;usg=AFQjCNHuZ8lNr24y2GXphYL42RgOZfpY5A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454" y="2638218"/>
            <a:ext cx="1279156" cy="127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2" descr="http://www.google.ru/url?source=imglanding&amp;ct=img&amp;q=http://ai-cdr.ucoz.ru/kartinki_4/mashinaskoroy.gif&amp;sa=X&amp;ei=GBoSUor5MKiP4gT4mYBA&amp;ved=0CAsQ8wc4Xw&amp;usg=AFQjCNGwxF1pVN89u9Z4_jmBQWIRye6KzA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8371" y="3285896"/>
            <a:ext cx="677302" cy="48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36029" y="3825574"/>
            <a:ext cx="23985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050" b="1" dirty="0" smtClean="0">
                <a:latin typeface="+mn-lt"/>
              </a:rPr>
              <a:t>Ситуационный Центр</a:t>
            </a:r>
            <a:endParaRPr lang="ru-RU" sz="1050" b="1" dirty="0">
              <a:latin typeface="+mn-lt"/>
            </a:endParaRPr>
          </a:p>
          <a:p>
            <a:pPr algn="ctr" eaLnBrk="1" hangingPunct="1"/>
            <a:r>
              <a:rPr lang="ru-RU" sz="1050" b="1" dirty="0">
                <a:latin typeface="+mn-lt"/>
              </a:rPr>
              <a:t>производственной </a:t>
            </a:r>
          </a:p>
          <a:p>
            <a:pPr algn="ctr" eaLnBrk="1" hangingPunct="1"/>
            <a:r>
              <a:rPr lang="ru-RU" sz="1050" b="1" dirty="0">
                <a:latin typeface="+mn-lt"/>
              </a:rPr>
              <a:t>и вахтовой </a:t>
            </a:r>
            <a:r>
              <a:rPr lang="ru-RU" sz="1050" b="1" dirty="0" smtClean="0">
                <a:latin typeface="+mn-lt"/>
              </a:rPr>
              <a:t>медицины</a:t>
            </a:r>
          </a:p>
        </p:txBody>
      </p:sp>
    </p:spTree>
    <p:extLst>
      <p:ext uri="{BB962C8B-B14F-4D97-AF65-F5344CB8AC3E}">
        <p14:creationId xmlns:p14="http://schemas.microsoft.com/office/powerpoint/2010/main" xmlns="" val="568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456" y="-11188"/>
            <a:ext cx="7896170" cy="654627"/>
          </a:xfrm>
        </p:spPr>
        <p:txBody>
          <a:bodyPr>
            <a:noAutofit/>
          </a:bodyPr>
          <a:lstStyle/>
          <a:p>
            <a:r>
              <a:rPr lang="ru-RU" sz="2400" spc="100" dirty="0" smtClean="0">
                <a:solidFill>
                  <a:srgbClr val="FFFFFF"/>
                </a:solidFill>
                <a:latin typeface="+mn-lt"/>
                <a:cs typeface="Helvetica CY"/>
              </a:rPr>
              <a:t>Перспективные проекты</a:t>
            </a:r>
            <a:br>
              <a:rPr lang="ru-RU" sz="2400" spc="100" dirty="0" smtClean="0">
                <a:solidFill>
                  <a:srgbClr val="FFFFFF"/>
                </a:solidFill>
                <a:latin typeface="+mn-lt"/>
                <a:cs typeface="Helvetica CY"/>
              </a:rPr>
            </a:br>
            <a:r>
              <a:rPr lang="ru-RU" sz="2400" dirty="0" smtClean="0">
                <a:latin typeface="+mn-lt"/>
              </a:rPr>
              <a:t>Проект Цифровое здравоохранение Баварии</a:t>
            </a:r>
            <a:endParaRPr lang="ru-RU" sz="2400" dirty="0">
              <a:latin typeface="+mn-lt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720666" y="5149611"/>
            <a:ext cx="4145330" cy="7418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49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6AEAE"/>
                </a:solidFill>
                <a:latin typeface="Bebas Neue" panose="020B0606020202050201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solidFill>
                  <a:schemeClr val="tx1"/>
                </a:solidFill>
                <a:latin typeface="Bebas Neue" panose="020B0606020202050201" pitchFamily="34" charset="0"/>
                <a:cs typeface="Arial" panose="020B0604020202020204" pitchFamily="34" charset="0"/>
              </a:rPr>
              <a:t>ELTERBOOK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Цилиндр 54"/>
          <p:cNvSpPr/>
          <p:nvPr/>
        </p:nvSpPr>
        <p:spPr>
          <a:xfrm>
            <a:off x="3201020" y="1263192"/>
            <a:ext cx="2137306" cy="823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Dispatch Center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92235" y="1580289"/>
            <a:ext cx="602753" cy="802406"/>
          </a:xfrm>
          <a:prstGeom prst="rect">
            <a:avLst/>
          </a:prstGeom>
        </p:spPr>
      </p:pic>
      <p:sp>
        <p:nvSpPr>
          <p:cNvPr id="58" name="Блок-схема: альтернативный процесс 4"/>
          <p:cNvSpPr/>
          <p:nvPr/>
        </p:nvSpPr>
        <p:spPr>
          <a:xfrm>
            <a:off x="606113" y="2549787"/>
            <a:ext cx="8022505" cy="4350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Enterprise Service Bus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(ESB)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69086" y="3667916"/>
            <a:ext cx="1432029" cy="7868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49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Cloud based HIS </a:t>
            </a:r>
            <a:r>
              <a:rPr lang="en-US" sz="1200" dirty="0" smtClean="0">
                <a:solidFill>
                  <a:srgbClr val="06AEAE"/>
                </a:solidFill>
                <a:cs typeface="Arial" panose="020B0604020202020204" pitchFamily="34" charset="0"/>
              </a:rPr>
              <a:t>H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ELTERCLINIC</a:t>
            </a: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60" name="Прямая со стрелкой 59"/>
          <p:cNvCxnSpPr>
            <a:endCxn id="59" idx="0"/>
          </p:cNvCxnSpPr>
          <p:nvPr/>
        </p:nvCxnSpPr>
        <p:spPr>
          <a:xfrm>
            <a:off x="1281836" y="3003157"/>
            <a:ext cx="3265" cy="66475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1286295" y="4419114"/>
            <a:ext cx="0" cy="68312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4522900" y="2984798"/>
            <a:ext cx="12664" cy="226647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686020" y="3293696"/>
            <a:ext cx="1115677" cy="794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E-</a:t>
            </a:r>
            <a:r>
              <a:rPr lang="en-US" sz="1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prescripton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, Control of</a:t>
            </a:r>
            <a:endParaRPr lang="en-US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Compliance </a:t>
            </a: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668820" y="4255970"/>
            <a:ext cx="1115677" cy="451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Pharmacies</a:t>
            </a: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65" name="Прямая со стрелкой 64"/>
          <p:cNvCxnSpPr>
            <a:stCxn id="63" idx="3"/>
          </p:cNvCxnSpPr>
          <p:nvPr/>
        </p:nvCxnSpPr>
        <p:spPr>
          <a:xfrm>
            <a:off x="3801697" y="3691121"/>
            <a:ext cx="71049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64" idx="3"/>
          </p:cNvCxnSpPr>
          <p:nvPr/>
        </p:nvCxnSpPr>
        <p:spPr>
          <a:xfrm flipV="1">
            <a:off x="3784497" y="4475060"/>
            <a:ext cx="737522" cy="679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70" idx="3"/>
          </p:cNvCxnSpPr>
          <p:nvPr/>
        </p:nvCxnSpPr>
        <p:spPr>
          <a:xfrm flipV="1">
            <a:off x="3784497" y="5199141"/>
            <a:ext cx="761260" cy="959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Блок-схема: альтернативный процесс 24"/>
          <p:cNvSpPr/>
          <p:nvPr/>
        </p:nvSpPr>
        <p:spPr>
          <a:xfrm>
            <a:off x="594047" y="5123675"/>
            <a:ext cx="1306666" cy="81498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57683" y="5121095"/>
            <a:ext cx="1178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cs typeface="Arial" panose="020B0604020202020204" pitchFamily="34" charset="0"/>
              </a:rPr>
              <a:t>Clinics w/o HIS (</a:t>
            </a:r>
            <a:r>
              <a:rPr lang="en-US" sz="1200" dirty="0" smtClean="0">
                <a:cs typeface="Arial" panose="020B0604020202020204" pitchFamily="34" charset="0"/>
              </a:rPr>
              <a:t>Doctors, Nurses</a:t>
            </a:r>
            <a:r>
              <a:rPr lang="en-US" sz="1200" dirty="0">
                <a:cs typeface="Arial" panose="020B0604020202020204" pitchFamily="34" charset="0"/>
              </a:rPr>
              <a:t>, Pharmacists)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668820" y="4916609"/>
            <a:ext cx="1115677" cy="5842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Clinics with 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HIS</a:t>
            </a: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1" name="Блок-схема: альтернативный процесс 44"/>
          <p:cNvSpPr/>
          <p:nvPr/>
        </p:nvSpPr>
        <p:spPr>
          <a:xfrm>
            <a:off x="5052997" y="3667916"/>
            <a:ext cx="1035704" cy="786809"/>
          </a:xfrm>
          <a:prstGeom prst="flowChartAlternateProcess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Health related gadgets</a:t>
            </a: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2" name="Блок-схема: альтернативный процесс 45"/>
          <p:cNvSpPr/>
          <p:nvPr/>
        </p:nvSpPr>
        <p:spPr>
          <a:xfrm>
            <a:off x="6378593" y="3691121"/>
            <a:ext cx="1110628" cy="763604"/>
          </a:xfrm>
          <a:prstGeom prst="flowChartAlternateProcess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Health related</a:t>
            </a:r>
            <a:endParaRPr lang="en-US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mobile apps</a:t>
            </a: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3" name="Блок-схема: альтернативный процесс 46"/>
          <p:cNvSpPr/>
          <p:nvPr/>
        </p:nvSpPr>
        <p:spPr>
          <a:xfrm>
            <a:off x="7837916" y="3667916"/>
            <a:ext cx="956872" cy="786809"/>
          </a:xfrm>
          <a:prstGeom prst="flowChartAlternateProcess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SW 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for ambient assisted </a:t>
            </a:r>
            <a:endParaRPr lang="ru-RU" sz="1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living</a:t>
            </a: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5599568" y="2986732"/>
            <a:ext cx="0" cy="683123"/>
          </a:xfrm>
          <a:prstGeom prst="straightConnector1">
            <a:avLst/>
          </a:prstGeom>
          <a:ln w="38100"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7000090" y="2984793"/>
            <a:ext cx="0" cy="683123"/>
          </a:xfrm>
          <a:prstGeom prst="straightConnector1">
            <a:avLst/>
          </a:prstGeom>
          <a:ln w="38100"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8306659" y="2961053"/>
            <a:ext cx="0" cy="683123"/>
          </a:xfrm>
          <a:prstGeom prst="straightConnector1">
            <a:avLst/>
          </a:prstGeom>
          <a:ln w="38100"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5623472" y="4440552"/>
            <a:ext cx="0" cy="683123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7011959" y="4442851"/>
            <a:ext cx="0" cy="683123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8343668" y="4464292"/>
            <a:ext cx="0" cy="683123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55" idx="3"/>
          </p:cNvCxnSpPr>
          <p:nvPr/>
        </p:nvCxnSpPr>
        <p:spPr>
          <a:xfrm>
            <a:off x="4269673" y="2087010"/>
            <a:ext cx="3101" cy="4413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2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2.ftcdn.net/jpg/00/51/47/83/160_F_51478348_TQRG8Zra1qqwUYEiw1gyVfhgdouCunO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76321" y="1871807"/>
            <a:ext cx="3590769" cy="461407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92364" y="18"/>
            <a:ext cx="8462818" cy="701675"/>
          </a:xfrm>
        </p:spPr>
        <p:txBody>
          <a:bodyPr>
            <a:noAutofit/>
          </a:bodyPr>
          <a:lstStyle/>
          <a:p>
            <a:r>
              <a:rPr lang="ru-RU" sz="2400" b="0" spc="100" dirty="0" smtClean="0">
                <a:solidFill>
                  <a:srgbClr val="FFFFFF"/>
                </a:solidFill>
                <a:latin typeface="+mn-lt"/>
                <a:cs typeface="Helvetica CY"/>
              </a:rPr>
              <a:t>Защита персональных данных</a:t>
            </a:r>
            <a:endParaRPr lang="en-US" sz="2400" b="0" spc="100" dirty="0">
              <a:solidFill>
                <a:srgbClr val="FFFFFF"/>
              </a:solidFill>
              <a:latin typeface="+mn-lt"/>
              <a:cs typeface="Helvetica CY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566" y="1712123"/>
            <a:ext cx="4318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pPr marL="285750" indent="-285750">
              <a:buFont typeface="Arial"/>
              <a:buChar char="•"/>
            </a:pPr>
            <a:r>
              <a:rPr lang="ru-RU" sz="1600" dirty="0"/>
              <a:t>Сертифицированное ФСТЭК России средство автоматизированного анализа защищенности и обнаружения уязвимостей автоматизированных </a:t>
            </a:r>
            <a:r>
              <a:rPr lang="ru-RU" sz="1600" dirty="0" smtClean="0"/>
              <a:t>систем</a:t>
            </a:r>
            <a:endParaRPr lang="ru-RU" sz="1600" dirty="0"/>
          </a:p>
          <a:p>
            <a:pPr marL="285750" indent="-285750">
              <a:buFont typeface="Arial"/>
              <a:buChar char="•"/>
            </a:pPr>
            <a:r>
              <a:rPr lang="ru-RU" sz="1600" dirty="0"/>
              <a:t>Сертифицированное ФСТЭК России средство антивирусной </a:t>
            </a:r>
            <a:r>
              <a:rPr lang="ru-RU" sz="1600" dirty="0" smtClean="0"/>
              <a:t>защиты</a:t>
            </a:r>
            <a:endParaRPr lang="ru-RU" sz="1600" dirty="0"/>
          </a:p>
          <a:p>
            <a:pPr marL="285750" indent="-285750">
              <a:buFont typeface="Arial"/>
              <a:buChar char="•"/>
            </a:pPr>
            <a:r>
              <a:rPr lang="ru-RU" sz="1600" dirty="0"/>
              <a:t>Сертифицированные ФСТЭК России средства защиты от несанкционированного </a:t>
            </a:r>
            <a:r>
              <a:rPr lang="ru-RU" sz="1600" dirty="0" smtClean="0"/>
              <a:t>доступа</a:t>
            </a:r>
            <a:endParaRPr lang="ru-RU" sz="1600" dirty="0"/>
          </a:p>
          <a:p>
            <a:pPr marL="285750" indent="-285750">
              <a:buFont typeface="Arial"/>
              <a:buChar char="•"/>
            </a:pPr>
            <a:r>
              <a:rPr lang="ru-RU" sz="1600" dirty="0" smtClean="0"/>
              <a:t>Сертифицированные </a:t>
            </a:r>
            <a:r>
              <a:rPr lang="ru-RU" sz="1600" dirty="0"/>
              <a:t>ФСБ средства криптографической защиты, используемые для защиты TLS-соединений в соответствии с требованиями ГОСТ 28147-89, ГОСТ Р 34.11‑94, ГОСТ Р 34.10‑2001.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/>
              <a:t>Сертифицированные ФСБ и ФСТЭК средства межсетевого </a:t>
            </a:r>
            <a:r>
              <a:rPr lang="ru-RU" sz="1600" dirty="0" smtClean="0"/>
              <a:t>экранирования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460" y="870259"/>
            <a:ext cx="9059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Система защиты персональных данных платформы HELTERBOOK включает в себя следующие сертифицированные средства защиты информации:</a:t>
            </a:r>
          </a:p>
        </p:txBody>
      </p:sp>
    </p:spTree>
    <p:extLst>
      <p:ext uri="{BB962C8B-B14F-4D97-AF65-F5344CB8AC3E}">
        <p14:creationId xmlns:p14="http://schemas.microsoft.com/office/powerpoint/2010/main" xmlns="" val="22286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8260" y="880255"/>
            <a:ext cx="7247417" cy="1285179"/>
            <a:chOff x="-475383" y="0"/>
            <a:chExt cx="8379110" cy="119327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79937" y="0"/>
              <a:ext cx="8183664" cy="119327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-475383" y="0"/>
              <a:ext cx="2388099" cy="1193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Организаторы здравоохранения </a:t>
              </a:r>
              <a:endParaRPr lang="ru-RU" sz="1400" b="1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2926" y="4254500"/>
            <a:ext cx="7282755" cy="2476500"/>
            <a:chOff x="-224777" y="0"/>
            <a:chExt cx="8128503" cy="119327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7903726" cy="119327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-224777" y="0"/>
              <a:ext cx="2001988" cy="1193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Конечные пользователи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1400" b="1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пациенты, </a:t>
              </a:r>
              <a:endParaRPr lang="en-US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члены семьи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732186" y="775894"/>
            <a:ext cx="1967441" cy="5882564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Название 1"/>
          <p:cNvSpPr>
            <a:spLocks noGrp="1"/>
          </p:cNvSpPr>
          <p:nvPr>
            <p:ph type="title"/>
          </p:nvPr>
        </p:nvSpPr>
        <p:spPr>
          <a:xfrm>
            <a:off x="495300" y="223326"/>
            <a:ext cx="8915400" cy="36614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применения платформы и возможности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4"/>
          <p:cNvSpPr/>
          <p:nvPr/>
        </p:nvSpPr>
        <p:spPr>
          <a:xfrm>
            <a:off x="1916233" y="880255"/>
            <a:ext cx="5273948" cy="1285179"/>
          </a:xfrm>
          <a:prstGeom prst="rect">
            <a:avLst/>
          </a:prstGeom>
          <a:solidFill>
            <a:srgbClr val="06AEAE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специализированных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коммуникаций между врачами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пациентами: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отраслевых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региональных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корпоративных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исследовательских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247652" y="2283328"/>
            <a:ext cx="7058024" cy="180179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Скругленный прямоугольник 4"/>
          <p:cNvSpPr/>
          <p:nvPr/>
        </p:nvSpPr>
        <p:spPr>
          <a:xfrm>
            <a:off x="1916232" y="2296155"/>
            <a:ext cx="5273949" cy="1788971"/>
          </a:xfrm>
          <a:prstGeom prst="rect">
            <a:avLst/>
          </a:prstGeom>
          <a:solidFill>
            <a:srgbClr val="06AEAE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71450" lvl="0" indent="-171450">
              <a:buFont typeface="Arial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Облачная Медицинская Информационная Система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“личного кабинета” пациента медицинской организации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Удаленная диагностика 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консультации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Персональный мониторинг состояния здоровья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Запись на любые виды услуг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Оценка качества обслуживания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наблюдения за отдельными категориями пациентов с повышенной степенью риска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Оперативная и структурированная информация об услугах</a:t>
            </a:r>
            <a:endParaRPr lang="ru-RU" sz="120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4"/>
          <p:cNvSpPr/>
          <p:nvPr/>
        </p:nvSpPr>
        <p:spPr>
          <a:xfrm>
            <a:off x="165100" y="2716824"/>
            <a:ext cx="1609648" cy="12851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49352" bIns="14935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Медицинские организации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Страховые компании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2186" y="2311404"/>
            <a:ext cx="196744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Сторонние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азработчики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медицинского 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борудования 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приложений для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едицины</a:t>
            </a:r>
          </a:p>
        </p:txBody>
      </p:sp>
      <p:sp>
        <p:nvSpPr>
          <p:cNvPr id="57" name="Скругленный прямоугольник 4"/>
          <p:cNvSpPr/>
          <p:nvPr/>
        </p:nvSpPr>
        <p:spPr>
          <a:xfrm>
            <a:off x="1916232" y="4254501"/>
            <a:ext cx="5252596" cy="2403958"/>
          </a:xfrm>
          <a:prstGeom prst="rect">
            <a:avLst/>
          </a:prstGeom>
          <a:solidFill>
            <a:srgbClr val="06AEAE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71450" lvl="0" indent="-171450"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Ведение персональной электронной медицинской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всех членов семьи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врачами с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структурированной и достоверной медицинской информации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 медицинской организации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запись на медицинские услуги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едении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здорового образа жизни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Помощь в процессе лечения: напоминания о приеме лекарств и выполнении медицинских процедур, выбор и соблюдение диетического питания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 персональных медицинских приборов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Непрерывное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наблюдения для отдельных категорий пациентов с повышенной степенью риска</a:t>
            </a:r>
            <a:endParaRPr lang="ru-RU" sz="120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7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506" y="1035050"/>
            <a:ext cx="3385840" cy="5487988"/>
          </a:xfrm>
        </p:spPr>
        <p:txBody>
          <a:bodyPr rtlCol="0"/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ru-RU" dirty="0" smtClean="0"/>
              <a:t>Здесь хранятся медицинские записи пациента</a:t>
            </a:r>
            <a:r>
              <a:rPr lang="en-US" dirty="0" smtClean="0"/>
              <a:t>:</a:t>
            </a:r>
            <a:endParaRPr lang="en-GB" dirty="0" smtClean="0"/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Консультации</a:t>
            </a:r>
            <a:r>
              <a:rPr lang="en-GB" dirty="0" smtClean="0"/>
              <a:t>, 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Результаты исследований</a:t>
            </a:r>
            <a:r>
              <a:rPr lang="en-GB" dirty="0" smtClean="0"/>
              <a:t>, 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Лабораторные анализы</a:t>
            </a:r>
            <a:r>
              <a:rPr lang="en-GB" dirty="0" smtClean="0"/>
              <a:t>, 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Операции</a:t>
            </a:r>
            <a:r>
              <a:rPr lang="en-GB" dirty="0" smtClean="0"/>
              <a:t>, 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Процедуры и госпитализации</a:t>
            </a:r>
            <a:r>
              <a:rPr lang="en-GB" dirty="0" smtClean="0"/>
              <a:t>.</a:t>
            </a:r>
            <a:endParaRPr lang="ru-RU" dirty="0" smtClean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ru-RU" dirty="0" smtClean="0"/>
              <a:t>Система открыта для синхронизации данных с МИС различных производителей.</a:t>
            </a:r>
            <a:endParaRPr lang="ru-RU" dirty="0"/>
          </a:p>
          <a:p>
            <a:pPr fontAlgn="auto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fontAlgn="auto"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91132" y="9"/>
            <a:ext cx="8435578" cy="7016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Segoe UI Semibold" pitchFamily="34" charset="0"/>
              </a:rPr>
              <a:t>Личный кабинет пациента</a:t>
            </a:r>
            <a:endParaRPr lang="en-US" sz="2800" dirty="0" smtClean="0">
              <a:latin typeface="Segoe UI Semibold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04431" y="1035050"/>
            <a:ext cx="5970687" cy="480695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9438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523" y="931142"/>
            <a:ext cx="3699568" cy="1862858"/>
          </a:xfrm>
        </p:spPr>
        <p:txBody>
          <a:bodyPr rtlCol="0">
            <a:norm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ru-RU" dirty="0" smtClean="0"/>
              <a:t>Пользователь может указать свои лекарства и контролировать их приём при помощи графика приёма лекарств и системных оповещений.</a:t>
            </a:r>
            <a:endParaRPr lang="en-GB" dirty="0" smtClean="0"/>
          </a:p>
        </p:txBody>
      </p:sp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91431" y="0"/>
            <a:ext cx="8733532" cy="73818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Segoe UI Semibold" pitchFamily="34" charset="0"/>
              </a:rPr>
              <a:t>Личный кабинет </a:t>
            </a:r>
            <a:r>
              <a:rPr lang="ru-RU" sz="2800" dirty="0" smtClean="0">
                <a:latin typeface="Segoe UI Semibold" pitchFamily="34" charset="0"/>
              </a:rPr>
              <a:t>пациента - Мои лекарства</a:t>
            </a:r>
            <a:endParaRPr lang="en-US" sz="2800" dirty="0" smtClean="0">
              <a:latin typeface="Segoe UI Semibol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25603" y="890588"/>
            <a:ext cx="5694660" cy="450691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409" y="2849563"/>
            <a:ext cx="5604371" cy="375285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8308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240404"/>
            <a:ext cx="4340888" cy="1929284"/>
          </a:xfrm>
          <a:prstGeom prst="rect">
            <a:avLst/>
          </a:prstGeom>
          <a:solidFill>
            <a:srgbClr val="D56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95270"/>
            <a:ext cx="5416062" cy="1909187"/>
          </a:xfrm>
          <a:prstGeom prst="rect">
            <a:avLst/>
          </a:prstGeom>
          <a:solidFill>
            <a:srgbClr val="06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29" y="1185457"/>
            <a:ext cx="4465204" cy="1728811"/>
          </a:xfrm>
        </p:spPr>
        <p:txBody>
          <a:bodyPr rtlCol="0">
            <a:normAutofit/>
          </a:bodyPr>
          <a:lstStyle/>
          <a:p>
            <a:pPr algn="just" fontAlgn="auto"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здорового образа жизни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вычисляется на основе введённых пользователем данных по вредным привычкам, занятиям спортом и питанию.</a:t>
            </a:r>
          </a:p>
          <a:p>
            <a:pPr algn="just" fontAlgn="auto"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06376" y="0"/>
            <a:ext cx="8733532" cy="73818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Segoe UI Semibold" pitchFamily="34" charset="0"/>
              </a:rPr>
              <a:t>Личный кабинет </a:t>
            </a:r>
            <a:r>
              <a:rPr lang="ru-RU" sz="2400" dirty="0" smtClean="0">
                <a:latin typeface="Segoe UI Semibold" pitchFamily="34" charset="0"/>
              </a:rPr>
              <a:t>пациента - Здоровый образ жизни</a:t>
            </a:r>
            <a:endParaRPr lang="en-US" sz="2400" dirty="0" smtClean="0">
              <a:latin typeface="Segoe UI Semibol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01358" y="856145"/>
            <a:ext cx="3862255" cy="396091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70263" y="3451480"/>
            <a:ext cx="4166841" cy="322281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32745" y="4403036"/>
            <a:ext cx="3958120" cy="1565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just" fontAlgn="auto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>
                <a:solidFill>
                  <a:schemeClr val="bg1"/>
                </a:solidFill>
              </a:rPr>
              <a:t>На диаграмме </a:t>
            </a:r>
            <a:r>
              <a:rPr lang="ru-RU" dirty="0" smtClean="0">
                <a:solidFill>
                  <a:schemeClr val="bg1"/>
                </a:solidFill>
              </a:rPr>
              <a:t>видно взаимное </a:t>
            </a:r>
            <a:r>
              <a:rPr lang="ru-RU" dirty="0">
                <a:solidFill>
                  <a:schemeClr val="bg1"/>
                </a:solidFill>
              </a:rPr>
              <a:t>влияние параметров </a:t>
            </a:r>
            <a:r>
              <a:rPr lang="ru-RU" dirty="0" smtClean="0">
                <a:solidFill>
                  <a:schemeClr val="bg1"/>
                </a:solidFill>
              </a:rPr>
              <a:t>ЗОЖ </a:t>
            </a:r>
            <a:r>
              <a:rPr lang="ru-RU" dirty="0">
                <a:solidFill>
                  <a:schemeClr val="bg1"/>
                </a:solidFill>
              </a:rPr>
              <a:t>и других медицинских показателей – глюкозы, веса и т.д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23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432" y="1035050"/>
            <a:ext cx="3385839" cy="5822950"/>
          </a:xfrm>
        </p:spPr>
        <p:txBody>
          <a:bodyPr rtlCol="0"/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На  этой странице собраны все измерения и результаты анализов пациента для удобной интерпретации показателей в динамике</a:t>
            </a:r>
            <a:r>
              <a:rPr lang="en-GB" sz="1800" dirty="0" smtClean="0"/>
              <a:t>. 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Параметры поступают из различных источников</a:t>
            </a:r>
            <a:r>
              <a:rPr lang="en-GB" sz="1800" dirty="0" smtClean="0"/>
              <a:t>: 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С датчиков</a:t>
            </a:r>
            <a:r>
              <a:rPr lang="en-GB" sz="1800" dirty="0" smtClean="0"/>
              <a:t>, 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Из результатов анализов, 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можно ввести результаты вручную</a:t>
            </a:r>
            <a:r>
              <a:rPr lang="en-GB" sz="1800" dirty="0" smtClean="0"/>
              <a:t>.</a:t>
            </a:r>
            <a:endParaRPr lang="ru-RU" sz="1800" dirty="0" smtClean="0"/>
          </a:p>
        </p:txBody>
      </p:sp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91431" y="0"/>
            <a:ext cx="8733532" cy="73818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Segoe UI Semibold" pitchFamily="34" charset="0"/>
              </a:rPr>
              <a:t>Личный кабинет </a:t>
            </a:r>
            <a:r>
              <a:rPr lang="ru-RU" sz="2800" dirty="0" smtClean="0">
                <a:latin typeface="Segoe UI Semibold" pitchFamily="34" charset="0"/>
              </a:rPr>
              <a:t>пациента - Мои параметры</a:t>
            </a:r>
            <a:endParaRPr lang="en-US" sz="2800" dirty="0" smtClean="0">
              <a:latin typeface="Segoe UI Semibol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85692" y="1166822"/>
            <a:ext cx="5946180" cy="44084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91497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173" y="1035050"/>
            <a:ext cx="3734097" cy="5503863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Пользователь может заказать на портале следующие услуги</a:t>
            </a:r>
            <a:r>
              <a:rPr lang="en-GB" sz="1200" dirty="0" smtClean="0">
                <a:solidFill>
                  <a:schemeClr val="tx1"/>
                </a:solidFill>
              </a:rPr>
              <a:t>: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Удалённую диагностику</a:t>
            </a:r>
            <a:r>
              <a:rPr lang="en-GB" sz="1200" dirty="0" smtClean="0">
                <a:solidFill>
                  <a:schemeClr val="tx1"/>
                </a:solidFill>
              </a:rPr>
              <a:t>,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Приём врача</a:t>
            </a:r>
            <a:r>
              <a:rPr lang="en-GB" sz="1200" dirty="0" smtClean="0">
                <a:solidFill>
                  <a:schemeClr val="tx1"/>
                </a:solidFill>
              </a:rPr>
              <a:t>,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Подключение датчика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  <a:p>
            <a:pPr fontAlgn="auto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chemeClr val="tx1"/>
                </a:solidFill>
              </a:rPr>
              <a:t> </a:t>
            </a:r>
            <a:r>
              <a:rPr lang="ru-RU" sz="1200" dirty="0" smtClean="0">
                <a:solidFill>
                  <a:schemeClr val="tx1"/>
                </a:solidFill>
              </a:rPr>
              <a:t>Необходимую услугу, врача  или клинику можно найти по следующим параметрам</a:t>
            </a:r>
            <a:r>
              <a:rPr lang="en-GB" sz="1200" dirty="0" smtClean="0">
                <a:solidFill>
                  <a:schemeClr val="tx1"/>
                </a:solidFill>
              </a:rPr>
              <a:t>: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Определенная проблема</a:t>
            </a:r>
            <a:r>
              <a:rPr lang="en-GB" sz="1200" dirty="0" smtClean="0">
                <a:solidFill>
                  <a:schemeClr val="tx1"/>
                </a:solidFill>
              </a:rPr>
              <a:t>,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Медицинская специализация</a:t>
            </a:r>
            <a:r>
              <a:rPr lang="en-GB" sz="1200" dirty="0" smtClean="0">
                <a:solidFill>
                  <a:schemeClr val="tx1"/>
                </a:solidFill>
              </a:rPr>
              <a:t>,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Месторасположение</a:t>
            </a:r>
            <a:r>
              <a:rPr lang="en-GB" sz="1200" dirty="0" smtClean="0">
                <a:solidFill>
                  <a:schemeClr val="tx1"/>
                </a:solidFill>
              </a:rPr>
              <a:t>,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Рейтинг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или по названию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285750" indent="-285750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Клиники могут пользоваться облачной МИС</a:t>
            </a:r>
            <a:r>
              <a:rPr lang="en-US" sz="1200" dirty="0" smtClean="0">
                <a:solidFill>
                  <a:schemeClr val="tx1"/>
                </a:solidFill>
              </a:rPr>
              <a:t>,</a:t>
            </a:r>
            <a:r>
              <a:rPr lang="ru-RU" sz="1200" dirty="0" smtClean="0">
                <a:solidFill>
                  <a:schemeClr val="tx1"/>
                </a:solidFill>
              </a:rPr>
              <a:t> либо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интегрировать свою МИС, либо вводить данные о своём приёме вручную.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96" y="0"/>
            <a:ext cx="8301434" cy="819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Segoe UI Semibold" panose="020B0702040204020203" pitchFamily="34" charset="0"/>
              </a:rPr>
              <a:t>Заказ услуг пациентом – удалённая диагностика</a:t>
            </a:r>
            <a:endParaRPr lang="en-US" sz="2400" dirty="0">
              <a:latin typeface="Segoe UI Semibold" panose="020B07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92676" y="1141422"/>
            <a:ext cx="5618559" cy="45100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26887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432" y="1035052"/>
            <a:ext cx="3385839" cy="2197677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ru-RU" dirty="0" smtClean="0"/>
              <a:t>Врач получает заявки (на удалённую консультацию, очный приём и т.д.) в своём личном кабинете и заполняет заключение исследования. Для просмотра мед. изображения врачу предлагается </a:t>
            </a:r>
            <a:r>
              <a:rPr lang="en-US" dirty="0" smtClean="0"/>
              <a:t>DICOM-</a:t>
            </a:r>
            <a:r>
              <a:rPr lang="en-GB" dirty="0" smtClean="0"/>
              <a:t>viewer. </a:t>
            </a:r>
            <a:endParaRPr lang="ru-RU" dirty="0" smtClean="0"/>
          </a:p>
        </p:txBody>
      </p:sp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91431" y="0"/>
            <a:ext cx="8027988" cy="685800"/>
          </a:xfrm>
        </p:spPr>
        <p:txBody>
          <a:bodyPr/>
          <a:lstStyle/>
          <a:p>
            <a:r>
              <a:rPr lang="ru-RU" dirty="0" smtClean="0">
                <a:latin typeface="Segoe UI Semibold" pitchFamily="34" charset="0"/>
              </a:rPr>
              <a:t>Личный кабинет врача</a:t>
            </a:r>
            <a:endParaRPr lang="en-US" dirty="0" smtClean="0">
              <a:latin typeface="Segoe UI Semibol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87589" y="1035057"/>
            <a:ext cx="5830094" cy="349091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3010" y="3390900"/>
            <a:ext cx="4348064" cy="3225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6591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1214</Words>
  <Application>Microsoft Office PowerPoint</Application>
  <PresentationFormat>Лист A4 (210x297 мм)</PresentationFormat>
  <Paragraphs>210</Paragraphs>
  <Slides>25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WelcomeDoc</vt:lpstr>
      <vt:lpstr>HELTERBOOK  пациент-центристская платформа интегрированного здравоохранения  Примеры использования</vt:lpstr>
      <vt:lpstr>Задача проекта</vt:lpstr>
      <vt:lpstr>Области применения платформы и возможности</vt:lpstr>
      <vt:lpstr>Личный кабинет пациента</vt:lpstr>
      <vt:lpstr>Личный кабинет пациента - Мои лекарства</vt:lpstr>
      <vt:lpstr>Личный кабинет пациента - Здоровый образ жизни</vt:lpstr>
      <vt:lpstr>Личный кабинет пациента - Мои параметры</vt:lpstr>
      <vt:lpstr>Заказ услуг пациентом – удалённая диагностика</vt:lpstr>
      <vt:lpstr>Личный кабинет врача</vt:lpstr>
      <vt:lpstr>Заказ датчиков и услуг персонального мониторинга</vt:lpstr>
      <vt:lpstr>Heltertalk</vt:lpstr>
      <vt:lpstr>Мультиязычность</vt:lpstr>
      <vt:lpstr>Мобильное приложение</vt:lpstr>
      <vt:lpstr>Примеры использования в проектах</vt:lpstr>
      <vt:lpstr>Слайд 15</vt:lpstr>
      <vt:lpstr>Рабочее место врача-эксперта</vt:lpstr>
      <vt:lpstr>Получение результатов исследований</vt:lpstr>
      <vt:lpstr>Примеры использования в проектах</vt:lpstr>
      <vt:lpstr>Примеры использования в проектах. Rehoming Проект по мобильному телемониторингу для ранней диагностики изменений состояния пациента </vt:lpstr>
      <vt:lpstr>Примеры использования в проектах Сеть клиник DICOM Clinic</vt:lpstr>
      <vt:lpstr>Примеры использования в проектах Сервис INCORD для профилактики ССЗ</vt:lpstr>
      <vt:lpstr>Примеры использования в проектах Сервис INCORD для профилактики ССЗ</vt:lpstr>
      <vt:lpstr>Ситуационный Центр производственной и вахтовой медицины</vt:lpstr>
      <vt:lpstr>Перспективные проекты Проект Цифровое здравоохранение Баварии</vt:lpstr>
      <vt:lpstr>Защита персональных данных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2013-12-24T20:59:44Z</dcterms:created>
  <dcterms:modified xsi:type="dcterms:W3CDTF">2015-03-30T11:35:03Z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