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591" r:id="rId2"/>
    <p:sldId id="589" r:id="rId3"/>
    <p:sldId id="590" r:id="rId4"/>
    <p:sldId id="594" r:id="rId5"/>
    <p:sldId id="596" r:id="rId6"/>
    <p:sldId id="595" r:id="rId7"/>
    <p:sldId id="627" r:id="rId8"/>
    <p:sldId id="592" r:id="rId9"/>
    <p:sldId id="598" r:id="rId10"/>
    <p:sldId id="597" r:id="rId11"/>
    <p:sldId id="600" r:id="rId12"/>
    <p:sldId id="580" r:id="rId13"/>
    <p:sldId id="457" r:id="rId14"/>
    <p:sldId id="454" r:id="rId15"/>
    <p:sldId id="551" r:id="rId16"/>
    <p:sldId id="614" r:id="rId17"/>
    <p:sldId id="564" r:id="rId18"/>
    <p:sldId id="617" r:id="rId19"/>
    <p:sldId id="618" r:id="rId20"/>
    <p:sldId id="616" r:id="rId21"/>
    <p:sldId id="615" r:id="rId22"/>
    <p:sldId id="565" r:id="rId23"/>
    <p:sldId id="619" r:id="rId24"/>
    <p:sldId id="557" r:id="rId25"/>
    <p:sldId id="613" r:id="rId26"/>
    <p:sldId id="612" r:id="rId27"/>
    <p:sldId id="620" r:id="rId28"/>
    <p:sldId id="463" r:id="rId29"/>
    <p:sldId id="567" r:id="rId30"/>
    <p:sldId id="548" r:id="rId31"/>
    <p:sldId id="626" r:id="rId32"/>
    <p:sldId id="621" r:id="rId33"/>
    <p:sldId id="622" r:id="rId34"/>
    <p:sldId id="623" r:id="rId35"/>
    <p:sldId id="624" r:id="rId36"/>
    <p:sldId id="593" r:id="rId37"/>
  </p:sldIdLst>
  <p:sldSz cx="9144000" cy="6858000" type="screen4x3"/>
  <p:notesSz cx="6834188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17" autoAdjust="0"/>
    <p:restoredTop sz="95699" autoAdjust="0"/>
  </p:normalViewPr>
  <p:slideViewPr>
    <p:cSldViewPr>
      <p:cViewPr>
        <p:scale>
          <a:sx n="66" d="100"/>
          <a:sy n="66" d="100"/>
        </p:scale>
        <p:origin x="-1272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688" y="-77"/>
      </p:cViewPr>
      <p:guideLst>
        <p:guide orient="horz" pos="3143"/>
        <p:guide pos="215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/>
          <a:lstStyle>
            <a:lvl1pPr algn="r">
              <a:defRPr sz="1300"/>
            </a:lvl1pPr>
          </a:lstStyle>
          <a:p>
            <a:fld id="{CC3A6E1C-6F36-4403-ABB0-A093110856CA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 anchor="b"/>
          <a:lstStyle>
            <a:lvl1pPr algn="r">
              <a:defRPr sz="1300"/>
            </a:lvl1pPr>
          </a:lstStyle>
          <a:p>
            <a:fld id="{AB7BC793-B69D-4E60-84BD-02D0A01F1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88412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1125" y="0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/>
          <a:lstStyle>
            <a:lvl1pPr algn="r">
              <a:defRPr sz="1300"/>
            </a:lvl1pPr>
          </a:lstStyle>
          <a:p>
            <a:fld id="{0D502447-CCF9-41A8-9378-1895FD3B14DD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9300"/>
            <a:ext cx="4986338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64" tIns="48032" rIns="96064" bIns="4803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6064" tIns="48032" rIns="96064" bIns="4803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1125" y="9478342"/>
            <a:ext cx="2961481" cy="498952"/>
          </a:xfrm>
          <a:prstGeom prst="rect">
            <a:avLst/>
          </a:prstGeom>
        </p:spPr>
        <p:txBody>
          <a:bodyPr vert="horz" lIns="96064" tIns="48032" rIns="96064" bIns="48032" rtlCol="0" anchor="b"/>
          <a:lstStyle>
            <a:lvl1pPr algn="r">
              <a:defRPr sz="1300"/>
            </a:lvl1pPr>
          </a:lstStyle>
          <a:p>
            <a:fld id="{8D1DCC1B-CACF-457B-A39E-59A07B83F6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604960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EE56B6-74B0-49F2-8C86-0DF2849A2A94}" type="slidenum">
              <a:rPr lang="ru-RU" b="0" smtClean="0"/>
              <a:pPr eaLnBrk="1" hangingPunct="1"/>
              <a:t>12</a:t>
            </a:fld>
            <a:endParaRPr lang="ru-RU" b="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7DB5A8-7E7E-4640-A3AB-B12528F7E9C8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17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18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19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21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BF436-A59F-40C1-B7AC-821A8FF51BEB}" type="slidenum">
              <a:rPr lang="ru-RU" smtClean="0"/>
              <a:pPr>
                <a:defRPr/>
              </a:pPr>
              <a:t>22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CDFCF6C-6514-4455-ACF1-E20298BA4C03}" type="slidenum">
              <a:rPr lang="ru-RU" b="0" smtClean="0"/>
              <a:pPr eaLnBrk="1" hangingPunct="1">
                <a:defRPr/>
              </a:pPr>
              <a:t>3</a:t>
            </a:fld>
            <a:endParaRPr lang="ru-RU" b="0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C1988DD0-EBAF-48F0-AB08-D1EE1A3067AA}" type="slidenum">
              <a:rPr lang="en-US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23</a:t>
            </a:fld>
            <a:endParaRPr lang="en-US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8825"/>
            <a:ext cx="4986338" cy="3740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132" y="4739852"/>
            <a:ext cx="5467924" cy="449093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103AE3-A569-4EAE-8DBD-9F391D4D5201}" type="slidenum">
              <a:rPr lang="ru-RU" smtClean="0"/>
              <a:pPr>
                <a:defRPr/>
              </a:pPr>
              <a:t>24</a:t>
            </a:fld>
            <a:endParaRPr lang="ru-RU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C1988DD0-EBAF-48F0-AB08-D1EE1A3067AA}" type="slidenum">
              <a:rPr lang="en-US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25</a:t>
            </a:fld>
            <a:endParaRPr lang="en-US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60413"/>
            <a:ext cx="4984750" cy="3738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132" y="4739853"/>
            <a:ext cx="5467924" cy="449093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2C3EBA6-9F86-42F0-9A17-40EE5C7C3989}" type="slidenum">
              <a:rPr lang="ru-RU" b="0" smtClean="0"/>
              <a:pPr eaLnBrk="1" hangingPunct="1"/>
              <a:t>26</a:t>
            </a:fld>
            <a:endParaRPr lang="ru-RU" b="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C1988DD0-EBAF-48F0-AB08-D1EE1A3067AA}" type="slidenum">
              <a:rPr lang="en-US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27</a:t>
            </a:fld>
            <a:endParaRPr lang="en-US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8825"/>
            <a:ext cx="4986338" cy="3740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132" y="4739852"/>
            <a:ext cx="5467924" cy="449093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C45F41-524C-4603-B271-61E1B24EFDBA}" type="slidenum">
              <a:rPr lang="ru-RU" smtClean="0"/>
              <a:pPr>
                <a:defRPr/>
              </a:pPr>
              <a:t>29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C45F41-524C-4603-B271-61E1B24EFDBA}" type="slidenum">
              <a:rPr lang="ru-RU" smtClean="0"/>
              <a:pPr>
                <a:defRPr/>
              </a:pPr>
              <a:t>30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C45F41-524C-4603-B271-61E1B24EFDBA}" type="slidenum">
              <a:rPr lang="ru-RU" smtClean="0"/>
              <a:pPr>
                <a:defRPr/>
              </a:pPr>
              <a:t>31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B6E31-10A4-4187-9A67-67CB4C4F2B71}" type="slidenum">
              <a:rPr lang="ru-RU" smtClean="0"/>
              <a:pPr>
                <a:defRPr/>
              </a:pPr>
              <a:t>32</a:t>
            </a:fld>
            <a:endParaRPr 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B6E31-10A4-4187-9A67-67CB4C4F2B71}" type="slidenum">
              <a:rPr lang="ru-RU" smtClean="0"/>
              <a:pPr>
                <a:defRPr/>
              </a:pPr>
              <a:t>33</a:t>
            </a:fld>
            <a:endParaRPr 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CDFCF6C-6514-4455-ACF1-E20298BA4C03}" type="slidenum">
              <a:rPr lang="ru-RU" b="0" smtClean="0"/>
              <a:pPr eaLnBrk="1" hangingPunct="1">
                <a:defRPr/>
              </a:pPr>
              <a:t>4</a:t>
            </a:fld>
            <a:endParaRPr lang="ru-RU" b="0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B6E31-10A4-4187-9A67-67CB4C4F2B71}" type="slidenum">
              <a:rPr lang="ru-RU" smtClean="0"/>
              <a:pPr>
                <a:defRPr/>
              </a:pPr>
              <a:t>34</a:t>
            </a:fld>
            <a:endParaRPr 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DCC1B-CACF-457B-A39E-59A07B83F69B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3B6E31-10A4-4187-9A67-67CB4C4F2B71}" type="slidenum">
              <a:rPr lang="ru-RU" smtClean="0"/>
              <a:pPr>
                <a:defRPr/>
              </a:pPr>
              <a:t>36</a:t>
            </a:fld>
            <a:endParaRPr 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CDFCF6C-6514-4455-ACF1-E20298BA4C03}" type="slidenum">
              <a:rPr lang="ru-RU" b="0" smtClean="0"/>
              <a:pPr eaLnBrk="1" hangingPunct="1">
                <a:defRPr/>
              </a:pPr>
              <a:t>6</a:t>
            </a:fld>
            <a:endParaRPr lang="ru-RU" b="0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801466-1841-4A0D-80BF-46EE77553928}" type="slidenum">
              <a:rPr lang="ru-RU" b="0" smtClean="0"/>
              <a:pPr eaLnBrk="1" hangingPunct="1"/>
              <a:t>7</a:t>
            </a:fld>
            <a:endParaRPr lang="ru-RU" b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A52337-D0A0-4FEB-A984-5ABBEF26899F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801466-1841-4A0D-80BF-46EE77553928}" type="slidenum">
              <a:rPr lang="ru-RU" b="0" smtClean="0"/>
              <a:pPr eaLnBrk="1" hangingPunct="1"/>
              <a:t>9</a:t>
            </a:fld>
            <a:endParaRPr lang="ru-RU" b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74A274-61C0-4402-BB21-F28BCC3F1983}" type="slidenum">
              <a:rPr lang="ru-RU" smtClean="0"/>
              <a:pPr>
                <a:defRPr/>
              </a:pPr>
              <a:t>10</a:t>
            </a:fld>
            <a:endParaRPr lang="ru-RU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ED6D-4496-4EB0-8D3D-D2BFF7CC3725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7B5E0-3F9B-4471-A7B8-0C88E5B77083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9AA6-375D-4F72-9FE8-FB8118D6E6BB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29BFB-A025-46EA-9B5E-4F7A80DD6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303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8229600" cy="70609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r>
              <a:rPr lang="en-US" dirty="0" smtClean="0"/>
              <a:t>	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75252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Picture 76" descr="1c-bitrix-logo-vert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6237312"/>
            <a:ext cx="805642" cy="50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омер слайда 8"/>
          <p:cNvSpPr txBox="1">
            <a:spLocks/>
          </p:cNvSpPr>
          <p:nvPr userDrawn="1"/>
        </p:nvSpPr>
        <p:spPr>
          <a:xfrm>
            <a:off x="1907704" y="6309320"/>
            <a:ext cx="3384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Решения для государственных организаций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4C55-D7C4-4B0B-9211-0910367D9364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DAADA-C468-4814-A45F-D852AD916818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704A-C1A6-4D53-B537-A76721F95044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D8E6-E830-46E3-9AA7-7F3E9F6C9255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0FFF-514B-4C59-A091-A037C8051E16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7EA94-88F9-449E-A979-96D053BB1125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0148A-4652-4040-B2D6-446EDC46A85A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441A1-FD0D-4EE6-9EE4-4BAFD5382BF4}" type="datetime1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28D42-B50C-4519-ADCF-28839E69E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7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0.jpe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marketplace.1c-bitrix.ru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552"/>
            <a:ext cx="9144001" cy="686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-455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33" y="5301208"/>
            <a:ext cx="9143999" cy="1556792"/>
          </a:xfrm>
          <a:prstGeom prst="rect">
            <a:avLst/>
          </a:pr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Решения 1С-Битрикс </a:t>
            </a:r>
          </a:p>
          <a:p>
            <a:pPr algn="ctr"/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для медицинских организаций</a:t>
            </a:r>
          </a:p>
        </p:txBody>
      </p:sp>
    </p:spTree>
    <p:extLst>
      <p:ext uri="{BB962C8B-B14F-4D97-AF65-F5344CB8AC3E}">
        <p14:creationId xmlns="" xmlns:p14="http://schemas.microsoft.com/office/powerpoint/2010/main" val="320175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88640"/>
            <a:ext cx="7543800" cy="792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pic>
        <p:nvPicPr>
          <p:cNvPr id="6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21233"/>
            <a:ext cx="686072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Законодательство</a:t>
            </a:r>
            <a:endParaRPr lang="ru-RU" sz="3200" b="1" dirty="0"/>
          </a:p>
        </p:txBody>
      </p:sp>
      <p:pic>
        <p:nvPicPr>
          <p:cNvPr id="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343" y="1059433"/>
            <a:ext cx="891540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Положений </a:t>
            </a:r>
            <a:r>
              <a:rPr lang="ru-RU" dirty="0"/>
              <a:t>программы модернизации здравоохранения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ФЗ </a:t>
            </a:r>
            <a:r>
              <a:rPr lang="ru-RU" b="1" dirty="0"/>
              <a:t>от 29 ноября 2010 г. № 326-ФЗ</a:t>
            </a:r>
            <a:r>
              <a:rPr lang="ru-RU" dirty="0"/>
              <a:t> "Об обязательном медицинском страховании в Российской Федерации" (в части статьи 20)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ФЗ </a:t>
            </a:r>
            <a:r>
              <a:rPr lang="ru-RU" b="1" dirty="0"/>
              <a:t>от 27 июля 2010 г. № 210-ФЗ</a:t>
            </a:r>
            <a:r>
              <a:rPr lang="ru-RU" dirty="0"/>
              <a:t> "Об организации предоставления государственных и муниципальных услуг" (в части статьи 9)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Приказа ФФОМС </a:t>
            </a:r>
            <a:r>
              <a:rPr lang="ru-RU" b="1" i="1" dirty="0"/>
              <a:t>от 01.12.2010 № 230 "</a:t>
            </a:r>
            <a:r>
              <a:rPr lang="ru-RU" i="1" dirty="0"/>
              <a:t>Об утверждении Порядка организации и проведения контроля объемов, сроков, качества и условий предоставления медицинской помощи по обязательному медицинскому страхованию"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также: </a:t>
            </a:r>
            <a:endParaRPr lang="ru-RU" dirty="0" smtClean="0"/>
          </a:p>
          <a:p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ФЗ </a:t>
            </a:r>
            <a:r>
              <a:rPr lang="ru-RU" b="1" i="1" dirty="0"/>
              <a:t>от 9 февраля 2009 г. № 8-ФЗ</a:t>
            </a:r>
            <a:r>
              <a:rPr lang="ru-RU" i="1" dirty="0"/>
              <a:t> "Об обеспечении доступа к информации о деятельности государственных органов и органов местного самоуправления"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ФЗ </a:t>
            </a:r>
            <a:r>
              <a:rPr lang="ru-RU" b="1" i="1" dirty="0"/>
              <a:t>от 2 мая 2006 г. № 59-ФЗ</a:t>
            </a:r>
            <a:r>
              <a:rPr lang="ru-RU" i="1" dirty="0"/>
              <a:t> "О порядке рассмотрения обращений граждан Российской Федерации"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ФЗ о</a:t>
            </a:r>
            <a:r>
              <a:rPr lang="ru-RU" b="1" i="1" dirty="0" smtClean="0"/>
              <a:t>т </a:t>
            </a:r>
            <a:r>
              <a:rPr lang="ru-RU" b="1" i="1" dirty="0"/>
              <a:t>27 июля 2006 г</a:t>
            </a:r>
            <a:r>
              <a:rPr lang="ru-RU" i="1" dirty="0"/>
              <a:t>.</a:t>
            </a:r>
            <a:r>
              <a:rPr lang="ru-RU" b="1" i="1" dirty="0"/>
              <a:t> № 152-ФЗ</a:t>
            </a:r>
            <a:r>
              <a:rPr lang="ru-RU" i="1" dirty="0"/>
              <a:t> О персональных данных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Приказа </a:t>
            </a:r>
            <a:r>
              <a:rPr lang="ru-RU" i="1" dirty="0" err="1"/>
              <a:t>Минкомсвязи</a:t>
            </a:r>
            <a:r>
              <a:rPr lang="ru-RU" i="1" dirty="0"/>
              <a:t> Российской Федерации </a:t>
            </a:r>
            <a:r>
              <a:rPr lang="ru-RU" b="1" i="1" dirty="0"/>
              <a:t>от 27 Декабря 2010 № 190</a:t>
            </a:r>
            <a:r>
              <a:rPr lang="ru-RU" i="1" dirty="0"/>
              <a:t> «Об утверждении Технических требований к взаимодействию информационных систем в единой системе межведомственного электронного взаимодействия»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67467230"/>
      </p:ext>
    </p:extLst>
  </p:cSld>
  <p:clrMapOvr>
    <a:masterClrMapping/>
  </p:clrMapOvr>
  <p:transition spd="med" advTm="10718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5"/>
          <p:cNvSpPr>
            <a:spLocks noChangeArrowheads="1"/>
          </p:cNvSpPr>
          <p:nvPr/>
        </p:nvSpPr>
        <p:spPr bwMode="auto">
          <a:xfrm>
            <a:off x="254000" y="3025775"/>
            <a:ext cx="34718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>
              <a:latin typeface="Verdana" pitchFamily="34" charset="0"/>
            </a:endParaRPr>
          </a:p>
        </p:txBody>
      </p:sp>
      <p:pic>
        <p:nvPicPr>
          <p:cNvPr id="8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83820" y="11273"/>
            <a:ext cx="5996882" cy="997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Не нужно изобретать велосипед</a:t>
            </a:r>
            <a:endParaRPr lang="en-US" sz="2800" b="1" dirty="0" smtClean="0">
              <a:latin typeface="Verdana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636960" y="2357337"/>
            <a:ext cx="34718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b="0">
              <a:latin typeface="Verdana" pitchFamily="34" charset="0"/>
            </a:endParaRPr>
          </a:p>
        </p:txBody>
      </p:sp>
      <p:sp>
        <p:nvSpPr>
          <p:cNvPr id="17" name="Пирог 16"/>
          <p:cNvSpPr/>
          <p:nvPr/>
        </p:nvSpPr>
        <p:spPr bwMode="auto">
          <a:xfrm>
            <a:off x="613148" y="1609625"/>
            <a:ext cx="3200400" cy="3200400"/>
          </a:xfrm>
          <a:prstGeom prst="pie">
            <a:avLst>
              <a:gd name="adj1" fmla="val 14563402"/>
              <a:gd name="adj2" fmla="val 13609338"/>
            </a:avLst>
          </a:prstGeom>
          <a:solidFill>
            <a:srgbClr val="D00000">
              <a:alpha val="53000"/>
            </a:srgbClr>
          </a:solidFill>
          <a:ln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u="sng">
              <a:solidFill>
                <a:schemeClr val="tx1"/>
              </a:solidFill>
            </a:endParaRPr>
          </a:p>
        </p:txBody>
      </p:sp>
      <p:sp>
        <p:nvSpPr>
          <p:cNvPr id="18" name="Пирог 17"/>
          <p:cNvSpPr/>
          <p:nvPr/>
        </p:nvSpPr>
        <p:spPr bwMode="auto">
          <a:xfrm>
            <a:off x="611560" y="1601687"/>
            <a:ext cx="3200400" cy="3200400"/>
          </a:xfrm>
          <a:prstGeom prst="pie">
            <a:avLst>
              <a:gd name="adj1" fmla="val 17235666"/>
              <a:gd name="adj2" fmla="val 16200000"/>
            </a:avLst>
          </a:prstGeom>
          <a:gradFill flip="none" rotWithShape="1">
            <a:gsLst>
              <a:gs pos="0">
                <a:srgbClr val="3C7AB2">
                  <a:tint val="66000"/>
                  <a:satMod val="160000"/>
                </a:srgbClr>
              </a:gs>
              <a:gs pos="50000">
                <a:srgbClr val="3C7AB2">
                  <a:tint val="44500"/>
                  <a:satMod val="160000"/>
                </a:srgbClr>
              </a:gs>
              <a:gs pos="100000">
                <a:srgbClr val="3C7AB2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u="sng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25960" y="3743225"/>
            <a:ext cx="1441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264F74"/>
                </a:solidFill>
              </a:rPr>
              <a:t>95%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123728" y="1685825"/>
            <a:ext cx="76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5%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038600" y="1594413"/>
            <a:ext cx="4999038" cy="39703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0" dirty="0" smtClean="0">
                <a:ea typeface="Verdana" pitchFamily="34" charset="0"/>
                <a:cs typeface="Verdana" pitchFamily="34" charset="0"/>
              </a:rPr>
              <a:t>95% задач медицинских сайтов – стандартные и поддаются типизации с помощью </a:t>
            </a:r>
            <a:r>
              <a:rPr lang="en-US" sz="2800" b="0" dirty="0" smtClean="0">
                <a:ea typeface="Verdana" pitchFamily="34" charset="0"/>
                <a:cs typeface="Verdana" pitchFamily="34" charset="0"/>
              </a:rPr>
              <a:t>CMS</a:t>
            </a:r>
            <a:r>
              <a:rPr lang="ru-RU" sz="2800" b="0" dirty="0" smtClean="0">
                <a:ea typeface="Verdana" pitchFamily="34" charset="0"/>
                <a:cs typeface="Verdana" pitchFamily="34" charset="0"/>
              </a:rPr>
              <a:t>. </a:t>
            </a:r>
            <a:endParaRPr lang="en-US" sz="2800" b="0" dirty="0">
              <a:ea typeface="Verdana" pitchFamily="34" charset="0"/>
              <a:cs typeface="Verdana" pitchFamily="34" charset="0"/>
            </a:endParaRPr>
          </a:p>
          <a:p>
            <a:endParaRPr lang="en-US" sz="2800" b="0" dirty="0">
              <a:ea typeface="Verdana" pitchFamily="34" charset="0"/>
              <a:cs typeface="Verdana" pitchFamily="34" charset="0"/>
            </a:endParaRPr>
          </a:p>
          <a:p>
            <a:r>
              <a:rPr lang="ru-RU" sz="2800" b="0" dirty="0">
                <a:ea typeface="Verdana" pitchFamily="34" charset="0"/>
                <a:cs typeface="Verdana" pitchFamily="34" charset="0"/>
              </a:rPr>
              <a:t>Остальные </a:t>
            </a:r>
            <a:r>
              <a:rPr lang="ru-RU" sz="2800" dirty="0">
                <a:ea typeface="Verdana" pitchFamily="34" charset="0"/>
                <a:cs typeface="Verdana" pitchFamily="34" charset="0"/>
              </a:rPr>
              <a:t>5%</a:t>
            </a:r>
            <a:r>
              <a:rPr lang="ru-RU" sz="2800" b="0" dirty="0">
                <a:ea typeface="Verdana" pitchFamily="34" charset="0"/>
                <a:cs typeface="Verdana" pitchFamily="34" charset="0"/>
              </a:rPr>
              <a:t> - это специфические проекты с использованием сложной индивидуальной </a:t>
            </a:r>
            <a:r>
              <a:rPr lang="ru-RU" sz="2800" b="0" dirty="0" err="1">
                <a:ea typeface="Verdana" pitchFamily="34" charset="0"/>
                <a:cs typeface="Verdana" pitchFamily="34" charset="0"/>
              </a:rPr>
              <a:t>бизнес-логики</a:t>
            </a:r>
            <a:r>
              <a:rPr lang="ru-RU" sz="2800" b="0" dirty="0">
                <a:ea typeface="Verdana" pitchFamily="34" charset="0"/>
                <a:cs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56843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Users\volna\Downloads\картинки\5452359_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313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600200" y="2362200"/>
            <a:ext cx="579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>
              <a:latin typeface="Verdana" pitchFamily="34" charset="0"/>
            </a:endParaRPr>
          </a:p>
        </p:txBody>
      </p:sp>
      <p:sp>
        <p:nvSpPr>
          <p:cNvPr id="5124" name="Прямоугольник 1"/>
          <p:cNvSpPr>
            <a:spLocks noChangeArrowheads="1"/>
          </p:cNvSpPr>
          <p:nvPr/>
        </p:nvSpPr>
        <p:spPr bwMode="auto">
          <a:xfrm>
            <a:off x="4191000" y="0"/>
            <a:ext cx="4953000" cy="6858000"/>
          </a:xfrm>
          <a:prstGeom prst="rect">
            <a:avLst/>
          </a:prstGeom>
          <a:solidFill>
            <a:schemeClr val="bg1">
              <a:alpha val="76862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495800" y="44624"/>
            <a:ext cx="4630738" cy="224790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Готовое решение для создание сайта медицинской организации</a:t>
            </a:r>
            <a:endParaRPr lang="en-US" sz="3200" b="1" dirty="0" smtClean="0">
              <a:latin typeface="Verdana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54415" y="2636912"/>
            <a:ext cx="3826170" cy="395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405161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179512" y="1317193"/>
            <a:ext cx="5688012" cy="36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/>
              <a:t>Амбулаторно-поликлинические организации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Территориальные поликлиники для взрослого населения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Амбулатории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Здравпункты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Детские поликлиники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Женские консультации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Медсанчасти и здравпункты на предприятиях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Коммерческие клиники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Ведомственные поликлиники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Стоматологические поликлиники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4327376" y="4933568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/>
              <a:t>Стационары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Клинические больницы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Городские и районные больницы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Взрослые и детские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ru-RU" sz="1900" dirty="0"/>
              <a:t>Родильные дома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300" b="1" dirty="0"/>
              <a:t>Потенциальные </a:t>
            </a:r>
            <a:r>
              <a:rPr lang="ru-RU" sz="3300" b="1" dirty="0" smtClean="0"/>
              <a:t>клиенты</a:t>
            </a:r>
            <a:endParaRPr lang="ru-RU" sz="3300" b="1" dirty="0"/>
          </a:p>
        </p:txBody>
      </p:sp>
      <p:pic>
        <p:nvPicPr>
          <p:cNvPr id="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59445"/>
            <a:ext cx="1368153" cy="167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987" y="4934918"/>
            <a:ext cx="1418941" cy="172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586" y="3573016"/>
            <a:ext cx="1803927" cy="1187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725" y="1844825"/>
            <a:ext cx="3977651" cy="146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655"/>
    </mc:Choice>
    <mc:Fallback>
      <p:transition spd="slow" advTm="765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104" y="1700808"/>
            <a:ext cx="32019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/>
              <a:t>1С-Битрикс: Сайт медицинской </a:t>
            </a:r>
            <a:r>
              <a:rPr lang="ru-RU" sz="3200" b="1" dirty="0" smtClean="0"/>
              <a:t>организации – это: </a:t>
            </a:r>
            <a:endParaRPr lang="en-US" sz="3200" b="1" dirty="0" smtClean="0">
              <a:latin typeface="Verdana" pitchFamily="34" charset="0"/>
            </a:endParaRPr>
          </a:p>
        </p:txBody>
      </p:sp>
      <p:pic>
        <p:nvPicPr>
          <p:cNvPr id="10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13595" y="1682522"/>
            <a:ext cx="5491335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Мастер установки и настройки вашего сайта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 Готовый профессиональный дизайн на выбор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b="0" dirty="0">
                <a:latin typeface="Calibri" pitchFamily="34" charset="0"/>
              </a:rPr>
              <a:t> </a:t>
            </a:r>
            <a:r>
              <a:rPr lang="ru-RU" sz="2600" dirty="0" smtClean="0">
                <a:latin typeface="Calibri" pitchFamily="34" charset="0"/>
              </a:rPr>
              <a:t>Широкий функционал в коробочной поставке</a:t>
            </a: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Легкость управления сайтом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b="0" dirty="0">
                <a:latin typeface="Calibri" pitchFamily="34" charset="0"/>
              </a:rPr>
              <a:t> </a:t>
            </a:r>
            <a:r>
              <a:rPr lang="ru-RU" sz="2600" b="0" dirty="0" smtClean="0">
                <a:latin typeface="Calibri" pitchFamily="34" charset="0"/>
              </a:rPr>
              <a:t>Соответствие Законодательству</a:t>
            </a: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5"/>
              </a:buBlip>
              <a:defRPr/>
            </a:pPr>
            <a:r>
              <a:rPr lang="ru-RU" sz="2600" dirty="0" smtClean="0">
                <a:latin typeface="Calibri" pitchFamily="34" charset="0"/>
              </a:rPr>
              <a:t>Готовность к любым доработкам</a:t>
            </a:r>
            <a:endParaRPr lang="ru-RU" sz="2600" b="0" dirty="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947"/>
    </mc:Choice>
    <mc:Fallback>
      <p:transition spd="slow" advTm="794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Мастер создания сайта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Temp\Медицина\скрины\v2\Snap18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08" y="1268760"/>
            <a:ext cx="5989637" cy="4465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Temp\Медицина\скрины\v2\Snap19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19733"/>
            <a:ext cx="4616872" cy="50686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Temp\Медицина\скрины\v2\Snap29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721" y="1091121"/>
            <a:ext cx="5963245" cy="51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Temp\Медицина\скрины\v2\Snap28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793" y="1047747"/>
            <a:ext cx="6348413" cy="5151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579092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621"/>
    </mc:Choice>
    <mc:Fallback>
      <p:transition spd="slow" advTm="15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33752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Результат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20" y="1059433"/>
            <a:ext cx="8236471" cy="52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40" y="1241935"/>
            <a:ext cx="8592048" cy="499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2350"/>
            <a:ext cx="8370379" cy="510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54383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942"/>
    </mc:Choice>
    <mc:Fallback>
      <p:transition spd="slow" advTm="6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Готовая структура и сервисы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61" y="1091464"/>
            <a:ext cx="8756650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108075"/>
            <a:ext cx="8770937" cy="464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108075"/>
            <a:ext cx="8707086" cy="513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052736"/>
            <a:ext cx="8756650" cy="518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497052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3669"/>
    </mc:Choice>
    <mc:Fallback>
      <p:transition spd="slow" advTm="23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Структура организации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94" y="1059433"/>
            <a:ext cx="6640751" cy="532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1082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942"/>
    </mc:Choice>
    <mc:Fallback>
      <p:transition spd="slow" advTm="6942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Новостные разделы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85119"/>
            <a:ext cx="6878786" cy="5178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61910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942"/>
    </mc:Choice>
    <mc:Fallback>
      <p:transition spd="slow" advTm="694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5"/>
          <p:cNvSpPr>
            <a:spLocks noChangeArrowheads="1"/>
          </p:cNvSpPr>
          <p:nvPr/>
        </p:nvSpPr>
        <p:spPr bwMode="auto">
          <a:xfrm>
            <a:off x="254000" y="3025775"/>
            <a:ext cx="34718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>
              <a:latin typeface="Verdana" pitchFamily="34" charset="0"/>
            </a:endParaRPr>
          </a:p>
        </p:txBody>
      </p:sp>
      <p:sp>
        <p:nvSpPr>
          <p:cNvPr id="55300" name="Text Box 61"/>
          <p:cNvSpPr txBox="1">
            <a:spLocks noChangeArrowheads="1"/>
          </p:cNvSpPr>
          <p:nvPr/>
        </p:nvSpPr>
        <p:spPr bwMode="auto">
          <a:xfrm>
            <a:off x="479367" y="404664"/>
            <a:ext cx="4593456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dirty="0">
                <a:latin typeface="+mj-lt"/>
              </a:rPr>
              <a:t>Компания «1С-Битрикс» — российский разработчик систем управления сайтами и корпоративными порталами. </a:t>
            </a:r>
            <a:endParaRPr lang="en-US" sz="2800" dirty="0" smtClean="0">
              <a:latin typeface="+mj-lt"/>
            </a:endParaRPr>
          </a:p>
          <a:p>
            <a:pPr eaLnBrk="1" hangingPunct="1"/>
            <a:endParaRPr lang="ru-RU" sz="2800" dirty="0" smtClean="0">
              <a:latin typeface="+mj-lt"/>
            </a:endParaRPr>
          </a:p>
          <a:p>
            <a:pPr eaLnBrk="1" hangingPunct="1"/>
            <a:r>
              <a:rPr lang="ru-RU" sz="4400" dirty="0" smtClean="0">
                <a:latin typeface="+mj-lt"/>
              </a:rPr>
              <a:t>7000+ партнеров</a:t>
            </a:r>
          </a:p>
          <a:p>
            <a:pPr eaLnBrk="1" hangingPunct="1"/>
            <a:r>
              <a:rPr lang="ru-RU" sz="4400" dirty="0" smtClean="0">
                <a:latin typeface="+mj-lt"/>
              </a:rPr>
              <a:t>60 000+ сайтов </a:t>
            </a:r>
            <a:endParaRPr lang="ru-RU" sz="4400" dirty="0">
              <a:latin typeface="+mj-lt"/>
            </a:endParaRPr>
          </a:p>
        </p:txBody>
      </p:sp>
      <p:pic>
        <p:nvPicPr>
          <p:cNvPr id="9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" y="48086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92604"/>
            <a:ext cx="1804590" cy="43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61"/>
          <p:cNvSpPr txBox="1">
            <a:spLocks noChangeArrowheads="1"/>
          </p:cNvSpPr>
          <p:nvPr/>
        </p:nvSpPr>
        <p:spPr bwMode="auto">
          <a:xfrm>
            <a:off x="6804248" y="3056905"/>
            <a:ext cx="215344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400" dirty="0" smtClean="0">
                <a:latin typeface="+mj-lt"/>
              </a:rPr>
              <a:t>2006 г.</a:t>
            </a:r>
          </a:p>
          <a:p>
            <a:pPr eaLnBrk="1" hangingPunct="1"/>
            <a:r>
              <a:rPr lang="ru-RU" sz="4400" dirty="0" smtClean="0">
                <a:latin typeface="+mj-lt"/>
              </a:rPr>
              <a:t>2008 г.</a:t>
            </a:r>
          </a:p>
          <a:p>
            <a:pPr eaLnBrk="1" hangingPunct="1"/>
            <a:r>
              <a:rPr lang="ru-RU" sz="4400" dirty="0" smtClean="0">
                <a:latin typeface="+mj-lt"/>
              </a:rPr>
              <a:t>2011 г.</a:t>
            </a:r>
            <a:endParaRPr lang="ru-RU" sz="4400" dirty="0">
              <a:latin typeface="+mj-lt"/>
            </a:endParaRPr>
          </a:p>
        </p:txBody>
      </p:sp>
      <p:pic>
        <p:nvPicPr>
          <p:cNvPr id="14" name="Picture 76" descr="1c-bitrix-logo-vert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01" y="4455090"/>
            <a:ext cx="2743200" cy="171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27002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Tm="7921">
        <p:fade/>
      </p:transition>
    </mc:Choice>
    <mc:Fallback>
      <p:transition spd="med" advTm="792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8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 bwMode="auto">
          <a:xfrm>
            <a:off x="3956" y="2286001"/>
            <a:ext cx="9166917" cy="2438400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04800" y="2850075"/>
            <a:ext cx="8686800" cy="1143000"/>
          </a:xfrm>
        </p:spPr>
        <p:txBody>
          <a:bodyPr/>
          <a:lstStyle/>
          <a:p>
            <a:pPr algn="r"/>
            <a:r>
              <a:rPr lang="ru-RU" sz="6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Управление сайтом</a:t>
            </a:r>
          </a:p>
        </p:txBody>
      </p:sp>
      <p:pic>
        <p:nvPicPr>
          <p:cNvPr id="9" name="Picture 2" descr="C:\Users\Natalia\Documents\Для презентаций\stickers-bullet\sticker-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860" y="238450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7206477"/>
      </p:ext>
    </p:extLst>
  </p:cSld>
  <p:clrMapOvr>
    <a:masterClrMapping/>
  </p:clrMapOvr>
  <p:transition spd="med" advTm="6278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Интерфейс управления сайтом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18" y="1382893"/>
            <a:ext cx="8126623" cy="456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78" y="1245323"/>
            <a:ext cx="7593373" cy="484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02" y="1410271"/>
            <a:ext cx="6871825" cy="439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136589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3669"/>
    </mc:Choice>
    <mc:Fallback>
      <p:transition spd="slow" advTm="23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Электронная регистратура</a:t>
            </a:r>
            <a:endParaRPr lang="ru-RU" sz="3200" b="1" dirty="0"/>
          </a:p>
        </p:txBody>
      </p:sp>
      <p:pic>
        <p:nvPicPr>
          <p:cNvPr id="8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32" y="1038617"/>
            <a:ext cx="8593336" cy="52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59" y="1139416"/>
            <a:ext cx="8421013" cy="507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87" y="1018381"/>
            <a:ext cx="8675068" cy="507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675741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1743"/>
    </mc:Choice>
    <mc:Fallback>
      <p:transition spd="slow" advTm="21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-14236" y="-2748"/>
            <a:ext cx="4730251" cy="6860748"/>
          </a:xfrm>
          <a:prstGeom prst="roundRect">
            <a:avLst>
              <a:gd name="adj" fmla="val 0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504905" y="11273"/>
            <a:ext cx="4211111" cy="1048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Интеграция с </a:t>
            </a:r>
            <a:r>
              <a:rPr lang="ru-RU" sz="2800" b="1" dirty="0" err="1" smtClean="0"/>
              <a:t>МИСами</a:t>
            </a:r>
            <a:endParaRPr lang="en-US" sz="2400" b="1" dirty="0" smtClean="0">
              <a:latin typeface="Verdana" pitchFamily="34" charset="0"/>
            </a:endParaRPr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3" y="39685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14" y="1244600"/>
            <a:ext cx="3755486" cy="3984600"/>
          </a:xfrm>
          <a:prstGeom prst="rect">
            <a:avLst/>
          </a:prstGeom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04801" y="1393825"/>
            <a:ext cx="4699247" cy="497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6"/>
              </a:buBlip>
              <a:defRPr/>
            </a:pPr>
            <a:r>
              <a:rPr lang="ru-RU" sz="2600" b="1" dirty="0" smtClean="0">
                <a:latin typeface="Calibri" pitchFamily="34" charset="0"/>
              </a:rPr>
              <a:t>Готовая интеграция с МИС от фирмы 1С</a:t>
            </a:r>
            <a:endParaRPr lang="ru-RU" sz="2600" b="1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6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 Открытый </a:t>
            </a:r>
            <a:r>
              <a:rPr lang="en-US" sz="2600" b="0" dirty="0" smtClean="0">
                <a:latin typeface="Calibri" pitchFamily="34" charset="0"/>
              </a:rPr>
              <a:t>XML</a:t>
            </a:r>
            <a:r>
              <a:rPr lang="ru-RU" sz="2600" b="0" dirty="0" smtClean="0">
                <a:latin typeface="Calibri" pitchFamily="34" charset="0"/>
              </a:rPr>
              <a:t>-формат </a:t>
            </a:r>
            <a:r>
              <a:rPr lang="ru-RU" sz="2600" dirty="0" smtClean="0">
                <a:latin typeface="Calibri" pitchFamily="34" charset="0"/>
              </a:rPr>
              <a:t>обмена данными (</a:t>
            </a:r>
            <a:r>
              <a:rPr lang="en-US" sz="2600" dirty="0" err="1" smtClean="0">
                <a:latin typeface="Calibri" pitchFamily="34" charset="0"/>
              </a:rPr>
              <a:t>MedML</a:t>
            </a:r>
            <a:r>
              <a:rPr lang="en-US" sz="2600" dirty="0" smtClean="0">
                <a:latin typeface="Calibri" pitchFamily="34" charset="0"/>
              </a:rPr>
              <a:t>)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6"/>
              </a:buBlip>
              <a:defRPr/>
            </a:pPr>
            <a:r>
              <a:rPr lang="en-US" sz="2600" dirty="0" smtClean="0">
                <a:latin typeface="Calibri" pitchFamily="34" charset="0"/>
              </a:rPr>
              <a:t>API/SDK </a:t>
            </a:r>
            <a:r>
              <a:rPr lang="ru-RU" sz="2600" dirty="0" smtClean="0">
                <a:latin typeface="Calibri" pitchFamily="34" charset="0"/>
              </a:rPr>
              <a:t>платформы 1С-Битрикс для подключения других систем</a:t>
            </a: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6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Стандартные механизмы импорта/экспорта (</a:t>
            </a:r>
            <a:r>
              <a:rPr lang="en-US" sz="2600" dirty="0" smtClean="0">
                <a:latin typeface="Calibri" pitchFamily="34" charset="0"/>
              </a:rPr>
              <a:t>CSV, XML</a:t>
            </a:r>
            <a:r>
              <a:rPr lang="ru-RU" sz="2600" b="0" dirty="0" smtClean="0">
                <a:latin typeface="Calibri" pitchFamily="34" charset="0"/>
              </a:rPr>
              <a:t>), веб-сервисы</a:t>
            </a:r>
            <a:endParaRPr lang="ru-RU" sz="2600" b="0" dirty="0">
              <a:latin typeface="Calibri" pitchFamily="34" charset="0"/>
            </a:endParaRPr>
          </a:p>
          <a:p>
            <a:pPr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defRPr/>
            </a:pPr>
            <a:endParaRPr lang="ru-RU" sz="2600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089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volna\Downloads\картинки\9181433_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" y="0"/>
            <a:ext cx="913766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1277332"/>
            <a:ext cx="5162701" cy="4146407"/>
          </a:xfrm>
          <a:prstGeom prst="rect">
            <a:avLst/>
          </a:prstGeom>
          <a:noFill/>
        </p:spPr>
        <p:txBody>
          <a:bodyPr wrap="square" lIns="82945" tIns="41473" rIns="82945" bIns="41473">
            <a:spAutoFit/>
          </a:bodyPr>
          <a:lstStyle/>
          <a:p>
            <a:pPr marL="457200" lvl="0" indent="-457200">
              <a:buBlip>
                <a:blip r:embed="rId4"/>
              </a:buBlip>
            </a:pPr>
            <a:r>
              <a:rPr lang="ru-RU" sz="2200" b="1" dirty="0" smtClean="0"/>
              <a:t>полная редакция – 39 900 руб.</a:t>
            </a:r>
          </a:p>
          <a:p>
            <a:pPr marL="457200" indent="-457200">
              <a:buBlip>
                <a:blip r:embed="rId4"/>
              </a:buBlip>
            </a:pPr>
            <a:r>
              <a:rPr lang="ru-RU" sz="2200" b="1" dirty="0"/>
              <a:t>базовая редакция – 9 900 руб.</a:t>
            </a:r>
          </a:p>
          <a:p>
            <a:pPr marL="457200" lvl="0" indent="-457200">
              <a:buBlip>
                <a:blip r:embed="rId4"/>
              </a:buBlip>
            </a:pPr>
            <a:endParaRPr lang="ru-RU" sz="2200" dirty="0" smtClean="0"/>
          </a:p>
          <a:p>
            <a:pPr marL="457200" lvl="0" indent="-457200">
              <a:buBlip>
                <a:blip r:embed="rId4"/>
              </a:buBlip>
            </a:pPr>
            <a:r>
              <a:rPr lang="ru-RU" sz="2200" dirty="0" smtClean="0"/>
              <a:t>один год бесплатных обновлений платформы и техподдержки от 1С-Битрикс </a:t>
            </a:r>
          </a:p>
          <a:p>
            <a:pPr marL="457200" lvl="0" indent="-457200">
              <a:buBlip>
                <a:blip r:embed="rId4"/>
              </a:buBlip>
            </a:pPr>
            <a:r>
              <a:rPr lang="ru-RU" sz="2200" dirty="0" smtClean="0"/>
              <a:t>неограниченное количество зарегистрированных пользователей сайта</a:t>
            </a:r>
          </a:p>
          <a:p>
            <a:pPr marL="457200" lvl="0" indent="-457200">
              <a:buBlip>
                <a:blip r:embed="rId4"/>
              </a:buBlip>
            </a:pPr>
            <a:r>
              <a:rPr lang="ru-RU" sz="2200" dirty="0" smtClean="0"/>
              <a:t>неограниченный объем размещаемой информации</a:t>
            </a:r>
          </a:p>
          <a:p>
            <a:pPr marL="457200" indent="-457200">
              <a:buBlip>
                <a:blip r:embed="rId4"/>
              </a:buBlip>
            </a:pPr>
            <a:endParaRPr lang="ru-RU" sz="2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16632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/>
              <a:t>Политика </a:t>
            </a:r>
            <a:r>
              <a:rPr lang="ru-RU" sz="3200" b="1" dirty="0" smtClean="0"/>
              <a:t>лицензирования</a:t>
            </a:r>
            <a:endParaRPr lang="ru-RU" sz="3200" b="1" dirty="0"/>
          </a:p>
        </p:txBody>
      </p:sp>
      <p:pic>
        <p:nvPicPr>
          <p:cNvPr id="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567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Tm="12677">
        <p:fade/>
      </p:transition>
    </mc:Choice>
    <mc:Fallback>
      <p:transition spd="med" advTm="126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8709283_l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9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rgbClr val="FFFFFF">
              <a:alpha val="98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48922" y="5552223"/>
            <a:ext cx="8387574" cy="9731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/>
              <a:t>Можно создать сайт за несколько часов!</a:t>
            </a:r>
            <a:endParaRPr lang="en-US" sz="3600" dirty="0" smtClean="0">
              <a:latin typeface="Verdana" pitchFamily="34" charset="0"/>
            </a:endParaRPr>
          </a:p>
        </p:txBody>
      </p:sp>
      <p:pic>
        <p:nvPicPr>
          <p:cNvPr id="10" name="Picture 2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6" y="5837686"/>
            <a:ext cx="399626" cy="399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40019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5875"/>
            <a:ext cx="9177338" cy="6873875"/>
          </a:xfrm>
          <a:prstGeom prst="rect">
            <a:avLst/>
          </a:prstGeom>
          <a:solidFill>
            <a:schemeClr val="bg1">
              <a:alpha val="78038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600200" y="2362200"/>
            <a:ext cx="579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>
              <a:latin typeface="Verdana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12700" y="-15875"/>
            <a:ext cx="4356100" cy="100647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 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Сайт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создали. </a:t>
            </a: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  <a:p>
            <a:pPr algn="l">
              <a:defRPr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 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Что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дальше?</a:t>
            </a: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</a:endParaRPr>
          </a:p>
        </p:txBody>
      </p:sp>
      <p:sp>
        <p:nvSpPr>
          <p:cNvPr id="13317" name="Прямоугольник 10"/>
          <p:cNvSpPr>
            <a:spLocks noChangeArrowheads="1"/>
          </p:cNvSpPr>
          <p:nvPr/>
        </p:nvSpPr>
        <p:spPr bwMode="auto">
          <a:xfrm>
            <a:off x="-12700" y="990600"/>
            <a:ext cx="4356100" cy="5867400"/>
          </a:xfrm>
          <a:prstGeom prst="rect">
            <a:avLst/>
          </a:prstGeom>
          <a:solidFill>
            <a:schemeClr val="bg1">
              <a:alpha val="78038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4800" y="1574800"/>
            <a:ext cx="4038600" cy="452437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Calibri" pitchFamily="34" charset="0"/>
                <a:cs typeface="Calibri" pitchFamily="34" charset="0"/>
              </a:rPr>
              <a:t>Осталось: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b="0" dirty="0">
                <a:latin typeface="Calibri" pitchFamily="34" charset="0"/>
                <a:cs typeface="Calibri" pitchFamily="34" charset="0"/>
              </a:rPr>
              <a:t>убрать ненужное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2400" b="0" dirty="0">
                <a:latin typeface="Calibri" pitchFamily="34" charset="0"/>
                <a:cs typeface="Calibri" pitchFamily="34" charset="0"/>
              </a:rPr>
              <a:t> добавить необходимое</a:t>
            </a:r>
          </a:p>
          <a:p>
            <a:pPr>
              <a:defRPr/>
            </a:pPr>
            <a:endParaRPr lang="ru-RU" sz="2400" b="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2400" dirty="0">
                <a:latin typeface="Calibri" pitchFamily="34" charset="0"/>
                <a:cs typeface="Calibri" pitchFamily="34" charset="0"/>
              </a:rPr>
              <a:t>В основе решения - полноценный «1С-Битрикс: управление сайтом», поэтому: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2400" b="0" dirty="0">
                <a:latin typeface="Calibri" pitchFamily="34" charset="0"/>
                <a:cs typeface="Calibri" pitchFamily="34" charset="0"/>
              </a:rPr>
              <a:t> можно модифицировать что угодно и как угодно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2400" b="0" dirty="0">
                <a:latin typeface="Calibri" pitchFamily="34" charset="0"/>
                <a:cs typeface="Calibri" pitchFamily="34" charset="0"/>
              </a:rPr>
              <a:t> управлять так же просто, как и создавать</a:t>
            </a:r>
          </a:p>
        </p:txBody>
      </p:sp>
    </p:spTree>
    <p:extLst>
      <p:ext uri="{BB962C8B-B14F-4D97-AF65-F5344CB8AC3E}">
        <p14:creationId xmlns="" xmlns:p14="http://schemas.microsoft.com/office/powerpoint/2010/main" val="40920756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0177" y="1308175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sz="2400" dirty="0" smtClean="0"/>
          </a:p>
          <a:p>
            <a:endParaRPr lang="ru-RU" sz="2400" dirty="0"/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25720" y="358552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Каталог дополнений для сайтов</a:t>
            </a:r>
            <a:br>
              <a:rPr lang="ru-RU" sz="3200" b="1" dirty="0" smtClean="0"/>
            </a:br>
            <a:r>
              <a:rPr lang="en-US" sz="2800" dirty="0">
                <a:hlinkClick r:id="rId6"/>
              </a:rPr>
              <a:t>marketplace.1c-bitrix.ru</a:t>
            </a:r>
            <a:endParaRPr lang="ru-RU" sz="2800" dirty="0"/>
          </a:p>
          <a:p>
            <a:pPr algn="l"/>
            <a:endParaRPr lang="en-US" sz="2800" b="1" dirty="0">
              <a:latin typeface="Verdan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49" y="1158777"/>
            <a:ext cx="7225872" cy="523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33797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980" y="1484784"/>
            <a:ext cx="5809204" cy="468052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Готовый информационный портал по вопросам здравоохранения в городе/регионе</a:t>
            </a:r>
          </a:p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Новости, документы, база знаний</a:t>
            </a:r>
          </a:p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Справочник подведомственных ЛПУ</a:t>
            </a:r>
          </a:p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Электронная регистратура, интегрированная с МИС</a:t>
            </a:r>
          </a:p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Система приема и обработки обращений граждан</a:t>
            </a:r>
          </a:p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ru-RU" dirty="0" smtClean="0"/>
              <a:t>… и многое другое.</a:t>
            </a:r>
          </a:p>
          <a:p>
            <a:pPr marL="0" indent="0">
              <a:spcBef>
                <a:spcPts val="600"/>
              </a:spcBef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628D42-B50C-4519-ADCF-28839E69E7B2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1772816"/>
            <a:ext cx="3168352" cy="3277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74651" y="221232"/>
            <a:ext cx="6809597" cy="8660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/>
              <a:t>1С-Битрикс: Портал органа управления здравоохранением</a:t>
            </a:r>
            <a:endParaRPr lang="en-US" sz="2600" b="1" dirty="0" smtClean="0">
              <a:latin typeface="Verdana" pitchFamily="34" charset="0"/>
            </a:endParaRPr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560"/>
    </mc:Choice>
    <mc:Fallback>
      <p:transition spd="slow" advTm="856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512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7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95536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Готовый портал города/региона</a:t>
            </a:r>
            <a:endParaRPr lang="ru-RU" sz="3200" b="1" dirty="0"/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2775"/>
            <a:ext cx="6554730" cy="5392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63968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092"/>
    </mc:Choice>
    <mc:Fallback>
      <p:transition spd="slow" advTm="909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121096" y="5733256"/>
            <a:ext cx="8794428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C00000"/>
                </a:solidFill>
              </a:rPr>
              <a:t>и еще более 500 медицинских организаций</a:t>
            </a:r>
            <a:endParaRPr lang="ru-RU" sz="2600" dirty="0">
              <a:solidFill>
                <a:srgbClr val="C0000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39552" y="116631"/>
            <a:ext cx="5688632" cy="7920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Сайты на 1С-Битрикс выбрали:</a:t>
            </a:r>
            <a:endParaRPr lang="ru-RU" sz="2800" b="1" dirty="0"/>
          </a:p>
        </p:txBody>
      </p:sp>
      <p:pic>
        <p:nvPicPr>
          <p:cNvPr id="16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73760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29971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35781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628800"/>
            <a:ext cx="655272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6"/>
              </a:buBlip>
            </a:pPr>
            <a:r>
              <a:rPr lang="ru-RU" sz="2200" dirty="0"/>
              <a:t>Сеть аптек </a:t>
            </a:r>
            <a:r>
              <a:rPr lang="ru-RU" sz="2200" dirty="0" err="1" smtClean="0"/>
              <a:t>Ригла</a:t>
            </a:r>
            <a:endParaRPr lang="ru-RU" sz="2200" dirty="0" smtClean="0"/>
          </a:p>
          <a:p>
            <a:pPr marL="342900" indent="-342900">
              <a:buBlip>
                <a:blip r:embed="rId6"/>
              </a:buBlip>
            </a:pPr>
            <a:r>
              <a:rPr lang="ru-RU" sz="2200" dirty="0"/>
              <a:t>РКПБ </a:t>
            </a:r>
            <a:r>
              <a:rPr lang="ru-RU" sz="2200" dirty="0" err="1"/>
              <a:t>им.Бехтерева</a:t>
            </a:r>
            <a:endParaRPr lang="ru-RU" sz="2200" dirty="0"/>
          </a:p>
          <a:p>
            <a:pPr marL="342900" indent="-342900">
              <a:buBlip>
                <a:blip r:embed="rId6"/>
              </a:buBlip>
            </a:pPr>
            <a:r>
              <a:rPr lang="ru-RU" sz="2200" dirty="0"/>
              <a:t>Независимая лаборатория «ИНВИТРО» </a:t>
            </a:r>
          </a:p>
          <a:p>
            <a:pPr marL="342900" indent="-342900">
              <a:buBlip>
                <a:blip r:embed="rId6"/>
              </a:buBlip>
            </a:pPr>
            <a:r>
              <a:rPr lang="ru-RU" sz="2200" dirty="0" err="1" smtClean="0"/>
              <a:t>Нормадент</a:t>
            </a:r>
            <a:endParaRPr lang="ru-RU" sz="2200" dirty="0"/>
          </a:p>
          <a:p>
            <a:pPr marL="342900" indent="-342900">
              <a:buBlip>
                <a:blip r:embed="rId6"/>
              </a:buBlip>
            </a:pPr>
            <a:r>
              <a:rPr lang="ru-RU" sz="2200" dirty="0" smtClean="0"/>
              <a:t>Центр </a:t>
            </a:r>
            <a:r>
              <a:rPr lang="ru-RU" sz="2200" dirty="0"/>
              <a:t>современной стоматологии </a:t>
            </a:r>
          </a:p>
          <a:p>
            <a:pPr marL="342900" indent="-342900">
              <a:buBlip>
                <a:blip r:embed="rId6"/>
              </a:buBlip>
            </a:pPr>
            <a:r>
              <a:rPr lang="ru-RU" sz="2200" dirty="0"/>
              <a:t>ОАО «Медицина»</a:t>
            </a:r>
          </a:p>
          <a:p>
            <a:pPr marL="342900" indent="-342900">
              <a:buBlip>
                <a:blip r:embed="rId6"/>
              </a:buBlip>
            </a:pPr>
            <a:r>
              <a:rPr lang="ru-RU" sz="2200" dirty="0"/>
              <a:t>НИИ неотложной детской хирургии и травматологии </a:t>
            </a:r>
          </a:p>
          <a:p>
            <a:pPr marL="342900" indent="-342900">
              <a:buBlip>
                <a:blip r:embed="rId6"/>
              </a:buBlip>
            </a:pPr>
            <a:r>
              <a:rPr lang="ru-RU" sz="2200" dirty="0"/>
              <a:t>Международный медицинский центр Уро-Про </a:t>
            </a:r>
          </a:p>
          <a:p>
            <a:pPr marL="342900" indent="-342900">
              <a:buBlip>
                <a:blip r:embed="rId6"/>
              </a:buBlip>
            </a:pPr>
            <a:endParaRPr lang="ru-RU" sz="2200" dirty="0"/>
          </a:p>
          <a:p>
            <a:pPr marL="342900" indent="-342900">
              <a:buBlip>
                <a:blip r:embed="rId6"/>
              </a:buBlip>
            </a:pP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3197872551"/>
      </p:ext>
    </p:extLst>
  </p:cSld>
  <p:clrMapOvr>
    <a:masterClrMapping/>
  </p:clrMapOvr>
  <p:transition spd="med" advTm="80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512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7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25720" y="221233"/>
            <a:ext cx="6758528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ru-RU" sz="3200" b="1" dirty="0" smtClean="0"/>
              <a:t>Управление сайтами </a:t>
            </a:r>
            <a:br>
              <a:rPr lang="ru-RU" sz="3200" b="1" dirty="0" smtClean="0"/>
            </a:br>
            <a:r>
              <a:rPr lang="ru-RU" sz="3200" b="1" dirty="0" smtClean="0"/>
              <a:t>подведомственных ЛПУ</a:t>
            </a:r>
            <a:endParaRPr lang="ru-RU" sz="3200" b="1" dirty="0"/>
          </a:p>
        </p:txBody>
      </p:sp>
      <p:pic>
        <p:nvPicPr>
          <p:cNvPr id="16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47881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60725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203"/>
    </mc:Choice>
    <mc:Fallback>
      <p:transition spd="slow" advTm="6203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512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7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100">
                <a:solidFill>
                  <a:srgbClr val="FFFFFF"/>
                </a:solidFill>
                <a:latin typeface="Comic Sans MS" pitchFamily="66" charset="0"/>
                <a:cs typeface="Calibri" pitchFamily="34" charset="0"/>
              </a:rPr>
              <a:t>Новости</a:t>
            </a:r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7544" y="116632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Natalia\Downloads\8154966_s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3" y="2068267"/>
            <a:ext cx="2664296" cy="3027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44475" y="1428750"/>
            <a:ext cx="53356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+mj-lt"/>
              </a:rPr>
              <a:t>1. Задать вопросы на стенде 1С-Битрикс</a:t>
            </a:r>
            <a:endParaRPr lang="ru-RU" sz="2800" dirty="0">
              <a:latin typeface="+mj-lt"/>
            </a:endParaRPr>
          </a:p>
          <a:p>
            <a:endParaRPr lang="ru-RU" sz="2800" dirty="0">
              <a:latin typeface="+mj-lt"/>
            </a:endParaRPr>
          </a:p>
          <a:p>
            <a:r>
              <a:rPr lang="ru-RU" sz="2800" dirty="0">
                <a:latin typeface="+mj-lt"/>
              </a:rPr>
              <a:t>2. </a:t>
            </a:r>
            <a:r>
              <a:rPr lang="ru-RU" sz="2800" dirty="0"/>
              <a:t>Скачать </a:t>
            </a:r>
            <a:r>
              <a:rPr lang="ru-RU" sz="2800" dirty="0" smtClean="0"/>
              <a:t>пробные версии </a:t>
            </a:r>
            <a:r>
              <a:rPr lang="ru-RU" sz="2800" dirty="0"/>
              <a:t>решений на 30 дней</a:t>
            </a:r>
          </a:p>
          <a:p>
            <a:endParaRPr lang="ru-RU" sz="2800" dirty="0">
              <a:latin typeface="+mj-lt"/>
            </a:endParaRPr>
          </a:p>
          <a:p>
            <a:r>
              <a:rPr lang="ru-RU" sz="2800" dirty="0">
                <a:latin typeface="+mj-lt"/>
              </a:rPr>
              <a:t>3. </a:t>
            </a:r>
            <a:r>
              <a:rPr lang="ru-RU" sz="2800" dirty="0" smtClean="0">
                <a:latin typeface="+mj-lt"/>
              </a:rPr>
              <a:t>Найти партнера 1С-Битрикс, если есть потребности в доработках</a:t>
            </a:r>
            <a:endParaRPr lang="ru-RU" sz="2800" dirty="0">
              <a:latin typeface="+mj-lt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83820" y="11273"/>
            <a:ext cx="5996882" cy="997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С чего начать?</a:t>
            </a:r>
            <a:endParaRPr lang="en-US" sz="2800" b="1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78797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203"/>
    </mc:Choice>
    <mc:Fallback>
      <p:transition spd="slow" advTm="6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86366" y="15956"/>
            <a:ext cx="4571556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Natalia\Documents\Для презентаций\stickers-bullet\sticker-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75817" y="543659"/>
            <a:ext cx="38884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</a:t>
            </a:r>
            <a:r>
              <a:rPr lang="ru-RU" sz="2400" dirty="0"/>
              <a:t>проектирование и изготовление одного автомобиля в XIX веке требовался труд одного человека в течении пяти </a:t>
            </a:r>
            <a:r>
              <a:rPr lang="ru-RU" sz="2400" dirty="0" smtClean="0"/>
              <a:t>лет (500 человек для выпуска 100 автомобилей в год).</a:t>
            </a:r>
            <a:endParaRPr lang="ru-RU" sz="2400" dirty="0"/>
          </a:p>
        </p:txBody>
      </p:sp>
      <p:pic>
        <p:nvPicPr>
          <p:cNvPr id="9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16" y="6723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175817" y="3264329"/>
            <a:ext cx="388843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Кузов и шасси часто производили разные компании.</a:t>
            </a:r>
            <a:endParaRPr lang="ru-RU" sz="2400" dirty="0"/>
          </a:p>
        </p:txBody>
      </p:sp>
      <p:pic>
        <p:nvPicPr>
          <p:cNvPr id="19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16" y="339302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175817" y="4534924"/>
            <a:ext cx="3888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Автомобиль был «заказным проектом».</a:t>
            </a:r>
            <a:endParaRPr lang="ru-RU" sz="2400" dirty="0"/>
          </a:p>
        </p:txBody>
      </p:sp>
      <p:pic>
        <p:nvPicPr>
          <p:cNvPr id="21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16" y="466362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102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8" y="0"/>
            <a:ext cx="9148497" cy="686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4" y="0"/>
            <a:ext cx="4787580" cy="6858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Natalia\Documents\Для презентаций\stickers-bullet\sticker-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9552" y="1415050"/>
            <a:ext cx="3888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Ford T </a:t>
            </a:r>
            <a:r>
              <a:rPr lang="ru-RU" sz="2400" dirty="0" smtClean="0"/>
              <a:t>стал первым массовым автомобилем.</a:t>
            </a:r>
            <a:endParaRPr lang="ru-RU" sz="2400" dirty="0"/>
          </a:p>
        </p:txBody>
      </p:sp>
      <p:pic>
        <p:nvPicPr>
          <p:cNvPr id="9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1" y="154374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39552" y="4135720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Массовое (тиражное) решение вместо заказного проекта.</a:t>
            </a:r>
            <a:endParaRPr lang="ru-RU" sz="2400" dirty="0"/>
          </a:p>
        </p:txBody>
      </p:sp>
      <p:pic>
        <p:nvPicPr>
          <p:cNvPr id="19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1" y="426441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9552" y="2363396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Впервые применена </a:t>
            </a:r>
            <a:r>
              <a:rPr lang="ru-RU" sz="2400" dirty="0" smtClean="0"/>
              <a:t>сборочная линия </a:t>
            </a:r>
            <a:r>
              <a:rPr lang="ru-RU" sz="2400" dirty="0"/>
              <a:t>вместо индивидуальной ручной </a:t>
            </a:r>
            <a:r>
              <a:rPr lang="ru-RU" sz="2400" dirty="0" smtClean="0"/>
              <a:t>обработки.</a:t>
            </a:r>
            <a:endParaRPr lang="ru-RU" sz="2400" dirty="0"/>
          </a:p>
        </p:txBody>
      </p:sp>
      <p:pic>
        <p:nvPicPr>
          <p:cNvPr id="12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1" y="249209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23099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" y="0"/>
            <a:ext cx="91405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157192"/>
            <a:ext cx="9144000" cy="170080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2316" y="5436791"/>
            <a:ext cx="81296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Заказные проекты заняли свою узкую нишу – концепты и тюнинг.</a:t>
            </a:r>
            <a:endParaRPr lang="ru-RU" sz="3200" dirty="0"/>
          </a:p>
        </p:txBody>
      </p:sp>
      <p:pic>
        <p:nvPicPr>
          <p:cNvPr id="9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15" y="558924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4640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2735" y="1412776"/>
            <a:ext cx="2151226" cy="2225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737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04" y="3933056"/>
            <a:ext cx="2157240" cy="22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72735" y="44624"/>
            <a:ext cx="6343481" cy="1019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Готовые решения 1С-Битрикс: Почему:</a:t>
            </a:r>
            <a:endParaRPr lang="en-US" sz="3200" b="1" dirty="0" smtClean="0">
              <a:latin typeface="Verdana" pitchFamily="34" charset="0"/>
            </a:endParaRPr>
          </a:p>
        </p:txBody>
      </p:sp>
      <p:pic>
        <p:nvPicPr>
          <p:cNvPr id="1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83768" y="1524133"/>
            <a:ext cx="6179096" cy="3777075"/>
          </a:xfrm>
          <a:prstGeom prst="rect">
            <a:avLst/>
          </a:prstGeom>
          <a:noFill/>
        </p:spPr>
        <p:txBody>
          <a:bodyPr wrap="square" lIns="82945" tIns="41473" rIns="82945" bIns="41473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400" dirty="0" smtClean="0"/>
              <a:t>Платформа 1С-Битрикс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Широкий функционал из коробки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Быстрое внедрение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Кроссплатформенность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Производительность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/>
              <a:t>Соответствие требованиям законодательства</a:t>
            </a:r>
            <a:endParaRPr lang="ru-RU" sz="2400" dirty="0"/>
          </a:p>
          <a:p>
            <a:pPr marL="457200" indent="-457200">
              <a:buFontTx/>
              <a:buAutoNum type="arabicPeriod"/>
            </a:pPr>
            <a:r>
              <a:rPr lang="ru-RU" sz="2400" dirty="0" smtClean="0"/>
              <a:t>Безопасность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/>
              <a:t>Открытые коды и возможность доработки</a:t>
            </a:r>
            <a:endParaRPr lang="ru-RU" sz="2400" dirty="0"/>
          </a:p>
          <a:p>
            <a:pPr marL="457200" indent="-457200">
              <a:buFontTx/>
              <a:buAutoNum type="arabicPeriod"/>
            </a:pPr>
            <a:r>
              <a:rPr lang="ru-RU" sz="2400" dirty="0"/>
              <a:t>Цены и </a:t>
            </a:r>
            <a:r>
              <a:rPr lang="ru-RU" sz="2400" dirty="0" smtClean="0"/>
              <a:t>условия лицензирования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48790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24"/>
    </mc:Choice>
    <mc:Fallback>
      <p:transition spd="slow" advTm="5724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lia\Downloads\9560810_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6" y="11875"/>
            <a:ext cx="4555587" cy="6837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TextBox 10"/>
          <p:cNvSpPr txBox="1">
            <a:spLocks noChangeArrowheads="1"/>
          </p:cNvSpPr>
          <p:nvPr/>
        </p:nvSpPr>
        <p:spPr bwMode="auto">
          <a:xfrm>
            <a:off x="394246" y="1700808"/>
            <a:ext cx="5833938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000" dirty="0">
                <a:latin typeface="+mn-lt"/>
              </a:rPr>
              <a:t/>
            </a:r>
            <a:br>
              <a:rPr lang="ru-RU" sz="4000" dirty="0">
                <a:latin typeface="+mn-lt"/>
              </a:rPr>
            </a:br>
            <a:r>
              <a:rPr lang="ru-RU" sz="4400" dirty="0">
                <a:latin typeface="+mn-lt"/>
              </a:rPr>
              <a:t>Спасибо за внимание!</a:t>
            </a:r>
            <a:r>
              <a:rPr lang="en-US" sz="4400" dirty="0">
                <a:latin typeface="+mn-lt"/>
              </a:rPr>
              <a:t>  </a:t>
            </a:r>
            <a:endParaRPr lang="ru-RU" sz="4400" dirty="0" smtClean="0">
              <a:latin typeface="+mn-lt"/>
            </a:endParaRPr>
          </a:p>
          <a:p>
            <a:pPr eaLnBrk="1" hangingPunct="1"/>
            <a:r>
              <a:rPr lang="ru-RU" sz="4400" dirty="0" smtClean="0">
                <a:latin typeface="+mn-lt"/>
              </a:rPr>
              <a:t>Вопросы?</a:t>
            </a:r>
          </a:p>
          <a:p>
            <a:pPr eaLnBrk="1" hangingPunct="1"/>
            <a:endParaRPr lang="ru-RU" sz="4400" dirty="0">
              <a:latin typeface="+mn-lt"/>
            </a:endParaRPr>
          </a:p>
          <a:p>
            <a:pPr eaLnBrk="1" hangingPunct="1"/>
            <a:r>
              <a:rPr lang="ru-RU" sz="2400" b="1" dirty="0" smtClean="0">
                <a:latin typeface="+mn-lt"/>
              </a:rPr>
              <a:t>Артем Рябинков</a:t>
            </a:r>
          </a:p>
          <a:p>
            <a:pPr eaLnBrk="1" hangingPunct="1"/>
            <a:r>
              <a:rPr lang="en-US" sz="2400" b="0" dirty="0" smtClean="0">
                <a:latin typeface="+mn-lt"/>
              </a:rPr>
              <a:t>artem@1c-bitrix.ru</a:t>
            </a:r>
            <a:endParaRPr lang="en-US" sz="2400" b="0" dirty="0">
              <a:latin typeface="+mn-lt"/>
            </a:endParaRPr>
          </a:p>
        </p:txBody>
      </p:sp>
      <p:pic>
        <p:nvPicPr>
          <p:cNvPr id="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Natalia\Documents\Для презентаций\stickers-bullet\sticker-lef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6834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29971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35781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44" y="986932"/>
            <a:ext cx="7712109" cy="54563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09" y="1111743"/>
            <a:ext cx="7413726" cy="5318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403243" cy="5445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679374" cy="53256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23360"/>
            <a:ext cx="8820472" cy="4913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733657" cy="5424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867380"/>
      </p:ext>
    </p:extLst>
  </p:cSld>
  <p:clrMapOvr>
    <a:masterClrMapping/>
  </p:clrMapOvr>
  <p:transition spd="med" advTm="80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5"/>
          <p:cNvSpPr>
            <a:spLocks noChangeArrowheads="1"/>
          </p:cNvSpPr>
          <p:nvPr/>
        </p:nvSpPr>
        <p:spPr bwMode="auto">
          <a:xfrm>
            <a:off x="254000" y="3025775"/>
            <a:ext cx="34718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>
              <a:latin typeface="Verdana" pitchFamily="34" charset="0"/>
            </a:endParaRPr>
          </a:p>
        </p:txBody>
      </p:sp>
      <p:pic>
        <p:nvPicPr>
          <p:cNvPr id="8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49252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05463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11273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83820" y="11273"/>
            <a:ext cx="5996882" cy="997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/>
              <a:t>Система управления сайтами </a:t>
            </a:r>
            <a:r>
              <a:rPr lang="en-US" sz="3200" b="1" dirty="0" smtClean="0"/>
              <a:t> </a:t>
            </a:r>
            <a:r>
              <a:rPr lang="ru-RU" sz="3200" b="1" dirty="0" smtClean="0"/>
              <a:t>«1С-Битрикс»</a:t>
            </a:r>
            <a:endParaRPr lang="en-US" sz="2800" b="1" dirty="0" smtClean="0">
              <a:latin typeface="Verdana" pitchFamily="34" charset="0"/>
            </a:endParaRPr>
          </a:p>
        </p:txBody>
      </p:sp>
      <p:pic>
        <p:nvPicPr>
          <p:cNvPr id="12" name="Picture 4" descr="C:\Users\Natalia\Documents\Для презентаций\stickers-bullet\strelka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27" y="1295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4998686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67400" y="1295400"/>
            <a:ext cx="314594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+mj-lt"/>
              </a:rPr>
              <a:t>Лидер рынка коммерческих </a:t>
            </a:r>
            <a:r>
              <a:rPr lang="en-US" sz="2200" dirty="0" smtClean="0">
                <a:latin typeface="+mj-lt"/>
              </a:rPr>
              <a:t>CMS </a:t>
            </a:r>
            <a:r>
              <a:rPr lang="ru-RU" sz="2200" dirty="0" smtClean="0">
                <a:latin typeface="+mj-lt"/>
              </a:rPr>
              <a:t>в России</a:t>
            </a:r>
          </a:p>
          <a:p>
            <a:endParaRPr lang="ru-RU" sz="2200" dirty="0">
              <a:latin typeface="+mj-lt"/>
            </a:endParaRPr>
          </a:p>
          <a:p>
            <a:r>
              <a:rPr lang="ru-RU" sz="2200" dirty="0" smtClean="0">
                <a:latin typeface="+mj-lt"/>
              </a:rPr>
              <a:t>Лучшая </a:t>
            </a:r>
            <a:r>
              <a:rPr lang="en-US" sz="2200" dirty="0" smtClean="0">
                <a:latin typeface="+mj-lt"/>
              </a:rPr>
              <a:t>CMS 2011 </a:t>
            </a:r>
            <a:r>
              <a:rPr lang="ru-RU" sz="2200" dirty="0" smtClean="0">
                <a:latin typeface="+mj-lt"/>
              </a:rPr>
              <a:t>года по результатам опроса читателей </a:t>
            </a:r>
            <a:r>
              <a:rPr lang="ru-RU" sz="2200" dirty="0">
                <a:latin typeface="+mj-lt"/>
              </a:rPr>
              <a:t>журнала «Мир ПК</a:t>
            </a:r>
            <a:r>
              <a:rPr lang="ru-RU" sz="2200" dirty="0" smtClean="0">
                <a:latin typeface="+mj-lt"/>
              </a:rPr>
              <a:t>» (среди платных и бесплатных систем)</a:t>
            </a:r>
            <a:endParaRPr lang="ru-RU" sz="22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196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539552" y="260647"/>
            <a:ext cx="5688632" cy="7920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Решения 1С-Битрикс для медицинских организаций</a:t>
            </a:r>
            <a:endParaRPr lang="ru-RU" sz="2800" b="1" dirty="0"/>
          </a:p>
        </p:txBody>
      </p:sp>
      <p:pic>
        <p:nvPicPr>
          <p:cNvPr id="16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6" y="1173760"/>
            <a:ext cx="8915400" cy="1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29971"/>
            <a:ext cx="9144000" cy="45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02" y="35781"/>
            <a:ext cx="3063298" cy="1075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750" y="1484784"/>
            <a:ext cx="4302458" cy="4302458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1096" y="5733256"/>
            <a:ext cx="8794428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C00000"/>
                </a:solidFill>
              </a:rPr>
              <a:t>… зачем?</a:t>
            </a:r>
            <a:endParaRPr lang="ru-RU" sz="2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7085243"/>
      </p:ext>
    </p:extLst>
  </p:cSld>
  <p:clrMapOvr>
    <a:masterClrMapping/>
  </p:clrMapOvr>
  <p:transition spd="med" advTm="80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52800"/>
            <a:ext cx="4267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00200" y="2362200"/>
            <a:ext cx="579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>
              <a:latin typeface="Verdana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04800" y="1393825"/>
            <a:ext cx="6386513" cy="456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15000"/>
              </a:spcBef>
              <a:spcAft>
                <a:spcPct val="15000"/>
              </a:spcAft>
              <a:defRPr/>
            </a:pPr>
            <a:r>
              <a:rPr lang="ru-RU" sz="2200" b="0" dirty="0">
                <a:latin typeface="Calibri" pitchFamily="34" charset="0"/>
              </a:rPr>
              <a:t>Хороший, профессиональный сайт сделать </a:t>
            </a:r>
            <a:r>
              <a:rPr lang="ru-RU" sz="2200" b="1" dirty="0">
                <a:latin typeface="Calibri" pitchFamily="34" charset="0"/>
              </a:rPr>
              <a:t>сложно</a:t>
            </a:r>
            <a:r>
              <a:rPr lang="ru-RU" sz="2200" b="0" dirty="0">
                <a:latin typeface="Calibri" pitchFamily="34" charset="0"/>
              </a:rPr>
              <a:t>. Нужно выделить много организационных ресурсов на непрофильную деятельность.</a:t>
            </a:r>
          </a:p>
          <a:p>
            <a:pPr>
              <a:spcBef>
                <a:spcPct val="15000"/>
              </a:spcBef>
              <a:spcAft>
                <a:spcPct val="15000"/>
              </a:spcAft>
              <a:defRPr/>
            </a:pPr>
            <a:endParaRPr lang="ru-RU" sz="2200" b="0" dirty="0">
              <a:latin typeface="Calibri" pitchFamily="34" charset="0"/>
            </a:endParaRP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Какие разделы нужно сделать? Как сделать структуру сайта понятной и удобной посетителю?</a:t>
            </a: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Какие нужны материалы и откуда их взять?</a:t>
            </a: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Каким должен быть дизайн? </a:t>
            </a: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Какие </a:t>
            </a:r>
            <a:r>
              <a:rPr lang="ru-RU" sz="2000" b="0" dirty="0" smtClean="0">
                <a:latin typeface="Calibri" pitchFamily="34" charset="0"/>
              </a:rPr>
              <a:t>сервисы нужны</a:t>
            </a:r>
            <a:r>
              <a:rPr lang="ru-RU" sz="2000" b="0" dirty="0">
                <a:latin typeface="Calibri" pitchFamily="34" charset="0"/>
              </a:rPr>
              <a:t>? </a:t>
            </a: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Как разместить сайт в интернете? (как выбрать хостинг?)</a:t>
            </a:r>
          </a:p>
          <a:p>
            <a:pPr marL="342900" indent="-342900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4"/>
              </a:buBlip>
              <a:defRPr/>
            </a:pPr>
            <a:r>
              <a:rPr lang="ru-RU" sz="2000" b="0" dirty="0">
                <a:latin typeface="Calibri" pitchFamily="34" charset="0"/>
              </a:rPr>
              <a:t> Кто этим всем будет заниматься?</a:t>
            </a:r>
          </a:p>
        </p:txBody>
      </p:sp>
      <p:pic>
        <p:nvPicPr>
          <p:cNvPr id="307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5563"/>
            <a:ext cx="91440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74650" y="220663"/>
            <a:ext cx="5853113" cy="8382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Почему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сделать хороший сайт сложно?</a:t>
            </a:r>
            <a:endParaRPr lang="en-US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</a:endParaRPr>
          </a:p>
        </p:txBody>
      </p:sp>
      <p:pic>
        <p:nvPicPr>
          <p:cNvPr id="307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-44450"/>
            <a:ext cx="30638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63260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1239838"/>
            <a:ext cx="26828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Прямоугольник 1"/>
          <p:cNvSpPr>
            <a:spLocks noChangeArrowheads="1"/>
          </p:cNvSpPr>
          <p:nvPr/>
        </p:nvSpPr>
        <p:spPr bwMode="auto">
          <a:xfrm>
            <a:off x="0" y="-109538"/>
            <a:ext cx="9164638" cy="1139826"/>
          </a:xfrm>
          <a:prstGeom prst="rect">
            <a:avLst/>
          </a:prstGeom>
          <a:solidFill>
            <a:srgbClr val="264F74">
              <a:alpha val="8117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175" y="17463"/>
            <a:ext cx="9166225" cy="6858000"/>
          </a:xfrm>
          <a:prstGeom prst="rect">
            <a:avLst/>
          </a:prstGeom>
          <a:solidFill>
            <a:schemeClr val="bg1">
              <a:lumMod val="85000"/>
              <a:alpha val="1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45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1028700"/>
            <a:ext cx="9186863" cy="587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6" name="Скругленный прямоугольник 3"/>
          <p:cNvSpPr>
            <a:spLocks noChangeArrowheads="1"/>
          </p:cNvSpPr>
          <p:nvPr/>
        </p:nvSpPr>
        <p:spPr bwMode="auto">
          <a:xfrm>
            <a:off x="309563" y="1277938"/>
            <a:ext cx="5862637" cy="4513262"/>
          </a:xfrm>
          <a:prstGeom prst="roundRect">
            <a:avLst>
              <a:gd name="adj" fmla="val 2644"/>
            </a:avLst>
          </a:prstGeom>
          <a:solidFill>
            <a:schemeClr val="bg1">
              <a:alpha val="8392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Прямоугольник 11"/>
          <p:cNvSpPr>
            <a:spLocks noChangeArrowheads="1"/>
          </p:cNvSpPr>
          <p:nvPr/>
        </p:nvSpPr>
        <p:spPr bwMode="auto">
          <a:xfrm>
            <a:off x="687388" y="2801938"/>
            <a:ext cx="51054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Blip>
                <a:blip r:embed="rId5"/>
              </a:buBlip>
            </a:pPr>
            <a:r>
              <a:rPr lang="ru-RU" sz="2000" b="0" dirty="0">
                <a:latin typeface="Calibri" pitchFamily="34" charset="0"/>
                <a:cs typeface="Calibri" pitchFamily="34" charset="0"/>
              </a:rPr>
              <a:t>низкий уровень стандартной разработки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Blip>
                <a:blip r:embed="rId5"/>
              </a:buBlip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п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ривязанность к разработчику</a:t>
            </a:r>
            <a:r>
              <a:rPr lang="ru-RU" sz="2000" b="0" dirty="0" smtClean="0">
                <a:latin typeface="Calibri" pitchFamily="34" charset="0"/>
                <a:cs typeface="Calibri" pitchFamily="34" charset="0"/>
              </a:rPr>
              <a:t>, сложности с поддержкой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Blip>
                <a:blip r:embed="rId5"/>
              </a:buBlip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несколько компонентов от разных производителей</a:t>
            </a:r>
            <a:endParaRPr lang="ru-RU" sz="2000" b="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Tx/>
              <a:buBlip>
                <a:blip r:embed="rId5"/>
              </a:buBlip>
            </a:pPr>
            <a:r>
              <a:rPr lang="ru-RU" sz="2000" b="0" dirty="0" smtClean="0">
                <a:latin typeface="Calibri" pitchFamily="34" charset="0"/>
                <a:cs typeface="Calibri" pitchFamily="34" charset="0"/>
              </a:rPr>
              <a:t>низкий уровень безопасности</a:t>
            </a:r>
            <a:endParaRPr lang="ru-RU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8" name="Прямоугольник 9"/>
          <p:cNvSpPr>
            <a:spLocks noChangeArrowheads="1"/>
          </p:cNvSpPr>
          <p:nvPr/>
        </p:nvSpPr>
        <p:spPr bwMode="auto">
          <a:xfrm>
            <a:off x="1004888" y="1504950"/>
            <a:ext cx="53371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0" dirty="0" smtClean="0">
                <a:latin typeface="Calibri" pitchFamily="34" charset="0"/>
                <a:cs typeface="Calibri" pitchFamily="34" charset="0"/>
              </a:rPr>
              <a:t>Огромное количество сайтов медицинских организаций – крайне низкого качества</a:t>
            </a:r>
            <a:endParaRPr lang="ru-RU" sz="1800" b="0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1630363"/>
            <a:ext cx="26828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655638" y="58738"/>
            <a:ext cx="7870826" cy="852487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Сайты сегодня – набор запчастей</a:t>
            </a:r>
            <a:endParaRPr lang="en-US" sz="3200" b="1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51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826125"/>
            <a:ext cx="306228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936523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00200" y="2362200"/>
            <a:ext cx="579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>
              <a:latin typeface="Verdana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04801" y="1393825"/>
            <a:ext cx="4411215" cy="405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3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Лицо организации в Интернете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3"/>
              </a:buBlip>
              <a:defRPr/>
            </a:pPr>
            <a:r>
              <a:rPr lang="ru-RU" sz="2600" b="0" dirty="0" smtClean="0">
                <a:latin typeface="Calibri" pitchFamily="34" charset="0"/>
              </a:rPr>
              <a:t> Требование времени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3"/>
              </a:buBlip>
              <a:defRPr/>
            </a:pPr>
            <a:r>
              <a:rPr lang="ru-RU" sz="2600" b="0" dirty="0">
                <a:latin typeface="Calibri" pitchFamily="34" charset="0"/>
              </a:rPr>
              <a:t> </a:t>
            </a:r>
            <a:r>
              <a:rPr lang="ru-RU" sz="2600" dirty="0" smtClean="0">
                <a:latin typeface="Calibri" pitchFamily="34" charset="0"/>
              </a:rPr>
              <a:t>Один из основных инструментов</a:t>
            </a:r>
            <a:br>
              <a:rPr lang="ru-RU" sz="2600" dirty="0" smtClean="0">
                <a:latin typeface="Calibri" pitchFamily="34" charset="0"/>
              </a:rPr>
            </a:br>
            <a:r>
              <a:rPr lang="ru-RU" sz="2600" dirty="0" smtClean="0">
                <a:latin typeface="Calibri" pitchFamily="34" charset="0"/>
              </a:rPr>
              <a:t> автоматизации и информатизации</a:t>
            </a:r>
            <a:endParaRPr lang="ru-RU" sz="2600" b="0" dirty="0">
              <a:latin typeface="Calibri" pitchFamily="34" charset="0"/>
            </a:endParaRPr>
          </a:p>
          <a:p>
            <a:pPr marL="531813" indent="-531813">
              <a:spcBef>
                <a:spcPct val="15000"/>
              </a:spcBef>
              <a:spcAft>
                <a:spcPct val="15000"/>
              </a:spcAft>
              <a:buClr>
                <a:srgbClr val="FF9900"/>
              </a:buClr>
              <a:buSzPct val="150000"/>
              <a:buFontTx/>
              <a:buBlip>
                <a:blip r:embed="rId3"/>
              </a:buBlip>
              <a:defRPr/>
            </a:pPr>
            <a:r>
              <a:rPr lang="ru-RU" sz="2600" b="0" dirty="0">
                <a:latin typeface="Calibri" pitchFamily="34" charset="0"/>
              </a:rPr>
              <a:t> </a:t>
            </a:r>
            <a:r>
              <a:rPr lang="ru-RU" sz="2600" b="0" dirty="0" smtClean="0">
                <a:latin typeface="Calibri" pitchFamily="34" charset="0"/>
              </a:rPr>
              <a:t>Требование Законодательства</a:t>
            </a:r>
            <a:endParaRPr lang="ru-RU" sz="2600" b="0" dirty="0">
              <a:latin typeface="Calibri" pitchFamily="34" charset="0"/>
            </a:endParaRPr>
          </a:p>
        </p:txBody>
      </p:sp>
      <p:pic>
        <p:nvPicPr>
          <p:cNvPr id="3077" name="Picture 4" descr="C:\Users\Natalia\Desktop\Для презентаций\stickers-bullet\poloska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5563"/>
            <a:ext cx="91440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74650" y="220663"/>
            <a:ext cx="5853113" cy="8382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Сайт для организации сегодня это:</a:t>
            </a:r>
            <a:endParaRPr lang="en-US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</a:endParaRPr>
          </a:p>
        </p:txBody>
      </p:sp>
      <p:pic>
        <p:nvPicPr>
          <p:cNvPr id="3079" name="Picture 3" descr="C:\Users\Natalia\Documents\Для презентаций\stickers-bullet\sticker-righ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-44450"/>
            <a:ext cx="30638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155" y="1383919"/>
            <a:ext cx="4681949" cy="3125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2861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7|3.5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5.1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5.1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9.3"/>
</p:tagLst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3598</TotalTime>
  <Words>894</Words>
  <Application>Microsoft Office PowerPoint</Application>
  <PresentationFormat>Экран (4:3)</PresentationFormat>
  <Paragraphs>200</Paragraphs>
  <Slides>36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Сайты сегодня – набор запчастей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Управление сайтом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Решения для государственных организаций</dc:title>
  <dc:creator>goover</dc:creator>
  <cp:lastModifiedBy>Михаил</cp:lastModifiedBy>
  <cp:revision>375</cp:revision>
  <dcterms:created xsi:type="dcterms:W3CDTF">2010-07-29T09:25:57Z</dcterms:created>
  <dcterms:modified xsi:type="dcterms:W3CDTF">2012-04-23T11:35:57Z</dcterms:modified>
</cp:coreProperties>
</file>