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474" r:id="rId3"/>
    <p:sldId id="468" r:id="rId4"/>
    <p:sldId id="458" r:id="rId5"/>
    <p:sldId id="471" r:id="rId6"/>
    <p:sldId id="472" r:id="rId7"/>
    <p:sldId id="464" r:id="rId8"/>
    <p:sldId id="465" r:id="rId9"/>
    <p:sldId id="463" r:id="rId10"/>
    <p:sldId id="460" r:id="rId11"/>
    <p:sldId id="470" r:id="rId12"/>
    <p:sldId id="473" r:id="rId13"/>
    <p:sldId id="475" r:id="rId14"/>
    <p:sldId id="478" r:id="rId15"/>
    <p:sldId id="461" r:id="rId16"/>
    <p:sldId id="476" r:id="rId17"/>
    <p:sldId id="477" r:id="rId18"/>
    <p:sldId id="479" r:id="rId19"/>
    <p:sldId id="481" r:id="rId20"/>
    <p:sldId id="480" r:id="rId21"/>
    <p:sldId id="3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214" autoAdjust="0"/>
  </p:normalViewPr>
  <p:slideViewPr>
    <p:cSldViewPr>
      <p:cViewPr varScale="1">
        <p:scale>
          <a:sx n="55" d="100"/>
          <a:sy n="55" d="100"/>
        </p:scale>
        <p:origin x="-18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0"/>
      <c:rotY val="0"/>
      <c:depthPercent val="40"/>
      <c:perspective val="160"/>
    </c:view3D>
    <c:floor>
      <c:spPr>
        <a:noFill/>
        <a:ln w="12700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внедрений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206</c:v>
                </c:pt>
                <c:pt idx="1">
                  <c:v>1000</c:v>
                </c:pt>
                <c:pt idx="2">
                  <c:v>2800</c:v>
                </c:pt>
                <c:pt idx="3">
                  <c:v>2440</c:v>
                </c:pt>
                <c:pt idx="4">
                  <c:v>4930</c:v>
                </c:pt>
              </c:numCache>
            </c:numRef>
          </c:val>
        </c:ser>
        <c:dLbls/>
        <c:gapDepth val="54"/>
        <c:shape val="cylinder"/>
        <c:axId val="86471040"/>
        <c:axId val="126730240"/>
        <c:axId val="0"/>
      </c:bar3DChart>
      <c:catAx>
        <c:axId val="86471040"/>
        <c:scaling>
          <c:orientation val="minMax"/>
        </c:scaling>
        <c:axPos val="b"/>
        <c:numFmt formatCode="General" sourceLinked="1"/>
        <c:tickLblPos val="nextTo"/>
        <c:crossAx val="126730240"/>
        <c:crosses val="autoZero"/>
        <c:auto val="1"/>
        <c:lblAlgn val="ctr"/>
        <c:lblOffset val="100"/>
      </c:catAx>
      <c:valAx>
        <c:axId val="126730240"/>
        <c:scaling>
          <c:orientation val="minMax"/>
        </c:scaling>
        <c:axPos val="l"/>
        <c:majorGridlines/>
        <c:numFmt formatCode="General" sourceLinked="1"/>
        <c:tickLblPos val="nextTo"/>
        <c:crossAx val="86471040"/>
        <c:crosses val="autoZero"/>
        <c:crossBetween val="between"/>
      </c:valAx>
    </c:plotArea>
    <c:plotVisOnly val="1"/>
    <c:dispBlanksAs val="gap"/>
  </c:chart>
  <c:spPr>
    <a:ln w="82550"/>
    <a:scene3d>
      <a:camera prst="orthographicFront"/>
      <a:lightRig rig="threePt" dir="t"/>
    </a:scene3d>
  </c:spPr>
  <c:txPr>
    <a:bodyPr/>
    <a:lstStyle/>
    <a:p>
      <a:pPr>
        <a:defRPr sz="1800">
          <a:solidFill>
            <a:schemeClr val="bg1"/>
          </a:solidFill>
          <a:latin typeface="Arial" pitchFamily="34" charset="0"/>
          <a:cs typeface="Arial" pitchFamily="34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otY val="100"/>
      <c:perspective val="30"/>
    </c:view3D>
    <c:plotArea>
      <c:layout>
        <c:manualLayout>
          <c:layoutTarget val="inner"/>
          <c:xMode val="edge"/>
          <c:yMode val="edge"/>
          <c:x val="0.10944911488177397"/>
          <c:y val="0.23610436031798931"/>
          <c:w val="0.74166690527320467"/>
          <c:h val="0.522131397970888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err="1" smtClean="0"/>
                      <a:t>Государс-твенные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66,2%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dLbl>
              <c:idx val="1"/>
              <c:layout>
                <c:manualLayout>
                  <c:x val="1.6765091863517108E-2"/>
                  <c:y val="-6.2380805921564364E-2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 smtClean="0"/>
                      <a:t>Коммер-ческие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22,9%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err="1" smtClean="0"/>
                      <a:t>Ведомс-твенные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10,9%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showVal val="1"/>
            <c:showCatName val="1"/>
            <c:separator>
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Государственные</c:v>
                </c:pt>
                <c:pt idx="1">
                  <c:v>Коммерческие</c:v>
                </c:pt>
                <c:pt idx="2">
                  <c:v>Ведомственные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66.2</c:v>
                </c:pt>
                <c:pt idx="1">
                  <c:v>22.9</c:v>
                </c:pt>
                <c:pt idx="2">
                  <c:v>10.9</c:v>
                </c:pt>
              </c:numCache>
            </c:numRef>
          </c:val>
        </c:ser>
        <c:dLbls>
          <c:showVal val="1"/>
        </c:dLbls>
      </c:pie3DChart>
    </c:plotArea>
    <c:legend>
      <c:legendPos val="b"/>
    </c:legend>
    <c:plotVisOnly val="1"/>
    <c:dispBlanksAs val="zero"/>
  </c:chart>
  <c:txPr>
    <a:bodyPr/>
    <a:lstStyle/>
    <a:p>
      <a:pPr>
        <a:defRPr sz="1800">
          <a:solidFill>
            <a:schemeClr val="bg1"/>
          </a:solidFill>
          <a:latin typeface="Arial" pitchFamily="34" charset="0"/>
          <a:cs typeface="Arial" pitchFamily="34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explosion val="8"/>
          </c:dPt>
          <c:dPt>
            <c:idx val="1"/>
            <c:explosion val="5"/>
          </c:dPt>
          <c:dPt>
            <c:idx val="2"/>
            <c:explosion val="6"/>
          </c:dPt>
          <c:dPt>
            <c:idx val="3"/>
            <c:explosion val="6"/>
          </c:dPt>
          <c:dPt>
            <c:idx val="4"/>
            <c:explosion val="5"/>
          </c:dPt>
          <c:dPt>
            <c:idx val="5"/>
            <c:explosion val="7"/>
          </c:dPt>
          <c:dLbls>
            <c:dLbl>
              <c:idx val="0"/>
              <c:layout>
                <c:manualLayout>
                  <c:x val="4.4878337093640738E-2"/>
                  <c:y val="-8.3586006973008983E-3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/>
                      <a:t>Медцентры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34,8%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dLbl>
              <c:idx val="1"/>
              <c:layout>
                <c:manualLayout>
                  <c:x val="2.5592785943426247E-2"/>
                  <c:y val="1.3084381243389264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Стационары
</a:t>
                    </a:r>
                    <a:r>
                      <a:rPr lang="ru-RU" dirty="0" smtClean="0"/>
                      <a:t>14,4%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dLbl>
              <c:idx val="2"/>
              <c:layout>
                <c:manualLayout>
                  <c:x val="1.6194884261847363E-2"/>
                  <c:y val="5.001371097269558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Поликлиники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34,5%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dLbl>
              <c:idx val="3"/>
              <c:layout>
                <c:manualLayout>
                  <c:x val="-9.639693747569178E-2"/>
                  <c:y val="-1.6887609198103972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Спец. ЛПУ
</a:t>
                    </a:r>
                    <a:r>
                      <a:rPr lang="ru-RU" dirty="0" smtClean="0"/>
                      <a:t>8,9%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dLbl>
              <c:idx val="4"/>
              <c:layout>
                <c:manualLayout>
                  <c:x val="3.9631047907367448E-2"/>
                  <c:y val="9.9502487562189088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Санатории
</a:t>
                    </a:r>
                    <a:r>
                      <a:rPr lang="ru-RU" dirty="0" smtClean="0"/>
                      <a:t>4,1%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/>
                      <a:t>Другое 
</a:t>
                    </a:r>
                    <a:r>
                      <a:rPr lang="ru-RU" dirty="0" smtClean="0"/>
                      <a:t>4,1%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showVal val="1"/>
            <c:showCatName val="1"/>
            <c:separator>
</c:separator>
            <c:showLeaderLines val="1"/>
          </c:dLbls>
          <c:cat>
            <c:strRef>
              <c:f>Лист1!$A$2:$A$7</c:f>
              <c:strCache>
                <c:ptCount val="6"/>
                <c:pt idx="0">
                  <c:v>Медцентры</c:v>
                </c:pt>
                <c:pt idx="1">
                  <c:v>Стационары</c:v>
                </c:pt>
                <c:pt idx="2">
                  <c:v>Поликлиники</c:v>
                </c:pt>
                <c:pt idx="3">
                  <c:v>Спец. ЛПУ</c:v>
                </c:pt>
                <c:pt idx="4">
                  <c:v>Санатории</c:v>
                </c:pt>
                <c:pt idx="5">
                  <c:v>Другое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34.800000000000011</c:v>
                </c:pt>
                <c:pt idx="1">
                  <c:v>13.4</c:v>
                </c:pt>
                <c:pt idx="2">
                  <c:v>34.5</c:v>
                </c:pt>
                <c:pt idx="3">
                  <c:v>8.9</c:v>
                </c:pt>
                <c:pt idx="4">
                  <c:v>4.21</c:v>
                </c:pt>
                <c:pt idx="5">
                  <c:v>4.21</c:v>
                </c:pt>
              </c:numCache>
            </c:numRef>
          </c:val>
        </c:ser>
        <c:dLbls>
          <c:showVal val="1"/>
        </c:dLbls>
      </c:pie3DChart>
    </c:plotArea>
    <c:legend>
      <c:legendPos val="b"/>
    </c:legend>
    <c:plotVisOnly val="1"/>
    <c:dispBlanksAs val="zero"/>
  </c:chart>
  <c:txPr>
    <a:bodyPr/>
    <a:lstStyle/>
    <a:p>
      <a:pPr>
        <a:defRPr sz="1800">
          <a:solidFill>
            <a:schemeClr val="bg1"/>
          </a:solidFill>
          <a:latin typeface="Arial" pitchFamily="34" charset="0"/>
          <a:cs typeface="Arial" pitchFamily="34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51AB1C8-7CD1-41C7-89E9-9E52553911B1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81C7234-7BF3-4C44-8769-D8E9FA311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3029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EA97D9-68BE-44B9-9681-125ABADC772A}" type="slidenum">
              <a:rPr lang="ru-RU"/>
              <a:pPr/>
              <a:t>9</a:t>
            </a:fld>
            <a:endParaRPr lang="ru-RU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638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l">
              <a:buNone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A1B4EB-0F85-44FD-9176-2F65D5AAF534}" type="datetimeFigureOut">
              <a:rPr lang="ru-RU" smtClean="0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89F20-CDF5-4069-BCFF-1DCE5FAAA0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F6B3-486B-4434-BF0D-CA721A87DF0C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8EFFC-94D6-4D59-A8C4-D19B66AF5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312" y="142875"/>
            <a:ext cx="8715406" cy="92868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A38C-2EFE-4CDA-ABB0-6CEBC41ED225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3341F-8164-4FAC-A850-0849EE36C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9"/>
            <a:ext cx="8382000" cy="6647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1985066"/>
      </p:ext>
    </p:extLst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A1B4EB-0F85-44FD-9176-2F65D5AAF534}" type="datetimeFigureOut">
              <a:rPr lang="ru-RU" smtClean="0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89F20-CDF5-4069-BCFF-1DCE5FAAA0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461344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617447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2" y="142875"/>
            <a:ext cx="8715406" cy="92868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340768"/>
            <a:ext cx="8715405" cy="46202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84565D-5A0F-4CE1-A68D-BB58A6DD5487}" type="datetimeFigureOut">
              <a:rPr lang="ru-RU" smtClean="0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B861711-C7E8-4EA9-A338-B5A2789DB8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ln>
            <a:noFill/>
          </a:ln>
        </p:spPr>
        <p:txBody>
          <a:bodyPr tIns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spc="50" baseline="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D5D84-A251-4337-956F-99672948A059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58586-3786-4C83-885F-1530450A5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285860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330669" y="1298521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953364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30669" y="1953364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0299A-CC8C-4280-B5F1-843979A91856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44B0A-9F5A-4D70-A82A-73F57C94D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312" y="142875"/>
            <a:ext cx="8715406" cy="92868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7B8E0-BA91-47BF-923B-A7A737B7CC80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8C160-7294-4B8D-AFB8-464507E84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312" y="142875"/>
            <a:ext cx="8715406" cy="92868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2A98-8A6B-4F98-8BA1-009FF53ADF2F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1C30E-0C10-4F69-8EAB-FD8FB14CF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73D5E-0EF5-451F-8252-518DF3F959F0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1659C-FEDE-4DC1-B535-499410DF8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</p:spPr>
        <p:txBody>
          <a:bodyPr lIns="45720" t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92EAB-3FCC-4770-9619-5AAC28641B8B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9CCB3-479C-48BC-BE22-7B8F49CE8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 rot="10800000">
            <a:off x="0" y="5733256"/>
            <a:ext cx="9144000" cy="112474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3000"/>
                  <a:alpha val="0"/>
                </a:schemeClr>
              </a:gs>
              <a:gs pos="100000">
                <a:schemeClr val="tx1">
                  <a:lumMod val="82000"/>
                  <a:alpha val="33000"/>
                </a:schemeClr>
              </a:gs>
            </a:gsLst>
            <a:lin ang="16200000" scaled="1"/>
            <a:tileRect/>
          </a:gradFill>
          <a:ln w="0">
            <a:noFill/>
          </a:ln>
          <a:effectLst>
            <a:outerShdw blurRad="419100" dir="15300000" sx="108000" sy="108000" algn="ctr" rotWithShape="0">
              <a:srgbClr val="000000">
                <a:alpha val="9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112474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3000"/>
                  <a:alpha val="0"/>
                </a:schemeClr>
              </a:gs>
              <a:gs pos="100000">
                <a:schemeClr val="tx1">
                  <a:lumMod val="82000"/>
                  <a:alpha val="33000"/>
                </a:schemeClr>
              </a:gs>
            </a:gsLst>
            <a:lin ang="16200000" scaled="1"/>
            <a:tileRect/>
          </a:gradFill>
          <a:ln w="0">
            <a:noFill/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0" name="Текст 29"/>
          <p:cNvSpPr>
            <a:spLocks noGrp="1"/>
          </p:cNvSpPr>
          <p:nvPr>
            <p:ph type="body" idx="1"/>
          </p:nvPr>
        </p:nvSpPr>
        <p:spPr bwMode="auto">
          <a:xfrm>
            <a:off x="214313" y="1571625"/>
            <a:ext cx="8715405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A1B4EB-0F85-44FD-9176-2F65D5AAF534}" type="datetimeFigureOut">
              <a:rPr lang="ru-RU" smtClean="0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4089F20-CDF5-4069-BCFF-1DCE5FAAA0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79" r:id="rId3"/>
    <p:sldLayoutId id="2147483688" r:id="rId4"/>
    <p:sldLayoutId id="2147483681" r:id="rId5"/>
    <p:sldLayoutId id="2147483682" r:id="rId6"/>
    <p:sldLayoutId id="2147483683" r:id="rId7"/>
    <p:sldLayoutId id="2147483684" r:id="rId8"/>
    <p:sldLayoutId id="2147483689" r:id="rId9"/>
    <p:sldLayoutId id="2147483685" r:id="rId10"/>
    <p:sldLayoutId id="2147483686" r:id="rId11"/>
    <p:sldLayoutId id="2147483691" r:id="rId12"/>
  </p:sldLayoutIdLst>
  <p:transition spd="slow">
    <p:pull dir="r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800" b="1" kern="1200" spc="50">
          <a:ln w="11430"/>
          <a:solidFill>
            <a:srgbClr val="00B050"/>
          </a:soli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mis.ru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Подзаголовок 2"/>
          <p:cNvSpPr>
            <a:spLocks noGrp="1"/>
          </p:cNvSpPr>
          <p:nvPr>
            <p:ph type="body" idx="1"/>
          </p:nvPr>
        </p:nvSpPr>
        <p:spPr>
          <a:xfrm>
            <a:off x="395536" y="4653136"/>
            <a:ext cx="8605620" cy="1509712"/>
          </a:xfrm>
        </p:spPr>
        <p:txBody>
          <a:bodyPr/>
          <a:lstStyle/>
          <a:p>
            <a:pPr marR="0" algn="l"/>
            <a:r>
              <a:rPr lang="ru-RU" sz="2400" b="1" dirty="0" smtClean="0"/>
              <a:t>Компания </a:t>
            </a:r>
            <a:r>
              <a:rPr lang="ru-RU" sz="2400" b="1" dirty="0" smtClean="0">
                <a:solidFill>
                  <a:srgbClr val="FFFF00"/>
                </a:solidFill>
              </a:rPr>
              <a:t>«Комплексные медицинские информационные системы» </a:t>
            </a:r>
            <a:r>
              <a:rPr lang="ru-RU" sz="2400" b="1" dirty="0" smtClean="0"/>
              <a:t>(К-МИС)</a:t>
            </a:r>
          </a:p>
          <a:p>
            <a:pPr marR="0" algn="l"/>
            <a:r>
              <a:rPr lang="ru-RU" sz="2400" b="1" dirty="0" smtClean="0"/>
              <a:t>Республика Карелия, г. Петрозаводск </a:t>
            </a:r>
            <a:endParaRPr lang="en-US" sz="2400" b="1" dirty="0" smtClean="0"/>
          </a:p>
          <a:p>
            <a:pPr marR="0" algn="l"/>
            <a:r>
              <a:rPr lang="ru-RU" sz="2400" b="1" dirty="0" smtClean="0"/>
              <a:t>Сайт: </a:t>
            </a:r>
            <a:r>
              <a:rPr lang="en-US" sz="2400" b="1" dirty="0" smtClean="0">
                <a:solidFill>
                  <a:srgbClr val="FFFF00"/>
                </a:solidFill>
                <a:hlinkClick r:id="rId2"/>
              </a:rPr>
              <a:t>http://www.kmis.ru </a:t>
            </a:r>
            <a:endParaRPr lang="ru-RU" sz="2400" b="1" dirty="0" smtClean="0">
              <a:solidFill>
                <a:srgbClr val="FFFF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0314" y="1027587"/>
            <a:ext cx="8229600" cy="1143000"/>
          </a:xfrm>
        </p:spPr>
        <p:txBody>
          <a:bodyPr/>
          <a:lstStyle/>
          <a:p>
            <a:r>
              <a:rPr lang="ru-RU" dirty="0" smtClean="0"/>
              <a:t>Медицинские информационные системы: </a:t>
            </a:r>
            <a:r>
              <a:rPr lang="ru-RU" dirty="0"/>
              <a:t>обзор, изменения, тренды</a:t>
            </a:r>
          </a:p>
        </p:txBody>
      </p:sp>
      <p:pic>
        <p:nvPicPr>
          <p:cNvPr id="7" name="Рисунок 6" descr="КМИС 3.3 лого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001024" y="285728"/>
            <a:ext cx="1000132" cy="989714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-468560" y="4293096"/>
            <a:ext cx="10369152" cy="0"/>
          </a:xfrm>
          <a:prstGeom prst="line">
            <a:avLst/>
          </a:prstGeom>
          <a:ln w="19050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чего автоматизация?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0767" y="997378"/>
            <a:ext cx="8957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000" b="1" dirty="0" smtClean="0">
                <a:solidFill>
                  <a:schemeClr val="bg1"/>
                </a:solidFill>
              </a:rPr>
              <a:t> Цель внедрения МИС – критерий №1 при выборе МИС</a:t>
            </a:r>
          </a:p>
          <a:p>
            <a:pPr>
              <a:buBlip>
                <a:blip r:embed="rId2"/>
              </a:buBlip>
            </a:pPr>
            <a:r>
              <a:rPr lang="ru-RU" sz="2000" b="1" dirty="0" smtClean="0">
                <a:solidFill>
                  <a:schemeClr val="bg1"/>
                </a:solidFill>
              </a:rPr>
              <a:t> Задачи текущего дня </a:t>
            </a:r>
            <a:r>
              <a:rPr lang="en-US" sz="2000" b="1" dirty="0" smtClean="0">
                <a:solidFill>
                  <a:schemeClr val="bg1"/>
                </a:solidFill>
              </a:rPr>
              <a:t>≠</a:t>
            </a:r>
            <a:r>
              <a:rPr lang="ru-RU" sz="2000" b="1" dirty="0" smtClean="0">
                <a:solidFill>
                  <a:schemeClr val="bg1"/>
                </a:solidFill>
              </a:rPr>
              <a:t> Реализация всех задач, навсегда и для всех</a:t>
            </a:r>
          </a:p>
          <a:p>
            <a:pPr>
              <a:buBlip>
                <a:blip r:embed="rId2"/>
              </a:buBlip>
            </a:pPr>
            <a:r>
              <a:rPr lang="ru-RU" sz="2000" b="1" dirty="0" smtClean="0">
                <a:solidFill>
                  <a:schemeClr val="bg1"/>
                </a:solidFill>
              </a:rPr>
              <a:t> Эффективность проекта -</a:t>
            </a:r>
            <a:r>
              <a:rPr lang="en-US" sz="2000" b="1" dirty="0" smtClean="0">
                <a:solidFill>
                  <a:schemeClr val="bg1"/>
                </a:solidFill>
              </a:rPr>
              <a:t>&gt;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l-GR" sz="2400" b="1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Ϝ</a:t>
            </a:r>
            <a:r>
              <a:rPr lang="ru-RU" sz="20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эффективность возможностей МИС)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503" y="2425292"/>
            <a:ext cx="4096988" cy="646331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54000"/>
                </a:schemeClr>
              </a:gs>
              <a:gs pos="50000">
                <a:schemeClr val="accent1">
                  <a:shade val="67500"/>
                  <a:satMod val="115000"/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Цель: </a:t>
            </a:r>
            <a:r>
              <a:rPr lang="ru-RU" b="1" dirty="0" smtClean="0">
                <a:solidFill>
                  <a:schemeClr val="bg1"/>
                </a:solidFill>
              </a:rPr>
              <a:t> решить проблему  с учетом услуг , реестрами и отчетностью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 bwMode="auto">
          <a:xfrm>
            <a:off x="213756" y="3030934"/>
            <a:ext cx="332509" cy="439387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6E0023"/>
              </a:buClr>
              <a:buSzTx/>
              <a:buFont typeface="Wingdings 2" pitchFamily="18" charset="2"/>
              <a:buChar char="¢"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Segoe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66255" y="3565323"/>
            <a:ext cx="2398816" cy="148125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6E0023"/>
              </a:buClr>
              <a:buSz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" pitchFamily="34" charset="0"/>
              </a:rPr>
              <a:t>Решение: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" pitchFamily="34" charset="0"/>
              </a:rPr>
              <a:t>внедряем ПО учета услуг и формирования отчетности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7200" y="2921309"/>
            <a:ext cx="1482671" cy="14826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 bwMode="auto">
          <a:xfrm>
            <a:off x="827584" y="5277703"/>
            <a:ext cx="3411907" cy="108952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6E0023"/>
              </a:buClr>
              <a:buSz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Результат автоматизации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" pitchFamily="34" charset="0"/>
              </a:rPr>
              <a:t>средство для «заколачивания» статистики. Ничего врачу не дает.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00648" y="2435188"/>
            <a:ext cx="4096988" cy="646331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54000"/>
                </a:schemeClr>
              </a:gs>
              <a:gs pos="50000">
                <a:schemeClr val="accent1">
                  <a:shade val="67500"/>
                  <a:satMod val="115000"/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Цель: </a:t>
            </a:r>
            <a:r>
              <a:rPr lang="ru-RU" b="1" dirty="0" smtClean="0">
                <a:solidFill>
                  <a:schemeClr val="bg1"/>
                </a:solidFill>
              </a:rPr>
              <a:t>Повысить эффективность работы ЛПУ, автоматизация ЛДП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6315694" y="3313962"/>
            <a:ext cx="2398816" cy="148125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6E0023"/>
              </a:buClr>
              <a:buSz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" pitchFamily="34" charset="0"/>
              </a:rPr>
              <a:t>Решение: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" pitchFamily="34" charset="0"/>
              </a:rPr>
              <a:t>внедряем МИС на базе ЭМК, помогаем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" pitchFamily="34" charset="0"/>
              </a:rPr>
              <a:t> работе врачей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819404" y="5275723"/>
            <a:ext cx="3352996" cy="108952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>
              <a:lnSpc>
                <a:spcPct val="90000"/>
              </a:lnSpc>
              <a:spcBef>
                <a:spcPct val="30000"/>
              </a:spcBef>
              <a:buClr>
                <a:srgbClr val="6E0023"/>
              </a:buClr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Результат автоматизации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МИС </a:t>
            </a:r>
            <a:r>
              <a:rPr lang="ru-RU" dirty="0" smtClean="0">
                <a:solidFill>
                  <a:schemeClr val="bg1"/>
                </a:solidFill>
              </a:rPr>
              <a:t>эффективна для врача, администрация тоже получает нужный результат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egoe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 bwMode="auto">
          <a:xfrm>
            <a:off x="8465128" y="3052706"/>
            <a:ext cx="332509" cy="439387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6E0023"/>
              </a:buClr>
              <a:buSzTx/>
              <a:buFont typeface="Wingdings 2" pitchFamily="18" charset="2"/>
              <a:buChar char="¢"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Segoe" pitchFamily="34" charset="0"/>
            </a:endParaRPr>
          </a:p>
        </p:txBody>
      </p:sp>
      <p:sp>
        <p:nvSpPr>
          <p:cNvPr id="18" name="Не равно 17"/>
          <p:cNvSpPr/>
          <p:nvPr/>
        </p:nvSpPr>
        <p:spPr bwMode="auto">
          <a:xfrm>
            <a:off x="3301342" y="3505947"/>
            <a:ext cx="2208810" cy="576215"/>
          </a:xfrm>
          <a:prstGeom prst="mathNotEqual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50000" endA="300" endPos="55000" dir="5400000" sy="-100000" algn="bl" rotWithShape="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6E0023"/>
              </a:buClr>
              <a:buSzTx/>
              <a:buFont typeface="Wingdings 2" pitchFamily="18" charset="2"/>
              <a:buChar char="¢"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Segoe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004048" y="3188321"/>
            <a:ext cx="1223159" cy="12231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0" y="2239113"/>
            <a:ext cx="9144000" cy="0"/>
          </a:xfrm>
          <a:prstGeom prst="line">
            <a:avLst/>
          </a:prstGeom>
          <a:ln w="38100" cap="rnd">
            <a:solidFill>
              <a:schemeClr val="bg1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3902449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42852"/>
            <a:ext cx="8553480" cy="57150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Основа МИС - ЭМК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02117" name="Picture 5" descr="img0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304710"/>
            <a:ext cx="4714908" cy="3651710"/>
          </a:xfr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275" endPos="40000" dist="101600" dir="5400000" sy="-100000" algn="bl" rotWithShape="0"/>
          </a:effectLst>
        </p:spPr>
      </p:pic>
      <p:pic>
        <p:nvPicPr>
          <p:cNvPr id="7" name="Picture 3" descr="0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120532" y="3200401"/>
            <a:ext cx="5726777" cy="3173642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38500" dist="50800" dir="5400000" sy="-100000" algn="bl" rotWithShape="0"/>
          </a:effectLst>
        </p:spPr>
      </p:pic>
      <p:pic>
        <p:nvPicPr>
          <p:cNvPr id="8" name="Рисунок 7" descr="Стрелка2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582106">
            <a:off x="2466087" y="2284413"/>
            <a:ext cx="2101758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/>
          <p:cNvGrpSpPr/>
          <p:nvPr/>
        </p:nvGrpSpPr>
        <p:grpSpPr>
          <a:xfrm>
            <a:off x="4371307" y="1399127"/>
            <a:ext cx="4317801" cy="1323439"/>
            <a:chOff x="4371307" y="1399127"/>
            <a:chExt cx="4317801" cy="1323439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4371307" y="1509156"/>
              <a:ext cx="1152128" cy="1152128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652120" y="1399127"/>
              <a:ext cx="30369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i="1" dirty="0" smtClean="0">
                  <a:solidFill>
                    <a:schemeClr val="bg1"/>
                  </a:solidFill>
                </a:rPr>
                <a:t>Основа современной МИС – полноценная ЭМК, а не «услуга» или «</a:t>
              </a:r>
              <a:r>
                <a:rPr lang="ru-RU" sz="2000" i="1" dirty="0" err="1" smtClean="0">
                  <a:solidFill>
                    <a:schemeClr val="bg1"/>
                  </a:solidFill>
                </a:rPr>
                <a:t>статталон</a:t>
              </a:r>
              <a:r>
                <a:rPr lang="ru-RU" sz="2000" i="1" dirty="0" smtClean="0">
                  <a:solidFill>
                    <a:schemeClr val="bg1"/>
                  </a:solidFill>
                </a:rPr>
                <a:t>»</a:t>
              </a:r>
              <a:endParaRPr lang="ru-RU" sz="2000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6052038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2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2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+ к МИС много требований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67160"/>
            <a:ext cx="8857720" cy="5392245"/>
          </a:xfrm>
        </p:spPr>
        <p:txBody>
          <a:bodyPr/>
          <a:lstStyle/>
          <a:p>
            <a:r>
              <a:rPr lang="ru-RU" sz="2400" dirty="0" smtClean="0"/>
              <a:t>Поддержка «Концепции» и «Методических рекомендаций» МЗСР, практическая готовность к интеграции с ЕГИСЗ</a:t>
            </a:r>
          </a:p>
          <a:p>
            <a:r>
              <a:rPr lang="ru-RU" dirty="0" smtClean="0"/>
              <a:t>Полноценное ведение ЭМК</a:t>
            </a:r>
          </a:p>
          <a:p>
            <a:r>
              <a:rPr lang="ru-RU" sz="2400" dirty="0" smtClean="0"/>
              <a:t>Наличие развитого функционала для администрации ЛПУ, статистики, бухгалтерии, лечащих врачей, </a:t>
            </a:r>
            <a:r>
              <a:rPr lang="ru-RU" sz="2400" dirty="0" err="1" smtClean="0"/>
              <a:t>параклиники</a:t>
            </a:r>
            <a:r>
              <a:rPr lang="ru-RU" sz="2400" dirty="0" smtClean="0"/>
              <a:t> и среднего медперсонала</a:t>
            </a:r>
          </a:p>
          <a:p>
            <a:r>
              <a:rPr lang="ru-RU" sz="2400" dirty="0" smtClean="0"/>
              <a:t>Реальный опыт длительной эксплуатации</a:t>
            </a:r>
          </a:p>
          <a:p>
            <a:r>
              <a:rPr lang="ru-RU" sz="2400" dirty="0" smtClean="0"/>
              <a:t>Сертификация по ФЗ-152</a:t>
            </a:r>
          </a:p>
          <a:p>
            <a:r>
              <a:rPr lang="ru-RU" sz="2400" dirty="0" smtClean="0"/>
              <a:t>Сертификация на соответствие ГОСТам</a:t>
            </a:r>
          </a:p>
          <a:p>
            <a:r>
              <a:rPr lang="ru-RU" dirty="0" smtClean="0"/>
              <a:t>Поддержка </a:t>
            </a:r>
            <a:r>
              <a:rPr lang="en-US" dirty="0" smtClean="0"/>
              <a:t>IT</a:t>
            </a:r>
            <a:r>
              <a:rPr lang="ru-RU" dirty="0" smtClean="0"/>
              <a:t>-трендов: СПО, «облака», терминальные ПК</a:t>
            </a:r>
            <a:endParaRPr lang="ru-RU" sz="2400" dirty="0" smtClean="0"/>
          </a:p>
          <a:p>
            <a:r>
              <a:rPr lang="ru-RU" sz="2400" dirty="0" smtClean="0"/>
              <a:t>Запись к врачу через Интернет, поддержка </a:t>
            </a:r>
            <a:r>
              <a:rPr lang="ru-RU" sz="2400" dirty="0" err="1" smtClean="0"/>
              <a:t>гос.услуг</a:t>
            </a:r>
            <a:endParaRPr lang="ru-RU" sz="2400" dirty="0" smtClean="0"/>
          </a:p>
          <a:p>
            <a:r>
              <a:rPr lang="ru-RU" sz="2400" dirty="0" smtClean="0"/>
              <a:t>Поддержка </a:t>
            </a:r>
            <a:r>
              <a:rPr lang="en-US" sz="2400" dirty="0" smtClean="0"/>
              <a:t>web</a:t>
            </a:r>
            <a:r>
              <a:rPr lang="ru-RU" sz="2400" dirty="0" smtClean="0"/>
              <a:t>-сервисов и развитые возможности интеграции (СМЭВ, НСИ, централизованные реестры застрахованных, </a:t>
            </a:r>
            <a:r>
              <a:rPr lang="ru-RU" sz="2400" dirty="0" err="1" smtClean="0"/>
              <a:t>РИАСы</a:t>
            </a:r>
            <a:r>
              <a:rPr lang="ru-RU" sz="2400" dirty="0" smtClean="0"/>
              <a:t> и т.д.)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946181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649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81000" y="-5934"/>
            <a:ext cx="10077538" cy="686393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892" y="5509317"/>
            <a:ext cx="68707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Внедрения МИС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717510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Разработчики МИС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15405" cy="4620295"/>
          </a:xfrm>
        </p:spPr>
        <p:txBody>
          <a:bodyPr/>
          <a:lstStyle/>
          <a:p>
            <a:r>
              <a:rPr lang="ru-RU" dirty="0" smtClean="0"/>
              <a:t>Всего ПО для здравоохранения: 670 (243 компании)</a:t>
            </a:r>
          </a:p>
          <a:p>
            <a:r>
              <a:rPr lang="ru-RU" dirty="0" smtClean="0"/>
              <a:t>«Зачислены» в МИС: 128 систем</a:t>
            </a:r>
          </a:p>
          <a:p>
            <a:r>
              <a:rPr lang="ru-RU" dirty="0" smtClean="0"/>
              <a:t>Позволяют автоматизировать ЛПУ и вести ЭМК: 62</a:t>
            </a:r>
          </a:p>
          <a:p>
            <a:endParaRPr lang="ru-RU" dirty="0" smtClean="0"/>
          </a:p>
          <a:p>
            <a:r>
              <a:rPr lang="ru-RU" dirty="0" smtClean="0"/>
              <a:t>«Активная МИС» это:</a:t>
            </a:r>
          </a:p>
          <a:p>
            <a:pPr lvl="1"/>
            <a:r>
              <a:rPr lang="ru-RU" dirty="0" smtClean="0"/>
              <a:t>Не менее 50 реальных проектов внедрения (среднее </a:t>
            </a:r>
            <a:r>
              <a:rPr lang="ru-RU" dirty="0" smtClean="0">
                <a:sym typeface="Symbol"/>
              </a:rPr>
              <a:t> 100 ЛПУ)</a:t>
            </a:r>
            <a:endParaRPr lang="ru-RU" dirty="0" smtClean="0"/>
          </a:p>
          <a:p>
            <a:pPr lvl="1"/>
            <a:r>
              <a:rPr lang="ru-RU" dirty="0" smtClean="0"/>
              <a:t>Участие в выставках, открытых конкурсах</a:t>
            </a:r>
          </a:p>
          <a:p>
            <a:pPr lvl="1"/>
            <a:r>
              <a:rPr lang="ru-RU" dirty="0" smtClean="0"/>
              <a:t>Активный сайт, развитие продукта</a:t>
            </a:r>
          </a:p>
          <a:p>
            <a:r>
              <a:rPr lang="ru-RU" dirty="0"/>
              <a:t>«Активных МИС»: 23 решения (18% от деклараций).</a:t>
            </a:r>
          </a:p>
          <a:p>
            <a:r>
              <a:rPr lang="ru-RU" dirty="0" smtClean="0"/>
              <a:t>Из них – смогли выйти за рамки 1-2 регионов</a:t>
            </a:r>
            <a:br>
              <a:rPr lang="ru-RU" dirty="0" smtClean="0"/>
            </a:br>
            <a:r>
              <a:rPr lang="ru-RU" dirty="0" smtClean="0"/>
              <a:t>16 систем (работают в более чем 5 субъектах РФ)</a:t>
            </a:r>
          </a:p>
          <a:p>
            <a:r>
              <a:rPr lang="ru-RU" dirty="0" smtClean="0"/>
              <a:t>Среднее время жизни: 12 лет, минимальное время вхождения в список «активной» системы – 6 лет.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2790094"/>
            <a:ext cx="9144000" cy="0"/>
          </a:xfrm>
          <a:prstGeom prst="line">
            <a:avLst/>
          </a:prstGeom>
          <a:ln w="38100" cap="rnd">
            <a:solidFill>
              <a:schemeClr val="bg1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8584276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показатели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Количество поставок МИС, всего по РФ: </a:t>
            </a:r>
          </a:p>
          <a:p>
            <a:pPr lvl="1"/>
            <a:r>
              <a:rPr lang="ru-RU" sz="2800" dirty="0" smtClean="0"/>
              <a:t>4930 ЛПУ </a:t>
            </a:r>
          </a:p>
          <a:p>
            <a:pPr lvl="1"/>
            <a:r>
              <a:rPr lang="ru-RU" sz="2800" dirty="0" smtClean="0"/>
              <a:t>104,2 тыс. рабочих мест </a:t>
            </a:r>
          </a:p>
          <a:p>
            <a:pPr lvl="1"/>
            <a:r>
              <a:rPr lang="ru-RU" sz="2800" dirty="0" smtClean="0"/>
              <a:t>146,9 тыс. пользователей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772202831"/>
              </p:ext>
            </p:extLst>
          </p:nvPr>
        </p:nvGraphicFramePr>
        <p:xfrm>
          <a:off x="323528" y="3356992"/>
          <a:ext cx="83058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9683629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 uiExpand="1">
        <p:bldSub>
          <a:bldChart bld="category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Заказчики МИС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75061550"/>
              </p:ext>
            </p:extLst>
          </p:nvPr>
        </p:nvGraphicFramePr>
        <p:xfrm>
          <a:off x="1331640" y="1268760"/>
          <a:ext cx="61926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59238754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Показатели использования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3" y="1340769"/>
            <a:ext cx="8715405" cy="1824462"/>
          </a:xfrm>
        </p:spPr>
        <p:txBody>
          <a:bodyPr/>
          <a:lstStyle/>
          <a:p>
            <a:r>
              <a:rPr lang="ru-RU" dirty="0" smtClean="0"/>
              <a:t>Число рабочих мест: от 1 до свыше 1000 в 1 ЛПУ</a:t>
            </a:r>
          </a:p>
          <a:p>
            <a:r>
              <a:rPr lang="ru-RU" dirty="0" smtClean="0"/>
              <a:t>Среднее число в 1 ЛПУ: 21 рабочее место, 30 пользователей</a:t>
            </a:r>
          </a:p>
          <a:p>
            <a:pPr lvl="1"/>
            <a:r>
              <a:rPr lang="ru-RU" dirty="0" smtClean="0"/>
              <a:t>У «активных МИС»: 30 рабочих мест, 57 пользователей</a:t>
            </a:r>
          </a:p>
          <a:p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99764" y="3173322"/>
            <a:ext cx="8388134" cy="1107996"/>
            <a:chOff x="199764" y="3173322"/>
            <a:chExt cx="8388134" cy="1107996"/>
          </a:xfrm>
        </p:grpSpPr>
        <p:sp>
          <p:nvSpPr>
            <p:cNvPr id="4" name="TextBox 3"/>
            <p:cNvSpPr txBox="1"/>
            <p:nvPr/>
          </p:nvSpPr>
          <p:spPr>
            <a:xfrm>
              <a:off x="199764" y="3173322"/>
              <a:ext cx="22322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36.4%</a:t>
              </a:r>
              <a:endParaRPr lang="ru-RU" sz="6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67218" y="3311821"/>
              <a:ext cx="61206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solidFill>
                    <a:schemeClr val="bg1"/>
                  </a:solidFill>
                </a:rPr>
                <a:t>г</a:t>
              </a:r>
              <a:r>
                <a:rPr lang="ru-RU" sz="2400" dirty="0" smtClean="0">
                  <a:solidFill>
                    <a:schemeClr val="bg1"/>
                  </a:solidFill>
                </a:rPr>
                <a:t>осударственных ЛПУ используют МИС в своей работе. В прошлом году: 15%.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13266" y="4224880"/>
            <a:ext cx="8483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</a:rPr>
              <a:t>Количество пользователей МИС в госсекторе: </a:t>
            </a:r>
            <a:r>
              <a:rPr lang="ru-RU" sz="3200" i="1" dirty="0" smtClean="0">
                <a:solidFill>
                  <a:srgbClr val="FFFF00"/>
                </a:solidFill>
              </a:rPr>
              <a:t>4.9%</a:t>
            </a:r>
            <a:endParaRPr lang="ru-RU" sz="3200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9744" y="4885893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Муниципальные ЛПУ: </a:t>
            </a:r>
            <a:r>
              <a:rPr lang="ru-RU" sz="2800" dirty="0" smtClean="0">
                <a:solidFill>
                  <a:srgbClr val="FFFF00"/>
                </a:solidFill>
              </a:rPr>
              <a:t>43.3%</a:t>
            </a:r>
            <a:r>
              <a:rPr lang="ru-RU" sz="2800" dirty="0" smtClean="0">
                <a:solidFill>
                  <a:schemeClr val="bg1"/>
                </a:solidFill>
              </a:rPr>
              <a:t> (в 2011 г. – 58,9%)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Региональные ЛПУ: </a:t>
            </a:r>
            <a:r>
              <a:rPr lang="ru-RU" sz="2800" dirty="0" smtClean="0">
                <a:solidFill>
                  <a:srgbClr val="FFFF00"/>
                </a:solidFill>
              </a:rPr>
              <a:t>15.5%</a:t>
            </a:r>
            <a:r>
              <a:rPr lang="ru-RU" sz="2800" dirty="0" smtClean="0">
                <a:solidFill>
                  <a:schemeClr val="bg1"/>
                </a:solidFill>
              </a:rPr>
              <a:t> (в 2011 г. – 6,82%)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Федеральные ЛПУ: </a:t>
            </a:r>
            <a:r>
              <a:rPr lang="ru-RU" sz="2800" dirty="0" smtClean="0">
                <a:solidFill>
                  <a:srgbClr val="FFFF00"/>
                </a:solidFill>
              </a:rPr>
              <a:t>7.4%</a:t>
            </a:r>
            <a:r>
              <a:rPr lang="ru-RU" sz="2800" dirty="0" smtClean="0">
                <a:solidFill>
                  <a:schemeClr val="bg1"/>
                </a:solidFill>
              </a:rPr>
              <a:t> (в 2011 г. – 1,92%)</a:t>
            </a:r>
            <a:endParaRPr lang="ru-RU" sz="2800" dirty="0">
              <a:solidFill>
                <a:schemeClr val="bg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3165230"/>
            <a:ext cx="9144000" cy="0"/>
          </a:xfrm>
          <a:prstGeom prst="line">
            <a:avLst/>
          </a:prstGeom>
          <a:ln w="38100" cap="rnd">
            <a:solidFill>
              <a:schemeClr val="bg1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90697858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МИС по видам ЛПУ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453320754"/>
              </p:ext>
            </p:extLst>
          </p:nvPr>
        </p:nvGraphicFramePr>
        <p:xfrm>
          <a:off x="304800" y="1143000"/>
          <a:ext cx="8371656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5693739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category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 данные обзора </a:t>
            </a:r>
            <a:r>
              <a:rPr lang="ru-RU" dirty="0" err="1" smtClean="0"/>
              <a:t>МИСов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3" y="1340768"/>
            <a:ext cx="4573711" cy="4620295"/>
          </a:xfrm>
        </p:spPr>
        <p:txBody>
          <a:bodyPr/>
          <a:lstStyle/>
          <a:p>
            <a:r>
              <a:rPr lang="ru-RU" sz="2000" dirty="0" err="1" smtClean="0"/>
              <a:t>Медиалог</a:t>
            </a:r>
            <a:r>
              <a:rPr lang="ru-RU" sz="2000" dirty="0" smtClean="0"/>
              <a:t> (ПМТ)</a:t>
            </a:r>
          </a:p>
          <a:p>
            <a:r>
              <a:rPr lang="ru-RU" sz="2000" dirty="0" err="1" smtClean="0"/>
              <a:t>Интерин</a:t>
            </a:r>
            <a:endParaRPr lang="ru-RU" sz="2000" dirty="0" smtClean="0"/>
          </a:p>
          <a:p>
            <a:r>
              <a:rPr lang="ru-RU" sz="2000" dirty="0" smtClean="0"/>
              <a:t>КМИС</a:t>
            </a:r>
          </a:p>
          <a:p>
            <a:r>
              <a:rPr lang="ru-RU" sz="2000" dirty="0" err="1"/>
              <a:t>ТрастМед</a:t>
            </a:r>
            <a:r>
              <a:rPr lang="en-US" sz="2000" dirty="0" smtClean="0"/>
              <a:t> </a:t>
            </a:r>
            <a:r>
              <a:rPr lang="ru-RU" sz="2000" dirty="0" smtClean="0"/>
              <a:t>(</a:t>
            </a:r>
            <a:r>
              <a:rPr lang="ru-RU" sz="2000" dirty="0" err="1" smtClean="0"/>
              <a:t>СофтТраст</a:t>
            </a:r>
            <a:r>
              <a:rPr lang="ru-RU" sz="2000" dirty="0"/>
              <a:t>)</a:t>
            </a:r>
            <a:endParaRPr lang="ru-RU" sz="2000" dirty="0" smtClean="0"/>
          </a:p>
          <a:p>
            <a:r>
              <a:rPr lang="ru-RU" sz="2000" dirty="0" smtClean="0"/>
              <a:t>Эверест (АИТ-Холдинг)</a:t>
            </a:r>
          </a:p>
          <a:p>
            <a:r>
              <a:rPr lang="ru-RU" sz="2000" dirty="0" smtClean="0"/>
              <a:t>БАРС МИС (БАРС </a:t>
            </a:r>
            <a:r>
              <a:rPr lang="ru-RU" sz="2000" dirty="0" err="1" smtClean="0"/>
              <a:t>Груп</a:t>
            </a:r>
            <a:r>
              <a:rPr lang="ru-RU" sz="2000" dirty="0" smtClean="0"/>
              <a:t>)</a:t>
            </a:r>
          </a:p>
          <a:p>
            <a:r>
              <a:rPr lang="ru-RU" sz="2000" dirty="0" err="1" smtClean="0"/>
              <a:t>Инфомед</a:t>
            </a:r>
            <a:r>
              <a:rPr lang="ru-RU" sz="2000" dirty="0" smtClean="0"/>
              <a:t> (Информатика Сибири)</a:t>
            </a:r>
          </a:p>
          <a:p>
            <a:r>
              <a:rPr lang="ru-RU" sz="2000" dirty="0"/>
              <a:t>МИС «ИМЦ:ЛПУ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ПК «Здравоохранение» (КОМТЕК)</a:t>
            </a:r>
          </a:p>
          <a:p>
            <a:r>
              <a:rPr lang="ru-RU" sz="2000" dirty="0"/>
              <a:t>КИС Дока</a:t>
            </a:r>
            <a:r>
              <a:rPr lang="ru-RU" sz="2000" dirty="0" smtClean="0"/>
              <a:t>+ (</a:t>
            </a:r>
            <a:r>
              <a:rPr lang="ru-RU" sz="2000" dirty="0" err="1" smtClean="0"/>
              <a:t>МедИнТех</a:t>
            </a:r>
            <a:r>
              <a:rPr lang="ru-RU" sz="2000" dirty="0" smtClean="0"/>
              <a:t>)</a:t>
            </a:r>
          </a:p>
          <a:p>
            <a:r>
              <a:rPr lang="ru-RU" sz="2000" dirty="0" err="1" smtClean="0"/>
              <a:t>Ристар</a:t>
            </a:r>
            <a:endParaRPr lang="ru-RU" sz="2000" dirty="0" smtClean="0"/>
          </a:p>
          <a:p>
            <a:r>
              <a:rPr lang="ru-RU" sz="2000" dirty="0" smtClean="0"/>
              <a:t>Самсон-Виста</a:t>
            </a:r>
          </a:p>
          <a:p>
            <a:r>
              <a:rPr lang="ru-RU" sz="2000" dirty="0" smtClean="0"/>
              <a:t>МИС </a:t>
            </a:r>
            <a:r>
              <a:rPr lang="ru-RU" sz="2000" dirty="0"/>
              <a:t>«</a:t>
            </a:r>
            <a:r>
              <a:rPr lang="ru-RU" sz="2000" dirty="0" err="1"/>
              <a:t>МедОфис</a:t>
            </a:r>
            <a:r>
              <a:rPr lang="ru-RU" sz="2000" dirty="0" smtClean="0"/>
              <a:t>» (</a:t>
            </a:r>
            <a:r>
              <a:rPr lang="ru-RU" sz="2000" dirty="0" err="1" smtClean="0"/>
              <a:t>Сиамс</a:t>
            </a:r>
            <a:r>
              <a:rPr lang="ru-RU" sz="2000" dirty="0" smtClean="0"/>
              <a:t>-Сервис)</a:t>
            </a:r>
          </a:p>
          <a:p>
            <a:r>
              <a:rPr lang="ru-RU" sz="2000" dirty="0" smtClean="0"/>
              <a:t>ИС "ИСКУС« (</a:t>
            </a:r>
            <a:r>
              <a:rPr lang="ru-RU" sz="2000" dirty="0" err="1" smtClean="0"/>
              <a:t>Социопрогресс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1293838"/>
            <a:ext cx="2880320" cy="3744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24128" y="5229200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</a:rPr>
              <a:t>Читайте полный обзор рынка МИС в журнале «Врач и информационные технологии», №3 2012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62366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649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928236" y="-387424"/>
            <a:ext cx="10646841" cy="724542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99003" y="5229200"/>
            <a:ext cx="839236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МИС: самое важное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872196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340768"/>
            <a:ext cx="7670055" cy="1296144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Что должен знать главный врач об информатизации?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396226"/>
            <a:ext cx="1152128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2708920"/>
            <a:ext cx="86409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«Медицинская информационная система» (МИС) трактуется очень по разному.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несколько уровней развития МИС. Учет услуг и статистика – лишь первая ступень развития.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Информатизация: процесс долгий, затратный и очень сложный. К нему нужно относится с учетом интересов всех сторон: от медсестры до министра.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МИС предлагает много решений, но все они имеют разную степень зрелости и целей создания.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773228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629996" y="1628800"/>
            <a:ext cx="822960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098284"/>
            <a:ext cx="83696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Компания «Комплексные медицинские 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информационные системы» (К-МИС)</a:t>
            </a:r>
          </a:p>
          <a:p>
            <a:pPr algn="r"/>
            <a:endParaRPr lang="ru-RU" sz="2400" b="1" dirty="0" smtClean="0">
              <a:solidFill>
                <a:schemeClr val="bg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Контактная информация: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Наш сайт </a:t>
            </a:r>
            <a:r>
              <a:rPr lang="en-US" b="1" dirty="0" smtClean="0">
                <a:solidFill>
                  <a:schemeClr val="bg1"/>
                </a:solidFill>
              </a:rPr>
              <a:t>http://www.kmis.ru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Электронная почта: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info@kmis.ru</a:t>
            </a:r>
            <a:endParaRPr lang="ru-RU" b="1" dirty="0" smtClean="0">
              <a:solidFill>
                <a:schemeClr val="bg1"/>
              </a:solidFill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Телефон: (8142) 67-20-10</a:t>
            </a:r>
            <a:endParaRPr lang="en-US" dirty="0" smtClean="0">
              <a:solidFill>
                <a:schemeClr val="bg1"/>
              </a:solidFill>
            </a:endParaRPr>
          </a:p>
          <a:p>
            <a:pPr algn="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 лебедь, рак и щука</a:t>
            </a:r>
            <a:endParaRPr lang="ru-RU" dirty="0"/>
          </a:p>
        </p:txBody>
      </p:sp>
      <p:pic>
        <p:nvPicPr>
          <p:cNvPr id="6" name="Содержимое 5" descr="cob2swan_001180_tnb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1000" y="1219200"/>
            <a:ext cx="2517584" cy="16753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Rak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2800" y="1219200"/>
            <a:ext cx="2362200" cy="16440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Rak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48400" y="1219200"/>
            <a:ext cx="2514600" cy="1609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0" y="3048000"/>
            <a:ext cx="9144000" cy="0"/>
          </a:xfrm>
          <a:prstGeom prst="line">
            <a:avLst/>
          </a:prstGeom>
          <a:ln w="38100" cap="rnd">
            <a:solidFill>
              <a:schemeClr val="bg1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Рисунок21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04800" y="3200402"/>
            <a:ext cx="2590800" cy="26601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3364526"/>
            <a:ext cx="2209800" cy="19943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800" b="1" dirty="0" smtClean="0">
                <a:solidFill>
                  <a:srgbClr val="FFFF00"/>
                </a:solidFill>
              </a:rPr>
              <a:t>Руководство ЛПУ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 Много </a:t>
            </a:r>
            <a:r>
              <a:rPr lang="ru-RU" dirty="0" err="1" smtClean="0">
                <a:solidFill>
                  <a:schemeClr val="bg1"/>
                </a:solidFill>
              </a:rPr>
              <a:t>статотчетов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dirty="0" smtClean="0">
                <a:solidFill>
                  <a:schemeClr val="bg1"/>
                </a:solidFill>
              </a:rPr>
              <a:t> Оплата услуг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 Контроль персонала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dirty="0" smtClean="0">
                <a:solidFill>
                  <a:schemeClr val="bg1"/>
                </a:solidFill>
              </a:rPr>
              <a:t> Автоматизирован-</a:t>
            </a:r>
            <a:r>
              <a:rPr lang="ru-RU" sz="1800" dirty="0" err="1" smtClean="0">
                <a:solidFill>
                  <a:schemeClr val="bg1"/>
                </a:solidFill>
              </a:rPr>
              <a:t>ное</a:t>
            </a:r>
            <a:r>
              <a:rPr lang="ru-RU" sz="1800" dirty="0" smtClean="0">
                <a:solidFill>
                  <a:schemeClr val="bg1"/>
                </a:solidFill>
              </a:rPr>
              <a:t> управление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….</a:t>
            </a:r>
            <a:endParaRPr lang="ru-RU" sz="1800" dirty="0" smtClean="0">
              <a:solidFill>
                <a:schemeClr val="bg1"/>
              </a:solidFill>
            </a:endParaRPr>
          </a:p>
        </p:txBody>
      </p:sp>
      <p:pic>
        <p:nvPicPr>
          <p:cNvPr id="13" name="Рисунок 12" descr="Рисунок21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48000" y="3200404"/>
            <a:ext cx="2895600" cy="26601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00400" y="3364526"/>
            <a:ext cx="2590800" cy="22436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800" b="1" dirty="0" smtClean="0">
                <a:solidFill>
                  <a:srgbClr val="FFFF00"/>
                </a:solidFill>
              </a:rPr>
              <a:t>Врачи и медсестры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 Убрать отчеты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Сократить рутинную работа по документации</a:t>
            </a:r>
            <a:endParaRPr lang="ru-RU" sz="18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 Повысить качество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Помощь в принятии решений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….</a:t>
            </a:r>
          </a:p>
        </p:txBody>
      </p:sp>
      <p:pic>
        <p:nvPicPr>
          <p:cNvPr id="15" name="Рисунок 14" descr="Рисунок21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45195" y="3200401"/>
            <a:ext cx="2895600" cy="266010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97595" y="3386661"/>
            <a:ext cx="2590800" cy="19943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800" b="1" dirty="0" smtClean="0">
                <a:solidFill>
                  <a:srgbClr val="FFFF00"/>
                </a:solidFill>
              </a:rPr>
              <a:t>МЗСР, ФОМС, МИАЦ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 Учет ресурсов, кадров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dirty="0" smtClean="0">
                <a:solidFill>
                  <a:schemeClr val="bg1"/>
                </a:solidFill>
              </a:rPr>
              <a:t> Контроль финансов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Готовые отчеты для задач ОУЗ (но не для ЛПУ)</a:t>
            </a:r>
            <a:endParaRPr lang="ru-RU" sz="18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Внедрение облаков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1800" dirty="0" smtClean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7285" y="6050524"/>
            <a:ext cx="8208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одной МИС ждут решения всего и сразу!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179512" y="5839945"/>
            <a:ext cx="882824" cy="882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20939581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313856" y="6029672"/>
            <a:ext cx="5634717" cy="632136"/>
            <a:chOff x="542428" y="3478415"/>
            <a:chExt cx="5634717" cy="632136"/>
          </a:xfrm>
        </p:grpSpPr>
        <p:pic>
          <p:nvPicPr>
            <p:cNvPr id="10" name="Объект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 flipH="1">
              <a:off x="2520759" y="3510130"/>
              <a:ext cx="457143" cy="457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1544409" y="3501008"/>
              <a:ext cx="457143" cy="457143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542428" y="3611503"/>
              <a:ext cx="457143" cy="457143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3391419" y="3478415"/>
              <a:ext cx="457143" cy="457143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4356081" y="3478415"/>
              <a:ext cx="457143" cy="457143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5312250" y="3501008"/>
              <a:ext cx="457143" cy="457143"/>
            </a:xfrm>
            <a:prstGeom prst="rect">
              <a:avLst/>
            </a:prstGeom>
          </p:spPr>
        </p:pic>
        <p:pic>
          <p:nvPicPr>
            <p:cNvPr id="16" name="Объект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 flipH="1">
              <a:off x="1839368" y="3653408"/>
              <a:ext cx="457143" cy="457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864255" y="3653408"/>
              <a:ext cx="457143" cy="457143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5024125" y="3501008"/>
              <a:ext cx="457143" cy="457143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3914740" y="3572084"/>
              <a:ext cx="457143" cy="457143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4737052" y="3630815"/>
              <a:ext cx="457143" cy="457143"/>
            </a:xfrm>
            <a:prstGeom prst="rect">
              <a:avLst/>
            </a:prstGeom>
          </p:spPr>
        </p:pic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2074814" y="3572083"/>
              <a:ext cx="457143" cy="457143"/>
            </a:xfrm>
            <a:prstGeom prst="rect">
              <a:avLst/>
            </a:prstGeom>
          </p:spPr>
        </p:pic>
        <p:pic>
          <p:nvPicPr>
            <p:cNvPr id="22" name="Объект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 flipH="1">
              <a:off x="1145839" y="3501008"/>
              <a:ext cx="457143" cy="457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5720002" y="3501008"/>
              <a:ext cx="457143" cy="457143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3022410" y="3573840"/>
              <a:ext cx="457143" cy="457143"/>
            </a:xfrm>
            <a:prstGeom prst="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5491431" y="3611503"/>
              <a:ext cx="457143" cy="457143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2749331" y="3653408"/>
              <a:ext cx="457143" cy="457143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3686169" y="3573839"/>
              <a:ext cx="457143" cy="457143"/>
            </a:xfrm>
            <a:prstGeom prst="rect">
              <a:avLst/>
            </a:prstGeom>
          </p:spPr>
        </p:pic>
      </p:grp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Кол-во лебедей, раков и щук</a:t>
            </a:r>
            <a:endParaRPr lang="ru-RU" sz="44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5157192"/>
            <a:ext cx="914286" cy="91428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5157192"/>
            <a:ext cx="914286" cy="9142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4364" y="5157192"/>
            <a:ext cx="914286" cy="9142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8650" y="5134599"/>
            <a:ext cx="914286" cy="9142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3312" y="5134599"/>
            <a:ext cx="914286" cy="9142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9481" y="5157192"/>
            <a:ext cx="914286" cy="91428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013767" y="5157192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626 тыс. врачей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1328 тыс. медсестер</a:t>
            </a:r>
            <a:endParaRPr lang="ru-RU" sz="2000" dirty="0">
              <a:solidFill>
                <a:schemeClr val="bg1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425428" y="4941168"/>
            <a:ext cx="8350053" cy="0"/>
          </a:xfrm>
          <a:prstGeom prst="line">
            <a:avLst/>
          </a:prstGeom>
          <a:ln w="222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Рисунок 3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124" y="3717032"/>
            <a:ext cx="914286" cy="914286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4408" y="3527481"/>
            <a:ext cx="1103837" cy="1103837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93838" y="3545947"/>
            <a:ext cx="1337365" cy="133736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013767" y="3860686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8960 ЛПУ (государственных)</a:t>
            </a:r>
            <a:endParaRPr lang="ru-RU" sz="2000" dirty="0">
              <a:solidFill>
                <a:schemeClr val="bg1"/>
              </a:solidFill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465606" y="3527481"/>
            <a:ext cx="8350053" cy="0"/>
          </a:xfrm>
          <a:prstGeom prst="line">
            <a:avLst/>
          </a:prstGeom>
          <a:ln w="222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Рисунок 36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815" y="2204864"/>
            <a:ext cx="1730941" cy="1730941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6013767" y="2446004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83 региона со своими ОУЗ, МИАЦ, ТФОМС и т.д.</a:t>
            </a:r>
            <a:endParaRPr lang="ru-RU" sz="2000" dirty="0">
              <a:solidFill>
                <a:schemeClr val="bg1"/>
              </a:solidFill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562024" y="2132856"/>
            <a:ext cx="8350053" cy="0"/>
          </a:xfrm>
          <a:prstGeom prst="line">
            <a:avLst/>
          </a:prstGeom>
          <a:ln w="222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416" y="953115"/>
            <a:ext cx="1512789" cy="151278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5981380" y="1115752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МЗСР РФ, ФФОМС – инициаторы проекта ЕГИСЗ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520626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/>
      <p:bldP spid="38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ЕГИСЗ и ЛПУ: </a:t>
            </a:r>
            <a:r>
              <a:rPr lang="ru-RU" sz="4400" smtClean="0"/>
              <a:t>для чего МИС?</a:t>
            </a:r>
            <a:endParaRPr lang="ru-RU" sz="4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5180040"/>
              </p:ext>
            </p:extLst>
          </p:nvPr>
        </p:nvGraphicFramePr>
        <p:xfrm>
          <a:off x="179512" y="1052736"/>
          <a:ext cx="8715376" cy="433324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4357688"/>
                <a:gridCol w="43576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Критерии автоматизации -  ЕГИСЗ</a:t>
                      </a:r>
                      <a:endParaRPr lang="ru-RU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Критерии автоматизации - ЛПУ</a:t>
                      </a:r>
                      <a:endParaRPr lang="ru-RU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Персонифицированный учет оказанной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Ведение полноценной электронной медицинской карты (ЭМК)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Взаиморасчеты за оказанную медицинскую помощь (для учреждений, участвующих в ОМС)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Взаиморасчеты за всю оказанную медицинскую помощь: ОМС, ДМС, платные услуги, договора, бюджеты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Анализ деятельности и формирование отчетности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Государственная статистика, собственные отчеты для управления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Учет административно-хозяйственной деятельности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Автоматизация</a:t>
                      </a:r>
                      <a:r>
                        <a:rPr lang="ru-RU" sz="1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аптеки, пищеблока, учет ресурсов и расходов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Электронная регистратура, запись на прием к врачу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Запись к врачу через Интернет, ведение электронных листов ожиданий ВТМП, сайт ЛПУ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Интеграция с централизованными </a:t>
                      </a:r>
                      <a:r>
                        <a:rPr lang="ru-RU" sz="1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компонентами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Интеграция с реестром застрахованных, НСИ ФОМС, обмен с другими ЛПУ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94548" y="5562220"/>
            <a:ext cx="8208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МИС – для учета услуг, статистики и счетов?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13" y="5398533"/>
            <a:ext cx="882824" cy="882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654169440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Выбирая МИС, понимаем:</a:t>
            </a:r>
            <a:endParaRPr lang="ru-RU" dirty="0"/>
          </a:p>
        </p:txBody>
      </p:sp>
      <p:pic>
        <p:nvPicPr>
          <p:cNvPr id="4" name="Содержимое 3" descr="session_256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2276872"/>
            <a:ext cx="2211388" cy="2211388"/>
          </a:xfrm>
        </p:spPr>
      </p:pic>
      <p:sp>
        <p:nvSpPr>
          <p:cNvPr id="5" name="Прямоугольник 4"/>
          <p:cNvSpPr/>
          <p:nvPr/>
        </p:nvSpPr>
        <p:spPr>
          <a:xfrm>
            <a:off x="2514600" y="1143000"/>
            <a:ext cx="6477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Только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удовлетворив потребности каждого участника системы здравоохранения</a:t>
            </a:r>
            <a:r>
              <a:rPr lang="ru-RU" sz="2400" dirty="0" smtClean="0">
                <a:solidFill>
                  <a:schemeClr val="bg1"/>
                </a:solidFill>
              </a:rPr>
              <a:t>, можно надеется на успех проекта.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 Негативная оценка и отсутствие практической пользы хотя бы для одного из участников =  препятствие для всего проекта, риски стагнации и развала. </a:t>
            </a:r>
          </a:p>
          <a:p>
            <a:pPr>
              <a:buFont typeface="Arial" pitchFamily="34" charset="0"/>
              <a:buChar char="•"/>
            </a:pP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Вывод: нельзя делать автоматизацию только для кого-то одного. Принимая решение, нужно учесть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баланс интересов </a:t>
            </a:r>
            <a:r>
              <a:rPr lang="ru-RU" sz="2400" dirty="0" smtClean="0">
                <a:solidFill>
                  <a:schemeClr val="bg1"/>
                </a:solidFill>
              </a:rPr>
              <a:t>всех участников</a:t>
            </a:r>
          </a:p>
          <a:p>
            <a:endParaRPr lang="ru-RU" sz="1600" b="1" dirty="0" smtClean="0">
              <a:solidFill>
                <a:srgbClr val="FFC000"/>
              </a:solidFill>
            </a:endParaRPr>
          </a:p>
          <a:p>
            <a:r>
              <a:rPr lang="ru-RU" sz="2400" b="1" dirty="0" smtClean="0">
                <a:solidFill>
                  <a:srgbClr val="FFC000"/>
                </a:solidFill>
              </a:rPr>
              <a:t>Цель МИС: «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каждому</a:t>
            </a:r>
            <a:r>
              <a:rPr lang="ru-RU" sz="2400" b="1" dirty="0" smtClean="0">
                <a:solidFill>
                  <a:srgbClr val="FFC000"/>
                </a:solidFill>
              </a:rPr>
              <a:t>».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1326811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543" y="188640"/>
            <a:ext cx="8382000" cy="1329595"/>
          </a:xfrm>
        </p:spPr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 ЛПУ – много задач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 bwMode="auto">
          <a:xfrm>
            <a:off x="1227626" y="1052737"/>
            <a:ext cx="3132716" cy="2412334"/>
          </a:xfrm>
          <a:prstGeom prst="ellipse">
            <a:avLst/>
          </a:prstGeom>
          <a:gradFill>
            <a:gsLst>
              <a:gs pos="0">
                <a:schemeClr val="accent2">
                  <a:shade val="63000"/>
                  <a:satMod val="165000"/>
                  <a:alpha val="45000"/>
                </a:schemeClr>
              </a:gs>
              <a:gs pos="30000">
                <a:schemeClr val="accent2">
                  <a:shade val="58000"/>
                  <a:satMod val="165000"/>
                  <a:alpha val="45000"/>
                </a:schemeClr>
              </a:gs>
              <a:gs pos="75000">
                <a:schemeClr val="accent2">
                  <a:shade val="30000"/>
                  <a:satMod val="175000"/>
                  <a:alpha val="46000"/>
                </a:schemeClr>
              </a:gs>
              <a:gs pos="100000">
                <a:schemeClr val="accent2">
                  <a:shade val="15000"/>
                  <a:satMod val="175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Качество мед. помощи, поддержка ЛДП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611560" y="3056474"/>
            <a:ext cx="3139183" cy="260477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  <a:alpha val="66000"/>
                </a:schemeClr>
              </a:gs>
              <a:gs pos="30000">
                <a:schemeClr val="tx2">
                  <a:lumMod val="60000"/>
                  <a:lumOff val="40000"/>
                  <a:alpha val="65000"/>
                </a:schemeClr>
              </a:gs>
              <a:gs pos="75000">
                <a:schemeClr val="tx2">
                  <a:lumMod val="50000"/>
                  <a:alpha val="72000"/>
                </a:schemeClr>
              </a:gs>
              <a:gs pos="100000">
                <a:schemeClr val="tx2">
                  <a:alpha val="87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Электронная медицинская карта</a:t>
            </a:r>
          </a:p>
        </p:txBody>
      </p:sp>
      <p:sp>
        <p:nvSpPr>
          <p:cNvPr id="6" name="Овал 5"/>
          <p:cNvSpPr/>
          <p:nvPr/>
        </p:nvSpPr>
        <p:spPr bwMode="auto">
          <a:xfrm>
            <a:off x="2912543" y="4259575"/>
            <a:ext cx="3048000" cy="2337777"/>
          </a:xfrm>
          <a:prstGeom prst="ellipse">
            <a:avLst/>
          </a:prstGeom>
          <a:gradFill>
            <a:gsLst>
              <a:gs pos="0">
                <a:schemeClr val="accent1">
                  <a:lumMod val="40000"/>
                  <a:lumOff val="60000"/>
                  <a:alpha val="70000"/>
                </a:schemeClr>
              </a:gs>
              <a:gs pos="30000">
                <a:schemeClr val="accent1">
                  <a:lumMod val="60000"/>
                  <a:lumOff val="40000"/>
                  <a:alpha val="78000"/>
                </a:schemeClr>
              </a:gs>
              <a:gs pos="75000">
                <a:schemeClr val="accent1">
                  <a:lumMod val="75000"/>
                  <a:alpha val="71000"/>
                </a:schemeClr>
              </a:gs>
              <a:gs pos="100000">
                <a:schemeClr val="accent1">
                  <a:lumMod val="50000"/>
                  <a:alpha val="79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Лаборатория, радиология и т.д.</a:t>
            </a:r>
          </a:p>
        </p:txBody>
      </p:sp>
      <p:sp>
        <p:nvSpPr>
          <p:cNvPr id="7" name="Овал 6"/>
          <p:cNvSpPr/>
          <p:nvPr/>
        </p:nvSpPr>
        <p:spPr bwMode="auto">
          <a:xfrm>
            <a:off x="5087405" y="2855080"/>
            <a:ext cx="3117873" cy="2604775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  <a:alpha val="78000"/>
                </a:schemeClr>
              </a:gs>
              <a:gs pos="30000">
                <a:schemeClr val="accent4">
                  <a:lumMod val="60000"/>
                  <a:lumOff val="40000"/>
                  <a:alpha val="87000"/>
                </a:schemeClr>
              </a:gs>
              <a:gs pos="75000">
                <a:schemeClr val="accent4">
                  <a:lumMod val="75000"/>
                  <a:alpha val="79000"/>
                </a:schemeClr>
              </a:gs>
              <a:gs pos="100000">
                <a:schemeClr val="accent4">
                  <a:lumMod val="50000"/>
                  <a:alpha val="83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Финансовый контроль, отчетность, учет ресурсов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4360342" y="1052736"/>
            <a:ext cx="3235993" cy="2439933"/>
          </a:xfrm>
          <a:prstGeom prst="ellipse">
            <a:avLst/>
          </a:prstGeom>
          <a:gradFill>
            <a:gsLst>
              <a:gs pos="0">
                <a:schemeClr val="accent3">
                  <a:lumMod val="40000"/>
                  <a:lumOff val="60000"/>
                  <a:alpha val="83000"/>
                </a:schemeClr>
              </a:gs>
              <a:gs pos="30000">
                <a:schemeClr val="accent3">
                  <a:lumMod val="60000"/>
                  <a:lumOff val="40000"/>
                  <a:alpha val="76000"/>
                </a:schemeClr>
              </a:gs>
              <a:gs pos="75000">
                <a:schemeClr val="accent3">
                  <a:lumMod val="75000"/>
                  <a:alpha val="79000"/>
                </a:schemeClr>
              </a:gs>
              <a:gs pos="100000">
                <a:schemeClr val="accent3">
                  <a:lumMod val="50000"/>
                  <a:alpha val="83000"/>
                </a:schemeClr>
              </a:gs>
            </a:gsLst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Возможности для пациентов</a:t>
            </a:r>
          </a:p>
        </p:txBody>
      </p:sp>
      <p:pic>
        <p:nvPicPr>
          <p:cNvPr id="3" name="Рисунок 2" descr="Рисунок8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69743" y="2446873"/>
            <a:ext cx="2133600" cy="21367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21311" y="3160270"/>
            <a:ext cx="1630463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МИС</a:t>
            </a:r>
          </a:p>
        </p:txBody>
      </p:sp>
    </p:spTree>
    <p:extLst>
      <p:ext uri="{BB962C8B-B14F-4D97-AF65-F5344CB8AC3E}">
        <p14:creationId xmlns:p14="http://schemas.microsoft.com/office/powerpoint/2010/main" xmlns="" val="379693281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85" y="260648"/>
            <a:ext cx="9068415" cy="664797"/>
          </a:xfrm>
        </p:spPr>
        <p:txBody>
          <a:bodyPr/>
          <a:lstStyle/>
          <a:p>
            <a:r>
              <a:rPr lang="ru-RU" sz="4000" dirty="0" smtClean="0"/>
              <a:t>«Хорошая МИС»: много функций</a:t>
            </a:r>
            <a:endParaRPr lang="ru-RU" sz="40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609600" y="2277396"/>
            <a:ext cx="2209799" cy="984397"/>
            <a:chOff x="609600" y="2743200"/>
            <a:chExt cx="2209799" cy="984397"/>
          </a:xfrm>
        </p:grpSpPr>
        <p:pic>
          <p:nvPicPr>
            <p:cNvPr id="3" name="Рисунок 2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016004" y="3115736"/>
              <a:ext cx="167640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2000" dirty="0" smtClean="0">
                  <a:solidFill>
                    <a:schemeClr val="bg1"/>
                  </a:solidFill>
                </a:rPr>
                <a:t>Медицинская документация</a:t>
              </a:r>
              <a:endParaRPr lang="ru-RU" sz="18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835218" y="2277396"/>
            <a:ext cx="2209799" cy="984397"/>
            <a:chOff x="609600" y="2743200"/>
            <a:chExt cx="2209799" cy="984397"/>
          </a:xfrm>
        </p:grpSpPr>
        <p:pic>
          <p:nvPicPr>
            <p:cNvPr id="14" name="Рисунок 13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016004" y="3115736"/>
              <a:ext cx="1676400" cy="2215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600" dirty="0" smtClean="0">
                  <a:solidFill>
                    <a:schemeClr val="bg1"/>
                  </a:solidFill>
                </a:rPr>
                <a:t>Диспансеризация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050776" y="2277396"/>
            <a:ext cx="2209799" cy="984397"/>
            <a:chOff x="609600" y="2743200"/>
            <a:chExt cx="2209799" cy="984397"/>
          </a:xfrm>
        </p:grpSpPr>
        <p:pic>
          <p:nvPicPr>
            <p:cNvPr id="17" name="Рисунок 16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016004" y="3115736"/>
              <a:ext cx="1676400" cy="4985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800" dirty="0" smtClean="0">
                  <a:solidFill>
                    <a:schemeClr val="bg1"/>
                  </a:solidFill>
                </a:rPr>
                <a:t>Медицинская статистика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-50805" y="3344196"/>
            <a:ext cx="2209799" cy="984397"/>
            <a:chOff x="609600" y="2743200"/>
            <a:chExt cx="2209799" cy="984397"/>
          </a:xfrm>
        </p:grpSpPr>
        <p:pic>
          <p:nvPicPr>
            <p:cNvPr id="20" name="Рисунок 19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016004" y="3115736"/>
              <a:ext cx="1676400" cy="4985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800" dirty="0" smtClean="0">
                  <a:solidFill>
                    <a:schemeClr val="bg1"/>
                  </a:solidFill>
                </a:rPr>
                <a:t>Учет платных услуг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167459" y="3344196"/>
            <a:ext cx="2209799" cy="984397"/>
            <a:chOff x="609600" y="2743200"/>
            <a:chExt cx="2209799" cy="984397"/>
          </a:xfrm>
        </p:grpSpPr>
        <p:pic>
          <p:nvPicPr>
            <p:cNvPr id="23" name="Рисунок 22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016004" y="3115736"/>
              <a:ext cx="1676400" cy="4985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800" dirty="0" smtClean="0">
                  <a:solidFill>
                    <a:schemeClr val="bg1"/>
                  </a:solidFill>
                </a:rPr>
                <a:t>Автоматизация аптеки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4394190" y="3344196"/>
            <a:ext cx="2209799" cy="984397"/>
            <a:chOff x="609600" y="2743200"/>
            <a:chExt cx="2209799" cy="984397"/>
          </a:xfrm>
        </p:grpSpPr>
        <p:pic>
          <p:nvPicPr>
            <p:cNvPr id="26" name="Рисунок 25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016004" y="3115736"/>
              <a:ext cx="1676400" cy="4985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800" dirty="0" smtClean="0">
                  <a:solidFill>
                    <a:schemeClr val="bg1"/>
                  </a:solidFill>
                </a:rPr>
                <a:t>Служба питания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612455" y="3344196"/>
            <a:ext cx="2209799" cy="984397"/>
            <a:chOff x="609600" y="2743200"/>
            <a:chExt cx="2209799" cy="984397"/>
          </a:xfrm>
        </p:grpSpPr>
        <p:pic>
          <p:nvPicPr>
            <p:cNvPr id="29" name="Рисунок 28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016004" y="3115736"/>
              <a:ext cx="1676400" cy="4985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800" dirty="0" smtClean="0">
                  <a:solidFill>
                    <a:schemeClr val="bg1"/>
                  </a:solidFill>
                </a:rPr>
                <a:t>Учет </a:t>
              </a:r>
              <a:br>
                <a:rPr lang="ru-RU" sz="1800" dirty="0" smtClean="0">
                  <a:solidFill>
                    <a:schemeClr val="bg1"/>
                  </a:solidFill>
                </a:rPr>
              </a:br>
              <a:r>
                <a:rPr lang="ru-RU" sz="1800" dirty="0" smtClean="0">
                  <a:solidFill>
                    <a:schemeClr val="bg1"/>
                  </a:solidFill>
                </a:rPr>
                <a:t>кадров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066800" y="4410996"/>
            <a:ext cx="2209799" cy="984397"/>
            <a:chOff x="609600" y="2743200"/>
            <a:chExt cx="2209799" cy="984397"/>
          </a:xfrm>
        </p:grpSpPr>
        <p:pic>
          <p:nvPicPr>
            <p:cNvPr id="32" name="Рисунок 31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1016004" y="3115736"/>
              <a:ext cx="1676400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dirty="0" smtClean="0">
                  <a:solidFill>
                    <a:schemeClr val="bg1"/>
                  </a:solidFill>
                </a:rPr>
                <a:t>Временная </a:t>
              </a:r>
              <a:r>
                <a:rPr lang="ru-RU" sz="1200" dirty="0" smtClean="0">
                  <a:solidFill>
                    <a:schemeClr val="bg1"/>
                  </a:solidFill>
                </a:rPr>
                <a:t>нетрудоспособность</a:t>
              </a:r>
              <a:endParaRPr lang="ru-RU" sz="18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3283792" y="4410996"/>
            <a:ext cx="2209799" cy="984397"/>
            <a:chOff x="609600" y="2743200"/>
            <a:chExt cx="2209799" cy="984397"/>
          </a:xfrm>
        </p:grpSpPr>
        <p:pic>
          <p:nvPicPr>
            <p:cNvPr id="35" name="Рисунок 34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016004" y="3115736"/>
              <a:ext cx="1676400" cy="5816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400" dirty="0" smtClean="0">
                  <a:solidFill>
                    <a:schemeClr val="bg1"/>
                  </a:solidFill>
                </a:rPr>
                <a:t>Дополнительное лекарственное обеспечение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3733800" y="1286796"/>
            <a:ext cx="2209799" cy="984397"/>
            <a:chOff x="609600" y="2743200"/>
            <a:chExt cx="2209799" cy="984397"/>
          </a:xfrm>
        </p:grpSpPr>
        <p:pic>
          <p:nvPicPr>
            <p:cNvPr id="38" name="Рисунок 37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016004" y="3115736"/>
              <a:ext cx="1676400" cy="4985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800" dirty="0" smtClean="0">
                  <a:solidFill>
                    <a:schemeClr val="bg1"/>
                  </a:solidFill>
                </a:rPr>
                <a:t>Взаиморасчеты по ОМС и ДМС</a:t>
              </a: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524000" y="1286796"/>
            <a:ext cx="2209799" cy="984397"/>
            <a:chOff x="609600" y="2743200"/>
            <a:chExt cx="2209799" cy="984397"/>
          </a:xfrm>
        </p:grpSpPr>
        <p:pic>
          <p:nvPicPr>
            <p:cNvPr id="41" name="Рисунок 40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016004" y="3115736"/>
              <a:ext cx="1676400" cy="1661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200" dirty="0" err="1" smtClean="0">
                  <a:solidFill>
                    <a:schemeClr val="bg1"/>
                  </a:solidFill>
                </a:rPr>
                <a:t>Вакцинопрофилактика</a:t>
              </a:r>
              <a:endParaRPr lang="ru-RU" sz="12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5960531" y="1286796"/>
            <a:ext cx="2209799" cy="984397"/>
            <a:chOff x="609600" y="2743200"/>
            <a:chExt cx="2209799" cy="984397"/>
          </a:xfrm>
        </p:grpSpPr>
        <p:pic>
          <p:nvPicPr>
            <p:cNvPr id="44" name="Рисунок 43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1016004" y="3115736"/>
              <a:ext cx="1676400" cy="4985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800" dirty="0" smtClean="0">
                  <a:solidFill>
                    <a:schemeClr val="bg1"/>
                  </a:solidFill>
                </a:rPr>
                <a:t>Медицинская документация</a:t>
              </a: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8839200" y="3344196"/>
            <a:ext cx="2209799" cy="984397"/>
            <a:chOff x="609600" y="2743200"/>
            <a:chExt cx="2209799" cy="984397"/>
          </a:xfrm>
        </p:grpSpPr>
        <p:pic>
          <p:nvPicPr>
            <p:cNvPr id="47" name="Рисунок 46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1016004" y="3115736"/>
              <a:ext cx="1676400" cy="2492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800" dirty="0" smtClean="0">
                  <a:solidFill>
                    <a:schemeClr val="bg1"/>
                  </a:solidFill>
                </a:rPr>
                <a:t>Интеграция</a:t>
              </a: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-1618885" y="2288890"/>
            <a:ext cx="2209799" cy="984397"/>
            <a:chOff x="609600" y="2743200"/>
            <a:chExt cx="2209799" cy="984397"/>
          </a:xfrm>
        </p:grpSpPr>
        <p:pic>
          <p:nvPicPr>
            <p:cNvPr id="50" name="Рисунок 49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1016004" y="3115736"/>
              <a:ext cx="167640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2000" dirty="0" smtClean="0">
                  <a:solidFill>
                    <a:schemeClr val="bg1"/>
                  </a:solidFill>
                </a:rPr>
                <a:t>Приемный покой</a:t>
              </a:r>
              <a:endParaRPr lang="ru-RU" sz="18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7280696" y="2277396"/>
            <a:ext cx="2209799" cy="984397"/>
            <a:chOff x="609600" y="2743200"/>
            <a:chExt cx="2209799" cy="984397"/>
          </a:xfrm>
        </p:grpSpPr>
        <p:pic>
          <p:nvPicPr>
            <p:cNvPr id="53" name="Рисунок 52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1016004" y="3115736"/>
              <a:ext cx="167640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2000" dirty="0" smtClean="0">
                  <a:solidFill>
                    <a:schemeClr val="bg1"/>
                  </a:solidFill>
                </a:rPr>
                <a:t>Вызова врача на дом</a:t>
              </a:r>
              <a:endParaRPr lang="ru-RU" sz="18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5509410" y="4410996"/>
            <a:ext cx="2209799" cy="984397"/>
            <a:chOff x="609600" y="2743200"/>
            <a:chExt cx="2209799" cy="984397"/>
          </a:xfrm>
        </p:grpSpPr>
        <p:pic>
          <p:nvPicPr>
            <p:cNvPr id="56" name="Рисунок 55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1016004" y="3115736"/>
              <a:ext cx="1676400" cy="2492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dirty="0" err="1" smtClean="0">
                  <a:solidFill>
                    <a:schemeClr val="bg1"/>
                  </a:solidFill>
                </a:rPr>
                <a:t>Профосмотры</a:t>
              </a:r>
              <a:endParaRPr lang="ru-RU" sz="16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-1139404" y="4400936"/>
            <a:ext cx="2209799" cy="984397"/>
            <a:chOff x="609600" y="2743200"/>
            <a:chExt cx="2209799" cy="984397"/>
          </a:xfrm>
        </p:grpSpPr>
        <p:pic>
          <p:nvPicPr>
            <p:cNvPr id="59" name="Рисунок 58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1016004" y="3115736"/>
              <a:ext cx="167640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2000" dirty="0" smtClean="0">
                  <a:solidFill>
                    <a:schemeClr val="bg1"/>
                  </a:solidFill>
                </a:rPr>
                <a:t>Коечный фонд</a:t>
              </a:r>
              <a:endParaRPr lang="ru-RU" sz="18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7739330" y="4410996"/>
            <a:ext cx="2209799" cy="984397"/>
            <a:chOff x="609600" y="2743200"/>
            <a:chExt cx="2209799" cy="984397"/>
          </a:xfrm>
        </p:grpSpPr>
        <p:pic>
          <p:nvPicPr>
            <p:cNvPr id="62" name="Рисунок 61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016004" y="3115736"/>
              <a:ext cx="16764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2000" dirty="0" err="1" smtClean="0">
                  <a:solidFill>
                    <a:schemeClr val="bg1"/>
                  </a:solidFill>
                </a:rPr>
                <a:t>Патанатомия</a:t>
              </a:r>
              <a:endParaRPr lang="ru-RU" sz="18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152400" y="5407799"/>
            <a:ext cx="2209799" cy="984397"/>
            <a:chOff x="609600" y="2743200"/>
            <a:chExt cx="2209799" cy="984397"/>
          </a:xfrm>
        </p:grpSpPr>
        <p:pic>
          <p:nvPicPr>
            <p:cNvPr id="65" name="Рисунок 64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1016004" y="3115736"/>
              <a:ext cx="1676400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600" dirty="0" smtClean="0">
                  <a:solidFill>
                    <a:schemeClr val="bg1"/>
                  </a:solidFill>
                </a:rPr>
                <a:t>Запись к врачу через </a:t>
              </a:r>
              <a:r>
                <a:rPr lang="en-US" sz="1600" dirty="0" smtClean="0">
                  <a:solidFill>
                    <a:schemeClr val="bg1"/>
                  </a:solidFill>
                </a:rPr>
                <a:t>Internet</a:t>
              </a:r>
              <a:endParaRPr lang="ru-RU" sz="14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2362200" y="5407799"/>
            <a:ext cx="2209799" cy="984397"/>
            <a:chOff x="609600" y="2743200"/>
            <a:chExt cx="2209799" cy="984397"/>
          </a:xfrm>
        </p:grpSpPr>
        <p:pic>
          <p:nvPicPr>
            <p:cNvPr id="68" name="Рисунок 67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1016004" y="3115736"/>
              <a:ext cx="1676400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600" dirty="0" smtClean="0">
                  <a:solidFill>
                    <a:schemeClr val="bg1"/>
                  </a:solidFill>
                </a:rPr>
                <a:t>Станция скорой помощи</a:t>
              </a:r>
              <a:endParaRPr lang="ru-RU" sz="14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4572000" y="5407799"/>
            <a:ext cx="2209799" cy="984397"/>
            <a:chOff x="609600" y="2743200"/>
            <a:chExt cx="2209799" cy="984397"/>
          </a:xfrm>
        </p:grpSpPr>
        <p:pic>
          <p:nvPicPr>
            <p:cNvPr id="71" name="Рисунок 70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1016004" y="3115736"/>
              <a:ext cx="1676400" cy="3877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400" dirty="0" smtClean="0">
                  <a:solidFill>
                    <a:schemeClr val="bg1"/>
                  </a:solidFill>
                </a:rPr>
                <a:t>Планирование рабочего времени</a:t>
              </a: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6781800" y="5407799"/>
            <a:ext cx="2209799" cy="984397"/>
            <a:chOff x="609600" y="2743200"/>
            <a:chExt cx="2209799" cy="984397"/>
          </a:xfrm>
        </p:grpSpPr>
        <p:pic>
          <p:nvPicPr>
            <p:cNvPr id="74" name="Рисунок 73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75" name="TextBox 74"/>
            <p:cNvSpPr txBox="1"/>
            <p:nvPr/>
          </p:nvSpPr>
          <p:spPr>
            <a:xfrm>
              <a:off x="1016004" y="3115736"/>
              <a:ext cx="1676400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600" dirty="0" smtClean="0">
                  <a:solidFill>
                    <a:schemeClr val="bg1"/>
                  </a:solidFill>
                </a:rPr>
                <a:t>Ведение сайта ЛПУ</a:t>
              </a:r>
              <a:endParaRPr lang="ru-RU" sz="14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76" name="Группа 75"/>
          <p:cNvGrpSpPr/>
          <p:nvPr/>
        </p:nvGrpSpPr>
        <p:grpSpPr>
          <a:xfrm>
            <a:off x="-685800" y="1286796"/>
            <a:ext cx="2209799" cy="984397"/>
            <a:chOff x="609600" y="2743200"/>
            <a:chExt cx="2209799" cy="984397"/>
          </a:xfrm>
        </p:grpSpPr>
        <p:pic>
          <p:nvPicPr>
            <p:cNvPr id="77" name="Рисунок 76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78" name="TextBox 77"/>
            <p:cNvSpPr txBox="1"/>
            <p:nvPr/>
          </p:nvSpPr>
          <p:spPr>
            <a:xfrm>
              <a:off x="1016004" y="3115736"/>
              <a:ext cx="1676400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600" dirty="0" smtClean="0">
                  <a:solidFill>
                    <a:schemeClr val="bg1"/>
                  </a:solidFill>
                </a:rPr>
                <a:t>Диагностическая служба</a:t>
              </a:r>
              <a:endParaRPr lang="ru-RU" sz="14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8186470" y="1286796"/>
            <a:ext cx="2209799" cy="984397"/>
            <a:chOff x="609600" y="2743200"/>
            <a:chExt cx="2209799" cy="984397"/>
          </a:xfrm>
        </p:grpSpPr>
        <p:pic>
          <p:nvPicPr>
            <p:cNvPr id="80" name="Рисунок 79" descr="Рисунок213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9600" y="2743200"/>
              <a:ext cx="2209799" cy="984397"/>
            </a:xfrm>
            <a:prstGeom prst="rect">
              <a:avLst/>
            </a:prstGeom>
          </p:spPr>
        </p:pic>
        <p:sp>
          <p:nvSpPr>
            <p:cNvPr id="81" name="TextBox 80"/>
            <p:cNvSpPr txBox="1"/>
            <p:nvPr/>
          </p:nvSpPr>
          <p:spPr>
            <a:xfrm>
              <a:off x="1016004" y="3115736"/>
              <a:ext cx="1676400" cy="2215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sz="1600" dirty="0" smtClean="0">
                  <a:solidFill>
                    <a:schemeClr val="bg1"/>
                  </a:solidFill>
                </a:rPr>
                <a:t>Учет ресурсов</a:t>
              </a:r>
              <a:endParaRPr lang="ru-RU" sz="140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9459734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906" name="Picture 2" descr="Timelin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196975"/>
            <a:ext cx="1098550" cy="5184775"/>
          </a:xfrm>
          <a:prstGeom prst="rect">
            <a:avLst/>
          </a:prstGeom>
          <a:noFill/>
        </p:spPr>
      </p:pic>
      <p:sp>
        <p:nvSpPr>
          <p:cNvPr id="251909" name="Rectangle 5"/>
          <p:cNvSpPr>
            <a:spLocks noChangeArrowheads="1"/>
          </p:cNvSpPr>
          <p:nvPr/>
        </p:nvSpPr>
        <p:spPr bwMode="auto">
          <a:xfrm>
            <a:off x="3282950" y="5213341"/>
            <a:ext cx="5727700" cy="16435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marL="288925" indent="-288925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Blip>
                <a:blip r:embed="rId4"/>
              </a:buBlip>
            </a:pPr>
            <a:r>
              <a:rPr lang="ru-RU" sz="2400" dirty="0" smtClean="0">
                <a:solidFill>
                  <a:schemeClr val="bg1"/>
                </a:solidFill>
              </a:rPr>
              <a:t>Интеллектуальные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поддержки принятия решений</a:t>
            </a:r>
          </a:p>
          <a:p>
            <a:pPr marL="288925" indent="-288925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Blip>
                <a:blip r:embed="rId4"/>
              </a:buBlip>
            </a:pPr>
            <a:r>
              <a:rPr lang="ru-RU" sz="2400" dirty="0" smtClean="0">
                <a:solidFill>
                  <a:schemeClr val="bg1"/>
                </a:solidFill>
              </a:rPr>
              <a:t>Способность формулировать диагноз, назначать обследование, подбирать лечение</a:t>
            </a:r>
            <a:endParaRPr lang="ru-RU" sz="2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51911" name="Text Box 7"/>
          <p:cNvSpPr txBox="1">
            <a:spLocks noChangeArrowheads="1"/>
          </p:cNvSpPr>
          <p:nvPr/>
        </p:nvSpPr>
        <p:spPr bwMode="auto">
          <a:xfrm>
            <a:off x="1187450" y="1450975"/>
            <a:ext cx="520976" cy="4370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rIns="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ru-RU" sz="2800" dirty="0" smtClean="0">
                <a:solidFill>
                  <a:srgbClr val="FF3300"/>
                </a:solidFill>
                <a:latin typeface="Segoe" pitchFamily="34" charset="0"/>
                <a:cs typeface="Arial" charset="0"/>
              </a:rPr>
              <a:t>1-й</a:t>
            </a:r>
            <a:endParaRPr lang="en-US" sz="2800" dirty="0">
              <a:solidFill>
                <a:srgbClr val="FF3300"/>
              </a:solidFill>
              <a:latin typeface="Segoe" pitchFamily="34" charset="0"/>
              <a:cs typeface="Arial" charset="0"/>
            </a:endParaRPr>
          </a:p>
        </p:txBody>
      </p:sp>
      <p:sp>
        <p:nvSpPr>
          <p:cNvPr id="251912" name="Text Box 8"/>
          <p:cNvSpPr txBox="1">
            <a:spLocks noChangeArrowheads="1"/>
          </p:cNvSpPr>
          <p:nvPr/>
        </p:nvSpPr>
        <p:spPr bwMode="auto">
          <a:xfrm>
            <a:off x="1109663" y="2795588"/>
            <a:ext cx="1590675" cy="433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ru-RU" sz="2800" dirty="0" smtClean="0">
                <a:solidFill>
                  <a:srgbClr val="FF3300"/>
                </a:solidFill>
                <a:latin typeface="Segoe" pitchFamily="34" charset="0"/>
                <a:cs typeface="Arial" charset="0"/>
              </a:rPr>
              <a:t>2-й</a:t>
            </a:r>
            <a:endParaRPr lang="en-US" sz="2800" dirty="0">
              <a:solidFill>
                <a:srgbClr val="FF3300"/>
              </a:solidFill>
              <a:latin typeface="Segoe" pitchFamily="34" charset="0"/>
              <a:cs typeface="Arial" charset="0"/>
            </a:endParaRPr>
          </a:p>
        </p:txBody>
      </p:sp>
      <p:sp>
        <p:nvSpPr>
          <p:cNvPr id="251913" name="Text Box 9"/>
          <p:cNvSpPr txBox="1">
            <a:spLocks noChangeArrowheads="1"/>
          </p:cNvSpPr>
          <p:nvPr/>
        </p:nvSpPr>
        <p:spPr bwMode="auto">
          <a:xfrm>
            <a:off x="1457325" y="5567363"/>
            <a:ext cx="520976" cy="4370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rIns="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ru-RU" sz="2800" dirty="0" smtClean="0">
                <a:solidFill>
                  <a:srgbClr val="FF3300"/>
                </a:solidFill>
                <a:latin typeface="Segoe" pitchFamily="34" charset="0"/>
                <a:cs typeface="Arial" charset="0"/>
              </a:rPr>
              <a:t>4-й</a:t>
            </a:r>
            <a:endParaRPr lang="en-US" sz="2800" dirty="0">
              <a:solidFill>
                <a:srgbClr val="FF3300"/>
              </a:solidFill>
              <a:latin typeface="Segoe" pitchFamily="34" charset="0"/>
              <a:cs typeface="Arial" charset="0"/>
            </a:endParaRPr>
          </a:p>
        </p:txBody>
      </p:sp>
      <p:sp>
        <p:nvSpPr>
          <p:cNvPr id="251914" name="Line 10"/>
          <p:cNvSpPr>
            <a:spLocks noChangeShapeType="1"/>
          </p:cNvSpPr>
          <p:nvPr/>
        </p:nvSpPr>
        <p:spPr bwMode="auto">
          <a:xfrm>
            <a:off x="1154113" y="1860550"/>
            <a:ext cx="1223962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51915" name="Line 11"/>
          <p:cNvSpPr>
            <a:spLocks noChangeShapeType="1"/>
          </p:cNvSpPr>
          <p:nvPr/>
        </p:nvSpPr>
        <p:spPr bwMode="auto">
          <a:xfrm>
            <a:off x="1222375" y="5972175"/>
            <a:ext cx="21590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51916" name="Line 12"/>
          <p:cNvSpPr>
            <a:spLocks noChangeShapeType="1"/>
          </p:cNvSpPr>
          <p:nvPr/>
        </p:nvSpPr>
        <p:spPr bwMode="auto">
          <a:xfrm flipV="1">
            <a:off x="839788" y="4572000"/>
            <a:ext cx="1854200" cy="31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51917" name="Line 13"/>
          <p:cNvSpPr>
            <a:spLocks noChangeShapeType="1"/>
          </p:cNvSpPr>
          <p:nvPr/>
        </p:nvSpPr>
        <p:spPr bwMode="auto">
          <a:xfrm>
            <a:off x="850900" y="3190875"/>
            <a:ext cx="2879725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pic>
        <p:nvPicPr>
          <p:cNvPr id="251918" name="Picture 14" descr="Ball 1"/>
          <p:cNvPicPr>
            <a:picLocks noChangeAspect="1" noChangeArrowheads="1"/>
          </p:cNvPicPr>
          <p:nvPr/>
        </p:nvPicPr>
        <p:blipFill>
          <a:blip r:embed="rId5" cstate="email">
            <a:lum bright="6000"/>
          </a:blip>
          <a:srcRect/>
          <a:stretch>
            <a:fillRect/>
          </a:stretch>
        </p:blipFill>
        <p:spPr bwMode="auto">
          <a:xfrm>
            <a:off x="534988" y="1479550"/>
            <a:ext cx="762000" cy="762000"/>
          </a:xfrm>
          <a:prstGeom prst="rect">
            <a:avLst/>
          </a:prstGeom>
          <a:noFill/>
        </p:spPr>
      </p:pic>
      <p:pic>
        <p:nvPicPr>
          <p:cNvPr id="251919" name="Picture 15" descr="Ball 4"/>
          <p:cNvPicPr>
            <a:picLocks noChangeAspect="1" noChangeArrowheads="1"/>
          </p:cNvPicPr>
          <p:nvPr/>
        </p:nvPicPr>
        <p:blipFill>
          <a:blip r:embed="rId6" cstate="email">
            <a:lum bright="6000"/>
          </a:blip>
          <a:srcRect/>
          <a:stretch>
            <a:fillRect/>
          </a:stretch>
        </p:blipFill>
        <p:spPr bwMode="auto">
          <a:xfrm>
            <a:off x="601663" y="5589588"/>
            <a:ext cx="762000" cy="762000"/>
          </a:xfrm>
          <a:prstGeom prst="rect">
            <a:avLst/>
          </a:prstGeom>
          <a:noFill/>
        </p:spPr>
      </p:pic>
      <p:pic>
        <p:nvPicPr>
          <p:cNvPr id="251920" name="Picture 16" descr="Ball 3"/>
          <p:cNvPicPr>
            <a:picLocks noChangeAspect="1" noChangeArrowheads="1"/>
          </p:cNvPicPr>
          <p:nvPr/>
        </p:nvPicPr>
        <p:blipFill>
          <a:blip r:embed="rId7" cstate="email">
            <a:lum bright="6000"/>
          </a:blip>
          <a:srcRect/>
          <a:stretch>
            <a:fillRect/>
          </a:stretch>
        </p:blipFill>
        <p:spPr bwMode="auto">
          <a:xfrm>
            <a:off x="217488" y="4203700"/>
            <a:ext cx="762000" cy="762000"/>
          </a:xfrm>
          <a:prstGeom prst="rect">
            <a:avLst/>
          </a:prstGeom>
          <a:noFill/>
        </p:spPr>
      </p:pic>
      <p:sp>
        <p:nvSpPr>
          <p:cNvPr id="251921" name="Text Box 17"/>
          <p:cNvSpPr txBox="1">
            <a:spLocks noChangeArrowheads="1"/>
          </p:cNvSpPr>
          <p:nvPr/>
        </p:nvSpPr>
        <p:spPr bwMode="auto">
          <a:xfrm>
            <a:off x="1090613" y="4149725"/>
            <a:ext cx="1393825" cy="433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ru-RU" sz="2800" dirty="0" smtClean="0">
                <a:solidFill>
                  <a:srgbClr val="FF3300"/>
                </a:solidFill>
                <a:latin typeface="Segoe" pitchFamily="34" charset="0"/>
                <a:cs typeface="Arial" charset="0"/>
              </a:rPr>
              <a:t>3-й</a:t>
            </a:r>
            <a:endParaRPr lang="en-US" sz="2800" dirty="0">
              <a:solidFill>
                <a:srgbClr val="FF3300"/>
              </a:solidFill>
              <a:latin typeface="Segoe" pitchFamily="34" charset="0"/>
              <a:cs typeface="Arial" charset="0"/>
            </a:endParaRPr>
          </a:p>
        </p:txBody>
      </p:sp>
      <p:pic>
        <p:nvPicPr>
          <p:cNvPr id="251922" name="Picture 18" descr="Ball 2"/>
          <p:cNvPicPr>
            <a:picLocks noChangeAspect="1" noChangeArrowheads="1"/>
          </p:cNvPicPr>
          <p:nvPr/>
        </p:nvPicPr>
        <p:blipFill>
          <a:blip r:embed="rId8" cstate="email">
            <a:lum bright="6000"/>
          </a:blip>
          <a:srcRect/>
          <a:stretch>
            <a:fillRect/>
          </a:stretch>
        </p:blipFill>
        <p:spPr bwMode="auto">
          <a:xfrm>
            <a:off x="220663" y="2824163"/>
            <a:ext cx="762000" cy="762000"/>
          </a:xfrm>
          <a:prstGeom prst="rect">
            <a:avLst/>
          </a:prstGeom>
          <a:noFill/>
        </p:spPr>
      </p:pic>
      <p:sp>
        <p:nvSpPr>
          <p:cNvPr id="251923" name="Rectangle 19"/>
          <p:cNvSpPr>
            <a:spLocks noChangeArrowheads="1"/>
          </p:cNvSpPr>
          <p:nvPr/>
        </p:nvSpPr>
        <p:spPr bwMode="auto">
          <a:xfrm>
            <a:off x="2589213" y="3755485"/>
            <a:ext cx="6303962" cy="1348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marL="288925" indent="-288925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Blip>
                <a:blip r:embed="rId4"/>
              </a:buBlip>
            </a:pPr>
            <a:r>
              <a:rPr lang="ru-RU" sz="2400" dirty="0" smtClean="0">
                <a:solidFill>
                  <a:schemeClr val="bg1"/>
                </a:solidFill>
              </a:rPr>
              <a:t>Системы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управления лечебно-диагностическим процессом</a:t>
            </a:r>
          </a:p>
          <a:p>
            <a:pPr marL="288925" indent="-288925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Blip>
                <a:blip r:embed="rId4"/>
              </a:buBlip>
            </a:pPr>
            <a:r>
              <a:rPr lang="ru-RU" sz="2400" dirty="0">
                <a:solidFill>
                  <a:schemeClr val="bg1"/>
                </a:solidFill>
              </a:rPr>
              <a:t>А</a:t>
            </a:r>
            <a:r>
              <a:rPr lang="ru-RU" sz="2400" dirty="0" smtClean="0">
                <a:solidFill>
                  <a:schemeClr val="bg1"/>
                </a:solidFill>
              </a:rPr>
              <a:t>втоматический контроль состояния пациента, ЛПУ, ресурсов</a:t>
            </a:r>
            <a:endParaRPr lang="en-US" sz="2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51907" name="Rectangle 3"/>
          <p:cNvSpPr>
            <a:spLocks noChangeArrowheads="1"/>
          </p:cNvSpPr>
          <p:nvPr/>
        </p:nvSpPr>
        <p:spPr bwMode="auto">
          <a:xfrm>
            <a:off x="2251075" y="1172627"/>
            <a:ext cx="6713538" cy="10525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marL="288925" indent="-288925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Blip>
                <a:blip r:embed="rId4"/>
              </a:buBlip>
            </a:pP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Статистические и учетные </a:t>
            </a:r>
            <a:r>
              <a:rPr lang="ru-RU" sz="2400" dirty="0" smtClean="0">
                <a:solidFill>
                  <a:schemeClr val="bg1"/>
                </a:solidFill>
              </a:rPr>
              <a:t>системы </a:t>
            </a:r>
          </a:p>
          <a:p>
            <a:pPr marL="288925" indent="-288925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Blip>
                <a:blip r:embed="rId4"/>
              </a:buBlip>
            </a:pPr>
            <a:r>
              <a:rPr lang="ru-RU" sz="2400" dirty="0" smtClean="0">
                <a:solidFill>
                  <a:schemeClr val="bg1"/>
                </a:solidFill>
              </a:rPr>
              <a:t>Ввод </a:t>
            </a:r>
            <a:r>
              <a:rPr lang="ru-RU" sz="2400" dirty="0" err="1" smtClean="0">
                <a:solidFill>
                  <a:schemeClr val="bg1"/>
                </a:solidFill>
              </a:rPr>
              <a:t>статталонов</a:t>
            </a:r>
            <a:r>
              <a:rPr lang="ru-RU" sz="2400" dirty="0" smtClean="0">
                <a:solidFill>
                  <a:schemeClr val="bg1"/>
                </a:solidFill>
              </a:rPr>
              <a:t>, формирование отчетности</a:t>
            </a:r>
            <a:endParaRPr lang="en-US" sz="2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51908" name="Rectangle 4"/>
          <p:cNvSpPr>
            <a:spLocks noChangeArrowheads="1"/>
          </p:cNvSpPr>
          <p:nvPr/>
        </p:nvSpPr>
        <p:spPr bwMode="auto">
          <a:xfrm>
            <a:off x="3486144" y="2372772"/>
            <a:ext cx="5505450" cy="1348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 marL="288925" indent="-288925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Blip>
                <a:blip r:embed="rId4"/>
              </a:buBlip>
            </a:pPr>
            <a:r>
              <a:rPr lang="ru-RU" sz="2400" dirty="0" smtClean="0">
                <a:solidFill>
                  <a:schemeClr val="bg1"/>
                </a:solidFill>
              </a:rPr>
              <a:t>Системы</a:t>
            </a:r>
            <a:r>
              <a:rPr lang="ru-RU" sz="24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электронного документооборота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</a:p>
          <a:p>
            <a:pPr marL="288925" indent="-288925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Blip>
                <a:blip r:embed="rId4"/>
              </a:buBlip>
            </a:pPr>
            <a:r>
              <a:rPr lang="ru-RU" sz="2400" dirty="0" smtClean="0">
                <a:solidFill>
                  <a:schemeClr val="bg1"/>
                </a:solidFill>
              </a:rPr>
              <a:t>ЭМК, устранение ручной обработки информации</a:t>
            </a:r>
            <a:endParaRPr lang="ru-RU" sz="2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Классы </a:t>
            </a:r>
            <a:r>
              <a:rPr lang="ru-RU" dirty="0" err="1" smtClean="0"/>
              <a:t>МИСов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622914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5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1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1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51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51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1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51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1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1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5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5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1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1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51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51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9" grpId="0"/>
      <p:bldP spid="251911" grpId="0"/>
      <p:bldP spid="251912" grpId="0"/>
      <p:bldP spid="251913" grpId="0"/>
      <p:bldP spid="251914" grpId="0" animBg="1"/>
      <p:bldP spid="251915" grpId="0" animBg="1"/>
      <p:bldP spid="251916" grpId="0" animBg="1"/>
      <p:bldP spid="251917" grpId="0" animBg="1"/>
      <p:bldP spid="251921" grpId="0"/>
      <p:bldP spid="251923" grpId="0"/>
      <p:bldP spid="251907" grpId="0"/>
      <p:bldP spid="25190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1204</TotalTime>
  <Words>1107</Words>
  <Application>Microsoft Office PowerPoint</Application>
  <PresentationFormat>Экран (4:3)</PresentationFormat>
  <Paragraphs>190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Медицинские информационные системы: обзор, изменения, тренды</vt:lpstr>
      <vt:lpstr>Слайд 2</vt:lpstr>
      <vt:lpstr>Задачи: лебедь, рак и щука</vt:lpstr>
      <vt:lpstr>Кол-во лебедей, раков и щук</vt:lpstr>
      <vt:lpstr>ЕГИСЗ и ЛПУ: для чего МИС?</vt:lpstr>
      <vt:lpstr>Выбирая МИС, понимаем:</vt:lpstr>
      <vt:lpstr>В ЛПУ – много задач</vt:lpstr>
      <vt:lpstr>«Хорошая МИС»: много функций</vt:lpstr>
      <vt:lpstr>Классы МИСов</vt:lpstr>
      <vt:lpstr>Для чего автоматизация?</vt:lpstr>
      <vt:lpstr>Основа МИС - ЭМК</vt:lpstr>
      <vt:lpstr>+ к МИС много требований</vt:lpstr>
      <vt:lpstr>Слайд 13</vt:lpstr>
      <vt:lpstr>Разработчики МИС</vt:lpstr>
      <vt:lpstr>Основные показатели</vt:lpstr>
      <vt:lpstr>Заказчики МИС</vt:lpstr>
      <vt:lpstr>Показатели использования</vt:lpstr>
      <vt:lpstr>МИС по видам ЛПУ</vt:lpstr>
      <vt:lpstr>Все данные обзора МИСов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Гусев Александр</dc:creator>
  <cp:lastModifiedBy>Михаил</cp:lastModifiedBy>
  <cp:revision>215</cp:revision>
  <dcterms:created xsi:type="dcterms:W3CDTF">2007-03-23T16:03:23Z</dcterms:created>
  <dcterms:modified xsi:type="dcterms:W3CDTF">2012-04-23T10:17:33Z</dcterms:modified>
</cp:coreProperties>
</file>