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723" r:id="rId2"/>
  </p:sldMasterIdLst>
  <p:notesMasterIdLst>
    <p:notesMasterId r:id="rId70"/>
  </p:notesMasterIdLst>
  <p:handoutMasterIdLst>
    <p:handoutMasterId r:id="rId71"/>
  </p:handoutMasterIdLst>
  <p:sldIdLst>
    <p:sldId id="260" r:id="rId3"/>
    <p:sldId id="679" r:id="rId4"/>
    <p:sldId id="653" r:id="rId5"/>
    <p:sldId id="680" r:id="rId6"/>
    <p:sldId id="682" r:id="rId7"/>
    <p:sldId id="678" r:id="rId8"/>
    <p:sldId id="681" r:id="rId9"/>
    <p:sldId id="683" r:id="rId10"/>
    <p:sldId id="652" r:id="rId11"/>
    <p:sldId id="639" r:id="rId12"/>
    <p:sldId id="644" r:id="rId13"/>
    <p:sldId id="673" r:id="rId14"/>
    <p:sldId id="685" r:id="rId15"/>
    <p:sldId id="675" r:id="rId16"/>
    <p:sldId id="715" r:id="rId17"/>
    <p:sldId id="656" r:id="rId18"/>
    <p:sldId id="669" r:id="rId19"/>
    <p:sldId id="671" r:id="rId20"/>
    <p:sldId id="672" r:id="rId21"/>
    <p:sldId id="717" r:id="rId22"/>
    <p:sldId id="714" r:id="rId23"/>
    <p:sldId id="720" r:id="rId24"/>
    <p:sldId id="670" r:id="rId25"/>
    <p:sldId id="657" r:id="rId26"/>
    <p:sldId id="703" r:id="rId27"/>
    <p:sldId id="704" r:id="rId28"/>
    <p:sldId id="705" r:id="rId29"/>
    <p:sldId id="706" r:id="rId30"/>
    <p:sldId id="707" r:id="rId31"/>
    <p:sldId id="708" r:id="rId32"/>
    <p:sldId id="721" r:id="rId33"/>
    <p:sldId id="649" r:id="rId34"/>
    <p:sldId id="650" r:id="rId35"/>
    <p:sldId id="648" r:id="rId36"/>
    <p:sldId id="661" r:id="rId37"/>
    <p:sldId id="695" r:id="rId38"/>
    <p:sldId id="668" r:id="rId39"/>
    <p:sldId id="686" r:id="rId40"/>
    <p:sldId id="667" r:id="rId41"/>
    <p:sldId id="698" r:id="rId42"/>
    <p:sldId id="699" r:id="rId43"/>
    <p:sldId id="701" r:id="rId44"/>
    <p:sldId id="702" r:id="rId45"/>
    <p:sldId id="689" r:id="rId46"/>
    <p:sldId id="693" r:id="rId47"/>
    <p:sldId id="694" r:id="rId48"/>
    <p:sldId id="692" r:id="rId49"/>
    <p:sldId id="700" r:id="rId50"/>
    <p:sldId id="712" r:id="rId51"/>
    <p:sldId id="713" r:id="rId52"/>
    <p:sldId id="666" r:id="rId53"/>
    <p:sldId id="711" r:id="rId54"/>
    <p:sldId id="718" r:id="rId55"/>
    <p:sldId id="719" r:id="rId56"/>
    <p:sldId id="665" r:id="rId57"/>
    <p:sldId id="663" r:id="rId58"/>
    <p:sldId id="716" r:id="rId59"/>
    <p:sldId id="709" r:id="rId60"/>
    <p:sldId id="710" r:id="rId61"/>
    <p:sldId id="544" r:id="rId62"/>
    <p:sldId id="603" r:id="rId63"/>
    <p:sldId id="604" r:id="rId64"/>
    <p:sldId id="599" r:id="rId65"/>
    <p:sldId id="607" r:id="rId66"/>
    <p:sldId id="596" r:id="rId67"/>
    <p:sldId id="635" r:id="rId68"/>
    <p:sldId id="602" r:id="rId69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7E7"/>
    <a:srgbClr val="D0E9EA"/>
    <a:srgbClr val="C9EAF1"/>
    <a:srgbClr val="AC0000"/>
    <a:srgbClr val="996600"/>
    <a:srgbClr val="666633"/>
    <a:srgbClr val="224568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34" autoAdjust="0"/>
    <p:restoredTop sz="93155" autoAdjust="0"/>
  </p:normalViewPr>
  <p:slideViewPr>
    <p:cSldViewPr>
      <p:cViewPr>
        <p:scale>
          <a:sx n="71" d="100"/>
          <a:sy n="71" d="100"/>
        </p:scale>
        <p:origin x="-3144" y="-10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1992" y="-96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2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E7670C4C-1065-486D-901A-81A682A4B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42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2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3885E489-268E-4BF4-80E4-84C944ABE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952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04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Важно (принцип, один из основных)</a:t>
            </a:r>
            <a:r>
              <a:rPr lang="en-US" smtClean="0"/>
              <a:t>: </a:t>
            </a:r>
            <a:r>
              <a:rPr lang="ru-RU" smtClean="0"/>
              <a:t>каждый субъект СОЛ может гармонизировать лексику своих основных (системных или системо-образующих) словарей как через интеграционный ресурс, так и непосредственно связавшись с источником  более высокого уровня.</a:t>
            </a:r>
          </a:p>
        </p:txBody>
      </p:sp>
      <p:sp>
        <p:nvSpPr>
          <p:cNvPr id="105476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05477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47A4CB-6FE2-4BB5-9CFF-5A4C414B5963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06500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0650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845309-8384-48CE-BBF2-F5B9F1993832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ЕИП создается там, где существуют наилучшие условия для его создания.</a:t>
            </a:r>
          </a:p>
        </p:txBody>
      </p:sp>
      <p:sp>
        <p:nvSpPr>
          <p:cNvPr id="107524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07525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B2F576-2792-4821-98B1-174722D656A2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Так схематично будет выглядеть </a:t>
            </a:r>
            <a:r>
              <a:rPr lang="ru-RU" smtClean="0">
                <a:solidFill>
                  <a:schemeClr val="bg1"/>
                </a:solidFill>
              </a:rPr>
              <a:t>Глобальная сеть Единого информационного пространства в сфере обращения лекарственных средств.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09572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09573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C264A9-C67D-46D4-BFDA-21BA98B0AE99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>
              <a:lnSpc>
                <a:spcPct val="130000"/>
              </a:lnSpc>
            </a:pPr>
            <a:r>
              <a:rPr lang="ru-RU" smtClean="0">
                <a:solidFill>
                  <a:srgbClr val="28517A"/>
                </a:solidFill>
              </a:rPr>
              <a:t>В соответствии со статьей 46, Федерального закона об обращении лекарственных средств от 12 марта 2010 года на первичной упаковке хорошо читаемым шрифтом на русском языке указаны</a:t>
            </a:r>
            <a:r>
              <a:rPr lang="en-US" smtClean="0">
                <a:solidFill>
                  <a:srgbClr val="28517A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smtClean="0">
                <a:solidFill>
                  <a:srgbClr val="28517A"/>
                </a:solidFill>
              </a:rPr>
              <a:t>- </a:t>
            </a:r>
            <a:r>
              <a:rPr lang="ru-RU" smtClean="0">
                <a:solidFill>
                  <a:srgbClr val="28517A"/>
                </a:solidFill>
              </a:rPr>
              <a:t>наименование лекарственного препарата (международное </a:t>
            </a:r>
            <a:endParaRPr lang="en-US" smtClean="0">
              <a:solidFill>
                <a:srgbClr val="28517A"/>
              </a:solidFill>
            </a:endParaRPr>
          </a:p>
          <a:p>
            <a:pPr>
              <a:lnSpc>
                <a:spcPct val="130000"/>
              </a:lnSpc>
            </a:pPr>
            <a:r>
              <a:rPr lang="en-US" smtClean="0">
                <a:solidFill>
                  <a:srgbClr val="28517A"/>
                </a:solidFill>
              </a:rPr>
              <a:t>  </a:t>
            </a:r>
            <a:r>
              <a:rPr lang="ru-RU" smtClean="0">
                <a:solidFill>
                  <a:srgbClr val="28517A"/>
                </a:solidFill>
              </a:rPr>
              <a:t>непатентованное, или химическое, или торговое наименование),</a:t>
            </a:r>
            <a:endParaRPr lang="en-US" smtClean="0">
              <a:solidFill>
                <a:srgbClr val="28517A"/>
              </a:solidFill>
            </a:endParaRPr>
          </a:p>
          <a:p>
            <a:pPr algn="just">
              <a:lnSpc>
                <a:spcPct val="130000"/>
              </a:lnSpc>
              <a:buFontTx/>
              <a:buChar char="-"/>
            </a:pPr>
            <a:r>
              <a:rPr lang="ru-RU" smtClean="0">
                <a:solidFill>
                  <a:srgbClr val="28517A"/>
                </a:solidFill>
              </a:rPr>
              <a:t> номер серии,</a:t>
            </a:r>
          </a:p>
          <a:p>
            <a:pPr algn="just">
              <a:lnSpc>
                <a:spcPct val="130000"/>
              </a:lnSpc>
              <a:buFontTx/>
              <a:buChar char="-"/>
            </a:pPr>
            <a:r>
              <a:rPr lang="ru-RU" smtClean="0">
                <a:solidFill>
                  <a:srgbClr val="28517A"/>
                </a:solidFill>
              </a:rPr>
              <a:t> номер регистрационного удостоверения,</a:t>
            </a:r>
            <a:endParaRPr lang="en-US" smtClean="0">
              <a:solidFill>
                <a:srgbClr val="28517A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en-US" smtClean="0">
                <a:solidFill>
                  <a:srgbClr val="28517A"/>
                </a:solidFill>
              </a:rPr>
              <a:t>- </a:t>
            </a:r>
            <a:r>
              <a:rPr lang="ru-RU" smtClean="0">
                <a:solidFill>
                  <a:srgbClr val="28517A"/>
                </a:solidFill>
              </a:rPr>
              <a:t>срок годности, </a:t>
            </a:r>
            <a:endParaRPr lang="en-US" smtClean="0">
              <a:solidFill>
                <a:srgbClr val="28517A"/>
              </a:solidFill>
            </a:endParaRPr>
          </a:p>
          <a:p>
            <a:pPr algn="just">
              <a:lnSpc>
                <a:spcPct val="130000"/>
              </a:lnSpc>
              <a:buFontTx/>
              <a:buChar char="-"/>
            </a:pPr>
            <a:r>
              <a:rPr lang="ru-RU" smtClean="0">
                <a:solidFill>
                  <a:srgbClr val="28517A"/>
                </a:solidFill>
              </a:rPr>
              <a:t>доза и форма выпуска.</a:t>
            </a:r>
          </a:p>
          <a:p>
            <a:pPr algn="just">
              <a:lnSpc>
                <a:spcPct val="130000"/>
              </a:lnSpc>
            </a:pPr>
            <a:r>
              <a:rPr lang="ru-RU" smtClean="0">
                <a:solidFill>
                  <a:srgbClr val="28517A"/>
                </a:solidFill>
              </a:rPr>
              <a:t>Этого также требует ГОСТ Р 52249-2009, вступивший в силу с 1 января 2010 года.</a:t>
            </a:r>
            <a:endParaRPr lang="en-US" smtClean="0">
              <a:solidFill>
                <a:srgbClr val="28517A"/>
              </a:solidFill>
            </a:endParaRPr>
          </a:p>
          <a:p>
            <a:pPr algn="just">
              <a:lnSpc>
                <a:spcPct val="130000"/>
              </a:lnSpc>
              <a:buFontTx/>
              <a:buChar char="-"/>
            </a:pPr>
            <a:endParaRPr lang="ru-RU" smtClean="0">
              <a:solidFill>
                <a:srgbClr val="28517A"/>
              </a:solidFill>
            </a:endParaRPr>
          </a:p>
          <a:p>
            <a:pPr algn="just">
              <a:lnSpc>
                <a:spcPct val="130000"/>
              </a:lnSpc>
              <a:buFontTx/>
              <a:buChar char="-"/>
            </a:pPr>
            <a:endParaRPr lang="ru-RU" smtClean="0">
              <a:solidFill>
                <a:srgbClr val="28517A"/>
              </a:solidFill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11620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162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7E4EEA-75BA-4702-A771-24047C9DC030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Вопрос</a:t>
            </a:r>
            <a:r>
              <a:rPr lang="en-US" smtClean="0"/>
              <a:t>:</a:t>
            </a:r>
            <a:r>
              <a:rPr lang="ru-RU" smtClean="0"/>
              <a:t> как наносить его выпускающем конвейере</a:t>
            </a:r>
            <a:r>
              <a:rPr lang="en-US" smtClean="0"/>
              <a:t>?</a:t>
            </a:r>
            <a:endParaRPr lang="ru-RU" smtClean="0"/>
          </a:p>
        </p:txBody>
      </p:sp>
      <p:sp>
        <p:nvSpPr>
          <p:cNvPr id="112644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2645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A4272-5EC0-46CA-BEB1-8554FA569DCE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>
                <a:latin typeface="Calibri" pitchFamily="34" charset="0"/>
              </a:rPr>
              <a:t>2</a:t>
            </a: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Повышение эффективности управления аптечной деятельностью является сегодня одной из важнейших социальных, экономических и политических задач в России.   Важно уметь ее решать на уровне ЛПУ, аптеки, аптечной сети, дистрибьютора, производителя, отдельного региона и государства в целом.  </a:t>
            </a:r>
          </a:p>
        </p:txBody>
      </p:sp>
      <p:sp>
        <p:nvSpPr>
          <p:cNvPr id="96260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9626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1C8CBE-72CC-410F-B372-86259ABA9274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FF0000"/>
                </a:solidFill>
                <a:latin typeface="Tahoma" pitchFamily="34" charset="0"/>
              </a:rPr>
              <a:t>Правило формирования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Tahoma" pitchFamily="34" charset="0"/>
              </a:rPr>
              <a:t>Единого кода серии препарата 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</a:rPr>
              <a:t>состоит в следующем</a:t>
            </a:r>
            <a:r>
              <a:rPr lang="en-US" dirty="0" smtClean="0">
                <a:solidFill>
                  <a:srgbClr val="FF0000"/>
                </a:solidFill>
                <a:latin typeface="Tahoma" pitchFamily="34" charset="0"/>
              </a:rPr>
              <a:t>:</a:t>
            </a:r>
            <a:endParaRPr lang="ru-RU" dirty="0" smtClean="0">
              <a:solidFill>
                <a:srgbClr val="FF0000"/>
              </a:solidFill>
              <a:latin typeface="Tahoma" pitchFamily="34" charset="0"/>
            </a:endParaRPr>
          </a:p>
          <a:p>
            <a:pPr marL="342900" indent="-342900">
              <a:defRPr/>
            </a:pPr>
            <a:r>
              <a:rPr lang="ru-RU" dirty="0" smtClean="0"/>
              <a:t>1. Поскольку в сфере обращения лекарств учет лекарственных препаратов ведется по сериям, предлагаем выбрать в качестве номенклатурной единицы баз данных системы НСИ </a:t>
            </a:r>
            <a:r>
              <a:rPr lang="ru-RU" b="1" dirty="0" smtClean="0"/>
              <a:t>серию лекарственного препарата</a:t>
            </a:r>
            <a:r>
              <a:rPr lang="ru-RU" dirty="0" smtClean="0"/>
              <a:t>.</a:t>
            </a:r>
          </a:p>
          <a:p>
            <a:pPr marL="342900" indent="-342900">
              <a:defRPr/>
            </a:pPr>
            <a:endParaRPr lang="ru-RU" dirty="0" smtClean="0">
              <a:solidFill>
                <a:srgbClr val="003366"/>
              </a:solidFill>
              <a:latin typeface="Tahoma" pitchFamily="34" charset="0"/>
            </a:endParaRPr>
          </a:p>
          <a:p>
            <a:pPr marL="342900" indent="-342900">
              <a:defRPr/>
            </a:pPr>
            <a:r>
              <a:rPr lang="ru-RU" dirty="0" smtClean="0">
                <a:solidFill>
                  <a:srgbClr val="003366"/>
                </a:solidFill>
                <a:latin typeface="Tahoma" pitchFamily="34" charset="0"/>
              </a:rPr>
              <a:t>2. Единый код серии препарата (ЕКСП) не принадлежит никому, его значение может сформировать любой желающий, </a:t>
            </a:r>
            <a:r>
              <a:rPr lang="ru-RU" dirty="0" smtClean="0"/>
              <a:t>держащий в руках потребительскую упаковку препарата, </a:t>
            </a:r>
            <a:r>
              <a:rPr lang="ru-RU" dirty="0" smtClean="0">
                <a:solidFill>
                  <a:srgbClr val="003366"/>
                </a:solidFill>
                <a:latin typeface="Tahoma" pitchFamily="34" charset="0"/>
              </a:rPr>
              <a:t>по простому известному всем алгоритму</a:t>
            </a:r>
            <a:r>
              <a:rPr lang="en-US" dirty="0" smtClean="0">
                <a:solidFill>
                  <a:srgbClr val="003366"/>
                </a:solidFill>
                <a:latin typeface="Tahoma" pitchFamily="34" charset="0"/>
              </a:rPr>
              <a:t>:</a:t>
            </a:r>
            <a:r>
              <a:rPr lang="ru-RU" dirty="0" smtClean="0">
                <a:solidFill>
                  <a:srgbClr val="003366"/>
                </a:solidFill>
                <a:latin typeface="Tahoma" pitchFamily="34" charset="0"/>
              </a:rPr>
              <a:t> </a:t>
            </a:r>
            <a:r>
              <a:rPr lang="ru-RU" b="1" dirty="0" smtClean="0">
                <a:solidFill>
                  <a:srgbClr val="003366"/>
                </a:solidFill>
                <a:latin typeface="Tahoma" pitchFamily="34" charset="0"/>
              </a:rPr>
              <a:t>«номер регистрационного удостоверения</a:t>
            </a:r>
            <a:r>
              <a:rPr lang="en-US" b="1" dirty="0" smtClean="0">
                <a:solidFill>
                  <a:srgbClr val="003366"/>
                </a:solidFill>
                <a:latin typeface="Tahoma" pitchFamily="34" charset="0"/>
              </a:rPr>
              <a:t>#</a:t>
            </a:r>
            <a:r>
              <a:rPr lang="ru-RU" b="1" dirty="0" smtClean="0">
                <a:solidFill>
                  <a:srgbClr val="003366"/>
                </a:solidFill>
                <a:latin typeface="Tahoma" pitchFamily="34" charset="0"/>
              </a:rPr>
              <a:t>номер серии препарата</a:t>
            </a:r>
            <a:r>
              <a:rPr lang="en-US" b="1" dirty="0" smtClean="0">
                <a:solidFill>
                  <a:srgbClr val="003366"/>
                </a:solidFill>
                <a:latin typeface="Tahoma" pitchFamily="34" charset="0"/>
              </a:rPr>
              <a:t>#</a:t>
            </a:r>
            <a:r>
              <a:rPr lang="ru-RU" b="1" dirty="0" smtClean="0">
                <a:solidFill>
                  <a:srgbClr val="003366"/>
                </a:solidFill>
                <a:latin typeface="Tahoma" pitchFamily="34" charset="0"/>
              </a:rPr>
              <a:t>срок годности серии препарата»</a:t>
            </a:r>
            <a:r>
              <a:rPr lang="ru-RU" dirty="0" smtClean="0">
                <a:solidFill>
                  <a:srgbClr val="003366"/>
                </a:solidFill>
                <a:latin typeface="Tahoma" pitchFamily="34" charset="0"/>
              </a:rPr>
              <a:t>.</a:t>
            </a:r>
          </a:p>
          <a:p>
            <a:pPr marL="342900" indent="-342900">
              <a:defRPr/>
            </a:pPr>
            <a:endParaRPr lang="ru-RU" dirty="0" smtClean="0">
              <a:solidFill>
                <a:srgbClr val="003366"/>
              </a:solidFill>
              <a:latin typeface="Tahoma" pitchFamily="34" charset="0"/>
            </a:endParaRPr>
          </a:p>
          <a:p>
            <a:pPr marL="342900" indent="-342900">
              <a:defRPr/>
            </a:pPr>
            <a:r>
              <a:rPr lang="ru-RU" dirty="0" smtClean="0">
                <a:solidFill>
                  <a:srgbClr val="003366"/>
                </a:solidFill>
                <a:latin typeface="Tahoma" pitchFamily="34" charset="0"/>
              </a:rPr>
              <a:t>3. Каждому ЕКСП ставится в соответствие </a:t>
            </a:r>
            <a:r>
              <a:rPr lang="ru-RU" b="1" dirty="0" smtClean="0">
                <a:solidFill>
                  <a:srgbClr val="003366"/>
                </a:solidFill>
                <a:latin typeface="Tahoma" pitchFamily="34" charset="0"/>
              </a:rPr>
              <a:t>Карта жизненного цикла препарата </a:t>
            </a:r>
            <a:r>
              <a:rPr lang="ru-RU" dirty="0" smtClean="0">
                <a:solidFill>
                  <a:srgbClr val="003366"/>
                </a:solidFill>
                <a:latin typeface="Tahoma" pitchFamily="34" charset="0"/>
              </a:rPr>
              <a:t>(КЖЦП). Номер КЖЦП является номером ЕКСП.</a:t>
            </a:r>
            <a:endParaRPr lang="en-US" dirty="0" smtClean="0">
              <a:solidFill>
                <a:srgbClr val="003366"/>
              </a:solidFill>
              <a:latin typeface="Tahoma" pitchFamily="34" charset="0"/>
            </a:endParaRPr>
          </a:p>
          <a:p>
            <a:pPr algn="ctr">
              <a:defRPr/>
            </a:pPr>
            <a:endParaRPr lang="ru-RU" dirty="0" smtClean="0">
              <a:solidFill>
                <a:srgbClr val="FF0000"/>
              </a:solidFill>
              <a:latin typeface="Tahoma" pitchFamily="34" charset="0"/>
            </a:endParaRP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114692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4693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E69FD-D407-437B-94E9-DD243F94A156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5716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5717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178D2-98DC-4448-B59C-1E533B230613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16740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674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714508-9756-4694-85A2-06A85A0DCD38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Требования к составу полей выходного файла, предоставляемого субъектом СОЛ для гармонизации с едиными кодами, принимаемыми субъектами – участниками ЕИП, отражены в следующих двух таблицах. (Слайд 20)</a:t>
            </a:r>
          </a:p>
          <a:p>
            <a:r>
              <a:rPr lang="ru-RU" smtClean="0"/>
              <a:t>.</a:t>
            </a:r>
          </a:p>
        </p:txBody>
      </p:sp>
      <p:sp>
        <p:nvSpPr>
          <p:cNvPr id="117764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7765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70B122-A374-4D68-8AC3-1EE7C4C8C860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indent="-342900">
              <a:spcBef>
                <a:spcPct val="10000"/>
              </a:spcBef>
              <a:buFontTx/>
              <a:buChar char="-"/>
              <a:defRPr/>
            </a:pPr>
            <a:r>
              <a:rPr lang="ru-RU" dirty="0" smtClean="0"/>
              <a:t>Требование  к расширению состава полей автоматизированной учетной системы субъекта, осуществляющего работы по гармонизации, заключается в дополнении базы данных полями: «локальный </a:t>
            </a:r>
            <a:r>
              <a:rPr lang="en-US" dirty="0" smtClean="0"/>
              <a:t>ID</a:t>
            </a:r>
            <a:r>
              <a:rPr lang="ru-RU" dirty="0" smtClean="0"/>
              <a:t> серии», номер регистрационного удостоверения, дата регистрации, номер штрих-кода вторичной упаковки, единый код «серия РЛС </a:t>
            </a:r>
            <a:r>
              <a:rPr lang="en-US" dirty="0" smtClean="0"/>
              <a:t>ID</a:t>
            </a:r>
            <a:r>
              <a:rPr lang="ru-RU" dirty="0" smtClean="0"/>
              <a:t>», единый код «</a:t>
            </a:r>
            <a:r>
              <a:rPr lang="en-US" dirty="0" smtClean="0"/>
              <a:t>ID</a:t>
            </a:r>
            <a:r>
              <a:rPr lang="ru-RU" dirty="0" smtClean="0"/>
              <a:t> субъекта, образующего серию» и единый код  «</a:t>
            </a:r>
            <a:r>
              <a:rPr lang="en-US" dirty="0" smtClean="0"/>
              <a:t>ID</a:t>
            </a:r>
            <a:r>
              <a:rPr lang="ru-RU" dirty="0" smtClean="0"/>
              <a:t> субъекта – владельца аптечного товара». (Слайд 21)</a:t>
            </a:r>
          </a:p>
          <a:p>
            <a:pPr marL="342900" indent="-342900">
              <a:spcBef>
                <a:spcPct val="10000"/>
              </a:spcBef>
              <a:buFontTx/>
              <a:buChar char="-"/>
              <a:defRPr/>
            </a:pPr>
            <a:endParaRPr lang="en-US" dirty="0" smtClean="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  <a:buFontTx/>
              <a:buChar char="-"/>
              <a:defRPr/>
            </a:pPr>
            <a:endParaRPr lang="ru-RU" dirty="0" smtClean="0">
              <a:solidFill>
                <a:srgbClr val="28517A"/>
              </a:solidFill>
            </a:endParaRP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118788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8789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CC8B9B-E823-44A3-82FC-F42E2F5E2FE0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Требования к составу полей входного файла, образованного системой гармонизации РЛС представлены таблицами 3 - 5.(Слайд 22)</a:t>
            </a:r>
          </a:p>
          <a:p>
            <a:endParaRPr lang="ru-RU" smtClean="0"/>
          </a:p>
        </p:txBody>
      </p:sp>
      <p:sp>
        <p:nvSpPr>
          <p:cNvPr id="119812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19813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F65ABF-5C50-4396-88B7-268FEE43FDEA}" type="slidenum">
              <a:rPr lang="ru-RU" smtClean="0"/>
              <a:pPr/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Требования к «автоматизатору», отвечающему за ведение  локальной учетной автоматизированной системы субъекта СОЛ: (Слайд 23)</a:t>
            </a:r>
          </a:p>
          <a:p>
            <a:r>
              <a:rPr lang="ru-RU" smtClean="0"/>
              <a:t>- написать программу формирования электронной накладной, которая бы считывала номер и дату регистрационного удостоверения из поля товарной накладной продавца с названием «Документ, подтверждающий качество товара»;</a:t>
            </a:r>
          </a:p>
          <a:p>
            <a:r>
              <a:rPr lang="ru-RU" smtClean="0"/>
              <a:t>- автоматически после обработки товарной накладной должен формироваться «скрипт» по заданному в контракте адресу в интернете, содержащий сведения по полям выходного файла. </a:t>
            </a:r>
          </a:p>
          <a:p>
            <a:r>
              <a:rPr lang="ru-RU" smtClean="0"/>
              <a:t>- с определенным лагом программа должна считывать данные входного файла, сформированного ФС НСИ и загружать их в базу данных субъекта.  </a:t>
            </a:r>
          </a:p>
          <a:p>
            <a:endParaRPr lang="ru-RU" smtClean="0"/>
          </a:p>
        </p:txBody>
      </p:sp>
      <p:sp>
        <p:nvSpPr>
          <p:cNvPr id="120836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20837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48B1E7-38EB-4BF2-8061-EE41565F845A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Новая услуга РЛС позволяет субъекту СОЛ осуществить (Слайд 24): </a:t>
            </a:r>
          </a:p>
          <a:p>
            <a:r>
              <a:rPr lang="ru-RU" smtClean="0"/>
              <a:t>- связь локальных уникальных кодов поступающих на склад аптечных товаров с кодами «</a:t>
            </a:r>
            <a:r>
              <a:rPr lang="en-US" smtClean="0"/>
              <a:t>ID</a:t>
            </a:r>
            <a:r>
              <a:rPr lang="ru-RU" smtClean="0"/>
              <a:t> серия РЛС» автоматизированной информационно-справочной системы РЛС;</a:t>
            </a:r>
          </a:p>
          <a:p>
            <a:r>
              <a:rPr lang="ru-RU" smtClean="0"/>
              <a:t>- связь собственной учетной системы с учетными системами других участников СОЛ (реализовать автоматизированный обмен данными); </a:t>
            </a:r>
          </a:p>
          <a:p>
            <a:r>
              <a:rPr lang="ru-RU" smtClean="0"/>
              <a:t>- создание модернизированного основного словаря аптечных товаров, совместимого со старым  на основе уникальных идентификационных кодов товара «</a:t>
            </a:r>
            <a:r>
              <a:rPr lang="en-US" smtClean="0"/>
              <a:t>ID</a:t>
            </a:r>
            <a:r>
              <a:rPr lang="ru-RU" smtClean="0"/>
              <a:t> серия РЛС», единых для всей СОЛ;</a:t>
            </a:r>
          </a:p>
          <a:p>
            <a:r>
              <a:rPr lang="ru-RU" smtClean="0"/>
              <a:t>- построение локальной корпоративной системы нормативно-справочной информации. (Слайд 25)</a:t>
            </a:r>
          </a:p>
          <a:p>
            <a:pPr>
              <a:spcBef>
                <a:spcPct val="10000"/>
              </a:spcBef>
              <a:buFontTx/>
              <a:buChar char="-"/>
            </a:pPr>
            <a:endParaRPr lang="en-US" smtClean="0">
              <a:solidFill>
                <a:srgbClr val="28517A"/>
              </a:solidFill>
            </a:endParaRPr>
          </a:p>
          <a:p>
            <a:pPr>
              <a:spcBef>
                <a:spcPct val="10000"/>
              </a:spcBef>
              <a:buFontTx/>
              <a:buChar char="-"/>
            </a:pPr>
            <a:endParaRPr lang="ru-RU" smtClean="0">
              <a:solidFill>
                <a:srgbClr val="28517A"/>
              </a:solidFill>
            </a:endParaRPr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121860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2186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776BCE-4706-44EB-AF8E-9191F7D5E0F8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22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 Задача глобальной гармонизации решается на основе консолидации записей выходных файлов субъекта с записями других учетных систем, а также их уникальной идентификации и гармонизации с эталонной учетной записью в системе РЛС. (Слайд 26).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 Компания РЛС готова в рамках двусторонних соглашений  предоставить регионам методику формирования региональной системы НСИ, а также  выполнить услугу по привязке локальных кодов основного словаря для конкретных субъектов-участников ЕИП к единым уникальным кодам на основе требований международных стандартов. 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239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ФИНАНСИРОВАНИЕ ПРОГРАММ «УПРАВЛЕНИЕ АПТЕЧНОЙ ДЕЯТЕЛЬНОСТЬЮ В РЕГИОНЕ» или откуда деньги, Мань</a:t>
            </a:r>
            <a:r>
              <a:rPr lang="en-US" smtClean="0">
                <a:solidFill>
                  <a:schemeClr val="bg1"/>
                </a:solidFill>
              </a:rPr>
              <a:t>?</a:t>
            </a:r>
            <a:endParaRPr lang="ru-RU" baseline="30000" smtClean="0">
              <a:solidFill>
                <a:schemeClr val="bg1"/>
              </a:solidFill>
              <a:sym typeface="Symbol" pitchFamily="18" charset="2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Эффективное управление аптечной деятельностью  невозможно без построения единого информационного пространства (ЕИП) сферы обращения лекарств. Только некоторые лекарственные препараты из зарегистрированных в государственном реестре лекарственных средств (ГРЛС) присутствуют на фармрынке. И мы ведем учет только этих позиций (примерно треть от общего количества зарегистрированных).</a:t>
            </a:r>
          </a:p>
        </p:txBody>
      </p:sp>
      <p:sp>
        <p:nvSpPr>
          <p:cNvPr id="97284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97285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AA082-E602-4C72-A9B2-5A2E2F177D1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Каждый аптечный товар имеет жизненный цикл. Он перемещается в пространстве и во времени и это должно быть отражено в описании его жизненного цикла.</a:t>
            </a:r>
          </a:p>
        </p:txBody>
      </p:sp>
      <p:sp>
        <p:nvSpPr>
          <p:cNvPr id="124932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24933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95761B-31F6-47C3-872D-C62BB4752A5B}" type="slidenum">
              <a:rPr lang="ru-RU" smtClean="0"/>
              <a:pPr/>
              <a:t>35</a:t>
            </a:fld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Для обеспечения 95% полноты реестра товаров, присутствующих в СОЛ, достаточно иметь несколько десятков субъектов из разных территорий. В  настоящее время в РЛС завершается этот этап </a:t>
            </a:r>
            <a:r>
              <a:rPr lang="ru-RU" b="1" smtClean="0"/>
              <a:t>глобальной гармонизацией аптечных товаров</a:t>
            </a:r>
            <a:r>
              <a:rPr lang="ru-RU" smtClean="0"/>
              <a:t> и формирования ФС НСИ. (Слайд  17)</a:t>
            </a:r>
          </a:p>
          <a:p>
            <a:endParaRPr lang="ru-RU" smtClean="0"/>
          </a:p>
        </p:txBody>
      </p:sp>
      <p:sp>
        <p:nvSpPr>
          <p:cNvPr id="125956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25957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5843B9-DD92-4865-88C9-56BC91406DC2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26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Система ФОС НСИ может использоваться для верификации подлинности аптечных товаров.</a:t>
            </a:r>
            <a:endParaRPr lang="ru-RU" baseline="30000" smtClean="0">
              <a:solidFill>
                <a:schemeClr val="bg1"/>
              </a:solidFill>
              <a:sym typeface="Symbol" pitchFamily="18" charset="2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Структура сбора, хранения и обработки данных автоматизированной системой ФОС НСИ.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1300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0052" name="Нижний колонтитул 3"/>
          <p:cNvSpPr txBox="1">
            <a:spLocks noGrp="1"/>
          </p:cNvSpPr>
          <p:nvPr/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30053" name="Номер слайда 4"/>
          <p:cNvSpPr txBox="1">
            <a:spLocks noGrp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F6E61A2-555E-4BFC-8F70-6C91B9A9F38F}" type="slidenum">
              <a:rPr lang="ru-RU" sz="1200" b="0"/>
              <a:pPr algn="r"/>
              <a:t>40</a:t>
            </a:fld>
            <a:endParaRPr lang="ru-RU" sz="1200" b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 результате, как мы видим, разброс цен не превышает 7 %.</a:t>
            </a:r>
          </a:p>
        </p:txBody>
      </p:sp>
      <p:sp>
        <p:nvSpPr>
          <p:cNvPr id="131076" name="Нижний колонтитул 3"/>
          <p:cNvSpPr txBox="1">
            <a:spLocks noGrp="1"/>
          </p:cNvSpPr>
          <p:nvPr/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>
                <a:latin typeface="Calibri" pitchFamily="34" charset="0"/>
              </a:rPr>
              <a:t>2</a:t>
            </a:r>
          </a:p>
        </p:txBody>
      </p:sp>
      <p:sp>
        <p:nvSpPr>
          <p:cNvPr id="131077" name="Номер слайда 4"/>
          <p:cNvSpPr txBox="1">
            <a:spLocks noGrp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A2ED2BB-AD39-4347-B1E3-BCA514B664A9}" type="slidenum">
              <a:rPr lang="ru-RU" sz="1200">
                <a:latin typeface="Calibri" pitchFamily="34" charset="0"/>
              </a:rPr>
              <a:pPr algn="r"/>
              <a:t>41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Для обеспечения 95% полноты реестра товаров, присутствующих в СОЛ, достаточно иметь несколько десятков субъектов из разных территорий. В  настоящее время в РЛС завершается этот этап </a:t>
            </a:r>
            <a:r>
              <a:rPr lang="ru-RU" b="1" smtClean="0"/>
              <a:t>глобальной гармонизацией аптечных товаров</a:t>
            </a:r>
            <a:r>
              <a:rPr lang="ru-RU" smtClean="0"/>
              <a:t> и формирования ФС НСИ. (Слайд  17)</a:t>
            </a:r>
          </a:p>
          <a:p>
            <a:endParaRPr lang="ru-RU" smtClean="0"/>
          </a:p>
        </p:txBody>
      </p:sp>
      <p:sp>
        <p:nvSpPr>
          <p:cNvPr id="132100" name="Нижний колонтитул 3"/>
          <p:cNvSpPr txBox="1">
            <a:spLocks noGrp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32101" name="Номер слайда 4"/>
          <p:cNvSpPr txBox="1">
            <a:spLocks noGrp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BC1E731-2565-436B-BD14-0ADC64C893AC}" type="slidenum">
              <a:rPr lang="ru-RU" sz="1200" b="0"/>
              <a:pPr algn="r"/>
              <a:t>42</a:t>
            </a:fld>
            <a:endParaRPr lang="ru-RU" sz="1200" b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33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и на ее основе осуществлять прослеживание каждой серии аптечного товара субъекта – участника ЕИП в пространстве и во времени. (Слайд 19)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1341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4148" name="Нижний колонтитул 3"/>
          <p:cNvSpPr txBox="1">
            <a:spLocks noGrp="1"/>
          </p:cNvSpPr>
          <p:nvPr/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34149" name="Номер слайда 4"/>
          <p:cNvSpPr txBox="1">
            <a:spLocks noGrp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716F11-675F-47D1-9DFF-8ED22A99DE8C}" type="slidenum">
              <a:rPr lang="ru-RU" sz="1200" b="0"/>
              <a:pPr algn="r"/>
              <a:t>44</a:t>
            </a:fld>
            <a:endParaRPr lang="ru-RU" sz="1200"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В основе лингвистической базы федеральной системы НСИ сферы обращения лекарств лежат  два системных словаря (</a:t>
            </a:r>
            <a:r>
              <a:rPr lang="ru-RU" i="1" smtClean="0"/>
              <a:t>их номенклатурные единицы обладают жизненным циклом</a:t>
            </a:r>
            <a:r>
              <a:rPr lang="ru-RU" smtClean="0"/>
              <a:t>):</a:t>
            </a:r>
          </a:p>
          <a:p>
            <a:r>
              <a:rPr lang="ru-RU" smtClean="0"/>
              <a:t>- словарь уникальных для всего пространства единых кодов номенклатурных единиц (аптечных товаров),  поступающих в обращение,  дополненные датой их прихода на склад субъекта – владельца товара; </a:t>
            </a:r>
          </a:p>
          <a:p>
            <a:r>
              <a:rPr lang="ru-RU" smtClean="0"/>
              <a:t>- словарь единых кодов субъектов, образующих серию (производителя или упаковщика или владельца регистрационного удостоверения) и единых кодов владельцев товаров, дополненных кодами мест их территориального расположения. </a:t>
            </a:r>
          </a:p>
        </p:txBody>
      </p:sp>
      <p:sp>
        <p:nvSpPr>
          <p:cNvPr id="98308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98309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28FEEF-7856-415D-A479-8A0A775801AC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solidFill>
                  <a:srgbClr val="003F7E"/>
                </a:solidFill>
              </a:rPr>
              <a:t>Следующий отчет. Отображение информации о движении серии препарата в графическом виде.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ln/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7220" name="Нижний колонтитул 3"/>
          <p:cNvSpPr txBox="1">
            <a:spLocks noGrp="1"/>
          </p:cNvSpPr>
          <p:nvPr/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37221" name="Номер слайда 4"/>
          <p:cNvSpPr txBox="1">
            <a:spLocks noGrp="1"/>
          </p:cNvSpPr>
          <p:nvPr/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3EB5B09-A70A-4AD2-A10F-74BA568EB33B}" type="slidenum">
              <a:rPr lang="ru-RU" sz="1200" b="0"/>
              <a:pPr algn="r"/>
              <a:t>47</a:t>
            </a:fld>
            <a:endParaRPr lang="ru-RU" sz="1200" b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38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Роль государства и субъектов СОЛ в построении ЕИП СОЛ.</a:t>
            </a:r>
            <a:endParaRPr lang="ru-RU" baseline="30000" smtClean="0">
              <a:solidFill>
                <a:schemeClr val="bg1"/>
              </a:solidFill>
              <a:sym typeface="Symbol" pitchFamily="18" charset="2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39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Верификация подлинности аптечных товаров в режиме </a:t>
            </a:r>
            <a:r>
              <a:rPr lang="en-US" smtClean="0"/>
              <a:t>on-line</a:t>
            </a:r>
            <a:r>
              <a:rPr lang="ru-RU" smtClean="0"/>
              <a:t>.</a:t>
            </a:r>
          </a:p>
          <a:p>
            <a:pPr eaLnBrk="1" hangingPunct="1"/>
            <a:r>
              <a:rPr lang="ru-RU" smtClean="0"/>
              <a:t>Гармонизация словарей субъектов СОЛ – участников ЕИП.</a:t>
            </a:r>
          </a:p>
          <a:p>
            <a:pPr eaLnBrk="1" hangingPunct="1"/>
            <a:r>
              <a:rPr lang="ru-RU" smtClean="0"/>
              <a:t>Внедрение методологии функционирования регионального органа верификации аптечных товаров.</a:t>
            </a:r>
          </a:p>
          <a:p>
            <a:pPr eaLnBrk="1" hangingPunct="1"/>
            <a:r>
              <a:rPr lang="ru-RU" smtClean="0"/>
              <a:t>Организация и проведение обучающих семинаров и вебинаров, конференций и выставок для участников ЕИП.</a:t>
            </a:r>
          </a:p>
          <a:p>
            <a:pPr eaLnBrk="1" hangingPunct="1"/>
            <a:r>
              <a:rPr lang="ru-RU" smtClean="0"/>
              <a:t>Взаимодействие с государственными регулирующими органами.</a:t>
            </a:r>
          </a:p>
          <a:p>
            <a:pPr eaLnBrk="1" hangingPunct="1"/>
            <a:r>
              <a:rPr lang="ru-RU" smtClean="0"/>
              <a:t>Взаимодействие с производителями и другими субъектами СОЛ. Ведение реестров кодов товаров и субъектов, присутствующих на рынке.</a:t>
            </a:r>
          </a:p>
          <a:p>
            <a:pPr eaLnBrk="1" hangingPunct="1"/>
            <a:r>
              <a:rPr lang="ru-RU" smtClean="0"/>
              <a:t>Разработка методологий для решения задач на основе массивов.</a:t>
            </a:r>
          </a:p>
          <a:p>
            <a:pPr eaLnBrk="1" hangingPunct="1"/>
            <a:r>
              <a:rPr lang="ru-RU" smtClean="0"/>
              <a:t>Взаимодействие с международными общественными организациями. 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pitchFamily="34" charset="0"/>
              </a:rPr>
              <a:t>Для того, чтобы из всего множества номенклатурных справочников выбрать те, которые подлежат нормализации в первую очередь, сформулируем одну, на наш взгляд важную сегодня, триединую задачу. Без ее решения нельзя пытаться решать основные социально важные задачи учета лекарств. Список приведен ниже.  Это</a:t>
            </a:r>
            <a:r>
              <a:rPr lang="en-US" dirty="0" smtClean="0">
                <a:latin typeface="Arial" pitchFamily="34" charset="0"/>
              </a:rPr>
              <a:t>:</a:t>
            </a:r>
            <a:endParaRPr lang="ru-RU" dirty="0" smtClean="0">
              <a:latin typeface="Arial" pitchFamily="34" charset="0"/>
            </a:endParaRPr>
          </a:p>
          <a:p>
            <a:pPr marL="457200" indent="-457200" algn="ctr"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dirty="0" smtClean="0">
                <a:solidFill>
                  <a:schemeClr val="bg1"/>
                </a:solidFill>
              </a:rPr>
              <a:t>Ежедневный автоматизированный учет в Федеральном фонде НСИ записей из складских автоматизированных систем участников Фонда. Имеется в виду отражение в Фонде факта прихода или ухода лекарственного препарата со склада каждого из включенных в реестр хозяйствующих субъектов, сотрудничающих с Фондом. В этом случае есть необходимость ввести единые коды в реестр лекарственных средств, а также в реестр хозяйствующих субъектов сферы обращения лекарств. </a:t>
            </a:r>
          </a:p>
          <a:p>
            <a:pPr marL="457200" indent="-457200" algn="ctr" eaLnBrk="1" hangingPunct="1">
              <a:spcBef>
                <a:spcPct val="0"/>
              </a:spcBef>
              <a:buFontTx/>
              <a:buAutoNum type="arabicPeriod"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marL="457200" indent="-457200" algn="ctr"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dirty="0" smtClean="0">
                <a:solidFill>
                  <a:schemeClr val="bg1"/>
                </a:solidFill>
              </a:rPr>
              <a:t>Наличие в системе описания (в установленном формате) жизненного цикла товара, соответствующего его единому коду.</a:t>
            </a:r>
          </a:p>
          <a:p>
            <a:pPr marL="457200" indent="-457200" algn="ctr" eaLnBrk="1" hangingPunct="1">
              <a:spcBef>
                <a:spcPct val="0"/>
              </a:spcBef>
              <a:buFontTx/>
              <a:buAutoNum type="arabicPeriod"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marL="457200" indent="-457200" algn="ctr"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dirty="0" smtClean="0">
                <a:solidFill>
                  <a:schemeClr val="bg1"/>
                </a:solidFill>
              </a:rPr>
              <a:t>Возможность системы выдать отчет по запросу участника Федерального фонда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i="1" dirty="0" smtClean="0">
                <a:solidFill>
                  <a:schemeClr val="bg1"/>
                </a:solidFill>
              </a:rPr>
              <a:t>присутствие товара (услуги) с заданным единым кодом в различных хозяйствующих субъектах (представленных в системе также соответствующим единым кодом), входящих в систему.</a:t>
            </a:r>
            <a:endParaRPr lang="ru-RU" i="1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Вместо отсутствующего сегодня Федерального фонда было создано н</a:t>
            </a:r>
            <a:r>
              <a:rPr lang="ru-RU" smtClean="0">
                <a:solidFill>
                  <a:srgbClr val="003F7E"/>
                </a:solidFill>
                <a:sym typeface="Symbol" pitchFamily="18" charset="2"/>
              </a:rPr>
              <a:t>екоммерческое партнёрство Лингвафарм – независимый общественный орган (действующего по уставу СРО). Его участники назначают от себя уполномоченное лицо, ответственное за реализацию работ по подключению и взаимодействию его автоматизированной системы с Лингвафарм.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Принцип функционирования некоммерческого партнерства  Лингвафарм</a:t>
            </a:r>
            <a:r>
              <a:rPr lang="en-US" smtClean="0">
                <a:solidFill>
                  <a:schemeClr val="bg1"/>
                </a:solidFill>
              </a:rPr>
              <a:t>:</a:t>
            </a:r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rgbClr val="003366"/>
                </a:solidFill>
              </a:rPr>
              <a:t>Каждый участник некоммерческого партнерства  Лингвафарм предоставляет в открытый доступ свой массив данных,</a:t>
            </a:r>
          </a:p>
          <a:p>
            <a:r>
              <a:rPr lang="ru-RU" smtClean="0">
                <a:solidFill>
                  <a:srgbClr val="993366"/>
                </a:solidFill>
              </a:rPr>
              <a:t>а получает доступ ко всему объёму информации системы НСИ Лингвафарм.</a:t>
            </a:r>
          </a:p>
          <a:p>
            <a:endParaRPr lang="ru-RU" smtClean="0">
              <a:solidFill>
                <a:srgbClr val="003366"/>
              </a:solidFill>
            </a:endParaRPr>
          </a:p>
          <a:p>
            <a:endParaRPr lang="ru-RU" b="1" smtClean="0">
              <a:solidFill>
                <a:schemeClr val="bg1"/>
              </a:solidFill>
            </a:endParaRPr>
          </a:p>
        </p:txBody>
      </p:sp>
      <p:sp>
        <p:nvSpPr>
          <p:cNvPr id="142340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4234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BC5B1-7BBF-4CE8-A7C2-B604E4A387AE}" type="slidenum">
              <a:rPr lang="ru-RU" smtClean="0"/>
              <a:pPr/>
              <a:t>54</a:t>
            </a:fld>
            <a:endParaRPr lang="ru-RU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43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ФИНАНСИРОВАНИЕ ПРОГРАММ «УПРАВЛЕНИЕ АПТЕЧНОЙ ДЕЯТЕЛЬНОСТЬЮ В РЕГИОНЕ» или откуда деньги, Мань</a:t>
            </a:r>
            <a:r>
              <a:rPr lang="en-US" smtClean="0">
                <a:solidFill>
                  <a:schemeClr val="bg1"/>
                </a:solidFill>
              </a:rPr>
              <a:t>?</a:t>
            </a:r>
            <a:endParaRPr lang="ru-RU" baseline="30000" smtClean="0">
              <a:solidFill>
                <a:schemeClr val="bg1"/>
              </a:solidFill>
              <a:sym typeface="Symbol" pitchFamily="18" charset="2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44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 качестве номенклатурной единицы аптечного товара принимается введенная в оборот серия лекарственной упаковки. </a:t>
            </a:r>
          </a:p>
        </p:txBody>
      </p:sp>
      <p:sp>
        <p:nvSpPr>
          <p:cNvPr id="99332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99333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29C212-A17F-4FED-A4A6-21C30406692E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Ассоциации </a:t>
            </a:r>
            <a:r>
              <a:rPr lang="en-US" smtClean="0"/>
              <a:t>EFPIA</a:t>
            </a:r>
            <a:r>
              <a:rPr lang="ru-RU" smtClean="0"/>
              <a:t>, </a:t>
            </a:r>
            <a:r>
              <a:rPr lang="en-US" smtClean="0"/>
              <a:t>GIRP</a:t>
            </a:r>
            <a:r>
              <a:rPr lang="ru-RU" smtClean="0"/>
              <a:t> и </a:t>
            </a:r>
            <a:r>
              <a:rPr lang="en-US" smtClean="0"/>
              <a:t>PGEU</a:t>
            </a:r>
            <a:r>
              <a:rPr lang="ru-RU" smtClean="0"/>
              <a:t> совместно работают над  Европейской Моделью – Европейским проектом верификации лекарств, цель которого предотвратить проникновение контрафактных препаратов  в европейскую товаропроводящую цепь, и, таким образом, усилить безопасность пациентов. Недавно </a:t>
            </a:r>
            <a:r>
              <a:rPr lang="en-US" smtClean="0"/>
              <a:t>EAEPC</a:t>
            </a:r>
            <a:r>
              <a:rPr lang="ru-RU" smtClean="0"/>
              <a:t>, ассоциация, представляющая параллельных (коммерческих) дистрибьюторов, присоединилась к проекту.</a:t>
            </a:r>
          </a:p>
        </p:txBody>
      </p:sp>
      <p:sp>
        <p:nvSpPr>
          <p:cNvPr id="145412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45413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450432-B629-45F5-8A96-2DA494235538}" type="slidenum">
              <a:rPr lang="ru-RU" smtClean="0"/>
              <a:pPr/>
              <a:t>58</a:t>
            </a:fld>
            <a:endParaRPr lang="ru-RU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46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47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48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01380" name="Нижний колонтитул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0138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C4B051-461F-4BDF-A9A0-55742ACFCC8B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1200" b="0"/>
              <a:t>2</a:t>
            </a: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  </a:t>
            </a:r>
            <a:r>
              <a:rPr lang="ru-RU" smtClean="0">
                <a:solidFill>
                  <a:schemeClr val="bg1"/>
                </a:solidFill>
              </a:rPr>
              <a:t>Информация на реальной упаковке в соответствии со статьей 46 Закона № 61-ФЗ</a:t>
            </a: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2</a:t>
            </a:r>
          </a:p>
        </p:txBody>
      </p:sp>
      <p:sp>
        <p:nvSpPr>
          <p:cNvPr id="1034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6408738"/>
            <a:ext cx="9144000" cy="287337"/>
          </a:xfrm>
          <a:prstGeom prst="rect">
            <a:avLst/>
          </a:prstGeom>
          <a:solidFill>
            <a:srgbClr val="28517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90525" y="6408738"/>
            <a:ext cx="20875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250825" y="6408738"/>
            <a:ext cx="16192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http://www.rlsnet.ru</a:t>
            </a:r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28517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8" name="Picture 10" descr="LogoRLSFinish1 copy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8588"/>
            <a:ext cx="140335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5875" y="2924175"/>
            <a:ext cx="4608513" cy="865188"/>
          </a:xfrm>
          <a:effectLst/>
        </p:spPr>
        <p:txBody>
          <a:bodyPr/>
          <a:lstStyle>
            <a:lvl1pPr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ru-RU"/>
              <a:t>Заголовок 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55875" y="3621088"/>
            <a:ext cx="4608513" cy="11763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  <a:r>
              <a:rPr lang="en-US"/>
              <a:t>1</a:t>
            </a: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912100" y="6375400"/>
            <a:ext cx="982663" cy="3365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defRPr>
            </a:lvl1pPr>
          </a:lstStyle>
          <a:p>
            <a:pPr>
              <a:defRPr/>
            </a:pPr>
            <a:fld id="{EE733FBC-C184-4776-993A-27E3181C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8925" y="203200"/>
            <a:ext cx="2058988" cy="59515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3200"/>
            <a:ext cx="6029325" cy="59515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3459E3B8-9C18-44AA-A711-EB92100A7F2F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F8BABA2-BC7F-4781-9739-9FF8A9303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356B3696-9EDC-4937-A175-7F12CB81C4DD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9045554-0C30-40E8-B665-E164727AE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0FEE2B7-8F6C-47C8-B11B-518D9749D044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09E035A-696C-49F5-98BC-9BD529ABE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B9FCFB7-C2B5-46E3-AFDD-2A102D37A827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17876759-8E85-45AE-BD12-4ED1A192A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3EDC0C6-A463-428F-A36D-A3CA4FCBA630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35D6A7C-1A11-4304-9262-7194CFAD9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AB1EA94-66A5-4347-9BEF-952FDA6CC223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881226BE-265B-4A30-953B-2F991643A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C2A4E85-EBAC-4724-BDFD-3F1F4AFF8413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DC31218D-F752-4CCC-9232-1028D9244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C95E767-631F-4EFC-BB31-8CB3E6062343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73455B8-1E53-409B-A6DC-32BF9571D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1BA3381-B181-4217-9047-51AA3E0C8E6C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F6688D0-A13A-4667-8913-D6DF629F0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B183486-4BFC-423A-A80F-838F305364FA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938B7D7-15D8-4924-B0AF-AC63830D1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5035DF3-5C15-468B-9746-F8DFA1CBFFB1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9BB90B7-FA91-4148-81DB-2A9C63139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320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135938" y="6526213"/>
            <a:ext cx="1008062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Слайд: </a:t>
            </a:r>
            <a:fld id="{D52AFFFD-0C9C-4FF0-AFD3-856530CC1C2C}" type="slidenum">
              <a:rPr lang="en-US" sz="120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61950" y="6248400"/>
            <a:ext cx="20875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www.rlsnet.ru</a:t>
            </a:r>
            <a:endParaRPr lang="ru-RU" sz="12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ransition/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hlink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5EA6FC39-4FAD-41A5-BB73-BD136AE6B33D}" type="datetimeFigureOut">
              <a:rPr lang="ru-RU"/>
              <a:pPr>
                <a:defRPr/>
              </a:pPr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217FD68B-439B-48B5-B5A8-F29F9D139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34" Type="http://schemas.openxmlformats.org/officeDocument/2006/relationships/image" Target="../media/image50.wmf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wmf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7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l-e.ru/w/%D0%A4%D0%B0%D0%B9%D0%BB:%D0%A4%D1%80%D0%B0%D0%BD%D1%86%D0%B8%D1%8F_%D0%BA%D0%BE%D0%B4%D0%B8%D1%80%D1%83%D0%B5%D1%82%D1%81%D1%8F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8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80.png"/><Relationship Id="rId7" Type="http://schemas.openxmlformats.org/officeDocument/2006/relationships/image" Target="../media/image84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pl-e.ru/w/%D0%A4%D0%B0%D0%B9%D0%BB:%D0%A4%D1%80%D0%B0%D0%BD%D1%86%D0%B8%D1%8F_%D0%BA%D0%BE%D0%B4%D0%B8%D1%80%D1%83%D0%B5%D1%82%D1%81%D1%8F.jpg" TargetMode="External"/><Relationship Id="rId3" Type="http://schemas.openxmlformats.org/officeDocument/2006/relationships/hyperlink" Target="http://pl-e.ru/w/%D0%A8%D1%82%D1%80%D0%B8%D1%85%D0%BE%D0%B2%D0%BE%D0%B9_%D0%BA%D0%BE%D0%B4" TargetMode="External"/><Relationship Id="rId7" Type="http://schemas.openxmlformats.org/officeDocument/2006/relationships/hyperlink" Target="http://pl-e.ru/w/QR-%D0%BA%D0%BE%D0%B4" TargetMode="External"/><Relationship Id="rId2" Type="http://schemas.openxmlformats.org/officeDocument/2006/relationships/hyperlink" Target="http://pl-e.ru/w/%D0%9A%D0%B0%D1%82%D0%B5%D0%B3%D0%BE%D1%80%D0%B8%D1%8F:%D0%9C%D0%B0%D1%80%D0%BA%D0%B8%D1%80%D0%BE%D0%B2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l-e.ru/w/%D0%9A%D0%B0%D1%82%D0%B5%D0%B3%D0%BE%D1%80%D0%B8%D1%8F:%D0%90%D0%B2%D1%82%D0%BE%D0%BC%D0%B0%D1%82%D0%B8%D1%87%D0%B5%D1%81%D0%BA%D0%B0%D1%8F_%D0%B8%D0%B4%D0%B5%D0%BD%D1%82%D0%B8%D1%84%D0%B8%D0%BA%D0%B0%D1%86%D0%B8%D1%8F_%D0%B2_%D0%BC%D0%B5%D0%B4%D0%B8%D1%86%D0%B8%D0%BD%D0%B5" TargetMode="External"/><Relationship Id="rId5" Type="http://schemas.openxmlformats.org/officeDocument/2006/relationships/hyperlink" Target="http://pl-e.ru/w/%D0%9A%D0%B0%D1%82%D0%B5%D0%B3%D0%BE%D1%80%D0%B8%D1%8F:%D0%A8%D1%82%D1%80%D0%B8%D1%85%D0%BE%D0%B2%D0%BE%D0%B5_%D0%BA%D0%BE%D0%B4%D0%B8%D1%80%D0%BE%D0%B2%D0%B0%D0%BD%D0%B8%D0%B5" TargetMode="External"/><Relationship Id="rId4" Type="http://schemas.openxmlformats.org/officeDocument/2006/relationships/hyperlink" Target="http://pl-e.ru/w/%D0%9A%D0%B0%D1%82%D0%B5%D0%B3%D0%BE%D1%80%D0%B8%D1%8F:%D0%90%D0%B2%D1%82%D0%BE%D0%BC%D0%B0%D1%82%D0%B8%D1%87%D0%B5%D1%81%D0%BA%D0%B0%D1%8F_%D0%B8%D0%B4%D0%B5%D0%BD%D1%82%D0%B8%D1%84%D0%B8%D0%BA%D0%B0%D1%86%D0%B8%D1%8F" TargetMode="External"/><Relationship Id="rId9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2"/>
          <p:cNvSpPr>
            <a:spLocks noChangeArrowheads="1"/>
          </p:cNvSpPr>
          <p:nvPr/>
        </p:nvSpPr>
        <p:spPr bwMode="auto">
          <a:xfrm>
            <a:off x="0" y="1989138"/>
            <a:ext cx="9144000" cy="2879725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</a:rPr>
              <a:t>УПРАВЛЕНИЕ АПТЕЧНОЙ ДЕЯТЕЛЬНОСТЬЮ В РЕГИОНЕ НА ОСНОВЕ ЕДИНОГО ИНФОРМАЦИОННОГО ПРОСТРАНСТВА</a:t>
            </a: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26628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Прямоугольник 8"/>
          <p:cNvSpPr>
            <a:spLocks noChangeArrowheads="1"/>
          </p:cNvSpPr>
          <p:nvPr/>
        </p:nvSpPr>
        <p:spPr bwMode="auto">
          <a:xfrm>
            <a:off x="4068763" y="4941888"/>
            <a:ext cx="48958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2000">
                <a:solidFill>
                  <a:srgbClr val="254B71"/>
                </a:solidFill>
              </a:rPr>
              <a:t>Д.э.н., проф. Г. Л. Вышковский,</a:t>
            </a:r>
          </a:p>
          <a:p>
            <a:pPr>
              <a:lnSpc>
                <a:spcPct val="110000"/>
              </a:lnSpc>
            </a:pPr>
            <a:r>
              <a:rPr lang="ru-RU" sz="2000">
                <a:solidFill>
                  <a:srgbClr val="254B71"/>
                </a:solidFill>
              </a:rPr>
              <a:t>президент Группы компаний РЛС</a:t>
            </a:r>
            <a:r>
              <a:rPr lang="ru-RU" sz="2000" baseline="30000">
                <a:solidFill>
                  <a:srgbClr val="254B71"/>
                </a:solidFill>
                <a:sym typeface="Symbol" pitchFamily="18" charset="2"/>
              </a:rPr>
              <a:t></a:t>
            </a:r>
            <a:endParaRPr lang="ru-RU" sz="2000">
              <a:solidFill>
                <a:srgbClr val="254B71"/>
              </a:solidFill>
              <a:sym typeface="Symbol" pitchFamily="18" charset="2"/>
            </a:endParaRPr>
          </a:p>
          <a:p>
            <a:pPr>
              <a:lnSpc>
                <a:spcPct val="110000"/>
              </a:lnSpc>
            </a:pPr>
            <a:endParaRPr lang="ru-RU" sz="400">
              <a:solidFill>
                <a:srgbClr val="254B71"/>
              </a:solidFill>
              <a:sym typeface="Symbol" pitchFamily="18" charset="2"/>
            </a:endParaRPr>
          </a:p>
          <a:p>
            <a:pPr>
              <a:lnSpc>
                <a:spcPct val="110000"/>
              </a:lnSpc>
            </a:pPr>
            <a:r>
              <a:rPr lang="en-US" sz="1400">
                <a:solidFill>
                  <a:srgbClr val="254B71"/>
                </a:solidFill>
                <a:sym typeface="Symbol" pitchFamily="18" charset="2"/>
              </a:rPr>
              <a:t>GLV@RLSNET.RU</a:t>
            </a:r>
          </a:p>
          <a:p>
            <a:pPr>
              <a:lnSpc>
                <a:spcPct val="110000"/>
              </a:lnSpc>
            </a:pPr>
            <a:r>
              <a:rPr lang="en-US" sz="1400">
                <a:solidFill>
                  <a:srgbClr val="254B71"/>
                </a:solidFill>
                <a:sym typeface="Symbol" pitchFamily="18" charset="2"/>
              </a:rPr>
              <a:t>RLSGLV@GMAIL.COM</a:t>
            </a:r>
          </a:p>
        </p:txBody>
      </p:sp>
      <p:sp>
        <p:nvSpPr>
          <p:cNvPr id="26630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26631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ChangeArrowheads="1"/>
          </p:cNvSpPr>
          <p:nvPr/>
        </p:nvSpPr>
        <p:spPr bwMode="auto">
          <a:xfrm>
            <a:off x="0" y="2349500"/>
            <a:ext cx="9144000" cy="3240088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</a:rPr>
              <a:t>ПРИНЦИП  ИЕРАРХИИ  СИСТЕМЫ</a:t>
            </a: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35844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35846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C3C5C0D5-64FB-424E-9275-70A74542CA0F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11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36867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36868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endParaRPr lang="ru-RU" sz="4000">
              <a:solidFill>
                <a:srgbClr val="28517A"/>
              </a:solidFill>
            </a:endParaRPr>
          </a:p>
        </p:txBody>
      </p:sp>
      <p:pic>
        <p:nvPicPr>
          <p:cNvPr id="36869" name="Picture 2" descr="http://www.intuit.ru/department/expert/artintell/5/5_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00" y="1412875"/>
            <a:ext cx="90805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Box 5"/>
          <p:cNvSpPr txBox="1">
            <a:spLocks noChangeArrowheads="1"/>
          </p:cNvSpPr>
          <p:nvPr/>
        </p:nvSpPr>
        <p:spPr bwMode="auto">
          <a:xfrm>
            <a:off x="1692275" y="188913"/>
            <a:ext cx="7200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ПРИНЦИП ИЕРАРХИИ  СИСТЕМЫ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D43FD5A0-61CA-4257-AE71-60EA848E9591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12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37891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endParaRPr lang="ru-RU" sz="4000">
              <a:solidFill>
                <a:srgbClr val="28517A"/>
              </a:solidFill>
            </a:endParaRPr>
          </a:p>
        </p:txBody>
      </p:sp>
      <p:sp>
        <p:nvSpPr>
          <p:cNvPr id="37893" name="TextBox 5"/>
          <p:cNvSpPr txBox="1">
            <a:spLocks noChangeArrowheads="1"/>
          </p:cNvSpPr>
          <p:nvPr/>
        </p:nvSpPr>
        <p:spPr bwMode="auto">
          <a:xfrm>
            <a:off x="1692275" y="188913"/>
            <a:ext cx="7200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ПРИНЦИП ИСПОЛЬЗОВАНИЯ ОБЛАЧНЫХ ТЕХНОЛОГИЙ</a:t>
            </a:r>
          </a:p>
        </p:txBody>
      </p:sp>
      <p:pic>
        <p:nvPicPr>
          <p:cNvPr id="37894" name="Picture 2" descr="http://www.eweekeurope.co.uk/wp-content/uploads/2010/12/cloud-computin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9900" y="1444625"/>
            <a:ext cx="8205788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218" name="Picture 66" descr="water drops_type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838" y="2349500"/>
            <a:ext cx="15113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17" name="Picture 65" descr="water drops_type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1933575"/>
            <a:ext cx="223202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55" name="Picture 3" descr="water drops_type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87675" y="1412875"/>
            <a:ext cx="2952750" cy="293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54" name="Picture 2" descr="water drops_type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1508366">
            <a:off x="3995738" y="5368925"/>
            <a:ext cx="5048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946C7A6B-2A2E-41B6-90DE-B9775E62CE9C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13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38919" name="Rectangle 5"/>
          <p:cNvSpPr>
            <a:spLocks noChangeArrowheads="1"/>
          </p:cNvSpPr>
          <p:nvPr/>
        </p:nvSpPr>
        <p:spPr bwMode="auto">
          <a:xfrm>
            <a:off x="1476375" y="212725"/>
            <a:ext cx="766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ПРИНЦИП СОЗДАНИЯ  ЕИП  СОЛ </a:t>
            </a:r>
          </a:p>
        </p:txBody>
      </p:sp>
      <p:sp>
        <p:nvSpPr>
          <p:cNvPr id="38920" name="AutoShape 25"/>
          <p:cNvSpPr>
            <a:spLocks noChangeArrowheads="1"/>
          </p:cNvSpPr>
          <p:nvPr/>
        </p:nvSpPr>
        <p:spPr bwMode="auto">
          <a:xfrm>
            <a:off x="107950" y="2420938"/>
            <a:ext cx="1943100" cy="360362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>
                <a:solidFill>
                  <a:srgbClr val="254B71"/>
                </a:solidFill>
              </a:rPr>
              <a:t>Дистрибьюторы</a:t>
            </a:r>
          </a:p>
        </p:txBody>
      </p:sp>
      <p:sp>
        <p:nvSpPr>
          <p:cNvPr id="38921" name="AutoShape 25"/>
          <p:cNvSpPr>
            <a:spLocks noChangeArrowheads="1"/>
          </p:cNvSpPr>
          <p:nvPr/>
        </p:nvSpPr>
        <p:spPr bwMode="auto">
          <a:xfrm>
            <a:off x="0" y="4219575"/>
            <a:ext cx="2376488" cy="361950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>
                <a:solidFill>
                  <a:srgbClr val="254B71"/>
                </a:solidFill>
              </a:rPr>
              <a:t>Аптечные сети, ЛПУ</a:t>
            </a:r>
          </a:p>
        </p:txBody>
      </p:sp>
      <p:pic>
        <p:nvPicPr>
          <p:cNvPr id="561161" name="Picture 9" descr="water drops_type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00113" y="1125538"/>
            <a:ext cx="82867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62" name="Picture 10" descr="water drops_type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9750" y="2708275"/>
            <a:ext cx="12096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63" name="Picture 11" descr="water drops_type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16238" y="5283200"/>
            <a:ext cx="9350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64" name="Picture 12" descr="water drops_type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00113" y="4437063"/>
            <a:ext cx="133985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65" name="Picture 13" descr="water drops_type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-1087051">
            <a:off x="900113" y="1125538"/>
            <a:ext cx="520700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67" name="Picture 15" descr="water drops_type1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1728647">
            <a:off x="395288" y="1412875"/>
            <a:ext cx="520700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68" name="Picture 16" descr="water drops_type1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07950" y="1773238"/>
            <a:ext cx="365125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69" name="Picture 17" descr="water drops_type2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900113" y="3213100"/>
            <a:ext cx="8524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0" name="Picture 18" descr="water drops_type2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07950" y="2709863"/>
            <a:ext cx="7556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1" name="Picture 19" descr="water drops_type2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539750" y="3141663"/>
            <a:ext cx="5413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2" name="Picture 20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-6065804">
            <a:off x="2380457" y="1516856"/>
            <a:ext cx="51593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3" name="Picture 21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7232419" flipH="1">
            <a:off x="6285707" y="2596356"/>
            <a:ext cx="51593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4" name="Picture 22" descr="water drops_type1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 rot="-2230256">
            <a:off x="639763" y="1268413"/>
            <a:ext cx="2603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5" name="Picture 23" descr="water drops_type1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-2077079">
            <a:off x="331788" y="1198563"/>
            <a:ext cx="2079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6" name="Picture 24" descr="water drops_type1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1025377">
            <a:off x="1042988" y="1773238"/>
            <a:ext cx="2079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7" name="Picture 25" descr="water drops_type1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1429691">
            <a:off x="250825" y="1484313"/>
            <a:ext cx="207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8" name="Picture 26" descr="water drops_type1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600075" y="1125538"/>
            <a:ext cx="155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79" name="Picture 27" descr="water drops_type1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312738" y="1773238"/>
            <a:ext cx="155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0" name="Picture 28" descr="water drops_type1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107950" y="1414463"/>
            <a:ext cx="155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1" name="Picture 29" descr="water drops_type2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58763" y="3500438"/>
            <a:ext cx="4254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2" name="Picture 30" descr="water drops_type2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755650" y="3644900"/>
            <a:ext cx="354013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3" name="Picture 31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5400000" flipV="1">
            <a:off x="2720182" y="3893344"/>
            <a:ext cx="51593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4" name="Picture 32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-1589907" flipH="1" flipV="1">
            <a:off x="3708400" y="4273550"/>
            <a:ext cx="51593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5" name="Picture 33" descr="water drops_type5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468313" y="4724400"/>
            <a:ext cx="7905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6" name="Picture 34" descr="water drops_type5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684213" y="5445125"/>
            <a:ext cx="6477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7" name="Picture 35" descr="water drops_type5"/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 rot="12687349" flipH="1">
            <a:off x="323850" y="5300663"/>
            <a:ext cx="6397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8" name="Picture 36" descr="water drops_type5"/>
          <p:cNvPicPr>
            <a:picLocks noChangeAspect="1" noChangeArrowheads="1"/>
          </p:cNvPicPr>
          <p:nvPr/>
        </p:nvPicPr>
        <p:blipFill>
          <a:blip r:embed="rId26" cstate="email"/>
          <a:srcRect/>
          <a:stretch>
            <a:fillRect/>
          </a:stretch>
        </p:blipFill>
        <p:spPr bwMode="auto">
          <a:xfrm rot="12687349" flipH="1">
            <a:off x="576263" y="6021388"/>
            <a:ext cx="4270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89" name="Picture 37" descr="water drops_type5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134938" y="6021388"/>
            <a:ext cx="2603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0" name="Picture 38" descr="water drops_type5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350838" y="6069013"/>
            <a:ext cx="2603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1" name="Picture 39" descr="water drops_type5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179388" y="5300663"/>
            <a:ext cx="2603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2" name="Picture 40" descr="water drops_type5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107950" y="4940300"/>
            <a:ext cx="2603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3" name="Picture 41" descr="water drops_type5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179388" y="4652963"/>
            <a:ext cx="2603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4" name="Picture 42" descr="water drops_type4"/>
          <p:cNvPicPr>
            <a:picLocks noChangeAspect="1" noChangeArrowheads="1"/>
          </p:cNvPicPr>
          <p:nvPr/>
        </p:nvPicPr>
        <p:blipFill>
          <a:blip r:embed="rId28" cstate="email"/>
          <a:srcRect/>
          <a:stretch>
            <a:fillRect/>
          </a:stretch>
        </p:blipFill>
        <p:spPr bwMode="auto">
          <a:xfrm>
            <a:off x="3706813" y="5613400"/>
            <a:ext cx="7207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5" name="Picture 43" descr="water drops_type4"/>
          <p:cNvPicPr>
            <a:picLocks noChangeAspect="1" noChangeArrowheads="1"/>
          </p:cNvPicPr>
          <p:nvPr/>
        </p:nvPicPr>
        <p:blipFill>
          <a:blip r:embed="rId28" cstate="email"/>
          <a:srcRect/>
          <a:stretch>
            <a:fillRect/>
          </a:stretch>
        </p:blipFill>
        <p:spPr bwMode="auto">
          <a:xfrm>
            <a:off x="3490913" y="5915025"/>
            <a:ext cx="7207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6" name="Picture 44" descr="water drops_type4"/>
          <p:cNvPicPr>
            <a:picLocks noChangeAspect="1" noChangeArrowheads="1"/>
          </p:cNvPicPr>
          <p:nvPr/>
        </p:nvPicPr>
        <p:blipFill>
          <a:blip r:embed="rId29" cstate="email"/>
          <a:srcRect/>
          <a:stretch>
            <a:fillRect/>
          </a:stretch>
        </p:blipFill>
        <p:spPr bwMode="auto">
          <a:xfrm rot="1890736">
            <a:off x="4183063" y="6172200"/>
            <a:ext cx="5746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7" name="Picture 45" descr="water drops_type4"/>
          <p:cNvPicPr>
            <a:picLocks noChangeAspect="1" noChangeArrowheads="1"/>
          </p:cNvPicPr>
          <p:nvPr/>
        </p:nvPicPr>
        <p:blipFill>
          <a:blip r:embed="rId29" cstate="email"/>
          <a:srcRect/>
          <a:stretch>
            <a:fillRect/>
          </a:stretch>
        </p:blipFill>
        <p:spPr bwMode="auto">
          <a:xfrm rot="1890736">
            <a:off x="4427538" y="5380038"/>
            <a:ext cx="5746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8" name="Picture 46" descr="water drops_type4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 rot="1890736">
            <a:off x="4441825" y="5786438"/>
            <a:ext cx="2873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99" name="Picture 47" descr="water drops_type4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 rot="1890736">
            <a:off x="3705225" y="6419850"/>
            <a:ext cx="2873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0" name="Picture 48" descr="water drops_type4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 rot="7598172">
            <a:off x="4121150" y="5934075"/>
            <a:ext cx="287338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1" name="Picture 49" descr="water drops_type4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 rot="-2550444">
            <a:off x="4068763" y="6419850"/>
            <a:ext cx="2873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62" name="AutoShape 25"/>
          <p:cNvSpPr>
            <a:spLocks noChangeArrowheads="1"/>
          </p:cNvSpPr>
          <p:nvPr/>
        </p:nvSpPr>
        <p:spPr bwMode="auto">
          <a:xfrm>
            <a:off x="2916238" y="2349500"/>
            <a:ext cx="3240087" cy="1439863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600">
                <a:solidFill>
                  <a:srgbClr val="254B71"/>
                </a:solidFill>
              </a:rPr>
              <a:t>ФЕДЕРАЛЬНАЯ</a:t>
            </a:r>
          </a:p>
          <a:p>
            <a:pPr algn="ctr"/>
            <a:r>
              <a:rPr lang="ru-RU" sz="1600">
                <a:solidFill>
                  <a:srgbClr val="254B71"/>
                </a:solidFill>
              </a:rPr>
              <a:t>ОБЩЕСТВЕННАЯ СИСТЕМА </a:t>
            </a:r>
          </a:p>
          <a:p>
            <a:pPr algn="ctr"/>
            <a:r>
              <a:rPr lang="ru-RU" sz="1600">
                <a:solidFill>
                  <a:srgbClr val="254B71"/>
                </a:solidFill>
              </a:rPr>
              <a:t>НОРМАТИВНО-СПРАВОЧНОЙ</a:t>
            </a:r>
          </a:p>
          <a:p>
            <a:pPr algn="ctr"/>
            <a:r>
              <a:rPr lang="ru-RU" sz="1600">
                <a:solidFill>
                  <a:srgbClr val="254B71"/>
                </a:solidFill>
              </a:rPr>
              <a:t>ИНФОРМАЦИИ</a:t>
            </a:r>
          </a:p>
        </p:txBody>
      </p:sp>
      <p:pic>
        <p:nvPicPr>
          <p:cNvPr id="561203" name="Picture 51" descr="water drops_type2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539750" y="3425825"/>
            <a:ext cx="280988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4" name="Picture 52" descr="water drops_type2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323850" y="3259138"/>
            <a:ext cx="280988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5" name="Picture 53" descr="water drops_type2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107950" y="3357563"/>
            <a:ext cx="280988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6" name="Picture 54" descr="water drops_type2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1187450" y="3787775"/>
            <a:ext cx="280988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7" name="Picture 55" descr="water drops_type2"/>
          <p:cNvPicPr>
            <a:picLocks noChangeAspect="1" noChangeArrowheads="1"/>
          </p:cNvPicPr>
          <p:nvPr/>
        </p:nvPicPr>
        <p:blipFill>
          <a:blip r:embed="rId32" cstate="email"/>
          <a:srcRect/>
          <a:stretch>
            <a:fillRect/>
          </a:stretch>
        </p:blipFill>
        <p:spPr bwMode="auto">
          <a:xfrm>
            <a:off x="42863" y="3716338"/>
            <a:ext cx="280987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8" name="Picture 56" descr="water drops_type1"/>
          <p:cNvPicPr>
            <a:picLocks noChangeAspect="1" noChangeArrowheads="1"/>
          </p:cNvPicPr>
          <p:nvPr/>
        </p:nvPicPr>
        <p:blipFill>
          <a:blip r:embed="rId33" cstate="email"/>
          <a:srcRect/>
          <a:stretch>
            <a:fillRect/>
          </a:stretch>
        </p:blipFill>
        <p:spPr bwMode="auto">
          <a:xfrm rot="1728647">
            <a:off x="755650" y="1844675"/>
            <a:ext cx="31273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09" name="Picture 57"/>
          <p:cNvPicPr>
            <a:picLocks noChangeAspect="1" noChangeArrowheads="1"/>
          </p:cNvPicPr>
          <p:nvPr/>
        </p:nvPicPr>
        <p:blipFill>
          <a:blip r:embed="rId34" cstate="email"/>
          <a:srcRect/>
          <a:stretch>
            <a:fillRect/>
          </a:stretch>
        </p:blipFill>
        <p:spPr bwMode="auto">
          <a:xfrm rot="4662520" flipH="1">
            <a:off x="2321719" y="1683544"/>
            <a:ext cx="576262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70" name="Picture 58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-7517897">
            <a:off x="5086350" y="865188"/>
            <a:ext cx="4016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71" name="Picture 59"/>
          <p:cNvPicPr>
            <a:picLocks noChangeAspect="1" noChangeArrowheads="1"/>
          </p:cNvPicPr>
          <p:nvPr/>
        </p:nvPicPr>
        <p:blipFill>
          <a:blip r:embed="rId34" cstate="email"/>
          <a:srcRect/>
          <a:stretch>
            <a:fillRect/>
          </a:stretch>
        </p:blipFill>
        <p:spPr bwMode="auto">
          <a:xfrm rot="13769539" flipH="1">
            <a:off x="5072063" y="1189037"/>
            <a:ext cx="4397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72" name="Text Box 60"/>
          <p:cNvSpPr txBox="1">
            <a:spLocks noChangeArrowheads="1"/>
          </p:cNvSpPr>
          <p:nvPr/>
        </p:nvSpPr>
        <p:spPr bwMode="auto">
          <a:xfrm>
            <a:off x="5651500" y="908050"/>
            <a:ext cx="3529013" cy="366713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600">
                <a:solidFill>
                  <a:srgbClr val="254B71"/>
                </a:solidFill>
              </a:rPr>
              <a:t>ненормализованная информация</a:t>
            </a:r>
          </a:p>
        </p:txBody>
      </p:sp>
      <p:sp>
        <p:nvSpPr>
          <p:cNvPr id="38973" name="Text Box 61"/>
          <p:cNvSpPr txBox="1">
            <a:spLocks noChangeArrowheads="1"/>
          </p:cNvSpPr>
          <p:nvPr/>
        </p:nvSpPr>
        <p:spPr bwMode="auto">
          <a:xfrm>
            <a:off x="5508625" y="1262063"/>
            <a:ext cx="3529013" cy="366712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600">
                <a:solidFill>
                  <a:srgbClr val="808080"/>
                </a:solidFill>
              </a:rPr>
              <a:t>нормализованная информация</a:t>
            </a:r>
          </a:p>
        </p:txBody>
      </p:sp>
      <p:pic>
        <p:nvPicPr>
          <p:cNvPr id="561214" name="Picture 62"/>
          <p:cNvPicPr>
            <a:picLocks noChangeAspect="1" noChangeArrowheads="1"/>
          </p:cNvPicPr>
          <p:nvPr/>
        </p:nvPicPr>
        <p:blipFill>
          <a:blip r:embed="rId34" cstate="email"/>
          <a:srcRect/>
          <a:stretch>
            <a:fillRect/>
          </a:stretch>
        </p:blipFill>
        <p:spPr bwMode="auto">
          <a:xfrm rot="20264736" flipH="1">
            <a:off x="3924300" y="4329113"/>
            <a:ext cx="576263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15" name="Picture 63"/>
          <p:cNvPicPr>
            <a:picLocks noChangeAspect="1" noChangeArrowheads="1"/>
          </p:cNvPicPr>
          <p:nvPr/>
        </p:nvPicPr>
        <p:blipFill>
          <a:blip r:embed="rId34" cstate="email"/>
          <a:srcRect/>
          <a:stretch>
            <a:fillRect/>
          </a:stretch>
        </p:blipFill>
        <p:spPr bwMode="auto">
          <a:xfrm rot="-3572893">
            <a:off x="6246019" y="2763044"/>
            <a:ext cx="576262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16" name="Picture 64"/>
          <p:cNvPicPr>
            <a:picLocks noChangeAspect="1" noChangeArrowheads="1"/>
          </p:cNvPicPr>
          <p:nvPr/>
        </p:nvPicPr>
        <p:blipFill>
          <a:blip r:embed="rId34" cstate="email"/>
          <a:srcRect/>
          <a:stretch>
            <a:fillRect/>
          </a:stretch>
        </p:blipFill>
        <p:spPr bwMode="auto">
          <a:xfrm rot="5111675">
            <a:off x="2537618" y="3771107"/>
            <a:ext cx="576263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77" name="AutoShape 25"/>
          <p:cNvSpPr>
            <a:spLocks noChangeArrowheads="1"/>
          </p:cNvSpPr>
          <p:nvPr/>
        </p:nvSpPr>
        <p:spPr bwMode="auto">
          <a:xfrm>
            <a:off x="177800" y="908050"/>
            <a:ext cx="1873250" cy="358775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>
                <a:solidFill>
                  <a:srgbClr val="254B71"/>
                </a:solidFill>
              </a:rPr>
              <a:t>Производители</a:t>
            </a:r>
          </a:p>
        </p:txBody>
      </p:sp>
      <p:sp>
        <p:nvSpPr>
          <p:cNvPr id="38978" name="AutoShape 25"/>
          <p:cNvSpPr>
            <a:spLocks noChangeArrowheads="1"/>
          </p:cNvSpPr>
          <p:nvPr/>
        </p:nvSpPr>
        <p:spPr bwMode="auto">
          <a:xfrm>
            <a:off x="7019925" y="2852738"/>
            <a:ext cx="1800225" cy="431800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2800">
                <a:solidFill>
                  <a:srgbClr val="254B71"/>
                </a:solidFill>
              </a:rPr>
              <a:t>РЕГИОН</a:t>
            </a:r>
          </a:p>
        </p:txBody>
      </p:sp>
      <p:pic>
        <p:nvPicPr>
          <p:cNvPr id="561220" name="Picture 68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-7672354">
            <a:off x="2056607" y="2667794"/>
            <a:ext cx="51593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21" name="Picture 69"/>
          <p:cNvPicPr>
            <a:picLocks noChangeAspect="1" noChangeArrowheads="1"/>
          </p:cNvPicPr>
          <p:nvPr/>
        </p:nvPicPr>
        <p:blipFill>
          <a:blip r:embed="rId34" cstate="email"/>
          <a:srcRect/>
          <a:stretch>
            <a:fillRect/>
          </a:stretch>
        </p:blipFill>
        <p:spPr bwMode="auto">
          <a:xfrm rot="3124427" flipH="1">
            <a:off x="1997868" y="2834482"/>
            <a:ext cx="576263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81" name="AutoShape 25"/>
          <p:cNvSpPr>
            <a:spLocks noChangeArrowheads="1"/>
          </p:cNvSpPr>
          <p:nvPr/>
        </p:nvSpPr>
        <p:spPr bwMode="auto">
          <a:xfrm>
            <a:off x="5435600" y="4365625"/>
            <a:ext cx="1295400" cy="358775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200">
                <a:solidFill>
                  <a:srgbClr val="254B71"/>
                </a:solidFill>
              </a:rPr>
              <a:t>Производители</a:t>
            </a:r>
          </a:p>
        </p:txBody>
      </p:sp>
      <p:sp>
        <p:nvSpPr>
          <p:cNvPr id="38982" name="AutoShape 25"/>
          <p:cNvSpPr>
            <a:spLocks noChangeArrowheads="1"/>
          </p:cNvSpPr>
          <p:nvPr/>
        </p:nvSpPr>
        <p:spPr bwMode="auto">
          <a:xfrm>
            <a:off x="3132138" y="5013325"/>
            <a:ext cx="2016125" cy="431800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>
                <a:solidFill>
                  <a:srgbClr val="254B71"/>
                </a:solidFill>
              </a:rPr>
              <a:t>Автоматизаторы</a:t>
            </a:r>
          </a:p>
        </p:txBody>
      </p:sp>
      <p:sp>
        <p:nvSpPr>
          <p:cNvPr id="38983" name="AutoShape 25"/>
          <p:cNvSpPr>
            <a:spLocks noChangeArrowheads="1"/>
          </p:cNvSpPr>
          <p:nvPr/>
        </p:nvSpPr>
        <p:spPr bwMode="auto">
          <a:xfrm>
            <a:off x="7596188" y="5013325"/>
            <a:ext cx="1403350" cy="360363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200">
                <a:solidFill>
                  <a:srgbClr val="254B71"/>
                </a:solidFill>
              </a:rPr>
              <a:t>Дистрибьюторы</a:t>
            </a:r>
          </a:p>
        </p:txBody>
      </p:sp>
      <p:sp>
        <p:nvSpPr>
          <p:cNvPr id="38984" name="AutoShape 25"/>
          <p:cNvSpPr>
            <a:spLocks noChangeArrowheads="1"/>
          </p:cNvSpPr>
          <p:nvPr/>
        </p:nvSpPr>
        <p:spPr bwMode="auto">
          <a:xfrm>
            <a:off x="5868988" y="5443538"/>
            <a:ext cx="1655762" cy="361950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200">
                <a:solidFill>
                  <a:srgbClr val="254B71"/>
                </a:solidFill>
              </a:rPr>
              <a:t>Аптечные сети,</a:t>
            </a:r>
          </a:p>
          <a:p>
            <a:pPr algn="ctr"/>
            <a:r>
              <a:rPr lang="ru-RU" sz="1200">
                <a:solidFill>
                  <a:srgbClr val="254B71"/>
                </a:solidFill>
              </a:rPr>
              <a:t>ЛПУ</a:t>
            </a:r>
          </a:p>
        </p:txBody>
      </p:sp>
      <p:sp>
        <p:nvSpPr>
          <p:cNvPr id="38985" name="AutoShape 25"/>
          <p:cNvSpPr>
            <a:spLocks noChangeArrowheads="1"/>
          </p:cNvSpPr>
          <p:nvPr/>
        </p:nvSpPr>
        <p:spPr bwMode="auto">
          <a:xfrm>
            <a:off x="7669213" y="3789363"/>
            <a:ext cx="1439862" cy="431800"/>
          </a:xfrm>
          <a:prstGeom prst="roundRect">
            <a:avLst>
              <a:gd name="adj" fmla="val 16667"/>
            </a:avLst>
          </a:prstGeom>
          <a:noFill/>
          <a:ln w="22225" algn="ctr">
            <a:noFill/>
            <a:round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200">
                <a:solidFill>
                  <a:srgbClr val="254B71"/>
                </a:solidFill>
              </a:rPr>
              <a:t>Автоматизаторы</a:t>
            </a:r>
          </a:p>
        </p:txBody>
      </p:sp>
      <p:cxnSp>
        <p:nvCxnSpPr>
          <p:cNvPr id="38986" name="AutoShape 74"/>
          <p:cNvCxnSpPr>
            <a:cxnSpLocks noChangeShapeType="1"/>
            <a:stCxn id="38978" idx="2"/>
            <a:endCxn id="38985" idx="0"/>
          </p:cNvCxnSpPr>
          <p:nvPr/>
        </p:nvCxnSpPr>
        <p:spPr bwMode="auto">
          <a:xfrm rot="16200000" flipH="1">
            <a:off x="7902575" y="3302001"/>
            <a:ext cx="504825" cy="469900"/>
          </a:xfrm>
          <a:prstGeom prst="curvedConnector3">
            <a:avLst>
              <a:gd name="adj1" fmla="val 50000"/>
            </a:avLst>
          </a:prstGeom>
          <a:noFill/>
          <a:ln w="19050">
            <a:solidFill>
              <a:srgbClr val="003366"/>
            </a:solidFill>
            <a:round/>
            <a:headEnd/>
            <a:tailEnd type="triangle" w="med" len="med"/>
          </a:ln>
        </p:spPr>
      </p:cxnSp>
      <p:cxnSp>
        <p:nvCxnSpPr>
          <p:cNvPr id="38987" name="AutoShape 75"/>
          <p:cNvCxnSpPr>
            <a:cxnSpLocks noChangeShapeType="1"/>
            <a:stCxn id="38978" idx="2"/>
            <a:endCxn id="38981" idx="0"/>
          </p:cNvCxnSpPr>
          <p:nvPr/>
        </p:nvCxnSpPr>
        <p:spPr bwMode="auto">
          <a:xfrm rot="5400000">
            <a:off x="6461125" y="2906713"/>
            <a:ext cx="1081087" cy="1836738"/>
          </a:xfrm>
          <a:prstGeom prst="curvedConnector3">
            <a:avLst>
              <a:gd name="adj1" fmla="val 49926"/>
            </a:avLst>
          </a:prstGeom>
          <a:noFill/>
          <a:ln w="19050">
            <a:solidFill>
              <a:srgbClr val="003366"/>
            </a:solidFill>
            <a:round/>
            <a:headEnd/>
            <a:tailEnd type="triangle" w="med" len="med"/>
          </a:ln>
        </p:spPr>
      </p:cxnSp>
      <p:cxnSp>
        <p:nvCxnSpPr>
          <p:cNvPr id="38988" name="AutoShape 76"/>
          <p:cNvCxnSpPr>
            <a:cxnSpLocks noChangeShapeType="1"/>
            <a:stCxn id="38978" idx="2"/>
            <a:endCxn id="38983" idx="1"/>
          </p:cNvCxnSpPr>
          <p:nvPr/>
        </p:nvCxnSpPr>
        <p:spPr bwMode="auto">
          <a:xfrm rot="5400000">
            <a:off x="6803232" y="4077494"/>
            <a:ext cx="1909762" cy="323850"/>
          </a:xfrm>
          <a:prstGeom prst="curvedConnector4">
            <a:avLst>
              <a:gd name="adj1" fmla="val 36907"/>
              <a:gd name="adj2" fmla="val 170588"/>
            </a:avLst>
          </a:prstGeom>
          <a:noFill/>
          <a:ln w="19050">
            <a:solidFill>
              <a:srgbClr val="003366"/>
            </a:solidFill>
            <a:round/>
            <a:headEnd/>
            <a:tailEnd type="triangle" w="med" len="med"/>
          </a:ln>
        </p:spPr>
      </p:cxnSp>
      <p:cxnSp>
        <p:nvCxnSpPr>
          <p:cNvPr id="38989" name="AutoShape 77"/>
          <p:cNvCxnSpPr>
            <a:cxnSpLocks noChangeShapeType="1"/>
            <a:stCxn id="38978" idx="2"/>
            <a:endCxn id="38984" idx="0"/>
          </p:cNvCxnSpPr>
          <p:nvPr/>
        </p:nvCxnSpPr>
        <p:spPr bwMode="auto">
          <a:xfrm rot="5400000">
            <a:off x="6229351" y="3752850"/>
            <a:ext cx="2159000" cy="1222375"/>
          </a:xfrm>
          <a:prstGeom prst="curvedConnector3">
            <a:avLst>
              <a:gd name="adj1" fmla="val 30731"/>
            </a:avLst>
          </a:prstGeom>
          <a:noFill/>
          <a:ln w="19050">
            <a:solidFill>
              <a:srgbClr val="003366"/>
            </a:solidFill>
            <a:round/>
            <a:headEnd/>
            <a:tailEnd type="triangle" w="med" len="med"/>
          </a:ln>
        </p:spPr>
      </p:cxnSp>
      <p:pic>
        <p:nvPicPr>
          <p:cNvPr id="561230" name="Picture 78" descr="water drops_type1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6000750" y="4652963"/>
            <a:ext cx="155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1" name="Picture 79" descr="water drops_type1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8027988" y="4149725"/>
            <a:ext cx="155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2" name="Picture 80" descr="water drops_type1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8027988" y="5373688"/>
            <a:ext cx="155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3" name="Picture 81" descr="water drops_type1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6648450" y="5876925"/>
            <a:ext cx="155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4" name="Picture 82" descr="water drops_type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890736">
            <a:off x="5602288" y="4646613"/>
            <a:ext cx="50323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5" name="Picture 83" descr="water drops_type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890736">
            <a:off x="6877050" y="5734050"/>
            <a:ext cx="50323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6" name="Picture 84" descr="water drops_type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890736">
            <a:off x="8316913" y="4076700"/>
            <a:ext cx="50323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7" name="Picture 85" descr="water drops_type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890736">
            <a:off x="7956550" y="5661025"/>
            <a:ext cx="50323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8" name="Picture 86" descr="water drops_type4"/>
          <p:cNvPicPr>
            <a:picLocks noChangeAspect="1" noChangeArrowheads="1"/>
          </p:cNvPicPr>
          <p:nvPr/>
        </p:nvPicPr>
        <p:blipFill>
          <a:blip r:embed="rId35" cstate="email"/>
          <a:srcRect/>
          <a:stretch>
            <a:fillRect/>
          </a:stretch>
        </p:blipFill>
        <p:spPr bwMode="auto">
          <a:xfrm>
            <a:off x="5867400" y="4797425"/>
            <a:ext cx="6477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39" name="Picture 87" descr="water drops_type4"/>
          <p:cNvPicPr>
            <a:picLocks noChangeAspect="1" noChangeArrowheads="1"/>
          </p:cNvPicPr>
          <p:nvPr/>
        </p:nvPicPr>
        <p:blipFill>
          <a:blip r:embed="rId35" cstate="email"/>
          <a:srcRect/>
          <a:stretch>
            <a:fillRect/>
          </a:stretch>
        </p:blipFill>
        <p:spPr bwMode="auto">
          <a:xfrm>
            <a:off x="6588125" y="6021388"/>
            <a:ext cx="6477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40" name="Picture 88" descr="water drops_type4"/>
          <p:cNvPicPr>
            <a:picLocks noChangeAspect="1" noChangeArrowheads="1"/>
          </p:cNvPicPr>
          <p:nvPr/>
        </p:nvPicPr>
        <p:blipFill>
          <a:blip r:embed="rId35" cstate="email"/>
          <a:srcRect/>
          <a:stretch>
            <a:fillRect/>
          </a:stretch>
        </p:blipFill>
        <p:spPr bwMode="auto">
          <a:xfrm>
            <a:off x="8172450" y="5373688"/>
            <a:ext cx="6477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241" name="Picture 89" descr="water drops_type4"/>
          <p:cNvPicPr>
            <a:picLocks noChangeAspect="1" noChangeArrowheads="1"/>
          </p:cNvPicPr>
          <p:nvPr/>
        </p:nvPicPr>
        <p:blipFill>
          <a:blip r:embed="rId35" cstate="email"/>
          <a:srcRect/>
          <a:stretch>
            <a:fillRect/>
          </a:stretch>
        </p:blipFill>
        <p:spPr bwMode="auto">
          <a:xfrm>
            <a:off x="7956550" y="4292600"/>
            <a:ext cx="6477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1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6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6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6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6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6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6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6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6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6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61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6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6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56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56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6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56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56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56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561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56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56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56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56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56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56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56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56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56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56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56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56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56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561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561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56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56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0" dur="2000"/>
                                        <p:tgtEl>
                                          <p:spTgt spid="56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3" dur="2000"/>
                                        <p:tgtEl>
                                          <p:spTgt spid="56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6" dur="2000"/>
                                        <p:tgtEl>
                                          <p:spTgt spid="56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9" dur="2000"/>
                                        <p:tgtEl>
                                          <p:spTgt spid="56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56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5" dur="2000"/>
                                        <p:tgtEl>
                                          <p:spTgt spid="56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2000"/>
                                        <p:tgtEl>
                                          <p:spTgt spid="56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1" dur="2000"/>
                                        <p:tgtEl>
                                          <p:spTgt spid="56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4" dur="2000"/>
                                        <p:tgtEl>
                                          <p:spTgt spid="56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7" dur="2000"/>
                                        <p:tgtEl>
                                          <p:spTgt spid="56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0" dur="2000"/>
                                        <p:tgtEl>
                                          <p:spTgt spid="56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3" dur="2000"/>
                                        <p:tgtEl>
                                          <p:spTgt spid="56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6" dur="2000"/>
                                        <p:tgtEl>
                                          <p:spTgt spid="56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9" dur="2000"/>
                                        <p:tgtEl>
                                          <p:spTgt spid="56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2000"/>
                                        <p:tgtEl>
                                          <p:spTgt spid="56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5" dur="2000"/>
                                        <p:tgtEl>
                                          <p:spTgt spid="56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8" dur="2000"/>
                                        <p:tgtEl>
                                          <p:spTgt spid="56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1" dur="2000"/>
                                        <p:tgtEl>
                                          <p:spTgt spid="56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6" dur="2000"/>
                                        <p:tgtEl>
                                          <p:spTgt spid="56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1" dur="2000"/>
                                        <p:tgtEl>
                                          <p:spTgt spid="56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4" dur="2000"/>
                                        <p:tgtEl>
                                          <p:spTgt spid="561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7" dur="2000"/>
                                        <p:tgtEl>
                                          <p:spTgt spid="56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0" dur="2000"/>
                                        <p:tgtEl>
                                          <p:spTgt spid="56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3" dur="2000"/>
                                        <p:tgtEl>
                                          <p:spTgt spid="56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6" dur="2000"/>
                                        <p:tgtEl>
                                          <p:spTgt spid="56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9" dur="2000"/>
                                        <p:tgtEl>
                                          <p:spTgt spid="56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2" dur="2000"/>
                                        <p:tgtEl>
                                          <p:spTgt spid="561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7" dur="2000"/>
                                        <p:tgtEl>
                                          <p:spTgt spid="56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0" dur="2000"/>
                                        <p:tgtEl>
                                          <p:spTgt spid="561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3" dur="2000"/>
                                        <p:tgtEl>
                                          <p:spTgt spid="56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6" dur="2000"/>
                                        <p:tgtEl>
                                          <p:spTgt spid="56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1" dur="2000"/>
                                        <p:tgtEl>
                                          <p:spTgt spid="56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D0226C17-83D7-4646-9F35-DFCC11B926CB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14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39939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39940" name="Rectangle 10"/>
          <p:cNvSpPr>
            <a:spLocks noChangeArrowheads="1"/>
          </p:cNvSpPr>
          <p:nvPr/>
        </p:nvSpPr>
        <p:spPr bwMode="auto">
          <a:xfrm>
            <a:off x="323850" y="1700213"/>
            <a:ext cx="88201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endParaRPr lang="ru-RU" sz="4000">
              <a:solidFill>
                <a:srgbClr val="28517A"/>
              </a:solidFill>
            </a:endParaRPr>
          </a:p>
        </p:txBody>
      </p:sp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2124075" y="188913"/>
            <a:ext cx="65516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ИЕРАРХИЯ СИСТЕМЫ</a:t>
            </a:r>
          </a:p>
        </p:txBody>
      </p:sp>
      <p:sp>
        <p:nvSpPr>
          <p:cNvPr id="39942" name="TextBox 5"/>
          <p:cNvSpPr txBox="1">
            <a:spLocks noChangeArrowheads="1"/>
          </p:cNvSpPr>
          <p:nvPr/>
        </p:nvSpPr>
        <p:spPr bwMode="auto">
          <a:xfrm>
            <a:off x="250825" y="1412875"/>
            <a:ext cx="3457575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Сервер ФОС НСИ в облаках</a:t>
            </a:r>
          </a:p>
          <a:p>
            <a:endParaRPr lang="ru-RU"/>
          </a:p>
          <a:p>
            <a:r>
              <a:rPr lang="ru-RU"/>
              <a:t>Личный кабинет участника. Любой зарегистрированный и заплативший членский взнос и соблюдающий основные правила участник может образовать свой личный кабинет, куда он будет давать информацию и откуда будет получать информацию</a:t>
            </a:r>
          </a:p>
          <a:p>
            <a:endParaRPr lang="ru-RU"/>
          </a:p>
          <a:p>
            <a:r>
              <a:rPr lang="ru-RU"/>
              <a:t>Сервер региональный</a:t>
            </a:r>
          </a:p>
          <a:p>
            <a:endParaRPr lang="ru-RU"/>
          </a:p>
          <a:p>
            <a:r>
              <a:rPr lang="ru-RU"/>
              <a:t>Сервер корпоративный (локальный)</a:t>
            </a:r>
          </a:p>
          <a:p>
            <a:endParaRPr lang="ru-RU"/>
          </a:p>
        </p:txBody>
      </p:sp>
      <p:sp>
        <p:nvSpPr>
          <p:cNvPr id="39943" name="TextBox 6"/>
          <p:cNvSpPr txBox="1">
            <a:spLocks noChangeArrowheads="1"/>
          </p:cNvSpPr>
          <p:nvPr/>
        </p:nvSpPr>
        <p:spPr bwMode="auto">
          <a:xfrm>
            <a:off x="3635375" y="1268413"/>
            <a:ext cx="1657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Конвертор для связи с зарубежными серверами</a:t>
            </a:r>
          </a:p>
        </p:txBody>
      </p:sp>
      <p:sp>
        <p:nvSpPr>
          <p:cNvPr id="39944" name="TextBox 8"/>
          <p:cNvSpPr txBox="1">
            <a:spLocks noChangeArrowheads="1"/>
          </p:cNvSpPr>
          <p:nvPr/>
        </p:nvSpPr>
        <p:spPr bwMode="auto">
          <a:xfrm>
            <a:off x="5219700" y="1268413"/>
            <a:ext cx="3673475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Сервер зарубежных систем в облаках</a:t>
            </a:r>
          </a:p>
          <a:p>
            <a:endParaRPr lang="ru-RU"/>
          </a:p>
          <a:p>
            <a:r>
              <a:rPr lang="ru-RU"/>
              <a:t>Личный кабинет участника. Любой зарегистрированный и заплативший членский взнос и соблюдающий основные правила участник может образовать свой личный кабинет, куда он будет давать информацию и откуда будет получать информацию</a:t>
            </a:r>
          </a:p>
          <a:p>
            <a:endParaRPr lang="ru-RU"/>
          </a:p>
          <a:p>
            <a:r>
              <a:rPr lang="ru-RU"/>
              <a:t>Сервер страны участника, в том числе ФОС НСИ</a:t>
            </a:r>
          </a:p>
          <a:p>
            <a:endParaRPr lang="ru-RU"/>
          </a:p>
          <a:p>
            <a:r>
              <a:rPr lang="ru-RU"/>
              <a:t>Сервер корпоративный (локальный)</a:t>
            </a:r>
          </a:p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95"/>
          <p:cNvSpPr>
            <a:spLocks noChangeArrowheads="1"/>
          </p:cNvSpPr>
          <p:nvPr/>
        </p:nvSpPr>
        <p:spPr bwMode="invGray">
          <a:xfrm>
            <a:off x="3346450" y="1052513"/>
            <a:ext cx="2233613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2A54"/>
              </a:gs>
              <a:gs pos="100000">
                <a:srgbClr val="003F7E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Федеральные центры официальных данных Минздравсоцразвития РФ</a:t>
            </a:r>
          </a:p>
        </p:txBody>
      </p:sp>
      <p:sp>
        <p:nvSpPr>
          <p:cNvPr id="40963" name="Oval 79"/>
          <p:cNvSpPr>
            <a:spLocks noChangeArrowheads="1"/>
          </p:cNvSpPr>
          <p:nvPr/>
        </p:nvSpPr>
        <p:spPr bwMode="auto">
          <a:xfrm>
            <a:off x="900113" y="2479675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4" name="Oval 80"/>
          <p:cNvSpPr>
            <a:spLocks noChangeArrowheads="1"/>
          </p:cNvSpPr>
          <p:nvPr/>
        </p:nvSpPr>
        <p:spPr bwMode="auto">
          <a:xfrm>
            <a:off x="900113" y="3756025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5" name="Oval 81"/>
          <p:cNvSpPr>
            <a:spLocks noChangeArrowheads="1"/>
          </p:cNvSpPr>
          <p:nvPr/>
        </p:nvSpPr>
        <p:spPr bwMode="auto">
          <a:xfrm>
            <a:off x="900113" y="5053013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6" name="Oval 58"/>
          <p:cNvSpPr>
            <a:spLocks noChangeArrowheads="1"/>
          </p:cNvSpPr>
          <p:nvPr/>
        </p:nvSpPr>
        <p:spPr bwMode="auto">
          <a:xfrm>
            <a:off x="900113" y="1268413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7" name="AutoShape 2"/>
          <p:cNvSpPr>
            <a:spLocks noChangeArrowheads="1"/>
          </p:cNvSpPr>
          <p:nvPr/>
        </p:nvSpPr>
        <p:spPr bwMode="invGray">
          <a:xfrm>
            <a:off x="971550" y="1052513"/>
            <a:ext cx="1512888" cy="506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Перми</a:t>
            </a:r>
          </a:p>
        </p:txBody>
      </p:sp>
      <p:sp>
        <p:nvSpPr>
          <p:cNvPr id="40968" name="AutoShape 9"/>
          <p:cNvSpPr>
            <a:spLocks noChangeArrowheads="1"/>
          </p:cNvSpPr>
          <p:nvPr/>
        </p:nvSpPr>
        <p:spPr bwMode="invGray">
          <a:xfrm>
            <a:off x="1763713" y="115888"/>
            <a:ext cx="7380287" cy="720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7517A"/>
              </a:gs>
              <a:gs pos="100000">
                <a:srgbClr val="3B79B7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r>
              <a:rPr lang="ru-RU" sz="1900">
                <a:solidFill>
                  <a:schemeClr val="bg1"/>
                </a:solidFill>
              </a:rPr>
              <a:t>Глобальная сеть Единого информационного пространства в сфере обращения лекарственных средств</a:t>
            </a:r>
          </a:p>
        </p:txBody>
      </p:sp>
      <p:sp>
        <p:nvSpPr>
          <p:cNvPr id="40969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075B6C4-76F8-43C9-A096-78A826934023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15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40970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6738" y="1441450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0971" name="Picture 36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94138" y="3141663"/>
            <a:ext cx="533400" cy="10080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972" name="AutoShape 73"/>
          <p:cNvSpPr>
            <a:spLocks noChangeArrowheads="1"/>
          </p:cNvSpPr>
          <p:nvPr/>
        </p:nvSpPr>
        <p:spPr bwMode="invGray">
          <a:xfrm>
            <a:off x="971550" y="2263775"/>
            <a:ext cx="1512888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Иркутска</a:t>
            </a:r>
          </a:p>
        </p:txBody>
      </p:sp>
      <p:pic>
        <p:nvPicPr>
          <p:cNvPr id="40973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6738" y="2682875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974" name="AutoShape 75"/>
          <p:cNvSpPr>
            <a:spLocks noChangeArrowheads="1"/>
          </p:cNvSpPr>
          <p:nvPr/>
        </p:nvSpPr>
        <p:spPr bwMode="invGray">
          <a:xfrm>
            <a:off x="971550" y="3500438"/>
            <a:ext cx="1512888" cy="5778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Екатеринбурга</a:t>
            </a:r>
          </a:p>
        </p:txBody>
      </p:sp>
      <p:pic>
        <p:nvPicPr>
          <p:cNvPr id="40975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6738" y="4032250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976" name="AutoShape 77"/>
          <p:cNvSpPr>
            <a:spLocks noChangeArrowheads="1"/>
          </p:cNvSpPr>
          <p:nvPr/>
        </p:nvSpPr>
        <p:spPr bwMode="invGray">
          <a:xfrm>
            <a:off x="971550" y="4837113"/>
            <a:ext cx="1512888" cy="466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Казани</a:t>
            </a:r>
          </a:p>
        </p:txBody>
      </p:sp>
      <p:pic>
        <p:nvPicPr>
          <p:cNvPr id="40977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6738" y="5329238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978" name="Oval 82"/>
          <p:cNvSpPr>
            <a:spLocks noChangeArrowheads="1"/>
          </p:cNvSpPr>
          <p:nvPr/>
        </p:nvSpPr>
        <p:spPr bwMode="auto">
          <a:xfrm>
            <a:off x="6227763" y="2522538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9" name="Oval 83"/>
          <p:cNvSpPr>
            <a:spLocks noChangeArrowheads="1"/>
          </p:cNvSpPr>
          <p:nvPr/>
        </p:nvSpPr>
        <p:spPr bwMode="auto">
          <a:xfrm>
            <a:off x="6227763" y="3789363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80" name="Oval 84"/>
          <p:cNvSpPr>
            <a:spLocks noChangeArrowheads="1"/>
          </p:cNvSpPr>
          <p:nvPr/>
        </p:nvSpPr>
        <p:spPr bwMode="auto">
          <a:xfrm>
            <a:off x="6227763" y="5070475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81" name="Oval 85"/>
          <p:cNvSpPr>
            <a:spLocks noChangeArrowheads="1"/>
          </p:cNvSpPr>
          <p:nvPr/>
        </p:nvSpPr>
        <p:spPr bwMode="auto">
          <a:xfrm>
            <a:off x="6227763" y="1306513"/>
            <a:ext cx="2016125" cy="863600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82" name="AutoShape 86"/>
          <p:cNvSpPr>
            <a:spLocks noChangeArrowheads="1"/>
          </p:cNvSpPr>
          <p:nvPr/>
        </p:nvSpPr>
        <p:spPr bwMode="invGray">
          <a:xfrm>
            <a:off x="6443663" y="981075"/>
            <a:ext cx="1512887" cy="5778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Санкт-Петербурга</a:t>
            </a:r>
          </a:p>
        </p:txBody>
      </p:sp>
      <p:pic>
        <p:nvPicPr>
          <p:cNvPr id="40983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1522413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984" name="AutoShape 88"/>
          <p:cNvSpPr>
            <a:spLocks noChangeArrowheads="1"/>
          </p:cNvSpPr>
          <p:nvPr/>
        </p:nvSpPr>
        <p:spPr bwMode="invGray">
          <a:xfrm>
            <a:off x="6443663" y="2339975"/>
            <a:ext cx="1512887" cy="431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Твери</a:t>
            </a:r>
          </a:p>
        </p:txBody>
      </p:sp>
      <p:pic>
        <p:nvPicPr>
          <p:cNvPr id="40985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2725738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986" name="AutoShape 90"/>
          <p:cNvSpPr>
            <a:spLocks noChangeArrowheads="1"/>
          </p:cNvSpPr>
          <p:nvPr/>
        </p:nvSpPr>
        <p:spPr bwMode="invGray">
          <a:xfrm>
            <a:off x="6443663" y="3533775"/>
            <a:ext cx="1512887" cy="5778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Самары</a:t>
            </a:r>
          </a:p>
        </p:txBody>
      </p:sp>
      <p:pic>
        <p:nvPicPr>
          <p:cNvPr id="40987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4065588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988" name="AutoShape 92"/>
          <p:cNvSpPr>
            <a:spLocks noChangeArrowheads="1"/>
          </p:cNvSpPr>
          <p:nvPr/>
        </p:nvSpPr>
        <p:spPr bwMode="invGray">
          <a:xfrm>
            <a:off x="6443663" y="4887913"/>
            <a:ext cx="1657350" cy="431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A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Центр НСИ </a:t>
            </a:r>
            <a:r>
              <a:rPr lang="en-US" sz="1200">
                <a:solidFill>
                  <a:schemeClr val="bg1"/>
                </a:solidFill>
              </a:rPr>
              <a:t>N-</a:t>
            </a:r>
            <a:r>
              <a:rPr lang="ru-RU" sz="1200">
                <a:solidFill>
                  <a:schemeClr val="bg1"/>
                </a:solidFill>
              </a:rPr>
              <a:t>региона</a:t>
            </a:r>
          </a:p>
          <a:p>
            <a:pPr algn="ctr"/>
            <a:endParaRPr lang="ru-RU" sz="1200">
              <a:solidFill>
                <a:schemeClr val="bg1"/>
              </a:solidFill>
            </a:endParaRPr>
          </a:p>
        </p:txBody>
      </p:sp>
      <p:pic>
        <p:nvPicPr>
          <p:cNvPr id="40989" name="Picture 1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5275263"/>
            <a:ext cx="565150" cy="803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0990" name="Picture 6" descr="Картинка 26 из 248405"/>
          <p:cNvPicPr>
            <a:picLocks noChangeAspect="1" noChangeArrowheads="1"/>
          </p:cNvPicPr>
          <p:nvPr/>
        </p:nvPicPr>
        <p:blipFill>
          <a:blip r:embed="rId5" cstate="email">
            <a:lum bright="20000"/>
          </a:blip>
          <a:srcRect/>
          <a:stretch>
            <a:fillRect/>
          </a:stretch>
        </p:blipFill>
        <p:spPr bwMode="auto">
          <a:xfrm>
            <a:off x="3492500" y="1703388"/>
            <a:ext cx="20161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1" name="Picture 36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356100" y="3141663"/>
            <a:ext cx="533400" cy="10080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0992" name="Picture 2" descr="Картинка 8 из 248405"/>
          <p:cNvPicPr>
            <a:picLocks noChangeAspect="1" noChangeArrowheads="1"/>
          </p:cNvPicPr>
          <p:nvPr/>
        </p:nvPicPr>
        <p:blipFill>
          <a:blip r:embed="rId7" cstate="email">
            <a:lum bright="20000"/>
          </a:blip>
          <a:srcRect/>
          <a:stretch>
            <a:fillRect/>
          </a:stretch>
        </p:blipFill>
        <p:spPr bwMode="auto">
          <a:xfrm>
            <a:off x="3851275" y="4292600"/>
            <a:ext cx="122555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3" name="AutoShape 104"/>
          <p:cNvSpPr>
            <a:spLocks noChangeArrowheads="1"/>
          </p:cNvSpPr>
          <p:nvPr/>
        </p:nvSpPr>
        <p:spPr bwMode="invGray">
          <a:xfrm>
            <a:off x="4572000" y="4076700"/>
            <a:ext cx="1368425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100000">
                <a:srgbClr val="FF0000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Федеральный фонд НСИ</a:t>
            </a:r>
          </a:p>
        </p:txBody>
      </p:sp>
      <p:cxnSp>
        <p:nvCxnSpPr>
          <p:cNvPr id="40994" name="AutoShape 125"/>
          <p:cNvCxnSpPr>
            <a:cxnSpLocks noChangeShapeType="1"/>
          </p:cNvCxnSpPr>
          <p:nvPr/>
        </p:nvCxnSpPr>
        <p:spPr bwMode="auto">
          <a:xfrm rot="10800000" flipH="1" flipV="1">
            <a:off x="1836738" y="1843088"/>
            <a:ext cx="2627312" cy="4122737"/>
          </a:xfrm>
          <a:prstGeom prst="bentConnector4">
            <a:avLst>
              <a:gd name="adj1" fmla="val -64898"/>
              <a:gd name="adj2" fmla="val 109662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0995" name="AutoShape 126"/>
          <p:cNvCxnSpPr>
            <a:cxnSpLocks noChangeShapeType="1"/>
          </p:cNvCxnSpPr>
          <p:nvPr/>
        </p:nvCxnSpPr>
        <p:spPr bwMode="auto">
          <a:xfrm rot="10800000" flipH="1" flipV="1">
            <a:off x="1836738" y="3084513"/>
            <a:ext cx="2627312" cy="2881312"/>
          </a:xfrm>
          <a:prstGeom prst="bentConnector4">
            <a:avLst>
              <a:gd name="adj1" fmla="val -59819"/>
              <a:gd name="adj2" fmla="val 111569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0996" name="AutoShape 127"/>
          <p:cNvCxnSpPr>
            <a:cxnSpLocks noChangeShapeType="1"/>
          </p:cNvCxnSpPr>
          <p:nvPr/>
        </p:nvCxnSpPr>
        <p:spPr bwMode="auto">
          <a:xfrm rot="10800000" flipH="1" flipV="1">
            <a:off x="1836738" y="4433888"/>
            <a:ext cx="2627312" cy="1531937"/>
          </a:xfrm>
          <a:prstGeom prst="bentConnector4">
            <a:avLst>
              <a:gd name="adj1" fmla="val -55106"/>
              <a:gd name="adj2" fmla="val 117199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0997" name="AutoShape 128"/>
          <p:cNvCxnSpPr>
            <a:cxnSpLocks noChangeShapeType="1"/>
          </p:cNvCxnSpPr>
          <p:nvPr/>
        </p:nvCxnSpPr>
        <p:spPr bwMode="auto">
          <a:xfrm rot="10800000" flipH="1" flipV="1">
            <a:off x="1836738" y="5730875"/>
            <a:ext cx="2627312" cy="234950"/>
          </a:xfrm>
          <a:prstGeom prst="bentConnector4">
            <a:avLst>
              <a:gd name="adj1" fmla="val -50394"/>
              <a:gd name="adj2" fmla="val 179051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0998" name="AutoShape 129"/>
          <p:cNvCxnSpPr>
            <a:cxnSpLocks noChangeShapeType="1"/>
          </p:cNvCxnSpPr>
          <p:nvPr/>
        </p:nvCxnSpPr>
        <p:spPr bwMode="auto">
          <a:xfrm>
            <a:off x="2401888" y="1843088"/>
            <a:ext cx="1090612" cy="595312"/>
          </a:xfrm>
          <a:prstGeom prst="bentConnector3">
            <a:avLst>
              <a:gd name="adj1" fmla="val 49926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0999" name="AutoShape 130"/>
          <p:cNvCxnSpPr>
            <a:cxnSpLocks noChangeShapeType="1"/>
          </p:cNvCxnSpPr>
          <p:nvPr/>
        </p:nvCxnSpPr>
        <p:spPr bwMode="auto">
          <a:xfrm flipV="1">
            <a:off x="2401888" y="2438400"/>
            <a:ext cx="1090612" cy="646113"/>
          </a:xfrm>
          <a:prstGeom prst="bentConnector3">
            <a:avLst>
              <a:gd name="adj1" fmla="val 49926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0" name="AutoShape 131"/>
          <p:cNvCxnSpPr>
            <a:cxnSpLocks noChangeShapeType="1"/>
          </p:cNvCxnSpPr>
          <p:nvPr/>
        </p:nvCxnSpPr>
        <p:spPr bwMode="auto">
          <a:xfrm flipV="1">
            <a:off x="2401888" y="2438400"/>
            <a:ext cx="1090612" cy="1995488"/>
          </a:xfrm>
          <a:prstGeom prst="bentConnector3">
            <a:avLst>
              <a:gd name="adj1" fmla="val 49926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1" name="AutoShape 132"/>
          <p:cNvCxnSpPr>
            <a:cxnSpLocks noChangeShapeType="1"/>
          </p:cNvCxnSpPr>
          <p:nvPr/>
        </p:nvCxnSpPr>
        <p:spPr bwMode="auto">
          <a:xfrm flipV="1">
            <a:off x="2401888" y="2438400"/>
            <a:ext cx="1090612" cy="3292475"/>
          </a:xfrm>
          <a:prstGeom prst="bentConnector3">
            <a:avLst>
              <a:gd name="adj1" fmla="val 49926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2" name="AutoShape 133"/>
          <p:cNvCxnSpPr>
            <a:cxnSpLocks noChangeShapeType="1"/>
          </p:cNvCxnSpPr>
          <p:nvPr/>
        </p:nvCxnSpPr>
        <p:spPr bwMode="auto">
          <a:xfrm flipV="1">
            <a:off x="5508625" y="1924050"/>
            <a:ext cx="1079500" cy="51435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3" name="AutoShape 134"/>
          <p:cNvCxnSpPr>
            <a:cxnSpLocks noChangeShapeType="1"/>
          </p:cNvCxnSpPr>
          <p:nvPr/>
        </p:nvCxnSpPr>
        <p:spPr bwMode="auto">
          <a:xfrm>
            <a:off x="5508625" y="2438400"/>
            <a:ext cx="1079500" cy="68897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4" name="AutoShape 135"/>
          <p:cNvCxnSpPr>
            <a:cxnSpLocks noChangeShapeType="1"/>
          </p:cNvCxnSpPr>
          <p:nvPr/>
        </p:nvCxnSpPr>
        <p:spPr bwMode="auto">
          <a:xfrm>
            <a:off x="5508625" y="2438400"/>
            <a:ext cx="1079500" cy="20288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5" name="AutoShape 136"/>
          <p:cNvCxnSpPr>
            <a:cxnSpLocks noChangeShapeType="1"/>
          </p:cNvCxnSpPr>
          <p:nvPr/>
        </p:nvCxnSpPr>
        <p:spPr bwMode="auto">
          <a:xfrm>
            <a:off x="5508625" y="2438400"/>
            <a:ext cx="1079500" cy="32385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6" name="AutoShape 137"/>
          <p:cNvCxnSpPr>
            <a:cxnSpLocks noChangeShapeType="1"/>
          </p:cNvCxnSpPr>
          <p:nvPr/>
        </p:nvCxnSpPr>
        <p:spPr bwMode="auto">
          <a:xfrm flipH="1">
            <a:off x="4464050" y="5676900"/>
            <a:ext cx="2689225" cy="288925"/>
          </a:xfrm>
          <a:prstGeom prst="bentConnector4">
            <a:avLst>
              <a:gd name="adj1" fmla="val -51657"/>
              <a:gd name="adj2" fmla="val 160986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7" name="AutoShape 138"/>
          <p:cNvCxnSpPr>
            <a:cxnSpLocks noChangeShapeType="1"/>
          </p:cNvCxnSpPr>
          <p:nvPr/>
        </p:nvCxnSpPr>
        <p:spPr bwMode="auto">
          <a:xfrm flipH="1">
            <a:off x="4464050" y="1924050"/>
            <a:ext cx="2689225" cy="4041775"/>
          </a:xfrm>
          <a:prstGeom prst="bentConnector4">
            <a:avLst>
              <a:gd name="adj1" fmla="val -68301"/>
              <a:gd name="adj2" fmla="val 109856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8" name="AutoShape 139"/>
          <p:cNvCxnSpPr>
            <a:cxnSpLocks noChangeShapeType="1"/>
          </p:cNvCxnSpPr>
          <p:nvPr/>
        </p:nvCxnSpPr>
        <p:spPr bwMode="auto">
          <a:xfrm flipH="1">
            <a:off x="4464050" y="3127375"/>
            <a:ext cx="2689225" cy="2838450"/>
          </a:xfrm>
          <a:prstGeom prst="bentConnector4">
            <a:avLst>
              <a:gd name="adj1" fmla="val -62991"/>
              <a:gd name="adj2" fmla="val 112079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  <p:cxnSp>
        <p:nvCxnSpPr>
          <p:cNvPr id="41009" name="AutoShape 140"/>
          <p:cNvCxnSpPr>
            <a:cxnSpLocks noChangeShapeType="1"/>
          </p:cNvCxnSpPr>
          <p:nvPr/>
        </p:nvCxnSpPr>
        <p:spPr bwMode="auto">
          <a:xfrm flipH="1">
            <a:off x="4464050" y="4467225"/>
            <a:ext cx="2689225" cy="1498600"/>
          </a:xfrm>
          <a:prstGeom prst="bentConnector4">
            <a:avLst>
              <a:gd name="adj1" fmla="val -57676"/>
              <a:gd name="adj2" fmla="val 117051"/>
            </a:avLst>
          </a:prstGeom>
          <a:noFill/>
          <a:ln w="12700">
            <a:solidFill>
              <a:srgbClr val="FF0000"/>
            </a:solidFill>
            <a:miter lim="800000"/>
            <a:headEnd type="stealth" w="med" len="med"/>
            <a:tailEnd type="stealth" w="med" len="med"/>
          </a:ln>
        </p:spPr>
      </p:cxn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28D7BBF7-7167-4B40-A673-16295C445B55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16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41987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179388" y="1052513"/>
            <a:ext cx="87852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    ДЛЯ УНИКАЛЬНОЙ ИДЕНТИФИКАЦИИ АПТЕЧНЫХ ТОВАРОВ ИСПОЛЬЗУЕТСЯ ИНФОРМАЦИЯ, РАЗМЕЩЕННАЯ НА ВЫПУЩЕННОЙ С КОНВЕЙЕРА УПАКОВКЕ ТОВАРА</a:t>
            </a:r>
          </a:p>
          <a:p>
            <a:pPr marL="342900" indent="-342900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</p:txBody>
      </p:sp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1692275" y="188913"/>
            <a:ext cx="7200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ПРИНЦИП ОСУЩЕСТВЛЕНИЯ УНИКАЛЬНОЙ, ЕДИНОЙ ДЛЯ СОЛ ИДЕНТИФИКАЦИИ АПТЕЧНЫХ ТОВАРОВ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opl-12_2_comp_Page_02_111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5213" y="1268413"/>
            <a:ext cx="473075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AutoShape 3"/>
          <p:cNvSpPr>
            <a:spLocks noChangeArrowheads="1"/>
          </p:cNvSpPr>
          <p:nvPr/>
        </p:nvSpPr>
        <p:spPr bwMode="invGray">
          <a:xfrm>
            <a:off x="2484438" y="188913"/>
            <a:ext cx="6659562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7517A"/>
              </a:gs>
              <a:gs pos="100000">
                <a:srgbClr val="3B79B7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r>
              <a:rPr lang="ru-RU" sz="1700">
                <a:solidFill>
                  <a:schemeClr val="bg1"/>
                </a:solidFill>
              </a:rPr>
              <a:t>Информация на реальной упаковке в соответствии со статьей 46 ФЗ об обращении лекарственных средств от 12.03.2010 г. </a:t>
            </a:r>
          </a:p>
        </p:txBody>
      </p:sp>
      <p:sp>
        <p:nvSpPr>
          <p:cNvPr id="43012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96B11985-474B-44F9-B486-CEF04A9AFDBE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17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5695950" y="2339975"/>
            <a:ext cx="1223963" cy="547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название действующего вещества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555875" y="1484313"/>
            <a:ext cx="935038" cy="182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дозировка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4932363" y="1484313"/>
            <a:ext cx="1079500" cy="547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количество препарата в упаковке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5653088" y="4359275"/>
            <a:ext cx="1079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название препарата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5637213" y="3351213"/>
            <a:ext cx="1008062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7200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условия хранения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4859338" y="5511800"/>
            <a:ext cx="792162" cy="55399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rgbClr val="003366"/>
                </a:solidFill>
              </a:rPr>
              <a:t>    серия</a:t>
            </a:r>
          </a:p>
          <a:p>
            <a:pPr>
              <a:defRPr/>
            </a:pPr>
            <a:r>
              <a:rPr lang="ru-RU" sz="1200" dirty="0">
                <a:solidFill>
                  <a:srgbClr val="003366"/>
                </a:solidFill>
              </a:rPr>
              <a:t>    срок            годности</a:t>
            </a:r>
          </a:p>
        </p:txBody>
      </p:sp>
      <p:sp>
        <p:nvSpPr>
          <p:cNvPr id="43021" name="Text Box 11"/>
          <p:cNvSpPr txBox="1">
            <a:spLocks noChangeArrowheads="1"/>
          </p:cNvSpPr>
          <p:nvPr/>
        </p:nvSpPr>
        <p:spPr bwMode="auto">
          <a:xfrm>
            <a:off x="5651500" y="3856038"/>
            <a:ext cx="1296988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знак оригинальности</a:t>
            </a:r>
          </a:p>
        </p:txBody>
      </p:sp>
      <p:sp>
        <p:nvSpPr>
          <p:cNvPr id="43022" name="Text Box 12"/>
          <p:cNvSpPr txBox="1">
            <a:spLocks noChangeArrowheads="1"/>
          </p:cNvSpPr>
          <p:nvPr/>
        </p:nvSpPr>
        <p:spPr bwMode="auto">
          <a:xfrm>
            <a:off x="3203575" y="5516563"/>
            <a:ext cx="1368425" cy="54768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условия отпуска в аптечных учреждениях</a:t>
            </a:r>
          </a:p>
        </p:txBody>
      </p:sp>
      <p:sp>
        <p:nvSpPr>
          <p:cNvPr id="43023" name="Text Box 13"/>
          <p:cNvSpPr txBox="1">
            <a:spLocks noChangeArrowheads="1"/>
          </p:cNvSpPr>
          <p:nvPr/>
        </p:nvSpPr>
        <p:spPr bwMode="auto">
          <a:xfrm>
            <a:off x="2089150" y="5511800"/>
            <a:ext cx="1187450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способ применения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107950" y="5511800"/>
            <a:ext cx="1655763" cy="3651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rgbClr val="003366"/>
                </a:solidFill>
              </a:rPr>
              <a:t>№ регистрационного удостоверения</a:t>
            </a:r>
          </a:p>
        </p:txBody>
      </p:sp>
      <p:sp>
        <p:nvSpPr>
          <p:cNvPr id="43027" name="Text Box 15"/>
          <p:cNvSpPr txBox="1">
            <a:spLocks noChangeArrowheads="1"/>
          </p:cNvSpPr>
          <p:nvPr/>
        </p:nvSpPr>
        <p:spPr bwMode="auto">
          <a:xfrm>
            <a:off x="107950" y="2349500"/>
            <a:ext cx="720725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логотип фирмы</a:t>
            </a:r>
          </a:p>
        </p:txBody>
      </p:sp>
      <p:sp>
        <p:nvSpPr>
          <p:cNvPr id="43028" name="Text Box 16"/>
          <p:cNvSpPr txBox="1">
            <a:spLocks noChangeArrowheads="1"/>
          </p:cNvSpPr>
          <p:nvPr/>
        </p:nvSpPr>
        <p:spPr bwMode="auto">
          <a:xfrm>
            <a:off x="107950" y="2924175"/>
            <a:ext cx="1187450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фирма-производитель</a:t>
            </a:r>
          </a:p>
        </p:txBody>
      </p:sp>
      <p:sp>
        <p:nvSpPr>
          <p:cNvPr id="43029" name="Text Box 17"/>
          <p:cNvSpPr txBox="1">
            <a:spLocks noChangeArrowheads="1"/>
          </p:cNvSpPr>
          <p:nvPr/>
        </p:nvSpPr>
        <p:spPr bwMode="auto">
          <a:xfrm>
            <a:off x="107950" y="3500438"/>
            <a:ext cx="1258888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страна (город) - производитель</a:t>
            </a:r>
          </a:p>
        </p:txBody>
      </p:sp>
      <p:sp>
        <p:nvSpPr>
          <p:cNvPr id="43030" name="Text Box 18"/>
          <p:cNvSpPr txBox="1">
            <a:spLocks noChangeArrowheads="1"/>
          </p:cNvSpPr>
          <p:nvPr/>
        </p:nvSpPr>
        <p:spPr bwMode="auto">
          <a:xfrm>
            <a:off x="107950" y="4076700"/>
            <a:ext cx="936625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штрих-код</a:t>
            </a:r>
          </a:p>
        </p:txBody>
      </p:sp>
      <p:sp>
        <p:nvSpPr>
          <p:cNvPr id="43031" name="Text Box 19"/>
          <p:cNvSpPr txBox="1">
            <a:spLocks noChangeArrowheads="1"/>
          </p:cNvSpPr>
          <p:nvPr/>
        </p:nvSpPr>
        <p:spPr bwMode="auto">
          <a:xfrm>
            <a:off x="3563938" y="1484313"/>
            <a:ext cx="11525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лекарственная форма</a:t>
            </a:r>
          </a:p>
        </p:txBody>
      </p:sp>
      <p:pic>
        <p:nvPicPr>
          <p:cNvPr id="43032" name="Picture 20" descr="Лекформ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75488" y="1412875"/>
            <a:ext cx="557212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33" name="Picture 21" descr="Первичная упаковк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27863" y="2420938"/>
            <a:ext cx="83820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34" name="Picture 22" descr="Вторичная упаковк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02463" y="4365625"/>
            <a:ext cx="903287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35" name="Line 23"/>
          <p:cNvSpPr>
            <a:spLocks noChangeShapeType="1"/>
          </p:cNvSpPr>
          <p:nvPr/>
        </p:nvSpPr>
        <p:spPr bwMode="auto">
          <a:xfrm>
            <a:off x="6958013" y="1555750"/>
            <a:ext cx="0" cy="4537075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43036" name="AutoShape 24"/>
          <p:cNvCxnSpPr>
            <a:cxnSpLocks noChangeShapeType="1"/>
          </p:cNvCxnSpPr>
          <p:nvPr/>
        </p:nvCxnSpPr>
        <p:spPr bwMode="auto">
          <a:xfrm rot="-5400000">
            <a:off x="686594" y="4579144"/>
            <a:ext cx="1182687" cy="682625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37" name="AutoShape 25"/>
          <p:cNvCxnSpPr>
            <a:cxnSpLocks noChangeShapeType="1"/>
            <a:stCxn id="43030" idx="3"/>
          </p:cNvCxnSpPr>
          <p:nvPr/>
        </p:nvCxnSpPr>
        <p:spPr bwMode="auto">
          <a:xfrm flipV="1">
            <a:off x="1044575" y="3976688"/>
            <a:ext cx="496888" cy="192087"/>
          </a:xfrm>
          <a:prstGeom prst="bentConnector3">
            <a:avLst>
              <a:gd name="adj1" fmla="val 49838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38" name="AutoShape 26"/>
          <p:cNvCxnSpPr>
            <a:cxnSpLocks noChangeShapeType="1"/>
            <a:stCxn id="43029" idx="3"/>
          </p:cNvCxnSpPr>
          <p:nvPr/>
        </p:nvCxnSpPr>
        <p:spPr bwMode="auto">
          <a:xfrm flipV="1">
            <a:off x="1366838" y="3546475"/>
            <a:ext cx="360362" cy="136525"/>
          </a:xfrm>
          <a:prstGeom prst="bentConnector3">
            <a:avLst>
              <a:gd name="adj1" fmla="val 49778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39" name="AutoShape 27"/>
          <p:cNvCxnSpPr>
            <a:cxnSpLocks noChangeShapeType="1"/>
            <a:stCxn id="43028" idx="3"/>
          </p:cNvCxnSpPr>
          <p:nvPr/>
        </p:nvCxnSpPr>
        <p:spPr bwMode="auto">
          <a:xfrm>
            <a:off x="1295400" y="3106738"/>
            <a:ext cx="301625" cy="38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0" name="AutoShape 28"/>
          <p:cNvCxnSpPr>
            <a:cxnSpLocks noChangeShapeType="1"/>
            <a:stCxn id="43027" idx="3"/>
          </p:cNvCxnSpPr>
          <p:nvPr/>
        </p:nvCxnSpPr>
        <p:spPr bwMode="auto">
          <a:xfrm>
            <a:off x="828675" y="2532063"/>
            <a:ext cx="954088" cy="414337"/>
          </a:xfrm>
          <a:prstGeom prst="bentConnector3">
            <a:avLst>
              <a:gd name="adj1" fmla="val 22963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1" name="AutoShape 29"/>
          <p:cNvCxnSpPr>
            <a:cxnSpLocks noChangeShapeType="1"/>
            <a:stCxn id="43014" idx="2"/>
          </p:cNvCxnSpPr>
          <p:nvPr/>
        </p:nvCxnSpPr>
        <p:spPr bwMode="auto">
          <a:xfrm rot="16200000" flipH="1">
            <a:off x="2554288" y="2136775"/>
            <a:ext cx="1095375" cy="155575"/>
          </a:xfrm>
          <a:prstGeom prst="bentConnector3">
            <a:avLst>
              <a:gd name="adj1" fmla="val 49856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2" name="AutoShape 30"/>
          <p:cNvCxnSpPr>
            <a:cxnSpLocks noChangeShapeType="1"/>
            <a:stCxn id="43031" idx="2"/>
          </p:cNvCxnSpPr>
          <p:nvPr/>
        </p:nvCxnSpPr>
        <p:spPr bwMode="auto">
          <a:xfrm rot="5400000">
            <a:off x="3494088" y="2151063"/>
            <a:ext cx="947737" cy="344487"/>
          </a:xfrm>
          <a:prstGeom prst="bentConnector3">
            <a:avLst>
              <a:gd name="adj1" fmla="val 37014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3" name="AutoShape 31"/>
          <p:cNvCxnSpPr>
            <a:cxnSpLocks noChangeShapeType="1"/>
            <a:stCxn id="43015" idx="2"/>
          </p:cNvCxnSpPr>
          <p:nvPr/>
        </p:nvCxnSpPr>
        <p:spPr bwMode="auto">
          <a:xfrm rot="5400000">
            <a:off x="4644232" y="1959768"/>
            <a:ext cx="755650" cy="900113"/>
          </a:xfrm>
          <a:prstGeom prst="bentConnector3">
            <a:avLst>
              <a:gd name="adj1" fmla="val 22269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4" name="AutoShape 32"/>
          <p:cNvCxnSpPr>
            <a:cxnSpLocks noChangeShapeType="1"/>
            <a:stCxn id="43013" idx="2"/>
          </p:cNvCxnSpPr>
          <p:nvPr/>
        </p:nvCxnSpPr>
        <p:spPr bwMode="auto">
          <a:xfrm rot="5400000">
            <a:off x="5026819" y="1872457"/>
            <a:ext cx="266700" cy="2297112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5" name="AutoShape 33"/>
          <p:cNvCxnSpPr>
            <a:cxnSpLocks noChangeShapeType="1"/>
          </p:cNvCxnSpPr>
          <p:nvPr/>
        </p:nvCxnSpPr>
        <p:spPr bwMode="auto">
          <a:xfrm rot="-5400000">
            <a:off x="1517650" y="4479925"/>
            <a:ext cx="1908175" cy="168275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6" name="AutoShape 34"/>
          <p:cNvCxnSpPr>
            <a:cxnSpLocks noChangeShapeType="1"/>
          </p:cNvCxnSpPr>
          <p:nvPr/>
        </p:nvCxnSpPr>
        <p:spPr bwMode="auto">
          <a:xfrm rot="16200000" flipV="1">
            <a:off x="4575175" y="4830763"/>
            <a:ext cx="390525" cy="971550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7" name="AutoShape 35"/>
          <p:cNvCxnSpPr>
            <a:cxnSpLocks noChangeShapeType="1"/>
          </p:cNvCxnSpPr>
          <p:nvPr/>
        </p:nvCxnSpPr>
        <p:spPr bwMode="auto">
          <a:xfrm rot="-5400000">
            <a:off x="2599532" y="4523581"/>
            <a:ext cx="1854200" cy="131763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8" name="AutoShape 36"/>
          <p:cNvCxnSpPr>
            <a:cxnSpLocks noChangeShapeType="1"/>
            <a:stCxn id="43016" idx="1"/>
          </p:cNvCxnSpPr>
          <p:nvPr/>
        </p:nvCxnSpPr>
        <p:spPr bwMode="auto">
          <a:xfrm rot="10800000">
            <a:off x="5362575" y="4330700"/>
            <a:ext cx="290513" cy="211138"/>
          </a:xfrm>
          <a:prstGeom prst="bentConnector3">
            <a:avLst>
              <a:gd name="adj1" fmla="val 50273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49" name="AutoShape 37"/>
          <p:cNvCxnSpPr>
            <a:cxnSpLocks noChangeShapeType="1"/>
            <a:stCxn id="43021" idx="1"/>
          </p:cNvCxnSpPr>
          <p:nvPr/>
        </p:nvCxnSpPr>
        <p:spPr bwMode="auto">
          <a:xfrm rot="10800000" flipV="1">
            <a:off x="5386388" y="4038600"/>
            <a:ext cx="265112" cy="192088"/>
          </a:xfrm>
          <a:prstGeom prst="bentConnector3">
            <a:avLst>
              <a:gd name="adj1" fmla="val 49699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43050" name="AutoShape 38"/>
          <p:cNvCxnSpPr>
            <a:cxnSpLocks noChangeShapeType="1"/>
            <a:stCxn id="43017" idx="1"/>
          </p:cNvCxnSpPr>
          <p:nvPr/>
        </p:nvCxnSpPr>
        <p:spPr bwMode="auto">
          <a:xfrm rot="10800000" flipV="1">
            <a:off x="4989513" y="3533775"/>
            <a:ext cx="647700" cy="762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sp>
        <p:nvSpPr>
          <p:cNvPr id="43051" name="AutoShape 39"/>
          <p:cNvSpPr>
            <a:spLocks noChangeArrowheads="1"/>
          </p:cNvSpPr>
          <p:nvPr/>
        </p:nvSpPr>
        <p:spPr bwMode="auto">
          <a:xfrm>
            <a:off x="107950" y="1052513"/>
            <a:ext cx="1152525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Разворот 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вторичной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упаковки</a:t>
            </a:r>
          </a:p>
        </p:txBody>
      </p:sp>
      <p:sp>
        <p:nvSpPr>
          <p:cNvPr id="43052" name="AutoShape 40"/>
          <p:cNvSpPr>
            <a:spLocks noChangeArrowheads="1"/>
          </p:cNvSpPr>
          <p:nvPr/>
        </p:nvSpPr>
        <p:spPr bwMode="auto">
          <a:xfrm>
            <a:off x="7721600" y="1412875"/>
            <a:ext cx="1296988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lIns="18000" rIns="18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лекарственная форма</a:t>
            </a:r>
          </a:p>
        </p:txBody>
      </p:sp>
      <p:sp>
        <p:nvSpPr>
          <p:cNvPr id="43053" name="AutoShape 41"/>
          <p:cNvSpPr>
            <a:spLocks noChangeArrowheads="1"/>
          </p:cNvSpPr>
          <p:nvPr/>
        </p:nvSpPr>
        <p:spPr bwMode="auto">
          <a:xfrm>
            <a:off x="7956550" y="3068638"/>
            <a:ext cx="107950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lIns="18000" rIns="18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первичная упаковка</a:t>
            </a:r>
          </a:p>
        </p:txBody>
      </p:sp>
      <p:sp>
        <p:nvSpPr>
          <p:cNvPr id="43054" name="AutoShape 42"/>
          <p:cNvSpPr>
            <a:spLocks noChangeArrowheads="1"/>
          </p:cNvSpPr>
          <p:nvPr/>
        </p:nvSpPr>
        <p:spPr bwMode="auto">
          <a:xfrm>
            <a:off x="7956550" y="5011738"/>
            <a:ext cx="107950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lIns="18000" rIns="18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вторичная упаковка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561C9842-73BC-41E9-95B7-400112E949D6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18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44036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en-US" sz="2800">
              <a:solidFill>
                <a:srgbClr val="28517A"/>
              </a:solidFill>
            </a:endParaRPr>
          </a:p>
        </p:txBody>
      </p:sp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1692275" y="0"/>
            <a:ext cx="7200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Двумерный образ кода человека</a:t>
            </a:r>
            <a:endParaRPr lang="ru-RU"/>
          </a:p>
        </p:txBody>
      </p:sp>
      <p:pic>
        <p:nvPicPr>
          <p:cNvPr id="44038" name="Picture 4" descr="http://compromat.ua/images/2008_07_17/1216293720.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1628775"/>
            <a:ext cx="6626225" cy="410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5A9137EB-DB4C-46B7-9C83-6618AD2DECA3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19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45059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45060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en-US" sz="2800">
              <a:solidFill>
                <a:srgbClr val="28517A"/>
              </a:solidFill>
            </a:endParaRPr>
          </a:p>
        </p:txBody>
      </p:sp>
      <p:sp>
        <p:nvSpPr>
          <p:cNvPr id="45061" name="TextBox 4"/>
          <p:cNvSpPr txBox="1">
            <a:spLocks noChangeArrowheads="1"/>
          </p:cNvSpPr>
          <p:nvPr/>
        </p:nvSpPr>
        <p:spPr bwMode="auto">
          <a:xfrm>
            <a:off x="1476375" y="0"/>
            <a:ext cx="76676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 sz="1600">
                <a:solidFill>
                  <a:schemeClr val="bg1"/>
                </a:solidFill>
              </a:rPr>
              <a:t>ДВУМЕРНЫЙ ОБРАЗ КОДА СЕРИИ УПАКОВКИ</a:t>
            </a:r>
            <a:endParaRPr lang="ru-RU" sz="1600"/>
          </a:p>
        </p:txBody>
      </p:sp>
      <p:pic>
        <p:nvPicPr>
          <p:cNvPr id="45062" name="Picture 2" descr="http://www.musicradio.kiev.ua/uploads/images/issue/2011/07/19/qrcode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1341438"/>
            <a:ext cx="4824413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6BCD786-8E48-40DD-86A5-5E9E190B5B20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7651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F3BB2E1F-51FD-433D-B562-25F43BC0531B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27652" name="Rectangle 10"/>
          <p:cNvSpPr>
            <a:spLocks noChangeArrowheads="1"/>
          </p:cNvSpPr>
          <p:nvPr/>
        </p:nvSpPr>
        <p:spPr bwMode="auto">
          <a:xfrm>
            <a:off x="1476375" y="44450"/>
            <a:ext cx="74168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r>
              <a:rPr lang="ru-RU" sz="2400">
                <a:solidFill>
                  <a:schemeClr val="bg1"/>
                </a:solidFill>
              </a:rPr>
              <a:t>      Задача повышения эффективности управления аптечной деятельностью</a:t>
            </a:r>
          </a:p>
        </p:txBody>
      </p:sp>
      <p:pic>
        <p:nvPicPr>
          <p:cNvPr id="27653" name="Picture 2" descr="http://www.aecc.ru/img/news/sap_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1844675"/>
            <a:ext cx="48958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357438"/>
            <a:ext cx="403225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083" name="AutoShape 4"/>
          <p:cNvCxnSpPr>
            <a:cxnSpLocks noChangeShapeType="1"/>
          </p:cNvCxnSpPr>
          <p:nvPr/>
        </p:nvCxnSpPr>
        <p:spPr bwMode="auto">
          <a:xfrm>
            <a:off x="2636838" y="3690938"/>
            <a:ext cx="1790700" cy="47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3366"/>
            </a:solidFill>
            <a:miter lim="800000"/>
            <a:headEnd type="oval" w="sm" len="sm"/>
            <a:tailEnd type="stealth" w="med" len="lg"/>
          </a:ln>
        </p:spPr>
      </p:cxnSp>
      <p:cxnSp>
        <p:nvCxnSpPr>
          <p:cNvPr id="46084" name="AutoShape 5"/>
          <p:cNvCxnSpPr>
            <a:cxnSpLocks noChangeShapeType="1"/>
          </p:cNvCxnSpPr>
          <p:nvPr/>
        </p:nvCxnSpPr>
        <p:spPr bwMode="auto">
          <a:xfrm>
            <a:off x="2570163" y="4078288"/>
            <a:ext cx="1857375" cy="1143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3366"/>
            </a:solidFill>
            <a:miter lim="800000"/>
            <a:headEnd type="oval" w="sm" len="sm"/>
            <a:tailEnd type="stealth" w="med" len="lg"/>
          </a:ln>
        </p:spPr>
      </p:cxnSp>
      <p:cxnSp>
        <p:nvCxnSpPr>
          <p:cNvPr id="46085" name="AutoShape 6"/>
          <p:cNvCxnSpPr>
            <a:cxnSpLocks noChangeShapeType="1"/>
          </p:cNvCxnSpPr>
          <p:nvPr/>
        </p:nvCxnSpPr>
        <p:spPr bwMode="auto">
          <a:xfrm>
            <a:off x="2462213" y="4538663"/>
            <a:ext cx="1965325" cy="1492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3366"/>
            </a:solidFill>
            <a:miter lim="800000"/>
            <a:headEnd type="oval" w="sm" len="sm"/>
            <a:tailEnd type="stealth" w="med" len="lg"/>
          </a:ln>
        </p:spPr>
      </p:cxnSp>
      <p:cxnSp>
        <p:nvCxnSpPr>
          <p:cNvPr id="46086" name="AutoShape 7"/>
          <p:cNvCxnSpPr>
            <a:cxnSpLocks noChangeShapeType="1"/>
          </p:cNvCxnSpPr>
          <p:nvPr/>
        </p:nvCxnSpPr>
        <p:spPr bwMode="auto">
          <a:xfrm flipV="1">
            <a:off x="2327275" y="5183188"/>
            <a:ext cx="2100263" cy="69850"/>
          </a:xfrm>
          <a:prstGeom prst="bentConnector3">
            <a:avLst>
              <a:gd name="adj1" fmla="val 49963"/>
            </a:avLst>
          </a:prstGeom>
          <a:noFill/>
          <a:ln w="9525">
            <a:solidFill>
              <a:srgbClr val="003366"/>
            </a:solidFill>
            <a:miter lim="800000"/>
            <a:headEnd type="oval" w="sm" len="sm"/>
            <a:tailEnd type="stealth" w="med" len="lg"/>
          </a:ln>
        </p:spPr>
      </p:cxnSp>
      <p:graphicFrame>
        <p:nvGraphicFramePr>
          <p:cNvPr id="505864" name="Group 8"/>
          <p:cNvGraphicFramePr>
            <a:graphicFrameLocks noGrp="1"/>
          </p:cNvGraphicFramePr>
          <p:nvPr/>
        </p:nvGraphicFramePr>
        <p:xfrm>
          <a:off x="4427538" y="2276475"/>
          <a:ext cx="4608512" cy="3649663"/>
        </p:xfrm>
        <a:graphic>
          <a:graphicData uri="http://schemas.openxmlformats.org/drawingml/2006/table">
            <a:tbl>
              <a:tblPr/>
              <a:tblGrid>
                <a:gridCol w="1509712"/>
                <a:gridCol w="1428750"/>
                <a:gridCol w="167005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Тип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штрихкода коробки</a:t>
                      </a:r>
                    </a:p>
                  </a:txBody>
                  <a:tcPr marL="54000" marR="54000" marT="36000" marB="3600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28517A"/>
                        </a:gs>
                        <a:gs pos="100000">
                          <a:srgbClr val="4B88C5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Штрихкод</a:t>
                      </a:r>
                    </a:p>
                  </a:txBody>
                  <a:tcPr marL="54000" marR="54000" marT="36000" marB="3600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28517A"/>
                        </a:gs>
                        <a:gs pos="100000">
                          <a:srgbClr val="4B88C5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Количество первичных упаковок в коробке</a:t>
                      </a:r>
                    </a:p>
                  </a:txBody>
                  <a:tcPr marL="54000" marR="54000" marT="36000" marB="3600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28517A"/>
                        </a:gs>
                        <a:gs pos="100000">
                          <a:srgbClr val="4B88C5"/>
                        </a:gs>
                      </a:gsLst>
                      <a:lin ang="2700000" scaled="1"/>
                    </a:gradFill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№1</a:t>
                      </a:r>
                    </a:p>
                  </a:txBody>
                  <a:tcPr marL="54000" marR="54000" marT="36000" marB="36000"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876878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990000"/>
                        </a:gs>
                        <a:gs pos="100000">
                          <a:srgbClr val="DDFC24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№2</a:t>
                      </a:r>
                    </a:p>
                  </a:txBody>
                  <a:tcPr marL="54000" marR="54000" marT="36000" marB="36000"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656545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27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№3</a:t>
                      </a:r>
                    </a:p>
                  </a:txBody>
                  <a:tcPr marL="54000" marR="54000" marT="36000" marB="36000"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143254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216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№4</a:t>
                      </a:r>
                    </a:p>
                  </a:txBody>
                  <a:tcPr marL="54000" marR="54000" marT="36000" marB="36000"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357334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1 728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№5</a:t>
                      </a:r>
                    </a:p>
                  </a:txBody>
                  <a:tcPr marL="54000" marR="54000" marT="36000" marB="36000"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976564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517A"/>
                          </a:solidFill>
                          <a:effectLst/>
                          <a:latin typeface="Arial" pitchFamily="34" charset="0"/>
                        </a:rPr>
                        <a:t>13 824</a:t>
                      </a:r>
                    </a:p>
                  </a:txBody>
                  <a:tcPr marL="54000" marR="54000" marT="36000" marB="3600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6113" name="AutoShape 49"/>
          <p:cNvCxnSpPr>
            <a:cxnSpLocks noChangeShapeType="1"/>
          </p:cNvCxnSpPr>
          <p:nvPr/>
        </p:nvCxnSpPr>
        <p:spPr bwMode="auto">
          <a:xfrm flipV="1">
            <a:off x="2082800" y="5678488"/>
            <a:ext cx="2344738" cy="254000"/>
          </a:xfrm>
          <a:prstGeom prst="bentConnector3">
            <a:avLst>
              <a:gd name="adj1" fmla="val 54838"/>
            </a:avLst>
          </a:prstGeom>
          <a:noFill/>
          <a:ln w="9525">
            <a:solidFill>
              <a:srgbClr val="003366"/>
            </a:solidFill>
            <a:miter lim="800000"/>
            <a:headEnd type="oval" w="sm" len="sm"/>
            <a:tailEnd type="stealth" w="med" len="lg"/>
          </a:ln>
        </p:spPr>
      </p:cxnSp>
      <p:sp>
        <p:nvSpPr>
          <p:cNvPr id="12322" name="Rectangle 50"/>
          <p:cNvSpPr>
            <a:spLocks noChangeArrowheads="1"/>
          </p:cNvSpPr>
          <p:nvPr/>
        </p:nvSpPr>
        <p:spPr bwMode="auto">
          <a:xfrm>
            <a:off x="395288" y="1214438"/>
            <a:ext cx="8562975" cy="892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285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Каждый протокол серии ТАА должен содержать информацию о </a:t>
            </a:r>
            <a:r>
              <a:rPr lang="ru-RU" sz="2000" dirty="0" err="1">
                <a:solidFill>
                  <a:srgbClr val="285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штрих-кодах</a:t>
            </a:r>
            <a:r>
              <a:rPr lang="ru-RU" sz="2000" dirty="0">
                <a:solidFill>
                  <a:srgbClr val="285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всех упаковок данной серии.</a:t>
            </a:r>
          </a:p>
        </p:txBody>
      </p:sp>
      <p:sp>
        <p:nvSpPr>
          <p:cNvPr id="46115" name="AutoShape 52"/>
          <p:cNvSpPr>
            <a:spLocks noChangeArrowheads="1"/>
          </p:cNvSpPr>
          <p:nvPr/>
        </p:nvSpPr>
        <p:spPr bwMode="invGray">
          <a:xfrm>
            <a:off x="3419475" y="0"/>
            <a:ext cx="5724525" cy="11969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Необходимо изменить в законодательстве процедуру</a:t>
            </a:r>
            <a:r>
              <a:rPr lang="en-US" sz="240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en-US" sz="240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штрих-кодирования</a:t>
            </a:r>
          </a:p>
        </p:txBody>
      </p:sp>
      <p:sp>
        <p:nvSpPr>
          <p:cNvPr id="46116" name="Прямоугольник 18"/>
          <p:cNvSpPr>
            <a:spLocks noChangeArrowheads="1"/>
          </p:cNvSpPr>
          <p:nvPr/>
        </p:nvSpPr>
        <p:spPr bwMode="auto">
          <a:xfrm>
            <a:off x="285750" y="6286500"/>
            <a:ext cx="571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59B0289C-6763-4799-9FF9-19990A4D31D7}" type="slidenum">
              <a:rPr lang="ru-RU">
                <a:solidFill>
                  <a:schemeClr val="bg1"/>
                </a:solidFill>
                <a:latin typeface="Calibri" pitchFamily="34" charset="0"/>
              </a:rPr>
              <a:pPr/>
              <a:t>20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4"/>
          <p:cNvSpPr txBox="1">
            <a:spLocks noGrp="1" noChangeArrowheads="1"/>
          </p:cNvSpPr>
          <p:nvPr/>
        </p:nvSpPr>
        <p:spPr bwMode="auto">
          <a:xfrm>
            <a:off x="7912100" y="6132513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8545228-5C7A-436D-9C8B-93F2F13D3128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21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23850" y="1484313"/>
            <a:ext cx="856932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FF0000"/>
                </a:solidFill>
                <a:latin typeface="Tahoma" pitchFamily="34" charset="0"/>
              </a:rPr>
              <a:t>Правило формирования </a:t>
            </a:r>
          </a:p>
          <a:p>
            <a:pPr algn="ctr">
              <a:defRPr/>
            </a:pPr>
            <a:r>
              <a:rPr lang="ru-RU" sz="2800" dirty="0">
                <a:solidFill>
                  <a:srgbClr val="FF0000"/>
                </a:solidFill>
                <a:latin typeface="Tahoma" pitchFamily="34" charset="0"/>
              </a:rPr>
              <a:t>Единого кода серии препарата</a:t>
            </a:r>
          </a:p>
          <a:p>
            <a:pPr algn="ctr">
              <a:defRPr/>
            </a:pPr>
            <a:endParaRPr lang="ru-RU" sz="3200" dirty="0">
              <a:solidFill>
                <a:srgbClr val="003366"/>
              </a:solidFill>
              <a:latin typeface="Tahoma" pitchFamily="34" charset="0"/>
            </a:endParaRPr>
          </a:p>
          <a:p>
            <a:pPr marL="342900" indent="-342900" algn="ctr">
              <a:defRPr/>
            </a:pPr>
            <a:endParaRPr lang="ru-RU" sz="3200" dirty="0">
              <a:solidFill>
                <a:srgbClr val="003366"/>
              </a:solidFill>
              <a:latin typeface="Tahoma" pitchFamily="34" charset="0"/>
            </a:endParaRPr>
          </a:p>
          <a:p>
            <a:pPr marL="342900" indent="-342900" algn="ctr">
              <a:defRPr/>
            </a:pPr>
            <a:endParaRPr lang="ru-RU" sz="3200" dirty="0">
              <a:solidFill>
                <a:srgbClr val="003366"/>
              </a:solidFill>
              <a:latin typeface="Tahoma" pitchFamily="34" charset="0"/>
            </a:endParaRPr>
          </a:p>
          <a:p>
            <a:pPr algn="ctr">
              <a:defRPr/>
            </a:pPr>
            <a:endParaRPr lang="ru-RU" dirty="0">
              <a:solidFill>
                <a:srgbClr val="003366"/>
              </a:solidFill>
              <a:latin typeface="Tahoma" pitchFamily="34" charset="0"/>
            </a:endParaRPr>
          </a:p>
        </p:txBody>
      </p:sp>
      <p:pic>
        <p:nvPicPr>
          <p:cNvPr id="47108" name="Picture 36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638" y="2492375"/>
            <a:ext cx="677862" cy="936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6629" name="AutoShape 3"/>
          <p:cNvSpPr>
            <a:spLocks noChangeArrowheads="1"/>
          </p:cNvSpPr>
          <p:nvPr/>
        </p:nvSpPr>
        <p:spPr bwMode="invGray">
          <a:xfrm>
            <a:off x="2411413" y="188641"/>
            <a:ext cx="6732587" cy="936103"/>
          </a:xfrm>
          <a:prstGeom prst="roundRect">
            <a:avLst>
              <a:gd name="adj" fmla="val 16667"/>
            </a:avLst>
          </a:prstGeom>
          <a:solidFill>
            <a:srgbClr val="004182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54000" rIns="54000" anchor="ctr"/>
          <a:lstStyle/>
          <a:p>
            <a:pPr>
              <a:defRPr/>
            </a:pPr>
            <a:r>
              <a:rPr lang="ru-RU" sz="1700" dirty="0">
                <a:solidFill>
                  <a:schemeClr val="bg1"/>
                </a:solidFill>
              </a:rPr>
              <a:t>ЕДИНЫЙ КОД СЕРИИ ПРЕПАРАТА - основа для построения единого информационно пространства в сфере обращения лекарственных средств</a:t>
            </a:r>
          </a:p>
        </p:txBody>
      </p:sp>
      <p:sp>
        <p:nvSpPr>
          <p:cNvPr id="47112" name="TextBox 5"/>
          <p:cNvSpPr txBox="1">
            <a:spLocks noChangeArrowheads="1"/>
          </p:cNvSpPr>
          <p:nvPr/>
        </p:nvSpPr>
        <p:spPr bwMode="auto">
          <a:xfrm>
            <a:off x="611188" y="3429000"/>
            <a:ext cx="81375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600">
                <a:solidFill>
                  <a:srgbClr val="003366"/>
                </a:solidFill>
                <a:latin typeface="Tahoma" pitchFamily="34" charset="0"/>
              </a:rPr>
              <a:t>1. В качестве номенклатурной единицы базы данных устанавливается конкретная серия препарата</a:t>
            </a:r>
            <a:r>
              <a:rPr lang="en-US" sz="1600">
                <a:solidFill>
                  <a:srgbClr val="003366"/>
                </a:solidFill>
                <a:latin typeface="Tahoma" pitchFamily="34" charset="0"/>
              </a:rPr>
              <a:t>.</a:t>
            </a:r>
            <a:endParaRPr lang="ru-RU" sz="1600">
              <a:solidFill>
                <a:srgbClr val="003366"/>
              </a:solidFill>
              <a:latin typeface="Tahoma" pitchFamily="34" charset="0"/>
            </a:endParaRPr>
          </a:p>
          <a:p>
            <a:pPr marL="342900" indent="-342900"/>
            <a:endParaRPr lang="ru-RU" sz="1600">
              <a:solidFill>
                <a:srgbClr val="003366"/>
              </a:solidFill>
              <a:latin typeface="Tahoma" pitchFamily="34" charset="0"/>
            </a:endParaRPr>
          </a:p>
          <a:p>
            <a:pPr marL="342900" indent="-342900"/>
            <a:r>
              <a:rPr lang="ru-RU" sz="1600">
                <a:solidFill>
                  <a:srgbClr val="003366"/>
                </a:solidFill>
                <a:latin typeface="Tahoma" pitchFamily="34" charset="0"/>
              </a:rPr>
              <a:t>2. Единый код серии препарата (ЕКСП) не принадлежит никому, его значение может сформировать любой желающий по простому известному всем алгоритму</a:t>
            </a:r>
            <a:r>
              <a:rPr lang="en-US" sz="1600">
                <a:solidFill>
                  <a:srgbClr val="003366"/>
                </a:solidFill>
                <a:latin typeface="Tahoma" pitchFamily="34" charset="0"/>
              </a:rPr>
              <a:t>:</a:t>
            </a:r>
            <a:r>
              <a:rPr lang="ru-RU" sz="1600">
                <a:solidFill>
                  <a:srgbClr val="003366"/>
                </a:solidFill>
                <a:latin typeface="Tahoma" pitchFamily="34" charset="0"/>
              </a:rPr>
              <a:t> «номер регистрационного удостоверения</a:t>
            </a:r>
            <a:r>
              <a:rPr lang="en-US" sz="1600">
                <a:solidFill>
                  <a:srgbClr val="003366"/>
                </a:solidFill>
                <a:latin typeface="Tahoma" pitchFamily="34" charset="0"/>
              </a:rPr>
              <a:t>#</a:t>
            </a:r>
            <a:r>
              <a:rPr lang="ru-RU" sz="1600">
                <a:solidFill>
                  <a:srgbClr val="003366"/>
                </a:solidFill>
                <a:latin typeface="Tahoma" pitchFamily="34" charset="0"/>
              </a:rPr>
              <a:t>номер серии препарата</a:t>
            </a:r>
            <a:r>
              <a:rPr lang="en-US" sz="1600">
                <a:solidFill>
                  <a:srgbClr val="003366"/>
                </a:solidFill>
                <a:latin typeface="Tahoma" pitchFamily="34" charset="0"/>
              </a:rPr>
              <a:t>#</a:t>
            </a:r>
            <a:r>
              <a:rPr lang="ru-RU" sz="1600">
                <a:solidFill>
                  <a:srgbClr val="003366"/>
                </a:solidFill>
                <a:latin typeface="Tahoma" pitchFamily="34" charset="0"/>
              </a:rPr>
              <a:t>срок годности серии препарата».</a:t>
            </a:r>
          </a:p>
          <a:p>
            <a:pPr marL="342900" indent="-342900"/>
            <a:endParaRPr lang="ru-RU" sz="1600">
              <a:solidFill>
                <a:srgbClr val="003366"/>
              </a:solidFill>
              <a:latin typeface="Tahoma" pitchFamily="34" charset="0"/>
            </a:endParaRPr>
          </a:p>
          <a:p>
            <a:pPr marL="342900" indent="-342900"/>
            <a:r>
              <a:rPr lang="ru-RU" sz="1600">
                <a:solidFill>
                  <a:srgbClr val="003366"/>
                </a:solidFill>
                <a:latin typeface="Tahoma" pitchFamily="34" charset="0"/>
              </a:rPr>
              <a:t>3. Каждому ЕКСП ставится в соответствие Карта жизненного цикла препарата (КЖЦП). Номер КЖЦП является номером ЕКСП.</a:t>
            </a:r>
            <a:endParaRPr lang="en-US" sz="1600">
              <a:solidFill>
                <a:srgbClr val="003366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4"/>
          <p:cNvSpPr txBox="1">
            <a:spLocks noGrp="1" noChangeArrowheads="1"/>
          </p:cNvSpPr>
          <p:nvPr/>
        </p:nvSpPr>
        <p:spPr bwMode="auto">
          <a:xfrm>
            <a:off x="0" y="6286500"/>
            <a:ext cx="642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C1A0F020-BE6E-468C-8486-160F27B3B7B5}" type="slidenum">
              <a:rPr lang="ru-RU">
                <a:solidFill>
                  <a:schemeClr val="bg1"/>
                </a:solidFill>
                <a:latin typeface="Calibri" pitchFamily="34" charset="0"/>
              </a:rPr>
              <a:pPr algn="r"/>
              <a:t>22</a:t>
            </a:fld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8131" name="AutoShape 55"/>
          <p:cNvSpPr>
            <a:spLocks noChangeArrowheads="1"/>
          </p:cNvSpPr>
          <p:nvPr/>
        </p:nvSpPr>
        <p:spPr bwMode="invGray">
          <a:xfrm>
            <a:off x="2555875" y="258763"/>
            <a:ext cx="6588125" cy="938212"/>
          </a:xfrm>
          <a:prstGeom prst="roundRect">
            <a:avLst>
              <a:gd name="adj" fmla="val 16667"/>
            </a:avLst>
          </a:prstGeom>
          <a:noFill/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8132" name="AutoShape 55"/>
          <p:cNvSpPr>
            <a:spLocks noChangeArrowheads="1"/>
          </p:cNvSpPr>
          <p:nvPr/>
        </p:nvSpPr>
        <p:spPr bwMode="invGray">
          <a:xfrm>
            <a:off x="6554788" y="3570288"/>
            <a:ext cx="2338387" cy="938212"/>
          </a:xfrm>
          <a:prstGeom prst="roundRect">
            <a:avLst>
              <a:gd name="adj" fmla="val 16667"/>
            </a:avLst>
          </a:prstGeom>
          <a:noFill/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endParaRPr lang="ru-RU" sz="21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8133" name="Rectangle 3"/>
          <p:cNvSpPr>
            <a:spLocks noChangeArrowheads="1"/>
          </p:cNvSpPr>
          <p:nvPr/>
        </p:nvSpPr>
        <p:spPr bwMode="auto">
          <a:xfrm>
            <a:off x="285750" y="1801813"/>
            <a:ext cx="8643938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  <a:latin typeface="Tahoma" pitchFamily="34" charset="0"/>
              </a:rPr>
              <a:t>Правило формирования </a:t>
            </a:r>
          </a:p>
          <a:p>
            <a:pPr algn="ctr"/>
            <a:r>
              <a:rPr lang="ru-RU" sz="4000">
                <a:solidFill>
                  <a:srgbClr val="FF0000"/>
                </a:solidFill>
                <a:latin typeface="Tahoma" pitchFamily="34" charset="0"/>
              </a:rPr>
              <a:t>Единого кода производителя</a:t>
            </a:r>
            <a:endParaRPr lang="ru-RU" sz="4000" baseline="30000">
              <a:solidFill>
                <a:srgbClr val="FF0000"/>
              </a:solidFill>
              <a:latin typeface="Tahoma" pitchFamily="34" charset="0"/>
            </a:endParaRPr>
          </a:p>
          <a:p>
            <a:pPr algn="ctr"/>
            <a:endParaRPr lang="ru-RU" sz="3200">
              <a:solidFill>
                <a:srgbClr val="003366"/>
              </a:solidFill>
              <a:latin typeface="Tahoma" pitchFamily="34" charset="0"/>
            </a:endParaRPr>
          </a:p>
          <a:p>
            <a:pPr algn="ctr"/>
            <a:endParaRPr lang="ru-RU" sz="3200">
              <a:solidFill>
                <a:srgbClr val="003366"/>
              </a:solidFill>
              <a:latin typeface="Tahoma" pitchFamily="34" charset="0"/>
            </a:endParaRPr>
          </a:p>
          <a:p>
            <a:pPr algn="ctr"/>
            <a:r>
              <a:rPr lang="ru-RU" sz="2800">
                <a:solidFill>
                  <a:srgbClr val="003366"/>
                </a:solidFill>
                <a:latin typeface="Tahoma" pitchFamily="34" charset="0"/>
              </a:rPr>
              <a:t>В качестве единого кода субъектов РФ берется номер ОГРН (РФ). </a:t>
            </a:r>
          </a:p>
          <a:p>
            <a:pPr algn="ctr"/>
            <a:r>
              <a:rPr lang="ru-RU" sz="2800">
                <a:solidFill>
                  <a:srgbClr val="003366"/>
                </a:solidFill>
                <a:latin typeface="Tahoma" pitchFamily="34" charset="0"/>
              </a:rPr>
              <a:t>Для иностранных производителей -  значения кодов производителей</a:t>
            </a:r>
            <a:r>
              <a:rPr lang="en-US" sz="2800">
                <a:solidFill>
                  <a:srgbClr val="003366"/>
                </a:solidFill>
                <a:latin typeface="Tahoma" pitchFamily="34" charset="0"/>
              </a:rPr>
              <a:t/>
            </a:r>
            <a:br>
              <a:rPr lang="en-US" sz="2800">
                <a:solidFill>
                  <a:srgbClr val="003366"/>
                </a:solidFill>
                <a:latin typeface="Tahoma" pitchFamily="34" charset="0"/>
              </a:rPr>
            </a:br>
            <a:r>
              <a:rPr lang="ru-RU" sz="2800">
                <a:solidFill>
                  <a:srgbClr val="003366"/>
                </a:solidFill>
                <a:latin typeface="Tahoma" pitchFamily="34" charset="0"/>
              </a:rPr>
              <a:t>из базы данных </a:t>
            </a:r>
            <a:r>
              <a:rPr lang="en-US" sz="2800">
                <a:solidFill>
                  <a:srgbClr val="003366"/>
                </a:solidFill>
                <a:latin typeface="Tahoma" pitchFamily="34" charset="0"/>
              </a:rPr>
              <a:t>FDA</a:t>
            </a:r>
            <a:endParaRPr lang="ru-RU" sz="2800">
              <a:solidFill>
                <a:srgbClr val="003366"/>
              </a:solidFill>
              <a:latin typeface="Tahoma" pitchFamily="34" charset="0"/>
            </a:endParaRPr>
          </a:p>
        </p:txBody>
      </p:sp>
      <p:pic>
        <p:nvPicPr>
          <p:cNvPr id="48134" name="Picture 36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638" y="2997200"/>
            <a:ext cx="677862" cy="1008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A0F2FD4D-315B-4656-AF03-E374F8D7558D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23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49155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49156" name="Rectangle 10"/>
          <p:cNvSpPr>
            <a:spLocks noChangeArrowheads="1"/>
          </p:cNvSpPr>
          <p:nvPr/>
        </p:nvSpPr>
        <p:spPr bwMode="auto">
          <a:xfrm>
            <a:off x="179388" y="1052513"/>
            <a:ext cx="87852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r>
              <a:rPr lang="ru-RU" sz="2000">
                <a:solidFill>
                  <a:srgbClr val="28517A"/>
                </a:solidFill>
              </a:rPr>
              <a:t>ПАРАМЕТРЫ ИДЕНТИФИКАЦИИ УКАЗЫВАЮТ НА ТО, ЧТО</a:t>
            </a:r>
            <a:r>
              <a:rPr lang="en-US" sz="2000">
                <a:solidFill>
                  <a:srgbClr val="28517A"/>
                </a:solidFill>
              </a:rPr>
              <a:t>:</a:t>
            </a:r>
            <a:endParaRPr lang="ru-RU" sz="20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r>
              <a:rPr lang="ru-RU" sz="2000">
                <a:solidFill>
                  <a:srgbClr val="28517A"/>
                </a:solidFill>
              </a:rPr>
              <a:t> - ТОВАР РАЗРЕШЕН К ПРОИЗВОДСТВУ В ПРИНЦИПЕ</a:t>
            </a:r>
          </a:p>
          <a:p>
            <a:pPr marL="342900" indent="-342900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r>
              <a:rPr lang="ru-RU" sz="2000">
                <a:solidFill>
                  <a:srgbClr val="28517A"/>
                </a:solidFill>
              </a:rPr>
              <a:t> - ТОВАР ПРОИЗВЕДЕН И УПАКОВАН В СОГЛАСОВАННУЮ С РЕГУЛЯТОРОМ ПОТРЕБИТЕЛЬСКУЮ УПАКОВКУ</a:t>
            </a:r>
          </a:p>
          <a:p>
            <a:pPr marL="342900" indent="-342900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r>
              <a:rPr lang="ru-RU" sz="2000">
                <a:solidFill>
                  <a:srgbClr val="28517A"/>
                </a:solidFill>
              </a:rPr>
              <a:t> - ТОВАР ВВЕДЕН  В ОБРАЩЕНИЕ СУБЪЕКТОМ, КОД КОТОРОГО СОВПАДАЕТ С НОМЕРОМ ГОСУДАРСТВЕННОЙ РЕГИСТРАЦИИ (ОГРН)</a:t>
            </a:r>
          </a:p>
          <a:p>
            <a:pPr marL="342900" indent="-342900">
              <a:spcBef>
                <a:spcPct val="10000"/>
              </a:spcBef>
            </a:pPr>
            <a:endParaRPr lang="ru-RU" sz="20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r>
              <a:rPr lang="ru-RU" sz="2000">
                <a:solidFill>
                  <a:srgbClr val="28517A"/>
                </a:solidFill>
              </a:rPr>
              <a:t> -  КОД СТРАНЫ СУБЪЕКТА СОВПАДАЕТ С КОДОМ СТРАНЫ В ЕДИНОМ МЕЖДУНАРОДНОМ РЕЕСТРЕ СТРАН</a:t>
            </a:r>
          </a:p>
          <a:p>
            <a:pPr marL="342900" indent="-342900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</p:txBody>
      </p:sp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1692275" y="188913"/>
            <a:ext cx="7200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ТРЕБОВАНИЯ К ПАРАМЕТРАМ ИДЕНТИФИКАЦИИ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7F311DB4-D319-4D96-A7AA-9DE4A82C50A2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24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50179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50180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ПРИ ВЫБОРЕ ПАРАМЕТРОВ ИДЕНТИФИКАЦИИ ОПИРАЕМСЯ НА ОТЕЧЕСТВЕННЫЕ И МЕЖДУНАРОДНЫЕ СТАНДАРТЫ</a:t>
            </a:r>
            <a:r>
              <a:rPr lang="en-US" sz="2800">
                <a:solidFill>
                  <a:srgbClr val="28517A"/>
                </a:solidFill>
              </a:rPr>
              <a:t>:</a:t>
            </a:r>
            <a:r>
              <a:rPr lang="ru-RU" sz="2800">
                <a:solidFill>
                  <a:srgbClr val="28517A"/>
                </a:solidFill>
              </a:rPr>
              <a:t> </a:t>
            </a: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en-US" sz="2800">
              <a:solidFill>
                <a:srgbClr val="28517A"/>
              </a:solidFill>
            </a:endParaRPr>
          </a:p>
        </p:txBody>
      </p:sp>
      <p:sp>
        <p:nvSpPr>
          <p:cNvPr id="50181" name="TextBox 4"/>
          <p:cNvSpPr txBox="1">
            <a:spLocks noChangeArrowheads="1"/>
          </p:cNvSpPr>
          <p:nvPr/>
        </p:nvSpPr>
        <p:spPr bwMode="auto">
          <a:xfrm>
            <a:off x="1692275" y="0"/>
            <a:ext cx="7200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ОТЕЧЕСТВЕННЫЕ И МЕЖДУНАРОДНЫЕ СТАНДАРТЫ</a:t>
            </a:r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8F09DA2-2083-42CC-B515-6CA5BF4913E7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258888" y="0"/>
            <a:ext cx="78851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</a:rPr>
              <a:t>Данные, передаваемые в Федеральную общественную систему (ФОС) НСИ</a:t>
            </a:r>
          </a:p>
          <a:p>
            <a:pPr algn="ctr"/>
            <a:r>
              <a:rPr lang="ru-RU" sz="1600">
                <a:solidFill>
                  <a:schemeClr val="bg1"/>
                </a:solidFill>
              </a:rPr>
              <a:t>из учетной системы аптечного учреждения или другого субъекта</a:t>
            </a:r>
          </a:p>
          <a:p>
            <a:pPr algn="ctr"/>
            <a:r>
              <a:rPr lang="ru-RU" sz="1600">
                <a:solidFill>
                  <a:schemeClr val="bg1"/>
                </a:solidFill>
              </a:rPr>
              <a:t>СОЛ </a:t>
            </a:r>
            <a:r>
              <a:rPr lang="ru-RU" sz="1600">
                <a:solidFill>
                  <a:schemeClr val="bg1"/>
                </a:solidFill>
                <a:cs typeface="Arial" charset="0"/>
              </a:rPr>
              <a:t>—</a:t>
            </a:r>
            <a:r>
              <a:rPr lang="ru-RU" sz="1600">
                <a:solidFill>
                  <a:schemeClr val="bg1"/>
                </a:solidFill>
              </a:rPr>
              <a:t> владельца информации о товаре аптечного ассортимента (ТАА)</a:t>
            </a:r>
          </a:p>
        </p:txBody>
      </p:sp>
      <p:sp>
        <p:nvSpPr>
          <p:cNvPr id="51204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7A2C19E6-3558-4CCF-920D-41EF40B98E4B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25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graphicFrame>
        <p:nvGraphicFramePr>
          <p:cNvPr id="33875" name="Group 83"/>
          <p:cNvGraphicFramePr>
            <a:graphicFrameLocks noGrp="1"/>
          </p:cNvGraphicFramePr>
          <p:nvPr/>
        </p:nvGraphicFramePr>
        <p:xfrm>
          <a:off x="250825" y="1211263"/>
          <a:ext cx="4105275" cy="4749800"/>
        </p:xfrm>
        <a:graphic>
          <a:graphicData uri="http://schemas.openxmlformats.org/drawingml/2006/table">
            <a:tbl>
              <a:tblPr/>
              <a:tblGrid>
                <a:gridCol w="1128713"/>
                <a:gridCol w="304800"/>
                <a:gridCol w="2671762"/>
              </a:tblGrid>
              <a:tr h="385763">
                <a:tc rowSpan="10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ID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субъекта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СОЛ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(номер 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документа)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Дата составления данных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для ФОС НСИ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Название аптечного или другого субъекта СОЛ (ненормализованный вид)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ИНН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ОГРН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Местонахождение субъекта СОЛ (ненормализованный вид)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ОКАТО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Телефон, факс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E-mail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Должность, Ф.И.О. (сведения о должностном лице, составившем документ)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Электронная подпись аптеки</a:t>
                      </a:r>
                    </a:p>
                  </a:txBody>
                  <a:tcPr marL="72000" marR="0" marT="54000" marB="540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42" name="Text Box 120"/>
          <p:cNvSpPr txBox="1">
            <a:spLocks noChangeArrowheads="1"/>
          </p:cNvSpPr>
          <p:nvPr/>
        </p:nvSpPr>
        <p:spPr bwMode="auto">
          <a:xfrm>
            <a:off x="7921625" y="90805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400">
                <a:solidFill>
                  <a:schemeClr val="tx2"/>
                </a:solidFill>
              </a:rPr>
              <a:t>Таблица 2</a:t>
            </a:r>
          </a:p>
        </p:txBody>
      </p:sp>
      <p:graphicFrame>
        <p:nvGraphicFramePr>
          <p:cNvPr id="33913" name="Group 121"/>
          <p:cNvGraphicFramePr>
            <a:graphicFrameLocks noGrp="1"/>
          </p:cNvGraphicFramePr>
          <p:nvPr/>
        </p:nvGraphicFramePr>
        <p:xfrm>
          <a:off x="4500563" y="1196975"/>
          <a:ext cx="4519612" cy="4752975"/>
        </p:xfrm>
        <a:graphic>
          <a:graphicData uri="http://schemas.openxmlformats.org/drawingml/2006/table">
            <a:tbl>
              <a:tblPr/>
              <a:tblGrid>
                <a:gridCol w="869950"/>
                <a:gridCol w="311150"/>
                <a:gridCol w="3338512"/>
              </a:tblGrid>
              <a:tr h="539750">
                <a:tc rowSpan="10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ID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ТАА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субъекта СОЛ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Торговое наименование ТАА (ненормализованный вид)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Номер серии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Срок годности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Номер регистрационного удостоверения (РУ)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Дата выдачи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Штрих-код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EAN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Наименование производителя ТАА (ненормализованный вид)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Местонахождение производителя (ненормализованный вид)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Локальный уникальный штрих-код (ЛУШК), сгенерированный аптечной программой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Дата оформления сопроводительных документов</a:t>
                      </a:r>
                    </a:p>
                  </a:txBody>
                  <a:tcPr marL="54000" marR="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80" name="Text Box 158"/>
          <p:cNvSpPr txBox="1">
            <a:spLocks noChangeArrowheads="1"/>
          </p:cNvSpPr>
          <p:nvPr/>
        </p:nvSpPr>
        <p:spPr bwMode="auto">
          <a:xfrm>
            <a:off x="3203575" y="90805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400">
                <a:solidFill>
                  <a:schemeClr val="tx2"/>
                </a:solidFill>
              </a:rPr>
              <a:t>Таблица 1</a:t>
            </a:r>
          </a:p>
        </p:txBody>
      </p:sp>
      <p:sp>
        <p:nvSpPr>
          <p:cNvPr id="51281" name="Text Box 159"/>
          <p:cNvSpPr txBox="1">
            <a:spLocks noChangeArrowheads="1"/>
          </p:cNvSpPr>
          <p:nvPr/>
        </p:nvSpPr>
        <p:spPr bwMode="auto">
          <a:xfrm>
            <a:off x="250825" y="6021388"/>
            <a:ext cx="86407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200">
                <a:solidFill>
                  <a:schemeClr val="tx2"/>
                </a:solidFill>
              </a:rPr>
              <a:t>Поля 1–6 являются обязательными к заполнению, при этом поля 4</a:t>
            </a:r>
            <a:r>
              <a:rPr lang="ru-RU" sz="1200" b="0">
                <a:solidFill>
                  <a:schemeClr val="tx2"/>
                </a:solidFill>
              </a:rPr>
              <a:t>–</a:t>
            </a:r>
            <a:r>
              <a:rPr lang="ru-RU" sz="1200">
                <a:solidFill>
                  <a:schemeClr val="tx2"/>
                </a:solidFill>
              </a:rPr>
              <a:t>5 можно заменить на 6.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303A4AF-A272-4419-8209-83BE2A5C3F51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52227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19A125BB-35B0-469A-A34B-9C2C2BEF66FC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26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52228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52229" name="Rectangle 8"/>
          <p:cNvSpPr>
            <a:spLocks noChangeArrowheads="1"/>
          </p:cNvSpPr>
          <p:nvPr/>
        </p:nvSpPr>
        <p:spPr bwMode="auto">
          <a:xfrm>
            <a:off x="1655763" y="188913"/>
            <a:ext cx="748823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3000">
              <a:solidFill>
                <a:schemeClr val="bg1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3000">
              <a:solidFill>
                <a:schemeClr val="bg1"/>
              </a:solidFill>
            </a:endParaRPr>
          </a:p>
        </p:txBody>
      </p:sp>
      <p:sp>
        <p:nvSpPr>
          <p:cNvPr id="52230" name="Rectangle 18"/>
          <p:cNvSpPr>
            <a:spLocks noChangeArrowheads="1"/>
          </p:cNvSpPr>
          <p:nvPr/>
        </p:nvSpPr>
        <p:spPr bwMode="auto">
          <a:xfrm>
            <a:off x="250825" y="1341438"/>
            <a:ext cx="69850" cy="512762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2231" name="Rectangle 18"/>
          <p:cNvSpPr>
            <a:spLocks noChangeArrowheads="1"/>
          </p:cNvSpPr>
          <p:nvPr/>
        </p:nvSpPr>
        <p:spPr bwMode="auto">
          <a:xfrm>
            <a:off x="250825" y="2276475"/>
            <a:ext cx="69850" cy="512763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2232" name="Rectangle 18"/>
          <p:cNvSpPr>
            <a:spLocks noChangeArrowheads="1"/>
          </p:cNvSpPr>
          <p:nvPr/>
        </p:nvSpPr>
        <p:spPr bwMode="auto">
          <a:xfrm>
            <a:off x="250825" y="3213100"/>
            <a:ext cx="69850" cy="512763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2233" name="Rectangle 18"/>
          <p:cNvSpPr>
            <a:spLocks noChangeArrowheads="1"/>
          </p:cNvSpPr>
          <p:nvPr/>
        </p:nvSpPr>
        <p:spPr bwMode="auto">
          <a:xfrm>
            <a:off x="250825" y="4076700"/>
            <a:ext cx="71438" cy="512763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2234" name="Прямоугольник 9"/>
          <p:cNvSpPr>
            <a:spLocks noChangeArrowheads="1"/>
          </p:cNvSpPr>
          <p:nvPr/>
        </p:nvSpPr>
        <p:spPr bwMode="auto">
          <a:xfrm>
            <a:off x="395288" y="1412875"/>
            <a:ext cx="5630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«Локальный </a:t>
            </a:r>
            <a:r>
              <a:rPr lang="en-US"/>
              <a:t>ID</a:t>
            </a:r>
            <a:r>
              <a:rPr lang="ru-RU"/>
              <a:t> серии» </a:t>
            </a:r>
          </a:p>
        </p:txBody>
      </p:sp>
      <p:sp>
        <p:nvSpPr>
          <p:cNvPr id="52235" name="Прямоугольник 10"/>
          <p:cNvSpPr>
            <a:spLocks noChangeArrowheads="1"/>
          </p:cNvSpPr>
          <p:nvPr/>
        </p:nvSpPr>
        <p:spPr bwMode="auto">
          <a:xfrm>
            <a:off x="1511300" y="0"/>
            <a:ext cx="7632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</a:rPr>
              <a:t>Требования к расширению состава полей автоматизированной учетной системы субъекта</a:t>
            </a:r>
          </a:p>
        </p:txBody>
      </p:sp>
      <p:sp>
        <p:nvSpPr>
          <p:cNvPr id="52236" name="Прямоугольник 11"/>
          <p:cNvSpPr>
            <a:spLocks noChangeArrowheads="1"/>
          </p:cNvSpPr>
          <p:nvPr/>
        </p:nvSpPr>
        <p:spPr bwMode="auto">
          <a:xfrm>
            <a:off x="395288" y="2349500"/>
            <a:ext cx="72723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Номер регистрационного удостоверения, дата регистрации</a:t>
            </a:r>
          </a:p>
        </p:txBody>
      </p:sp>
      <p:sp>
        <p:nvSpPr>
          <p:cNvPr id="52237" name="Прямоугольник 12"/>
          <p:cNvSpPr>
            <a:spLocks noChangeArrowheads="1"/>
          </p:cNvSpPr>
          <p:nvPr/>
        </p:nvSpPr>
        <p:spPr bwMode="auto">
          <a:xfrm>
            <a:off x="395288" y="3284538"/>
            <a:ext cx="8066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Номер штрих-кода вторичной упаковки</a:t>
            </a:r>
          </a:p>
        </p:txBody>
      </p:sp>
      <p:sp>
        <p:nvSpPr>
          <p:cNvPr id="52238" name="Прямоугольник 13"/>
          <p:cNvSpPr>
            <a:spLocks noChangeArrowheads="1"/>
          </p:cNvSpPr>
          <p:nvPr/>
        </p:nvSpPr>
        <p:spPr bwMode="auto">
          <a:xfrm>
            <a:off x="395288" y="4149725"/>
            <a:ext cx="77041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Единый код «серия РЛС </a:t>
            </a:r>
            <a:r>
              <a:rPr lang="en-US"/>
              <a:t>ID</a:t>
            </a:r>
            <a:r>
              <a:rPr lang="ru-RU"/>
              <a:t>»</a:t>
            </a:r>
          </a:p>
        </p:txBody>
      </p:sp>
      <p:sp>
        <p:nvSpPr>
          <p:cNvPr id="52239" name="Rectangle 18"/>
          <p:cNvSpPr>
            <a:spLocks noChangeArrowheads="1"/>
          </p:cNvSpPr>
          <p:nvPr/>
        </p:nvSpPr>
        <p:spPr bwMode="auto">
          <a:xfrm>
            <a:off x="250825" y="4941888"/>
            <a:ext cx="71438" cy="647700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2240" name="Прямоугольник 15"/>
          <p:cNvSpPr>
            <a:spLocks noChangeArrowheads="1"/>
          </p:cNvSpPr>
          <p:nvPr/>
        </p:nvSpPr>
        <p:spPr bwMode="auto">
          <a:xfrm>
            <a:off x="468313" y="4941888"/>
            <a:ext cx="7488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Единый код «</a:t>
            </a:r>
            <a:r>
              <a:rPr lang="en-US"/>
              <a:t>ID</a:t>
            </a:r>
            <a:r>
              <a:rPr lang="ru-RU"/>
              <a:t> субъекта, образующего серию»</a:t>
            </a:r>
          </a:p>
          <a:p>
            <a:r>
              <a:rPr lang="ru-RU"/>
              <a:t>и единый код  «</a:t>
            </a:r>
            <a:r>
              <a:rPr lang="en-US"/>
              <a:t>ID</a:t>
            </a:r>
            <a:r>
              <a:rPr lang="ru-RU"/>
              <a:t> субъекта </a:t>
            </a:r>
            <a:r>
              <a:rPr lang="ru-RU">
                <a:cs typeface="Arial" charset="0"/>
              </a:rPr>
              <a:t>—</a:t>
            </a:r>
            <a:r>
              <a:rPr lang="ru-RU"/>
              <a:t> владельца аптечного товара»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3E021D0-3052-4E83-81F6-1832777C4E4F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1728788" y="-1588"/>
            <a:ext cx="678656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Таблицы, получаемые из автоматизированных ФОС НСИ</a:t>
            </a:r>
          </a:p>
          <a:p>
            <a:r>
              <a:rPr lang="ru-RU">
                <a:solidFill>
                  <a:schemeClr val="bg1"/>
                </a:solidFill>
              </a:rPr>
              <a:t>аптечным учреждением или другим субъектом СОЛ —</a:t>
            </a:r>
          </a:p>
          <a:p>
            <a:r>
              <a:rPr lang="ru-RU">
                <a:solidFill>
                  <a:schemeClr val="bg1"/>
                </a:solidFill>
              </a:rPr>
              <a:t>владельцем информации о ТАА</a:t>
            </a:r>
          </a:p>
        </p:txBody>
      </p:sp>
      <p:graphicFrame>
        <p:nvGraphicFramePr>
          <p:cNvPr id="35901" name="Group 61"/>
          <p:cNvGraphicFramePr>
            <a:graphicFrameLocks noGrp="1"/>
          </p:cNvGraphicFramePr>
          <p:nvPr/>
        </p:nvGraphicFramePr>
        <p:xfrm>
          <a:off x="107950" y="3471863"/>
          <a:ext cx="8856663" cy="2693987"/>
        </p:xfrm>
        <a:graphic>
          <a:graphicData uri="http://schemas.openxmlformats.org/drawingml/2006/table">
            <a:tbl>
              <a:tblPr/>
              <a:tblGrid>
                <a:gridCol w="1074738"/>
                <a:gridCol w="1298575"/>
                <a:gridCol w="1258887"/>
                <a:gridCol w="1346200"/>
                <a:gridCol w="1403350"/>
                <a:gridCol w="1277938"/>
                <a:gridCol w="1196975"/>
              </a:tblGrid>
              <a:tr h="1339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ID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серии аптечного товара         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субъекта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224568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СОЛ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Дата составления</a:t>
                      </a: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данных экспертами ФС НСИ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Локальный универсаль-ный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штрих-код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РЛС серия </a:t>
                      </a: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ID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(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уникальный код)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РЛС </a:t>
                      </a: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NOMEN  ID (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из базы данных РЛС</a:t>
                      </a:r>
                      <a:r>
                        <a:rPr kumimoji="0" lang="en-US" sz="15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®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Название субъекта СОЛ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(нормализо-ванный вид)</a:t>
                      </a: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Название ТАА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568"/>
                          </a:solidFill>
                          <a:effectLst/>
                          <a:latin typeface="Arial" pitchFamily="34" charset="0"/>
                        </a:rPr>
                        <a:t>(нормализо-ванный вид)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224568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138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Из базы данных субъектов СОЛ</a:t>
                      </a:r>
                    </a:p>
                  </a:txBody>
                  <a:tcPr marL="90000" marR="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45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Из базы данных ФОС НСИ</a:t>
                      </a:r>
                    </a:p>
                  </a:txBody>
                  <a:tcPr marL="90000" marR="0" marT="46800" marB="4680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45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3274" name="Text Box 210"/>
          <p:cNvSpPr txBox="1">
            <a:spLocks noChangeArrowheads="1"/>
          </p:cNvSpPr>
          <p:nvPr/>
        </p:nvSpPr>
        <p:spPr bwMode="auto">
          <a:xfrm>
            <a:off x="7740650" y="312420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400">
                <a:solidFill>
                  <a:schemeClr val="tx2"/>
                </a:solidFill>
              </a:rPr>
              <a:t>Таблица 5</a:t>
            </a:r>
          </a:p>
        </p:txBody>
      </p:sp>
      <p:sp>
        <p:nvSpPr>
          <p:cNvPr id="53275" name="Text Box 211"/>
          <p:cNvSpPr txBox="1">
            <a:spLocks noChangeArrowheads="1"/>
          </p:cNvSpPr>
          <p:nvPr/>
        </p:nvSpPr>
        <p:spPr bwMode="auto">
          <a:xfrm>
            <a:off x="7740650" y="2116138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400">
                <a:solidFill>
                  <a:schemeClr val="tx2"/>
                </a:solidFill>
              </a:rPr>
              <a:t>Таблица 4</a:t>
            </a:r>
          </a:p>
        </p:txBody>
      </p:sp>
      <p:graphicFrame>
        <p:nvGraphicFramePr>
          <p:cNvPr id="35891" name="Group 51"/>
          <p:cNvGraphicFramePr>
            <a:graphicFrameLocks noGrp="1"/>
          </p:cNvGraphicFramePr>
          <p:nvPr/>
        </p:nvGraphicFramePr>
        <p:xfrm>
          <a:off x="179388" y="2492375"/>
          <a:ext cx="8569325" cy="517525"/>
        </p:xfrm>
        <a:graphic>
          <a:graphicData uri="http://schemas.openxmlformats.org/drawingml/2006/table">
            <a:tbl>
              <a:tblPr/>
              <a:tblGrid>
                <a:gridCol w="4752975"/>
                <a:gridCol w="381635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ID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субъекта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—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 владельца аптечного товара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Дата выгрузки выходного файла в автоматизированную систему ФОС НСИ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284" name="Text Box 230"/>
          <p:cNvSpPr txBox="1">
            <a:spLocks noChangeArrowheads="1"/>
          </p:cNvSpPr>
          <p:nvPr/>
        </p:nvSpPr>
        <p:spPr bwMode="auto">
          <a:xfrm>
            <a:off x="7740650" y="1052513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400">
                <a:solidFill>
                  <a:schemeClr val="tx2"/>
                </a:solidFill>
              </a:rPr>
              <a:t>Таблица 3</a:t>
            </a:r>
          </a:p>
        </p:txBody>
      </p:sp>
      <p:graphicFrame>
        <p:nvGraphicFramePr>
          <p:cNvPr id="35888" name="Group 48"/>
          <p:cNvGraphicFramePr>
            <a:graphicFrameLocks noGrp="1"/>
          </p:cNvGraphicFramePr>
          <p:nvPr/>
        </p:nvGraphicFramePr>
        <p:xfrm>
          <a:off x="179388" y="1428750"/>
          <a:ext cx="8569325" cy="560388"/>
        </p:xfrm>
        <a:graphic>
          <a:graphicData uri="http://schemas.openxmlformats.org/drawingml/2006/table">
            <a:tbl>
              <a:tblPr/>
              <a:tblGrid>
                <a:gridCol w="4752975"/>
                <a:gridCol w="3816350"/>
              </a:tblGrid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ID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субъекта, образующего серию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ID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субъекта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—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 владельца аптечного товара)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ID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</a:rPr>
                        <a:t>серии аптечного товара субъекта СОЛ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56AD453-F95D-44B4-BF16-C4445AE256A8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54275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F005A74F-F49A-4A64-966D-506E3BF7BDF7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28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54276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54277" name="Rectangle 10"/>
          <p:cNvSpPr>
            <a:spLocks noChangeArrowheads="1"/>
          </p:cNvSpPr>
          <p:nvPr/>
        </p:nvSpPr>
        <p:spPr bwMode="auto">
          <a:xfrm>
            <a:off x="107950" y="1125538"/>
            <a:ext cx="88106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lnSpc>
                <a:spcPct val="110000"/>
              </a:lnSpc>
              <a:spcBef>
                <a:spcPct val="10000"/>
              </a:spcBef>
            </a:pPr>
            <a:endParaRPr lang="ru-RU" sz="3200">
              <a:solidFill>
                <a:srgbClr val="28517A"/>
              </a:solidFill>
            </a:endParaRPr>
          </a:p>
        </p:txBody>
      </p:sp>
      <p:sp>
        <p:nvSpPr>
          <p:cNvPr id="54278" name="TextBox 6"/>
          <p:cNvSpPr txBox="1">
            <a:spLocks noChangeArrowheads="1"/>
          </p:cNvSpPr>
          <p:nvPr/>
        </p:nvSpPr>
        <p:spPr bwMode="auto">
          <a:xfrm>
            <a:off x="1547813" y="260350"/>
            <a:ext cx="712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 </a:t>
            </a:r>
            <a:r>
              <a:rPr lang="ru-RU" sz="2400">
                <a:solidFill>
                  <a:schemeClr val="bg1"/>
                </a:solidFill>
              </a:rPr>
              <a:t>Требования к «автоматизатору»</a:t>
            </a:r>
          </a:p>
        </p:txBody>
      </p:sp>
      <p:sp>
        <p:nvSpPr>
          <p:cNvPr id="54279" name="Прямоугольник 7"/>
          <p:cNvSpPr>
            <a:spLocks noChangeArrowheads="1"/>
          </p:cNvSpPr>
          <p:nvPr/>
        </p:nvSpPr>
        <p:spPr bwMode="auto">
          <a:xfrm>
            <a:off x="827088" y="1052513"/>
            <a:ext cx="77755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900" b="0">
                <a:solidFill>
                  <a:srgbClr val="002060"/>
                </a:solidFill>
              </a:rPr>
              <a:t>Требования к «автоматизатору», отвечающему за ведение</a:t>
            </a:r>
          </a:p>
          <a:p>
            <a:r>
              <a:rPr lang="ru-RU" sz="1900" b="0">
                <a:solidFill>
                  <a:srgbClr val="002060"/>
                </a:solidFill>
              </a:rPr>
              <a:t>локальной учетной автоматизированной системы субъекта СОЛ:</a:t>
            </a:r>
            <a:endParaRPr lang="ru-RU" sz="2400">
              <a:solidFill>
                <a:srgbClr val="002060"/>
              </a:solidFill>
            </a:endParaRPr>
          </a:p>
        </p:txBody>
      </p:sp>
      <p:sp>
        <p:nvSpPr>
          <p:cNvPr id="54280" name="Прямоугольник 6"/>
          <p:cNvSpPr>
            <a:spLocks noChangeArrowheads="1"/>
          </p:cNvSpPr>
          <p:nvPr/>
        </p:nvSpPr>
        <p:spPr bwMode="auto">
          <a:xfrm>
            <a:off x="827088" y="1989138"/>
            <a:ext cx="756126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b="0">
                <a:solidFill>
                  <a:srgbClr val="002060"/>
                </a:solidFill>
              </a:rPr>
              <a:t>написать программу формирования электронной накладной, которая бы считывала номер и дату регистрационного удостоверения из поля товарной накладной продавца с названием «Документ, подтверждающий качество товара»;</a:t>
            </a:r>
          </a:p>
          <a:p>
            <a:pPr>
              <a:buFont typeface="Wingdings" pitchFamily="2" charset="2"/>
              <a:buChar char="ü"/>
            </a:pPr>
            <a:endParaRPr lang="ru-RU" sz="1600" b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1600" b="0">
                <a:solidFill>
                  <a:srgbClr val="002060"/>
                </a:solidFill>
              </a:rPr>
              <a:t>после обработки товарной накладной по заданному в контракте адресу в интернете</a:t>
            </a:r>
            <a:r>
              <a:rPr lang="ru-RU" sz="1600"/>
              <a:t> </a:t>
            </a:r>
            <a:r>
              <a:rPr lang="ru-RU" sz="1600" b="0">
                <a:solidFill>
                  <a:srgbClr val="002060"/>
                </a:solidFill>
              </a:rPr>
              <a:t>должен автоматически формироваться «скрипт», содержащий сведения по полям выходного файла</a:t>
            </a:r>
            <a:r>
              <a:rPr lang="en-US" sz="1600" b="0">
                <a:solidFill>
                  <a:srgbClr val="002060"/>
                </a:solidFill>
              </a:rPr>
              <a:t>;</a:t>
            </a:r>
            <a:endParaRPr lang="ru-RU" sz="1600" b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600" b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1600" b="0">
                <a:solidFill>
                  <a:srgbClr val="002060"/>
                </a:solidFill>
              </a:rPr>
              <a:t>с определенным лагом программа должна считывать данные входного файла, сформированного ФОС НСИ, и загружать их в базу данных субъекта. 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456C102-9519-4FA7-B2F9-72AD974F089B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55299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6F9081A0-D6F5-4DCE-BAB3-196DEC7884F4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29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55300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55301" name="Rectangle 8"/>
          <p:cNvSpPr>
            <a:spLocks noChangeArrowheads="1"/>
          </p:cNvSpPr>
          <p:nvPr/>
        </p:nvSpPr>
        <p:spPr bwMode="auto">
          <a:xfrm>
            <a:off x="1655763" y="188913"/>
            <a:ext cx="748823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400">
                <a:solidFill>
                  <a:schemeClr val="bg1"/>
                </a:solidFill>
              </a:rPr>
              <a:t>Цель предоставления услуги РЛС</a:t>
            </a:r>
            <a:r>
              <a:rPr lang="en-US" sz="2400" baseline="30000">
                <a:solidFill>
                  <a:schemeClr val="bg1"/>
                </a:solidFill>
                <a:cs typeface="Arial" charset="0"/>
              </a:rPr>
              <a:t>®</a:t>
            </a:r>
          </a:p>
        </p:txBody>
      </p:sp>
      <p:sp>
        <p:nvSpPr>
          <p:cNvPr id="55302" name="Rectangle 18"/>
          <p:cNvSpPr>
            <a:spLocks noChangeArrowheads="1"/>
          </p:cNvSpPr>
          <p:nvPr/>
        </p:nvSpPr>
        <p:spPr bwMode="auto">
          <a:xfrm>
            <a:off x="107950" y="1916113"/>
            <a:ext cx="69850" cy="512762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5303" name="Rectangle 10"/>
          <p:cNvSpPr>
            <a:spLocks noChangeArrowheads="1"/>
          </p:cNvSpPr>
          <p:nvPr/>
        </p:nvSpPr>
        <p:spPr bwMode="auto">
          <a:xfrm>
            <a:off x="298450" y="1123950"/>
            <a:ext cx="88106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r>
              <a:rPr lang="ru-RU"/>
              <a:t>Новая услуга РЛС позволяет субъекту СОЛ осуществить</a:t>
            </a:r>
            <a:r>
              <a:rPr lang="en-US"/>
              <a:t>:</a:t>
            </a:r>
            <a:endParaRPr lang="ru-RU"/>
          </a:p>
          <a:p>
            <a:endParaRPr lang="ru-RU"/>
          </a:p>
          <a:p>
            <a:pPr>
              <a:buFontTx/>
              <a:buChar char="-"/>
            </a:pPr>
            <a:r>
              <a:rPr lang="ru-RU" sz="1600"/>
              <a:t>связь локальных уникальных кодов, поступающих на склад аптечных товаров с кодами «</a:t>
            </a:r>
            <a:r>
              <a:rPr lang="en-US" sz="1600"/>
              <a:t>ID</a:t>
            </a:r>
            <a:r>
              <a:rPr lang="ru-RU" sz="1600"/>
              <a:t> серия РЛС», автоматизированной информационно-справочной системы РЛС</a:t>
            </a:r>
            <a:r>
              <a:rPr lang="en-US" sz="1600" baseline="30000">
                <a:cs typeface="Arial" charset="0"/>
              </a:rPr>
              <a:t>®</a:t>
            </a:r>
            <a:r>
              <a:rPr lang="ru-RU" sz="1600"/>
              <a:t>;</a:t>
            </a:r>
          </a:p>
          <a:p>
            <a:pPr>
              <a:buFontTx/>
              <a:buChar char="-"/>
            </a:pPr>
            <a:endParaRPr lang="ru-RU" sz="1600"/>
          </a:p>
          <a:p>
            <a:pPr>
              <a:buFontTx/>
              <a:buChar char="-"/>
            </a:pPr>
            <a:r>
              <a:rPr lang="ru-RU" sz="1600"/>
              <a:t>связь собственной учетной системы с учетными системами других участников ЕИП СОЛ (реализовать автоматизированный обмен данными); </a:t>
            </a:r>
          </a:p>
          <a:p>
            <a:pPr>
              <a:buFontTx/>
              <a:buChar char="-"/>
            </a:pPr>
            <a:endParaRPr lang="ru-RU" sz="1600"/>
          </a:p>
          <a:p>
            <a:pPr>
              <a:buFontTx/>
              <a:buChar char="-"/>
            </a:pPr>
            <a:r>
              <a:rPr lang="ru-RU" sz="1600"/>
              <a:t>создание модернизированного основного словаря аптечных товаров, совместимого со старым  на основе уникальных идентификационных кодов товара «</a:t>
            </a:r>
            <a:r>
              <a:rPr lang="en-US" sz="1600"/>
              <a:t>ID</a:t>
            </a:r>
            <a:r>
              <a:rPr lang="ru-RU" sz="1600"/>
              <a:t> серия РЛС», единых для всей СОЛ;</a:t>
            </a:r>
          </a:p>
          <a:p>
            <a:pPr>
              <a:buFontTx/>
              <a:buChar char="-"/>
            </a:pPr>
            <a:endParaRPr lang="ru-RU" sz="1600"/>
          </a:p>
          <a:p>
            <a:r>
              <a:rPr lang="ru-RU" sz="1600"/>
              <a:t>- построение локальной корпоративной системы НСИ. </a:t>
            </a:r>
          </a:p>
        </p:txBody>
      </p:sp>
      <p:sp>
        <p:nvSpPr>
          <p:cNvPr id="55304" name="Rectangle 18"/>
          <p:cNvSpPr>
            <a:spLocks noChangeArrowheads="1"/>
          </p:cNvSpPr>
          <p:nvPr/>
        </p:nvSpPr>
        <p:spPr bwMode="auto">
          <a:xfrm>
            <a:off x="107950" y="2781300"/>
            <a:ext cx="69850" cy="512763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5305" name="Rectangle 18"/>
          <p:cNvSpPr>
            <a:spLocks noChangeArrowheads="1"/>
          </p:cNvSpPr>
          <p:nvPr/>
        </p:nvSpPr>
        <p:spPr bwMode="auto">
          <a:xfrm>
            <a:off x="107950" y="3573463"/>
            <a:ext cx="69850" cy="512762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55306" name="Rectangle 18"/>
          <p:cNvSpPr>
            <a:spLocks noChangeArrowheads="1"/>
          </p:cNvSpPr>
          <p:nvPr/>
        </p:nvSpPr>
        <p:spPr bwMode="auto">
          <a:xfrm>
            <a:off x="107950" y="4437063"/>
            <a:ext cx="69850" cy="512762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B197833C-25B2-4400-85B8-2449549BA93A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3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28676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en-US" sz="2800">
              <a:solidFill>
                <a:srgbClr val="28517A"/>
              </a:solidFill>
            </a:endParaRP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1403350" y="0"/>
            <a:ext cx="7489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ОБРАЗ ЕДИНОГО ИНФОРМАЦИОННОГО ПРОСТРАНСТВА  СОЛ</a:t>
            </a:r>
          </a:p>
          <a:p>
            <a:endParaRPr lang="ru-RU"/>
          </a:p>
        </p:txBody>
      </p:sp>
      <p:pic>
        <p:nvPicPr>
          <p:cNvPr id="28678" name="Picture 2" descr="http://www.serdaracar.com.tr/?edc=picture-of-meadow-vgBUchG3MwQPyGN771Km6/BKrPaVt3PhiAVSloFdHp1rS1hkz_RYUbSgjL0rgu4z_rlABkPcLr6Wcl0GYCz_L7mpsQoVngeHnWrd0Xjrb6RwK8BdhpYB9jPmvc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1700213"/>
            <a:ext cx="504031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121865A-7906-46DD-8F7B-1AF063B05608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56323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BC496E5-837A-48F7-AAA7-B094549F195E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30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6324" name="Rectangle 3"/>
          <p:cNvSpPr>
            <a:spLocks noChangeArrowheads="1"/>
          </p:cNvSpPr>
          <p:nvPr/>
        </p:nvSpPr>
        <p:spPr bwMode="auto">
          <a:xfrm>
            <a:off x="250825" y="6021388"/>
            <a:ext cx="9144000" cy="836612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>
                <a:solidFill>
                  <a:schemeClr val="bg1"/>
                </a:solidFill>
              </a:rPr>
              <a:t>  </a:t>
            </a:r>
            <a:r>
              <a:rPr lang="ru-RU">
                <a:solidFill>
                  <a:schemeClr val="bg1"/>
                </a:solidFill>
              </a:rPr>
              <a:t>И</a:t>
            </a:r>
            <a:r>
              <a:rPr lang="ru-RU" sz="1400">
                <a:solidFill>
                  <a:schemeClr val="bg1"/>
                </a:solidFill>
              </a:rPr>
              <a:t>НТЕРФЕЙС 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ПРОГРАММЫ ОСУЩЕСТВЛЕНИЯ 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КОНСОЛИДАЦИИ 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И 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ГАРМОНИЗАЦИИ</a:t>
            </a:r>
          </a:p>
          <a:p>
            <a:r>
              <a:rPr lang="ru-RU" sz="1400">
                <a:solidFill>
                  <a:schemeClr val="bg1"/>
                </a:solidFill>
              </a:rPr>
              <a:t> 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МАССИВОВ   ДАННЫХ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 О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 СЕРИЯХ 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 ХОЗЯЙСТВУЮЩИХ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 СУБЪЕКТОВ </a:t>
            </a:r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ru-RU" sz="1400">
                <a:solidFill>
                  <a:schemeClr val="bg1"/>
                </a:solidFill>
              </a:rPr>
              <a:t>СОЛ</a:t>
            </a:r>
          </a:p>
        </p:txBody>
      </p:sp>
      <p:pic>
        <p:nvPicPr>
          <p:cNvPr id="56325" name="Picture 11" descr="leykra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950" y="1052513"/>
            <a:ext cx="8856663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AutoShape 12"/>
          <p:cNvSpPr>
            <a:spLocks noChangeArrowheads="1"/>
          </p:cNvSpPr>
          <p:nvPr/>
        </p:nvSpPr>
        <p:spPr bwMode="auto">
          <a:xfrm>
            <a:off x="5364163" y="2636838"/>
            <a:ext cx="3671887" cy="151288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7" name="Rectangle 8"/>
          <p:cNvSpPr>
            <a:spLocks noChangeArrowheads="1"/>
          </p:cNvSpPr>
          <p:nvPr/>
        </p:nvSpPr>
        <p:spPr bwMode="auto">
          <a:xfrm>
            <a:off x="1403350" y="0"/>
            <a:ext cx="77406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600">
                <a:solidFill>
                  <a:schemeClr val="bg1"/>
                </a:solidFill>
              </a:rPr>
              <a:t>Интерфейс программы осуществления консолидации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600">
                <a:solidFill>
                  <a:schemeClr val="bg1"/>
                </a:solidFill>
              </a:rPr>
              <a:t>и гармонизации массивов данных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600">
                <a:solidFill>
                  <a:schemeClr val="bg1"/>
                </a:solidFill>
              </a:rPr>
              <a:t>о сериях хозяйствующих субъектов СОЛ</a:t>
            </a:r>
            <a:endParaRPr lang="en-US" sz="1600" baseline="3000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57348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7349" name="Picture 2" descr="http://thewonattatimes.files.wordpress.com/2008/12/blue-green-spiral-wallpape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133600"/>
            <a:ext cx="91440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6513" y="1844675"/>
            <a:ext cx="89281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ДИНАМИКА ФОС НСИ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49263D75-6FF1-4D8E-8918-8BB480AA589D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32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58371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58372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ПРИНЦИП ОТКРЫТОСТИ</a:t>
            </a:r>
            <a:r>
              <a:rPr lang="en-US" sz="2800">
                <a:solidFill>
                  <a:srgbClr val="28517A"/>
                </a:solidFill>
              </a:rPr>
              <a:t>:</a:t>
            </a:r>
            <a:r>
              <a:rPr lang="ru-RU" sz="2800">
                <a:solidFill>
                  <a:srgbClr val="28517A"/>
                </a:solidFill>
              </a:rPr>
              <a:t> </a:t>
            </a: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ВХОДЯЩАЯ ИНФОРМАЦИЯ ДОЛЖНА БЫТЬ ОТКРЫТОЙ (СОДЕРЖАТЬСЯ В ДРУГИХ ОТКРЫТЫХ ИСТОЧНИКАХ ИНФОРМАЦИИ)</a:t>
            </a:r>
            <a:endParaRPr lang="en-US" sz="2800">
              <a:solidFill>
                <a:srgbClr val="28517A"/>
              </a:solidFill>
            </a:endParaRPr>
          </a:p>
        </p:txBody>
      </p:sp>
      <p:sp>
        <p:nvSpPr>
          <p:cNvPr id="58373" name="TextBox 4"/>
          <p:cNvSpPr txBox="1">
            <a:spLocks noChangeArrowheads="1"/>
          </p:cNvSpPr>
          <p:nvPr/>
        </p:nvSpPr>
        <p:spPr bwMode="auto">
          <a:xfrm>
            <a:off x="1692275" y="0"/>
            <a:ext cx="72009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СИСТЕМЫ ЦИРКУЛЯЦИИ ВХОДЯЩЕЙ ИНФОРМАЦИИ (СИСТЕМЫ ЖИЗНЕОБЕСПЕЧЕНИЯ)</a:t>
            </a:r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F64EFE94-63EA-4CCD-BB6A-B361F223EE3E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33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59395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59396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ПРИНЦИП ОПЕРАТИВНОСТИ</a:t>
            </a:r>
            <a:r>
              <a:rPr lang="en-US" sz="2800">
                <a:solidFill>
                  <a:srgbClr val="28517A"/>
                </a:solidFill>
              </a:rPr>
              <a:t>:</a:t>
            </a:r>
            <a:r>
              <a:rPr lang="ru-RU" sz="2800">
                <a:solidFill>
                  <a:srgbClr val="28517A"/>
                </a:solidFill>
              </a:rPr>
              <a:t> </a:t>
            </a: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ИСХОДЯЩАЯ ИНФОРМАЦИЯ ДОЛЖНА БЫТЬ ДОСТУПНА УЧАСТНИКАМ В ЛЮБОЕ ВРЕМЯ В РЕЖИМЕ </a:t>
            </a:r>
            <a:r>
              <a:rPr lang="en-US" sz="2800">
                <a:solidFill>
                  <a:srgbClr val="28517A"/>
                </a:solidFill>
              </a:rPr>
              <a:t>on-line </a:t>
            </a:r>
            <a:r>
              <a:rPr lang="ru-RU" sz="2800">
                <a:solidFill>
                  <a:srgbClr val="28517A"/>
                </a:solidFill>
              </a:rPr>
              <a:t>И ДОЛЖНА БЫТЬ ПРЕДЕЛЬНО АКТУАЛЬНОЙ</a:t>
            </a:r>
            <a:endParaRPr lang="en-US" sz="2800">
              <a:solidFill>
                <a:srgbClr val="28517A"/>
              </a:solidFill>
            </a:endParaRPr>
          </a:p>
        </p:txBody>
      </p:sp>
      <p:sp>
        <p:nvSpPr>
          <p:cNvPr id="59397" name="TextBox 4"/>
          <p:cNvSpPr txBox="1">
            <a:spLocks noChangeArrowheads="1"/>
          </p:cNvSpPr>
          <p:nvPr/>
        </p:nvSpPr>
        <p:spPr bwMode="auto">
          <a:xfrm>
            <a:off x="1692275" y="0"/>
            <a:ext cx="72009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СИСТЕМЫ ЦИРКУЛЯЦИИ ИСХОДЯЩЕЙ ИНФОРМАЦИИ (ФУНКЦИОНАЛЬНАЯ СИСТЕМА)</a:t>
            </a:r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60EBD59-8F2A-4DF1-9BB7-F3B5E2CB4088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34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60419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60420" name="Rectangle 10"/>
          <p:cNvSpPr>
            <a:spLocks noChangeArrowheads="1"/>
          </p:cNvSpPr>
          <p:nvPr/>
        </p:nvSpPr>
        <p:spPr bwMode="auto">
          <a:xfrm>
            <a:off x="323850" y="1341438"/>
            <a:ext cx="8640763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ПРИНЦИП ПОДДЕРЖАНИЯ ЭНТРОПИИ</a:t>
            </a:r>
            <a:r>
              <a:rPr lang="en-US" sz="2800">
                <a:solidFill>
                  <a:srgbClr val="28517A"/>
                </a:solidFill>
              </a:rPr>
              <a:t>:</a:t>
            </a: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  <a:buFontTx/>
              <a:buChar char="-"/>
            </a:pPr>
            <a:r>
              <a:rPr lang="ru-RU" sz="2800">
                <a:solidFill>
                  <a:srgbClr val="28517A"/>
                </a:solidFill>
              </a:rPr>
              <a:t>УСТАНОВЛЕНИЕ И ПОДДЕРЖАНИЕ УНИКАЛЬНЫХ ЕДИНЫХ ДЛЯ ВСЕХ СУБЪЕКТОВ КОДОВ ЭЛЕМЕНТОВ СИСТЕМНЫХ СЛОВАРЕЙ</a:t>
            </a:r>
          </a:p>
          <a:p>
            <a:pPr marL="342900" indent="-342900" algn="ctr">
              <a:spcBef>
                <a:spcPct val="10000"/>
              </a:spcBef>
              <a:buFontTx/>
              <a:buChar char="-"/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- УСТРАНЕНИЕ ДУБЛЕЙ</a:t>
            </a:r>
          </a:p>
          <a:p>
            <a:pPr marL="342900" indent="-342900" algn="ctr">
              <a:spcBef>
                <a:spcPct val="10000"/>
              </a:spcBef>
            </a:pPr>
            <a:endParaRPr lang="en-US" sz="2800">
              <a:solidFill>
                <a:srgbClr val="28517A"/>
              </a:solidFill>
            </a:endParaRPr>
          </a:p>
        </p:txBody>
      </p:sp>
      <p:sp>
        <p:nvSpPr>
          <p:cNvPr id="60421" name="TextBox 4"/>
          <p:cNvSpPr txBox="1">
            <a:spLocks noChangeArrowheads="1"/>
          </p:cNvSpPr>
          <p:nvPr/>
        </p:nvSpPr>
        <p:spPr bwMode="auto">
          <a:xfrm>
            <a:off x="1692275" y="0"/>
            <a:ext cx="72009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В КАЖДОЙ ЕДИНИЦЕ ЖИВОГО ЕСТЬ ДОЛЯ ТЛИ</a:t>
            </a:r>
          </a:p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F56492D4-AA27-48FC-8406-C4EE37E973AD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35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61443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61444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 algn="ctr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</p:txBody>
      </p:sp>
      <p:sp>
        <p:nvSpPr>
          <p:cNvPr id="61445" name="TextBox 4"/>
          <p:cNvSpPr txBox="1">
            <a:spLocks noChangeArrowheads="1"/>
          </p:cNvSpPr>
          <p:nvPr/>
        </p:nvSpPr>
        <p:spPr bwMode="auto">
          <a:xfrm>
            <a:off x="1476375" y="0"/>
            <a:ext cx="7667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АПТЕЧНЫЙ ТОВАР – СИСТЕМА, ИМЕЮЩАЯ ЖИЗНЕННЫЙ ЦИКЛ</a:t>
            </a:r>
            <a:endParaRPr lang="ru-RU"/>
          </a:p>
        </p:txBody>
      </p:sp>
      <p:pic>
        <p:nvPicPr>
          <p:cNvPr id="61446" name="Picture 2" descr="http://www.sds-bio.org/bb/img14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341438"/>
            <a:ext cx="8569325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9664C96-3296-4260-A6D0-1D51772F62CB}" type="slidenum">
              <a:rPr lang="ru-RU" smtClean="0"/>
              <a:pPr/>
              <a:t>36</a:t>
            </a:fld>
            <a:endParaRPr lang="ru-RU" smtClean="0"/>
          </a:p>
        </p:txBody>
      </p:sp>
      <p:sp>
        <p:nvSpPr>
          <p:cNvPr id="62467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9BD815E0-5498-4296-80A3-2D39CAF3C644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36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1258888" y="0"/>
            <a:ext cx="78851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r>
              <a:rPr lang="ru-RU" sz="1400">
                <a:solidFill>
                  <a:schemeClr val="bg1"/>
                </a:solidFill>
              </a:rPr>
              <a:t> </a:t>
            </a:r>
            <a:r>
              <a:rPr lang="ru-RU" sz="2400">
                <a:solidFill>
                  <a:schemeClr val="bg1"/>
                </a:solidFill>
              </a:rPr>
              <a:t>Первый этап</a:t>
            </a:r>
            <a:r>
              <a:rPr lang="en-US" sz="2400">
                <a:solidFill>
                  <a:schemeClr val="bg1"/>
                </a:solidFill>
              </a:rPr>
              <a:t>:</a:t>
            </a:r>
            <a:r>
              <a:rPr lang="ru-RU" sz="2400">
                <a:solidFill>
                  <a:schemeClr val="bg1"/>
                </a:solidFill>
              </a:rPr>
              <a:t> глобальная гармонизация аптечных товаров и формирование ФОС НСИ</a:t>
            </a:r>
            <a:endParaRPr lang="ru-RU" sz="1400">
              <a:solidFill>
                <a:schemeClr val="bg1"/>
              </a:solidFill>
            </a:endParaRPr>
          </a:p>
        </p:txBody>
      </p:sp>
      <p:sp>
        <p:nvSpPr>
          <p:cNvPr id="62469" name="Прямоугольник 5"/>
          <p:cNvSpPr>
            <a:spLocks noChangeArrowheads="1"/>
          </p:cNvSpPr>
          <p:nvPr/>
        </p:nvSpPr>
        <p:spPr bwMode="auto">
          <a:xfrm>
            <a:off x="611188" y="1773238"/>
            <a:ext cx="7921625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2060"/>
                </a:solidFill>
              </a:rPr>
              <a:t>Для обеспечения 95% полноты в ФОС НСИ реестра товаров, присутствующих в СОЛ, достаточно иметь несколько десятков субъектов из разных территорий. В  настоящее время в РЛС гармонизировано 120 тыс. серий ЛП. </a:t>
            </a:r>
          </a:p>
          <a:p>
            <a:endParaRPr lang="ru-RU" sz="32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>
            <a:spLocks noChangeArrowheads="1"/>
          </p:cNvSpPr>
          <p:nvPr/>
        </p:nvSpPr>
        <p:spPr bwMode="auto">
          <a:xfrm>
            <a:off x="0" y="1989138"/>
            <a:ext cx="9144000" cy="2735262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1"/>
                </a:solidFill>
                <a:latin typeface="+mn-lt"/>
              </a:rPr>
              <a:t>СОЦИАЛЬНАЯ ЗАДАЧА – ВЕРИФИКАЦИЯ ПОДЛИННОСТИ ЛЕКАРСТВЕННОЙ УПАКОВКИ</a:t>
            </a:r>
            <a:endParaRPr lang="ru-RU" sz="28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63492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63494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58C410E8-8068-4D12-AFEE-2DC907B10085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38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4515" name="AutoShape 3"/>
          <p:cNvSpPr>
            <a:spLocks noChangeArrowheads="1"/>
          </p:cNvSpPr>
          <p:nvPr/>
        </p:nvSpPr>
        <p:spPr bwMode="invGray">
          <a:xfrm>
            <a:off x="2484438" y="188913"/>
            <a:ext cx="6659562" cy="719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7517A"/>
              </a:gs>
              <a:gs pos="100000">
                <a:srgbClr val="3B79B7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r>
              <a:rPr lang="ru-RU" sz="2000">
                <a:solidFill>
                  <a:schemeClr val="bg1"/>
                </a:solidFill>
              </a:rPr>
              <a:t>Структура сбора и обработки данных автоматизированной системой  ФОС НСИ</a:t>
            </a:r>
          </a:p>
        </p:txBody>
      </p:sp>
      <p:pic>
        <p:nvPicPr>
          <p:cNvPr id="64516" name="Picture 4" descr="Pages from Pismo_Lingvaphar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25" y="1052513"/>
            <a:ext cx="8929688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2"/>
          <p:cNvSpPr>
            <a:spLocks noChangeArrowheads="1"/>
          </p:cNvSpPr>
          <p:nvPr/>
        </p:nvSpPr>
        <p:spPr bwMode="auto">
          <a:xfrm>
            <a:off x="0" y="2349500"/>
            <a:ext cx="9144000" cy="3240088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</a:rPr>
              <a:t>ПРИКЛАДНЫЕ ЗАДАЧИ, НАПРАВЛЕННЫЕ НА ПОВЫШЕНИЕ ЭФФЕКТИВНОСТИ УПРАВЛЕНИЯ СУБЪЕКТОВ СОЛ – УЧАСТНИКОВ ЕИП</a:t>
            </a: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65540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65542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6DEF83D6-C4E8-4833-9E04-40955145F3AD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4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29699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29700" name="Rectangle 10"/>
          <p:cNvSpPr>
            <a:spLocks noChangeArrowheads="1"/>
          </p:cNvSpPr>
          <p:nvPr/>
        </p:nvSpPr>
        <p:spPr bwMode="auto">
          <a:xfrm>
            <a:off x="323850" y="1700213"/>
            <a:ext cx="8640763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ВЫБОР ОСНОВНЫХ (СИСТЕМНЫХ) СЛОВАРЕЙ</a:t>
            </a:r>
            <a:r>
              <a:rPr lang="en-US" sz="2800">
                <a:solidFill>
                  <a:srgbClr val="28517A"/>
                </a:solidFill>
              </a:rPr>
              <a:t>:</a:t>
            </a:r>
            <a:endParaRPr lang="ru-RU" sz="28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  <a:buFontTx/>
              <a:buChar char="-"/>
            </a:pPr>
            <a:r>
              <a:rPr lang="ru-RU" sz="2800">
                <a:solidFill>
                  <a:srgbClr val="28517A"/>
                </a:solidFill>
              </a:rPr>
              <a:t>СЛОВАРЬ АПТЕЧНЫХ ТОВАРОВ</a:t>
            </a:r>
          </a:p>
          <a:p>
            <a:pPr marL="342900" indent="-342900">
              <a:spcBef>
                <a:spcPct val="10000"/>
              </a:spcBef>
              <a:buFontTx/>
              <a:buChar char="-"/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  <a:buFontTx/>
              <a:buChar char="-"/>
            </a:pPr>
            <a:r>
              <a:rPr lang="ru-RU" sz="2800">
                <a:solidFill>
                  <a:srgbClr val="28517A"/>
                </a:solidFill>
              </a:rPr>
              <a:t>СЛОВАРЬ СУБЪЕКТОВ, ОБРАЗУЮЩИХ СЕРИЮ</a:t>
            </a:r>
          </a:p>
        </p:txBody>
      </p:sp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1692275" y="188913"/>
            <a:ext cx="7200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СТРУКТУРА  АИС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323850" y="1989138"/>
            <a:ext cx="8640763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ru-RU" sz="4000">
                <a:solidFill>
                  <a:srgbClr val="003366"/>
                </a:solidFill>
                <a:latin typeface="Calibri" pitchFamily="34" charset="0"/>
              </a:rPr>
              <a:t>Выстраивание рыночного механизма формирования цен на ЖНВЛП за счет обеспечения возможности их сравнения на всей территории России  у разных продавцов </a:t>
            </a:r>
          </a:p>
        </p:txBody>
      </p:sp>
      <p:sp>
        <p:nvSpPr>
          <p:cNvPr id="66563" name="AutoShape 55"/>
          <p:cNvSpPr>
            <a:spLocks noChangeArrowheads="1"/>
          </p:cNvSpPr>
          <p:nvPr/>
        </p:nvSpPr>
        <p:spPr bwMode="invGray">
          <a:xfrm>
            <a:off x="2484438" y="2000250"/>
            <a:ext cx="6659562" cy="938213"/>
          </a:xfrm>
          <a:prstGeom prst="roundRect">
            <a:avLst>
              <a:gd name="adj" fmla="val 16667"/>
            </a:avLst>
          </a:prstGeom>
          <a:noFill/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endParaRPr lang="ru-RU" sz="23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6564" name="Rectangle 14"/>
          <p:cNvSpPr txBox="1">
            <a:spLocks noGrp="1" noChangeArrowheads="1"/>
          </p:cNvSpPr>
          <p:nvPr/>
        </p:nvSpPr>
        <p:spPr bwMode="auto">
          <a:xfrm>
            <a:off x="179388" y="6408738"/>
            <a:ext cx="43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74BB7EE5-1EEF-48F6-99FF-28C636B28A8F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40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6565" name="TextBox 5"/>
          <p:cNvSpPr txBox="1">
            <a:spLocks noChangeArrowheads="1"/>
          </p:cNvSpPr>
          <p:nvPr/>
        </p:nvSpPr>
        <p:spPr bwMode="auto">
          <a:xfrm>
            <a:off x="1476375" y="188913"/>
            <a:ext cx="7667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РЕАЛИЗОВАНО НА САЙТЕ </a:t>
            </a:r>
            <a:r>
              <a:rPr lang="en-US">
                <a:solidFill>
                  <a:schemeClr val="bg1"/>
                </a:solidFill>
              </a:rPr>
              <a:t>RLSNET.RU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4"/>
          <p:cNvSpPr txBox="1">
            <a:spLocks noGrp="1" noChangeArrowheads="1"/>
          </p:cNvSpPr>
          <p:nvPr/>
        </p:nvSpPr>
        <p:spPr bwMode="auto">
          <a:xfrm>
            <a:off x="250825" y="6308725"/>
            <a:ext cx="3603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273AB52D-8CDC-4E55-A5F0-CCAC2E2A0027}" type="slidenum">
              <a:rPr lang="ru-RU" sz="1200">
                <a:solidFill>
                  <a:schemeClr val="bg1"/>
                </a:solidFill>
                <a:latin typeface="Calibri" pitchFamily="34" charset="0"/>
              </a:rPr>
              <a:pPr algn="r"/>
              <a:t>41</a:t>
            </a:fld>
            <a:endParaRPr lang="ru-RU" sz="1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7587" name="Rectangle 190"/>
          <p:cNvSpPr>
            <a:spLocks noChangeArrowheads="1"/>
          </p:cNvSpPr>
          <p:nvPr/>
        </p:nvSpPr>
        <p:spPr bwMode="auto">
          <a:xfrm>
            <a:off x="250825" y="1643063"/>
            <a:ext cx="864235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  <a:p>
            <a:endParaRPr lang="ru-RU" sz="2000">
              <a:solidFill>
                <a:srgbClr val="003366"/>
              </a:solidFill>
              <a:latin typeface="Calibri" pitchFamily="34" charset="0"/>
            </a:endParaRPr>
          </a:p>
        </p:txBody>
      </p:sp>
      <p:sp>
        <p:nvSpPr>
          <p:cNvPr id="67588" name="Прямоугольник 14"/>
          <p:cNvSpPr>
            <a:spLocks noChangeArrowheads="1"/>
          </p:cNvSpPr>
          <p:nvPr/>
        </p:nvSpPr>
        <p:spPr bwMode="auto">
          <a:xfrm>
            <a:off x="2286000" y="214313"/>
            <a:ext cx="6500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alibri" pitchFamily="34" charset="0"/>
              </a:rPr>
              <a:t>Предложения Лингвафарм к регуляторам</a:t>
            </a:r>
          </a:p>
        </p:txBody>
      </p:sp>
      <p:sp>
        <p:nvSpPr>
          <p:cNvPr id="133124" name="AutoShape 55"/>
          <p:cNvSpPr>
            <a:spLocks noChangeArrowheads="1"/>
          </p:cNvSpPr>
          <p:nvPr/>
        </p:nvSpPr>
        <p:spPr bwMode="invGray">
          <a:xfrm>
            <a:off x="3429000" y="339725"/>
            <a:ext cx="5715000" cy="785813"/>
          </a:xfrm>
          <a:prstGeom prst="roundRect">
            <a:avLst>
              <a:gd name="adj" fmla="val 16667"/>
            </a:avLst>
          </a:prstGeom>
          <a:solidFill>
            <a:srgbClr val="003F7E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54000" rIns="54000" anchor="ctr"/>
          <a:lstStyle/>
          <a:p>
            <a:pPr>
              <a:defRPr/>
            </a:pP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Возможность сравнение цен по всей РФ</a:t>
            </a:r>
          </a:p>
        </p:txBody>
      </p:sp>
      <p:pic>
        <p:nvPicPr>
          <p:cNvPr id="67592" name="Picture 11" descr="Logo_Lingvaphar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333375"/>
            <a:ext cx="309721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3" name="Picture 8" descr="3_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950" y="2268538"/>
            <a:ext cx="8964613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980B185-B671-4619-B56A-F718255AC06D}" type="slidenum">
              <a:rPr lang="ru-RU" smtClean="0"/>
              <a:pPr/>
              <a:t>42</a:t>
            </a:fld>
            <a:endParaRPr lang="ru-RU" smtClean="0"/>
          </a:p>
        </p:txBody>
      </p:sp>
      <p:sp>
        <p:nvSpPr>
          <p:cNvPr id="68611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131C0023-A940-471D-B1F7-EDE3B43060EE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42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68612" name="Rectangle 10"/>
          <p:cNvSpPr>
            <a:spLocks noChangeArrowheads="1"/>
          </p:cNvSpPr>
          <p:nvPr/>
        </p:nvSpPr>
        <p:spPr bwMode="auto">
          <a:xfrm>
            <a:off x="1258888" y="0"/>
            <a:ext cx="78851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r>
              <a:rPr lang="ru-RU" sz="1400">
                <a:solidFill>
                  <a:schemeClr val="bg1"/>
                </a:solidFill>
              </a:rPr>
              <a:t> </a:t>
            </a:r>
            <a:r>
              <a:rPr lang="ru-RU" sz="2400">
                <a:solidFill>
                  <a:schemeClr val="bg1"/>
                </a:solidFill>
              </a:rPr>
              <a:t>Этап глобальной синхронизации</a:t>
            </a:r>
          </a:p>
          <a:p>
            <a:pPr marL="342900" indent="-342900" algn="ctr">
              <a:spcBef>
                <a:spcPct val="10000"/>
              </a:spcBef>
            </a:pPr>
            <a:r>
              <a:rPr lang="ru-RU" sz="2400">
                <a:solidFill>
                  <a:schemeClr val="bg1"/>
                </a:solidFill>
              </a:rPr>
              <a:t>аптечных товаров</a:t>
            </a:r>
            <a:r>
              <a:rPr lang="ru-RU" sz="14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8613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FF58C3E9-9468-4DD1-9805-50684FEAF35A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42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8614" name="Rectangle 4"/>
          <p:cNvSpPr>
            <a:spLocks noChangeArrowheads="1"/>
          </p:cNvSpPr>
          <p:nvPr/>
        </p:nvSpPr>
        <p:spPr bwMode="auto">
          <a:xfrm>
            <a:off x="107950" y="3586163"/>
            <a:ext cx="2232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>
                <a:solidFill>
                  <a:srgbClr val="003F7E"/>
                </a:solidFill>
              </a:rPr>
              <a:t>Хозяйствующие</a:t>
            </a:r>
          </a:p>
          <a:p>
            <a:pPr algn="ctr"/>
            <a:r>
              <a:rPr lang="ru-RU" sz="1600">
                <a:solidFill>
                  <a:srgbClr val="003F7E"/>
                </a:solidFill>
              </a:rPr>
              <a:t>субъекты СОЛ</a:t>
            </a:r>
          </a:p>
        </p:txBody>
      </p:sp>
      <p:pic>
        <p:nvPicPr>
          <p:cNvPr id="6861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413" y="1536700"/>
            <a:ext cx="4694237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6" name="Line 6"/>
          <p:cNvSpPr>
            <a:spLocks noChangeShapeType="1"/>
          </p:cNvSpPr>
          <p:nvPr/>
        </p:nvSpPr>
        <p:spPr bwMode="auto">
          <a:xfrm flipH="1">
            <a:off x="6583363" y="5286375"/>
            <a:ext cx="1366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8617" name="Text Box 7"/>
          <p:cNvSpPr txBox="1">
            <a:spLocks noChangeArrowheads="1"/>
          </p:cNvSpPr>
          <p:nvPr/>
        </p:nvSpPr>
        <p:spPr bwMode="auto">
          <a:xfrm>
            <a:off x="2411413" y="3481388"/>
            <a:ext cx="647700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>
                <a:solidFill>
                  <a:srgbClr val="003399"/>
                </a:solidFill>
              </a:rPr>
              <a:t>S</a:t>
            </a:r>
            <a:r>
              <a:rPr lang="en-US" sz="2400" baseline="-25000">
                <a:solidFill>
                  <a:srgbClr val="003399"/>
                </a:solidFill>
              </a:rPr>
              <a:t>1   </a:t>
            </a:r>
          </a:p>
          <a:p>
            <a:pPr>
              <a:spcBef>
                <a:spcPct val="20000"/>
              </a:spcBef>
            </a:pPr>
            <a:r>
              <a:rPr lang="en-US" sz="2400">
                <a:solidFill>
                  <a:srgbClr val="003399"/>
                </a:solidFill>
              </a:rPr>
              <a:t>S</a:t>
            </a:r>
            <a:r>
              <a:rPr lang="en-US" sz="2400" baseline="-25000">
                <a:solidFill>
                  <a:srgbClr val="003399"/>
                </a:solidFill>
              </a:rPr>
              <a:t>2          </a:t>
            </a:r>
          </a:p>
          <a:p>
            <a:pPr>
              <a:spcBef>
                <a:spcPct val="20000"/>
              </a:spcBef>
            </a:pPr>
            <a:endParaRPr lang="en-US" sz="2400" baseline="-25000">
              <a:solidFill>
                <a:srgbClr val="003399"/>
              </a:solidFill>
            </a:endParaRPr>
          </a:p>
          <a:p>
            <a:pPr>
              <a:spcBef>
                <a:spcPct val="20000"/>
              </a:spcBef>
            </a:pPr>
            <a:endParaRPr lang="en-US" sz="1400" baseline="-25000">
              <a:solidFill>
                <a:srgbClr val="003399"/>
              </a:solidFill>
            </a:endParaRPr>
          </a:p>
          <a:p>
            <a:pPr>
              <a:spcBef>
                <a:spcPct val="20000"/>
              </a:spcBef>
            </a:pPr>
            <a:r>
              <a:rPr lang="en-US" sz="2400">
                <a:solidFill>
                  <a:srgbClr val="003399"/>
                </a:solidFill>
              </a:rPr>
              <a:t>S</a:t>
            </a:r>
            <a:r>
              <a:rPr lang="en-US" sz="2400" baseline="-25000">
                <a:solidFill>
                  <a:srgbClr val="003399"/>
                </a:solidFill>
              </a:rPr>
              <a:t>j             </a:t>
            </a:r>
          </a:p>
          <a:p>
            <a:pPr>
              <a:spcBef>
                <a:spcPct val="20000"/>
              </a:spcBef>
            </a:pPr>
            <a:endParaRPr lang="en-US" sz="2400" baseline="-25000">
              <a:solidFill>
                <a:srgbClr val="003399"/>
              </a:solidFill>
            </a:endParaRPr>
          </a:p>
          <a:p>
            <a:pPr>
              <a:spcBef>
                <a:spcPct val="20000"/>
              </a:spcBef>
            </a:pPr>
            <a:endParaRPr lang="en-US" baseline="-25000">
              <a:solidFill>
                <a:srgbClr val="003399"/>
              </a:solidFill>
            </a:endParaRPr>
          </a:p>
          <a:p>
            <a:pPr>
              <a:spcBef>
                <a:spcPct val="20000"/>
              </a:spcBef>
            </a:pPr>
            <a:r>
              <a:rPr lang="en-US" sz="2400">
                <a:solidFill>
                  <a:srgbClr val="003399"/>
                </a:solidFill>
              </a:rPr>
              <a:t>S</a:t>
            </a:r>
            <a:r>
              <a:rPr lang="en-US" sz="2400" baseline="-25000">
                <a:solidFill>
                  <a:srgbClr val="003399"/>
                </a:solidFill>
              </a:rPr>
              <a:t>J</a:t>
            </a:r>
            <a:endParaRPr lang="ru-RU" sz="2400" baseline="-25000">
              <a:solidFill>
                <a:srgbClr val="003399"/>
              </a:solidFill>
            </a:endParaRPr>
          </a:p>
        </p:txBody>
      </p:sp>
      <p:sp>
        <p:nvSpPr>
          <p:cNvPr id="68618" name="Rectangle 8"/>
          <p:cNvSpPr>
            <a:spLocks noChangeArrowheads="1"/>
          </p:cNvSpPr>
          <p:nvPr/>
        </p:nvSpPr>
        <p:spPr bwMode="auto">
          <a:xfrm>
            <a:off x="2627313" y="900113"/>
            <a:ext cx="35290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>
                <a:solidFill>
                  <a:srgbClr val="003F7E"/>
                </a:solidFill>
              </a:rPr>
              <a:t>Единые коды серий лекарственных средств</a:t>
            </a:r>
          </a:p>
        </p:txBody>
      </p:sp>
      <p:sp>
        <p:nvSpPr>
          <p:cNvPr id="68619" name="Rectangle 9"/>
          <p:cNvSpPr>
            <a:spLocks noChangeArrowheads="1"/>
          </p:cNvSpPr>
          <p:nvPr/>
        </p:nvSpPr>
        <p:spPr bwMode="auto">
          <a:xfrm>
            <a:off x="7451725" y="3933825"/>
            <a:ext cx="15128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>
                <a:solidFill>
                  <a:srgbClr val="003F7E"/>
                </a:solidFill>
              </a:rPr>
              <a:t>Периоды времени</a:t>
            </a:r>
          </a:p>
        </p:txBody>
      </p:sp>
      <p:sp>
        <p:nvSpPr>
          <p:cNvPr id="68620" name="Rectangle 10"/>
          <p:cNvSpPr>
            <a:spLocks noChangeArrowheads="1"/>
          </p:cNvSpPr>
          <p:nvPr/>
        </p:nvSpPr>
        <p:spPr bwMode="auto">
          <a:xfrm>
            <a:off x="6732588" y="59642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solidFill>
                  <a:srgbClr val="003F7E"/>
                </a:solidFill>
              </a:rPr>
              <a:t>01/12</a:t>
            </a:r>
          </a:p>
        </p:txBody>
      </p:sp>
      <p:sp>
        <p:nvSpPr>
          <p:cNvPr id="68621" name="Rectangle 11"/>
          <p:cNvSpPr>
            <a:spLocks noChangeArrowheads="1"/>
          </p:cNvSpPr>
          <p:nvPr/>
        </p:nvSpPr>
        <p:spPr bwMode="auto">
          <a:xfrm>
            <a:off x="7019925" y="573405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solidFill>
                  <a:srgbClr val="003F7E"/>
                </a:solidFill>
              </a:rPr>
              <a:t>02/12</a:t>
            </a:r>
          </a:p>
        </p:txBody>
      </p:sp>
      <p:sp>
        <p:nvSpPr>
          <p:cNvPr id="68622" name="Rectangle 12"/>
          <p:cNvSpPr>
            <a:spLocks noChangeArrowheads="1"/>
          </p:cNvSpPr>
          <p:nvPr/>
        </p:nvSpPr>
        <p:spPr bwMode="auto">
          <a:xfrm>
            <a:off x="8018463" y="4695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solidFill>
                  <a:srgbClr val="003F7E"/>
                </a:solidFill>
              </a:rPr>
              <a:t>12/12</a:t>
            </a:r>
          </a:p>
        </p:txBody>
      </p:sp>
      <p:sp>
        <p:nvSpPr>
          <p:cNvPr id="68623" name="Line 13"/>
          <p:cNvSpPr>
            <a:spLocks noChangeShapeType="1"/>
          </p:cNvSpPr>
          <p:nvPr/>
        </p:nvSpPr>
        <p:spPr bwMode="auto">
          <a:xfrm flipH="1">
            <a:off x="7019925" y="4868863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8624" name="Line 14"/>
          <p:cNvSpPr>
            <a:spLocks noChangeShapeType="1"/>
          </p:cNvSpPr>
          <p:nvPr/>
        </p:nvSpPr>
        <p:spPr bwMode="auto">
          <a:xfrm flipH="1">
            <a:off x="5940425" y="5949950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8625" name="Line 15"/>
          <p:cNvSpPr>
            <a:spLocks noChangeShapeType="1"/>
          </p:cNvSpPr>
          <p:nvPr/>
        </p:nvSpPr>
        <p:spPr bwMode="auto">
          <a:xfrm flipH="1">
            <a:off x="5724525" y="6165850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8626" name="Line 16"/>
          <p:cNvSpPr>
            <a:spLocks noChangeShapeType="1"/>
          </p:cNvSpPr>
          <p:nvPr/>
        </p:nvSpPr>
        <p:spPr bwMode="auto">
          <a:xfrm>
            <a:off x="3563938" y="2060575"/>
            <a:ext cx="2952750" cy="0"/>
          </a:xfrm>
          <a:prstGeom prst="line">
            <a:avLst/>
          </a:prstGeom>
          <a:noFill/>
          <a:ln w="22225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27" name="Line 17"/>
          <p:cNvSpPr>
            <a:spLocks noChangeShapeType="1"/>
          </p:cNvSpPr>
          <p:nvPr/>
        </p:nvSpPr>
        <p:spPr bwMode="auto">
          <a:xfrm>
            <a:off x="6535738" y="2166938"/>
            <a:ext cx="0" cy="2990850"/>
          </a:xfrm>
          <a:prstGeom prst="line">
            <a:avLst/>
          </a:prstGeom>
          <a:noFill/>
          <a:ln w="22225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28" name="Rectangle 18"/>
          <p:cNvSpPr>
            <a:spLocks noChangeArrowheads="1"/>
          </p:cNvSpPr>
          <p:nvPr/>
        </p:nvSpPr>
        <p:spPr bwMode="auto">
          <a:xfrm>
            <a:off x="4240213" y="3074988"/>
            <a:ext cx="409575" cy="31289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9" name="Text Box 19"/>
          <p:cNvSpPr txBox="1">
            <a:spLocks noChangeArrowheads="1"/>
          </p:cNvSpPr>
          <p:nvPr/>
        </p:nvSpPr>
        <p:spPr bwMode="auto">
          <a:xfrm>
            <a:off x="2916238" y="3552825"/>
            <a:ext cx="2735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3399"/>
                </a:solidFill>
              </a:rPr>
              <a:t>1   1   …  0  …   1</a:t>
            </a:r>
          </a:p>
        </p:txBody>
      </p:sp>
      <p:sp>
        <p:nvSpPr>
          <p:cNvPr id="68630" name="Text Box 20"/>
          <p:cNvSpPr txBox="1">
            <a:spLocks noChangeArrowheads="1"/>
          </p:cNvSpPr>
          <p:nvPr/>
        </p:nvSpPr>
        <p:spPr bwMode="auto">
          <a:xfrm>
            <a:off x="2916238" y="3984625"/>
            <a:ext cx="2735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3399"/>
                </a:solidFill>
              </a:rPr>
              <a:t>0   1   …  1   …  0</a:t>
            </a:r>
          </a:p>
        </p:txBody>
      </p:sp>
      <p:sp>
        <p:nvSpPr>
          <p:cNvPr id="68631" name="Text Box 21"/>
          <p:cNvSpPr txBox="1">
            <a:spLocks noChangeArrowheads="1"/>
          </p:cNvSpPr>
          <p:nvPr/>
        </p:nvSpPr>
        <p:spPr bwMode="auto">
          <a:xfrm>
            <a:off x="2916238" y="4895850"/>
            <a:ext cx="2735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3399"/>
                </a:solidFill>
              </a:rPr>
              <a:t>0   1   …  1   …  0</a:t>
            </a:r>
          </a:p>
        </p:txBody>
      </p:sp>
      <p:sp>
        <p:nvSpPr>
          <p:cNvPr id="68632" name="Line 22"/>
          <p:cNvSpPr>
            <a:spLocks noChangeShapeType="1"/>
          </p:cNvSpPr>
          <p:nvPr/>
        </p:nvSpPr>
        <p:spPr bwMode="auto">
          <a:xfrm>
            <a:off x="2555875" y="5497513"/>
            <a:ext cx="2952750" cy="0"/>
          </a:xfrm>
          <a:prstGeom prst="line">
            <a:avLst/>
          </a:prstGeom>
          <a:noFill/>
          <a:ln w="22225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33" name="Text Box 23"/>
          <p:cNvSpPr txBox="1">
            <a:spLocks noChangeArrowheads="1"/>
          </p:cNvSpPr>
          <p:nvPr/>
        </p:nvSpPr>
        <p:spPr bwMode="auto">
          <a:xfrm>
            <a:off x="2916238" y="5780088"/>
            <a:ext cx="2735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3399"/>
                </a:solidFill>
              </a:rPr>
              <a:t>1   1   …  1   …  1</a:t>
            </a:r>
          </a:p>
        </p:txBody>
      </p:sp>
      <p:sp>
        <p:nvSpPr>
          <p:cNvPr id="68634" name="Text Box 24"/>
          <p:cNvSpPr txBox="1">
            <a:spLocks noChangeArrowheads="1"/>
          </p:cNvSpPr>
          <p:nvPr/>
        </p:nvSpPr>
        <p:spPr bwMode="auto">
          <a:xfrm>
            <a:off x="2916238" y="2976563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3399"/>
                </a:solidFill>
              </a:rPr>
              <a:t>e</a:t>
            </a:r>
            <a:r>
              <a:rPr lang="en-US" sz="2400" baseline="-25000">
                <a:solidFill>
                  <a:srgbClr val="003399"/>
                </a:solidFill>
              </a:rPr>
              <a:t>1   </a:t>
            </a:r>
            <a:r>
              <a:rPr lang="en-US" sz="2400">
                <a:solidFill>
                  <a:srgbClr val="003399"/>
                </a:solidFill>
              </a:rPr>
              <a:t>e</a:t>
            </a:r>
            <a:r>
              <a:rPr lang="en-US" sz="2400" baseline="-25000">
                <a:solidFill>
                  <a:srgbClr val="003399"/>
                </a:solidFill>
              </a:rPr>
              <a:t>2          </a:t>
            </a:r>
            <a:r>
              <a:rPr lang="en-US" sz="2400">
                <a:solidFill>
                  <a:srgbClr val="003399"/>
                </a:solidFill>
              </a:rPr>
              <a:t>e</a:t>
            </a:r>
            <a:r>
              <a:rPr lang="en-US" sz="2400" baseline="-25000">
                <a:solidFill>
                  <a:srgbClr val="003399"/>
                </a:solidFill>
              </a:rPr>
              <a:t>i             </a:t>
            </a:r>
            <a:r>
              <a:rPr lang="en-US" sz="2400">
                <a:solidFill>
                  <a:srgbClr val="003399"/>
                </a:solidFill>
              </a:rPr>
              <a:t>e</a:t>
            </a:r>
            <a:r>
              <a:rPr lang="en-US" sz="2400" baseline="-25000">
                <a:solidFill>
                  <a:srgbClr val="003399"/>
                </a:solidFill>
              </a:rPr>
              <a:t>I</a:t>
            </a:r>
            <a:endParaRPr lang="ru-RU" sz="2400" baseline="-25000">
              <a:solidFill>
                <a:srgbClr val="003399"/>
              </a:solidFill>
            </a:endParaRPr>
          </a:p>
        </p:txBody>
      </p:sp>
      <p:sp>
        <p:nvSpPr>
          <p:cNvPr id="68635" name="Line 25"/>
          <p:cNvSpPr>
            <a:spLocks noChangeShapeType="1"/>
          </p:cNvSpPr>
          <p:nvPr/>
        </p:nvSpPr>
        <p:spPr bwMode="auto">
          <a:xfrm>
            <a:off x="2555875" y="4633913"/>
            <a:ext cx="2952750" cy="0"/>
          </a:xfrm>
          <a:prstGeom prst="line">
            <a:avLst/>
          </a:prstGeom>
          <a:noFill/>
          <a:ln w="22225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8636" name="Picture 2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40213" y="1539875"/>
            <a:ext cx="2016125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7" name="Picture 2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964600">
            <a:off x="6884988" y="107950"/>
            <a:ext cx="12065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36C86B7-B92D-4DE8-B760-E1B732853EE1}" type="slidenum">
              <a:rPr lang="ru-RU" smtClean="0"/>
              <a:pPr/>
              <a:t>43</a:t>
            </a:fld>
            <a:endParaRPr lang="ru-RU" smtClean="0"/>
          </a:p>
        </p:txBody>
      </p:sp>
      <p:sp>
        <p:nvSpPr>
          <p:cNvPr id="69635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4A863CD5-1CF8-411C-83D5-BCBE04A4C701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43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69642" name="Rectangle 10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69643" name="Rectangle 11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69645" name="Rectangle 13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9646" name="Picture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6950" y="1592263"/>
            <a:ext cx="66024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7" name="Rectangle 15"/>
          <p:cNvSpPr>
            <a:spLocks noChangeArrowheads="1"/>
          </p:cNvSpPr>
          <p:nvPr/>
        </p:nvSpPr>
        <p:spPr bwMode="auto">
          <a:xfrm>
            <a:off x="4981575" y="1125538"/>
            <a:ext cx="122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solidFill>
                  <a:srgbClr val="003F7E"/>
                </a:solidFill>
              </a:rPr>
              <a:t>Месяцы</a:t>
            </a:r>
          </a:p>
        </p:txBody>
      </p:sp>
      <p:sp>
        <p:nvSpPr>
          <p:cNvPr id="69648" name="Rectangle 16"/>
          <p:cNvSpPr>
            <a:spLocks noChangeArrowheads="1"/>
          </p:cNvSpPr>
          <p:nvPr/>
        </p:nvSpPr>
        <p:spPr bwMode="auto">
          <a:xfrm>
            <a:off x="107950" y="3476625"/>
            <a:ext cx="21796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just"/>
            <a:r>
              <a:rPr lang="ru-RU" sz="2000">
                <a:solidFill>
                  <a:srgbClr val="003F7E"/>
                </a:solidFill>
              </a:rPr>
              <a:t>Типы</a:t>
            </a:r>
          </a:p>
          <a:p>
            <a:pPr algn="just"/>
            <a:r>
              <a:rPr lang="ru-RU" sz="2000">
                <a:solidFill>
                  <a:srgbClr val="003F7E"/>
                </a:solidFill>
              </a:rPr>
              <a:t>хозяйствующих </a:t>
            </a:r>
            <a:r>
              <a:rPr lang="en-US" sz="2000">
                <a:solidFill>
                  <a:srgbClr val="003F7E"/>
                </a:solidFill>
              </a:rPr>
              <a:t>c</a:t>
            </a:r>
            <a:r>
              <a:rPr lang="ru-RU" sz="2000">
                <a:solidFill>
                  <a:srgbClr val="003F7E"/>
                </a:solidFill>
              </a:rPr>
              <a:t>убъектов СОЛ</a:t>
            </a:r>
          </a:p>
        </p:txBody>
      </p:sp>
      <p:sp>
        <p:nvSpPr>
          <p:cNvPr id="69649" name="Freeform 17"/>
          <p:cNvSpPr>
            <a:spLocks/>
          </p:cNvSpPr>
          <p:nvPr/>
        </p:nvSpPr>
        <p:spPr bwMode="auto">
          <a:xfrm>
            <a:off x="2593975" y="1952625"/>
            <a:ext cx="6515100" cy="4200525"/>
          </a:xfrm>
          <a:custGeom>
            <a:avLst/>
            <a:gdLst>
              <a:gd name="T0" fmla="*/ 2147483647 w 4104"/>
              <a:gd name="T1" fmla="*/ 2147483647 h 2646"/>
              <a:gd name="T2" fmla="*/ 2147483647 w 4104"/>
              <a:gd name="T3" fmla="*/ 2147483647 h 2646"/>
              <a:gd name="T4" fmla="*/ 2147483647 w 4104"/>
              <a:gd name="T5" fmla="*/ 2147483647 h 2646"/>
              <a:gd name="T6" fmla="*/ 2147483647 w 4104"/>
              <a:gd name="T7" fmla="*/ 2147483647 h 2646"/>
              <a:gd name="T8" fmla="*/ 2147483647 w 4104"/>
              <a:gd name="T9" fmla="*/ 2147483647 h 2646"/>
              <a:gd name="T10" fmla="*/ 2147483647 w 4104"/>
              <a:gd name="T11" fmla="*/ 2147483647 h 2646"/>
              <a:gd name="T12" fmla="*/ 2147483647 w 4104"/>
              <a:gd name="T13" fmla="*/ 2147483647 h 2646"/>
              <a:gd name="T14" fmla="*/ 2147483647 w 4104"/>
              <a:gd name="T15" fmla="*/ 2147483647 h 2646"/>
              <a:gd name="T16" fmla="*/ 2147483647 w 4104"/>
              <a:gd name="T17" fmla="*/ 2147483647 h 2646"/>
              <a:gd name="T18" fmla="*/ 2147483647 w 4104"/>
              <a:gd name="T19" fmla="*/ 2147483647 h 2646"/>
              <a:gd name="T20" fmla="*/ 2147483647 w 4104"/>
              <a:gd name="T21" fmla="*/ 2147483647 h 2646"/>
              <a:gd name="T22" fmla="*/ 2147483647 w 4104"/>
              <a:gd name="T23" fmla="*/ 2147483647 h 2646"/>
              <a:gd name="T24" fmla="*/ 2147483647 w 4104"/>
              <a:gd name="T25" fmla="*/ 2147483647 h 2646"/>
              <a:gd name="T26" fmla="*/ 2147483647 w 4104"/>
              <a:gd name="T27" fmla="*/ 2147483647 h 2646"/>
              <a:gd name="T28" fmla="*/ 2147483647 w 4104"/>
              <a:gd name="T29" fmla="*/ 2147483647 h 2646"/>
              <a:gd name="T30" fmla="*/ 2147483647 w 4104"/>
              <a:gd name="T31" fmla="*/ 2147483647 h 2646"/>
              <a:gd name="T32" fmla="*/ 2147483647 w 4104"/>
              <a:gd name="T33" fmla="*/ 2147483647 h 2646"/>
              <a:gd name="T34" fmla="*/ 2147483647 w 4104"/>
              <a:gd name="T35" fmla="*/ 2147483647 h 2646"/>
              <a:gd name="T36" fmla="*/ 2147483647 w 4104"/>
              <a:gd name="T37" fmla="*/ 2147483647 h 2646"/>
              <a:gd name="T38" fmla="*/ 2147483647 w 4104"/>
              <a:gd name="T39" fmla="*/ 2147483647 h 2646"/>
              <a:gd name="T40" fmla="*/ 2147483647 w 4104"/>
              <a:gd name="T41" fmla="*/ 2147483647 h 2646"/>
              <a:gd name="T42" fmla="*/ 2147483647 w 4104"/>
              <a:gd name="T43" fmla="*/ 2147483647 h 2646"/>
              <a:gd name="T44" fmla="*/ 2147483647 w 4104"/>
              <a:gd name="T45" fmla="*/ 2147483647 h 2646"/>
              <a:gd name="T46" fmla="*/ 2147483647 w 4104"/>
              <a:gd name="T47" fmla="*/ 2147483647 h 2646"/>
              <a:gd name="T48" fmla="*/ 2147483647 w 4104"/>
              <a:gd name="T49" fmla="*/ 2147483647 h 2646"/>
              <a:gd name="T50" fmla="*/ 2147483647 w 4104"/>
              <a:gd name="T51" fmla="*/ 2147483647 h 2646"/>
              <a:gd name="T52" fmla="*/ 2147483647 w 4104"/>
              <a:gd name="T53" fmla="*/ 2147483647 h 2646"/>
              <a:gd name="T54" fmla="*/ 2147483647 w 4104"/>
              <a:gd name="T55" fmla="*/ 2147483647 h 2646"/>
              <a:gd name="T56" fmla="*/ 2147483647 w 4104"/>
              <a:gd name="T57" fmla="*/ 2147483647 h 26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04"/>
              <a:gd name="T88" fmla="*/ 0 h 2646"/>
              <a:gd name="T89" fmla="*/ 4104 w 4104"/>
              <a:gd name="T90" fmla="*/ 2646 h 264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04" h="2646">
                <a:moveTo>
                  <a:pt x="98" y="23"/>
                </a:moveTo>
                <a:cubicBezTo>
                  <a:pt x="196" y="0"/>
                  <a:pt x="483" y="23"/>
                  <a:pt x="642" y="23"/>
                </a:cubicBezTo>
                <a:cubicBezTo>
                  <a:pt x="801" y="23"/>
                  <a:pt x="906" y="23"/>
                  <a:pt x="1050" y="23"/>
                </a:cubicBezTo>
                <a:cubicBezTo>
                  <a:pt x="1194" y="23"/>
                  <a:pt x="1383" y="16"/>
                  <a:pt x="1504" y="23"/>
                </a:cubicBezTo>
                <a:cubicBezTo>
                  <a:pt x="1625" y="30"/>
                  <a:pt x="1708" y="30"/>
                  <a:pt x="1776" y="68"/>
                </a:cubicBezTo>
                <a:cubicBezTo>
                  <a:pt x="1844" y="106"/>
                  <a:pt x="1814" y="152"/>
                  <a:pt x="1912" y="250"/>
                </a:cubicBezTo>
                <a:cubicBezTo>
                  <a:pt x="2010" y="348"/>
                  <a:pt x="2229" y="530"/>
                  <a:pt x="2365" y="658"/>
                </a:cubicBezTo>
                <a:cubicBezTo>
                  <a:pt x="2501" y="786"/>
                  <a:pt x="2592" y="915"/>
                  <a:pt x="2728" y="1021"/>
                </a:cubicBezTo>
                <a:cubicBezTo>
                  <a:pt x="2864" y="1127"/>
                  <a:pt x="3061" y="1195"/>
                  <a:pt x="3182" y="1293"/>
                </a:cubicBezTo>
                <a:cubicBezTo>
                  <a:pt x="3303" y="1391"/>
                  <a:pt x="3363" y="1512"/>
                  <a:pt x="3454" y="1610"/>
                </a:cubicBezTo>
                <a:cubicBezTo>
                  <a:pt x="3545" y="1708"/>
                  <a:pt x="3658" y="1792"/>
                  <a:pt x="3726" y="1883"/>
                </a:cubicBezTo>
                <a:cubicBezTo>
                  <a:pt x="3794" y="1974"/>
                  <a:pt x="3817" y="2072"/>
                  <a:pt x="3862" y="2155"/>
                </a:cubicBezTo>
                <a:cubicBezTo>
                  <a:pt x="3907" y="2238"/>
                  <a:pt x="3975" y="2307"/>
                  <a:pt x="3998" y="2382"/>
                </a:cubicBezTo>
                <a:cubicBezTo>
                  <a:pt x="4021" y="2457"/>
                  <a:pt x="4104" y="2570"/>
                  <a:pt x="3998" y="2608"/>
                </a:cubicBezTo>
                <a:cubicBezTo>
                  <a:pt x="3892" y="2646"/>
                  <a:pt x="3537" y="2608"/>
                  <a:pt x="3363" y="2608"/>
                </a:cubicBezTo>
                <a:cubicBezTo>
                  <a:pt x="3189" y="2608"/>
                  <a:pt x="3121" y="2608"/>
                  <a:pt x="2955" y="2608"/>
                </a:cubicBezTo>
                <a:cubicBezTo>
                  <a:pt x="2789" y="2608"/>
                  <a:pt x="2478" y="2623"/>
                  <a:pt x="2365" y="2608"/>
                </a:cubicBezTo>
                <a:cubicBezTo>
                  <a:pt x="2252" y="2593"/>
                  <a:pt x="2343" y="2601"/>
                  <a:pt x="2275" y="2518"/>
                </a:cubicBezTo>
                <a:cubicBezTo>
                  <a:pt x="2207" y="2435"/>
                  <a:pt x="2048" y="2238"/>
                  <a:pt x="1957" y="2109"/>
                </a:cubicBezTo>
                <a:cubicBezTo>
                  <a:pt x="1866" y="1980"/>
                  <a:pt x="1798" y="1859"/>
                  <a:pt x="1730" y="1746"/>
                </a:cubicBezTo>
                <a:cubicBezTo>
                  <a:pt x="1662" y="1633"/>
                  <a:pt x="1587" y="1527"/>
                  <a:pt x="1549" y="1429"/>
                </a:cubicBezTo>
                <a:cubicBezTo>
                  <a:pt x="1511" y="1331"/>
                  <a:pt x="1549" y="1240"/>
                  <a:pt x="1504" y="1157"/>
                </a:cubicBezTo>
                <a:cubicBezTo>
                  <a:pt x="1459" y="1074"/>
                  <a:pt x="1368" y="998"/>
                  <a:pt x="1277" y="930"/>
                </a:cubicBezTo>
                <a:cubicBezTo>
                  <a:pt x="1186" y="862"/>
                  <a:pt x="1072" y="802"/>
                  <a:pt x="959" y="749"/>
                </a:cubicBezTo>
                <a:cubicBezTo>
                  <a:pt x="846" y="696"/>
                  <a:pt x="709" y="665"/>
                  <a:pt x="596" y="612"/>
                </a:cubicBezTo>
                <a:cubicBezTo>
                  <a:pt x="483" y="559"/>
                  <a:pt x="354" y="476"/>
                  <a:pt x="279" y="431"/>
                </a:cubicBezTo>
                <a:cubicBezTo>
                  <a:pt x="204" y="386"/>
                  <a:pt x="181" y="385"/>
                  <a:pt x="143" y="340"/>
                </a:cubicBezTo>
                <a:cubicBezTo>
                  <a:pt x="105" y="295"/>
                  <a:pt x="59" y="212"/>
                  <a:pt x="52" y="159"/>
                </a:cubicBezTo>
                <a:cubicBezTo>
                  <a:pt x="45" y="106"/>
                  <a:pt x="0" y="46"/>
                  <a:pt x="98" y="23"/>
                </a:cubicBezTo>
                <a:close/>
              </a:path>
            </a:pathLst>
          </a:custGeom>
          <a:noFill/>
          <a:ln w="254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9650" name="Picture 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6400289">
            <a:off x="736600" y="252413"/>
            <a:ext cx="966787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51" name="Rectangle 10"/>
          <p:cNvSpPr>
            <a:spLocks noChangeArrowheads="1"/>
          </p:cNvSpPr>
          <p:nvPr/>
        </p:nvSpPr>
        <p:spPr bwMode="auto">
          <a:xfrm>
            <a:off x="1258888" y="0"/>
            <a:ext cx="78851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r>
              <a:rPr lang="ru-RU" sz="2000">
                <a:solidFill>
                  <a:schemeClr val="bg1"/>
                </a:solidFill>
              </a:rPr>
              <a:t> Частный случай трекинга препарата в матрице состояний</a:t>
            </a:r>
          </a:p>
          <a:p>
            <a:pPr marL="342900" indent="-342900" algn="ctr">
              <a:spcBef>
                <a:spcPct val="10000"/>
              </a:spcBef>
            </a:pPr>
            <a:r>
              <a:rPr lang="ru-RU" sz="2000">
                <a:solidFill>
                  <a:schemeClr val="bg1"/>
                </a:solidFill>
              </a:rPr>
              <a:t>для лекарственного средства с серией </a:t>
            </a:r>
            <a:r>
              <a:rPr lang="en-US" sz="2000">
                <a:solidFill>
                  <a:schemeClr val="bg1"/>
                </a:solidFill>
              </a:rPr>
              <a:t>e</a:t>
            </a:r>
            <a:r>
              <a:rPr lang="en-US" sz="2000" baseline="-25000">
                <a:solidFill>
                  <a:schemeClr val="bg1"/>
                </a:solidFill>
              </a:rPr>
              <a:t>i</a:t>
            </a:r>
            <a:r>
              <a:rPr lang="ru-RU" sz="2000">
                <a:solidFill>
                  <a:schemeClr val="bg1"/>
                </a:solidFill>
              </a:rPr>
              <a:t>(</a:t>
            </a:r>
            <a:r>
              <a:rPr lang="en-US" sz="2000">
                <a:solidFill>
                  <a:schemeClr val="bg1"/>
                </a:solidFill>
              </a:rPr>
              <a:t>t</a:t>
            </a:r>
            <a:r>
              <a:rPr lang="en-US" sz="2400" baseline="-25000">
                <a:solidFill>
                  <a:schemeClr val="bg1"/>
                </a:solidFill>
              </a:rPr>
              <a:t>n</a:t>
            </a:r>
            <a:r>
              <a:rPr lang="en-US" sz="2400">
                <a:solidFill>
                  <a:schemeClr val="bg1"/>
                </a:solidFill>
              </a:rPr>
              <a:t>)</a:t>
            </a:r>
            <a:endParaRPr lang="ru-RU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"/>
          <p:cNvSpPr>
            <a:spLocks noChangeArrowheads="1"/>
          </p:cNvSpPr>
          <p:nvPr/>
        </p:nvSpPr>
        <p:spPr bwMode="auto">
          <a:xfrm>
            <a:off x="323850" y="1341438"/>
            <a:ext cx="864076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ru-RU" sz="3600">
                <a:solidFill>
                  <a:srgbClr val="003366"/>
                </a:solidFill>
                <a:latin typeface="Calibri" pitchFamily="34" charset="0"/>
              </a:rPr>
              <a:t>  </a:t>
            </a:r>
            <a:r>
              <a:rPr lang="ru-RU" sz="4000">
                <a:solidFill>
                  <a:srgbClr val="003366"/>
                </a:solidFill>
                <a:latin typeface="Calibri" pitchFamily="34" charset="0"/>
              </a:rPr>
              <a:t>Повышение эффективности и безопасности лекарственной терапии  за счет внедрения механизма  прослеживаемости путей прохождения ЛП на всей территории РФ</a:t>
            </a:r>
          </a:p>
          <a:p>
            <a:pPr>
              <a:lnSpc>
                <a:spcPct val="120000"/>
              </a:lnSpc>
            </a:pPr>
            <a:endParaRPr lang="ru-RU" sz="1600">
              <a:solidFill>
                <a:srgbClr val="003366"/>
              </a:solidFill>
              <a:latin typeface="Calibri" pitchFamily="34" charset="0"/>
            </a:endParaRPr>
          </a:p>
        </p:txBody>
      </p:sp>
      <p:sp>
        <p:nvSpPr>
          <p:cNvPr id="70659" name="AutoShape 55"/>
          <p:cNvSpPr>
            <a:spLocks noChangeArrowheads="1"/>
          </p:cNvSpPr>
          <p:nvPr/>
        </p:nvSpPr>
        <p:spPr bwMode="invGray">
          <a:xfrm>
            <a:off x="1643063" y="2000250"/>
            <a:ext cx="6659562" cy="938213"/>
          </a:xfrm>
          <a:prstGeom prst="roundRect">
            <a:avLst>
              <a:gd name="adj" fmla="val 16667"/>
            </a:avLst>
          </a:prstGeom>
          <a:noFill/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endParaRPr lang="ru-RU" sz="23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0660" name="Rectangle 14"/>
          <p:cNvSpPr txBox="1">
            <a:spLocks noGrp="1" noChangeArrowheads="1"/>
          </p:cNvSpPr>
          <p:nvPr/>
        </p:nvSpPr>
        <p:spPr bwMode="auto">
          <a:xfrm>
            <a:off x="179388" y="6408738"/>
            <a:ext cx="43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DE9254A-CA73-40B7-ADA6-95FB609D89C3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44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0661" name="TextBox 7"/>
          <p:cNvSpPr txBox="1">
            <a:spLocks noChangeArrowheads="1"/>
          </p:cNvSpPr>
          <p:nvPr/>
        </p:nvSpPr>
        <p:spPr bwMode="auto">
          <a:xfrm>
            <a:off x="1476375" y="0"/>
            <a:ext cx="7667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bg1"/>
              </a:solidFill>
            </a:endParaRPr>
          </a:p>
          <a:p>
            <a:pPr algn="ctr"/>
            <a:r>
              <a:rPr lang="ru-RU">
                <a:solidFill>
                  <a:schemeClr val="bg1"/>
                </a:solidFill>
              </a:rPr>
              <a:t>ЗАДАЧА ВТОРОГО ЭТАПА РАЗВИТИЯ ФС НСИ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1412875"/>
            <a:ext cx="77057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106363" y="725488"/>
            <a:ext cx="8569325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ru-RU" sz="3200">
                <a:solidFill>
                  <a:srgbClr val="003F7E"/>
                </a:solidFill>
                <a:sym typeface="Symbol" pitchFamily="18" charset="2"/>
              </a:rPr>
              <a:t>Прослеживаемость серий ЛС</a:t>
            </a:r>
            <a:endParaRPr lang="ru-RU" sz="3200">
              <a:solidFill>
                <a:srgbClr val="003F7E"/>
              </a:solidFill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268292" name="AutoShape 55"/>
          <p:cNvSpPr>
            <a:spLocks noChangeArrowheads="1"/>
          </p:cNvSpPr>
          <p:nvPr/>
        </p:nvSpPr>
        <p:spPr bwMode="invGray">
          <a:xfrm>
            <a:off x="2483768" y="116632"/>
            <a:ext cx="6552728" cy="432048"/>
          </a:xfrm>
          <a:prstGeom prst="roundRect">
            <a:avLst>
              <a:gd name="adj" fmla="val 16667"/>
            </a:avLst>
          </a:prstGeom>
          <a:solidFill>
            <a:srgbClr val="003F7E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54000" rIns="54000"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</a:rPr>
              <a:t>Отчет на основе карты жизненного цикла серии</a:t>
            </a:r>
          </a:p>
        </p:txBody>
      </p:sp>
      <p:sp>
        <p:nvSpPr>
          <p:cNvPr id="71687" name="Text Box 5"/>
          <p:cNvSpPr txBox="1">
            <a:spLocks noChangeArrowheads="1"/>
          </p:cNvSpPr>
          <p:nvPr/>
        </p:nvSpPr>
        <p:spPr bwMode="auto">
          <a:xfrm>
            <a:off x="107950" y="1844675"/>
            <a:ext cx="2808288" cy="4333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400">
                <a:solidFill>
                  <a:srgbClr val="003F7E"/>
                </a:solidFill>
              </a:rPr>
              <a:t>Единый код РЛС</a:t>
            </a:r>
          </a:p>
          <a:p>
            <a:r>
              <a:rPr lang="ru-RU" sz="1400">
                <a:solidFill>
                  <a:srgbClr val="003F7E"/>
                </a:solidFill>
              </a:rPr>
              <a:t>П N013528/01# 716155# 130211</a:t>
            </a:r>
          </a:p>
        </p:txBody>
      </p:sp>
      <p:sp>
        <p:nvSpPr>
          <p:cNvPr id="71688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F754A1E-E1A9-4AA4-B5C2-48D80CF358F9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45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34925" y="5229225"/>
            <a:ext cx="216058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3F7E"/>
                </a:solidFill>
              </a:rPr>
              <a:t>Отображение информации в системе в графическом виде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C8BA54A4-0EA1-45BA-8943-031B384A5DAA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46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2707" name="AutoShape 3"/>
          <p:cNvSpPr>
            <a:spLocks noChangeArrowheads="1"/>
          </p:cNvSpPr>
          <p:nvPr/>
        </p:nvSpPr>
        <p:spPr bwMode="invGray">
          <a:xfrm>
            <a:off x="2484438" y="115888"/>
            <a:ext cx="6659562" cy="865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7517A"/>
              </a:gs>
              <a:gs pos="100000">
                <a:srgbClr val="3B79B7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r>
              <a:rPr lang="ru-RU" sz="2000">
                <a:solidFill>
                  <a:schemeClr val="bg1"/>
                </a:solidFill>
              </a:rPr>
              <a:t>Запрос на прослеживаемость препарата </a:t>
            </a:r>
          </a:p>
          <a:p>
            <a:r>
              <a:rPr lang="en-US" sz="2000" i="1">
                <a:solidFill>
                  <a:schemeClr val="bg1"/>
                </a:solidFill>
              </a:rPr>
              <a:t>L-</a:t>
            </a:r>
            <a:r>
              <a:rPr lang="ru-RU" sz="2000" i="1">
                <a:solidFill>
                  <a:schemeClr val="bg1"/>
                </a:solidFill>
              </a:rPr>
              <a:t>Тироксин-Акри</a:t>
            </a:r>
            <a:r>
              <a:rPr lang="ru-RU" sz="2000" i="1" baseline="30000">
                <a:solidFill>
                  <a:schemeClr val="bg1"/>
                </a:solidFill>
                <a:sym typeface="Symbol" pitchFamily="18" charset="2"/>
              </a:rPr>
              <a:t></a:t>
            </a:r>
            <a:r>
              <a:rPr lang="en-US" sz="2000">
                <a:solidFill>
                  <a:schemeClr val="bg1"/>
                </a:solidFill>
              </a:rPr>
              <a:t> </a:t>
            </a:r>
            <a:endParaRPr lang="ru-RU" sz="2000">
              <a:solidFill>
                <a:schemeClr val="bg1"/>
              </a:solidFill>
            </a:endParaRPr>
          </a:p>
          <a:p>
            <a:r>
              <a:rPr lang="ru-RU" sz="2000">
                <a:solidFill>
                  <a:schemeClr val="bg1"/>
                </a:solidFill>
              </a:rPr>
              <a:t>в периоды 01.02.2011, 01.03.2011, 01.04.2011</a:t>
            </a:r>
          </a:p>
        </p:txBody>
      </p:sp>
      <p:pic>
        <p:nvPicPr>
          <p:cNvPr id="72708" name="Picture 4" descr="Pages from Pismo_Lingvapharm-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950" y="1276350"/>
            <a:ext cx="8856663" cy="496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ChangeArrowheads="1"/>
          </p:cNvSpPr>
          <p:nvPr/>
        </p:nvSpPr>
        <p:spPr bwMode="auto">
          <a:xfrm>
            <a:off x="323850" y="2500313"/>
            <a:ext cx="8640763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ru-RU" sz="4000">
                <a:solidFill>
                  <a:srgbClr val="003366"/>
                </a:solidFill>
                <a:latin typeface="Calibri" pitchFamily="34" charset="0"/>
              </a:rPr>
              <a:t>Контроль производителей за реализацией и остатками товара у дистрибьюторов, в аптечных сетях и аптеках в режиме </a:t>
            </a:r>
            <a:r>
              <a:rPr lang="en-US" sz="4000">
                <a:solidFill>
                  <a:srgbClr val="003366"/>
                </a:solidFill>
                <a:latin typeface="Calibri" pitchFamily="34" charset="0"/>
              </a:rPr>
              <a:t>on-line</a:t>
            </a:r>
            <a:endParaRPr lang="ru-RU" sz="4000">
              <a:solidFill>
                <a:srgbClr val="003366"/>
              </a:solidFill>
              <a:latin typeface="Calibri" pitchFamily="34" charset="0"/>
            </a:endParaRPr>
          </a:p>
        </p:txBody>
      </p:sp>
      <p:sp>
        <p:nvSpPr>
          <p:cNvPr id="73731" name="AutoShape 55"/>
          <p:cNvSpPr>
            <a:spLocks noChangeArrowheads="1"/>
          </p:cNvSpPr>
          <p:nvPr/>
        </p:nvSpPr>
        <p:spPr bwMode="invGray">
          <a:xfrm>
            <a:off x="2484438" y="2000250"/>
            <a:ext cx="6659562" cy="938213"/>
          </a:xfrm>
          <a:prstGeom prst="roundRect">
            <a:avLst>
              <a:gd name="adj" fmla="val 16667"/>
            </a:avLst>
          </a:prstGeom>
          <a:noFill/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endParaRPr lang="ru-RU" sz="23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3732" name="Rectangle 14"/>
          <p:cNvSpPr txBox="1">
            <a:spLocks noGrp="1" noChangeArrowheads="1"/>
          </p:cNvSpPr>
          <p:nvPr/>
        </p:nvSpPr>
        <p:spPr bwMode="auto">
          <a:xfrm>
            <a:off x="179388" y="6408738"/>
            <a:ext cx="43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62F6F17-64D2-41A5-B2E9-8C64489F8C9A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47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3733" name="Прямоугольник 5"/>
          <p:cNvSpPr>
            <a:spLocks noChangeArrowheads="1"/>
          </p:cNvSpPr>
          <p:nvPr/>
        </p:nvSpPr>
        <p:spPr bwMode="auto">
          <a:xfrm>
            <a:off x="1547813" y="188913"/>
            <a:ext cx="7596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ЗАДАЧА ВТОРОГО ЭТАПА РАЗВИТИЯ ФС НСИ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2"/>
          <p:cNvSpPr>
            <a:spLocks noChangeArrowheads="1"/>
          </p:cNvSpPr>
          <p:nvPr/>
        </p:nvSpPr>
        <p:spPr bwMode="auto">
          <a:xfrm>
            <a:off x="0" y="2349500"/>
            <a:ext cx="9144000" cy="3240088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sym typeface="Symbol" pitchFamily="18" charset="2"/>
              </a:rPr>
              <a:t>ЕИП СОЛ ДОЛЖНА СТРОИТСЯ НА ГОСУДАРСТВЕННОЙ ИЛИ ОБЩЕСТВЕННОЙ ОСНОВЕ</a:t>
            </a:r>
            <a:r>
              <a:rPr lang="en-US" sz="3200" dirty="0">
                <a:solidFill>
                  <a:schemeClr val="bg1"/>
                </a:solidFill>
                <a:latin typeface="+mn-lt"/>
                <a:sym typeface="Symbol" pitchFamily="18" charset="2"/>
              </a:rPr>
              <a:t>? </a:t>
            </a:r>
            <a:r>
              <a:rPr lang="ru-RU" sz="3200" dirty="0">
                <a:solidFill>
                  <a:schemeClr val="bg1"/>
                </a:solidFill>
                <a:latin typeface="+mn-lt"/>
                <a:sym typeface="Symbol" pitchFamily="18" charset="2"/>
              </a:rPr>
              <a:t>КАКИЕ БУДУТ МНЕНИЯ</a:t>
            </a:r>
            <a:r>
              <a:rPr lang="en-US" sz="3200" dirty="0">
                <a:solidFill>
                  <a:schemeClr val="bg1"/>
                </a:solidFill>
                <a:latin typeface="+mn-lt"/>
                <a:sym typeface="Symbol" pitchFamily="18" charset="2"/>
              </a:rPr>
              <a:t>?</a:t>
            </a: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74756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74758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575D579E-EDFD-4880-8315-85CF15A9550C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49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75779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75780" name="Rectangle 10"/>
          <p:cNvSpPr>
            <a:spLocks noChangeArrowheads="1"/>
          </p:cNvSpPr>
          <p:nvPr/>
        </p:nvSpPr>
        <p:spPr bwMode="auto">
          <a:xfrm>
            <a:off x="298450" y="1123950"/>
            <a:ext cx="88106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r>
              <a:rPr lang="ru-RU" sz="3000">
                <a:solidFill>
                  <a:srgbClr val="28517A"/>
                </a:solidFill>
              </a:rPr>
              <a:t>Увеличение эффективности управления </a:t>
            </a:r>
          </a:p>
          <a:p>
            <a:pPr marL="342900" indent="-342900">
              <a:spcBef>
                <a:spcPct val="10000"/>
              </a:spcBef>
            </a:pPr>
            <a:r>
              <a:rPr lang="ru-RU" sz="3000">
                <a:solidFill>
                  <a:srgbClr val="28517A"/>
                </a:solidFill>
              </a:rPr>
              <a:t>аптечной деятельностью невозможно в </a:t>
            </a:r>
          </a:p>
          <a:p>
            <a:pPr marL="342900" indent="-342900">
              <a:spcBef>
                <a:spcPct val="10000"/>
              </a:spcBef>
            </a:pPr>
            <a:r>
              <a:rPr lang="ru-RU" sz="3000">
                <a:solidFill>
                  <a:srgbClr val="28517A"/>
                </a:solidFill>
              </a:rPr>
              <a:t>настоящее время без  единого </a:t>
            </a:r>
          </a:p>
          <a:p>
            <a:pPr marL="342900" indent="-342900">
              <a:spcBef>
                <a:spcPct val="10000"/>
              </a:spcBef>
            </a:pPr>
            <a:r>
              <a:rPr lang="ru-RU" sz="3000">
                <a:solidFill>
                  <a:srgbClr val="28517A"/>
                </a:solidFill>
              </a:rPr>
              <a:t>информационного пространства, а его </a:t>
            </a:r>
          </a:p>
          <a:p>
            <a:pPr marL="342900" indent="-342900">
              <a:spcBef>
                <a:spcPct val="10000"/>
              </a:spcBef>
            </a:pPr>
            <a:r>
              <a:rPr lang="ru-RU" sz="3000">
                <a:solidFill>
                  <a:srgbClr val="28517A"/>
                </a:solidFill>
              </a:rPr>
              <a:t>построение в рамках государственной программы сейчас невозможно в рамках </a:t>
            </a:r>
          </a:p>
          <a:p>
            <a:pPr marL="342900" indent="-342900">
              <a:spcBef>
                <a:spcPct val="10000"/>
              </a:spcBef>
            </a:pPr>
            <a:r>
              <a:rPr lang="ru-RU" sz="3000">
                <a:solidFill>
                  <a:srgbClr val="28517A"/>
                </a:solidFill>
              </a:rPr>
              <a:t>существующих законных и подзаконных </a:t>
            </a:r>
          </a:p>
          <a:p>
            <a:pPr marL="342900" indent="-342900">
              <a:spcBef>
                <a:spcPct val="10000"/>
              </a:spcBef>
            </a:pPr>
            <a:r>
              <a:rPr lang="ru-RU" sz="3000">
                <a:solidFill>
                  <a:srgbClr val="28517A"/>
                </a:solidFill>
              </a:rPr>
              <a:t>актов, например 61 ФЗ    и Приказа 1222н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2397FB1-6D0B-48D1-AE24-BA31590C4DD0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0723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F2785E03-4E79-4764-B00D-49DADCCF8629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5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30724" name="Rectangle 10"/>
          <p:cNvSpPr>
            <a:spLocks noChangeArrowheads="1"/>
          </p:cNvSpPr>
          <p:nvPr/>
        </p:nvSpPr>
        <p:spPr bwMode="auto">
          <a:xfrm>
            <a:off x="1187450" y="0"/>
            <a:ext cx="817245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spcBef>
                <a:spcPct val="10000"/>
              </a:spcBef>
            </a:pPr>
            <a:endParaRPr lang="ru-RU" sz="2200">
              <a:solidFill>
                <a:schemeClr val="bg1"/>
              </a:solidFill>
            </a:endParaRPr>
          </a:p>
        </p:txBody>
      </p:sp>
      <p:pic>
        <p:nvPicPr>
          <p:cNvPr id="30725" name="Рисунок 4" descr="http://pl-e.ru/images/8/87/%D0%A4%D1%80%D0%B0%D0%BD%D1%86%D0%B8%D1%8F_%D0%BA%D0%BE%D0%B4%D0%B8%D1%80%D1%83%D0%B5%D1%82%D1%81%D1%8F.jpg">
            <a:hlinkClick r:id="rId3" tooltip="&quot;Франция кодируется.jpg&quot;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375" y="1700213"/>
            <a:ext cx="496887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Дуга 6"/>
          <p:cNvSpPr/>
          <p:nvPr/>
        </p:nvSpPr>
        <p:spPr bwMode="auto">
          <a:xfrm>
            <a:off x="3635375" y="3716338"/>
            <a:ext cx="1368425" cy="1079500"/>
          </a:xfrm>
          <a:prstGeom prst="arc">
            <a:avLst>
              <a:gd name="adj1" fmla="val 20811958"/>
              <a:gd name="adj2" fmla="val 20767826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727" name="Прямоугольник 5"/>
          <p:cNvSpPr>
            <a:spLocks noChangeArrowheads="1"/>
          </p:cNvSpPr>
          <p:nvPr/>
        </p:nvSpPr>
        <p:spPr bwMode="auto">
          <a:xfrm>
            <a:off x="539750" y="1700213"/>
            <a:ext cx="23764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GTIN:07046261398572</a:t>
            </a:r>
            <a:endParaRPr lang="ru-RU" sz="1600"/>
          </a:p>
          <a:p>
            <a:r>
              <a:rPr lang="en-US" sz="1600"/>
              <a:t>Batch:</a:t>
            </a:r>
            <a:r>
              <a:rPr lang="ru-RU" sz="1600"/>
              <a:t>1212</a:t>
            </a:r>
          </a:p>
          <a:p>
            <a:r>
              <a:rPr lang="en-US" sz="1600"/>
              <a:t>Expiry:</a:t>
            </a:r>
            <a:r>
              <a:rPr lang="ru-RU" sz="1600"/>
              <a:t>01.2010</a:t>
            </a:r>
          </a:p>
          <a:p>
            <a:r>
              <a:rPr lang="en-US" sz="1600"/>
              <a:t>S/N: 19067811811</a:t>
            </a:r>
          </a:p>
          <a:p>
            <a:endParaRPr lang="ru-RU" sz="1600"/>
          </a:p>
        </p:txBody>
      </p:sp>
      <p:sp>
        <p:nvSpPr>
          <p:cNvPr id="30728" name="Прямоугольник 8"/>
          <p:cNvSpPr>
            <a:spLocks noChangeArrowheads="1"/>
          </p:cNvSpPr>
          <p:nvPr/>
        </p:nvSpPr>
        <p:spPr bwMode="auto">
          <a:xfrm>
            <a:off x="1619250" y="188913"/>
            <a:ext cx="5238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Номенклатурная единица базы данных – серия лекарственной упаковки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3808F3D1-AA51-4F68-B942-0A97B260B1FF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50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76803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76804" name="Rectangle 10"/>
          <p:cNvSpPr>
            <a:spLocks noChangeArrowheads="1"/>
          </p:cNvSpPr>
          <p:nvPr/>
        </p:nvSpPr>
        <p:spPr bwMode="auto">
          <a:xfrm>
            <a:off x="107950" y="1125538"/>
            <a:ext cx="88106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 algn="ctr">
              <a:lnSpc>
                <a:spcPct val="110000"/>
              </a:lnSpc>
              <a:spcBef>
                <a:spcPct val="10000"/>
              </a:spcBef>
            </a:pPr>
            <a:r>
              <a:rPr lang="ru-RU" sz="3200">
                <a:solidFill>
                  <a:srgbClr val="28517A"/>
                </a:solidFill>
              </a:rPr>
              <a:t>Для решения этой задачи (повышение эффективности управления аптечной деятельностью) РЛС предлагает объединить усилия коллег и создать общественную систему НСИ, доступную для всех участников единого информационного пространства на принципах отечественных и международных стандартов.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2"/>
          <p:cNvSpPr>
            <a:spLocks noChangeArrowheads="1"/>
          </p:cNvSpPr>
          <p:nvPr/>
        </p:nvSpPr>
        <p:spPr bwMode="auto">
          <a:xfrm>
            <a:off x="0" y="1916113"/>
            <a:ext cx="9144000" cy="3384550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0" y="2060575"/>
            <a:ext cx="89281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</a:rPr>
              <a:t>НП «ЛИНГВАФАРМ»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baseline="30000" dirty="0">
                <a:solidFill>
                  <a:schemeClr val="bg1"/>
                </a:solidFill>
                <a:latin typeface="+mn-lt"/>
                <a:sym typeface="Symbol" pitchFamily="18" charset="2"/>
              </a:rPr>
              <a:t>Простая и ясная задача</a:t>
            </a:r>
            <a:r>
              <a:rPr lang="en-US" sz="3200" baseline="30000" dirty="0">
                <a:solidFill>
                  <a:schemeClr val="bg1"/>
                </a:solidFill>
                <a:latin typeface="+mn-lt"/>
                <a:sym typeface="Symbol" pitchFamily="18" charset="2"/>
              </a:rPr>
              <a:t>:</a:t>
            </a:r>
            <a:r>
              <a:rPr lang="ru-RU" sz="3200" baseline="30000" dirty="0">
                <a:solidFill>
                  <a:schemeClr val="bg1"/>
                </a:solidFill>
                <a:latin typeface="+mn-lt"/>
                <a:sym typeface="Symbol" pitchFamily="18" charset="2"/>
              </a:rPr>
              <a:t> 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baseline="30000" dirty="0">
                <a:solidFill>
                  <a:schemeClr val="bg1"/>
                </a:solidFill>
                <a:latin typeface="+mn-lt"/>
                <a:sym typeface="Symbol" pitchFamily="18" charset="2"/>
              </a:rPr>
              <a:t>поддержание работоспособности ФОС НСИ</a:t>
            </a: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77828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77830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ChangeArrowheads="1"/>
          </p:cNvSpPr>
          <p:nvPr/>
        </p:nvSpPr>
        <p:spPr bwMode="invGray">
          <a:xfrm>
            <a:off x="0" y="2204864"/>
            <a:ext cx="9144000" cy="4166765"/>
          </a:xfrm>
          <a:prstGeom prst="rect">
            <a:avLst/>
          </a:prstGeom>
          <a:solidFill>
            <a:srgbClr val="00206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54000" rIns="5400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359025"/>
            <a:ext cx="8424863" cy="2006600"/>
          </a:xfrm>
        </p:spPr>
        <p:txBody>
          <a:bodyPr/>
          <a:lstStyle/>
          <a:p>
            <a:pPr marL="457200" indent="-457200"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lang="ru-RU" sz="2000" b="1" smtClean="0">
                <a:solidFill>
                  <a:schemeClr val="bg1"/>
                </a:solidFill>
              </a:rPr>
              <a:t>Ежедневный автоматизированный учет в Федеральном фонде НСИ записей из складских автоматизированных систем участников Фонда</a:t>
            </a:r>
            <a:r>
              <a:rPr lang="ru-RU" sz="2000" smtClean="0">
                <a:solidFill>
                  <a:schemeClr val="bg1"/>
                </a:solidFill>
              </a:rPr>
              <a:t>. </a:t>
            </a:r>
            <a:endParaRPr lang="ru-RU" sz="2000" b="1" smtClean="0">
              <a:solidFill>
                <a:schemeClr val="bg1"/>
              </a:solidFill>
            </a:endParaRPr>
          </a:p>
          <a:p>
            <a:pPr marL="457200" indent="-457200" eaLnBrk="1" hangingPunct="1">
              <a:spcBef>
                <a:spcPct val="0"/>
              </a:spcBef>
              <a:buClrTx/>
              <a:buFontTx/>
              <a:buAutoNum type="arabicPeriod"/>
            </a:pPr>
            <a:endParaRPr lang="ru-RU" sz="2000" b="1" smtClean="0">
              <a:solidFill>
                <a:schemeClr val="bg1"/>
              </a:solidFill>
            </a:endParaRPr>
          </a:p>
          <a:p>
            <a:pPr marL="457200" indent="-457200"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lang="ru-RU" sz="2000" b="1" smtClean="0">
                <a:solidFill>
                  <a:schemeClr val="bg1"/>
                </a:solidFill>
              </a:rPr>
              <a:t>Наличие в системе описания (в установленном формате) жизненного цикла товара, соответствующего его единому коду.</a:t>
            </a:r>
          </a:p>
          <a:p>
            <a:pPr marL="457200" indent="-457200" eaLnBrk="1" hangingPunct="1">
              <a:spcBef>
                <a:spcPct val="0"/>
              </a:spcBef>
              <a:buClrTx/>
              <a:buFontTx/>
              <a:buAutoNum type="arabicPeriod"/>
            </a:pPr>
            <a:endParaRPr lang="ru-RU" sz="2000" b="1" smtClean="0">
              <a:solidFill>
                <a:schemeClr val="bg1"/>
              </a:solidFill>
            </a:endParaRPr>
          </a:p>
          <a:p>
            <a:pPr marL="457200" indent="-457200"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lang="ru-RU" sz="2000" b="1" smtClean="0">
                <a:solidFill>
                  <a:schemeClr val="bg1"/>
                </a:solidFill>
              </a:rPr>
              <a:t>Возможность системы выдать отчет по запросу участника Федерального фонда</a:t>
            </a:r>
            <a:r>
              <a:rPr lang="en-US" sz="2000" b="1" smtClean="0">
                <a:solidFill>
                  <a:schemeClr val="bg1"/>
                </a:solidFill>
              </a:rPr>
              <a:t>:</a:t>
            </a:r>
            <a:r>
              <a:rPr lang="ru-RU" sz="2000" b="1" smtClean="0">
                <a:solidFill>
                  <a:schemeClr val="bg1"/>
                </a:solidFill>
              </a:rPr>
              <a:t> </a:t>
            </a:r>
            <a:r>
              <a:rPr lang="ru-RU" sz="2000" b="1" i="1" smtClean="0">
                <a:solidFill>
                  <a:schemeClr val="bg1"/>
                </a:solidFill>
              </a:rPr>
              <a:t>присутствие товара (услуги) с заданным единым кодом в различных хозяйствующих субъектах (представленных в системе также соответствующим единым кодом), входящих в систему</a:t>
            </a:r>
            <a:r>
              <a:rPr lang="ru-RU" sz="2000" b="1" smtClean="0">
                <a:solidFill>
                  <a:schemeClr val="bg1"/>
                </a:solidFill>
              </a:rPr>
              <a:t>.</a:t>
            </a:r>
            <a:endParaRPr lang="ru-RU" sz="2000" b="1" smtClean="0"/>
          </a:p>
          <a:p>
            <a:pPr marL="457200" indent="-457200" eaLnBrk="1" hangingPunct="1">
              <a:spcBef>
                <a:spcPct val="0"/>
              </a:spcBef>
              <a:buClrTx/>
              <a:buFontTx/>
              <a:buAutoNum type="arabicPeriod"/>
            </a:pPr>
            <a:endParaRPr lang="ru-RU" sz="2000" b="1" smtClean="0">
              <a:solidFill>
                <a:schemeClr val="bg1"/>
              </a:solidFill>
            </a:endParaRPr>
          </a:p>
          <a:p>
            <a:pPr marL="457200" indent="-457200" algn="ctr" eaLnBrk="1" hangingPunct="1">
              <a:spcBef>
                <a:spcPct val="0"/>
              </a:spcBef>
              <a:buClrTx/>
              <a:buFontTx/>
              <a:buAutoNum type="arabicPeriod"/>
            </a:pPr>
            <a:endParaRPr lang="ru-RU" sz="2000" b="1" smtClean="0">
              <a:solidFill>
                <a:schemeClr val="bg1"/>
              </a:solidFill>
            </a:endParaRPr>
          </a:p>
          <a:p>
            <a:pPr marL="457200" indent="-457200" algn="ctr" eaLnBrk="1" hangingPunct="1">
              <a:spcBef>
                <a:spcPct val="0"/>
              </a:spcBef>
              <a:buClrTx/>
              <a:buFontTx/>
              <a:buAutoNum type="arabicPeriod"/>
            </a:pPr>
            <a:endParaRPr lang="ru-RU" sz="2000" b="1" smtClean="0">
              <a:solidFill>
                <a:schemeClr val="bg1"/>
              </a:solidFill>
            </a:endParaRPr>
          </a:p>
          <a:p>
            <a:pPr marL="457200" indent="-457200" algn="ctr" eaLnBrk="1" hangingPunct="1">
              <a:spcBef>
                <a:spcPct val="0"/>
              </a:spcBef>
              <a:buClrTx/>
              <a:buFont typeface="Wingdings" pitchFamily="2" charset="2"/>
              <a:buNone/>
            </a:pPr>
            <a:endParaRPr lang="ru-RU" sz="4400" b="1" smtClean="0">
              <a:solidFill>
                <a:schemeClr val="bg1"/>
              </a:solidFill>
            </a:endParaRPr>
          </a:p>
        </p:txBody>
      </p:sp>
      <p:sp>
        <p:nvSpPr>
          <p:cNvPr id="78854" name="Text Box 8"/>
          <p:cNvSpPr txBox="1">
            <a:spLocks noChangeArrowheads="1"/>
          </p:cNvSpPr>
          <p:nvPr/>
        </p:nvSpPr>
        <p:spPr bwMode="auto">
          <a:xfrm>
            <a:off x="395288" y="4845050"/>
            <a:ext cx="4176712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endParaRPr lang="en-US" sz="1400">
              <a:solidFill>
                <a:srgbClr val="003F7E"/>
              </a:solidFill>
              <a:sym typeface="Symbol" pitchFamily="18" charset="2"/>
            </a:endParaRPr>
          </a:p>
          <a:p>
            <a:pPr>
              <a:lnSpc>
                <a:spcPct val="110000"/>
              </a:lnSpc>
            </a:pPr>
            <a:endParaRPr lang="ru-RU" sz="1400">
              <a:solidFill>
                <a:srgbClr val="003F7E"/>
              </a:solidFill>
              <a:sym typeface="Symbol" pitchFamily="18" charset="2"/>
            </a:endParaRPr>
          </a:p>
        </p:txBody>
      </p:sp>
      <p:pic>
        <p:nvPicPr>
          <p:cNvPr id="78855" name="Picture 14" descr="LogoRLSFinish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39725"/>
            <a:ext cx="2700338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36838" y="115888"/>
            <a:ext cx="65071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2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67000" y="404813"/>
            <a:ext cx="6478588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8" name="Picture 2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8263" y="692150"/>
            <a:ext cx="39957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9" name="TextBox 8"/>
          <p:cNvSpPr txBox="1">
            <a:spLocks noChangeArrowheads="1"/>
          </p:cNvSpPr>
          <p:nvPr/>
        </p:nvSpPr>
        <p:spPr bwMode="auto">
          <a:xfrm>
            <a:off x="323850" y="6381750"/>
            <a:ext cx="37798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0" i="1"/>
              <a:t>Общественная палата РФ, 1 апреля 2011 г.</a:t>
            </a:r>
          </a:p>
        </p:txBody>
      </p:sp>
      <p:sp>
        <p:nvSpPr>
          <p:cNvPr id="8202" name="Прямоугольник 9"/>
          <p:cNvSpPr>
            <a:spLocks noChangeArrowheads="1"/>
          </p:cNvSpPr>
          <p:nvPr/>
        </p:nvSpPr>
        <p:spPr bwMode="auto">
          <a:xfrm>
            <a:off x="3203575" y="1052513"/>
            <a:ext cx="2881313" cy="10080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dirty="0">
                <a:solidFill>
                  <a:srgbClr val="004182"/>
                </a:solidFill>
              </a:rPr>
              <a:t>Сформулируем триединую задачу системы</a:t>
            </a:r>
            <a:r>
              <a:rPr lang="ru-RU" baseline="30000" dirty="0">
                <a:solidFill>
                  <a:srgbClr val="004182"/>
                </a:solidFill>
              </a:rPr>
              <a:t>1</a:t>
            </a:r>
            <a:endParaRPr lang="ru-RU" dirty="0">
              <a:solidFill>
                <a:srgbClr val="004182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5075238" y="5084763"/>
            <a:ext cx="360045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rgbClr val="003F7E"/>
                </a:solidFill>
                <a:sym typeface="Symbol" pitchFamily="18" charset="2"/>
              </a:rPr>
              <a:t>Уполномоченное лицо в СРО Лингвафарм от участника СОЛ.</a:t>
            </a:r>
          </a:p>
        </p:txBody>
      </p:sp>
      <p:sp>
        <p:nvSpPr>
          <p:cNvPr id="79875" name="AutoShape 55"/>
          <p:cNvSpPr>
            <a:spLocks noChangeArrowheads="1"/>
          </p:cNvSpPr>
          <p:nvPr/>
        </p:nvSpPr>
        <p:spPr bwMode="invGray">
          <a:xfrm>
            <a:off x="4211638" y="187325"/>
            <a:ext cx="4932362" cy="793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7517A"/>
              </a:gs>
              <a:gs pos="100000">
                <a:srgbClr val="3B79B7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r>
              <a:rPr lang="ru-RU">
                <a:solidFill>
                  <a:schemeClr val="bg1"/>
                </a:solidFill>
                <a:sym typeface="Symbol" pitchFamily="18" charset="2"/>
              </a:rPr>
              <a:t>     Уполномоченное лицо от участника СОЛ в СРО Лингвафарм</a:t>
            </a:r>
          </a:p>
        </p:txBody>
      </p:sp>
      <p:sp>
        <p:nvSpPr>
          <p:cNvPr id="79876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3BE2723D-8F57-4EB4-8C99-E04498A36CB8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53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9877" name="Rectangle 9"/>
          <p:cNvSpPr>
            <a:spLocks noChangeArrowheads="1"/>
          </p:cNvSpPr>
          <p:nvPr/>
        </p:nvSpPr>
        <p:spPr bwMode="auto">
          <a:xfrm>
            <a:off x="5651500" y="1125538"/>
            <a:ext cx="2879725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rgbClr val="003F7E"/>
                </a:solidFill>
                <a:sym typeface="Symbol" pitchFamily="18" charset="2"/>
              </a:rPr>
              <a:t>Участник СОЛ и его идентификационный номер.</a:t>
            </a:r>
          </a:p>
          <a:p>
            <a:endParaRPr lang="ru-RU" sz="2000">
              <a:solidFill>
                <a:srgbClr val="003F7E"/>
              </a:solidFill>
              <a:sym typeface="Symbol" pitchFamily="18" charset="2"/>
            </a:endParaRPr>
          </a:p>
        </p:txBody>
      </p:sp>
      <p:pic>
        <p:nvPicPr>
          <p:cNvPr id="79878" name="Picture 21" descr="MCj0280802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525" y="2420938"/>
            <a:ext cx="22320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Rectangle 11"/>
          <p:cNvSpPr>
            <a:spLocks noChangeArrowheads="1"/>
          </p:cNvSpPr>
          <p:nvPr/>
        </p:nvSpPr>
        <p:spPr bwMode="auto">
          <a:xfrm>
            <a:off x="179388" y="1092200"/>
            <a:ext cx="4105275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rgbClr val="003F7E"/>
                </a:solidFill>
                <a:sym typeface="Symbol" pitchFamily="18" charset="2"/>
              </a:rPr>
              <a:t>Некоммерческое партнёрство Лингвафарм – независимый общественный орган (действующего по уставу СРО)</a:t>
            </a:r>
          </a:p>
        </p:txBody>
      </p:sp>
      <p:pic>
        <p:nvPicPr>
          <p:cNvPr id="79880" name="Picture 17" descr="MCj0434223000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1187450" y="2420938"/>
            <a:ext cx="18288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1" name="Picture 32" descr="MCj04316400000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68538" y="378936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2" name="Picture 137" descr="Man Orange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9700" y="3933825"/>
            <a:ext cx="7715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3" name="Rectangle 13"/>
          <p:cNvSpPr>
            <a:spLocks noChangeArrowheads="1"/>
          </p:cNvSpPr>
          <p:nvPr/>
        </p:nvSpPr>
        <p:spPr bwMode="auto">
          <a:xfrm>
            <a:off x="1187450" y="5081588"/>
            <a:ext cx="3313113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rgbClr val="003F7E"/>
                </a:solidFill>
                <a:sym typeface="Symbol" pitchFamily="18" charset="2"/>
              </a:rPr>
              <a:t>Менеджер по работе с уполномоченными лицами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12"/>
          <p:cNvSpPr txBox="1">
            <a:spLocks noChangeArrowheads="1"/>
          </p:cNvSpPr>
          <p:nvPr/>
        </p:nvSpPr>
        <p:spPr bwMode="auto">
          <a:xfrm>
            <a:off x="468313" y="1125538"/>
            <a:ext cx="75596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3366"/>
                </a:solidFill>
              </a:rPr>
              <a:t>Каждый участник некоммерческого партнерства  Лингвафарм предоставляет в открытый доступ свой массив данных</a:t>
            </a:r>
          </a:p>
        </p:txBody>
      </p:sp>
      <p:sp>
        <p:nvSpPr>
          <p:cNvPr id="80899" name="Text Box 13"/>
          <p:cNvSpPr txBox="1">
            <a:spLocks noChangeArrowheads="1"/>
          </p:cNvSpPr>
          <p:nvPr/>
        </p:nvSpPr>
        <p:spPr bwMode="auto">
          <a:xfrm>
            <a:off x="1116013" y="4652963"/>
            <a:ext cx="58324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993366"/>
                </a:solidFill>
              </a:rPr>
              <a:t>И получает доступ ко всему объёму информации системы НСИ Лингвафарм</a:t>
            </a:r>
          </a:p>
        </p:txBody>
      </p:sp>
      <p:grpSp>
        <p:nvGrpSpPr>
          <p:cNvPr id="80900" name="Group 31"/>
          <p:cNvGrpSpPr>
            <a:grpSpLocks/>
          </p:cNvGrpSpPr>
          <p:nvPr/>
        </p:nvGrpSpPr>
        <p:grpSpPr bwMode="auto">
          <a:xfrm flipH="1">
            <a:off x="468313" y="2827338"/>
            <a:ext cx="1223962" cy="889000"/>
            <a:chOff x="1066800" y="3048000"/>
            <a:chExt cx="2133600" cy="1428750"/>
          </a:xfrm>
        </p:grpSpPr>
        <p:pic>
          <p:nvPicPr>
            <p:cNvPr id="80911" name="Picture 3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66800" y="3048000"/>
              <a:ext cx="1465385" cy="14287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80912" name="Picture 55" descr="Man Blue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400300" y="3155575"/>
              <a:ext cx="800100" cy="130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0901" name="Picture 137" descr="Man Orange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16013" y="3284538"/>
            <a:ext cx="608012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2" name="Picture 3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2575" y="3429000"/>
            <a:ext cx="904875" cy="879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0903" name="Picture 1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908175" y="3860800"/>
            <a:ext cx="42211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4" name="Picture 2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908175" y="3213100"/>
            <a:ext cx="42211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5" name="Picture 2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372225" y="2478088"/>
            <a:ext cx="2771775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6" name="Oval 22"/>
          <p:cNvSpPr>
            <a:spLocks noChangeAspect="1" noChangeArrowheads="1"/>
          </p:cNvSpPr>
          <p:nvPr/>
        </p:nvSpPr>
        <p:spPr bwMode="auto">
          <a:xfrm>
            <a:off x="6624638" y="2817813"/>
            <a:ext cx="2195512" cy="2195512"/>
          </a:xfrm>
          <a:prstGeom prst="ellipse">
            <a:avLst/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endParaRPr lang="ru-RU" b="0"/>
          </a:p>
        </p:txBody>
      </p:sp>
      <p:pic>
        <p:nvPicPr>
          <p:cNvPr id="80907" name="Picture 39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27088" y="3789363"/>
            <a:ext cx="528637" cy="865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0908" name="AutoShape 55"/>
          <p:cNvSpPr>
            <a:spLocks noChangeArrowheads="1"/>
          </p:cNvSpPr>
          <p:nvPr/>
        </p:nvSpPr>
        <p:spPr bwMode="invGray">
          <a:xfrm>
            <a:off x="6875463" y="3570288"/>
            <a:ext cx="2017712" cy="938212"/>
          </a:xfrm>
          <a:prstGeom prst="roundRect">
            <a:avLst>
              <a:gd name="adj" fmla="val 16667"/>
            </a:avLst>
          </a:prstGeom>
          <a:noFill/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r>
              <a:rPr lang="ru-RU" sz="1600">
                <a:solidFill>
                  <a:schemeClr val="bg1"/>
                </a:solidFill>
              </a:rPr>
              <a:t>Система НСИ Лингвафарм</a:t>
            </a:r>
          </a:p>
        </p:txBody>
      </p:sp>
      <p:sp>
        <p:nvSpPr>
          <p:cNvPr id="80909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809DD320-0487-4F3D-90FD-5C88B4297335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54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80910" name="AutoShape 55"/>
          <p:cNvSpPr>
            <a:spLocks noChangeArrowheads="1"/>
          </p:cNvSpPr>
          <p:nvPr/>
        </p:nvSpPr>
        <p:spPr bwMode="invGray">
          <a:xfrm>
            <a:off x="3995738" y="188913"/>
            <a:ext cx="5148262" cy="865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7517A"/>
              </a:gs>
              <a:gs pos="100000">
                <a:srgbClr val="3B79B7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r>
              <a:rPr lang="ru-RU">
                <a:solidFill>
                  <a:schemeClr val="bg1"/>
                </a:solidFill>
              </a:rPr>
              <a:t>Принцип функционирования некоммерческого партнерства  Лингвафарм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2"/>
          <p:cNvSpPr>
            <a:spLocks noChangeArrowheads="1"/>
          </p:cNvSpPr>
          <p:nvPr/>
        </p:nvSpPr>
        <p:spPr bwMode="auto">
          <a:xfrm>
            <a:off x="0" y="2349500"/>
            <a:ext cx="9144000" cy="3240088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</a:rPr>
              <a:t>ПОТЕНЦИАЛЬНЫЕ УЧАСТНИКИ </a:t>
            </a:r>
            <a:r>
              <a:rPr lang="ru-RU" sz="3200" dirty="0">
                <a:solidFill>
                  <a:schemeClr val="bg1"/>
                </a:solidFill>
                <a:latin typeface="+mn-lt"/>
              </a:rPr>
              <a:t>ЕИП  - кому это надо</a:t>
            </a:r>
            <a:r>
              <a:rPr lang="en-US" sz="3200" dirty="0">
                <a:solidFill>
                  <a:schemeClr val="bg1"/>
                </a:solidFill>
                <a:latin typeface="+mn-lt"/>
              </a:rPr>
              <a:t>?</a:t>
            </a: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81924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81926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2"/>
          <p:cNvSpPr>
            <a:spLocks noChangeArrowheads="1"/>
          </p:cNvSpPr>
          <p:nvPr/>
        </p:nvSpPr>
        <p:spPr bwMode="auto">
          <a:xfrm>
            <a:off x="0" y="2349500"/>
            <a:ext cx="9144000" cy="3240088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  <a:sym typeface="Symbol" pitchFamily="18" charset="2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sym typeface="Symbol" pitchFamily="18" charset="2"/>
              </a:rPr>
              <a:t>АНАЛОГИ ЕИП СОЛ ЗА РУБЕЖОМ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82948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82950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Франция кодируется по-новому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83971" name="Содержимое 2"/>
          <p:cNvSpPr>
            <a:spLocks noGrp="1"/>
          </p:cNvSpPr>
          <p:nvPr>
            <p:ph idx="1"/>
          </p:nvPr>
        </p:nvSpPr>
        <p:spPr>
          <a:xfrm>
            <a:off x="468313" y="3284538"/>
            <a:ext cx="8229600" cy="2870200"/>
          </a:xfrm>
        </p:spPr>
        <p:txBody>
          <a:bodyPr/>
          <a:lstStyle/>
          <a:p>
            <a:r>
              <a:rPr lang="ru-RU" sz="1200" smtClean="0"/>
              <a:t> </a:t>
            </a:r>
          </a:p>
          <a:p>
            <a:r>
              <a:rPr lang="ru-RU" sz="1200" smtClean="0"/>
              <a:t>          </a:t>
            </a:r>
            <a:r>
              <a:rPr lang="ru-RU" sz="1200" u="sng" smtClean="0">
                <a:hlinkClick r:id="rId2" tooltip="Категория:Маркировка"/>
              </a:rPr>
              <a:t>Маркировка</a:t>
            </a:r>
            <a:r>
              <a:rPr lang="ru-RU" sz="1200" smtClean="0"/>
              <a:t> фармпродукции во Франции полностью перешла на </a:t>
            </a:r>
            <a:r>
              <a:rPr lang="ru-RU" sz="1200" u="sng" smtClean="0">
                <a:hlinkClick r:id="rId3" tooltip="Штриховой код"/>
              </a:rPr>
              <a:t>двумерный штриховой код</a:t>
            </a:r>
            <a:r>
              <a:rPr lang="ru-RU" sz="1200" smtClean="0"/>
              <a:t> GS1-128 и GS1 DataMatrix</a:t>
            </a:r>
          </a:p>
          <a:p>
            <a:r>
              <a:rPr lang="ru-RU" sz="1200" smtClean="0"/>
              <a:t>          </a:t>
            </a:r>
            <a:r>
              <a:rPr lang="ru-RU" sz="1200" u="sng" smtClean="0">
                <a:hlinkClick r:id="rId4" tooltip="Категория:Автоматическая идентификация"/>
              </a:rPr>
              <a:t>Технологии автоматической идентификации</a:t>
            </a:r>
            <a:r>
              <a:rPr lang="ru-RU" sz="1200" smtClean="0"/>
              <a:t> автоматически распознают, расшифровывают, обрабатывают, передают и записывают информацию, </a:t>
            </a:r>
            <a:r>
              <a:rPr lang="ru-RU" sz="1200" u="sng" smtClean="0">
                <a:hlinkClick r:id="rId5" tooltip="Категория:Штриховое кодирование"/>
              </a:rPr>
              <a:t>закодированную в штриховом коде</a:t>
            </a:r>
            <a:r>
              <a:rPr lang="ru-RU" sz="1200" smtClean="0"/>
              <a:t>. Штрихкоды позволяют </a:t>
            </a:r>
            <a:r>
              <a:rPr lang="ru-RU" sz="1200" u="sng" smtClean="0">
                <a:hlinkClick r:id="rId6" tooltip="Категория:Автоматическая идентификация в медицине"/>
              </a:rPr>
              <a:t>быстро и точно считывать и передавать информацию о товарах</a:t>
            </a:r>
            <a:r>
              <a:rPr lang="ru-RU" sz="1200" smtClean="0"/>
              <a:t>, подлежащих контролю.</a:t>
            </a:r>
          </a:p>
          <a:p>
            <a:r>
              <a:rPr lang="ru-RU" sz="1200" smtClean="0"/>
              <a:t>          Уже с начала 2009 года лекарственные средства во Франции маркировались 13-разрядным кодом CIP. В конце 2010-го в стране был завершен переход на структуру двумерного штрихового кода GS1-128 и GS1 DataMatrix Symbol. Необходимость перехода на новый код была продиктована тем, что номенклатура семиразрядного кода CIP с первого января 2009 года исчерпала себя.</a:t>
            </a:r>
          </a:p>
          <a:p>
            <a:r>
              <a:rPr lang="ru-RU" sz="1200" smtClean="0"/>
              <a:t> </a:t>
            </a:r>
          </a:p>
          <a:p>
            <a:r>
              <a:rPr lang="ru-RU" sz="1200" smtClean="0"/>
              <a:t>          CIP — французское обозначение, соответствующее австрийскому и немецкому центральному фармацевтическому номеру (PZN). С первого января 2011 года все лекарства во Франции должны маркироваться новым </a:t>
            </a:r>
            <a:r>
              <a:rPr lang="ru-RU" sz="1200" u="sng" smtClean="0">
                <a:hlinkClick r:id="rId7" tooltip="QR-код"/>
              </a:rPr>
              <a:t>двумерным штриховым кодом</a:t>
            </a:r>
            <a:r>
              <a:rPr lang="ru-RU" sz="1200" smtClean="0"/>
              <a:t> GS1-128. Кроме того, на упаковке обязательно должен быть указан номер партии срок годности продукции.</a:t>
            </a:r>
          </a:p>
          <a:p>
            <a:endParaRPr lang="ru-RU" smtClean="0"/>
          </a:p>
        </p:txBody>
      </p:sp>
      <p:pic>
        <p:nvPicPr>
          <p:cNvPr id="83972" name="Рисунок 4" descr="http://pl-e.ru/images/8/87/%D0%A4%D1%80%D0%B0%D0%BD%D1%86%D0%B8%D1%8F_%D0%BA%D0%BE%D0%B4%D0%B8%D1%80%D1%83%D0%B5%D1%82%D1%81%D1%8F.jpg">
            <a:hlinkClick r:id="rId8" tooltip="&quot;Франция кодируется.jpg&quot;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59113" y="1268413"/>
            <a:ext cx="29527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AF531BB-C006-49ED-8F1A-FEB831B9AB52}" type="slidenum">
              <a:rPr lang="ru-RU" smtClean="0"/>
              <a:pPr/>
              <a:t>58</a:t>
            </a:fld>
            <a:endParaRPr lang="ru-RU" smtClean="0"/>
          </a:p>
        </p:txBody>
      </p:sp>
      <p:sp>
        <p:nvSpPr>
          <p:cNvPr id="84995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7ADF5ADC-2F8F-4A8A-A065-433BD232DBB2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58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84996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pic>
        <p:nvPicPr>
          <p:cNvPr id="84997" name="Picture 33" descr="EFPI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908050"/>
            <a:ext cx="3859212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8" name="Picture 3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3" y="981075"/>
            <a:ext cx="36734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9" name="Picture 3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6313" y="3933825"/>
            <a:ext cx="352901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0" name="Rectangle 37"/>
          <p:cNvSpPr>
            <a:spLocks noChangeArrowheads="1"/>
          </p:cNvSpPr>
          <p:nvPr/>
        </p:nvSpPr>
        <p:spPr bwMode="auto">
          <a:xfrm>
            <a:off x="1547813" y="234950"/>
            <a:ext cx="7056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0">
                <a:solidFill>
                  <a:schemeClr val="bg1"/>
                </a:solidFill>
              </a:rPr>
              <a:t>Начало создания ЕИП в ЕС</a:t>
            </a:r>
          </a:p>
        </p:txBody>
      </p:sp>
      <p:sp>
        <p:nvSpPr>
          <p:cNvPr id="543782" name="Oval 38"/>
          <p:cNvSpPr>
            <a:spLocks noChangeArrowheads="1"/>
          </p:cNvSpPr>
          <p:nvPr/>
        </p:nvSpPr>
        <p:spPr bwMode="auto">
          <a:xfrm>
            <a:off x="250825" y="3068638"/>
            <a:ext cx="3600450" cy="647700"/>
          </a:xfrm>
          <a:prstGeom prst="ellips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3783" name="Text Box 39"/>
          <p:cNvSpPr txBox="1">
            <a:spLocks noChangeArrowheads="1"/>
          </p:cNvSpPr>
          <p:nvPr/>
        </p:nvSpPr>
        <p:spPr bwMode="auto">
          <a:xfrm>
            <a:off x="179388" y="2420938"/>
            <a:ext cx="8785225" cy="1901825"/>
          </a:xfrm>
          <a:prstGeom prst="rect">
            <a:avLst/>
          </a:prstGeom>
          <a:solidFill>
            <a:schemeClr val="bg1"/>
          </a:solidFill>
          <a:ln w="15875">
            <a:solidFill>
              <a:srgbClr val="003366"/>
            </a:solidFill>
            <a:miter lim="800000"/>
            <a:headEnd/>
            <a:tailEnd/>
          </a:ln>
        </p:spPr>
        <p:txBody>
          <a:bodyPr lIns="234000" tIns="118800" rIns="234000" bIns="118800">
            <a:spAutoFit/>
          </a:bodyPr>
          <a:lstStyle/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ru-RU" b="0">
                <a:solidFill>
                  <a:srgbClr val="254B71"/>
                </a:solidFill>
              </a:rPr>
              <a:t>Ассоциации </a:t>
            </a:r>
            <a:r>
              <a:rPr lang="en-US" b="0">
                <a:solidFill>
                  <a:srgbClr val="254B71"/>
                </a:solidFill>
              </a:rPr>
              <a:t>EFPIA</a:t>
            </a:r>
            <a:r>
              <a:rPr lang="ru-RU" b="0">
                <a:solidFill>
                  <a:srgbClr val="254B71"/>
                </a:solidFill>
              </a:rPr>
              <a:t>, </a:t>
            </a:r>
            <a:r>
              <a:rPr lang="en-US" b="0">
                <a:solidFill>
                  <a:srgbClr val="254B71"/>
                </a:solidFill>
              </a:rPr>
              <a:t>GIRP</a:t>
            </a:r>
            <a:r>
              <a:rPr lang="ru-RU" b="0">
                <a:solidFill>
                  <a:srgbClr val="254B71"/>
                </a:solidFill>
              </a:rPr>
              <a:t> и </a:t>
            </a:r>
            <a:r>
              <a:rPr lang="en-US" b="0">
                <a:solidFill>
                  <a:srgbClr val="254B71"/>
                </a:solidFill>
              </a:rPr>
              <a:t>PGEU</a:t>
            </a:r>
            <a:r>
              <a:rPr lang="ru-RU" b="0">
                <a:solidFill>
                  <a:srgbClr val="254B71"/>
                </a:solidFill>
              </a:rPr>
              <a:t> совместно работают над  Европейской Моделью </a:t>
            </a:r>
            <a:r>
              <a:rPr lang="ru-RU" b="0">
                <a:solidFill>
                  <a:srgbClr val="254B71"/>
                </a:solidFill>
                <a:cs typeface="Arial" charset="0"/>
              </a:rPr>
              <a:t>—</a:t>
            </a:r>
            <a:r>
              <a:rPr lang="ru-RU" b="0">
                <a:solidFill>
                  <a:srgbClr val="254B71"/>
                </a:solidFill>
              </a:rPr>
              <a:t> Европейским проектом верификации лекарств, цель которого предотвратить проникновение контрафактных препаратов  в европейскую товаропроводящую цепь, и, таким образом, усилить безопасность пациентов. Недавно </a:t>
            </a:r>
            <a:r>
              <a:rPr lang="en-US" b="0">
                <a:solidFill>
                  <a:srgbClr val="254B71"/>
                </a:solidFill>
              </a:rPr>
              <a:t>EAEPC</a:t>
            </a:r>
            <a:r>
              <a:rPr lang="ru-RU" b="0">
                <a:solidFill>
                  <a:srgbClr val="254B71"/>
                </a:solidFill>
              </a:rPr>
              <a:t>, ассоциация, представляющая параллельных (коммерческих) дистрибьюторов, присоединилась к проекту.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4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782" grpId="0" animBg="1"/>
      <p:bldP spid="54378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2"/>
          <p:cNvSpPr>
            <a:spLocks noChangeArrowheads="1"/>
          </p:cNvSpPr>
          <p:nvPr/>
        </p:nvSpPr>
        <p:spPr bwMode="auto">
          <a:xfrm>
            <a:off x="0" y="2349500"/>
            <a:ext cx="9144000" cy="3455988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  <a:sym typeface="Symbol" pitchFamily="18" charset="2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sym typeface="Symbol" pitchFamily="18" charset="2"/>
              </a:rPr>
              <a:t>ФИНАНСИРОВАНИЕ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 err="1">
                <a:solidFill>
                  <a:schemeClr val="bg1"/>
                </a:solidFill>
                <a:latin typeface="+mn-lt"/>
                <a:sym typeface="Symbol" pitchFamily="18" charset="2"/>
              </a:rPr>
              <a:t>софинансирование</a:t>
            </a:r>
            <a:endParaRPr lang="ru-RU" sz="3200" dirty="0">
              <a:solidFill>
                <a:schemeClr val="bg1"/>
              </a:solidFill>
              <a:latin typeface="+mn-lt"/>
              <a:sym typeface="Symbol" pitchFamily="18" charset="2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86020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86022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invGray">
          <a:xfrm>
            <a:off x="2484438" y="44450"/>
            <a:ext cx="6659562" cy="1079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7517A"/>
              </a:gs>
              <a:gs pos="100000">
                <a:srgbClr val="3B79B7"/>
              </a:gs>
            </a:gsLst>
            <a:lin ang="2700000" scaled="1"/>
          </a:gradFill>
          <a:ln w="12700" algn="ctr">
            <a:noFill/>
            <a:round/>
            <a:headEnd/>
            <a:tailEnd/>
          </a:ln>
        </p:spPr>
        <p:txBody>
          <a:bodyPr lIns="54000" rIns="54000" anchor="ctr"/>
          <a:lstStyle/>
          <a:p>
            <a:pPr algn="ctr"/>
            <a:r>
              <a:rPr lang="ru-RU">
                <a:solidFill>
                  <a:schemeClr val="bg1"/>
                </a:solidFill>
              </a:rPr>
              <a:t>Субъекты сферы обращения лекарств</a:t>
            </a:r>
          </a:p>
        </p:txBody>
      </p:sp>
      <p:sp>
        <p:nvSpPr>
          <p:cNvPr id="31747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288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E8E0237F-1929-4173-BA14-2194F20D9849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6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2771775" y="2924175"/>
            <a:ext cx="3384550" cy="1584325"/>
          </a:xfrm>
          <a:prstGeom prst="roundRect">
            <a:avLst>
              <a:gd name="adj" fmla="val 16667"/>
            </a:avLst>
          </a:prstGeom>
          <a:solidFill>
            <a:srgbClr val="28517A"/>
          </a:solidFill>
          <a:ln w="9525">
            <a:noFill/>
            <a:round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>
                <a:solidFill>
                  <a:schemeClr val="bg1"/>
                </a:solidFill>
              </a:rPr>
              <a:t>Система </a:t>
            </a:r>
          </a:p>
          <a:p>
            <a:pPr algn="ctr"/>
            <a:r>
              <a:rPr lang="ru-RU" sz="1600">
                <a:solidFill>
                  <a:schemeClr val="bg1"/>
                </a:solidFill>
              </a:rPr>
              <a:t>Нормативно-справочной </a:t>
            </a:r>
          </a:p>
          <a:p>
            <a:pPr algn="ctr"/>
            <a:r>
              <a:rPr lang="ru-RU" sz="1600">
                <a:solidFill>
                  <a:schemeClr val="bg1"/>
                </a:solidFill>
              </a:rPr>
              <a:t>информации</a:t>
            </a:r>
          </a:p>
          <a:p>
            <a:pPr algn="ctr"/>
            <a:endParaRPr lang="ru-RU" sz="1600">
              <a:solidFill>
                <a:schemeClr val="bg1"/>
              </a:solidFill>
            </a:endParaRPr>
          </a:p>
          <a:p>
            <a:pPr algn="ctr"/>
            <a:endParaRPr lang="ru-RU" sz="1600">
              <a:solidFill>
                <a:schemeClr val="bg1"/>
              </a:solidFill>
            </a:endParaRPr>
          </a:p>
          <a:p>
            <a:pPr algn="ctr"/>
            <a:endParaRPr lang="ru-RU" sz="1600" b="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323850" y="1331913"/>
            <a:ext cx="3600450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>
                <a:solidFill>
                  <a:srgbClr val="AC0000"/>
                </a:solidFill>
              </a:rPr>
              <a:t>Управляемость сферы обращения лекарств за счет</a:t>
            </a:r>
            <a:r>
              <a:rPr lang="en-US" sz="2000">
                <a:solidFill>
                  <a:srgbClr val="AC0000"/>
                </a:solidFill>
              </a:rPr>
              <a:t>:</a:t>
            </a:r>
            <a:endParaRPr lang="ru-RU" sz="2000">
              <a:solidFill>
                <a:srgbClr val="AC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2000">
              <a:solidFill>
                <a:srgbClr val="AC0000"/>
              </a:solidFill>
            </a:endParaRPr>
          </a:p>
        </p:txBody>
      </p:sp>
      <p:sp>
        <p:nvSpPr>
          <p:cNvPr id="31750" name="Rectangle 18"/>
          <p:cNvSpPr>
            <a:spLocks noChangeArrowheads="1"/>
          </p:cNvSpPr>
          <p:nvPr/>
        </p:nvSpPr>
        <p:spPr bwMode="auto">
          <a:xfrm>
            <a:off x="250825" y="1403350"/>
            <a:ext cx="69850" cy="512763"/>
          </a:xfrm>
          <a:prstGeom prst="rect">
            <a:avLst/>
          </a:prstGeom>
          <a:solidFill>
            <a:srgbClr val="BA13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0">
              <a:cs typeface="Arial" charset="0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4067175" y="2276475"/>
            <a:ext cx="1008063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Аптеки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539750" y="2708275"/>
            <a:ext cx="1368425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ЛПУ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250825" y="5661025"/>
            <a:ext cx="2232025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Административные центры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6877050" y="2276475"/>
            <a:ext cx="1655763" cy="360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Дистрибьюторы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3563938" y="5732463"/>
            <a:ext cx="2663825" cy="504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Информационно-аналитические центры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179388" y="4149725"/>
            <a:ext cx="1943100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Производители</a:t>
            </a: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7235825" y="3860800"/>
            <a:ext cx="1800225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Роспотребнадзор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7056438" y="5661025"/>
            <a:ext cx="2087562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1400">
                <a:solidFill>
                  <a:srgbClr val="AC0000"/>
                </a:solidFill>
              </a:rPr>
              <a:t>Росздравнадзор</a:t>
            </a:r>
          </a:p>
        </p:txBody>
      </p:sp>
      <p:pic>
        <p:nvPicPr>
          <p:cNvPr id="31759" name="Picture 15" descr="MCj0434227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85113" y="2708275"/>
            <a:ext cx="860425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Picture 16" descr="MCj0434221000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4300" y="4897438"/>
            <a:ext cx="115252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17" descr="MCj04342230000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65950" y="1341438"/>
            <a:ext cx="846138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18" descr="MCj04342170000[1]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288" y="4868863"/>
            <a:ext cx="1296987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3" name="Picture 19" descr="MCj04342290000[1]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40200" y="1412875"/>
            <a:ext cx="7493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4" name="Picture 20" descr="MCj04342250000[1]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8313" y="1773238"/>
            <a:ext cx="1319212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5" name="Picture 21" descr="MCj02808020000[1]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23850" y="3429000"/>
            <a:ext cx="86995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6" name="Picture 22" descr="MCj0434227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4508500"/>
            <a:ext cx="860425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7" name="AutoShape 23"/>
          <p:cNvSpPr>
            <a:spLocks noChangeArrowheads="1"/>
          </p:cNvSpPr>
          <p:nvPr/>
        </p:nvSpPr>
        <p:spPr bwMode="auto">
          <a:xfrm rot="-3501683">
            <a:off x="2228850" y="2316163"/>
            <a:ext cx="223837" cy="865188"/>
          </a:xfrm>
          <a:prstGeom prst="upDownArrow">
            <a:avLst>
              <a:gd name="adj1" fmla="val 50000"/>
              <a:gd name="adj2" fmla="val 77305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68" name="AutoShape 24"/>
          <p:cNvSpPr>
            <a:spLocks noChangeArrowheads="1"/>
          </p:cNvSpPr>
          <p:nvPr/>
        </p:nvSpPr>
        <p:spPr bwMode="auto">
          <a:xfrm rot="-3501683">
            <a:off x="6548438" y="4108450"/>
            <a:ext cx="223838" cy="865187"/>
          </a:xfrm>
          <a:prstGeom prst="upDownArrow">
            <a:avLst>
              <a:gd name="adj1" fmla="val 50000"/>
              <a:gd name="adj2" fmla="val 77305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69" name="AutoShape 25"/>
          <p:cNvSpPr>
            <a:spLocks noChangeArrowheads="1"/>
          </p:cNvSpPr>
          <p:nvPr/>
        </p:nvSpPr>
        <p:spPr bwMode="auto">
          <a:xfrm rot="-5400000">
            <a:off x="2011363" y="3395663"/>
            <a:ext cx="223837" cy="865187"/>
          </a:xfrm>
          <a:prstGeom prst="upDownArrow">
            <a:avLst>
              <a:gd name="adj1" fmla="val 50000"/>
              <a:gd name="adj2" fmla="val 77305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0" name="AutoShape 26"/>
          <p:cNvSpPr>
            <a:spLocks noChangeArrowheads="1"/>
          </p:cNvSpPr>
          <p:nvPr/>
        </p:nvSpPr>
        <p:spPr bwMode="auto">
          <a:xfrm rot="3501683" flipV="1">
            <a:off x="2082800" y="4116388"/>
            <a:ext cx="223837" cy="865188"/>
          </a:xfrm>
          <a:prstGeom prst="upDownArrow">
            <a:avLst>
              <a:gd name="adj1" fmla="val 50000"/>
              <a:gd name="adj2" fmla="val 77305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1" name="AutoShape 27"/>
          <p:cNvSpPr>
            <a:spLocks noChangeArrowheads="1"/>
          </p:cNvSpPr>
          <p:nvPr/>
        </p:nvSpPr>
        <p:spPr bwMode="auto">
          <a:xfrm rot="-5400000">
            <a:off x="6691313" y="3389313"/>
            <a:ext cx="223837" cy="865187"/>
          </a:xfrm>
          <a:prstGeom prst="upDownArrow">
            <a:avLst>
              <a:gd name="adj1" fmla="val 50000"/>
              <a:gd name="adj2" fmla="val 77305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2" name="AutoShape 28"/>
          <p:cNvSpPr>
            <a:spLocks noChangeArrowheads="1"/>
          </p:cNvSpPr>
          <p:nvPr/>
        </p:nvSpPr>
        <p:spPr bwMode="auto">
          <a:xfrm rot="3501683" flipH="1">
            <a:off x="6259513" y="2244725"/>
            <a:ext cx="223838" cy="865187"/>
          </a:xfrm>
          <a:prstGeom prst="upDownArrow">
            <a:avLst>
              <a:gd name="adj1" fmla="val 50000"/>
              <a:gd name="adj2" fmla="val 77305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3" name="AutoShape 29"/>
          <p:cNvSpPr>
            <a:spLocks noChangeArrowheads="1"/>
          </p:cNvSpPr>
          <p:nvPr/>
        </p:nvSpPr>
        <p:spPr bwMode="auto">
          <a:xfrm>
            <a:off x="4427538" y="4586288"/>
            <a:ext cx="223837" cy="355600"/>
          </a:xfrm>
          <a:prstGeom prst="upDownArrow">
            <a:avLst>
              <a:gd name="adj1" fmla="val 50000"/>
              <a:gd name="adj2" fmla="val 31773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4" name="AutoShape 30"/>
          <p:cNvSpPr>
            <a:spLocks noChangeArrowheads="1"/>
          </p:cNvSpPr>
          <p:nvPr/>
        </p:nvSpPr>
        <p:spPr bwMode="auto">
          <a:xfrm>
            <a:off x="4356100" y="2492375"/>
            <a:ext cx="223838" cy="363538"/>
          </a:xfrm>
          <a:prstGeom prst="upDownArrow">
            <a:avLst>
              <a:gd name="adj1" fmla="val 50000"/>
              <a:gd name="adj2" fmla="val 32482"/>
            </a:avLst>
          </a:prstGeom>
          <a:solidFill>
            <a:srgbClr val="A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5" name="AutoShape 31"/>
          <p:cNvSpPr>
            <a:spLocks noChangeArrowheads="1"/>
          </p:cNvSpPr>
          <p:nvPr/>
        </p:nvSpPr>
        <p:spPr bwMode="auto">
          <a:xfrm>
            <a:off x="2482850" y="1916113"/>
            <a:ext cx="1296988" cy="576262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Совместимость</a:t>
            </a:r>
            <a:endParaRPr lang="ru-RU" sz="1200" b="0"/>
          </a:p>
        </p:txBody>
      </p:sp>
      <p:sp>
        <p:nvSpPr>
          <p:cNvPr id="31776" name="AutoShape 32"/>
          <p:cNvSpPr>
            <a:spLocks noChangeArrowheads="1"/>
          </p:cNvSpPr>
          <p:nvPr/>
        </p:nvSpPr>
        <p:spPr bwMode="auto">
          <a:xfrm>
            <a:off x="1403350" y="2997200"/>
            <a:ext cx="1082675" cy="504825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Сокращение 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затрат</a:t>
            </a:r>
            <a:endParaRPr lang="ru-RU" sz="1200" b="0"/>
          </a:p>
        </p:txBody>
      </p:sp>
      <p:sp>
        <p:nvSpPr>
          <p:cNvPr id="31777" name="AutoShape 33"/>
          <p:cNvSpPr>
            <a:spLocks noChangeArrowheads="1"/>
          </p:cNvSpPr>
          <p:nvPr/>
        </p:nvSpPr>
        <p:spPr bwMode="auto">
          <a:xfrm>
            <a:off x="4643438" y="3789363"/>
            <a:ext cx="1295400" cy="649287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Использование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единых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стандартов</a:t>
            </a:r>
            <a:endParaRPr lang="ru-RU" sz="1200" b="0"/>
          </a:p>
        </p:txBody>
      </p:sp>
      <p:sp>
        <p:nvSpPr>
          <p:cNvPr id="31778" name="AutoShape 34"/>
          <p:cNvSpPr>
            <a:spLocks noChangeArrowheads="1"/>
          </p:cNvSpPr>
          <p:nvPr/>
        </p:nvSpPr>
        <p:spPr bwMode="auto">
          <a:xfrm>
            <a:off x="2987675" y="3789363"/>
            <a:ext cx="1295400" cy="649287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Единый язык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обмена 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информацией</a:t>
            </a:r>
            <a:endParaRPr lang="ru-RU" sz="1200" b="0"/>
          </a:p>
        </p:txBody>
      </p:sp>
      <p:sp>
        <p:nvSpPr>
          <p:cNvPr id="31779" name="AutoShape 35"/>
          <p:cNvSpPr>
            <a:spLocks noChangeArrowheads="1"/>
          </p:cNvSpPr>
          <p:nvPr/>
        </p:nvSpPr>
        <p:spPr bwMode="auto">
          <a:xfrm>
            <a:off x="2411413" y="4868863"/>
            <a:ext cx="1223962" cy="865187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Оперативность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получения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необходимой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информации</a:t>
            </a:r>
            <a:endParaRPr lang="ru-RU" sz="1200" b="0"/>
          </a:p>
        </p:txBody>
      </p:sp>
      <p:sp>
        <p:nvSpPr>
          <p:cNvPr id="31780" name="AutoShape 36"/>
          <p:cNvSpPr>
            <a:spLocks noChangeArrowheads="1"/>
          </p:cNvSpPr>
          <p:nvPr/>
        </p:nvSpPr>
        <p:spPr bwMode="auto">
          <a:xfrm>
            <a:off x="5940425" y="4797425"/>
            <a:ext cx="1082675" cy="792163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Увеличение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Объёма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доступной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информации</a:t>
            </a:r>
          </a:p>
        </p:txBody>
      </p:sp>
      <p:sp>
        <p:nvSpPr>
          <p:cNvPr id="31781" name="AutoShape 37"/>
          <p:cNvSpPr>
            <a:spLocks noChangeArrowheads="1"/>
          </p:cNvSpPr>
          <p:nvPr/>
        </p:nvSpPr>
        <p:spPr bwMode="auto">
          <a:xfrm>
            <a:off x="5364163" y="1987550"/>
            <a:ext cx="1082675" cy="504825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Сокращение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ошибок</a:t>
            </a:r>
          </a:p>
        </p:txBody>
      </p:sp>
      <p:sp>
        <p:nvSpPr>
          <p:cNvPr id="31782" name="AutoShape 38"/>
          <p:cNvSpPr>
            <a:spLocks noChangeArrowheads="1"/>
          </p:cNvSpPr>
          <p:nvPr/>
        </p:nvSpPr>
        <p:spPr bwMode="auto">
          <a:xfrm>
            <a:off x="6516688" y="2852738"/>
            <a:ext cx="1223962" cy="647700"/>
          </a:xfrm>
          <a:prstGeom prst="roundRect">
            <a:avLst>
              <a:gd name="adj" fmla="val 16667"/>
            </a:avLst>
          </a:prstGeom>
          <a:solidFill>
            <a:srgbClr val="AC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Оперативность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в принятии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решений</a:t>
            </a:r>
            <a:endParaRPr lang="ru-RU" sz="1200" b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086A0111-1D83-4C0F-92EC-8D26CC2B2101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60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87043" name="Rectangle 10"/>
          <p:cNvSpPr>
            <a:spLocks noChangeArrowheads="1"/>
          </p:cNvSpPr>
          <p:nvPr/>
        </p:nvSpPr>
        <p:spPr bwMode="auto">
          <a:xfrm>
            <a:off x="1476375" y="44450"/>
            <a:ext cx="74168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r>
              <a:rPr lang="ru-RU" sz="2400">
                <a:solidFill>
                  <a:schemeClr val="bg1"/>
                </a:solidFill>
              </a:rPr>
              <a:t>Решение заседания президиума Совета при </a:t>
            </a:r>
          </a:p>
          <a:p>
            <a:pPr marL="342900" indent="-342900">
              <a:spcBef>
                <a:spcPct val="10000"/>
              </a:spcBef>
            </a:pPr>
            <a:r>
              <a:rPr lang="ru-RU" sz="2400">
                <a:solidFill>
                  <a:schemeClr val="bg1"/>
                </a:solidFill>
              </a:rPr>
              <a:t>Президенте РФ</a:t>
            </a:r>
          </a:p>
        </p:txBody>
      </p:sp>
      <p:pic>
        <p:nvPicPr>
          <p:cNvPr id="87044" name="Picture 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20775" y="1146175"/>
            <a:ext cx="6691313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92B0D477-6FF5-4BB8-9887-537DB66FC5A4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61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88067" name="Rectangle 10"/>
          <p:cNvSpPr>
            <a:spLocks noChangeArrowheads="1"/>
          </p:cNvSpPr>
          <p:nvPr/>
        </p:nvSpPr>
        <p:spPr bwMode="auto">
          <a:xfrm>
            <a:off x="1547813" y="44450"/>
            <a:ext cx="74168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r>
              <a:rPr lang="ru-RU" sz="2400">
                <a:solidFill>
                  <a:schemeClr val="bg1"/>
                </a:solidFill>
              </a:rPr>
              <a:t>Требования содержат информацию об</a:t>
            </a:r>
          </a:p>
          <a:p>
            <a:pPr marL="342900" indent="-342900">
              <a:spcBef>
                <a:spcPct val="10000"/>
              </a:spcBef>
            </a:pPr>
            <a:r>
              <a:rPr lang="en-US" sz="2400">
                <a:solidFill>
                  <a:schemeClr val="bg1"/>
                </a:solidFill>
              </a:rPr>
              <a:t>“</a:t>
            </a:r>
            <a:r>
              <a:rPr lang="ru-RU" sz="2400">
                <a:solidFill>
                  <a:schemeClr val="bg1"/>
                </a:solidFill>
              </a:rPr>
              <a:t>Управление аптечной деятельностью</a:t>
            </a:r>
            <a:r>
              <a:rPr lang="en-US" sz="2400">
                <a:solidFill>
                  <a:schemeClr val="bg1"/>
                </a:solidFill>
              </a:rPr>
              <a:t>”</a:t>
            </a:r>
            <a:endParaRPr lang="ru-RU" sz="2400">
              <a:solidFill>
                <a:schemeClr val="bg1"/>
              </a:solidFill>
            </a:endParaRPr>
          </a:p>
        </p:txBody>
      </p:sp>
      <p:pic>
        <p:nvPicPr>
          <p:cNvPr id="88068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908050"/>
            <a:ext cx="6142038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2276475"/>
            <a:ext cx="5975350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30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950" y="4397375"/>
            <a:ext cx="9001125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31" name="AutoShape 11"/>
          <p:cNvSpPr>
            <a:spLocks noChangeArrowheads="1"/>
          </p:cNvSpPr>
          <p:nvPr/>
        </p:nvSpPr>
        <p:spPr bwMode="auto">
          <a:xfrm>
            <a:off x="179388" y="981075"/>
            <a:ext cx="3527425" cy="936625"/>
          </a:xfrm>
          <a:prstGeom prst="roundRect">
            <a:avLst>
              <a:gd name="adj" fmla="val 16667"/>
            </a:avLst>
          </a:prstGeom>
          <a:solidFill>
            <a:srgbClr val="66669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</a:pPr>
            <a:r>
              <a:rPr lang="ru-RU" sz="1400">
                <a:solidFill>
                  <a:schemeClr val="bg1"/>
                </a:solidFill>
              </a:rPr>
              <a:t>СОДЕРЖИТ ИНФОРМАЦИЮ ОБ УПРАВЛЕНИИ АПТЕЧНОЙ ДЕЯТЕЛЬНОСТЬЮ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3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B183B0EC-F025-44AE-B85A-FE37D643FBC3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62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89091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pic>
        <p:nvPicPr>
          <p:cNvPr id="89092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908050"/>
            <a:ext cx="68119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7663" y="2751138"/>
            <a:ext cx="6049962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953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4508500"/>
            <a:ext cx="87852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5" name="Rectangle 10"/>
          <p:cNvSpPr>
            <a:spLocks noChangeArrowheads="1"/>
          </p:cNvSpPr>
          <p:nvPr/>
        </p:nvSpPr>
        <p:spPr bwMode="auto">
          <a:xfrm>
            <a:off x="1547813" y="44450"/>
            <a:ext cx="74168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r>
              <a:rPr lang="ru-RU" sz="2400">
                <a:solidFill>
                  <a:schemeClr val="bg1"/>
                </a:solidFill>
              </a:rPr>
              <a:t>Требования содержат информацию о</a:t>
            </a:r>
          </a:p>
          <a:p>
            <a:pPr marL="342900" indent="-342900">
              <a:spcBef>
                <a:spcPct val="10000"/>
              </a:spcBef>
            </a:pPr>
            <a:r>
              <a:rPr lang="en-US" sz="2400">
                <a:solidFill>
                  <a:schemeClr val="bg1"/>
                </a:solidFill>
              </a:rPr>
              <a:t>“</a:t>
            </a:r>
            <a:r>
              <a:rPr lang="ru-RU" sz="2400">
                <a:solidFill>
                  <a:schemeClr val="bg1"/>
                </a:solidFill>
              </a:rPr>
              <a:t>Управление аптечной деятельностью</a:t>
            </a:r>
            <a:r>
              <a:rPr lang="en-US" sz="2400">
                <a:solidFill>
                  <a:schemeClr val="bg1"/>
                </a:solidFill>
              </a:rPr>
              <a:t>”</a:t>
            </a:r>
            <a:endParaRPr lang="ru-RU" sz="2400">
              <a:solidFill>
                <a:schemeClr val="bg1"/>
              </a:solidFill>
            </a:endParaRPr>
          </a:p>
        </p:txBody>
      </p:sp>
      <p:sp>
        <p:nvSpPr>
          <p:cNvPr id="594955" name="AutoShape 11"/>
          <p:cNvSpPr>
            <a:spLocks noChangeArrowheads="1"/>
          </p:cNvSpPr>
          <p:nvPr/>
        </p:nvSpPr>
        <p:spPr bwMode="auto">
          <a:xfrm>
            <a:off x="179388" y="1123950"/>
            <a:ext cx="3527425" cy="936625"/>
          </a:xfrm>
          <a:prstGeom prst="roundRect">
            <a:avLst>
              <a:gd name="adj" fmla="val 16667"/>
            </a:avLst>
          </a:prstGeom>
          <a:solidFill>
            <a:srgbClr val="66669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</a:pPr>
            <a:r>
              <a:rPr lang="ru-RU" sz="1400">
                <a:solidFill>
                  <a:schemeClr val="bg1"/>
                </a:solidFill>
              </a:rPr>
              <a:t>СОДЕРЖИТ ИНФОРМАЦИЮ ОБ УПРАВЛЕНИИ АПТЕЧНОЙ ДЕЯТЕЛЬНОСТЬЮ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4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4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95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B1CE3CE0-B7A3-4EE6-9903-445459E11D7D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63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pic>
        <p:nvPicPr>
          <p:cNvPr id="90115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981075"/>
            <a:ext cx="6408738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6" name="Rectangle 10"/>
          <p:cNvSpPr>
            <a:spLocks noChangeArrowheads="1"/>
          </p:cNvSpPr>
          <p:nvPr/>
        </p:nvSpPr>
        <p:spPr bwMode="auto">
          <a:xfrm>
            <a:off x="1547813" y="44450"/>
            <a:ext cx="74882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marL="342900" indent="-342900"/>
            <a:r>
              <a:rPr lang="ru-RU">
                <a:solidFill>
                  <a:schemeClr val="bg1"/>
                </a:solidFill>
              </a:rPr>
              <a:t>СОСТАВ РЕГИОНАЛЬНОГО ФРАГМЕНТА ЕДИНОЙ ИНФОРМАЦИОННОЙ СИСТЕМЫ В СФЕРЕ ЗДРАВООХРАНЕНИЯ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C1F6875D-48FB-4695-AA4B-2D8D2E9A7672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64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pic>
        <p:nvPicPr>
          <p:cNvPr id="91139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0450" y="981075"/>
            <a:ext cx="4186238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1547813" y="117475"/>
            <a:ext cx="748823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marL="342900" indent="-342900"/>
            <a:r>
              <a:rPr lang="ru-RU">
                <a:solidFill>
                  <a:schemeClr val="bg1"/>
                </a:solidFill>
              </a:rPr>
              <a:t>СОСТАВ РЕГИОНАЛЬНОГО ФРАГМЕНТА ЕДИНОЙ ИНФОРМАЦИОННОЙ СИСТЕМЫ В СФЕРЕ ЗДРАВООХРАНЕНИЯ</a:t>
            </a:r>
          </a:p>
        </p:txBody>
      </p:sp>
      <p:pic>
        <p:nvPicPr>
          <p:cNvPr id="598026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13" y="3770313"/>
            <a:ext cx="907256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8027" name="AutoShape 11"/>
          <p:cNvSpPr>
            <a:spLocks noChangeArrowheads="1"/>
          </p:cNvSpPr>
          <p:nvPr/>
        </p:nvSpPr>
        <p:spPr bwMode="auto">
          <a:xfrm>
            <a:off x="107950" y="1125538"/>
            <a:ext cx="2160588" cy="1655762"/>
          </a:xfrm>
          <a:prstGeom prst="roundRect">
            <a:avLst>
              <a:gd name="adj" fmla="val 16667"/>
            </a:avLst>
          </a:prstGeom>
          <a:solidFill>
            <a:srgbClr val="66669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</a:pPr>
            <a:r>
              <a:rPr lang="ru-RU" sz="1400">
                <a:solidFill>
                  <a:schemeClr val="bg1"/>
                </a:solidFill>
              </a:rPr>
              <a:t>СОДЕРЖИТ ИНФОРМАЦИЮ ОБ УПРАВЛЕНИИ АПТЕЧНОЙ ДЕЯТЕЛЬНОСТЬЮ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8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8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8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8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02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02313663-A44A-4C67-A3BB-9AA7B7F422BC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65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92163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92164" name="Rectangle 8"/>
          <p:cNvSpPr>
            <a:spLocks noChangeArrowheads="1"/>
          </p:cNvSpPr>
          <p:nvPr/>
        </p:nvSpPr>
        <p:spPr bwMode="auto">
          <a:xfrm>
            <a:off x="1547813" y="44450"/>
            <a:ext cx="75961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000">
                <a:solidFill>
                  <a:schemeClr val="bg1"/>
                </a:solidFill>
              </a:rPr>
              <a:t>Соглашение Администраций регионов с Министерством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000">
                <a:solidFill>
                  <a:schemeClr val="bg1"/>
                </a:solidFill>
              </a:rPr>
              <a:t>здравоохранение и социального развития РФ</a:t>
            </a:r>
          </a:p>
        </p:txBody>
      </p:sp>
      <p:pic>
        <p:nvPicPr>
          <p:cNvPr id="92165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989138"/>
            <a:ext cx="423068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Rectangle 10"/>
          <p:cNvSpPr>
            <a:spLocks noChangeArrowheads="1"/>
          </p:cNvSpPr>
          <p:nvPr/>
        </p:nvSpPr>
        <p:spPr bwMode="auto">
          <a:xfrm>
            <a:off x="106363" y="1125538"/>
            <a:ext cx="48974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marL="342900" indent="-342900">
              <a:spcBef>
                <a:spcPct val="10000"/>
              </a:spcBef>
            </a:pPr>
            <a:r>
              <a:rPr lang="ru-RU" sz="1400">
                <a:solidFill>
                  <a:srgbClr val="28517A"/>
                </a:solidFill>
              </a:rPr>
              <a:t>Пример соглашения Липецкой области о финансовом </a:t>
            </a:r>
          </a:p>
          <a:p>
            <a:pPr marL="342900" indent="-342900">
              <a:spcBef>
                <a:spcPct val="10000"/>
              </a:spcBef>
            </a:pPr>
            <a:r>
              <a:rPr lang="ru-RU" sz="1400">
                <a:solidFill>
                  <a:srgbClr val="28517A"/>
                </a:solidFill>
              </a:rPr>
              <a:t>обеспечении программы модернизации здравоохра-</a:t>
            </a:r>
          </a:p>
          <a:p>
            <a:pPr marL="342900" indent="-342900">
              <a:spcBef>
                <a:spcPct val="10000"/>
              </a:spcBef>
            </a:pPr>
            <a:r>
              <a:rPr lang="ru-RU" sz="1400">
                <a:solidFill>
                  <a:srgbClr val="28517A"/>
                </a:solidFill>
              </a:rPr>
              <a:t>нения Липецкой области на 2011-2012 годы</a:t>
            </a:r>
          </a:p>
        </p:txBody>
      </p:sp>
      <p:pic>
        <p:nvPicPr>
          <p:cNvPr id="92167" name="Picture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2205038"/>
            <a:ext cx="385445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8" name="Picture 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363" y="908050"/>
            <a:ext cx="37433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2674" name="AutoShape 18"/>
          <p:cNvSpPr>
            <a:spLocks noChangeArrowheads="1"/>
          </p:cNvSpPr>
          <p:nvPr/>
        </p:nvSpPr>
        <p:spPr bwMode="auto">
          <a:xfrm>
            <a:off x="2124075" y="2565400"/>
            <a:ext cx="4751388" cy="18002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70000"/>
              </a:lnSpc>
            </a:pPr>
            <a:r>
              <a:rPr lang="ru-RU">
                <a:solidFill>
                  <a:schemeClr val="bg1"/>
                </a:solidFill>
              </a:rPr>
              <a:t>НЕ СОДЕРЖИТ ИНФОРМАЦИЮ ОБ УПРАВЛЕНИИ АПТЕЧНОЙ ДЕЯТЕЛЬНОСТЬЮ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2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2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2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267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7043998A-8DA2-40C6-AD0C-641FB1EDE9F2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66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0" y="0"/>
            <a:ext cx="9144000" cy="836613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1029" name="Rectangle 40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0" name="Rectangle 55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1" name="Rectangle 69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2" name="Rectangle 83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1033" name="Rectangle 97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1034" name="Rectangle 111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1035" name="Rectangle 125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1036" name="Rectangle 139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1037" name="Rectangle 153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sp>
        <p:nvSpPr>
          <p:cNvPr id="1038" name="Rectangle 180"/>
          <p:cNvSpPr>
            <a:spLocks noChangeArrowheads="1"/>
          </p:cNvSpPr>
          <p:nvPr/>
        </p:nvSpPr>
        <p:spPr bwMode="auto">
          <a:xfrm>
            <a:off x="1449388" y="-193675"/>
            <a:ext cx="4413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9" name="Text Box 3"/>
          <p:cNvSpPr txBox="1">
            <a:spLocks noChangeArrowheads="1"/>
          </p:cNvSpPr>
          <p:nvPr/>
        </p:nvSpPr>
        <p:spPr bwMode="auto">
          <a:xfrm>
            <a:off x="990600" y="1827213"/>
            <a:ext cx="7621588" cy="742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6762" tIns="48381" rIns="96762" bIns="48381">
            <a:spAutoFit/>
          </a:bodyPr>
          <a:lstStyle/>
          <a:p>
            <a:pPr defTabSz="912813"/>
            <a:r>
              <a:rPr lang="ru-RU" sz="4200"/>
              <a:t>… Вопросы ?</a:t>
            </a:r>
          </a:p>
        </p:txBody>
      </p:sp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4071938" y="3357563"/>
          <a:ext cx="2857500" cy="2428875"/>
        </p:xfrm>
        <a:graphic>
          <a:graphicData uri="http://schemas.openxmlformats.org/presentationml/2006/ole">
            <p:oleObj spid="_x0000_s1026" name="ClipArt" r:id="rId4" imgW="2309760" imgH="1869840" progId="MS_ClipArt_Gallery.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A1ED7B53-550B-4526-AB05-B86044AE3743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67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93187" name="Rectangle 6"/>
          <p:cNvSpPr>
            <a:spLocks noChangeArrowheads="1"/>
          </p:cNvSpPr>
          <p:nvPr/>
        </p:nvSpPr>
        <p:spPr bwMode="auto">
          <a:xfrm>
            <a:off x="612775" y="981075"/>
            <a:ext cx="23161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2400">
              <a:solidFill>
                <a:srgbClr val="AC0000"/>
              </a:solidFill>
            </a:endParaRPr>
          </a:p>
        </p:txBody>
      </p:sp>
      <p:sp>
        <p:nvSpPr>
          <p:cNvPr id="70659" name="AutoShape 7"/>
          <p:cNvSpPr>
            <a:spLocks noChangeArrowheads="1"/>
          </p:cNvSpPr>
          <p:nvPr/>
        </p:nvSpPr>
        <p:spPr bwMode="invGray">
          <a:xfrm>
            <a:off x="1103313" y="1449387"/>
            <a:ext cx="6911975" cy="1223964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5024438" algn="l"/>
              </a:tabLst>
              <a:defRPr/>
            </a:pPr>
            <a:r>
              <a:rPr lang="ru-RU" sz="3600" b="0">
                <a:solidFill>
                  <a:schemeClr val="bg1"/>
                </a:solidFill>
                <a:latin typeface="Calibri" pitchFamily="34" charset="0"/>
              </a:rPr>
              <a:t>СПАСИБО ЗА ВНИМАНИЕ!</a:t>
            </a:r>
          </a:p>
        </p:txBody>
      </p:sp>
      <p:sp>
        <p:nvSpPr>
          <p:cNvPr id="93191" name="Rectangle 12"/>
          <p:cNvSpPr>
            <a:spLocks noChangeArrowheads="1"/>
          </p:cNvSpPr>
          <p:nvPr/>
        </p:nvSpPr>
        <p:spPr bwMode="auto">
          <a:xfrm>
            <a:off x="2411413" y="4797425"/>
            <a:ext cx="46815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>
                <a:solidFill>
                  <a:schemeClr val="tx2"/>
                </a:solidFill>
              </a:rPr>
              <a:t>http://www.rlsnet.ru</a:t>
            </a:r>
          </a:p>
        </p:txBody>
      </p:sp>
      <p:sp>
        <p:nvSpPr>
          <p:cNvPr id="93192" name="Прямоугольник 8"/>
          <p:cNvSpPr>
            <a:spLocks noChangeArrowheads="1"/>
          </p:cNvSpPr>
          <p:nvPr/>
        </p:nvSpPr>
        <p:spPr bwMode="auto">
          <a:xfrm>
            <a:off x="1763713" y="3068638"/>
            <a:ext cx="489585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2000">
                <a:solidFill>
                  <a:srgbClr val="254B71"/>
                </a:solidFill>
              </a:rPr>
              <a:t>Д.э.н., проф. Г. Л. Вышковский,</a:t>
            </a:r>
          </a:p>
          <a:p>
            <a:pPr>
              <a:lnSpc>
                <a:spcPct val="110000"/>
              </a:lnSpc>
            </a:pPr>
            <a:r>
              <a:rPr lang="ru-RU" sz="2000">
                <a:solidFill>
                  <a:srgbClr val="254B71"/>
                </a:solidFill>
              </a:rPr>
              <a:t>президент Группы компаний РЛС</a:t>
            </a:r>
            <a:r>
              <a:rPr lang="ru-RU" sz="2000" baseline="30000">
                <a:solidFill>
                  <a:srgbClr val="254B71"/>
                </a:solidFill>
                <a:sym typeface="Symbol" pitchFamily="18" charset="2"/>
              </a:rPr>
              <a:t></a:t>
            </a:r>
            <a:endParaRPr lang="ru-RU" sz="2000">
              <a:solidFill>
                <a:srgbClr val="254B71"/>
              </a:solidFill>
              <a:sym typeface="Symbol" pitchFamily="18" charset="2"/>
            </a:endParaRPr>
          </a:p>
          <a:p>
            <a:pPr>
              <a:lnSpc>
                <a:spcPct val="110000"/>
              </a:lnSpc>
            </a:pPr>
            <a:r>
              <a:rPr lang="en-US" sz="1600">
                <a:solidFill>
                  <a:srgbClr val="254B71"/>
                </a:solidFill>
                <a:sym typeface="Symbol" pitchFamily="18" charset="2"/>
              </a:rPr>
              <a:t>GLV@RLSNET.RU</a:t>
            </a:r>
          </a:p>
          <a:p>
            <a:pPr>
              <a:lnSpc>
                <a:spcPct val="110000"/>
              </a:lnSpc>
            </a:pPr>
            <a:r>
              <a:rPr lang="en-US" sz="1600">
                <a:solidFill>
                  <a:srgbClr val="254B71"/>
                </a:solidFill>
                <a:sym typeface="Symbol" pitchFamily="18" charset="2"/>
              </a:rPr>
              <a:t>RLSGLV@GMAIL.COM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4"/>
          <p:cNvSpPr txBox="1">
            <a:spLocks noGrp="1" noChangeArrowheads="1"/>
          </p:cNvSpPr>
          <p:nvPr/>
        </p:nvSpPr>
        <p:spPr bwMode="auto">
          <a:xfrm>
            <a:off x="7912100" y="6381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E2B6E7AF-D1AE-4869-9081-CC1828E77980}" type="slidenum">
              <a:rPr lang="ru-RU" sz="1600" b="0">
                <a:solidFill>
                  <a:schemeClr val="bg1"/>
                </a:solidFill>
                <a:latin typeface="FranklinGothicBookC" pitchFamily="82" charset="0"/>
                <a:cs typeface="Arial" charset="0"/>
              </a:rPr>
              <a:pPr algn="r"/>
              <a:t>7</a:t>
            </a:fld>
            <a:endParaRPr lang="ru-RU" sz="1600" b="0">
              <a:solidFill>
                <a:schemeClr val="bg1"/>
              </a:solidFill>
              <a:latin typeface="FranklinGothicBookC" pitchFamily="82" charset="0"/>
              <a:cs typeface="Arial" charset="0"/>
            </a:endParaRPr>
          </a:p>
        </p:txBody>
      </p:sp>
      <p:sp>
        <p:nvSpPr>
          <p:cNvPr id="32771" name="Rectangle 7"/>
          <p:cNvSpPr>
            <a:spLocks noChangeArrowheads="1"/>
          </p:cNvSpPr>
          <p:nvPr/>
        </p:nvSpPr>
        <p:spPr bwMode="auto">
          <a:xfrm>
            <a:off x="-612775" y="404813"/>
            <a:ext cx="77755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>
              <a:solidFill>
                <a:srgbClr val="AC0000"/>
              </a:solidFill>
            </a:endParaRPr>
          </a:p>
        </p:txBody>
      </p:sp>
      <p:sp>
        <p:nvSpPr>
          <p:cNvPr id="32772" name="Rectangle 10"/>
          <p:cNvSpPr>
            <a:spLocks noChangeArrowheads="1"/>
          </p:cNvSpPr>
          <p:nvPr/>
        </p:nvSpPr>
        <p:spPr bwMode="auto">
          <a:xfrm>
            <a:off x="323850" y="1989138"/>
            <a:ext cx="8640763" cy="30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marL="342900" indent="-342900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ГРЛС, РЕЕСТР РОСПОТРЕБНАДЗОРА, </a:t>
            </a:r>
          </a:p>
          <a:p>
            <a:pPr marL="342900" indent="-342900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ТАМОЖЕННАЯ СТАТИСТИКА, </a:t>
            </a:r>
          </a:p>
          <a:p>
            <a:pPr marL="342900" indent="-342900">
              <a:spcBef>
                <a:spcPct val="10000"/>
              </a:spcBef>
            </a:pPr>
            <a:endParaRPr lang="ru-RU" sz="2800">
              <a:solidFill>
                <a:srgbClr val="28517A"/>
              </a:solidFill>
            </a:endParaRPr>
          </a:p>
          <a:p>
            <a:pPr marL="342900" indent="-342900">
              <a:spcBef>
                <a:spcPct val="10000"/>
              </a:spcBef>
            </a:pPr>
            <a:r>
              <a:rPr lang="ru-RU" sz="2800">
                <a:solidFill>
                  <a:srgbClr val="28517A"/>
                </a:solidFill>
              </a:rPr>
              <a:t>ИНФОРМАЦИЯ ОТ СУБЪЕКТОВ СОЛ – УЧАСТНИКОВ ЕИП</a:t>
            </a:r>
          </a:p>
        </p:txBody>
      </p:sp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1692275" y="188913"/>
            <a:ext cx="7200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ИСТОЧНИКИ  НАПОЛНЕНИЯ  АИС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2E583E4-3F35-4A0D-8DB8-F4342BA54860}" type="slidenum">
              <a:rPr lang="ru-RU" smtClean="0"/>
              <a:pPr/>
              <a:t>8</a:t>
            </a:fld>
            <a:endParaRPr lang="ru-RU" smtClean="0"/>
          </a:p>
        </p:txBody>
      </p:sp>
      <p:pic>
        <p:nvPicPr>
          <p:cNvPr id="33795" name="Picture 2" descr="opl-12_2_comp_Page_02_111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5213" y="1268413"/>
            <a:ext cx="473075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14"/>
          <p:cNvSpPr txBox="1">
            <a:spLocks noGrp="1" noChangeArrowheads="1"/>
          </p:cNvSpPr>
          <p:nvPr/>
        </p:nvSpPr>
        <p:spPr bwMode="auto">
          <a:xfrm>
            <a:off x="250825" y="64087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/>
            <a:fld id="{29A30022-0386-4546-A236-F025F87196C0}" type="slidenum">
              <a:rPr lang="ru-RU" sz="1200" b="0">
                <a:solidFill>
                  <a:schemeClr val="bg1"/>
                </a:solidFill>
                <a:cs typeface="Arial" charset="0"/>
              </a:rPr>
              <a:pPr algn="r"/>
              <a:t>8</a:t>
            </a:fld>
            <a:endParaRPr lang="ru-RU" sz="1200" b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695950" y="2339975"/>
            <a:ext cx="1223963" cy="547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название действующего вещества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2555875" y="1484313"/>
            <a:ext cx="935038" cy="182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дозировка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932363" y="1484313"/>
            <a:ext cx="1079500" cy="547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количество препарата в упаковке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653088" y="4359275"/>
            <a:ext cx="1079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название препарата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5637213" y="3351213"/>
            <a:ext cx="1008062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7200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условия хранения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4859338" y="5511800"/>
            <a:ext cx="792162" cy="55399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rgbClr val="003366"/>
                </a:solidFill>
              </a:rPr>
              <a:t>    серия,</a:t>
            </a:r>
          </a:p>
          <a:p>
            <a:pPr>
              <a:defRPr/>
            </a:pPr>
            <a:r>
              <a:rPr lang="ru-RU" sz="1200">
                <a:solidFill>
                  <a:srgbClr val="003366"/>
                </a:solidFill>
              </a:rPr>
              <a:t>    срок            годности</a:t>
            </a:r>
          </a:p>
        </p:txBody>
      </p:sp>
      <p:sp>
        <p:nvSpPr>
          <p:cNvPr id="33805" name="Text Box 11"/>
          <p:cNvSpPr txBox="1">
            <a:spLocks noChangeArrowheads="1"/>
          </p:cNvSpPr>
          <p:nvPr/>
        </p:nvSpPr>
        <p:spPr bwMode="auto">
          <a:xfrm>
            <a:off x="5651500" y="3856038"/>
            <a:ext cx="1296988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знак оригинальности</a:t>
            </a:r>
          </a:p>
        </p:txBody>
      </p:sp>
      <p:sp>
        <p:nvSpPr>
          <p:cNvPr id="33806" name="Text Box 12"/>
          <p:cNvSpPr txBox="1">
            <a:spLocks noChangeArrowheads="1"/>
          </p:cNvSpPr>
          <p:nvPr/>
        </p:nvSpPr>
        <p:spPr bwMode="auto">
          <a:xfrm>
            <a:off x="3203575" y="5516563"/>
            <a:ext cx="1368425" cy="54768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условия отпуска в аптечных учреждениях</a:t>
            </a:r>
          </a:p>
        </p:txBody>
      </p:sp>
      <p:sp>
        <p:nvSpPr>
          <p:cNvPr id="33807" name="Text Box 13"/>
          <p:cNvSpPr txBox="1">
            <a:spLocks noChangeArrowheads="1"/>
          </p:cNvSpPr>
          <p:nvPr/>
        </p:nvSpPr>
        <p:spPr bwMode="auto">
          <a:xfrm>
            <a:off x="2089150" y="5511800"/>
            <a:ext cx="1187450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способ применения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107950" y="5511800"/>
            <a:ext cx="1655763" cy="3651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rgbClr val="003366"/>
                </a:solidFill>
              </a:rPr>
              <a:t>№ регистрационного удостоверения</a:t>
            </a:r>
          </a:p>
        </p:txBody>
      </p:sp>
      <p:sp>
        <p:nvSpPr>
          <p:cNvPr id="33811" name="Text Box 15"/>
          <p:cNvSpPr txBox="1">
            <a:spLocks noChangeArrowheads="1"/>
          </p:cNvSpPr>
          <p:nvPr/>
        </p:nvSpPr>
        <p:spPr bwMode="auto">
          <a:xfrm>
            <a:off x="107950" y="2349500"/>
            <a:ext cx="720725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логотип фирмы</a:t>
            </a:r>
          </a:p>
        </p:txBody>
      </p:sp>
      <p:sp>
        <p:nvSpPr>
          <p:cNvPr id="33812" name="Text Box 16"/>
          <p:cNvSpPr txBox="1">
            <a:spLocks noChangeArrowheads="1"/>
          </p:cNvSpPr>
          <p:nvPr/>
        </p:nvSpPr>
        <p:spPr bwMode="auto">
          <a:xfrm>
            <a:off x="107950" y="2924175"/>
            <a:ext cx="1187450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фирма-производитель</a:t>
            </a:r>
          </a:p>
        </p:txBody>
      </p:sp>
      <p:sp>
        <p:nvSpPr>
          <p:cNvPr id="33813" name="Text Box 17"/>
          <p:cNvSpPr txBox="1">
            <a:spLocks noChangeArrowheads="1"/>
          </p:cNvSpPr>
          <p:nvPr/>
        </p:nvSpPr>
        <p:spPr bwMode="auto">
          <a:xfrm>
            <a:off x="107950" y="3500438"/>
            <a:ext cx="1258888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страна (город) - производитель</a:t>
            </a:r>
          </a:p>
        </p:txBody>
      </p:sp>
      <p:sp>
        <p:nvSpPr>
          <p:cNvPr id="33814" name="Text Box 18"/>
          <p:cNvSpPr txBox="1">
            <a:spLocks noChangeArrowheads="1"/>
          </p:cNvSpPr>
          <p:nvPr/>
        </p:nvSpPr>
        <p:spPr bwMode="auto">
          <a:xfrm>
            <a:off x="107950" y="4076700"/>
            <a:ext cx="936625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штрих-код</a:t>
            </a:r>
          </a:p>
        </p:txBody>
      </p:sp>
      <p:sp>
        <p:nvSpPr>
          <p:cNvPr id="33815" name="Text Box 19"/>
          <p:cNvSpPr txBox="1">
            <a:spLocks noChangeArrowheads="1"/>
          </p:cNvSpPr>
          <p:nvPr/>
        </p:nvSpPr>
        <p:spPr bwMode="auto">
          <a:xfrm>
            <a:off x="3563938" y="1484313"/>
            <a:ext cx="11525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>
                <a:solidFill>
                  <a:srgbClr val="003366"/>
                </a:solidFill>
              </a:rPr>
              <a:t>лекарственная форма</a:t>
            </a:r>
          </a:p>
        </p:txBody>
      </p:sp>
      <p:pic>
        <p:nvPicPr>
          <p:cNvPr id="33816" name="Picture 20" descr="Лекформ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75488" y="1412875"/>
            <a:ext cx="557212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7" name="Picture 21" descr="Первичная упаковк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27863" y="2420938"/>
            <a:ext cx="83820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8" name="Picture 22" descr="Вторичная упаковк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02463" y="4365625"/>
            <a:ext cx="903287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19" name="Line 23"/>
          <p:cNvSpPr>
            <a:spLocks noChangeShapeType="1"/>
          </p:cNvSpPr>
          <p:nvPr/>
        </p:nvSpPr>
        <p:spPr bwMode="auto">
          <a:xfrm>
            <a:off x="6958013" y="1555750"/>
            <a:ext cx="0" cy="4537075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33820" name="AutoShape 24"/>
          <p:cNvCxnSpPr>
            <a:cxnSpLocks noChangeShapeType="1"/>
          </p:cNvCxnSpPr>
          <p:nvPr/>
        </p:nvCxnSpPr>
        <p:spPr bwMode="auto">
          <a:xfrm rot="-5400000">
            <a:off x="686594" y="4579144"/>
            <a:ext cx="1182687" cy="682625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1" name="AutoShape 25"/>
          <p:cNvCxnSpPr>
            <a:cxnSpLocks noChangeShapeType="1"/>
            <a:stCxn id="33814" idx="3"/>
          </p:cNvCxnSpPr>
          <p:nvPr/>
        </p:nvCxnSpPr>
        <p:spPr bwMode="auto">
          <a:xfrm flipV="1">
            <a:off x="1044575" y="3976688"/>
            <a:ext cx="496888" cy="192087"/>
          </a:xfrm>
          <a:prstGeom prst="bentConnector3">
            <a:avLst>
              <a:gd name="adj1" fmla="val 49838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2" name="AutoShape 26"/>
          <p:cNvCxnSpPr>
            <a:cxnSpLocks noChangeShapeType="1"/>
            <a:stCxn id="33813" idx="3"/>
          </p:cNvCxnSpPr>
          <p:nvPr/>
        </p:nvCxnSpPr>
        <p:spPr bwMode="auto">
          <a:xfrm flipV="1">
            <a:off x="1366838" y="3546475"/>
            <a:ext cx="360362" cy="136525"/>
          </a:xfrm>
          <a:prstGeom prst="bentConnector3">
            <a:avLst>
              <a:gd name="adj1" fmla="val 49778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3" name="AutoShape 27"/>
          <p:cNvCxnSpPr>
            <a:cxnSpLocks noChangeShapeType="1"/>
            <a:stCxn id="33812" idx="3"/>
          </p:cNvCxnSpPr>
          <p:nvPr/>
        </p:nvCxnSpPr>
        <p:spPr bwMode="auto">
          <a:xfrm>
            <a:off x="1295400" y="3106738"/>
            <a:ext cx="301625" cy="38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4" name="AutoShape 28"/>
          <p:cNvCxnSpPr>
            <a:cxnSpLocks noChangeShapeType="1"/>
            <a:stCxn id="33811" idx="3"/>
          </p:cNvCxnSpPr>
          <p:nvPr/>
        </p:nvCxnSpPr>
        <p:spPr bwMode="auto">
          <a:xfrm>
            <a:off x="828675" y="2532063"/>
            <a:ext cx="954088" cy="414337"/>
          </a:xfrm>
          <a:prstGeom prst="bentConnector3">
            <a:avLst>
              <a:gd name="adj1" fmla="val 22963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5" name="AutoShape 29"/>
          <p:cNvCxnSpPr>
            <a:cxnSpLocks noChangeShapeType="1"/>
            <a:stCxn id="33798" idx="2"/>
          </p:cNvCxnSpPr>
          <p:nvPr/>
        </p:nvCxnSpPr>
        <p:spPr bwMode="auto">
          <a:xfrm rot="16200000" flipH="1">
            <a:off x="2554288" y="2136775"/>
            <a:ext cx="1095375" cy="155575"/>
          </a:xfrm>
          <a:prstGeom prst="bentConnector3">
            <a:avLst>
              <a:gd name="adj1" fmla="val 49856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6" name="AutoShape 30"/>
          <p:cNvCxnSpPr>
            <a:cxnSpLocks noChangeShapeType="1"/>
            <a:stCxn id="33815" idx="2"/>
          </p:cNvCxnSpPr>
          <p:nvPr/>
        </p:nvCxnSpPr>
        <p:spPr bwMode="auto">
          <a:xfrm rot="5400000">
            <a:off x="3494088" y="2151063"/>
            <a:ext cx="947737" cy="344487"/>
          </a:xfrm>
          <a:prstGeom prst="bentConnector3">
            <a:avLst>
              <a:gd name="adj1" fmla="val 37014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7" name="AutoShape 31"/>
          <p:cNvCxnSpPr>
            <a:cxnSpLocks noChangeShapeType="1"/>
            <a:stCxn id="33799" idx="2"/>
          </p:cNvCxnSpPr>
          <p:nvPr/>
        </p:nvCxnSpPr>
        <p:spPr bwMode="auto">
          <a:xfrm rot="5400000">
            <a:off x="4644232" y="1959768"/>
            <a:ext cx="755650" cy="900113"/>
          </a:xfrm>
          <a:prstGeom prst="bentConnector3">
            <a:avLst>
              <a:gd name="adj1" fmla="val 22269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8" name="AutoShape 32"/>
          <p:cNvCxnSpPr>
            <a:cxnSpLocks noChangeShapeType="1"/>
            <a:stCxn id="33797" idx="2"/>
          </p:cNvCxnSpPr>
          <p:nvPr/>
        </p:nvCxnSpPr>
        <p:spPr bwMode="auto">
          <a:xfrm rot="5400000">
            <a:off x="5026819" y="1872457"/>
            <a:ext cx="266700" cy="2297112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29" name="AutoShape 33"/>
          <p:cNvCxnSpPr>
            <a:cxnSpLocks noChangeShapeType="1"/>
          </p:cNvCxnSpPr>
          <p:nvPr/>
        </p:nvCxnSpPr>
        <p:spPr bwMode="auto">
          <a:xfrm rot="5400000" flipH="1" flipV="1">
            <a:off x="1535113" y="4497387"/>
            <a:ext cx="1873250" cy="16827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30" name="AutoShape 34"/>
          <p:cNvCxnSpPr>
            <a:cxnSpLocks noChangeShapeType="1"/>
          </p:cNvCxnSpPr>
          <p:nvPr/>
        </p:nvCxnSpPr>
        <p:spPr bwMode="auto">
          <a:xfrm rot="16200000" flipV="1">
            <a:off x="4575175" y="4830763"/>
            <a:ext cx="390525" cy="971550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31" name="AutoShape 35"/>
          <p:cNvCxnSpPr>
            <a:cxnSpLocks noChangeShapeType="1"/>
          </p:cNvCxnSpPr>
          <p:nvPr/>
        </p:nvCxnSpPr>
        <p:spPr bwMode="auto">
          <a:xfrm rot="-5400000">
            <a:off x="2599532" y="4523581"/>
            <a:ext cx="1854200" cy="131763"/>
          </a:xfrm>
          <a:prstGeom prst="bentConnector2">
            <a:avLst/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32" name="AutoShape 36"/>
          <p:cNvCxnSpPr>
            <a:cxnSpLocks noChangeShapeType="1"/>
            <a:stCxn id="33800" idx="1"/>
          </p:cNvCxnSpPr>
          <p:nvPr/>
        </p:nvCxnSpPr>
        <p:spPr bwMode="auto">
          <a:xfrm rot="10800000">
            <a:off x="5362575" y="4330700"/>
            <a:ext cx="290513" cy="211138"/>
          </a:xfrm>
          <a:prstGeom prst="bentConnector3">
            <a:avLst>
              <a:gd name="adj1" fmla="val 50273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33" name="AutoShape 37"/>
          <p:cNvCxnSpPr>
            <a:cxnSpLocks noChangeShapeType="1"/>
            <a:stCxn id="33805" idx="1"/>
          </p:cNvCxnSpPr>
          <p:nvPr/>
        </p:nvCxnSpPr>
        <p:spPr bwMode="auto">
          <a:xfrm rot="10800000" flipV="1">
            <a:off x="5386388" y="4038600"/>
            <a:ext cx="265112" cy="192088"/>
          </a:xfrm>
          <a:prstGeom prst="bentConnector3">
            <a:avLst>
              <a:gd name="adj1" fmla="val 49699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cxnSp>
        <p:nvCxnSpPr>
          <p:cNvPr id="33834" name="AutoShape 38"/>
          <p:cNvCxnSpPr>
            <a:cxnSpLocks noChangeShapeType="1"/>
            <a:stCxn id="33801" idx="1"/>
          </p:cNvCxnSpPr>
          <p:nvPr/>
        </p:nvCxnSpPr>
        <p:spPr bwMode="auto">
          <a:xfrm rot="10800000" flipV="1">
            <a:off x="4989513" y="3533775"/>
            <a:ext cx="647700" cy="762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808080"/>
            </a:solidFill>
            <a:miter lim="800000"/>
            <a:headEnd type="oval" w="sm" len="sm"/>
            <a:tailEnd type="stealth" w="med" len="med"/>
          </a:ln>
        </p:spPr>
      </p:cxnSp>
      <p:sp>
        <p:nvSpPr>
          <p:cNvPr id="33835" name="AutoShape 39"/>
          <p:cNvSpPr>
            <a:spLocks noChangeArrowheads="1"/>
          </p:cNvSpPr>
          <p:nvPr/>
        </p:nvSpPr>
        <p:spPr bwMode="auto">
          <a:xfrm>
            <a:off x="107950" y="1052513"/>
            <a:ext cx="1152525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Разворот 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вторичной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упаковки</a:t>
            </a:r>
          </a:p>
        </p:txBody>
      </p:sp>
      <p:sp>
        <p:nvSpPr>
          <p:cNvPr id="33836" name="AutoShape 40"/>
          <p:cNvSpPr>
            <a:spLocks noChangeArrowheads="1"/>
          </p:cNvSpPr>
          <p:nvPr/>
        </p:nvSpPr>
        <p:spPr bwMode="auto">
          <a:xfrm>
            <a:off x="7721600" y="1412875"/>
            <a:ext cx="1296988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lIns="18000" rIns="18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лекарственная форма</a:t>
            </a:r>
          </a:p>
        </p:txBody>
      </p:sp>
      <p:sp>
        <p:nvSpPr>
          <p:cNvPr id="33837" name="AutoShape 41"/>
          <p:cNvSpPr>
            <a:spLocks noChangeArrowheads="1"/>
          </p:cNvSpPr>
          <p:nvPr/>
        </p:nvSpPr>
        <p:spPr bwMode="auto">
          <a:xfrm>
            <a:off x="7956550" y="3068638"/>
            <a:ext cx="107950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lIns="18000" rIns="18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первичная упаковка</a:t>
            </a:r>
          </a:p>
        </p:txBody>
      </p:sp>
      <p:sp>
        <p:nvSpPr>
          <p:cNvPr id="33838" name="AutoShape 42"/>
          <p:cNvSpPr>
            <a:spLocks noChangeArrowheads="1"/>
          </p:cNvSpPr>
          <p:nvPr/>
        </p:nvSpPr>
        <p:spPr bwMode="auto">
          <a:xfrm>
            <a:off x="7956550" y="5011738"/>
            <a:ext cx="107950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172F"/>
              </a:gs>
              <a:gs pos="100000">
                <a:srgbClr val="BC3E7D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lIns="18000" rIns="18000" anchor="ctr"/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вторичная упаковка</a:t>
            </a:r>
          </a:p>
        </p:txBody>
      </p:sp>
      <p:sp>
        <p:nvSpPr>
          <p:cNvPr id="25649" name="Rectangle 49"/>
          <p:cNvSpPr>
            <a:spLocks noChangeArrowheads="1"/>
          </p:cNvSpPr>
          <p:nvPr/>
        </p:nvSpPr>
        <p:spPr bwMode="auto">
          <a:xfrm>
            <a:off x="1619250" y="260350"/>
            <a:ext cx="7345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</a:rPr>
              <a:t>Основной источник информации для ФОС НСИ</a:t>
            </a:r>
            <a:endParaRPr lang="ru-RU" dirty="0">
              <a:latin typeface="Arial" pitchFamily="34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2"/>
          <p:cNvSpPr>
            <a:spLocks noChangeArrowheads="1"/>
          </p:cNvSpPr>
          <p:nvPr/>
        </p:nvSpPr>
        <p:spPr bwMode="auto">
          <a:xfrm>
            <a:off x="0" y="2349500"/>
            <a:ext cx="9144000" cy="3240088"/>
          </a:xfrm>
          <a:prstGeom prst="rect">
            <a:avLst/>
          </a:prstGeom>
          <a:solidFill>
            <a:srgbClr val="22456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36513" y="2133600"/>
            <a:ext cx="8928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</a:rPr>
              <a:t>ОПИСАНИЕ СИСТЕМЫ ФОС НСИ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baseline="30000" dirty="0">
              <a:solidFill>
                <a:schemeClr val="bg1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34820" name="Picture 14" descr="LogoRLSFinish1 cop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0350"/>
            <a:ext cx="27098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17"/>
          <p:cNvSpPr>
            <a:spLocks noChangeArrowheads="1"/>
          </p:cNvSpPr>
          <p:nvPr/>
        </p:nvSpPr>
        <p:spPr bwMode="auto">
          <a:xfrm>
            <a:off x="179388" y="6381750"/>
            <a:ext cx="4222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i="1">
                <a:solidFill>
                  <a:srgbClr val="254B71"/>
                </a:solidFill>
              </a:rPr>
              <a:t>Москва, «Круглый стол, </a:t>
            </a:r>
            <a:r>
              <a:rPr lang="en-US" sz="1200" i="1">
                <a:solidFill>
                  <a:srgbClr val="254B71"/>
                </a:solidFill>
              </a:rPr>
              <a:t>MedSoft</a:t>
            </a:r>
            <a:r>
              <a:rPr lang="ru-RU" sz="1200" i="1">
                <a:solidFill>
                  <a:srgbClr val="254B71"/>
                </a:solidFill>
              </a:rPr>
              <a:t>», 1</a:t>
            </a:r>
            <a:r>
              <a:rPr lang="en-US" sz="1200" i="1">
                <a:solidFill>
                  <a:srgbClr val="254B71"/>
                </a:solidFill>
              </a:rPr>
              <a:t>8</a:t>
            </a:r>
            <a:r>
              <a:rPr lang="ru-RU" sz="1200" i="1">
                <a:solidFill>
                  <a:srgbClr val="254B71"/>
                </a:solidFill>
              </a:rPr>
              <a:t> апреля 2012 г.</a:t>
            </a:r>
          </a:p>
        </p:txBody>
      </p:sp>
      <p:sp>
        <p:nvSpPr>
          <p:cNvPr id="34822" name="Line 18"/>
          <p:cNvSpPr>
            <a:spLocks noChangeShapeType="1"/>
          </p:cNvSpPr>
          <p:nvPr/>
        </p:nvSpPr>
        <p:spPr bwMode="auto">
          <a:xfrm>
            <a:off x="179388" y="6381750"/>
            <a:ext cx="5472112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csVision">
  <a:themeElements>
    <a:clrScheme name="DocsVision 14">
      <a:dk1>
        <a:srgbClr val="000000"/>
      </a:dk1>
      <a:lt1>
        <a:srgbClr val="FFFFFF"/>
      </a:lt1>
      <a:dk2>
        <a:srgbClr val="00645A"/>
      </a:dk2>
      <a:lt2>
        <a:srgbClr val="000000"/>
      </a:lt2>
      <a:accent1>
        <a:srgbClr val="BBE0E3"/>
      </a:accent1>
      <a:accent2>
        <a:srgbClr val="FA8200"/>
      </a:accent2>
      <a:accent3>
        <a:srgbClr val="FFFFFF"/>
      </a:accent3>
      <a:accent4>
        <a:srgbClr val="000000"/>
      </a:accent4>
      <a:accent5>
        <a:srgbClr val="DAEDEF"/>
      </a:accent5>
      <a:accent6>
        <a:srgbClr val="E37500"/>
      </a:accent6>
      <a:hlink>
        <a:srgbClr val="00645A"/>
      </a:hlink>
      <a:folHlink>
        <a:srgbClr val="00AC9C"/>
      </a:folHlink>
    </a:clrScheme>
    <a:fontScheme name="DocsVi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ocsVis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sVis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sVis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sVis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sVis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sVis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sVis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sVis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sVis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sVis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sVis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sVis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sVision 13">
        <a:dk1>
          <a:srgbClr val="000000"/>
        </a:dk1>
        <a:lt1>
          <a:srgbClr val="FFFFFF"/>
        </a:lt1>
        <a:dk2>
          <a:srgbClr val="00645A"/>
        </a:dk2>
        <a:lt2>
          <a:srgbClr val="808080"/>
        </a:lt2>
        <a:accent1>
          <a:srgbClr val="BBE0E3"/>
        </a:accent1>
        <a:accent2>
          <a:srgbClr val="FA8200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E37500"/>
        </a:accent6>
        <a:hlink>
          <a:srgbClr val="00645A"/>
        </a:hlink>
        <a:folHlink>
          <a:srgbClr val="00AC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sVision 14">
        <a:dk1>
          <a:srgbClr val="000000"/>
        </a:dk1>
        <a:lt1>
          <a:srgbClr val="FFFFFF"/>
        </a:lt1>
        <a:dk2>
          <a:srgbClr val="00645A"/>
        </a:dk2>
        <a:lt2>
          <a:srgbClr val="000000"/>
        </a:lt2>
        <a:accent1>
          <a:srgbClr val="BBE0E3"/>
        </a:accent1>
        <a:accent2>
          <a:srgbClr val="FA8200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E37500"/>
        </a:accent6>
        <a:hlink>
          <a:srgbClr val="00645A"/>
        </a:hlink>
        <a:folHlink>
          <a:srgbClr val="00AC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9332</TotalTime>
  <Words>3778</Words>
  <Application>Microsoft Office PowerPoint</Application>
  <PresentationFormat>Экран (4:3)</PresentationFormat>
  <Paragraphs>737</Paragraphs>
  <Slides>67</Slides>
  <Notes>53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7" baseType="lpstr">
      <vt:lpstr>Arial</vt:lpstr>
      <vt:lpstr>Wingdings</vt:lpstr>
      <vt:lpstr>Calibri</vt:lpstr>
      <vt:lpstr>FranklinGothicBookC</vt:lpstr>
      <vt:lpstr>Symbol</vt:lpstr>
      <vt:lpstr>Tahoma</vt:lpstr>
      <vt:lpstr>Times New Roman</vt:lpstr>
      <vt:lpstr>DocsVision</vt:lpstr>
      <vt:lpstr>1_Тема Office</vt:lpstr>
      <vt:lpstr>ClipArt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Франция кодируется по-новому 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</vt:vector>
  </TitlesOfParts>
  <Company>RLS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Василев</dc:creator>
  <cp:lastModifiedBy>-</cp:lastModifiedBy>
  <cp:revision>1247</cp:revision>
  <dcterms:created xsi:type="dcterms:W3CDTF">2009-11-05T13:52:06Z</dcterms:created>
  <dcterms:modified xsi:type="dcterms:W3CDTF">2012-04-23T19:33:51Z</dcterms:modified>
</cp:coreProperties>
</file>