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theme/themeOverride1.xml" ContentType="application/vnd.openxmlformats-officedocument.themeOverr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.xml" ContentType="application/vnd.openxmlformats-officedocument.presentationml.slideLayout+xml"/>
  <Override PartName="/ppt/theme/themeOverride2.xml" ContentType="application/vnd.openxmlformats-officedocument.themeOverr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57"/>
  </p:notesMasterIdLst>
  <p:sldIdLst>
    <p:sldId id="495" r:id="rId2"/>
    <p:sldId id="613" r:id="rId3"/>
    <p:sldId id="616" r:id="rId4"/>
    <p:sldId id="617" r:id="rId5"/>
    <p:sldId id="625" r:id="rId6"/>
    <p:sldId id="488" r:id="rId7"/>
    <p:sldId id="325" r:id="rId8"/>
    <p:sldId id="444" r:id="rId9"/>
    <p:sldId id="326" r:id="rId10"/>
    <p:sldId id="447" r:id="rId11"/>
    <p:sldId id="622" r:id="rId12"/>
    <p:sldId id="530" r:id="rId13"/>
    <p:sldId id="543" r:id="rId14"/>
    <p:sldId id="484" r:id="rId15"/>
    <p:sldId id="485" r:id="rId16"/>
    <p:sldId id="486" r:id="rId17"/>
    <p:sldId id="462" r:id="rId18"/>
    <p:sldId id="548" r:id="rId19"/>
    <p:sldId id="553" r:id="rId20"/>
    <p:sldId id="463" r:id="rId21"/>
    <p:sldId id="605" r:id="rId22"/>
    <p:sldId id="384" r:id="rId23"/>
    <p:sldId id="464" r:id="rId24"/>
    <p:sldId id="465" r:id="rId25"/>
    <p:sldId id="558" r:id="rId26"/>
    <p:sldId id="610" r:id="rId27"/>
    <p:sldId id="560" r:id="rId28"/>
    <p:sldId id="561" r:id="rId29"/>
    <p:sldId id="603" r:id="rId30"/>
    <p:sldId id="562" r:id="rId31"/>
    <p:sldId id="569" r:id="rId32"/>
    <p:sldId id="564" r:id="rId33"/>
    <p:sldId id="565" r:id="rId34"/>
    <p:sldId id="621" r:id="rId35"/>
    <p:sldId id="566" r:id="rId36"/>
    <p:sldId id="607" r:id="rId37"/>
    <p:sldId id="568" r:id="rId38"/>
    <p:sldId id="466" r:id="rId39"/>
    <p:sldId id="397" r:id="rId40"/>
    <p:sldId id="570" r:id="rId41"/>
    <p:sldId id="608" r:id="rId42"/>
    <p:sldId id="618" r:id="rId43"/>
    <p:sldId id="619" r:id="rId44"/>
    <p:sldId id="556" r:id="rId45"/>
    <p:sldId id="604" r:id="rId46"/>
    <p:sldId id="555" r:id="rId47"/>
    <p:sldId id="572" r:id="rId48"/>
    <p:sldId id="620" r:id="rId49"/>
    <p:sldId id="627" r:id="rId50"/>
    <p:sldId id="626" r:id="rId51"/>
    <p:sldId id="580" r:id="rId52"/>
    <p:sldId id="629" r:id="rId53"/>
    <p:sldId id="628" r:id="rId54"/>
    <p:sldId id="630" r:id="rId55"/>
    <p:sldId id="379" r:id="rId56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5620"/>
    <p:restoredTop sz="73095" autoAdjust="0"/>
  </p:normalViewPr>
  <p:slideViewPr>
    <p:cSldViewPr>
      <p:cViewPr varScale="1">
        <p:scale>
          <a:sx n="84" d="100"/>
          <a:sy n="84" d="100"/>
        </p:scale>
        <p:origin x="-2382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notesMaster" Target="notesMasters/notesMaster1.xml"/><Relationship Id="rId61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851AB1C8-7CD1-41C7-89E9-9E52553911B1}" type="datetimeFigureOut">
              <a:rPr lang="ru-RU"/>
              <a:pPr>
                <a:defRPr/>
              </a:pPr>
              <a:t>23.04.2012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B81C7234-7BF3-4C44-8769-D8E9FA311BC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79012339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A9D26AA0-12DF-4AE2-B931-BBADB43A704C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7</a:t>
            </a:fld>
            <a:endParaRPr lang="ru-RU"/>
          </a:p>
        </p:txBody>
      </p:sp>
      <p:sp>
        <p:nvSpPr>
          <p:cNvPr id="829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2948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80000"/>
              </a:lnSpc>
              <a:spcBef>
                <a:spcPct val="0"/>
              </a:spcBef>
            </a:pPr>
            <a:endParaRPr lang="ru-RU" sz="900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eaLnBrk="0" fontAlgn="auto" hangingPunct="0"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5000"/>
              <a:buFont typeface="Wingdings" pitchFamily="2" charset="2"/>
              <a:buNone/>
              <a:defRPr/>
            </a:pPr>
            <a:r>
              <a:rPr lang="ru-RU" sz="1200" dirty="0" smtClean="0">
                <a:solidFill>
                  <a:schemeClr val="bg2">
                    <a:lumMod val="25000"/>
                  </a:schemeClr>
                </a:solidFill>
                <a:ea typeface="Tahoma" pitchFamily="34" charset="0"/>
                <a:cs typeface="Arial" pitchFamily="34" charset="0"/>
              </a:rPr>
              <a:t>КМИС – первая и пока единственная система, имеющая официально подтвержденное соответствие </a:t>
            </a:r>
            <a:r>
              <a:rPr lang="ru-RU" sz="1200" dirty="0" err="1" smtClean="0">
                <a:solidFill>
                  <a:schemeClr val="bg2">
                    <a:lumMod val="25000"/>
                  </a:schemeClr>
                </a:solidFill>
                <a:ea typeface="Tahoma" pitchFamily="34" charset="0"/>
                <a:cs typeface="Arial" pitchFamily="34" charset="0"/>
              </a:rPr>
              <a:t>ГОСТу</a:t>
            </a:r>
            <a:r>
              <a:rPr lang="ru-RU" sz="1200" dirty="0" smtClean="0">
                <a:solidFill>
                  <a:schemeClr val="bg2">
                    <a:lumMod val="25000"/>
                  </a:schemeClr>
                </a:solidFill>
                <a:ea typeface="Tahoma" pitchFamily="34" charset="0"/>
                <a:cs typeface="Arial" pitchFamily="34" charset="0"/>
              </a:rPr>
              <a:t> «Электронная история болезни», который является основным стандартом в области медицинских информационных систем (разработан Б.В. Зингерманом в институте крови РАМН).</a:t>
            </a:r>
            <a:endParaRPr lang="ru-RU" sz="1200" dirty="0">
              <a:solidFill>
                <a:schemeClr val="bg2">
                  <a:lumMod val="25000"/>
                </a:schemeClr>
              </a:solidFill>
              <a:ea typeface="Tahoma" pitchFamily="34" charset="0"/>
              <a:cs typeface="Arial" pitchFamily="34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81C7234-7BF3-4C44-8769-D8E9FA311BCB}" type="slidenum">
              <a:rPr lang="ru-RU" smtClean="0"/>
              <a:pPr>
                <a:defRPr/>
              </a:pPr>
              <a:t>51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tIns="0" rIns="18288"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en-US" dirty="0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BB11BD-7442-4BA7-86E1-CF9E6567A50C}" type="datetimeFigureOut">
              <a:rPr lang="ru-RU"/>
              <a:pPr>
                <a:defRPr/>
              </a:pPr>
              <a:t>23.04.2012</a:t>
            </a:fld>
            <a:endParaRPr lang="ru-RU"/>
          </a:p>
        </p:txBody>
      </p:sp>
      <p:sp>
        <p:nvSpPr>
          <p:cNvPr id="5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55DE5F-C537-4CA8-9B8F-4DB1E0DB020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22F6B3-486B-4434-BF0D-CA721A87DF0C}" type="datetimeFigureOut">
              <a:rPr lang="ru-RU"/>
              <a:pPr>
                <a:defRPr/>
              </a:pPr>
              <a:t>23.04.2012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08EFFC-94D6-4D59-A8C4-D19B66AF57F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1DA38C-2EFE-4CDA-ABB0-6CEBC41ED225}" type="datetimeFigureOut">
              <a:rPr lang="ru-RU"/>
              <a:pPr>
                <a:defRPr/>
              </a:pPr>
              <a:t>23.04.2012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03341F-8164-4FAC-A850-0849EE36C7D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4" y="71414"/>
            <a:ext cx="8858312" cy="642942"/>
          </a:xfrm>
        </p:spPr>
        <p:txBody>
          <a:bodyPr/>
          <a:lstStyle>
            <a:lvl1pPr>
              <a:defRPr b="1" cap="none" spc="5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en-US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44" y="1142984"/>
            <a:ext cx="8858312" cy="500066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>
          <a:xfrm>
            <a:off x="142844" y="6357958"/>
            <a:ext cx="2133600" cy="365125"/>
          </a:xfrm>
        </p:spPr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6284565D-5A0F-4CE1-A68D-BB58A6DD5487}" type="datetimeFigureOut">
              <a:rPr lang="ru-RU" smtClean="0"/>
              <a:pPr>
                <a:defRPr/>
              </a:pPr>
              <a:t>23.04.2012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>
          <a:xfrm>
            <a:off x="8215338" y="6357958"/>
            <a:ext cx="762000" cy="365125"/>
          </a:xfrm>
        </p:spPr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1B861711-C7E8-4EA9-A338-B5A2789DB8A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tIns="0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2D5D84-A251-4337-956F-99672948A059}" type="datetimeFigureOut">
              <a:rPr lang="ru-RU"/>
              <a:pPr>
                <a:defRPr/>
              </a:pPr>
              <a:t>23.04.2012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E58586-3786-4C83-885F-1530450A5C5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142852"/>
            <a:ext cx="8229600" cy="71438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238124" y="1142984"/>
            <a:ext cx="4038600" cy="5072098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429124" y="1142984"/>
            <a:ext cx="4038600" cy="5072098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E3F72E-CF6C-43DB-A1BD-2653031DF426}" type="datetimeFigureOut">
              <a:rPr lang="ru-RU"/>
              <a:pPr>
                <a:defRPr/>
              </a:pPr>
              <a:t>23.04.2012</a:t>
            </a:fld>
            <a:endParaRPr lang="ru-RU"/>
          </a:p>
        </p:txBody>
      </p:sp>
      <p:sp>
        <p:nvSpPr>
          <p:cNvPr id="6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19E33F-34F6-46B1-ABE7-04A83FF9B08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4" y="142852"/>
            <a:ext cx="8229600" cy="714380"/>
          </a:xfrm>
        </p:spPr>
        <p:txBody>
          <a:bodyPr tIns="45720"/>
          <a:lstStyle>
            <a:lvl1pPr>
              <a:defRPr/>
            </a:lvl1pPr>
          </a:lstStyle>
          <a:p>
            <a:r>
              <a:rPr lang="ru-RU" dirty="0" smtClean="0"/>
              <a:t>Образец заголовка</a:t>
            </a:r>
            <a:endParaRPr lang="en-US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42844" y="1285860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dirty="0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330669" y="1298521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142844" y="1953364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en-US" dirty="0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330669" y="1953364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20299A-CC8C-4280-B5F1-843979A91856}" type="datetimeFigureOut">
              <a:rPr lang="ru-RU"/>
              <a:pPr>
                <a:defRPr/>
              </a:pPr>
              <a:t>23.04.2012</a:t>
            </a:fld>
            <a:endParaRPr lang="ru-RU"/>
          </a:p>
        </p:txBody>
      </p:sp>
      <p:sp>
        <p:nvSpPr>
          <p:cNvPr id="8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844B0A-9F5A-4D70-A82A-73F57C94D8A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142852"/>
            <a:ext cx="8305800" cy="714380"/>
          </a:xfrm>
        </p:spPr>
        <p:txBody>
          <a:bodyPr tIns="45720"/>
          <a:lstStyle>
            <a:lvl1pPr algn="l" rtl="0">
              <a:spcBef>
                <a:spcPct val="0"/>
              </a:spcBef>
              <a:buNone/>
              <a:defRPr sz="4800" b="1" cap="none" spc="5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47B8E0-BA91-47BF-923B-A7A737B7CC80}" type="datetimeFigureOut">
              <a:rPr lang="ru-RU"/>
              <a:pPr>
                <a:defRPr/>
              </a:pPr>
              <a:t>23.04.2012</a:t>
            </a:fld>
            <a:endParaRPr lang="ru-RU"/>
          </a:p>
        </p:txBody>
      </p:sp>
      <p:sp>
        <p:nvSpPr>
          <p:cNvPr id="4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28C160-7294-4B8D-AFB8-464507E8498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DF2A98-8A6B-4F98-8BA1-009FF53ADF2F}" type="datetimeFigureOut">
              <a:rPr lang="ru-RU"/>
              <a:pPr>
                <a:defRPr/>
              </a:pPr>
              <a:t>23.04.2012</a:t>
            </a:fld>
            <a:endParaRPr lang="ru-RU"/>
          </a:p>
        </p:txBody>
      </p:sp>
      <p:sp>
        <p:nvSpPr>
          <p:cNvPr id="3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E1C30E-0C10-4F69-8EAB-FD8FB14CF0E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D73D5E-0EF5-451F-8252-518DF3F959F0}" type="datetimeFigureOut">
              <a:rPr lang="ru-RU"/>
              <a:pPr>
                <a:defRPr/>
              </a:pPr>
              <a:t>23.04.2012</a:t>
            </a:fld>
            <a:endParaRPr lang="ru-RU"/>
          </a:p>
        </p:txBody>
      </p:sp>
      <p:sp>
        <p:nvSpPr>
          <p:cNvPr id="6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F1659C-FEDE-4DC1-B535-499410DF850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с одним вырезанным скругленным углом 4"/>
          <p:cNvSpPr/>
          <p:nvPr/>
        </p:nvSpPr>
        <p:spPr>
          <a:xfrm rot="420000" flipV="1">
            <a:off x="3165475" y="1108075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Прямоугольный треугольник 5"/>
          <p:cNvSpPr/>
          <p:nvPr/>
        </p:nvSpPr>
        <p:spPr>
          <a:xfrm rot="420000" flipV="1">
            <a:off x="8004175" y="5359400"/>
            <a:ext cx="155575" cy="155575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Полилиния 6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lIns="45720" tIns="45720" rIns="45720" bIns="45720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9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D92EAB-3FCC-4770-9619-5AAC28641B8B}" type="datetimeFigureOut">
              <a:rPr lang="ru-RU"/>
              <a:pPr>
                <a:defRPr/>
              </a:pPr>
              <a:t>23.04.2012</a:t>
            </a:fld>
            <a:endParaRPr lang="ru-RU"/>
          </a:p>
        </p:txBody>
      </p:sp>
      <p:sp>
        <p:nvSpPr>
          <p:cNvPr id="10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D9CCB3-479C-48BC-BE22-7B8F49CE86D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email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Текст 29"/>
          <p:cNvSpPr>
            <a:spLocks noGrp="1"/>
          </p:cNvSpPr>
          <p:nvPr>
            <p:ph type="body" idx="1"/>
          </p:nvPr>
        </p:nvSpPr>
        <p:spPr bwMode="auto">
          <a:xfrm>
            <a:off x="214313" y="1571625"/>
            <a:ext cx="7500937" cy="438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tx2">
                    <a:shade val="9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EEA1B4EB-0F85-44FD-9176-2F65D5AAF534}" type="datetimeFigureOut">
              <a:rPr lang="ru-RU"/>
              <a:pPr>
                <a:defRPr/>
              </a:pPr>
              <a:t>23.04.2012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>
                    <a:shade val="9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tx2">
                    <a:shade val="9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14089F20-CDF5-4069-BCFF-1DCE5FAAA0D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214312" y="142875"/>
            <a:ext cx="7643835" cy="928688"/>
          </a:xfrm>
          <a:prstGeom prst="rect">
            <a:avLst/>
          </a:prstGeom>
        </p:spPr>
        <p:txBody>
          <a:bodyPr vert="horz" lIns="0" rIns="0" bIns="0" anchor="b"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dirty="0" smtClean="0"/>
              <a:t>Образец заголовка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79" r:id="rId2"/>
    <p:sldLayoutId id="2147483688" r:id="rId3"/>
    <p:sldLayoutId id="2147483680" r:id="rId4"/>
    <p:sldLayoutId id="2147483681" r:id="rId5"/>
    <p:sldLayoutId id="2147483682" r:id="rId6"/>
    <p:sldLayoutId id="2147483683" r:id="rId7"/>
    <p:sldLayoutId id="2147483684" r:id="rId8"/>
    <p:sldLayoutId id="2147483689" r:id="rId9"/>
    <p:sldLayoutId id="2147483685" r:id="rId10"/>
    <p:sldLayoutId id="2147483686" r:id="rId11"/>
  </p:sldLayoutIdLst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rtl="0" fontAlgn="base">
        <a:spcBef>
          <a:spcPct val="0"/>
        </a:spcBef>
        <a:spcAft>
          <a:spcPct val="0"/>
        </a:spcAft>
        <a:defRPr sz="4800" b="1" kern="1200" spc="50">
          <a:ln w="11430"/>
          <a:gradFill>
            <a:gsLst>
              <a:gs pos="25000">
                <a:schemeClr val="accent2">
                  <a:satMod val="155000"/>
                </a:schemeClr>
              </a:gs>
              <a:gs pos="100000">
                <a:schemeClr val="accent2">
                  <a:shade val="45000"/>
                  <a:satMod val="165000"/>
                </a:schemeClr>
              </a:gs>
            </a:gsLst>
            <a:lin ang="5400000"/>
          </a:gradFill>
          <a:effectLst>
            <a:outerShdw blurRad="76200" dist="50800" dir="5400000" algn="tl" rotWithShape="0">
              <a:srgbClr val="000000">
                <a:alpha val="65000"/>
              </a:srgbClr>
            </a:outerShdw>
          </a:effectLst>
          <a:latin typeface="Arial" pitchFamily="34" charset="0"/>
          <a:ea typeface="+mj-ea"/>
          <a:cs typeface="Arial" pitchFamily="34" charset="0"/>
        </a:defRPr>
      </a:lvl1pPr>
      <a:lvl2pPr algn="l" rtl="0" fontAlgn="base">
        <a:spcBef>
          <a:spcPct val="0"/>
        </a:spcBef>
        <a:spcAft>
          <a:spcPct val="0"/>
        </a:spcAft>
        <a:defRPr sz="4800" b="1">
          <a:solidFill>
            <a:schemeClr val="tx1"/>
          </a:solidFill>
          <a:latin typeface="Arial" pitchFamily="34" charset="0"/>
          <a:cs typeface="Arial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4800" b="1">
          <a:solidFill>
            <a:schemeClr val="tx1"/>
          </a:solidFill>
          <a:latin typeface="Arial" pitchFamily="34" charset="0"/>
          <a:cs typeface="Arial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4800" b="1">
          <a:solidFill>
            <a:schemeClr val="tx1"/>
          </a:solidFill>
          <a:latin typeface="Arial" pitchFamily="34" charset="0"/>
          <a:cs typeface="Arial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4800" b="1">
          <a:solidFill>
            <a:schemeClr val="tx1"/>
          </a:solidFill>
          <a:latin typeface="Arial" pitchFamily="34" charset="0"/>
          <a:cs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800" b="1">
          <a:solidFill>
            <a:schemeClr val="tx1"/>
          </a:solidFill>
          <a:latin typeface="Arial" pitchFamily="34" charset="0"/>
          <a:cs typeface="Aria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800" b="1">
          <a:solidFill>
            <a:schemeClr val="tx1"/>
          </a:solidFill>
          <a:latin typeface="Arial" pitchFamily="34" charset="0"/>
          <a:cs typeface="Aria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800" b="1">
          <a:solidFill>
            <a:schemeClr val="tx1"/>
          </a:solidFill>
          <a:latin typeface="Arial" pitchFamily="34" charset="0"/>
          <a:cs typeface="Aria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800" b="1">
          <a:solidFill>
            <a:schemeClr val="tx1"/>
          </a:solidFill>
          <a:latin typeface="Arial" pitchFamily="34" charset="0"/>
          <a:cs typeface="Arial" pitchFamily="34" charset="0"/>
        </a:defRPr>
      </a:lvl9pPr>
    </p:titleStyle>
    <p:bodyStyle>
      <a:lvl1pPr marL="273050" indent="-273050" algn="l" rtl="0" fontAlgn="base">
        <a:spcBef>
          <a:spcPct val="20000"/>
        </a:spcBef>
        <a:spcAft>
          <a:spcPct val="0"/>
        </a:spcAft>
        <a:buClr>
          <a:srgbClr val="0BD0D9"/>
        </a:buClr>
        <a:buSzPct val="95000"/>
        <a:buFont typeface="Wingdings 2" pitchFamily="18" charset="2"/>
        <a:buChar char=""/>
        <a:defRPr sz="24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1pPr>
      <a:lvl2pPr marL="639763" indent="-246063" algn="l" rtl="0" fontAlgn="base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itchFamily="18" charset="2"/>
        <a:buChar char=""/>
        <a:defRPr sz="20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2pPr>
      <a:lvl3pPr marL="914400" indent="-246063" algn="l" rtl="0" fontAlgn="base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 2" pitchFamily="18" charset="2"/>
        <a:buChar char=""/>
        <a:defRPr sz="20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3pPr>
      <a:lvl4pPr marL="1187450" indent="-209550" algn="l" rtl="0" fontAlgn="base">
        <a:spcBef>
          <a:spcPct val="20000"/>
        </a:spcBef>
        <a:spcAft>
          <a:spcPct val="0"/>
        </a:spcAft>
        <a:buClr>
          <a:srgbClr val="0BD0D9"/>
        </a:buClr>
        <a:buSzPct val="65000"/>
        <a:buFont typeface="Wingdings 2" pitchFamily="18" charset="2"/>
        <a:buChar char=""/>
        <a:defRPr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4pPr>
      <a:lvl5pPr marL="1462088" indent="-209550" algn="l" rtl="0" fontAlgn="base"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itchFamily="18" charset="2"/>
        <a:buChar char=""/>
        <a:defRPr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kmis.ru/" TargetMode="Externa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7.png"/><Relationship Id="rId3" Type="http://schemas.openxmlformats.org/officeDocument/2006/relationships/image" Target="../media/image52.png"/><Relationship Id="rId7" Type="http://schemas.openxmlformats.org/officeDocument/2006/relationships/image" Target="../media/image56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55.png"/><Relationship Id="rId5" Type="http://schemas.openxmlformats.org/officeDocument/2006/relationships/image" Target="../media/image54.png"/><Relationship Id="rId10" Type="http://schemas.openxmlformats.org/officeDocument/2006/relationships/image" Target="../media/image59.jpeg"/><Relationship Id="rId4" Type="http://schemas.openxmlformats.org/officeDocument/2006/relationships/image" Target="../media/image53.png"/><Relationship Id="rId9" Type="http://schemas.openxmlformats.org/officeDocument/2006/relationships/image" Target="../media/image58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6.png"/><Relationship Id="rId13" Type="http://schemas.openxmlformats.org/officeDocument/2006/relationships/image" Target="../media/image71.png"/><Relationship Id="rId3" Type="http://schemas.openxmlformats.org/officeDocument/2006/relationships/image" Target="../media/image61.png"/><Relationship Id="rId7" Type="http://schemas.openxmlformats.org/officeDocument/2006/relationships/image" Target="../media/image65.png"/><Relationship Id="rId12" Type="http://schemas.openxmlformats.org/officeDocument/2006/relationships/image" Target="../media/image70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4.png"/><Relationship Id="rId11" Type="http://schemas.openxmlformats.org/officeDocument/2006/relationships/image" Target="../media/image69.png"/><Relationship Id="rId5" Type="http://schemas.openxmlformats.org/officeDocument/2006/relationships/image" Target="../media/image63.png"/><Relationship Id="rId10" Type="http://schemas.openxmlformats.org/officeDocument/2006/relationships/image" Target="../media/image68.png"/><Relationship Id="rId4" Type="http://schemas.openxmlformats.org/officeDocument/2006/relationships/image" Target="../media/image62.png"/><Relationship Id="rId9" Type="http://schemas.openxmlformats.org/officeDocument/2006/relationships/image" Target="../media/image67.png"/><Relationship Id="rId14" Type="http://schemas.openxmlformats.org/officeDocument/2006/relationships/image" Target="../media/image72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7" Type="http://schemas.openxmlformats.org/officeDocument/2006/relationships/image" Target="../media/image79.png"/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78.png"/><Relationship Id="rId5" Type="http://schemas.openxmlformats.org/officeDocument/2006/relationships/image" Target="../media/image77.png"/><Relationship Id="rId4" Type="http://schemas.openxmlformats.org/officeDocument/2006/relationships/image" Target="../media/image76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png"/><Relationship Id="rId2" Type="http://schemas.openxmlformats.org/officeDocument/2006/relationships/image" Target="../media/image80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jpeg"/><Relationship Id="rId2" Type="http://schemas.openxmlformats.org/officeDocument/2006/relationships/image" Target="../media/image82.jpe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jpe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8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7.png"/><Relationship Id="rId4" Type="http://schemas.openxmlformats.org/officeDocument/2006/relationships/image" Target="../media/image86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jpeg"/><Relationship Id="rId2" Type="http://schemas.openxmlformats.org/officeDocument/2006/relationships/image" Target="../media/image8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1.jpeg"/><Relationship Id="rId4" Type="http://schemas.openxmlformats.org/officeDocument/2006/relationships/image" Target="../media/image90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png"/><Relationship Id="rId2" Type="http://schemas.openxmlformats.org/officeDocument/2006/relationships/image" Target="../media/image92.jpe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jpeg"/><Relationship Id="rId2" Type="http://schemas.openxmlformats.org/officeDocument/2006/relationships/image" Target="../media/image94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jpe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8.png"/><Relationship Id="rId4" Type="http://schemas.openxmlformats.org/officeDocument/2006/relationships/image" Target="../media/image97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jpeg"/><Relationship Id="rId2" Type="http://schemas.openxmlformats.org/officeDocument/2006/relationships/image" Target="../media/image9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1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2.jpeg"/><Relationship Id="rId2" Type="http://schemas.openxmlformats.org/officeDocument/2006/relationships/image" Target="../media/image10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4.jpeg"/><Relationship Id="rId2" Type="http://schemas.openxmlformats.org/officeDocument/2006/relationships/image" Target="../media/image103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5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7.jpeg"/><Relationship Id="rId2" Type="http://schemas.openxmlformats.org/officeDocument/2006/relationships/image" Target="../media/image106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png"/><Relationship Id="rId2" Type="http://schemas.openxmlformats.org/officeDocument/2006/relationships/image" Target="../media/image108.jpeg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9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1.png"/><Relationship Id="rId2" Type="http://schemas.openxmlformats.org/officeDocument/2006/relationships/image" Target="../media/image110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3.jpeg"/><Relationship Id="rId2" Type="http://schemas.openxmlformats.org/officeDocument/2006/relationships/image" Target="../media/image11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4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6.jpeg"/><Relationship Id="rId2" Type="http://schemas.openxmlformats.org/officeDocument/2006/relationships/image" Target="../media/image11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1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8.jpeg"/><Relationship Id="rId2" Type="http://schemas.openxmlformats.org/officeDocument/2006/relationships/image" Target="../media/image11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9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20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2.jpeg"/><Relationship Id="rId2" Type="http://schemas.openxmlformats.org/officeDocument/2006/relationships/image" Target="../media/image121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4.png"/><Relationship Id="rId2" Type="http://schemas.openxmlformats.org/officeDocument/2006/relationships/image" Target="../media/image123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5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png"/><Relationship Id="rId2" Type="http://schemas.openxmlformats.org/officeDocument/2006/relationships/image" Target="../media/image12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8.jpeg"/><Relationship Id="rId2" Type="http://schemas.openxmlformats.org/officeDocument/2006/relationships/image" Target="../media/image12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0.jpeg"/><Relationship Id="rId4" Type="http://schemas.openxmlformats.org/officeDocument/2006/relationships/image" Target="../media/image129.jpe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2.jpeg"/><Relationship Id="rId2" Type="http://schemas.openxmlformats.org/officeDocument/2006/relationships/image" Target="../media/image131.jpeg"/><Relationship Id="rId1" Type="http://schemas.openxmlformats.org/officeDocument/2006/relationships/slideLayout" Target="../slideLayouts/slideLayout6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4.jpeg"/><Relationship Id="rId2" Type="http://schemas.openxmlformats.org/officeDocument/2006/relationships/image" Target="../media/image133.jpeg"/><Relationship Id="rId1" Type="http://schemas.openxmlformats.org/officeDocument/2006/relationships/slideLayout" Target="../slideLayouts/slideLayout6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6.jpeg"/><Relationship Id="rId2" Type="http://schemas.openxmlformats.org/officeDocument/2006/relationships/image" Target="../media/image135.jpeg"/><Relationship Id="rId1" Type="http://schemas.openxmlformats.org/officeDocument/2006/relationships/slideLayout" Target="../slideLayouts/slideLayout6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7.jpeg"/><Relationship Id="rId1" Type="http://schemas.openxmlformats.org/officeDocument/2006/relationships/slideLayout" Target="../slideLayouts/slideLayout6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9.jpeg"/><Relationship Id="rId2" Type="http://schemas.openxmlformats.org/officeDocument/2006/relationships/image" Target="../media/image138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40.jpe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2.jpeg"/><Relationship Id="rId2" Type="http://schemas.openxmlformats.org/officeDocument/2006/relationships/image" Target="../media/image14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8.png"/><Relationship Id="rId4" Type="http://schemas.openxmlformats.org/officeDocument/2006/relationships/image" Target="../media/image143.pn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4.jpe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5.jpe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6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13.jpeg"/><Relationship Id="rId7" Type="http://schemas.openxmlformats.org/officeDocument/2006/relationships/image" Target="../media/image17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6.png"/><Relationship Id="rId5" Type="http://schemas.openxmlformats.org/officeDocument/2006/relationships/image" Target="../media/image15.jpeg"/><Relationship Id="rId4" Type="http://schemas.openxmlformats.org/officeDocument/2006/relationships/image" Target="../media/image14.jpeg"/><Relationship Id="rId9" Type="http://schemas.openxmlformats.org/officeDocument/2006/relationships/image" Target="../media/image19.png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7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5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4.png"/><Relationship Id="rId3" Type="http://schemas.openxmlformats.org/officeDocument/2006/relationships/image" Target="../media/image149.png"/><Relationship Id="rId7" Type="http://schemas.openxmlformats.org/officeDocument/2006/relationships/image" Target="../media/image153.png"/><Relationship Id="rId2" Type="http://schemas.openxmlformats.org/officeDocument/2006/relationships/image" Target="../media/image14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2.png"/><Relationship Id="rId5" Type="http://schemas.openxmlformats.org/officeDocument/2006/relationships/image" Target="../media/image151.png"/><Relationship Id="rId4" Type="http://schemas.openxmlformats.org/officeDocument/2006/relationships/image" Target="../media/image150.png"/><Relationship Id="rId9" Type="http://schemas.openxmlformats.org/officeDocument/2006/relationships/image" Target="../media/image155.png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7.jpeg"/><Relationship Id="rId2" Type="http://schemas.openxmlformats.org/officeDocument/2006/relationships/image" Target="../media/image156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13" Type="http://schemas.openxmlformats.org/officeDocument/2006/relationships/image" Target="../media/image31.png"/><Relationship Id="rId3" Type="http://schemas.openxmlformats.org/officeDocument/2006/relationships/image" Target="../media/image21.png"/><Relationship Id="rId7" Type="http://schemas.openxmlformats.org/officeDocument/2006/relationships/image" Target="../media/image25.png"/><Relationship Id="rId12" Type="http://schemas.openxmlformats.org/officeDocument/2006/relationships/image" Target="../media/image3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4.png"/><Relationship Id="rId11" Type="http://schemas.openxmlformats.org/officeDocument/2006/relationships/image" Target="../media/image29.png"/><Relationship Id="rId5" Type="http://schemas.openxmlformats.org/officeDocument/2006/relationships/image" Target="../media/image23.png"/><Relationship Id="rId10" Type="http://schemas.openxmlformats.org/officeDocument/2006/relationships/image" Target="../media/image28.png"/><Relationship Id="rId4" Type="http://schemas.openxmlformats.org/officeDocument/2006/relationships/image" Target="../media/image22.png"/><Relationship Id="rId9" Type="http://schemas.openxmlformats.org/officeDocument/2006/relationships/image" Target="../media/image27.png"/><Relationship Id="rId14" Type="http://schemas.openxmlformats.org/officeDocument/2006/relationships/image" Target="../media/image32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3" Type="http://schemas.openxmlformats.org/officeDocument/2006/relationships/image" Target="../media/image34.jpeg"/><Relationship Id="rId7" Type="http://schemas.openxmlformats.org/officeDocument/2006/relationships/image" Target="../media/image38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7.png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png"/><Relationship Id="rId3" Type="http://schemas.openxmlformats.org/officeDocument/2006/relationships/image" Target="../media/image41.png"/><Relationship Id="rId7" Type="http://schemas.openxmlformats.org/officeDocument/2006/relationships/image" Target="../media/image45.png"/><Relationship Id="rId12" Type="http://schemas.openxmlformats.org/officeDocument/2006/relationships/image" Target="../media/image50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4.png"/><Relationship Id="rId11" Type="http://schemas.openxmlformats.org/officeDocument/2006/relationships/image" Target="../media/image49.png"/><Relationship Id="rId5" Type="http://schemas.openxmlformats.org/officeDocument/2006/relationships/image" Target="../media/image43.png"/><Relationship Id="rId10" Type="http://schemas.openxmlformats.org/officeDocument/2006/relationships/image" Target="../media/image48.png"/><Relationship Id="rId4" Type="http://schemas.openxmlformats.org/officeDocument/2006/relationships/image" Target="../media/image42.png"/><Relationship Id="rId9" Type="http://schemas.openxmlformats.org/officeDocument/2006/relationships/image" Target="../media/image4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Рисунок 5" descr="702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 bwMode="auto">
          <a:xfrm>
            <a:off x="-571536" y="-5308"/>
            <a:ext cx="9929882" cy="68637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85720" y="2671770"/>
            <a:ext cx="7851648" cy="182880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l" fontAlgn="auto">
              <a:spcAft>
                <a:spcPts val="0"/>
              </a:spcAft>
              <a:defRPr/>
            </a:pPr>
            <a:r>
              <a:rPr lang="ru-RU" sz="4400" dirty="0" smtClean="0">
                <a:ln w="11430"/>
                <a:solidFill>
                  <a:srgbClr val="00B05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Комплексная медицинская информационная система: </a:t>
            </a:r>
            <a:r>
              <a:rPr lang="ru-RU" sz="440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новые возможности и планы на будущее</a:t>
            </a:r>
            <a:endParaRPr lang="ru-RU" sz="440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0244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85750" y="5715000"/>
            <a:ext cx="7854950" cy="928688"/>
          </a:xfrm>
        </p:spPr>
        <p:txBody>
          <a:bodyPr/>
          <a:lstStyle/>
          <a:p>
            <a:pPr marR="0" algn="l"/>
            <a:r>
              <a:rPr lang="ru-RU" sz="1400" b="1" dirty="0" smtClean="0"/>
              <a:t>Компания «Комплексные медицинские информационные системы»</a:t>
            </a:r>
            <a:br>
              <a:rPr lang="ru-RU" sz="1400" b="1" dirty="0" smtClean="0"/>
            </a:br>
            <a:r>
              <a:rPr lang="ru-RU" sz="1400" b="1" dirty="0" smtClean="0"/>
              <a:t>г. Петрозаводск, Республика Карелия</a:t>
            </a:r>
            <a:endParaRPr lang="en-US" sz="1400" b="1" dirty="0" smtClean="0"/>
          </a:p>
          <a:p>
            <a:pPr marR="0" algn="l"/>
            <a:r>
              <a:rPr lang="ru-RU" sz="1400" b="1" dirty="0" smtClean="0"/>
              <a:t>Наш сайт: </a:t>
            </a:r>
            <a:r>
              <a:rPr lang="en-US" sz="1400" b="1" dirty="0" smtClean="0">
                <a:solidFill>
                  <a:srgbClr val="FFFF00"/>
                </a:solidFill>
                <a:hlinkClick r:id="rId3"/>
              </a:rPr>
              <a:t>http://www.kmis.ru </a:t>
            </a:r>
            <a:endParaRPr lang="ru-RU" sz="1400" b="1" dirty="0" smtClean="0">
              <a:solidFill>
                <a:srgbClr val="FFFF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85" decel="100000"/>
                                        <p:tgtEl>
                                          <p:spTgt spid="102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385" decel="100000"/>
                                        <p:tgtEl>
                                          <p:spTgt spid="102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102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385" fill="hold"/>
                                        <p:tgtEl>
                                          <p:spTgt spid="102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102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385" fill="hold"/>
                                        <p:tgtEl>
                                          <p:spTgt spid="102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102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385" decel="100000"/>
                                        <p:tgtEl>
                                          <p:spTgt spid="1024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" dur="385" decel="100000"/>
                                        <p:tgtEl>
                                          <p:spTgt spid="1024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9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1024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0" dur="385" fill="hold"/>
                                        <p:tgtEl>
                                          <p:spTgt spid="1024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1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1024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2" dur="385" fill="hold"/>
                                        <p:tgtEl>
                                          <p:spTgt spid="1024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3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1024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4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Универсальность решения</a:t>
            </a:r>
            <a:endParaRPr lang="ru-RU" dirty="0"/>
          </a:p>
        </p:txBody>
      </p:sp>
      <p:sp>
        <p:nvSpPr>
          <p:cNvPr id="3" name="Блок-схема: альтернативный процесс 2"/>
          <p:cNvSpPr/>
          <p:nvPr/>
        </p:nvSpPr>
        <p:spPr>
          <a:xfrm>
            <a:off x="357158" y="1357298"/>
            <a:ext cx="2643206" cy="1857388"/>
          </a:xfrm>
          <a:prstGeom prst="flowChartAlternateProcess">
            <a:avLst/>
          </a:prstGeom>
          <a:solidFill>
            <a:srgbClr val="00B050"/>
          </a:solidFill>
          <a:ln>
            <a:solidFill>
              <a:schemeClr val="accent4">
                <a:lumMod val="50000"/>
              </a:schemeClr>
            </a:solidFill>
          </a:ln>
          <a:scene3d>
            <a:camera prst="isometricTopUp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Arial" pitchFamily="34" charset="0"/>
                <a:cs typeface="Arial" pitchFamily="34" charset="0"/>
              </a:rPr>
              <a:t>Поликлиника</a:t>
            </a:r>
            <a:endParaRPr lang="ru-RU" sz="24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Блок-схема: альтернативный процесс 3"/>
          <p:cNvSpPr/>
          <p:nvPr/>
        </p:nvSpPr>
        <p:spPr>
          <a:xfrm>
            <a:off x="142844" y="3286124"/>
            <a:ext cx="2643206" cy="1857388"/>
          </a:xfrm>
          <a:prstGeom prst="flowChartAlternateProcess">
            <a:avLst/>
          </a:prstGeom>
          <a:solidFill>
            <a:srgbClr val="00B050"/>
          </a:solidFill>
          <a:ln>
            <a:solidFill>
              <a:schemeClr val="accent4">
                <a:lumMod val="50000"/>
              </a:schemeClr>
            </a:solidFill>
          </a:ln>
          <a:scene3d>
            <a:camera prst="isometricTopUp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Arial" pitchFamily="34" charset="0"/>
                <a:cs typeface="Arial" pitchFamily="34" charset="0"/>
              </a:rPr>
              <a:t>Стационар</a:t>
            </a:r>
            <a:endParaRPr lang="ru-RU" sz="24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Блок-схема: альтернативный процесс 4"/>
          <p:cNvSpPr/>
          <p:nvPr/>
        </p:nvSpPr>
        <p:spPr>
          <a:xfrm>
            <a:off x="1857356" y="4643446"/>
            <a:ext cx="2643206" cy="1857388"/>
          </a:xfrm>
          <a:prstGeom prst="flowChartAlternateProcess">
            <a:avLst/>
          </a:prstGeom>
          <a:solidFill>
            <a:srgbClr val="00B050"/>
          </a:solidFill>
          <a:ln>
            <a:solidFill>
              <a:schemeClr val="accent4">
                <a:lumMod val="50000"/>
              </a:schemeClr>
            </a:solidFill>
          </a:ln>
          <a:scene3d>
            <a:camera prst="isometricTopUp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Arial" pitchFamily="34" charset="0"/>
                <a:cs typeface="Arial" pitchFamily="34" charset="0"/>
              </a:rPr>
              <a:t>ФАП или амбулатория</a:t>
            </a:r>
            <a:endParaRPr lang="ru-RU" sz="24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Блок-схема: альтернативный процесс 5"/>
          <p:cNvSpPr/>
          <p:nvPr/>
        </p:nvSpPr>
        <p:spPr>
          <a:xfrm>
            <a:off x="5000628" y="4714884"/>
            <a:ext cx="2643206" cy="1857388"/>
          </a:xfrm>
          <a:prstGeom prst="flowChartAlternateProcess">
            <a:avLst/>
          </a:prstGeom>
          <a:solidFill>
            <a:srgbClr val="00B050"/>
          </a:solidFill>
          <a:ln>
            <a:solidFill>
              <a:schemeClr val="accent4">
                <a:lumMod val="50000"/>
              </a:schemeClr>
            </a:solidFill>
          </a:ln>
          <a:scene3d>
            <a:camera prst="isometricTopUp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Arial" pitchFamily="34" charset="0"/>
                <a:cs typeface="Arial" pitchFamily="34" charset="0"/>
              </a:rPr>
              <a:t>Центральная районная больница</a:t>
            </a:r>
            <a:endParaRPr lang="ru-RU" sz="24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Блок-схема: альтернативный процесс 6"/>
          <p:cNvSpPr/>
          <p:nvPr/>
        </p:nvSpPr>
        <p:spPr>
          <a:xfrm>
            <a:off x="6143636" y="2786058"/>
            <a:ext cx="2643206" cy="1857388"/>
          </a:xfrm>
          <a:prstGeom prst="flowChartAlternateProcess">
            <a:avLst/>
          </a:prstGeom>
          <a:solidFill>
            <a:srgbClr val="00B050"/>
          </a:solidFill>
          <a:ln>
            <a:solidFill>
              <a:schemeClr val="accent4">
                <a:lumMod val="50000"/>
              </a:schemeClr>
            </a:solidFill>
          </a:ln>
          <a:scene3d>
            <a:camera prst="isometricTopUp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Arial" pitchFamily="34" charset="0"/>
                <a:cs typeface="Arial" pitchFamily="34" charset="0"/>
              </a:rPr>
              <a:t>Детская поликлиника</a:t>
            </a:r>
            <a:endParaRPr lang="ru-RU" sz="24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Блок-схема: альтернативный процесс 7"/>
          <p:cNvSpPr/>
          <p:nvPr/>
        </p:nvSpPr>
        <p:spPr>
          <a:xfrm>
            <a:off x="5857884" y="1142984"/>
            <a:ext cx="2643206" cy="1857388"/>
          </a:xfrm>
          <a:prstGeom prst="flowChartAlternateProcess">
            <a:avLst/>
          </a:prstGeom>
          <a:solidFill>
            <a:srgbClr val="00B050"/>
          </a:solidFill>
          <a:ln>
            <a:solidFill>
              <a:schemeClr val="accent4">
                <a:lumMod val="50000"/>
              </a:schemeClr>
            </a:solidFill>
          </a:ln>
          <a:scene3d>
            <a:camera prst="isometricTopUp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Arial" pitchFamily="34" charset="0"/>
                <a:cs typeface="Arial" pitchFamily="34" charset="0"/>
              </a:rPr>
              <a:t>Родильный дом / Женская консультация</a:t>
            </a:r>
            <a:endParaRPr lang="ru-RU" sz="24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Блок-схема: альтернативный процесс 8"/>
          <p:cNvSpPr/>
          <p:nvPr/>
        </p:nvSpPr>
        <p:spPr>
          <a:xfrm>
            <a:off x="3357554" y="857232"/>
            <a:ext cx="2643206" cy="1857388"/>
          </a:xfrm>
          <a:prstGeom prst="flowChartAlternateProcess">
            <a:avLst/>
          </a:prstGeom>
          <a:solidFill>
            <a:srgbClr val="00B050"/>
          </a:solidFill>
          <a:ln>
            <a:solidFill>
              <a:schemeClr val="accent4">
                <a:lumMod val="50000"/>
              </a:schemeClr>
            </a:solidFill>
          </a:ln>
          <a:scene3d>
            <a:camera prst="isometricTopUp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Arial" pitchFamily="34" charset="0"/>
                <a:cs typeface="Arial" pitchFamily="34" charset="0"/>
              </a:rPr>
              <a:t>Медицинский центр</a:t>
            </a:r>
            <a:endParaRPr lang="ru-RU" sz="2400" b="1" dirty="0"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12" name="Группа 11"/>
          <p:cNvGrpSpPr/>
          <p:nvPr/>
        </p:nvGrpSpPr>
        <p:grpSpPr>
          <a:xfrm>
            <a:off x="3143240" y="2857496"/>
            <a:ext cx="3071834" cy="1357322"/>
            <a:chOff x="3218649" y="2928934"/>
            <a:chExt cx="3697460" cy="1357322"/>
          </a:xfrm>
        </p:grpSpPr>
        <p:pic>
          <p:nvPicPr>
            <p:cNvPr id="10" name="Рисунок 9" descr="Рисунок121.png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3218649" y="2928934"/>
              <a:ext cx="3697460" cy="1357322"/>
            </a:xfrm>
            <a:prstGeom prst="rect">
              <a:avLst/>
            </a:prstGeom>
          </p:spPr>
        </p:pic>
        <p:sp>
          <p:nvSpPr>
            <p:cNvPr id="11" name="TextBox 10"/>
            <p:cNvSpPr txBox="1"/>
            <p:nvPr/>
          </p:nvSpPr>
          <p:spPr>
            <a:xfrm>
              <a:off x="3387180" y="2928934"/>
              <a:ext cx="3429024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000" b="1" dirty="0" smtClean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К</a:t>
              </a:r>
              <a:r>
                <a:rPr lang="ru-RU" sz="2000" b="1" dirty="0" smtClean="0">
                  <a:solidFill>
                    <a:schemeClr val="tx2">
                      <a:lumMod val="75000"/>
                    </a:schemeClr>
                  </a:solidFill>
                </a:rPr>
                <a:t>арельская </a:t>
              </a:r>
              <a:br>
                <a:rPr lang="ru-RU" sz="2000" b="1" dirty="0" smtClean="0">
                  <a:solidFill>
                    <a:schemeClr val="tx2">
                      <a:lumMod val="75000"/>
                    </a:schemeClr>
                  </a:solidFill>
                </a:rPr>
              </a:br>
              <a:r>
                <a:rPr lang="ru-RU" sz="2000" b="1" dirty="0" smtClean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М</a:t>
              </a:r>
              <a:r>
                <a:rPr lang="ru-RU" sz="2000" b="1" dirty="0" smtClean="0">
                  <a:solidFill>
                    <a:schemeClr val="tx2">
                      <a:lumMod val="75000"/>
                    </a:schemeClr>
                  </a:solidFill>
                </a:rPr>
                <a:t>едицинская </a:t>
              </a:r>
              <a:r>
                <a:rPr lang="ru-RU" sz="2000" b="1" dirty="0" smtClean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И</a:t>
              </a:r>
              <a:r>
                <a:rPr lang="ru-RU" sz="2000" b="1" dirty="0" smtClean="0">
                  <a:solidFill>
                    <a:schemeClr val="tx2">
                      <a:lumMod val="75000"/>
                    </a:schemeClr>
                  </a:solidFill>
                </a:rPr>
                <a:t>нформационная </a:t>
              </a:r>
              <a:r>
                <a:rPr lang="ru-RU" sz="2000" b="1" dirty="0" smtClean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С</a:t>
              </a:r>
              <a:r>
                <a:rPr lang="ru-RU" sz="2000" b="1" dirty="0" smtClean="0">
                  <a:solidFill>
                    <a:schemeClr val="tx2">
                      <a:lumMod val="75000"/>
                    </a:schemeClr>
                  </a:solidFill>
                </a:rPr>
                <a:t>истема</a:t>
              </a:r>
              <a:endParaRPr lang="ru-RU" sz="2000" b="1" dirty="0">
                <a:solidFill>
                  <a:schemeClr val="tx2">
                    <a:lumMod val="75000"/>
                  </a:schemeClr>
                </a:solidFill>
              </a:endParaRPr>
            </a:p>
          </p:txBody>
        </p:sp>
      </p:grpSp>
      <p:pic>
        <p:nvPicPr>
          <p:cNvPr id="13" name="Рисунок 12" descr="ambulance_256.pn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7143768" y="5000636"/>
            <a:ext cx="1339645" cy="1339645"/>
          </a:xfrm>
          <a:prstGeom prst="rect">
            <a:avLst/>
          </a:prstGeom>
        </p:spPr>
      </p:pic>
      <p:pic>
        <p:nvPicPr>
          <p:cNvPr id="14" name="Рисунок 13" descr="scanner_256.pn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3071802" y="928670"/>
            <a:ext cx="1053893" cy="1053893"/>
          </a:xfrm>
          <a:prstGeom prst="rect">
            <a:avLst/>
          </a:prstGeom>
        </p:spPr>
      </p:pic>
      <p:pic>
        <p:nvPicPr>
          <p:cNvPr id="15" name="Рисунок 14" descr="hospital_256.png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214282" y="1214422"/>
            <a:ext cx="1357322" cy="1357322"/>
          </a:xfrm>
          <a:prstGeom prst="rect">
            <a:avLst/>
          </a:prstGeom>
        </p:spPr>
      </p:pic>
      <p:pic>
        <p:nvPicPr>
          <p:cNvPr id="17" name="Рисунок 16" descr="internal_medicine_256.png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214282" y="3357562"/>
            <a:ext cx="1196769" cy="1196769"/>
          </a:xfrm>
          <a:prstGeom prst="rect">
            <a:avLst/>
          </a:prstGeom>
        </p:spPr>
      </p:pic>
      <p:pic>
        <p:nvPicPr>
          <p:cNvPr id="18" name="Рисунок 17" descr="operating_room_256.png"/>
          <p:cNvPicPr>
            <a:picLocks noChangeAspect="1"/>
          </p:cNvPicPr>
          <p:nvPr/>
        </p:nvPicPr>
        <p:blipFill>
          <a:blip r:embed="rId7" cstate="email"/>
          <a:stretch>
            <a:fillRect/>
          </a:stretch>
        </p:blipFill>
        <p:spPr>
          <a:xfrm>
            <a:off x="7858148" y="785794"/>
            <a:ext cx="1125331" cy="1125331"/>
          </a:xfrm>
          <a:prstGeom prst="rect">
            <a:avLst/>
          </a:prstGeom>
        </p:spPr>
      </p:pic>
      <p:pic>
        <p:nvPicPr>
          <p:cNvPr id="19" name="Рисунок 18" descr="toddler_256.png"/>
          <p:cNvPicPr>
            <a:picLocks noChangeAspect="1"/>
          </p:cNvPicPr>
          <p:nvPr/>
        </p:nvPicPr>
        <p:blipFill>
          <a:blip r:embed="rId8" cstate="email"/>
          <a:stretch>
            <a:fillRect/>
          </a:stretch>
        </p:blipFill>
        <p:spPr>
          <a:xfrm>
            <a:off x="8143900" y="2786058"/>
            <a:ext cx="1196769" cy="1196769"/>
          </a:xfrm>
          <a:prstGeom prst="rect">
            <a:avLst/>
          </a:prstGeom>
        </p:spPr>
      </p:pic>
      <p:pic>
        <p:nvPicPr>
          <p:cNvPr id="20" name="Рисунок 19" descr="first_aid_kit_256.png"/>
          <p:cNvPicPr>
            <a:picLocks noChangeAspect="1"/>
          </p:cNvPicPr>
          <p:nvPr/>
        </p:nvPicPr>
        <p:blipFill>
          <a:blip r:embed="rId9" cstate="email"/>
          <a:stretch>
            <a:fillRect/>
          </a:stretch>
        </p:blipFill>
        <p:spPr>
          <a:xfrm>
            <a:off x="1500166" y="5286388"/>
            <a:ext cx="982455" cy="982455"/>
          </a:xfrm>
          <a:prstGeom prst="rect">
            <a:avLst/>
          </a:prstGeom>
        </p:spPr>
      </p:pic>
      <p:pic>
        <p:nvPicPr>
          <p:cNvPr id="21" name="Рисунок 20" descr="КМИС 3.3 лого.jpg"/>
          <p:cNvPicPr>
            <a:picLocks noChangeAspect="1"/>
          </p:cNvPicPr>
          <p:nvPr/>
        </p:nvPicPr>
        <p:blipFill>
          <a:blip r:embed="rId10" cstate="email"/>
          <a:stretch>
            <a:fillRect/>
          </a:stretch>
        </p:blipFill>
        <p:spPr>
          <a:xfrm>
            <a:off x="2571736" y="3000372"/>
            <a:ext cx="930440" cy="920748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  <a:reflection blurRad="6350" stA="50000" endA="300" endPos="55500" dist="50800" dir="5400000" sy="-100000" algn="bl" rotWithShape="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000"/>
                            </p:stCondLst>
                            <p:childTnLst>
                              <p:par>
                                <p:cTn id="41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500"/>
                            </p:stCondLst>
                            <p:childTnLst>
                              <p:par>
                                <p:cTn id="5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3000"/>
                            </p:stCondLst>
                            <p:childTnLst>
                              <p:par>
                                <p:cTn id="5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3500"/>
                            </p:stCondLst>
                            <p:childTnLst>
                              <p:par>
                                <p:cTn id="68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Стрелка вниз 40"/>
          <p:cNvSpPr/>
          <p:nvPr/>
        </p:nvSpPr>
        <p:spPr bwMode="auto">
          <a:xfrm rot="16200000">
            <a:off x="1959601" y="-15733"/>
            <a:ext cx="3600000" cy="7200000"/>
          </a:xfrm>
          <a:prstGeom prst="downArrow">
            <a:avLst/>
          </a:prstGeom>
          <a:gradFill>
            <a:gsLst>
              <a:gs pos="0">
                <a:srgbClr val="00B050">
                  <a:alpha val="54000"/>
                </a:srgbClr>
              </a:gs>
              <a:gs pos="80000">
                <a:srgbClr val="92D050">
                  <a:alpha val="19000"/>
                </a:srgbClr>
              </a:gs>
            </a:gsLst>
            <a:lin ang="5400000" scaled="0"/>
          </a:gra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>
                <a:srgbClr val="6E0023"/>
              </a:buClr>
              <a:buSzTx/>
              <a:buFont typeface="Wingdings 2" pitchFamily="18" charset="2"/>
              <a:buChar char="¢"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bg2"/>
              </a:solidFill>
              <a:effectLst/>
              <a:latin typeface="Segoe" pitchFamily="34" charset="0"/>
            </a:endParaRPr>
          </a:p>
        </p:txBody>
      </p:sp>
      <p:pic>
        <p:nvPicPr>
          <p:cNvPr id="32" name="Рисунок 31" descr="Стрелка1.pn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 rot="3176839">
            <a:off x="2332976" y="1250227"/>
            <a:ext cx="2701501" cy="3184413"/>
          </a:xfrm>
          <a:prstGeom prst="rect">
            <a:avLst/>
          </a:prstGeom>
        </p:spPr>
      </p:pic>
      <p:pic>
        <p:nvPicPr>
          <p:cNvPr id="33" name="Рисунок 32" descr="Стрелка1.pn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 rot="8081078">
            <a:off x="4100423" y="1390752"/>
            <a:ext cx="2701501" cy="3184413"/>
          </a:xfrm>
          <a:prstGeom prst="rect">
            <a:avLst/>
          </a:prstGeom>
        </p:spPr>
      </p:pic>
      <p:pic>
        <p:nvPicPr>
          <p:cNvPr id="34" name="Рисунок 33" descr="Стрелка1.pn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 rot="12946470">
            <a:off x="4074694" y="2911219"/>
            <a:ext cx="2701501" cy="3184413"/>
          </a:xfrm>
          <a:prstGeom prst="rect">
            <a:avLst/>
          </a:prstGeom>
        </p:spPr>
      </p:pic>
      <p:pic>
        <p:nvPicPr>
          <p:cNvPr id="35" name="Рисунок 34" descr="Стрелка1.pn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 rot="18410513">
            <a:off x="2220162" y="2968619"/>
            <a:ext cx="2701501" cy="3184413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2492" y="71414"/>
            <a:ext cx="8576708" cy="642942"/>
          </a:xfrm>
        </p:spPr>
        <p:txBody>
          <a:bodyPr>
            <a:noAutofit/>
          </a:bodyPr>
          <a:lstStyle/>
          <a:p>
            <a:r>
              <a:rPr lang="ru-RU" sz="4000" dirty="0" smtClean="0"/>
              <a:t>Полная автоматизация ЛПУ</a:t>
            </a:r>
            <a:endParaRPr lang="ru-RU" sz="4000" dirty="0"/>
          </a:p>
        </p:txBody>
      </p:sp>
      <p:grpSp>
        <p:nvGrpSpPr>
          <p:cNvPr id="3" name="Группа 10"/>
          <p:cNvGrpSpPr/>
          <p:nvPr/>
        </p:nvGrpSpPr>
        <p:grpSpPr>
          <a:xfrm>
            <a:off x="1567543" y="2921328"/>
            <a:ext cx="1745672" cy="1529881"/>
            <a:chOff x="1567543" y="2921328"/>
            <a:chExt cx="1745672" cy="1529881"/>
          </a:xfrm>
        </p:grpSpPr>
        <p:sp>
          <p:nvSpPr>
            <p:cNvPr id="6" name="Скругленный прямоугольник 5"/>
            <p:cNvSpPr/>
            <p:nvPr/>
          </p:nvSpPr>
          <p:spPr bwMode="auto">
            <a:xfrm>
              <a:off x="1567543" y="4073233"/>
              <a:ext cx="1745672" cy="377976"/>
            </a:xfrm>
            <a:prstGeom prst="roundRect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l" defTabSz="914400" rtl="0" eaLnBrk="1" fontAlgn="base" latinLnBrk="0" hangingPunct="1">
                <a:lnSpc>
                  <a:spcPct val="90000"/>
                </a:lnSpc>
                <a:spcBef>
                  <a:spcPct val="30000"/>
                </a:spcBef>
                <a:spcAft>
                  <a:spcPct val="0"/>
                </a:spcAft>
                <a:buClr>
                  <a:srgbClr val="6E0023"/>
                </a:buClr>
                <a:buSzTx/>
                <a:buNone/>
                <a:tabLst/>
              </a:pPr>
              <a:r>
                <a:rPr kumimoji="0" lang="ru-RU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Segoe" pitchFamily="34" charset="0"/>
                </a:rPr>
                <a:t>Регистратура</a:t>
              </a:r>
            </a:p>
          </p:txBody>
        </p:sp>
        <p:pic>
          <p:nvPicPr>
            <p:cNvPr id="7" name="Рисунок 6" descr="nurse_256.png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1702131" y="2921328"/>
              <a:ext cx="1287483" cy="1287483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</p:spPr>
        </p:pic>
      </p:grpSp>
      <p:grpSp>
        <p:nvGrpSpPr>
          <p:cNvPr id="5" name="Группа 9"/>
          <p:cNvGrpSpPr/>
          <p:nvPr/>
        </p:nvGrpSpPr>
        <p:grpSpPr>
          <a:xfrm>
            <a:off x="35625" y="2833456"/>
            <a:ext cx="1341911" cy="1593292"/>
            <a:chOff x="35625" y="2833456"/>
            <a:chExt cx="1341911" cy="1593292"/>
          </a:xfrm>
        </p:grpSpPr>
        <p:pic>
          <p:nvPicPr>
            <p:cNvPr id="8" name="Содержимое 4" descr="Рисунок68.png"/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 bwMode="auto">
            <a:xfrm flipH="1">
              <a:off x="35625" y="2833456"/>
              <a:ext cx="1294410" cy="1294410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</p:spPr>
        </p:pic>
        <p:sp>
          <p:nvSpPr>
            <p:cNvPr id="9" name="TextBox 8"/>
            <p:cNvSpPr txBox="1"/>
            <p:nvPr/>
          </p:nvSpPr>
          <p:spPr>
            <a:xfrm>
              <a:off x="47500" y="4085116"/>
              <a:ext cx="1330036" cy="3416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buNone/>
              </a:pPr>
              <a:r>
                <a:rPr lang="ru-RU" dirty="0" smtClean="0">
                  <a:solidFill>
                    <a:schemeClr val="tx1"/>
                  </a:solidFill>
                </a:rPr>
                <a:t>Пациент</a:t>
              </a:r>
              <a:endParaRPr lang="ru-RU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10" name="Группа 35"/>
          <p:cNvGrpSpPr/>
          <p:nvPr/>
        </p:nvGrpSpPr>
        <p:grpSpPr>
          <a:xfrm>
            <a:off x="3667496" y="2919348"/>
            <a:ext cx="1745672" cy="1529881"/>
            <a:chOff x="3441865" y="2931223"/>
            <a:chExt cx="1745672" cy="1529881"/>
          </a:xfrm>
        </p:grpSpPr>
        <p:sp>
          <p:nvSpPr>
            <p:cNvPr id="13" name="Скругленный прямоугольник 12"/>
            <p:cNvSpPr/>
            <p:nvPr/>
          </p:nvSpPr>
          <p:spPr bwMode="auto">
            <a:xfrm>
              <a:off x="3441865" y="4083128"/>
              <a:ext cx="1745672" cy="377976"/>
            </a:xfrm>
            <a:prstGeom prst="roundRect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l" defTabSz="914400" rtl="0" eaLnBrk="1" fontAlgn="base" latinLnBrk="0" hangingPunct="1">
                <a:lnSpc>
                  <a:spcPct val="90000"/>
                </a:lnSpc>
                <a:spcBef>
                  <a:spcPct val="30000"/>
                </a:spcBef>
                <a:spcAft>
                  <a:spcPct val="0"/>
                </a:spcAft>
                <a:buClr>
                  <a:srgbClr val="6E0023"/>
                </a:buClr>
                <a:buSzTx/>
                <a:buNone/>
                <a:tabLst/>
              </a:pPr>
              <a:r>
                <a:rPr kumimoji="0" lang="ru-RU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Segoe" pitchFamily="34" charset="0"/>
                </a:rPr>
                <a:t>Лечащий врач</a:t>
              </a:r>
            </a:p>
          </p:txBody>
        </p:sp>
        <p:pic>
          <p:nvPicPr>
            <p:cNvPr id="14" name="Рисунок 13" descr="nurse_256.png"/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3576453" y="2931223"/>
              <a:ext cx="1287483" cy="1287483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</p:spPr>
        </p:pic>
      </p:grpSp>
      <p:grpSp>
        <p:nvGrpSpPr>
          <p:cNvPr id="11" name="Группа 36"/>
          <p:cNvGrpSpPr/>
          <p:nvPr/>
        </p:nvGrpSpPr>
        <p:grpSpPr>
          <a:xfrm>
            <a:off x="2466109" y="1254823"/>
            <a:ext cx="1745672" cy="1529881"/>
            <a:chOff x="2466109" y="1254823"/>
            <a:chExt cx="1745672" cy="1529881"/>
          </a:xfrm>
        </p:grpSpPr>
        <p:sp>
          <p:nvSpPr>
            <p:cNvPr id="15" name="Скругленный прямоугольник 14"/>
            <p:cNvSpPr/>
            <p:nvPr/>
          </p:nvSpPr>
          <p:spPr bwMode="auto">
            <a:xfrm>
              <a:off x="2466109" y="2406728"/>
              <a:ext cx="1745672" cy="377976"/>
            </a:xfrm>
            <a:prstGeom prst="roundRect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l" defTabSz="914400" rtl="0" eaLnBrk="1" fontAlgn="base" latinLnBrk="0" hangingPunct="1">
                <a:lnSpc>
                  <a:spcPct val="90000"/>
                </a:lnSpc>
                <a:spcBef>
                  <a:spcPct val="30000"/>
                </a:spcBef>
                <a:spcAft>
                  <a:spcPct val="0"/>
                </a:spcAft>
                <a:buClr>
                  <a:srgbClr val="6E0023"/>
                </a:buClr>
                <a:buSzTx/>
                <a:buNone/>
                <a:tabLst/>
              </a:pPr>
              <a:r>
                <a:rPr kumimoji="0" lang="ru-RU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Segoe" pitchFamily="34" charset="0"/>
                </a:rPr>
                <a:t>Лаборатория</a:t>
              </a:r>
            </a:p>
          </p:txBody>
        </p:sp>
        <p:pic>
          <p:nvPicPr>
            <p:cNvPr id="16" name="Рисунок 15" descr="nurse_256.png"/>
            <p:cNvPicPr>
              <a:picLocks noChangeAspect="1"/>
            </p:cNvPicPr>
            <p:nvPr/>
          </p:nvPicPr>
          <p:blipFill>
            <a:blip r:embed="rId6" cstate="email"/>
            <a:stretch>
              <a:fillRect/>
            </a:stretch>
          </p:blipFill>
          <p:spPr>
            <a:xfrm>
              <a:off x="2600697" y="1254823"/>
              <a:ext cx="1287483" cy="1287483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</p:spPr>
        </p:pic>
      </p:grpSp>
      <p:grpSp>
        <p:nvGrpSpPr>
          <p:cNvPr id="12" name="Группа 37"/>
          <p:cNvGrpSpPr/>
          <p:nvPr/>
        </p:nvGrpSpPr>
        <p:grpSpPr>
          <a:xfrm>
            <a:off x="3774375" y="754080"/>
            <a:ext cx="1287483" cy="1541757"/>
            <a:chOff x="3774375" y="754080"/>
            <a:chExt cx="1287483" cy="1541757"/>
          </a:xfrm>
        </p:grpSpPr>
        <p:sp>
          <p:nvSpPr>
            <p:cNvPr id="17" name="Скругленный прямоугольник 16"/>
            <p:cNvSpPr/>
            <p:nvPr/>
          </p:nvSpPr>
          <p:spPr bwMode="auto">
            <a:xfrm>
              <a:off x="4091049" y="1917861"/>
              <a:ext cx="742208" cy="377976"/>
            </a:xfrm>
            <a:prstGeom prst="roundRect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l" defTabSz="914400" rtl="0" eaLnBrk="1" fontAlgn="base" latinLnBrk="0" hangingPunct="1">
                <a:lnSpc>
                  <a:spcPct val="90000"/>
                </a:lnSpc>
                <a:spcBef>
                  <a:spcPct val="30000"/>
                </a:spcBef>
                <a:spcAft>
                  <a:spcPct val="0"/>
                </a:spcAft>
                <a:buClr>
                  <a:srgbClr val="6E0023"/>
                </a:buClr>
                <a:buSzTx/>
                <a:buNone/>
                <a:tabLst/>
              </a:pPr>
              <a:r>
                <a:rPr kumimoji="0" lang="ru-RU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Segoe" pitchFamily="34" charset="0"/>
                </a:rPr>
                <a:t>УЗИ</a:t>
              </a:r>
            </a:p>
          </p:txBody>
        </p:sp>
        <p:pic>
          <p:nvPicPr>
            <p:cNvPr id="18" name="Рисунок 17" descr="nurse_256.png"/>
            <p:cNvPicPr>
              <a:picLocks noChangeAspect="1"/>
            </p:cNvPicPr>
            <p:nvPr/>
          </p:nvPicPr>
          <p:blipFill>
            <a:blip r:embed="rId7" cstate="email"/>
            <a:stretch>
              <a:fillRect/>
            </a:stretch>
          </p:blipFill>
          <p:spPr>
            <a:xfrm>
              <a:off x="3774375" y="754080"/>
              <a:ext cx="1287483" cy="1287483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</p:spPr>
        </p:pic>
      </p:grpSp>
      <p:grpSp>
        <p:nvGrpSpPr>
          <p:cNvPr id="27" name="Группа 38"/>
          <p:cNvGrpSpPr/>
          <p:nvPr/>
        </p:nvGrpSpPr>
        <p:grpSpPr>
          <a:xfrm>
            <a:off x="4706592" y="1654625"/>
            <a:ext cx="1575460" cy="1529882"/>
            <a:chOff x="4706592" y="1654625"/>
            <a:chExt cx="1575460" cy="1529882"/>
          </a:xfrm>
        </p:grpSpPr>
        <p:sp>
          <p:nvSpPr>
            <p:cNvPr id="19" name="Скругленный прямоугольник 18"/>
            <p:cNvSpPr/>
            <p:nvPr/>
          </p:nvSpPr>
          <p:spPr bwMode="auto">
            <a:xfrm>
              <a:off x="4706592" y="2806531"/>
              <a:ext cx="1575460" cy="377976"/>
            </a:xfrm>
            <a:prstGeom prst="roundRect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l" defTabSz="914400" rtl="0" eaLnBrk="1" fontAlgn="base" latinLnBrk="0" hangingPunct="1">
                <a:lnSpc>
                  <a:spcPct val="90000"/>
                </a:lnSpc>
                <a:spcBef>
                  <a:spcPct val="30000"/>
                </a:spcBef>
                <a:spcAft>
                  <a:spcPct val="0"/>
                </a:spcAft>
                <a:buClr>
                  <a:srgbClr val="6E0023"/>
                </a:buClr>
                <a:buSzTx/>
                <a:buNone/>
                <a:tabLst/>
              </a:pPr>
              <a:r>
                <a:rPr kumimoji="0" lang="ru-RU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Segoe" pitchFamily="34" charset="0"/>
                </a:rPr>
                <a:t>Томография</a:t>
              </a:r>
            </a:p>
          </p:txBody>
        </p:sp>
        <p:pic>
          <p:nvPicPr>
            <p:cNvPr id="20" name="Рисунок 19" descr="nurse_256.png"/>
            <p:cNvPicPr>
              <a:picLocks noChangeAspect="1"/>
            </p:cNvPicPr>
            <p:nvPr/>
          </p:nvPicPr>
          <p:blipFill>
            <a:blip r:embed="rId8" cstate="email"/>
            <a:stretch>
              <a:fillRect/>
            </a:stretch>
          </p:blipFill>
          <p:spPr>
            <a:xfrm>
              <a:off x="4864926" y="1654625"/>
              <a:ext cx="1287483" cy="1287483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</p:spPr>
        </p:pic>
      </p:grpSp>
      <p:grpSp>
        <p:nvGrpSpPr>
          <p:cNvPr id="36" name="Группа 41"/>
          <p:cNvGrpSpPr/>
          <p:nvPr/>
        </p:nvGrpSpPr>
        <p:grpSpPr>
          <a:xfrm>
            <a:off x="1927760" y="4231571"/>
            <a:ext cx="1599212" cy="1891516"/>
            <a:chOff x="1927760" y="4231571"/>
            <a:chExt cx="1599212" cy="1891516"/>
          </a:xfrm>
        </p:grpSpPr>
        <p:sp>
          <p:nvSpPr>
            <p:cNvPr id="21" name="Скругленный прямоугольник 20"/>
            <p:cNvSpPr/>
            <p:nvPr/>
          </p:nvSpPr>
          <p:spPr bwMode="auto">
            <a:xfrm>
              <a:off x="1927760" y="5193471"/>
              <a:ext cx="1599212" cy="929616"/>
            </a:xfrm>
            <a:prstGeom prst="roundRect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ctr" defTabSz="914400" rtl="0" eaLnBrk="1" fontAlgn="base" latinLnBrk="0" hangingPunct="1">
                <a:lnSpc>
                  <a:spcPct val="90000"/>
                </a:lnSpc>
                <a:spcBef>
                  <a:spcPct val="30000"/>
                </a:spcBef>
                <a:spcAft>
                  <a:spcPct val="0"/>
                </a:spcAft>
                <a:buClr>
                  <a:srgbClr val="6E0023"/>
                </a:buClr>
                <a:buSzTx/>
                <a:buNone/>
                <a:tabLst/>
              </a:pPr>
              <a:r>
                <a:rPr kumimoji="0" lang="ru-RU" sz="1800" b="0" i="0" u="none" strike="noStrike" cap="none" normalizeH="0" baseline="0" dirty="0" err="1" smtClean="0">
                  <a:ln>
                    <a:noFill/>
                  </a:ln>
                  <a:solidFill>
                    <a:schemeClr val="tx1"/>
                  </a:solidFill>
                  <a:effectLst/>
                  <a:latin typeface="Segoe" pitchFamily="34" charset="0"/>
                </a:rPr>
                <a:t>Медикамен-тозное</a:t>
              </a:r>
              <a:r>
                <a:rPr kumimoji="0" lang="ru-RU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Segoe" pitchFamily="34" charset="0"/>
                </a:rPr>
                <a:t> лечение</a:t>
              </a:r>
            </a:p>
          </p:txBody>
        </p:sp>
        <p:pic>
          <p:nvPicPr>
            <p:cNvPr id="22" name="Рисунок 21" descr="nurse_256.png"/>
            <p:cNvPicPr>
              <a:picLocks noChangeAspect="1"/>
            </p:cNvPicPr>
            <p:nvPr/>
          </p:nvPicPr>
          <p:blipFill>
            <a:blip r:embed="rId9" cstate="email"/>
            <a:stretch>
              <a:fillRect/>
            </a:stretch>
          </p:blipFill>
          <p:spPr>
            <a:xfrm>
              <a:off x="1967346" y="4231571"/>
              <a:ext cx="1287483" cy="1287483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</p:spPr>
        </p:pic>
      </p:grpSp>
      <p:grpSp>
        <p:nvGrpSpPr>
          <p:cNvPr id="37" name="Группа 40"/>
          <p:cNvGrpSpPr/>
          <p:nvPr/>
        </p:nvGrpSpPr>
        <p:grpSpPr>
          <a:xfrm>
            <a:off x="3447802" y="4552205"/>
            <a:ext cx="1848592" cy="1841327"/>
            <a:chOff x="3447802" y="4552205"/>
            <a:chExt cx="1848592" cy="1841327"/>
          </a:xfrm>
        </p:grpSpPr>
        <p:sp>
          <p:nvSpPr>
            <p:cNvPr id="23" name="Скругленный прямоугольник 22"/>
            <p:cNvSpPr/>
            <p:nvPr/>
          </p:nvSpPr>
          <p:spPr bwMode="auto">
            <a:xfrm>
              <a:off x="3447802" y="5739736"/>
              <a:ext cx="1848592" cy="653796"/>
            </a:xfrm>
            <a:prstGeom prst="roundRect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ctr" defTabSz="914400" rtl="0" eaLnBrk="1" fontAlgn="base" latinLnBrk="0" hangingPunct="1">
                <a:lnSpc>
                  <a:spcPct val="90000"/>
                </a:lnSpc>
                <a:spcBef>
                  <a:spcPct val="30000"/>
                </a:spcBef>
                <a:spcAft>
                  <a:spcPct val="0"/>
                </a:spcAft>
                <a:buClr>
                  <a:srgbClr val="6E0023"/>
                </a:buClr>
                <a:buSzTx/>
                <a:buNone/>
                <a:tabLst/>
              </a:pPr>
              <a:r>
                <a:rPr lang="ru-RU" dirty="0" smtClean="0">
                  <a:solidFill>
                    <a:schemeClr val="tx1"/>
                  </a:solidFill>
                </a:rPr>
                <a:t>Оперативное лечение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Segoe" pitchFamily="34" charset="0"/>
              </a:endParaRPr>
            </a:p>
          </p:txBody>
        </p:sp>
        <p:pic>
          <p:nvPicPr>
            <p:cNvPr id="24" name="Рисунок 23" descr="nurse_256.png"/>
            <p:cNvPicPr>
              <a:picLocks noChangeAspect="1"/>
            </p:cNvPicPr>
            <p:nvPr/>
          </p:nvPicPr>
          <p:blipFill>
            <a:blip r:embed="rId10" cstate="email"/>
            <a:stretch>
              <a:fillRect/>
            </a:stretch>
          </p:blipFill>
          <p:spPr>
            <a:xfrm>
              <a:off x="3594266" y="4552205"/>
              <a:ext cx="1287483" cy="1287483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</p:spPr>
        </p:pic>
      </p:grpSp>
      <p:grpSp>
        <p:nvGrpSpPr>
          <p:cNvPr id="38" name="Группа 42"/>
          <p:cNvGrpSpPr/>
          <p:nvPr/>
        </p:nvGrpSpPr>
        <p:grpSpPr>
          <a:xfrm>
            <a:off x="6895603" y="2976740"/>
            <a:ext cx="2022764" cy="1434879"/>
            <a:chOff x="6515593" y="2988615"/>
            <a:chExt cx="2022764" cy="1434879"/>
          </a:xfrm>
        </p:grpSpPr>
        <p:sp>
          <p:nvSpPr>
            <p:cNvPr id="28" name="Скругленный прямоугольник 27"/>
            <p:cNvSpPr/>
            <p:nvPr/>
          </p:nvSpPr>
          <p:spPr bwMode="auto">
            <a:xfrm>
              <a:off x="6515593" y="4045518"/>
              <a:ext cx="2022764" cy="377976"/>
            </a:xfrm>
            <a:prstGeom prst="roundRect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ctr" defTabSz="914400" rtl="0" eaLnBrk="1" fontAlgn="base" latinLnBrk="0" hangingPunct="1">
                <a:lnSpc>
                  <a:spcPct val="90000"/>
                </a:lnSpc>
                <a:spcBef>
                  <a:spcPct val="30000"/>
                </a:spcBef>
                <a:spcAft>
                  <a:spcPct val="0"/>
                </a:spcAft>
                <a:buClr>
                  <a:srgbClr val="6E0023"/>
                </a:buClr>
                <a:buSzTx/>
                <a:buNone/>
                <a:tabLst/>
              </a:pPr>
              <a:r>
                <a:rPr kumimoji="0" lang="ru-RU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Segoe" pitchFamily="34" charset="0"/>
                </a:rPr>
                <a:t>Выписка из ЛПУ</a:t>
              </a:r>
            </a:p>
          </p:txBody>
        </p:sp>
        <p:pic>
          <p:nvPicPr>
            <p:cNvPr id="29" name="Рисунок 28" descr="nurse_256.png"/>
            <p:cNvPicPr>
              <a:picLocks noChangeAspect="1"/>
            </p:cNvPicPr>
            <p:nvPr/>
          </p:nvPicPr>
          <p:blipFill>
            <a:blip r:embed="rId11" cstate="email"/>
            <a:stretch>
              <a:fillRect/>
            </a:stretch>
          </p:blipFill>
          <p:spPr>
            <a:xfrm>
              <a:off x="6875808" y="2988615"/>
              <a:ext cx="1287483" cy="1287483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</p:spPr>
        </p:pic>
      </p:grpSp>
      <p:grpSp>
        <p:nvGrpSpPr>
          <p:cNvPr id="39" name="Группа 39"/>
          <p:cNvGrpSpPr/>
          <p:nvPr/>
        </p:nvGrpSpPr>
        <p:grpSpPr>
          <a:xfrm>
            <a:off x="5147953" y="4376054"/>
            <a:ext cx="1597232" cy="1746325"/>
            <a:chOff x="5147953" y="4376054"/>
            <a:chExt cx="1597232" cy="1746325"/>
          </a:xfrm>
        </p:grpSpPr>
        <p:sp>
          <p:nvSpPr>
            <p:cNvPr id="25" name="Скругленный прямоугольник 24"/>
            <p:cNvSpPr/>
            <p:nvPr/>
          </p:nvSpPr>
          <p:spPr bwMode="auto">
            <a:xfrm>
              <a:off x="5147953" y="5468583"/>
              <a:ext cx="1597232" cy="653796"/>
            </a:xfrm>
            <a:prstGeom prst="roundRect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l" defTabSz="914400" rtl="0" eaLnBrk="1" fontAlgn="base" latinLnBrk="0" hangingPunct="1">
                <a:lnSpc>
                  <a:spcPct val="90000"/>
                </a:lnSpc>
                <a:spcBef>
                  <a:spcPct val="30000"/>
                </a:spcBef>
                <a:spcAft>
                  <a:spcPct val="0"/>
                </a:spcAft>
                <a:buClr>
                  <a:srgbClr val="6E0023"/>
                </a:buClr>
                <a:buSzTx/>
                <a:buNone/>
                <a:tabLst/>
              </a:pPr>
              <a:r>
                <a:rPr kumimoji="0" lang="ru-RU" sz="1800" b="0" i="0" u="none" strike="noStrike" cap="none" normalizeH="0" baseline="0" dirty="0" err="1" smtClean="0">
                  <a:ln>
                    <a:noFill/>
                  </a:ln>
                  <a:solidFill>
                    <a:schemeClr val="tx1"/>
                  </a:solidFill>
                  <a:effectLst/>
                  <a:latin typeface="Segoe" pitchFamily="34" charset="0"/>
                </a:rPr>
                <a:t>Перели-вание</a:t>
              </a:r>
              <a:r>
                <a:rPr kumimoji="0" lang="ru-RU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Segoe" pitchFamily="34" charset="0"/>
                </a:rPr>
                <a:t> крови</a:t>
              </a:r>
            </a:p>
          </p:txBody>
        </p:sp>
        <p:pic>
          <p:nvPicPr>
            <p:cNvPr id="26" name="Рисунок 25" descr="nurse_256.png"/>
            <p:cNvPicPr>
              <a:picLocks noChangeAspect="1"/>
            </p:cNvPicPr>
            <p:nvPr/>
          </p:nvPicPr>
          <p:blipFill>
            <a:blip r:embed="rId12" cstate="email"/>
            <a:stretch>
              <a:fillRect/>
            </a:stretch>
          </p:blipFill>
          <p:spPr>
            <a:xfrm>
              <a:off x="5282542" y="4376054"/>
              <a:ext cx="1287483" cy="1287483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</p:spPr>
        </p:pic>
      </p:grpSp>
      <p:sp>
        <p:nvSpPr>
          <p:cNvPr id="30" name="Стрелка вправо 29"/>
          <p:cNvSpPr/>
          <p:nvPr/>
        </p:nvSpPr>
        <p:spPr bwMode="auto">
          <a:xfrm>
            <a:off x="1116281" y="3396343"/>
            <a:ext cx="795646" cy="368135"/>
          </a:xfrm>
          <a:prstGeom prst="righ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>
                <a:srgbClr val="6E0023"/>
              </a:buClr>
              <a:buSzTx/>
              <a:buFont typeface="Wingdings 2" pitchFamily="18" charset="2"/>
              <a:buChar char="¢"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bg2"/>
              </a:solidFill>
              <a:effectLst/>
              <a:latin typeface="Segoe" pitchFamily="34" charset="0"/>
            </a:endParaRPr>
          </a:p>
        </p:txBody>
      </p:sp>
      <p:sp>
        <p:nvSpPr>
          <p:cNvPr id="31" name="Стрелка вправо 30"/>
          <p:cNvSpPr/>
          <p:nvPr/>
        </p:nvSpPr>
        <p:spPr bwMode="auto">
          <a:xfrm>
            <a:off x="3144983" y="3346861"/>
            <a:ext cx="795646" cy="368135"/>
          </a:xfrm>
          <a:prstGeom prst="righ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>
                <a:srgbClr val="6E0023"/>
              </a:buClr>
              <a:buSzTx/>
              <a:buFont typeface="Wingdings 2" pitchFamily="18" charset="2"/>
              <a:buChar char="¢"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bg2"/>
              </a:solidFill>
              <a:effectLst/>
              <a:latin typeface="Segoe" pitchFamily="34" charset="0"/>
            </a:endParaRPr>
          </a:p>
        </p:txBody>
      </p:sp>
      <p:sp>
        <p:nvSpPr>
          <p:cNvPr id="45" name="Стрелка вправо 44"/>
          <p:cNvSpPr/>
          <p:nvPr/>
        </p:nvSpPr>
        <p:spPr bwMode="auto">
          <a:xfrm>
            <a:off x="6349341" y="3309256"/>
            <a:ext cx="795646" cy="368135"/>
          </a:xfrm>
          <a:prstGeom prst="righ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>
                <a:srgbClr val="6E0023"/>
              </a:buClr>
              <a:buSzTx/>
              <a:buFont typeface="Wingdings 2" pitchFamily="18" charset="2"/>
              <a:buChar char="¢"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bg2"/>
              </a:solidFill>
              <a:effectLst/>
              <a:latin typeface="Segoe" pitchFamily="34" charset="0"/>
            </a:endParaRPr>
          </a:p>
        </p:txBody>
      </p:sp>
      <p:grpSp>
        <p:nvGrpSpPr>
          <p:cNvPr id="40" name="Группа 52"/>
          <p:cNvGrpSpPr/>
          <p:nvPr/>
        </p:nvGrpSpPr>
        <p:grpSpPr>
          <a:xfrm>
            <a:off x="221672" y="744187"/>
            <a:ext cx="1714006" cy="1873465"/>
            <a:chOff x="221672" y="744187"/>
            <a:chExt cx="1714006" cy="1873465"/>
          </a:xfrm>
        </p:grpSpPr>
        <p:grpSp>
          <p:nvGrpSpPr>
            <p:cNvPr id="42" name="Группа 60"/>
            <p:cNvGrpSpPr/>
            <p:nvPr/>
          </p:nvGrpSpPr>
          <p:grpSpPr>
            <a:xfrm>
              <a:off x="221672" y="744187"/>
              <a:ext cx="1714006" cy="1873465"/>
              <a:chOff x="7493330" y="344385"/>
              <a:chExt cx="1714006" cy="1873465"/>
            </a:xfrm>
          </p:grpSpPr>
          <p:pic>
            <p:nvPicPr>
              <p:cNvPr id="46" name="Рисунок 45" descr="Рисунок35.png"/>
              <p:cNvPicPr>
                <a:picLocks noChangeAspect="1"/>
              </p:cNvPicPr>
              <p:nvPr/>
            </p:nvPicPr>
            <p:blipFill>
              <a:blip r:embed="rId13" cstate="email"/>
              <a:stretch>
                <a:fillRect/>
              </a:stretch>
            </p:blipFill>
            <p:spPr>
              <a:xfrm>
                <a:off x="7852931" y="344385"/>
                <a:ext cx="973310" cy="1378488"/>
              </a:xfrm>
              <a:prstGeom prst="rect">
                <a:avLst/>
              </a:prstGeom>
            </p:spPr>
          </p:pic>
          <p:sp>
            <p:nvSpPr>
              <p:cNvPr id="47" name="TextBox 46"/>
              <p:cNvSpPr txBox="1"/>
              <p:nvPr/>
            </p:nvSpPr>
            <p:spPr>
              <a:xfrm>
                <a:off x="7493330" y="1626919"/>
                <a:ext cx="1714006" cy="5909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buNone/>
                </a:pPr>
                <a:r>
                  <a:rPr lang="ru-RU" dirty="0" smtClean="0">
                    <a:solidFill>
                      <a:schemeClr val="tx1"/>
                    </a:solidFill>
                  </a:rPr>
                  <a:t>Протокол обследования</a:t>
                </a:r>
                <a:endParaRPr lang="ru-RU" dirty="0">
                  <a:solidFill>
                    <a:schemeClr val="tx1"/>
                  </a:solidFill>
                </a:endParaRPr>
              </a:p>
            </p:txBody>
          </p:sp>
        </p:grpSp>
        <p:pic>
          <p:nvPicPr>
            <p:cNvPr id="44" name="Рисунок 43" descr="Рисунок126.png"/>
            <p:cNvPicPr>
              <a:picLocks noChangeAspect="1"/>
            </p:cNvPicPr>
            <p:nvPr/>
          </p:nvPicPr>
          <p:blipFill>
            <a:blip r:embed="rId14" cstate="email"/>
            <a:stretch>
              <a:fillRect/>
            </a:stretch>
          </p:blipFill>
          <p:spPr>
            <a:xfrm>
              <a:off x="712399" y="1094737"/>
              <a:ext cx="712640" cy="678704"/>
            </a:xfrm>
            <a:prstGeom prst="rect">
              <a:avLst/>
            </a:prstGeom>
          </p:spPr>
        </p:pic>
      </p:grpSp>
      <p:grpSp>
        <p:nvGrpSpPr>
          <p:cNvPr id="43" name="Группа 53"/>
          <p:cNvGrpSpPr/>
          <p:nvPr/>
        </p:nvGrpSpPr>
        <p:grpSpPr>
          <a:xfrm>
            <a:off x="201880" y="4554187"/>
            <a:ext cx="1714006" cy="1873465"/>
            <a:chOff x="201880" y="4554187"/>
            <a:chExt cx="1714006" cy="1873465"/>
          </a:xfrm>
        </p:grpSpPr>
        <p:grpSp>
          <p:nvGrpSpPr>
            <p:cNvPr id="48" name="Группа 63"/>
            <p:cNvGrpSpPr/>
            <p:nvPr/>
          </p:nvGrpSpPr>
          <p:grpSpPr>
            <a:xfrm>
              <a:off x="201880" y="4554187"/>
              <a:ext cx="1714006" cy="1873465"/>
              <a:chOff x="7493330" y="344385"/>
              <a:chExt cx="1714006" cy="1873465"/>
            </a:xfrm>
          </p:grpSpPr>
          <p:pic>
            <p:nvPicPr>
              <p:cNvPr id="51" name="Рисунок 50" descr="Рисунок35.png"/>
              <p:cNvPicPr>
                <a:picLocks noChangeAspect="1"/>
              </p:cNvPicPr>
              <p:nvPr/>
            </p:nvPicPr>
            <p:blipFill>
              <a:blip r:embed="rId13" cstate="email"/>
              <a:stretch>
                <a:fillRect/>
              </a:stretch>
            </p:blipFill>
            <p:spPr>
              <a:xfrm>
                <a:off x="7852931" y="344385"/>
                <a:ext cx="973310" cy="1378488"/>
              </a:xfrm>
              <a:prstGeom prst="rect">
                <a:avLst/>
              </a:prstGeom>
            </p:spPr>
          </p:pic>
          <p:sp>
            <p:nvSpPr>
              <p:cNvPr id="52" name="TextBox 51"/>
              <p:cNvSpPr txBox="1"/>
              <p:nvPr/>
            </p:nvSpPr>
            <p:spPr>
              <a:xfrm>
                <a:off x="7493330" y="1626919"/>
                <a:ext cx="1714006" cy="5909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buNone/>
                </a:pPr>
                <a:r>
                  <a:rPr lang="ru-RU" dirty="0" smtClean="0">
                    <a:solidFill>
                      <a:schemeClr val="tx1"/>
                    </a:solidFill>
                  </a:rPr>
                  <a:t>Протокол операции</a:t>
                </a:r>
                <a:endParaRPr lang="ru-RU" dirty="0">
                  <a:solidFill>
                    <a:schemeClr val="tx1"/>
                  </a:solidFill>
                </a:endParaRPr>
              </a:p>
            </p:txBody>
          </p:sp>
        </p:grpSp>
        <p:pic>
          <p:nvPicPr>
            <p:cNvPr id="50" name="Рисунок 49" descr="Рисунок126.png"/>
            <p:cNvPicPr>
              <a:picLocks noChangeAspect="1"/>
            </p:cNvPicPr>
            <p:nvPr/>
          </p:nvPicPr>
          <p:blipFill>
            <a:blip r:embed="rId14" cstate="email"/>
            <a:stretch>
              <a:fillRect/>
            </a:stretch>
          </p:blipFill>
          <p:spPr>
            <a:xfrm>
              <a:off x="627293" y="4916613"/>
              <a:ext cx="712640" cy="678704"/>
            </a:xfrm>
            <a:prstGeom prst="rect">
              <a:avLst/>
            </a:prstGeom>
          </p:spPr>
        </p:pic>
      </p:grpSp>
      <p:grpSp>
        <p:nvGrpSpPr>
          <p:cNvPr id="49" name="Группа 54"/>
          <p:cNvGrpSpPr/>
          <p:nvPr/>
        </p:nvGrpSpPr>
        <p:grpSpPr>
          <a:xfrm>
            <a:off x="7493330" y="273133"/>
            <a:ext cx="1484416" cy="2443315"/>
            <a:chOff x="7493330" y="273133"/>
            <a:chExt cx="1484416" cy="2443315"/>
          </a:xfrm>
        </p:grpSpPr>
        <p:pic>
          <p:nvPicPr>
            <p:cNvPr id="56" name="Рисунок 55" descr="Рисунок35.png"/>
            <p:cNvPicPr>
              <a:picLocks noChangeAspect="1"/>
            </p:cNvPicPr>
            <p:nvPr/>
          </p:nvPicPr>
          <p:blipFill>
            <a:blip r:embed="rId13" cstate="email"/>
            <a:stretch>
              <a:fillRect/>
            </a:stretch>
          </p:blipFill>
          <p:spPr>
            <a:xfrm>
              <a:off x="7710427" y="273133"/>
              <a:ext cx="973310" cy="1378488"/>
            </a:xfrm>
            <a:prstGeom prst="rect">
              <a:avLst/>
            </a:prstGeom>
          </p:spPr>
        </p:pic>
        <p:sp>
          <p:nvSpPr>
            <p:cNvPr id="57" name="TextBox 56"/>
            <p:cNvSpPr txBox="1"/>
            <p:nvPr/>
          </p:nvSpPr>
          <p:spPr>
            <a:xfrm>
              <a:off x="7493330" y="1626919"/>
              <a:ext cx="1484416" cy="10895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buNone/>
              </a:pPr>
              <a:r>
                <a:rPr lang="ru-RU" dirty="0" smtClean="0">
                  <a:solidFill>
                    <a:schemeClr val="tx1"/>
                  </a:solidFill>
                </a:rPr>
                <a:t>Талон </a:t>
              </a:r>
              <a:r>
                <a:rPr lang="ru-RU" dirty="0" err="1" smtClean="0">
                  <a:solidFill>
                    <a:schemeClr val="tx1"/>
                  </a:solidFill>
                </a:rPr>
                <a:t>амбулатор-ного</a:t>
              </a:r>
              <a:r>
                <a:rPr lang="ru-RU" dirty="0" smtClean="0">
                  <a:solidFill>
                    <a:schemeClr val="tx1"/>
                  </a:solidFill>
                </a:rPr>
                <a:t> пациента</a:t>
              </a:r>
              <a:endParaRPr lang="ru-RU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53" name="Группа 57"/>
          <p:cNvGrpSpPr/>
          <p:nvPr/>
        </p:nvGrpSpPr>
        <p:grpSpPr>
          <a:xfrm>
            <a:off x="6196940" y="283029"/>
            <a:ext cx="1484416" cy="2443315"/>
            <a:chOff x="7493330" y="273133"/>
            <a:chExt cx="1484416" cy="2443315"/>
          </a:xfrm>
        </p:grpSpPr>
        <p:pic>
          <p:nvPicPr>
            <p:cNvPr id="59" name="Рисунок 58" descr="Рисунок35.png"/>
            <p:cNvPicPr>
              <a:picLocks noChangeAspect="1"/>
            </p:cNvPicPr>
            <p:nvPr/>
          </p:nvPicPr>
          <p:blipFill>
            <a:blip r:embed="rId13" cstate="email"/>
            <a:stretch>
              <a:fillRect/>
            </a:stretch>
          </p:blipFill>
          <p:spPr>
            <a:xfrm>
              <a:off x="7710427" y="273133"/>
              <a:ext cx="973310" cy="1378488"/>
            </a:xfrm>
            <a:prstGeom prst="rect">
              <a:avLst/>
            </a:prstGeom>
          </p:spPr>
        </p:pic>
        <p:sp>
          <p:nvSpPr>
            <p:cNvPr id="60" name="TextBox 59"/>
            <p:cNvSpPr txBox="1"/>
            <p:nvPr/>
          </p:nvSpPr>
          <p:spPr>
            <a:xfrm>
              <a:off x="7493330" y="1626919"/>
              <a:ext cx="1484416" cy="10895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buNone/>
              </a:pPr>
              <a:r>
                <a:rPr lang="ru-RU" dirty="0" smtClean="0">
                  <a:solidFill>
                    <a:schemeClr val="tx1"/>
                  </a:solidFill>
                </a:rPr>
                <a:t>Карта выбывшего из стационара</a:t>
              </a:r>
              <a:endParaRPr lang="ru-RU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54" name="Группа 60"/>
          <p:cNvGrpSpPr/>
          <p:nvPr/>
        </p:nvGrpSpPr>
        <p:grpSpPr>
          <a:xfrm>
            <a:off x="7503226" y="4463143"/>
            <a:ext cx="1484416" cy="1944717"/>
            <a:chOff x="7493330" y="273133"/>
            <a:chExt cx="1484416" cy="1944717"/>
          </a:xfrm>
        </p:grpSpPr>
        <p:pic>
          <p:nvPicPr>
            <p:cNvPr id="62" name="Рисунок 61" descr="Рисунок35.png"/>
            <p:cNvPicPr>
              <a:picLocks noChangeAspect="1"/>
            </p:cNvPicPr>
            <p:nvPr/>
          </p:nvPicPr>
          <p:blipFill>
            <a:blip r:embed="rId13" cstate="email"/>
            <a:stretch>
              <a:fillRect/>
            </a:stretch>
          </p:blipFill>
          <p:spPr>
            <a:xfrm>
              <a:off x="7710427" y="273133"/>
              <a:ext cx="973310" cy="1378488"/>
            </a:xfrm>
            <a:prstGeom prst="rect">
              <a:avLst/>
            </a:prstGeom>
          </p:spPr>
        </p:pic>
        <p:sp>
          <p:nvSpPr>
            <p:cNvPr id="63" name="TextBox 62"/>
            <p:cNvSpPr txBox="1"/>
            <p:nvPr/>
          </p:nvSpPr>
          <p:spPr>
            <a:xfrm>
              <a:off x="7493330" y="1626919"/>
              <a:ext cx="1484416" cy="5909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buNone/>
              </a:pPr>
              <a:r>
                <a:rPr lang="ru-RU" dirty="0" smtClean="0">
                  <a:solidFill>
                    <a:schemeClr val="tx1"/>
                  </a:solidFill>
                </a:rPr>
                <a:t>Счета по ОМС</a:t>
              </a:r>
              <a:endParaRPr lang="ru-RU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55" name="Группа 63"/>
          <p:cNvGrpSpPr/>
          <p:nvPr/>
        </p:nvGrpSpPr>
        <p:grpSpPr>
          <a:xfrm>
            <a:off x="6244442" y="4414685"/>
            <a:ext cx="1484416" cy="1944717"/>
            <a:chOff x="7493330" y="273133"/>
            <a:chExt cx="1484416" cy="1944717"/>
          </a:xfrm>
        </p:grpSpPr>
        <p:pic>
          <p:nvPicPr>
            <p:cNvPr id="65" name="Рисунок 64" descr="Рисунок35.png"/>
            <p:cNvPicPr>
              <a:picLocks noChangeAspect="1"/>
            </p:cNvPicPr>
            <p:nvPr/>
          </p:nvPicPr>
          <p:blipFill>
            <a:blip r:embed="rId13" cstate="email"/>
            <a:stretch>
              <a:fillRect/>
            </a:stretch>
          </p:blipFill>
          <p:spPr>
            <a:xfrm>
              <a:off x="7710427" y="273133"/>
              <a:ext cx="973310" cy="1378488"/>
            </a:xfrm>
            <a:prstGeom prst="rect">
              <a:avLst/>
            </a:prstGeom>
          </p:spPr>
        </p:pic>
        <p:sp>
          <p:nvSpPr>
            <p:cNvPr id="66" name="TextBox 65"/>
            <p:cNvSpPr txBox="1"/>
            <p:nvPr/>
          </p:nvSpPr>
          <p:spPr>
            <a:xfrm>
              <a:off x="7493330" y="1626919"/>
              <a:ext cx="1484416" cy="5909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buNone/>
              </a:pPr>
              <a:r>
                <a:rPr lang="ru-RU" dirty="0" smtClean="0">
                  <a:solidFill>
                    <a:schemeClr val="tx1"/>
                  </a:solidFill>
                </a:rPr>
                <a:t>Рецепты по ДЛО</a:t>
              </a:r>
              <a:endParaRPr lang="ru-RU" dirty="0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30439781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500"/>
                            </p:stCondLst>
                            <p:childTnLst>
                              <p:par>
                                <p:cTn id="52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2000"/>
                            </p:stCondLst>
                            <p:childTnLst>
                              <p:par>
                                <p:cTn id="69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500"/>
                            </p:stCondLst>
                            <p:childTnLst>
                              <p:par>
                                <p:cTn id="74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3000"/>
                            </p:stCondLst>
                            <p:childTnLst>
                              <p:par>
                                <p:cTn id="7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3500"/>
                            </p:stCondLst>
                            <p:childTnLst>
                              <p:par>
                                <p:cTn id="84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4000"/>
                            </p:stCondLst>
                            <p:childTnLst>
                              <p:par>
                                <p:cTn id="93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4500"/>
                            </p:stCondLst>
                            <p:childTnLst>
                              <p:par>
                                <p:cTn id="98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5000"/>
                            </p:stCondLst>
                            <p:childTnLst>
                              <p:par>
                                <p:cTn id="103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5500"/>
                            </p:stCondLst>
                            <p:childTnLst>
                              <p:par>
                                <p:cTn id="108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 animBg="1"/>
      <p:bldP spid="30" grpId="0" animBg="1"/>
      <p:bldP spid="31" grpId="0" animBg="1"/>
      <p:bldP spid="4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Рисунок 2" descr="shutterstock_1192625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4929198"/>
            <a:ext cx="8429684" cy="1143000"/>
          </a:xfrm>
        </p:spPr>
        <p:txBody>
          <a:bodyPr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5400" dirty="0" smtClean="0"/>
              <a:t>Краткий обзор </a:t>
            </a:r>
            <a:br>
              <a:rPr lang="ru-RU" sz="5400" dirty="0" smtClean="0"/>
            </a:br>
            <a:r>
              <a:rPr lang="ru-RU" sz="5400" dirty="0" smtClean="0">
                <a:solidFill>
                  <a:srgbClr val="FF0000"/>
                </a:solidFill>
              </a:rPr>
              <a:t>функций</a:t>
            </a:r>
            <a:r>
              <a:rPr lang="ru-RU" sz="5400" dirty="0" smtClean="0"/>
              <a:t> системы</a:t>
            </a:r>
            <a:endParaRPr lang="ru-RU" sz="5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142852"/>
            <a:ext cx="8305800" cy="571504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Автоматизация всего ЛПУ</a:t>
            </a:r>
            <a:endParaRPr lang="ru-RU" dirty="0"/>
          </a:p>
        </p:txBody>
      </p:sp>
      <p:grpSp>
        <p:nvGrpSpPr>
          <p:cNvPr id="10" name="Группа 9"/>
          <p:cNvGrpSpPr/>
          <p:nvPr/>
        </p:nvGrpSpPr>
        <p:grpSpPr>
          <a:xfrm>
            <a:off x="253492" y="802206"/>
            <a:ext cx="1143008" cy="1085858"/>
            <a:chOff x="428596" y="928670"/>
            <a:chExt cx="1143008" cy="1085858"/>
          </a:xfrm>
        </p:grpSpPr>
        <p:pic>
          <p:nvPicPr>
            <p:cNvPr id="4" name="Рисунок 3" descr="Рисунок211.png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428596" y="928670"/>
              <a:ext cx="1143008" cy="1085858"/>
            </a:xfrm>
            <a:prstGeom prst="rect">
              <a:avLst/>
            </a:prstGeom>
          </p:spPr>
        </p:pic>
        <p:pic>
          <p:nvPicPr>
            <p:cNvPr id="3" name="Рисунок 2" descr="geriatrics_256.png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486964" y="967582"/>
              <a:ext cx="1004886" cy="1004886"/>
            </a:xfrm>
            <a:prstGeom prst="rect">
              <a:avLst/>
            </a:prstGeom>
          </p:spPr>
        </p:pic>
      </p:grpSp>
      <p:grpSp>
        <p:nvGrpSpPr>
          <p:cNvPr id="14" name="Группа 13"/>
          <p:cNvGrpSpPr/>
          <p:nvPr/>
        </p:nvGrpSpPr>
        <p:grpSpPr>
          <a:xfrm>
            <a:off x="266264" y="1971056"/>
            <a:ext cx="1143008" cy="1085858"/>
            <a:chOff x="266264" y="1971056"/>
            <a:chExt cx="1143008" cy="1085858"/>
          </a:xfrm>
        </p:grpSpPr>
        <p:pic>
          <p:nvPicPr>
            <p:cNvPr id="9" name="Рисунок 8" descr="Рисунок211.png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266264" y="1971056"/>
              <a:ext cx="1143008" cy="1085858"/>
            </a:xfrm>
            <a:prstGeom prst="rect">
              <a:avLst/>
            </a:prstGeom>
          </p:spPr>
        </p:pic>
        <p:pic>
          <p:nvPicPr>
            <p:cNvPr id="7" name="Рисунок 6" descr="surgeon_256.png"/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357158" y="2071678"/>
              <a:ext cx="928694" cy="928694"/>
            </a:xfrm>
            <a:prstGeom prst="rect">
              <a:avLst/>
            </a:prstGeom>
          </p:spPr>
        </p:pic>
      </p:grpSp>
      <p:grpSp>
        <p:nvGrpSpPr>
          <p:cNvPr id="15" name="Группа 14"/>
          <p:cNvGrpSpPr/>
          <p:nvPr/>
        </p:nvGrpSpPr>
        <p:grpSpPr>
          <a:xfrm>
            <a:off x="285720" y="3143248"/>
            <a:ext cx="1143008" cy="1085858"/>
            <a:chOff x="285720" y="3143248"/>
            <a:chExt cx="1143008" cy="1085858"/>
          </a:xfrm>
        </p:grpSpPr>
        <p:pic>
          <p:nvPicPr>
            <p:cNvPr id="11" name="Рисунок 10" descr="Рисунок211.png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285720" y="3143248"/>
              <a:ext cx="1143008" cy="1085858"/>
            </a:xfrm>
            <a:prstGeom prst="rect">
              <a:avLst/>
            </a:prstGeom>
          </p:spPr>
        </p:pic>
        <p:pic>
          <p:nvPicPr>
            <p:cNvPr id="6" name="Рисунок 5" descr="scanner_256.png"/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357158" y="3182756"/>
              <a:ext cx="1000132" cy="1000132"/>
            </a:xfrm>
            <a:prstGeom prst="rect">
              <a:avLst/>
            </a:prstGeom>
          </p:spPr>
        </p:pic>
      </p:grpSp>
      <p:grpSp>
        <p:nvGrpSpPr>
          <p:cNvPr id="16" name="Группа 15"/>
          <p:cNvGrpSpPr/>
          <p:nvPr/>
        </p:nvGrpSpPr>
        <p:grpSpPr>
          <a:xfrm>
            <a:off x="285720" y="4318782"/>
            <a:ext cx="1143008" cy="1085858"/>
            <a:chOff x="285720" y="4318782"/>
            <a:chExt cx="1143008" cy="1085858"/>
          </a:xfrm>
        </p:grpSpPr>
        <p:pic>
          <p:nvPicPr>
            <p:cNvPr id="12" name="Рисунок 11" descr="Рисунок211.png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285720" y="4318782"/>
              <a:ext cx="1143008" cy="1085858"/>
            </a:xfrm>
            <a:prstGeom prst="rect">
              <a:avLst/>
            </a:prstGeom>
          </p:spPr>
        </p:pic>
        <p:pic>
          <p:nvPicPr>
            <p:cNvPr id="5" name="Рисунок 4" descr="chief_of_staff_256.png"/>
            <p:cNvPicPr>
              <a:picLocks noChangeAspect="1"/>
            </p:cNvPicPr>
            <p:nvPr/>
          </p:nvPicPr>
          <p:blipFill>
            <a:blip r:embed="rId6" cstate="email"/>
            <a:stretch>
              <a:fillRect/>
            </a:stretch>
          </p:blipFill>
          <p:spPr>
            <a:xfrm>
              <a:off x="357158" y="4361632"/>
              <a:ext cx="1000132" cy="1000132"/>
            </a:xfrm>
            <a:prstGeom prst="rect">
              <a:avLst/>
            </a:prstGeom>
          </p:spPr>
        </p:pic>
      </p:grpSp>
      <p:grpSp>
        <p:nvGrpSpPr>
          <p:cNvPr id="17" name="Группа 16"/>
          <p:cNvGrpSpPr/>
          <p:nvPr/>
        </p:nvGrpSpPr>
        <p:grpSpPr>
          <a:xfrm>
            <a:off x="285720" y="5500702"/>
            <a:ext cx="1143008" cy="1085858"/>
            <a:chOff x="285720" y="5500702"/>
            <a:chExt cx="1143008" cy="1085858"/>
          </a:xfrm>
        </p:grpSpPr>
        <p:pic>
          <p:nvPicPr>
            <p:cNvPr id="13" name="Рисунок 12" descr="Рисунок211.png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285720" y="5500702"/>
              <a:ext cx="1143008" cy="1085858"/>
            </a:xfrm>
            <a:prstGeom prst="rect">
              <a:avLst/>
            </a:prstGeom>
          </p:spPr>
        </p:pic>
        <p:pic>
          <p:nvPicPr>
            <p:cNvPr id="8" name="Рисунок 7" descr="administrator_256.png"/>
            <p:cNvPicPr>
              <a:picLocks noChangeAspect="1"/>
            </p:cNvPicPr>
            <p:nvPr/>
          </p:nvPicPr>
          <p:blipFill>
            <a:blip r:embed="rId7" cstate="email"/>
            <a:stretch>
              <a:fillRect/>
            </a:stretch>
          </p:blipFill>
          <p:spPr>
            <a:xfrm>
              <a:off x="344088" y="5539614"/>
              <a:ext cx="1000132" cy="1000132"/>
            </a:xfrm>
            <a:prstGeom prst="rect">
              <a:avLst/>
            </a:prstGeom>
          </p:spPr>
        </p:pic>
      </p:grpSp>
      <p:sp>
        <p:nvSpPr>
          <p:cNvPr id="19" name="Прямоугольник с одним скругленным углом 18"/>
          <p:cNvSpPr/>
          <p:nvPr/>
        </p:nvSpPr>
        <p:spPr>
          <a:xfrm>
            <a:off x="1561876" y="824706"/>
            <a:ext cx="2143140" cy="1000132"/>
          </a:xfrm>
          <a:prstGeom prst="round1Rect">
            <a:avLst/>
          </a:prstGeom>
          <a:gradFill>
            <a:gsLst>
              <a:gs pos="0">
                <a:schemeClr val="tx2">
                  <a:lumMod val="50000"/>
                </a:schemeClr>
              </a:gs>
              <a:gs pos="100000">
                <a:schemeClr val="accent4">
                  <a:lumMod val="50000"/>
                </a:schemeClr>
              </a:gs>
            </a:gsLst>
          </a:gradFill>
          <a:ln>
            <a:solidFill>
              <a:schemeClr val="accent5">
                <a:shade val="70000"/>
                <a:satMod val="150000"/>
                <a:alpha val="5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Регистратура в поликлинике, приемный покой в стационаре</a:t>
            </a:r>
            <a:endParaRPr lang="ru-RU" sz="1600" dirty="0">
              <a:solidFill>
                <a:srgbClr val="FFFF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0" name="Прямоугольник с одним скругленным углом 19"/>
          <p:cNvSpPr/>
          <p:nvPr/>
        </p:nvSpPr>
        <p:spPr>
          <a:xfrm>
            <a:off x="1571604" y="2000240"/>
            <a:ext cx="2143140" cy="1000132"/>
          </a:xfrm>
          <a:prstGeom prst="round1Rect">
            <a:avLst/>
          </a:prstGeom>
          <a:gradFill>
            <a:gsLst>
              <a:gs pos="0">
                <a:schemeClr val="tx2">
                  <a:lumMod val="50000"/>
                </a:schemeClr>
              </a:gs>
              <a:gs pos="100000">
                <a:schemeClr val="accent4">
                  <a:lumMod val="50000"/>
                </a:schemeClr>
              </a:gs>
            </a:gsLst>
          </a:gradFill>
          <a:ln>
            <a:solidFill>
              <a:schemeClr val="accent5">
                <a:shade val="70000"/>
                <a:satMod val="150000"/>
                <a:alpha val="5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Лечащий врач, узкие специалисты, медицинские сестры</a:t>
            </a:r>
            <a:endParaRPr lang="ru-RU" sz="1600" dirty="0">
              <a:solidFill>
                <a:srgbClr val="FFFF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1" name="Прямоугольник с одним скругленным углом 20"/>
          <p:cNvSpPr/>
          <p:nvPr/>
        </p:nvSpPr>
        <p:spPr>
          <a:xfrm>
            <a:off x="1571604" y="3185502"/>
            <a:ext cx="2143140" cy="1000132"/>
          </a:xfrm>
          <a:prstGeom prst="round1Rect">
            <a:avLst/>
          </a:prstGeom>
          <a:gradFill>
            <a:gsLst>
              <a:gs pos="0">
                <a:schemeClr val="tx2">
                  <a:lumMod val="50000"/>
                </a:schemeClr>
              </a:gs>
              <a:gs pos="100000">
                <a:schemeClr val="accent4">
                  <a:lumMod val="50000"/>
                </a:schemeClr>
              </a:gs>
            </a:gsLst>
          </a:gradFill>
          <a:ln>
            <a:solidFill>
              <a:schemeClr val="accent5">
                <a:shade val="70000"/>
                <a:satMod val="150000"/>
                <a:alpha val="5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Диагностика, лечебные кабинеты, профилактика</a:t>
            </a:r>
            <a:endParaRPr lang="ru-RU" sz="1600" dirty="0">
              <a:solidFill>
                <a:srgbClr val="FFFF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2" name="Прямоугольник с одним скругленным углом 21"/>
          <p:cNvSpPr/>
          <p:nvPr/>
        </p:nvSpPr>
        <p:spPr>
          <a:xfrm>
            <a:off x="1571604" y="4367422"/>
            <a:ext cx="2143140" cy="1000132"/>
          </a:xfrm>
          <a:prstGeom prst="round1Rect">
            <a:avLst/>
          </a:prstGeom>
          <a:gradFill>
            <a:gsLst>
              <a:gs pos="0">
                <a:schemeClr val="tx2">
                  <a:lumMod val="50000"/>
                </a:schemeClr>
              </a:gs>
              <a:gs pos="100000">
                <a:schemeClr val="accent4">
                  <a:lumMod val="50000"/>
                </a:schemeClr>
              </a:gs>
            </a:gsLst>
          </a:gradFill>
          <a:ln>
            <a:solidFill>
              <a:schemeClr val="accent5">
                <a:shade val="70000"/>
                <a:satMod val="150000"/>
                <a:alpha val="5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Главный врач, </a:t>
            </a:r>
            <a:r>
              <a:rPr lang="ru-RU" sz="1600" dirty="0" err="1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начмеды</a:t>
            </a:r>
            <a:r>
              <a:rPr lang="ru-RU" sz="1600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, руководители подразделений</a:t>
            </a:r>
            <a:endParaRPr lang="ru-RU" sz="1600" dirty="0">
              <a:solidFill>
                <a:srgbClr val="FFFF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3" name="Прямоугольник с одним скругленным углом 22"/>
          <p:cNvSpPr/>
          <p:nvPr/>
        </p:nvSpPr>
        <p:spPr>
          <a:xfrm>
            <a:off x="1571604" y="5542956"/>
            <a:ext cx="2143140" cy="1000132"/>
          </a:xfrm>
          <a:prstGeom prst="round1Rect">
            <a:avLst/>
          </a:prstGeom>
          <a:gradFill>
            <a:gsLst>
              <a:gs pos="0">
                <a:schemeClr val="tx2">
                  <a:lumMod val="50000"/>
                </a:schemeClr>
              </a:gs>
              <a:gs pos="100000">
                <a:schemeClr val="accent4">
                  <a:lumMod val="50000"/>
                </a:schemeClr>
              </a:gs>
            </a:gsLst>
          </a:gradFill>
          <a:ln>
            <a:solidFill>
              <a:schemeClr val="accent5">
                <a:shade val="70000"/>
                <a:satMod val="150000"/>
                <a:alpha val="5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 err="1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Стат-бюро</a:t>
            </a:r>
            <a:r>
              <a:rPr lang="ru-RU" sz="1600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, бухгалтерия, аптека, отдел кадров</a:t>
            </a:r>
            <a:endParaRPr lang="ru-RU" sz="1600" dirty="0">
              <a:solidFill>
                <a:srgbClr val="FFFF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3857620" y="857232"/>
            <a:ext cx="5000660" cy="1000125"/>
          </a:xfrm>
          <a:prstGeom prst="rect">
            <a:avLst/>
          </a:prstGeom>
          <a:solidFill>
            <a:schemeClr val="accent5">
              <a:alpha val="50000"/>
            </a:schemeClr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Подсистема регистратуры, реестр застрахованных, печать талона амбулаторного пациента и карты выбывшего и т.д.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3857620" y="2003582"/>
            <a:ext cx="5000660" cy="1000125"/>
          </a:xfrm>
          <a:prstGeom prst="rect">
            <a:avLst/>
          </a:prstGeom>
          <a:solidFill>
            <a:schemeClr val="accent5">
              <a:alpha val="50000"/>
            </a:schemeClr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Электронная амбулаторная карта и история болезни, осмотры врачей, листы назначений, выписные эпикризы, диспансеризация, </a:t>
            </a:r>
            <a:r>
              <a:rPr lang="ru-RU" sz="16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профосмотр</a:t>
            </a:r>
            <a:r>
              <a:rPr lang="ru-RU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, вакцинация и т.д.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3854278" y="3195230"/>
            <a:ext cx="5000660" cy="1000125"/>
          </a:xfrm>
          <a:prstGeom prst="rect">
            <a:avLst/>
          </a:prstGeom>
          <a:solidFill>
            <a:schemeClr val="accent5">
              <a:alpha val="50000"/>
            </a:schemeClr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Протоколы обследования, лабораторная информационная система, протоколы операций и </a:t>
            </a:r>
            <a:r>
              <a:rPr lang="ru-RU" sz="16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перелеваний</a:t>
            </a:r>
            <a:r>
              <a:rPr lang="ru-RU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крови, лечебные назначения (массаж, ЛФК и т.д.)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3844550" y="4390220"/>
            <a:ext cx="5000660" cy="1000125"/>
          </a:xfrm>
          <a:prstGeom prst="rect">
            <a:avLst/>
          </a:prstGeom>
          <a:solidFill>
            <a:schemeClr val="accent5">
              <a:alpha val="50000"/>
            </a:schemeClr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Подсистема  управления ЛПУ, подсистема контроля качества, </a:t>
            </a:r>
            <a:r>
              <a:rPr lang="ru-RU" sz="16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МЭСы</a:t>
            </a:r>
            <a:r>
              <a:rPr lang="ru-RU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, клинико-экспертная работа, законодательство и т.д.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3854278" y="5562412"/>
            <a:ext cx="5000660" cy="1000125"/>
          </a:xfrm>
          <a:prstGeom prst="rect">
            <a:avLst/>
          </a:prstGeom>
          <a:solidFill>
            <a:schemeClr val="accent5">
              <a:alpha val="50000"/>
            </a:schemeClr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Подсистема статистики, подсистема аптеки, финансово-экономическая система, подсистема делопроизводства и т.д.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500"/>
                            </p:stCondLst>
                            <p:childTnLst>
                              <p:par>
                                <p:cTn id="42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000"/>
                            </p:stCondLst>
                            <p:childTnLst>
                              <p:par>
                                <p:cTn id="47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500"/>
                            </p:stCondLst>
                            <p:childTnLst>
                              <p:par>
                                <p:cTn id="56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000"/>
                            </p:stCondLst>
                            <p:childTnLst>
                              <p:par>
                                <p:cTn id="61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4500"/>
                            </p:stCondLst>
                            <p:childTnLst>
                              <p:par>
                                <p:cTn id="7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Список подсистем</a:t>
            </a:r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214282" y="1500174"/>
            <a:ext cx="4286280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ru-RU" dirty="0" smtClean="0"/>
              <a:t> Подсистема медицинского электронного документооборота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/>
              <a:t> Электронная история болезни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/>
              <a:t> Электронная амбулаторная карта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/>
              <a:t> Подсистема регистратуры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/>
              <a:t> Подсистема диагностической службы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/>
              <a:t> Подсистема лаборатории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/>
              <a:t> Клинико-экспертная работа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/>
              <a:t> Отделение физиотерапии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/>
              <a:t> Подсистема электронных календарей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/>
              <a:t> Консультативная служба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/>
              <a:t> Учет временной нетрудоспособности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/>
              <a:t> Подсистема статистики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/>
              <a:t> Справочники КМИС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/>
              <a:t> Финансово-экономическая система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4357686" y="1357298"/>
            <a:ext cx="4572032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ru-RU" dirty="0" smtClean="0"/>
              <a:t>  Подсистема аптеки и персонифицированного учета ЛС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/>
              <a:t> Подсистема службы питания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/>
              <a:t> Автоматизация </a:t>
            </a:r>
            <a:r>
              <a:rPr lang="ru-RU" dirty="0" err="1" smtClean="0"/>
              <a:t>профосмотров</a:t>
            </a:r>
            <a:endParaRPr lang="ru-RU" dirty="0" smtClean="0"/>
          </a:p>
          <a:p>
            <a:pPr>
              <a:buFont typeface="Arial" pitchFamily="34" charset="0"/>
              <a:buChar char="•"/>
            </a:pPr>
            <a:r>
              <a:rPr lang="ru-RU" dirty="0" smtClean="0"/>
              <a:t> Подсистема диспансеризации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/>
              <a:t> Подсистема </a:t>
            </a:r>
            <a:r>
              <a:rPr lang="ru-RU" dirty="0" err="1" smtClean="0"/>
              <a:t>вакцинопрофилактики</a:t>
            </a:r>
            <a:endParaRPr lang="ru-RU" dirty="0" smtClean="0"/>
          </a:p>
          <a:p>
            <a:pPr>
              <a:buFont typeface="Arial" pitchFamily="34" charset="0"/>
              <a:buChar char="•"/>
            </a:pPr>
            <a:r>
              <a:rPr lang="ru-RU" dirty="0" smtClean="0"/>
              <a:t> Электронная </a:t>
            </a:r>
            <a:r>
              <a:rPr lang="ru-RU" dirty="0" err="1" smtClean="0"/>
              <a:t>флюоротека</a:t>
            </a:r>
            <a:endParaRPr lang="ru-RU" dirty="0" smtClean="0"/>
          </a:p>
          <a:p>
            <a:pPr>
              <a:buFont typeface="Arial" pitchFamily="34" charset="0"/>
              <a:buChar char="•"/>
            </a:pPr>
            <a:r>
              <a:rPr lang="ru-RU" dirty="0" smtClean="0"/>
              <a:t> Автоматизация вызовов врача на дом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/>
              <a:t> Подсистема станции скорой медицинской помощи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/>
              <a:t> Поддержка ДЛО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/>
              <a:t> </a:t>
            </a:r>
            <a:r>
              <a:rPr lang="ru-RU" smtClean="0"/>
              <a:t>Подсистема делопроизводства</a:t>
            </a:r>
            <a:endParaRPr lang="ru-RU" dirty="0" smtClean="0"/>
          </a:p>
          <a:p>
            <a:pPr>
              <a:buFont typeface="Arial" pitchFamily="34" charset="0"/>
              <a:buChar char="•"/>
            </a:pPr>
            <a:r>
              <a:rPr lang="ru-RU" dirty="0" smtClean="0"/>
              <a:t> Встроенный </a:t>
            </a:r>
            <a:r>
              <a:rPr lang="en-US" dirty="0" smtClean="0"/>
              <a:t>web</a:t>
            </a:r>
            <a:r>
              <a:rPr lang="ru-RU" dirty="0" smtClean="0"/>
              <a:t>-сайт ЛПУ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/>
              <a:t> Встроенная электронная почта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/>
              <a:t> Подсистема администратора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/>
              <a:t> Службы интеграции с другими ИС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/>
              <a:t> Службы обновления паспортных данных и многое другое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214282" y="1000108"/>
            <a:ext cx="79296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</a:rPr>
              <a:t>В составе КМИС – свыше 60 подсистем и модулей</a:t>
            </a:r>
            <a:endParaRPr lang="ru-RU" sz="2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6275" name="Picture 3" descr="04"/>
          <p:cNvPicPr>
            <a:picLocks noGrp="1" noChangeAspect="1" noChangeArrowheads="1"/>
          </p:cNvPicPr>
          <p:nvPr>
            <p:ph idx="4294967295"/>
          </p:nvPr>
        </p:nvPicPr>
        <p:blipFill>
          <a:blip r:embed="rId2" cstate="email"/>
          <a:stretch>
            <a:fillRect/>
          </a:stretch>
        </p:blipFill>
        <p:spPr>
          <a:xfrm>
            <a:off x="631501" y="1196752"/>
            <a:ext cx="6638823" cy="5289423"/>
          </a:xfrm>
          <a:ln w="12700">
            <a:solidFill>
              <a:srgbClr val="00B05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285720" y="214290"/>
            <a:ext cx="8001056" cy="571500"/>
          </a:xfrm>
          <a:prstGeom prst="rect">
            <a:avLst/>
          </a:prstGeom>
        </p:spPr>
        <p:txBody>
          <a:bodyPr lIns="0" rIns="0" bIns="0" anchor="b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Удобный интерфейс - основа</a:t>
            </a:r>
            <a:endParaRPr lang="ru-RU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8" name="Picture 5" descr="headline quote style 5 square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165725" y="1066800"/>
            <a:ext cx="3714750" cy="214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 Box 30"/>
          <p:cNvSpPr txBox="1">
            <a:spLocks noChangeArrowheads="1"/>
          </p:cNvSpPr>
          <p:nvPr/>
        </p:nvSpPr>
        <p:spPr bwMode="auto">
          <a:xfrm>
            <a:off x="5357813" y="1394744"/>
            <a:ext cx="3286125" cy="1384995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fontAlgn="auto" hangingPunct="0"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5000"/>
              <a:buFont typeface="Wingdings" pitchFamily="2" charset="2"/>
              <a:buNone/>
              <a:defRPr/>
            </a:pPr>
            <a:r>
              <a:rPr lang="ru-RU" sz="1400" dirty="0" smtClean="0">
                <a:solidFill>
                  <a:schemeClr val="bg2">
                    <a:lumMod val="25000"/>
                  </a:schemeClr>
                </a:solidFill>
                <a:ea typeface="Tahoma" pitchFamily="34" charset="0"/>
                <a:cs typeface="Arial" pitchFamily="34" charset="0"/>
              </a:rPr>
              <a:t>Удобный интерфейс – одна из ключевые возможностей системы. Цель удобного интерфейса – привлечение пользователей к системе, облегчение ее освоения и удобство работы в мелочах…</a:t>
            </a:r>
            <a:endParaRPr lang="ru-RU" sz="1400" dirty="0">
              <a:solidFill>
                <a:schemeClr val="bg2">
                  <a:lumMod val="25000"/>
                </a:schemeClr>
              </a:solidFill>
              <a:ea typeface="Tahoma" pitchFamily="34" charset="0"/>
              <a:cs typeface="Arial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6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662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662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/>
              <a:t>Сравните интерфейс</a:t>
            </a:r>
            <a:endParaRPr lang="ru-RU" dirty="0"/>
          </a:p>
        </p:txBody>
      </p:sp>
      <p:pic>
        <p:nvPicPr>
          <p:cNvPr id="3" name="Picture 5" descr="POST_1"/>
          <p:cNvPicPr>
            <a:picLocks noChangeAspect="1" noChangeArrowheads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42875" y="1241028"/>
            <a:ext cx="5072063" cy="3099594"/>
          </a:xfrm>
          <a:prstGeom prst="rect">
            <a:avLst/>
          </a:prstGeom>
          <a:ln w="19050">
            <a:solidFill>
              <a:schemeClr val="bg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142875" y="4643438"/>
            <a:ext cx="3000375" cy="1200329"/>
          </a:xfrm>
          <a:prstGeom prst="rect">
            <a:avLst/>
          </a:prstGeom>
          <a:solidFill>
            <a:schemeClr val="accent1">
              <a:alpha val="14902"/>
            </a:schemeClr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dirty="0" smtClean="0">
                <a:cs typeface="Arial" pitchFamily="34" charset="0"/>
              </a:rPr>
              <a:t>Привычное оформление в медицинских системах</a:t>
            </a:r>
          </a:p>
          <a:p>
            <a:pPr algn="ctr"/>
            <a:r>
              <a:rPr lang="ru-RU" dirty="0" smtClean="0">
                <a:cs typeface="Arial" pitchFamily="34" charset="0"/>
              </a:rPr>
              <a:t>(на примере конкурентного решения)</a:t>
            </a:r>
            <a:endParaRPr lang="ru-RU" dirty="0">
              <a:cs typeface="Arial" pitchFamily="34" charset="0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5357818" y="857232"/>
            <a:ext cx="3000375" cy="923330"/>
          </a:xfrm>
          <a:prstGeom prst="rect">
            <a:avLst/>
          </a:prstGeom>
          <a:solidFill>
            <a:schemeClr val="accent1">
              <a:alpha val="14902"/>
            </a:schemeClr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dirty="0" smtClean="0">
                <a:cs typeface="Arial" pitchFamily="34" charset="0"/>
              </a:rPr>
              <a:t>Специальный </a:t>
            </a:r>
            <a:r>
              <a:rPr lang="ru-RU" dirty="0" err="1" smtClean="0">
                <a:cs typeface="Arial" pitchFamily="34" charset="0"/>
              </a:rPr>
              <a:t>документнооподобный</a:t>
            </a:r>
            <a:r>
              <a:rPr lang="ru-RU" dirty="0" smtClean="0">
                <a:cs typeface="Arial" pitchFamily="34" charset="0"/>
              </a:rPr>
              <a:t> интерфейс КМИС</a:t>
            </a:r>
            <a:endParaRPr lang="ru-RU" dirty="0">
              <a:cs typeface="Arial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786182" y="5504002"/>
            <a:ext cx="492922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Удобство и интуитивная доступность интерфейса на основе работы с электронной медицинской картой (ЭМК) – одна из самых сильных сторон КМИС. 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8" name="Picture 3" descr="04"/>
          <p:cNvPicPr>
            <a:picLocks noChangeAspect="1" noChangeArrowheads="1"/>
          </p:cNvPicPr>
          <p:nvPr/>
        </p:nvPicPr>
        <p:blipFill>
          <a:blip r:embed="rId3" cstate="email"/>
          <a:stretch>
            <a:fillRect/>
          </a:stretch>
        </p:blipFill>
        <p:spPr bwMode="auto">
          <a:xfrm>
            <a:off x="3919299" y="2000240"/>
            <a:ext cx="4760441" cy="3357586"/>
          </a:xfrm>
          <a:prstGeom prst="rect">
            <a:avLst/>
          </a:prstGeom>
          <a:noFill/>
          <a:ln w="12700">
            <a:solidFill>
              <a:srgbClr val="00B050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9" name="Стрелка вверх 8"/>
          <p:cNvSpPr/>
          <p:nvPr/>
        </p:nvSpPr>
        <p:spPr>
          <a:xfrm>
            <a:off x="251520" y="4005064"/>
            <a:ext cx="576064" cy="720080"/>
          </a:xfrm>
          <a:prstGeom prst="upArrow">
            <a:avLst/>
          </a:prstGeom>
          <a:solidFill>
            <a:srgbClr val="FF00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Стрелка вверх 9"/>
          <p:cNvSpPr/>
          <p:nvPr/>
        </p:nvSpPr>
        <p:spPr>
          <a:xfrm rot="10800000">
            <a:off x="7956376" y="1556792"/>
            <a:ext cx="576064" cy="720080"/>
          </a:xfrm>
          <a:prstGeom prst="upArrow">
            <a:avLst/>
          </a:prstGeom>
          <a:solidFill>
            <a:srgbClr val="00B05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/>
      <p:bldP spid="9" grpId="0" animBg="1"/>
      <p:bldP spid="10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142852"/>
            <a:ext cx="8822214" cy="714380"/>
          </a:xfrm>
        </p:spPr>
        <p:txBody>
          <a:bodyPr>
            <a:noAutofit/>
          </a:bodyPr>
          <a:lstStyle/>
          <a:p>
            <a:r>
              <a:rPr lang="ru-RU" sz="3800" dirty="0" smtClean="0"/>
              <a:t>Электронная медицинская карта</a:t>
            </a:r>
            <a:endParaRPr lang="ru-RU" sz="3800" dirty="0"/>
          </a:p>
        </p:txBody>
      </p:sp>
      <p:pic>
        <p:nvPicPr>
          <p:cNvPr id="3" name="Рисунок 2" descr="База амбулаторных карт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22135" y="1142984"/>
            <a:ext cx="7154972" cy="532231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5" name="Выноска 2 4"/>
          <p:cNvSpPr/>
          <p:nvPr/>
        </p:nvSpPr>
        <p:spPr>
          <a:xfrm>
            <a:off x="4572000" y="1000108"/>
            <a:ext cx="4357718" cy="5643578"/>
          </a:xfrm>
          <a:prstGeom prst="borderCallout2">
            <a:avLst>
              <a:gd name="adj1" fmla="val 48443"/>
              <a:gd name="adj2" fmla="val -2962"/>
              <a:gd name="adj3" fmla="val 48962"/>
              <a:gd name="adj4" fmla="val -6523"/>
              <a:gd name="adj5" fmla="val 44823"/>
              <a:gd name="adj6" fmla="val -13068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В состав КМИС включено свыше 270 электронных документов: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1400" dirty="0" smtClean="0">
                <a:latin typeface="Arial" pitchFamily="34" charset="0"/>
                <a:cs typeface="Arial" pitchFamily="34" charset="0"/>
              </a:rPr>
              <a:t> История болезни (форма 003/у)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1400" dirty="0" smtClean="0">
                <a:latin typeface="Arial" pitchFamily="34" charset="0"/>
                <a:cs typeface="Arial" pitchFamily="34" charset="0"/>
              </a:rPr>
              <a:t> Карта выбывшего из стационара (форма 066/у)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1400" dirty="0" smtClean="0">
                <a:latin typeface="Arial" pitchFamily="34" charset="0"/>
                <a:cs typeface="Arial" pitchFamily="34" charset="0"/>
              </a:rPr>
              <a:t> Карта дневного стационара (003-2/у-88)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1400" dirty="0" smtClean="0">
                <a:latin typeface="Arial" pitchFamily="34" charset="0"/>
                <a:cs typeface="Arial" pitchFamily="34" charset="0"/>
              </a:rPr>
              <a:t> Амбулаторная карта (025/у04)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1400" dirty="0" smtClean="0">
                <a:latin typeface="Arial" pitchFamily="34" charset="0"/>
                <a:cs typeface="Arial" pitchFamily="34" charset="0"/>
              </a:rPr>
              <a:t> Талон амбулаторного пациента (025-12/у и другие формы)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1400" dirty="0" smtClean="0">
                <a:latin typeface="Arial" pitchFamily="34" charset="0"/>
                <a:cs typeface="Arial" pitchFamily="34" charset="0"/>
              </a:rPr>
              <a:t> Первичный и повторный осмотры большинства специалистов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1400" dirty="0" smtClean="0">
                <a:latin typeface="Arial" pitchFamily="34" charset="0"/>
                <a:cs typeface="Arial" pitchFamily="34" charset="0"/>
              </a:rPr>
              <a:t> Протокол операции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1400" dirty="0" smtClean="0">
                <a:latin typeface="Arial" pitchFamily="34" charset="0"/>
                <a:cs typeface="Arial" pitchFamily="34" charset="0"/>
              </a:rPr>
              <a:t> Лист временной нетрудоспособности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1400" dirty="0" smtClean="0">
                <a:latin typeface="Arial" pitchFamily="34" charset="0"/>
                <a:cs typeface="Arial" pitchFamily="34" charset="0"/>
              </a:rPr>
              <a:t> Рецепт (формы Ф148-1/у, Ф107/у, машиночитаемая форма со </a:t>
            </a:r>
            <a:r>
              <a:rPr lang="ru-RU" sz="1400" dirty="0" err="1" smtClean="0">
                <a:latin typeface="Arial" pitchFamily="34" charset="0"/>
                <a:cs typeface="Arial" pitchFamily="34" charset="0"/>
              </a:rPr>
              <a:t>штрихкодом</a:t>
            </a:r>
            <a:r>
              <a:rPr lang="ru-RU" sz="1400" dirty="0" smtClean="0">
                <a:latin typeface="Arial" pitchFamily="34" charset="0"/>
                <a:cs typeface="Arial" pitchFamily="34" charset="0"/>
              </a:rPr>
              <a:t> Ф148-1/у06(л))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1400" dirty="0" smtClean="0">
                <a:latin typeface="Arial" pitchFamily="34" charset="0"/>
                <a:cs typeface="Arial" pitchFamily="34" charset="0"/>
              </a:rPr>
              <a:t> Карта диспансерного наблюдения (форма 030/у и форма 030/у-04)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1400" dirty="0" smtClean="0">
                <a:latin typeface="Arial" pitchFamily="34" charset="0"/>
                <a:cs typeface="Arial" pitchFamily="34" charset="0"/>
              </a:rPr>
              <a:t> Лист лучевой нагрузки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1400" dirty="0" smtClean="0">
                <a:latin typeface="Arial" pitchFamily="34" charset="0"/>
                <a:cs typeface="Arial" pitchFamily="34" charset="0"/>
              </a:rPr>
              <a:t> Лист окончательного диагноза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1400" dirty="0" smtClean="0">
                <a:latin typeface="Arial" pitchFamily="34" charset="0"/>
                <a:cs typeface="Arial" pitchFamily="34" charset="0"/>
              </a:rPr>
              <a:t> Лист вакцинаций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1400" dirty="0" smtClean="0">
                <a:latin typeface="Arial" pitchFamily="34" charset="0"/>
                <a:cs typeface="Arial" pitchFamily="34" charset="0"/>
              </a:rPr>
              <a:t> Направление на МСЭ (форма 088/у-06)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1400" dirty="0" smtClean="0">
                <a:latin typeface="Arial" pitchFamily="34" charset="0"/>
                <a:cs typeface="Arial" pitchFamily="34" charset="0"/>
              </a:rPr>
              <a:t> Протокол учета клинико-экспертной работы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1400" dirty="0" smtClean="0">
                <a:latin typeface="Arial" pitchFamily="34" charset="0"/>
                <a:cs typeface="Arial" pitchFamily="34" charset="0"/>
              </a:rPr>
              <a:t> Протоколы диагностического обследования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1400" dirty="0" smtClean="0">
                <a:latin typeface="Arial" pitchFamily="34" charset="0"/>
                <a:cs typeface="Arial" pitchFamily="34" charset="0"/>
              </a:rPr>
              <a:t> Карта больного физиотерапевтического отделения (форма 044/у) </a:t>
            </a:r>
            <a:r>
              <a:rPr lang="ru-RU" sz="1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и многое другое</a:t>
            </a:r>
            <a:endParaRPr lang="ru-RU" sz="14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2114" name="Rectangle 2"/>
          <p:cNvSpPr>
            <a:spLocks noGrp="1" noChangeArrowheads="1"/>
          </p:cNvSpPr>
          <p:nvPr>
            <p:ph type="title"/>
          </p:nvPr>
        </p:nvSpPr>
        <p:spPr>
          <a:xfrm>
            <a:off x="285720" y="142852"/>
            <a:ext cx="7715304" cy="571504"/>
          </a:xfrm>
        </p:spPr>
        <p:txBody>
          <a:bodyPr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3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Замена бумажных записей</a:t>
            </a:r>
            <a:endParaRPr lang="ru-RU" sz="36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602117" name="Picture 5" descr="img011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2500298" y="857232"/>
            <a:ext cx="4714908" cy="3651710"/>
          </a:xfrm>
          <a:effectLst>
            <a:outerShdw blurRad="292100" dist="139700" dir="2700000" algn="tl" rotWithShape="0">
              <a:srgbClr val="333333">
                <a:alpha val="65000"/>
              </a:srgbClr>
            </a:outerShdw>
            <a:reflection blurRad="6350" stA="50000" endA="275" endPos="40000" dist="101600" dir="5400000" sy="-100000" algn="bl" rotWithShape="0"/>
          </a:effectLst>
        </p:spPr>
      </p:pic>
      <p:pic>
        <p:nvPicPr>
          <p:cNvPr id="5" name="Picture 5" descr="headline quote style 5 square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42875" y="1357313"/>
            <a:ext cx="3429000" cy="4643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 Box 30"/>
          <p:cNvSpPr txBox="1">
            <a:spLocks noChangeArrowheads="1"/>
          </p:cNvSpPr>
          <p:nvPr/>
        </p:nvSpPr>
        <p:spPr bwMode="auto">
          <a:xfrm>
            <a:off x="428625" y="1714500"/>
            <a:ext cx="2786063" cy="3786188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fontAlgn="auto" hangingPunct="0"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5000"/>
              <a:buFont typeface="Wingdings" pitchFamily="2" charset="2"/>
              <a:buNone/>
              <a:defRPr/>
            </a:pPr>
            <a:r>
              <a:rPr lang="ru-RU" sz="1600" dirty="0">
                <a:solidFill>
                  <a:schemeClr val="bg2">
                    <a:lumMod val="25000"/>
                  </a:schemeClr>
                </a:solidFill>
                <a:ea typeface="Tahoma" pitchFamily="34" charset="0"/>
                <a:cs typeface="Arial" pitchFamily="34" charset="0"/>
              </a:rPr>
              <a:t>Одна из важнейших задач системы – повышение качества и информативности медицинской документации. Для этого система содержит электронные аналоги практической всей документации + специальные средства, позволяющие упростить освоение программы, оформление документов и их обработку… </a:t>
            </a:r>
            <a:endParaRPr lang="en-US" sz="1400" dirty="0">
              <a:solidFill>
                <a:schemeClr val="bg2">
                  <a:lumMod val="25000"/>
                </a:schemeClr>
              </a:solidFill>
              <a:ea typeface="Tahoma" pitchFamily="34" charset="0"/>
              <a:cs typeface="Arial" pitchFamily="34" charset="0"/>
            </a:endParaRPr>
          </a:p>
        </p:txBody>
      </p:sp>
      <p:pic>
        <p:nvPicPr>
          <p:cNvPr id="7" name="Picture 3" descr="03"/>
          <p:cNvPicPr>
            <a:picLocks noChangeAspect="1" noChangeArrowheads="1"/>
          </p:cNvPicPr>
          <p:nvPr/>
        </p:nvPicPr>
        <p:blipFill>
          <a:blip r:embed="rId4" cstate="email"/>
          <a:stretch>
            <a:fillRect/>
          </a:stretch>
        </p:blipFill>
        <p:spPr bwMode="auto">
          <a:xfrm>
            <a:off x="3786182" y="3569287"/>
            <a:ext cx="5061127" cy="280475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  <a:reflection blurRad="6350" stA="50000" endA="300" endPos="38500" dist="50800" dir="5400000" sy="-100000" algn="bl" rotWithShape="0"/>
          </a:effectLst>
        </p:spPr>
      </p:pic>
      <p:pic>
        <p:nvPicPr>
          <p:cNvPr id="8" name="Рисунок 7" descr="Стрелка2.png"/>
          <p:cNvPicPr>
            <a:picLocks noChangeAspect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 rot="2582106">
            <a:off x="6437313" y="2698750"/>
            <a:ext cx="1933575" cy="1831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2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021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021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1154" name="Picture 2" descr="25_Самыличев_УЗИ_архив3"/>
          <p:cNvPicPr>
            <a:picLocks noChangeAspect="1" noChangeArrowheads="1"/>
          </p:cNvPicPr>
          <p:nvPr/>
        </p:nvPicPr>
        <p:blipFill>
          <a:blip r:embed="rId2" cstate="email"/>
          <a:stretch>
            <a:fillRect/>
          </a:stretch>
        </p:blipFill>
        <p:spPr bwMode="auto">
          <a:xfrm>
            <a:off x="4714875" y="928688"/>
            <a:ext cx="4165600" cy="3302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Поддержка любых архивов</a:t>
            </a:r>
            <a:endParaRPr lang="ru-RU" dirty="0"/>
          </a:p>
        </p:txBody>
      </p:sp>
      <p:pic>
        <p:nvPicPr>
          <p:cNvPr id="561156" name="Picture 4" descr="11"/>
          <p:cNvPicPr>
            <a:picLocks noGrp="1" noChangeAspect="1" noChangeArrowheads="1"/>
          </p:cNvPicPr>
          <p:nvPr>
            <p:ph idx="1"/>
          </p:nvPr>
        </p:nvPicPr>
        <p:blipFill>
          <a:blip r:embed="rId3" cstate="email"/>
          <a:stretch>
            <a:fillRect/>
          </a:stretch>
        </p:blipFill>
        <p:spPr>
          <a:xfrm>
            <a:off x="203137" y="1131884"/>
            <a:ext cx="5486400" cy="3867912"/>
          </a:xfrm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61157" name="Picture 5" descr="101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14313" y="3571875"/>
            <a:ext cx="3889375" cy="30607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61158" name="Picture 6" descr="Чернов - 15 февраля 2000 - 1"/>
          <p:cNvPicPr>
            <a:picLocks noChangeAspect="1" noChangeArrowheads="1"/>
          </p:cNvPicPr>
          <p:nvPr/>
        </p:nvPicPr>
        <p:blipFill>
          <a:blip r:embed="rId5" cstate="email"/>
          <a:stretch>
            <a:fillRect/>
          </a:stretch>
        </p:blipFill>
        <p:spPr bwMode="auto">
          <a:xfrm>
            <a:off x="4572000" y="3427803"/>
            <a:ext cx="3857652" cy="314398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1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611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611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1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611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611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61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53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1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611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611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61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4000"/>
                            </p:stCondLst>
                            <p:childTnLst>
                              <p:par>
                                <p:cTn id="22" presetID="53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1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611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611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61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IMG_0374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-28896" y="4883616"/>
            <a:ext cx="2664296" cy="177619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5" name="Рисунок 4" descr="CIMG4895.JP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979712" y="5243656"/>
            <a:ext cx="2558480" cy="170080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6" name="Рисунок 5" descr="CIMG4012.JP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3851920" y="4883616"/>
            <a:ext cx="2160240" cy="162018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7" name="Рисунок 6" descr="_MG_6556.JPG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5652120" y="5387672"/>
            <a:ext cx="2304256" cy="153521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Проекты компании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7504" y="836712"/>
            <a:ext cx="8858312" cy="5526376"/>
          </a:xfrm>
        </p:spPr>
        <p:txBody>
          <a:bodyPr/>
          <a:lstStyle/>
          <a:p>
            <a:r>
              <a:rPr lang="ru-RU" dirty="0" smtClean="0"/>
              <a:t>Количество регионов: </a:t>
            </a:r>
            <a:r>
              <a:rPr lang="ru-RU" b="1" dirty="0" smtClean="0"/>
              <a:t>25</a:t>
            </a:r>
          </a:p>
          <a:p>
            <a:r>
              <a:rPr lang="ru-RU" dirty="0" smtClean="0"/>
              <a:t>Всего зарегистрированных заказчиков: свыше </a:t>
            </a:r>
            <a:r>
              <a:rPr lang="ru-RU" b="1" dirty="0" smtClean="0"/>
              <a:t>60</a:t>
            </a:r>
          </a:p>
          <a:p>
            <a:r>
              <a:rPr lang="ru-RU" dirty="0" smtClean="0"/>
              <a:t>Заказчики – очень разные</a:t>
            </a:r>
          </a:p>
          <a:p>
            <a:pPr lvl="1"/>
            <a:r>
              <a:rPr lang="ru-RU" dirty="0" smtClean="0"/>
              <a:t>Есть внедрения в: поликлиниках, стационарах, санаториях, коммерческих и ведомственных ЛПУ, ЦРБ, перинатальных центрах, амбулаториях, детских ЛПУ</a:t>
            </a:r>
          </a:p>
          <a:p>
            <a:r>
              <a:rPr lang="ru-RU" dirty="0" smtClean="0"/>
              <a:t>Количество ЛПУ, использующих КМИС: свыше </a:t>
            </a:r>
            <a:r>
              <a:rPr lang="ru-RU" b="1" dirty="0" smtClean="0"/>
              <a:t>130</a:t>
            </a:r>
          </a:p>
          <a:p>
            <a:r>
              <a:rPr lang="ru-RU" dirty="0" smtClean="0"/>
              <a:t>Среднее число рабочих мест в ЛПУ:</a:t>
            </a:r>
            <a:r>
              <a:rPr lang="ru-RU" b="1" dirty="0" smtClean="0"/>
              <a:t> 60-130</a:t>
            </a:r>
          </a:p>
          <a:p>
            <a:r>
              <a:rPr lang="ru-RU" dirty="0" smtClean="0"/>
              <a:t>Карта внедрений КМИС: </a:t>
            </a:r>
            <a:r>
              <a:rPr lang="en-US" b="1" u="sng" dirty="0" smtClean="0"/>
              <a:t>http://www.kmis.ru/site.nsf/pages/project.htm</a:t>
            </a:r>
            <a:r>
              <a:rPr lang="ru-RU" dirty="0" smtClean="0"/>
              <a:t> </a:t>
            </a:r>
          </a:p>
          <a:p>
            <a:endParaRPr lang="ru-RU" dirty="0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380312" y="4883616"/>
            <a:ext cx="2046948" cy="153521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8866" name="Rectangle 2"/>
          <p:cNvSpPr>
            <a:spLocks noGrp="1" noChangeArrowheads="1"/>
          </p:cNvSpPr>
          <p:nvPr>
            <p:ph type="title"/>
          </p:nvPr>
        </p:nvSpPr>
        <p:spPr>
          <a:xfrm>
            <a:off x="214282" y="214290"/>
            <a:ext cx="8305800" cy="581772"/>
          </a:xfrm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/>
              <a:t>Диагностические протоколы</a:t>
            </a:r>
            <a:endParaRPr lang="ru-RU" dirty="0"/>
          </a:p>
        </p:txBody>
      </p:sp>
      <p:pic>
        <p:nvPicPr>
          <p:cNvPr id="548867" name="Picture 3" descr="лечеьные шлавное"/>
          <p:cNvPicPr>
            <a:picLocks noChangeAspect="1" noChangeArrowheads="1"/>
          </p:cNvPicPr>
          <p:nvPr/>
        </p:nvPicPr>
        <p:blipFill>
          <a:blip r:embed="rId2" cstate="email"/>
          <a:stretch>
            <a:fillRect/>
          </a:stretch>
        </p:blipFill>
        <p:spPr bwMode="auto">
          <a:xfrm>
            <a:off x="142844" y="928670"/>
            <a:ext cx="6306113" cy="4494782"/>
          </a:xfrm>
          <a:prstGeom prst="rect">
            <a:avLst/>
          </a:prstGeom>
          <a:ln>
            <a:solidFill>
              <a:schemeClr val="accent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  <a:reflection blurRad="6350" stA="50000" endA="300" endPos="38500" dist="50800" dir="5400000" sy="-100000" algn="bl" rotWithShape="0"/>
          </a:effectLst>
        </p:spPr>
      </p:pic>
      <p:pic>
        <p:nvPicPr>
          <p:cNvPr id="4" name="Picture 5" descr="headline quote style 5 square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4214813"/>
            <a:ext cx="4429125" cy="2643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 Box 30"/>
          <p:cNvSpPr txBox="1">
            <a:spLocks noChangeArrowheads="1"/>
          </p:cNvSpPr>
          <p:nvPr/>
        </p:nvSpPr>
        <p:spPr bwMode="auto">
          <a:xfrm>
            <a:off x="252324" y="4500570"/>
            <a:ext cx="3857625" cy="2031325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fontAlgn="auto" hangingPunct="0"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5000"/>
              <a:buFont typeface="Wingdings" pitchFamily="2" charset="2"/>
              <a:buNone/>
              <a:defRPr/>
            </a:pPr>
            <a:r>
              <a:rPr lang="ru-RU" sz="1400" dirty="0" smtClean="0">
                <a:solidFill>
                  <a:schemeClr val="bg2">
                    <a:lumMod val="25000"/>
                  </a:schemeClr>
                </a:solidFill>
                <a:ea typeface="Tahoma" pitchFamily="34" charset="0"/>
                <a:cs typeface="Arial" pitchFamily="34" charset="0"/>
              </a:rPr>
              <a:t>Подсистема диагностики позволяет легко и эффективно автоматизировать диагностическую службу ЛПУ. В комплект поставки системы входят все наиболее востребованные бланки, шаблоны оформления документов, статистические отчеты и электронные журналы. Имеется встроенная система учета нагрузки и стоимости исследования.</a:t>
            </a:r>
            <a:endParaRPr lang="ru-RU" sz="1400" dirty="0">
              <a:solidFill>
                <a:schemeClr val="bg2">
                  <a:lumMod val="25000"/>
                </a:schemeClr>
              </a:solidFill>
              <a:ea typeface="Tahoma" pitchFamily="34" charset="0"/>
              <a:cs typeface="Arial" pitchFamily="34" charset="0"/>
            </a:endParaRPr>
          </a:p>
        </p:txBody>
      </p:sp>
      <p:sp>
        <p:nvSpPr>
          <p:cNvPr id="6" name="Выноска 2 5"/>
          <p:cNvSpPr/>
          <p:nvPr/>
        </p:nvSpPr>
        <p:spPr>
          <a:xfrm>
            <a:off x="4572000" y="928670"/>
            <a:ext cx="4357718" cy="5813824"/>
          </a:xfrm>
          <a:prstGeom prst="borderCallout2">
            <a:avLst>
              <a:gd name="adj1" fmla="val 48443"/>
              <a:gd name="adj2" fmla="val -2962"/>
              <a:gd name="adj3" fmla="val 48962"/>
              <a:gd name="adj4" fmla="val -6523"/>
              <a:gd name="adj5" fmla="val 44823"/>
              <a:gd name="adj6" fmla="val -13068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В состав КМИС включена поддержка свыше 200 видов диагностического обследования: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1400" dirty="0" smtClean="0">
                <a:latin typeface="Arial" pitchFamily="34" charset="0"/>
                <a:cs typeface="Arial" pitchFamily="34" charset="0"/>
              </a:rPr>
              <a:t> ЭКГ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1400" dirty="0" smtClean="0">
                <a:latin typeface="Arial" pitchFamily="34" charset="0"/>
                <a:cs typeface="Arial" pitchFamily="34" charset="0"/>
              </a:rPr>
              <a:t> ВЭМ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1400" dirty="0" smtClean="0">
                <a:latin typeface="Arial" pitchFamily="34" charset="0"/>
                <a:cs typeface="Arial" pitchFamily="34" charset="0"/>
              </a:rPr>
              <a:t> Суточное </a:t>
            </a:r>
            <a:r>
              <a:rPr lang="ru-RU" sz="1400" dirty="0" err="1" smtClean="0">
                <a:latin typeface="Arial" pitchFamily="34" charset="0"/>
                <a:cs typeface="Arial" pitchFamily="34" charset="0"/>
              </a:rPr>
              <a:t>мониторирование</a:t>
            </a:r>
            <a:endParaRPr lang="ru-RU" sz="1400" dirty="0" smtClean="0">
              <a:latin typeface="Arial" pitchFamily="34" charset="0"/>
              <a:cs typeface="Arial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1400" dirty="0" smtClean="0">
                <a:latin typeface="Arial" pitchFamily="34" charset="0"/>
                <a:cs typeface="Arial" pitchFamily="34" charset="0"/>
              </a:rPr>
              <a:t> Спирометрия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1400" dirty="0" smtClean="0">
                <a:latin typeface="Arial" pitchFamily="34" charset="0"/>
                <a:cs typeface="Arial" pitchFamily="34" charset="0"/>
              </a:rPr>
              <a:t> Исследование вибрационной чувствительности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1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1400" dirty="0" err="1" smtClean="0">
                <a:latin typeface="Arial" pitchFamily="34" charset="0"/>
                <a:cs typeface="Arial" pitchFamily="34" charset="0"/>
              </a:rPr>
              <a:t>Рефлексометрия</a:t>
            </a:r>
            <a:endParaRPr lang="ru-RU" sz="1400" dirty="0" smtClean="0">
              <a:latin typeface="Arial" pitchFamily="34" charset="0"/>
              <a:cs typeface="Arial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1400" dirty="0" smtClean="0">
                <a:latin typeface="Arial" pitchFamily="34" charset="0"/>
                <a:cs typeface="Arial" pitchFamily="34" charset="0"/>
              </a:rPr>
              <a:t> Капилляроскопия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1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1400" dirty="0" err="1" smtClean="0">
                <a:latin typeface="Arial" pitchFamily="34" charset="0"/>
                <a:cs typeface="Arial" pitchFamily="34" charset="0"/>
              </a:rPr>
              <a:t>Эхо-доплерокардиография</a:t>
            </a:r>
            <a:endParaRPr lang="ru-RU" sz="1400" dirty="0" smtClean="0">
              <a:latin typeface="Arial" pitchFamily="34" charset="0"/>
              <a:cs typeface="Arial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1400" dirty="0" smtClean="0">
                <a:latin typeface="Arial" pitchFamily="34" charset="0"/>
                <a:cs typeface="Arial" pitchFamily="34" charset="0"/>
              </a:rPr>
              <a:t> Электрофизиологическое исследование сердца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1400" dirty="0" smtClean="0">
                <a:latin typeface="Arial" pitchFamily="34" charset="0"/>
                <a:cs typeface="Arial" pitchFamily="34" charset="0"/>
              </a:rPr>
              <a:t> Дуплексное сканирование сосудов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1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1400" dirty="0" err="1" smtClean="0">
                <a:latin typeface="Arial" pitchFamily="34" charset="0"/>
                <a:cs typeface="Arial" pitchFamily="34" charset="0"/>
              </a:rPr>
              <a:t>Реовазография</a:t>
            </a:r>
            <a:endParaRPr lang="ru-RU" sz="1400" dirty="0" smtClean="0">
              <a:latin typeface="Arial" pitchFamily="34" charset="0"/>
              <a:cs typeface="Arial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1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1400" dirty="0" err="1" smtClean="0">
                <a:latin typeface="Arial" pitchFamily="34" charset="0"/>
                <a:cs typeface="Arial" pitchFamily="34" charset="0"/>
              </a:rPr>
              <a:t>Тетраполярная</a:t>
            </a:r>
            <a:r>
              <a:rPr lang="ru-RU" sz="1400" dirty="0" smtClean="0">
                <a:latin typeface="Arial" pitchFamily="34" charset="0"/>
                <a:cs typeface="Arial" pitchFamily="34" charset="0"/>
              </a:rPr>
              <a:t> реография тела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1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1400" dirty="0" err="1" smtClean="0">
                <a:latin typeface="Arial" pitchFamily="34" charset="0"/>
                <a:cs typeface="Arial" pitchFamily="34" charset="0"/>
              </a:rPr>
              <a:t>Кардиоритмография</a:t>
            </a:r>
            <a:endParaRPr lang="ru-RU" sz="1400" dirty="0" smtClean="0">
              <a:latin typeface="Arial" pitchFamily="34" charset="0"/>
              <a:cs typeface="Arial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1400" dirty="0" smtClean="0">
                <a:latin typeface="Arial" pitchFamily="34" charset="0"/>
                <a:cs typeface="Arial" pitchFamily="34" charset="0"/>
              </a:rPr>
              <a:t> Ультразвуковые исследования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1400" dirty="0" smtClean="0">
                <a:latin typeface="Arial" pitchFamily="34" charset="0"/>
                <a:cs typeface="Arial" pitchFamily="34" charset="0"/>
              </a:rPr>
              <a:t>Эндоскопические исследования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1400" dirty="0" smtClean="0">
                <a:latin typeface="Arial" pitchFamily="34" charset="0"/>
                <a:cs typeface="Arial" pitchFamily="34" charset="0"/>
              </a:rPr>
              <a:t> Рентгенологические исследования, в том числе маммография, флюорография, рентгенография, рентгеноскопия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1400" dirty="0" smtClean="0">
                <a:latin typeface="Arial" pitchFamily="34" charset="0"/>
                <a:cs typeface="Arial" pitchFamily="34" charset="0"/>
              </a:rPr>
              <a:t> Томография (КТ, СКТ, РТ)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1400" dirty="0" smtClean="0">
                <a:latin typeface="Arial" pitchFamily="34" charset="0"/>
                <a:cs typeface="Arial" pitchFamily="34" charset="0"/>
              </a:rPr>
              <a:t> Ангиография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1400" dirty="0" smtClean="0">
                <a:latin typeface="Arial" pitchFamily="34" charset="0"/>
                <a:cs typeface="Arial" pitchFamily="34" charset="0"/>
              </a:rPr>
              <a:t> Нейрофизиологические исследования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1400" dirty="0" smtClean="0">
                <a:latin typeface="Arial" pitchFamily="34" charset="0"/>
                <a:cs typeface="Arial" pitchFamily="34" charset="0"/>
              </a:rPr>
              <a:t> Радиоизотопные исследования, в том числе – </a:t>
            </a:r>
            <a:r>
              <a:rPr lang="ru-RU" sz="1400" dirty="0" err="1" smtClean="0">
                <a:latin typeface="Arial" pitchFamily="34" charset="0"/>
                <a:cs typeface="Arial" pitchFamily="34" charset="0"/>
              </a:rPr>
              <a:t>сцинтиграфия</a:t>
            </a:r>
            <a:r>
              <a:rPr lang="ru-RU" sz="1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1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и многое другое</a:t>
            </a:r>
            <a:endParaRPr lang="ru-RU" sz="14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8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488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0"/>
                            </p:stCondLst>
                            <p:childTnLst>
                              <p:par>
                                <p:cTn id="20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2114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32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Встроенная лабораторная система</a:t>
            </a:r>
            <a:endParaRPr lang="ru-RU" sz="32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24" name="Picture 2" descr="100"/>
          <p:cNvPicPr>
            <a:picLocks noChangeAspect="1" noChangeArrowheads="1"/>
          </p:cNvPicPr>
          <p:nvPr/>
        </p:nvPicPr>
        <p:blipFill>
          <a:blip r:embed="rId2" cstate="email"/>
          <a:stretch>
            <a:fillRect/>
          </a:stretch>
        </p:blipFill>
        <p:spPr bwMode="auto">
          <a:xfrm>
            <a:off x="179512" y="908720"/>
            <a:ext cx="5636832" cy="417646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  <a:reflection blurRad="6350" stA="50000" endA="300" endPos="38500" dist="50800" dir="5400000" sy="-100000" algn="bl" rotWithShape="0"/>
          </a:effectLst>
        </p:spPr>
      </p:pic>
      <p:sp>
        <p:nvSpPr>
          <p:cNvPr id="11" name="Выноска 2 10"/>
          <p:cNvSpPr/>
          <p:nvPr/>
        </p:nvSpPr>
        <p:spPr>
          <a:xfrm>
            <a:off x="4644008" y="908720"/>
            <a:ext cx="4357718" cy="4104456"/>
          </a:xfrm>
          <a:prstGeom prst="borderCallout2">
            <a:avLst>
              <a:gd name="adj1" fmla="val 48443"/>
              <a:gd name="adj2" fmla="val -2962"/>
              <a:gd name="adj3" fmla="val 48962"/>
              <a:gd name="adj4" fmla="val -6523"/>
              <a:gd name="adj5" fmla="val 44823"/>
              <a:gd name="adj6" fmla="val -13068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В состав КМИС включена встроенная лабораторная информационная система (ЛИС):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1400" dirty="0" smtClean="0">
                <a:latin typeface="Arial" pitchFamily="34" charset="0"/>
                <a:cs typeface="Arial" pitchFamily="34" charset="0"/>
              </a:rPr>
              <a:t>  Гибкие возможности настройки любых параметров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1400" dirty="0" smtClean="0">
                <a:latin typeface="Arial" pitchFamily="34" charset="0"/>
                <a:cs typeface="Arial" pitchFamily="34" charset="0"/>
              </a:rPr>
              <a:t> Интеграция с КМИС в плане оформления заказа и передачи результатов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1400" dirty="0" smtClean="0">
                <a:latin typeface="Arial" pitchFamily="34" charset="0"/>
                <a:cs typeface="Arial" pitchFamily="34" charset="0"/>
              </a:rPr>
              <a:t> Ручное и автоматического внесение результатов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1400" dirty="0" smtClean="0">
                <a:latin typeface="Arial" pitchFamily="34" charset="0"/>
                <a:cs typeface="Arial" pitchFamily="34" charset="0"/>
              </a:rPr>
              <a:t> Поддержка самых разнообразных драйверов лабораторных анализаторов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1400" dirty="0" smtClean="0">
                <a:latin typeface="Arial" pitchFamily="34" charset="0"/>
                <a:cs typeface="Arial" pitchFamily="34" charset="0"/>
              </a:rPr>
              <a:t> Встроенный модуль контроля качества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1400" dirty="0" smtClean="0">
                <a:latin typeface="Arial" pitchFamily="34" charset="0"/>
                <a:cs typeface="Arial" pitchFamily="34" charset="0"/>
              </a:rPr>
              <a:t> Встроенная статистическая отчетность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1400" dirty="0" smtClean="0">
                <a:latin typeface="Arial" pitchFamily="34" charset="0"/>
                <a:cs typeface="Arial" pitchFamily="34" charset="0"/>
              </a:rPr>
              <a:t> Встроенная финансовая отчетность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1400" dirty="0" smtClean="0">
                <a:latin typeface="Arial" pitchFamily="34" charset="0"/>
                <a:cs typeface="Arial" pitchFamily="34" charset="0"/>
              </a:rPr>
              <a:t> Журнал лаборатории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1400" dirty="0" smtClean="0">
                <a:latin typeface="Arial" pitchFamily="34" charset="0"/>
                <a:cs typeface="Arial" pitchFamily="34" charset="0"/>
              </a:rPr>
              <a:t> Возможность экспорта результатов и отчетов в </a:t>
            </a:r>
            <a:r>
              <a:rPr lang="en-US" sz="1400" dirty="0" smtClean="0">
                <a:latin typeface="Arial" pitchFamily="34" charset="0"/>
                <a:cs typeface="Arial" pitchFamily="34" charset="0"/>
              </a:rPr>
              <a:t>Microsoft Office / Open Office / PDF</a:t>
            </a:r>
            <a:endParaRPr lang="ru-RU" sz="1400" dirty="0" smtClean="0">
              <a:latin typeface="Arial" pitchFamily="34" charset="0"/>
              <a:cs typeface="Arial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1400" dirty="0" smtClean="0">
                <a:latin typeface="Arial" pitchFamily="34" charset="0"/>
                <a:cs typeface="Arial" pitchFamily="34" charset="0"/>
              </a:rPr>
              <a:t> Интерактивная справочная система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sz="1400" dirty="0" smtClean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2" name="Содержимое 11" descr="ЛИС 4.0 ___0017.jpg"/>
          <p:cNvPicPr>
            <a:picLocks noGrp="1" noChangeAspect="1"/>
          </p:cNvPicPr>
          <p:nvPr>
            <p:ph idx="1"/>
          </p:nvPr>
        </p:nvPicPr>
        <p:blipFill>
          <a:blip r:embed="rId3" cstate="email"/>
          <a:stretch>
            <a:fillRect/>
          </a:stretch>
        </p:blipFill>
        <p:spPr>
          <a:xfrm>
            <a:off x="683568" y="3284984"/>
            <a:ext cx="3744416" cy="3251308"/>
          </a:xfrm>
          <a:effectLst>
            <a:reflection blurRad="6350" stA="50000" endA="300" endPos="55500" dist="50800" dir="5400000" sy="-100000" algn="bl" rotWithShape="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2114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285720" y="214290"/>
            <a:ext cx="7858180" cy="571500"/>
          </a:xfrm>
        </p:spPr>
        <p:txBody>
          <a:bodyPr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3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Запись пациентов на прием </a:t>
            </a:r>
            <a:endParaRPr lang="ru-RU" sz="36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5" name="Picture 5" descr="headline quote style 5 square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714612" y="714356"/>
            <a:ext cx="5429250" cy="278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 Box 30"/>
          <p:cNvSpPr txBox="1">
            <a:spLocks noChangeArrowheads="1"/>
          </p:cNvSpPr>
          <p:nvPr/>
        </p:nvSpPr>
        <p:spPr bwMode="auto">
          <a:xfrm>
            <a:off x="3071802" y="1000108"/>
            <a:ext cx="4643437" cy="2032000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fontAlgn="auto" hangingPunct="0"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5000"/>
              <a:buFont typeface="Wingdings" pitchFamily="2" charset="2"/>
              <a:buNone/>
              <a:defRPr/>
            </a:pPr>
            <a:r>
              <a:rPr lang="ru-RU" sz="1400" dirty="0">
                <a:solidFill>
                  <a:schemeClr val="bg2">
                    <a:lumMod val="25000"/>
                  </a:schemeClr>
                </a:solidFill>
                <a:ea typeface="Tahoma" pitchFamily="34" charset="0"/>
                <a:cs typeface="Arial" pitchFamily="34" charset="0"/>
              </a:rPr>
              <a:t>Подсистема планирования рабочего времени состоит из календарей врачей, кабинетов диагностики и других служб.</a:t>
            </a:r>
          </a:p>
          <a:p>
            <a:pPr eaLnBrk="0" fontAlgn="auto" hangingPunct="0"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5000"/>
              <a:buFont typeface="Wingdings" pitchFamily="2" charset="2"/>
              <a:buNone/>
              <a:defRPr/>
            </a:pPr>
            <a:r>
              <a:rPr lang="ru-RU" sz="1400" dirty="0">
                <a:solidFill>
                  <a:schemeClr val="bg2">
                    <a:lumMod val="25000"/>
                  </a:schemeClr>
                </a:solidFill>
                <a:ea typeface="Tahoma" pitchFamily="34" charset="0"/>
                <a:cs typeface="Arial" pitchFamily="34" charset="0"/>
              </a:rPr>
              <a:t>Запись пациентов осуществляется коллективно из различных </a:t>
            </a:r>
            <a:r>
              <a:rPr lang="ru-RU" sz="1400" dirty="0" smtClean="0">
                <a:solidFill>
                  <a:schemeClr val="bg2">
                    <a:lumMod val="25000"/>
                  </a:schemeClr>
                </a:solidFill>
                <a:ea typeface="Tahoma" pitchFamily="34" charset="0"/>
                <a:cs typeface="Arial" pitchFamily="34" charset="0"/>
              </a:rPr>
              <a:t>кабинетов </a:t>
            </a:r>
            <a:r>
              <a:rPr lang="ru-RU" sz="1400" dirty="0">
                <a:solidFill>
                  <a:schemeClr val="bg2">
                    <a:lumMod val="25000"/>
                  </a:schemeClr>
                </a:solidFill>
                <a:ea typeface="Tahoma" pitchFamily="34" charset="0"/>
                <a:cs typeface="Arial" pitchFamily="34" charset="0"/>
              </a:rPr>
              <a:t>и формирует таким образом упорядоченный список на каждый день.</a:t>
            </a:r>
          </a:p>
          <a:p>
            <a:pPr eaLnBrk="0" fontAlgn="auto" hangingPunct="0"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5000"/>
              <a:buFont typeface="Wingdings" pitchFamily="2" charset="2"/>
              <a:buNone/>
              <a:defRPr/>
            </a:pPr>
            <a:r>
              <a:rPr lang="ru-RU" sz="1400" dirty="0">
                <a:solidFill>
                  <a:schemeClr val="bg2">
                    <a:lumMod val="25000"/>
                  </a:schemeClr>
                </a:solidFill>
                <a:ea typeface="Tahoma" pitchFamily="34" charset="0"/>
                <a:cs typeface="Arial" pitchFamily="34" charset="0"/>
              </a:rPr>
              <a:t>Применение календарей позволяет до 90-95% сократить очереди пациентов и в то же время обеспечить оптимальную нагрузку на персонал</a:t>
            </a:r>
            <a:endParaRPr lang="en-US" sz="1400" dirty="0">
              <a:solidFill>
                <a:schemeClr val="bg2">
                  <a:lumMod val="25000"/>
                </a:schemeClr>
              </a:solidFill>
              <a:ea typeface="Tahoma" pitchFamily="34" charset="0"/>
              <a:cs typeface="Arial" pitchFamily="34" charset="0"/>
            </a:endParaRPr>
          </a:p>
        </p:txBody>
      </p:sp>
      <p:pic>
        <p:nvPicPr>
          <p:cNvPr id="9" name="Picture 5" descr="кольпоскопия 009"/>
          <p:cNvPicPr>
            <a:picLocks noChangeAspect="1" noChangeArrowheads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214430" y="1142984"/>
            <a:ext cx="2428596" cy="3643340"/>
          </a:xfrm>
          <a:prstGeom prst="rect">
            <a:avLst/>
          </a:prstGeom>
          <a:ln w="12700">
            <a:solidFill>
              <a:schemeClr val="accent4">
                <a:lumMod val="75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  <a:reflection blurRad="6350" stA="50000" endA="300" endPos="38500" dist="50800" dir="5400000" sy="-100000" algn="bl" rotWithShape="0"/>
          </a:effectLst>
        </p:spPr>
      </p:pic>
      <p:pic>
        <p:nvPicPr>
          <p:cNvPr id="13" name="Picture 5" descr="тесты в календаре"/>
          <p:cNvPicPr>
            <a:picLocks noChangeAspect="1" noChangeArrowheads="1"/>
          </p:cNvPicPr>
          <p:nvPr/>
        </p:nvPicPr>
        <p:blipFill>
          <a:blip r:embed="rId4" cstate="email"/>
          <a:stretch>
            <a:fillRect/>
          </a:stretch>
        </p:blipFill>
        <p:spPr bwMode="auto">
          <a:xfrm>
            <a:off x="3286116" y="3143248"/>
            <a:ext cx="5500726" cy="3365968"/>
          </a:xfrm>
          <a:prstGeom prst="rect">
            <a:avLst/>
          </a:prstGeom>
          <a:ln w="12700">
            <a:solidFill>
              <a:schemeClr val="accent4">
                <a:lumMod val="75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  <a:reflection blurRad="6350" stA="50000" endA="300" endPos="38500" dist="50800" dir="5400000" sy="-100000" algn="bl" rotWithShape="0"/>
          </a:effectLst>
        </p:spPr>
      </p:pic>
      <p:pic>
        <p:nvPicPr>
          <p:cNvPr id="8" name="Рисунок 7" descr="Стрелка2.png"/>
          <p:cNvPicPr>
            <a:picLocks noChangeAspect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 rot="2582106">
            <a:off x="1753790" y="2872012"/>
            <a:ext cx="2230329" cy="1831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6275" name="Picture 3" descr="04"/>
          <p:cNvPicPr>
            <a:picLocks noGrp="1" noChangeAspect="1" noChangeArrowheads="1"/>
          </p:cNvPicPr>
          <p:nvPr>
            <p:ph idx="4294967295"/>
          </p:nvPr>
        </p:nvPicPr>
        <p:blipFill>
          <a:blip r:embed="rId2" cstate="email"/>
          <a:stretch>
            <a:fillRect/>
          </a:stretch>
        </p:blipFill>
        <p:spPr>
          <a:xfrm>
            <a:off x="338864" y="1285860"/>
            <a:ext cx="5009369" cy="3748103"/>
          </a:xfrm>
          <a:ln w="12700">
            <a:solidFill>
              <a:srgbClr val="00B05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285720" y="214290"/>
            <a:ext cx="8001056" cy="571500"/>
          </a:xfrm>
          <a:prstGeom prst="rect">
            <a:avLst/>
          </a:prstGeom>
        </p:spPr>
        <p:txBody>
          <a:bodyPr lIns="0" rIns="0" bIns="0" anchor="b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Электронные журналы КМИС</a:t>
            </a:r>
            <a:endParaRPr lang="ru-RU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715008" y="1214422"/>
            <a:ext cx="3428992" cy="53553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В КМИС предусмотрено 22 электронных журнала: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/>
              <a:t> </a:t>
            </a:r>
            <a:r>
              <a:rPr lang="ru-RU" dirty="0" err="1" smtClean="0"/>
              <a:t>Вакцинопрофилактика</a:t>
            </a:r>
            <a:endParaRPr lang="ru-RU" dirty="0" smtClean="0"/>
          </a:p>
          <a:p>
            <a:pPr>
              <a:buFont typeface="Arial" pitchFamily="34" charset="0"/>
              <a:buChar char="•"/>
            </a:pPr>
            <a:r>
              <a:rPr lang="ru-RU" dirty="0" smtClean="0"/>
              <a:t> Вызовы на дом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/>
              <a:t> Госпитализации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/>
              <a:t> Женская консультация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/>
              <a:t> Работа КЭК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/>
              <a:t> Журнал ЛВН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/>
              <a:t> Отделение лучевой диагностики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/>
              <a:t> Журнал операций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/>
              <a:t> Журнал регистрации амбулаторных больных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/>
              <a:t> Журнал рецептов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/>
              <a:t> Журнал ССМП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/>
              <a:t> Отделение функциональной диагностики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/>
              <a:t> Отделение эндоскопии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/>
              <a:t> Паспорт поликлиники и т.д.</a:t>
            </a:r>
          </a:p>
        </p:txBody>
      </p:sp>
      <p:pic>
        <p:nvPicPr>
          <p:cNvPr id="10" name="Picture 4" descr="05"/>
          <p:cNvPicPr>
            <a:picLocks noChangeAspect="1" noChangeArrowheads="1"/>
          </p:cNvPicPr>
          <p:nvPr/>
        </p:nvPicPr>
        <p:blipFill>
          <a:blip r:embed="rId3" cstate="email"/>
          <a:stretch>
            <a:fillRect/>
          </a:stretch>
        </p:blipFill>
        <p:spPr bwMode="auto">
          <a:xfrm>
            <a:off x="1142976" y="2714620"/>
            <a:ext cx="4485660" cy="3197226"/>
          </a:xfrm>
          <a:prstGeom prst="rect">
            <a:avLst/>
          </a:prstGeom>
          <a:ln w="12700">
            <a:solidFill>
              <a:srgbClr val="00B05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Picture 5" descr="headline quote style 5 square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28596" y="4714875"/>
            <a:ext cx="3714750" cy="214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 Box 30"/>
          <p:cNvSpPr txBox="1">
            <a:spLocks noChangeArrowheads="1"/>
          </p:cNvSpPr>
          <p:nvPr/>
        </p:nvSpPr>
        <p:spPr bwMode="auto">
          <a:xfrm>
            <a:off x="620684" y="4965700"/>
            <a:ext cx="3286125" cy="1600200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fontAlgn="auto" hangingPunct="0"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5000"/>
              <a:buFont typeface="Wingdings" pitchFamily="2" charset="2"/>
              <a:buNone/>
              <a:defRPr/>
            </a:pPr>
            <a:r>
              <a:rPr lang="ru-RU" sz="1400" dirty="0">
                <a:solidFill>
                  <a:schemeClr val="bg2">
                    <a:lumMod val="25000"/>
                  </a:schemeClr>
                </a:solidFill>
                <a:ea typeface="Tahoma" pitchFamily="34" charset="0"/>
                <a:cs typeface="Arial" pitchFamily="34" charset="0"/>
              </a:rPr>
              <a:t>Для того, чтобы не переписывать одну и туже информацию много раз, система автоматически формирует различные электронные журналы.</a:t>
            </a:r>
          </a:p>
          <a:p>
            <a:pPr eaLnBrk="0" fontAlgn="auto" hangingPunct="0"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5000"/>
              <a:buFont typeface="Wingdings" pitchFamily="2" charset="2"/>
              <a:buNone/>
              <a:defRPr/>
            </a:pPr>
            <a:r>
              <a:rPr lang="ru-RU" sz="1400" dirty="0">
                <a:solidFill>
                  <a:schemeClr val="bg2">
                    <a:lumMod val="25000"/>
                  </a:schemeClr>
                </a:solidFill>
                <a:ea typeface="Tahoma" pitchFamily="34" charset="0"/>
                <a:cs typeface="Arial" pitchFamily="34" charset="0"/>
              </a:rPr>
              <a:t>Администраторы могут настраивать произвольную форму любого журнала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6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662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662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6275" name="Picture 3" descr="04"/>
          <p:cNvPicPr>
            <a:picLocks noGrp="1" noChangeAspect="1" noChangeArrowheads="1"/>
          </p:cNvPicPr>
          <p:nvPr>
            <p:ph idx="4294967295"/>
          </p:nvPr>
        </p:nvPicPr>
        <p:blipFill>
          <a:blip r:embed="rId2" cstate="email"/>
          <a:stretch>
            <a:fillRect/>
          </a:stretch>
        </p:blipFill>
        <p:spPr>
          <a:xfrm>
            <a:off x="214282" y="1000108"/>
            <a:ext cx="5458985" cy="3790961"/>
          </a:xfrm>
          <a:ln w="12700">
            <a:solidFill>
              <a:srgbClr val="00B05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66276" name="Picture 4" descr="05"/>
          <p:cNvPicPr>
            <a:picLocks noChangeAspect="1" noChangeArrowheads="1"/>
          </p:cNvPicPr>
          <p:nvPr/>
        </p:nvPicPr>
        <p:blipFill>
          <a:blip r:embed="rId3" cstate="email"/>
          <a:stretch>
            <a:fillRect/>
          </a:stretch>
        </p:blipFill>
        <p:spPr bwMode="auto">
          <a:xfrm>
            <a:off x="500034" y="2643182"/>
            <a:ext cx="5400960" cy="3750666"/>
          </a:xfrm>
          <a:prstGeom prst="rect">
            <a:avLst/>
          </a:prstGeom>
          <a:ln w="12700">
            <a:solidFill>
              <a:srgbClr val="00B05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285720" y="214290"/>
            <a:ext cx="8001056" cy="571500"/>
          </a:xfrm>
          <a:prstGeom prst="rect">
            <a:avLst/>
          </a:prstGeom>
        </p:spPr>
        <p:txBody>
          <a:bodyPr lIns="0" rIns="0" bIns="0" anchor="b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Готовые и гибкие справочники</a:t>
            </a:r>
            <a:endParaRPr lang="ru-RU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8" name="Picture 5" descr="headline quote style 5 square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929190" y="642918"/>
            <a:ext cx="4214811" cy="56436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 Box 30"/>
          <p:cNvSpPr txBox="1">
            <a:spLocks noChangeArrowheads="1"/>
          </p:cNvSpPr>
          <p:nvPr/>
        </p:nvSpPr>
        <p:spPr bwMode="auto">
          <a:xfrm>
            <a:off x="5214942" y="1071546"/>
            <a:ext cx="3571900" cy="4708981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fontAlgn="auto" hangingPunct="0"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5000"/>
              <a:buFont typeface="Wingdings" pitchFamily="2" charset="2"/>
              <a:buNone/>
              <a:defRPr/>
            </a:pPr>
            <a:r>
              <a:rPr lang="ru-RU" sz="1600" b="1" dirty="0" smtClean="0">
                <a:solidFill>
                  <a:schemeClr val="accent1">
                    <a:lumMod val="75000"/>
                  </a:schemeClr>
                </a:solidFill>
                <a:ea typeface="Tahoma" pitchFamily="34" charset="0"/>
                <a:cs typeface="Arial" pitchFamily="34" charset="0"/>
              </a:rPr>
              <a:t>КМИС содержит 6 готовых к работе справочников, включая:</a:t>
            </a:r>
          </a:p>
          <a:p>
            <a:pPr eaLnBrk="0" fontAlgn="auto" hangingPunct="0"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5000"/>
              <a:buFont typeface="Wingdings" pitchFamily="2" charset="2"/>
              <a:buNone/>
              <a:defRPr/>
            </a:pPr>
            <a:endParaRPr lang="ru-RU" sz="1600" b="1" dirty="0" smtClean="0">
              <a:solidFill>
                <a:schemeClr val="accent1">
                  <a:lumMod val="75000"/>
                </a:schemeClr>
              </a:solidFill>
              <a:ea typeface="Tahoma" pitchFamily="34" charset="0"/>
              <a:cs typeface="Arial" pitchFamily="34" charset="0"/>
            </a:endParaRPr>
          </a:p>
          <a:p>
            <a:pPr eaLnBrk="0" fontAlgn="auto" hangingPunct="0"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5000"/>
              <a:buFont typeface="Arial" pitchFamily="34" charset="0"/>
              <a:buChar char="•"/>
              <a:defRPr/>
            </a:pPr>
            <a:r>
              <a:rPr lang="ru-RU" sz="1400" dirty="0" smtClean="0">
                <a:solidFill>
                  <a:schemeClr val="bg2">
                    <a:lumMod val="25000"/>
                  </a:schemeClr>
                </a:solidFill>
                <a:ea typeface="Tahoma" pitchFamily="34" charset="0"/>
                <a:cs typeface="Arial" pitchFamily="34" charset="0"/>
              </a:rPr>
              <a:t> </a:t>
            </a:r>
            <a:r>
              <a:rPr lang="ru-RU" sz="1400" b="1" dirty="0" smtClean="0">
                <a:solidFill>
                  <a:schemeClr val="bg2">
                    <a:lumMod val="25000"/>
                  </a:schemeClr>
                </a:solidFill>
                <a:ea typeface="Tahoma" pitchFamily="34" charset="0"/>
                <a:cs typeface="Arial" pitchFamily="34" charset="0"/>
              </a:rPr>
              <a:t>Центральный справочник ЛПУ </a:t>
            </a:r>
            <a:r>
              <a:rPr lang="ru-RU" sz="1400" dirty="0" smtClean="0">
                <a:solidFill>
                  <a:schemeClr val="bg2">
                    <a:lumMod val="25000"/>
                  </a:schemeClr>
                </a:solidFill>
                <a:ea typeface="Tahoma" pitchFamily="34" charset="0"/>
                <a:cs typeface="Arial" pitchFamily="34" charset="0"/>
              </a:rPr>
              <a:t>персонал, настройки системы, услуги, статистические коды и т.д.</a:t>
            </a:r>
          </a:p>
          <a:p>
            <a:pPr eaLnBrk="0" fontAlgn="auto" hangingPunct="0"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5000"/>
              <a:buFont typeface="Arial" pitchFamily="34" charset="0"/>
              <a:buChar char="•"/>
              <a:defRPr/>
            </a:pPr>
            <a:r>
              <a:rPr lang="ru-RU" sz="1400" dirty="0" smtClean="0">
                <a:solidFill>
                  <a:schemeClr val="bg2">
                    <a:lumMod val="25000"/>
                  </a:schemeClr>
                </a:solidFill>
                <a:ea typeface="Tahoma" pitchFamily="34" charset="0"/>
                <a:cs typeface="Arial" pitchFamily="34" charset="0"/>
              </a:rPr>
              <a:t> </a:t>
            </a:r>
            <a:r>
              <a:rPr lang="ru-RU" sz="1400" b="1" dirty="0" smtClean="0">
                <a:solidFill>
                  <a:schemeClr val="bg2">
                    <a:lumMod val="25000"/>
                  </a:schemeClr>
                </a:solidFill>
                <a:ea typeface="Tahoma" pitchFamily="34" charset="0"/>
                <a:cs typeface="Arial" pitchFamily="34" charset="0"/>
              </a:rPr>
              <a:t>МКБ-10</a:t>
            </a:r>
            <a:r>
              <a:rPr lang="ru-RU" sz="1400" dirty="0" smtClean="0">
                <a:solidFill>
                  <a:schemeClr val="bg2">
                    <a:lumMod val="25000"/>
                  </a:schemeClr>
                </a:solidFill>
                <a:ea typeface="Tahoma" pitchFamily="34" charset="0"/>
                <a:cs typeface="Arial" pitchFamily="34" charset="0"/>
              </a:rPr>
              <a:t> для кодирования заболеваний. Свыше 11 тыс. нозологических форм.</a:t>
            </a:r>
          </a:p>
          <a:p>
            <a:pPr eaLnBrk="0" fontAlgn="auto" hangingPunct="0"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5000"/>
              <a:buFont typeface="Arial" pitchFamily="34" charset="0"/>
              <a:buChar char="•"/>
              <a:defRPr/>
            </a:pPr>
            <a:r>
              <a:rPr lang="ru-RU" sz="1400" dirty="0" smtClean="0">
                <a:solidFill>
                  <a:schemeClr val="bg2">
                    <a:lumMod val="25000"/>
                  </a:schemeClr>
                </a:solidFill>
                <a:ea typeface="Tahoma" pitchFamily="34" charset="0"/>
                <a:cs typeface="Arial" pitchFamily="34" charset="0"/>
              </a:rPr>
              <a:t> </a:t>
            </a:r>
            <a:r>
              <a:rPr lang="ru-RU" sz="1400" b="1" dirty="0" smtClean="0">
                <a:solidFill>
                  <a:schemeClr val="bg2">
                    <a:lumMod val="25000"/>
                  </a:schemeClr>
                </a:solidFill>
                <a:ea typeface="Tahoma" pitchFamily="34" charset="0"/>
                <a:cs typeface="Arial" pitchFamily="34" charset="0"/>
              </a:rPr>
              <a:t>КЛАДР</a:t>
            </a:r>
            <a:r>
              <a:rPr lang="ru-RU" sz="1400" dirty="0" smtClean="0">
                <a:solidFill>
                  <a:schemeClr val="bg2">
                    <a:lumMod val="25000"/>
                  </a:schemeClr>
                </a:solidFill>
                <a:ea typeface="Tahoma" pitchFamily="34" charset="0"/>
                <a:cs typeface="Arial" pitchFamily="34" charset="0"/>
              </a:rPr>
              <a:t> для кодирования места жительства с функцией обновления. Содержит 179 тыс. населенных пунктов и 798 тыс. улиц по всей территории РФ.</a:t>
            </a:r>
          </a:p>
          <a:p>
            <a:pPr eaLnBrk="0" fontAlgn="auto" hangingPunct="0"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5000"/>
              <a:buFont typeface="Arial" pitchFamily="34" charset="0"/>
              <a:buChar char="•"/>
              <a:defRPr/>
            </a:pPr>
            <a:r>
              <a:rPr lang="ru-RU" sz="1400" dirty="0" smtClean="0">
                <a:solidFill>
                  <a:schemeClr val="bg2">
                    <a:lumMod val="25000"/>
                  </a:schemeClr>
                </a:solidFill>
                <a:ea typeface="Tahoma" pitchFamily="34" charset="0"/>
                <a:cs typeface="Arial" pitchFamily="34" charset="0"/>
              </a:rPr>
              <a:t> </a:t>
            </a:r>
            <a:r>
              <a:rPr lang="ru-RU" sz="1400" b="1" dirty="0" smtClean="0">
                <a:solidFill>
                  <a:schemeClr val="bg2">
                    <a:lumMod val="25000"/>
                  </a:schemeClr>
                </a:solidFill>
                <a:ea typeface="Tahoma" pitchFamily="34" charset="0"/>
                <a:cs typeface="Arial" pitchFamily="34" charset="0"/>
              </a:rPr>
              <a:t>РЛС </a:t>
            </a:r>
            <a:r>
              <a:rPr lang="ru-RU" sz="1400" dirty="0" smtClean="0">
                <a:solidFill>
                  <a:schemeClr val="bg2">
                    <a:lumMod val="25000"/>
                  </a:schemeClr>
                </a:solidFill>
                <a:ea typeface="Tahoma" pitchFamily="34" charset="0"/>
                <a:cs typeface="Arial" pitchFamily="34" charset="0"/>
              </a:rPr>
              <a:t>для учета лекарственных средств, </a:t>
            </a:r>
            <a:r>
              <a:rPr lang="ru-RU" sz="1400" dirty="0" err="1" smtClean="0">
                <a:solidFill>
                  <a:schemeClr val="bg2">
                    <a:lumMod val="25000"/>
                  </a:schemeClr>
                </a:solidFill>
                <a:ea typeface="Tahoma" pitchFamily="34" charset="0"/>
                <a:cs typeface="Arial" pitchFamily="34" charset="0"/>
              </a:rPr>
              <a:t>БАДов</a:t>
            </a:r>
            <a:r>
              <a:rPr lang="ru-RU" sz="1400" dirty="0" smtClean="0">
                <a:solidFill>
                  <a:schemeClr val="bg2">
                    <a:lumMod val="25000"/>
                  </a:schemeClr>
                </a:solidFill>
                <a:ea typeface="Tahoma" pitchFamily="34" charset="0"/>
                <a:cs typeface="Arial" pitchFamily="34" charset="0"/>
              </a:rPr>
              <a:t> и расходных материалов с функцией обновления. Свыше 99 тыс. наименований ЛС.</a:t>
            </a:r>
          </a:p>
          <a:p>
            <a:pPr eaLnBrk="0" fontAlgn="auto" hangingPunct="0"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5000"/>
              <a:buFont typeface="Arial" pitchFamily="34" charset="0"/>
              <a:buChar char="•"/>
              <a:defRPr/>
            </a:pPr>
            <a:r>
              <a:rPr lang="ru-RU" sz="1400" dirty="0" smtClean="0">
                <a:solidFill>
                  <a:schemeClr val="bg2">
                    <a:lumMod val="25000"/>
                  </a:schemeClr>
                </a:solidFill>
                <a:ea typeface="Tahoma" pitchFamily="34" charset="0"/>
                <a:cs typeface="Arial" pitchFamily="34" charset="0"/>
              </a:rPr>
              <a:t> </a:t>
            </a:r>
            <a:r>
              <a:rPr lang="ru-RU" sz="1400" b="1" dirty="0" smtClean="0">
                <a:solidFill>
                  <a:schemeClr val="bg2">
                    <a:lumMod val="25000"/>
                  </a:schemeClr>
                </a:solidFill>
                <a:ea typeface="Tahoma" pitchFamily="34" charset="0"/>
                <a:cs typeface="Arial" pitchFamily="34" charset="0"/>
              </a:rPr>
              <a:t>Справочник </a:t>
            </a:r>
            <a:r>
              <a:rPr lang="ru-RU" sz="1400" b="1" dirty="0" err="1" smtClean="0">
                <a:solidFill>
                  <a:schemeClr val="bg2">
                    <a:lumMod val="25000"/>
                  </a:schemeClr>
                </a:solidFill>
                <a:ea typeface="Tahoma" pitchFamily="34" charset="0"/>
                <a:cs typeface="Arial" pitchFamily="34" charset="0"/>
              </a:rPr>
              <a:t>МЭСов</a:t>
            </a:r>
            <a:r>
              <a:rPr lang="ru-RU" sz="1400" b="1" dirty="0" smtClean="0">
                <a:solidFill>
                  <a:schemeClr val="bg2">
                    <a:lumMod val="25000"/>
                  </a:schemeClr>
                </a:solidFill>
                <a:ea typeface="Tahoma" pitchFamily="34" charset="0"/>
                <a:cs typeface="Arial" pitchFamily="34" charset="0"/>
              </a:rPr>
              <a:t> </a:t>
            </a:r>
            <a:r>
              <a:rPr lang="ru-RU" sz="1400" dirty="0" smtClean="0">
                <a:solidFill>
                  <a:schemeClr val="bg2">
                    <a:lumMod val="25000"/>
                  </a:schemeClr>
                </a:solidFill>
                <a:ea typeface="Tahoma" pitchFamily="34" charset="0"/>
                <a:cs typeface="Arial" pitchFamily="34" charset="0"/>
              </a:rPr>
              <a:t>содержит свыше 64 тыс. готовых в работе </a:t>
            </a:r>
            <a:r>
              <a:rPr lang="ru-RU" sz="1400" dirty="0" err="1" smtClean="0">
                <a:solidFill>
                  <a:schemeClr val="bg2">
                    <a:lumMod val="25000"/>
                  </a:schemeClr>
                </a:solidFill>
                <a:ea typeface="Tahoma" pitchFamily="34" charset="0"/>
                <a:cs typeface="Arial" pitchFamily="34" charset="0"/>
              </a:rPr>
              <a:t>МЭСов</a:t>
            </a:r>
            <a:endParaRPr lang="ru-RU" sz="1400" b="1" dirty="0" smtClean="0">
              <a:solidFill>
                <a:schemeClr val="bg2">
                  <a:lumMod val="25000"/>
                </a:schemeClr>
              </a:solidFill>
              <a:ea typeface="Tahoma" pitchFamily="34" charset="0"/>
              <a:cs typeface="Arial" pitchFamily="34" charset="0"/>
            </a:endParaRPr>
          </a:p>
          <a:p>
            <a:pPr eaLnBrk="0" fontAlgn="auto" hangingPunct="0"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5000"/>
              <a:buFont typeface="Arial" pitchFamily="34" charset="0"/>
              <a:buChar char="•"/>
              <a:defRPr/>
            </a:pPr>
            <a:r>
              <a:rPr lang="ru-RU" sz="1400" dirty="0" smtClean="0">
                <a:solidFill>
                  <a:schemeClr val="bg2">
                    <a:lumMod val="25000"/>
                  </a:schemeClr>
                </a:solidFill>
                <a:ea typeface="Tahoma" pitchFamily="34" charset="0"/>
                <a:cs typeface="Arial" pitchFamily="34" charset="0"/>
              </a:rPr>
              <a:t> </a:t>
            </a:r>
            <a:r>
              <a:rPr lang="ru-RU" sz="1400" b="1" dirty="0" smtClean="0">
                <a:solidFill>
                  <a:schemeClr val="bg2">
                    <a:lumMod val="25000"/>
                  </a:schemeClr>
                </a:solidFill>
                <a:ea typeface="Tahoma" pitchFamily="34" charset="0"/>
                <a:cs typeface="Arial" pitchFamily="34" charset="0"/>
              </a:rPr>
              <a:t>Центр шаблонов </a:t>
            </a:r>
            <a:r>
              <a:rPr lang="ru-RU" sz="1400" dirty="0" smtClean="0">
                <a:solidFill>
                  <a:schemeClr val="bg2">
                    <a:lumMod val="25000"/>
                  </a:schemeClr>
                </a:solidFill>
                <a:ea typeface="Tahoma" pitchFamily="34" charset="0"/>
                <a:cs typeface="Arial" pitchFamily="34" charset="0"/>
              </a:rPr>
              <a:t>документов</a:t>
            </a:r>
          </a:p>
          <a:p>
            <a:pPr eaLnBrk="0" fontAlgn="auto" hangingPunct="0"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5000"/>
              <a:buFont typeface="Arial" pitchFamily="34" charset="0"/>
              <a:buChar char="•"/>
              <a:defRPr/>
            </a:pPr>
            <a:r>
              <a:rPr lang="ru-RU" sz="1400" dirty="0" smtClean="0">
                <a:solidFill>
                  <a:schemeClr val="bg2">
                    <a:lumMod val="25000"/>
                  </a:schemeClr>
                </a:solidFill>
                <a:ea typeface="Tahoma" pitchFamily="34" charset="0"/>
                <a:cs typeface="Arial" pitchFamily="34" charset="0"/>
              </a:rPr>
              <a:t> </a:t>
            </a:r>
            <a:r>
              <a:rPr lang="ru-RU" sz="1400" b="1" dirty="0" smtClean="0">
                <a:solidFill>
                  <a:schemeClr val="bg2">
                    <a:lumMod val="25000"/>
                  </a:schemeClr>
                </a:solidFill>
                <a:ea typeface="Tahoma" pitchFamily="34" charset="0"/>
                <a:cs typeface="Arial" pitchFamily="34" charset="0"/>
              </a:rPr>
              <a:t>Центр печатных форм </a:t>
            </a:r>
            <a:r>
              <a:rPr lang="ru-RU" sz="1400" dirty="0" smtClean="0">
                <a:solidFill>
                  <a:schemeClr val="bg2">
                    <a:lumMod val="25000"/>
                  </a:schemeClr>
                </a:solidFill>
                <a:ea typeface="Tahoma" pitchFamily="34" charset="0"/>
                <a:cs typeface="Arial" pitchFamily="34" charset="0"/>
              </a:rPr>
              <a:t>для электронных документов КМИС</a:t>
            </a:r>
            <a:endParaRPr lang="ru-RU" sz="1400" dirty="0">
              <a:solidFill>
                <a:schemeClr val="bg2">
                  <a:lumMod val="25000"/>
                </a:schemeClr>
              </a:solidFill>
              <a:ea typeface="Tahoma" pitchFamily="34" charset="0"/>
              <a:cs typeface="Arial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6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662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662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6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662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662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594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214282" y="214290"/>
            <a:ext cx="7358114" cy="714380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sz="4000" dirty="0" smtClean="0"/>
              <a:t>Работа в системе ДЛО</a:t>
            </a:r>
            <a:endParaRPr lang="ru-RU" sz="4000" dirty="0"/>
          </a:p>
        </p:txBody>
      </p:sp>
      <p:sp>
        <p:nvSpPr>
          <p:cNvPr id="2385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85750" y="1000125"/>
            <a:ext cx="8215313" cy="1439863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ru-RU" sz="2000" smtClean="0"/>
              <a:t>Электронный бланк рецепта</a:t>
            </a:r>
          </a:p>
          <a:p>
            <a:pPr>
              <a:lnSpc>
                <a:spcPct val="80000"/>
              </a:lnSpc>
            </a:pPr>
            <a:r>
              <a:rPr lang="ru-RU" sz="2000" smtClean="0"/>
              <a:t>Учет льготных рецептов</a:t>
            </a:r>
          </a:p>
          <a:p>
            <a:pPr>
              <a:lnSpc>
                <a:spcPct val="80000"/>
              </a:lnSpc>
            </a:pPr>
            <a:r>
              <a:rPr lang="ru-RU" sz="2000" smtClean="0"/>
              <a:t>Автоматическое заполнение и печать формы 148-/1у-88</a:t>
            </a:r>
          </a:p>
          <a:p>
            <a:pPr>
              <a:lnSpc>
                <a:spcPct val="80000"/>
              </a:lnSpc>
            </a:pPr>
            <a:r>
              <a:rPr lang="ru-RU" sz="2000" smtClean="0"/>
              <a:t>Печать машинно-читаемого рецепта со штрих-кодом</a:t>
            </a:r>
          </a:p>
        </p:txBody>
      </p:sp>
      <p:pic>
        <p:nvPicPr>
          <p:cNvPr id="238605" name="Picture 13" descr="оформленнбланк"/>
          <p:cNvPicPr>
            <a:picLocks noChangeAspect="1" noChangeArrowheads="1"/>
          </p:cNvPicPr>
          <p:nvPr/>
        </p:nvPicPr>
        <p:blipFill>
          <a:blip r:embed="rId2" cstate="email"/>
          <a:stretch>
            <a:fillRect/>
          </a:stretch>
        </p:blipFill>
        <p:spPr bwMode="auto">
          <a:xfrm>
            <a:off x="285721" y="2285992"/>
            <a:ext cx="4750592" cy="4290287"/>
          </a:xfrm>
          <a:prstGeom prst="rect">
            <a:avLst/>
          </a:prstGeom>
          <a:noFill/>
          <a:ln w="25400">
            <a:solidFill>
              <a:schemeClr val="bg2">
                <a:lumMod val="25000"/>
              </a:schemeClr>
            </a:solidFill>
            <a:miter lim="800000"/>
            <a:headEnd/>
            <a:tailEnd/>
          </a:ln>
          <a:effectLst>
            <a:reflection blurRad="6350" stA="50000" endA="300" endPos="38500" dist="50800" dir="5400000" sy="-100000" algn="bl" rotWithShape="0"/>
          </a:effectLst>
        </p:spPr>
      </p:pic>
      <p:pic>
        <p:nvPicPr>
          <p:cNvPr id="238606" name="Picture 14" descr="льготный рецепт"/>
          <p:cNvPicPr>
            <a:picLocks noChangeAspect="1" noChangeArrowheads="1"/>
          </p:cNvPicPr>
          <p:nvPr/>
        </p:nvPicPr>
        <p:blipFill>
          <a:blip r:embed="rId3" cstate="email"/>
          <a:stretch>
            <a:fillRect/>
          </a:stretch>
        </p:blipFill>
        <p:spPr bwMode="auto">
          <a:xfrm>
            <a:off x="5143504" y="2285992"/>
            <a:ext cx="3143272" cy="4310496"/>
          </a:xfrm>
          <a:prstGeom prst="rect">
            <a:avLst/>
          </a:prstGeom>
          <a:noFill/>
          <a:ln w="22225">
            <a:solidFill>
              <a:schemeClr val="bg2">
                <a:lumMod val="25000"/>
              </a:schemeClr>
            </a:solidFill>
            <a:miter lim="800000"/>
            <a:headEnd/>
            <a:tailEnd/>
          </a:ln>
          <a:effectLst>
            <a:reflection blurRad="6350" stA="50000" endA="300" endPos="38500" dist="50800" dir="5400000" sy="-100000" algn="bl" rotWithShape="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5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385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5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2385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5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2385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22" presetClass="entr" presetSubtype="1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5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2385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5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386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70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386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441" y="-222426"/>
            <a:ext cx="8964488" cy="836712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ru-RU" sz="4000" dirty="0" smtClean="0"/>
              <a:t>Учет временной нетрудоспособности</a:t>
            </a:r>
            <a:endParaRPr lang="ru-RU" sz="4000" dirty="0"/>
          </a:p>
        </p:txBody>
      </p:sp>
      <p:sp>
        <p:nvSpPr>
          <p:cNvPr id="30724" name="Содержимое 11"/>
          <p:cNvSpPr>
            <a:spLocks noGrp="1"/>
          </p:cNvSpPr>
          <p:nvPr>
            <p:ph idx="1"/>
          </p:nvPr>
        </p:nvSpPr>
        <p:spPr>
          <a:xfrm>
            <a:off x="4427984" y="980728"/>
            <a:ext cx="4394201" cy="5472608"/>
          </a:xfrm>
        </p:spPr>
        <p:txBody>
          <a:bodyPr/>
          <a:lstStyle/>
          <a:p>
            <a:pPr lvl="0"/>
            <a:r>
              <a:rPr lang="ru-RU" sz="1600" dirty="0" smtClean="0"/>
              <a:t>Поддержка централизованной и децентрализованной формы выписки ЛВН</a:t>
            </a:r>
          </a:p>
          <a:p>
            <a:r>
              <a:rPr lang="ru-RU" sz="1600" dirty="0" smtClean="0"/>
              <a:t>Использование документов «Направление на лист временной нетрудоспособности» и «Лист временной нетрудоспособности»</a:t>
            </a:r>
          </a:p>
          <a:p>
            <a:r>
              <a:rPr lang="ru-RU" sz="1600" dirty="0" smtClean="0"/>
              <a:t>Печать новой формы ЛВН, утверждённого приказом МЗСР РФ №347н от 26.04.2011</a:t>
            </a:r>
          </a:p>
          <a:p>
            <a:pPr lvl="0"/>
            <a:r>
              <a:rPr lang="ru-RU" sz="1600" dirty="0" smtClean="0"/>
              <a:t>Автоматическое формирование и печать «Журнала ЛВН»</a:t>
            </a:r>
          </a:p>
          <a:p>
            <a:pPr lvl="0"/>
            <a:r>
              <a:rPr lang="ru-RU" sz="1600" dirty="0" smtClean="0"/>
              <a:t>Автоматическое формирование статистической отчётности, включая форму №16-ВН</a:t>
            </a:r>
          </a:p>
          <a:p>
            <a:r>
              <a:rPr lang="ru-RU" sz="1600" dirty="0" smtClean="0"/>
              <a:t>Наследование информации во вторичных  медицинских и статистических документах</a:t>
            </a:r>
          </a:p>
          <a:p>
            <a:pPr lvl="0"/>
            <a:r>
              <a:rPr lang="ru-RU" sz="1600" dirty="0" smtClean="0"/>
              <a:t>Автоматизированный контроль и соблюдение сроков нетрудоспособности пациентов</a:t>
            </a:r>
            <a:endParaRPr lang="ru-RU" sz="1600" dirty="0" smtClean="0">
              <a:latin typeface="Arial" charset="0"/>
              <a:cs typeface="Arial" charset="0"/>
            </a:endParaRP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23528" y="908720"/>
            <a:ext cx="3786214" cy="541492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62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214282" y="142852"/>
            <a:ext cx="7358114" cy="642942"/>
          </a:xfrm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4000" dirty="0" smtClean="0"/>
              <a:t>Автоматизация консультаций</a:t>
            </a:r>
            <a:endParaRPr lang="ru-RU" sz="4000" dirty="0"/>
          </a:p>
        </p:txBody>
      </p:sp>
      <p:sp>
        <p:nvSpPr>
          <p:cNvPr id="2457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14313" y="1000125"/>
            <a:ext cx="8245475" cy="1214438"/>
          </a:xfrm>
          <a:solidFill>
            <a:schemeClr val="accent1">
              <a:alpha val="41000"/>
            </a:schemeClr>
          </a:solidFill>
          <a:ln w="15875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marL="274320" indent="-274320" fontAlgn="auto">
              <a:lnSpc>
                <a:spcPct val="80000"/>
              </a:lnSpc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sz="1800" b="1" dirty="0">
                <a:latin typeface="Arial" pitchFamily="34" charset="0"/>
                <a:cs typeface="Arial" pitchFamily="34" charset="0"/>
              </a:rPr>
              <a:t>Электронный бланк </a:t>
            </a:r>
            <a:r>
              <a:rPr lang="ru-RU" sz="1800" b="1" dirty="0" smtClean="0">
                <a:latin typeface="Arial" pitchFamily="34" charset="0"/>
                <a:cs typeface="Arial" pitchFamily="34" charset="0"/>
              </a:rPr>
              <a:t>консультации</a:t>
            </a:r>
            <a:endParaRPr lang="ru-RU" sz="1800" b="1" dirty="0">
              <a:latin typeface="Arial" pitchFamily="34" charset="0"/>
              <a:cs typeface="Arial" pitchFamily="34" charset="0"/>
            </a:endParaRPr>
          </a:p>
          <a:p>
            <a:pPr marL="274320" indent="-274320" fontAlgn="auto">
              <a:lnSpc>
                <a:spcPct val="80000"/>
              </a:lnSpc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sz="1800" b="1" dirty="0" smtClean="0">
                <a:latin typeface="Arial" pitchFamily="34" charset="0"/>
                <a:cs typeface="Arial" pitchFamily="34" charset="0"/>
              </a:rPr>
              <a:t>Планирование </a:t>
            </a:r>
            <a:r>
              <a:rPr lang="ru-RU" sz="1800" b="1" dirty="0">
                <a:latin typeface="Arial" pitchFamily="34" charset="0"/>
                <a:cs typeface="Arial" pitchFamily="34" charset="0"/>
              </a:rPr>
              <a:t>рабочего </a:t>
            </a:r>
            <a:r>
              <a:rPr lang="ru-RU" sz="1800" b="1" dirty="0" smtClean="0">
                <a:latin typeface="Arial" pitchFamily="34" charset="0"/>
                <a:cs typeface="Arial" pitchFamily="34" charset="0"/>
              </a:rPr>
              <a:t>времени с помощью календарей</a:t>
            </a:r>
            <a:endParaRPr lang="ru-RU" sz="1800" b="1" dirty="0">
              <a:latin typeface="Arial" pitchFamily="34" charset="0"/>
              <a:cs typeface="Arial" pitchFamily="34" charset="0"/>
            </a:endParaRPr>
          </a:p>
          <a:p>
            <a:pPr marL="274320" indent="-274320" fontAlgn="auto">
              <a:lnSpc>
                <a:spcPct val="80000"/>
              </a:lnSpc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sz="1800" b="1" dirty="0" smtClean="0">
                <a:latin typeface="Arial" pitchFamily="34" charset="0"/>
                <a:cs typeface="Arial" pitchFamily="34" charset="0"/>
              </a:rPr>
              <a:t>Автоматическое </a:t>
            </a:r>
            <a:r>
              <a:rPr lang="ru-RU" sz="1800" b="1" dirty="0">
                <a:latin typeface="Arial" pitchFamily="34" charset="0"/>
                <a:cs typeface="Arial" pitchFamily="34" charset="0"/>
              </a:rPr>
              <a:t>формирование </a:t>
            </a:r>
            <a:r>
              <a:rPr lang="ru-RU" sz="1800" b="1" dirty="0" smtClean="0">
                <a:latin typeface="Arial" pitchFamily="34" charset="0"/>
                <a:cs typeface="Arial" pitchFamily="34" charset="0"/>
              </a:rPr>
              <a:t>журнала консультативной работы </a:t>
            </a:r>
            <a:r>
              <a:rPr lang="ru-RU" sz="1800" b="1" dirty="0">
                <a:latin typeface="Arial" pitchFamily="34" charset="0"/>
                <a:cs typeface="Arial" pitchFamily="34" charset="0"/>
              </a:rPr>
              <a:t>(по консультантам, по датам, по предприятиям и цехам)</a:t>
            </a:r>
          </a:p>
        </p:txBody>
      </p:sp>
      <p:pic>
        <p:nvPicPr>
          <p:cNvPr id="245773" name="Picture 13" descr="назначенные консульта"/>
          <p:cNvPicPr>
            <a:picLocks noChangeAspect="1" noChangeArrowheads="1"/>
          </p:cNvPicPr>
          <p:nvPr/>
        </p:nvPicPr>
        <p:blipFill>
          <a:blip r:embed="rId2" cstate="email"/>
          <a:stretch>
            <a:fillRect/>
          </a:stretch>
        </p:blipFill>
        <p:spPr bwMode="auto">
          <a:xfrm>
            <a:off x="214282" y="2357430"/>
            <a:ext cx="5563514" cy="3700033"/>
          </a:xfrm>
          <a:prstGeom prst="rect">
            <a:avLst/>
          </a:prstGeom>
          <a:noFill/>
          <a:ln w="25400">
            <a:solidFill>
              <a:schemeClr val="bg2">
                <a:lumMod val="25000"/>
              </a:schemeClr>
            </a:solidFill>
            <a:miter lim="800000"/>
            <a:headEnd/>
            <a:tailEnd/>
          </a:ln>
          <a:effectLst>
            <a:reflection blurRad="6350" stA="50000" endA="300" endPos="38500" dist="50800" dir="5400000" sy="-100000" algn="bl" rotWithShape="0"/>
          </a:effectLst>
        </p:spPr>
      </p:pic>
      <p:pic>
        <p:nvPicPr>
          <p:cNvPr id="245774" name="Picture 14" descr="календарь ваюты"/>
          <p:cNvPicPr>
            <a:picLocks noChangeAspect="1" noChangeArrowheads="1"/>
          </p:cNvPicPr>
          <p:nvPr/>
        </p:nvPicPr>
        <p:blipFill>
          <a:blip r:embed="rId3" cstate="email"/>
          <a:stretch>
            <a:fillRect/>
          </a:stretch>
        </p:blipFill>
        <p:spPr bwMode="auto">
          <a:xfrm>
            <a:off x="4071934" y="3571876"/>
            <a:ext cx="4680156" cy="2863850"/>
          </a:xfrm>
          <a:prstGeom prst="rect">
            <a:avLst/>
          </a:prstGeom>
          <a:noFill/>
          <a:ln w="22225">
            <a:solidFill>
              <a:schemeClr val="bg2">
                <a:lumMod val="25000"/>
              </a:schemeClr>
            </a:solidFill>
            <a:miter lim="800000"/>
            <a:headEnd/>
            <a:tailEnd/>
          </a:ln>
          <a:effectLst>
            <a:reflection blurRad="6350" stA="50000" endA="300" endPos="38500" dist="50800" dir="5400000" sy="-100000" algn="bl" rotWithShape="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457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2457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5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457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6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8866" name="Rectangle 2"/>
          <p:cNvSpPr>
            <a:spLocks noGrp="1" noChangeArrowheads="1"/>
          </p:cNvSpPr>
          <p:nvPr>
            <p:ph type="title"/>
          </p:nvPr>
        </p:nvSpPr>
        <p:spPr>
          <a:xfrm>
            <a:off x="214282" y="214290"/>
            <a:ext cx="8305800" cy="581772"/>
          </a:xfrm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/>
              <a:t>Контроль лечения</a:t>
            </a:r>
          </a:p>
        </p:txBody>
      </p:sp>
      <p:pic>
        <p:nvPicPr>
          <p:cNvPr id="548867" name="Picture 3" descr="лечеьные шлавное"/>
          <p:cNvPicPr>
            <a:picLocks noChangeAspect="1" noChangeArrowheads="1"/>
          </p:cNvPicPr>
          <p:nvPr/>
        </p:nvPicPr>
        <p:blipFill>
          <a:blip r:embed="rId2" cstate="email"/>
          <a:stretch>
            <a:fillRect/>
          </a:stretch>
        </p:blipFill>
        <p:spPr bwMode="auto">
          <a:xfrm>
            <a:off x="214282" y="1214422"/>
            <a:ext cx="6306113" cy="4680608"/>
          </a:xfrm>
          <a:prstGeom prst="rect">
            <a:avLst/>
          </a:prstGeom>
          <a:ln>
            <a:solidFill>
              <a:schemeClr val="accent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  <a:reflection blurRad="6350" stA="50000" endA="300" endPos="38500" dist="50800" dir="5400000" sy="-100000" algn="bl" rotWithShape="0"/>
          </a:effectLst>
        </p:spPr>
      </p:pic>
      <p:pic>
        <p:nvPicPr>
          <p:cNvPr id="4" name="Picture 5" descr="headline quote style 5 square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714875" y="4214813"/>
            <a:ext cx="4429125" cy="2643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 Box 30"/>
          <p:cNvSpPr txBox="1">
            <a:spLocks noChangeArrowheads="1"/>
          </p:cNvSpPr>
          <p:nvPr/>
        </p:nvSpPr>
        <p:spPr bwMode="auto">
          <a:xfrm>
            <a:off x="5000625" y="4540250"/>
            <a:ext cx="3857625" cy="1816100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fontAlgn="auto" hangingPunct="0"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5000"/>
              <a:buFont typeface="Wingdings" pitchFamily="2" charset="2"/>
              <a:buNone/>
              <a:defRPr/>
            </a:pPr>
            <a:r>
              <a:rPr lang="ru-RU" sz="1400" dirty="0">
                <a:solidFill>
                  <a:schemeClr val="bg2">
                    <a:lumMod val="25000"/>
                  </a:schemeClr>
                </a:solidFill>
                <a:ea typeface="Tahoma" pitchFamily="34" charset="0"/>
                <a:cs typeface="Arial" pitchFamily="34" charset="0"/>
              </a:rPr>
              <a:t>Автоматизация лечебных кабинетов позволяет врачу и администрации ЛПУ наглядно видеть нагрузку на лечебные кабинеты, контролировать исполнение пациентами врачебных назначений, контролировать работу среднего </a:t>
            </a:r>
            <a:r>
              <a:rPr lang="ru-RU" sz="1400" dirty="0" smtClean="0">
                <a:solidFill>
                  <a:schemeClr val="bg2">
                    <a:lumMod val="25000"/>
                  </a:schemeClr>
                </a:solidFill>
                <a:ea typeface="Tahoma" pitchFamily="34" charset="0"/>
                <a:cs typeface="Arial" pitchFamily="34" charset="0"/>
              </a:rPr>
              <a:t>медперсонала </a:t>
            </a:r>
            <a:r>
              <a:rPr lang="ru-RU" sz="1400" dirty="0">
                <a:solidFill>
                  <a:schemeClr val="bg2">
                    <a:lumMod val="25000"/>
                  </a:schemeClr>
                </a:solidFill>
                <a:ea typeface="Tahoma" pitchFamily="34" charset="0"/>
                <a:cs typeface="Arial" pitchFamily="34" charset="0"/>
              </a:rPr>
              <a:t>и соответственно адекватно планировать работу по лечебной части…</a:t>
            </a:r>
          </a:p>
        </p:txBody>
      </p:sp>
      <p:sp>
        <p:nvSpPr>
          <p:cNvPr id="6" name="Выноска 2 5"/>
          <p:cNvSpPr/>
          <p:nvPr/>
        </p:nvSpPr>
        <p:spPr>
          <a:xfrm>
            <a:off x="5857884" y="1000108"/>
            <a:ext cx="2786082" cy="785818"/>
          </a:xfrm>
          <a:prstGeom prst="borderCallout2">
            <a:avLst>
              <a:gd name="adj1" fmla="val 48443"/>
              <a:gd name="adj2" fmla="val -2962"/>
              <a:gd name="adj3" fmla="val 67426"/>
              <a:gd name="adj4" fmla="val -70938"/>
              <a:gd name="adj5" fmla="val 177358"/>
              <a:gd name="adj6" fmla="val -116694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dirty="0">
                <a:latin typeface="Arial" pitchFamily="34" charset="0"/>
                <a:cs typeface="Arial" pitchFamily="34" charset="0"/>
              </a:rPr>
              <a:t>Список пациентов, которые назначены лечебные процедуры</a:t>
            </a:r>
          </a:p>
        </p:txBody>
      </p:sp>
      <p:sp>
        <p:nvSpPr>
          <p:cNvPr id="7" name="Выноска 2 6"/>
          <p:cNvSpPr/>
          <p:nvPr/>
        </p:nvSpPr>
        <p:spPr>
          <a:xfrm>
            <a:off x="6000760" y="1928802"/>
            <a:ext cx="2786082" cy="714380"/>
          </a:xfrm>
          <a:prstGeom prst="borderCallout2">
            <a:avLst>
              <a:gd name="adj1" fmla="val 48443"/>
              <a:gd name="adj2" fmla="val -2962"/>
              <a:gd name="adj3" fmla="val 67426"/>
              <a:gd name="adj4" fmla="val -70938"/>
              <a:gd name="adj5" fmla="val 101168"/>
              <a:gd name="adj6" fmla="val -108099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dirty="0">
                <a:latin typeface="Arial" pitchFamily="34" charset="0"/>
                <a:cs typeface="Arial" pitchFamily="34" charset="0"/>
              </a:rPr>
              <a:t>Полный перечень лечебных назначений</a:t>
            </a:r>
          </a:p>
        </p:txBody>
      </p:sp>
      <p:sp>
        <p:nvSpPr>
          <p:cNvPr id="8" name="Выноска 2 7"/>
          <p:cNvSpPr/>
          <p:nvPr/>
        </p:nvSpPr>
        <p:spPr>
          <a:xfrm>
            <a:off x="6215074" y="2786058"/>
            <a:ext cx="2786082" cy="714380"/>
          </a:xfrm>
          <a:prstGeom prst="borderCallout2">
            <a:avLst>
              <a:gd name="adj1" fmla="val 48443"/>
              <a:gd name="adj2" fmla="val -2962"/>
              <a:gd name="adj3" fmla="val 73521"/>
              <a:gd name="adj4" fmla="val -17800"/>
              <a:gd name="adj5" fmla="val 113358"/>
              <a:gd name="adj6" fmla="val -36206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dirty="0">
                <a:latin typeface="Arial" pitchFamily="34" charset="0"/>
                <a:cs typeface="Arial" pitchFamily="34" charset="0"/>
              </a:rPr>
              <a:t>Информация о количестве назначенных процедур и ходе их </a:t>
            </a:r>
            <a:r>
              <a:rPr lang="ru-RU" sz="1400" dirty="0" smtClean="0">
                <a:latin typeface="Arial" pitchFamily="34" charset="0"/>
                <a:cs typeface="Arial" pitchFamily="34" charset="0"/>
              </a:rPr>
              <a:t>выполнения</a:t>
            </a:r>
            <a:endParaRPr lang="ru-RU" sz="14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8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488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0"/>
                            </p:stCondLst>
                            <p:childTnLst>
                              <p:par>
                                <p:cTn id="20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500"/>
                            </p:stCondLst>
                            <p:childTnLst>
                              <p:par>
                                <p:cTn id="30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312" y="142875"/>
            <a:ext cx="8750176" cy="714357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Клинико-экспертная работа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499992" y="1052736"/>
            <a:ext cx="4499270" cy="5526376"/>
          </a:xfrm>
        </p:spPr>
        <p:txBody>
          <a:bodyPr/>
          <a:lstStyle/>
          <a:p>
            <a:r>
              <a:rPr lang="ru-RU" sz="1600" dirty="0" smtClean="0"/>
              <a:t>Протокол учета КЭР (</a:t>
            </a:r>
            <a:r>
              <a:rPr lang="ru-RU" sz="1400" dirty="0" smtClean="0"/>
              <a:t>форма № 035/у-02 и инструкции по ее заполнению</a:t>
            </a:r>
            <a:r>
              <a:rPr lang="ru-RU" sz="1600" dirty="0" smtClean="0"/>
              <a:t>)</a:t>
            </a:r>
          </a:p>
          <a:p>
            <a:r>
              <a:rPr lang="ru-RU" sz="1600" dirty="0" smtClean="0"/>
              <a:t>Представление на ВК</a:t>
            </a:r>
          </a:p>
          <a:p>
            <a:r>
              <a:rPr lang="ru-RU" sz="1600" dirty="0" smtClean="0"/>
              <a:t>Протокол ВК</a:t>
            </a:r>
          </a:p>
          <a:p>
            <a:r>
              <a:rPr lang="ru-RU" sz="1600" dirty="0" smtClean="0"/>
              <a:t>Направление на МСЭ (</a:t>
            </a:r>
            <a:r>
              <a:rPr lang="ru-RU" sz="1400" dirty="0" smtClean="0"/>
              <a:t>Форма N 088/у-06, Приказ </a:t>
            </a:r>
            <a:r>
              <a:rPr lang="ru-RU" sz="1400" dirty="0" err="1" smtClean="0"/>
              <a:t>Минздравсоцразвития</a:t>
            </a:r>
            <a:r>
              <a:rPr lang="ru-RU" sz="1400" dirty="0" smtClean="0"/>
              <a:t> №77 от 31.01.2007</a:t>
            </a:r>
            <a:r>
              <a:rPr lang="ru-RU" sz="1600" dirty="0" smtClean="0"/>
              <a:t>)</a:t>
            </a:r>
          </a:p>
          <a:p>
            <a:r>
              <a:rPr lang="ru-RU" sz="1600" dirty="0" smtClean="0"/>
              <a:t>Обратный талон МСЭ (</a:t>
            </a:r>
            <a:r>
              <a:rPr lang="ru-RU" sz="1400" dirty="0" smtClean="0"/>
              <a:t>Форма N 088/у-06, Приказ </a:t>
            </a:r>
            <a:r>
              <a:rPr lang="ru-RU" sz="1400" dirty="0" err="1" smtClean="0"/>
              <a:t>Минздравсоцразвития</a:t>
            </a:r>
            <a:r>
              <a:rPr lang="ru-RU" sz="1400" dirty="0" smtClean="0"/>
              <a:t> №77 от 31.01.2007</a:t>
            </a:r>
            <a:r>
              <a:rPr lang="ru-RU" sz="1600" dirty="0" smtClean="0"/>
              <a:t>)</a:t>
            </a:r>
          </a:p>
          <a:p>
            <a:r>
              <a:rPr lang="ru-RU" sz="1600" dirty="0" smtClean="0"/>
              <a:t>Заключение клинико-экспертной комиссии</a:t>
            </a:r>
          </a:p>
          <a:p>
            <a:r>
              <a:rPr lang="ru-RU" sz="1600" dirty="0" smtClean="0"/>
              <a:t>Медицинское заключение о повреждениях здоровья при несчастном случае на производстве</a:t>
            </a:r>
          </a:p>
          <a:p>
            <a:r>
              <a:rPr lang="ru-RU" sz="1600" dirty="0" smtClean="0"/>
              <a:t>Акт исследования состояния здоровья</a:t>
            </a:r>
          </a:p>
          <a:p>
            <a:r>
              <a:rPr lang="ru-RU" sz="1600" dirty="0" smtClean="0"/>
              <a:t>Протокол оценки качества медицинской помощи</a:t>
            </a:r>
          </a:p>
          <a:p>
            <a:r>
              <a:rPr lang="ru-RU" sz="1600" dirty="0" smtClean="0"/>
              <a:t>Журнал работы клинико-экспертной комиссии (</a:t>
            </a:r>
            <a:r>
              <a:rPr lang="ru-RU" sz="1400" dirty="0" smtClean="0"/>
              <a:t>Форма № 035/у-02</a:t>
            </a:r>
            <a:r>
              <a:rPr lang="ru-RU" sz="1600" dirty="0" smtClean="0"/>
              <a:t>)</a:t>
            </a:r>
            <a:endParaRPr lang="ru-RU" sz="1600" dirty="0"/>
          </a:p>
        </p:txBody>
      </p:sp>
      <p:pic>
        <p:nvPicPr>
          <p:cNvPr id="4" name="Рисунок 3" descr="журнал КЭР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0" y="1412776"/>
            <a:ext cx="5245675" cy="392491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  <a:reflection blurRad="6350" stA="52000" endA="300" endPos="35000" dir="5400000" sy="-100000" algn="bl" rotWithShape="0"/>
          </a:effectLst>
          <a:scene3d>
            <a:camera prst="perspectiveContrastingRightFacing"/>
            <a:lightRig rig="threePt" dir="t"/>
          </a:scene3d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Достижения КМИС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44" y="1142984"/>
            <a:ext cx="6085340" cy="5000660"/>
          </a:xfrm>
        </p:spPr>
        <p:txBody>
          <a:bodyPr/>
          <a:lstStyle/>
          <a:p>
            <a:r>
              <a:rPr lang="en-US" sz="2000" dirty="0" smtClean="0"/>
              <a:t>2-</a:t>
            </a:r>
            <a:r>
              <a:rPr lang="ru-RU" sz="2000" dirty="0" smtClean="0"/>
              <a:t>е место в рейтинге отечественных поставщиков медицинских информационных систем в 2011 г. и 2010 г. </a:t>
            </a:r>
            <a:r>
              <a:rPr lang="en-US" sz="2000" dirty="0" smtClean="0"/>
              <a:t> </a:t>
            </a:r>
            <a:r>
              <a:rPr lang="en-US" sz="2000" dirty="0" err="1" smtClean="0"/>
              <a:t>CNews</a:t>
            </a:r>
            <a:endParaRPr lang="ru-RU" sz="2000" dirty="0" smtClean="0"/>
          </a:p>
          <a:p>
            <a:r>
              <a:rPr lang="ru-RU" sz="2000" dirty="0" smtClean="0"/>
              <a:t>2-е место на конкурсе </a:t>
            </a:r>
            <a:r>
              <a:rPr lang="ru-RU" sz="2000" dirty="0" err="1" smtClean="0"/>
              <a:t>Минздравсоцразвития</a:t>
            </a:r>
            <a:r>
              <a:rPr lang="ru-RU" sz="2000" dirty="0" smtClean="0"/>
              <a:t> «Лучшая медицинская информационная система» в 2008 г.</a:t>
            </a:r>
          </a:p>
          <a:p>
            <a:r>
              <a:rPr lang="ru-RU" sz="2000" dirty="0" smtClean="0"/>
              <a:t>Диплом </a:t>
            </a:r>
            <a:r>
              <a:rPr lang="en-US" sz="2000" dirty="0" smtClean="0"/>
              <a:t>II</a:t>
            </a:r>
            <a:r>
              <a:rPr lang="ru-RU" sz="2000" dirty="0" smtClean="0"/>
              <a:t>-</a:t>
            </a:r>
            <a:r>
              <a:rPr lang="ru-RU" sz="2000" dirty="0" err="1" smtClean="0"/>
              <a:t>й</a:t>
            </a:r>
            <a:r>
              <a:rPr lang="ru-RU" sz="2000" dirty="0" smtClean="0"/>
              <a:t> степени за "Электронную регистратуру КМИС" на конкурсе «Лучшая медицинская информационная система 2010»</a:t>
            </a:r>
          </a:p>
          <a:p>
            <a:r>
              <a:rPr lang="ru-RU" sz="2000" dirty="0" smtClean="0"/>
              <a:t>Финалист </a:t>
            </a:r>
            <a:r>
              <a:rPr lang="en-US" sz="2000" dirty="0" smtClean="0"/>
              <a:t>IBM Beacon Awards </a:t>
            </a:r>
            <a:r>
              <a:rPr lang="ru-RU" sz="2000" dirty="0" smtClean="0"/>
              <a:t>2011 г. – престижная мировая награда за инновации и технологическое лидерство в области информатизации здравоохранения</a:t>
            </a:r>
          </a:p>
          <a:p>
            <a:r>
              <a:rPr lang="ru-RU" sz="2000" dirty="0" smtClean="0"/>
              <a:t>КМИС – первая Российская компания, прошедшая официальную аттестацию на соответствие требованиям IBM </a:t>
            </a:r>
            <a:r>
              <a:rPr lang="ru-RU" sz="2000" dirty="0" err="1" smtClean="0"/>
              <a:t>Health</a:t>
            </a:r>
            <a:r>
              <a:rPr lang="ru-RU" sz="2000" dirty="0" smtClean="0"/>
              <a:t> </a:t>
            </a:r>
            <a:r>
              <a:rPr lang="ru-RU" sz="2000" dirty="0" err="1" smtClean="0"/>
              <a:t>Integration</a:t>
            </a:r>
            <a:r>
              <a:rPr lang="ru-RU" sz="2000" dirty="0" smtClean="0"/>
              <a:t> </a:t>
            </a:r>
            <a:r>
              <a:rPr lang="ru-RU" sz="2000" dirty="0" err="1" smtClean="0"/>
              <a:t>Framework</a:t>
            </a:r>
            <a:r>
              <a:rPr lang="ru-RU" sz="2000" dirty="0" smtClean="0"/>
              <a:t> (HIF) в США.</a:t>
            </a:r>
            <a:endParaRPr lang="ru-RU" sz="2000" dirty="0"/>
          </a:p>
        </p:txBody>
      </p:sp>
      <p:pic>
        <p:nvPicPr>
          <p:cNvPr id="4" name="Рисунок 3" descr="0.360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6588224" y="980728"/>
            <a:ext cx="1956929" cy="271360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5" name="Рисунок 4" descr="20.4C6E.jp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6623161" y="3861048"/>
            <a:ext cx="1944216" cy="268301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02" name="Rectangle 2"/>
          <p:cNvSpPr>
            <a:spLocks noGrp="1" noChangeArrowheads="1"/>
          </p:cNvSpPr>
          <p:nvPr>
            <p:ph type="title"/>
          </p:nvPr>
        </p:nvSpPr>
        <p:spPr>
          <a:xfrm>
            <a:off x="214282" y="142852"/>
            <a:ext cx="7358114" cy="785818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sz="4000" dirty="0" smtClean="0"/>
              <a:t>Диспансерное наблюдение</a:t>
            </a:r>
            <a:endParaRPr lang="ru-RU" sz="4000" dirty="0"/>
          </a:p>
        </p:txBody>
      </p:sp>
      <p:pic>
        <p:nvPicPr>
          <p:cNvPr id="563203" name="Picture 3" descr="11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/>
          <a:stretch>
            <a:fillRect/>
          </a:stretch>
        </p:blipFill>
        <p:spPr>
          <a:xfrm>
            <a:off x="285720" y="1285860"/>
            <a:ext cx="5604305" cy="3891879"/>
          </a:xfrm>
          <a:ln w="12700">
            <a:solidFill>
              <a:srgbClr val="00B05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  <a:reflection blurRad="6350" stA="50000" endA="300" endPos="38500" dist="50800" dir="5400000" sy="-100000" algn="bl" rotWithShape="0"/>
          </a:effectLst>
        </p:spPr>
      </p:pic>
      <p:pic>
        <p:nvPicPr>
          <p:cNvPr id="4" name="Picture 5" descr="headline quote style 5 square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572000" y="4129088"/>
            <a:ext cx="4572000" cy="2728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 Box 30"/>
          <p:cNvSpPr txBox="1">
            <a:spLocks noChangeArrowheads="1"/>
          </p:cNvSpPr>
          <p:nvPr/>
        </p:nvSpPr>
        <p:spPr bwMode="auto">
          <a:xfrm>
            <a:off x="4929188" y="4357688"/>
            <a:ext cx="3857625" cy="2246312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fontAlgn="auto" hangingPunct="0"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5000"/>
              <a:buFont typeface="Wingdings" pitchFamily="2" charset="2"/>
              <a:buNone/>
              <a:defRPr/>
            </a:pPr>
            <a:r>
              <a:rPr lang="ru-RU" sz="1400" dirty="0">
                <a:solidFill>
                  <a:schemeClr val="bg2">
                    <a:lumMod val="25000"/>
                  </a:schemeClr>
                </a:solidFill>
                <a:ea typeface="Tahoma" pitchFamily="34" charset="0"/>
                <a:cs typeface="Arial" pitchFamily="34" charset="0"/>
              </a:rPr>
              <a:t>Применение подсистемы диспансеризации позволяет </a:t>
            </a:r>
            <a:r>
              <a:rPr lang="ru-RU" sz="1400" dirty="0" smtClean="0">
                <a:solidFill>
                  <a:schemeClr val="bg2">
                    <a:lumMod val="25000"/>
                  </a:schemeClr>
                </a:solidFill>
                <a:ea typeface="Tahoma" pitchFamily="34" charset="0"/>
                <a:cs typeface="Arial" pitchFamily="34" charset="0"/>
              </a:rPr>
              <a:t>ЛПУ </a:t>
            </a:r>
            <a:r>
              <a:rPr lang="ru-RU" sz="1400" dirty="0">
                <a:solidFill>
                  <a:schemeClr val="bg2">
                    <a:lumMod val="25000"/>
                  </a:schemeClr>
                </a:solidFill>
                <a:ea typeface="Tahoma" pitchFamily="34" charset="0"/>
                <a:cs typeface="Arial" pitchFamily="34" charset="0"/>
              </a:rPr>
              <a:t>значительно упростить ведение документации по пациентам, постоянно наблюдающимся в </a:t>
            </a:r>
            <a:r>
              <a:rPr lang="ru-RU" sz="1400" dirty="0" smtClean="0">
                <a:solidFill>
                  <a:schemeClr val="bg2">
                    <a:lumMod val="25000"/>
                  </a:schemeClr>
                </a:solidFill>
                <a:ea typeface="Tahoma" pitchFamily="34" charset="0"/>
                <a:cs typeface="Arial" pitchFamily="34" charset="0"/>
              </a:rPr>
              <a:t>поликлинике. </a:t>
            </a:r>
            <a:r>
              <a:rPr lang="ru-RU" sz="1400" dirty="0">
                <a:solidFill>
                  <a:schemeClr val="bg2">
                    <a:lumMod val="25000"/>
                  </a:schemeClr>
                </a:solidFill>
                <a:ea typeface="Tahoma" pitchFamily="34" charset="0"/>
                <a:cs typeface="Arial" pitchFamily="34" charset="0"/>
              </a:rPr>
              <a:t>Это позволяет сохранить на высоком уровне </a:t>
            </a:r>
            <a:r>
              <a:rPr lang="ru-RU" sz="1400" dirty="0" smtClean="0">
                <a:solidFill>
                  <a:schemeClr val="bg2">
                    <a:lumMod val="25000"/>
                  </a:schemeClr>
                </a:solidFill>
                <a:ea typeface="Tahoma" pitchFamily="34" charset="0"/>
                <a:cs typeface="Arial" pitchFamily="34" charset="0"/>
              </a:rPr>
              <a:t>преемственность </a:t>
            </a:r>
            <a:r>
              <a:rPr lang="ru-RU" sz="1400" dirty="0">
                <a:solidFill>
                  <a:schemeClr val="bg2">
                    <a:lumMod val="25000"/>
                  </a:schemeClr>
                </a:solidFill>
                <a:ea typeface="Tahoma" pitchFamily="34" charset="0"/>
                <a:cs typeface="Arial" pitchFamily="34" charset="0"/>
              </a:rPr>
              <a:t>в клиническом представлении о пациенте, его диагностики и лечении, что, в свою очередь, сокращает затраты ЛПУ и повышает привлекательность для пациента</a:t>
            </a:r>
          </a:p>
        </p:txBody>
      </p:sp>
      <p:sp>
        <p:nvSpPr>
          <p:cNvPr id="6" name="Выноска 2 5"/>
          <p:cNvSpPr/>
          <p:nvPr/>
        </p:nvSpPr>
        <p:spPr>
          <a:xfrm>
            <a:off x="6072198" y="1357298"/>
            <a:ext cx="2786082" cy="1000132"/>
          </a:xfrm>
          <a:prstGeom prst="borderCallout2">
            <a:avLst>
              <a:gd name="adj1" fmla="val 48443"/>
              <a:gd name="adj2" fmla="val -2962"/>
              <a:gd name="adj3" fmla="val 54582"/>
              <a:gd name="adj4" fmla="val -68984"/>
              <a:gd name="adj5" fmla="val 100951"/>
              <a:gd name="adj6" fmla="val -104583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dirty="0">
                <a:latin typeface="Arial" pitchFamily="34" charset="0"/>
                <a:cs typeface="Arial" pitchFamily="34" charset="0"/>
              </a:rPr>
              <a:t>Специальный раздел «Диспансерный учет» в электронной амбулаторной карте пациента</a:t>
            </a:r>
          </a:p>
        </p:txBody>
      </p:sp>
      <p:sp>
        <p:nvSpPr>
          <p:cNvPr id="7" name="Выноска 2 6"/>
          <p:cNvSpPr/>
          <p:nvPr/>
        </p:nvSpPr>
        <p:spPr>
          <a:xfrm>
            <a:off x="1285852" y="5857892"/>
            <a:ext cx="2786082" cy="714380"/>
          </a:xfrm>
          <a:prstGeom prst="borderCallout2">
            <a:avLst>
              <a:gd name="adj1" fmla="val 48443"/>
              <a:gd name="adj2" fmla="val -2962"/>
              <a:gd name="adj3" fmla="val -180954"/>
              <a:gd name="adj4" fmla="val 4471"/>
              <a:gd name="adj5" fmla="val -343782"/>
              <a:gd name="adj6" fmla="val 51704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dirty="0">
                <a:latin typeface="Arial" pitchFamily="34" charset="0"/>
                <a:cs typeface="Arial" pitchFamily="34" charset="0"/>
              </a:rPr>
              <a:t>Полная информация о явках пациента, этапных эпикризах, приглашениях на ДН и т.д.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632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632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426" name="Rectangle 2"/>
          <p:cNvSpPr>
            <a:spLocks noGrp="1" noRot="1" noChangeArrowheads="1"/>
          </p:cNvSpPr>
          <p:nvPr>
            <p:ph type="title" idx="4294967295"/>
          </p:nvPr>
        </p:nvSpPr>
        <p:spPr>
          <a:xfrm>
            <a:off x="214282" y="142852"/>
            <a:ext cx="7358114" cy="785818"/>
          </a:xfrm>
        </p:spPr>
        <p:txBody>
          <a:bodyPr wrap="square" tIns="45720" numCol="1" anchorCtr="0" compatLnSpc="1">
            <a:prstTxWarp prst="textNoShape">
              <a:avLst/>
            </a:prstTxWarp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4000" dirty="0" smtClean="0"/>
              <a:t>Электронная </a:t>
            </a:r>
            <a:r>
              <a:rPr lang="ru-RU" sz="4000" dirty="0" err="1" smtClean="0"/>
              <a:t>флюоротека</a:t>
            </a:r>
            <a:endParaRPr lang="ru-RU" sz="4000" dirty="0" smtClean="0"/>
          </a:p>
        </p:txBody>
      </p:sp>
      <p:pic>
        <p:nvPicPr>
          <p:cNvPr id="9" name="Picture 11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390949" y="1259412"/>
            <a:ext cx="6467068" cy="3134001"/>
          </a:xfrm>
          <a:prstGeom prst="rect">
            <a:avLst/>
          </a:prstGeom>
          <a:noFill/>
          <a:ln w="25400">
            <a:solidFill>
              <a:schemeClr val="bg2">
                <a:lumMod val="25000"/>
              </a:schemeClr>
            </a:solidFill>
            <a:miter lim="800000"/>
            <a:headEnd/>
            <a:tailEnd/>
          </a:ln>
          <a:effectLst>
            <a:reflection blurRad="6350" stA="50000" endA="300" endPos="38500" dist="50800" dir="5400000" sy="-100000" algn="bl" rotWithShape="0"/>
          </a:effectLst>
        </p:spPr>
      </p:pic>
      <p:pic>
        <p:nvPicPr>
          <p:cNvPr id="10" name="Picture 11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112545" y="3429000"/>
            <a:ext cx="6467068" cy="2736067"/>
          </a:xfrm>
          <a:prstGeom prst="rect">
            <a:avLst/>
          </a:prstGeom>
          <a:noFill/>
          <a:ln w="25400">
            <a:solidFill>
              <a:schemeClr val="bg2">
                <a:lumMod val="25000"/>
              </a:schemeClr>
            </a:solidFill>
            <a:miter lim="800000"/>
            <a:headEnd/>
            <a:tailEnd/>
          </a:ln>
          <a:effectLst>
            <a:reflection blurRad="6350" stA="50000" endA="300" endPos="38500" dist="50800" dir="5400000" sy="-100000" algn="bl" rotWithShape="0"/>
          </a:effectLst>
        </p:spPr>
      </p:pic>
      <p:pic>
        <p:nvPicPr>
          <p:cNvPr id="7" name="Picture 5" descr="headline quote style 5 square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714875" y="2500306"/>
            <a:ext cx="4429125" cy="37862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 Box 30"/>
          <p:cNvSpPr txBox="1">
            <a:spLocks noChangeArrowheads="1"/>
          </p:cNvSpPr>
          <p:nvPr/>
        </p:nvSpPr>
        <p:spPr bwMode="auto">
          <a:xfrm>
            <a:off x="5072067" y="2857497"/>
            <a:ext cx="3571900" cy="2893100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fontAlgn="auto" hangingPunct="0"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5000"/>
              <a:buFont typeface="Wingdings" pitchFamily="2" charset="2"/>
              <a:buNone/>
              <a:defRPr/>
            </a:pPr>
            <a:r>
              <a:rPr lang="ru-RU" sz="1400" dirty="0" smtClean="0">
                <a:solidFill>
                  <a:schemeClr val="bg2">
                    <a:lumMod val="25000"/>
                  </a:schemeClr>
                </a:solidFill>
                <a:ea typeface="Tahoma" pitchFamily="34" charset="0"/>
                <a:cs typeface="Arial" pitchFamily="34" charset="0"/>
              </a:rPr>
              <a:t>Все выполненные пациенту рентгенодиагностические исследования хранятся в электронном виде в БД КМИС. При этом во время внесения информации о выполненном рентгенологическом обследовании автоматически создаётся специальный документ «Лист лучевой нагрузки»</a:t>
            </a:r>
          </a:p>
          <a:p>
            <a:pPr eaLnBrk="0" fontAlgn="auto" hangingPunct="0"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5000"/>
              <a:buFont typeface="Wingdings" pitchFamily="2" charset="2"/>
              <a:buNone/>
              <a:defRPr/>
            </a:pPr>
            <a:r>
              <a:rPr lang="ru-RU" sz="1400" dirty="0" smtClean="0">
                <a:solidFill>
                  <a:schemeClr val="bg2">
                    <a:lumMod val="25000"/>
                  </a:schemeClr>
                </a:solidFill>
                <a:ea typeface="Tahoma" pitchFamily="34" charset="0"/>
                <a:cs typeface="Arial" pitchFamily="34" charset="0"/>
              </a:rPr>
              <a:t>Наличие всей информации позволяет выполнять автоматизированное планирование работы по </a:t>
            </a:r>
            <a:r>
              <a:rPr lang="ru-RU" sz="1400" dirty="0" err="1" smtClean="0">
                <a:solidFill>
                  <a:schemeClr val="bg2">
                    <a:lumMod val="25000"/>
                  </a:schemeClr>
                </a:solidFill>
                <a:ea typeface="Tahoma" pitchFamily="34" charset="0"/>
                <a:cs typeface="Arial" pitchFamily="34" charset="0"/>
              </a:rPr>
              <a:t>флюоротеке</a:t>
            </a:r>
            <a:r>
              <a:rPr lang="ru-RU" sz="1400" dirty="0" smtClean="0">
                <a:solidFill>
                  <a:schemeClr val="bg2">
                    <a:lumMod val="25000"/>
                  </a:schemeClr>
                </a:solidFill>
                <a:ea typeface="Tahoma" pitchFamily="34" charset="0"/>
                <a:cs typeface="Arial" pitchFamily="34" charset="0"/>
              </a:rPr>
              <a:t>:  составлять списки «должников» и вести учет выполненных </a:t>
            </a:r>
            <a:r>
              <a:rPr lang="ru-RU" sz="1400" dirty="0" err="1" smtClean="0">
                <a:solidFill>
                  <a:schemeClr val="bg2">
                    <a:lumMod val="25000"/>
                  </a:schemeClr>
                </a:solidFill>
                <a:ea typeface="Tahoma" pitchFamily="34" charset="0"/>
                <a:cs typeface="Arial" pitchFamily="34" charset="0"/>
              </a:rPr>
              <a:t>флюорограмм</a:t>
            </a:r>
            <a:r>
              <a:rPr lang="ru-RU" sz="1400" dirty="0" smtClean="0">
                <a:solidFill>
                  <a:schemeClr val="bg2">
                    <a:lumMod val="25000"/>
                  </a:schemeClr>
                </a:solidFill>
                <a:ea typeface="Tahoma" pitchFamily="34" charset="0"/>
                <a:cs typeface="Arial" pitchFamily="34" charset="0"/>
              </a:rPr>
              <a:t>…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810" name="Rectangle 2"/>
          <p:cNvSpPr>
            <a:spLocks noGrp="1" noRot="1" noChangeArrowheads="1"/>
          </p:cNvSpPr>
          <p:nvPr>
            <p:ph type="title" idx="4294967295"/>
          </p:nvPr>
        </p:nvSpPr>
        <p:spPr>
          <a:xfrm>
            <a:off x="214313" y="142875"/>
            <a:ext cx="7358062" cy="500063"/>
          </a:xfrm>
        </p:spPr>
        <p:txBody>
          <a:bodyPr wrap="square" tIns="45720" numCol="1" anchorCtr="0" compatLnSpc="1">
            <a:prstTxWarp prst="textNoShape">
              <a:avLst/>
            </a:prstTxWarp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4000" dirty="0" smtClean="0"/>
              <a:t>Вызовы врача на дом</a:t>
            </a:r>
          </a:p>
        </p:txBody>
      </p:sp>
      <p:sp>
        <p:nvSpPr>
          <p:cNvPr id="247811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142875" y="785813"/>
            <a:ext cx="8867775" cy="2016125"/>
          </a:xfr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marL="274320" indent="-274320" fontAlgn="auto">
              <a:lnSpc>
                <a:spcPct val="90000"/>
              </a:lnSpc>
              <a:spcAft>
                <a:spcPts val="0"/>
              </a:spcAft>
              <a:buClr>
                <a:srgbClr val="00FF99"/>
              </a:buClr>
              <a:buFont typeface="Wingdings" pitchFamily="2" charset="2"/>
              <a:buChar char="v"/>
              <a:defRPr/>
            </a:pPr>
            <a:r>
              <a:rPr lang="ru-RU" sz="2000" dirty="0">
                <a:latin typeface="Arial" charset="0"/>
              </a:rPr>
              <a:t>Автоматизация учета вызовов врачей на дом</a:t>
            </a:r>
          </a:p>
          <a:p>
            <a:pPr marL="274320" indent="-274320" fontAlgn="auto">
              <a:lnSpc>
                <a:spcPct val="90000"/>
              </a:lnSpc>
              <a:spcAft>
                <a:spcPts val="0"/>
              </a:spcAft>
              <a:buClr>
                <a:srgbClr val="00FF99"/>
              </a:buClr>
              <a:buFont typeface="Wingdings" pitchFamily="2" charset="2"/>
              <a:buChar char="v"/>
              <a:defRPr/>
            </a:pPr>
            <a:r>
              <a:rPr lang="ru-RU" sz="2000" dirty="0">
                <a:latin typeface="Arial" charset="0"/>
              </a:rPr>
              <a:t>Для регистрации вызовов имеется специальный электронный журнал</a:t>
            </a:r>
          </a:p>
          <a:p>
            <a:pPr marL="274320" indent="-274320" fontAlgn="auto">
              <a:lnSpc>
                <a:spcPct val="90000"/>
              </a:lnSpc>
              <a:spcAft>
                <a:spcPts val="0"/>
              </a:spcAft>
              <a:buClr>
                <a:srgbClr val="00FF99"/>
              </a:buClr>
              <a:buFont typeface="Wingdings" pitchFamily="2" charset="2"/>
              <a:buChar char="v"/>
              <a:defRPr/>
            </a:pPr>
            <a:r>
              <a:rPr lang="ru-RU" sz="2000" dirty="0">
                <a:latin typeface="Arial" charset="0"/>
              </a:rPr>
              <a:t>Врачи со своих рабочих мест могут в любой момент открыть электронный журнал вызовов </a:t>
            </a:r>
          </a:p>
          <a:p>
            <a:pPr marL="274320" indent="-274320" fontAlgn="auto">
              <a:lnSpc>
                <a:spcPct val="90000"/>
              </a:lnSpc>
              <a:spcAft>
                <a:spcPts val="0"/>
              </a:spcAft>
              <a:buClr>
                <a:srgbClr val="00FF99"/>
              </a:buClr>
              <a:buFont typeface="Wingdings" pitchFamily="2" charset="2"/>
              <a:buChar char="v"/>
              <a:defRPr/>
            </a:pPr>
            <a:r>
              <a:rPr lang="ru-RU" sz="2000" dirty="0">
                <a:latin typeface="Arial" charset="0"/>
              </a:rPr>
              <a:t>Информация о выполненных вызовах автоматически помещается в подсистему статистики</a:t>
            </a:r>
          </a:p>
        </p:txBody>
      </p:sp>
      <p:pic>
        <p:nvPicPr>
          <p:cNvPr id="247814" name="Picture 6" descr="денис владимирович"/>
          <p:cNvPicPr>
            <a:picLocks noChangeAspect="1" noChangeArrowheads="1"/>
          </p:cNvPicPr>
          <p:nvPr/>
        </p:nvPicPr>
        <p:blipFill>
          <a:blip r:embed="rId2" cstate="email"/>
          <a:stretch>
            <a:fillRect/>
          </a:stretch>
        </p:blipFill>
        <p:spPr bwMode="auto">
          <a:xfrm>
            <a:off x="2012696" y="2997200"/>
            <a:ext cx="5036058" cy="3497263"/>
          </a:xfrm>
          <a:prstGeom prst="rect">
            <a:avLst/>
          </a:prstGeom>
          <a:noFill/>
          <a:ln w="22225">
            <a:solidFill>
              <a:schemeClr val="bg2">
                <a:lumMod val="25000"/>
              </a:schemeClr>
            </a:solidFill>
            <a:miter lim="800000"/>
            <a:headEnd/>
            <a:tailEnd/>
          </a:ln>
          <a:effectLst>
            <a:reflection blurRad="6350" stA="50000" endA="300" endPos="38500" dist="50800" dir="5400000" sy="-100000" algn="bl" rotWithShape="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8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478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8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478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7811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193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214282" y="142852"/>
            <a:ext cx="7358114" cy="714380"/>
          </a:xfrm>
        </p:spPr>
        <p:txBody>
          <a:bodyPr wrap="square" tIns="45720" numCol="1" anchorCtr="0" compatLnSpc="1">
            <a:prstTxWarp prst="textNoShape">
              <a:avLst/>
            </a:prstTxWarp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4000" dirty="0" err="1" smtClean="0">
                <a:latin typeface="Tahoma" pitchFamily="34" charset="0"/>
              </a:rPr>
              <a:t>Профосмотр</a:t>
            </a:r>
            <a:endParaRPr lang="ru-RU" sz="4000" dirty="0" smtClean="0">
              <a:latin typeface="Tahoma" pitchFamily="34" charset="0"/>
            </a:endParaRPr>
          </a:p>
        </p:txBody>
      </p:sp>
      <p:pic>
        <p:nvPicPr>
          <p:cNvPr id="551939" name="Picture 3" descr="маршрутный-лист"/>
          <p:cNvPicPr>
            <a:picLocks noChangeAspect="1" noChangeArrowheads="1"/>
          </p:cNvPicPr>
          <p:nvPr/>
        </p:nvPicPr>
        <p:blipFill>
          <a:blip r:embed="rId2" cstate="email"/>
          <a:stretch>
            <a:fillRect/>
          </a:stretch>
        </p:blipFill>
        <p:spPr bwMode="auto">
          <a:xfrm>
            <a:off x="323528" y="1124744"/>
            <a:ext cx="7094592" cy="4467403"/>
          </a:xfrm>
          <a:prstGeom prst="rect">
            <a:avLst/>
          </a:prstGeom>
          <a:noFill/>
          <a:ln w="28575">
            <a:solidFill>
              <a:schemeClr val="bg2">
                <a:lumMod val="25000"/>
              </a:schemeClr>
            </a:solidFill>
            <a:miter lim="800000"/>
            <a:headEnd/>
            <a:tailEnd/>
          </a:ln>
          <a:effectLst>
            <a:reflection blurRad="6350" stA="50000" endA="300" endPos="38500" dist="50800" dir="5400000" sy="-100000" algn="bl" rotWithShape="0"/>
          </a:effectLst>
        </p:spPr>
      </p:pic>
      <p:pic>
        <p:nvPicPr>
          <p:cNvPr id="6" name="Picture 3" descr="маршрутный-лист"/>
          <p:cNvPicPr>
            <a:picLocks noChangeAspect="1" noChangeArrowheads="1"/>
          </p:cNvPicPr>
          <p:nvPr/>
        </p:nvPicPr>
        <p:blipFill>
          <a:blip r:embed="rId3" cstate="email"/>
          <a:stretch>
            <a:fillRect/>
          </a:stretch>
        </p:blipFill>
        <p:spPr bwMode="auto">
          <a:xfrm>
            <a:off x="2411760" y="2492896"/>
            <a:ext cx="6120680" cy="3793385"/>
          </a:xfrm>
          <a:prstGeom prst="rect">
            <a:avLst/>
          </a:prstGeom>
          <a:noFill/>
          <a:ln w="28575">
            <a:solidFill>
              <a:schemeClr val="bg2">
                <a:lumMod val="25000"/>
              </a:schemeClr>
            </a:solidFill>
            <a:miter lim="800000"/>
            <a:headEnd/>
            <a:tailEnd/>
          </a:ln>
          <a:effectLst>
            <a:reflection blurRad="6350" stA="50000" endA="300" endPos="38500" dist="50800" dir="5400000" sy="-100000" algn="bl" rotWithShape="0"/>
          </a:effectLst>
        </p:spPr>
      </p:pic>
      <p:pic>
        <p:nvPicPr>
          <p:cNvPr id="4" name="Picture 5" descr="headline quote style 5 square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572000" y="3933056"/>
            <a:ext cx="4572000" cy="2728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 Box 30"/>
          <p:cNvSpPr txBox="1">
            <a:spLocks noChangeArrowheads="1"/>
          </p:cNvSpPr>
          <p:nvPr/>
        </p:nvSpPr>
        <p:spPr bwMode="auto">
          <a:xfrm>
            <a:off x="4929188" y="4161656"/>
            <a:ext cx="3857625" cy="2030412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fontAlgn="auto" hangingPunct="0"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5000"/>
              <a:buFont typeface="Wingdings" pitchFamily="2" charset="2"/>
              <a:buNone/>
              <a:defRPr/>
            </a:pPr>
            <a:r>
              <a:rPr lang="ru-RU" sz="1400" dirty="0">
                <a:solidFill>
                  <a:schemeClr val="bg2">
                    <a:lumMod val="25000"/>
                  </a:schemeClr>
                </a:solidFill>
                <a:ea typeface="Tahoma" pitchFamily="34" charset="0"/>
                <a:cs typeface="Arial" pitchFamily="34" charset="0"/>
              </a:rPr>
              <a:t>Подсистема </a:t>
            </a:r>
            <a:r>
              <a:rPr lang="ru-RU" sz="1400" dirty="0" err="1">
                <a:solidFill>
                  <a:schemeClr val="bg2">
                    <a:lumMod val="25000"/>
                  </a:schemeClr>
                </a:solidFill>
                <a:ea typeface="Tahoma" pitchFamily="34" charset="0"/>
                <a:cs typeface="Arial" pitchFamily="34" charset="0"/>
              </a:rPr>
              <a:t>профосмотра</a:t>
            </a:r>
            <a:r>
              <a:rPr lang="ru-RU" sz="1400" dirty="0">
                <a:solidFill>
                  <a:schemeClr val="bg2">
                    <a:lumMod val="25000"/>
                  </a:schemeClr>
                </a:solidFill>
                <a:ea typeface="Tahoma" pitchFamily="34" charset="0"/>
                <a:cs typeface="Arial" pitchFamily="34" charset="0"/>
              </a:rPr>
              <a:t> позволяет гибко настраивать и автоматизировать планирование и проведение </a:t>
            </a:r>
            <a:r>
              <a:rPr lang="ru-RU" sz="1400" dirty="0" err="1">
                <a:solidFill>
                  <a:schemeClr val="bg2">
                    <a:lumMod val="25000"/>
                  </a:schemeClr>
                </a:solidFill>
                <a:ea typeface="Tahoma" pitchFamily="34" charset="0"/>
                <a:cs typeface="Arial" pitchFamily="34" charset="0"/>
              </a:rPr>
              <a:t>профосмотра</a:t>
            </a:r>
            <a:r>
              <a:rPr lang="ru-RU" sz="1400" dirty="0">
                <a:solidFill>
                  <a:schemeClr val="bg2">
                    <a:lumMod val="25000"/>
                  </a:schemeClr>
                </a:solidFill>
                <a:ea typeface="Tahoma" pitchFamily="34" charset="0"/>
                <a:cs typeface="Arial" pitchFamily="34" charset="0"/>
              </a:rPr>
              <a:t>.</a:t>
            </a:r>
          </a:p>
          <a:p>
            <a:pPr eaLnBrk="0" fontAlgn="auto" hangingPunct="0"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5000"/>
              <a:buFont typeface="Wingdings" pitchFamily="2" charset="2"/>
              <a:buNone/>
              <a:defRPr/>
            </a:pPr>
            <a:r>
              <a:rPr lang="ru-RU" sz="1400" dirty="0">
                <a:solidFill>
                  <a:schemeClr val="bg2">
                    <a:lumMod val="25000"/>
                  </a:schemeClr>
                </a:solidFill>
                <a:ea typeface="Tahoma" pitchFamily="34" charset="0"/>
                <a:cs typeface="Arial" pitchFamily="34" charset="0"/>
              </a:rPr>
              <a:t>Врач со своего рабочего места может видеть всю необходимую информацию, включая данные о месте работы, противопоказания, назначения по </a:t>
            </a:r>
            <a:r>
              <a:rPr lang="ru-RU" sz="1400" dirty="0" err="1">
                <a:solidFill>
                  <a:schemeClr val="bg2">
                    <a:lumMod val="25000"/>
                  </a:schemeClr>
                </a:solidFill>
                <a:ea typeface="Tahoma" pitchFamily="34" charset="0"/>
                <a:cs typeface="Arial" pitchFamily="34" charset="0"/>
              </a:rPr>
              <a:t>профосмотру</a:t>
            </a:r>
            <a:r>
              <a:rPr lang="ru-RU" sz="1400" dirty="0">
                <a:solidFill>
                  <a:schemeClr val="bg2">
                    <a:lumMod val="25000"/>
                  </a:schemeClr>
                </a:solidFill>
                <a:ea typeface="Tahoma" pitchFamily="34" charset="0"/>
                <a:cs typeface="Arial" pitchFamily="34" charset="0"/>
              </a:rPr>
              <a:t> и отметки о выполнении плана </a:t>
            </a:r>
            <a:r>
              <a:rPr lang="ru-RU" sz="1400" dirty="0" err="1">
                <a:solidFill>
                  <a:schemeClr val="bg2">
                    <a:lumMod val="25000"/>
                  </a:schemeClr>
                </a:solidFill>
                <a:ea typeface="Tahoma" pitchFamily="34" charset="0"/>
                <a:cs typeface="Arial" pitchFamily="34" charset="0"/>
              </a:rPr>
              <a:t>профосмотра</a:t>
            </a:r>
            <a:r>
              <a:rPr lang="ru-RU" sz="1400" dirty="0">
                <a:solidFill>
                  <a:schemeClr val="bg2">
                    <a:lumMod val="25000"/>
                  </a:schemeClr>
                </a:solidFill>
                <a:ea typeface="Tahoma" pitchFamily="34" charset="0"/>
                <a:cs typeface="Arial" pitchFamily="34" charset="0"/>
              </a:rPr>
              <a:t>…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19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519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9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398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214282" y="275056"/>
            <a:ext cx="7358114" cy="642942"/>
          </a:xfrm>
        </p:spPr>
        <p:txBody>
          <a:bodyPr wrap="square" tIns="45720" numCol="1" anchorCtr="0" compatLnSpc="1">
            <a:prstTxWarp prst="textNoShape">
              <a:avLst/>
            </a:prstTxWarp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4000" dirty="0" err="1" smtClean="0">
                <a:latin typeface="Tahoma" pitchFamily="34" charset="0"/>
              </a:rPr>
              <a:t>Вакцинопрофилактика</a:t>
            </a:r>
            <a:endParaRPr lang="ru-RU" sz="4000" dirty="0" smtClean="0">
              <a:latin typeface="Tahoma" pitchFamily="34" charset="0"/>
            </a:endParaRPr>
          </a:p>
        </p:txBody>
      </p:sp>
      <p:pic>
        <p:nvPicPr>
          <p:cNvPr id="553988" name="Picture 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251520" y="1124744"/>
            <a:ext cx="7831462" cy="4434565"/>
          </a:xfrm>
          <a:prstGeom prst="rect">
            <a:avLst/>
          </a:prstGeom>
          <a:noFill/>
          <a:ln w="6350">
            <a:solidFill>
              <a:schemeClr val="bg2">
                <a:lumMod val="25000"/>
              </a:schemeClr>
            </a:solidFill>
            <a:miter lim="800000"/>
            <a:headEnd/>
            <a:tailEnd/>
          </a:ln>
          <a:effectLst>
            <a:reflection blurRad="6350" stA="50000" endA="300" endPos="38500" dist="50800" dir="5400000" sy="-100000" algn="bl" rotWithShape="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267744" y="2505749"/>
            <a:ext cx="5976664" cy="356100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  <a:reflection blurRad="6350" stA="52000" endA="300" endPos="35000" dir="5400000" sy="-100000" algn="bl" rotWithShape="0"/>
          </a:effectLst>
        </p:spPr>
      </p:pic>
      <p:pic>
        <p:nvPicPr>
          <p:cNvPr id="5" name="Picture 5" descr="headline quote style 5 square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572000" y="3929066"/>
            <a:ext cx="4429125" cy="29289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 Box 30"/>
          <p:cNvSpPr txBox="1">
            <a:spLocks noChangeArrowheads="1"/>
          </p:cNvSpPr>
          <p:nvPr/>
        </p:nvSpPr>
        <p:spPr bwMode="auto">
          <a:xfrm>
            <a:off x="4857750" y="4286253"/>
            <a:ext cx="3857625" cy="2246769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fontAlgn="auto" hangingPunct="0"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5000"/>
              <a:buFont typeface="Wingdings" pitchFamily="2" charset="2"/>
              <a:buNone/>
              <a:defRPr/>
            </a:pPr>
            <a:r>
              <a:rPr lang="ru-RU" sz="1400" dirty="0">
                <a:solidFill>
                  <a:schemeClr val="bg2">
                    <a:lumMod val="25000"/>
                  </a:schemeClr>
                </a:solidFill>
                <a:ea typeface="Tahoma" pitchFamily="34" charset="0"/>
                <a:cs typeface="Arial" pitchFamily="34" charset="0"/>
              </a:rPr>
              <a:t>Подсистема вакцинации позволяет гибко и удобно вносить данные о выполненных вакцинациях, а также автоматизировать планирование </a:t>
            </a:r>
            <a:r>
              <a:rPr lang="ru-RU" sz="1400" dirty="0" err="1" smtClean="0">
                <a:solidFill>
                  <a:schemeClr val="bg2">
                    <a:lumMod val="25000"/>
                  </a:schemeClr>
                </a:solidFill>
                <a:ea typeface="Tahoma" pitchFamily="34" charset="0"/>
                <a:cs typeface="Arial" pitchFamily="34" charset="0"/>
              </a:rPr>
              <a:t>вакцинопрофилактики</a:t>
            </a:r>
            <a:r>
              <a:rPr lang="ru-RU" sz="1400" dirty="0" smtClean="0">
                <a:solidFill>
                  <a:schemeClr val="bg2">
                    <a:lumMod val="25000"/>
                  </a:schemeClr>
                </a:solidFill>
                <a:ea typeface="Tahoma" pitchFamily="34" charset="0"/>
                <a:cs typeface="Arial" pitchFamily="34" charset="0"/>
              </a:rPr>
              <a:t>. В комплект поставки КМИС включен «Детский» и «Взрослый» календарь прививок, которые можно гибко настраивать. Кроме этого, система автоматически формирует отчетную документацию, в том числе формы 5 и 6…</a:t>
            </a:r>
            <a:endParaRPr lang="ru-RU" sz="1400" dirty="0">
              <a:solidFill>
                <a:schemeClr val="bg2">
                  <a:lumMod val="25000"/>
                </a:schemeClr>
              </a:solidFill>
              <a:ea typeface="Tahoma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717245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9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539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2962" name="Picture 2" descr="лвн"/>
          <p:cNvPicPr>
            <a:picLocks noChangeAspect="1" noChangeArrowheads="1"/>
          </p:cNvPicPr>
          <p:nvPr/>
        </p:nvPicPr>
        <p:blipFill>
          <a:blip r:embed="rId2" cstate="email"/>
          <a:stretch>
            <a:fillRect/>
          </a:stretch>
        </p:blipFill>
        <p:spPr bwMode="auto">
          <a:xfrm>
            <a:off x="214282" y="1071546"/>
            <a:ext cx="6715172" cy="4539834"/>
          </a:xfrm>
          <a:prstGeom prst="rect">
            <a:avLst/>
          </a:prstGeom>
          <a:noFill/>
          <a:ln>
            <a:solidFill>
              <a:schemeClr val="bg2">
                <a:lumMod val="25000"/>
              </a:schemeClr>
            </a:solidFill>
          </a:ln>
          <a:effectLst>
            <a:reflection blurRad="6350" stA="50000" endA="300" endPos="38500" dist="50800" dir="5400000" sy="-100000" algn="bl" rotWithShape="0"/>
          </a:effectLst>
        </p:spPr>
      </p:pic>
      <p:sp>
        <p:nvSpPr>
          <p:cNvPr id="552963" name="Rectangle 3"/>
          <p:cNvSpPr>
            <a:spLocks noGrp="1" noChangeArrowheads="1"/>
          </p:cNvSpPr>
          <p:nvPr>
            <p:ph type="title"/>
          </p:nvPr>
        </p:nvSpPr>
        <p:spPr>
          <a:xfrm>
            <a:off x="214282" y="142852"/>
            <a:ext cx="7358114" cy="785818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sz="4000" dirty="0" smtClean="0">
                <a:latin typeface="Tahoma" pitchFamily="34" charset="0"/>
              </a:rPr>
              <a:t>Аптека КМИС</a:t>
            </a:r>
            <a:endParaRPr lang="ru-RU" sz="4000" dirty="0">
              <a:latin typeface="Tahoma" pitchFamily="34" charset="0"/>
            </a:endParaRPr>
          </a:p>
        </p:txBody>
      </p:sp>
      <p:pic>
        <p:nvPicPr>
          <p:cNvPr id="5" name="Picture 5" descr="headline quote style 5 square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714875" y="1643050"/>
            <a:ext cx="4429125" cy="49292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 Box 30"/>
          <p:cNvSpPr txBox="1">
            <a:spLocks noChangeArrowheads="1"/>
          </p:cNvSpPr>
          <p:nvPr/>
        </p:nvSpPr>
        <p:spPr bwMode="auto">
          <a:xfrm>
            <a:off x="5072067" y="2000241"/>
            <a:ext cx="3571900" cy="4185761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fontAlgn="auto" hangingPunct="0"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5000"/>
              <a:buFont typeface="Wingdings" pitchFamily="2" charset="2"/>
              <a:buNone/>
              <a:defRPr/>
            </a:pPr>
            <a:r>
              <a:rPr lang="ru-RU" sz="1400" dirty="0" smtClean="0">
                <a:solidFill>
                  <a:schemeClr val="bg2">
                    <a:lumMod val="25000"/>
                  </a:schemeClr>
                </a:solidFill>
                <a:ea typeface="Tahoma" pitchFamily="34" charset="0"/>
                <a:cs typeface="Arial" pitchFamily="34" charset="0"/>
              </a:rPr>
              <a:t>Аптека КМИС позволяет автоматизировать учет лекарственных средств и расходных материалов. В комплект поставки модуля «Аптека КМИС» входит готовый к работе справочник «Реестр лекарственных средств», насчитывающий свыше 100 тыс. наименований различных препаратов и их форм выпуска по свыше 20 показателям (торговое наименование, МНН, производитель, форма выпуска и т.д.)</a:t>
            </a:r>
          </a:p>
          <a:p>
            <a:pPr eaLnBrk="0" fontAlgn="auto" hangingPunct="0"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5000"/>
              <a:buFont typeface="Wingdings" pitchFamily="2" charset="2"/>
              <a:buNone/>
              <a:defRPr/>
            </a:pPr>
            <a:r>
              <a:rPr lang="ru-RU" sz="1400" dirty="0" smtClean="0">
                <a:solidFill>
                  <a:schemeClr val="bg2">
                    <a:lumMod val="25000"/>
                  </a:schemeClr>
                </a:solidFill>
                <a:ea typeface="Tahoma" pitchFamily="34" charset="0"/>
                <a:cs typeface="Arial" pitchFamily="34" charset="0"/>
              </a:rPr>
              <a:t>«Аптека КМИС» содержит программы электронного листа назначений и другие средства, позволяющие внедрить в ЛПУ персонифицированный учет лекарственных средств, а также получать всю необходимую статистическую отчетность… </a:t>
            </a:r>
            <a:endParaRPr lang="ru-RU" sz="1400" dirty="0">
              <a:solidFill>
                <a:schemeClr val="bg2">
                  <a:lumMod val="25000"/>
                </a:schemeClr>
              </a:solidFill>
              <a:ea typeface="Tahoma" pitchFamily="34" charset="0"/>
              <a:cs typeface="Arial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529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Работа постовых медсестер</a:t>
            </a:r>
            <a:endParaRPr lang="ru-RU" dirty="0"/>
          </a:p>
        </p:txBody>
      </p:sp>
      <p:pic>
        <p:nvPicPr>
          <p:cNvPr id="4" name="Содержимое 3" descr="Apteka 0002.jpg"/>
          <p:cNvPicPr>
            <a:picLocks noGrp="1" noChangeAspect="1"/>
          </p:cNvPicPr>
          <p:nvPr>
            <p:ph idx="1"/>
          </p:nvPr>
        </p:nvPicPr>
        <p:blipFill>
          <a:blip r:embed="rId2" cstate="email"/>
          <a:stretch>
            <a:fillRect/>
          </a:stretch>
        </p:blipFill>
        <p:spPr>
          <a:xfrm>
            <a:off x="251520" y="1196752"/>
            <a:ext cx="5943600" cy="5175379"/>
          </a:xfrm>
          <a:ln>
            <a:solidFill>
              <a:schemeClr val="accent2"/>
            </a:solidFill>
          </a:ln>
        </p:spPr>
      </p:pic>
      <p:pic>
        <p:nvPicPr>
          <p:cNvPr id="5" name="Содержимое 3" descr="Apteka 0002.jp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2971800" y="1447800"/>
            <a:ext cx="5943600" cy="5170982"/>
          </a:xfrm>
          <a:prstGeom prst="rect">
            <a:avLst/>
          </a:prstGeom>
          <a:ln>
            <a:solidFill>
              <a:schemeClr val="accent2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scene3d>
            <a:camera prst="perspectiveContrastingLeftFacing"/>
            <a:lightRig rig="threePt" dir="t"/>
          </a:scene3d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16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6034" name="Rectangle 2"/>
          <p:cNvSpPr>
            <a:spLocks noGrp="1" noChangeArrowheads="1"/>
          </p:cNvSpPr>
          <p:nvPr>
            <p:ph type="title"/>
          </p:nvPr>
        </p:nvSpPr>
        <p:spPr>
          <a:xfrm>
            <a:off x="214282" y="142852"/>
            <a:ext cx="7358114" cy="785818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sz="4000" dirty="0">
                <a:latin typeface="Tahoma" pitchFamily="34" charset="0"/>
              </a:rPr>
              <a:t>Служба </a:t>
            </a:r>
            <a:r>
              <a:rPr lang="ru-RU" sz="4000" dirty="0" smtClean="0">
                <a:latin typeface="Tahoma" pitchFamily="34" charset="0"/>
              </a:rPr>
              <a:t>питания КМИС</a:t>
            </a:r>
            <a:endParaRPr lang="ru-RU" sz="4000" dirty="0">
              <a:latin typeface="Tahoma" pitchFamily="34" charset="0"/>
            </a:endParaRPr>
          </a:p>
        </p:txBody>
      </p:sp>
      <p:pic>
        <p:nvPicPr>
          <p:cNvPr id="556035" name="Picture 3" descr="технологические-карты"/>
          <p:cNvPicPr>
            <a:picLocks noChangeAspect="1" noChangeArrowheads="1"/>
          </p:cNvPicPr>
          <p:nvPr/>
        </p:nvPicPr>
        <p:blipFill>
          <a:blip r:embed="rId2" cstate="email"/>
          <a:stretch>
            <a:fillRect/>
          </a:stretch>
        </p:blipFill>
        <p:spPr bwMode="auto">
          <a:xfrm>
            <a:off x="357158" y="1406439"/>
            <a:ext cx="6632742" cy="4688063"/>
          </a:xfrm>
          <a:prstGeom prst="rect">
            <a:avLst/>
          </a:prstGeom>
          <a:noFill/>
          <a:ln w="9525">
            <a:solidFill>
              <a:schemeClr val="bg2">
                <a:lumMod val="25000"/>
              </a:schemeClr>
            </a:solidFill>
            <a:miter lim="800000"/>
            <a:headEnd/>
            <a:tailEnd/>
          </a:ln>
          <a:effectLst>
            <a:reflection blurRad="6350" stA="50000" endA="300" endPos="38500" dist="50800" dir="5400000" sy="-100000" algn="bl" rotWithShape="0"/>
          </a:effectLst>
        </p:spPr>
      </p:pic>
      <p:pic>
        <p:nvPicPr>
          <p:cNvPr id="5" name="Picture 5" descr="headline quote style 5 square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072198" y="928688"/>
            <a:ext cx="2928927" cy="46434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 Box 30"/>
          <p:cNvSpPr txBox="1">
            <a:spLocks noChangeArrowheads="1"/>
          </p:cNvSpPr>
          <p:nvPr/>
        </p:nvSpPr>
        <p:spPr bwMode="auto">
          <a:xfrm>
            <a:off x="6357950" y="1500174"/>
            <a:ext cx="2285987" cy="3539430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fontAlgn="auto" hangingPunct="0"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5000"/>
              <a:buFont typeface="Wingdings" pitchFamily="2" charset="2"/>
              <a:buNone/>
              <a:defRPr/>
            </a:pPr>
            <a:r>
              <a:rPr lang="ru-RU" sz="1400" dirty="0">
                <a:solidFill>
                  <a:schemeClr val="bg2">
                    <a:lumMod val="25000"/>
                  </a:schemeClr>
                </a:solidFill>
                <a:ea typeface="Tahoma" pitchFamily="34" charset="0"/>
                <a:cs typeface="Arial" pitchFamily="34" charset="0"/>
              </a:rPr>
              <a:t>Для крупных </a:t>
            </a:r>
            <a:r>
              <a:rPr lang="ru-RU" sz="1400" dirty="0" smtClean="0">
                <a:solidFill>
                  <a:schemeClr val="bg2">
                    <a:lumMod val="25000"/>
                  </a:schemeClr>
                </a:solidFill>
                <a:ea typeface="Tahoma" pitchFamily="34" charset="0"/>
                <a:cs typeface="Arial" pitchFamily="34" charset="0"/>
              </a:rPr>
              <a:t>стационаров </a:t>
            </a:r>
            <a:r>
              <a:rPr lang="ru-RU" sz="1400" dirty="0">
                <a:solidFill>
                  <a:schemeClr val="bg2">
                    <a:lumMod val="25000"/>
                  </a:schemeClr>
                </a:solidFill>
                <a:ea typeface="Tahoma" pitchFamily="34" charset="0"/>
                <a:cs typeface="Arial" pitchFamily="34" charset="0"/>
              </a:rPr>
              <a:t>или санаториев подсистема питания является очень ценной возможностью КМИС: она позволяет полностью автоматизировать весь процесс приготовления пищи, начиная от заказа диет, учета продуктов питания до автоматизированного расчета меню-раскладки и всех других документов…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6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5560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2962" name="Picture 2" descr="лвн"/>
          <p:cNvPicPr>
            <a:picLocks noChangeAspect="1" noChangeArrowheads="1"/>
          </p:cNvPicPr>
          <p:nvPr/>
        </p:nvPicPr>
        <p:blipFill>
          <a:blip r:embed="rId2" cstate="email"/>
          <a:stretch>
            <a:fillRect/>
          </a:stretch>
        </p:blipFill>
        <p:spPr bwMode="auto">
          <a:xfrm>
            <a:off x="251520" y="1124744"/>
            <a:ext cx="6984776" cy="5343775"/>
          </a:xfrm>
          <a:prstGeom prst="rect">
            <a:avLst/>
          </a:prstGeom>
          <a:noFill/>
          <a:ln>
            <a:solidFill>
              <a:schemeClr val="bg2">
                <a:lumMod val="25000"/>
              </a:schemeClr>
            </a:solidFill>
          </a:ln>
          <a:effectLst>
            <a:reflection blurRad="6350" stA="50000" endA="300" endPos="38500" dist="50800" dir="5400000" sy="-100000" algn="bl" rotWithShape="0"/>
          </a:effectLst>
        </p:spPr>
      </p:pic>
      <p:sp>
        <p:nvSpPr>
          <p:cNvPr id="552963" name="Rectangle 3"/>
          <p:cNvSpPr>
            <a:spLocks noGrp="1" noChangeArrowheads="1"/>
          </p:cNvSpPr>
          <p:nvPr>
            <p:ph type="title"/>
          </p:nvPr>
        </p:nvSpPr>
        <p:spPr>
          <a:xfrm>
            <a:off x="214282" y="142852"/>
            <a:ext cx="7358114" cy="785818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sz="4000" dirty="0" smtClean="0">
                <a:latin typeface="Tahoma" pitchFamily="34" charset="0"/>
              </a:rPr>
              <a:t>Статистика КМИС</a:t>
            </a:r>
            <a:endParaRPr lang="ru-RU" sz="4000" dirty="0">
              <a:latin typeface="Tahoma" pitchFamily="34" charset="0"/>
            </a:endParaRPr>
          </a:p>
        </p:txBody>
      </p:sp>
      <p:sp>
        <p:nvSpPr>
          <p:cNvPr id="7" name="Выноска 2 6"/>
          <p:cNvSpPr/>
          <p:nvPr/>
        </p:nvSpPr>
        <p:spPr>
          <a:xfrm>
            <a:off x="4572000" y="928670"/>
            <a:ext cx="4357718" cy="5813824"/>
          </a:xfrm>
          <a:prstGeom prst="borderCallout2">
            <a:avLst>
              <a:gd name="adj1" fmla="val 48443"/>
              <a:gd name="adj2" fmla="val -2962"/>
              <a:gd name="adj3" fmla="val 48962"/>
              <a:gd name="adj4" fmla="val -6523"/>
              <a:gd name="adj5" fmla="val 44823"/>
              <a:gd name="adj6" fmla="val -13068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В состав подсистемы статистики КМИС включено свыше 200 отчетов, включая: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1400" dirty="0" smtClean="0">
                <a:latin typeface="Arial" pitchFamily="34" charset="0"/>
                <a:cs typeface="Arial" pitchFamily="34" charset="0"/>
              </a:rPr>
              <a:t>  </a:t>
            </a:r>
            <a:r>
              <a:rPr lang="ru-RU" sz="1400" b="1" dirty="0" smtClean="0">
                <a:latin typeface="Arial" pitchFamily="34" charset="0"/>
                <a:cs typeface="Arial" pitchFamily="34" charset="0"/>
              </a:rPr>
              <a:t>Форму №3. </a:t>
            </a:r>
            <a:r>
              <a:rPr lang="ru-RU" sz="1400" dirty="0" smtClean="0">
                <a:latin typeface="Arial" pitchFamily="34" charset="0"/>
                <a:cs typeface="Arial" pitchFamily="34" charset="0"/>
              </a:rPr>
              <a:t>Сведения о заболеваниях гриппом и другими острыми респираторными заболеваниями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1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1400" b="1" dirty="0" smtClean="0">
                <a:latin typeface="Arial" pitchFamily="34" charset="0"/>
                <a:cs typeface="Arial" pitchFamily="34" charset="0"/>
              </a:rPr>
              <a:t>Форму №5. </a:t>
            </a:r>
            <a:r>
              <a:rPr lang="ru-RU" sz="1400" dirty="0" smtClean="0">
                <a:latin typeface="Arial" pitchFamily="34" charset="0"/>
                <a:cs typeface="Arial" pitchFamily="34" charset="0"/>
              </a:rPr>
              <a:t>Сведения о контингентах детей, подростков и взрослых, привитых против инфекционных заболеваний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1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1400" b="1" dirty="0" smtClean="0">
                <a:latin typeface="Arial" pitchFamily="34" charset="0"/>
                <a:cs typeface="Arial" pitchFamily="34" charset="0"/>
              </a:rPr>
              <a:t>Форму №6. </a:t>
            </a:r>
            <a:r>
              <a:rPr lang="ru-RU" sz="1400" dirty="0" smtClean="0">
                <a:latin typeface="Arial" pitchFamily="34" charset="0"/>
                <a:cs typeface="Arial" pitchFamily="34" charset="0"/>
              </a:rPr>
              <a:t>Сведения о контингентах детей, подростков и взрослых, привитых против инфекционных заболеваний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1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1400" b="1" dirty="0" smtClean="0">
                <a:latin typeface="Arial" pitchFamily="34" charset="0"/>
                <a:cs typeface="Arial" pitchFamily="34" charset="0"/>
              </a:rPr>
              <a:t>Форму №7. </a:t>
            </a:r>
            <a:r>
              <a:rPr lang="ru-RU" sz="1400" dirty="0" smtClean="0">
                <a:latin typeface="Arial" pitchFamily="34" charset="0"/>
                <a:cs typeface="Arial" pitchFamily="34" charset="0"/>
              </a:rPr>
              <a:t>Сведения о заболеваниях злокачественными новообразованиями.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1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1400" b="1" dirty="0" smtClean="0">
                <a:latin typeface="Arial" pitchFamily="34" charset="0"/>
                <a:cs typeface="Arial" pitchFamily="34" charset="0"/>
              </a:rPr>
              <a:t>Форму №7. </a:t>
            </a:r>
            <a:r>
              <a:rPr lang="ru-RU" sz="1400" dirty="0" smtClean="0">
                <a:latin typeface="Arial"/>
              </a:rPr>
              <a:t>Сведения о травматизме на производстве и профессиональных заболеваниях</a:t>
            </a:r>
            <a:endParaRPr lang="ru-RU" sz="1400" dirty="0" smtClean="0">
              <a:latin typeface="Arial" pitchFamily="34" charset="0"/>
              <a:cs typeface="Arial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1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1400" b="1" dirty="0" smtClean="0">
                <a:latin typeface="Arial" pitchFamily="34" charset="0"/>
                <a:cs typeface="Arial" pitchFamily="34" charset="0"/>
              </a:rPr>
              <a:t>Форму №12. </a:t>
            </a:r>
            <a:r>
              <a:rPr lang="ru-RU" sz="1400" dirty="0" smtClean="0">
                <a:latin typeface="Arial" pitchFamily="34" charset="0"/>
                <a:cs typeface="Arial" pitchFamily="34" charset="0"/>
              </a:rPr>
              <a:t>Сведения о числе заболеваний, зарегистрированных у больных, проживающих в районе обслуживания лечебного заведения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1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1400" b="1" dirty="0" smtClean="0">
                <a:latin typeface="Arial" pitchFamily="34" charset="0"/>
                <a:cs typeface="Arial" pitchFamily="34" charset="0"/>
              </a:rPr>
              <a:t>Форму №16-ВН. </a:t>
            </a:r>
            <a:r>
              <a:rPr lang="ru-RU" sz="1400" dirty="0" smtClean="0">
                <a:latin typeface="Arial" pitchFamily="34" charset="0"/>
                <a:cs typeface="Arial" pitchFamily="34" charset="0"/>
              </a:rPr>
              <a:t>Сведения о причинах временной нетрудоспособности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1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1400" b="1" dirty="0" smtClean="0">
                <a:latin typeface="Arial" pitchFamily="34" charset="0"/>
                <a:cs typeface="Arial" pitchFamily="34" charset="0"/>
              </a:rPr>
              <a:t>Форму №57. </a:t>
            </a:r>
            <a:r>
              <a:rPr lang="ru-RU" sz="1400" dirty="0" smtClean="0">
                <a:latin typeface="Arial" pitchFamily="34" charset="0"/>
                <a:cs typeface="Arial" pitchFamily="34" charset="0"/>
              </a:rPr>
              <a:t>Сведения о травмах, отравлениях и некоторых других последствиях воздействия внешних причин и </a:t>
            </a:r>
            <a:r>
              <a:rPr lang="ru-RU" sz="1400" b="1" dirty="0" smtClean="0">
                <a:latin typeface="Arial" pitchFamily="34" charset="0"/>
                <a:cs typeface="Arial" pitchFamily="34" charset="0"/>
              </a:rPr>
              <a:t>многое другое.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sz="1400" dirty="0" smtClean="0">
              <a:latin typeface="Arial" pitchFamily="34" charset="0"/>
              <a:cs typeface="Arial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 smtClean="0">
                <a:latin typeface="Arial" pitchFamily="34" charset="0"/>
                <a:cs typeface="Arial" pitchFamily="34" charset="0"/>
              </a:rPr>
              <a:t>Список форм постоянно дополняется.</a:t>
            </a:r>
            <a:endParaRPr lang="ru-RU" sz="1400" b="1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529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7058" name="Rectangle 2"/>
          <p:cNvSpPr>
            <a:spLocks noGrp="1" noChangeArrowheads="1"/>
          </p:cNvSpPr>
          <p:nvPr>
            <p:ph type="title"/>
          </p:nvPr>
        </p:nvSpPr>
        <p:spPr>
          <a:xfrm>
            <a:off x="214282" y="142852"/>
            <a:ext cx="8786874" cy="642942"/>
          </a:xfrm>
        </p:spPr>
        <p:txBody>
          <a:bodyPr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3200" dirty="0">
                <a:latin typeface="Tahoma" pitchFamily="34" charset="0"/>
              </a:rPr>
              <a:t>Финансово-экономическая </a:t>
            </a:r>
            <a:r>
              <a:rPr lang="ru-RU" sz="3200" dirty="0" smtClean="0">
                <a:latin typeface="Tahoma" pitchFamily="34" charset="0"/>
              </a:rPr>
              <a:t>система</a:t>
            </a:r>
            <a:endParaRPr lang="ru-RU" sz="3200" dirty="0">
              <a:latin typeface="Tahoma" pitchFamily="34" charset="0"/>
            </a:endParaRPr>
          </a:p>
        </p:txBody>
      </p:sp>
      <p:pic>
        <p:nvPicPr>
          <p:cNvPr id="557059" name="Picture 3" descr="медсулуги"/>
          <p:cNvPicPr>
            <a:picLocks noChangeAspect="1" noChangeArrowheads="1"/>
          </p:cNvPicPr>
          <p:nvPr/>
        </p:nvPicPr>
        <p:blipFill>
          <a:blip r:embed="rId2" cstate="email"/>
          <a:stretch>
            <a:fillRect/>
          </a:stretch>
        </p:blipFill>
        <p:spPr bwMode="auto">
          <a:xfrm>
            <a:off x="498861" y="1000108"/>
            <a:ext cx="6941785" cy="5324758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  <a:effectLst>
            <a:reflection blurRad="6350" stA="50000" endA="300" endPos="38500" dist="50800" dir="5400000" sy="-100000" algn="bl" rotWithShape="0"/>
          </a:effectLst>
        </p:spPr>
      </p:pic>
      <p:pic>
        <p:nvPicPr>
          <p:cNvPr id="5" name="Picture 5" descr="headline quote style 5 square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929063" y="3500438"/>
            <a:ext cx="4429125" cy="2643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 Box 30"/>
          <p:cNvSpPr txBox="1">
            <a:spLocks noChangeArrowheads="1"/>
          </p:cNvSpPr>
          <p:nvPr/>
        </p:nvSpPr>
        <p:spPr bwMode="auto">
          <a:xfrm>
            <a:off x="4214813" y="3825875"/>
            <a:ext cx="3857625" cy="2032000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fontAlgn="auto" hangingPunct="0"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5000"/>
              <a:buFont typeface="Wingdings" pitchFamily="2" charset="2"/>
              <a:buNone/>
              <a:defRPr/>
            </a:pPr>
            <a:r>
              <a:rPr lang="ru-RU" sz="1400" dirty="0">
                <a:solidFill>
                  <a:schemeClr val="bg2">
                    <a:lumMod val="25000"/>
                  </a:schemeClr>
                </a:solidFill>
                <a:ea typeface="Tahoma" pitchFamily="34" charset="0"/>
                <a:cs typeface="Arial" pitchFamily="34" charset="0"/>
              </a:rPr>
              <a:t>Все проводки по медицинским документам, содержащие информацию о выполненных услугах или посещения, обрабатываются финансово-экономическим блоком.</a:t>
            </a:r>
          </a:p>
          <a:p>
            <a:pPr eaLnBrk="0" fontAlgn="auto" hangingPunct="0"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5000"/>
              <a:buFont typeface="Wingdings" pitchFamily="2" charset="2"/>
              <a:buNone/>
              <a:defRPr/>
            </a:pPr>
            <a:r>
              <a:rPr lang="ru-RU" sz="1400" dirty="0">
                <a:solidFill>
                  <a:schemeClr val="bg2">
                    <a:lumMod val="25000"/>
                  </a:schemeClr>
                </a:solidFill>
                <a:ea typeface="Tahoma" pitchFamily="34" charset="0"/>
                <a:cs typeface="Arial" pitchFamily="34" charset="0"/>
              </a:rPr>
              <a:t>Автоматизирован расчет по платным услугам, формирование необходимой отчетности, ведение прейскуранта и т.д.</a:t>
            </a:r>
          </a:p>
          <a:p>
            <a:pPr eaLnBrk="0" fontAlgn="auto" hangingPunct="0"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5000"/>
              <a:buFont typeface="Wingdings" pitchFamily="2" charset="2"/>
              <a:buNone/>
              <a:defRPr/>
            </a:pPr>
            <a:r>
              <a:rPr lang="ru-RU" sz="1400" dirty="0">
                <a:solidFill>
                  <a:schemeClr val="bg2">
                    <a:lumMod val="25000"/>
                  </a:schemeClr>
                </a:solidFill>
                <a:ea typeface="Tahoma" pitchFamily="34" charset="0"/>
                <a:cs typeface="Arial" pitchFamily="34" charset="0"/>
              </a:rPr>
              <a:t>Имеется возможность автоматизировать формирование счетов по ОМС/ДМС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7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5570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Мощная партнерская сеть</a:t>
            </a:r>
            <a:endParaRPr lang="ru-RU" dirty="0"/>
          </a:p>
        </p:txBody>
      </p:sp>
      <p:pic>
        <p:nvPicPr>
          <p:cNvPr id="3" name="Рисунок 2" descr="0.AF8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259632" y="2276872"/>
            <a:ext cx="6552728" cy="430513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4" name="TextBox 3"/>
          <p:cNvSpPr txBox="1"/>
          <p:nvPr/>
        </p:nvSpPr>
        <p:spPr>
          <a:xfrm>
            <a:off x="179512" y="980728"/>
            <a:ext cx="864096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На сегодняшний день наша партнерская сеть состоит из </a:t>
            </a:r>
            <a:r>
              <a:rPr lang="ru-RU" b="1" dirty="0" smtClean="0"/>
              <a:t>свыше 30 компаний</a:t>
            </a:r>
            <a:r>
              <a:rPr lang="ru-RU" dirty="0" smtClean="0"/>
              <a:t>, представленных в </a:t>
            </a:r>
            <a:r>
              <a:rPr lang="ru-RU" b="1" dirty="0" smtClean="0"/>
              <a:t>31 регионе. </a:t>
            </a:r>
            <a:r>
              <a:rPr lang="ru-RU" dirty="0" smtClean="0"/>
              <a:t>Мы постоянно расширяем эту сеть и готовы включить в нее успешные региональные компании, уже имеющие позитивный опыт работы с региональными заказчиками</a:t>
            </a:r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7026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214282" y="142852"/>
            <a:ext cx="7358114" cy="714380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sz="4000" dirty="0" smtClean="0"/>
              <a:t>Встроенный сайт ЛПУ</a:t>
            </a:r>
            <a:endParaRPr lang="ru-RU" sz="4000" dirty="0"/>
          </a:p>
        </p:txBody>
      </p:sp>
      <p:pic>
        <p:nvPicPr>
          <p:cNvPr id="257028" name="Picture 4" descr="начальная страница"/>
          <p:cNvPicPr>
            <a:picLocks noChangeAspect="1" noChangeArrowheads="1"/>
          </p:cNvPicPr>
          <p:nvPr/>
        </p:nvPicPr>
        <p:blipFill>
          <a:blip r:embed="rId2" cstate="email"/>
          <a:stretch>
            <a:fillRect/>
          </a:stretch>
        </p:blipFill>
        <p:spPr bwMode="auto">
          <a:xfrm>
            <a:off x="2296513" y="899175"/>
            <a:ext cx="2765023" cy="231551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  <a:reflection blurRad="6350" stA="50000" endA="300" endPos="55500" dist="50800" dir="5400000" sy="-100000" algn="bl" rotWithShape="0"/>
          </a:effectLst>
        </p:spPr>
      </p:pic>
      <p:sp>
        <p:nvSpPr>
          <p:cNvPr id="5" name="Выноска 2 4"/>
          <p:cNvSpPr/>
          <p:nvPr/>
        </p:nvSpPr>
        <p:spPr>
          <a:xfrm>
            <a:off x="214282" y="1000108"/>
            <a:ext cx="1714512" cy="1000132"/>
          </a:xfrm>
          <a:prstGeom prst="borderCallout2">
            <a:avLst>
              <a:gd name="adj1" fmla="val 32471"/>
              <a:gd name="adj2" fmla="val 104324"/>
              <a:gd name="adj3" fmla="val 53218"/>
              <a:gd name="adj4" fmla="val 122165"/>
              <a:gd name="adj5" fmla="val 113888"/>
              <a:gd name="adj6" fmla="val 131580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latin typeface="Arial" pitchFamily="34" charset="0"/>
                <a:cs typeface="Arial" pitchFamily="34" charset="0"/>
              </a:rPr>
              <a:t>Начальная страница сайта</a:t>
            </a:r>
          </a:p>
        </p:txBody>
      </p:sp>
      <p:pic>
        <p:nvPicPr>
          <p:cNvPr id="9" name="Picture 4" descr="начальная страница"/>
          <p:cNvPicPr>
            <a:picLocks noChangeAspect="1" noChangeArrowheads="1"/>
          </p:cNvPicPr>
          <p:nvPr/>
        </p:nvPicPr>
        <p:blipFill>
          <a:blip r:embed="rId3" cstate="email"/>
          <a:stretch>
            <a:fillRect/>
          </a:stretch>
        </p:blipFill>
        <p:spPr bwMode="auto">
          <a:xfrm>
            <a:off x="4376396" y="1643050"/>
            <a:ext cx="2920866" cy="23473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  <a:reflection blurRad="6350" stA="50000" endA="300" endPos="55500" dist="50800" dir="5400000" sy="-100000" algn="bl" rotWithShape="0"/>
          </a:effectLst>
        </p:spPr>
      </p:pic>
      <p:sp>
        <p:nvSpPr>
          <p:cNvPr id="10" name="Выноска 2 9"/>
          <p:cNvSpPr/>
          <p:nvPr/>
        </p:nvSpPr>
        <p:spPr>
          <a:xfrm>
            <a:off x="6858016" y="928670"/>
            <a:ext cx="2000264" cy="1000132"/>
          </a:xfrm>
          <a:prstGeom prst="borderCallout2">
            <a:avLst>
              <a:gd name="adj1" fmla="val 35736"/>
              <a:gd name="adj2" fmla="val 4007"/>
              <a:gd name="adj3" fmla="val 42334"/>
              <a:gd name="adj4" fmla="val -19421"/>
              <a:gd name="adj5" fmla="val 76881"/>
              <a:gd name="adj6" fmla="val -41752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 smtClean="0">
                <a:latin typeface="Arial" pitchFamily="34" charset="0"/>
                <a:cs typeface="Arial" pitchFamily="34" charset="0"/>
              </a:rPr>
              <a:t>Удаленное управление сайтом</a:t>
            </a:r>
            <a:endParaRPr lang="ru-RU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1" name="Picture 6" descr="медицинская библитека"/>
          <p:cNvPicPr>
            <a:picLocks noChangeAspect="1" noChangeArrowheads="1"/>
          </p:cNvPicPr>
          <p:nvPr/>
        </p:nvPicPr>
        <p:blipFill>
          <a:blip r:embed="rId4" cstate="email"/>
          <a:stretch>
            <a:fillRect/>
          </a:stretch>
        </p:blipFill>
        <p:spPr bwMode="auto">
          <a:xfrm>
            <a:off x="2071670" y="3286124"/>
            <a:ext cx="3210102" cy="225820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  <a:reflection blurRad="6350" stA="50000" endA="300" endPos="55500" dist="50800" dir="5400000" sy="-100000" algn="bl" rotWithShape="0"/>
          </a:effectLst>
        </p:spPr>
      </p:pic>
      <p:sp>
        <p:nvSpPr>
          <p:cNvPr id="6" name="Выноска 2 5"/>
          <p:cNvSpPr/>
          <p:nvPr/>
        </p:nvSpPr>
        <p:spPr>
          <a:xfrm>
            <a:off x="142844" y="2714620"/>
            <a:ext cx="1785950" cy="1143008"/>
          </a:xfrm>
          <a:prstGeom prst="borderCallout2">
            <a:avLst>
              <a:gd name="adj1" fmla="val 22404"/>
              <a:gd name="adj2" fmla="val 95336"/>
              <a:gd name="adj3" fmla="val 57533"/>
              <a:gd name="adj4" fmla="val 112577"/>
              <a:gd name="adj5" fmla="val 75408"/>
              <a:gd name="adj6" fmla="val 122793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latin typeface="Arial" pitchFamily="34" charset="0"/>
                <a:cs typeface="Arial" pitchFamily="34" charset="0"/>
              </a:rPr>
              <a:t>Библиотеки документов</a:t>
            </a:r>
          </a:p>
        </p:txBody>
      </p:sp>
      <p:pic>
        <p:nvPicPr>
          <p:cNvPr id="12" name="Picture 4" descr="законы"/>
          <p:cNvPicPr>
            <a:picLocks noChangeAspect="1" noChangeArrowheads="1"/>
          </p:cNvPicPr>
          <p:nvPr/>
        </p:nvPicPr>
        <p:blipFill>
          <a:blip r:embed="rId5" cstate="email"/>
          <a:stretch>
            <a:fillRect/>
          </a:stretch>
        </p:blipFill>
        <p:spPr bwMode="auto">
          <a:xfrm>
            <a:off x="4071934" y="4143380"/>
            <a:ext cx="3512082" cy="246061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  <a:reflection blurRad="6350" stA="50000" endA="300" endPos="55500" dist="50800" dir="5400000" sy="-100000" algn="bl" rotWithShape="0"/>
          </a:effectLst>
        </p:spPr>
      </p:pic>
      <p:sp>
        <p:nvSpPr>
          <p:cNvPr id="13" name="Выноска 2 12"/>
          <p:cNvSpPr/>
          <p:nvPr/>
        </p:nvSpPr>
        <p:spPr>
          <a:xfrm>
            <a:off x="6858016" y="3214686"/>
            <a:ext cx="1928826" cy="1000132"/>
          </a:xfrm>
          <a:prstGeom prst="borderCallout2">
            <a:avLst>
              <a:gd name="adj1" fmla="val 35736"/>
              <a:gd name="adj2" fmla="val 4007"/>
              <a:gd name="adj3" fmla="val 42334"/>
              <a:gd name="adj4" fmla="val -19421"/>
              <a:gd name="adj5" fmla="val 100827"/>
              <a:gd name="adj6" fmla="val -56446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latin typeface="Arial" pitchFamily="34" charset="0"/>
                <a:cs typeface="Arial" pitchFamily="34" charset="0"/>
              </a:rPr>
              <a:t>БД </a:t>
            </a:r>
            <a:r>
              <a:rPr lang="ru-RU" dirty="0" err="1">
                <a:latin typeface="Arial" pitchFamily="34" charset="0"/>
                <a:cs typeface="Arial" pitchFamily="34" charset="0"/>
              </a:rPr>
              <a:t>законодатель-ства</a:t>
            </a:r>
            <a:endParaRPr lang="ru-RU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57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9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000"/>
                            </p:stCondLst>
                            <p:childTnLst>
                              <p:par>
                                <p:cTn id="18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5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500"/>
                            </p:stCondLst>
                            <p:childTnLst>
                              <p:par>
                                <p:cTn id="27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0"/>
                            </p:stCondLst>
                            <p:childTnLst>
                              <p:par>
                                <p:cTn id="32" presetID="1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8000"/>
                            </p:stCondLst>
                            <p:childTnLst>
                              <p:par>
                                <p:cTn id="36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4400" dirty="0" smtClean="0"/>
              <a:t>Удаленная запись из </a:t>
            </a:r>
            <a:r>
              <a:rPr lang="en-US" sz="4400" dirty="0" smtClean="0"/>
              <a:t>Internet</a:t>
            </a:r>
            <a:endParaRPr lang="ru-RU" sz="4400" dirty="0"/>
          </a:p>
        </p:txBody>
      </p:sp>
      <p:pic>
        <p:nvPicPr>
          <p:cNvPr id="3" name="Рисунок 2" descr="Электронная регистратура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539552" y="1052736"/>
            <a:ext cx="6040057" cy="5305532"/>
          </a:xfrm>
          <a:prstGeom prst="rect">
            <a:avLst/>
          </a:prstGeom>
          <a:ln w="15875">
            <a:solidFill>
              <a:srgbClr val="00B050"/>
            </a:solidFill>
          </a:ln>
          <a:effectLst>
            <a:reflection blurRad="6350" stA="50000" endA="300" endPos="55000" dir="5400000" sy="-100000" algn="bl" rotWithShape="0"/>
          </a:effectLst>
        </p:spPr>
      </p:pic>
      <p:pic>
        <p:nvPicPr>
          <p:cNvPr id="8" name="Рисунок 7" descr="Электронная регистратура.jp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5868144" y="4221088"/>
            <a:ext cx="2880320" cy="2272081"/>
          </a:xfrm>
          <a:prstGeom prst="rect">
            <a:avLst/>
          </a:prstGeom>
          <a:ln w="15875">
            <a:solidFill>
              <a:schemeClr val="accent2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  <a:reflection blurRad="6350" stA="50000" endA="300" endPos="90000" dir="5400000" sy="-100000" algn="bl" rotWithShape="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Поддержка </a:t>
            </a:r>
            <a:r>
              <a:rPr lang="ru-RU" dirty="0" err="1" smtClean="0"/>
              <a:t>инфоматов</a:t>
            </a:r>
            <a:endParaRPr lang="ru-RU" dirty="0"/>
          </a:p>
        </p:txBody>
      </p:sp>
      <p:pic>
        <p:nvPicPr>
          <p:cNvPr id="3" name="Рисунок 2" descr="Инфоматы для ЭР - 3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467544" y="1268760"/>
            <a:ext cx="7848872" cy="490554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  <a:reflection blurRad="6350" stA="52000" endA="300" endPos="35000" dir="5400000" sy="-100000" algn="bl" rotWithShape="0"/>
          </a:effectLst>
        </p:spPr>
      </p:pic>
      <p:pic>
        <p:nvPicPr>
          <p:cNvPr id="6" name="Рисунок 5" descr="Инфокиоск.jp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6804248" y="2348880"/>
            <a:ext cx="2127681" cy="283690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208954"/>
            <a:ext cx="8305800" cy="71438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Информационные табло</a:t>
            </a:r>
            <a:endParaRPr lang="ru-RU" dirty="0"/>
          </a:p>
        </p:txBody>
      </p:sp>
      <p:pic>
        <p:nvPicPr>
          <p:cNvPr id="3" name="Рисунок 2" descr="Инфоматы для ЭР - 3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710520" y="1268760"/>
            <a:ext cx="7362919" cy="490554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  <a:reflection blurRad="6350" stA="52000" endA="300" endPos="35000" dir="5400000" sy="-100000" algn="bl" rotWithShape="0"/>
          </a:effectLst>
        </p:spPr>
      </p:pic>
      <p:pic>
        <p:nvPicPr>
          <p:cNvPr id="6" name="Рисунок 5" descr="Инфокиоск.jp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5004048" y="3573016"/>
            <a:ext cx="3881963" cy="195392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  <a:reflection blurRad="6350" stA="52000" endA="300" endPos="35000" dir="5400000" sy="-100000" algn="bl" rotWithShape="0"/>
          </a:effectLst>
          <a:scene3d>
            <a:camera prst="perspectiveContrastingLeftFacing"/>
            <a:lightRig rig="threePt" dir="t"/>
          </a:scene3d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Рисунок 2" descr="shutterstock_1192625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 bwMode="auto">
          <a:xfrm>
            <a:off x="-1071602" y="0"/>
            <a:ext cx="10644230" cy="7098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4929198"/>
            <a:ext cx="8429684" cy="1143000"/>
          </a:xfrm>
        </p:spPr>
        <p:txBody>
          <a:bodyPr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5400" dirty="0" smtClean="0"/>
              <a:t>Важное для </a:t>
            </a:r>
            <a:r>
              <a:rPr lang="ru-RU" sz="5400" dirty="0" smtClean="0">
                <a:solidFill>
                  <a:srgbClr val="FF0000"/>
                </a:solidFill>
              </a:rPr>
              <a:t>руководителя</a:t>
            </a:r>
            <a:endParaRPr lang="ru-RU" sz="5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Подсистема управления ЛПУ</a:t>
            </a:r>
            <a:endParaRPr lang="ru-RU" dirty="0"/>
          </a:p>
        </p:txBody>
      </p:sp>
      <p:sp>
        <p:nvSpPr>
          <p:cNvPr id="3" name="Text Box 46"/>
          <p:cNvSpPr txBox="1">
            <a:spLocks noChangeArrowheads="1"/>
          </p:cNvSpPr>
          <p:nvPr/>
        </p:nvSpPr>
        <p:spPr bwMode="auto">
          <a:xfrm>
            <a:off x="250825" y="836613"/>
            <a:ext cx="8642350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400" dirty="0" smtClean="0">
                <a:latin typeface="Arial Narrow" pitchFamily="34" charset="0"/>
              </a:rPr>
              <a:t>Каждое утро руководители ЛПУ (главный врач, </a:t>
            </a:r>
            <a:r>
              <a:rPr lang="ru-RU" sz="1400" dirty="0" err="1" smtClean="0">
                <a:latin typeface="Arial Narrow" pitchFamily="34" charset="0"/>
              </a:rPr>
              <a:t>начмеды</a:t>
            </a:r>
            <a:r>
              <a:rPr lang="ru-RU" sz="1400" dirty="0" smtClean="0">
                <a:latin typeface="Arial Narrow" pitchFamily="34" charset="0"/>
              </a:rPr>
              <a:t>, заведующие отделениями и т.д.) получают от системы блок оперативных отчетов, формируемых «подсистемой управления ЛПУ». Эти отчеты отражают все </a:t>
            </a:r>
            <a:r>
              <a:rPr lang="ru-RU" sz="1400" dirty="0" err="1" smtClean="0">
                <a:latin typeface="Arial Narrow" pitchFamily="34" charset="0"/>
              </a:rPr>
              <a:t>важнейши</a:t>
            </a:r>
            <a:r>
              <a:rPr lang="ru-RU" sz="1400" dirty="0" smtClean="0">
                <a:latin typeface="Arial Narrow" pitchFamily="34" charset="0"/>
              </a:rPr>
              <a:t> изменения в ЛПУ за прошедшее время.</a:t>
            </a:r>
            <a:endParaRPr lang="ru-RU" sz="1400" dirty="0">
              <a:latin typeface="Arial Narrow" pitchFamily="34" charset="0"/>
            </a:endParaRPr>
          </a:p>
        </p:txBody>
      </p:sp>
      <p:pic>
        <p:nvPicPr>
          <p:cNvPr id="4" name="Рисунок 3" descr="Подсистема управления ЛПУ - 1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79512" y="1628800"/>
            <a:ext cx="3243280" cy="3861048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5" name="Рисунок 4" descr="Подсистема управления ЛПУ - 2.jp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755576" y="2636912"/>
            <a:ext cx="6126844" cy="3874786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6" name="Рисунок 5" descr="Подсистема управления ЛПУ - 3.jp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2771800" y="1988840"/>
            <a:ext cx="6156176" cy="4546980"/>
          </a:xfrm>
          <a:prstGeom prst="rect">
            <a:avLst/>
          </a:prstGeom>
          <a:ln>
            <a:solidFill>
              <a:schemeClr val="accent1"/>
            </a:solidFill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16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500"/>
                            </p:stCondLst>
                            <p:childTnLst>
                              <p:par>
                                <p:cTn id="15" presetID="23" presetClass="entr" presetSubtype="16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214282" y="142852"/>
            <a:ext cx="7715304" cy="928694"/>
          </a:xfrm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3600" dirty="0" smtClean="0"/>
              <a:t>Полное представление о работе ЛПУ – например, паспорт поликлиники</a:t>
            </a:r>
          </a:p>
        </p:txBody>
      </p:sp>
      <p:pic>
        <p:nvPicPr>
          <p:cNvPr id="585731" name="Picture 3" descr="101"/>
          <p:cNvPicPr>
            <a:picLocks noChangeAspect="1" noChangeArrowheads="1"/>
          </p:cNvPicPr>
          <p:nvPr/>
        </p:nvPicPr>
        <p:blipFill>
          <a:blip r:embed="rId2" cstate="email"/>
          <a:stretch>
            <a:fillRect/>
          </a:stretch>
        </p:blipFill>
        <p:spPr bwMode="auto">
          <a:xfrm>
            <a:off x="142844" y="1214422"/>
            <a:ext cx="4138614" cy="307181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585736" name="Picture 8" descr="109"/>
          <p:cNvPicPr>
            <a:picLocks noChangeAspect="1" noChangeArrowheads="1"/>
          </p:cNvPicPr>
          <p:nvPr/>
        </p:nvPicPr>
        <p:blipFill>
          <a:blip r:embed="rId3" cstate="email"/>
          <a:stretch>
            <a:fillRect/>
          </a:stretch>
        </p:blipFill>
        <p:spPr bwMode="auto">
          <a:xfrm>
            <a:off x="4500562" y="1643050"/>
            <a:ext cx="4425156" cy="343509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585732" name="Picture 4" descr="108"/>
          <p:cNvPicPr>
            <a:picLocks noGrp="1" noChangeAspect="1" noChangeArrowheads="1"/>
          </p:cNvPicPr>
          <p:nvPr>
            <p:ph idx="4294967295"/>
          </p:nvPr>
        </p:nvPicPr>
        <p:blipFill>
          <a:blip r:embed="rId4" cstate="email"/>
          <a:srcRect/>
          <a:stretch>
            <a:fillRect/>
          </a:stretch>
        </p:blipFill>
        <p:spPr>
          <a:xfrm>
            <a:off x="571500" y="2928938"/>
            <a:ext cx="4537075" cy="379571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585737" name="Picture 9" descr="Стрелка2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 rot="7567134">
            <a:off x="4409282" y="3698081"/>
            <a:ext cx="2303462" cy="2181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57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857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857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57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857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857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57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857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857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57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857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857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9170" name="Picture 2" descr="100"/>
          <p:cNvPicPr>
            <a:picLocks noChangeAspect="1" noChangeArrowheads="1"/>
          </p:cNvPicPr>
          <p:nvPr/>
        </p:nvPicPr>
        <p:blipFill>
          <a:blip r:embed="rId2" cstate="email"/>
          <a:stretch>
            <a:fillRect/>
          </a:stretch>
        </p:blipFill>
        <p:spPr bwMode="auto">
          <a:xfrm>
            <a:off x="550863" y="1071563"/>
            <a:ext cx="7943849" cy="551656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19171" name="Rectangle 3"/>
          <p:cNvSpPr>
            <a:spLocks noGrp="1" noChangeArrowheads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3600" dirty="0"/>
              <a:t>Полная электронная </a:t>
            </a:r>
            <a:r>
              <a:rPr lang="ru-RU" sz="3600" dirty="0" smtClean="0"/>
              <a:t>карта</a:t>
            </a:r>
            <a:endParaRPr lang="ru-RU" sz="3600" dirty="0"/>
          </a:p>
        </p:txBody>
      </p:sp>
      <p:sp>
        <p:nvSpPr>
          <p:cNvPr id="9" name="Содержимое 8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19173" name="AutoShape 5"/>
          <p:cNvSpPr>
            <a:spLocks noChangeArrowheads="1"/>
          </p:cNvSpPr>
          <p:nvPr/>
        </p:nvSpPr>
        <p:spPr bwMode="auto">
          <a:xfrm>
            <a:off x="250825" y="5229225"/>
            <a:ext cx="2667000" cy="914419"/>
          </a:xfrm>
          <a:prstGeom prst="wedgeRectCallout">
            <a:avLst>
              <a:gd name="adj1" fmla="val 87916"/>
              <a:gd name="adj2" fmla="val -84435"/>
            </a:avLst>
          </a:prstGeom>
          <a:solidFill>
            <a:schemeClr val="accent1">
              <a:alpha val="79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glow rad="63500">
              <a:schemeClr val="accent5">
                <a:satMod val="175000"/>
                <a:alpha val="40000"/>
              </a:schemeClr>
            </a:glow>
            <a:outerShdw blurRad="50800" dist="38100" dir="18900000" algn="b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lIns="90000" tIns="46800" rIns="90000" bIns="46800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rial" pitchFamily="34" charset="0"/>
              </a:rPr>
              <a:t>Данные о направлении переданы из поликлиники в электронном виде</a:t>
            </a:r>
          </a:p>
        </p:txBody>
      </p:sp>
      <p:sp>
        <p:nvSpPr>
          <p:cNvPr id="519175" name="AutoShape 7"/>
          <p:cNvSpPr>
            <a:spLocks noChangeArrowheads="1"/>
          </p:cNvSpPr>
          <p:nvPr/>
        </p:nvSpPr>
        <p:spPr bwMode="auto">
          <a:xfrm>
            <a:off x="6477000" y="5373688"/>
            <a:ext cx="2667000" cy="1055708"/>
          </a:xfrm>
          <a:prstGeom prst="wedgeRectCallout">
            <a:avLst>
              <a:gd name="adj1" fmla="val -85631"/>
              <a:gd name="adj2" fmla="val -113804"/>
            </a:avLst>
          </a:prstGeom>
          <a:solidFill>
            <a:schemeClr val="accent1">
              <a:alpha val="79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glow rad="63500">
              <a:schemeClr val="accent5">
                <a:satMod val="175000"/>
                <a:alpha val="40000"/>
              </a:schemeClr>
            </a:glow>
            <a:outerShdw blurRad="50800" dist="38100" dir="18900000" algn="b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lIns="90000" tIns="46800" rIns="90000" bIns="46800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rial" pitchFamily="34" charset="0"/>
              </a:rPr>
              <a:t>Первичная запись (в приемном покое или на первичном осмотре пациента)</a:t>
            </a:r>
          </a:p>
        </p:txBody>
      </p:sp>
      <p:sp>
        <p:nvSpPr>
          <p:cNvPr id="519177" name="AutoShape 9"/>
          <p:cNvSpPr>
            <a:spLocks noChangeArrowheads="1"/>
          </p:cNvSpPr>
          <p:nvPr/>
        </p:nvSpPr>
        <p:spPr bwMode="auto">
          <a:xfrm>
            <a:off x="250825" y="3500439"/>
            <a:ext cx="2667000" cy="1428760"/>
          </a:xfrm>
          <a:prstGeom prst="wedgeRectCallout">
            <a:avLst>
              <a:gd name="adj1" fmla="val 91727"/>
              <a:gd name="adj2" fmla="val 3509"/>
            </a:avLst>
          </a:prstGeom>
          <a:solidFill>
            <a:schemeClr val="accent1">
              <a:alpha val="79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glow rad="63500">
              <a:schemeClr val="accent5">
                <a:satMod val="175000"/>
                <a:alpha val="40000"/>
              </a:schemeClr>
            </a:glow>
            <a:outerShdw blurRad="50800" dist="38100" dir="18900000" algn="b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lIns="90000" tIns="46800" rIns="90000" bIns="46800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rial" pitchFamily="34" charset="0"/>
              </a:rPr>
              <a:t>Данные о назначениях передаются в соответствующие кабинеты (процедурный, ЛФК и т.д.)</a:t>
            </a:r>
          </a:p>
        </p:txBody>
      </p:sp>
      <p:sp>
        <p:nvSpPr>
          <p:cNvPr id="519179" name="AutoShape 11"/>
          <p:cNvSpPr>
            <a:spLocks noChangeArrowheads="1"/>
          </p:cNvSpPr>
          <p:nvPr/>
        </p:nvSpPr>
        <p:spPr bwMode="auto">
          <a:xfrm>
            <a:off x="6877050" y="3644900"/>
            <a:ext cx="2162175" cy="1069984"/>
          </a:xfrm>
          <a:prstGeom prst="wedgeRectCallout">
            <a:avLst>
              <a:gd name="adj1" fmla="val -107236"/>
              <a:gd name="adj2" fmla="val -51140"/>
            </a:avLst>
          </a:prstGeom>
          <a:solidFill>
            <a:schemeClr val="accent1">
              <a:alpha val="79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glow rad="63500">
              <a:schemeClr val="accent5">
                <a:satMod val="175000"/>
                <a:alpha val="40000"/>
              </a:schemeClr>
            </a:glow>
            <a:outerShdw blurRad="50800" dist="38100" dir="18900000" algn="b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lIns="90000" tIns="46800" rIns="90000" bIns="46800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rial" pitchFamily="34" charset="0"/>
              </a:rPr>
              <a:t>Назначения передаются в лабораторию и там вносят результаты</a:t>
            </a:r>
          </a:p>
        </p:txBody>
      </p:sp>
      <p:sp>
        <p:nvSpPr>
          <p:cNvPr id="519181" name="AutoShape 13"/>
          <p:cNvSpPr>
            <a:spLocks noChangeArrowheads="1"/>
          </p:cNvSpPr>
          <p:nvPr/>
        </p:nvSpPr>
        <p:spPr bwMode="auto">
          <a:xfrm>
            <a:off x="250825" y="1341438"/>
            <a:ext cx="2667000" cy="1871662"/>
          </a:xfrm>
          <a:prstGeom prst="wedgeRectCallout">
            <a:avLst>
              <a:gd name="adj1" fmla="val 84848"/>
              <a:gd name="adj2" fmla="val 52169"/>
            </a:avLst>
          </a:prstGeom>
          <a:solidFill>
            <a:schemeClr val="accent1">
              <a:alpha val="79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glow rad="63500">
              <a:schemeClr val="accent5">
                <a:satMod val="175000"/>
                <a:alpha val="40000"/>
              </a:schemeClr>
            </a:glow>
            <a:outerShdw blurRad="50800" dist="38100" dir="18900000" algn="b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lIns="90000" tIns="46800" rIns="90000" bIns="46800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rial" pitchFamily="34" charset="0"/>
              </a:rPr>
              <a:t>Результаты диагностики и данные о выполнении врачебных назначений вносятся в соответствующих кабинетах – врач только контролирует…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9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191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191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9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191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191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19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9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191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191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19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9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191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191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19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9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191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191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19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9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191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191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519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Документация</a:t>
            </a:r>
            <a:endParaRPr lang="ru-RU" dirty="0"/>
          </a:p>
        </p:txBody>
      </p:sp>
      <p:pic>
        <p:nvPicPr>
          <p:cNvPr id="4" name="Содержимое 3" descr="100.jpg"/>
          <p:cNvPicPr>
            <a:picLocks noGrp="1" noChangeAspect="1"/>
          </p:cNvPicPr>
          <p:nvPr>
            <p:ph idx="1"/>
          </p:nvPr>
        </p:nvPicPr>
        <p:blipFill>
          <a:blip r:embed="rId2" cstate="email"/>
          <a:stretch>
            <a:fillRect/>
          </a:stretch>
        </p:blipFill>
        <p:spPr>
          <a:xfrm>
            <a:off x="179512" y="1052736"/>
            <a:ext cx="3960440" cy="562898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4355976" y="1124744"/>
          <a:ext cx="4464496" cy="32666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32248"/>
                <a:gridCol w="2232248"/>
              </a:tblGrid>
              <a:tr h="432048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Arial" pitchFamily="34" charset="0"/>
                          <a:cs typeface="Arial" pitchFamily="34" charset="0"/>
                        </a:rPr>
                        <a:t> Раздел</a:t>
                      </a:r>
                      <a:endParaRPr lang="ru-RU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Arial" pitchFamily="34" charset="0"/>
                          <a:cs typeface="Arial" pitchFamily="34" charset="0"/>
                        </a:rPr>
                        <a:t>Объем</a:t>
                      </a:r>
                      <a:endParaRPr lang="ru-RU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  <a:tr h="432048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Arial" pitchFamily="34" charset="0"/>
                          <a:cs typeface="Arial" pitchFamily="34" charset="0"/>
                        </a:rPr>
                        <a:t>Инструкции</a:t>
                      </a:r>
                      <a:r>
                        <a:rPr lang="ru-RU" baseline="0" dirty="0" smtClean="0">
                          <a:latin typeface="Arial" pitchFamily="34" charset="0"/>
                          <a:cs typeface="Arial" pitchFamily="34" charset="0"/>
                        </a:rPr>
                        <a:t> по установке и внедрению</a:t>
                      </a:r>
                      <a:endParaRPr lang="ru-RU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Arial" pitchFamily="34" charset="0"/>
                          <a:cs typeface="Arial" pitchFamily="34" charset="0"/>
                        </a:rPr>
                        <a:t>18 томов,</a:t>
                      </a:r>
                      <a:r>
                        <a:rPr lang="ru-RU" baseline="0" dirty="0" smtClean="0">
                          <a:latin typeface="Arial" pitchFamily="34" charset="0"/>
                          <a:cs typeface="Arial" pitchFamily="34" charset="0"/>
                        </a:rPr>
                        <a:t> 418 страниц</a:t>
                      </a:r>
                      <a:endParaRPr lang="ru-RU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  <a:tr h="432048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Arial" pitchFamily="34" charset="0"/>
                          <a:cs typeface="Arial" pitchFamily="34" charset="0"/>
                        </a:rPr>
                        <a:t>Инструкции пользователя</a:t>
                      </a:r>
                      <a:endParaRPr lang="ru-RU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Arial" pitchFamily="34" charset="0"/>
                          <a:cs typeface="Arial" pitchFamily="34" charset="0"/>
                        </a:rPr>
                        <a:t>22 тома, 1388 страниц</a:t>
                      </a:r>
                      <a:endParaRPr lang="ru-RU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  <a:tr h="432048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Arial" pitchFamily="34" charset="0"/>
                          <a:cs typeface="Arial" pitchFamily="34" charset="0"/>
                        </a:rPr>
                        <a:t>Инструкции администратора</a:t>
                      </a:r>
                      <a:endParaRPr lang="ru-RU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Arial" pitchFamily="34" charset="0"/>
                          <a:cs typeface="Arial" pitchFamily="34" charset="0"/>
                        </a:rPr>
                        <a:t>20 томов,</a:t>
                      </a:r>
                      <a:r>
                        <a:rPr lang="ru-RU" baseline="0" dirty="0" smtClean="0">
                          <a:latin typeface="Arial" pitchFamily="34" charset="0"/>
                          <a:cs typeface="Arial" pitchFamily="34" charset="0"/>
                        </a:rPr>
                        <a:t> 795 страниц</a:t>
                      </a:r>
                      <a:endParaRPr lang="ru-RU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  <a:tr h="432048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Arial" pitchFamily="34" charset="0"/>
                          <a:cs typeface="Arial" pitchFamily="34" charset="0"/>
                        </a:rPr>
                        <a:t>Инструкции программиста</a:t>
                      </a:r>
                      <a:endParaRPr lang="ru-RU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Arial" pitchFamily="34" charset="0"/>
                          <a:cs typeface="Arial" pitchFamily="34" charset="0"/>
                        </a:rPr>
                        <a:t>8 томов, 543 страницы</a:t>
                      </a:r>
                      <a:endParaRPr lang="ru-RU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4427984" y="4725144"/>
            <a:ext cx="446449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i="1" dirty="0" smtClean="0"/>
              <a:t>+ библиотека сайта технической поддержки, документация на русском языке по общесистемному ПО, библиотека разработчиков, блок </a:t>
            </a:r>
            <a:r>
              <a:rPr lang="ru-RU" i="1" dirty="0" err="1" smtClean="0"/>
              <a:t>экспресс-инструкций</a:t>
            </a:r>
            <a:r>
              <a:rPr lang="ru-RU" i="1" dirty="0" smtClean="0"/>
              <a:t> и встроенный в саму КМИС </a:t>
            </a:r>
            <a:r>
              <a:rPr lang="en-US" i="1" dirty="0" smtClean="0"/>
              <a:t>On-line Help</a:t>
            </a:r>
            <a:endParaRPr lang="ru-RU" i="1" dirty="0"/>
          </a:p>
        </p:txBody>
      </p:sp>
    </p:spTree>
    <p:extLst>
      <p:ext uri="{BB962C8B-B14F-4D97-AF65-F5344CB8AC3E}">
        <p14:creationId xmlns:p14="http://schemas.microsoft.com/office/powerpoint/2010/main" xmlns="" val="14895766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620688"/>
            <a:ext cx="8305800" cy="71438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Соответствие требованиям </a:t>
            </a:r>
            <a:r>
              <a:rPr lang="ru-RU" dirty="0" err="1" smtClean="0"/>
              <a:t>Минздравсоцразвития</a:t>
            </a:r>
            <a:endParaRPr lang="ru-RU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358665807"/>
              </p:ext>
            </p:extLst>
          </p:nvPr>
        </p:nvGraphicFramePr>
        <p:xfrm>
          <a:off x="323528" y="1556792"/>
          <a:ext cx="8496944" cy="45110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92088"/>
                <a:gridCol w="7704856"/>
              </a:tblGrid>
              <a:tr h="370840">
                <a:tc>
                  <a:txBody>
                    <a:bodyPr/>
                    <a:lstStyle/>
                    <a:p>
                      <a:endParaRPr lang="ru-RU" sz="20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Arial" pitchFamily="34" charset="0"/>
                          <a:cs typeface="Arial" pitchFamily="34" charset="0"/>
                        </a:rPr>
                        <a:t>Интеграция с порталом государственных услуг и СМЭВ</a:t>
                      </a:r>
                      <a:endParaRPr lang="ru-RU" sz="20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70840">
                <a:tc>
                  <a:txBody>
                    <a:bodyPr/>
                    <a:lstStyle/>
                    <a:p>
                      <a:endParaRPr lang="ru-RU" sz="20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Arial" pitchFamily="34" charset="0"/>
                          <a:cs typeface="Arial" pitchFamily="34" charset="0"/>
                        </a:rPr>
                        <a:t>Полное соответствие требования ФЗ152</a:t>
                      </a:r>
                      <a:r>
                        <a:rPr lang="ru-RU" sz="2000" baseline="0" dirty="0" smtClean="0">
                          <a:latin typeface="Arial" pitchFamily="34" charset="0"/>
                          <a:cs typeface="Arial" pitchFamily="34" charset="0"/>
                        </a:rPr>
                        <a:t> «О персональных данных», включая наличие сертификата соответствия на </a:t>
                      </a:r>
                      <a:br>
                        <a:rPr lang="ru-RU" sz="2000" baseline="0" dirty="0" smtClean="0">
                          <a:latin typeface="Arial" pitchFamily="34" charset="0"/>
                          <a:cs typeface="Arial" pitchFamily="34" charset="0"/>
                        </a:rPr>
                      </a:br>
                      <a:r>
                        <a:rPr lang="ru-RU" sz="2000" baseline="0" dirty="0" smtClean="0">
                          <a:latin typeface="Arial" pitchFamily="34" charset="0"/>
                          <a:cs typeface="Arial" pitchFamily="34" charset="0"/>
                        </a:rPr>
                        <a:t>класс К1</a:t>
                      </a:r>
                      <a:endParaRPr lang="ru-RU" sz="20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70840">
                <a:tc>
                  <a:txBody>
                    <a:bodyPr/>
                    <a:lstStyle/>
                    <a:p>
                      <a:endParaRPr lang="ru-RU" sz="200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Arial" pitchFamily="34" charset="0"/>
                          <a:cs typeface="Arial" pitchFamily="34" charset="0"/>
                        </a:rPr>
                        <a:t>Возможность эксплуатации МИС в региональных проектах на базе «облаков»</a:t>
                      </a:r>
                      <a:endParaRPr lang="ru-RU" sz="20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70840">
                <a:tc>
                  <a:txBody>
                    <a:bodyPr/>
                    <a:lstStyle/>
                    <a:p>
                      <a:endParaRPr lang="ru-RU" sz="20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Arial" pitchFamily="34" charset="0"/>
                          <a:cs typeface="Arial" pitchFamily="34" charset="0"/>
                        </a:rPr>
                        <a:t>Полное соответствие требования по функциональным</a:t>
                      </a:r>
                      <a:r>
                        <a:rPr lang="ru-RU" sz="2000" baseline="0" dirty="0" smtClean="0">
                          <a:latin typeface="Arial" pitchFamily="34" charset="0"/>
                          <a:cs typeface="Arial" pitchFamily="34" charset="0"/>
                        </a:rPr>
                        <a:t> возможностям </a:t>
                      </a:r>
                      <a:endParaRPr lang="ru-RU" sz="20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70840">
                <a:tc>
                  <a:txBody>
                    <a:bodyPr/>
                    <a:lstStyle/>
                    <a:p>
                      <a:endParaRPr lang="ru-RU" sz="20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Arial" pitchFamily="34" charset="0"/>
                          <a:cs typeface="Arial" pitchFamily="34" charset="0"/>
                        </a:rPr>
                        <a:t>Возможность</a:t>
                      </a:r>
                      <a:r>
                        <a:rPr lang="ru-RU" sz="2000" baseline="0" dirty="0" smtClean="0">
                          <a:latin typeface="Arial" pitchFamily="34" charset="0"/>
                          <a:cs typeface="Arial" pitchFamily="34" charset="0"/>
                        </a:rPr>
                        <a:t> интеграции с региональными информационными системами, работа с региональной НСИ и обмен ЭМК</a:t>
                      </a:r>
                      <a:endParaRPr lang="ru-RU" sz="20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70840">
                <a:tc>
                  <a:txBody>
                    <a:bodyPr/>
                    <a:lstStyle/>
                    <a:p>
                      <a:endParaRPr lang="ru-RU" sz="20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Arial" pitchFamily="34" charset="0"/>
                          <a:cs typeface="Arial" pitchFamily="34" charset="0"/>
                        </a:rPr>
                        <a:t>Ведение персонифицированного учета услуг, включая поддержку</a:t>
                      </a:r>
                      <a:r>
                        <a:rPr lang="ru-RU" sz="2000" baseline="0" dirty="0" smtClean="0">
                          <a:latin typeface="Arial" pitchFamily="34" charset="0"/>
                          <a:cs typeface="Arial" pitchFamily="34" charset="0"/>
                        </a:rPr>
                        <a:t> всех основных действующих приказов </a:t>
                      </a:r>
                      <a:r>
                        <a:rPr lang="ru-RU" sz="2000" baseline="0" dirty="0" err="1" smtClean="0">
                          <a:latin typeface="Arial" pitchFamily="34" charset="0"/>
                          <a:cs typeface="Arial" pitchFamily="34" charset="0"/>
                        </a:rPr>
                        <a:t>Минздравсоцразвития</a:t>
                      </a:r>
                      <a:r>
                        <a:rPr lang="ru-RU" sz="2000" baseline="0" dirty="0" smtClean="0">
                          <a:latin typeface="Arial" pitchFamily="34" charset="0"/>
                          <a:cs typeface="Arial" pitchFamily="34" charset="0"/>
                        </a:rPr>
                        <a:t> и ФОМС, в </a:t>
                      </a:r>
                      <a:r>
                        <a:rPr lang="ru-RU" sz="2000" baseline="0" dirty="0" err="1" smtClean="0">
                          <a:latin typeface="Arial" pitchFamily="34" charset="0"/>
                          <a:cs typeface="Arial" pitchFamily="34" charset="0"/>
                        </a:rPr>
                        <a:t>т.ч</a:t>
                      </a:r>
                      <a:r>
                        <a:rPr lang="ru-RU" sz="2000" baseline="0" dirty="0" smtClean="0">
                          <a:latin typeface="Arial" pitchFamily="34" charset="0"/>
                          <a:cs typeface="Arial" pitchFamily="34" charset="0"/>
                        </a:rPr>
                        <a:t>. Приказ ФОМС №79</a:t>
                      </a:r>
                      <a:endParaRPr lang="ru-RU" sz="20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pic>
        <p:nvPicPr>
          <p:cNvPr id="4" name="Рисунок 3" descr="ok_256.pn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51520" y="1268760"/>
            <a:ext cx="864096" cy="864096"/>
          </a:xfrm>
          <a:prstGeom prst="rect">
            <a:avLst/>
          </a:prstGeom>
        </p:spPr>
      </p:pic>
      <p:pic>
        <p:nvPicPr>
          <p:cNvPr id="5" name="Рисунок 4" descr="ok_256.pn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51520" y="1956840"/>
            <a:ext cx="864096" cy="864096"/>
          </a:xfrm>
          <a:prstGeom prst="rect">
            <a:avLst/>
          </a:prstGeom>
        </p:spPr>
      </p:pic>
      <p:pic>
        <p:nvPicPr>
          <p:cNvPr id="6" name="Рисунок 5" descr="ok_256.pn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51520" y="2815608"/>
            <a:ext cx="864096" cy="864096"/>
          </a:xfrm>
          <a:prstGeom prst="rect">
            <a:avLst/>
          </a:prstGeom>
        </p:spPr>
      </p:pic>
      <p:pic>
        <p:nvPicPr>
          <p:cNvPr id="8" name="Рисунок 7" descr="ok_256.pn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51520" y="3573016"/>
            <a:ext cx="864096" cy="864096"/>
          </a:xfrm>
          <a:prstGeom prst="rect">
            <a:avLst/>
          </a:prstGeom>
        </p:spPr>
      </p:pic>
      <p:pic>
        <p:nvPicPr>
          <p:cNvPr id="9" name="Рисунок 8" descr="ok_256.pn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51520" y="4437112"/>
            <a:ext cx="864096" cy="864096"/>
          </a:xfrm>
          <a:prstGeom prst="rect">
            <a:avLst/>
          </a:prstGeom>
        </p:spPr>
      </p:pic>
      <p:pic>
        <p:nvPicPr>
          <p:cNvPr id="10" name="Рисунок 9" descr="ok_256.pn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51520" y="5202920"/>
            <a:ext cx="864096" cy="8640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6226267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Широкий спектр решений</a:t>
            </a:r>
            <a:endParaRPr lang="ru-RU" dirty="0"/>
          </a:p>
        </p:txBody>
      </p:sp>
      <p:pic>
        <p:nvPicPr>
          <p:cNvPr id="3" name="Рисунок 2" descr="Новый стиль КМИС 3.3.0.9-2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79512" y="1295401"/>
            <a:ext cx="2089190" cy="141705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4" name="Рисунок 3" descr="202.jp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2599270" y="1295399"/>
            <a:ext cx="1676400" cy="139156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5" name="Рисунок 4" descr="news121527.jp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4581424" y="1318203"/>
            <a:ext cx="2060679" cy="137159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6" name="Рисунок 5" descr="Глобальный справочник КМИС.jpg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6905238" y="1295400"/>
            <a:ext cx="1793809" cy="139440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grpSp>
        <p:nvGrpSpPr>
          <p:cNvPr id="9" name="Группа 8"/>
          <p:cNvGrpSpPr/>
          <p:nvPr/>
        </p:nvGrpSpPr>
        <p:grpSpPr>
          <a:xfrm>
            <a:off x="74142" y="2895599"/>
            <a:ext cx="2286000" cy="2133601"/>
            <a:chOff x="381000" y="2895599"/>
            <a:chExt cx="1905000" cy="2133601"/>
          </a:xfrm>
        </p:grpSpPr>
        <p:pic>
          <p:nvPicPr>
            <p:cNvPr id="7" name="Рисунок 6" descr="Рисунок211.png"/>
            <p:cNvPicPr>
              <a:picLocks noChangeAspect="1"/>
            </p:cNvPicPr>
            <p:nvPr/>
          </p:nvPicPr>
          <p:blipFill>
            <a:blip r:embed="rId6" cstate="email"/>
            <a:stretch>
              <a:fillRect/>
            </a:stretch>
          </p:blipFill>
          <p:spPr>
            <a:xfrm>
              <a:off x="381000" y="2895599"/>
              <a:ext cx="1905000" cy="2133601"/>
            </a:xfrm>
            <a:prstGeom prst="rect">
              <a:avLst/>
            </a:prstGeom>
          </p:spPr>
        </p:pic>
        <p:sp>
          <p:nvSpPr>
            <p:cNvPr id="8" name="TextBox 7"/>
            <p:cNvSpPr txBox="1"/>
            <p:nvPr/>
          </p:nvSpPr>
          <p:spPr>
            <a:xfrm>
              <a:off x="468808" y="3048000"/>
              <a:ext cx="1740992" cy="174509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90000"/>
                </a:lnSpc>
              </a:pPr>
              <a:r>
                <a:rPr lang="ru-RU" sz="1800" b="1" dirty="0" smtClean="0"/>
                <a:t>Комплексная медицинская</a:t>
              </a:r>
            </a:p>
            <a:p>
              <a:pPr>
                <a:lnSpc>
                  <a:spcPct val="90000"/>
                </a:lnSpc>
              </a:pPr>
              <a:r>
                <a:rPr lang="ru-RU" b="1" dirty="0" smtClean="0"/>
                <a:t>информационная система </a:t>
              </a:r>
              <a:r>
                <a:rPr lang="ru-RU" dirty="0" smtClean="0"/>
                <a:t>для полной автоматизации ЛПУ</a:t>
              </a:r>
              <a:endParaRPr lang="ru-RU" sz="1800" dirty="0" smtClean="0"/>
            </a:p>
          </p:txBody>
        </p:sp>
      </p:grpSp>
      <p:grpSp>
        <p:nvGrpSpPr>
          <p:cNvPr id="10" name="Группа 9"/>
          <p:cNvGrpSpPr/>
          <p:nvPr/>
        </p:nvGrpSpPr>
        <p:grpSpPr>
          <a:xfrm>
            <a:off x="2446870" y="2884422"/>
            <a:ext cx="1905000" cy="2144778"/>
            <a:chOff x="381000" y="2895599"/>
            <a:chExt cx="1905000" cy="2133601"/>
          </a:xfrm>
        </p:grpSpPr>
        <p:pic>
          <p:nvPicPr>
            <p:cNvPr id="11" name="Рисунок 10" descr="Рисунок211.png"/>
            <p:cNvPicPr>
              <a:picLocks noChangeAspect="1"/>
            </p:cNvPicPr>
            <p:nvPr/>
          </p:nvPicPr>
          <p:blipFill>
            <a:blip r:embed="rId7" cstate="email"/>
            <a:stretch>
              <a:fillRect/>
            </a:stretch>
          </p:blipFill>
          <p:spPr>
            <a:xfrm>
              <a:off x="381000" y="2895599"/>
              <a:ext cx="1905000" cy="2133601"/>
            </a:xfrm>
            <a:prstGeom prst="rect">
              <a:avLst/>
            </a:prstGeom>
          </p:spPr>
        </p:pic>
        <p:sp>
          <p:nvSpPr>
            <p:cNvPr id="12" name="TextBox 11"/>
            <p:cNvSpPr txBox="1"/>
            <p:nvPr/>
          </p:nvSpPr>
          <p:spPr>
            <a:xfrm>
              <a:off x="533400" y="3048000"/>
              <a:ext cx="1676400" cy="174509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90000"/>
                </a:lnSpc>
              </a:pPr>
              <a:r>
                <a:rPr lang="ru-RU" b="1" dirty="0" smtClean="0"/>
                <a:t>«Электронная регистратура К-МИС» -</a:t>
              </a:r>
              <a:endParaRPr lang="ru-RU" sz="1800" dirty="0" smtClean="0"/>
            </a:p>
            <a:p>
              <a:pPr>
                <a:lnSpc>
                  <a:spcPct val="90000"/>
                </a:lnSpc>
              </a:pPr>
              <a:r>
                <a:rPr lang="ru-RU" sz="1800" dirty="0" smtClean="0"/>
                <a:t>система удаленной записи к врачу через </a:t>
              </a:r>
              <a:r>
                <a:rPr lang="en-US" sz="1800" dirty="0" smtClean="0"/>
                <a:t>Internet – </a:t>
              </a:r>
              <a:endParaRPr lang="ru-RU" sz="1800" b="1" dirty="0" smtClean="0"/>
            </a:p>
          </p:txBody>
        </p:sp>
      </p:grpSp>
      <p:grpSp>
        <p:nvGrpSpPr>
          <p:cNvPr id="13" name="Группа 19"/>
          <p:cNvGrpSpPr/>
          <p:nvPr/>
        </p:nvGrpSpPr>
        <p:grpSpPr>
          <a:xfrm>
            <a:off x="4478868" y="2871215"/>
            <a:ext cx="2253371" cy="2157985"/>
            <a:chOff x="4419600" y="2895600"/>
            <a:chExt cx="1905000" cy="2549624"/>
          </a:xfrm>
        </p:grpSpPr>
        <p:pic>
          <p:nvPicPr>
            <p:cNvPr id="14" name="Рисунок 13" descr="Рисунок211.png"/>
            <p:cNvPicPr>
              <a:picLocks noChangeAspect="1"/>
            </p:cNvPicPr>
            <p:nvPr/>
          </p:nvPicPr>
          <p:blipFill>
            <a:blip r:embed="rId8" cstate="email"/>
            <a:stretch>
              <a:fillRect/>
            </a:stretch>
          </p:blipFill>
          <p:spPr>
            <a:xfrm>
              <a:off x="4419600" y="2895600"/>
              <a:ext cx="1905000" cy="2549624"/>
            </a:xfrm>
            <a:prstGeom prst="rect">
              <a:avLst/>
            </a:prstGeom>
          </p:spPr>
        </p:pic>
        <p:sp>
          <p:nvSpPr>
            <p:cNvPr id="15" name="TextBox 14"/>
            <p:cNvSpPr txBox="1"/>
            <p:nvPr/>
          </p:nvSpPr>
          <p:spPr>
            <a:xfrm>
              <a:off x="4498334" y="3048001"/>
              <a:ext cx="1750066" cy="210114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90000"/>
                </a:lnSpc>
              </a:pPr>
              <a:r>
                <a:rPr lang="ru-RU" sz="1800" b="1" dirty="0" smtClean="0"/>
                <a:t>Программно-аппаратный комплекс РАМЕД </a:t>
              </a:r>
              <a:r>
                <a:rPr lang="ru-RU" sz="1800" dirty="0" smtClean="0"/>
                <a:t>для создания инфраструктуры ЛПУ и соблюдения 152 ФЗ</a:t>
              </a:r>
            </a:p>
          </p:txBody>
        </p:sp>
      </p:grpSp>
      <p:grpSp>
        <p:nvGrpSpPr>
          <p:cNvPr id="16" name="Группа 18"/>
          <p:cNvGrpSpPr/>
          <p:nvPr/>
        </p:nvGrpSpPr>
        <p:grpSpPr>
          <a:xfrm>
            <a:off x="6905238" y="2862610"/>
            <a:ext cx="1905000" cy="2166590"/>
            <a:chOff x="6400800" y="2895600"/>
            <a:chExt cx="1905000" cy="2286000"/>
          </a:xfrm>
        </p:grpSpPr>
        <p:pic>
          <p:nvPicPr>
            <p:cNvPr id="17" name="Рисунок 16" descr="Рисунок211.png"/>
            <p:cNvPicPr>
              <a:picLocks noChangeAspect="1"/>
            </p:cNvPicPr>
            <p:nvPr/>
          </p:nvPicPr>
          <p:blipFill>
            <a:blip r:embed="rId9" cstate="email"/>
            <a:stretch>
              <a:fillRect/>
            </a:stretch>
          </p:blipFill>
          <p:spPr>
            <a:xfrm>
              <a:off x="6400800" y="2895600"/>
              <a:ext cx="1905000" cy="2286000"/>
            </a:xfrm>
            <a:prstGeom prst="rect">
              <a:avLst/>
            </a:prstGeom>
          </p:spPr>
        </p:pic>
        <p:sp>
          <p:nvSpPr>
            <p:cNvPr id="18" name="TextBox 17"/>
            <p:cNvSpPr txBox="1"/>
            <p:nvPr/>
          </p:nvSpPr>
          <p:spPr>
            <a:xfrm>
              <a:off x="6553200" y="3048001"/>
              <a:ext cx="1676400" cy="175874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90000"/>
                </a:lnSpc>
              </a:pPr>
              <a:r>
                <a:rPr lang="ru-RU" sz="1800" b="1" dirty="0" smtClean="0"/>
                <a:t>КМИС.РИР - </a:t>
              </a:r>
              <a:r>
                <a:rPr lang="ru-RU" sz="1800" dirty="0" smtClean="0"/>
                <a:t>система  для создания регионального фрагмента ЕГИСЗ</a:t>
              </a:r>
            </a:p>
          </p:txBody>
        </p:sp>
      </p:grpSp>
      <p:sp>
        <p:nvSpPr>
          <p:cNvPr id="19" name="TextBox 18"/>
          <p:cNvSpPr txBox="1"/>
          <p:nvPr/>
        </p:nvSpPr>
        <p:spPr>
          <a:xfrm>
            <a:off x="179512" y="5271443"/>
            <a:ext cx="842493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Мы предлагаем полный спектр готовых решений и услуг для эффективной законченной реализации любых проектов автоматизации здравоохранения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xmlns="" val="42714245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000"/>
                            </p:stCondLst>
                            <p:childTnLst>
                              <p:par>
                                <p:cTn id="44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Технологии КМИС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908720"/>
            <a:ext cx="8858312" cy="5832648"/>
          </a:xfrm>
        </p:spPr>
        <p:txBody>
          <a:bodyPr/>
          <a:lstStyle/>
          <a:p>
            <a:r>
              <a:rPr lang="ru-RU" dirty="0" smtClean="0"/>
              <a:t>Поставка системы в открытом исходном коде</a:t>
            </a:r>
          </a:p>
          <a:p>
            <a:r>
              <a:rPr lang="ru-RU" dirty="0" smtClean="0"/>
              <a:t>Возможность самостоятельной разработки произвольных учетных форм и их печатных аналогов</a:t>
            </a:r>
          </a:p>
          <a:p>
            <a:r>
              <a:rPr lang="ru-RU" dirty="0" smtClean="0"/>
              <a:t>Возможность свободной разработки </a:t>
            </a:r>
            <a:r>
              <a:rPr lang="ru-RU" dirty="0" err="1" smtClean="0"/>
              <a:t>статотчетов</a:t>
            </a:r>
            <a:endParaRPr lang="ru-RU" dirty="0" smtClean="0"/>
          </a:p>
          <a:p>
            <a:r>
              <a:rPr lang="ru-RU" dirty="0" smtClean="0"/>
              <a:t>Широкие возможности интеграции</a:t>
            </a:r>
          </a:p>
          <a:p>
            <a:r>
              <a:rPr lang="ru-RU" dirty="0" smtClean="0"/>
              <a:t>Поддержка </a:t>
            </a:r>
            <a:r>
              <a:rPr lang="en-US" dirty="0" smtClean="0"/>
              <a:t>HL7</a:t>
            </a:r>
            <a:endParaRPr lang="ru-RU" dirty="0" smtClean="0"/>
          </a:p>
          <a:p>
            <a:r>
              <a:rPr lang="ru-RU" dirty="0" smtClean="0"/>
              <a:t>Поддержка СПО</a:t>
            </a:r>
          </a:p>
          <a:p>
            <a:r>
              <a:rPr lang="ru-RU" dirty="0" smtClean="0"/>
              <a:t>Мощная система безопасности</a:t>
            </a:r>
          </a:p>
          <a:p>
            <a:r>
              <a:rPr lang="ru-RU" dirty="0" err="1" smtClean="0"/>
              <a:t>Кросплатформенная</a:t>
            </a:r>
            <a:r>
              <a:rPr lang="ru-RU" dirty="0" smtClean="0"/>
              <a:t> реализация: поддержка </a:t>
            </a:r>
            <a:r>
              <a:rPr lang="en-US" dirty="0" smtClean="0"/>
              <a:t>Linux, UNIX, Mac OS X</a:t>
            </a:r>
            <a:endParaRPr lang="en-US" dirty="0"/>
          </a:p>
          <a:p>
            <a:r>
              <a:rPr lang="ru-RU" dirty="0" smtClean="0"/>
              <a:t>Технология автоматической установки и обновления программ КМИС</a:t>
            </a:r>
          </a:p>
          <a:p>
            <a:r>
              <a:rPr lang="ru-RU" dirty="0" smtClean="0"/>
              <a:t>Поддержка работы в «облаке»</a:t>
            </a:r>
          </a:p>
          <a:p>
            <a:r>
              <a:rPr lang="ru-RU" dirty="0" smtClean="0"/>
              <a:t>Поддержка работы на терминальных компьютерах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6935537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Соответствие </a:t>
            </a:r>
            <a:r>
              <a:rPr lang="ru-RU" dirty="0" err="1" smtClean="0"/>
              <a:t>ГОСТам</a:t>
            </a:r>
            <a:endParaRPr lang="ru-RU" dirty="0"/>
          </a:p>
        </p:txBody>
      </p:sp>
      <p:pic>
        <p:nvPicPr>
          <p:cNvPr id="94210" name="Picture 2" descr="http://www.kmis.ru/site.nsf/106b026c5d461d0bc32573b2004b631c/10c58dded49d0f01c32575920018a1d5/Body/39.3E98?OpenElement&amp;FieldElemFormat=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14282" y="1071546"/>
            <a:ext cx="3810000" cy="5429251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4258533" y="1115614"/>
            <a:ext cx="4572032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ru-RU" sz="1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ru-RU" sz="14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ГОСТ 19.201-1978 ЕСПД</a:t>
            </a:r>
            <a:r>
              <a:rPr lang="ru-RU" sz="1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. Техническое задание. Требования к содержанию и оформлению </a:t>
            </a:r>
          </a:p>
          <a:p>
            <a:pPr>
              <a:buFont typeface="Arial" pitchFamily="34" charset="0"/>
              <a:buChar char="•"/>
            </a:pPr>
            <a:r>
              <a:rPr lang="ru-RU" sz="1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ru-RU" sz="14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ГОСТ 19.202-1978 ЕСПД</a:t>
            </a:r>
            <a:r>
              <a:rPr lang="ru-RU" sz="1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. Спецификация. Требования к содержанию и оформлению </a:t>
            </a:r>
          </a:p>
          <a:p>
            <a:pPr>
              <a:buFont typeface="Arial" pitchFamily="34" charset="0"/>
              <a:buChar char="•"/>
            </a:pPr>
            <a:r>
              <a:rPr lang="ru-RU" sz="1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ru-RU" sz="14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ГОСТ 19.301-79 ЕСПД</a:t>
            </a:r>
            <a:r>
              <a:rPr lang="ru-RU" sz="1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. Программа и методика испытаний. Требования к содержанию и оформлению </a:t>
            </a:r>
          </a:p>
          <a:p>
            <a:pPr>
              <a:buFont typeface="Arial" pitchFamily="34" charset="0"/>
              <a:buChar char="•"/>
            </a:pPr>
            <a:r>
              <a:rPr lang="ru-RU" sz="1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ru-RU" sz="14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ГОСТ 34.602-89 </a:t>
            </a:r>
            <a:r>
              <a:rPr lang="ru-RU" sz="1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Техническое задание на создание автоматизированной системы. </a:t>
            </a:r>
          </a:p>
          <a:p>
            <a:pPr>
              <a:buFont typeface="Arial" pitchFamily="34" charset="0"/>
              <a:buChar char="•"/>
            </a:pPr>
            <a:r>
              <a:rPr lang="ru-RU" sz="1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ru-RU" sz="14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ГОСТ Р ИСО/МЭК 12119-2000 </a:t>
            </a:r>
            <a:r>
              <a:rPr lang="ru-RU" sz="1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Пакеты программ. Требование к качеству и тестирование. </a:t>
            </a:r>
          </a:p>
          <a:p>
            <a:pPr>
              <a:buFont typeface="Arial" pitchFamily="34" charset="0"/>
              <a:buChar char="•"/>
            </a:pPr>
            <a:r>
              <a:rPr lang="ru-RU" sz="1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ru-RU" sz="14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ГОСТ Р ИСО/МЭК 9294-93 </a:t>
            </a:r>
            <a:r>
              <a:rPr lang="ru-RU" sz="1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Руководство по управлению документированием программного обеспечения </a:t>
            </a:r>
          </a:p>
          <a:p>
            <a:pPr>
              <a:buFont typeface="Arial" pitchFamily="34" charset="0"/>
              <a:buChar char="•"/>
            </a:pPr>
            <a:r>
              <a:rPr lang="ru-RU" sz="1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ru-RU" sz="14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ГОСТ Р ИСО 9127-94 </a:t>
            </a:r>
            <a:r>
              <a:rPr lang="ru-RU" sz="1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Документация пользователя. </a:t>
            </a:r>
          </a:p>
          <a:p>
            <a:pPr>
              <a:buFont typeface="Arial" pitchFamily="34" charset="0"/>
              <a:buChar char="•"/>
            </a:pPr>
            <a:r>
              <a:rPr lang="ru-RU" sz="1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ru-RU" sz="14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ГОСТ Р ИСО/МЭК 9126-93 </a:t>
            </a:r>
            <a:r>
              <a:rPr lang="ru-RU" sz="1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Оценка программной продукции. Характеристики качества и руководства по их применению. </a:t>
            </a:r>
          </a:p>
          <a:p>
            <a:pPr>
              <a:buFont typeface="Arial" pitchFamily="34" charset="0"/>
              <a:buChar char="•"/>
            </a:pPr>
            <a:r>
              <a:rPr lang="ru-RU" sz="1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ru-RU" sz="14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РД 50-34.698-90</a:t>
            </a:r>
            <a:r>
              <a:rPr lang="ru-RU" sz="1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. Автоматизированные системы. Требования к содержанию документации </a:t>
            </a:r>
          </a:p>
          <a:p>
            <a:pPr>
              <a:buFont typeface="Arial" pitchFamily="34" charset="0"/>
              <a:buChar char="•"/>
            </a:pPr>
            <a:r>
              <a:rPr lang="ru-RU" sz="1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ru-RU" sz="14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Национальный стандарт РФ ГОСТ Р 52600-2006 </a:t>
            </a:r>
            <a:r>
              <a:rPr lang="ru-RU" sz="1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"Протоколы ведения больных" </a:t>
            </a:r>
          </a:p>
          <a:p>
            <a:pPr>
              <a:buFont typeface="Arial" pitchFamily="34" charset="0"/>
              <a:buChar char="•"/>
            </a:pPr>
            <a:r>
              <a:rPr lang="ru-RU" sz="1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ru-RU" sz="14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Национальный стандарт РФ ГОСТ Р 52636-2006 </a:t>
            </a:r>
            <a:r>
              <a:rPr lang="ru-RU" sz="1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"Электронная история болезни. Общие положения"</a:t>
            </a:r>
            <a:endParaRPr lang="ru-RU" sz="14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42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42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312" y="142875"/>
            <a:ext cx="8643968" cy="928688"/>
          </a:xfrm>
        </p:spPr>
        <p:txBody>
          <a:bodyPr>
            <a:normAutofit/>
          </a:bodyPr>
          <a:lstStyle/>
          <a:p>
            <a:r>
              <a:rPr lang="ru-RU" dirty="0" smtClean="0"/>
              <a:t>Дорожная карта (</a:t>
            </a:r>
            <a:r>
              <a:rPr lang="en-US" dirty="0" smtClean="0"/>
              <a:t>roadmap)</a:t>
            </a:r>
            <a:endParaRPr lang="ru-RU" dirty="0"/>
          </a:p>
        </p:txBody>
      </p:sp>
      <p:sp>
        <p:nvSpPr>
          <p:cNvPr id="8" name="Стрелка вверх 7"/>
          <p:cNvSpPr/>
          <p:nvPr/>
        </p:nvSpPr>
        <p:spPr>
          <a:xfrm rot="3568038">
            <a:off x="2880422" y="334752"/>
            <a:ext cx="2643206" cy="7329914"/>
          </a:xfrm>
          <a:prstGeom prst="upArrow">
            <a:avLst/>
          </a:prstGeom>
          <a:solidFill>
            <a:schemeClr val="accent1">
              <a:alpha val="16000"/>
            </a:schemeClr>
          </a:solidFill>
          <a:ln>
            <a:solidFill>
              <a:schemeClr val="accent1">
                <a:shade val="50000"/>
                <a:alpha val="19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13" name="Группа 12"/>
          <p:cNvGrpSpPr/>
          <p:nvPr/>
        </p:nvGrpSpPr>
        <p:grpSpPr>
          <a:xfrm>
            <a:off x="214282" y="5072074"/>
            <a:ext cx="2357454" cy="1578154"/>
            <a:chOff x="214282" y="5072074"/>
            <a:chExt cx="1996090" cy="1578154"/>
          </a:xfrm>
        </p:grpSpPr>
        <p:pic>
          <p:nvPicPr>
            <p:cNvPr id="9" name="Рисунок 8" descr="Рисунок121.png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214282" y="5072074"/>
              <a:ext cx="1996090" cy="1578154"/>
            </a:xfrm>
            <a:prstGeom prst="rect">
              <a:avLst/>
            </a:prstGeom>
          </p:spPr>
        </p:pic>
        <p:sp>
          <p:nvSpPr>
            <p:cNvPr id="10" name="TextBox 9"/>
            <p:cNvSpPr txBox="1"/>
            <p:nvPr/>
          </p:nvSpPr>
          <p:spPr>
            <a:xfrm>
              <a:off x="357158" y="5286388"/>
              <a:ext cx="1785950" cy="9848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000" b="1" dirty="0" smtClean="0"/>
                <a:t>КМИС 3.3.0.11</a:t>
              </a:r>
            </a:p>
            <a:p>
              <a:pPr algn="ctr"/>
              <a:r>
                <a:rPr lang="ru-RU" dirty="0" smtClean="0"/>
                <a:t>04.2012</a:t>
              </a:r>
              <a:endParaRPr lang="ru-RU" dirty="0"/>
            </a:p>
          </p:txBody>
        </p:sp>
        <p:pic>
          <p:nvPicPr>
            <p:cNvPr id="11" name="Рисунок 10" descr="Рисунок41.png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357158" y="6072206"/>
              <a:ext cx="312579" cy="365730"/>
            </a:xfrm>
            <a:prstGeom prst="rect">
              <a:avLst/>
            </a:prstGeom>
          </p:spPr>
        </p:pic>
        <p:sp>
          <p:nvSpPr>
            <p:cNvPr id="12" name="TextBox 11"/>
            <p:cNvSpPr txBox="1"/>
            <p:nvPr/>
          </p:nvSpPr>
          <p:spPr>
            <a:xfrm>
              <a:off x="714348" y="6072206"/>
              <a:ext cx="142876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dirty="0" smtClean="0">
                  <a:latin typeface="Arial Narrow" pitchFamily="34" charset="0"/>
                </a:rPr>
                <a:t>Выпущено</a:t>
              </a:r>
              <a:endParaRPr lang="ru-RU" dirty="0">
                <a:latin typeface="Arial Narrow" pitchFamily="34" charset="0"/>
              </a:endParaRPr>
            </a:p>
          </p:txBody>
        </p:sp>
      </p:grpSp>
      <p:grpSp>
        <p:nvGrpSpPr>
          <p:cNvPr id="14" name="Группа 13"/>
          <p:cNvGrpSpPr/>
          <p:nvPr/>
        </p:nvGrpSpPr>
        <p:grpSpPr>
          <a:xfrm>
            <a:off x="3130047" y="3553254"/>
            <a:ext cx="2513743" cy="1578154"/>
            <a:chOff x="214282" y="5072074"/>
            <a:chExt cx="1996090" cy="1578154"/>
          </a:xfrm>
        </p:grpSpPr>
        <p:pic>
          <p:nvPicPr>
            <p:cNvPr id="15" name="Рисунок 14" descr="Рисунок121.png"/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214282" y="5072074"/>
              <a:ext cx="1996090" cy="1578154"/>
            </a:xfrm>
            <a:prstGeom prst="rect">
              <a:avLst/>
            </a:prstGeom>
          </p:spPr>
        </p:pic>
        <p:sp>
          <p:nvSpPr>
            <p:cNvPr id="16" name="TextBox 15"/>
            <p:cNvSpPr txBox="1"/>
            <p:nvPr/>
          </p:nvSpPr>
          <p:spPr>
            <a:xfrm>
              <a:off x="357158" y="5286388"/>
              <a:ext cx="1785950" cy="6771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000" b="1" dirty="0" smtClean="0"/>
                <a:t>КМИС 3.3.0.12</a:t>
              </a:r>
            </a:p>
            <a:p>
              <a:pPr algn="ctr"/>
              <a:r>
                <a:rPr lang="ru-RU" dirty="0" smtClean="0"/>
                <a:t>10.2012</a:t>
              </a:r>
              <a:endParaRPr lang="ru-RU" dirty="0"/>
            </a:p>
          </p:txBody>
        </p:sp>
        <p:pic>
          <p:nvPicPr>
            <p:cNvPr id="17" name="Рисунок 16" descr="Рисунок41.png"/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357158" y="6118733"/>
              <a:ext cx="312579" cy="272675"/>
            </a:xfrm>
            <a:prstGeom prst="rect">
              <a:avLst/>
            </a:prstGeom>
          </p:spPr>
        </p:pic>
        <p:sp>
          <p:nvSpPr>
            <p:cNvPr id="18" name="TextBox 17"/>
            <p:cNvSpPr txBox="1"/>
            <p:nvPr/>
          </p:nvSpPr>
          <p:spPr>
            <a:xfrm>
              <a:off x="714348" y="6072206"/>
              <a:ext cx="142876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dirty="0" smtClean="0">
                  <a:latin typeface="Arial Narrow" pitchFamily="34" charset="0"/>
                </a:rPr>
                <a:t>Разработка</a:t>
              </a:r>
              <a:endParaRPr lang="ru-RU" dirty="0">
                <a:latin typeface="Arial Narrow" pitchFamily="34" charset="0"/>
              </a:endParaRPr>
            </a:p>
          </p:txBody>
        </p:sp>
      </p:grpSp>
      <p:grpSp>
        <p:nvGrpSpPr>
          <p:cNvPr id="19" name="Группа 18"/>
          <p:cNvGrpSpPr/>
          <p:nvPr/>
        </p:nvGrpSpPr>
        <p:grpSpPr>
          <a:xfrm>
            <a:off x="6091886" y="1449535"/>
            <a:ext cx="2723536" cy="1578154"/>
            <a:chOff x="214282" y="5072074"/>
            <a:chExt cx="2000264" cy="1578154"/>
          </a:xfrm>
        </p:grpSpPr>
        <p:pic>
          <p:nvPicPr>
            <p:cNvPr id="20" name="Рисунок 19" descr="Рисунок121.png"/>
            <p:cNvPicPr>
              <a:picLocks noChangeAspect="1"/>
            </p:cNvPicPr>
            <p:nvPr/>
          </p:nvPicPr>
          <p:blipFill>
            <a:blip r:embed="rId6" cstate="email"/>
            <a:stretch>
              <a:fillRect/>
            </a:stretch>
          </p:blipFill>
          <p:spPr>
            <a:xfrm>
              <a:off x="214282" y="5072074"/>
              <a:ext cx="1996090" cy="1578154"/>
            </a:xfrm>
            <a:prstGeom prst="rect">
              <a:avLst/>
            </a:prstGeom>
          </p:spPr>
        </p:pic>
        <p:sp>
          <p:nvSpPr>
            <p:cNvPr id="21" name="TextBox 20"/>
            <p:cNvSpPr txBox="1"/>
            <p:nvPr/>
          </p:nvSpPr>
          <p:spPr>
            <a:xfrm>
              <a:off x="357158" y="5286388"/>
              <a:ext cx="1785950" cy="6771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000" b="1" dirty="0" smtClean="0"/>
                <a:t>КМИС 3.3.0.13</a:t>
              </a:r>
            </a:p>
            <a:p>
              <a:pPr algn="ctr"/>
              <a:r>
                <a:rPr lang="ru-RU" dirty="0" smtClean="0"/>
                <a:t>04.2013</a:t>
              </a:r>
              <a:endParaRPr lang="ru-RU" dirty="0"/>
            </a:p>
          </p:txBody>
        </p:sp>
        <p:pic>
          <p:nvPicPr>
            <p:cNvPr id="22" name="Рисунок 21" descr="Рисунок41.png"/>
            <p:cNvPicPr>
              <a:picLocks noChangeAspect="1"/>
            </p:cNvPicPr>
            <p:nvPr/>
          </p:nvPicPr>
          <p:blipFill>
            <a:blip r:embed="rId7" cstate="email"/>
            <a:stretch>
              <a:fillRect/>
            </a:stretch>
          </p:blipFill>
          <p:spPr>
            <a:xfrm>
              <a:off x="357158" y="6170268"/>
              <a:ext cx="312579" cy="169605"/>
            </a:xfrm>
            <a:prstGeom prst="rect">
              <a:avLst/>
            </a:prstGeom>
          </p:spPr>
        </p:pic>
        <p:sp>
          <p:nvSpPr>
            <p:cNvPr id="23" name="TextBox 22"/>
            <p:cNvSpPr txBox="1"/>
            <p:nvPr/>
          </p:nvSpPr>
          <p:spPr>
            <a:xfrm>
              <a:off x="714348" y="6072206"/>
              <a:ext cx="150019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dirty="0" smtClean="0">
                  <a:latin typeface="Arial Narrow" pitchFamily="34" charset="0"/>
                </a:rPr>
                <a:t>Планирование</a:t>
              </a:r>
              <a:endParaRPr lang="ru-RU" dirty="0">
                <a:latin typeface="Arial Narrow" pitchFamily="34" charset="0"/>
              </a:endParaRPr>
            </a:p>
          </p:txBody>
        </p:sp>
      </p:grpSp>
      <p:pic>
        <p:nvPicPr>
          <p:cNvPr id="29" name="Рисунок 28" descr="Рисунок212.png"/>
          <p:cNvPicPr>
            <a:picLocks noChangeAspect="1"/>
          </p:cNvPicPr>
          <p:nvPr/>
        </p:nvPicPr>
        <p:blipFill>
          <a:blip r:embed="rId8" cstate="email"/>
          <a:stretch>
            <a:fillRect/>
          </a:stretch>
        </p:blipFill>
        <p:spPr>
          <a:xfrm>
            <a:off x="285720" y="1357298"/>
            <a:ext cx="2286016" cy="3087378"/>
          </a:xfrm>
          <a:prstGeom prst="rect">
            <a:avLst/>
          </a:prstGeom>
        </p:spPr>
      </p:pic>
      <p:sp>
        <p:nvSpPr>
          <p:cNvPr id="30" name="TextBox 29"/>
          <p:cNvSpPr txBox="1"/>
          <p:nvPr/>
        </p:nvSpPr>
        <p:spPr>
          <a:xfrm>
            <a:off x="373839" y="1514537"/>
            <a:ext cx="212604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Arial Narrow" pitchFamily="34" charset="0"/>
              </a:rPr>
              <a:t>Поддержка приказа ФФОМС №79/154</a:t>
            </a:r>
          </a:p>
          <a:p>
            <a:r>
              <a:rPr lang="ru-RU" dirty="0" smtClean="0">
                <a:latin typeface="Arial Narrow" pitchFamily="34" charset="0"/>
              </a:rPr>
              <a:t>Поддержка приказа 302 по </a:t>
            </a:r>
            <a:r>
              <a:rPr lang="ru-RU" dirty="0" err="1" smtClean="0">
                <a:latin typeface="Arial Narrow" pitchFamily="34" charset="0"/>
              </a:rPr>
              <a:t>профосмотрам</a:t>
            </a:r>
            <a:endParaRPr lang="ru-RU" dirty="0" smtClean="0">
              <a:latin typeface="Arial Narrow" pitchFamily="34" charset="0"/>
            </a:endParaRPr>
          </a:p>
          <a:p>
            <a:r>
              <a:rPr lang="ru-RU" dirty="0" smtClean="0">
                <a:latin typeface="Arial Narrow" pitchFamily="34" charset="0"/>
              </a:rPr>
              <a:t>Новая «Аптека»</a:t>
            </a:r>
          </a:p>
          <a:p>
            <a:r>
              <a:rPr lang="ru-RU" dirty="0" smtClean="0">
                <a:latin typeface="Arial Narrow" pitchFamily="34" charset="0"/>
              </a:rPr>
              <a:t>Усиление СПО</a:t>
            </a:r>
          </a:p>
          <a:p>
            <a:r>
              <a:rPr lang="ru-RU" dirty="0" smtClean="0">
                <a:latin typeface="Arial Narrow" pitchFamily="34" charset="0"/>
              </a:rPr>
              <a:t>Улучшенная ЛИС</a:t>
            </a:r>
          </a:p>
          <a:p>
            <a:r>
              <a:rPr lang="ru-RU" dirty="0" smtClean="0">
                <a:latin typeface="Arial Narrow" pitchFamily="34" charset="0"/>
              </a:rPr>
              <a:t>Улучшенная статистика и т.д.</a:t>
            </a:r>
            <a:endParaRPr lang="ru-RU" dirty="0">
              <a:latin typeface="Arial Narrow" pitchFamily="34" charset="0"/>
            </a:endParaRPr>
          </a:p>
        </p:txBody>
      </p:sp>
      <p:pic>
        <p:nvPicPr>
          <p:cNvPr id="31" name="Рисунок 30" descr="Рисунок212.png"/>
          <p:cNvPicPr>
            <a:picLocks noChangeAspect="1"/>
          </p:cNvPicPr>
          <p:nvPr/>
        </p:nvPicPr>
        <p:blipFill>
          <a:blip r:embed="rId9" cstate="email"/>
          <a:stretch>
            <a:fillRect/>
          </a:stretch>
        </p:blipFill>
        <p:spPr>
          <a:xfrm>
            <a:off x="3152268" y="1312725"/>
            <a:ext cx="2491522" cy="1973399"/>
          </a:xfrm>
          <a:prstGeom prst="rect">
            <a:avLst/>
          </a:prstGeom>
        </p:spPr>
      </p:pic>
      <p:sp>
        <p:nvSpPr>
          <p:cNvPr id="32" name="TextBox 31"/>
          <p:cNvSpPr txBox="1"/>
          <p:nvPr/>
        </p:nvSpPr>
        <p:spPr>
          <a:xfrm>
            <a:off x="3152268" y="1455601"/>
            <a:ext cx="240617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Arial Narrow" pitchFamily="34" charset="0"/>
              </a:rPr>
              <a:t>Новый лист назначений.</a:t>
            </a:r>
          </a:p>
          <a:p>
            <a:r>
              <a:rPr lang="ru-RU" dirty="0" smtClean="0">
                <a:latin typeface="Arial Narrow" pitchFamily="34" charset="0"/>
              </a:rPr>
              <a:t>Еще большая поддержка СПО.  Улучшенная поддержка ДМС. Интеграция ЛИС и ФЭС и много другого…</a:t>
            </a:r>
            <a:endParaRPr lang="ru-RU" dirty="0">
              <a:latin typeface="Arial Narrow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751789" y="5563387"/>
            <a:ext cx="501453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i="1" dirty="0" smtClean="0"/>
              <a:t>Новые версии КМИС выходят 2 раза в год: в апреле и в октябре.</a:t>
            </a:r>
            <a:endParaRPr lang="ru-RU" sz="2000" b="1" i="1" dirty="0"/>
          </a:p>
        </p:txBody>
      </p:sp>
    </p:spTree>
    <p:extLst>
      <p:ext uri="{BB962C8B-B14F-4D97-AF65-F5344CB8AC3E}">
        <p14:creationId xmlns:p14="http://schemas.microsoft.com/office/powerpoint/2010/main" xmlns="" val="37167083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70" decel="100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770" decel="100000"/>
                                        <p:tgtEl>
                                          <p:spTgt spid="14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5" dur="77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7" dur="77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0"/>
                            </p:stCondLst>
                            <p:childTnLst>
                              <p:par>
                                <p:cTn id="20" presetID="5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770" decel="100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3" dur="770" decel="100000"/>
                                        <p:tgtEl>
                                          <p:spTgt spid="19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5" dur="77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7" dur="77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4500"/>
                            </p:stCondLst>
                            <p:childTnLst>
                              <p:par>
                                <p:cTn id="30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0"/>
                            </p:stCondLst>
                            <p:childTnLst>
                              <p:par>
                                <p:cTn id="37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2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КМИС 3.3.0.11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2844" y="923528"/>
            <a:ext cx="8858312" cy="5000660"/>
          </a:xfrm>
        </p:spPr>
        <p:txBody>
          <a:bodyPr/>
          <a:lstStyle/>
          <a:p>
            <a:r>
              <a:rPr lang="ru-RU" dirty="0" smtClean="0"/>
              <a:t>Выход: апрель 2012 г.</a:t>
            </a:r>
          </a:p>
          <a:p>
            <a:r>
              <a:rPr lang="ru-RU" dirty="0" smtClean="0"/>
              <a:t>Включает: 530 новых функций, улучшений и исправлений</a:t>
            </a:r>
          </a:p>
          <a:p>
            <a:r>
              <a:rPr lang="ru-RU" dirty="0" smtClean="0"/>
              <a:t>Самое важное:</a:t>
            </a:r>
          </a:p>
          <a:p>
            <a:pPr lvl="1"/>
            <a:r>
              <a:rPr lang="ru-RU" sz="1800" dirty="0" smtClean="0"/>
              <a:t>Новая </a:t>
            </a:r>
            <a:r>
              <a:rPr lang="ru-RU" sz="1800" dirty="0"/>
              <a:t>версия  подсистема «Аптеки</a:t>
            </a:r>
            <a:r>
              <a:rPr lang="ru-RU" sz="1800" dirty="0" smtClean="0"/>
              <a:t>» (поддержка </a:t>
            </a:r>
            <a:r>
              <a:rPr lang="en-US" sz="1800" dirty="0" smtClean="0"/>
              <a:t>DB2</a:t>
            </a:r>
            <a:r>
              <a:rPr lang="ru-RU" sz="1800" dirty="0" smtClean="0"/>
              <a:t>, улучшенная производительность, новый формат БД)</a:t>
            </a:r>
          </a:p>
          <a:p>
            <a:pPr lvl="1"/>
            <a:r>
              <a:rPr lang="ru-RU" sz="1800" dirty="0" smtClean="0"/>
              <a:t>Новая «Электронная  </a:t>
            </a:r>
            <a:r>
              <a:rPr lang="ru-RU" sz="1800" dirty="0" err="1" smtClean="0"/>
              <a:t>флюоротека</a:t>
            </a:r>
            <a:r>
              <a:rPr lang="ru-RU" sz="1800" dirty="0" smtClean="0"/>
              <a:t>» (работа в СПО, новые возможности для планирования)</a:t>
            </a:r>
          </a:p>
          <a:p>
            <a:pPr lvl="1"/>
            <a:r>
              <a:rPr lang="ru-RU" sz="1800" dirty="0" smtClean="0"/>
              <a:t>Новая вакцинопрофилактика (работа в СПО, улучшенное планирование, поддержка ф 063, новые справочники)</a:t>
            </a:r>
          </a:p>
          <a:p>
            <a:pPr lvl="1"/>
            <a:r>
              <a:rPr lang="ru-RU" sz="1800" dirty="0" smtClean="0"/>
              <a:t>Новая диспансеризация (работа в СПО, улучшенное управление)</a:t>
            </a:r>
          </a:p>
          <a:p>
            <a:pPr lvl="1"/>
            <a:r>
              <a:rPr lang="ru-RU" sz="1800" dirty="0" smtClean="0"/>
              <a:t>Новая ФЭС (поддержка приказа ФФМОС №79/154)</a:t>
            </a:r>
          </a:p>
          <a:p>
            <a:pPr lvl="1"/>
            <a:r>
              <a:rPr lang="ru-RU" sz="1800" dirty="0"/>
              <a:t>Новая «Запись к врачу через Интернет» (интеграция со СМЭВ, новый интерфейс)</a:t>
            </a:r>
          </a:p>
          <a:p>
            <a:pPr lvl="1"/>
            <a:r>
              <a:rPr lang="ru-RU" sz="1800" dirty="0" smtClean="0"/>
              <a:t>Улучшенная ЛИС (множество различных новых функций)</a:t>
            </a:r>
          </a:p>
          <a:p>
            <a:pPr lvl="1"/>
            <a:r>
              <a:rPr lang="ru-RU" sz="1800" dirty="0" smtClean="0"/>
              <a:t>Улучшенный функционал для перинатальных центров</a:t>
            </a:r>
          </a:p>
          <a:p>
            <a:pPr lvl="1"/>
            <a:r>
              <a:rPr lang="ru-RU" sz="1800" dirty="0" smtClean="0"/>
              <a:t>Улучшенный функционал для стационаров </a:t>
            </a:r>
          </a:p>
          <a:p>
            <a:pPr lvl="1"/>
            <a:r>
              <a:rPr lang="ru-RU" sz="1800" dirty="0" smtClean="0"/>
              <a:t>И множество доработок и нововведений в ЭМК</a:t>
            </a:r>
          </a:p>
          <a:p>
            <a:pPr lvl="1"/>
            <a:endParaRPr lang="ru-RU" dirty="0" smtClean="0"/>
          </a:p>
          <a:p>
            <a:pPr lvl="1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4048389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КМИС 3.3.0.12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Планируемая дата выхода: октябрь 2012</a:t>
            </a:r>
          </a:p>
          <a:p>
            <a:r>
              <a:rPr lang="ru-RU" dirty="0" smtClean="0"/>
              <a:t>Важнейшие изменения:</a:t>
            </a:r>
          </a:p>
          <a:p>
            <a:pPr lvl="1"/>
            <a:r>
              <a:rPr lang="ru-RU" dirty="0" smtClean="0"/>
              <a:t>Новый лист назначений – больше функций по автоматическому назначению, новая версия системы услуг, улучшения для санаториев и крупных стационаров, работа с шаблонами назначений.</a:t>
            </a:r>
          </a:p>
          <a:p>
            <a:pPr lvl="1"/>
            <a:r>
              <a:rPr lang="ru-RU" dirty="0" smtClean="0"/>
              <a:t>Интеграция ФЭС + ЛИС, включая улучшенный учет услуг в коммерческих и </a:t>
            </a:r>
            <a:r>
              <a:rPr lang="ru-RU" dirty="0" err="1" smtClean="0"/>
              <a:t>аутсорсинговых</a:t>
            </a:r>
            <a:r>
              <a:rPr lang="ru-RU" dirty="0" smtClean="0"/>
              <a:t> лабораториях, улучшенное штрих-кодирование.</a:t>
            </a:r>
          </a:p>
          <a:p>
            <a:pPr lvl="1"/>
            <a:r>
              <a:rPr lang="ru-RU" dirty="0" smtClean="0"/>
              <a:t>Улучшенный модуль работы с ДМС, договорами и платными услугами.</a:t>
            </a:r>
          </a:p>
          <a:p>
            <a:pPr lvl="1"/>
            <a:r>
              <a:rPr lang="ru-RU" dirty="0" smtClean="0"/>
              <a:t>Дальнейшее улучшение поддержки СПО</a:t>
            </a:r>
          </a:p>
          <a:p>
            <a:pPr lvl="1"/>
            <a:r>
              <a:rPr lang="ru-RU" dirty="0" smtClean="0"/>
              <a:t>Новые версии «Питания», «Аптеки», ЛИС, ФЭС</a:t>
            </a:r>
          </a:p>
          <a:p>
            <a:pPr lvl="1"/>
            <a:r>
              <a:rPr lang="ru-RU" dirty="0" smtClean="0"/>
              <a:t>Дальнейшие развитие ЭМК</a:t>
            </a:r>
          </a:p>
          <a:p>
            <a:pPr lvl="1"/>
            <a:r>
              <a:rPr lang="ru-RU" dirty="0" smtClean="0"/>
              <a:t>Реализация заявок существующих заказчиков…</a:t>
            </a:r>
          </a:p>
        </p:txBody>
      </p:sp>
    </p:spTree>
    <p:extLst>
      <p:ext uri="{BB962C8B-B14F-4D97-AF65-F5344CB8AC3E}">
        <p14:creationId xmlns:p14="http://schemas.microsoft.com/office/powerpoint/2010/main" xmlns="" val="1166437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0898" name="Рисунок 3" descr="702.jp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357158" y="2428868"/>
            <a:ext cx="5929354" cy="182880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l" fontAlgn="auto">
              <a:spcAft>
                <a:spcPts val="0"/>
              </a:spcAft>
              <a:defRPr/>
            </a:pPr>
            <a:r>
              <a:rPr lang="ru-RU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Спасибо за внимание!</a:t>
            </a:r>
            <a:endParaRPr lang="ru-RU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6" name="Подзаголовок 5"/>
          <p:cNvSpPr>
            <a:spLocks noGrp="1"/>
          </p:cNvSpPr>
          <p:nvPr>
            <p:ph type="subTitle" idx="1"/>
          </p:nvPr>
        </p:nvSpPr>
        <p:spPr>
          <a:xfrm>
            <a:off x="357126" y="1714488"/>
            <a:ext cx="8786874" cy="71438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l"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b="1" spc="50" dirty="0" smtClean="0">
                <a:ln w="11430"/>
                <a:solidFill>
                  <a:srgbClr val="92D05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Карельская медицинская информационная система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85720" y="4357694"/>
            <a:ext cx="692948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</a:rPr>
              <a:t>Контактная информация:</a:t>
            </a:r>
          </a:p>
          <a:p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Наш сайт </a:t>
            </a:r>
            <a:r>
              <a:rPr lang="en-US" b="1" dirty="0" smtClean="0">
                <a:solidFill>
                  <a:schemeClr val="accent1">
                    <a:lumMod val="50000"/>
                  </a:schemeClr>
                </a:solidFill>
              </a:rPr>
              <a:t>http://www.kmis.ru</a:t>
            </a:r>
          </a:p>
          <a:p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Электронная почта:</a:t>
            </a:r>
            <a:r>
              <a:rPr lang="en-US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b="1" dirty="0" smtClean="0">
                <a:solidFill>
                  <a:schemeClr val="accent1">
                    <a:lumMod val="50000"/>
                  </a:schemeClr>
                </a:solidFill>
              </a:rPr>
              <a:t>info@kmis.ru</a:t>
            </a:r>
            <a:endParaRPr lang="ru-RU" b="1" dirty="0" smtClean="0">
              <a:solidFill>
                <a:schemeClr val="accent1">
                  <a:lumMod val="50000"/>
                </a:schemeClr>
              </a:solidFill>
            </a:endParaRPr>
          </a:p>
          <a:p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Телефон: (8142) 67-20-10</a:t>
            </a:r>
            <a:endParaRPr lang="en-US" dirty="0" smtClean="0">
              <a:solidFill>
                <a:schemeClr val="accent1">
                  <a:lumMod val="50000"/>
                </a:schemeClr>
              </a:solidFill>
            </a:endParaRPr>
          </a:p>
          <a:p>
            <a:endParaRPr lang="ru-RU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7" name="Рисунок 6" descr="шапка компании для презентаций.jp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0" y="194310"/>
            <a:ext cx="9144000" cy="53149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5" descr="702.jpg"/>
          <p:cNvPicPr>
            <a:picLocks noGrp="1" noChangeAspect="1"/>
          </p:cNvPicPr>
          <p:nvPr>
            <p:ph idx="4294967295"/>
          </p:nvPr>
        </p:nvPicPr>
        <p:blipFill>
          <a:blip r:embed="rId2" cstate="email"/>
          <a:stretch>
            <a:fillRect/>
          </a:stretch>
        </p:blipFill>
        <p:spPr bwMode="auto">
          <a:xfrm>
            <a:off x="0" y="0"/>
            <a:ext cx="10287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417748" y="5072074"/>
            <a:ext cx="8297656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48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Базовые </a:t>
            </a:r>
            <a:r>
              <a:rPr lang="ru-RU" sz="4800" b="1" cap="none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принципы</a:t>
            </a:r>
            <a:r>
              <a:rPr lang="ru-RU" sz="48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КМИС</a:t>
            </a:r>
            <a:endParaRPr lang="ru-RU" sz="48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" name="Picture 5" descr="headline quote style 5 square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42875" y="1143000"/>
            <a:ext cx="4000500" cy="5072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7643834" y="3143248"/>
            <a:ext cx="1082675" cy="1754185"/>
            <a:chOff x="4784" y="1954"/>
            <a:chExt cx="682" cy="1105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pic>
          <p:nvPicPr>
            <p:cNvPr id="376835" name="Picture 3" descr="lists"/>
            <p:cNvPicPr>
              <a:picLocks noChangeAspect="1" noChangeArrowheads="1"/>
            </p:cNvPicPr>
            <p:nvPr/>
          </p:nvPicPr>
          <p:blipFill>
            <a:blip r:embed="rId4" cstate="email"/>
            <a:stretch>
              <a:fillRect/>
            </a:stretch>
          </p:blipFill>
          <p:spPr bwMode="auto">
            <a:xfrm>
              <a:off x="4784" y="1954"/>
              <a:ext cx="682" cy="682"/>
            </a:xfrm>
            <a:prstGeom prst="rect">
              <a:avLst/>
            </a:prstGeom>
            <a:noFill/>
            <a:effectLst>
              <a:outerShdw dist="35921" dir="2700000" algn="ctr" rotWithShape="0">
                <a:schemeClr val="tx1"/>
              </a:outerShdw>
            </a:effectLst>
          </p:spPr>
        </p:pic>
        <p:sp>
          <p:nvSpPr>
            <p:cNvPr id="376836" name="_s1037"/>
            <p:cNvSpPr>
              <a:spLocks noChangeArrowheads="1"/>
            </p:cNvSpPr>
            <p:nvPr/>
          </p:nvSpPr>
          <p:spPr bwMode="auto">
            <a:xfrm>
              <a:off x="4829" y="2539"/>
              <a:ext cx="580" cy="520"/>
            </a:xfrm>
            <a:prstGeom prst="ellipse">
              <a:avLst/>
            </a:prstGeom>
            <a:noFill/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fontAlgn="auto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1400" b="1" dirty="0">
                  <a:solidFill>
                    <a:srgbClr val="FF0000"/>
                  </a:solidFill>
                  <a:cs typeface="Arial" pitchFamily="34" charset="0"/>
                </a:rPr>
                <a:t>Сокращение</a:t>
              </a:r>
            </a:p>
            <a:p>
              <a:pPr algn="ctr" fontAlgn="auto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1400" b="1" dirty="0">
                  <a:solidFill>
                    <a:srgbClr val="FF0000"/>
                  </a:solidFill>
                  <a:cs typeface="Arial" pitchFamily="34" charset="0"/>
                </a:rPr>
                <a:t>Рутинных</a:t>
              </a:r>
            </a:p>
            <a:p>
              <a:pPr algn="ctr" fontAlgn="auto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1400" b="1" dirty="0">
                  <a:solidFill>
                    <a:srgbClr val="FF0000"/>
                  </a:solidFill>
                  <a:cs typeface="Arial" pitchFamily="34" charset="0"/>
                </a:rPr>
                <a:t>операций</a:t>
              </a:r>
              <a:endParaRPr lang="en-US" sz="1400" b="1" dirty="0">
                <a:solidFill>
                  <a:srgbClr val="FF0000"/>
                </a:solidFill>
                <a:cs typeface="Arial" pitchFamily="34" charset="0"/>
              </a:endParaRPr>
            </a:p>
          </p:txBody>
        </p:sp>
      </p:grpSp>
      <p:grpSp>
        <p:nvGrpSpPr>
          <p:cNvPr id="3" name="Group 8"/>
          <p:cNvGrpSpPr>
            <a:grpSpLocks/>
          </p:cNvGrpSpPr>
          <p:nvPr/>
        </p:nvGrpSpPr>
        <p:grpSpPr bwMode="auto">
          <a:xfrm>
            <a:off x="4572000" y="1500174"/>
            <a:ext cx="1071564" cy="1582738"/>
            <a:chOff x="3029" y="964"/>
            <a:chExt cx="675" cy="997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376841" name="_s1029"/>
            <p:cNvSpPr>
              <a:spLocks noChangeArrowheads="1"/>
            </p:cNvSpPr>
            <p:nvPr/>
          </p:nvSpPr>
          <p:spPr bwMode="auto">
            <a:xfrm>
              <a:off x="3107" y="1441"/>
              <a:ext cx="580" cy="520"/>
            </a:xfrm>
            <a:prstGeom prst="ellipse">
              <a:avLst/>
            </a:prstGeom>
            <a:noFill/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fontAlgn="auto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1400" b="1" dirty="0">
                  <a:solidFill>
                    <a:srgbClr val="FF0000"/>
                  </a:solidFill>
                  <a:cs typeface="Arial" pitchFamily="34" charset="0"/>
                </a:rPr>
                <a:t>Эл. </a:t>
              </a:r>
              <a:br>
                <a:rPr lang="ru-RU" sz="1400" b="1" dirty="0">
                  <a:solidFill>
                    <a:srgbClr val="FF0000"/>
                  </a:solidFill>
                  <a:cs typeface="Arial" pitchFamily="34" charset="0"/>
                </a:rPr>
              </a:br>
              <a:r>
                <a:rPr lang="ru-RU" sz="1400" b="1" dirty="0">
                  <a:solidFill>
                    <a:srgbClr val="FF0000"/>
                  </a:solidFill>
                  <a:cs typeface="Arial" pitchFamily="34" charset="0"/>
                </a:rPr>
                <a:t>документооборот</a:t>
              </a:r>
              <a:endParaRPr lang="en-US" sz="1400" b="1" dirty="0">
                <a:solidFill>
                  <a:srgbClr val="FF0000"/>
                </a:solidFill>
                <a:cs typeface="Arial" pitchFamily="34" charset="0"/>
              </a:endParaRPr>
            </a:p>
          </p:txBody>
        </p:sp>
        <p:pic>
          <p:nvPicPr>
            <p:cNvPr id="376842" name="Picture 10" descr="XP icon my documents"/>
            <p:cNvPicPr>
              <a:picLocks noChangeAspect="1" noChangeArrowheads="1"/>
            </p:cNvPicPr>
            <p:nvPr/>
          </p:nvPicPr>
          <p:blipFill>
            <a:blip r:embed="rId5" cstate="email"/>
            <a:stretch>
              <a:fillRect/>
            </a:stretch>
          </p:blipFill>
          <p:spPr bwMode="auto">
            <a:xfrm>
              <a:off x="3029" y="964"/>
              <a:ext cx="675" cy="675"/>
            </a:xfrm>
            <a:prstGeom prst="rect">
              <a:avLst/>
            </a:prstGeom>
            <a:noFill/>
            <a:effectLst>
              <a:outerShdw dist="35921" dir="2700000" algn="ctr" rotWithShape="0">
                <a:schemeClr val="tx1"/>
              </a:outerShdw>
            </a:effectLst>
          </p:spPr>
        </p:pic>
      </p:grpSp>
      <p:grpSp>
        <p:nvGrpSpPr>
          <p:cNvPr id="4" name="Group 11"/>
          <p:cNvGrpSpPr>
            <a:grpSpLocks/>
          </p:cNvGrpSpPr>
          <p:nvPr/>
        </p:nvGrpSpPr>
        <p:grpSpPr bwMode="auto">
          <a:xfrm>
            <a:off x="5946794" y="1382714"/>
            <a:ext cx="989013" cy="1457325"/>
            <a:chOff x="3850" y="996"/>
            <a:chExt cx="623" cy="918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376844" name="_s1041"/>
            <p:cNvSpPr>
              <a:spLocks noChangeArrowheads="1"/>
            </p:cNvSpPr>
            <p:nvPr/>
          </p:nvSpPr>
          <p:spPr bwMode="auto">
            <a:xfrm>
              <a:off x="3850" y="1394"/>
              <a:ext cx="581" cy="520"/>
            </a:xfrm>
            <a:prstGeom prst="ellipse">
              <a:avLst/>
            </a:prstGeom>
            <a:noFill/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fontAlgn="auto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1400" b="1">
                  <a:solidFill>
                    <a:srgbClr val="FF0000"/>
                  </a:solidFill>
                  <a:cs typeface="Arial" pitchFamily="34" charset="0"/>
                </a:rPr>
                <a:t>Календари</a:t>
              </a:r>
              <a:endParaRPr lang="en-US" sz="1400" b="1">
                <a:solidFill>
                  <a:srgbClr val="FF0000"/>
                </a:solidFill>
                <a:cs typeface="Arial" pitchFamily="34" charset="0"/>
              </a:endParaRPr>
            </a:p>
          </p:txBody>
        </p:sp>
        <p:pic>
          <p:nvPicPr>
            <p:cNvPr id="376845" name="Picture 13" descr="XP icon date and time"/>
            <p:cNvPicPr>
              <a:picLocks noChangeAspect="1" noChangeArrowheads="1"/>
            </p:cNvPicPr>
            <p:nvPr/>
          </p:nvPicPr>
          <p:blipFill>
            <a:blip r:embed="rId6" cstate="email"/>
            <a:stretch>
              <a:fillRect/>
            </a:stretch>
          </p:blipFill>
          <p:spPr bwMode="auto">
            <a:xfrm>
              <a:off x="3872" y="996"/>
              <a:ext cx="601" cy="601"/>
            </a:xfrm>
            <a:prstGeom prst="rect">
              <a:avLst/>
            </a:prstGeom>
            <a:noFill/>
            <a:effectLst>
              <a:outerShdw dist="35921" dir="2700000" algn="ctr" rotWithShape="0">
                <a:schemeClr val="tx1"/>
              </a:outerShdw>
            </a:effectLst>
          </p:spPr>
        </p:pic>
      </p:grpSp>
      <p:grpSp>
        <p:nvGrpSpPr>
          <p:cNvPr id="5" name="Group 14"/>
          <p:cNvGrpSpPr>
            <a:grpSpLocks/>
          </p:cNvGrpSpPr>
          <p:nvPr/>
        </p:nvGrpSpPr>
        <p:grpSpPr bwMode="auto">
          <a:xfrm>
            <a:off x="4403749" y="3362327"/>
            <a:ext cx="952501" cy="1260475"/>
            <a:chOff x="2878" y="2026"/>
            <a:chExt cx="600" cy="794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376847" name="_s1031"/>
            <p:cNvSpPr>
              <a:spLocks noChangeArrowheads="1"/>
            </p:cNvSpPr>
            <p:nvPr/>
          </p:nvSpPr>
          <p:spPr bwMode="auto">
            <a:xfrm>
              <a:off x="2878" y="2300"/>
              <a:ext cx="581" cy="520"/>
            </a:xfrm>
            <a:prstGeom prst="ellipse">
              <a:avLst/>
            </a:prstGeom>
            <a:noFill/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fontAlgn="auto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1400" b="1">
                  <a:solidFill>
                    <a:srgbClr val="FF0000"/>
                  </a:solidFill>
                  <a:cs typeface="Arial" pitchFamily="34" charset="0"/>
                </a:rPr>
                <a:t>Эл. почта</a:t>
              </a:r>
              <a:endParaRPr lang="en-US" sz="1400" b="1">
                <a:solidFill>
                  <a:srgbClr val="FF0000"/>
                </a:solidFill>
                <a:cs typeface="Arial" pitchFamily="34" charset="0"/>
              </a:endParaRPr>
            </a:p>
          </p:txBody>
        </p:sp>
        <p:pic>
          <p:nvPicPr>
            <p:cNvPr id="376848" name="Picture 16" descr="XP icon user accounts"/>
            <p:cNvPicPr>
              <a:picLocks noChangeAspect="1" noChangeArrowheads="1"/>
            </p:cNvPicPr>
            <p:nvPr/>
          </p:nvPicPr>
          <p:blipFill>
            <a:blip r:embed="rId7" cstate="email"/>
            <a:stretch>
              <a:fillRect/>
            </a:stretch>
          </p:blipFill>
          <p:spPr bwMode="auto">
            <a:xfrm>
              <a:off x="2885" y="2026"/>
              <a:ext cx="593" cy="593"/>
            </a:xfrm>
            <a:prstGeom prst="rect">
              <a:avLst/>
            </a:prstGeom>
            <a:noFill/>
            <a:effectLst>
              <a:outerShdw dist="35921" dir="2700000" algn="ctr" rotWithShape="0">
                <a:schemeClr val="tx1"/>
              </a:outerShdw>
            </a:effectLst>
          </p:spPr>
        </p:pic>
      </p:grpSp>
      <p:grpSp>
        <p:nvGrpSpPr>
          <p:cNvPr id="6" name="Group 18"/>
          <p:cNvGrpSpPr>
            <a:grpSpLocks/>
          </p:cNvGrpSpPr>
          <p:nvPr/>
        </p:nvGrpSpPr>
        <p:grpSpPr bwMode="auto">
          <a:xfrm>
            <a:off x="4572000" y="4714884"/>
            <a:ext cx="1693863" cy="928688"/>
            <a:chOff x="2984" y="2854"/>
            <a:chExt cx="1067" cy="585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376851" name="_s1033"/>
            <p:cNvSpPr>
              <a:spLocks noChangeArrowheads="1"/>
            </p:cNvSpPr>
            <p:nvPr/>
          </p:nvSpPr>
          <p:spPr bwMode="auto">
            <a:xfrm>
              <a:off x="3471" y="2874"/>
              <a:ext cx="580" cy="520"/>
            </a:xfrm>
            <a:prstGeom prst="ellipse">
              <a:avLst/>
            </a:prstGeom>
            <a:noFill/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fontAlgn="auto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1400" b="1">
                  <a:solidFill>
                    <a:srgbClr val="FF0000"/>
                  </a:solidFill>
                  <a:cs typeface="Arial" pitchFamily="34" charset="0"/>
                </a:rPr>
                <a:t>Контроль</a:t>
              </a:r>
              <a:br>
                <a:rPr lang="ru-RU" sz="1400" b="1">
                  <a:solidFill>
                    <a:srgbClr val="FF0000"/>
                  </a:solidFill>
                  <a:cs typeface="Arial" pitchFamily="34" charset="0"/>
                </a:rPr>
              </a:br>
              <a:r>
                <a:rPr lang="ru-RU" sz="1400" b="1">
                  <a:solidFill>
                    <a:srgbClr val="FF0000"/>
                  </a:solidFill>
                  <a:cs typeface="Arial" pitchFamily="34" charset="0"/>
                </a:rPr>
                <a:t>системы</a:t>
              </a:r>
              <a:endParaRPr lang="en-US" sz="1400" b="1">
                <a:solidFill>
                  <a:srgbClr val="FF0000"/>
                </a:solidFill>
                <a:cs typeface="Arial" pitchFamily="34" charset="0"/>
              </a:endParaRPr>
            </a:p>
          </p:txBody>
        </p:sp>
        <p:pic>
          <p:nvPicPr>
            <p:cNvPr id="376852" name="Picture 20" descr="Tasks"/>
            <p:cNvPicPr>
              <a:picLocks noChangeAspect="1" noChangeArrowheads="1"/>
            </p:cNvPicPr>
            <p:nvPr/>
          </p:nvPicPr>
          <p:blipFill>
            <a:blip r:embed="rId8" cstate="email"/>
            <a:stretch>
              <a:fillRect/>
            </a:stretch>
          </p:blipFill>
          <p:spPr bwMode="auto">
            <a:xfrm>
              <a:off x="2984" y="2854"/>
              <a:ext cx="585" cy="585"/>
            </a:xfrm>
            <a:prstGeom prst="rect">
              <a:avLst/>
            </a:prstGeom>
            <a:noFill/>
            <a:effectLst>
              <a:outerShdw dist="35921" dir="2700000" algn="ctr" rotWithShape="0">
                <a:schemeClr val="tx1"/>
              </a:outerShdw>
            </a:effectLst>
          </p:spPr>
        </p:pic>
      </p:grpSp>
      <p:grpSp>
        <p:nvGrpSpPr>
          <p:cNvPr id="7" name="Group 21"/>
          <p:cNvGrpSpPr>
            <a:grpSpLocks/>
          </p:cNvGrpSpPr>
          <p:nvPr/>
        </p:nvGrpSpPr>
        <p:grpSpPr bwMode="auto">
          <a:xfrm>
            <a:off x="7151714" y="1528765"/>
            <a:ext cx="1063626" cy="1682751"/>
            <a:chOff x="4609" y="937"/>
            <a:chExt cx="670" cy="106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376854" name="_s1039"/>
            <p:cNvSpPr>
              <a:spLocks noChangeArrowheads="1"/>
            </p:cNvSpPr>
            <p:nvPr/>
          </p:nvSpPr>
          <p:spPr bwMode="auto">
            <a:xfrm>
              <a:off x="4609" y="1477"/>
              <a:ext cx="581" cy="520"/>
            </a:xfrm>
            <a:prstGeom prst="ellipse">
              <a:avLst/>
            </a:prstGeom>
            <a:noFill/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fontAlgn="auto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1400" b="1">
                  <a:solidFill>
                    <a:srgbClr val="FF0000"/>
                  </a:solidFill>
                  <a:cs typeface="Arial" pitchFamily="34" charset="0"/>
                </a:rPr>
                <a:t>Совместная </a:t>
              </a:r>
              <a:br>
                <a:rPr lang="ru-RU" sz="1400" b="1">
                  <a:solidFill>
                    <a:srgbClr val="FF0000"/>
                  </a:solidFill>
                  <a:cs typeface="Arial" pitchFamily="34" charset="0"/>
                </a:rPr>
              </a:br>
              <a:r>
                <a:rPr lang="ru-RU" sz="1400" b="1">
                  <a:solidFill>
                    <a:srgbClr val="FF0000"/>
                  </a:solidFill>
                  <a:cs typeface="Arial" pitchFamily="34" charset="0"/>
                </a:rPr>
                <a:t>работа</a:t>
              </a:r>
              <a:endParaRPr lang="en-US" sz="1400" b="1">
                <a:solidFill>
                  <a:srgbClr val="FF0000"/>
                </a:solidFill>
                <a:cs typeface="Arial" pitchFamily="34" charset="0"/>
              </a:endParaRPr>
            </a:p>
          </p:txBody>
        </p:sp>
        <p:pic>
          <p:nvPicPr>
            <p:cNvPr id="376856" name="Picture 24" descr="Yellow User sm"/>
            <p:cNvPicPr>
              <a:picLocks noChangeAspect="1" noChangeArrowheads="1"/>
            </p:cNvPicPr>
            <p:nvPr/>
          </p:nvPicPr>
          <p:blipFill>
            <a:blip r:embed="rId9" cstate="email"/>
            <a:stretch>
              <a:fillRect/>
            </a:stretch>
          </p:blipFill>
          <p:spPr bwMode="auto">
            <a:xfrm>
              <a:off x="4716" y="937"/>
              <a:ext cx="563" cy="563"/>
            </a:xfrm>
            <a:prstGeom prst="rect">
              <a:avLst/>
            </a:prstGeom>
            <a:noFill/>
            <a:effectLst>
              <a:outerShdw dist="35921" dir="2700000" algn="ctr" rotWithShape="0">
                <a:schemeClr val="tx1"/>
              </a:outerShdw>
            </a:effectLst>
          </p:spPr>
        </p:pic>
      </p:grpSp>
      <p:grpSp>
        <p:nvGrpSpPr>
          <p:cNvPr id="9" name="Group 26"/>
          <p:cNvGrpSpPr>
            <a:grpSpLocks/>
          </p:cNvGrpSpPr>
          <p:nvPr/>
        </p:nvGrpSpPr>
        <p:grpSpPr bwMode="auto">
          <a:xfrm>
            <a:off x="6715140" y="4429132"/>
            <a:ext cx="1112839" cy="1600201"/>
            <a:chOff x="4285" y="2762"/>
            <a:chExt cx="701" cy="1008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376859" name="_s1035"/>
            <p:cNvSpPr>
              <a:spLocks noChangeArrowheads="1"/>
            </p:cNvSpPr>
            <p:nvPr/>
          </p:nvSpPr>
          <p:spPr bwMode="auto">
            <a:xfrm>
              <a:off x="4285" y="2762"/>
              <a:ext cx="581" cy="520"/>
            </a:xfrm>
            <a:prstGeom prst="ellipse">
              <a:avLst/>
            </a:prstGeom>
            <a:noFill/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fontAlgn="auto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400" b="1">
                  <a:solidFill>
                    <a:srgbClr val="FF0000"/>
                  </a:solidFill>
                  <a:cs typeface="Arial" pitchFamily="34" charset="0"/>
                </a:rPr>
                <a:t>Intranet/Internet</a:t>
              </a:r>
            </a:p>
          </p:txBody>
        </p:sp>
        <p:pic>
          <p:nvPicPr>
            <p:cNvPr id="376860" name="Picture 28" descr="XP icon window"/>
            <p:cNvPicPr>
              <a:picLocks noChangeAspect="1" noChangeArrowheads="1"/>
            </p:cNvPicPr>
            <p:nvPr/>
          </p:nvPicPr>
          <p:blipFill>
            <a:blip r:embed="rId10" cstate="email"/>
            <a:stretch>
              <a:fillRect/>
            </a:stretch>
          </p:blipFill>
          <p:spPr bwMode="auto">
            <a:xfrm>
              <a:off x="4323" y="3107"/>
              <a:ext cx="663" cy="663"/>
            </a:xfrm>
            <a:prstGeom prst="rect">
              <a:avLst/>
            </a:prstGeom>
            <a:noFill/>
            <a:effectLst>
              <a:outerShdw dist="35921" dir="2700000" algn="ctr" rotWithShape="0">
                <a:schemeClr val="tx1"/>
              </a:outerShdw>
            </a:effectLst>
          </p:spPr>
        </p:pic>
      </p:grpSp>
      <p:sp>
        <p:nvSpPr>
          <p:cNvPr id="376862" name="Text Box 30"/>
          <p:cNvSpPr txBox="1">
            <a:spLocks noChangeArrowheads="1"/>
          </p:cNvSpPr>
          <p:nvPr/>
        </p:nvSpPr>
        <p:spPr bwMode="auto">
          <a:xfrm>
            <a:off x="357188" y="1357313"/>
            <a:ext cx="3500437" cy="4413250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290513" indent="-290513" eaLnBrk="0" fontAlgn="auto" hangingPunct="0">
              <a:lnSpc>
                <a:spcPct val="90000"/>
              </a:lnSpc>
              <a:spcBef>
                <a:spcPct val="30000"/>
              </a:spcBef>
              <a:spcAft>
                <a:spcPts val="0"/>
              </a:spcAft>
              <a:buClr>
                <a:schemeClr val="tx2"/>
              </a:buClr>
              <a:buSzPct val="75000"/>
              <a:buFont typeface="Wingdings" pitchFamily="2" charset="2"/>
              <a:buNone/>
              <a:defRPr/>
            </a:pPr>
            <a:r>
              <a:rPr lang="ru-RU" sz="2000" dirty="0">
                <a:solidFill>
                  <a:schemeClr val="bg2">
                    <a:lumMod val="25000"/>
                  </a:schemeClr>
                </a:solidFill>
                <a:cs typeface="Arial" pitchFamily="34" charset="0"/>
              </a:rPr>
              <a:t>Наше понимание</a:t>
            </a:r>
            <a:r>
              <a:rPr lang="en-US" sz="2000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Arial" pitchFamily="34" charset="0"/>
              </a:rPr>
              <a:t> </a:t>
            </a:r>
            <a:r>
              <a:rPr lang="ru-RU" sz="2400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Arial" pitchFamily="34" charset="0"/>
              </a:rPr>
              <a:t>КМИС</a:t>
            </a:r>
            <a:endParaRPr lang="en-US" sz="2400" dirty="0">
              <a:solidFill>
                <a:schemeClr val="bg2">
                  <a:lumMod val="25000"/>
                </a:schemeClr>
              </a:solidFill>
              <a:effectLst>
                <a:outerShdw blurRad="38100" dist="38100" dir="2700000" algn="tl">
                  <a:srgbClr val="C0C0C0"/>
                </a:outerShdw>
              </a:effectLst>
              <a:cs typeface="Arial" pitchFamily="34" charset="0"/>
            </a:endParaRPr>
          </a:p>
          <a:p>
            <a:pPr marL="290513" indent="-290513" eaLnBrk="0" fontAlgn="auto" hangingPunct="0">
              <a:lnSpc>
                <a:spcPct val="90000"/>
              </a:lnSpc>
              <a:spcBef>
                <a:spcPct val="30000"/>
              </a:spcBef>
              <a:spcAft>
                <a:spcPts val="0"/>
              </a:spcAft>
              <a:buClr>
                <a:srgbClr val="FF6600"/>
              </a:buClr>
              <a:buSzPct val="75000"/>
              <a:buFont typeface="Wingdings" pitchFamily="2" charset="2"/>
              <a:buChar char="n"/>
              <a:defRPr/>
            </a:pPr>
            <a:r>
              <a:rPr lang="ru-RU" b="1" dirty="0">
                <a:solidFill>
                  <a:srgbClr val="FF0000"/>
                </a:solidFill>
                <a:cs typeface="Arial" pitchFamily="34" charset="0"/>
              </a:rPr>
              <a:t>Полный спектр</a:t>
            </a:r>
            <a:r>
              <a:rPr lang="ru-RU" dirty="0">
                <a:solidFill>
                  <a:srgbClr val="FF0000"/>
                </a:solidFill>
                <a:cs typeface="Arial" pitchFamily="34" charset="0"/>
              </a:rPr>
              <a:t> </a:t>
            </a:r>
            <a:r>
              <a:rPr lang="ru-RU" dirty="0">
                <a:solidFill>
                  <a:schemeClr val="bg2">
                    <a:lumMod val="25000"/>
                  </a:schemeClr>
                </a:solidFill>
                <a:cs typeface="Arial" pitchFamily="34" charset="0"/>
              </a:rPr>
              <a:t>требуемых для ЛПУ программ сосредоточен </a:t>
            </a:r>
            <a:r>
              <a:rPr lang="ru-RU" b="1" dirty="0">
                <a:solidFill>
                  <a:srgbClr val="FF0000"/>
                </a:solidFill>
                <a:cs typeface="Arial" pitchFamily="34" charset="0"/>
              </a:rPr>
              <a:t>в единой системе</a:t>
            </a:r>
            <a:endParaRPr lang="en-US" b="1" dirty="0">
              <a:solidFill>
                <a:srgbClr val="FF0000"/>
              </a:solidFill>
              <a:cs typeface="Arial" pitchFamily="34" charset="0"/>
            </a:endParaRPr>
          </a:p>
          <a:p>
            <a:pPr marL="290513" indent="-290513" eaLnBrk="0" fontAlgn="auto" hangingPunct="0">
              <a:lnSpc>
                <a:spcPct val="90000"/>
              </a:lnSpc>
              <a:spcBef>
                <a:spcPct val="30000"/>
              </a:spcBef>
              <a:spcAft>
                <a:spcPts val="0"/>
              </a:spcAft>
              <a:buClr>
                <a:srgbClr val="FF6600"/>
              </a:buClr>
              <a:buSzPct val="75000"/>
              <a:buFont typeface="Wingdings" pitchFamily="2" charset="2"/>
              <a:buChar char="n"/>
              <a:defRPr/>
            </a:pPr>
            <a:r>
              <a:rPr lang="ru-RU" dirty="0">
                <a:solidFill>
                  <a:schemeClr val="bg2">
                    <a:lumMod val="25000"/>
                  </a:schemeClr>
                </a:solidFill>
                <a:cs typeface="Arial" pitchFamily="34" charset="0"/>
              </a:rPr>
              <a:t>Все, что нужно для работы пользователя, функционирует в </a:t>
            </a:r>
            <a:r>
              <a:rPr lang="ru-RU" b="1" dirty="0">
                <a:solidFill>
                  <a:srgbClr val="FF0000"/>
                </a:solidFill>
                <a:cs typeface="Arial" pitchFamily="34" charset="0"/>
              </a:rPr>
              <a:t>одном программном пространстве</a:t>
            </a:r>
            <a:endParaRPr lang="en-US" b="1" dirty="0">
              <a:solidFill>
                <a:srgbClr val="FF0000"/>
              </a:solidFill>
              <a:cs typeface="Arial" pitchFamily="34" charset="0"/>
            </a:endParaRPr>
          </a:p>
          <a:p>
            <a:pPr marL="290513" indent="-290513" eaLnBrk="0" fontAlgn="auto" hangingPunct="0">
              <a:lnSpc>
                <a:spcPct val="90000"/>
              </a:lnSpc>
              <a:spcBef>
                <a:spcPct val="30000"/>
              </a:spcBef>
              <a:spcAft>
                <a:spcPts val="0"/>
              </a:spcAft>
              <a:buClr>
                <a:srgbClr val="FF6600"/>
              </a:buClr>
              <a:buSzPct val="75000"/>
              <a:buFont typeface="Wingdings" pitchFamily="2" charset="2"/>
              <a:buChar char="n"/>
              <a:defRPr/>
            </a:pPr>
            <a:r>
              <a:rPr lang="ru-RU" dirty="0">
                <a:solidFill>
                  <a:schemeClr val="bg2">
                    <a:lumMod val="25000"/>
                  </a:schemeClr>
                </a:solidFill>
                <a:cs typeface="Arial" pitchFamily="34" charset="0"/>
              </a:rPr>
              <a:t>Каждый пользователь вносит </a:t>
            </a:r>
            <a:r>
              <a:rPr lang="ru-RU" b="1" dirty="0">
                <a:solidFill>
                  <a:srgbClr val="FF0000"/>
                </a:solidFill>
                <a:cs typeface="Arial" pitchFamily="34" charset="0"/>
              </a:rPr>
              <a:t>только «свою» </a:t>
            </a:r>
            <a:r>
              <a:rPr lang="ru-RU" dirty="0">
                <a:solidFill>
                  <a:schemeClr val="bg2">
                    <a:lumMod val="25000"/>
                  </a:schemeClr>
                </a:solidFill>
                <a:cs typeface="Arial" pitchFamily="34" charset="0"/>
              </a:rPr>
              <a:t>информацию, но получает доступ к </a:t>
            </a:r>
            <a:r>
              <a:rPr lang="ru-RU" b="1" dirty="0">
                <a:solidFill>
                  <a:srgbClr val="FF0000"/>
                </a:solidFill>
                <a:cs typeface="Arial" pitchFamily="34" charset="0"/>
              </a:rPr>
              <a:t>любым необходимым ему данным</a:t>
            </a:r>
            <a:endParaRPr lang="en-US" b="1" dirty="0">
              <a:solidFill>
                <a:srgbClr val="FF0000"/>
              </a:solidFill>
              <a:cs typeface="Arial" pitchFamily="34" charset="0"/>
            </a:endParaRPr>
          </a:p>
        </p:txBody>
      </p:sp>
      <p:pic>
        <p:nvPicPr>
          <p:cNvPr id="376863" name="Picture 31" descr="GEL Wide Arrow with Fade steel-gray"/>
          <p:cNvPicPr>
            <a:picLocks noChangeAspect="1" noChangeArrowheads="1"/>
          </p:cNvPicPr>
          <p:nvPr/>
        </p:nvPicPr>
        <p:blipFill>
          <a:blip r:embed="rId11" cstate="email"/>
          <a:srcRect/>
          <a:stretch>
            <a:fillRect/>
          </a:stretch>
        </p:blipFill>
        <p:spPr bwMode="auto">
          <a:xfrm>
            <a:off x="6972303" y="3581403"/>
            <a:ext cx="608012" cy="287338"/>
          </a:xfrm>
          <a:prstGeom prst="rect">
            <a:avLst/>
          </a:prstGeom>
          <a:noFill/>
          <a:effectLst>
            <a:outerShdw dist="35921" dir="2700000" algn="ctr" rotWithShape="0">
              <a:schemeClr val="tx1"/>
            </a:outerShdw>
          </a:effectLst>
        </p:spPr>
      </p:pic>
      <p:pic>
        <p:nvPicPr>
          <p:cNvPr id="376864" name="Picture 32" descr="GEL Wide Arrow with Fade steel-gray"/>
          <p:cNvPicPr>
            <a:picLocks noChangeAspect="1" noChangeArrowheads="1"/>
          </p:cNvPicPr>
          <p:nvPr/>
        </p:nvPicPr>
        <p:blipFill>
          <a:blip r:embed="rId12" cstate="email"/>
          <a:srcRect/>
          <a:stretch>
            <a:fillRect/>
          </a:stretch>
        </p:blipFill>
        <p:spPr bwMode="auto">
          <a:xfrm>
            <a:off x="5311778" y="3581403"/>
            <a:ext cx="608012" cy="287338"/>
          </a:xfrm>
          <a:prstGeom prst="rect">
            <a:avLst/>
          </a:prstGeom>
          <a:noFill/>
          <a:effectLst>
            <a:outerShdw dist="35921" dir="2700000" algn="ctr" rotWithShape="0">
              <a:schemeClr val="tx1"/>
            </a:outerShdw>
          </a:effectLst>
        </p:spPr>
      </p:pic>
      <p:pic>
        <p:nvPicPr>
          <p:cNvPr id="376865" name="Picture 33" descr="GEL Wide Arrow with Fade steel-gray"/>
          <p:cNvPicPr>
            <a:picLocks noChangeAspect="1" noChangeArrowheads="1"/>
          </p:cNvPicPr>
          <p:nvPr/>
        </p:nvPicPr>
        <p:blipFill>
          <a:blip r:embed="rId13" cstate="email"/>
          <a:srcRect/>
          <a:stretch>
            <a:fillRect/>
          </a:stretch>
        </p:blipFill>
        <p:spPr bwMode="auto">
          <a:xfrm>
            <a:off x="6303965" y="2603503"/>
            <a:ext cx="287338" cy="608013"/>
          </a:xfrm>
          <a:prstGeom prst="rect">
            <a:avLst/>
          </a:prstGeom>
          <a:noFill/>
          <a:effectLst>
            <a:outerShdw dist="35921" dir="2700000" algn="ctr" rotWithShape="0">
              <a:schemeClr val="tx1"/>
            </a:outerShdw>
          </a:effectLst>
        </p:spPr>
      </p:pic>
      <p:pic>
        <p:nvPicPr>
          <p:cNvPr id="376866" name="Picture 34" descr="GEL Wide Arrow with Fade steel-gray"/>
          <p:cNvPicPr>
            <a:picLocks noChangeAspect="1" noChangeArrowheads="1"/>
          </p:cNvPicPr>
          <p:nvPr/>
        </p:nvPicPr>
        <p:blipFill>
          <a:blip r:embed="rId11" cstate="email"/>
          <a:srcRect/>
          <a:stretch>
            <a:fillRect/>
          </a:stretch>
        </p:blipFill>
        <p:spPr bwMode="auto">
          <a:xfrm rot="29186142">
            <a:off x="5708653" y="4295778"/>
            <a:ext cx="608012" cy="287338"/>
          </a:xfrm>
          <a:prstGeom prst="rect">
            <a:avLst/>
          </a:prstGeom>
          <a:noFill/>
          <a:effectLst>
            <a:outerShdw dist="35921" dir="2700000" algn="ctr" rotWithShape="0">
              <a:schemeClr val="tx1"/>
            </a:outerShdw>
          </a:effectLst>
        </p:spPr>
      </p:pic>
      <p:pic>
        <p:nvPicPr>
          <p:cNvPr id="376867" name="Picture 35" descr="GEL Wide Arrow with Fade steel-gray"/>
          <p:cNvPicPr>
            <a:picLocks noChangeAspect="1" noChangeArrowheads="1"/>
          </p:cNvPicPr>
          <p:nvPr/>
        </p:nvPicPr>
        <p:blipFill>
          <a:blip r:embed="rId11" cstate="email"/>
          <a:srcRect/>
          <a:stretch>
            <a:fillRect/>
          </a:stretch>
        </p:blipFill>
        <p:spPr bwMode="auto">
          <a:xfrm rot="3240000">
            <a:off x="6551615" y="4294191"/>
            <a:ext cx="608013" cy="287337"/>
          </a:xfrm>
          <a:prstGeom prst="rect">
            <a:avLst/>
          </a:prstGeom>
          <a:noFill/>
          <a:effectLst>
            <a:outerShdw dist="35921" dir="2700000" algn="ctr" rotWithShape="0">
              <a:schemeClr val="tx1"/>
            </a:outerShdw>
          </a:effectLst>
        </p:spPr>
      </p:pic>
      <p:pic>
        <p:nvPicPr>
          <p:cNvPr id="376868" name="Picture 36" descr="GEL Wide Arrow with Fade steel-gray"/>
          <p:cNvPicPr>
            <a:picLocks noChangeAspect="1" noChangeArrowheads="1"/>
          </p:cNvPicPr>
          <p:nvPr/>
        </p:nvPicPr>
        <p:blipFill>
          <a:blip r:embed="rId11" cstate="email"/>
          <a:srcRect/>
          <a:stretch>
            <a:fillRect/>
          </a:stretch>
        </p:blipFill>
        <p:spPr bwMode="auto">
          <a:xfrm rot="13500000">
            <a:off x="5543552" y="2982916"/>
            <a:ext cx="608013" cy="287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45791" dir="2021404" algn="ctr" rotWithShape="0">
              <a:schemeClr val="tx1"/>
            </a:outerShdw>
          </a:effectLst>
        </p:spPr>
      </p:pic>
      <p:pic>
        <p:nvPicPr>
          <p:cNvPr id="376869" name="Picture 37" descr="GEL Wide Arrow with Fade steel-gray"/>
          <p:cNvPicPr>
            <a:picLocks noChangeAspect="1" noChangeArrowheads="1"/>
          </p:cNvPicPr>
          <p:nvPr/>
        </p:nvPicPr>
        <p:blipFill>
          <a:blip r:embed="rId11" cstate="email"/>
          <a:srcRect/>
          <a:stretch>
            <a:fillRect/>
          </a:stretch>
        </p:blipFill>
        <p:spPr bwMode="auto">
          <a:xfrm rot="18900000">
            <a:off x="6732590" y="2982916"/>
            <a:ext cx="608013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tx1"/>
            </a:outerShdw>
          </a:effectLst>
        </p:spPr>
      </p:pic>
      <p:sp>
        <p:nvSpPr>
          <p:cNvPr id="376870" name="Rectangle 38"/>
          <p:cNvSpPr>
            <a:spLocks noGrp="1" noChangeArrowheads="1"/>
          </p:cNvSpPr>
          <p:nvPr>
            <p:ph type="title"/>
          </p:nvPr>
        </p:nvSpPr>
        <p:spPr>
          <a:xfrm>
            <a:off x="96822" y="214290"/>
            <a:ext cx="8305800" cy="581772"/>
          </a:xfrm>
        </p:spPr>
        <p:txBody>
          <a:bodyPr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4000" dirty="0" smtClean="0"/>
              <a:t>Комплексность всей системы</a:t>
            </a:r>
            <a:endParaRPr lang="ru-RU" sz="4000" dirty="0"/>
          </a:p>
        </p:txBody>
      </p:sp>
      <p:pic>
        <p:nvPicPr>
          <p:cNvPr id="39" name="Рисунок 38" descr="001.jpg"/>
          <p:cNvPicPr>
            <a:picLocks noChangeAspect="1"/>
          </p:cNvPicPr>
          <p:nvPr/>
        </p:nvPicPr>
        <p:blipFill>
          <a:blip r:embed="rId14" cstate="email"/>
          <a:stretch>
            <a:fillRect/>
          </a:stretch>
        </p:blipFill>
        <p:spPr bwMode="auto">
          <a:xfrm>
            <a:off x="5786446" y="3000372"/>
            <a:ext cx="1314456" cy="13144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6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768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768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768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68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768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768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768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6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768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768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768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000"/>
                            </p:stCondLst>
                            <p:childTnLst>
                              <p:par>
                                <p:cTn id="40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500"/>
                            </p:stCondLst>
                            <p:childTnLst>
                              <p:par>
                                <p:cTn id="46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68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768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768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768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000"/>
                            </p:stCondLst>
                            <p:childTnLst>
                              <p:par>
                                <p:cTn id="52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500"/>
                            </p:stCondLst>
                            <p:childTnLst>
                              <p:par>
                                <p:cTn id="58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6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768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768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768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000"/>
                            </p:stCondLst>
                            <p:childTnLst>
                              <p:par>
                                <p:cTn id="64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500"/>
                            </p:stCondLst>
                            <p:childTnLst>
                              <p:par>
                                <p:cTn id="70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6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768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768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3768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6000"/>
                            </p:stCondLst>
                            <p:childTnLst>
                              <p:par>
                                <p:cTn id="76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6500"/>
                            </p:stCondLst>
                            <p:childTnLst>
                              <p:par>
                                <p:cTn id="82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68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3768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3768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3768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7000"/>
                            </p:stCondLst>
                            <p:childTnLst>
                              <p:par>
                                <p:cTn id="88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7500"/>
                            </p:stCondLst>
                            <p:childTnLst>
                              <p:par>
                                <p:cTn id="94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68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3768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3768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3768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686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142852"/>
            <a:ext cx="8786874" cy="714380"/>
          </a:xfrm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/>
              <a:t>Приоритет  документооборота</a:t>
            </a:r>
            <a:endParaRPr lang="ru-RU" dirty="0"/>
          </a:p>
        </p:txBody>
      </p:sp>
      <p:pic>
        <p:nvPicPr>
          <p:cNvPr id="3" name="Рисунок 2" descr="Рисунок1.pn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000250" y="1357313"/>
            <a:ext cx="4735513" cy="4764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 descr="j0409117.jp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3571875" y="2643188"/>
            <a:ext cx="1546225" cy="2243137"/>
          </a:xfrm>
          <a:prstGeom prst="rect">
            <a:avLst/>
          </a:prstGeom>
          <a:ln w="19050">
            <a:solidFill>
              <a:schemeClr val="bg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Picture 5" descr="headline quote style 5 square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478213" y="4572000"/>
            <a:ext cx="1785937" cy="100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 Box 30"/>
          <p:cNvSpPr txBox="1">
            <a:spLocks noChangeArrowheads="1"/>
          </p:cNvSpPr>
          <p:nvPr/>
        </p:nvSpPr>
        <p:spPr bwMode="auto">
          <a:xfrm>
            <a:off x="3500438" y="4649788"/>
            <a:ext cx="1714500" cy="830997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5000"/>
              <a:buFont typeface="Wingdings" pitchFamily="2" charset="2"/>
              <a:buNone/>
              <a:defRPr/>
            </a:pPr>
            <a:r>
              <a:rPr lang="ru-RU" sz="1600" dirty="0">
                <a:solidFill>
                  <a:schemeClr val="bg2">
                    <a:lumMod val="25000"/>
                  </a:schemeClr>
                </a:solidFill>
                <a:ea typeface="Tahoma" pitchFamily="34" charset="0"/>
                <a:cs typeface="Arial" pitchFamily="34" charset="0"/>
              </a:rPr>
              <a:t>Автоматизация</a:t>
            </a:r>
          </a:p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5000"/>
              <a:buFont typeface="Wingdings" pitchFamily="2" charset="2"/>
              <a:buNone/>
              <a:defRPr/>
            </a:pPr>
            <a:r>
              <a:rPr lang="ru-RU" sz="1600" dirty="0" smtClean="0">
                <a:solidFill>
                  <a:schemeClr val="bg2">
                    <a:lumMod val="25000"/>
                  </a:schemeClr>
                </a:solidFill>
                <a:ea typeface="Tahoma" pitchFamily="34" charset="0"/>
                <a:cs typeface="Arial" pitchFamily="34" charset="0"/>
              </a:rPr>
              <a:t>работы врача и медсестры</a:t>
            </a:r>
            <a:endParaRPr lang="en-US" sz="1400" dirty="0">
              <a:solidFill>
                <a:schemeClr val="bg2">
                  <a:lumMod val="25000"/>
                </a:schemeClr>
              </a:solidFill>
              <a:ea typeface="Tahoma" pitchFamily="34" charset="0"/>
              <a:cs typeface="Arial" pitchFamily="34" charset="0"/>
            </a:endParaRPr>
          </a:p>
        </p:txBody>
      </p:sp>
      <p:sp>
        <p:nvSpPr>
          <p:cNvPr id="8" name="Text Box 30"/>
          <p:cNvSpPr txBox="1">
            <a:spLocks noChangeArrowheads="1"/>
          </p:cNvSpPr>
          <p:nvPr/>
        </p:nvSpPr>
        <p:spPr bwMode="auto">
          <a:xfrm>
            <a:off x="49091" y="6167071"/>
            <a:ext cx="9001125" cy="584775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fontAlgn="auto" hangingPunct="0"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5000"/>
              <a:buFont typeface="Wingdings" pitchFamily="2" charset="2"/>
              <a:buNone/>
              <a:defRPr/>
            </a:pPr>
            <a:r>
              <a:rPr lang="ru-RU" sz="1600" dirty="0" smtClean="0">
                <a:solidFill>
                  <a:schemeClr val="tx2">
                    <a:lumMod val="75000"/>
                  </a:schemeClr>
                </a:solidFill>
                <a:ea typeface="Tahoma" pitchFamily="34" charset="0"/>
                <a:cs typeface="Arial" pitchFamily="34" charset="0"/>
              </a:rPr>
              <a:t>Медицинский электронный документооборот – основа основ системы. На результатах внедрения ЭИБ и ЭАК строится работа других модулей – статистики, ФЭС, управления ЛПУ</a:t>
            </a:r>
            <a:endParaRPr lang="en-US" sz="1400" dirty="0">
              <a:solidFill>
                <a:schemeClr val="tx2">
                  <a:lumMod val="75000"/>
                </a:schemeClr>
              </a:solidFill>
              <a:ea typeface="Tahoma" pitchFamily="34" charset="0"/>
              <a:cs typeface="Arial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214563" y="1785938"/>
            <a:ext cx="1714500" cy="9239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Финансовый  учет и контроль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4929188" y="1785938"/>
            <a:ext cx="1714500" cy="9239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Статистиче-ская</a:t>
            </a:r>
            <a:r>
              <a:rPr lang="ru-RU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 отчетность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957763" y="4600575"/>
            <a:ext cx="1714500" cy="9223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Информа</a:t>
            </a:r>
            <a:r>
              <a:rPr lang="ru-RU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- </a:t>
            </a:r>
            <a:r>
              <a:rPr lang="ru-RU" b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ционный</a:t>
            </a:r>
            <a:r>
              <a:rPr lang="ru-RU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 обмен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2143125" y="4506913"/>
            <a:ext cx="1714500" cy="12001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Админист-ративный</a:t>
            </a:r>
            <a:r>
              <a:rPr lang="ru-RU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 контроль ЛПУ</a:t>
            </a:r>
          </a:p>
        </p:txBody>
      </p:sp>
      <p:pic>
        <p:nvPicPr>
          <p:cNvPr id="13" name="Рисунок 12" descr="calculator_256.png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285720" y="500042"/>
            <a:ext cx="2438400" cy="2438400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4" name="Рисунок 13" descr="caution_256.png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0" y="3643314"/>
            <a:ext cx="2438400" cy="2438400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6" name="Рисунок 15" descr="reload_256.png"/>
          <p:cNvPicPr>
            <a:picLocks noChangeAspect="1"/>
          </p:cNvPicPr>
          <p:nvPr/>
        </p:nvPicPr>
        <p:blipFill>
          <a:blip r:embed="rId7" cstate="email"/>
          <a:stretch>
            <a:fillRect/>
          </a:stretch>
        </p:blipFill>
        <p:spPr>
          <a:xfrm>
            <a:off x="6500826" y="3929066"/>
            <a:ext cx="2438400" cy="2438400"/>
          </a:xfrm>
          <a:prstGeom prst="rect">
            <a:avLst/>
          </a:prstGeom>
        </p:spPr>
      </p:pic>
      <p:pic>
        <p:nvPicPr>
          <p:cNvPr id="17" name="Рисунок 16" descr="statistic_256.png"/>
          <p:cNvPicPr>
            <a:picLocks noChangeAspect="1"/>
          </p:cNvPicPr>
          <p:nvPr/>
        </p:nvPicPr>
        <p:blipFill>
          <a:blip r:embed="rId8" cstate="email"/>
          <a:stretch>
            <a:fillRect/>
          </a:stretch>
        </p:blipFill>
        <p:spPr>
          <a:xfrm>
            <a:off x="6572264" y="928670"/>
            <a:ext cx="2143140" cy="2143140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000"/>
                            </p:stCondLst>
                            <p:childTnLst>
                              <p:par>
                                <p:cTn id="14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500"/>
                            </p:stCondLst>
                            <p:childTnLst>
                              <p:par>
                                <p:cTn id="2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000"/>
                            </p:stCondLst>
                            <p:childTnLst>
                              <p:par>
                                <p:cTn id="31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500"/>
                            </p:stCondLst>
                            <p:childTnLst>
                              <p:par>
                                <p:cTn id="36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0"/>
                            </p:stCondLst>
                            <p:childTnLst>
                              <p:par>
                                <p:cTn id="41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500"/>
                            </p:stCondLst>
                            <p:childTnLst>
                              <p:par>
                                <p:cTn id="46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6000"/>
                            </p:stCondLst>
                            <p:childTnLst>
                              <p:par>
                                <p:cTn id="51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8210" name="Rectangle 2"/>
          <p:cNvSpPr>
            <a:spLocks noGrp="1" noChangeArrowheads="1"/>
          </p:cNvSpPr>
          <p:nvPr>
            <p:ph type="title"/>
          </p:nvPr>
        </p:nvSpPr>
        <p:spPr>
          <a:xfrm>
            <a:off x="142844" y="357166"/>
            <a:ext cx="7358114" cy="431800"/>
          </a:xfrm>
        </p:spPr>
        <p:txBody>
          <a:bodyPr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4400" dirty="0"/>
              <a:t>Доступ всегда и </a:t>
            </a:r>
            <a:r>
              <a:rPr lang="ru-RU" sz="4400" dirty="0" smtClean="0"/>
              <a:t>везде</a:t>
            </a:r>
            <a:endParaRPr lang="ru-RU" sz="4400" dirty="0"/>
          </a:p>
        </p:txBody>
      </p:sp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6280149" y="3867150"/>
            <a:ext cx="2578100" cy="2692400"/>
            <a:chOff x="3841" y="2222"/>
            <a:chExt cx="1624" cy="1696"/>
          </a:xfrm>
        </p:grpSpPr>
        <p:pic>
          <p:nvPicPr>
            <p:cNvPr id="17438" name="Picture 4" descr="666-5"/>
            <p:cNvPicPr>
              <a:picLocks noChangeAspect="1" noChangeArrowheads="1"/>
            </p:cNvPicPr>
            <p:nvPr/>
          </p:nvPicPr>
          <p:blipFill>
            <a:blip r:embed="rId2" cstate="email"/>
            <a:stretch>
              <a:fillRect/>
            </a:stretch>
          </p:blipFill>
          <p:spPr bwMode="auto">
            <a:xfrm>
              <a:off x="4036" y="2222"/>
              <a:ext cx="1244" cy="12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7439" name="Text Box 5"/>
            <p:cNvSpPr txBox="1">
              <a:spLocks noChangeArrowheads="1"/>
            </p:cNvSpPr>
            <p:nvPr/>
          </p:nvSpPr>
          <p:spPr bwMode="auto">
            <a:xfrm>
              <a:off x="3841" y="3476"/>
              <a:ext cx="1624" cy="442"/>
            </a:xfrm>
            <a:prstGeom prst="rect">
              <a:avLst/>
            </a:prstGeom>
            <a:solidFill>
              <a:srgbClr val="FFFFCC">
                <a:alpha val="52156"/>
              </a:srgbClr>
            </a:solidFill>
            <a:ln w="12700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2000">
                  <a:cs typeface="Arial" pitchFamily="34" charset="0"/>
                </a:rPr>
                <a:t>Offline</a:t>
              </a:r>
              <a:r>
                <a:rPr lang="ru-RU" sz="2000">
                  <a:cs typeface="Arial" pitchFamily="34" charset="0"/>
                </a:rPr>
                <a:t>-</a:t>
              </a:r>
              <a:r>
                <a:rPr lang="en-US" sz="2000">
                  <a:cs typeface="Arial" pitchFamily="34" charset="0"/>
                </a:rPr>
                <a:t> </a:t>
              </a:r>
              <a:r>
                <a:rPr lang="ru-RU" sz="2000">
                  <a:cs typeface="Arial" pitchFamily="34" charset="0"/>
                </a:rPr>
                <a:t>доступ с ноутбука</a:t>
              </a:r>
            </a:p>
          </p:txBody>
        </p:sp>
      </p:grpSp>
      <p:pic>
        <p:nvPicPr>
          <p:cNvPr id="478214" name="Picture 6" descr="big-doctor053-l"/>
          <p:cNvPicPr>
            <a:picLocks noChangeAspect="1" noChangeArrowheads="1"/>
          </p:cNvPicPr>
          <p:nvPr/>
        </p:nvPicPr>
        <p:blipFill>
          <a:blip r:embed="rId3" cstate="email"/>
          <a:stretch>
            <a:fillRect/>
          </a:stretch>
        </p:blipFill>
        <p:spPr bwMode="auto">
          <a:xfrm>
            <a:off x="3143250" y="2131219"/>
            <a:ext cx="2819400" cy="281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6134101" y="1214438"/>
            <a:ext cx="1638300" cy="1897062"/>
            <a:chOff x="2264" y="2178"/>
            <a:chExt cx="1032" cy="1195"/>
          </a:xfrm>
        </p:grpSpPr>
        <p:pic>
          <p:nvPicPr>
            <p:cNvPr id="17436" name="Picture 8" descr="news121527"/>
            <p:cNvPicPr>
              <a:picLocks noChangeAspect="1" noChangeArrowheads="1"/>
            </p:cNvPicPr>
            <p:nvPr/>
          </p:nvPicPr>
          <p:blipFill>
            <a:blip r:embed="rId4" cstate="email"/>
            <a:stretch>
              <a:fillRect/>
            </a:stretch>
          </p:blipFill>
          <p:spPr bwMode="auto">
            <a:xfrm>
              <a:off x="2312" y="2178"/>
              <a:ext cx="922" cy="9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7437" name="Text Box 9"/>
            <p:cNvSpPr txBox="1">
              <a:spLocks noChangeArrowheads="1"/>
            </p:cNvSpPr>
            <p:nvPr/>
          </p:nvSpPr>
          <p:spPr bwMode="auto">
            <a:xfrm>
              <a:off x="2264" y="3123"/>
              <a:ext cx="1032" cy="250"/>
            </a:xfrm>
            <a:prstGeom prst="rect">
              <a:avLst/>
            </a:prstGeom>
            <a:solidFill>
              <a:srgbClr val="FFFFCC">
                <a:alpha val="52156"/>
              </a:srgbClr>
            </a:solidFill>
            <a:ln w="12700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ru-RU" sz="2000">
                  <a:cs typeface="Arial" pitchFamily="34" charset="0"/>
                </a:rPr>
                <a:t>ПК</a:t>
              </a:r>
            </a:p>
          </p:txBody>
        </p:sp>
      </p:grpSp>
      <p:grpSp>
        <p:nvGrpSpPr>
          <p:cNvPr id="4" name="Group 10"/>
          <p:cNvGrpSpPr>
            <a:grpSpLocks/>
          </p:cNvGrpSpPr>
          <p:nvPr/>
        </p:nvGrpSpPr>
        <p:grpSpPr bwMode="auto">
          <a:xfrm>
            <a:off x="682625" y="1419226"/>
            <a:ext cx="2578100" cy="2265363"/>
            <a:chOff x="440" y="1697"/>
            <a:chExt cx="1624" cy="1427"/>
          </a:xfrm>
        </p:grpSpPr>
        <p:pic>
          <p:nvPicPr>
            <p:cNvPr id="17434" name="Picture 11" descr="m1400"/>
            <p:cNvPicPr>
              <a:picLocks noChangeAspect="1" noChangeArrowheads="1"/>
            </p:cNvPicPr>
            <p:nvPr/>
          </p:nvPicPr>
          <p:blipFill>
            <a:blip r:embed="rId5" cstate="email"/>
            <a:stretch>
              <a:fillRect/>
            </a:stretch>
          </p:blipFill>
          <p:spPr bwMode="auto">
            <a:xfrm>
              <a:off x="713" y="1697"/>
              <a:ext cx="1085" cy="108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7435" name="Text Box 12"/>
            <p:cNvSpPr txBox="1">
              <a:spLocks noChangeArrowheads="1"/>
            </p:cNvSpPr>
            <p:nvPr/>
          </p:nvSpPr>
          <p:spPr bwMode="auto">
            <a:xfrm>
              <a:off x="440" y="2874"/>
              <a:ext cx="1624" cy="250"/>
            </a:xfrm>
            <a:prstGeom prst="rect">
              <a:avLst/>
            </a:prstGeom>
            <a:solidFill>
              <a:srgbClr val="FFFFCC">
                <a:alpha val="52156"/>
              </a:srgbClr>
            </a:solidFill>
            <a:ln w="12700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ru-RU" sz="2000">
                  <a:cs typeface="Arial" pitchFamily="34" charset="0"/>
                </a:rPr>
                <a:t>Планшетный ПК</a:t>
              </a:r>
            </a:p>
          </p:txBody>
        </p:sp>
      </p:grpSp>
      <p:pic>
        <p:nvPicPr>
          <p:cNvPr id="478221" name="Picture 13" descr="Рисунок6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 rot="21170120">
            <a:off x="5153918" y="1805745"/>
            <a:ext cx="1551634" cy="1409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78222" name="Picture 14" descr="Рисунок6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 rot="3532224">
            <a:off x="5375782" y="3895489"/>
            <a:ext cx="1689665" cy="1409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78223" name="Picture 15" descr="Рисунок6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 rot="14806260">
            <a:off x="2352809" y="1958820"/>
            <a:ext cx="1686387" cy="1409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5" name="Group 16"/>
          <p:cNvGrpSpPr>
            <a:grpSpLocks/>
          </p:cNvGrpSpPr>
          <p:nvPr/>
        </p:nvGrpSpPr>
        <p:grpSpPr bwMode="auto">
          <a:xfrm>
            <a:off x="5500688" y="785813"/>
            <a:ext cx="2868612" cy="509587"/>
            <a:chOff x="3323" y="614"/>
            <a:chExt cx="2437" cy="460"/>
          </a:xfrm>
        </p:grpSpPr>
        <p:pic>
          <p:nvPicPr>
            <p:cNvPr id="17432" name="Picture 17" descr="Рисунок131"/>
            <p:cNvPicPr>
              <a:picLocks noChangeAspect="1" noChangeArrowheads="1"/>
            </p:cNvPicPr>
            <p:nvPr/>
          </p:nvPicPr>
          <p:blipFill>
            <a:blip r:embed="rId8" cstate="email"/>
            <a:srcRect/>
            <a:stretch>
              <a:fillRect/>
            </a:stretch>
          </p:blipFill>
          <p:spPr bwMode="auto">
            <a:xfrm>
              <a:off x="3323" y="614"/>
              <a:ext cx="2437" cy="4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78226" name="Text Box 18"/>
            <p:cNvSpPr txBox="1">
              <a:spLocks noChangeArrowheads="1"/>
            </p:cNvSpPr>
            <p:nvPr/>
          </p:nvSpPr>
          <p:spPr bwMode="auto">
            <a:xfrm>
              <a:off x="3544" y="656"/>
              <a:ext cx="2104" cy="361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 fontAlgn="auto">
                <a:spcBef>
                  <a:spcPct val="50000"/>
                </a:spcBef>
                <a:spcAft>
                  <a:spcPts val="0"/>
                </a:spcAft>
                <a:defRPr/>
              </a:pPr>
              <a:r>
                <a:rPr lang="ru-RU" sz="20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Arial" pitchFamily="34" charset="0"/>
                </a:rPr>
                <a:t>В кабинете</a:t>
              </a:r>
            </a:p>
          </p:txBody>
        </p:sp>
      </p:grpSp>
      <p:grpSp>
        <p:nvGrpSpPr>
          <p:cNvPr id="6" name="Group 19"/>
          <p:cNvGrpSpPr>
            <a:grpSpLocks/>
          </p:cNvGrpSpPr>
          <p:nvPr/>
        </p:nvGrpSpPr>
        <p:grpSpPr bwMode="auto">
          <a:xfrm>
            <a:off x="6240463" y="3429000"/>
            <a:ext cx="2797175" cy="474663"/>
            <a:chOff x="3323" y="614"/>
            <a:chExt cx="2437" cy="299"/>
          </a:xfrm>
        </p:grpSpPr>
        <p:pic>
          <p:nvPicPr>
            <p:cNvPr id="17430" name="Picture 20" descr="Рисунок131"/>
            <p:cNvPicPr>
              <a:picLocks noChangeAspect="1" noChangeArrowheads="1"/>
            </p:cNvPicPr>
            <p:nvPr/>
          </p:nvPicPr>
          <p:blipFill>
            <a:blip r:embed="rId9" cstate="email"/>
            <a:srcRect/>
            <a:stretch>
              <a:fillRect/>
            </a:stretch>
          </p:blipFill>
          <p:spPr bwMode="auto">
            <a:xfrm>
              <a:off x="3323" y="614"/>
              <a:ext cx="2437" cy="2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78229" name="Text Box 21"/>
            <p:cNvSpPr txBox="1">
              <a:spLocks noChangeArrowheads="1"/>
            </p:cNvSpPr>
            <p:nvPr/>
          </p:nvSpPr>
          <p:spPr bwMode="auto">
            <a:xfrm>
              <a:off x="3555" y="643"/>
              <a:ext cx="2105" cy="252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 fontAlgn="auto">
                <a:spcBef>
                  <a:spcPct val="50000"/>
                </a:spcBef>
                <a:spcAft>
                  <a:spcPts val="0"/>
                </a:spcAft>
                <a:defRPr/>
              </a:pPr>
              <a:r>
                <a:rPr lang="ru-RU" sz="20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Arial" pitchFamily="34" charset="0"/>
                </a:rPr>
                <a:t>В дороге</a:t>
              </a:r>
            </a:p>
          </p:txBody>
        </p:sp>
      </p:grpSp>
      <p:grpSp>
        <p:nvGrpSpPr>
          <p:cNvPr id="7" name="Group 22"/>
          <p:cNvGrpSpPr>
            <a:grpSpLocks/>
          </p:cNvGrpSpPr>
          <p:nvPr/>
        </p:nvGrpSpPr>
        <p:grpSpPr bwMode="auto">
          <a:xfrm>
            <a:off x="714375" y="928688"/>
            <a:ext cx="2500313" cy="434975"/>
            <a:chOff x="3323" y="614"/>
            <a:chExt cx="2437" cy="513"/>
          </a:xfrm>
        </p:grpSpPr>
        <p:pic>
          <p:nvPicPr>
            <p:cNvPr id="17428" name="Picture 23" descr="Рисунок131"/>
            <p:cNvPicPr>
              <a:picLocks noChangeAspect="1" noChangeArrowheads="1"/>
            </p:cNvPicPr>
            <p:nvPr/>
          </p:nvPicPr>
          <p:blipFill>
            <a:blip r:embed="rId10" cstate="email"/>
            <a:srcRect/>
            <a:stretch>
              <a:fillRect/>
            </a:stretch>
          </p:blipFill>
          <p:spPr bwMode="auto">
            <a:xfrm>
              <a:off x="3323" y="614"/>
              <a:ext cx="2437" cy="4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78232" name="Text Box 24"/>
            <p:cNvSpPr txBox="1">
              <a:spLocks noChangeArrowheads="1"/>
            </p:cNvSpPr>
            <p:nvPr/>
          </p:nvSpPr>
          <p:spPr bwMode="auto">
            <a:xfrm>
              <a:off x="3544" y="655"/>
              <a:ext cx="2104" cy="472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 fontAlgn="auto">
                <a:spcBef>
                  <a:spcPct val="50000"/>
                </a:spcBef>
                <a:spcAft>
                  <a:spcPts val="0"/>
                </a:spcAft>
                <a:defRPr/>
              </a:pPr>
              <a:r>
                <a:rPr lang="ru-RU" sz="20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Arial" pitchFamily="34" charset="0"/>
                </a:rPr>
                <a:t>В палате</a:t>
              </a:r>
            </a:p>
          </p:txBody>
        </p:sp>
      </p:grpSp>
      <p:grpSp>
        <p:nvGrpSpPr>
          <p:cNvPr id="8" name="Group 25"/>
          <p:cNvGrpSpPr>
            <a:grpSpLocks/>
          </p:cNvGrpSpPr>
          <p:nvPr/>
        </p:nvGrpSpPr>
        <p:grpSpPr bwMode="auto">
          <a:xfrm>
            <a:off x="357188" y="4249738"/>
            <a:ext cx="2578100" cy="2608262"/>
            <a:chOff x="206" y="2694"/>
            <a:chExt cx="1624" cy="1643"/>
          </a:xfrm>
        </p:grpSpPr>
        <p:sp>
          <p:nvSpPr>
            <p:cNvPr id="17426" name="Text Box 26"/>
            <p:cNvSpPr txBox="1">
              <a:spLocks noChangeArrowheads="1"/>
            </p:cNvSpPr>
            <p:nvPr/>
          </p:nvSpPr>
          <p:spPr bwMode="auto">
            <a:xfrm>
              <a:off x="206" y="3895"/>
              <a:ext cx="1624" cy="442"/>
            </a:xfrm>
            <a:prstGeom prst="rect">
              <a:avLst/>
            </a:prstGeom>
            <a:solidFill>
              <a:srgbClr val="FFFFCC">
                <a:alpha val="52156"/>
              </a:srgbClr>
            </a:solidFill>
            <a:ln w="12700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ru-RU" sz="2000">
                  <a:cs typeface="Arial" pitchFamily="34" charset="0"/>
                </a:rPr>
                <a:t>Домашний ПК (удаленно)</a:t>
              </a:r>
            </a:p>
          </p:txBody>
        </p:sp>
        <p:pic>
          <p:nvPicPr>
            <p:cNvPr id="17427" name="Picture 27" descr="m140023"/>
            <p:cNvPicPr>
              <a:picLocks noChangeAspect="1" noChangeArrowheads="1"/>
            </p:cNvPicPr>
            <p:nvPr/>
          </p:nvPicPr>
          <p:blipFill>
            <a:blip r:embed="rId11" cstate="email"/>
            <a:stretch>
              <a:fillRect/>
            </a:stretch>
          </p:blipFill>
          <p:spPr bwMode="auto">
            <a:xfrm>
              <a:off x="420" y="2694"/>
              <a:ext cx="1212" cy="1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478236" name="Picture 28" descr="Рисунок6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 rot="10015190">
            <a:off x="1995703" y="3820223"/>
            <a:ext cx="1725012" cy="1409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9" name="Group 29"/>
          <p:cNvGrpSpPr>
            <a:grpSpLocks/>
          </p:cNvGrpSpPr>
          <p:nvPr/>
        </p:nvGrpSpPr>
        <p:grpSpPr bwMode="auto">
          <a:xfrm>
            <a:off x="434975" y="3817938"/>
            <a:ext cx="2143125" cy="409575"/>
            <a:chOff x="3151" y="556"/>
            <a:chExt cx="2437" cy="528"/>
          </a:xfrm>
        </p:grpSpPr>
        <p:pic>
          <p:nvPicPr>
            <p:cNvPr id="17424" name="Picture 30" descr="Рисунок131"/>
            <p:cNvPicPr>
              <a:picLocks noChangeAspect="1" noChangeArrowheads="1"/>
            </p:cNvPicPr>
            <p:nvPr/>
          </p:nvPicPr>
          <p:blipFill>
            <a:blip r:embed="rId12" cstate="email"/>
            <a:srcRect/>
            <a:stretch>
              <a:fillRect/>
            </a:stretch>
          </p:blipFill>
          <p:spPr bwMode="auto">
            <a:xfrm>
              <a:off x="3151" y="624"/>
              <a:ext cx="2437" cy="4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78239" name="Text Box 31"/>
            <p:cNvSpPr txBox="1">
              <a:spLocks noChangeArrowheads="1"/>
            </p:cNvSpPr>
            <p:nvPr/>
          </p:nvSpPr>
          <p:spPr bwMode="auto">
            <a:xfrm>
              <a:off x="3395" y="556"/>
              <a:ext cx="2105" cy="252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 fontAlgn="auto">
                <a:spcBef>
                  <a:spcPct val="50000"/>
                </a:spcBef>
                <a:spcAft>
                  <a:spcPts val="0"/>
                </a:spcAft>
                <a:defRPr/>
              </a:pPr>
              <a:r>
                <a:rPr lang="ru-RU" sz="20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Arial" pitchFamily="34" charset="0"/>
                </a:rPr>
                <a:t>Дома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8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782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782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78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8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478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53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8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5" dur="500"/>
                                        <p:tgtEl>
                                          <p:spTgt spid="478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5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7500"/>
                            </p:stCondLst>
                            <p:childTnLst>
                              <p:par>
                                <p:cTn id="41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8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3" dur="500"/>
                                        <p:tgtEl>
                                          <p:spTgt spid="478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8000"/>
                            </p:stCondLst>
                            <p:childTnLst>
                              <p:par>
                                <p:cTn id="45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4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8500"/>
                            </p:stCondLst>
                            <p:childTnLst>
                              <p:par>
                                <p:cTn id="4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9000"/>
                            </p:stCondLst>
                            <p:childTnLst>
                              <p:par>
                                <p:cTn id="55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8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7" dur="500"/>
                                        <p:tgtEl>
                                          <p:spTgt spid="478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9500"/>
                            </p:stCondLst>
                            <p:childTnLst>
                              <p:par>
                                <p:cTn id="59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6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Поток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ppt/theme/themeOverride2.xml><?xml version="1.0" encoding="utf-8"?>
<a:themeOverride xmlns:a="http://schemas.openxmlformats.org/drawingml/2006/main">
  <a:clrScheme name="Поток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1313</TotalTime>
  <Words>3124</Words>
  <Application>Microsoft Office PowerPoint</Application>
  <PresentationFormat>Экран (4:3)</PresentationFormat>
  <Paragraphs>409</Paragraphs>
  <Slides>55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55</vt:i4>
      </vt:variant>
    </vt:vector>
  </HeadingPairs>
  <TitlesOfParts>
    <vt:vector size="56" baseType="lpstr">
      <vt:lpstr>Поток</vt:lpstr>
      <vt:lpstr>Комплексная медицинская информационная система: новые возможности и планы на будущее</vt:lpstr>
      <vt:lpstr>Проекты компании</vt:lpstr>
      <vt:lpstr>Достижения КМИС</vt:lpstr>
      <vt:lpstr>Мощная партнерская сеть</vt:lpstr>
      <vt:lpstr>Широкий спектр решений</vt:lpstr>
      <vt:lpstr>Слайд 6</vt:lpstr>
      <vt:lpstr>Комплексность всей системы</vt:lpstr>
      <vt:lpstr>Приоритет  документооборота</vt:lpstr>
      <vt:lpstr>Доступ всегда и везде</vt:lpstr>
      <vt:lpstr>Универсальность решения</vt:lpstr>
      <vt:lpstr>Полная автоматизация ЛПУ</vt:lpstr>
      <vt:lpstr>Краткий обзор  функций системы</vt:lpstr>
      <vt:lpstr>Автоматизация всего ЛПУ</vt:lpstr>
      <vt:lpstr>Список подсистем</vt:lpstr>
      <vt:lpstr>Слайд 15</vt:lpstr>
      <vt:lpstr>Сравните интерфейс</vt:lpstr>
      <vt:lpstr>Электронная медицинская карта</vt:lpstr>
      <vt:lpstr>Замена бумажных записей</vt:lpstr>
      <vt:lpstr>Поддержка любых архивов</vt:lpstr>
      <vt:lpstr>Диагностические протоколы</vt:lpstr>
      <vt:lpstr>Встроенная лабораторная система</vt:lpstr>
      <vt:lpstr>Запись пациентов на прием </vt:lpstr>
      <vt:lpstr>Слайд 23</vt:lpstr>
      <vt:lpstr>Слайд 24</vt:lpstr>
      <vt:lpstr>Работа в системе ДЛО</vt:lpstr>
      <vt:lpstr>Учет временной нетрудоспособности</vt:lpstr>
      <vt:lpstr>Автоматизация консультаций</vt:lpstr>
      <vt:lpstr>Контроль лечения</vt:lpstr>
      <vt:lpstr>Клинико-экспертная работа</vt:lpstr>
      <vt:lpstr>Диспансерное наблюдение</vt:lpstr>
      <vt:lpstr>Электронная флюоротека</vt:lpstr>
      <vt:lpstr>Вызовы врача на дом</vt:lpstr>
      <vt:lpstr>Профосмотр</vt:lpstr>
      <vt:lpstr>Вакцинопрофилактика</vt:lpstr>
      <vt:lpstr>Аптека КМИС</vt:lpstr>
      <vt:lpstr>Работа постовых медсестер</vt:lpstr>
      <vt:lpstr>Служба питания КМИС</vt:lpstr>
      <vt:lpstr>Статистика КМИС</vt:lpstr>
      <vt:lpstr>Финансово-экономическая система</vt:lpstr>
      <vt:lpstr>Встроенный сайт ЛПУ</vt:lpstr>
      <vt:lpstr>Удаленная запись из Internet</vt:lpstr>
      <vt:lpstr>Поддержка инфоматов</vt:lpstr>
      <vt:lpstr>Информационные табло</vt:lpstr>
      <vt:lpstr>Важное для руководителя</vt:lpstr>
      <vt:lpstr>Подсистема управления ЛПУ</vt:lpstr>
      <vt:lpstr>Полное представление о работе ЛПУ – например, паспорт поликлиники</vt:lpstr>
      <vt:lpstr>Полная электронная карта</vt:lpstr>
      <vt:lpstr>Документация</vt:lpstr>
      <vt:lpstr>Соответствие требованиям Минздравсоцразвития</vt:lpstr>
      <vt:lpstr>Технологии КМИС</vt:lpstr>
      <vt:lpstr>Соответствие ГОСТам</vt:lpstr>
      <vt:lpstr>Дорожная карта (roadmap)</vt:lpstr>
      <vt:lpstr>КМИС 3.3.0.11</vt:lpstr>
      <vt:lpstr>КМИС 3.3.0.12</vt:lpstr>
      <vt:lpstr>Спасибо за внимание!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Гусев Александр</dc:creator>
  <cp:lastModifiedBy>-</cp:lastModifiedBy>
  <cp:revision>244</cp:revision>
  <dcterms:created xsi:type="dcterms:W3CDTF">2007-03-23T16:03:23Z</dcterms:created>
  <dcterms:modified xsi:type="dcterms:W3CDTF">2012-04-23T18:51:19Z</dcterms:modified>
</cp:coreProperties>
</file>