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311" r:id="rId3"/>
    <p:sldId id="372" r:id="rId4"/>
    <p:sldId id="373" r:id="rId5"/>
    <p:sldId id="376" r:id="rId6"/>
    <p:sldId id="374" r:id="rId7"/>
    <p:sldId id="377" r:id="rId8"/>
    <p:sldId id="378" r:id="rId9"/>
    <p:sldId id="375" r:id="rId10"/>
    <p:sldId id="379" r:id="rId11"/>
    <p:sldId id="370" r:id="rId12"/>
    <p:sldId id="314" r:id="rId13"/>
    <p:sldId id="315" r:id="rId14"/>
    <p:sldId id="316" r:id="rId15"/>
    <p:sldId id="317" r:id="rId16"/>
    <p:sldId id="319" r:id="rId17"/>
    <p:sldId id="320" r:id="rId18"/>
    <p:sldId id="321" r:id="rId19"/>
    <p:sldId id="322" r:id="rId20"/>
    <p:sldId id="36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517"/>
    <a:srgbClr val="000097"/>
    <a:srgbClr val="974400"/>
    <a:srgbClr val="F713F7"/>
    <a:srgbClr val="00598E"/>
    <a:srgbClr val="770077"/>
    <a:srgbClr val="E2E9F6"/>
    <a:srgbClr val="00AFE6"/>
    <a:srgbClr val="0099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3" autoAdjust="0"/>
    <p:restoredTop sz="99017" autoAdjust="0"/>
  </p:normalViewPr>
  <p:slideViewPr>
    <p:cSldViewPr>
      <p:cViewPr>
        <p:scale>
          <a:sx n="90" d="100"/>
          <a:sy n="90" d="100"/>
        </p:scale>
        <p:origin x="-7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2E8D83-F7C2-405D-9224-C04E7BA07F7B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32269834-03F1-4C86-9D15-52BDB9A8C851}">
      <dgm:prSet phldrT="[Текст]" custT="1"/>
      <dgm:spPr/>
      <dgm:t>
        <a:bodyPr/>
        <a:lstStyle/>
        <a:p>
          <a:pPr algn="l"/>
          <a:r>
            <a:rPr lang="ru-RU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1 этап</a:t>
          </a:r>
        </a:p>
        <a:p>
          <a:pPr algn="l"/>
          <a:r>
            <a:rPr lang="ru-RU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Мониторинг информатизации ЛПУ </a:t>
          </a:r>
          <a:endParaRPr lang="ru-RU" sz="1400" b="1" dirty="0"/>
        </a:p>
      </dgm:t>
    </dgm:pt>
    <dgm:pt modelId="{4F78208D-5041-453D-AEBF-696D05D6FB67}" type="parTrans" cxnId="{6D882B5F-8A0E-450E-B11D-17FDE6A31357}">
      <dgm:prSet/>
      <dgm:spPr/>
      <dgm:t>
        <a:bodyPr/>
        <a:lstStyle/>
        <a:p>
          <a:endParaRPr lang="ru-RU"/>
        </a:p>
      </dgm:t>
    </dgm:pt>
    <dgm:pt modelId="{C1FF6F8E-DDB1-44CB-8A2D-60CFE970D19A}" type="sibTrans" cxnId="{6D882B5F-8A0E-450E-B11D-17FDE6A31357}">
      <dgm:prSet/>
      <dgm:spPr/>
      <dgm:t>
        <a:bodyPr/>
        <a:lstStyle/>
        <a:p>
          <a:endParaRPr lang="ru-RU"/>
        </a:p>
      </dgm:t>
    </dgm:pt>
    <dgm:pt modelId="{5A45C0BF-67ED-47E1-AA59-77B466C26B50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2 этап </a:t>
          </a:r>
        </a:p>
        <a:p>
          <a:r>
            <a:rPr lang="ru-RU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Создание регионального информационного регистра (РИР)</a:t>
          </a:r>
          <a:endParaRPr lang="ru-RU" sz="1400" b="1" dirty="0"/>
        </a:p>
      </dgm:t>
    </dgm:pt>
    <dgm:pt modelId="{95041258-7E19-4E12-A807-33BBBCFC3B36}" type="parTrans" cxnId="{F09966F0-CCFC-4207-8561-AC9F55C088B3}">
      <dgm:prSet/>
      <dgm:spPr/>
      <dgm:t>
        <a:bodyPr/>
        <a:lstStyle/>
        <a:p>
          <a:endParaRPr lang="ru-RU"/>
        </a:p>
      </dgm:t>
    </dgm:pt>
    <dgm:pt modelId="{4C70C785-8DDB-4EE1-B2A0-92FBAE70FB77}" type="sibTrans" cxnId="{F09966F0-CCFC-4207-8561-AC9F55C088B3}">
      <dgm:prSet/>
      <dgm:spPr/>
      <dgm:t>
        <a:bodyPr/>
        <a:lstStyle/>
        <a:p>
          <a:endParaRPr lang="ru-RU"/>
        </a:p>
      </dgm:t>
    </dgm:pt>
    <dgm:pt modelId="{89F71479-A05F-49A2-AC85-FE5B9E7AF2E0}">
      <dgm:prSet phldrT="[Текст]" custT="1"/>
      <dgm:spPr/>
      <dgm:t>
        <a:bodyPr/>
        <a:lstStyle/>
        <a:p>
          <a:pPr>
            <a:spcAft>
              <a:spcPct val="35000"/>
            </a:spcAft>
          </a:pPr>
          <a:r>
            <a:rPr lang="ru-RU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3 этап </a:t>
          </a:r>
        </a:p>
        <a:p>
          <a:pPr>
            <a:spcAft>
              <a:spcPts val="0"/>
            </a:spcAft>
          </a:pPr>
          <a:r>
            <a:rPr lang="ru-RU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Внедрение</a:t>
          </a:r>
        </a:p>
        <a:p>
          <a:pPr>
            <a:spcAft>
              <a:spcPts val="0"/>
            </a:spcAft>
          </a:pPr>
          <a:r>
            <a:rPr lang="ru-RU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типовых информационных систем</a:t>
          </a:r>
          <a:endParaRPr lang="ru-RU" sz="1400" b="1" dirty="0"/>
        </a:p>
      </dgm:t>
    </dgm:pt>
    <dgm:pt modelId="{A61F6915-8257-4D5F-A2F8-5EB0BD8E9ECB}" type="parTrans" cxnId="{F7E70C78-083F-49C5-9F93-B44351D3E737}">
      <dgm:prSet/>
      <dgm:spPr/>
      <dgm:t>
        <a:bodyPr/>
        <a:lstStyle/>
        <a:p>
          <a:endParaRPr lang="ru-RU"/>
        </a:p>
      </dgm:t>
    </dgm:pt>
    <dgm:pt modelId="{7FF175AF-345D-4E4E-AE25-B8BC60E43648}" type="sibTrans" cxnId="{F7E70C78-083F-49C5-9F93-B44351D3E737}">
      <dgm:prSet/>
      <dgm:spPr/>
      <dgm:t>
        <a:bodyPr/>
        <a:lstStyle/>
        <a:p>
          <a:endParaRPr lang="ru-RU"/>
        </a:p>
      </dgm:t>
    </dgm:pt>
    <dgm:pt modelId="{EC9CBB6B-7F83-4F2F-A29F-BE8206421CD9}" type="pres">
      <dgm:prSet presAssocID="{792E8D83-F7C2-405D-9224-C04E7BA07F7B}" presName="arrowDiagram" presStyleCnt="0">
        <dgm:presLayoutVars>
          <dgm:chMax val="5"/>
          <dgm:dir/>
          <dgm:resizeHandles val="exact"/>
        </dgm:presLayoutVars>
      </dgm:prSet>
      <dgm:spPr/>
    </dgm:pt>
    <dgm:pt modelId="{59AE5783-1F80-45B0-A640-5EC903547C92}" type="pres">
      <dgm:prSet presAssocID="{792E8D83-F7C2-405D-9224-C04E7BA07F7B}" presName="arrow" presStyleLbl="bgShp" presStyleIdx="0" presStyleCnt="1" custLinFactNeighborX="43153" custLinFactNeighborY="12832"/>
      <dgm:spPr>
        <a:gradFill rotWithShape="0">
          <a:gsLst>
            <a:gs pos="0">
              <a:srgbClr val="970000"/>
            </a:gs>
            <a:gs pos="100000">
              <a:srgbClr val="FF0606"/>
            </a:gs>
          </a:gsLst>
          <a:lin ang="16200000" scaled="0"/>
        </a:gradFill>
      </dgm:spPr>
    </dgm:pt>
    <dgm:pt modelId="{89840B82-7D3D-43A5-9112-02D62D36D927}" type="pres">
      <dgm:prSet presAssocID="{792E8D83-F7C2-405D-9224-C04E7BA07F7B}" presName="arrowDiagram3" presStyleCnt="0"/>
      <dgm:spPr/>
    </dgm:pt>
    <dgm:pt modelId="{9407868C-1AD9-4FAD-A3C1-512AE823AC85}" type="pres">
      <dgm:prSet presAssocID="{32269834-03F1-4C86-9D15-52BDB9A8C851}" presName="bullet3a" presStyleLbl="node1" presStyleIdx="0" presStyleCnt="3" custLinFactX="28375" custLinFactNeighborX="100000" custLinFactNeighborY="13509"/>
      <dgm:spPr>
        <a:solidFill>
          <a:srgbClr val="770077"/>
        </a:solidFill>
      </dgm:spPr>
    </dgm:pt>
    <dgm:pt modelId="{C2F8F6FC-546A-4D0A-871F-430E312DA552}" type="pres">
      <dgm:prSet presAssocID="{32269834-03F1-4C86-9D15-52BDB9A8C851}" presName="textBox3a" presStyleLbl="revTx" presStyleIdx="0" presStyleCnt="3" custScaleY="90909" custLinFactNeighborX="14017" custLinFactNeighborY="155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C7BD69-35FC-4DDF-8E6F-9201B9B8A065}" type="pres">
      <dgm:prSet presAssocID="{5A45C0BF-67ED-47E1-AA59-77B466C26B50}" presName="bullet3b" presStyleLbl="node1" presStyleIdx="1" presStyleCnt="3" custLinFactNeighborX="59634" custLinFactNeighborY="49695"/>
      <dgm:spPr>
        <a:solidFill>
          <a:srgbClr val="770077"/>
        </a:solidFill>
      </dgm:spPr>
    </dgm:pt>
    <dgm:pt modelId="{5E160B77-1567-4BFC-9CC8-20351A6619E3}" type="pres">
      <dgm:prSet presAssocID="{5A45C0BF-67ED-47E1-AA59-77B466C26B50}" presName="textBox3b" presStyleLbl="revTx" presStyleIdx="1" presStyleCnt="3" custScaleX="120126" custScaleY="51500" custLinFactNeighborX="14623" custLinFactNeighborY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5AA46E-1417-4BD1-A35B-C607B9915889}" type="pres">
      <dgm:prSet presAssocID="{89F71479-A05F-49A2-AC85-FE5B9E7AF2E0}" presName="bullet3c" presStyleLbl="node1" presStyleIdx="2" presStyleCnt="3" custLinFactNeighborX="49211" custLinFactNeighborY="36791"/>
      <dgm:spPr>
        <a:solidFill>
          <a:srgbClr val="770077"/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</dgm:pt>
    <dgm:pt modelId="{49CB58A4-4680-4E2B-8B42-EE430DA5C22E}" type="pres">
      <dgm:prSet presAssocID="{89F71479-A05F-49A2-AC85-FE5B9E7AF2E0}" presName="textBox3c" presStyleLbl="revTx" presStyleIdx="2" presStyleCnt="3" custFlipVert="0" custScaleX="120127" custScaleY="43115" custLinFactNeighborX="9866" custLinFactNeighborY="-45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7E70C78-083F-49C5-9F93-B44351D3E737}" srcId="{792E8D83-F7C2-405D-9224-C04E7BA07F7B}" destId="{89F71479-A05F-49A2-AC85-FE5B9E7AF2E0}" srcOrd="2" destOrd="0" parTransId="{A61F6915-8257-4D5F-A2F8-5EB0BD8E9ECB}" sibTransId="{7FF175AF-345D-4E4E-AE25-B8BC60E43648}"/>
    <dgm:cxn modelId="{E3814660-E410-442B-AD0C-9374019DB8DB}" type="presOf" srcId="{32269834-03F1-4C86-9D15-52BDB9A8C851}" destId="{C2F8F6FC-546A-4D0A-871F-430E312DA552}" srcOrd="0" destOrd="0" presId="urn:microsoft.com/office/officeart/2005/8/layout/arrow2"/>
    <dgm:cxn modelId="{9A34E09F-554D-4DAF-8760-B9B3CFFCE8F8}" type="presOf" srcId="{5A45C0BF-67ED-47E1-AA59-77B466C26B50}" destId="{5E160B77-1567-4BFC-9CC8-20351A6619E3}" srcOrd="0" destOrd="0" presId="urn:microsoft.com/office/officeart/2005/8/layout/arrow2"/>
    <dgm:cxn modelId="{62574910-7544-487B-865C-9F2527D4077F}" type="presOf" srcId="{792E8D83-F7C2-405D-9224-C04E7BA07F7B}" destId="{EC9CBB6B-7F83-4F2F-A29F-BE8206421CD9}" srcOrd="0" destOrd="0" presId="urn:microsoft.com/office/officeart/2005/8/layout/arrow2"/>
    <dgm:cxn modelId="{F09966F0-CCFC-4207-8561-AC9F55C088B3}" srcId="{792E8D83-F7C2-405D-9224-C04E7BA07F7B}" destId="{5A45C0BF-67ED-47E1-AA59-77B466C26B50}" srcOrd="1" destOrd="0" parTransId="{95041258-7E19-4E12-A807-33BBBCFC3B36}" sibTransId="{4C70C785-8DDB-4EE1-B2A0-92FBAE70FB77}"/>
    <dgm:cxn modelId="{1BCC16A5-131B-4C9B-A74D-A8C54165683F}" type="presOf" srcId="{89F71479-A05F-49A2-AC85-FE5B9E7AF2E0}" destId="{49CB58A4-4680-4E2B-8B42-EE430DA5C22E}" srcOrd="0" destOrd="0" presId="urn:microsoft.com/office/officeart/2005/8/layout/arrow2"/>
    <dgm:cxn modelId="{6D882B5F-8A0E-450E-B11D-17FDE6A31357}" srcId="{792E8D83-F7C2-405D-9224-C04E7BA07F7B}" destId="{32269834-03F1-4C86-9D15-52BDB9A8C851}" srcOrd="0" destOrd="0" parTransId="{4F78208D-5041-453D-AEBF-696D05D6FB67}" sibTransId="{C1FF6F8E-DDB1-44CB-8A2D-60CFE970D19A}"/>
    <dgm:cxn modelId="{5C1B02E9-BBAE-49B4-A770-89A596C44B03}" type="presParOf" srcId="{EC9CBB6B-7F83-4F2F-A29F-BE8206421CD9}" destId="{59AE5783-1F80-45B0-A640-5EC903547C92}" srcOrd="0" destOrd="0" presId="urn:microsoft.com/office/officeart/2005/8/layout/arrow2"/>
    <dgm:cxn modelId="{346B6456-9611-4E9E-90E4-44481437238B}" type="presParOf" srcId="{EC9CBB6B-7F83-4F2F-A29F-BE8206421CD9}" destId="{89840B82-7D3D-43A5-9112-02D62D36D927}" srcOrd="1" destOrd="0" presId="urn:microsoft.com/office/officeart/2005/8/layout/arrow2"/>
    <dgm:cxn modelId="{E4BC481B-8DC5-4321-A966-36003765AE48}" type="presParOf" srcId="{89840B82-7D3D-43A5-9112-02D62D36D927}" destId="{9407868C-1AD9-4FAD-A3C1-512AE823AC85}" srcOrd="0" destOrd="0" presId="urn:microsoft.com/office/officeart/2005/8/layout/arrow2"/>
    <dgm:cxn modelId="{A80420BD-FE1D-4D4A-8614-6E6AB2CC670D}" type="presParOf" srcId="{89840B82-7D3D-43A5-9112-02D62D36D927}" destId="{C2F8F6FC-546A-4D0A-871F-430E312DA552}" srcOrd="1" destOrd="0" presId="urn:microsoft.com/office/officeart/2005/8/layout/arrow2"/>
    <dgm:cxn modelId="{6F17A093-D531-4E88-B71F-F265F54D7A22}" type="presParOf" srcId="{89840B82-7D3D-43A5-9112-02D62D36D927}" destId="{B0C7BD69-35FC-4DDF-8E6F-9201B9B8A065}" srcOrd="2" destOrd="0" presId="urn:microsoft.com/office/officeart/2005/8/layout/arrow2"/>
    <dgm:cxn modelId="{CDC724F4-7062-4C46-A3B4-D1797E5BADC4}" type="presParOf" srcId="{89840B82-7D3D-43A5-9112-02D62D36D927}" destId="{5E160B77-1567-4BFC-9CC8-20351A6619E3}" srcOrd="3" destOrd="0" presId="urn:microsoft.com/office/officeart/2005/8/layout/arrow2"/>
    <dgm:cxn modelId="{9DDCB699-93D6-497C-BA1A-3910886D2AED}" type="presParOf" srcId="{89840B82-7D3D-43A5-9112-02D62D36D927}" destId="{1B5AA46E-1417-4BD1-A35B-C607B9915889}" srcOrd="4" destOrd="0" presId="urn:microsoft.com/office/officeart/2005/8/layout/arrow2"/>
    <dgm:cxn modelId="{AB9D2761-3BED-43AB-A081-6EBCD3D746A5}" type="presParOf" srcId="{89840B82-7D3D-43A5-9112-02D62D36D927}" destId="{49CB58A4-4680-4E2B-8B42-EE430DA5C22E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961546-1702-4094-A23A-9AE827708181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25AAFF-2770-4839-A2EF-73B9C641D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F636D-2952-4206-9E8F-535010EB733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F636D-2952-4206-9E8F-535010EB733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F636D-2952-4206-9E8F-535010EB733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25AAFF-2770-4839-A2EF-73B9C641D6A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25AAFF-2770-4839-A2EF-73B9C641D6A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25AAFF-2770-4839-A2EF-73B9C641D6A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25AAFF-2770-4839-A2EF-73B9C641D6A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25AAFF-2770-4839-A2EF-73B9C641D6A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5781-3131-42D7-8502-3FCED38202CF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21BA-488B-40AD-A096-454729D53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5781-3131-42D7-8502-3FCED38202CF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21BA-488B-40AD-A096-454729D53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5781-3131-42D7-8502-3FCED38202CF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21BA-488B-40AD-A096-454729D53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5781-3131-42D7-8502-3FCED38202CF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21BA-488B-40AD-A096-454729D53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5781-3131-42D7-8502-3FCED38202CF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21BA-488B-40AD-A096-454729D53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5781-3131-42D7-8502-3FCED38202CF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21BA-488B-40AD-A096-454729D53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5781-3131-42D7-8502-3FCED38202CF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21BA-488B-40AD-A096-454729D53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5781-3131-42D7-8502-3FCED38202CF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21BA-488B-40AD-A096-454729D53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5781-3131-42D7-8502-3FCED38202CF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21BA-488B-40AD-A096-454729D53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5781-3131-42D7-8502-3FCED38202CF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21BA-488B-40AD-A096-454729D53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5781-3131-42D7-8502-3FCED38202CF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21BA-488B-40AD-A096-454729D53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A5781-3131-42D7-8502-3FCED38202CF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421BA-488B-40AD-A096-454729D53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Public\Mai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3"/>
          <p:cNvSpPr>
            <a:spLocks noChangeArrowheads="1"/>
          </p:cNvSpPr>
          <p:nvPr/>
        </p:nvSpPr>
        <p:spPr bwMode="auto">
          <a:xfrm>
            <a:off x="-8804" y="3327375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>
              <a:lnSpc>
                <a:spcPct val="100000"/>
              </a:lnSpc>
              <a:spcAft>
                <a:spcPct val="0"/>
              </a:spcAft>
            </a:pPr>
            <a:r>
              <a:rPr lang="ru-RU" sz="2400" dirty="0" smtClean="0">
                <a:solidFill>
                  <a:srgbClr val="7F7F7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БАРС.</a:t>
            </a:r>
            <a:r>
              <a:rPr lang="en-US" sz="2400" dirty="0" smtClean="0">
                <a:solidFill>
                  <a:srgbClr val="7F7F7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Web</a:t>
            </a:r>
            <a:r>
              <a:rPr lang="ru-RU" sz="2400" dirty="0" smtClean="0">
                <a:solidFill>
                  <a:srgbClr val="7F7F7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Здравоохранение</a:t>
            </a:r>
            <a:endParaRPr lang="ru-RU" sz="2400" dirty="0">
              <a:solidFill>
                <a:srgbClr val="7F7F7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9512" y="1124832"/>
            <a:ext cx="4248000" cy="792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4.1.1 Мониторинг Здравоохранения</a:t>
            </a:r>
          </a:p>
          <a:p>
            <a:endParaRPr lang="ru-RU" sz="1000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Формирование и анализ статистической медицинской отчетности.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44008" y="1110508"/>
            <a:ext cx="4248000" cy="792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4.1.2 Паспорт ЛПУ и мониторинг программы информатизации</a:t>
            </a:r>
          </a:p>
          <a:p>
            <a:endParaRPr lang="ru-RU" sz="1000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Формирование паспорта ЛПУ.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9512" y="3789040"/>
            <a:ext cx="4248000" cy="792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4.2.2 Мониторинг ФОМС</a:t>
            </a:r>
          </a:p>
          <a:p>
            <a:pPr algn="ctr"/>
            <a:endParaRPr lang="ru-RU" sz="10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Формирование и анализ статистической медицинской и финансовой отчетности.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9512" y="4696168"/>
            <a:ext cx="4248000" cy="792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4.2.3 Аналитический портал здравоохранения</a:t>
            </a:r>
          </a:p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</a:p>
          <a:p>
            <a:pPr algn="ctr"/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Визуализация показателей работы отрасли здравоохранения.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2" y="5610876"/>
            <a:ext cx="4248000" cy="1080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4.2.4 Управление целевыми программами</a:t>
            </a:r>
          </a:p>
          <a:p>
            <a:pPr algn="ctr"/>
            <a:endParaRPr lang="ru-RU" sz="10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Формирование, согласование, мониторинг исполнения, анализ эффективности реализации целевых программ в области здравоохранения, а также оперативное формирование докладов о результатах и основных направлениях деятельности (ДРОНД).</a:t>
            </a:r>
          </a:p>
        </p:txBody>
      </p:sp>
      <p:pic>
        <p:nvPicPr>
          <p:cNvPr id="23" name="Picture 3" descr="D:\БАРС\сайт\Баннеры\popitka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459788" y="142875"/>
            <a:ext cx="566737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Скругленный прямоугольник 18"/>
          <p:cNvSpPr/>
          <p:nvPr/>
        </p:nvSpPr>
        <p:spPr>
          <a:xfrm>
            <a:off x="179512" y="2492896"/>
            <a:ext cx="4248000" cy="1188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4.2.1. Региональный информационный портал по вопросам здравоохранения</a:t>
            </a:r>
          </a:p>
          <a:p>
            <a:pPr algn="ctr"/>
            <a:endParaRPr lang="ru-RU" sz="10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Предоставление информации об услугах и МУ, фрагментов электронной медицинской карты (ЭМК) пациента. Организация записи на предоставление услуг. Организация удалённых консультаций пациентов. 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44008" y="5805232"/>
            <a:ext cx="4248000" cy="900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4.2.8 Бюджетная отчетность здравоохранения</a:t>
            </a:r>
          </a:p>
          <a:p>
            <a:pPr algn="ctr"/>
            <a:endParaRPr lang="ru-RU" sz="10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Составление, сбор, анализ и сдача годовой, квартальной и месячной отчетности об исполнении бюджетов бюджетной системы для сети подведомственных учреждений.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644008" y="4876056"/>
            <a:ext cx="4248000" cy="792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4.2.7 </a:t>
            </a:r>
            <a:r>
              <a:rPr lang="ru-RU" sz="1000" b="1" dirty="0" err="1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Госзадания</a:t>
            </a:r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и нормативное финансирование</a:t>
            </a:r>
          </a:p>
          <a:p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Формирование государственного (муниципального) задания.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644008" y="3573016"/>
            <a:ext cx="4248000" cy="1188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4.2.6 Мониторинг капремонта и строительства учреждений</a:t>
            </a:r>
          </a:p>
          <a:p>
            <a:pPr algn="ctr"/>
            <a:endParaRPr lang="ru-RU" sz="10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Формирование и контроль исполнения плана строительных работ, программы капитального и текущего ремонта, формирование технических и энергетических паспортов объектов здравоохранения.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644008" y="2492896"/>
            <a:ext cx="4248000" cy="972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4.2.5  Управление разрешительной и контрольно-надзорной деятельностью</a:t>
            </a:r>
          </a:p>
          <a:p>
            <a:pPr algn="ctr"/>
            <a:endParaRPr lang="ru-RU" sz="10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Реализация разрешительной и контрольно-надзорной деятельности.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0" y="2060848"/>
            <a:ext cx="9144000" cy="0"/>
          </a:xfrm>
          <a:prstGeom prst="line">
            <a:avLst/>
          </a:prstGeom>
          <a:ln w="508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0" y="44624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Дополнительные модули системы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7504" y="816967"/>
            <a:ext cx="8784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4.1. Дополнительные модули федерального уровня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0" y="2185119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4.2. Дополнительные модули регионального уровня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2"/>
          <p:cNvSpPr>
            <a:spLocks noChangeArrowheads="1"/>
          </p:cNvSpPr>
          <p:nvPr/>
        </p:nvSpPr>
        <p:spPr bwMode="auto">
          <a:xfrm>
            <a:off x="0" y="908720"/>
            <a:ext cx="9144000" cy="792088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00598E"/>
              </a:gs>
              <a:gs pos="100000">
                <a:srgbClr val="0AC5FF"/>
              </a:gs>
            </a:gsLst>
            <a:lin ang="16200000"/>
          </a:gradFill>
          <a:ln w="9525" algn="ctr">
            <a:solidFill>
              <a:srgbClr val="00B0F0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8"/>
              </a:srgbClr>
            </a:outerShdw>
          </a:effectLst>
        </p:spPr>
        <p:txBody>
          <a:bodyPr lIns="108000" rIns="108000"/>
          <a:lstStyle/>
          <a:p>
            <a:pPr indent="-352425" algn="ctr">
              <a:spcAft>
                <a:spcPct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«БАРС </a:t>
            </a:r>
            <a:r>
              <a:rPr lang="ru-RU" b="1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Груп</a:t>
            </a:r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» </a:t>
            </a:r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предлагает осуществить информатизацию сферы </a:t>
            </a:r>
          </a:p>
          <a:p>
            <a:pPr indent="-352425" algn="ctr">
              <a:spcAft>
                <a:spcPct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здравоохранения субъекта Российской Федерации в три этапа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44624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Этапы информатизации сферы 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здравоохранение</a:t>
            </a:r>
          </a:p>
        </p:txBody>
      </p:sp>
      <p:pic>
        <p:nvPicPr>
          <p:cNvPr id="4" name="Picture 3" descr="D:\БАРС\сайт\Баннеры\popitka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459788" y="142875"/>
            <a:ext cx="566737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Схема 5"/>
          <p:cNvGraphicFramePr/>
          <p:nvPr/>
        </p:nvGraphicFramePr>
        <p:xfrm>
          <a:off x="683568" y="1340768"/>
          <a:ext cx="7632848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836712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Приступая к информатизации системы здравоохранения в масштабах субъекта РФ, необходимо отчетливо представлять степень проникновения информационных технологий и объем предстоящих работ. Для этого должен быть проведен всесторонний анализ оснащенности учреждений: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5332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Этап 1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Мониторинг информатизации ЛПУ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" name="Picture 3" descr="D:\БАРС\сайт\Баннеры\popitka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459788" y="142875"/>
            <a:ext cx="566737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Группа 14"/>
          <p:cNvGrpSpPr/>
          <p:nvPr/>
        </p:nvGrpSpPr>
        <p:grpSpPr>
          <a:xfrm>
            <a:off x="395536" y="2132856"/>
            <a:ext cx="7776864" cy="3024336"/>
            <a:chOff x="395536" y="2132856"/>
            <a:chExt cx="7776864" cy="3024336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395536" y="2132856"/>
              <a:ext cx="7776864" cy="648072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0" rtlCol="0" anchor="ctr"/>
            <a:lstStyle/>
            <a:p>
              <a:r>
                <a:rPr lang="ru-RU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Наличие компьютеров и принтеров в кабинетах ЛПУ?</a:t>
              </a:r>
              <a:endParaRPr lang="ru-RU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395536" y="2924944"/>
              <a:ext cx="7776864" cy="648072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0" rtlCol="0" anchor="ctr"/>
            <a:lstStyle/>
            <a:p>
              <a:r>
                <a:rPr lang="ru-RU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Наличие и состав локальных вычислительных сетей в ЛПУ ?</a:t>
              </a:r>
              <a:endParaRPr lang="ru-RU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395536" y="4509120"/>
              <a:ext cx="7776864" cy="648072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0" rtlCol="0" anchor="ctr"/>
            <a:lstStyle/>
            <a:p>
              <a:r>
                <a:rPr lang="ru-RU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Количество  и специфика рабочих мест медицинского персонала в ЛПУ?</a:t>
              </a:r>
              <a:endPara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395536" y="3717032"/>
              <a:ext cx="7776864" cy="648072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0" rtlCol="0" anchor="ctr"/>
            <a:lstStyle/>
            <a:p>
              <a:r>
                <a:rPr lang="ru-RU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Наличие подключения к сети интернет или региональной интегрированной системе телекоммуникаций?</a:t>
              </a:r>
              <a:endPara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pic>
          <p:nvPicPr>
            <p:cNvPr id="10" name="Рисунок 9" descr="computadora1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431600" y="2181112"/>
              <a:ext cx="540000" cy="540000"/>
            </a:xfrm>
            <a:prstGeom prst="rect">
              <a:avLst/>
            </a:prstGeom>
          </p:spPr>
        </p:pic>
        <p:pic>
          <p:nvPicPr>
            <p:cNvPr id="11" name="Рисунок 10" descr="Gnome-Preferences-System-Network-64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502976" y="2983616"/>
              <a:ext cx="540000" cy="540000"/>
            </a:xfrm>
            <a:prstGeom prst="rect">
              <a:avLst/>
            </a:prstGeom>
          </p:spPr>
        </p:pic>
        <p:pic>
          <p:nvPicPr>
            <p:cNvPr id="12" name="Рисунок 11" descr="Internet Explorer_256.png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467544" y="3765800"/>
              <a:ext cx="540000" cy="540000"/>
            </a:xfrm>
            <a:prstGeom prst="rect">
              <a:avLst/>
            </a:prstGeom>
          </p:spPr>
        </p:pic>
        <p:pic>
          <p:nvPicPr>
            <p:cNvPr id="14" name="Picture 48" descr="Head-physician-256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07729" y="4557888"/>
              <a:ext cx="540001" cy="5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Прямоугольник 15"/>
          <p:cNvSpPr/>
          <p:nvPr/>
        </p:nvSpPr>
        <p:spPr>
          <a:xfrm>
            <a:off x="-276920" y="5301208"/>
            <a:ext cx="96845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Массовый учет в ЛПУ – трудоёмкий процесс. </a:t>
            </a:r>
          </a:p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Для его оптимизации «БАРС </a:t>
            </a:r>
            <a:r>
              <a:rPr lang="ru-RU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Груп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» предлагает использовать программный комплекс 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«БАРС.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Web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-Паспорт Информатизации ЛПУ».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179512" y="927955"/>
            <a:ext cx="8784976" cy="565532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71800" y="1052736"/>
            <a:ext cx="5994251" cy="2930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152" y="2348880"/>
            <a:ext cx="2520280" cy="3532628"/>
          </a:xfrm>
          <a:prstGeom prst="rect">
            <a:avLst/>
          </a:prstGeom>
          <a:noFill/>
          <a:ln w="317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3533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Мониторинг информатизации ЛПУ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Picture 3" descr="D:\БАРС\сайт\Баннеры\popitka2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459788" y="142875"/>
            <a:ext cx="566737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179512" y="3140968"/>
            <a:ext cx="5544616" cy="3456384"/>
          </a:xfrm>
          <a:prstGeom prst="roundRect">
            <a:avLst>
              <a:gd name="adj" fmla="val 5027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tlCol="0" anchor="ctr"/>
          <a:lstStyle/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Общие сведения о ЛПУ 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Руководитель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Адрес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Реквизиты 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Ответственные за технику, по мед. части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Территория и статус ЛПУ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Схемы расположения корпусов ЛПУ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и т.д.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Оргструктура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ЛПУ 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Перечень корпусов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Общее количество зданий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Площадь застроек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Количество фельдшерско-акушерских пунктов, участковых больниц, врачебных амбулаторий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ru-RU" sz="1600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620688"/>
            <a:ext cx="7244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srgbClr val="00AFE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Какие данные представлены в паспорте информатизации</a:t>
            </a:r>
            <a:endParaRPr lang="ru-RU" dirty="0">
              <a:solidFill>
                <a:srgbClr val="00AFE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092280" y="4725144"/>
            <a:ext cx="1708761" cy="1656183"/>
          </a:xfrm>
          <a:prstGeom prst="rect">
            <a:avLst/>
          </a:prstGeom>
          <a:noFill/>
          <a:ln w="317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179512" y="927955"/>
            <a:ext cx="8784976" cy="565532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251520" y="2780928"/>
            <a:ext cx="5544616" cy="3456384"/>
          </a:xfrm>
          <a:prstGeom prst="roundRect">
            <a:avLst>
              <a:gd name="adj" fmla="val 5027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tlCol="0" anchor="ctr"/>
          <a:lstStyle/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Данные по каждому корпусу: 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Кол-во отделений и блоков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Площадь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Этажность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Количество локальных вычислительных сетей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Количество точек и способ подключения к региональной интегрированной системе телекоммуникаций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Адрес  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Поэтажные планы этажей 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Поэтажные схемы локальных вычислительных сетей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620688"/>
            <a:ext cx="7244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srgbClr val="00AFE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Какие данные представлены в паспорте информатизации</a:t>
            </a:r>
            <a:endParaRPr lang="ru-RU" dirty="0">
              <a:solidFill>
                <a:srgbClr val="00AFE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533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Мониторинг информатизации ЛПУ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3" descr="D:\БАРС\сайт\Баннеры\popitka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459788" y="142875"/>
            <a:ext cx="566737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40744" y="1124744"/>
            <a:ext cx="540673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52120" y="1340768"/>
            <a:ext cx="3240000" cy="243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20072" y="3501008"/>
            <a:ext cx="323876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Онкоцентр1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652120" y="4653136"/>
            <a:ext cx="3204864" cy="1299304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179512" y="1014031"/>
            <a:ext cx="8784976" cy="565532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0" y="3533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Мониторинг информатизации ЛПУ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Picture 3" descr="D:\БАРС\сайт\Баннеры\popitka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459788" y="142875"/>
            <a:ext cx="566737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3568" y="2132856"/>
            <a:ext cx="8068772" cy="1872208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619672" y="1052736"/>
            <a:ext cx="6912768" cy="1380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323528" y="3933056"/>
            <a:ext cx="5688632" cy="2592288"/>
          </a:xfrm>
          <a:prstGeom prst="roundRect">
            <a:avLst>
              <a:gd name="adj" fmla="val 5027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tlCol="0" anchor="ctr"/>
          <a:lstStyle/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Данные по каждому кабинету ЛПУ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Тип службы и тип отделения 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Функциональное назначение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Наименование рабочих мест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Площадь кабинета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Пациентопоток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в день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Количество персональных компьютеров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Подключение к локальной вычислительной сети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Количество принтеров</a:t>
            </a:r>
          </a:p>
          <a:p>
            <a:pPr marL="180000">
              <a:buFont typeface="Tahoma" pitchFamily="34" charset="0"/>
              <a:buChar char="‒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Наличие выхода в интернет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620688"/>
            <a:ext cx="7244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srgbClr val="00AFE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Какие данные представлены в паспорте информатизации</a:t>
            </a:r>
            <a:endParaRPr lang="ru-RU" dirty="0">
              <a:solidFill>
                <a:srgbClr val="00AFE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72200" y="3789040"/>
            <a:ext cx="2448272" cy="2736304"/>
          </a:xfrm>
          <a:prstGeom prst="roundRect">
            <a:avLst>
              <a:gd name="adj" fmla="val 4217"/>
            </a:avLst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решении реализован унифицированный подход к составлению паспорта: применяется единая методика заполнения учетных форм, используются единые классификаторы, принятые в России, стандартизованные списки рабочих мест.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179512" y="692696"/>
            <a:ext cx="8784976" cy="565532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372" y="609896"/>
            <a:ext cx="6855892" cy="3971232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3533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Мониторинг информатизации ЛПУ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8" name="Picture 3" descr="D:\БАРС\сайт\Баннеры\popitka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459788" y="142875"/>
            <a:ext cx="566737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03648" y="2204864"/>
            <a:ext cx="7551589" cy="2910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кругленный прямоугольник 8"/>
          <p:cNvSpPr>
            <a:spLocks noChangeArrowheads="1"/>
          </p:cNvSpPr>
          <p:nvPr/>
        </p:nvSpPr>
        <p:spPr bwMode="auto">
          <a:xfrm>
            <a:off x="0" y="5301208"/>
            <a:ext cx="9144000" cy="1224136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00598E"/>
              </a:gs>
              <a:gs pos="100000">
                <a:srgbClr val="0AC5FF"/>
              </a:gs>
            </a:gsLst>
            <a:lin ang="16200000"/>
          </a:gradFill>
          <a:ln w="9525" algn="ctr">
            <a:solidFill>
              <a:srgbClr val="00B0F0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8"/>
              </a:srgbClr>
            </a:outerShdw>
          </a:effectLst>
        </p:spPr>
        <p:txBody>
          <a:bodyPr lIns="108000" rIns="108000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программный комплекс </a:t>
            </a:r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«БАРС.</a:t>
            </a:r>
            <a:r>
              <a:rPr lang="en-US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Web</a:t>
            </a:r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-Паспорт Информатизации ЛПУ»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включает аналитическую подсистему, позволяющую сформировать индивидуальные выборки и представления собранных данных в виде удобном для каждого ответственного сотрудника  </a:t>
            </a:r>
            <a:endParaRPr lang="ru-RU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179512" y="1014031"/>
            <a:ext cx="8784976" cy="565532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0" y="3533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Мониторинг информатизации ЛПУ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Picture 3" descr="D:\БАРС\сайт\Баннеры\popitka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459788" y="142875"/>
            <a:ext cx="566737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4"/>
          <p:cNvGrpSpPr/>
          <p:nvPr/>
        </p:nvGrpSpPr>
        <p:grpSpPr>
          <a:xfrm>
            <a:off x="539552" y="1924379"/>
            <a:ext cx="1512168" cy="1193349"/>
            <a:chOff x="539552" y="1124744"/>
            <a:chExt cx="2160240" cy="1625397"/>
          </a:xfrm>
        </p:grpSpPr>
        <p:pic>
          <p:nvPicPr>
            <p:cNvPr id="6" name="Рисунок 5" descr="businessman_woman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539552" y="1124744"/>
              <a:ext cx="1625397" cy="1625397"/>
            </a:xfrm>
            <a:prstGeom prst="rect">
              <a:avLst/>
            </a:prstGeom>
          </p:spPr>
        </p:pic>
        <p:pic>
          <p:nvPicPr>
            <p:cNvPr id="7" name="Рисунок 6" descr="Doctor-256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331640" y="1268760"/>
              <a:ext cx="1368152" cy="1368152"/>
            </a:xfrm>
            <a:prstGeom prst="rect">
              <a:avLst/>
            </a:prstGeom>
          </p:spPr>
        </p:pic>
      </p:grpSp>
      <p:sp>
        <p:nvSpPr>
          <p:cNvPr id="8" name="Скругленный прямоугольник 7"/>
          <p:cNvSpPr/>
          <p:nvPr/>
        </p:nvSpPr>
        <p:spPr>
          <a:xfrm>
            <a:off x="2339752" y="1988840"/>
            <a:ext cx="6120000" cy="1008112"/>
          </a:xfrm>
          <a:prstGeom prst="roundRect">
            <a:avLst>
              <a:gd name="adj" fmla="val 5404"/>
            </a:avLst>
          </a:prstGeom>
          <a:gradFill rotWithShape="1">
            <a:gsLst>
              <a:gs pos="0">
                <a:srgbClr val="006517"/>
              </a:gs>
              <a:gs pos="50000">
                <a:srgbClr val="00A530"/>
              </a:gs>
              <a:gs pos="70000">
                <a:srgbClr val="00B43C"/>
              </a:gs>
              <a:gs pos="100000">
                <a:srgbClr val="1BD655"/>
              </a:gs>
            </a:gsLst>
            <a:lin ang="16200000"/>
          </a:gradFill>
          <a:ln w="9525" algn="ctr">
            <a:solidFill>
              <a:srgbClr val="00B050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</p:spPr>
        <p:txBody>
          <a:bodyPr lIns="144000" rIns="0" anchor="ctr" anchorCtr="0"/>
          <a:lstStyle/>
          <a:p>
            <a:pPr lvl="0">
              <a:spcAft>
                <a:spcPct val="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 основе данных по сотрудникам работающим в каждом кабинете можно провести точный </a:t>
            </a:r>
            <a:r>
              <a:rPr lang="ru-RU" sz="16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расчет стоимости внедрения Медицинской Информационной Системы</a:t>
            </a:r>
            <a:r>
              <a:rPr lang="ru-RU" sz="2000" dirty="0" smtClean="0">
                <a:solidFill>
                  <a:srgbClr val="F3F7FB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endParaRPr lang="ru-RU" sz="2000" dirty="0">
              <a:solidFill>
                <a:srgbClr val="F3F7FB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339752" y="3141080"/>
            <a:ext cx="6120000" cy="1008000"/>
          </a:xfrm>
          <a:prstGeom prst="roundRect">
            <a:avLst>
              <a:gd name="adj" fmla="val 5404"/>
            </a:avLst>
          </a:prstGeom>
          <a:gradFill rotWithShape="1">
            <a:gsLst>
              <a:gs pos="0">
                <a:srgbClr val="000097"/>
              </a:gs>
              <a:gs pos="100000">
                <a:srgbClr val="0606FF"/>
              </a:gs>
            </a:gsLst>
            <a:lin ang="16200000"/>
          </a:gradFill>
          <a:ln w="9525" algn="ctr">
            <a:solidFill>
              <a:schemeClr val="accent1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</p:spPr>
        <p:txBody>
          <a:bodyPr lIns="72000" rIns="72000" anchor="ctr"/>
          <a:lstStyle/>
          <a:p>
            <a:pPr lvl="0"/>
            <a:r>
              <a:rPr lang="ru-RU" sz="1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 основе данных по оснащению компьютерной техникой можно провести точный </a:t>
            </a:r>
            <a:r>
              <a:rPr lang="ru-RU" sz="16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расчет затрат на техническое дооснащение</a:t>
            </a:r>
            <a:r>
              <a:rPr lang="ru-RU" sz="1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в соответствии с программой модернизации</a:t>
            </a:r>
            <a:endParaRPr lang="ru-RU" sz="16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" name="Рисунок 9" descr="computadora1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83568" y="3140968"/>
            <a:ext cx="1224136" cy="1224136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>
            <a:spLocks noChangeArrowheads="1"/>
          </p:cNvSpPr>
          <p:nvPr/>
        </p:nvSpPr>
        <p:spPr bwMode="auto">
          <a:xfrm>
            <a:off x="2339752" y="5445336"/>
            <a:ext cx="6120000" cy="1008000"/>
          </a:xfrm>
          <a:prstGeom prst="roundRect">
            <a:avLst>
              <a:gd name="adj" fmla="val 5403"/>
            </a:avLst>
          </a:prstGeom>
          <a:gradFill rotWithShape="1">
            <a:gsLst>
              <a:gs pos="0">
                <a:srgbClr val="970000"/>
              </a:gs>
              <a:gs pos="50000">
                <a:srgbClr val="F10000"/>
              </a:gs>
              <a:gs pos="70000">
                <a:srgbClr val="FF0000"/>
              </a:gs>
              <a:gs pos="100000">
                <a:srgbClr val="FF0606"/>
              </a:gs>
            </a:gsLst>
            <a:lin ang="16200000"/>
          </a:gradFill>
          <a:ln w="9525" algn="ctr">
            <a:solidFill>
              <a:srgbClr val="FF0000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>
              <a:lnSpc>
                <a:spcPct val="100000"/>
              </a:lnSpc>
              <a:spcAft>
                <a:spcPct val="0"/>
              </a:spcAft>
              <a:defRPr/>
            </a:pPr>
            <a:r>
              <a:rPr lang="ru-RU" sz="1600" dirty="0" smtClean="0">
                <a:solidFill>
                  <a:srgbClr val="F3F7FB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 основании данных о количестве рабочих мест в автоматизированных системах </a:t>
            </a:r>
            <a:r>
              <a:rPr lang="ru-RU" sz="1600" b="1" dirty="0" smtClean="0">
                <a:solidFill>
                  <a:srgbClr val="F3F7FB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определить нагрузку на сервера их конфигурацию и стоимость</a:t>
            </a:r>
            <a:endParaRPr lang="ru-RU" sz="1600" b="1" dirty="0">
              <a:solidFill>
                <a:srgbClr val="F3F7FB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2" name="Рисунок 11" descr="Gnome-Preferences-System-Network-64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827584" y="4437112"/>
            <a:ext cx="792088" cy="792088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>
            <a:spLocks noChangeArrowheads="1"/>
          </p:cNvSpPr>
          <p:nvPr/>
        </p:nvSpPr>
        <p:spPr bwMode="auto">
          <a:xfrm>
            <a:off x="2339752" y="4293096"/>
            <a:ext cx="6120000" cy="1008112"/>
          </a:xfrm>
          <a:prstGeom prst="roundRect">
            <a:avLst>
              <a:gd name="adj" fmla="val 5623"/>
            </a:avLst>
          </a:prstGeom>
          <a:gradFill rotWithShape="1">
            <a:gsLst>
              <a:gs pos="0">
                <a:srgbClr val="770077"/>
              </a:gs>
              <a:gs pos="50000">
                <a:srgbClr val="C000C0"/>
              </a:gs>
              <a:gs pos="70000">
                <a:srgbClr val="D200D2"/>
              </a:gs>
              <a:gs pos="100000">
                <a:srgbClr val="F713F7"/>
              </a:gs>
            </a:gsLst>
            <a:lin ang="16200000"/>
          </a:gradFill>
          <a:ln w="9525" algn="ctr">
            <a:solidFill>
              <a:srgbClr val="CC00CC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72000" rIns="36000" anchor="ctr"/>
          <a:lstStyle/>
          <a:p>
            <a:pPr lvl="0"/>
            <a:r>
              <a:rPr lang="ru-RU" sz="1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 основе планов БТИ и планов существующих локальных вычислительных сетей, можно провести точный </a:t>
            </a:r>
            <a:r>
              <a:rPr lang="ru-RU" sz="16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расчет стоимости прокладки локальной вычислительной сети</a:t>
            </a:r>
            <a:endParaRPr lang="ru-RU" sz="16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4" name="Рисунок 13" descr="server-Vista_256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971600" y="5517232"/>
            <a:ext cx="864096" cy="864096"/>
          </a:xfrm>
          <a:prstGeom prst="rect">
            <a:avLst/>
          </a:prstGeom>
        </p:spPr>
      </p:pic>
      <p:sp>
        <p:nvSpPr>
          <p:cNvPr id="15" name="Скругленный прямоугольник 8"/>
          <p:cNvSpPr>
            <a:spLocks noChangeArrowheads="1"/>
          </p:cNvSpPr>
          <p:nvPr/>
        </p:nvSpPr>
        <p:spPr bwMode="auto">
          <a:xfrm>
            <a:off x="0" y="908720"/>
            <a:ext cx="9144000" cy="936104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00598E"/>
              </a:gs>
              <a:gs pos="100000">
                <a:srgbClr val="0AC5FF"/>
              </a:gs>
            </a:gsLst>
            <a:lin ang="16200000"/>
          </a:gradFill>
          <a:ln w="9525" algn="ctr">
            <a:solidFill>
              <a:srgbClr val="00B0F0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8"/>
              </a:srgbClr>
            </a:outerShdw>
          </a:effectLst>
        </p:spPr>
        <p:txBody>
          <a:bodyPr lIns="108000" rIns="108000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 основе данных собранных в программном комплексе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«БАРС.</a:t>
            </a:r>
            <a:r>
              <a:rPr lang="en-US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Web</a:t>
            </a:r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-Паспорт Информатизации ЛПУ»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возможен точный расчет затрат на модернизацию здравоохранения  </a:t>
            </a:r>
            <a:endParaRPr lang="ru-RU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462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Этап 2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Создание 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регионального информационного ресурса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" name="Picture 3" descr="D:\БАРС\сайт\Баннеры\popitka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459788" y="142875"/>
            <a:ext cx="566737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Кольцо 59"/>
          <p:cNvSpPr/>
          <p:nvPr/>
        </p:nvSpPr>
        <p:spPr>
          <a:xfrm>
            <a:off x="899592" y="2573532"/>
            <a:ext cx="7416824" cy="3519764"/>
          </a:xfrm>
          <a:prstGeom prst="donut">
            <a:avLst>
              <a:gd name="adj" fmla="val 3308"/>
            </a:avLst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Овал 12"/>
          <p:cNvSpPr/>
          <p:nvPr/>
        </p:nvSpPr>
        <p:spPr>
          <a:xfrm>
            <a:off x="1260965" y="2210509"/>
            <a:ext cx="878099" cy="78048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970" tIns="13970" rIns="13970" bIns="1397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100" kern="1200"/>
          </a:p>
        </p:txBody>
      </p:sp>
      <p:grpSp>
        <p:nvGrpSpPr>
          <p:cNvPr id="24" name="Группа 23"/>
          <p:cNvGrpSpPr/>
          <p:nvPr/>
        </p:nvGrpSpPr>
        <p:grpSpPr>
          <a:xfrm>
            <a:off x="1115584" y="2708920"/>
            <a:ext cx="1260000" cy="1260000"/>
            <a:chOff x="179480" y="4581130"/>
            <a:chExt cx="1260000" cy="1417596"/>
          </a:xfrm>
        </p:grpSpPr>
        <p:sp>
          <p:nvSpPr>
            <p:cNvPr id="25" name="Овал 24"/>
            <p:cNvSpPr>
              <a:spLocks noChangeAspect="1"/>
            </p:cNvSpPr>
            <p:nvPr/>
          </p:nvSpPr>
          <p:spPr>
            <a:xfrm>
              <a:off x="179480" y="4581130"/>
              <a:ext cx="1260000" cy="1417596"/>
            </a:xfrm>
            <a:prstGeom prst="ellipse">
              <a:avLst/>
            </a:prstGeom>
            <a:gradFill rotWithShape="1">
              <a:gsLst>
                <a:gs pos="0">
                  <a:srgbClr val="970000"/>
                </a:gs>
                <a:gs pos="100000">
                  <a:srgbClr val="FF0606"/>
                </a:gs>
              </a:gsLst>
              <a:lin ang="16200000"/>
            </a:gradFill>
            <a:ln w="9525" algn="ctr">
              <a:solidFill>
                <a:srgbClr val="FF0000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</p:spPr>
        </p:sp>
        <p:sp>
          <p:nvSpPr>
            <p:cNvPr id="26" name="Овал 10"/>
            <p:cNvSpPr/>
            <p:nvPr/>
          </p:nvSpPr>
          <p:spPr>
            <a:xfrm>
              <a:off x="216088" y="4835635"/>
              <a:ext cx="1152128" cy="8781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реестр региональных льготников</a:t>
              </a:r>
              <a:endParaRPr lang="ru-RU" sz="1100" kern="1200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27" name="Группа 26"/>
          <p:cNvGrpSpPr>
            <a:grpSpLocks noChangeAspect="1"/>
          </p:cNvGrpSpPr>
          <p:nvPr/>
        </p:nvGrpSpPr>
        <p:grpSpPr>
          <a:xfrm>
            <a:off x="3956247" y="1988824"/>
            <a:ext cx="1260000" cy="1260000"/>
            <a:chOff x="1974750" y="290649"/>
            <a:chExt cx="1152127" cy="1254148"/>
          </a:xfrm>
        </p:grpSpPr>
        <p:sp>
          <p:nvSpPr>
            <p:cNvPr id="46" name="Овал 45"/>
            <p:cNvSpPr>
              <a:spLocks noChangeAspect="1"/>
            </p:cNvSpPr>
            <p:nvPr/>
          </p:nvSpPr>
          <p:spPr>
            <a:xfrm>
              <a:off x="1974750" y="290649"/>
              <a:ext cx="1152127" cy="1254148"/>
            </a:xfrm>
            <a:prstGeom prst="ellipse">
              <a:avLst/>
            </a:prstGeom>
            <a:gradFill rotWithShape="1">
              <a:gsLst>
                <a:gs pos="0">
                  <a:srgbClr val="00598E"/>
                </a:gs>
                <a:gs pos="50000">
                  <a:srgbClr val="0095E3"/>
                </a:gs>
                <a:gs pos="70000">
                  <a:srgbClr val="00A6F8"/>
                </a:gs>
                <a:gs pos="100000">
                  <a:srgbClr val="0AC5FF"/>
                </a:gs>
              </a:gsLst>
              <a:lin ang="16200000"/>
            </a:gradFill>
            <a:ln w="9525" algn="ctr">
              <a:solidFill>
                <a:srgbClr val="00B0F0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</p:spPr>
        </p:sp>
        <p:sp>
          <p:nvSpPr>
            <p:cNvPr id="47" name="Овал 4"/>
            <p:cNvSpPr/>
            <p:nvPr/>
          </p:nvSpPr>
          <p:spPr>
            <a:xfrm>
              <a:off x="1978643" y="526724"/>
              <a:ext cx="1129436" cy="7882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Единая медицинская карта  гражданина</a:t>
              </a:r>
              <a:endParaRPr lang="ru-RU" sz="1200" kern="1200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28" name="Группа 27"/>
          <p:cNvGrpSpPr>
            <a:grpSpLocks noChangeAspect="1"/>
          </p:cNvGrpSpPr>
          <p:nvPr/>
        </p:nvGrpSpPr>
        <p:grpSpPr>
          <a:xfrm>
            <a:off x="2483738" y="2132856"/>
            <a:ext cx="1260000" cy="1260000"/>
            <a:chOff x="3557554" y="1052920"/>
            <a:chExt cx="1123915" cy="1254146"/>
          </a:xfrm>
        </p:grpSpPr>
        <p:sp>
          <p:nvSpPr>
            <p:cNvPr id="44" name="Овал 43"/>
            <p:cNvSpPr>
              <a:spLocks noChangeAspect="1"/>
            </p:cNvSpPr>
            <p:nvPr/>
          </p:nvSpPr>
          <p:spPr>
            <a:xfrm>
              <a:off x="3557554" y="1052920"/>
              <a:ext cx="1123915" cy="1254146"/>
            </a:xfrm>
            <a:prstGeom prst="ellipse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</p:spPr>
        </p:sp>
        <p:sp>
          <p:nvSpPr>
            <p:cNvPr id="45" name="Овал 6"/>
            <p:cNvSpPr/>
            <p:nvPr/>
          </p:nvSpPr>
          <p:spPr>
            <a:xfrm>
              <a:off x="3590499" y="1276844"/>
              <a:ext cx="1080122" cy="7882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регистр медработников</a:t>
              </a:r>
              <a:endParaRPr lang="ru-RU" sz="1200" kern="1200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29" name="Группа 28"/>
          <p:cNvGrpSpPr>
            <a:grpSpLocks noChangeAspect="1"/>
          </p:cNvGrpSpPr>
          <p:nvPr/>
        </p:nvGrpSpPr>
        <p:grpSpPr>
          <a:xfrm>
            <a:off x="5436064" y="2146506"/>
            <a:ext cx="1260000" cy="1260000"/>
            <a:chOff x="3948491" y="2765691"/>
            <a:chExt cx="1114726" cy="1254146"/>
          </a:xfrm>
        </p:grpSpPr>
        <p:sp>
          <p:nvSpPr>
            <p:cNvPr id="42" name="Овал 41"/>
            <p:cNvSpPr>
              <a:spLocks noChangeAspect="1"/>
            </p:cNvSpPr>
            <p:nvPr/>
          </p:nvSpPr>
          <p:spPr>
            <a:xfrm>
              <a:off x="3948491" y="2765691"/>
              <a:ext cx="1114726" cy="1254146"/>
            </a:xfrm>
            <a:prstGeom prst="ellipse">
              <a:avLst/>
            </a:prstGeom>
            <a:gradFill rotWithShape="1">
              <a:gsLst>
                <a:gs pos="0">
                  <a:srgbClr val="000097"/>
                </a:gs>
                <a:gs pos="50000">
                  <a:srgbClr val="0000F1"/>
                </a:gs>
                <a:gs pos="70000">
                  <a:srgbClr val="0000FF"/>
                </a:gs>
                <a:gs pos="100000">
                  <a:srgbClr val="0606FF"/>
                </a:gs>
              </a:gsLst>
              <a:lin ang="16200000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</p:spPr>
        </p:sp>
        <p:sp>
          <p:nvSpPr>
            <p:cNvPr id="43" name="Овал 8"/>
            <p:cNvSpPr/>
            <p:nvPr/>
          </p:nvSpPr>
          <p:spPr>
            <a:xfrm>
              <a:off x="3959936" y="3001750"/>
              <a:ext cx="1082997" cy="7882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Электронный архив медицинских изображений</a:t>
              </a:r>
              <a:endParaRPr lang="ru-RU" sz="1200" kern="1200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30" name="Группа 29"/>
          <p:cNvGrpSpPr>
            <a:grpSpLocks noChangeAspect="1"/>
          </p:cNvGrpSpPr>
          <p:nvPr/>
        </p:nvGrpSpPr>
        <p:grpSpPr>
          <a:xfrm>
            <a:off x="5544218" y="5314770"/>
            <a:ext cx="1260000" cy="1260000"/>
            <a:chOff x="2853130" y="4139225"/>
            <a:chExt cx="1114725" cy="1254146"/>
          </a:xfrm>
        </p:grpSpPr>
        <p:sp>
          <p:nvSpPr>
            <p:cNvPr id="40" name="Овал 39"/>
            <p:cNvSpPr>
              <a:spLocks noChangeAspect="1"/>
            </p:cNvSpPr>
            <p:nvPr/>
          </p:nvSpPr>
          <p:spPr>
            <a:xfrm>
              <a:off x="2853130" y="4139225"/>
              <a:ext cx="1114725" cy="1254146"/>
            </a:xfrm>
            <a:prstGeom prst="ellipse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</p:spPr>
        </p:sp>
        <p:sp>
          <p:nvSpPr>
            <p:cNvPr id="41" name="Овал 10"/>
            <p:cNvSpPr/>
            <p:nvPr/>
          </p:nvSpPr>
          <p:spPr>
            <a:xfrm>
              <a:off x="2899627" y="4363149"/>
              <a:ext cx="1019292" cy="7882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система сервисов обмена данными</a:t>
              </a:r>
              <a:endParaRPr lang="ru-RU" sz="1200" kern="1200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31" name="Группа 30"/>
          <p:cNvGrpSpPr>
            <a:grpSpLocks noChangeAspect="1"/>
          </p:cNvGrpSpPr>
          <p:nvPr/>
        </p:nvGrpSpPr>
        <p:grpSpPr>
          <a:xfrm>
            <a:off x="4032049" y="5474653"/>
            <a:ext cx="1260000" cy="1260000"/>
            <a:chOff x="1096311" y="4139224"/>
            <a:chExt cx="1114725" cy="1254146"/>
          </a:xfrm>
        </p:grpSpPr>
        <p:sp>
          <p:nvSpPr>
            <p:cNvPr id="38" name="Овал 37"/>
            <p:cNvSpPr>
              <a:spLocks noChangeAspect="1"/>
            </p:cNvSpPr>
            <p:nvPr/>
          </p:nvSpPr>
          <p:spPr>
            <a:xfrm>
              <a:off x="1096311" y="4139224"/>
              <a:ext cx="1114725" cy="1254146"/>
            </a:xfrm>
            <a:prstGeom prst="ellipse">
              <a:avLst/>
            </a:prstGeom>
            <a:gradFill rotWithShape="1">
              <a:gsLst>
                <a:gs pos="0">
                  <a:srgbClr val="00598E"/>
                </a:gs>
                <a:gs pos="50000">
                  <a:srgbClr val="0095E3"/>
                </a:gs>
                <a:gs pos="70000">
                  <a:srgbClr val="00A6F8"/>
                </a:gs>
                <a:gs pos="100000">
                  <a:srgbClr val="0AC5FF"/>
                </a:gs>
              </a:gsLst>
              <a:lin ang="16200000"/>
            </a:gradFill>
            <a:ln w="9525" algn="ctr">
              <a:solidFill>
                <a:srgbClr val="00B0F0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9" name="Овал 12"/>
            <p:cNvSpPr/>
            <p:nvPr/>
          </p:nvSpPr>
          <p:spPr>
            <a:xfrm>
              <a:off x="1146563" y="4363148"/>
              <a:ext cx="1019290" cy="7882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система мониторинга и анализа </a:t>
              </a:r>
              <a:endParaRPr lang="ru-RU" sz="1200" kern="1200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32" name="Группа 31"/>
          <p:cNvGrpSpPr>
            <a:grpSpLocks noChangeAspect="1"/>
          </p:cNvGrpSpPr>
          <p:nvPr/>
        </p:nvGrpSpPr>
        <p:grpSpPr>
          <a:xfrm>
            <a:off x="179512" y="3746577"/>
            <a:ext cx="1260000" cy="1260000"/>
            <a:chOff x="951" y="2765695"/>
            <a:chExt cx="1114724" cy="1254147"/>
          </a:xfrm>
        </p:grpSpPr>
        <p:sp>
          <p:nvSpPr>
            <p:cNvPr id="36" name="Овал 35"/>
            <p:cNvSpPr>
              <a:spLocks noChangeAspect="1"/>
            </p:cNvSpPr>
            <p:nvPr/>
          </p:nvSpPr>
          <p:spPr>
            <a:xfrm>
              <a:off x="951" y="2765695"/>
              <a:ext cx="1114724" cy="1254147"/>
            </a:xfrm>
            <a:prstGeom prst="ellipse">
              <a:avLst/>
            </a:prstGeom>
            <a:gradFill rotWithShape="1">
              <a:gsLst>
                <a:gs pos="0">
                  <a:srgbClr val="974400"/>
                </a:gs>
                <a:gs pos="50000">
                  <a:srgbClr val="F17500"/>
                </a:gs>
                <a:gs pos="70000">
                  <a:srgbClr val="FF8500"/>
                </a:gs>
                <a:gs pos="100000">
                  <a:srgbClr val="FFA106"/>
                </a:gs>
              </a:gsLst>
              <a:lin ang="16200000"/>
            </a:gradFill>
            <a:ln w="9525" algn="ctr">
              <a:solidFill>
                <a:srgbClr val="FF9900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</p:spPr>
        </p:sp>
        <p:sp>
          <p:nvSpPr>
            <p:cNvPr id="37" name="Овал 14"/>
            <p:cNvSpPr/>
            <p:nvPr/>
          </p:nvSpPr>
          <p:spPr>
            <a:xfrm>
              <a:off x="164225" y="2989619"/>
              <a:ext cx="788229" cy="7882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справочник должностей</a:t>
              </a:r>
              <a:endParaRPr lang="ru-RU" sz="1200" kern="1200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33" name="Группа 32"/>
          <p:cNvGrpSpPr>
            <a:grpSpLocks noChangeAspect="1"/>
          </p:cNvGrpSpPr>
          <p:nvPr/>
        </p:nvGrpSpPr>
        <p:grpSpPr>
          <a:xfrm>
            <a:off x="6804217" y="2594526"/>
            <a:ext cx="1260000" cy="1260000"/>
            <a:chOff x="391880" y="1052923"/>
            <a:chExt cx="1114725" cy="1254145"/>
          </a:xfrm>
        </p:grpSpPr>
        <p:sp>
          <p:nvSpPr>
            <p:cNvPr id="34" name="Овал 33"/>
            <p:cNvSpPr>
              <a:spLocks noChangeAspect="1"/>
            </p:cNvSpPr>
            <p:nvPr/>
          </p:nvSpPr>
          <p:spPr>
            <a:xfrm>
              <a:off x="391880" y="1052923"/>
              <a:ext cx="1114725" cy="1254145"/>
            </a:xfrm>
            <a:prstGeom prst="ellipse">
              <a:avLst/>
            </a:prstGeom>
            <a:gradFill rotWithShape="1">
              <a:gsLst>
                <a:gs pos="0">
                  <a:srgbClr val="006517"/>
                </a:gs>
                <a:gs pos="50000">
                  <a:srgbClr val="00A530"/>
                </a:gs>
                <a:gs pos="70000">
                  <a:srgbClr val="00B43C"/>
                </a:gs>
                <a:gs pos="100000">
                  <a:srgbClr val="1BD655"/>
                </a:gs>
              </a:gsLst>
              <a:lin ang="16200000"/>
            </a:gradFill>
            <a:ln w="9525" algn="ctr">
              <a:solidFill>
                <a:srgbClr val="00B050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</p:spPr>
        </p:sp>
        <p:sp>
          <p:nvSpPr>
            <p:cNvPr id="35" name="Овал 16"/>
            <p:cNvSpPr/>
            <p:nvPr/>
          </p:nvSpPr>
          <p:spPr>
            <a:xfrm>
              <a:off x="428286" y="1273906"/>
              <a:ext cx="1019290" cy="7882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реестр федеральных льготников</a:t>
              </a:r>
              <a:endParaRPr lang="ru-RU" sz="1200" kern="1200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48" name="Группа 47"/>
          <p:cNvGrpSpPr/>
          <p:nvPr/>
        </p:nvGrpSpPr>
        <p:grpSpPr>
          <a:xfrm>
            <a:off x="7776496" y="3682574"/>
            <a:ext cx="1260000" cy="1260000"/>
            <a:chOff x="179480" y="4581131"/>
            <a:chExt cx="1260000" cy="1417596"/>
          </a:xfrm>
        </p:grpSpPr>
        <p:sp>
          <p:nvSpPr>
            <p:cNvPr id="49" name="Овал 48"/>
            <p:cNvSpPr>
              <a:spLocks noChangeAspect="1"/>
            </p:cNvSpPr>
            <p:nvPr/>
          </p:nvSpPr>
          <p:spPr>
            <a:xfrm>
              <a:off x="179480" y="4581131"/>
              <a:ext cx="1260000" cy="1417596"/>
            </a:xfrm>
            <a:prstGeom prst="ellipse">
              <a:avLst/>
            </a:prstGeom>
            <a:gradFill rotWithShape="1">
              <a:gsLst>
                <a:gs pos="0">
                  <a:srgbClr val="974400"/>
                </a:gs>
                <a:gs pos="50000">
                  <a:srgbClr val="F17500"/>
                </a:gs>
                <a:gs pos="70000">
                  <a:srgbClr val="FF8500"/>
                </a:gs>
                <a:gs pos="100000">
                  <a:srgbClr val="FFA106"/>
                </a:gs>
              </a:gsLst>
              <a:lin ang="16200000"/>
            </a:gradFill>
            <a:ln w="9525" algn="ctr">
              <a:solidFill>
                <a:srgbClr val="FF9900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</p:spPr>
        </p:sp>
        <p:sp>
          <p:nvSpPr>
            <p:cNvPr id="50" name="Овал 10"/>
            <p:cNvSpPr/>
            <p:nvPr/>
          </p:nvSpPr>
          <p:spPr>
            <a:xfrm>
              <a:off x="216088" y="4854784"/>
              <a:ext cx="1152128" cy="8781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реестр  льготных лекарственных средств</a:t>
              </a:r>
              <a:endParaRPr lang="ru-RU" sz="1200" kern="1200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6912832" y="4818906"/>
            <a:ext cx="1272160" cy="1260000"/>
            <a:chOff x="167320" y="4581132"/>
            <a:chExt cx="1272160" cy="1417596"/>
          </a:xfrm>
        </p:grpSpPr>
        <p:sp>
          <p:nvSpPr>
            <p:cNvPr id="52" name="Овал 51"/>
            <p:cNvSpPr>
              <a:spLocks noChangeAspect="1"/>
            </p:cNvSpPr>
            <p:nvPr/>
          </p:nvSpPr>
          <p:spPr>
            <a:xfrm>
              <a:off x="179480" y="4581132"/>
              <a:ext cx="1260000" cy="1417596"/>
            </a:xfrm>
            <a:prstGeom prst="ellipse">
              <a:avLst/>
            </a:prstGeom>
            <a:gradFill rotWithShape="1">
              <a:gsLst>
                <a:gs pos="0">
                  <a:srgbClr val="970000"/>
                </a:gs>
                <a:gs pos="100000">
                  <a:srgbClr val="FF0606"/>
                </a:gs>
              </a:gsLst>
              <a:lin ang="16200000"/>
            </a:gradFill>
            <a:ln w="9525" algn="ctr">
              <a:solidFill>
                <a:srgbClr val="FF0000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</p:spPr>
        </p:sp>
        <p:sp>
          <p:nvSpPr>
            <p:cNvPr id="53" name="Овал 10"/>
            <p:cNvSpPr/>
            <p:nvPr/>
          </p:nvSpPr>
          <p:spPr>
            <a:xfrm>
              <a:off x="167320" y="4854785"/>
              <a:ext cx="1259568" cy="8781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реестр  застрахованных лиц</a:t>
              </a:r>
              <a:endParaRPr lang="ru-RU" sz="1200" kern="1200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54" name="Группа 53"/>
          <p:cNvGrpSpPr/>
          <p:nvPr/>
        </p:nvGrpSpPr>
        <p:grpSpPr>
          <a:xfrm>
            <a:off x="1139968" y="4898627"/>
            <a:ext cx="1260000" cy="1260000"/>
            <a:chOff x="131856" y="4581131"/>
            <a:chExt cx="1260000" cy="1417596"/>
          </a:xfrm>
        </p:grpSpPr>
        <p:sp>
          <p:nvSpPr>
            <p:cNvPr id="55" name="Овал 54"/>
            <p:cNvSpPr>
              <a:spLocks noChangeAspect="1"/>
            </p:cNvSpPr>
            <p:nvPr/>
          </p:nvSpPr>
          <p:spPr>
            <a:xfrm>
              <a:off x="131856" y="4581131"/>
              <a:ext cx="1260000" cy="1417596"/>
            </a:xfrm>
            <a:prstGeom prst="ellipse">
              <a:avLst/>
            </a:prstGeom>
            <a:gradFill rotWithShape="1">
              <a:gsLst>
                <a:gs pos="0">
                  <a:srgbClr val="006517"/>
                </a:gs>
                <a:gs pos="50000">
                  <a:srgbClr val="00A530"/>
                </a:gs>
                <a:gs pos="70000">
                  <a:srgbClr val="00B43C"/>
                </a:gs>
                <a:gs pos="100000">
                  <a:srgbClr val="1BD655"/>
                </a:gs>
              </a:gsLst>
              <a:lin ang="16200000"/>
            </a:gradFill>
            <a:ln w="9525" algn="ctr">
              <a:solidFill>
                <a:srgbClr val="00B050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</p:spPr>
        </p:sp>
        <p:sp>
          <p:nvSpPr>
            <p:cNvPr id="56" name="Овал 10"/>
            <p:cNvSpPr/>
            <p:nvPr/>
          </p:nvSpPr>
          <p:spPr>
            <a:xfrm>
              <a:off x="179512" y="4845293"/>
              <a:ext cx="1152128" cy="8781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КЛАДР</a:t>
              </a:r>
              <a:endParaRPr lang="ru-RU" sz="1100" kern="1200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57" name="Группа 56"/>
          <p:cNvGrpSpPr/>
          <p:nvPr/>
        </p:nvGrpSpPr>
        <p:grpSpPr>
          <a:xfrm>
            <a:off x="2538059" y="5394931"/>
            <a:ext cx="1260000" cy="1260000"/>
            <a:chOff x="179480" y="4581132"/>
            <a:chExt cx="1260000" cy="1417596"/>
          </a:xfrm>
        </p:grpSpPr>
        <p:sp>
          <p:nvSpPr>
            <p:cNvPr id="58" name="Овал 57"/>
            <p:cNvSpPr>
              <a:spLocks noChangeAspect="1"/>
            </p:cNvSpPr>
            <p:nvPr/>
          </p:nvSpPr>
          <p:spPr>
            <a:xfrm>
              <a:off x="179480" y="4581132"/>
              <a:ext cx="1260000" cy="1417596"/>
            </a:xfrm>
            <a:prstGeom prst="ellipse">
              <a:avLst/>
            </a:prstGeom>
            <a:gradFill rotWithShape="1">
              <a:gsLst>
                <a:gs pos="0">
                  <a:srgbClr val="000097"/>
                </a:gs>
                <a:gs pos="50000">
                  <a:srgbClr val="0000F1"/>
                </a:gs>
                <a:gs pos="70000">
                  <a:srgbClr val="0000FF"/>
                </a:gs>
                <a:gs pos="100000">
                  <a:srgbClr val="0606FF"/>
                </a:gs>
              </a:gsLst>
              <a:lin ang="16200000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</p:spPr>
        </p:sp>
        <p:sp>
          <p:nvSpPr>
            <p:cNvPr id="59" name="Овал 10"/>
            <p:cNvSpPr/>
            <p:nvPr/>
          </p:nvSpPr>
          <p:spPr>
            <a:xfrm>
              <a:off x="216088" y="4845294"/>
              <a:ext cx="1152128" cy="8781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МКБ</a:t>
              </a:r>
              <a:r>
                <a:rPr lang="en-US" sz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-</a:t>
              </a:r>
              <a:r>
                <a:rPr lang="ru-RU" sz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10</a:t>
              </a:r>
              <a:endParaRPr lang="ru-RU" sz="1100" kern="1200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65" name="Прямоугольник 64"/>
          <p:cNvSpPr/>
          <p:nvPr/>
        </p:nvSpPr>
        <p:spPr>
          <a:xfrm>
            <a:off x="179512" y="980728"/>
            <a:ext cx="2739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srgbClr val="00AFE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РИР включает в себя</a:t>
            </a:r>
            <a:endParaRPr lang="ru-RU" dirty="0">
              <a:solidFill>
                <a:srgbClr val="00AFE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6" name="Скругленный прямоугольник 8"/>
          <p:cNvSpPr>
            <a:spLocks noChangeArrowheads="1"/>
          </p:cNvSpPr>
          <p:nvPr/>
        </p:nvSpPr>
        <p:spPr bwMode="auto">
          <a:xfrm>
            <a:off x="0" y="884336"/>
            <a:ext cx="9144000" cy="888480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00598E"/>
              </a:gs>
              <a:gs pos="100000">
                <a:srgbClr val="0AC5FF"/>
              </a:gs>
            </a:gsLst>
            <a:lin ang="16200000"/>
          </a:gradFill>
          <a:ln w="9525" algn="ctr">
            <a:solidFill>
              <a:srgbClr val="00B0F0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8"/>
              </a:srgbClr>
            </a:outerShdw>
          </a:effectLst>
        </p:spPr>
        <p:txBody>
          <a:bodyPr lIns="108000" rIns="108000"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Региональный информационный ресурс является ключевым звеном информатизации здравоохранения и ядром </a:t>
            </a:r>
            <a:r>
              <a:rPr lang="ru-RU" sz="16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системы «БАРС.</a:t>
            </a:r>
            <a:r>
              <a:rPr lang="en-US" sz="16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Web</a:t>
            </a:r>
            <a:r>
              <a:rPr lang="ru-RU" sz="16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-Здравоохранение»</a:t>
            </a:r>
            <a:r>
              <a:rPr lang="ru-RU" sz="1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в котором задаются общие стандарты и собираются информационные потоки со всех структур отрасли  </a:t>
            </a:r>
            <a:endParaRPr lang="ru-RU" sz="16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0" y="1857016"/>
            <a:ext cx="2739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srgbClr val="00AFE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РИР включает в себя</a:t>
            </a:r>
            <a:endParaRPr lang="ru-RU" dirty="0">
              <a:solidFill>
                <a:srgbClr val="00AFE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4" name="Рисунок 63" descr="db.png"/>
          <p:cNvPicPr>
            <a:picLocks noChangeAspect="1"/>
          </p:cNvPicPr>
          <p:nvPr/>
        </p:nvPicPr>
        <p:blipFill>
          <a:blip r:embed="rId4" cstate="email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635896" y="3429000"/>
            <a:ext cx="1903706" cy="2107378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TextBox 136"/>
          <p:cNvSpPr txBox="1">
            <a:spLocks noChangeArrowheads="1"/>
          </p:cNvSpPr>
          <p:nvPr/>
        </p:nvSpPr>
        <p:spPr bwMode="auto">
          <a:xfrm>
            <a:off x="3743336" y="4383111"/>
            <a:ext cx="16561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РИР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462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Региональный информационный ресурс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Picture 3" descr="D:\БАРС\сайт\Баннеры\popitka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459788" y="142875"/>
            <a:ext cx="566737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764704"/>
            <a:ext cx="81403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AFE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Принципы построения регионального информационного ресурса</a:t>
            </a:r>
            <a:endParaRPr lang="ru-RU" dirty="0">
              <a:solidFill>
                <a:srgbClr val="00AFE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1268760"/>
            <a:ext cx="4140000" cy="1512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Единое информационное пространство</a:t>
            </a:r>
          </a:p>
          <a:p>
            <a:pPr algn="ctr"/>
            <a:r>
              <a:rPr lang="ru-RU" sz="800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algn="ctr"/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Органы управления здравоохранением, ЛПУ и граждане взаимодействуют в общем информационном пространстве посредством Интернета. Это существенно сокращает срок получения данных и способствует повышению качества услуг здравоохранения.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3033088"/>
            <a:ext cx="4140000" cy="1188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Единая методология</a:t>
            </a:r>
          </a:p>
          <a:p>
            <a:pPr algn="ctr"/>
            <a:endParaRPr lang="ru-RU" sz="8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Действует единый для всех участников системы регламент информационного взаимодействия, что исключает проблемы при взаимодействии сторон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44008" y="1268760"/>
            <a:ext cx="4140000" cy="1512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Безопасность информации</a:t>
            </a:r>
          </a:p>
          <a:p>
            <a:pPr algn="ctr"/>
            <a:endParaRPr lang="ru-RU" sz="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Обеспечивается централизованное хранение данных в едином для всего субъекта РФ хранилище. Проводятся мероприятия по защите персональных данных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4437112"/>
            <a:ext cx="8532000" cy="1224136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Ориентация на </a:t>
            </a:r>
            <a:r>
              <a:rPr lang="en-US" sz="1200" b="1" dirty="0" err="1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SaaS</a:t>
            </a:r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ru-RU" sz="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Решение может поставляться по модели </a:t>
            </a:r>
            <a:r>
              <a:rPr lang="ru-RU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SaaS</a:t>
            </a:r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ru-RU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Software</a:t>
            </a:r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as</a:t>
            </a:r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Service</a:t>
            </a:r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услуга доступа к программному продукту). Это существенно сокращает трудовые и финансовые затраты на информатизацию, так как установка программного обеспечения на серверы учреждений не требуется. Процедура внедрения софта ограничивается предоставлением пользователям адресной строки в Интернете, логина и пароля.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44008" y="3033088"/>
            <a:ext cx="4140000" cy="1188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Качественная аналитика</a:t>
            </a:r>
          </a:p>
          <a:p>
            <a:pPr algn="ctr"/>
            <a:endParaRPr lang="ru-RU" sz="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обеспечивают головной организации сбор показателей со всей подведомственной сети в режиме </a:t>
            </a:r>
            <a:r>
              <a:rPr lang="ru-RU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онлайн</a:t>
            </a:r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БАРС\сайт\Баннеры\popitka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459788" y="142875"/>
            <a:ext cx="566737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3533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Информатизация отрасли Здравоохранение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Скругленный прямоугольник 8"/>
          <p:cNvSpPr>
            <a:spLocks noChangeArrowheads="1"/>
          </p:cNvSpPr>
          <p:nvPr/>
        </p:nvSpPr>
        <p:spPr bwMode="auto">
          <a:xfrm>
            <a:off x="0" y="980728"/>
            <a:ext cx="9144000" cy="935781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00598E"/>
              </a:gs>
              <a:gs pos="100000">
                <a:srgbClr val="0AC5FF"/>
              </a:gs>
            </a:gsLst>
            <a:lin ang="16200000"/>
          </a:gradFill>
          <a:ln w="9525" algn="ctr">
            <a:solidFill>
              <a:srgbClr val="00B0F0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8"/>
              </a:srgbClr>
            </a:outerShdw>
          </a:effectLst>
        </p:spPr>
        <p:txBody>
          <a:bodyPr lIns="108000" rIns="108000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Группа компаний «БАРС </a:t>
            </a:r>
            <a:r>
              <a:rPr lang="ru-RU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Груп</a:t>
            </a:r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» предлагает решение для информатизации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сферы здравоохранения субъекта Российской Федерации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«БАРС.</a:t>
            </a:r>
            <a:r>
              <a:rPr lang="en-US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Web</a:t>
            </a:r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-Здравоохранение»</a:t>
            </a:r>
            <a:endParaRPr lang="ru-RU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395536" y="4005064"/>
            <a:ext cx="3960000" cy="1080119"/>
          </a:xfrm>
          <a:prstGeom prst="roundRect">
            <a:avLst>
              <a:gd name="adj" fmla="val 2088"/>
            </a:avLst>
          </a:prstGeom>
          <a:gradFill rotWithShape="1">
            <a:gsLst>
              <a:gs pos="0">
                <a:srgbClr val="970000"/>
              </a:gs>
              <a:gs pos="100000">
                <a:srgbClr val="FF0606"/>
              </a:gs>
            </a:gsLst>
            <a:lin ang="16200000"/>
          </a:gradFill>
          <a:ln w="9525" algn="ctr">
            <a:solidFill>
              <a:srgbClr val="FF0000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</p:spPr>
        <p:txBody>
          <a:bodyPr tIns="0" bIns="36000" anchor="ctr" anchorCtr="0"/>
          <a:lstStyle/>
          <a:p>
            <a:pPr indent="-352425" algn="ctr">
              <a:lnSpc>
                <a:spcPct val="100000"/>
              </a:lnSpc>
              <a:spcAft>
                <a:spcPct val="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Контроль  работы  всей системы здравоохранения каждого ЛПУ и получение актуальной информации  в реальном времени и др.</a:t>
            </a:r>
            <a:endParaRPr lang="ru-RU" sz="1600" b="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Скругленный прямоугольник 6"/>
          <p:cNvSpPr>
            <a:spLocks noChangeArrowheads="1"/>
          </p:cNvSpPr>
          <p:nvPr/>
        </p:nvSpPr>
        <p:spPr bwMode="auto">
          <a:xfrm>
            <a:off x="4788024" y="4005064"/>
            <a:ext cx="3960000" cy="1080000"/>
          </a:xfrm>
          <a:prstGeom prst="roundRect">
            <a:avLst>
              <a:gd name="adj" fmla="val 2204"/>
            </a:avLst>
          </a:prstGeom>
          <a:gradFill rotWithShape="1">
            <a:gsLst>
              <a:gs pos="0">
                <a:srgbClr val="974400"/>
              </a:gs>
              <a:gs pos="50000">
                <a:srgbClr val="F17500"/>
              </a:gs>
              <a:gs pos="70000">
                <a:srgbClr val="FF8500"/>
              </a:gs>
              <a:gs pos="100000">
                <a:srgbClr val="FFA106"/>
              </a:gs>
            </a:gsLst>
            <a:lin ang="16200000"/>
          </a:gradFill>
          <a:ln w="9525" algn="ctr">
            <a:solidFill>
              <a:srgbClr val="FF9900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</p:spPr>
        <p:txBody>
          <a:bodyPr anchor="ctr" anchorCtr="0"/>
          <a:lstStyle/>
          <a:p>
            <a:pPr indent="-352425" algn="ctr">
              <a:lnSpc>
                <a:spcPct val="100000"/>
              </a:lnSpc>
              <a:spcAft>
                <a:spcPct val="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Повышение медицинской, социальной и экономической эффективность деятельности медицинских  учреждений</a:t>
            </a:r>
            <a:endParaRPr lang="ru-RU" sz="1600" b="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Скругленный прямоугольник 2"/>
          <p:cNvSpPr>
            <a:spLocks noChangeArrowheads="1"/>
          </p:cNvSpPr>
          <p:nvPr/>
        </p:nvSpPr>
        <p:spPr bwMode="auto">
          <a:xfrm>
            <a:off x="395536" y="2636912"/>
            <a:ext cx="3960000" cy="1080000"/>
          </a:xfrm>
          <a:prstGeom prst="roundRect">
            <a:avLst>
              <a:gd name="adj" fmla="val 2178"/>
            </a:avLst>
          </a:prstGeom>
          <a:gradFill rotWithShape="1">
            <a:gsLst>
              <a:gs pos="0">
                <a:srgbClr val="770077"/>
              </a:gs>
              <a:gs pos="50000">
                <a:srgbClr val="C000C0"/>
              </a:gs>
              <a:gs pos="70000">
                <a:srgbClr val="D200D2"/>
              </a:gs>
              <a:gs pos="100000">
                <a:srgbClr val="F713F7"/>
              </a:gs>
            </a:gsLst>
            <a:lin ang="16200000"/>
          </a:gradFill>
          <a:ln w="9525" algn="ctr">
            <a:solidFill>
              <a:srgbClr val="CC00CC"/>
            </a:solidFill>
            <a:round/>
            <a:headEnd/>
            <a:tailEnd/>
          </a:ln>
          <a:effectLst>
            <a:outerShdw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 anchorCtr="0"/>
          <a:lstStyle/>
          <a:p>
            <a:pPr indent="-352425" algn="ctr">
              <a:spcAft>
                <a:spcPct val="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Переход на оказание государственных муниципальных услуг в сфере здравоохранения в электронном виде</a:t>
            </a:r>
            <a:endParaRPr lang="ru-RU" sz="16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Скругленный прямоугольник 2"/>
          <p:cNvSpPr>
            <a:spLocks noChangeArrowheads="1"/>
          </p:cNvSpPr>
          <p:nvPr/>
        </p:nvSpPr>
        <p:spPr bwMode="auto">
          <a:xfrm>
            <a:off x="2592792" y="5373216"/>
            <a:ext cx="3960000" cy="1080000"/>
          </a:xfrm>
          <a:prstGeom prst="roundRect">
            <a:avLst>
              <a:gd name="adj" fmla="val 2644"/>
            </a:avLst>
          </a:prstGeom>
          <a:gradFill rotWithShape="1">
            <a:gsLst>
              <a:gs pos="0">
                <a:srgbClr val="006517"/>
              </a:gs>
              <a:gs pos="50000">
                <a:srgbClr val="00A530"/>
              </a:gs>
              <a:gs pos="70000">
                <a:srgbClr val="00B43C"/>
              </a:gs>
              <a:gs pos="100000">
                <a:srgbClr val="1BD655"/>
              </a:gs>
            </a:gsLst>
            <a:lin ang="16200000"/>
          </a:gradFill>
          <a:ln w="9525" algn="ctr">
            <a:solidFill>
              <a:srgbClr val="00B050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</p:spPr>
        <p:txBody>
          <a:bodyPr bIns="18000" anchor="ctr" anchorCtr="0"/>
          <a:lstStyle/>
          <a:p>
            <a:pPr indent="-352425" algn="ctr">
              <a:lnSpc>
                <a:spcPct val="100000"/>
              </a:lnSpc>
              <a:spcAft>
                <a:spcPct val="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Обеспечение единых стандартов информатизации здравоохранения в регионе</a:t>
            </a:r>
            <a:endParaRPr lang="ru-RU" sz="1600" b="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Скругленный прямоугольник 12"/>
          <p:cNvSpPr>
            <a:spLocks noChangeArrowheads="1"/>
          </p:cNvSpPr>
          <p:nvPr/>
        </p:nvSpPr>
        <p:spPr bwMode="auto">
          <a:xfrm>
            <a:off x="4788024" y="2636912"/>
            <a:ext cx="3960000" cy="1080000"/>
          </a:xfrm>
          <a:prstGeom prst="roundRect">
            <a:avLst>
              <a:gd name="adj" fmla="val 3068"/>
            </a:avLst>
          </a:prstGeom>
          <a:gradFill rotWithShape="1">
            <a:gsLst>
              <a:gs pos="0">
                <a:srgbClr val="000097"/>
              </a:gs>
              <a:gs pos="50000">
                <a:srgbClr val="0000F1"/>
              </a:gs>
              <a:gs pos="70000">
                <a:srgbClr val="0000FF"/>
              </a:gs>
              <a:gs pos="100000">
                <a:srgbClr val="0606FF"/>
              </a:gs>
            </a:gsLst>
            <a:lin ang="16200000"/>
          </a:gradFill>
          <a:ln w="9525" algn="ctr">
            <a:solidFill>
              <a:schemeClr val="accent1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</p:spPr>
        <p:txBody>
          <a:bodyPr lIns="108000" rIns="108000" anchor="ctr" anchorCtr="0"/>
          <a:lstStyle/>
          <a:p>
            <a:pPr indent="-352425" algn="ctr">
              <a:lnSpc>
                <a:spcPct val="100000"/>
              </a:lnSpc>
              <a:spcAft>
                <a:spcPct val="0"/>
              </a:spcAft>
              <a:defRPr/>
            </a:pPr>
            <a:r>
              <a:rPr lang="ru-RU" sz="1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Комплексная информатизация всей системы здравоохранения вплоть до каждого лечебно-профилактического учреждения</a:t>
            </a:r>
            <a:endParaRPr lang="ru-RU" sz="16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2132856"/>
            <a:ext cx="3943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srgbClr val="00AFE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Какие задачи решает система?</a:t>
            </a:r>
            <a:endParaRPr lang="ru-RU" u="sng" dirty="0">
              <a:solidFill>
                <a:srgbClr val="00AFE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D:\БАРС\сайт\Баннеры\popitka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14688" y="928688"/>
            <a:ext cx="3427412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1857375" y="5643563"/>
            <a:ext cx="5572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>
              <a:lnSpc>
                <a:spcPct val="100000"/>
              </a:lnSpc>
              <a:spcAft>
                <a:spcPct val="0"/>
              </a:spcAft>
            </a:pPr>
            <a:r>
              <a:rPr lang="ru-RU" sz="2000">
                <a:solidFill>
                  <a:schemeClr val="tx1"/>
                </a:solidFill>
              </a:rPr>
              <a:t>Спасибо за внимание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Прямоугольник 193"/>
          <p:cNvSpPr/>
          <p:nvPr/>
        </p:nvSpPr>
        <p:spPr>
          <a:xfrm>
            <a:off x="5771860" y="908720"/>
            <a:ext cx="2160240" cy="54726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4445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0" y="4462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Функциональная архитектура верхнего уровня ИС «Здравоохранение региона»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3" name="Прямоугольник 162"/>
          <p:cNvSpPr/>
          <p:nvPr/>
        </p:nvSpPr>
        <p:spPr>
          <a:xfrm>
            <a:off x="179512" y="836712"/>
            <a:ext cx="5220000" cy="18722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4445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3995936" y="836712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Компоненты федеральных  регистров создаются на региональном уровне. При появлении аналогичного ресурса на федеральном уровне (ФУ),  преобразуется в региональный сегмент федерального ресурса</a:t>
            </a:r>
            <a:endParaRPr lang="ru-RU" sz="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60" name="Прямая соединительная линия 159"/>
          <p:cNvCxnSpPr>
            <a:stCxn id="8" idx="3"/>
          </p:cNvCxnSpPr>
          <p:nvPr/>
        </p:nvCxnSpPr>
        <p:spPr>
          <a:xfrm>
            <a:off x="1245327" y="1988840"/>
            <a:ext cx="446353" cy="0"/>
          </a:xfrm>
          <a:prstGeom prst="line">
            <a:avLst/>
          </a:prstGeom>
          <a:ln w="222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Прямая соединительная линия 161"/>
          <p:cNvCxnSpPr>
            <a:stCxn id="16" idx="1"/>
          </p:cNvCxnSpPr>
          <p:nvPr/>
        </p:nvCxnSpPr>
        <p:spPr>
          <a:xfrm rot="10800000">
            <a:off x="3528937" y="1916832"/>
            <a:ext cx="553642" cy="0"/>
          </a:xfrm>
          <a:prstGeom prst="line">
            <a:avLst/>
          </a:prstGeom>
          <a:ln w="222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Прямая соединительная линия 164"/>
          <p:cNvCxnSpPr/>
          <p:nvPr/>
        </p:nvCxnSpPr>
        <p:spPr>
          <a:xfrm>
            <a:off x="205320" y="2533005"/>
            <a:ext cx="5180469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>
            <a:off x="179512" y="2524254"/>
            <a:ext cx="52200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Общесистемные компоненты федерального уровня Системы</a:t>
            </a:r>
            <a:endParaRPr lang="ru-RU" sz="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10" name="Группа 160"/>
          <p:cNvGrpSpPr/>
          <p:nvPr/>
        </p:nvGrpSpPr>
        <p:grpSpPr>
          <a:xfrm>
            <a:off x="179512" y="2961473"/>
            <a:ext cx="5256584" cy="2799928"/>
            <a:chOff x="67749" y="2789312"/>
            <a:chExt cx="5256584" cy="2799928"/>
          </a:xfrm>
        </p:grpSpPr>
        <p:sp>
          <p:nvSpPr>
            <p:cNvPr id="86" name="Прямоугольник 85"/>
            <p:cNvSpPr/>
            <p:nvPr/>
          </p:nvSpPr>
          <p:spPr>
            <a:xfrm>
              <a:off x="67749" y="2796830"/>
              <a:ext cx="5220000" cy="279241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4445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924008" y="3212976"/>
              <a:ext cx="720000" cy="720080"/>
            </a:xfrm>
            <a:prstGeom prst="rect">
              <a:avLst/>
            </a:prstGeom>
            <a:gradFill rotWithShape="1">
              <a:gsLst>
                <a:gs pos="0">
                  <a:srgbClr val="000097"/>
                </a:gs>
                <a:gs pos="50000">
                  <a:srgbClr val="0000F1"/>
                </a:gs>
                <a:gs pos="70000">
                  <a:srgbClr val="0000FF"/>
                </a:gs>
                <a:gs pos="100000">
                  <a:srgbClr val="0606FF"/>
                </a:gs>
              </a:gsLst>
              <a:lin ang="16200000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 extrusionH="25400">
              <a:bevelT w="63500" h="38100"/>
            </a:sp3d>
          </p:spPr>
          <p:txBody>
            <a:bodyPr rtlCol="0" anchor="ctr" anchorCtr="0">
              <a:noAutofit/>
            </a:bodyPr>
            <a:lstStyle/>
            <a:p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2.5. ИС ТФОМС</a:t>
              </a: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251600" y="3068960"/>
              <a:ext cx="720000" cy="468000"/>
            </a:xfrm>
            <a:prstGeom prst="rect">
              <a:avLst/>
            </a:prstGeom>
            <a:gradFill rotWithShape="1">
              <a:gsLst>
                <a:gs pos="0">
                  <a:srgbClr val="000097"/>
                </a:gs>
                <a:gs pos="50000">
                  <a:srgbClr val="0000F1"/>
                </a:gs>
                <a:gs pos="70000">
                  <a:srgbClr val="0000FF"/>
                </a:gs>
                <a:gs pos="100000">
                  <a:srgbClr val="0606FF"/>
                </a:gs>
              </a:gsLst>
              <a:lin ang="16200000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 extrusionH="25400">
              <a:bevelT w="63500" h="38100"/>
            </a:sp3d>
          </p:spPr>
          <p:txBody>
            <a:bodyPr rtlCol="0" anchor="t" anchorCtr="0">
              <a:noAutofit/>
            </a:bodyPr>
            <a:lstStyle/>
            <a:p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2.6. Модуль интеграции со справочниками АФУ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51728" y="3573016"/>
              <a:ext cx="972000" cy="369332"/>
            </a:xfrm>
            <a:prstGeom prst="rect">
              <a:avLst/>
            </a:prstGeom>
            <a:gradFill rotWithShape="1">
              <a:gsLst>
                <a:gs pos="0">
                  <a:srgbClr val="000097"/>
                </a:gs>
                <a:gs pos="50000">
                  <a:srgbClr val="0000F1"/>
                </a:gs>
                <a:gs pos="70000">
                  <a:srgbClr val="0000FF"/>
                </a:gs>
                <a:gs pos="100000">
                  <a:srgbClr val="0606FF"/>
                </a:gs>
              </a:gsLst>
              <a:lin ang="16200000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 extrusionH="25400">
              <a:bevelT w="63500" h="38100"/>
            </a:sp3d>
          </p:spPr>
          <p:txBody>
            <a:bodyPr rtlCol="0" anchor="t" anchorCtr="0">
              <a:noAutofit/>
            </a:bodyPr>
            <a:lstStyle/>
            <a:p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2.2. Центральный архив медицинский изображений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59632" y="5013176"/>
              <a:ext cx="864096" cy="432048"/>
            </a:xfrm>
            <a:prstGeom prst="rect">
              <a:avLst/>
            </a:prstGeom>
            <a:gradFill rotWithShape="1">
              <a:gsLst>
                <a:gs pos="0">
                  <a:srgbClr val="000097"/>
                </a:gs>
                <a:gs pos="50000">
                  <a:srgbClr val="0000F1"/>
                </a:gs>
                <a:gs pos="70000">
                  <a:srgbClr val="0000FF"/>
                </a:gs>
                <a:gs pos="100000">
                  <a:srgbClr val="0606FF"/>
                </a:gs>
              </a:gsLst>
              <a:lin ang="16200000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 extrusionH="25400">
              <a:bevelT w="63500" h="38100"/>
            </a:sp3d>
          </p:spPr>
          <p:txBody>
            <a:bodyPr rtlCol="0" anchor="t" anchorCtr="0">
              <a:noAutofit/>
            </a:bodyPr>
            <a:lstStyle/>
            <a:p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2.4. Медицинские консультации и теле мониторинг</a:t>
              </a: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3923928" y="4149080"/>
              <a:ext cx="720000" cy="576064"/>
            </a:xfrm>
            <a:prstGeom prst="rect">
              <a:avLst/>
            </a:prstGeom>
            <a:gradFill rotWithShape="1">
              <a:gsLst>
                <a:gs pos="0">
                  <a:srgbClr val="000097"/>
                </a:gs>
                <a:gs pos="50000">
                  <a:srgbClr val="0000F1"/>
                </a:gs>
                <a:gs pos="70000">
                  <a:srgbClr val="0000FF"/>
                </a:gs>
                <a:gs pos="100000">
                  <a:srgbClr val="0606FF"/>
                </a:gs>
              </a:gsLst>
              <a:lin ang="16200000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 extrusionH="25400">
              <a:bevelT w="63500" h="38100"/>
            </a:sp3d>
          </p:spPr>
          <p:txBody>
            <a:bodyPr rtlCol="0" anchor="t" anchorCtr="0">
              <a:noAutofit/>
            </a:bodyPr>
            <a:lstStyle/>
            <a:p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2.7. Модуль интеграции с РИЭПМ</a:t>
              </a:r>
            </a:p>
          </p:txBody>
        </p:sp>
        <p:grpSp>
          <p:nvGrpSpPr>
            <p:cNvPr id="12" name="Группа 36"/>
            <p:cNvGrpSpPr/>
            <p:nvPr/>
          </p:nvGrpSpPr>
          <p:grpSpPr>
            <a:xfrm>
              <a:off x="2555776" y="4869161"/>
              <a:ext cx="1976469" cy="537119"/>
              <a:chOff x="3419872" y="3717032"/>
              <a:chExt cx="2092732" cy="767308"/>
            </a:xfrm>
          </p:grpSpPr>
          <p:sp>
            <p:nvSpPr>
              <p:cNvPr id="38" name="Прямоугольник 37"/>
              <p:cNvSpPr/>
              <p:nvPr/>
            </p:nvSpPr>
            <p:spPr>
              <a:xfrm>
                <a:off x="3419872" y="3717032"/>
                <a:ext cx="2092732" cy="720080"/>
              </a:xfrm>
              <a:prstGeom prst="rect">
                <a:avLst/>
              </a:prstGeom>
              <a:gradFill rotWithShape="1">
                <a:gsLst>
                  <a:gs pos="0">
                    <a:srgbClr val="000097"/>
                  </a:gs>
                  <a:gs pos="50000">
                    <a:srgbClr val="0000F1"/>
                  </a:gs>
                  <a:gs pos="70000">
                    <a:srgbClr val="0000FF"/>
                  </a:gs>
                  <a:gs pos="100000">
                    <a:srgbClr val="0606FF"/>
                  </a:gs>
                </a:gsLst>
                <a:lin ang="16200000"/>
              </a:gradFill>
              <a:ln w="9525" algn="ctr">
                <a:solidFill>
                  <a:schemeClr val="accent1"/>
                </a:solidFill>
                <a:round/>
                <a:headEnd/>
                <a:tailEnd/>
              </a:ln>
              <a:effectLst>
                <a:outerShdw dist="38100" dir="5400000" rotWithShape="0">
                  <a:srgbClr val="000000">
                    <a:alpha val="34999"/>
                  </a:srgbClr>
                </a:outerShdw>
              </a:effectLst>
              <a:scene3d>
                <a:camera prst="orthographicFront"/>
                <a:lightRig rig="threePt" dir="t"/>
              </a:scene3d>
              <a:sp3d extrusionH="25400">
                <a:bevelT w="63500" h="38100"/>
              </a:sp3d>
            </p:spPr>
            <p:txBody>
              <a:bodyPr rtlCol="0" anchor="t" anchorCtr="0">
                <a:noAutofit/>
              </a:bodyPr>
              <a:lstStyle/>
              <a:p>
                <a:r>
                  <a:rPr lang="ru-RU" sz="600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2.10. Единая электронная регистратура региона</a:t>
                </a:r>
                <a:endParaRPr lang="ru-RU" sz="60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3583728" y="4088297"/>
                <a:ext cx="1753607" cy="396043"/>
              </a:xfrm>
              <a:prstGeom prst="rect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6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2.10.1 Модуль интеграции с региональным </a:t>
                </a:r>
                <a:r>
                  <a:rPr lang="en-US" sz="6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Call </a:t>
                </a:r>
                <a:r>
                  <a:rPr lang="ru-RU" sz="6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центром</a:t>
                </a:r>
                <a:endParaRPr lang="ru-RU" sz="600" dirty="0"/>
              </a:p>
            </p:txBody>
          </p:sp>
        </p:grpSp>
        <p:cxnSp>
          <p:nvCxnSpPr>
            <p:cNvPr id="49" name="Прямая соединительная линия 48"/>
            <p:cNvCxnSpPr/>
            <p:nvPr/>
          </p:nvCxnSpPr>
          <p:spPr>
            <a:xfrm>
              <a:off x="2123728" y="3717032"/>
              <a:ext cx="1800200" cy="0"/>
            </a:xfrm>
            <a:prstGeom prst="line">
              <a:avLst/>
            </a:prstGeom>
            <a:ln w="222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hape 50"/>
            <p:cNvCxnSpPr>
              <a:stCxn id="23" idx="3"/>
              <a:endCxn id="31" idx="1"/>
            </p:cNvCxnSpPr>
            <p:nvPr/>
          </p:nvCxnSpPr>
          <p:spPr>
            <a:xfrm>
              <a:off x="2123728" y="3284960"/>
              <a:ext cx="1800200" cy="1152152"/>
            </a:xfrm>
            <a:prstGeom prst="bentConnector3">
              <a:avLst>
                <a:gd name="adj1" fmla="val 91519"/>
              </a:avLst>
            </a:prstGeom>
            <a:ln w="222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3491880" y="4221088"/>
              <a:ext cx="288032" cy="0"/>
            </a:xfrm>
            <a:prstGeom prst="line">
              <a:avLst/>
            </a:prstGeom>
            <a:ln w="222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Соединительная линия уступом 79"/>
            <p:cNvCxnSpPr/>
            <p:nvPr/>
          </p:nvCxnSpPr>
          <p:spPr>
            <a:xfrm rot="5400000">
              <a:off x="791580" y="3681028"/>
              <a:ext cx="720081" cy="216025"/>
            </a:xfrm>
            <a:prstGeom prst="bentConnector3">
              <a:avLst>
                <a:gd name="adj1" fmla="val 722"/>
              </a:avLst>
            </a:prstGeom>
            <a:ln w="22225">
              <a:solidFill>
                <a:srgbClr val="0000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Соединительная линия уступом 73"/>
            <p:cNvCxnSpPr>
              <a:stCxn id="22" idx="1"/>
            </p:cNvCxnSpPr>
            <p:nvPr/>
          </p:nvCxnSpPr>
          <p:spPr>
            <a:xfrm rot="10800000" flipH="1" flipV="1">
              <a:off x="251600" y="3302960"/>
              <a:ext cx="359880" cy="1836256"/>
            </a:xfrm>
            <a:prstGeom prst="bentConnector4">
              <a:avLst>
                <a:gd name="adj1" fmla="val -28170"/>
                <a:gd name="adj2" fmla="val 84518"/>
              </a:avLst>
            </a:prstGeom>
            <a:ln w="222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151728" y="3068960"/>
              <a:ext cx="972000" cy="432000"/>
            </a:xfrm>
            <a:prstGeom prst="rect">
              <a:avLst/>
            </a:prstGeom>
            <a:gradFill rotWithShape="1">
              <a:gsLst>
                <a:gs pos="0">
                  <a:srgbClr val="000097"/>
                </a:gs>
                <a:gs pos="50000">
                  <a:srgbClr val="0000F1"/>
                </a:gs>
                <a:gs pos="70000">
                  <a:srgbClr val="0000FF"/>
                </a:gs>
                <a:gs pos="100000">
                  <a:srgbClr val="0606FF"/>
                </a:gs>
              </a:gsLst>
              <a:lin ang="16200000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 extrusionH="25400">
              <a:bevelT w="63500" h="38100"/>
            </a:sp3d>
          </p:spPr>
          <p:txBody>
            <a:bodyPr rtlCol="0" anchor="t" anchorCtr="0">
              <a:noAutofit/>
            </a:bodyPr>
            <a:lstStyle/>
            <a:p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2.1. Интегрированная электронная медицинская карта</a:t>
              </a:r>
            </a:p>
          </p:txBody>
        </p:sp>
        <p:cxnSp>
          <p:nvCxnSpPr>
            <p:cNvPr id="89" name="Соединительная линия уступом 88"/>
            <p:cNvCxnSpPr/>
            <p:nvPr/>
          </p:nvCxnSpPr>
          <p:spPr>
            <a:xfrm rot="16200000" flipH="1">
              <a:off x="1027706" y="4469365"/>
              <a:ext cx="144016" cy="144016"/>
            </a:xfrm>
            <a:prstGeom prst="bentConnector3">
              <a:avLst>
                <a:gd name="adj1" fmla="val 106859"/>
              </a:avLst>
            </a:prstGeom>
            <a:ln w="22225">
              <a:solidFill>
                <a:srgbClr val="0000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Прямая соединительная линия 98"/>
            <p:cNvCxnSpPr/>
            <p:nvPr/>
          </p:nvCxnSpPr>
          <p:spPr>
            <a:xfrm rot="5400000">
              <a:off x="1511660" y="4761148"/>
              <a:ext cx="216024" cy="0"/>
            </a:xfrm>
            <a:prstGeom prst="line">
              <a:avLst/>
            </a:prstGeom>
            <a:ln w="222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Прямая соединительная линия 101"/>
            <p:cNvCxnSpPr/>
            <p:nvPr/>
          </p:nvCxnSpPr>
          <p:spPr>
            <a:xfrm>
              <a:off x="683568" y="4869160"/>
              <a:ext cx="1656184" cy="0"/>
            </a:xfrm>
            <a:prstGeom prst="line">
              <a:avLst/>
            </a:prstGeom>
            <a:ln w="222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Прямая соединительная линия 103"/>
            <p:cNvCxnSpPr/>
            <p:nvPr/>
          </p:nvCxnSpPr>
          <p:spPr>
            <a:xfrm rot="5400000">
              <a:off x="623100" y="4935398"/>
              <a:ext cx="144016" cy="0"/>
            </a:xfrm>
            <a:prstGeom prst="line">
              <a:avLst/>
            </a:prstGeom>
            <a:ln w="222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Прямая соединительная линия 119"/>
            <p:cNvCxnSpPr/>
            <p:nvPr/>
          </p:nvCxnSpPr>
          <p:spPr>
            <a:xfrm rot="10800000">
              <a:off x="2339753" y="4293096"/>
              <a:ext cx="216024" cy="0"/>
            </a:xfrm>
            <a:prstGeom prst="line">
              <a:avLst/>
            </a:prstGeom>
            <a:ln w="222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179512" y="5013176"/>
              <a:ext cx="972000" cy="504000"/>
            </a:xfrm>
            <a:prstGeom prst="rect">
              <a:avLst/>
            </a:prstGeom>
            <a:gradFill rotWithShape="1">
              <a:gsLst>
                <a:gs pos="0">
                  <a:srgbClr val="000097"/>
                </a:gs>
                <a:gs pos="50000">
                  <a:srgbClr val="0000F1"/>
                </a:gs>
                <a:gs pos="70000">
                  <a:srgbClr val="0000FF"/>
                </a:gs>
                <a:gs pos="100000">
                  <a:srgbClr val="0606FF"/>
                </a:gs>
              </a:gsLst>
              <a:lin ang="16200000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 extrusionH="25400">
              <a:bevelT w="63500" h="38100"/>
            </a:sp3d>
          </p:spPr>
          <p:txBody>
            <a:bodyPr lIns="72000" tIns="0" rIns="72000" bIns="0" rtlCol="0" anchor="ctr" anchorCtr="0">
              <a:noAutofit/>
            </a:bodyPr>
            <a:lstStyle/>
            <a:p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2.9. Сбор и сопровождение заявок по дополнительному лекарственному</a:t>
              </a:r>
            </a:p>
            <a:p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обеспечению</a:t>
              </a:r>
              <a:endParaRPr lang="ru-RU" sz="6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grpSp>
          <p:nvGrpSpPr>
            <p:cNvPr id="13" name="Группа 32"/>
            <p:cNvGrpSpPr/>
            <p:nvPr/>
          </p:nvGrpSpPr>
          <p:grpSpPr>
            <a:xfrm>
              <a:off x="1107665" y="4293096"/>
              <a:ext cx="1008112" cy="432048"/>
              <a:chOff x="1547664" y="3717032"/>
              <a:chExt cx="792088" cy="720080"/>
            </a:xfrm>
          </p:grpSpPr>
          <p:sp>
            <p:nvSpPr>
              <p:cNvPr id="34" name="Прямоугольник 33"/>
              <p:cNvSpPr/>
              <p:nvPr/>
            </p:nvSpPr>
            <p:spPr>
              <a:xfrm>
                <a:off x="1547664" y="3717032"/>
                <a:ext cx="792088" cy="720080"/>
              </a:xfrm>
              <a:prstGeom prst="rect">
                <a:avLst/>
              </a:prstGeom>
              <a:gradFill rotWithShape="1">
                <a:gsLst>
                  <a:gs pos="0">
                    <a:srgbClr val="000097"/>
                  </a:gs>
                  <a:gs pos="50000">
                    <a:srgbClr val="0000F1"/>
                  </a:gs>
                  <a:gs pos="70000">
                    <a:srgbClr val="0000FF"/>
                  </a:gs>
                  <a:gs pos="100000">
                    <a:srgbClr val="0606FF"/>
                  </a:gs>
                </a:gsLst>
                <a:lin ang="16200000"/>
              </a:gradFill>
              <a:ln w="9525" algn="ctr">
                <a:solidFill>
                  <a:schemeClr val="accent1"/>
                </a:solidFill>
                <a:round/>
                <a:headEnd/>
                <a:tailEnd/>
              </a:ln>
              <a:effectLst>
                <a:outerShdw dist="38100" dir="5400000" rotWithShape="0">
                  <a:srgbClr val="000000">
                    <a:alpha val="34999"/>
                  </a:srgbClr>
                </a:outerShdw>
              </a:effectLst>
              <a:scene3d>
                <a:camera prst="orthographicFront"/>
                <a:lightRig rig="threePt" dir="t"/>
              </a:scene3d>
              <a:sp3d extrusionH="25400">
                <a:bevelT w="63500" h="38100"/>
              </a:sp3d>
            </p:spPr>
            <p:txBody>
              <a:bodyPr rtlCol="0" anchor="t" anchorCtr="0">
                <a:noAutofit/>
              </a:bodyPr>
              <a:lstStyle/>
              <a:p>
                <a:endPara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547664" y="3845349"/>
                <a:ext cx="792088" cy="461665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spAutoFit/>
              </a:bodyPr>
              <a:lstStyle/>
              <a:p>
                <a:r>
                  <a:rPr lang="ru-RU" sz="600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2.8. Нозологические кластеры и регистры</a:t>
                </a:r>
                <a:endParaRPr lang="ru-RU" sz="60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14" name="Группа 121"/>
            <p:cNvGrpSpPr/>
            <p:nvPr/>
          </p:nvGrpSpPr>
          <p:grpSpPr>
            <a:xfrm>
              <a:off x="219716" y="3933056"/>
              <a:ext cx="1152128" cy="585032"/>
              <a:chOff x="219716" y="3933056"/>
              <a:chExt cx="1152128" cy="585032"/>
            </a:xfrm>
          </p:grpSpPr>
          <p:sp>
            <p:nvSpPr>
              <p:cNvPr id="43" name="Овал 42"/>
              <p:cNvSpPr/>
              <p:nvPr/>
            </p:nvSpPr>
            <p:spPr>
              <a:xfrm>
                <a:off x="251520" y="3933056"/>
                <a:ext cx="1074787" cy="540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952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200" b="1" dirty="0" smtClean="0">
                  <a:solidFill>
                    <a:schemeClr val="accent6">
                      <a:lumMod val="7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219716" y="3941007"/>
                <a:ext cx="1152128" cy="577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450" i="1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2.1 и 2.8 Создаются на региональном уровне. При появлении аналогичного ресурса на федеральном уровне (ФУ) преобразуются в региональный сегмент федерального</a:t>
                </a:r>
              </a:p>
              <a:p>
                <a:pPr algn="ctr"/>
                <a:r>
                  <a:rPr lang="ru-RU" sz="450" i="1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ресурса</a:t>
                </a:r>
                <a:endParaRPr lang="ru-RU" sz="450" i="1" dirty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2555776" y="3868999"/>
              <a:ext cx="972000" cy="792000"/>
            </a:xfrm>
            <a:prstGeom prst="rect">
              <a:avLst/>
            </a:prstGeom>
            <a:gradFill rotWithShape="1">
              <a:gsLst>
                <a:gs pos="0">
                  <a:srgbClr val="000097"/>
                </a:gs>
                <a:gs pos="50000">
                  <a:srgbClr val="0000F1"/>
                </a:gs>
                <a:gs pos="70000">
                  <a:srgbClr val="0000FF"/>
                </a:gs>
                <a:gs pos="100000">
                  <a:srgbClr val="0606FF"/>
                </a:gs>
              </a:gsLst>
              <a:lin ang="16200000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 extrusionH="25400">
              <a:bevelT w="63500" h="38100"/>
            </a:sp3d>
          </p:spPr>
          <p:txBody>
            <a:bodyPr rtlCol="0" anchor="ctr" anchorCtr="0">
              <a:noAutofit/>
            </a:bodyPr>
            <a:lstStyle/>
            <a:p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2.3. Высокотехнологичная медицинская помощь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499797" y="2972204"/>
              <a:ext cx="482453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6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Функциональные компоненты уровня региона</a:t>
              </a:r>
              <a:endParaRPr lang="ru-RU" sz="600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41" name="Прямоугольник 140"/>
            <p:cNvSpPr/>
            <p:nvPr/>
          </p:nvSpPr>
          <p:spPr>
            <a:xfrm>
              <a:off x="75251" y="2789312"/>
              <a:ext cx="5184000" cy="180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solidFill>
                <a:schemeClr val="bg1">
                  <a:lumMod val="75000"/>
                </a:schemeClr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Средства взаимодействия с общесистемными компонентами федерального уровня системы</a:t>
              </a:r>
            </a:p>
          </p:txBody>
        </p:sp>
      </p:grpSp>
      <p:cxnSp>
        <p:nvCxnSpPr>
          <p:cNvPr id="168" name="Прямая соединительная линия 167"/>
          <p:cNvCxnSpPr/>
          <p:nvPr/>
        </p:nvCxnSpPr>
        <p:spPr>
          <a:xfrm rot="10800000">
            <a:off x="2451515" y="5329353"/>
            <a:ext cx="216024" cy="0"/>
          </a:xfrm>
          <a:prstGeom prst="line">
            <a:avLst/>
          </a:prstGeom>
          <a:ln w="222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Прямая соединительная линия 169"/>
          <p:cNvCxnSpPr/>
          <p:nvPr/>
        </p:nvCxnSpPr>
        <p:spPr>
          <a:xfrm rot="10800000">
            <a:off x="2235491" y="5401361"/>
            <a:ext cx="216024" cy="0"/>
          </a:xfrm>
          <a:prstGeom prst="line">
            <a:avLst/>
          </a:prstGeom>
          <a:ln w="222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Группа 176"/>
          <p:cNvGrpSpPr/>
          <p:nvPr/>
        </p:nvGrpSpPr>
        <p:grpSpPr>
          <a:xfrm>
            <a:off x="179512" y="5905417"/>
            <a:ext cx="5256584" cy="835951"/>
            <a:chOff x="67749" y="5733256"/>
            <a:chExt cx="5256584" cy="835951"/>
          </a:xfrm>
        </p:grpSpPr>
        <p:sp>
          <p:nvSpPr>
            <p:cNvPr id="164" name="Прямоугольник 163"/>
            <p:cNvSpPr/>
            <p:nvPr/>
          </p:nvSpPr>
          <p:spPr>
            <a:xfrm>
              <a:off x="67749" y="5741207"/>
              <a:ext cx="5220000" cy="828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4445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cxnSp>
          <p:nvCxnSpPr>
            <p:cNvPr id="108" name="Прямая соединительная линия 107"/>
            <p:cNvCxnSpPr/>
            <p:nvPr/>
          </p:nvCxnSpPr>
          <p:spPr>
            <a:xfrm>
              <a:off x="607750" y="5877272"/>
              <a:ext cx="576000" cy="0"/>
            </a:xfrm>
            <a:prstGeom prst="line">
              <a:avLst/>
            </a:prstGeom>
            <a:ln w="222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Прямая соединительная линия 109"/>
            <p:cNvCxnSpPr/>
            <p:nvPr/>
          </p:nvCxnSpPr>
          <p:spPr>
            <a:xfrm>
              <a:off x="1753749" y="5877272"/>
              <a:ext cx="2664296" cy="0"/>
            </a:xfrm>
            <a:prstGeom prst="line">
              <a:avLst/>
            </a:prstGeom>
            <a:ln w="222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Прямая соединительная линия 111"/>
            <p:cNvCxnSpPr/>
            <p:nvPr/>
          </p:nvCxnSpPr>
          <p:spPr>
            <a:xfrm rot="5400000">
              <a:off x="4300094" y="5978658"/>
              <a:ext cx="216024" cy="0"/>
            </a:xfrm>
            <a:prstGeom prst="line">
              <a:avLst/>
            </a:prstGeom>
            <a:ln w="222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Прямая соединительная линия 112"/>
            <p:cNvCxnSpPr/>
            <p:nvPr/>
          </p:nvCxnSpPr>
          <p:spPr>
            <a:xfrm rot="5400000">
              <a:off x="3455876" y="5985284"/>
              <a:ext cx="216024" cy="0"/>
            </a:xfrm>
            <a:prstGeom prst="line">
              <a:avLst/>
            </a:prstGeom>
            <a:ln w="222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Прямая соединительная линия 113"/>
            <p:cNvCxnSpPr/>
            <p:nvPr/>
          </p:nvCxnSpPr>
          <p:spPr>
            <a:xfrm rot="5400000">
              <a:off x="2591780" y="5985284"/>
              <a:ext cx="216024" cy="0"/>
            </a:xfrm>
            <a:prstGeom prst="line">
              <a:avLst/>
            </a:prstGeom>
            <a:ln w="222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Прямая соединительная линия 114"/>
            <p:cNvCxnSpPr/>
            <p:nvPr/>
          </p:nvCxnSpPr>
          <p:spPr>
            <a:xfrm rot="5400000">
              <a:off x="1659393" y="5981971"/>
              <a:ext cx="216024" cy="0"/>
            </a:xfrm>
            <a:prstGeom prst="line">
              <a:avLst/>
            </a:prstGeom>
            <a:ln w="222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Прямая соединительная линия 115"/>
            <p:cNvCxnSpPr/>
            <p:nvPr/>
          </p:nvCxnSpPr>
          <p:spPr>
            <a:xfrm rot="5400000">
              <a:off x="1066527" y="5978161"/>
              <a:ext cx="216024" cy="0"/>
            </a:xfrm>
            <a:prstGeom prst="line">
              <a:avLst/>
            </a:prstGeom>
            <a:ln w="222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Прямая соединительная линия 116"/>
            <p:cNvCxnSpPr/>
            <p:nvPr/>
          </p:nvCxnSpPr>
          <p:spPr>
            <a:xfrm rot="5400000">
              <a:off x="513487" y="5981971"/>
              <a:ext cx="216024" cy="0"/>
            </a:xfrm>
            <a:prstGeom prst="line">
              <a:avLst/>
            </a:prstGeom>
            <a:ln w="222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TextBox 170"/>
            <p:cNvSpPr txBox="1"/>
            <p:nvPr/>
          </p:nvSpPr>
          <p:spPr>
            <a:xfrm>
              <a:off x="499797" y="5733256"/>
              <a:ext cx="482453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6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Сервисы ЛПУ</a:t>
              </a:r>
              <a:endParaRPr lang="ru-RU" sz="600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31845" y="6021288"/>
              <a:ext cx="936000" cy="432048"/>
            </a:xfrm>
            <a:prstGeom prst="rect">
              <a:avLst/>
            </a:prstGeom>
            <a:gradFill rotWithShape="1">
              <a:gsLst>
                <a:gs pos="0">
                  <a:srgbClr val="000097"/>
                </a:gs>
                <a:gs pos="50000">
                  <a:srgbClr val="0000F1"/>
                </a:gs>
                <a:gs pos="70000">
                  <a:srgbClr val="0000FF"/>
                </a:gs>
                <a:gs pos="100000">
                  <a:srgbClr val="0606FF"/>
                </a:gs>
              </a:gsLst>
              <a:lin ang="16200000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 extrusionH="25400">
              <a:bevelT w="63500" h="38100"/>
            </a:sp3d>
          </p:spPr>
          <p:txBody>
            <a:bodyPr rtlCol="0" anchor="t" anchorCtr="0">
              <a:noAutofit/>
            </a:bodyPr>
            <a:lstStyle/>
            <a:p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3.2.  Стационар</a:t>
              </a:r>
            </a:p>
            <a:p>
              <a:endParaRPr lang="ru-RU" sz="6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3092173" y="6021288"/>
              <a:ext cx="792000" cy="360040"/>
            </a:xfrm>
            <a:prstGeom prst="rect">
              <a:avLst/>
            </a:prstGeom>
            <a:gradFill rotWithShape="1">
              <a:gsLst>
                <a:gs pos="0">
                  <a:srgbClr val="000097"/>
                </a:gs>
                <a:gs pos="50000">
                  <a:srgbClr val="0000F1"/>
                </a:gs>
                <a:gs pos="70000">
                  <a:srgbClr val="0000FF"/>
                </a:gs>
                <a:gs pos="100000">
                  <a:srgbClr val="0606FF"/>
                </a:gs>
              </a:gsLst>
              <a:lin ang="16200000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 extrusionH="25400">
              <a:bevelT w="63500" h="38100"/>
            </a:sp3d>
          </p:spPr>
          <p:txBody>
            <a:bodyPr rtlCol="0" anchor="t" anchorCtr="0">
              <a:noAutofit/>
            </a:bodyPr>
            <a:lstStyle/>
            <a:p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3.5. Электронная регистратура ЛПУ</a:t>
              </a:r>
              <a:endParaRPr lang="ru-RU" sz="6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995936" y="6021288"/>
              <a:ext cx="1188000" cy="396000"/>
            </a:xfrm>
            <a:prstGeom prst="rect">
              <a:avLst/>
            </a:prstGeom>
            <a:gradFill rotWithShape="1">
              <a:gsLst>
                <a:gs pos="0">
                  <a:srgbClr val="000097"/>
                </a:gs>
                <a:gs pos="50000">
                  <a:srgbClr val="0000F1"/>
                </a:gs>
                <a:gs pos="70000">
                  <a:srgbClr val="0000FF"/>
                </a:gs>
                <a:gs pos="100000">
                  <a:srgbClr val="0606FF"/>
                </a:gs>
              </a:gsLst>
              <a:lin ang="16200000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 extrusionH="25400">
              <a:bevelT w="63500" h="38100"/>
            </a:sp3d>
          </p:spPr>
          <p:txBody>
            <a:bodyPr rtlCol="0" anchor="ctr" anchorCtr="0">
              <a:noAutofit/>
            </a:bodyPr>
            <a:lstStyle/>
            <a:p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3.4. Модуль интеграции с лабораторной информационной системой </a:t>
              </a:r>
              <a:endParaRPr lang="ru-RU" sz="6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1976069" y="6021288"/>
              <a:ext cx="972000" cy="432048"/>
            </a:xfrm>
            <a:prstGeom prst="rect">
              <a:avLst/>
            </a:prstGeom>
            <a:gradFill rotWithShape="1">
              <a:gsLst>
                <a:gs pos="0">
                  <a:srgbClr val="000097"/>
                </a:gs>
                <a:gs pos="50000">
                  <a:srgbClr val="0000F1"/>
                </a:gs>
                <a:gs pos="70000">
                  <a:srgbClr val="0000FF"/>
                </a:gs>
                <a:gs pos="100000">
                  <a:srgbClr val="0606FF"/>
                </a:gs>
              </a:gsLst>
              <a:lin ang="16200000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 extrusionH="25400">
              <a:bevelT w="63500" h="38100"/>
            </a:sp3d>
          </p:spPr>
          <p:txBody>
            <a:bodyPr rtlCol="0" anchor="t" anchorCtr="0">
              <a:noAutofit/>
            </a:bodyPr>
            <a:lstStyle/>
            <a:p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3.1. Поликлиника</a:t>
              </a:r>
              <a:endParaRPr lang="ru-RU" sz="6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975892" y="6193879"/>
              <a:ext cx="828000" cy="288032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ru-RU" sz="6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3.2.1. Электронная история болезни</a:t>
              </a:r>
              <a:endParaRPr lang="ru-RU" sz="600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2048077" y="6189687"/>
              <a:ext cx="828000" cy="288032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r>
                <a:rPr lang="ru-RU" sz="6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3.1.1. Электронная медицинская карта</a:t>
              </a:r>
              <a:endParaRPr lang="ru-RU" sz="600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179512" y="6021288"/>
              <a:ext cx="648000" cy="360040"/>
            </a:xfrm>
            <a:prstGeom prst="rect">
              <a:avLst/>
            </a:prstGeom>
            <a:gradFill rotWithShape="1">
              <a:gsLst>
                <a:gs pos="0">
                  <a:srgbClr val="000097"/>
                </a:gs>
                <a:gs pos="50000">
                  <a:srgbClr val="0000F1"/>
                </a:gs>
                <a:gs pos="70000">
                  <a:srgbClr val="0000FF"/>
                </a:gs>
                <a:gs pos="100000">
                  <a:srgbClr val="0606FF"/>
                </a:gs>
              </a:gsLst>
              <a:lin ang="16200000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 extrusionH="25400">
              <a:bevelT w="63500" h="38100"/>
            </a:sp3d>
          </p:spPr>
          <p:txBody>
            <a:bodyPr rtlCol="0" anchor="t" anchorCtr="0">
              <a:noAutofit/>
            </a:bodyPr>
            <a:lstStyle/>
            <a:p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3.3. Аптека стационара</a:t>
              </a:r>
              <a:endParaRPr lang="ru-RU" sz="6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cxnSp>
        <p:nvCxnSpPr>
          <p:cNvPr id="106" name="Прямая соединительная линия 105"/>
          <p:cNvCxnSpPr/>
          <p:nvPr/>
        </p:nvCxnSpPr>
        <p:spPr>
          <a:xfrm rot="5400000">
            <a:off x="1155371" y="4753289"/>
            <a:ext cx="2592288" cy="0"/>
          </a:xfrm>
          <a:prstGeom prst="line">
            <a:avLst/>
          </a:prstGeom>
          <a:ln w="222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rot="5400000">
            <a:off x="255299" y="5941393"/>
            <a:ext cx="504000" cy="0"/>
          </a:xfrm>
          <a:prstGeom prst="line">
            <a:avLst/>
          </a:prstGeom>
          <a:ln w="222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Группа 191"/>
          <p:cNvGrpSpPr/>
          <p:nvPr/>
        </p:nvGrpSpPr>
        <p:grpSpPr>
          <a:xfrm>
            <a:off x="5915876" y="1052736"/>
            <a:ext cx="1872208" cy="1008000"/>
            <a:chOff x="5699852" y="1052736"/>
            <a:chExt cx="1872208" cy="1008000"/>
          </a:xfrm>
        </p:grpSpPr>
        <p:sp>
          <p:nvSpPr>
            <p:cNvPr id="181" name="Прямоугольник 180"/>
            <p:cNvSpPr/>
            <p:nvPr/>
          </p:nvSpPr>
          <p:spPr>
            <a:xfrm>
              <a:off x="5699852" y="1052736"/>
              <a:ext cx="1872208" cy="1008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4445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grpSp>
          <p:nvGrpSpPr>
            <p:cNvPr id="18" name="Группа 181"/>
            <p:cNvGrpSpPr/>
            <p:nvPr/>
          </p:nvGrpSpPr>
          <p:grpSpPr>
            <a:xfrm>
              <a:off x="5780040" y="1376832"/>
              <a:ext cx="1708192" cy="540000"/>
              <a:chOff x="5780040" y="980728"/>
              <a:chExt cx="1708192" cy="540000"/>
            </a:xfrm>
          </p:grpSpPr>
          <p:sp>
            <p:nvSpPr>
              <p:cNvPr id="121" name="Прямоугольник 120"/>
              <p:cNvSpPr/>
              <p:nvPr/>
            </p:nvSpPr>
            <p:spPr>
              <a:xfrm>
                <a:off x="5780040" y="980728"/>
                <a:ext cx="792000" cy="540000"/>
              </a:xfrm>
              <a:prstGeom prst="rect">
                <a:avLst/>
              </a:prstGeom>
              <a:gradFill rotWithShape="1">
                <a:gsLst>
                  <a:gs pos="0">
                    <a:srgbClr val="970000"/>
                  </a:gs>
                  <a:gs pos="100000">
                    <a:srgbClr val="FF0606"/>
                  </a:gs>
                </a:gsLst>
                <a:lin ang="16200000"/>
              </a:gradFill>
              <a:ln w="9525" algn="ctr">
                <a:solidFill>
                  <a:srgbClr val="FF0000"/>
                </a:solidFill>
                <a:round/>
                <a:headEnd/>
                <a:tailEnd/>
              </a:ln>
              <a:effectLst>
                <a:outerShdw dist="38100" dir="5400000" rotWithShape="0">
                  <a:srgbClr val="000000">
                    <a:alpha val="34999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 w="63500" h="38100"/>
              </a:sp3d>
            </p:spPr>
            <p:txBody>
              <a:bodyPr lIns="72000" rIns="72000" rtlCol="0" anchor="ctr"/>
              <a:lstStyle/>
              <a:p>
                <a:pPr algn="ctr"/>
                <a:r>
                  <a:rPr lang="ru-RU" sz="600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4.1.1. Мониторинг Здравоохранения</a:t>
                </a:r>
                <a:endParaRPr lang="ru-RU" sz="60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6660232" y="980728"/>
                <a:ext cx="828000" cy="540000"/>
              </a:xfrm>
              <a:prstGeom prst="rect">
                <a:avLst/>
              </a:prstGeom>
              <a:gradFill rotWithShape="1">
                <a:gsLst>
                  <a:gs pos="0">
                    <a:srgbClr val="970000"/>
                  </a:gs>
                  <a:gs pos="100000">
                    <a:srgbClr val="FF0606"/>
                  </a:gs>
                </a:gsLst>
                <a:lin ang="16200000"/>
              </a:gradFill>
              <a:ln w="9525" algn="ctr">
                <a:solidFill>
                  <a:srgbClr val="FF0000"/>
                </a:solidFill>
                <a:round/>
                <a:headEnd/>
                <a:tailEnd/>
              </a:ln>
              <a:effectLst>
                <a:outerShdw dist="38100" dir="5400000" rotWithShape="0">
                  <a:srgbClr val="000000">
                    <a:alpha val="34999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 w="63500" h="38100"/>
              </a:sp3d>
            </p:spPr>
            <p:txBody>
              <a:bodyPr rtlCol="0" anchor="ctr"/>
              <a:lstStyle/>
              <a:p>
                <a:pPr algn="ctr"/>
                <a:r>
                  <a:rPr lang="ru-RU" sz="600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4.1.2. Паспорт ЛПУ и мониторинг программы информатизации</a:t>
                </a:r>
                <a:endParaRPr lang="ru-RU" sz="60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p:grpSp>
        <p:sp>
          <p:nvSpPr>
            <p:cNvPr id="183" name="TextBox 182"/>
            <p:cNvSpPr txBox="1"/>
            <p:nvPr/>
          </p:nvSpPr>
          <p:spPr>
            <a:xfrm>
              <a:off x="5724128" y="1052736"/>
              <a:ext cx="17281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4.1. Дополнительные модули федерального уровня</a:t>
              </a:r>
              <a:endParaRPr lang="ru-RU" sz="600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cxnSp>
        <p:nvCxnSpPr>
          <p:cNvPr id="203" name="Прямая соединительная линия 202"/>
          <p:cNvCxnSpPr/>
          <p:nvPr/>
        </p:nvCxnSpPr>
        <p:spPr>
          <a:xfrm rot="5400000">
            <a:off x="7416316" y="3048616"/>
            <a:ext cx="2376264" cy="0"/>
          </a:xfrm>
          <a:prstGeom prst="line">
            <a:avLst/>
          </a:prstGeom>
          <a:ln w="222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Блок-схема: дисплей 142"/>
          <p:cNvSpPr/>
          <p:nvPr/>
        </p:nvSpPr>
        <p:spPr>
          <a:xfrm>
            <a:off x="8064488" y="1340768"/>
            <a:ext cx="900000" cy="540000"/>
          </a:xfrm>
          <a:prstGeom prst="flowChartDisplay">
            <a:avLst/>
          </a:prstGeom>
          <a:gradFill rotWithShape="1">
            <a:gsLst>
              <a:gs pos="0">
                <a:srgbClr val="006517"/>
              </a:gs>
              <a:gs pos="50000">
                <a:srgbClr val="00A530"/>
              </a:gs>
              <a:gs pos="70000">
                <a:srgbClr val="00B43C"/>
              </a:gs>
              <a:gs pos="100000">
                <a:srgbClr val="1BD655"/>
              </a:gs>
            </a:gsLst>
            <a:lin ang="16200000"/>
          </a:gradFill>
          <a:ln w="9525" algn="ctr">
            <a:solidFill>
              <a:srgbClr val="00B050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</p:spPr>
        <p:txBody>
          <a:bodyPr lIns="0" rIns="0" rtlCol="0" anchor="ctr"/>
          <a:lstStyle/>
          <a:p>
            <a:pPr algn="ctr"/>
            <a:r>
              <a:rPr lang="ru-RU" sz="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Портал государственных услуг</a:t>
            </a:r>
          </a:p>
        </p:txBody>
      </p:sp>
      <p:grpSp>
        <p:nvGrpSpPr>
          <p:cNvPr id="19" name="Группа 203"/>
          <p:cNvGrpSpPr/>
          <p:nvPr/>
        </p:nvGrpSpPr>
        <p:grpSpPr>
          <a:xfrm>
            <a:off x="5915876" y="3177200"/>
            <a:ext cx="1872208" cy="3060112"/>
            <a:chOff x="5915876" y="3177200"/>
            <a:chExt cx="1872208" cy="3060112"/>
          </a:xfrm>
        </p:grpSpPr>
        <p:sp>
          <p:nvSpPr>
            <p:cNvPr id="191" name="Прямоугольник 190"/>
            <p:cNvSpPr/>
            <p:nvPr/>
          </p:nvSpPr>
          <p:spPr>
            <a:xfrm>
              <a:off x="5915876" y="3177312"/>
              <a:ext cx="1872208" cy="3060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4445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5940152" y="3177200"/>
              <a:ext cx="17281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4.2. Дополнительные модули регионального уровня</a:t>
              </a:r>
              <a:endParaRPr lang="ru-RU" sz="600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25" name="Прямоугольник 124"/>
            <p:cNvSpPr/>
            <p:nvPr/>
          </p:nvSpPr>
          <p:spPr>
            <a:xfrm>
              <a:off x="6012160" y="3753264"/>
              <a:ext cx="792088" cy="432000"/>
            </a:xfrm>
            <a:prstGeom prst="rect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rtlCol="0" anchor="ctr"/>
            <a:lstStyle/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4.2.2. </a:t>
              </a:r>
            </a:p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Мониторинг ФОМС</a:t>
              </a:r>
              <a:endParaRPr lang="ru-RU" sz="6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27" name="Прямоугольник 126"/>
            <p:cNvSpPr/>
            <p:nvPr/>
          </p:nvSpPr>
          <p:spPr>
            <a:xfrm>
              <a:off x="6012160" y="4941456"/>
              <a:ext cx="792000" cy="540000"/>
            </a:xfrm>
            <a:prstGeom prst="rect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rtlCol="0" anchor="ctr"/>
            <a:lstStyle/>
            <a:p>
              <a:pPr algn="ctr"/>
              <a:r>
                <a:rPr lang="en-US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4.2.4. </a:t>
              </a:r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Управление целевыми программами </a:t>
              </a:r>
              <a:endParaRPr lang="ru-RU" sz="6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30" name="Прямоугольник 129"/>
            <p:cNvSpPr/>
            <p:nvPr/>
          </p:nvSpPr>
          <p:spPr>
            <a:xfrm>
              <a:off x="6876256" y="4937760"/>
              <a:ext cx="828000" cy="432000"/>
            </a:xfrm>
            <a:prstGeom prst="rect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rtlCol="0" anchor="ctr"/>
            <a:lstStyle/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4.2.7. </a:t>
              </a:r>
              <a:r>
                <a:rPr lang="ru-RU" sz="600" dirty="0" err="1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Госзадания</a:t>
              </a:r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и нормативное финансирование</a:t>
              </a:r>
              <a:endParaRPr lang="ru-RU" sz="6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6012160" y="4293384"/>
              <a:ext cx="792088" cy="540000"/>
            </a:xfrm>
            <a:prstGeom prst="rect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lIns="72000" rIns="72000" rtlCol="0" anchor="ctr"/>
            <a:lstStyle/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4.2.3. Аналитический портал здравоохранения (</a:t>
              </a:r>
              <a:r>
                <a:rPr lang="en-US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DASH BOARD)</a:t>
              </a:r>
              <a:endParaRPr lang="ru-RU" sz="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6876256" y="4293096"/>
              <a:ext cx="828000" cy="540000"/>
            </a:xfrm>
            <a:prstGeom prst="rect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rtlCol="0" anchor="ctr"/>
            <a:lstStyle/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4.2.5. Управление разрешительской и контрольно-надзорной деятельностью 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6012160" y="5589528"/>
              <a:ext cx="792088" cy="540000"/>
            </a:xfrm>
            <a:prstGeom prst="rect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rtlCol="0" anchor="ctr"/>
            <a:lstStyle/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4.2.6. Мониторинг капремонта и строительства учреждений </a:t>
              </a:r>
              <a:endParaRPr lang="ru-RU" sz="6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6876256" y="5481504"/>
              <a:ext cx="828000" cy="432000"/>
            </a:xfrm>
            <a:prstGeom prst="rect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rtlCol="0" anchor="ctr"/>
            <a:lstStyle/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4.7.8. Бюджетная отчётность здравоохранения </a:t>
              </a:r>
              <a:endParaRPr lang="ru-RU" sz="6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24" name="Прямоугольник 123"/>
            <p:cNvSpPr/>
            <p:nvPr/>
          </p:nvSpPr>
          <p:spPr>
            <a:xfrm>
              <a:off x="6876256" y="3537240"/>
              <a:ext cx="828000" cy="648000"/>
            </a:xfrm>
            <a:prstGeom prst="rect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rtlCol="0" anchor="t" anchorCtr="0"/>
            <a:lstStyle/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4.2.1.  </a:t>
              </a:r>
            </a:p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Региональный информационный портал по вопросам здравоохранения</a:t>
              </a:r>
            </a:p>
          </p:txBody>
        </p:sp>
      </p:grpSp>
      <p:cxnSp>
        <p:nvCxnSpPr>
          <p:cNvPr id="201" name="Shape 200"/>
          <p:cNvCxnSpPr/>
          <p:nvPr/>
        </p:nvCxnSpPr>
        <p:spPr>
          <a:xfrm>
            <a:off x="7708132" y="3848547"/>
            <a:ext cx="774224" cy="396000"/>
          </a:xfrm>
          <a:prstGeom prst="bentConnector3">
            <a:avLst>
              <a:gd name="adj1" fmla="val 100338"/>
            </a:avLst>
          </a:prstGeom>
          <a:ln w="22225">
            <a:solidFill>
              <a:srgbClr val="CC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Группа 198"/>
          <p:cNvGrpSpPr/>
          <p:nvPr/>
        </p:nvGrpSpPr>
        <p:grpSpPr>
          <a:xfrm>
            <a:off x="8136488" y="4247627"/>
            <a:ext cx="828000" cy="1341613"/>
            <a:chOff x="8136488" y="4247627"/>
            <a:chExt cx="828000" cy="1341613"/>
          </a:xfrm>
        </p:grpSpPr>
        <p:sp>
          <p:nvSpPr>
            <p:cNvPr id="145" name="Блок-схема: дисплей 144"/>
            <p:cNvSpPr/>
            <p:nvPr/>
          </p:nvSpPr>
          <p:spPr>
            <a:xfrm>
              <a:off x="8136488" y="4247627"/>
              <a:ext cx="828000" cy="540000"/>
            </a:xfrm>
            <a:prstGeom prst="flowChartDisplay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rtlCol="0" anchor="ctr"/>
            <a:lstStyle/>
            <a:p>
              <a:pPr algn="ctr"/>
              <a:endParaRPr lang="ru-RU" sz="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46" name="Блок-схема: дисплей 145"/>
            <p:cNvSpPr/>
            <p:nvPr/>
          </p:nvSpPr>
          <p:spPr>
            <a:xfrm>
              <a:off x="8136488" y="4429743"/>
              <a:ext cx="828000" cy="540000"/>
            </a:xfrm>
            <a:prstGeom prst="flowChartDisplay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rtlCol="0" anchor="ctr"/>
            <a:lstStyle/>
            <a:p>
              <a:pPr algn="ctr"/>
              <a:endParaRPr lang="ru-RU" sz="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47" name="Блок-схема: дисплей 146"/>
            <p:cNvSpPr/>
            <p:nvPr/>
          </p:nvSpPr>
          <p:spPr>
            <a:xfrm>
              <a:off x="8136488" y="4636242"/>
              <a:ext cx="828000" cy="540000"/>
            </a:xfrm>
            <a:prstGeom prst="flowChartDisplay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rtlCol="0" anchor="ctr"/>
            <a:lstStyle/>
            <a:p>
              <a:pPr algn="ctr"/>
              <a:endParaRPr lang="ru-RU" sz="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48" name="Блок-схема: дисплей 147"/>
            <p:cNvSpPr/>
            <p:nvPr/>
          </p:nvSpPr>
          <p:spPr>
            <a:xfrm>
              <a:off x="8136488" y="4833216"/>
              <a:ext cx="828000" cy="540000"/>
            </a:xfrm>
            <a:prstGeom prst="flowChartDisplay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rtlCol="0" anchor="ctr"/>
            <a:lstStyle/>
            <a:p>
              <a:pPr algn="ctr"/>
              <a:endParaRPr lang="ru-RU" sz="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44" name="Блок-схема: дисплей 143"/>
            <p:cNvSpPr/>
            <p:nvPr/>
          </p:nvSpPr>
          <p:spPr>
            <a:xfrm>
              <a:off x="8136488" y="5049240"/>
              <a:ext cx="828000" cy="540000"/>
            </a:xfrm>
            <a:prstGeom prst="flowChartDisplay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lIns="0" rIns="0" rtlCol="0" anchor="ctr"/>
            <a:lstStyle/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Портал региональных услуг</a:t>
              </a:r>
            </a:p>
          </p:txBody>
        </p:sp>
      </p:grpSp>
      <p:sp>
        <p:nvSpPr>
          <p:cNvPr id="212" name="Двойная стрелка влево/вправо 211"/>
          <p:cNvSpPr/>
          <p:nvPr/>
        </p:nvSpPr>
        <p:spPr>
          <a:xfrm rot="5400000">
            <a:off x="2517510" y="2744920"/>
            <a:ext cx="216000" cy="144000"/>
          </a:xfrm>
          <a:prstGeom prst="left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13" name="Picture 3" descr="D:\БАРС\сайт\Баннеры\popitka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459788" y="142875"/>
            <a:ext cx="566737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653909" y="908720"/>
            <a:ext cx="1981987" cy="1512168"/>
          </a:xfrm>
          <a:prstGeom prst="rect">
            <a:avLst/>
          </a:prstGeom>
          <a:gradFill rotWithShape="1">
            <a:gsLst>
              <a:gs pos="0">
                <a:srgbClr val="00598E"/>
              </a:gs>
              <a:gs pos="50000">
                <a:srgbClr val="0095E3"/>
              </a:gs>
              <a:gs pos="70000">
                <a:srgbClr val="00A6F8"/>
              </a:gs>
              <a:gs pos="100000">
                <a:srgbClr val="0AC5FF"/>
              </a:gs>
            </a:gsLst>
            <a:lin ang="16200000"/>
          </a:gradFill>
          <a:ln w="9525" algn="ctr">
            <a:solidFill>
              <a:srgbClr val="00B0F0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>
            <a:bevelT w="63500" h="25400"/>
          </a:sp3d>
        </p:spPr>
        <p:txBody>
          <a:bodyPr rtlCol="0" anchor="t" anchorCtr="0"/>
          <a:lstStyle/>
          <a:p>
            <a:pPr algn="ctr"/>
            <a:r>
              <a:rPr lang="ru-RU" sz="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Регистры</a:t>
            </a:r>
          </a:p>
          <a:p>
            <a:pPr algn="ctr"/>
            <a:endParaRPr lang="ru-RU" sz="700" dirty="0">
              <a:solidFill>
                <a:schemeClr val="bg1"/>
              </a:solidFill>
            </a:endParaRPr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1763688" y="1700808"/>
            <a:ext cx="1728000" cy="252000"/>
          </a:xfrm>
          <a:prstGeom prst="flowChartMagneticDisk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Блок-схема: магнитный диск 4"/>
          <p:cNvSpPr/>
          <p:nvPr/>
        </p:nvSpPr>
        <p:spPr>
          <a:xfrm>
            <a:off x="1763688" y="1052736"/>
            <a:ext cx="1728000" cy="252000"/>
          </a:xfrm>
          <a:prstGeom prst="flowChartMagneticDisk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Блок-схема: магнитный диск 3"/>
          <p:cNvSpPr/>
          <p:nvPr/>
        </p:nvSpPr>
        <p:spPr>
          <a:xfrm>
            <a:off x="1763688" y="2132856"/>
            <a:ext cx="1728000" cy="252000"/>
          </a:xfrm>
          <a:prstGeom prst="flowChartMagneticDisk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Блок-схема: магнитный диск 2"/>
          <p:cNvSpPr/>
          <p:nvPr/>
        </p:nvSpPr>
        <p:spPr>
          <a:xfrm>
            <a:off x="1763688" y="1268760"/>
            <a:ext cx="1728000" cy="252000"/>
          </a:xfrm>
          <a:prstGeom prst="flowChartMagneticDisk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1774321" y="1296929"/>
            <a:ext cx="1682150" cy="158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1.3.1. Регистр льготников</a:t>
            </a:r>
            <a:endParaRPr lang="ru-RU" sz="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1763688" y="1757517"/>
            <a:ext cx="1682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1.2. Регистр мед. и фарм. персонала</a:t>
            </a:r>
            <a:endParaRPr lang="ru-RU" sz="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1763688" y="1109986"/>
            <a:ext cx="1682150" cy="237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1.3. Регистр застрахованного населения.</a:t>
            </a:r>
            <a:endParaRPr lang="ru-RU" sz="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1763688" y="2132856"/>
            <a:ext cx="1583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1.4. Регистр медикаментов и изделий мед. назначений</a:t>
            </a:r>
            <a:endParaRPr lang="ru-RU" sz="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5333" y="1772816"/>
            <a:ext cx="909994" cy="432047"/>
          </a:xfrm>
          <a:prstGeom prst="rect">
            <a:avLst/>
          </a:prstGeom>
          <a:gradFill rotWithShape="1">
            <a:gsLst>
              <a:gs pos="0">
                <a:srgbClr val="00598E"/>
              </a:gs>
              <a:gs pos="50000">
                <a:srgbClr val="0095E3"/>
              </a:gs>
              <a:gs pos="70000">
                <a:srgbClr val="00A6F8"/>
              </a:gs>
              <a:gs pos="100000">
                <a:srgbClr val="0AC5FF"/>
              </a:gs>
            </a:gsLst>
            <a:lin ang="16200000"/>
          </a:gradFill>
          <a:ln w="9525" algn="ctr">
            <a:solidFill>
              <a:srgbClr val="00B0F0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ru-RU" sz="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1.1. Справочные системы</a:t>
            </a:r>
            <a:endParaRPr lang="ru-RU" sz="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82579" y="1700808"/>
            <a:ext cx="1137493" cy="432048"/>
          </a:xfrm>
          <a:prstGeom prst="rect">
            <a:avLst/>
          </a:prstGeom>
          <a:gradFill rotWithShape="1">
            <a:gsLst>
              <a:gs pos="0">
                <a:srgbClr val="00598E"/>
              </a:gs>
              <a:gs pos="50000">
                <a:srgbClr val="0095E3"/>
              </a:gs>
              <a:gs pos="70000">
                <a:srgbClr val="00A6F8"/>
              </a:gs>
              <a:gs pos="100000">
                <a:srgbClr val="0AC5FF"/>
              </a:gs>
            </a:gsLst>
            <a:lin ang="16200000"/>
          </a:gradFill>
          <a:ln w="9525" algn="ctr">
            <a:solidFill>
              <a:srgbClr val="00B0F0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ru-RU" sz="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1.3.2. Инструменты по насыщению РЗН по данным из внешних систем (ТФОМС, МИАЦ)</a:t>
            </a:r>
            <a:endParaRPr lang="ru-RU" sz="600" dirty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7" name="Блок-схема: магнитный диск 106"/>
          <p:cNvSpPr/>
          <p:nvPr/>
        </p:nvSpPr>
        <p:spPr>
          <a:xfrm>
            <a:off x="1763688" y="1484784"/>
            <a:ext cx="1728000" cy="252000"/>
          </a:xfrm>
          <a:prstGeom prst="flowChartMagneticDisk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9" name="Блок-схема: магнитный диск 108"/>
          <p:cNvSpPr/>
          <p:nvPr/>
        </p:nvSpPr>
        <p:spPr>
          <a:xfrm>
            <a:off x="1763688" y="1916832"/>
            <a:ext cx="1728000" cy="252000"/>
          </a:xfrm>
          <a:prstGeom prst="flowChartMagneticDisk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1763688" y="1984174"/>
            <a:ext cx="1682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1.5. Регистр мед. техники</a:t>
            </a:r>
            <a:endParaRPr lang="ru-RU" sz="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1763688" y="1556792"/>
            <a:ext cx="1682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1.2. Регистр ЛПУ</a:t>
            </a:r>
            <a:endParaRPr lang="ru-RU" sz="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4624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Общесистемные компоненты федерального 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уровня Системы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8640960" cy="518457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4445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39272" y="1268760"/>
            <a:ext cx="309526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Компоненты федеральных  регистров создаются на региональном уровне. При появлении аналогичного ресурса на федеральном уровне (ФУ),  преобразуется в региональный сегмент федерального ресурса</a:t>
            </a:r>
            <a:endParaRPr lang="ru-RU" sz="12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0" name="Прямая соединительная линия 9"/>
          <p:cNvCxnSpPr>
            <a:stCxn id="5" idx="3"/>
          </p:cNvCxnSpPr>
          <p:nvPr/>
        </p:nvCxnSpPr>
        <p:spPr>
          <a:xfrm>
            <a:off x="2015823" y="4486682"/>
            <a:ext cx="557149" cy="0"/>
          </a:xfrm>
          <a:prstGeom prst="line">
            <a:avLst/>
          </a:prstGeom>
          <a:ln w="476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6" idx="1"/>
          </p:cNvCxnSpPr>
          <p:nvPr/>
        </p:nvCxnSpPr>
        <p:spPr>
          <a:xfrm rot="10800000">
            <a:off x="5281333" y="4486682"/>
            <a:ext cx="773817" cy="0"/>
          </a:xfrm>
          <a:prstGeom prst="line">
            <a:avLst/>
          </a:prstGeom>
          <a:ln w="476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572972" y="1501307"/>
            <a:ext cx="3007140" cy="4534168"/>
          </a:xfrm>
          <a:prstGeom prst="rect">
            <a:avLst/>
          </a:prstGeom>
          <a:gradFill rotWithShape="1">
            <a:gsLst>
              <a:gs pos="0">
                <a:srgbClr val="00598E"/>
              </a:gs>
              <a:gs pos="50000">
                <a:srgbClr val="0095E3"/>
              </a:gs>
              <a:gs pos="70000">
                <a:srgbClr val="00A6F8"/>
              </a:gs>
              <a:gs pos="100000">
                <a:srgbClr val="0AC5FF"/>
              </a:gs>
            </a:gsLst>
            <a:lin ang="16200000"/>
          </a:gradFill>
          <a:ln w="9525" algn="ctr">
            <a:solidFill>
              <a:srgbClr val="00B0F0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>
            <a:bevelT w="63500" h="25400"/>
          </a:sp3d>
        </p:spPr>
        <p:txBody>
          <a:bodyPr tIns="144000" rtlCol="0" anchor="t" anchorCtr="0"/>
          <a:lstStyle/>
          <a:p>
            <a:pPr algn="ctr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Регистры</a:t>
            </a:r>
          </a:p>
          <a:p>
            <a:pPr algn="ctr"/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19" name="Блок-схема: магнитный диск 18"/>
          <p:cNvSpPr/>
          <p:nvPr/>
        </p:nvSpPr>
        <p:spPr>
          <a:xfrm>
            <a:off x="2843808" y="4005064"/>
            <a:ext cx="2448272" cy="648072"/>
          </a:xfrm>
          <a:prstGeom prst="flowChartMagneticDisk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Блок-схема: магнитный диск 19"/>
          <p:cNvSpPr/>
          <p:nvPr/>
        </p:nvSpPr>
        <p:spPr>
          <a:xfrm>
            <a:off x="2830911" y="3295617"/>
            <a:ext cx="2448272" cy="648072"/>
          </a:xfrm>
          <a:prstGeom prst="flowChartMagneticDisk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1" name="Блок-схема: магнитный диск 20"/>
          <p:cNvSpPr/>
          <p:nvPr/>
        </p:nvSpPr>
        <p:spPr>
          <a:xfrm>
            <a:off x="2830911" y="2618069"/>
            <a:ext cx="2448272" cy="648072"/>
          </a:xfrm>
          <a:prstGeom prst="flowChartMagneticDisk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2" name="Блок-схема: магнитный диск 21"/>
          <p:cNvSpPr/>
          <p:nvPr/>
        </p:nvSpPr>
        <p:spPr>
          <a:xfrm>
            <a:off x="2830911" y="1938098"/>
            <a:ext cx="2448272" cy="648072"/>
          </a:xfrm>
          <a:prstGeom prst="flowChartMagneticDisk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66558" y="2132856"/>
            <a:ext cx="2192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1.3. Регистр застрахованного населения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87824" y="3573016"/>
            <a:ext cx="2192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1.2. Регистр ЛПУ</a:t>
            </a:r>
          </a:p>
          <a:p>
            <a:pPr algn="ctr"/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43808" y="2852936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1.3.1. Регистр льготников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4" name="Picture 3" descr="D:\БАРС\сайт\Баннеры\popitka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459788" y="142875"/>
            <a:ext cx="566737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55150" y="3789040"/>
            <a:ext cx="1882956" cy="1395284"/>
          </a:xfrm>
          <a:prstGeom prst="rect">
            <a:avLst/>
          </a:prstGeom>
          <a:gradFill rotWithShape="1">
            <a:gsLst>
              <a:gs pos="0">
                <a:srgbClr val="00598E"/>
              </a:gs>
              <a:gs pos="50000">
                <a:srgbClr val="0095E3"/>
              </a:gs>
              <a:gs pos="70000">
                <a:srgbClr val="00A6F8"/>
              </a:gs>
              <a:gs pos="100000">
                <a:srgbClr val="0AC5FF"/>
              </a:gs>
            </a:gsLst>
            <a:lin ang="16200000"/>
          </a:gradFill>
          <a:ln w="9525" algn="ctr">
            <a:solidFill>
              <a:srgbClr val="00B0F0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1.3.2. Инструменты по насыщению РЗН по данным из внешних систем (ТФОМС, МИАЦ)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Прямоугольник 4">
            <a:hlinkHover r:id="" action="ppaction://hlinkshowjump?jump=nextslide" highlightClick="1"/>
          </p:cNvPr>
          <p:cNvSpPr/>
          <p:nvPr/>
        </p:nvSpPr>
        <p:spPr>
          <a:xfrm>
            <a:off x="509459" y="3789040"/>
            <a:ext cx="1506364" cy="1395280"/>
          </a:xfrm>
          <a:prstGeom prst="rect">
            <a:avLst/>
          </a:prstGeom>
          <a:gradFill rotWithShape="1">
            <a:gsLst>
              <a:gs pos="0">
                <a:srgbClr val="00598E"/>
              </a:gs>
              <a:gs pos="50000">
                <a:srgbClr val="0095E3"/>
              </a:gs>
              <a:gs pos="70000">
                <a:srgbClr val="00A6F8"/>
              </a:gs>
              <a:gs pos="100000">
                <a:srgbClr val="0AC5FF"/>
              </a:gs>
            </a:gsLst>
            <a:lin ang="16200000"/>
          </a:gradFill>
          <a:ln w="9525" algn="ctr">
            <a:solidFill>
              <a:srgbClr val="00B0F0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1.1. Справочные системы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Блок-схема: магнитный диск 22"/>
          <p:cNvSpPr/>
          <p:nvPr/>
        </p:nvSpPr>
        <p:spPr>
          <a:xfrm>
            <a:off x="2843808" y="4634293"/>
            <a:ext cx="2448272" cy="648072"/>
          </a:xfrm>
          <a:prstGeom prst="flowChartMagneticDisk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5" name="Блок-схема: магнитный диск 24"/>
          <p:cNvSpPr/>
          <p:nvPr/>
        </p:nvSpPr>
        <p:spPr>
          <a:xfrm>
            <a:off x="2843808" y="5301208"/>
            <a:ext cx="2448272" cy="648072"/>
          </a:xfrm>
          <a:prstGeom prst="flowChartMagneticDisk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87824" y="4149480"/>
            <a:ext cx="2192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1.2. Регистр мед. и фарм. персонала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87824" y="4941168"/>
            <a:ext cx="2192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1.5. Регистр мед. техники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987824" y="5517232"/>
            <a:ext cx="2192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1.4. Регистр медикаментов и изделий мед. назначений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323528" y="1448912"/>
            <a:ext cx="4140000" cy="1188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Справочные системы</a:t>
            </a:r>
          </a:p>
          <a:p>
            <a:pPr algn="ctr"/>
            <a:r>
              <a:rPr lang="ru-RU" sz="1200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algn="ctr"/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Ведение общероссийских справочников (классификаторов)</a:t>
            </a:r>
            <a:endParaRPr lang="ru-RU" sz="1200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16016" y="1449032"/>
            <a:ext cx="4140000" cy="1188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Регистр медикаментов и изделий медицинского назначения</a:t>
            </a:r>
          </a:p>
          <a:p>
            <a:pPr algn="ctr"/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Ведение классификатора.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3528" y="2817064"/>
            <a:ext cx="4140000" cy="1188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Регистр мед. работников и фарм. персонала</a:t>
            </a:r>
          </a:p>
          <a:p>
            <a:pPr algn="ctr"/>
            <a:endParaRPr lang="ru-RU" sz="12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Формирование общего списка лиц оказывающих медицинские услуги.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16016" y="2817064"/>
            <a:ext cx="4140000" cy="1188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Регистр льготников</a:t>
            </a:r>
          </a:p>
          <a:p>
            <a:pPr algn="ctr"/>
            <a:endParaRPr lang="ru-RU" sz="12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Ведение списка граждан имеющих право на льготы.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716016" y="4221088"/>
            <a:ext cx="4140000" cy="1188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Регистр застрахованного населения</a:t>
            </a:r>
          </a:p>
          <a:p>
            <a:pPr algn="ctr"/>
            <a:endParaRPr lang="ru-RU" sz="12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Ведение списка граждан в разрезе страховых компаний и полисов ОМС.</a:t>
            </a:r>
          </a:p>
        </p:txBody>
      </p:sp>
      <p:pic>
        <p:nvPicPr>
          <p:cNvPr id="23" name="Picture 3" descr="D:\БАРС\сайт\Баннеры\popitka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459788" y="142875"/>
            <a:ext cx="566737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0" y="4462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Общесистемные компоненты федерального уровня 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Системы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7984" y="4221088"/>
            <a:ext cx="4140000" cy="1188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Регистр ЛПУ</a:t>
            </a:r>
            <a:endParaRPr lang="en-US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ru-RU" sz="12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Ведение паспортов ЛПУ в </a:t>
            </a:r>
            <a:r>
              <a:rPr lang="ru-RU" sz="120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системе ОМС.</a:t>
            </a:r>
            <a:endParaRPr lang="ru-RU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8143" y="882430"/>
            <a:ext cx="8652329" cy="427476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4445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028295" y="1394040"/>
            <a:ext cx="1193425" cy="1117894"/>
          </a:xfrm>
          <a:prstGeom prst="rect">
            <a:avLst/>
          </a:prstGeom>
          <a:gradFill rotWithShape="1">
            <a:gsLst>
              <a:gs pos="0">
                <a:srgbClr val="000097"/>
              </a:gs>
              <a:gs pos="50000">
                <a:srgbClr val="0000F1"/>
              </a:gs>
              <a:gs pos="70000">
                <a:srgbClr val="0000FF"/>
              </a:gs>
              <a:gs pos="100000">
                <a:srgbClr val="0606FF"/>
              </a:gs>
            </a:gsLst>
            <a:lin ang="16200000"/>
          </a:gradFill>
          <a:ln w="9525" algn="ctr">
            <a:solidFill>
              <a:schemeClr val="accent1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 extrusionH="25400">
            <a:bevelT w="63500" h="38100"/>
          </a:sp3d>
        </p:spPr>
        <p:txBody>
          <a:bodyPr rtlCol="0" anchor="ctr" anchorCtr="0">
            <a:no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2.5. ИС ТФОМС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587368" y="2176566"/>
            <a:ext cx="3432904" cy="2008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hape 50"/>
          <p:cNvCxnSpPr>
            <a:stCxn id="15" idx="3"/>
            <a:endCxn id="8" idx="1"/>
          </p:cNvCxnSpPr>
          <p:nvPr/>
        </p:nvCxnSpPr>
        <p:spPr>
          <a:xfrm>
            <a:off x="3659375" y="1505793"/>
            <a:ext cx="3368788" cy="1788667"/>
          </a:xfrm>
          <a:prstGeom prst="bentConnector3">
            <a:avLst>
              <a:gd name="adj1" fmla="val 89710"/>
            </a:avLst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312028" y="2959092"/>
            <a:ext cx="3600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оединительная линия уступом 12"/>
          <p:cNvCxnSpPr/>
          <p:nvPr/>
        </p:nvCxnSpPr>
        <p:spPr>
          <a:xfrm rot="5400000">
            <a:off x="1417118" y="2109322"/>
            <a:ext cx="1117895" cy="358069"/>
          </a:xfrm>
          <a:prstGeom prst="bentConnector3">
            <a:avLst>
              <a:gd name="adj1" fmla="val 722"/>
            </a:avLst>
          </a:prstGeom>
          <a:ln w="22225">
            <a:solidFill>
              <a:srgbClr val="0000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оединительная линия уступом 73"/>
          <p:cNvCxnSpPr>
            <a:stCxn id="5" idx="1"/>
          </p:cNvCxnSpPr>
          <p:nvPr/>
        </p:nvCxnSpPr>
        <p:spPr>
          <a:xfrm rot="10800000" flipH="1" flipV="1">
            <a:off x="484250" y="1548461"/>
            <a:ext cx="596513" cy="2835985"/>
          </a:xfrm>
          <a:prstGeom prst="bentConnector4">
            <a:avLst>
              <a:gd name="adj1" fmla="val -33175"/>
              <a:gd name="adj2" fmla="val 81854"/>
            </a:avLst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048252" y="1170462"/>
            <a:ext cx="1611123" cy="670662"/>
          </a:xfrm>
          <a:prstGeom prst="rect">
            <a:avLst/>
          </a:prstGeom>
          <a:gradFill rotWithShape="1">
            <a:gsLst>
              <a:gs pos="0">
                <a:srgbClr val="000097"/>
              </a:gs>
              <a:gs pos="50000">
                <a:srgbClr val="0000F1"/>
              </a:gs>
              <a:gs pos="70000">
                <a:srgbClr val="0000FF"/>
              </a:gs>
              <a:gs pos="100000">
                <a:srgbClr val="0606FF"/>
              </a:gs>
            </a:gsLst>
            <a:lin ang="16200000"/>
          </a:gradFill>
          <a:ln w="9525" algn="ctr">
            <a:solidFill>
              <a:schemeClr val="accent1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 extrusionH="25400">
            <a:bevelT w="63500" h="38100"/>
          </a:sp3d>
        </p:spPr>
        <p:txBody>
          <a:bodyPr rtlCol="0" anchor="t" anchorCtr="0">
            <a:no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2.1. Интегрированная электронная медицинская карта</a:t>
            </a:r>
          </a:p>
        </p:txBody>
      </p:sp>
      <p:cxnSp>
        <p:nvCxnSpPr>
          <p:cNvPr id="16" name="Соединительная линия уступом 15"/>
          <p:cNvCxnSpPr/>
          <p:nvPr/>
        </p:nvCxnSpPr>
        <p:spPr>
          <a:xfrm>
            <a:off x="1770674" y="3344531"/>
            <a:ext cx="353054" cy="272109"/>
          </a:xfrm>
          <a:prstGeom prst="bentConnector3">
            <a:avLst>
              <a:gd name="adj1" fmla="val 1438"/>
            </a:avLst>
          </a:prstGeom>
          <a:ln w="22225">
            <a:solidFill>
              <a:srgbClr val="0000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2584193" y="3797512"/>
            <a:ext cx="335368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619672" y="3976680"/>
            <a:ext cx="2745182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1527740" y="4084256"/>
            <a:ext cx="223579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>
            <a:off x="4356024" y="3042670"/>
            <a:ext cx="4320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2"/>
          <p:cNvGrpSpPr/>
          <p:nvPr/>
        </p:nvGrpSpPr>
        <p:grpSpPr>
          <a:xfrm>
            <a:off x="2108932" y="3070881"/>
            <a:ext cx="1670980" cy="670736"/>
            <a:chOff x="1547664" y="3717032"/>
            <a:chExt cx="792088" cy="720080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1547664" y="3717032"/>
              <a:ext cx="792088" cy="720080"/>
            </a:xfrm>
            <a:prstGeom prst="rect">
              <a:avLst/>
            </a:prstGeom>
            <a:gradFill rotWithShape="1">
              <a:gsLst>
                <a:gs pos="0">
                  <a:srgbClr val="000097"/>
                </a:gs>
                <a:gs pos="50000">
                  <a:srgbClr val="0000F1"/>
                </a:gs>
                <a:gs pos="70000">
                  <a:srgbClr val="0000FF"/>
                </a:gs>
                <a:gs pos="100000">
                  <a:srgbClr val="0606FF"/>
                </a:gs>
              </a:gsLst>
              <a:lin ang="16200000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 extrusionH="25400">
              <a:bevelT w="63500" h="38100"/>
            </a:sp3d>
          </p:spPr>
          <p:txBody>
            <a:bodyPr rtlCol="0" anchor="t" anchorCtr="0">
              <a:noAutofit/>
            </a:bodyPr>
            <a:lstStyle/>
            <a:p>
              <a:endParaRPr lang="ru-RU" sz="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547664" y="3845349"/>
              <a:ext cx="792088" cy="46166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ru-RU" sz="11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2.8. Нозологические кластеры и регистры</a:t>
              </a:r>
              <a:endParaRPr lang="ru-RU" sz="11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9" name="Группа 121"/>
          <p:cNvGrpSpPr/>
          <p:nvPr/>
        </p:nvGrpSpPr>
        <p:grpSpPr>
          <a:xfrm>
            <a:off x="278752" y="2511931"/>
            <a:ext cx="2089575" cy="1016789"/>
            <a:chOff x="127621" y="3933061"/>
            <a:chExt cx="1260652" cy="654956"/>
          </a:xfrm>
        </p:grpSpPr>
        <p:sp>
          <p:nvSpPr>
            <p:cNvPr id="27" name="Овал 26"/>
            <p:cNvSpPr/>
            <p:nvPr/>
          </p:nvSpPr>
          <p:spPr>
            <a:xfrm>
              <a:off x="198078" y="3933061"/>
              <a:ext cx="1128229" cy="64929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7621" y="3973438"/>
              <a:ext cx="1260652" cy="614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i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2.1 и 2.8 Создаются на </a:t>
              </a:r>
            </a:p>
            <a:p>
              <a:pPr algn="ctr"/>
              <a:r>
                <a:rPr lang="ru-RU" sz="800" i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региональном уровне. При </a:t>
              </a:r>
            </a:p>
            <a:p>
              <a:pPr algn="ctr"/>
              <a:r>
                <a:rPr lang="ru-RU" sz="800" i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появлении аналогичного ресурса </a:t>
              </a:r>
            </a:p>
            <a:p>
              <a:pPr algn="ctr"/>
              <a:r>
                <a:rPr lang="ru-RU" sz="800" i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на федеральном уровне (ФУ) преобразуются в региональный </a:t>
              </a:r>
            </a:p>
            <a:p>
              <a:pPr algn="ctr"/>
              <a:r>
                <a:rPr lang="ru-RU" sz="800" i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сегмент федерального</a:t>
              </a:r>
            </a:p>
            <a:p>
              <a:pPr algn="ctr"/>
              <a:r>
                <a:rPr lang="ru-RU" sz="800" i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 ресурса</a:t>
              </a:r>
              <a:endParaRPr lang="ru-RU" sz="800" i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4760404" y="2412488"/>
            <a:ext cx="1620000" cy="1152000"/>
          </a:xfrm>
          <a:prstGeom prst="rect">
            <a:avLst/>
          </a:prstGeom>
          <a:gradFill rotWithShape="1">
            <a:gsLst>
              <a:gs pos="0">
                <a:srgbClr val="000097"/>
              </a:gs>
              <a:gs pos="50000">
                <a:srgbClr val="0000F1"/>
              </a:gs>
              <a:gs pos="70000">
                <a:srgbClr val="0000FF"/>
              </a:gs>
              <a:gs pos="100000">
                <a:srgbClr val="0606FF"/>
              </a:gs>
            </a:gsLst>
            <a:lin ang="16200000"/>
          </a:gradFill>
          <a:ln w="9525" algn="ctr">
            <a:solidFill>
              <a:schemeClr val="accent1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 extrusionH="25400">
            <a:bevelT w="63500" h="38100"/>
          </a:sp3d>
        </p:spPr>
        <p:txBody>
          <a:bodyPr rtlCol="0" anchor="ctr" anchorCtr="0">
            <a:no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2.3. Высокотехнологичная медицинская помощь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27584" y="954438"/>
            <a:ext cx="7996834" cy="286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Функциональные компоненты уровня региона</a:t>
            </a:r>
            <a:endParaRPr lang="ru-RU" sz="12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10800000">
            <a:off x="4356024" y="4412353"/>
            <a:ext cx="4320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0800000">
            <a:off x="3923976" y="4524143"/>
            <a:ext cx="4320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рямоугольник 54"/>
          <p:cNvSpPr/>
          <p:nvPr/>
        </p:nvSpPr>
        <p:spPr>
          <a:xfrm>
            <a:off x="0" y="44624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Средства взаимодействия с общесистемными 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компонентами федерального уровня системы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63667" y="4188775"/>
            <a:ext cx="1432269" cy="670736"/>
          </a:xfrm>
          <a:prstGeom prst="rect">
            <a:avLst/>
          </a:prstGeom>
          <a:gradFill rotWithShape="1">
            <a:gsLst>
              <a:gs pos="0">
                <a:srgbClr val="000097"/>
              </a:gs>
              <a:gs pos="50000">
                <a:srgbClr val="0000F1"/>
              </a:gs>
              <a:gs pos="70000">
                <a:srgbClr val="0000FF"/>
              </a:gs>
              <a:gs pos="100000">
                <a:srgbClr val="0606FF"/>
              </a:gs>
            </a:gsLst>
            <a:lin ang="16200000"/>
          </a:gradFill>
          <a:ln w="9525" algn="ctr">
            <a:solidFill>
              <a:schemeClr val="accent1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 extrusionH="25400">
            <a:bevelT w="63500" h="38100"/>
          </a:sp3d>
        </p:spPr>
        <p:txBody>
          <a:bodyPr rtlCol="0" anchor="t" anchorCtr="0">
            <a:no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2.4. Медицинские консультации и теле мониторинг</a:t>
            </a:r>
          </a:p>
        </p:txBody>
      </p:sp>
      <p:grpSp>
        <p:nvGrpSpPr>
          <p:cNvPr id="22" name="Группа 36"/>
          <p:cNvGrpSpPr/>
          <p:nvPr/>
        </p:nvGrpSpPr>
        <p:grpSpPr>
          <a:xfrm>
            <a:off x="4760404" y="3965196"/>
            <a:ext cx="3700028" cy="782530"/>
            <a:chOff x="3419872" y="3717032"/>
            <a:chExt cx="2363557" cy="720080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3419872" y="3717032"/>
              <a:ext cx="2363557" cy="720080"/>
            </a:xfrm>
            <a:prstGeom prst="rect">
              <a:avLst/>
            </a:prstGeom>
            <a:gradFill rotWithShape="1">
              <a:gsLst>
                <a:gs pos="0">
                  <a:srgbClr val="000097"/>
                </a:gs>
                <a:gs pos="50000">
                  <a:srgbClr val="0000F1"/>
                </a:gs>
                <a:gs pos="70000">
                  <a:srgbClr val="0000FF"/>
                </a:gs>
                <a:gs pos="100000">
                  <a:srgbClr val="0606FF"/>
                </a:gs>
              </a:gsLst>
              <a:lin ang="16200000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 extrusionH="25400">
              <a:bevelT w="63500" h="38100"/>
            </a:sp3d>
          </p:spPr>
          <p:txBody>
            <a:bodyPr rtlCol="0" anchor="t" anchorCtr="0">
              <a:noAutofit/>
            </a:bodyPr>
            <a:lstStyle/>
            <a:p>
              <a:r>
                <a:rPr lang="ru-RU" sz="11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2.10. Единая электронная регистратура региона</a:t>
              </a:r>
              <a:endParaRPr lang="ru-RU" sz="11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3648603" y="4014069"/>
              <a:ext cx="1753607" cy="396043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2.10.1 Модуль интеграции с региональным </a:t>
              </a:r>
              <a:r>
                <a:rPr lang="en-US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Call </a:t>
              </a:r>
              <a:r>
                <a:rPr lang="ru-RU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центром</a:t>
              </a:r>
              <a:endParaRPr lang="ru-RU" sz="1100" dirty="0"/>
            </a:p>
          </p:txBody>
        </p:sp>
      </p:grpSp>
      <p:sp>
        <p:nvSpPr>
          <p:cNvPr id="36" name="Прямоугольник 35"/>
          <p:cNvSpPr/>
          <p:nvPr/>
        </p:nvSpPr>
        <p:spPr>
          <a:xfrm>
            <a:off x="179512" y="5373216"/>
            <a:ext cx="8652329" cy="128543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4445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1008889" y="5558631"/>
            <a:ext cx="1312913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2902107" y="5558631"/>
            <a:ext cx="4416162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7133994" y="5724495"/>
            <a:ext cx="335368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5734790" y="5726315"/>
            <a:ext cx="335368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4302521" y="5726315"/>
            <a:ext cx="335368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2754724" y="5721172"/>
            <a:ext cx="335368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2136808" y="5721172"/>
            <a:ext cx="335368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862325" y="5721172"/>
            <a:ext cx="335368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823638" y="5384249"/>
            <a:ext cx="7996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Сервисы ЛПУ</a:t>
            </a:r>
            <a:endParaRPr lang="ru-RU" sz="12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605668" y="5782210"/>
            <a:ext cx="1551452" cy="670736"/>
          </a:xfrm>
          <a:prstGeom prst="rect">
            <a:avLst/>
          </a:prstGeom>
          <a:gradFill rotWithShape="1">
            <a:gsLst>
              <a:gs pos="0">
                <a:srgbClr val="000097"/>
              </a:gs>
              <a:gs pos="50000">
                <a:srgbClr val="0000F1"/>
              </a:gs>
              <a:gs pos="70000">
                <a:srgbClr val="0000FF"/>
              </a:gs>
              <a:gs pos="100000">
                <a:srgbClr val="0606FF"/>
              </a:gs>
            </a:gsLst>
            <a:lin ang="16200000"/>
          </a:gradFill>
          <a:ln w="9525" algn="ctr">
            <a:solidFill>
              <a:schemeClr val="accent1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 extrusionH="25400">
            <a:bevelT w="63500" h="38100"/>
          </a:sp3d>
        </p:spPr>
        <p:txBody>
          <a:bodyPr rtlCol="0" anchor="t" anchorCtr="0">
            <a:no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3.2.  Стационар</a:t>
            </a:r>
          </a:p>
          <a:p>
            <a:endParaRPr lang="ru-RU" sz="1100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186340" y="5782210"/>
            <a:ext cx="1312767" cy="558947"/>
          </a:xfrm>
          <a:prstGeom prst="rect">
            <a:avLst/>
          </a:prstGeom>
          <a:gradFill rotWithShape="1">
            <a:gsLst>
              <a:gs pos="0">
                <a:srgbClr val="000097"/>
              </a:gs>
              <a:gs pos="50000">
                <a:srgbClr val="0000F1"/>
              </a:gs>
              <a:gs pos="70000">
                <a:srgbClr val="0000FF"/>
              </a:gs>
              <a:gs pos="100000">
                <a:srgbClr val="0606FF"/>
              </a:gs>
            </a:gsLst>
            <a:lin ang="16200000"/>
          </a:gradFill>
          <a:ln w="9525" algn="ctr">
            <a:solidFill>
              <a:schemeClr val="accent1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 extrusionH="25400">
            <a:bevelT w="63500" h="38100"/>
          </a:sp3d>
        </p:spPr>
        <p:txBody>
          <a:bodyPr rtlCol="0" anchor="ctr" anchorCtr="0">
            <a:no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3.5. Электронная регистратура ЛПУ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618608" y="5782210"/>
            <a:ext cx="1969151" cy="614773"/>
          </a:xfrm>
          <a:prstGeom prst="rect">
            <a:avLst/>
          </a:prstGeom>
          <a:gradFill rotWithShape="1">
            <a:gsLst>
              <a:gs pos="0">
                <a:srgbClr val="000097"/>
              </a:gs>
              <a:gs pos="50000">
                <a:srgbClr val="0000F1"/>
              </a:gs>
              <a:gs pos="70000">
                <a:srgbClr val="0000FF"/>
              </a:gs>
              <a:gs pos="100000">
                <a:srgbClr val="0606FF"/>
              </a:gs>
            </a:gsLst>
            <a:lin ang="16200000"/>
          </a:gradFill>
          <a:ln w="9525" algn="ctr">
            <a:solidFill>
              <a:schemeClr val="accent1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 extrusionH="25400">
            <a:bevelT w="63500" h="38100"/>
          </a:sp3d>
        </p:spPr>
        <p:txBody>
          <a:bodyPr rtlCol="0" anchor="ctr" anchorCtr="0">
            <a:no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3.4. Модуль интеграции с лабораторной информационной системой 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3396004" y="5782210"/>
            <a:ext cx="1611123" cy="670736"/>
          </a:xfrm>
          <a:prstGeom prst="rect">
            <a:avLst/>
          </a:prstGeom>
          <a:gradFill rotWithShape="1">
            <a:gsLst>
              <a:gs pos="0">
                <a:srgbClr val="000097"/>
              </a:gs>
              <a:gs pos="50000">
                <a:srgbClr val="0000F1"/>
              </a:gs>
              <a:gs pos="70000">
                <a:srgbClr val="0000FF"/>
              </a:gs>
              <a:gs pos="100000">
                <a:srgbClr val="0606FF"/>
              </a:gs>
            </a:gsLst>
            <a:lin ang="16200000"/>
          </a:gradFill>
          <a:ln w="9525" algn="ctr">
            <a:solidFill>
              <a:schemeClr val="accent1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 extrusionH="25400">
            <a:bevelT w="63500" h="38100"/>
          </a:sp3d>
        </p:spPr>
        <p:txBody>
          <a:bodyPr rtlCol="0" anchor="t" anchorCtr="0">
            <a:no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3.1. Поликлиника</a:t>
            </a:r>
            <a:endParaRPr lang="ru-RU" sz="11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1678677" y="6050150"/>
            <a:ext cx="1372438" cy="44715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ru-RU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3.2.1. Электронная история болезни</a:t>
            </a:r>
            <a:endParaRPr lang="ru-RU" sz="11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515360" y="6043642"/>
            <a:ext cx="1372438" cy="44715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3.1.1. Электронная медицинская карта</a:t>
            </a:r>
            <a:endParaRPr lang="ru-RU" sz="11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292755" y="5782210"/>
            <a:ext cx="1074082" cy="558947"/>
          </a:xfrm>
          <a:prstGeom prst="rect">
            <a:avLst/>
          </a:prstGeom>
          <a:gradFill rotWithShape="1">
            <a:gsLst>
              <a:gs pos="0">
                <a:srgbClr val="000097"/>
              </a:gs>
              <a:gs pos="50000">
                <a:srgbClr val="0000F1"/>
              </a:gs>
              <a:gs pos="70000">
                <a:srgbClr val="0000FF"/>
              </a:gs>
              <a:gs pos="100000">
                <a:srgbClr val="0606FF"/>
              </a:gs>
            </a:gsLst>
            <a:lin ang="16200000"/>
          </a:gradFill>
          <a:ln w="9525" algn="ctr">
            <a:solidFill>
              <a:schemeClr val="accent1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 extrusionH="25400">
            <a:bevelT w="63500" h="38100"/>
          </a:sp3d>
        </p:spPr>
        <p:txBody>
          <a:bodyPr rtlCol="0" anchor="ctr" anchorCtr="0">
            <a:no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3.3. Аптека стационара</a:t>
            </a:r>
          </a:p>
        </p:txBody>
      </p:sp>
      <p:pic>
        <p:nvPicPr>
          <p:cNvPr id="64" name="Picture 3" descr="D:\БАРС\сайт\Баннеры\popitka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459788" y="142875"/>
            <a:ext cx="566737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3" name="Прямая соединительная линия 52"/>
          <p:cNvCxnSpPr/>
          <p:nvPr/>
        </p:nvCxnSpPr>
        <p:spPr>
          <a:xfrm rot="5400000">
            <a:off x="2321975" y="3519240"/>
            <a:ext cx="40680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>
            <a:off x="236830" y="5365869"/>
            <a:ext cx="9720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64763" y="4188775"/>
            <a:ext cx="2046997" cy="782439"/>
          </a:xfrm>
          <a:prstGeom prst="rect">
            <a:avLst/>
          </a:prstGeom>
          <a:gradFill rotWithShape="1">
            <a:gsLst>
              <a:gs pos="0">
                <a:srgbClr val="000097"/>
              </a:gs>
              <a:gs pos="50000">
                <a:srgbClr val="0000F1"/>
              </a:gs>
              <a:gs pos="70000">
                <a:srgbClr val="0000FF"/>
              </a:gs>
              <a:gs pos="100000">
                <a:srgbClr val="0606FF"/>
              </a:gs>
            </a:gsLst>
            <a:lin ang="16200000"/>
          </a:gradFill>
          <a:ln w="9525" algn="ctr">
            <a:solidFill>
              <a:schemeClr val="accent1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 extrusionH="25400">
            <a:bevelT w="63500" h="38100"/>
          </a:sp3d>
        </p:spPr>
        <p:txBody>
          <a:bodyPr rtlCol="0" anchor="t" anchorCtr="0">
            <a:no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2.9. Сбор и сопровождение заявок по дополнительному лекарственному</a:t>
            </a:r>
          </a:p>
          <a:p>
            <a:r>
              <a:rPr lang="ru-RU" sz="1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обеспечению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48252" y="1952987"/>
            <a:ext cx="1611123" cy="573372"/>
          </a:xfrm>
          <a:prstGeom prst="rect">
            <a:avLst/>
          </a:prstGeom>
          <a:gradFill rotWithShape="1">
            <a:gsLst>
              <a:gs pos="0">
                <a:srgbClr val="000097"/>
              </a:gs>
              <a:gs pos="50000">
                <a:srgbClr val="0000F1"/>
              </a:gs>
              <a:gs pos="70000">
                <a:srgbClr val="0000FF"/>
              </a:gs>
              <a:gs pos="100000">
                <a:srgbClr val="0606FF"/>
              </a:gs>
            </a:gsLst>
            <a:lin ang="16200000"/>
          </a:gradFill>
          <a:ln w="9525" algn="ctr">
            <a:solidFill>
              <a:schemeClr val="accent1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 extrusionH="25400">
            <a:bevelT w="63500" h="38100"/>
          </a:sp3d>
        </p:spPr>
        <p:txBody>
          <a:bodyPr rtlCol="0" anchor="t" anchorCtr="0">
            <a:no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2.2. Центральный архив медицинский изображений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4251" y="1170462"/>
            <a:ext cx="1193425" cy="756000"/>
          </a:xfrm>
          <a:prstGeom prst="rect">
            <a:avLst/>
          </a:prstGeom>
          <a:gradFill rotWithShape="1">
            <a:gsLst>
              <a:gs pos="0">
                <a:srgbClr val="000097"/>
              </a:gs>
              <a:gs pos="50000">
                <a:srgbClr val="0000F1"/>
              </a:gs>
              <a:gs pos="70000">
                <a:srgbClr val="0000FF"/>
              </a:gs>
              <a:gs pos="100000">
                <a:srgbClr val="0606FF"/>
              </a:gs>
            </a:gsLst>
            <a:lin ang="16200000"/>
          </a:gradFill>
          <a:ln w="9525" algn="ctr">
            <a:solidFill>
              <a:schemeClr val="accent1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 extrusionH="25400">
            <a:bevelT w="63500" h="38100"/>
          </a:sp3d>
        </p:spPr>
        <p:txBody>
          <a:bodyPr rtlCol="0" anchor="t" anchorCtr="0">
            <a:no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2.6. Модуль интеграции со справочниками АФУ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028163" y="2847302"/>
            <a:ext cx="1193425" cy="894315"/>
          </a:xfrm>
          <a:prstGeom prst="rect">
            <a:avLst/>
          </a:prstGeom>
          <a:gradFill rotWithShape="1">
            <a:gsLst>
              <a:gs pos="0">
                <a:srgbClr val="000097"/>
              </a:gs>
              <a:gs pos="50000">
                <a:srgbClr val="0000F1"/>
              </a:gs>
              <a:gs pos="70000">
                <a:srgbClr val="0000FF"/>
              </a:gs>
              <a:gs pos="100000">
                <a:srgbClr val="0606FF"/>
              </a:gs>
            </a:gsLst>
            <a:lin ang="16200000"/>
          </a:gradFill>
          <a:ln w="9525" algn="ctr">
            <a:solidFill>
              <a:schemeClr val="accent1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 extrusionH="25400">
            <a:bevelT w="63500" h="38100"/>
          </a:sp3d>
        </p:spPr>
        <p:txBody>
          <a:bodyPr rtlCol="0" anchor="ctr" anchorCtr="0">
            <a:no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2.7. Модуль интеграции с РИЭПМ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9512" y="923044"/>
            <a:ext cx="4248000" cy="792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2.1  Интегрированная электронная медицинская карта (ИЭМК)</a:t>
            </a:r>
          </a:p>
          <a:p>
            <a:pPr algn="ctr"/>
            <a:r>
              <a:rPr lang="ru-RU" sz="800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algn="ctr"/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Отображение информации о пациенте, его заболеваниях и обо всех оказанных ему медицинских услугах во всех МУ РФ (региона).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44008" y="908720"/>
            <a:ext cx="4248000" cy="792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2.2 Центральный архив медицинских изображений (ЦАМИ)</a:t>
            </a:r>
          </a:p>
          <a:p>
            <a:pPr algn="ctr"/>
            <a:r>
              <a:rPr lang="ru-RU" sz="600" dirty="0" smtClean="0"/>
              <a:t> </a:t>
            </a:r>
          </a:p>
          <a:p>
            <a:pPr algn="ctr"/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Интеграция с диагностическим оборудованием, сохранение результатов обследования, отображение результатов обследования.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9512" y="1844824"/>
            <a:ext cx="4248000" cy="792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2.3 Высокотехнологичная медицинская помощь (ВМП)</a:t>
            </a:r>
          </a:p>
          <a:p>
            <a:endParaRPr lang="ru-RU" sz="600" dirty="0" smtClean="0"/>
          </a:p>
          <a:p>
            <a:pPr algn="ctr"/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Автоматизация процесса оказания ВМП (постановка на учёт, определение места и сроков оказания, ведение очередей, учёт затрат на оказание ВМП и т.д.)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644008" y="1844824"/>
            <a:ext cx="4248000" cy="792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2.4 Медицинские консультации и </a:t>
            </a:r>
            <a:r>
              <a:rPr lang="ru-RU" sz="1000" b="1" dirty="0" err="1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телемониторинг</a:t>
            </a:r>
            <a:endParaRPr lang="ru-RU" sz="10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ru-RU" sz="600" dirty="0" smtClean="0"/>
          </a:p>
          <a:p>
            <a:pPr algn="ctr"/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Организация удалённых консультаций по результатам обследований пациента, по заболеваниям (фрагментам ЭМК) пациента, </a:t>
            </a:r>
            <a:r>
              <a:rPr lang="ru-RU" sz="1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телемедицина</a:t>
            </a:r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2" y="2745032"/>
            <a:ext cx="4248000" cy="972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2.5 Информационная система ТФОМС</a:t>
            </a:r>
          </a:p>
          <a:p>
            <a:endParaRPr lang="ru-RU" sz="600" dirty="0" smtClean="0"/>
          </a:p>
          <a:p>
            <a:pPr algn="ctr"/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Организация взаимодействия со страховыми организациями (СО) и  лечебно-профилактическими учреждениями (ЛПУ) в части создания регионального сегмента федерального РЗН, обмена документами об оплате оказанных услуг.</a:t>
            </a:r>
          </a:p>
        </p:txBody>
      </p:sp>
      <p:pic>
        <p:nvPicPr>
          <p:cNvPr id="23" name="Picture 3" descr="D:\БАРС\сайт\Баннеры\popitka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459788" y="142875"/>
            <a:ext cx="566737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Скругленный прямоугольник 17"/>
          <p:cNvSpPr/>
          <p:nvPr/>
        </p:nvSpPr>
        <p:spPr>
          <a:xfrm>
            <a:off x="4644008" y="5733360"/>
            <a:ext cx="4248000" cy="936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2.10.1</a:t>
            </a:r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Модуль интеграции с региональным </a:t>
            </a:r>
            <a:r>
              <a:rPr lang="ru-RU" sz="1000" b="1" dirty="0" err="1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call</a:t>
            </a:r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– центром</a:t>
            </a:r>
          </a:p>
          <a:p>
            <a:pPr algn="ctr"/>
            <a:endParaRPr lang="ru-RU" sz="6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Обмен информацией о пациентах, МУ. Передача запросов на обслуживание из Системы (передача сообщений, информации). Приём в Систему информации о количестве </a:t>
            </a:r>
            <a:r>
              <a:rPr lang="ru-RU" sz="1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звоноков</a:t>
            </a:r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длительности и т.д.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644008" y="4797240"/>
            <a:ext cx="4248000" cy="792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2.10  Единая электронная регистратура региона (ЕЭРР)</a:t>
            </a:r>
          </a:p>
          <a:p>
            <a:pPr algn="ctr"/>
            <a:endParaRPr lang="ru-RU" sz="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Регистрация пациентов.</a:t>
            </a:r>
            <a:b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Предоставление информации об услугах и МУ. Предоставление возможности предварительной записи на услуги.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79512" y="4797272"/>
            <a:ext cx="4248000" cy="1080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2.9 Сбор и сопровождение заявок на дополнительное лекарственное обеспечение (ДЛО)</a:t>
            </a:r>
          </a:p>
          <a:p>
            <a:pPr algn="ctr"/>
            <a:endParaRPr lang="ru-RU" sz="6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Формирование заявок в МУ, агрегирование на уровне регионального отделения управления здравоохранением (ОУЗ), автоматизация закупок, распределения, выдачи пациентам. Формирование отчётной информации.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644008" y="3861136"/>
            <a:ext cx="4248000" cy="792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2.8 Нозологические кластеры и регистры</a:t>
            </a:r>
          </a:p>
          <a:p>
            <a:pPr algn="ctr"/>
            <a:endParaRPr lang="ru-RU" sz="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Объединение пациентов в группы по нозологиям, формирование отчётности по группам и ведение дополнительных параметров по пациентам.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79512" y="3861136"/>
            <a:ext cx="4248000" cy="792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2.7 Модуль интеграции с региональным информационным электронным порталом (РИЭП)</a:t>
            </a:r>
          </a:p>
          <a:p>
            <a:pPr algn="ctr"/>
            <a:endParaRPr lang="ru-RU" sz="6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Предоставление информации об услугах и МУ. Обмен идентификационной информацией для авторизации пациента.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644008" y="2745032"/>
            <a:ext cx="4248000" cy="972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2.6 Модуль интеграции со справочниками административно-финансового учета (АФУ)</a:t>
            </a:r>
          </a:p>
          <a:p>
            <a:pPr algn="ctr"/>
            <a:endParaRPr lang="ru-RU" sz="6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Синхронизация справочников ИС "Здравоохранение региона" и АФУ, обмен информацией (оплаты, заявки на товарно-материальные ценности (ТМЦ) и прочее)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0" y="44624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Функциональные компоненты уровня 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региона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323528" y="1268760"/>
            <a:ext cx="4140000" cy="1260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3.1 Поликлиника</a:t>
            </a:r>
          </a:p>
          <a:p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Автоматизация процессов предоставления  медицинских услуг населению при амбулаторном обслуживании.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44008" y="1268760"/>
            <a:ext cx="4140000" cy="1260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3.2 Стационар</a:t>
            </a:r>
          </a:p>
          <a:p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Автоматизация процессов предоставления  медицинских услуг населению при госпитализации.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3528" y="2817072"/>
            <a:ext cx="4140000" cy="1260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3.3 Аптека стационара</a:t>
            </a:r>
          </a:p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</a:p>
          <a:p>
            <a:pPr algn="ctr"/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Автоматизация процессов формирования заказов на медикаменты у поставщика, организация учёта медикаментов на складах, движения медикаментов внутри ЛПУ, отпуска пациентам.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644008" y="2780928"/>
            <a:ext cx="4140000" cy="1260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3.4 Модуль интеграции с лабораторной информационной системой (ЛИС)</a:t>
            </a:r>
          </a:p>
          <a:p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Автоматизация процесса обмена информацией о проведении исследований и получения результатов.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520232" y="4257232"/>
            <a:ext cx="4140000" cy="12600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3.5 Электронная регистратура (ЭР) ЛПУ</a:t>
            </a:r>
          </a:p>
          <a:p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Регистрация пациентов.</a:t>
            </a:r>
            <a:b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Предоставление информации об услугах ЛПУ. Предоставление возможности предварительной записи на услуги.</a:t>
            </a:r>
          </a:p>
        </p:txBody>
      </p:sp>
      <p:pic>
        <p:nvPicPr>
          <p:cNvPr id="23" name="Picture 3" descr="D:\БАРС\сайт\Баннеры\popitka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459788" y="142875"/>
            <a:ext cx="566737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Прямоугольник 28"/>
          <p:cNvSpPr/>
          <p:nvPr/>
        </p:nvSpPr>
        <p:spPr>
          <a:xfrm>
            <a:off x="0" y="44624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Сервисы ЛПУ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08720"/>
            <a:ext cx="6840760" cy="568863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4445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498184" y="1052736"/>
            <a:ext cx="6378072" cy="1296144"/>
            <a:chOff x="5699852" y="1052736"/>
            <a:chExt cx="1872208" cy="1008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5699852" y="1052736"/>
              <a:ext cx="1872208" cy="1008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4445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grpSp>
          <p:nvGrpSpPr>
            <p:cNvPr id="5" name="Группа 181"/>
            <p:cNvGrpSpPr/>
            <p:nvPr/>
          </p:nvGrpSpPr>
          <p:grpSpPr>
            <a:xfrm>
              <a:off x="5796630" y="1376832"/>
              <a:ext cx="1645588" cy="540000"/>
              <a:chOff x="5796630" y="980728"/>
              <a:chExt cx="1645588" cy="540000"/>
            </a:xfrm>
          </p:grpSpPr>
          <p:sp>
            <p:nvSpPr>
              <p:cNvPr id="7" name="Прямоугольник 6"/>
              <p:cNvSpPr/>
              <p:nvPr/>
            </p:nvSpPr>
            <p:spPr>
              <a:xfrm>
                <a:off x="5796630" y="980728"/>
                <a:ext cx="781986" cy="540000"/>
              </a:xfrm>
              <a:prstGeom prst="rect">
                <a:avLst/>
              </a:prstGeom>
              <a:gradFill rotWithShape="1">
                <a:gsLst>
                  <a:gs pos="0">
                    <a:srgbClr val="970000"/>
                  </a:gs>
                  <a:gs pos="100000">
                    <a:srgbClr val="FF0606"/>
                  </a:gs>
                </a:gsLst>
                <a:lin ang="16200000"/>
              </a:gradFill>
              <a:ln w="9525" algn="ctr">
                <a:solidFill>
                  <a:srgbClr val="FF0000"/>
                </a:solidFill>
                <a:round/>
                <a:headEnd/>
                <a:tailEnd/>
              </a:ln>
              <a:effectLst>
                <a:outerShdw dist="38100" dir="5400000" rotWithShape="0">
                  <a:srgbClr val="000000">
                    <a:alpha val="34999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 w="63500" h="38100"/>
              </a:sp3d>
            </p:spPr>
            <p:txBody>
              <a:bodyPr lIns="72000" rIns="72000" rtlCol="0" anchor="ctr"/>
              <a:lstStyle/>
              <a:p>
                <a:pPr algn="ctr"/>
                <a:r>
                  <a:rPr lang="ru-RU" sz="1100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4.1.1. Мониторинг Здравоохранения</a:t>
                </a:r>
                <a:endParaRPr lang="ru-RU" sz="110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6660232" y="980728"/>
                <a:ext cx="781986" cy="540000"/>
              </a:xfrm>
              <a:prstGeom prst="rect">
                <a:avLst/>
              </a:prstGeom>
              <a:gradFill rotWithShape="1">
                <a:gsLst>
                  <a:gs pos="0">
                    <a:srgbClr val="970000"/>
                  </a:gs>
                  <a:gs pos="100000">
                    <a:srgbClr val="FF0606"/>
                  </a:gs>
                </a:gsLst>
                <a:lin ang="16200000"/>
              </a:gradFill>
              <a:ln w="9525" algn="ctr">
                <a:solidFill>
                  <a:srgbClr val="FF0000"/>
                </a:solidFill>
                <a:round/>
                <a:headEnd/>
                <a:tailEnd/>
              </a:ln>
              <a:effectLst>
                <a:outerShdw dist="38100" dir="5400000" rotWithShape="0">
                  <a:srgbClr val="000000">
                    <a:alpha val="34999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 w="63500" h="38100"/>
              </a:sp3d>
            </p:spPr>
            <p:txBody>
              <a:bodyPr rtlCol="0" anchor="ctr"/>
              <a:lstStyle/>
              <a:p>
                <a:pPr algn="ctr"/>
                <a:r>
                  <a:rPr lang="ru-RU" sz="1100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4.1.2. Паспорт ЛПУ и мониторинг программы информатизации</a:t>
                </a:r>
                <a:endParaRPr lang="ru-RU" sz="110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5724128" y="1052736"/>
              <a:ext cx="1728192" cy="215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4.1. Дополнительные модули федерального уровня</a:t>
              </a:r>
              <a:endParaRPr lang="ru-RU" sz="1200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8004297" y="4836900"/>
            <a:ext cx="1200303" cy="0"/>
          </a:xfrm>
          <a:prstGeom prst="line">
            <a:avLst/>
          </a:prstGeom>
          <a:ln w="222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дисплей 9"/>
          <p:cNvSpPr/>
          <p:nvPr/>
        </p:nvSpPr>
        <p:spPr>
          <a:xfrm>
            <a:off x="7308304" y="1412776"/>
            <a:ext cx="1656000" cy="648000"/>
          </a:xfrm>
          <a:prstGeom prst="flowChartDisplay">
            <a:avLst/>
          </a:prstGeom>
          <a:gradFill rotWithShape="1">
            <a:gsLst>
              <a:gs pos="0">
                <a:srgbClr val="006517"/>
              </a:gs>
              <a:gs pos="50000">
                <a:srgbClr val="00A530"/>
              </a:gs>
              <a:gs pos="70000">
                <a:srgbClr val="00B43C"/>
              </a:gs>
              <a:gs pos="100000">
                <a:srgbClr val="1BD655"/>
              </a:gs>
            </a:gsLst>
            <a:lin ang="16200000"/>
          </a:gradFill>
          <a:ln w="9525" algn="ctr">
            <a:solidFill>
              <a:srgbClr val="00B050"/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</p:spPr>
        <p:txBody>
          <a:bodyPr lIns="0" rIns="0" rtlCol="0" anchor="ctr"/>
          <a:lstStyle/>
          <a:p>
            <a:pPr algn="ctr"/>
            <a:r>
              <a:rPr lang="ru-RU" sz="1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Портал государственных услуг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539552" y="2852936"/>
            <a:ext cx="6336704" cy="3456385"/>
            <a:chOff x="5915876" y="3177200"/>
            <a:chExt cx="1872208" cy="3193161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5915876" y="3177312"/>
              <a:ext cx="1872208" cy="319304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4445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40152" y="3177200"/>
              <a:ext cx="1728192" cy="2559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4.2. Дополнительные модули регионального уровня</a:t>
              </a:r>
              <a:endParaRPr lang="ru-RU" sz="1200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012160" y="3689516"/>
              <a:ext cx="787091" cy="498876"/>
            </a:xfrm>
            <a:prstGeom prst="rect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rtlCol="0" anchor="ctr"/>
            <a:lstStyle/>
            <a:p>
              <a:pPr algn="ctr"/>
              <a:r>
                <a:rPr lang="ru-RU" sz="11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4.2.2. Мониторинг ФОМС</a:t>
              </a:r>
              <a:endParaRPr lang="ru-RU" sz="11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6012160" y="4941456"/>
              <a:ext cx="787091" cy="540000"/>
            </a:xfrm>
            <a:prstGeom prst="rect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4.2.4. </a:t>
              </a:r>
              <a:r>
                <a:rPr lang="ru-RU" sz="11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Управление целевыми программами 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6876256" y="4947698"/>
              <a:ext cx="787091" cy="432000"/>
            </a:xfrm>
            <a:prstGeom prst="rect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rtlCol="0" anchor="ctr"/>
            <a:lstStyle/>
            <a:p>
              <a:pPr algn="ctr"/>
              <a:r>
                <a:rPr lang="ru-RU" sz="11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4.2.7. </a:t>
              </a:r>
              <a:r>
                <a:rPr lang="ru-RU" sz="1100" dirty="0" err="1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Госзадания</a:t>
              </a:r>
              <a:r>
                <a:rPr lang="ru-RU" sz="11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и нормативное финансирование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012160" y="4293384"/>
              <a:ext cx="787091" cy="540000"/>
            </a:xfrm>
            <a:prstGeom prst="rect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rtlCol="0" anchor="ctr"/>
            <a:lstStyle/>
            <a:p>
              <a:pPr algn="ctr"/>
              <a:r>
                <a:rPr lang="ru-RU" sz="11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4.2.3. Аналитический портал здравоохранения (</a:t>
              </a:r>
              <a:r>
                <a:rPr lang="en-US" sz="11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DASH BOARD)</a:t>
              </a:r>
              <a:endParaRPr lang="ru-RU" sz="1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876256" y="4303034"/>
              <a:ext cx="787091" cy="540000"/>
            </a:xfrm>
            <a:prstGeom prst="rect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rtlCol="0" anchor="ctr"/>
            <a:lstStyle/>
            <a:p>
              <a:pPr algn="ctr"/>
              <a:r>
                <a:rPr lang="ru-RU" sz="11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4.2.5. Управление разрешительской и контрольно-надзорной деятельностью 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012160" y="5589528"/>
              <a:ext cx="787091" cy="540000"/>
            </a:xfrm>
            <a:prstGeom prst="rect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rtlCol="0" anchor="ctr"/>
            <a:lstStyle/>
            <a:p>
              <a:pPr algn="ctr"/>
              <a:r>
                <a:rPr lang="ru-RU" sz="11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4.2.6. Мониторинг капремонта и строительства учреждений 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876256" y="5491442"/>
              <a:ext cx="787091" cy="432000"/>
            </a:xfrm>
            <a:prstGeom prst="rect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rtlCol="0" anchor="ctr"/>
            <a:lstStyle/>
            <a:p>
              <a:pPr algn="ctr"/>
              <a:r>
                <a:rPr lang="ru-RU" sz="11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4.7.8. Бюджетная отчётность здравоохранения </a:t>
              </a: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6876256" y="3537239"/>
              <a:ext cx="787091" cy="665168"/>
            </a:xfrm>
            <a:prstGeom prst="rect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rtlCol="0" anchor="t" anchorCtr="0"/>
            <a:lstStyle/>
            <a:p>
              <a:pPr algn="ctr"/>
              <a:r>
                <a:rPr lang="ru-RU" sz="11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4.2.1. Региональный информационный портал по вопросам здравоохранения</a:t>
              </a:r>
            </a:p>
          </p:txBody>
        </p:sp>
      </p:grpSp>
      <p:cxnSp>
        <p:nvCxnSpPr>
          <p:cNvPr id="22" name="Shape 200"/>
          <p:cNvCxnSpPr>
            <a:stCxn id="21" idx="3"/>
          </p:cNvCxnSpPr>
          <p:nvPr/>
        </p:nvCxnSpPr>
        <p:spPr>
          <a:xfrm>
            <a:off x="6454068" y="3602654"/>
            <a:ext cx="1502308" cy="762450"/>
          </a:xfrm>
          <a:prstGeom prst="bentConnector3">
            <a:avLst>
              <a:gd name="adj1" fmla="val 99409"/>
            </a:avLst>
          </a:prstGeom>
          <a:ln w="22225">
            <a:solidFill>
              <a:srgbClr val="CC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6984268" y="3248980"/>
            <a:ext cx="2376264" cy="0"/>
          </a:xfrm>
          <a:prstGeom prst="line">
            <a:avLst/>
          </a:prstGeom>
          <a:ln w="222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Группа 22"/>
          <p:cNvGrpSpPr/>
          <p:nvPr/>
        </p:nvGrpSpPr>
        <p:grpSpPr>
          <a:xfrm>
            <a:off x="7380312" y="4247627"/>
            <a:ext cx="1584176" cy="1629645"/>
            <a:chOff x="8136488" y="4247627"/>
            <a:chExt cx="828000" cy="1341613"/>
          </a:xfrm>
        </p:grpSpPr>
        <p:sp>
          <p:nvSpPr>
            <p:cNvPr id="24" name="Блок-схема: дисплей 23"/>
            <p:cNvSpPr/>
            <p:nvPr/>
          </p:nvSpPr>
          <p:spPr>
            <a:xfrm>
              <a:off x="8136488" y="4247627"/>
              <a:ext cx="828000" cy="540000"/>
            </a:xfrm>
            <a:prstGeom prst="flowChartDisplay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lIns="36000" rIns="36000" rtlCol="0" anchor="ctr"/>
            <a:lstStyle/>
            <a:p>
              <a:pPr algn="ctr"/>
              <a:endParaRPr lang="ru-RU" sz="1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5" name="Блок-схема: дисплей 24"/>
            <p:cNvSpPr/>
            <p:nvPr/>
          </p:nvSpPr>
          <p:spPr>
            <a:xfrm>
              <a:off x="8136488" y="4429743"/>
              <a:ext cx="828000" cy="540000"/>
            </a:xfrm>
            <a:prstGeom prst="flowChartDisplay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lIns="36000" rIns="36000" rtlCol="0" anchor="ctr"/>
            <a:lstStyle/>
            <a:p>
              <a:pPr algn="ctr"/>
              <a:endParaRPr lang="ru-RU" sz="1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6" name="Блок-схема: дисплей 25"/>
            <p:cNvSpPr/>
            <p:nvPr/>
          </p:nvSpPr>
          <p:spPr>
            <a:xfrm>
              <a:off x="8136488" y="4636242"/>
              <a:ext cx="828000" cy="540000"/>
            </a:xfrm>
            <a:prstGeom prst="flowChartDisplay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lIns="36000" rIns="36000" rtlCol="0" anchor="ctr"/>
            <a:lstStyle/>
            <a:p>
              <a:pPr algn="ctr"/>
              <a:endParaRPr lang="ru-RU" sz="1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7" name="Блок-схема: дисплей 26"/>
            <p:cNvSpPr/>
            <p:nvPr/>
          </p:nvSpPr>
          <p:spPr>
            <a:xfrm>
              <a:off x="8136488" y="4833216"/>
              <a:ext cx="828000" cy="540000"/>
            </a:xfrm>
            <a:prstGeom prst="flowChartDisplay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lIns="36000" rIns="36000" rtlCol="0" anchor="ctr"/>
            <a:lstStyle/>
            <a:p>
              <a:pPr algn="ctr"/>
              <a:endParaRPr lang="ru-RU" sz="1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8" name="Блок-схема: дисплей 27"/>
            <p:cNvSpPr/>
            <p:nvPr/>
          </p:nvSpPr>
          <p:spPr>
            <a:xfrm>
              <a:off x="8136488" y="5049240"/>
              <a:ext cx="828000" cy="540000"/>
            </a:xfrm>
            <a:prstGeom prst="flowChartDisplay">
              <a:avLst/>
            </a:prstGeom>
            <a:gradFill rotWithShape="1">
              <a:gsLst>
                <a:gs pos="0">
                  <a:srgbClr val="770077"/>
                </a:gs>
                <a:gs pos="50000">
                  <a:srgbClr val="C000C0"/>
                </a:gs>
                <a:gs pos="70000">
                  <a:srgbClr val="D200D2"/>
                </a:gs>
                <a:gs pos="100000">
                  <a:srgbClr val="F713F7"/>
                </a:gs>
              </a:gsLst>
              <a:lin ang="16200000"/>
            </a:gradFill>
            <a:ln w="9525" algn="ctr">
              <a:solidFill>
                <a:srgbClr val="CC00CC"/>
              </a:solidFill>
              <a:round/>
              <a:headEnd/>
              <a:tailEnd/>
            </a:ln>
            <a:effectLst>
              <a:outerShdw dist="38100" dir="5400000" rotWithShape="0">
                <a:srgbClr val="000000">
                  <a:alpha val="34999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38100"/>
            </a:sp3d>
          </p:spPr>
          <p:txBody>
            <a:bodyPr lIns="36000" rIns="36000" rtlCol="0" anchor="ctr"/>
            <a:lstStyle/>
            <a:p>
              <a:pPr algn="ctr"/>
              <a:r>
                <a:rPr lang="ru-RU" sz="11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Портал региональных услуг</a:t>
              </a:r>
            </a:p>
          </p:txBody>
        </p:sp>
      </p:grpSp>
      <p:sp>
        <p:nvSpPr>
          <p:cNvPr id="41" name="Прямоугольник 40"/>
          <p:cNvSpPr/>
          <p:nvPr/>
        </p:nvSpPr>
        <p:spPr>
          <a:xfrm>
            <a:off x="0" y="44624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Дополнительные модули системы</a:t>
            </a:r>
          </a:p>
        </p:txBody>
      </p:sp>
      <p:pic>
        <p:nvPicPr>
          <p:cNvPr id="42" name="Picture 3" descr="D:\БАРС\сайт\Баннеры\popitka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459788" y="142875"/>
            <a:ext cx="566737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4155</TotalTime>
  <Words>2073</Words>
  <Application>Microsoft Office PowerPoint</Application>
  <PresentationFormat>Экран (4:3)</PresentationFormat>
  <Paragraphs>337</Paragraphs>
  <Slides>20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Max</dc:creator>
  <cp:lastModifiedBy>Михаил</cp:lastModifiedBy>
  <cp:revision>351</cp:revision>
  <dcterms:created xsi:type="dcterms:W3CDTF">2011-03-09T13:14:33Z</dcterms:created>
  <dcterms:modified xsi:type="dcterms:W3CDTF">2012-04-23T08:18:12Z</dcterms:modified>
</cp:coreProperties>
</file>