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359" r:id="rId2"/>
    <p:sldId id="497" r:id="rId3"/>
    <p:sldId id="506" r:id="rId4"/>
    <p:sldId id="507" r:id="rId5"/>
    <p:sldId id="508" r:id="rId6"/>
    <p:sldId id="515" r:id="rId7"/>
    <p:sldId id="509" r:id="rId8"/>
    <p:sldId id="510" r:id="rId9"/>
    <p:sldId id="511" r:id="rId10"/>
    <p:sldId id="512" r:id="rId11"/>
    <p:sldId id="513" r:id="rId12"/>
    <p:sldId id="514" r:id="rId13"/>
    <p:sldId id="516" r:id="rId14"/>
    <p:sldId id="517" r:id="rId15"/>
    <p:sldId id="387" r:id="rId16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30000"/>
      </a:spcBef>
      <a:spcAft>
        <a:spcPct val="0"/>
      </a:spcAft>
      <a:buClr>
        <a:srgbClr val="6E0023"/>
      </a:buClr>
      <a:buFont typeface="Wingdings 2" pitchFamily="18" charset="2"/>
      <a:buChar char="¢"/>
      <a:defRPr kern="1200">
        <a:solidFill>
          <a:schemeClr val="bg2"/>
        </a:solidFill>
        <a:latin typeface="Sego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buClr>
        <a:srgbClr val="6E0023"/>
      </a:buClr>
      <a:buFont typeface="Wingdings 2" pitchFamily="18" charset="2"/>
      <a:buChar char="¢"/>
      <a:defRPr kern="1200">
        <a:solidFill>
          <a:schemeClr val="bg2"/>
        </a:solidFill>
        <a:latin typeface="Sego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buClr>
        <a:srgbClr val="6E0023"/>
      </a:buClr>
      <a:buFont typeface="Wingdings 2" pitchFamily="18" charset="2"/>
      <a:buChar char="¢"/>
      <a:defRPr kern="1200">
        <a:solidFill>
          <a:schemeClr val="bg2"/>
        </a:solidFill>
        <a:latin typeface="Sego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buClr>
        <a:srgbClr val="6E0023"/>
      </a:buClr>
      <a:buFont typeface="Wingdings 2" pitchFamily="18" charset="2"/>
      <a:buChar char="¢"/>
      <a:defRPr kern="1200">
        <a:solidFill>
          <a:schemeClr val="bg2"/>
        </a:solidFill>
        <a:latin typeface="Sego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buClr>
        <a:srgbClr val="6E0023"/>
      </a:buClr>
      <a:buFont typeface="Wingdings 2" pitchFamily="18" charset="2"/>
      <a:buChar char="¢"/>
      <a:defRPr kern="1200">
        <a:solidFill>
          <a:schemeClr val="bg2"/>
        </a:solidFill>
        <a:latin typeface="Segoe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2"/>
        </a:solidFill>
        <a:latin typeface="Segoe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2"/>
        </a:solidFill>
        <a:latin typeface="Segoe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2"/>
        </a:solidFill>
        <a:latin typeface="Segoe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2"/>
        </a:solidFill>
        <a:latin typeface="Segoe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y Feil-Jacobs" initials="" lastIdx="1" clrIdx="0"/>
  <p:cmAuthor id="1" name="Paula White" initials="" lastIdx="7" clrIdx="1"/>
  <p:cmAuthor id="2" name="daren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69696"/>
    <a:srgbClr val="000000"/>
    <a:srgbClr val="C0C0C0"/>
    <a:srgbClr val="663300"/>
    <a:srgbClr val="580058"/>
    <a:srgbClr val="003300"/>
    <a:srgbClr val="000066"/>
    <a:srgbClr val="3333CC"/>
    <a:srgbClr val="5A0000"/>
    <a:srgbClr val="DDDD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7" autoAdjust="0"/>
    <p:restoredTop sz="94928" autoAdjust="0"/>
  </p:normalViewPr>
  <p:slideViewPr>
    <p:cSldViewPr snapToGrid="0" showGuides="1">
      <p:cViewPr>
        <p:scale>
          <a:sx n="92" d="100"/>
          <a:sy n="92" d="100"/>
        </p:scale>
        <p:origin x="-618" y="-72"/>
      </p:cViewPr>
      <p:guideLst>
        <p:guide orient="horz" pos="2160"/>
        <p:guide orient="horz" pos="508"/>
        <p:guide orient="horz" pos="133"/>
        <p:guide pos="2880"/>
        <p:guide pos="1079"/>
        <p:guide pos="148"/>
        <p:guide pos="111"/>
        <p:guide pos="5255"/>
        <p:guide pos="5642"/>
        <p:guide pos="5110"/>
        <p:guide pos="427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-310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1">
                <a:solidFill>
                  <a:schemeClr val="tx1"/>
                </a:solidFill>
                <a:latin typeface="Segoe Semibold" pitchFamily="34" charset="0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000">
                <a:solidFill>
                  <a:schemeClr val="tx1"/>
                </a:solidFill>
              </a:defRPr>
            </a:lvl1pPr>
          </a:lstStyle>
          <a:p>
            <a:fld id="{6E808DD8-D2D7-4914-AB89-9003B38D8893}" type="datetime8">
              <a:rPr lang="en-US"/>
              <a:pPr/>
              <a:t>4/23/2012 11:58 AM</a:t>
            </a:fld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800">
                <a:solidFill>
                  <a:schemeClr val="tx1"/>
                </a:solidFill>
                <a:cs typeface="Arial" charset="0"/>
              </a:defRPr>
            </a:lvl1pPr>
          </a:lstStyle>
          <a:p>
            <a:r>
              <a:rPr lang="en-US"/>
              <a:t>© 2006 Microsoft Corporation. All rights reserved.</a:t>
            </a:r>
          </a:p>
          <a:p>
            <a:r>
              <a:rPr lang="en-US"/>
              <a:t>This presentation is for informational purposes only. Microsoft makes no warranties, express or implied, in this summary.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1">
                <a:solidFill>
                  <a:schemeClr val="tx1"/>
                </a:solidFill>
                <a:latin typeface="Segoe Semibold" pitchFamily="34" charset="0"/>
              </a:defRPr>
            </a:lvl1pPr>
          </a:lstStyle>
          <a:p>
            <a:fld id="{939751A0-BA8C-49F7-BEC4-8BB1118853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4535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840F2136-12E0-4CA1-8BC0-2DE7181DB440}" type="datetime8">
              <a:rPr lang="en-US"/>
              <a:pPr/>
              <a:t>4/23/2012 11:58 AM</a:t>
            </a:fld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800">
                <a:solidFill>
                  <a:schemeClr val="tx1"/>
                </a:solidFill>
                <a:cs typeface="Arial" charset="0"/>
              </a:defRPr>
            </a:lvl1pPr>
          </a:lstStyle>
          <a:p>
            <a:r>
              <a:rPr lang="en-US"/>
              <a:t>© 2006 Microsoft Corporation. All rights reserved.</a:t>
            </a:r>
          </a:p>
          <a:p>
            <a:r>
              <a:rPr lang="en-US"/>
              <a:t>This presentation is for informational purposes only. Microsoft makes no warranties, express or implied, in this summary.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F4137FCA-BBE2-49D7-A77C-97F47DDBB8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92221249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0202" y="4838375"/>
            <a:ext cx="3497262" cy="1284288"/>
          </a:xfrm>
        </p:spPr>
        <p:txBody>
          <a:bodyPr/>
          <a:lstStyle>
            <a:lvl1pPr marL="0" indent="0" algn="l">
              <a:buFontTx/>
              <a:buNone/>
              <a:defRPr sz="2000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342321" y="3185166"/>
            <a:ext cx="6499225" cy="60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ru-RU" sz="2800" b="1" dirty="0" smtClean="0">
                <a:solidFill>
                  <a:schemeClr val="accent1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</a:p>
        </p:txBody>
      </p:sp>
      <p:pic>
        <p:nvPicPr>
          <p:cNvPr id="5" name="Рисунок 4" descr="Рисунок1.png"/>
          <p:cNvPicPr>
            <a:picLocks noChangeAspect="1"/>
          </p:cNvPicPr>
          <p:nvPr userDrawn="1"/>
        </p:nvPicPr>
        <p:blipFill>
          <a:blip r:embed="rId2" cstate="email">
            <a:lum bright="-5000"/>
          </a:blip>
          <a:stretch>
            <a:fillRect/>
          </a:stretch>
        </p:blipFill>
        <p:spPr>
          <a:xfrm>
            <a:off x="-71470" y="6660916"/>
            <a:ext cx="9286908" cy="268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.png"/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colorTemperature colorTemp="7625"/>
                    </a14:imgEffect>
                    <a14:imgEffect>
                      <a14:saturation sat="145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1454" y="-26374"/>
            <a:ext cx="9286908" cy="1017338"/>
          </a:xfrm>
          <a:prstGeom prst="rect">
            <a:avLst/>
          </a:prstGeom>
        </p:spPr>
      </p:pic>
      <p:pic>
        <p:nvPicPr>
          <p:cNvPr id="8" name="Рисунок 7" descr="Рисунок1.png"/>
          <p:cNvPicPr>
            <a:picLocks noChangeAspect="1"/>
          </p:cNvPicPr>
          <p:nvPr userDrawn="1"/>
        </p:nvPicPr>
        <p:blipFill>
          <a:blip r:embed="rId4" cstate="email">
            <a:lum bright="-5000"/>
          </a:blip>
          <a:stretch>
            <a:fillRect/>
          </a:stretch>
        </p:blipFill>
        <p:spPr>
          <a:xfrm>
            <a:off x="-71470" y="6567660"/>
            <a:ext cx="9286908" cy="3224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5" y="182257"/>
            <a:ext cx="7878109" cy="6000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873" y="1155825"/>
            <a:ext cx="8229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673797" y="6595257"/>
            <a:ext cx="1362634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US" sz="1400" b="1" spc="120" baseline="0" dirty="0" smtClean="0"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rPr>
              <a:t>AKSiMED.RU</a:t>
            </a:r>
            <a:endParaRPr lang="ru-RU" sz="1400" b="1" spc="120" baseline="0" dirty="0">
              <a:solidFill>
                <a:schemeClr val="bg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11" descr="zmeya.png"/>
          <p:cNvPicPr>
            <a:picLocks noChangeAspect="1"/>
          </p:cNvPicPr>
          <p:nvPr userDrawn="1"/>
        </p:nvPicPr>
        <p:blipFill>
          <a:blip r:embed="rId5" cstate="email">
            <a:lum bright="40000"/>
          </a:blip>
          <a:stretch>
            <a:fillRect/>
          </a:stretch>
        </p:blipFill>
        <p:spPr>
          <a:xfrm>
            <a:off x="7627038" y="6639273"/>
            <a:ext cx="185738" cy="18449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179388" y="6608529"/>
            <a:ext cx="7000730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ru-RU" sz="1200" b="1" dirty="0" smtClean="0">
                <a:solidFill>
                  <a:srgbClr val="B2B2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Информатизация здравоохранения в регионе:  направления использования решений АКСИМЕД</a:t>
            </a:r>
            <a:endParaRPr lang="ru-RU" sz="1200" b="1" dirty="0">
              <a:solidFill>
                <a:srgbClr val="B2B2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0202" y="4838375"/>
            <a:ext cx="3497262" cy="1284288"/>
          </a:xfrm>
        </p:spPr>
        <p:txBody>
          <a:bodyPr/>
          <a:lstStyle>
            <a:lvl1pPr marL="0" indent="0" algn="l">
              <a:buFontTx/>
              <a:buNone/>
              <a:defRPr sz="2000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342321" y="3185166"/>
            <a:ext cx="6499225" cy="60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ru-RU" sz="2800" b="1" dirty="0" smtClean="0">
                <a:solidFill>
                  <a:schemeClr val="accent1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161664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43185" y="117238"/>
            <a:ext cx="6499225" cy="60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3544" y="11558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effectLst/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Segoe Semibold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85000"/>
        <a:buFontTx/>
        <a:buBlip>
          <a:blip r:embed="rId7"/>
        </a:buBlip>
        <a:defRPr sz="2400">
          <a:solidFill>
            <a:schemeClr val="tx1"/>
          </a:solidFill>
          <a:latin typeface="+mj-lt"/>
          <a:ea typeface="+mn-ea"/>
          <a:cs typeface="+mn-cs"/>
        </a:defRPr>
      </a:lvl1pPr>
      <a:lvl2pPr marL="717550" indent="-358775" algn="l" rtl="0" fontAlgn="base">
        <a:spcBef>
          <a:spcPct val="20000"/>
        </a:spcBef>
        <a:spcAft>
          <a:spcPct val="0"/>
        </a:spcAft>
        <a:buSzPct val="80000"/>
        <a:buFontTx/>
        <a:buBlip>
          <a:blip r:embed="rId8"/>
        </a:buBlip>
        <a:defRPr sz="2200">
          <a:solidFill>
            <a:schemeClr val="tx1"/>
          </a:solidFill>
          <a:latin typeface="+mj-lt"/>
        </a:defRPr>
      </a:lvl2pPr>
      <a:lvl3pPr marL="1076325" indent="-358775" algn="l" rtl="0" fontAlgn="base">
        <a:spcBef>
          <a:spcPct val="20000"/>
        </a:spcBef>
        <a:spcAft>
          <a:spcPct val="0"/>
        </a:spcAft>
        <a:buSzPct val="80000"/>
        <a:buFontTx/>
        <a:buBlip>
          <a:blip r:embed="rId8"/>
        </a:buBlip>
        <a:defRPr sz="2000">
          <a:solidFill>
            <a:schemeClr val="tx1"/>
          </a:solidFill>
          <a:latin typeface="+mj-lt"/>
        </a:defRPr>
      </a:lvl3pPr>
      <a:lvl4pPr marL="1435100" indent="-358775" algn="l" rtl="0" fontAlgn="base">
        <a:spcBef>
          <a:spcPct val="20000"/>
        </a:spcBef>
        <a:spcAft>
          <a:spcPct val="0"/>
        </a:spcAft>
        <a:buSzPct val="80000"/>
        <a:buFontTx/>
        <a:buBlip>
          <a:blip r:embed="rId8"/>
        </a:buBlip>
        <a:defRPr>
          <a:solidFill>
            <a:schemeClr val="tx1"/>
          </a:solidFill>
          <a:latin typeface="+mj-lt"/>
        </a:defRPr>
      </a:lvl4pPr>
      <a:lvl5pPr marL="1793875" indent="-358775" algn="l" rtl="0" fontAlgn="base">
        <a:spcBef>
          <a:spcPct val="20000"/>
        </a:spcBef>
        <a:spcAft>
          <a:spcPct val="0"/>
        </a:spcAft>
        <a:buSzPct val="80000"/>
        <a:buFontTx/>
        <a:buBlip>
          <a:blip r:embed="rId8"/>
        </a:buBlip>
        <a:defRPr sz="1600">
          <a:solidFill>
            <a:schemeClr val="tx1"/>
          </a:solidFill>
          <a:latin typeface="+mj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35000"/>
        <a:buBlip>
          <a:blip r:embed="rId9"/>
        </a:buBlip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35000"/>
        <a:buBlip>
          <a:blip r:embed="rId9"/>
        </a:buBlip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35000"/>
        <a:buBlip>
          <a:blip r:embed="rId9"/>
        </a:buBlip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35000"/>
        <a:buBlip>
          <a:blip r:embed="rId9"/>
        </a:buBlip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4.wdp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4.wdp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32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32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png"/><Relationship Id="rId18" Type="http://schemas.openxmlformats.org/officeDocument/2006/relationships/image" Target="../media/image42.jpeg"/><Relationship Id="rId26" Type="http://schemas.openxmlformats.org/officeDocument/2006/relationships/image" Target="../media/image46.png"/><Relationship Id="rId39" Type="http://schemas.openxmlformats.org/officeDocument/2006/relationships/image" Target="../media/image55.png"/><Relationship Id="rId3" Type="http://schemas.microsoft.com/office/2007/relationships/hdphoto" Target="../media/hdphoto23.wdp"/><Relationship Id="rId21" Type="http://schemas.microsoft.com/office/2007/relationships/hdphoto" Target="../media/hdphoto30.wdp"/><Relationship Id="rId34" Type="http://schemas.openxmlformats.org/officeDocument/2006/relationships/image" Target="../media/image52.png"/><Relationship Id="rId7" Type="http://schemas.microsoft.com/office/2007/relationships/hdphoto" Target="../media/hdphoto25.wdp"/><Relationship Id="rId12" Type="http://schemas.openxmlformats.org/officeDocument/2006/relationships/image" Target="../media/image38.png"/><Relationship Id="rId17" Type="http://schemas.openxmlformats.org/officeDocument/2006/relationships/hyperlink" Target="http://www.primmarketing.ru/img/news/2011/01/17/kard/pic640.jpg" TargetMode="External"/><Relationship Id="rId25" Type="http://schemas.microsoft.com/office/2007/relationships/hdphoto" Target="../media/hdphoto32.wdp"/><Relationship Id="rId33" Type="http://schemas.microsoft.com/office/2007/relationships/hdphoto" Target="../media/hdphoto34.wdp"/><Relationship Id="rId38" Type="http://schemas.microsoft.com/office/2007/relationships/hdphoto" Target="../media/hdphoto36.wdp"/><Relationship Id="rId2" Type="http://schemas.openxmlformats.org/officeDocument/2006/relationships/image" Target="../media/image33.png"/><Relationship Id="rId16" Type="http://schemas.openxmlformats.org/officeDocument/2006/relationships/image" Target="../media/image41.png"/><Relationship Id="rId20" Type="http://schemas.openxmlformats.org/officeDocument/2006/relationships/image" Target="../media/image43.png"/><Relationship Id="rId29" Type="http://schemas.openxmlformats.org/officeDocument/2006/relationships/image" Target="../media/image48.png"/><Relationship Id="rId41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microsoft.com/office/2007/relationships/hdphoto" Target="../media/hdphoto27.wdp"/><Relationship Id="rId24" Type="http://schemas.openxmlformats.org/officeDocument/2006/relationships/image" Target="../media/image45.png"/><Relationship Id="rId32" Type="http://schemas.openxmlformats.org/officeDocument/2006/relationships/image" Target="../media/image51.png"/><Relationship Id="rId37" Type="http://schemas.openxmlformats.org/officeDocument/2006/relationships/image" Target="../media/image54.png"/><Relationship Id="rId40" Type="http://schemas.openxmlformats.org/officeDocument/2006/relationships/image" Target="../media/image56.png"/><Relationship Id="rId5" Type="http://schemas.microsoft.com/office/2007/relationships/hdphoto" Target="../media/hdphoto24.wdp"/><Relationship Id="rId15" Type="http://schemas.microsoft.com/office/2007/relationships/hdphoto" Target="../media/hdphoto28.wdp"/><Relationship Id="rId23" Type="http://schemas.microsoft.com/office/2007/relationships/hdphoto" Target="../media/hdphoto31.wdp"/><Relationship Id="rId28" Type="http://schemas.openxmlformats.org/officeDocument/2006/relationships/image" Target="../media/image47.png"/><Relationship Id="rId36" Type="http://schemas.openxmlformats.org/officeDocument/2006/relationships/image" Target="../media/image53.png"/><Relationship Id="rId10" Type="http://schemas.openxmlformats.org/officeDocument/2006/relationships/image" Target="../media/image37.png"/><Relationship Id="rId19" Type="http://schemas.microsoft.com/office/2007/relationships/hdphoto" Target="../media/hdphoto29.wdp"/><Relationship Id="rId31" Type="http://schemas.openxmlformats.org/officeDocument/2006/relationships/image" Target="../media/image50.png"/><Relationship Id="rId4" Type="http://schemas.openxmlformats.org/officeDocument/2006/relationships/image" Target="../media/image34.png"/><Relationship Id="rId9" Type="http://schemas.microsoft.com/office/2007/relationships/hdphoto" Target="../media/hdphoto26.wdp"/><Relationship Id="rId14" Type="http://schemas.openxmlformats.org/officeDocument/2006/relationships/image" Target="../media/image40.png"/><Relationship Id="rId22" Type="http://schemas.openxmlformats.org/officeDocument/2006/relationships/image" Target="../media/image44.png"/><Relationship Id="rId27" Type="http://schemas.microsoft.com/office/2007/relationships/hdphoto" Target="../media/hdphoto33.wdp"/><Relationship Id="rId30" Type="http://schemas.openxmlformats.org/officeDocument/2006/relationships/image" Target="../media/image49.png"/><Relationship Id="rId35" Type="http://schemas.microsoft.com/office/2007/relationships/hdphoto" Target="../media/hdphoto35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8.wdp"/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0.png"/><Relationship Id="rId5" Type="http://schemas.openxmlformats.org/officeDocument/2006/relationships/oleObject" Target="../embeddings/oleObject1.bin"/><Relationship Id="rId4" Type="http://schemas.microsoft.com/office/2007/relationships/hdphoto" Target="../media/hdphoto37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40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microsoft.com/office/2007/relationships/hdphoto" Target="../media/hdphoto39.wdp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13.wdp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1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4.wdp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1.png"/><Relationship Id="rId4" Type="http://schemas.microsoft.com/office/2007/relationships/hdphoto" Target="../media/hdphoto15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microsoft.com/office/2007/relationships/hdphoto" Target="../media/hdphoto14.wdp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5" Type="http://schemas.openxmlformats.org/officeDocument/2006/relationships/image" Target="../media/image30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.pn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1470" y="6420465"/>
            <a:ext cx="9286908" cy="479501"/>
          </a:xfrm>
          <a:prstGeom prst="rect">
            <a:avLst/>
          </a:prstGeom>
        </p:spPr>
      </p:pic>
      <p:pic>
        <p:nvPicPr>
          <p:cNvPr id="8" name="Рисунок 7" descr="aksi-logo2.pn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4582" y="248371"/>
            <a:ext cx="3848963" cy="9042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D:\igor\zagot\z8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1670" y="4447318"/>
            <a:ext cx="5579196" cy="15424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91670" y="1666270"/>
            <a:ext cx="6761304" cy="1856249"/>
          </a:xfrm>
          <a:prstGeom prst="rect">
            <a:avLst/>
          </a:prstGeom>
        </p:spPr>
      </p:pic>
      <p:pic>
        <p:nvPicPr>
          <p:cNvPr id="1026" name="Picture 2" descr="D:\igor\zagot\doctro2.pn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2622" y="1933864"/>
            <a:ext cx="3066165" cy="4486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2" cstate="email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995555" y="6410074"/>
            <a:ext cx="3190009" cy="48837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4" cstate="email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57609" y="6410074"/>
            <a:ext cx="4766973" cy="42603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="" xmlns:p14="http://schemas.microsoft.com/office/powerpoint/2010/main" val="60218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3176" y="182257"/>
            <a:ext cx="8093688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3500" dirty="0" smtClean="0"/>
              <a:t>Основные отличия стратегии  АКСИМЕД</a:t>
            </a:r>
            <a:endParaRPr lang="ru-RU" sz="3500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1026" name="Picture 2" descr="D:\igor\zagot\galka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827" y="13933"/>
            <a:ext cx="1174173" cy="8719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mpty blue rectangle"/>
          <p:cNvPicPr>
            <a:picLocks noChangeArrowheads="1"/>
          </p:cNvPicPr>
          <p:nvPr/>
        </p:nvPicPr>
        <p:blipFill>
          <a:blip r:embed="rId4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  <a:buSzPct val="80000"/>
              <a:buBlip>
                <a:blip r:embed="rId6"/>
              </a:buBlip>
            </a:pPr>
            <a:r>
              <a:rPr lang="ru-RU" sz="2400" b="1" kern="0" dirty="0">
                <a:solidFill>
                  <a:schemeClr val="tx1"/>
                </a:solidFill>
                <a:latin typeface="Calibri" pitchFamily="34" charset="0"/>
              </a:rPr>
              <a:t>комплексный подход. Под ключ осуществляется весь цикл создания (модернизации) ИТ-инфраструктуры региональных ЛПУ</a:t>
            </a:r>
          </a:p>
          <a:p>
            <a:pPr marL="742950" lvl="1" indent="-285750">
              <a:spcBef>
                <a:spcPts val="900"/>
              </a:spcBef>
              <a:buSzPct val="80000"/>
              <a:buBlip>
                <a:blip r:embed="rId6"/>
              </a:buBlip>
            </a:pPr>
            <a:r>
              <a:rPr lang="ru-RU" sz="2400" b="1" kern="0" dirty="0">
                <a:solidFill>
                  <a:schemeClr val="tx1"/>
                </a:solidFill>
                <a:latin typeface="Calibri" pitchFamily="34" charset="0"/>
              </a:rPr>
              <a:t>обеспечение взаимодействия МИС локальных ЛПУ </a:t>
            </a:r>
            <a:r>
              <a:rPr lang="ru-RU" sz="2400" b="1" kern="0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ru-RU" sz="2400" b="1" kern="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kern="0" dirty="0" smtClean="0">
                <a:solidFill>
                  <a:schemeClr val="tx1"/>
                </a:solidFill>
                <a:latin typeface="Calibri" pitchFamily="34" charset="0"/>
              </a:rPr>
              <a:t>с </a:t>
            </a:r>
            <a:r>
              <a:rPr lang="ru-RU" sz="2400" b="1" kern="0" dirty="0">
                <a:solidFill>
                  <a:schemeClr val="tx1"/>
                </a:solidFill>
                <a:latin typeface="Calibri" pitchFamily="34" charset="0"/>
              </a:rPr>
              <a:t>региональными медицинскими информационно-аналитическими системами, другими компонентами региональных сегментов </a:t>
            </a:r>
            <a:r>
              <a:rPr lang="ru-RU" sz="2400" b="1" kern="0" dirty="0" smtClean="0">
                <a:solidFill>
                  <a:schemeClr val="tx1"/>
                </a:solidFill>
                <a:latin typeface="Calibri" pitchFamily="34" charset="0"/>
              </a:rPr>
              <a:t>ЕГИС-Здрав, </a:t>
            </a:r>
            <a:r>
              <a:rPr lang="ru-RU" sz="2400" b="1" kern="0" dirty="0">
                <a:solidFill>
                  <a:schemeClr val="tx1"/>
                </a:solidFill>
                <a:latin typeface="Calibri" pitchFamily="34" charset="0"/>
              </a:rPr>
              <a:t>федеральными базовыми сервисами, СМЭВ</a:t>
            </a:r>
          </a:p>
          <a:p>
            <a:pPr marL="742950" lvl="1" indent="-285750">
              <a:spcBef>
                <a:spcPts val="900"/>
              </a:spcBef>
              <a:buSzPct val="80000"/>
              <a:buBlip>
                <a:blip r:embed="rId6"/>
              </a:buBlip>
            </a:pPr>
            <a:r>
              <a:rPr lang="ru-RU" sz="2400" b="1" kern="0" dirty="0">
                <a:solidFill>
                  <a:schemeClr val="tx1"/>
                </a:solidFill>
                <a:latin typeface="Calibri" pitchFamily="34" charset="0"/>
              </a:rPr>
              <a:t>специальная лицензионная политика для государственных и муниципальных ЛПУ</a:t>
            </a:r>
          </a:p>
          <a:p>
            <a:pPr marL="742950" lvl="1" indent="-285750">
              <a:spcBef>
                <a:spcPts val="900"/>
              </a:spcBef>
              <a:buSzPct val="80000"/>
              <a:buBlip>
                <a:blip r:embed="rId6"/>
              </a:buBlip>
            </a:pPr>
            <a:r>
              <a:rPr lang="ru-RU" sz="2400" b="1" kern="0" dirty="0">
                <a:solidFill>
                  <a:schemeClr val="tx1"/>
                </a:solidFill>
                <a:latin typeface="Calibri" pitchFamily="34" charset="0"/>
              </a:rPr>
              <a:t>интеграция медицинских информационных систем и других ИТ-решений, эксплуатируемых в региональных ЛПУ </a:t>
            </a:r>
          </a:p>
          <a:p>
            <a:pPr marL="742950" lvl="1" indent="-285750">
              <a:spcBef>
                <a:spcPts val="900"/>
              </a:spcBef>
              <a:buSzPct val="80000"/>
              <a:buBlip>
                <a:blip r:embed="rId6"/>
              </a:buBlip>
            </a:pPr>
            <a:r>
              <a:rPr lang="ru-RU" sz="2400" b="1" kern="0" dirty="0">
                <a:solidFill>
                  <a:schemeClr val="tx1"/>
                </a:solidFill>
                <a:latin typeface="Calibri" pitchFamily="34" charset="0"/>
              </a:rPr>
              <a:t>предоставление полного спектра услуг по защите персональных данных</a:t>
            </a:r>
          </a:p>
        </p:txBody>
      </p:sp>
    </p:spTree>
    <p:extLst>
      <p:ext uri="{BB962C8B-B14F-4D97-AF65-F5344CB8AC3E}">
        <p14:creationId xmlns="" xmlns:p14="http://schemas.microsoft.com/office/powerpoint/2010/main" val="17082394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3175" y="182257"/>
            <a:ext cx="8426198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2800" dirty="0" smtClean="0"/>
              <a:t>Направления </a:t>
            </a:r>
            <a:r>
              <a:rPr lang="ru-RU" sz="2800" dirty="0"/>
              <a:t>применения </a:t>
            </a:r>
            <a:r>
              <a:rPr lang="ru-RU" sz="2800" dirty="0" smtClean="0"/>
              <a:t>решений  АКСИМЕД</a:t>
            </a:r>
            <a:r>
              <a:rPr lang="ru-RU" sz="2600" b="0" dirty="0" smtClean="0">
                <a:effectLst/>
              </a:rPr>
              <a:t> </a:t>
            </a:r>
            <a:r>
              <a:rPr lang="ru-RU" sz="2600" b="0" dirty="0" smtClean="0">
                <a:solidFill>
                  <a:srgbClr val="C0C0C0"/>
                </a:solidFill>
                <a:effectLst/>
              </a:rPr>
              <a:t> (1/2)</a:t>
            </a:r>
            <a:endParaRPr lang="ru-RU" sz="2600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7" name="Picture 3" descr="empty blue rectangle"/>
          <p:cNvPicPr>
            <a:picLocks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  <a:buSzPct val="80000"/>
              <a:buBlip>
                <a:blip r:embed="rId4"/>
              </a:buBlip>
            </a:pPr>
            <a:r>
              <a:rPr lang="ru-RU" sz="2800" b="1" kern="0" dirty="0">
                <a:solidFill>
                  <a:schemeClr val="tx1"/>
                </a:solidFill>
                <a:latin typeface="Calibri" pitchFamily="34" charset="0"/>
              </a:rPr>
              <a:t>сквозная автоматизация всех этапов лечебно-диагностического процесса — от формирования электронной медицинской карты до выписки пациента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800" b="1" kern="0" dirty="0">
                <a:solidFill>
                  <a:schemeClr val="tx1"/>
                </a:solidFill>
                <a:latin typeface="Calibri" pitchFamily="34" charset="0"/>
              </a:rPr>
              <a:t>ведение персонифицированного учета оказанной медицинской помощи на основе технологий электронных медицинских карт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800" b="1" kern="0" dirty="0">
                <a:solidFill>
                  <a:schemeClr val="tx1"/>
                </a:solidFill>
                <a:latin typeface="Calibri" pitchFamily="34" charset="0"/>
              </a:rPr>
              <a:t>управление взаиморасчетами за оказанную медицинскую </a:t>
            </a:r>
            <a:r>
              <a:rPr lang="ru-RU" sz="2800" b="1" kern="0" dirty="0" smtClean="0">
                <a:solidFill>
                  <a:schemeClr val="tx1"/>
                </a:solidFill>
                <a:latin typeface="Calibri" pitchFamily="34" charset="0"/>
              </a:rPr>
              <a:t>помощь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800" b="1" kern="0" dirty="0" smtClean="0">
                <a:solidFill>
                  <a:schemeClr val="tx1"/>
                </a:solidFill>
                <a:latin typeface="Calibri" pitchFamily="34" charset="0"/>
              </a:rPr>
              <a:t>анализ деятельности ЛПУ, расчет стоимости услуг, формирование отчетности</a:t>
            </a:r>
            <a:endParaRPr lang="ru-RU" sz="2800" b="1" kern="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2050" name="Picture 2" descr="D:\igor\zagot\galoch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038" y="86728"/>
            <a:ext cx="687831" cy="7054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44884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3175" y="182257"/>
            <a:ext cx="8426198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2800" dirty="0" smtClean="0"/>
              <a:t>Направления </a:t>
            </a:r>
            <a:r>
              <a:rPr lang="ru-RU" sz="2800" dirty="0"/>
              <a:t>применения </a:t>
            </a:r>
            <a:r>
              <a:rPr lang="ru-RU" sz="2800" dirty="0" smtClean="0"/>
              <a:t>решений  АКСИМЕД</a:t>
            </a:r>
            <a:r>
              <a:rPr lang="ru-RU" sz="2600" b="0" dirty="0" smtClean="0">
                <a:effectLst/>
              </a:rPr>
              <a:t> </a:t>
            </a:r>
            <a:r>
              <a:rPr lang="ru-RU" sz="2600" b="0" dirty="0" smtClean="0">
                <a:solidFill>
                  <a:srgbClr val="C0C0C0"/>
                </a:solidFill>
                <a:effectLst/>
              </a:rPr>
              <a:t> (2/2)</a:t>
            </a:r>
            <a:endParaRPr lang="ru-RU" sz="2600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7" name="Picture 3" descr="empty blue rectangle"/>
          <p:cNvPicPr>
            <a:picLocks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800" b="1" kern="0" dirty="0" smtClean="0">
                <a:solidFill>
                  <a:schemeClr val="tx1"/>
                </a:solidFill>
                <a:latin typeface="Calibri" pitchFamily="34" charset="0"/>
              </a:rPr>
              <a:t>внедрение </a:t>
            </a:r>
            <a:r>
              <a:rPr lang="ru-RU" sz="2800" b="1" kern="0" dirty="0">
                <a:solidFill>
                  <a:schemeClr val="tx1"/>
                </a:solidFill>
                <a:latin typeface="Calibri" pitchFamily="34" charset="0"/>
              </a:rPr>
              <a:t>электронной регистратуры, </a:t>
            </a:r>
            <a:r>
              <a:rPr lang="ru-RU" sz="2800" b="1" kern="0" dirty="0" err="1">
                <a:solidFill>
                  <a:schemeClr val="tx1"/>
                </a:solidFill>
                <a:latin typeface="Calibri" pitchFamily="34" charset="0"/>
              </a:rPr>
              <a:t>самозаписи</a:t>
            </a:r>
            <a:r>
              <a:rPr lang="ru-RU" sz="2800" b="1" kern="0" dirty="0">
                <a:solidFill>
                  <a:schemeClr val="tx1"/>
                </a:solidFill>
                <a:latin typeface="Calibri" pitchFamily="34" charset="0"/>
              </a:rPr>
              <a:t> на прием к врачу, выдачи направлений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800" b="1" kern="0" dirty="0">
                <a:solidFill>
                  <a:schemeClr val="tx1"/>
                </a:solidFill>
                <a:latin typeface="Calibri" pitchFamily="34" charset="0"/>
              </a:rPr>
              <a:t>удаленный доступ сотрудников профильных структурных подразделений к созданным федеральным информационным системам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800" b="1" kern="0" dirty="0">
                <a:solidFill>
                  <a:schemeClr val="tx1"/>
                </a:solidFill>
                <a:latin typeface="Calibri" pitchFamily="34" charset="0"/>
              </a:rPr>
              <a:t>гарантированное многолетнее хранение данных, надежно защищенных от случайного или намеренного уничтожения, модификации, блокирования</a:t>
            </a:r>
          </a:p>
        </p:txBody>
      </p:sp>
      <p:pic>
        <p:nvPicPr>
          <p:cNvPr id="2050" name="Picture 2" descr="D:\igor\zagot\galoch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038" y="86728"/>
            <a:ext cx="687831" cy="7054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968070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Овал 52"/>
          <p:cNvSpPr/>
          <p:nvPr/>
        </p:nvSpPr>
        <p:spPr bwMode="auto">
          <a:xfrm>
            <a:off x="2327564" y="2031999"/>
            <a:ext cx="3713018" cy="3676074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6E0023"/>
              </a:buClr>
              <a:buSzTx/>
              <a:buFont typeface="Wingdings 2" pitchFamily="18" charset="2"/>
              <a:buChar char="¢"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Segoe" pitchFamily="34" charset="0"/>
            </a:endParaRPr>
          </a:p>
        </p:txBody>
      </p:sp>
      <p:pic>
        <p:nvPicPr>
          <p:cNvPr id="102" name="Picture 3" descr="D:\Pennie's documents\Images for TechEd06\Shapes_and_Graphics\Arrows\7 point virtuous cycle multicolor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15397" y="2590707"/>
            <a:ext cx="2756011" cy="270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2" y="182257"/>
            <a:ext cx="9173785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3200" dirty="0" smtClean="0"/>
              <a:t>Комплексное использование решений АКСИМЕД</a:t>
            </a:r>
            <a:endParaRPr lang="ru-RU" sz="3200" b="0" dirty="0">
              <a:solidFill>
                <a:srgbClr val="DDDDDD"/>
              </a:solidFill>
              <a:effectLst/>
            </a:endParaRPr>
          </a:p>
        </p:txBody>
      </p:sp>
      <p:pic>
        <p:nvPicPr>
          <p:cNvPr id="51" name="Picture 14" descr="3-00728_oval-y2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5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24350" y="775741"/>
            <a:ext cx="3505253" cy="37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Овал 53"/>
          <p:cNvSpPr/>
          <p:nvPr/>
        </p:nvSpPr>
        <p:spPr bwMode="auto">
          <a:xfrm>
            <a:off x="1948873" y="1653309"/>
            <a:ext cx="4470398" cy="4433452"/>
          </a:xfrm>
          <a:prstGeom prst="ellipse">
            <a:avLst/>
          </a:prstGeom>
          <a:noFill/>
          <a:ln w="9525" cap="rnd" cmpd="sng" algn="ctr">
            <a:solidFill>
              <a:srgbClr val="3333CC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6E0023"/>
              </a:buClr>
              <a:buSzTx/>
              <a:buFont typeface="Wingdings 2" pitchFamily="18" charset="2"/>
              <a:buChar char="¢"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Segoe" pitchFamily="34" charset="0"/>
            </a:endParaRPr>
          </a:p>
        </p:txBody>
      </p:sp>
      <p:sp>
        <p:nvSpPr>
          <p:cNvPr id="55" name="TextBox 8196"/>
          <p:cNvSpPr txBox="1">
            <a:spLocks noChangeArrowheads="1"/>
          </p:cNvSpPr>
          <p:nvPr/>
        </p:nvSpPr>
        <p:spPr bwMode="auto">
          <a:xfrm>
            <a:off x="3199496" y="3942599"/>
            <a:ext cx="92075" cy="936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endParaRPr lang="ru-RU" sz="1600"/>
          </a:p>
        </p:txBody>
      </p:sp>
      <p:sp>
        <p:nvSpPr>
          <p:cNvPr id="56" name="TextBox 55"/>
          <p:cNvSpPr txBox="1"/>
          <p:nvPr/>
        </p:nvSpPr>
        <p:spPr>
          <a:xfrm>
            <a:off x="3208827" y="2295199"/>
            <a:ext cx="1969152" cy="424732"/>
          </a:xfrm>
          <a:prstGeom prst="rect">
            <a:avLst/>
          </a:prstGeom>
          <a:solidFill>
            <a:srgbClr val="000066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AKSi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-регион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7" name="Picture 8" descr="Man working intense server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5641753" y="1973653"/>
            <a:ext cx="909146" cy="91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8" name="Группа 57"/>
          <p:cNvGrpSpPr/>
          <p:nvPr/>
        </p:nvGrpSpPr>
        <p:grpSpPr>
          <a:xfrm>
            <a:off x="6850606" y="917534"/>
            <a:ext cx="2293394" cy="1551377"/>
            <a:chOff x="7283033" y="3358197"/>
            <a:chExt cx="2293394" cy="1551377"/>
          </a:xfrm>
        </p:grpSpPr>
        <p:pic>
          <p:nvPicPr>
            <p:cNvPr id="59" name="Picture 2" descr="D:\Pennie's documents\MS Image\Shapes and Graphics\Windows_Server_Icons\building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0741" y="3358197"/>
              <a:ext cx="1027058" cy="1052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TextBox 59"/>
            <p:cNvSpPr txBox="1"/>
            <p:nvPr/>
          </p:nvSpPr>
          <p:spPr>
            <a:xfrm>
              <a:off x="7283033" y="4290943"/>
              <a:ext cx="2293394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sz="1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Орган управления здравоохранением</a:t>
              </a:r>
              <a:endParaRPr lang="ru-RU" sz="19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7607469" y="4936444"/>
            <a:ext cx="1272435" cy="1201596"/>
            <a:chOff x="7109269" y="1466392"/>
            <a:chExt cx="1084967" cy="1000868"/>
          </a:xfrm>
        </p:grpSpPr>
        <p:pic>
          <p:nvPicPr>
            <p:cNvPr id="62" name="Picture 26"/>
            <p:cNvPicPr>
              <a:picLocks noChangeArrowheads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="" xmlns:a14="http://schemas.microsoft.com/office/drawing/2010/main">
                    <a14:imgLayer r:embed="rId11">
                      <a14:imgEffect>
                        <a14:sharpenSoften amount="5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9269" y="1466392"/>
              <a:ext cx="1084967" cy="10008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63" name="TextBox 62"/>
            <p:cNvSpPr txBox="1"/>
            <p:nvPr/>
          </p:nvSpPr>
          <p:spPr>
            <a:xfrm>
              <a:off x="7541747" y="1730779"/>
              <a:ext cx="652489" cy="286232"/>
            </a:xfrm>
            <a:prstGeom prst="rect">
              <a:avLst/>
            </a:prstGeom>
            <a:solidFill>
              <a:srgbClr val="00006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sz="1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ЛПУ</a:t>
              </a:r>
              <a:endPara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562446" y="1089376"/>
            <a:ext cx="1425431" cy="355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СМЭВ</a:t>
            </a:r>
            <a:endParaRPr lang="ru-RU" sz="19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919208" y="4018235"/>
            <a:ext cx="210834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Региональный</a:t>
            </a:r>
            <a:b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регистр</a:t>
            </a:r>
            <a:b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застрахованных</a:t>
            </a:r>
            <a:endParaRPr lang="ru-RU" sz="19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370081" y="6276637"/>
            <a:ext cx="144025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US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AKSi</a:t>
            </a: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-киоск</a:t>
            </a:r>
            <a:endParaRPr lang="ru-RU" sz="19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7" name="Rectangle 48138"/>
          <p:cNvPicPr>
            <a:picLocks noChangeAspect="1" noChangeArrowheads="1"/>
          </p:cNvPicPr>
          <p:nvPr/>
        </p:nvPicPr>
        <p:blipFill>
          <a:blip r:embed="rId12" cstate="email">
            <a:lum contrast="30000"/>
          </a:blip>
          <a:srcRect/>
          <a:stretch>
            <a:fillRect/>
          </a:stretch>
        </p:blipFill>
        <p:spPr bwMode="auto">
          <a:xfrm>
            <a:off x="8194052" y="3216460"/>
            <a:ext cx="685780" cy="81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4" descr="\\server3\restrict\FTP_Root\Clients\White_Whale\8-20224_ChanelChambers\Working\New_Icons\Cloud_2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740011" y="5162826"/>
            <a:ext cx="1266463" cy="1096182"/>
          </a:xfrm>
          <a:prstGeom prst="rect">
            <a:avLst/>
          </a:prstGeom>
          <a:noFill/>
        </p:spPr>
      </p:pic>
      <p:pic>
        <p:nvPicPr>
          <p:cNvPr id="69" name="Рисунок 68"/>
          <p:cNvPicPr/>
          <p:nvPr/>
        </p:nvPicPr>
        <p:blipFill rotWithShape="1">
          <a:blip r:embed="rId14" cstate="email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/>
        </p:blipFill>
        <p:spPr bwMode="auto">
          <a:xfrm>
            <a:off x="16297" y="4271542"/>
            <a:ext cx="1487805" cy="611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grpSp>
        <p:nvGrpSpPr>
          <p:cNvPr id="70" name="Группа 69"/>
          <p:cNvGrpSpPr/>
          <p:nvPr/>
        </p:nvGrpSpPr>
        <p:grpSpPr>
          <a:xfrm>
            <a:off x="111336" y="1734199"/>
            <a:ext cx="1384850" cy="717107"/>
            <a:chOff x="166570" y="1493433"/>
            <a:chExt cx="1384850" cy="782637"/>
          </a:xfrm>
        </p:grpSpPr>
        <p:pic>
          <p:nvPicPr>
            <p:cNvPr id="71" name="Picture 14" descr="3-00728_oval-y2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166570" y="1493433"/>
              <a:ext cx="1384850" cy="782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71"/>
            <p:cNvSpPr txBox="1"/>
            <p:nvPr/>
          </p:nvSpPr>
          <p:spPr>
            <a:xfrm>
              <a:off x="220995" y="1589286"/>
              <a:ext cx="1276001" cy="492443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ru-RU" sz="1300" b="1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региональные</a:t>
              </a:r>
              <a:br>
                <a:rPr lang="ru-RU" sz="1300" b="1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</a:br>
              <a:r>
                <a:rPr lang="ru-RU" sz="1300" b="1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сервисы ЕГИС</a:t>
              </a:r>
              <a:endParaRPr lang="ru-RU" sz="13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73" name="Picture 4" descr="Картинка 3 из 9160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email">
            <a:extLst>
              <a:ext uri="{BEBA8EAE-BF5A-486C-A8C5-ECC9F3942E4B}">
                <a14:imgProps xmlns=""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72" y="5393432"/>
            <a:ext cx="1646839" cy="1174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4" descr="arrow-0-blue-arrow-cross3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9643687">
            <a:off x="767500" y="2107269"/>
            <a:ext cx="432647" cy="122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6" name="Группа 75"/>
          <p:cNvGrpSpPr/>
          <p:nvPr/>
        </p:nvGrpSpPr>
        <p:grpSpPr>
          <a:xfrm>
            <a:off x="983824" y="2616310"/>
            <a:ext cx="1568458" cy="1161294"/>
            <a:chOff x="5664430" y="2570204"/>
            <a:chExt cx="1635671" cy="1265940"/>
          </a:xfrm>
        </p:grpSpPr>
        <p:sp>
          <p:nvSpPr>
            <p:cNvPr id="77" name="TextBox 76"/>
            <p:cNvSpPr txBox="1"/>
            <p:nvPr/>
          </p:nvSpPr>
          <p:spPr>
            <a:xfrm>
              <a:off x="5664430" y="2570204"/>
              <a:ext cx="1635671" cy="347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US" sz="1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AKSi-</a:t>
              </a:r>
              <a:r>
                <a:rPr lang="ru-RU" sz="1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коннект</a:t>
              </a:r>
              <a:endParaRPr lang="ru-RU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78" name="Picture 3" descr="C:\Documents and Settings\Administrator\Local Settings\Temporary Internet Files\Content.IE5\NBPIRZ2B\MCj04315560000[1].png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BEBA8EAE-BF5A-486C-A8C5-ECC9F3942E4B}">
                  <a14:imgProps xmlns="" xmlns:a14="http://schemas.microsoft.com/office/drawing/2010/main">
                    <a14:imgLayer r:embed="rId23">
                      <a14:imgEffect>
                        <a14:sharpenSoften amount="500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3514" y="2831277"/>
              <a:ext cx="643160" cy="634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79" name="Picture 3" descr="C:\Documents and Settings\Administrator\Local Settings\Temporary Internet Files\Content.IE5\NBPIRZ2B\MCj04315560000[1].png"/>
            <p:cNvPicPr>
              <a:picLocks noChangeAspect="1" noChangeArrowheads="1"/>
            </p:cNvPicPr>
            <p:nvPr/>
          </p:nvPicPr>
          <p:blipFill>
            <a:blip r:embed="rId24" cstate="email">
              <a:extLst>
                <a:ext uri="{BEBA8EAE-BF5A-486C-A8C5-ECC9F3942E4B}">
                  <a14:imgProps xmlns="" xmlns:a14="http://schemas.microsoft.com/office/drawing/2010/main">
                    <a14:imgLayer r:embed="rId25">
                      <a14:imgEffect>
                        <a14:sharpenSoften amount="5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21307001">
              <a:off x="5937211" y="2896142"/>
              <a:ext cx="775064" cy="764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80" name="Picture 3" descr="C:\Documents and Settings\Administrator\Local Settings\Temporary Internet Files\Content.IE5\NBPIRZ2B\MCj04315560000[1].png"/>
            <p:cNvPicPr>
              <a:picLocks noChangeAspect="1" noChangeArrowheads="1"/>
            </p:cNvPicPr>
            <p:nvPr/>
          </p:nvPicPr>
          <p:blipFill>
            <a:blip r:embed="rId26" cstate="email">
              <a:extLst>
                <a:ext uri="{BEBA8EAE-BF5A-486C-A8C5-ECC9F3942E4B}">
                  <a14:imgProps xmlns="" xmlns:a14="http://schemas.microsoft.com/office/drawing/2010/main">
                    <a14:imgLayer r:embed="rId27">
                      <a14:imgEffect>
                        <a14:sharpenSoften amount="5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401910">
              <a:off x="6507857" y="3347138"/>
              <a:ext cx="495718" cy="489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</p:grpSp>
      <p:grpSp>
        <p:nvGrpSpPr>
          <p:cNvPr id="81" name="Группа 80"/>
          <p:cNvGrpSpPr/>
          <p:nvPr/>
        </p:nvGrpSpPr>
        <p:grpSpPr>
          <a:xfrm>
            <a:off x="5788756" y="3056946"/>
            <a:ext cx="1568458" cy="1118461"/>
            <a:chOff x="5788711" y="2616896"/>
            <a:chExt cx="1635671" cy="1219248"/>
          </a:xfrm>
        </p:grpSpPr>
        <p:sp>
          <p:nvSpPr>
            <p:cNvPr id="82" name="TextBox 81"/>
            <p:cNvSpPr txBox="1"/>
            <p:nvPr/>
          </p:nvSpPr>
          <p:spPr>
            <a:xfrm>
              <a:off x="5788711" y="2616896"/>
              <a:ext cx="1635671" cy="347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US" sz="1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AKSi-</a:t>
              </a:r>
              <a:r>
                <a:rPr lang="ru-RU" sz="1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коннект</a:t>
              </a:r>
              <a:endParaRPr lang="ru-RU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3" name="Picture 3" descr="C:\Documents and Settings\Administrator\Local Settings\Temporary Internet Files\Content.IE5\NBPIRZ2B\MCj04315560000[1].png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BEBA8EAE-BF5A-486C-A8C5-ECC9F3942E4B}">
                  <a14:imgProps xmlns="" xmlns:a14="http://schemas.microsoft.com/office/drawing/2010/main">
                    <a14:imgLayer r:embed="rId23">
                      <a14:imgEffect>
                        <a14:sharpenSoften amount="500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3514" y="2831277"/>
              <a:ext cx="643160" cy="634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84" name="Picture 3" descr="C:\Documents and Settings\Administrator\Local Settings\Temporary Internet Files\Content.IE5\NBPIRZ2B\MCj04315560000[1].png"/>
            <p:cNvPicPr>
              <a:picLocks noChangeAspect="1" noChangeArrowheads="1"/>
            </p:cNvPicPr>
            <p:nvPr/>
          </p:nvPicPr>
          <p:blipFill>
            <a:blip r:embed="rId24" cstate="email">
              <a:extLst>
                <a:ext uri="{BEBA8EAE-BF5A-486C-A8C5-ECC9F3942E4B}">
                  <a14:imgProps xmlns="" xmlns:a14="http://schemas.microsoft.com/office/drawing/2010/main">
                    <a14:imgLayer r:embed="rId25">
                      <a14:imgEffect>
                        <a14:sharpenSoften amount="5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21307001">
              <a:off x="5937211" y="2896142"/>
              <a:ext cx="775064" cy="764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85" name="Picture 3" descr="C:\Documents and Settings\Administrator\Local Settings\Temporary Internet Files\Content.IE5\NBPIRZ2B\MCj04315560000[1].png"/>
            <p:cNvPicPr>
              <a:picLocks noChangeAspect="1" noChangeArrowheads="1"/>
            </p:cNvPicPr>
            <p:nvPr/>
          </p:nvPicPr>
          <p:blipFill>
            <a:blip r:embed="rId26" cstate="email">
              <a:extLst>
                <a:ext uri="{BEBA8EAE-BF5A-486C-A8C5-ECC9F3942E4B}">
                  <a14:imgProps xmlns="" xmlns:a14="http://schemas.microsoft.com/office/drawing/2010/main">
                    <a14:imgLayer r:embed="rId27">
                      <a14:imgEffect>
                        <a14:sharpenSoften amount="5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401910">
              <a:off x="6507857" y="3347138"/>
              <a:ext cx="495718" cy="489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</p:grpSp>
      <p:pic>
        <p:nvPicPr>
          <p:cNvPr id="87" name="Picture 14" descr="arrow-0-blue-arrow-cross3"/>
          <p:cNvPicPr>
            <a:picLocks noChangeAspect="1" noChangeArrowheads="1"/>
          </p:cNvPicPr>
          <p:nvPr/>
        </p:nvPicPr>
        <p:blipFill>
          <a:blip r:embed="rId28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2840528">
            <a:off x="923806" y="3466087"/>
            <a:ext cx="432647" cy="85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14" descr="arrow-0-blue-arrow-cross3"/>
          <p:cNvPicPr>
            <a:picLocks noChangeAspect="1" noChangeArrowheads="1"/>
          </p:cNvPicPr>
          <p:nvPr/>
        </p:nvPicPr>
        <p:blipFill>
          <a:blip r:embed="rId29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1543350">
            <a:off x="1569238" y="3742873"/>
            <a:ext cx="432647" cy="16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14" descr="arrow-0-blue-arrow-cross3"/>
          <p:cNvPicPr>
            <a:picLocks noChangeAspect="1" noChangeArrowheads="1"/>
          </p:cNvPicPr>
          <p:nvPr/>
        </p:nvPicPr>
        <p:blipFill>
          <a:blip r:embed="rId30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2576399">
            <a:off x="7094948" y="2257541"/>
            <a:ext cx="432647" cy="11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Picture 11" descr="MSB Business_Sam_man sitting laptop thoughtful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2682576" y="5175792"/>
            <a:ext cx="759526" cy="992696"/>
          </a:xfrm>
          <a:prstGeom prst="rect">
            <a:avLst/>
          </a:prstGeom>
          <a:noFill/>
        </p:spPr>
      </p:pic>
      <p:sp>
        <p:nvSpPr>
          <p:cNvPr id="91" name="TextBox 90"/>
          <p:cNvSpPr txBox="1"/>
          <p:nvPr/>
        </p:nvSpPr>
        <p:spPr>
          <a:xfrm>
            <a:off x="2405687" y="801048"/>
            <a:ext cx="3542578" cy="28469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25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Федеральный </a:t>
            </a:r>
            <a:r>
              <a:rPr lang="en-US" sz="125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25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информационный  ресурс  ЕГИС </a:t>
            </a:r>
            <a:endParaRPr lang="ru-RU" sz="125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2" name="Picture 2" descr="D:\igor\zagot\evrach.png"/>
          <p:cNvPicPr>
            <a:picLocks noChangeAspect="1" noChangeArrowheads="1"/>
          </p:cNvPicPr>
          <p:nvPr/>
        </p:nvPicPr>
        <p:blipFill rotWithShape="1">
          <a:blip r:embed="rId32" cstate="email">
            <a:extLst>
              <a:ext uri="{BEBA8EAE-BF5A-486C-A8C5-ECC9F3942E4B}">
                <a14:imgProps xmlns="" xmlns:a14="http://schemas.microsoft.com/office/drawing/2010/main">
                  <a14:imgLayer r:embed="rId3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22995" y="5246436"/>
            <a:ext cx="845128" cy="891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5" descr="D:\igor\сайт\Новые разделы\kiosk6.png"/>
          <p:cNvPicPr>
            <a:picLocks noChangeAspect="1" noChangeArrowheads="1"/>
          </p:cNvPicPr>
          <p:nvPr/>
        </p:nvPicPr>
        <p:blipFill>
          <a:blip r:embed="rId34" cstate="email">
            <a:extLst>
              <a:ext uri="{BEBA8EAE-BF5A-486C-A8C5-ECC9F3942E4B}">
                <a14:imgProps xmlns="" xmlns:a14="http://schemas.microsoft.com/office/drawing/2010/main">
                  <a14:imgLayer r:embed="rId35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925" y="5202922"/>
            <a:ext cx="792088" cy="1188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14" descr="arrow-0-blue-arrow-cross3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9988191">
            <a:off x="6761916" y="4107568"/>
            <a:ext cx="432647" cy="122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14" descr="3-00728_oval-y2"/>
          <p:cNvPicPr>
            <a:picLocks noChangeAspect="1" noChangeArrowheads="1"/>
          </p:cNvPicPr>
          <p:nvPr/>
        </p:nvPicPr>
        <p:blipFill>
          <a:blip r:embed="rId36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78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24350" y="1195825"/>
            <a:ext cx="3505253" cy="37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" name="TextBox 97"/>
          <p:cNvSpPr txBox="1"/>
          <p:nvPr/>
        </p:nvSpPr>
        <p:spPr>
          <a:xfrm>
            <a:off x="7524328" y="6035470"/>
            <a:ext cx="163547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US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AKSi</a:t>
            </a: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-клиника</a:t>
            </a:r>
            <a:endParaRPr lang="ru-RU" sz="19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283968" y="6040158"/>
            <a:ext cx="23264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AKSi-</a:t>
            </a: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регистратура </a:t>
            </a:r>
            <a:b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call-center</a:t>
            </a:r>
            <a:endParaRPr lang="ru-RU" sz="19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951470" y="6058820"/>
            <a:ext cx="223260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AKSi-</a:t>
            </a: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регистратура </a:t>
            </a:r>
            <a:b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online</a:t>
            </a:r>
            <a:endParaRPr lang="ru-RU" sz="19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8" name="Рисунок 4" descr="PL1-240.png"/>
          <p:cNvPicPr>
            <a:picLocks noChangeAspect="1"/>
          </p:cNvPicPr>
          <p:nvPr/>
        </p:nvPicPr>
        <p:blipFill>
          <a:blip r:embed="rId37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3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736592" y="3239018"/>
            <a:ext cx="724988" cy="75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Рисунок 4" descr="PL1-240.png"/>
          <p:cNvPicPr>
            <a:picLocks noChangeAspect="1"/>
          </p:cNvPicPr>
          <p:nvPr/>
        </p:nvPicPr>
        <p:blipFill>
          <a:blip r:embed="rId37" cstate="email">
            <a:extLst>
              <a:ext uri="{BEBA8EAE-BF5A-486C-A8C5-ECC9F3942E4B}">
                <a14:imgProps xmlns="" xmlns:a14="http://schemas.microsoft.com/office/drawing/2010/main">
                  <a14:imgLayer r:embed="rId3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29077" y="3239018"/>
            <a:ext cx="724988" cy="75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" name="TextBox 109"/>
          <p:cNvSpPr txBox="1"/>
          <p:nvPr/>
        </p:nvSpPr>
        <p:spPr>
          <a:xfrm>
            <a:off x="2387290" y="1221132"/>
            <a:ext cx="3579372" cy="28469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25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Региональный информационный  ресурс  ЕГИС </a:t>
            </a:r>
            <a:endParaRPr lang="ru-RU" sz="125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1" name="Picture 14" descr="arrow-0-blue-arrow-cross3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7413026" y="3194206"/>
            <a:ext cx="432647" cy="122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14" descr="arrow-0-blue-arrow-cross3"/>
          <p:cNvPicPr>
            <a:picLocks noChangeAspect="1" noChangeArrowheads="1"/>
          </p:cNvPicPr>
          <p:nvPr/>
        </p:nvPicPr>
        <p:blipFill>
          <a:blip r:embed="rId39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0800000">
            <a:off x="3994144" y="1505597"/>
            <a:ext cx="379095" cy="90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Picture 23" descr="PresentServer_icon"/>
          <p:cNvPicPr>
            <a:picLocks noChangeAspect="1" noChangeArrowheads="1"/>
          </p:cNvPicPr>
          <p:nvPr/>
        </p:nvPicPr>
        <p:blipFill>
          <a:blip r:embed="rId40" cstate="email">
            <a:lum bright="-6000" contrast="6000"/>
          </a:blip>
          <a:srcRect/>
          <a:stretch>
            <a:fillRect/>
          </a:stretch>
        </p:blipFill>
        <p:spPr bwMode="auto">
          <a:xfrm>
            <a:off x="1424356" y="970728"/>
            <a:ext cx="945072" cy="107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14" descr="arrow-0-blue-arrow-cross3"/>
          <p:cNvPicPr>
            <a:picLocks noChangeAspect="1" noChangeArrowheads="1"/>
          </p:cNvPicPr>
          <p:nvPr/>
        </p:nvPicPr>
        <p:blipFill>
          <a:blip r:embed="rId41" cstate="email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0800000">
            <a:off x="1768052" y="1727753"/>
            <a:ext cx="330637" cy="100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" name="TextBox 117"/>
          <p:cNvSpPr txBox="1"/>
          <p:nvPr/>
        </p:nvSpPr>
        <p:spPr>
          <a:xfrm>
            <a:off x="4527067" y="1727754"/>
            <a:ext cx="2523377" cy="355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Региональный ЦОД</a:t>
            </a:r>
            <a:endParaRPr lang="ru-RU" sz="19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84269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3175" y="182257"/>
            <a:ext cx="8426198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3000" dirty="0" smtClean="0"/>
              <a:t>Региональные тендеры по информатизации</a:t>
            </a:r>
            <a:endParaRPr lang="ru-RU" sz="3000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1026" name="Picture 2" descr="D:\igor\zagot\ross_map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09" y="113078"/>
            <a:ext cx="1340427" cy="76997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04135398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31" name="Формула" r:id="rId5" imgW="114120" imgH="21564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29937" y="1624037"/>
            <a:ext cx="73463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Общая сумма тендеров:  </a:t>
            </a:r>
            <a:r>
              <a:rPr lang="ru-RU" sz="3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4,83 млрд рублей</a:t>
            </a:r>
            <a:endParaRPr lang="ru-RU" sz="32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938" y="2805293"/>
            <a:ext cx="5538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Проходят тендеры на сумму: 0,62 млрд рублей </a:t>
            </a:r>
            <a:endParaRPr lang="ru-RU" sz="20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937" y="1141700"/>
            <a:ext cx="317968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Число регионов: 46</a:t>
            </a:r>
            <a:endParaRPr lang="ru-RU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6224154" y="2358736"/>
            <a:ext cx="2388601" cy="421159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29938" y="5558890"/>
            <a:ext cx="5964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i="1" dirty="0" smtClean="0">
                <a:solidFill>
                  <a:srgbClr val="969696"/>
                </a:solidFill>
                <a:latin typeface="Calibri" pitchFamily="34" charset="0"/>
                <a:cs typeface="Calibri" pitchFamily="34" charset="0"/>
              </a:rPr>
              <a:t>Источник: сайт </a:t>
            </a:r>
            <a:r>
              <a:rPr lang="ru-RU" sz="2000" i="1" dirty="0" err="1" smtClean="0">
                <a:solidFill>
                  <a:srgbClr val="969696"/>
                </a:solidFill>
                <a:latin typeface="Calibri" pitchFamily="34" charset="0"/>
                <a:cs typeface="Calibri" pitchFamily="34" charset="0"/>
              </a:rPr>
              <a:t>госзакупок</a:t>
            </a:r>
            <a:r>
              <a:rPr lang="ru-RU" sz="2000" i="1" dirty="0" smtClean="0">
                <a:solidFill>
                  <a:srgbClr val="969696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000" i="1" dirty="0" smtClean="0">
                <a:solidFill>
                  <a:srgbClr val="969696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i="1" dirty="0" smtClean="0">
                <a:solidFill>
                  <a:srgbClr val="969696"/>
                </a:solidFill>
                <a:latin typeface="Calibri" pitchFamily="34" charset="0"/>
                <a:cs typeface="Calibri" pitchFamily="34" charset="0"/>
              </a:rPr>
              <a:t>по состоянию на 10.04.12</a:t>
            </a:r>
            <a:endParaRPr lang="ru-RU" sz="2000" i="1" dirty="0">
              <a:solidFill>
                <a:srgbClr val="96969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938" y="4862693"/>
            <a:ext cx="596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Состоялось тендеров на сумму: 4,21 млрд рублей </a:t>
            </a:r>
            <a:endParaRPr lang="ru-RU" sz="20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27363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3800" dirty="0" smtClean="0"/>
              <a:t>Приглашаем  на стенд </a:t>
            </a:r>
            <a:r>
              <a:rPr lang="en-US" sz="3800" dirty="0" smtClean="0"/>
              <a:t> </a:t>
            </a:r>
            <a:r>
              <a:rPr lang="ru-RU" sz="3800" dirty="0" smtClean="0"/>
              <a:t> А-03</a:t>
            </a:r>
            <a:endParaRPr lang="ru-RU" sz="3800" dirty="0"/>
          </a:p>
        </p:txBody>
      </p:sp>
      <p:sp>
        <p:nvSpPr>
          <p:cNvPr id="6" name="TextBox 5"/>
          <p:cNvSpPr txBox="1"/>
          <p:nvPr/>
        </p:nvSpPr>
        <p:spPr>
          <a:xfrm>
            <a:off x="1169867" y="5522565"/>
            <a:ext cx="6845412" cy="10064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www.aksimed.ru</a:t>
            </a:r>
            <a:endParaRPr lang="ru-RU" sz="6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0" name="Picture 2" descr="D:\igor\zagot\medsoft_2010\znak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11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66551"/>
            <a:ext cx="725234" cy="8102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275609" y="991191"/>
            <a:ext cx="4743408" cy="4435842"/>
          </a:xfrm>
          <a:prstGeom prst="rect">
            <a:avLst/>
          </a:prstGeom>
        </p:spPr>
      </p:pic>
      <p:pic>
        <p:nvPicPr>
          <p:cNvPr id="13" name="Rectangle 773157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44259" y="1527464"/>
            <a:ext cx="3152631" cy="242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932768" y="1227396"/>
            <a:ext cx="230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вход на выставку</a:t>
            </a:r>
            <a:endParaRPr lang="ru-RU" sz="2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3800" dirty="0" smtClean="0"/>
              <a:t>АКСИМЕД:  что нового  за год</a:t>
            </a:r>
            <a:endParaRPr lang="ru-RU" sz="3400" dirty="0">
              <a:solidFill>
                <a:srgbClr val="DDDDDD"/>
              </a:solidFill>
            </a:endParaRPr>
          </a:p>
        </p:txBody>
      </p:sp>
      <p:pic>
        <p:nvPicPr>
          <p:cNvPr id="17" name="Picture 2" descr="D:\igor\zagot\medsoft_2010\znak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11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66551"/>
            <a:ext cx="725234" cy="8102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3397" y="939511"/>
            <a:ext cx="8558093" cy="1144155"/>
            <a:chOff x="253397" y="939511"/>
            <a:chExt cx="8558093" cy="1144155"/>
          </a:xfrm>
        </p:grpSpPr>
        <p:sp>
          <p:nvSpPr>
            <p:cNvPr id="3" name="TextBox 2"/>
            <p:cNvSpPr txBox="1"/>
            <p:nvPr/>
          </p:nvSpPr>
          <p:spPr>
            <a:xfrm>
              <a:off x="1496290" y="1063773"/>
              <a:ext cx="7315200" cy="895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очередной диплом </a:t>
              </a:r>
              <a:r>
                <a:rPr lang="ru-RU" sz="2900" b="1" dirty="0" err="1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Минздравсоцразвития</a:t>
              </a: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/>
              </a:r>
              <a:b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</a:br>
              <a: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на </a:t>
              </a: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конкурсе «Лучшая МИС»</a:t>
              </a:r>
            </a:p>
          </p:txBody>
        </p:sp>
        <p:pic>
          <p:nvPicPr>
            <p:cNvPr id="2050" name="Picture 2" descr="D:\igor\zagot\emblema_minzdravsocrazvitiya5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397" y="939511"/>
              <a:ext cx="1043303" cy="114415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183568" y="2280578"/>
            <a:ext cx="8627922" cy="1067698"/>
            <a:chOff x="183568" y="2280578"/>
            <a:chExt cx="8627922" cy="1067698"/>
          </a:xfrm>
        </p:grpSpPr>
        <p:sp>
          <p:nvSpPr>
            <p:cNvPr id="7" name="TextBox 6"/>
            <p:cNvSpPr txBox="1"/>
            <p:nvPr/>
          </p:nvSpPr>
          <p:spPr>
            <a:xfrm>
              <a:off x="1496290" y="2567437"/>
              <a:ext cx="7315200" cy="493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новые версии МИС </a:t>
              </a:r>
              <a:r>
                <a:rPr lang="en-US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AKSi-</a:t>
              </a: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клиника</a:t>
              </a:r>
            </a:p>
          </p:txBody>
        </p:sp>
        <p:pic>
          <p:nvPicPr>
            <p:cNvPr id="12" name="Рисунок 11" descr="aksi-clinic.pn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sharpenSoften amount="50000"/>
                      </a14:imgEffect>
                      <a14:imgEffect>
                        <a14:brightnessContrast bright="24000" contrast="-35000"/>
                      </a14:imgEffect>
                    </a14:imgLayer>
                  </a14:imgProps>
                </a:ext>
              </a:extLst>
            </a:blip>
            <a:srcRect b="-1"/>
            <a:stretch/>
          </p:blipFill>
          <p:spPr>
            <a:xfrm>
              <a:off x="183568" y="2280578"/>
              <a:ext cx="1182960" cy="1067698"/>
            </a:xfrm>
            <a:prstGeom prst="rect">
              <a:avLst/>
            </a:prstGeom>
          </p:spPr>
        </p:pic>
      </p:grpSp>
      <p:grpSp>
        <p:nvGrpSpPr>
          <p:cNvPr id="6" name="Группа 5"/>
          <p:cNvGrpSpPr/>
          <p:nvPr/>
        </p:nvGrpSpPr>
        <p:grpSpPr>
          <a:xfrm>
            <a:off x="202648" y="3434134"/>
            <a:ext cx="8809335" cy="895630"/>
            <a:chOff x="202648" y="3434134"/>
            <a:chExt cx="8809335" cy="895630"/>
          </a:xfrm>
        </p:grpSpPr>
        <p:sp>
          <p:nvSpPr>
            <p:cNvPr id="8" name="TextBox 7"/>
            <p:cNvSpPr txBox="1"/>
            <p:nvPr/>
          </p:nvSpPr>
          <p:spPr>
            <a:xfrm>
              <a:off x="1496290" y="3434134"/>
              <a:ext cx="7515693" cy="895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новые аналитические обзоры развития медицинских информационных технологий</a:t>
              </a:r>
            </a:p>
          </p:txBody>
        </p:sp>
        <p:pic>
          <p:nvPicPr>
            <p:cNvPr id="13" name="Rectangle 9289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/>
          </p:blipFill>
          <p:spPr bwMode="auto">
            <a:xfrm>
              <a:off x="202648" y="3455922"/>
              <a:ext cx="1144800" cy="852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Группа 10"/>
          <p:cNvGrpSpPr/>
          <p:nvPr/>
        </p:nvGrpSpPr>
        <p:grpSpPr>
          <a:xfrm>
            <a:off x="253048" y="4426528"/>
            <a:ext cx="8558442" cy="895630"/>
            <a:chOff x="253048" y="4426528"/>
            <a:chExt cx="8558442" cy="895630"/>
          </a:xfrm>
        </p:grpSpPr>
        <p:sp>
          <p:nvSpPr>
            <p:cNvPr id="10" name="TextBox 9"/>
            <p:cNvSpPr txBox="1"/>
            <p:nvPr/>
          </p:nvSpPr>
          <p:spPr>
            <a:xfrm>
              <a:off x="1496290" y="4426528"/>
              <a:ext cx="7315200" cy="895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новые онлайновые опросы </a:t>
              </a:r>
              <a: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/>
              </a:r>
              <a:b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</a:br>
              <a: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 </a:t>
              </a: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информатизации здравоохранения</a:t>
              </a:r>
            </a:p>
          </p:txBody>
        </p:sp>
        <p:pic>
          <p:nvPicPr>
            <p:cNvPr id="14" name="Picture 6" descr="People Chat buddies icon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=""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048" y="4530140"/>
              <a:ext cx="1044000" cy="688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" name="Группа 15"/>
          <p:cNvGrpSpPr/>
          <p:nvPr/>
        </p:nvGrpSpPr>
        <p:grpSpPr>
          <a:xfrm>
            <a:off x="253048" y="5462159"/>
            <a:ext cx="8558442" cy="1044000"/>
            <a:chOff x="253048" y="5462159"/>
            <a:chExt cx="8558442" cy="1044000"/>
          </a:xfrm>
        </p:grpSpPr>
        <p:sp>
          <p:nvSpPr>
            <p:cNvPr id="9" name="TextBox 8"/>
            <p:cNvSpPr txBox="1"/>
            <p:nvPr/>
          </p:nvSpPr>
          <p:spPr>
            <a:xfrm>
              <a:off x="1496290" y="5536344"/>
              <a:ext cx="7315200" cy="895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новые внедрения МИС AKSi-клиника </a:t>
              </a:r>
              <a: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/>
              </a:r>
              <a:b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</a:br>
              <a:r>
                <a:rPr lang="ru-RU" sz="2900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в </a:t>
              </a:r>
              <a:r>
                <a:rPr lang="ru-RU" sz="2900" b="1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регионах</a:t>
              </a:r>
            </a:p>
          </p:txBody>
        </p:sp>
        <p:pic>
          <p:nvPicPr>
            <p:cNvPr id="15" name="Picture 5" descr="j0433936[1]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=""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048" y="5462159"/>
              <a:ext cx="1044000" cy="1044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357963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3" y="182257"/>
            <a:ext cx="8161154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sz="3800" dirty="0" smtClean="0"/>
              <a:t>AKSi</a:t>
            </a:r>
            <a:r>
              <a:rPr lang="ru-RU" sz="3800" dirty="0" smtClean="0"/>
              <a:t>-клиника</a:t>
            </a:r>
            <a:r>
              <a:rPr lang="ru-RU" b="0" dirty="0" smtClean="0">
                <a:solidFill>
                  <a:srgbClr val="C0C0C0"/>
                </a:solidFill>
                <a:effectLst/>
              </a:rPr>
              <a:t>  (1/3)</a:t>
            </a:r>
            <a:endParaRPr lang="ru-RU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25" name="Рисунок 24" descr="aksi-clinic.png"/>
          <p:cNvPicPr>
            <a:picLocks noChangeAspect="1"/>
          </p:cNvPicPr>
          <p:nvPr/>
        </p:nvPicPr>
        <p:blipFill>
          <a:blip r:embed="rId2" cstate="email">
            <a:lum bright="2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6861" y="-3169"/>
            <a:ext cx="992350" cy="960339"/>
          </a:xfrm>
          <a:prstGeom prst="rect">
            <a:avLst/>
          </a:prstGeom>
        </p:spPr>
      </p:pic>
      <p:pic>
        <p:nvPicPr>
          <p:cNvPr id="28" name="Picture 3" descr="empty blue rectangle"/>
          <p:cNvPicPr>
            <a:picLocks noChangeArrowheads="1"/>
          </p:cNvPicPr>
          <p:nvPr/>
        </p:nvPicPr>
        <p:blipFill>
          <a:blip r:embed="rId4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  <a:buSzPct val="80000"/>
              <a:buBlip>
                <a:blip r:embed="rId6"/>
              </a:buBlip>
            </a:pP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сквозная компьютеризация наблюдения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, диагностики и лечения амбулаторных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и 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стационарных пациентов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6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эффективное управление персоналом, ресурсами и финансово-экономической деятельностью ЛПУ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6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автоматизация медико-статистического контроля и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планирования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6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однократный ввод информации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в 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электронную медицинскую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карту с 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последующим многократным использованием этих сведений</a:t>
            </a:r>
          </a:p>
          <a:p>
            <a:pPr marL="742950" lvl="1" indent="-285750">
              <a:spcBef>
                <a:spcPct val="20000"/>
              </a:spcBef>
              <a:buSzPct val="80000"/>
              <a:buBlip>
                <a:blip r:embed="rId6"/>
              </a:buBlip>
            </a:pPr>
            <a:endParaRPr lang="ru-RU" sz="2900" b="1" kern="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926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3" y="182257"/>
            <a:ext cx="8161154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sz="3800" dirty="0" smtClean="0"/>
              <a:t>AKSi</a:t>
            </a:r>
            <a:r>
              <a:rPr lang="ru-RU" sz="3800" dirty="0" smtClean="0"/>
              <a:t>-клиника</a:t>
            </a:r>
            <a:r>
              <a:rPr lang="ru-RU" b="0" dirty="0" smtClean="0">
                <a:solidFill>
                  <a:srgbClr val="C0C0C0"/>
                </a:solidFill>
                <a:effectLst/>
              </a:rPr>
              <a:t>  (2/3)</a:t>
            </a:r>
            <a:endParaRPr lang="ru-RU" b="0" dirty="0">
              <a:solidFill>
                <a:srgbClr val="C0C0C0"/>
              </a:solidFill>
              <a:effectLst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-32" y="768043"/>
            <a:ext cx="4071935" cy="5393079"/>
            <a:chOff x="-32" y="742545"/>
            <a:chExt cx="4071935" cy="5393079"/>
          </a:xfrm>
        </p:grpSpPr>
        <p:pic>
          <p:nvPicPr>
            <p:cNvPr id="8" name="Рисунок 8" descr="267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lum bright="-61000"/>
            </a:blip>
            <a:srcRect/>
            <a:stretch>
              <a:fillRect/>
            </a:stretch>
          </p:blipFill>
          <p:spPr bwMode="auto">
            <a:xfrm>
              <a:off x="-32" y="742545"/>
              <a:ext cx="4071935" cy="5393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13232" y="1103657"/>
              <a:ext cx="2502562" cy="452432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ru-RU" sz="2600" b="1" spc="5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Поликлиника</a:t>
              </a:r>
              <a:endParaRPr lang="ru-RU" sz="2600" b="1" spc="5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1" name="Группа 9"/>
          <p:cNvGrpSpPr/>
          <p:nvPr/>
        </p:nvGrpSpPr>
        <p:grpSpPr>
          <a:xfrm>
            <a:off x="5072097" y="768043"/>
            <a:ext cx="4071935" cy="5393079"/>
            <a:chOff x="5072097" y="742545"/>
            <a:chExt cx="4071935" cy="5393079"/>
          </a:xfrm>
        </p:grpSpPr>
        <p:pic>
          <p:nvPicPr>
            <p:cNvPr id="12" name="Рисунок 8" descr="267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072097" y="742545"/>
              <a:ext cx="4071935" cy="5393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6072198" y="1103657"/>
              <a:ext cx="2214578" cy="452432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ru-RU" sz="2600" b="1" spc="5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Стационар</a:t>
              </a:r>
              <a:endParaRPr lang="ru-RU" sz="2600" b="1" spc="5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Rounded Rectangle 78"/>
          <p:cNvSpPr/>
          <p:nvPr/>
        </p:nvSpPr>
        <p:spPr bwMode="auto">
          <a:xfrm>
            <a:off x="355444" y="1800048"/>
            <a:ext cx="2304000" cy="432000"/>
          </a:xfrm>
          <a:prstGeom prst="roundRect">
            <a:avLst>
              <a:gd name="adj" fmla="val 9033"/>
            </a:avLst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Регистратура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ounded Rectangle 78"/>
          <p:cNvSpPr/>
          <p:nvPr/>
        </p:nvSpPr>
        <p:spPr bwMode="auto">
          <a:xfrm>
            <a:off x="135608" y="2847805"/>
            <a:ext cx="2461288" cy="432000"/>
          </a:xfrm>
          <a:prstGeom prst="roundRect">
            <a:avLst>
              <a:gd name="adj" fmla="val 9033"/>
            </a:avLst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Мед. карты (ЭМК)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ounded Rectangle 78"/>
          <p:cNvSpPr/>
          <p:nvPr/>
        </p:nvSpPr>
        <p:spPr bwMode="auto">
          <a:xfrm>
            <a:off x="214252" y="3895562"/>
            <a:ext cx="2304000" cy="432000"/>
          </a:xfrm>
          <a:prstGeom prst="roundRect">
            <a:avLst>
              <a:gd name="adj" fmla="val 9033"/>
            </a:avLst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Мед. осмотры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Rounded Rectangle 78"/>
          <p:cNvSpPr/>
          <p:nvPr/>
        </p:nvSpPr>
        <p:spPr bwMode="auto">
          <a:xfrm>
            <a:off x="553488" y="4943320"/>
            <a:ext cx="2304000" cy="432000"/>
          </a:xfrm>
          <a:prstGeom prst="roundRect">
            <a:avLst>
              <a:gd name="adj" fmla="val 9033"/>
            </a:avLst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Стоматология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ounded Rectangle 78"/>
          <p:cNvSpPr/>
          <p:nvPr/>
        </p:nvSpPr>
        <p:spPr bwMode="auto">
          <a:xfrm>
            <a:off x="6153912" y="1796676"/>
            <a:ext cx="2566380" cy="432000"/>
          </a:xfrm>
          <a:prstGeom prst="roundRect">
            <a:avLst>
              <a:gd name="adj" fmla="val 9033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Приемный покой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Rounded Rectangle 78"/>
          <p:cNvSpPr/>
          <p:nvPr/>
        </p:nvSpPr>
        <p:spPr bwMode="auto">
          <a:xfrm>
            <a:off x="6391656" y="2845557"/>
            <a:ext cx="2565019" cy="432000"/>
          </a:xfrm>
          <a:prstGeom prst="roundRect">
            <a:avLst>
              <a:gd name="adj" fmla="val 9033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Истории болезни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Rounded Rectangle 78"/>
          <p:cNvSpPr/>
          <p:nvPr/>
        </p:nvSpPr>
        <p:spPr bwMode="auto">
          <a:xfrm>
            <a:off x="6572295" y="3894438"/>
            <a:ext cx="2304000" cy="432000"/>
          </a:xfrm>
          <a:prstGeom prst="roundRect">
            <a:avLst>
              <a:gd name="adj" fmla="val 9033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Операции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ounded Rectangle 78"/>
          <p:cNvSpPr/>
          <p:nvPr/>
        </p:nvSpPr>
        <p:spPr bwMode="auto">
          <a:xfrm>
            <a:off x="6230476" y="4943320"/>
            <a:ext cx="2304000" cy="432000"/>
          </a:xfrm>
          <a:prstGeom prst="roundRect">
            <a:avLst>
              <a:gd name="adj" fmla="val 9033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Коечный фонд</a:t>
            </a:r>
            <a:endParaRPr lang="en-US" sz="2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3" name="Группа 20"/>
          <p:cNvGrpSpPr/>
          <p:nvPr/>
        </p:nvGrpSpPr>
        <p:grpSpPr>
          <a:xfrm>
            <a:off x="6967728" y="5914970"/>
            <a:ext cx="1595012" cy="607026"/>
            <a:chOff x="6710318" y="5572140"/>
            <a:chExt cx="2109832" cy="874458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pic>
          <p:nvPicPr>
            <p:cNvPr id="24" name="Рисунок 8" descr="267.png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=""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6710318" y="5572140"/>
              <a:ext cx="2109832" cy="874458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</p:pic>
        <p:sp>
          <p:nvSpPr>
            <p:cNvPr id="26" name="TextBox 25"/>
            <p:cNvSpPr txBox="1"/>
            <p:nvPr/>
          </p:nvSpPr>
          <p:spPr>
            <a:xfrm>
              <a:off x="6915941" y="5742789"/>
              <a:ext cx="1698588" cy="57194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ru-RU" sz="2200" b="1" spc="36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ОСМП</a:t>
              </a:r>
              <a:endParaRPr lang="ru-RU" sz="2200" b="1" spc="3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000364" y="6047865"/>
            <a:ext cx="3091084" cy="424732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Учет оказанных услуг</a:t>
            </a:r>
            <a:endParaRPr lang="ru-RU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Rounded Rectangle 78"/>
          <p:cNvSpPr/>
          <p:nvPr/>
        </p:nvSpPr>
        <p:spPr bwMode="auto">
          <a:xfrm>
            <a:off x="3025123" y="1149046"/>
            <a:ext cx="2808000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Больничные листы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ounded Rectangle 78"/>
          <p:cNvSpPr/>
          <p:nvPr/>
        </p:nvSpPr>
        <p:spPr bwMode="auto">
          <a:xfrm>
            <a:off x="3025123" y="1772803"/>
            <a:ext cx="2808000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Лаборатория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Rounded Rectangle 78"/>
          <p:cNvSpPr/>
          <p:nvPr/>
        </p:nvSpPr>
        <p:spPr bwMode="auto">
          <a:xfrm>
            <a:off x="2596896" y="2396560"/>
            <a:ext cx="3664454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Функциональная  диагностика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Rounded Rectangle 78"/>
          <p:cNvSpPr/>
          <p:nvPr/>
        </p:nvSpPr>
        <p:spPr bwMode="auto">
          <a:xfrm>
            <a:off x="3025123" y="3020317"/>
            <a:ext cx="2808000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Рентгеноскопия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Rounded Rectangle 78"/>
          <p:cNvSpPr/>
          <p:nvPr/>
        </p:nvSpPr>
        <p:spPr bwMode="auto">
          <a:xfrm>
            <a:off x="3025123" y="3644074"/>
            <a:ext cx="2808000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Мед. статистика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Rounded Rectangle 78"/>
          <p:cNvSpPr/>
          <p:nvPr/>
        </p:nvSpPr>
        <p:spPr bwMode="auto">
          <a:xfrm>
            <a:off x="3025123" y="4267831"/>
            <a:ext cx="2808000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Расчеты  безналичные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" name="Rounded Rectangle 78"/>
          <p:cNvSpPr/>
          <p:nvPr/>
        </p:nvSpPr>
        <p:spPr bwMode="auto">
          <a:xfrm>
            <a:off x="3040620" y="4891588"/>
            <a:ext cx="2808000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Платежи  наличные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7" name="Rounded Rectangle 78"/>
          <p:cNvSpPr/>
          <p:nvPr/>
        </p:nvSpPr>
        <p:spPr bwMode="auto">
          <a:xfrm>
            <a:off x="3454142" y="5515342"/>
            <a:ext cx="1949962" cy="396000"/>
          </a:xfrm>
          <a:prstGeom prst="roundRect">
            <a:avLst>
              <a:gd name="adj" fmla="val 9033"/>
            </a:avLst>
          </a:prstGeom>
          <a:solidFill>
            <a:srgbClr val="001848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ctr" defTabSz="914063">
              <a:buNone/>
            </a:pPr>
            <a:r>
              <a:rPr lang="ru-RU" sz="2000" b="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Прейскуранты</a:t>
            </a:r>
            <a:endParaRPr lang="en-US" sz="2000" b="0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1" name="Рисунок 30" descr="aksi-clinic.png"/>
          <p:cNvPicPr>
            <a:picLocks noChangeAspect="1"/>
          </p:cNvPicPr>
          <p:nvPr/>
        </p:nvPicPr>
        <p:blipFill>
          <a:blip r:embed="rId5" cstate="email">
            <a:lum bright="20000"/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6861" y="-3169"/>
            <a:ext cx="992350" cy="960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86600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5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7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3" y="182257"/>
            <a:ext cx="8161154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sz="3800" dirty="0" smtClean="0"/>
              <a:t>AKSi</a:t>
            </a:r>
            <a:r>
              <a:rPr lang="ru-RU" sz="3800" dirty="0" smtClean="0"/>
              <a:t>-клиника</a:t>
            </a:r>
            <a:r>
              <a:rPr lang="ru-RU" b="0" dirty="0" smtClean="0">
                <a:solidFill>
                  <a:srgbClr val="C0C0C0"/>
                </a:solidFill>
                <a:effectLst/>
              </a:rPr>
              <a:t>  (3/3)</a:t>
            </a:r>
            <a:endParaRPr lang="ru-RU" b="0" dirty="0">
              <a:solidFill>
                <a:srgbClr val="C0C0C0"/>
              </a:solidFill>
              <a:effectLst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279541" y="4439652"/>
            <a:ext cx="3220183" cy="1973180"/>
            <a:chOff x="2961909" y="2683042"/>
            <a:chExt cx="3220183" cy="1973180"/>
          </a:xfrm>
        </p:grpSpPr>
        <p:sp>
          <p:nvSpPr>
            <p:cNvPr id="8" name="Shape 469017"/>
            <p:cNvSpPr>
              <a:spLocks noEditPoints="1" noChangeArrowheads="1"/>
            </p:cNvSpPr>
            <p:nvPr/>
          </p:nvSpPr>
          <p:spPr bwMode="auto">
            <a:xfrm rot="15603457">
              <a:off x="3585411" y="2059540"/>
              <a:ext cx="1973180" cy="322018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3 w 21600"/>
                <a:gd name="T25" fmla="*/ 5658 h 21600"/>
                <a:gd name="T26" fmla="*/ 20209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923A4D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ot="10800000"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</a:pPr>
              <a:endParaRPr lang="de-DE" sz="28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9" name="TextBox 469018"/>
            <p:cNvSpPr txBox="1">
              <a:spLocks noChangeArrowheads="1"/>
            </p:cNvSpPr>
            <p:nvPr/>
          </p:nvSpPr>
          <p:spPr bwMode="gray">
            <a:xfrm rot="20566945">
              <a:off x="3149327" y="3414122"/>
              <a:ext cx="2383346" cy="58477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многопрофильный </a:t>
              </a:r>
              <a:b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</a:br>
              <a:r>
                <a:rPr lang="ru-RU" sz="2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медцентр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468559" y="2770777"/>
            <a:ext cx="2514890" cy="1605196"/>
            <a:chOff x="3401180" y="2934407"/>
            <a:chExt cx="2514890" cy="1605196"/>
          </a:xfrm>
        </p:grpSpPr>
        <p:sp>
          <p:nvSpPr>
            <p:cNvPr id="12" name="Shape 469006"/>
            <p:cNvSpPr>
              <a:spLocks noEditPoints="1" noChangeArrowheads="1"/>
            </p:cNvSpPr>
            <p:nvPr/>
          </p:nvSpPr>
          <p:spPr bwMode="auto">
            <a:xfrm rot="5852964">
              <a:off x="3856027" y="2479560"/>
              <a:ext cx="1605196" cy="25148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91 w 21600"/>
                <a:gd name="T25" fmla="*/ 7714 h 21600"/>
                <a:gd name="T26" fmla="*/ 19164 w 21600"/>
                <a:gd name="T27" fmla="*/ 202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b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ot="10800000"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</a:pPr>
              <a:endParaRPr lang="de-DE" sz="32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13" name="TextBox 469018"/>
            <p:cNvSpPr txBox="1">
              <a:spLocks noChangeArrowheads="1"/>
            </p:cNvSpPr>
            <p:nvPr/>
          </p:nvSpPr>
          <p:spPr bwMode="gray">
            <a:xfrm rot="20566945">
              <a:off x="3937432" y="3487084"/>
              <a:ext cx="1342227" cy="34471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санаторий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540620" y="1067139"/>
            <a:ext cx="4031243" cy="1416660"/>
            <a:chOff x="2540620" y="1067139"/>
            <a:chExt cx="4031243" cy="1416660"/>
          </a:xfrm>
        </p:grpSpPr>
        <p:sp>
          <p:nvSpPr>
            <p:cNvPr id="15" name="Shape 469001"/>
            <p:cNvSpPr>
              <a:spLocks noEditPoints="1" noChangeArrowheads="1"/>
            </p:cNvSpPr>
            <p:nvPr/>
          </p:nvSpPr>
          <p:spPr bwMode="auto">
            <a:xfrm rot="20427813">
              <a:off x="3077484" y="1067139"/>
              <a:ext cx="2989031" cy="14166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8 w 21600"/>
                <a:gd name="T25" fmla="*/ 2559 h 21600"/>
                <a:gd name="T26" fmla="*/ 16127 w 21600"/>
                <a:gd name="T27" fmla="*/ 1955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3333FF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b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 anchorCtr="1"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</a:pPr>
              <a:endParaRPr lang="de-DE" sz="32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16" name="TextBox 469018"/>
            <p:cNvSpPr txBox="1">
              <a:spLocks noChangeArrowheads="1"/>
            </p:cNvSpPr>
            <p:nvPr/>
          </p:nvSpPr>
          <p:spPr bwMode="gray">
            <a:xfrm rot="20390591">
              <a:off x="2540620" y="1553745"/>
              <a:ext cx="4031243" cy="34471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частный  медкабинет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199024" y="937332"/>
            <a:ext cx="2662862" cy="1991113"/>
            <a:chOff x="6199024" y="937332"/>
            <a:chExt cx="2662862" cy="1991113"/>
          </a:xfrm>
        </p:grpSpPr>
        <p:sp>
          <p:nvSpPr>
            <p:cNvPr id="19" name="Shape 469026"/>
            <p:cNvSpPr>
              <a:spLocks noEditPoints="1" noChangeArrowheads="1"/>
            </p:cNvSpPr>
            <p:nvPr/>
          </p:nvSpPr>
          <p:spPr bwMode="auto">
            <a:xfrm rot="5752018">
              <a:off x="6534898" y="601458"/>
              <a:ext cx="1991113" cy="2662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90 w 21600"/>
                <a:gd name="T25" fmla="*/ 7717 h 21600"/>
                <a:gd name="T26" fmla="*/ 19158 w 21600"/>
                <a:gd name="T27" fmla="*/ 2023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336699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b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</a:pPr>
              <a:endParaRPr lang="de-DE" sz="28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20" name="TextBox 469018"/>
            <p:cNvSpPr txBox="1">
              <a:spLocks noChangeArrowheads="1"/>
            </p:cNvSpPr>
            <p:nvPr/>
          </p:nvSpPr>
          <p:spPr bwMode="gray">
            <a:xfrm rot="20566945">
              <a:off x="6558929" y="1778745"/>
              <a:ext cx="1701235" cy="34471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стоматология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126426" y="3025866"/>
            <a:ext cx="2747787" cy="1754222"/>
            <a:chOff x="6126426" y="3025866"/>
            <a:chExt cx="2747787" cy="1754222"/>
          </a:xfrm>
        </p:grpSpPr>
        <p:sp>
          <p:nvSpPr>
            <p:cNvPr id="22" name="Shape 469022"/>
            <p:cNvSpPr>
              <a:spLocks noEditPoints="1" noChangeArrowheads="1"/>
            </p:cNvSpPr>
            <p:nvPr/>
          </p:nvSpPr>
          <p:spPr bwMode="auto">
            <a:xfrm rot="15847982" flipH="1">
              <a:off x="6623209" y="2529083"/>
              <a:ext cx="1754222" cy="27477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70 w 21600"/>
                <a:gd name="T25" fmla="*/ 7721 h 21600"/>
                <a:gd name="T26" fmla="*/ 19148 w 21600"/>
                <a:gd name="T27" fmla="*/ 2024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663300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b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</a:pPr>
              <a:endParaRPr lang="de-DE" sz="32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23" name="TextBox 469018"/>
            <p:cNvSpPr txBox="1">
              <a:spLocks noChangeArrowheads="1"/>
            </p:cNvSpPr>
            <p:nvPr/>
          </p:nvSpPr>
          <p:spPr bwMode="gray">
            <a:xfrm rot="20566945">
              <a:off x="6839206" y="3706962"/>
              <a:ext cx="1361271" cy="34471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диспансер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063917" y="4841507"/>
            <a:ext cx="2892760" cy="1674796"/>
            <a:chOff x="6063917" y="4841507"/>
            <a:chExt cx="2892760" cy="1674796"/>
          </a:xfrm>
        </p:grpSpPr>
        <p:sp>
          <p:nvSpPr>
            <p:cNvPr id="26" name="Shape 469003"/>
            <p:cNvSpPr>
              <a:spLocks noEditPoints="1" noChangeArrowheads="1"/>
            </p:cNvSpPr>
            <p:nvPr/>
          </p:nvSpPr>
          <p:spPr bwMode="auto">
            <a:xfrm rot="16200000">
              <a:off x="6672899" y="4232525"/>
              <a:ext cx="1674796" cy="28927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66 w 21600"/>
                <a:gd name="T25" fmla="*/ 5671 h 21600"/>
                <a:gd name="T26" fmla="*/ 20213 w 21600"/>
                <a:gd name="T27" fmla="*/ 1597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618100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ot="10800000"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</a:pPr>
              <a:endParaRPr lang="de-DE" sz="28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27" name="TextBox 469018"/>
            <p:cNvSpPr txBox="1">
              <a:spLocks noChangeArrowheads="1"/>
            </p:cNvSpPr>
            <p:nvPr/>
          </p:nvSpPr>
          <p:spPr bwMode="gray">
            <a:xfrm rot="20566945">
              <a:off x="6639528" y="5360968"/>
              <a:ext cx="1731115" cy="5909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медицинский</a:t>
              </a:r>
              <a:b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</a:b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вуз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74662" y="2663994"/>
            <a:ext cx="2673700" cy="1870364"/>
            <a:chOff x="374662" y="2663994"/>
            <a:chExt cx="2673700" cy="1870364"/>
          </a:xfrm>
        </p:grpSpPr>
        <p:sp>
          <p:nvSpPr>
            <p:cNvPr id="30" name="Shape 469032"/>
            <p:cNvSpPr>
              <a:spLocks noEditPoints="1" noChangeArrowheads="1"/>
            </p:cNvSpPr>
            <p:nvPr/>
          </p:nvSpPr>
          <p:spPr bwMode="auto">
            <a:xfrm rot="4487856" flipH="1">
              <a:off x="776330" y="2262326"/>
              <a:ext cx="1870364" cy="26737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75 w 21600"/>
                <a:gd name="T25" fmla="*/ 7726 h 21600"/>
                <a:gd name="T26" fmla="*/ 19152 w 21600"/>
                <a:gd name="T27" fmla="*/ 2024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9E4F00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b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ot="10800000"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</a:pPr>
              <a:endParaRPr lang="de-DE" sz="28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32" name="TextBox 469018"/>
            <p:cNvSpPr txBox="1">
              <a:spLocks noChangeArrowheads="1"/>
            </p:cNvSpPr>
            <p:nvPr/>
          </p:nvSpPr>
          <p:spPr bwMode="gray">
            <a:xfrm rot="20566945">
              <a:off x="1039491" y="3434419"/>
              <a:ext cx="1346844" cy="34471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стационар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76213" y="4547286"/>
            <a:ext cx="3115627" cy="1993242"/>
            <a:chOff x="176213" y="4547286"/>
            <a:chExt cx="3115627" cy="1993242"/>
          </a:xfrm>
        </p:grpSpPr>
        <p:sp>
          <p:nvSpPr>
            <p:cNvPr id="34" name="Shape 469009"/>
            <p:cNvSpPr>
              <a:spLocks noEditPoints="1" noChangeArrowheads="1"/>
            </p:cNvSpPr>
            <p:nvPr/>
          </p:nvSpPr>
          <p:spPr bwMode="auto">
            <a:xfrm>
              <a:off x="176213" y="4547286"/>
              <a:ext cx="3115627" cy="199324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84 w 21600"/>
                <a:gd name="T25" fmla="*/ 6749 h 21600"/>
                <a:gd name="T26" fmla="*/ 16178 w 21600"/>
                <a:gd name="T27" fmla="*/ 2043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2B4943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b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  <a:buNone/>
              </a:pPr>
              <a:endParaRPr lang="de-DE" sz="28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35" name="TextBox 469018"/>
            <p:cNvSpPr txBox="1">
              <a:spLocks noChangeArrowheads="1"/>
            </p:cNvSpPr>
            <p:nvPr/>
          </p:nvSpPr>
          <p:spPr bwMode="gray">
            <a:xfrm rot="20566945">
              <a:off x="775981" y="5248774"/>
              <a:ext cx="1642502" cy="5909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онлайновая</a:t>
              </a:r>
              <a:b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</a:b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регистратура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76213" y="931579"/>
            <a:ext cx="2767688" cy="1696118"/>
            <a:chOff x="176213" y="931579"/>
            <a:chExt cx="2767688" cy="1696118"/>
          </a:xfrm>
        </p:grpSpPr>
        <p:sp>
          <p:nvSpPr>
            <p:cNvPr id="37" name="Shape 469014"/>
            <p:cNvSpPr>
              <a:spLocks noEditPoints="1" noChangeArrowheads="1"/>
            </p:cNvSpPr>
            <p:nvPr/>
          </p:nvSpPr>
          <p:spPr bwMode="auto">
            <a:xfrm rot="10800000">
              <a:off x="176213" y="931579"/>
              <a:ext cx="2767688" cy="1696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8 w 21600"/>
                <a:gd name="T25" fmla="*/ 2559 h 21600"/>
                <a:gd name="T26" fmla="*/ 16127 w 21600"/>
                <a:gd name="T27" fmla="*/ 1955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009200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b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 anchorCtr="1">
              <a:flatTx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30000"/>
                </a:spcBef>
                <a:buNone/>
              </a:pPr>
              <a:endParaRPr lang="de-DE" sz="3200">
                <a:solidFill>
                  <a:srgbClr val="FFFFFF"/>
                </a:solidFill>
                <a:effectLst/>
                <a:latin typeface="Segoe Semibold" pitchFamily="34" charset="0"/>
              </a:endParaRPr>
            </a:p>
          </p:txBody>
        </p:sp>
        <p:sp>
          <p:nvSpPr>
            <p:cNvPr id="38" name="TextBox 469018"/>
            <p:cNvSpPr txBox="1">
              <a:spLocks noChangeArrowheads="1"/>
            </p:cNvSpPr>
            <p:nvPr/>
          </p:nvSpPr>
          <p:spPr bwMode="gray">
            <a:xfrm rot="20566945">
              <a:off x="742141" y="1546878"/>
              <a:ext cx="1667829" cy="34471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eaLnBrk="0" fontAlgn="base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rgbClr val="FF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30000"/>
                </a:spcBef>
                <a:buNone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поликлиника</a:t>
              </a:r>
              <a:endPara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39" name="Рисунок 38" descr="aksi-clinic.png"/>
          <p:cNvPicPr>
            <a:picLocks noChangeAspect="1"/>
          </p:cNvPicPr>
          <p:nvPr/>
        </p:nvPicPr>
        <p:blipFill>
          <a:blip r:embed="rId2" cstate="email">
            <a:lum bright="2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6861" y="-3169"/>
            <a:ext cx="992350" cy="960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725728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3" y="182257"/>
            <a:ext cx="8161154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sz="3800" dirty="0" smtClean="0"/>
              <a:t>AKSi</a:t>
            </a:r>
            <a:r>
              <a:rPr lang="ru-RU" sz="3800" dirty="0" smtClean="0"/>
              <a:t>-регион</a:t>
            </a:r>
            <a:endParaRPr lang="ru-RU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28" name="Picture 3" descr="empty blue rectangle"/>
          <p:cNvPicPr>
            <a:picLocks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  <a:buSzPct val="80000"/>
              <a:buBlip>
                <a:blip r:embed="rId4"/>
              </a:buBlip>
            </a:pPr>
            <a:r>
              <a:rPr lang="ru-RU" sz="2700" b="1" kern="0" dirty="0">
                <a:solidFill>
                  <a:schemeClr val="tx1"/>
                </a:solidFill>
                <a:latin typeface="Calibri" pitchFamily="34" charset="0"/>
              </a:rPr>
              <a:t>региональная медицинская информационная система</a:t>
            </a:r>
          </a:p>
          <a:p>
            <a:pPr marL="742950" lvl="1" indent="-285750">
              <a:spcBef>
                <a:spcPts val="1200"/>
              </a:spcBef>
              <a:buSzPct val="80000"/>
              <a:buBlip>
                <a:blip r:embed="rId4"/>
              </a:buBlip>
            </a:pPr>
            <a:r>
              <a:rPr lang="ru-RU" sz="2700" b="1" kern="0" dirty="0">
                <a:solidFill>
                  <a:schemeClr val="tx1"/>
                </a:solidFill>
                <a:latin typeface="Calibri" pitchFamily="34" charset="0"/>
              </a:rPr>
              <a:t>комплексное решение для управления здравоохранением региона</a:t>
            </a:r>
          </a:p>
          <a:p>
            <a:pPr marL="742950" lvl="1" indent="-285750">
              <a:spcBef>
                <a:spcPts val="1200"/>
              </a:spcBef>
              <a:buSzPct val="80000"/>
              <a:buBlip>
                <a:blip r:embed="rId4"/>
              </a:buBlip>
            </a:pPr>
            <a:r>
              <a:rPr lang="ru-RU" sz="2700" b="1" kern="0" dirty="0">
                <a:solidFill>
                  <a:schemeClr val="tx1"/>
                </a:solidFill>
                <a:latin typeface="Calibri" pitchFamily="34" charset="0"/>
              </a:rPr>
              <a:t>консолидация, многопараметрический и многомерный анализ и обработка </a:t>
            </a:r>
            <a:r>
              <a:rPr lang="ru-RU" sz="2700" b="1" kern="0" dirty="0" smtClean="0">
                <a:solidFill>
                  <a:schemeClr val="tx1"/>
                </a:solidFill>
                <a:latin typeface="Calibri" pitchFamily="34" charset="0"/>
              </a:rPr>
              <a:t>информации</a:t>
            </a:r>
          </a:p>
          <a:p>
            <a:pPr marL="742950" lvl="1" indent="-285750">
              <a:spcBef>
                <a:spcPts val="1200"/>
              </a:spcBef>
              <a:buSzPct val="80000"/>
              <a:buBlip>
                <a:blip r:embed="rId4"/>
              </a:buBlip>
            </a:pPr>
            <a:r>
              <a:rPr lang="ru-RU" sz="2700" b="1" kern="0" dirty="0" smtClean="0">
                <a:solidFill>
                  <a:schemeClr val="tx1"/>
                </a:solidFill>
                <a:latin typeface="Calibri" pitchFamily="34" charset="0"/>
              </a:rPr>
              <a:t>поддержка </a:t>
            </a:r>
            <a:r>
              <a:rPr lang="ru-RU" sz="2700" b="1" kern="0" dirty="0">
                <a:solidFill>
                  <a:schemeClr val="tx1"/>
                </a:solidFill>
                <a:latin typeface="Calibri" pitchFamily="34" charset="0"/>
              </a:rPr>
              <a:t>реестров населения и медицинских работников, паспортизация ЛПУ, настраиваемый генератор отчетов</a:t>
            </a:r>
          </a:p>
          <a:p>
            <a:pPr marL="742950" lvl="1" indent="-285750">
              <a:spcBef>
                <a:spcPts val="1200"/>
              </a:spcBef>
              <a:buSzPct val="80000"/>
              <a:buBlip>
                <a:blip r:embed="rId4"/>
              </a:buBlip>
            </a:pPr>
            <a:r>
              <a:rPr lang="ru-RU" sz="2700" b="1" kern="0" dirty="0">
                <a:solidFill>
                  <a:schemeClr val="tx1"/>
                </a:solidFill>
                <a:latin typeface="Calibri" pitchFamily="34" charset="0"/>
              </a:rPr>
              <a:t>интеграционные мосты с </a:t>
            </a:r>
            <a:r>
              <a:rPr lang="ru-RU" sz="2700" b="1" kern="0" dirty="0" smtClean="0">
                <a:solidFill>
                  <a:schemeClr val="tx1"/>
                </a:solidFill>
                <a:latin typeface="Calibri" pitchFamily="34" charset="0"/>
              </a:rPr>
              <a:t>другими информационными </a:t>
            </a:r>
            <a:r>
              <a:rPr lang="ru-RU" sz="2700" b="1" kern="0" dirty="0">
                <a:solidFill>
                  <a:schemeClr val="tx1"/>
                </a:solidFill>
                <a:latin typeface="Calibri" pitchFamily="34" charset="0"/>
              </a:rPr>
              <a:t>системами </a:t>
            </a:r>
            <a:r>
              <a:rPr lang="ru-RU" sz="2700" b="1" kern="0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ru-RU" sz="2700" b="1" kern="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700" b="1" kern="0" dirty="0" smtClean="0">
                <a:solidFill>
                  <a:schemeClr val="tx1"/>
                </a:solidFill>
                <a:latin typeface="Calibri" pitchFamily="34" charset="0"/>
              </a:rPr>
              <a:t>(</a:t>
            </a:r>
            <a:r>
              <a:rPr lang="ru-RU" sz="2700" b="1" kern="0" dirty="0">
                <a:solidFill>
                  <a:schemeClr val="tx1"/>
                </a:solidFill>
                <a:latin typeface="Calibri" pitchFamily="34" charset="0"/>
              </a:rPr>
              <a:t>управляемыми и управляющими)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978" y="84574"/>
            <a:ext cx="758439" cy="8478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90078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3" y="182257"/>
            <a:ext cx="8161154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sz="3800" dirty="0" smtClean="0"/>
              <a:t>AKSi</a:t>
            </a:r>
            <a:r>
              <a:rPr lang="ru-RU" sz="3800" dirty="0" smtClean="0"/>
              <a:t>-регистратура</a:t>
            </a:r>
            <a:endParaRPr lang="ru-RU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28" name="Picture 3" descr="empty blue rectangle"/>
          <p:cNvPicPr>
            <a:picLocks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электронная запись пациентов на прием к врачу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онлайновая версия и версия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для 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информационных киосков (</a:t>
            </a:r>
            <a:r>
              <a:rPr lang="ru-RU" sz="2900" b="1" kern="0" dirty="0" err="1">
                <a:solidFill>
                  <a:schemeClr val="tx1"/>
                </a:solidFill>
                <a:latin typeface="Calibri" pitchFamily="34" charset="0"/>
              </a:rPr>
              <a:t>инфоматов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, терминалов)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специализированный формат: запись на прием осуществляют сотрудники </a:t>
            </a:r>
            <a:r>
              <a:rPr lang="ru-RU" sz="2900" b="1" kern="0" dirty="0" err="1">
                <a:solidFill>
                  <a:schemeClr val="tx1"/>
                </a:solidFill>
                <a:latin typeface="Calibri" pitchFamily="34" charset="0"/>
              </a:rPr>
              <a:t>колл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-центров страховых компаний, органов социальной защиты, других ЛПУ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универсальный формат: возможность записи предоставлена всем заинтересованным лицам, включая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пациентов</a:t>
            </a:r>
            <a:endParaRPr lang="ru-RU" sz="2900" b="1" kern="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726" y="75126"/>
            <a:ext cx="812691" cy="7651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42537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3" y="182257"/>
            <a:ext cx="8161154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sz="3800" dirty="0" smtClean="0"/>
              <a:t>AKSi</a:t>
            </a:r>
            <a:r>
              <a:rPr lang="ru-RU" sz="3800" dirty="0" smtClean="0"/>
              <a:t>-киоск</a:t>
            </a:r>
            <a:endParaRPr lang="ru-RU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28" name="Picture 3" descr="empty blue rectangle"/>
          <p:cNvPicPr>
            <a:picLocks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полная автоматизация самостоятельной записи пациентов на прием к врачу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эффективная интеграция с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онлайновой версией МИС 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AKSi-регистратура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разнообразные варианты исполнения киосков, включая напольное и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навесное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избавление пациентов от очередей,</a:t>
            </a:r>
            <a:b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а </a:t>
            </a: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медицинских работников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— от рутины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существенное повышение пропускной способности регистратуры ЛПУ</a:t>
            </a:r>
            <a:endParaRPr lang="ru-RU" sz="2900" b="1" kern="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" name="Группа 1"/>
          <p:cNvGrpSpPr>
            <a:grpSpLocks noChangeAspect="1"/>
          </p:cNvGrpSpPr>
          <p:nvPr/>
        </p:nvGrpSpPr>
        <p:grpSpPr>
          <a:xfrm>
            <a:off x="8399326" y="-4827"/>
            <a:ext cx="703236" cy="878820"/>
            <a:chOff x="287469" y="3375188"/>
            <a:chExt cx="627889" cy="78466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469" y="3443569"/>
              <a:ext cx="627889" cy="716281"/>
            </a:xfrm>
            <a:prstGeom prst="rect">
              <a:avLst/>
            </a:prstGeom>
          </p:spPr>
        </p:pic>
        <p:pic>
          <p:nvPicPr>
            <p:cNvPr id="9" name="Picture 3" descr="D:\igor\сайт\Новые разделы\kiosk5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642" y="3375188"/>
              <a:ext cx="488302" cy="70719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992982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328710" y="439462"/>
            <a:ext cx="792961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3343" y="182257"/>
            <a:ext cx="8161154" cy="6000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sz="3800" dirty="0" smtClean="0"/>
              <a:t>AKSi</a:t>
            </a:r>
            <a:r>
              <a:rPr lang="ru-RU" sz="3800" dirty="0" smtClean="0"/>
              <a:t>-коннект</a:t>
            </a:r>
            <a:endParaRPr lang="ru-RU" b="0" dirty="0">
              <a:solidFill>
                <a:srgbClr val="C0C0C0"/>
              </a:solidFill>
              <a:effectLst/>
            </a:endParaRPr>
          </a:p>
        </p:txBody>
      </p:sp>
      <p:pic>
        <p:nvPicPr>
          <p:cNvPr id="28" name="Picture 3" descr="empty blue rectangle"/>
          <p:cNvPicPr>
            <a:picLocks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6200000">
            <a:off x="1829805" y="-795416"/>
            <a:ext cx="5484397" cy="91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0" y="1259999"/>
            <a:ext cx="8956800" cy="51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набор инструментальных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средств</a:t>
            </a:r>
            <a:endParaRPr lang="ru-RU" sz="2900" b="1" kern="0" dirty="0">
              <a:solidFill>
                <a:schemeClr val="tx1"/>
              </a:solidFill>
              <a:latin typeface="Calibri" pitchFamily="34" charset="0"/>
            </a:endParaRP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>
                <a:solidFill>
                  <a:schemeClr val="tx1"/>
                </a:solidFill>
                <a:latin typeface="Calibri" pitchFamily="34" charset="0"/>
              </a:rPr>
              <a:t>унификация и консолидация потоков информации, циркулирующей между </a:t>
            </a: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ЛПУ</a:t>
            </a:r>
            <a:endParaRPr lang="ru-RU" sz="2900" b="1" kern="0" dirty="0">
              <a:solidFill>
                <a:schemeClr val="tx1"/>
              </a:solidFill>
              <a:latin typeface="Calibri" pitchFamily="34" charset="0"/>
            </a:endParaRP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поддержка отраслевых стандартов (отечественных и международных)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совместимость с МИС, уже эксплуатируемыми </a:t>
            </a:r>
            <a:b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в ЛПУ региона</a:t>
            </a:r>
          </a:p>
          <a:p>
            <a:pPr marL="742950" lvl="1" indent="-285750">
              <a:spcBef>
                <a:spcPts val="1800"/>
              </a:spcBef>
              <a:buSzPct val="80000"/>
              <a:buBlip>
                <a:blip r:embed="rId4"/>
              </a:buBlip>
            </a:pPr>
            <a:r>
              <a:rPr lang="ru-RU" sz="2900" b="1" kern="0" dirty="0" smtClean="0">
                <a:solidFill>
                  <a:schemeClr val="tx1"/>
                </a:solidFill>
                <a:latin typeface="Calibri" pitchFamily="34" charset="0"/>
              </a:rPr>
              <a:t>эффективный обмен данными с другими региональными и федеральными информационными системами</a:t>
            </a:r>
          </a:p>
        </p:txBody>
      </p:sp>
      <p:pic>
        <p:nvPicPr>
          <p:cNvPr id="7" name="Picture 3" descr="D:\igor\zagot\pir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649" y="51864"/>
            <a:ext cx="922385" cy="835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099385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p" bldLvl="2"/>
    </p:bldLst>
  </p:timing>
</p:sld>
</file>

<file path=ppt/theme/theme1.xml><?xml version="1.0" encoding="utf-8"?>
<a:theme xmlns:a="http://schemas.openxmlformats.org/drawingml/2006/main" name="Инновации для развития">
  <a:themeElements>
    <a:clrScheme name="Инновации для развития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Инновации для развития">
      <a:majorFont>
        <a:latin typeface="Segoe Semibold"/>
        <a:ea typeface=""/>
        <a:cs typeface=""/>
      </a:majorFont>
      <a:minorFont>
        <a:latin typeface="Sego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6E0023"/>
          </a:buClr>
          <a:buSzTx/>
          <a:buFont typeface="Wingdings 2" pitchFamily="18" charset="2"/>
          <a:buChar char="¢"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Sego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6E0023"/>
          </a:buClr>
          <a:buSzTx/>
          <a:buFont typeface="Wingdings 2" pitchFamily="18" charset="2"/>
          <a:buChar char="¢"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Segoe" pitchFamily="34" charset="0"/>
          </a:defRPr>
        </a:defPPr>
      </a:lstStyle>
    </a:lnDef>
  </a:objectDefaults>
  <a:extraClrSchemeLst>
    <a:extraClrScheme>
      <a:clrScheme name="Инновации для развити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новации для развити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новации для развити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новации для развити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новации для развити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новации для развити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новации для развити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новации для развити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новации для развити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новации для развити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новации для развити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новации для развити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врачи</Template>
  <TotalTime>6079</TotalTime>
  <Words>410</Words>
  <Application>Microsoft Office PowerPoint</Application>
  <PresentationFormat>Экран (4:3)</PresentationFormat>
  <Paragraphs>105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Инновации для развития</vt:lpstr>
      <vt:lpstr>Формула</vt:lpstr>
      <vt:lpstr>Слайд 1</vt:lpstr>
      <vt:lpstr>АКСИМЕД:  что нового  за год</vt:lpstr>
      <vt:lpstr>AKSi-клиника  (1/3)</vt:lpstr>
      <vt:lpstr>AKSi-клиника  (2/3)</vt:lpstr>
      <vt:lpstr>AKSi-клиника  (3/3)</vt:lpstr>
      <vt:lpstr>AKSi-регион</vt:lpstr>
      <vt:lpstr>AKSi-регистратура</vt:lpstr>
      <vt:lpstr>AKSi-киоск</vt:lpstr>
      <vt:lpstr>AKSi-коннект</vt:lpstr>
      <vt:lpstr>Основные отличия стратегии  АКСИМЕД</vt:lpstr>
      <vt:lpstr>Направления применения решений  АКСИМЕД  (1/2)</vt:lpstr>
      <vt:lpstr>Направления применения решений  АКСИМЕД  (2/2)</vt:lpstr>
      <vt:lpstr>Комплексное использование решений АКСИМЕД</vt:lpstr>
      <vt:lpstr>Региональные тендеры по информатизации</vt:lpstr>
      <vt:lpstr>Приглашаем  на стенд   А-03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Event Name Here</dc:subject>
  <dc:creator>Administrator</dc:creator>
  <cp:lastModifiedBy>Михаил</cp:lastModifiedBy>
  <cp:revision>468</cp:revision>
  <dcterms:created xsi:type="dcterms:W3CDTF">2008-09-22T06:24:50Z</dcterms:created>
  <dcterms:modified xsi:type="dcterms:W3CDTF">2012-04-23T07:59:06Z</dcterms:modified>
  <cp:contentStatus/>
</cp:coreProperties>
</file>