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wdp" ContentType="image/vnd.ms-photo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28"/>
  </p:notesMasterIdLst>
  <p:sldIdLst>
    <p:sldId id="256" r:id="rId3"/>
    <p:sldId id="343" r:id="rId4"/>
    <p:sldId id="344" r:id="rId5"/>
    <p:sldId id="266" r:id="rId6"/>
    <p:sldId id="287" r:id="rId7"/>
    <p:sldId id="294" r:id="rId8"/>
    <p:sldId id="327" r:id="rId9"/>
    <p:sldId id="328" r:id="rId10"/>
    <p:sldId id="279" r:id="rId11"/>
    <p:sldId id="316" r:id="rId12"/>
    <p:sldId id="345" r:id="rId13"/>
    <p:sldId id="305" r:id="rId14"/>
    <p:sldId id="292" r:id="rId15"/>
    <p:sldId id="312" r:id="rId16"/>
    <p:sldId id="298" r:id="rId17"/>
    <p:sldId id="346" r:id="rId18"/>
    <p:sldId id="324" r:id="rId19"/>
    <p:sldId id="301" r:id="rId20"/>
    <p:sldId id="350" r:id="rId21"/>
    <p:sldId id="347" r:id="rId22"/>
    <p:sldId id="348" r:id="rId23"/>
    <p:sldId id="349" r:id="rId24"/>
    <p:sldId id="269" r:id="rId25"/>
    <p:sldId id="341" r:id="rId26"/>
    <p:sldId id="319" r:id="rId27"/>
  </p:sldIdLst>
  <p:sldSz cx="9144000" cy="6858000" type="screen4x3"/>
  <p:notesSz cx="6800850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3318" y="-72"/>
      </p:cViewPr>
      <p:guideLst>
        <p:guide orient="horz" pos="3109"/>
        <p:guide pos="21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7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291EA6-3228-4845-98F3-2AB8FD5FABFB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7032744-FFD3-4DC2-8DF0-DF9C374F6324}">
      <dgm:prSet phldrT="[Текст]" custT="1"/>
      <dgm:spPr>
        <a:effectLst>
          <a:softEdge rad="31750"/>
        </a:effectLst>
      </dgm:spPr>
      <dgm:t>
        <a:bodyPr/>
        <a:lstStyle/>
        <a:p>
          <a:pPr marL="225425" indent="0" algn="l"/>
          <a:r>
            <a:rPr lang="ru-RU" sz="1600" dirty="0" smtClean="0"/>
            <a:t>Мы готовы делиться компетенцией через специально построенный центр поддержки, в которые могут обращаться все авторизованные пользователи, начиная с </a:t>
          </a:r>
          <a:r>
            <a:rPr lang="en-US" sz="1600" dirty="0" smtClean="0"/>
            <a:t>IT-</a:t>
          </a:r>
          <a:r>
            <a:rPr lang="ru-RU" sz="1600" dirty="0" smtClean="0"/>
            <a:t>специалистов и заканчивая конечными пользователями, в режиме 24/7 по бесплатному федеральному телефону поддержки, </a:t>
          </a:r>
          <a:r>
            <a:rPr lang="en-US" sz="1600" dirty="0" smtClean="0"/>
            <a:t>Help Desk </a:t>
          </a:r>
          <a:r>
            <a:rPr lang="ru-RU" sz="1600" dirty="0" smtClean="0"/>
            <a:t>и в режиме видеоконференции.</a:t>
          </a:r>
          <a:endParaRPr lang="ru-RU" sz="1600" dirty="0"/>
        </a:p>
      </dgm:t>
    </dgm:pt>
    <dgm:pt modelId="{A97188C2-B7DC-4DE9-AC6C-863A670E63D5}" type="parTrans" cxnId="{9CB6CBF6-156B-4438-9BE4-2CE8C8BEFE4F}">
      <dgm:prSet/>
      <dgm:spPr/>
      <dgm:t>
        <a:bodyPr/>
        <a:lstStyle/>
        <a:p>
          <a:endParaRPr lang="ru-RU"/>
        </a:p>
      </dgm:t>
    </dgm:pt>
    <dgm:pt modelId="{93DEB6B6-7633-49F0-8168-D2E9D3673BD5}" type="sibTrans" cxnId="{9CB6CBF6-156B-4438-9BE4-2CE8C8BEFE4F}">
      <dgm:prSet/>
      <dgm:spPr/>
      <dgm:t>
        <a:bodyPr/>
        <a:lstStyle/>
        <a:p>
          <a:endParaRPr lang="ru-RU"/>
        </a:p>
      </dgm:t>
    </dgm:pt>
    <dgm:pt modelId="{D62F47AD-2BD5-460B-B7D6-E4E2E149691A}" type="pres">
      <dgm:prSet presAssocID="{39291EA6-3228-4845-98F3-2AB8FD5FABFB}" presName="diagram" presStyleCnt="0">
        <dgm:presLayoutVars>
          <dgm:dir/>
        </dgm:presLayoutVars>
      </dgm:prSet>
      <dgm:spPr/>
      <dgm:t>
        <a:bodyPr/>
        <a:lstStyle/>
        <a:p>
          <a:endParaRPr lang="ru-RU"/>
        </a:p>
      </dgm:t>
    </dgm:pt>
    <dgm:pt modelId="{3276345B-0FCE-4DA4-A9D1-3398E2144920}" type="pres">
      <dgm:prSet presAssocID="{E7032744-FFD3-4DC2-8DF0-DF9C374F6324}" presName="composite" presStyleCnt="0"/>
      <dgm:spPr/>
    </dgm:pt>
    <dgm:pt modelId="{F68EB9AF-B60B-41A2-82D3-31A2F9F2A4EB}" type="pres">
      <dgm:prSet presAssocID="{E7032744-FFD3-4DC2-8DF0-DF9C374F6324}" presName="Image" presStyleLbl="bgShp" presStyleIdx="0" presStyleCnt="1" custScaleX="95969" custScaleY="90079" custLinFactNeighborX="5199" custLinFactNeighborY="431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2000" b="-22000"/>
          </a:stretch>
        </a:blipFill>
      </dgm:spPr>
    </dgm:pt>
    <dgm:pt modelId="{DF7E7F0D-C79E-43FF-A3B0-CD9E8048DFBC}" type="pres">
      <dgm:prSet presAssocID="{E7032744-FFD3-4DC2-8DF0-DF9C374F6324}" presName="Parent" presStyleLbl="node0" presStyleIdx="0" presStyleCnt="1" custScaleX="119159" custScaleY="103561" custLinFactNeighborX="-8390" custLinFactNeighborY="69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ADDD41-B7E6-496F-98FB-FEFC953EAF09}" type="presOf" srcId="{E7032744-FFD3-4DC2-8DF0-DF9C374F6324}" destId="{DF7E7F0D-C79E-43FF-A3B0-CD9E8048DFBC}" srcOrd="0" destOrd="0" presId="urn:microsoft.com/office/officeart/2008/layout/BendingPictureCaption"/>
    <dgm:cxn modelId="{57E299C2-BD9B-4177-A549-6833524679C3}" type="presOf" srcId="{39291EA6-3228-4845-98F3-2AB8FD5FABFB}" destId="{D62F47AD-2BD5-460B-B7D6-E4E2E149691A}" srcOrd="0" destOrd="0" presId="urn:microsoft.com/office/officeart/2008/layout/BendingPictureCaption"/>
    <dgm:cxn modelId="{9CB6CBF6-156B-4438-9BE4-2CE8C8BEFE4F}" srcId="{39291EA6-3228-4845-98F3-2AB8FD5FABFB}" destId="{E7032744-FFD3-4DC2-8DF0-DF9C374F6324}" srcOrd="0" destOrd="0" parTransId="{A97188C2-B7DC-4DE9-AC6C-863A670E63D5}" sibTransId="{93DEB6B6-7633-49F0-8168-D2E9D3673BD5}"/>
    <dgm:cxn modelId="{D6415E61-CECD-4CDC-91F8-710CD860B939}" type="presParOf" srcId="{D62F47AD-2BD5-460B-B7D6-E4E2E149691A}" destId="{3276345B-0FCE-4DA4-A9D1-3398E2144920}" srcOrd="0" destOrd="0" presId="urn:microsoft.com/office/officeart/2008/layout/BendingPictureCaption"/>
    <dgm:cxn modelId="{13A8D0A5-D5C1-4CAA-B977-3FA6328AB0DF}" type="presParOf" srcId="{3276345B-0FCE-4DA4-A9D1-3398E2144920}" destId="{F68EB9AF-B60B-41A2-82D3-31A2F9F2A4EB}" srcOrd="0" destOrd="0" presId="urn:microsoft.com/office/officeart/2008/layout/BendingPictureCaption"/>
    <dgm:cxn modelId="{96439AC8-9C5B-441B-B00C-414E9BC646F9}" type="presParOf" srcId="{3276345B-0FCE-4DA4-A9D1-3398E2144920}" destId="{DF7E7F0D-C79E-43FF-A3B0-CD9E8048DFBC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291EA6-3228-4845-98F3-2AB8FD5FABFB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E5E38A2-6C7B-4FE7-99EA-4A286B3F7E2B}">
      <dgm:prSet phldrT="[Текст]" custT="1"/>
      <dgm:spPr/>
      <dgm:t>
        <a:bodyPr/>
        <a:lstStyle/>
        <a:p>
          <a:r>
            <a:rPr lang="ru-RU" sz="1400" dirty="0" smtClean="0"/>
            <a:t>Очное обучение в Москве в Учебном центре ПМТ</a:t>
          </a:r>
          <a:endParaRPr lang="ru-RU" sz="1400" dirty="0"/>
        </a:p>
      </dgm:t>
    </dgm:pt>
    <dgm:pt modelId="{66F3D877-0E50-4997-8820-1BD120A85B7A}" type="parTrans" cxnId="{3A962F09-76E4-4D4B-97D2-0DE501DCA082}">
      <dgm:prSet/>
      <dgm:spPr/>
      <dgm:t>
        <a:bodyPr/>
        <a:lstStyle/>
        <a:p>
          <a:endParaRPr lang="ru-RU"/>
        </a:p>
      </dgm:t>
    </dgm:pt>
    <dgm:pt modelId="{1008AF30-64AB-44F1-B6AA-94834287D54C}" type="sibTrans" cxnId="{3A962F09-76E4-4D4B-97D2-0DE501DCA082}">
      <dgm:prSet/>
      <dgm:spPr/>
      <dgm:t>
        <a:bodyPr/>
        <a:lstStyle/>
        <a:p>
          <a:endParaRPr lang="ru-RU"/>
        </a:p>
      </dgm:t>
    </dgm:pt>
    <dgm:pt modelId="{E7032744-FFD3-4DC2-8DF0-DF9C374F6324}">
      <dgm:prSet phldrT="[Текст]" custT="1"/>
      <dgm:spPr/>
      <dgm:t>
        <a:bodyPr/>
        <a:lstStyle/>
        <a:p>
          <a:r>
            <a:rPr lang="ru-RU" sz="1400" dirty="0" smtClean="0"/>
            <a:t>Очное обучение в регионе с опорой на сайт Учебного центра ПМТ</a:t>
          </a:r>
          <a:endParaRPr lang="ru-RU" sz="1400" dirty="0"/>
        </a:p>
      </dgm:t>
    </dgm:pt>
    <dgm:pt modelId="{A97188C2-B7DC-4DE9-AC6C-863A670E63D5}" type="parTrans" cxnId="{9CB6CBF6-156B-4438-9BE4-2CE8C8BEFE4F}">
      <dgm:prSet/>
      <dgm:spPr/>
      <dgm:t>
        <a:bodyPr/>
        <a:lstStyle/>
        <a:p>
          <a:endParaRPr lang="ru-RU"/>
        </a:p>
      </dgm:t>
    </dgm:pt>
    <dgm:pt modelId="{93DEB6B6-7633-49F0-8168-D2E9D3673BD5}" type="sibTrans" cxnId="{9CB6CBF6-156B-4438-9BE4-2CE8C8BEFE4F}">
      <dgm:prSet/>
      <dgm:spPr/>
      <dgm:t>
        <a:bodyPr/>
        <a:lstStyle/>
        <a:p>
          <a:endParaRPr lang="ru-RU"/>
        </a:p>
      </dgm:t>
    </dgm:pt>
    <dgm:pt modelId="{713783E7-95CB-4E72-BFF4-BD3C5EA74C13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400" dirty="0" smtClean="0"/>
            <a:t>Дистанционное самообучение неограниченного числа специалистов</a:t>
          </a:r>
          <a:endParaRPr lang="ru-RU" sz="1400" dirty="0"/>
        </a:p>
      </dgm:t>
    </dgm:pt>
    <dgm:pt modelId="{6E3A2DE5-C8E5-4F73-B22E-7626DC6C01FE}" type="parTrans" cxnId="{755ED2F4-76AE-4904-8C26-B1BB029B59E7}">
      <dgm:prSet/>
      <dgm:spPr/>
      <dgm:t>
        <a:bodyPr/>
        <a:lstStyle/>
        <a:p>
          <a:endParaRPr lang="ru-RU"/>
        </a:p>
      </dgm:t>
    </dgm:pt>
    <dgm:pt modelId="{CD37C110-7F1D-468D-9412-B8D27F718DCD}" type="sibTrans" cxnId="{755ED2F4-76AE-4904-8C26-B1BB029B59E7}">
      <dgm:prSet/>
      <dgm:spPr/>
      <dgm:t>
        <a:bodyPr/>
        <a:lstStyle/>
        <a:p>
          <a:endParaRPr lang="ru-RU"/>
        </a:p>
      </dgm:t>
    </dgm:pt>
    <dgm:pt modelId="{BE286307-7FE2-41ED-9189-8A20A3A54B9A}" type="pres">
      <dgm:prSet presAssocID="{39291EA6-3228-4845-98F3-2AB8FD5FABF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51D64C1-2995-4B0C-862D-A80BF2DD4636}" type="pres">
      <dgm:prSet presAssocID="{0E5E38A2-6C7B-4FE7-99EA-4A286B3F7E2B}" presName="composite" presStyleCnt="0"/>
      <dgm:spPr/>
    </dgm:pt>
    <dgm:pt modelId="{8E208E57-0296-4389-B24E-D00875CD54AB}" type="pres">
      <dgm:prSet presAssocID="{0E5E38A2-6C7B-4FE7-99EA-4A286B3F7E2B}" presName="rect1" presStyleLbl="bgImgPlace1" presStyleIdx="0" presStyleCnt="3" custScaleX="144909" custLinFactY="40010" custLinFactNeighborX="-8626" custLinFactNeighborY="10000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8000" b="-18000"/>
          </a:stretch>
        </a:blipFill>
      </dgm:spPr>
    </dgm:pt>
    <dgm:pt modelId="{E0CEE174-66D2-4C52-AF0B-1E5B2CCDD864}" type="pres">
      <dgm:prSet presAssocID="{0E5E38A2-6C7B-4FE7-99EA-4A286B3F7E2B}" presName="wedgeRectCallout1" presStyleLbl="node1" presStyleIdx="0" presStyleCnt="3" custLinFactY="200000" custLinFactNeighborX="-35147" custLinFactNeighborY="2010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D1CE2B-5E05-484B-B000-8BA709F91EA0}" type="pres">
      <dgm:prSet presAssocID="{1008AF30-64AB-44F1-B6AA-94834287D54C}" presName="sibTrans" presStyleCnt="0"/>
      <dgm:spPr/>
    </dgm:pt>
    <dgm:pt modelId="{5683C831-DCD3-48AD-9FF7-5D7916E9BE25}" type="pres">
      <dgm:prSet presAssocID="{E7032744-FFD3-4DC2-8DF0-DF9C374F6324}" presName="composite" presStyleCnt="0"/>
      <dgm:spPr/>
    </dgm:pt>
    <dgm:pt modelId="{1D33F087-5322-4E5F-B02B-F91466BBD566}" type="pres">
      <dgm:prSet presAssocID="{E7032744-FFD3-4DC2-8DF0-DF9C374F6324}" presName="rect1" presStyleLbl="bgImgPlace1" presStyleIdx="1" presStyleCnt="3" custScaleX="139647" custLinFactY="40010" custLinFactNeighborX="39819" custLinFactNeighborY="100000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3000" b="-13000"/>
          </a:stretch>
        </a:blipFill>
      </dgm:spPr>
    </dgm:pt>
    <dgm:pt modelId="{51AAEEB8-00BA-4C80-B35D-72F6E25133D3}" type="pres">
      <dgm:prSet presAssocID="{E7032744-FFD3-4DC2-8DF0-DF9C374F6324}" presName="wedgeRectCallout1" presStyleLbl="node1" presStyleIdx="1" presStyleCnt="3" custScaleX="133962" custLinFactY="200000" custLinFactNeighborX="46988" custLinFactNeighborY="2000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661A63-F9E3-4968-A4F2-0DBAAAFE4616}" type="pres">
      <dgm:prSet presAssocID="{93DEB6B6-7633-49F0-8168-D2E9D3673BD5}" presName="sibTrans" presStyleCnt="0"/>
      <dgm:spPr/>
    </dgm:pt>
    <dgm:pt modelId="{0E95A4F6-5455-4AC8-8CF4-11C2693BD461}" type="pres">
      <dgm:prSet presAssocID="{713783E7-95CB-4E72-BFF4-BD3C5EA74C13}" presName="composite" presStyleCnt="0"/>
      <dgm:spPr/>
    </dgm:pt>
    <dgm:pt modelId="{8142464A-D7B2-4CAB-BC01-33D4A20FEC99}" type="pres">
      <dgm:prSet presAssocID="{713783E7-95CB-4E72-BFF4-BD3C5EA74C13}" presName="rect1" presStyleLbl="bgImgPlace1" presStyleIdx="2" presStyleCnt="3" custScaleX="184094" custLinFactY="-34142" custLinFactNeighborX="-487" custLinFactNeighborY="-10000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1000" b="-21000"/>
          </a:stretch>
        </a:blipFill>
      </dgm:spPr>
    </dgm:pt>
    <dgm:pt modelId="{95D4C803-152E-4CD0-AA9D-18DE7809928C}" type="pres">
      <dgm:prSet presAssocID="{713783E7-95CB-4E72-BFF4-BD3C5EA74C13}" presName="wedgeRectCallout1" presStyleLbl="node1" presStyleIdx="2" presStyleCnt="3" custScaleX="134942" custLinFactY="-193441" custLinFactNeighborX="1939" custLinFactNeighborY="-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8E7B51D-D32F-4B86-8687-1F111C909AD7}" type="presOf" srcId="{39291EA6-3228-4845-98F3-2AB8FD5FABFB}" destId="{BE286307-7FE2-41ED-9189-8A20A3A54B9A}" srcOrd="0" destOrd="0" presId="urn:microsoft.com/office/officeart/2008/layout/BendingPictureCaptionList"/>
    <dgm:cxn modelId="{755ED2F4-76AE-4904-8C26-B1BB029B59E7}" srcId="{39291EA6-3228-4845-98F3-2AB8FD5FABFB}" destId="{713783E7-95CB-4E72-BFF4-BD3C5EA74C13}" srcOrd="2" destOrd="0" parTransId="{6E3A2DE5-C8E5-4F73-B22E-7626DC6C01FE}" sibTransId="{CD37C110-7F1D-468D-9412-B8D27F718DCD}"/>
    <dgm:cxn modelId="{07A9A701-4F76-4AD2-BCBF-7DE66AD45310}" type="presOf" srcId="{0E5E38A2-6C7B-4FE7-99EA-4A286B3F7E2B}" destId="{E0CEE174-66D2-4C52-AF0B-1E5B2CCDD864}" srcOrd="0" destOrd="0" presId="urn:microsoft.com/office/officeart/2008/layout/BendingPictureCaptionList"/>
    <dgm:cxn modelId="{3A962F09-76E4-4D4B-97D2-0DE501DCA082}" srcId="{39291EA6-3228-4845-98F3-2AB8FD5FABFB}" destId="{0E5E38A2-6C7B-4FE7-99EA-4A286B3F7E2B}" srcOrd="0" destOrd="0" parTransId="{66F3D877-0E50-4997-8820-1BD120A85B7A}" sibTransId="{1008AF30-64AB-44F1-B6AA-94834287D54C}"/>
    <dgm:cxn modelId="{BA16BDCA-6F6C-4169-9888-A0D4A5B12E57}" type="presOf" srcId="{E7032744-FFD3-4DC2-8DF0-DF9C374F6324}" destId="{51AAEEB8-00BA-4C80-B35D-72F6E25133D3}" srcOrd="0" destOrd="0" presId="urn:microsoft.com/office/officeart/2008/layout/BendingPictureCaptionList"/>
    <dgm:cxn modelId="{DDAE2F40-5F99-4A55-A179-08564D2D4B66}" type="presOf" srcId="{713783E7-95CB-4E72-BFF4-BD3C5EA74C13}" destId="{95D4C803-152E-4CD0-AA9D-18DE7809928C}" srcOrd="0" destOrd="0" presId="urn:microsoft.com/office/officeart/2008/layout/BendingPictureCaptionList"/>
    <dgm:cxn modelId="{9CB6CBF6-156B-4438-9BE4-2CE8C8BEFE4F}" srcId="{39291EA6-3228-4845-98F3-2AB8FD5FABFB}" destId="{E7032744-FFD3-4DC2-8DF0-DF9C374F6324}" srcOrd="1" destOrd="0" parTransId="{A97188C2-B7DC-4DE9-AC6C-863A670E63D5}" sibTransId="{93DEB6B6-7633-49F0-8168-D2E9D3673BD5}"/>
    <dgm:cxn modelId="{06A7BEB8-3D6D-4520-BB85-FCCEE5E6410A}" type="presParOf" srcId="{BE286307-7FE2-41ED-9189-8A20A3A54B9A}" destId="{B51D64C1-2995-4B0C-862D-A80BF2DD4636}" srcOrd="0" destOrd="0" presId="urn:microsoft.com/office/officeart/2008/layout/BendingPictureCaptionList"/>
    <dgm:cxn modelId="{76DE5770-38D8-4232-B66C-3DCC6C79878B}" type="presParOf" srcId="{B51D64C1-2995-4B0C-862D-A80BF2DD4636}" destId="{8E208E57-0296-4389-B24E-D00875CD54AB}" srcOrd="0" destOrd="0" presId="urn:microsoft.com/office/officeart/2008/layout/BendingPictureCaptionList"/>
    <dgm:cxn modelId="{37F4C952-EDF5-4F3B-96F2-BD55E363F05E}" type="presParOf" srcId="{B51D64C1-2995-4B0C-862D-A80BF2DD4636}" destId="{E0CEE174-66D2-4C52-AF0B-1E5B2CCDD864}" srcOrd="1" destOrd="0" presId="urn:microsoft.com/office/officeart/2008/layout/BendingPictureCaptionList"/>
    <dgm:cxn modelId="{A74C6029-DD00-4917-9B81-8859CB43B5A5}" type="presParOf" srcId="{BE286307-7FE2-41ED-9189-8A20A3A54B9A}" destId="{06D1CE2B-5E05-484B-B000-8BA709F91EA0}" srcOrd="1" destOrd="0" presId="urn:microsoft.com/office/officeart/2008/layout/BendingPictureCaptionList"/>
    <dgm:cxn modelId="{E76B0DE7-E352-4324-A528-D225A989423D}" type="presParOf" srcId="{BE286307-7FE2-41ED-9189-8A20A3A54B9A}" destId="{5683C831-DCD3-48AD-9FF7-5D7916E9BE25}" srcOrd="2" destOrd="0" presId="urn:microsoft.com/office/officeart/2008/layout/BendingPictureCaptionList"/>
    <dgm:cxn modelId="{00207E45-790D-42A6-A660-A83B3F3D8AB8}" type="presParOf" srcId="{5683C831-DCD3-48AD-9FF7-5D7916E9BE25}" destId="{1D33F087-5322-4E5F-B02B-F91466BBD566}" srcOrd="0" destOrd="0" presId="urn:microsoft.com/office/officeart/2008/layout/BendingPictureCaptionList"/>
    <dgm:cxn modelId="{D71961C4-4B5E-4176-B9E7-F0192BAF9637}" type="presParOf" srcId="{5683C831-DCD3-48AD-9FF7-5D7916E9BE25}" destId="{51AAEEB8-00BA-4C80-B35D-72F6E25133D3}" srcOrd="1" destOrd="0" presId="urn:microsoft.com/office/officeart/2008/layout/BendingPictureCaptionList"/>
    <dgm:cxn modelId="{CC7BF449-EA15-479B-A1E9-4A40490886FA}" type="presParOf" srcId="{BE286307-7FE2-41ED-9189-8A20A3A54B9A}" destId="{35661A63-F9E3-4968-A4F2-0DBAAAFE4616}" srcOrd="3" destOrd="0" presId="urn:microsoft.com/office/officeart/2008/layout/BendingPictureCaptionList"/>
    <dgm:cxn modelId="{0CFECAF6-7ACA-430F-A530-39D373AFF915}" type="presParOf" srcId="{BE286307-7FE2-41ED-9189-8A20A3A54B9A}" destId="{0E95A4F6-5455-4AC8-8CF4-11C2693BD461}" srcOrd="4" destOrd="0" presId="urn:microsoft.com/office/officeart/2008/layout/BendingPictureCaptionList"/>
    <dgm:cxn modelId="{D4A1CC73-4C74-479A-8274-ED8539680347}" type="presParOf" srcId="{0E95A4F6-5455-4AC8-8CF4-11C2693BD461}" destId="{8142464A-D7B2-4CAB-BC01-33D4A20FEC99}" srcOrd="0" destOrd="0" presId="urn:microsoft.com/office/officeart/2008/layout/BendingPictureCaptionList"/>
    <dgm:cxn modelId="{E1D09B6E-874C-4120-93BA-A0749397BC34}" type="presParOf" srcId="{0E95A4F6-5455-4AC8-8CF4-11C2693BD461}" destId="{95D4C803-152E-4CD0-AA9D-18DE7809928C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9291EA6-3228-4845-98F3-2AB8FD5FABFB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7032744-FFD3-4DC2-8DF0-DF9C374F6324}">
      <dgm:prSet phldrT="[Текст]" custT="1"/>
      <dgm:spPr/>
      <dgm:t>
        <a:bodyPr/>
        <a:lstStyle/>
        <a:p>
          <a:r>
            <a:rPr lang="ru-RU" sz="1600" dirty="0" smtClean="0"/>
            <a:t>Онлайн тестирование</a:t>
          </a:r>
          <a:endParaRPr lang="ru-RU" sz="1600" dirty="0"/>
        </a:p>
      </dgm:t>
    </dgm:pt>
    <dgm:pt modelId="{A97188C2-B7DC-4DE9-AC6C-863A670E63D5}" type="parTrans" cxnId="{9CB6CBF6-156B-4438-9BE4-2CE8C8BEFE4F}">
      <dgm:prSet/>
      <dgm:spPr/>
      <dgm:t>
        <a:bodyPr/>
        <a:lstStyle/>
        <a:p>
          <a:endParaRPr lang="ru-RU"/>
        </a:p>
      </dgm:t>
    </dgm:pt>
    <dgm:pt modelId="{93DEB6B6-7633-49F0-8168-D2E9D3673BD5}" type="sibTrans" cxnId="{9CB6CBF6-156B-4438-9BE4-2CE8C8BEFE4F}">
      <dgm:prSet/>
      <dgm:spPr/>
      <dgm:t>
        <a:bodyPr/>
        <a:lstStyle/>
        <a:p>
          <a:endParaRPr lang="ru-RU"/>
        </a:p>
      </dgm:t>
    </dgm:pt>
    <dgm:pt modelId="{713783E7-95CB-4E72-BFF4-BD3C5EA74C13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600" dirty="0" smtClean="0"/>
            <a:t>Анализ результатов тестирования</a:t>
          </a:r>
          <a:endParaRPr lang="ru-RU" sz="1600" dirty="0"/>
        </a:p>
      </dgm:t>
    </dgm:pt>
    <dgm:pt modelId="{6E3A2DE5-C8E5-4F73-B22E-7626DC6C01FE}" type="parTrans" cxnId="{755ED2F4-76AE-4904-8C26-B1BB029B59E7}">
      <dgm:prSet/>
      <dgm:spPr/>
      <dgm:t>
        <a:bodyPr/>
        <a:lstStyle/>
        <a:p>
          <a:endParaRPr lang="ru-RU"/>
        </a:p>
      </dgm:t>
    </dgm:pt>
    <dgm:pt modelId="{CD37C110-7F1D-468D-9412-B8D27F718DCD}" type="sibTrans" cxnId="{755ED2F4-76AE-4904-8C26-B1BB029B59E7}">
      <dgm:prSet/>
      <dgm:spPr/>
      <dgm:t>
        <a:bodyPr/>
        <a:lstStyle/>
        <a:p>
          <a:endParaRPr lang="ru-RU"/>
        </a:p>
      </dgm:t>
    </dgm:pt>
    <dgm:pt modelId="{D62F47AD-2BD5-460B-B7D6-E4E2E149691A}" type="pres">
      <dgm:prSet presAssocID="{39291EA6-3228-4845-98F3-2AB8FD5FABFB}" presName="diagram" presStyleCnt="0">
        <dgm:presLayoutVars>
          <dgm:dir/>
        </dgm:presLayoutVars>
      </dgm:prSet>
      <dgm:spPr/>
      <dgm:t>
        <a:bodyPr/>
        <a:lstStyle/>
        <a:p>
          <a:endParaRPr lang="ru-RU"/>
        </a:p>
      </dgm:t>
    </dgm:pt>
    <dgm:pt modelId="{3276345B-0FCE-4DA4-A9D1-3398E2144920}" type="pres">
      <dgm:prSet presAssocID="{E7032744-FFD3-4DC2-8DF0-DF9C374F6324}" presName="composite" presStyleCnt="0"/>
      <dgm:spPr/>
    </dgm:pt>
    <dgm:pt modelId="{F68EB9AF-B60B-41A2-82D3-31A2F9F2A4EB}" type="pres">
      <dgm:prSet presAssocID="{E7032744-FFD3-4DC2-8DF0-DF9C374F6324}" presName="Image" presStyleLbl="bgShp" presStyleIdx="0" presStyleCnt="2" custScaleX="164105" custScaleY="153193" custLinFactNeighborX="101" custLinFactNeighborY="-5200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000" r="-2000"/>
          </a:stretch>
        </a:blipFill>
      </dgm:spPr>
    </dgm:pt>
    <dgm:pt modelId="{DF7E7F0D-C79E-43FF-A3B0-CD9E8048DFBC}" type="pres">
      <dgm:prSet presAssocID="{E7032744-FFD3-4DC2-8DF0-DF9C374F6324}" presName="Parent" presStyleLbl="node0" presStyleIdx="0" presStyleCnt="2" custLinFactNeighborX="-50829" custLinFactNeighborY="-654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F06FD4-66A7-48D2-A15A-CABCC6F5A230}" type="pres">
      <dgm:prSet presAssocID="{93DEB6B6-7633-49F0-8168-D2E9D3673BD5}" presName="sibTrans" presStyleCnt="0"/>
      <dgm:spPr/>
    </dgm:pt>
    <dgm:pt modelId="{3806342A-77C4-4EB4-A006-B30BEE4230BA}" type="pres">
      <dgm:prSet presAssocID="{713783E7-95CB-4E72-BFF4-BD3C5EA74C13}" presName="composite" presStyleCnt="0"/>
      <dgm:spPr/>
    </dgm:pt>
    <dgm:pt modelId="{0FC42F7C-01BF-4540-AEEB-DC569561B794}" type="pres">
      <dgm:prSet presAssocID="{713783E7-95CB-4E72-BFF4-BD3C5EA74C13}" presName="Image" presStyleLbl="bgShp" presStyleIdx="1" presStyleCnt="2" custScaleX="139429" custScaleY="151010" custLinFactNeighborX="291" custLinFactNeighborY="47857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96E0B7A9-CC8D-4135-8326-A4FBD9A1FB34}" type="pres">
      <dgm:prSet presAssocID="{713783E7-95CB-4E72-BFF4-BD3C5EA74C13}" presName="Parent" presStyleLbl="node0" presStyleIdx="1" presStyleCnt="2" custLinFactY="100000" custLinFactNeighborX="6522" custLinFactNeighborY="1741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657B45-B565-41F5-AA69-E4AE0164B0E9}" type="presOf" srcId="{713783E7-95CB-4E72-BFF4-BD3C5EA74C13}" destId="{96E0B7A9-CC8D-4135-8326-A4FBD9A1FB34}" srcOrd="0" destOrd="0" presId="urn:microsoft.com/office/officeart/2008/layout/BendingPictureCaption"/>
    <dgm:cxn modelId="{755ED2F4-76AE-4904-8C26-B1BB029B59E7}" srcId="{39291EA6-3228-4845-98F3-2AB8FD5FABFB}" destId="{713783E7-95CB-4E72-BFF4-BD3C5EA74C13}" srcOrd="1" destOrd="0" parTransId="{6E3A2DE5-C8E5-4F73-B22E-7626DC6C01FE}" sibTransId="{CD37C110-7F1D-468D-9412-B8D27F718DCD}"/>
    <dgm:cxn modelId="{17CB7372-929F-4A5B-BE70-7E12674BCCCD}" type="presOf" srcId="{E7032744-FFD3-4DC2-8DF0-DF9C374F6324}" destId="{DF7E7F0D-C79E-43FF-A3B0-CD9E8048DFBC}" srcOrd="0" destOrd="0" presId="urn:microsoft.com/office/officeart/2008/layout/BendingPictureCaption"/>
    <dgm:cxn modelId="{9CB6CBF6-156B-4438-9BE4-2CE8C8BEFE4F}" srcId="{39291EA6-3228-4845-98F3-2AB8FD5FABFB}" destId="{E7032744-FFD3-4DC2-8DF0-DF9C374F6324}" srcOrd="0" destOrd="0" parTransId="{A97188C2-B7DC-4DE9-AC6C-863A670E63D5}" sibTransId="{93DEB6B6-7633-49F0-8168-D2E9D3673BD5}"/>
    <dgm:cxn modelId="{8B119792-49CD-4F5B-831E-0142C3F204FA}" type="presOf" srcId="{39291EA6-3228-4845-98F3-2AB8FD5FABFB}" destId="{D62F47AD-2BD5-460B-B7D6-E4E2E149691A}" srcOrd="0" destOrd="0" presId="urn:microsoft.com/office/officeart/2008/layout/BendingPictureCaption"/>
    <dgm:cxn modelId="{E7F79C84-8260-4761-8200-95463D680BFA}" type="presParOf" srcId="{D62F47AD-2BD5-460B-B7D6-E4E2E149691A}" destId="{3276345B-0FCE-4DA4-A9D1-3398E2144920}" srcOrd="0" destOrd="0" presId="urn:microsoft.com/office/officeart/2008/layout/BendingPictureCaption"/>
    <dgm:cxn modelId="{D52F9C8C-FE93-475D-8DBB-5152236841D4}" type="presParOf" srcId="{3276345B-0FCE-4DA4-A9D1-3398E2144920}" destId="{F68EB9AF-B60B-41A2-82D3-31A2F9F2A4EB}" srcOrd="0" destOrd="0" presId="urn:microsoft.com/office/officeart/2008/layout/BendingPictureCaption"/>
    <dgm:cxn modelId="{25F1862D-23F9-4D33-A61F-F1AB8F297C1E}" type="presParOf" srcId="{3276345B-0FCE-4DA4-A9D1-3398E2144920}" destId="{DF7E7F0D-C79E-43FF-A3B0-CD9E8048DFBC}" srcOrd="1" destOrd="0" presId="urn:microsoft.com/office/officeart/2008/layout/BendingPictureCaption"/>
    <dgm:cxn modelId="{10F47AAE-644F-4FE9-87F6-321C131534C1}" type="presParOf" srcId="{D62F47AD-2BD5-460B-B7D6-E4E2E149691A}" destId="{F4F06FD4-66A7-48D2-A15A-CABCC6F5A230}" srcOrd="1" destOrd="0" presId="urn:microsoft.com/office/officeart/2008/layout/BendingPictureCaption"/>
    <dgm:cxn modelId="{1F2E815C-BF8B-47CB-B81D-204104C739EC}" type="presParOf" srcId="{D62F47AD-2BD5-460B-B7D6-E4E2E149691A}" destId="{3806342A-77C4-4EB4-A006-B30BEE4230BA}" srcOrd="2" destOrd="0" presId="urn:microsoft.com/office/officeart/2008/layout/BendingPictureCaption"/>
    <dgm:cxn modelId="{AB683550-0066-468C-9752-8B2F85932D51}" type="presParOf" srcId="{3806342A-77C4-4EB4-A006-B30BEE4230BA}" destId="{0FC42F7C-01BF-4540-AEEB-DC569561B794}" srcOrd="0" destOrd="0" presId="urn:microsoft.com/office/officeart/2008/layout/BendingPictureCaption"/>
    <dgm:cxn modelId="{DF8F2526-F5DE-48F3-8AF6-93F354F4AFFD}" type="presParOf" srcId="{3806342A-77C4-4EB4-A006-B30BEE4230BA}" destId="{96E0B7A9-CC8D-4135-8326-A4FBD9A1FB34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7035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2242" y="0"/>
            <a:ext cx="2947035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F11CAA-C56E-4865-A61B-A2C3F128EE9A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085" y="4689515"/>
            <a:ext cx="544068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7035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2242" y="9377317"/>
            <a:ext cx="2947035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E7CEC-EBB3-432D-B9E9-4C14D909CE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8350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E7CEC-EBB3-432D-B9E9-4C14D909CE2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1569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E7CEC-EBB3-432D-B9E9-4C14D909CE2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1569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E7CEC-EBB3-432D-B9E9-4C14D909CE2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15690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E7CEC-EBB3-432D-B9E9-4C14D909CE2E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1569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530463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470653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E7D6220-4DF9-48AF-B0E4-83BFDABA4A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508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3075" y="117475"/>
            <a:ext cx="6499225" cy="60007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1557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33900" y="11557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269DC-33AE-433A-86DD-F76FEBB8EF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7958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3156D-0ADD-4274-A60A-F52ADC0EFE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1418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2969" y="1946672"/>
            <a:ext cx="7358063" cy="4018359"/>
          </a:xfrm>
          <a:prstGeom prst="rect">
            <a:avLst/>
          </a:prstGeom>
        </p:spPr>
        <p:txBody>
          <a:bodyPr lIns="64291" tIns="32146" rIns="64291" bIns="3214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5A72F-34A3-4C8F-88BC-9BE7F41EE4EC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10B89-7231-482B-85C2-1B63A4F1A77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42364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02367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3" r:id="rId2"/>
    <p:sldLayoutId id="2147483654" r:id="rId3"/>
    <p:sldLayoutId id="2147483655" r:id="rId4"/>
    <p:sldLayoutId id="2147483656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95536" y="2174999"/>
            <a:ext cx="6192688" cy="965969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chemeClr val="bg1"/>
                </a:solidFill>
              </a:rPr>
              <a:t>Региональная медицинская информационная система на базе платформы МЕДИАЛОГ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5536" y="4797152"/>
            <a:ext cx="6400800" cy="1752600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/>
              <a:t>Андрей Борейко</a:t>
            </a:r>
          </a:p>
          <a:p>
            <a:pPr marL="0" indent="0">
              <a:buNone/>
            </a:pPr>
            <a:r>
              <a:rPr lang="ru-RU" sz="2400" b="1" dirty="0" smtClean="0"/>
              <a:t>Руководитель учебного центра</a:t>
            </a:r>
          </a:p>
          <a:p>
            <a:pPr marL="0" indent="0">
              <a:buNone/>
            </a:pPr>
            <a:r>
              <a:rPr lang="ru-RU" sz="2400" b="1" dirty="0" smtClean="0"/>
              <a:t>Пост Модерн </a:t>
            </a:r>
            <a:r>
              <a:rPr lang="ru-RU" sz="2400" b="1" dirty="0" err="1" smtClean="0"/>
              <a:t>Текнолоджи</a:t>
            </a:r>
            <a:endParaRPr lang="ru-RU" sz="2400" b="1" dirty="0" smtClean="0"/>
          </a:p>
          <a:p>
            <a:pPr marL="0" indent="0">
              <a:buNone/>
            </a:pPr>
            <a:r>
              <a:rPr lang="ru-RU" sz="1600" i="1" dirty="0" smtClean="0"/>
              <a:t>2012</a:t>
            </a:r>
            <a:endParaRPr lang="ru-RU" sz="1600" i="1" dirty="0"/>
          </a:p>
        </p:txBody>
      </p:sp>
    </p:spTree>
    <p:extLst>
      <p:ext uri="{BB962C8B-B14F-4D97-AF65-F5344CB8AC3E}">
        <p14:creationId xmlns:p14="http://schemas.microsoft.com/office/powerpoint/2010/main" xmlns="" val="59022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4"/>
          <p:cNvSpPr>
            <a:spLocks noGrp="1" noChangeArrowheads="1"/>
          </p:cNvSpPr>
          <p:nvPr>
            <p:ph type="title"/>
          </p:nvPr>
        </p:nvSpPr>
        <p:spPr>
          <a:xfrm>
            <a:off x="1314450" y="117475"/>
            <a:ext cx="6499225" cy="60007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</a:rPr>
              <a:t>       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33128" y="66694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ru-RU" b="1" dirty="0" smtClean="0">
                <a:solidFill>
                  <a:srgbClr val="336699"/>
                </a:solidFill>
                <a:ea typeface="+mj-ea"/>
                <a:cs typeface="+mj-cs"/>
              </a:rPr>
              <a:t>152-ФЗ – ПОМОЖЕМ ПРЕДОХРАНЯТЬСЯ</a:t>
            </a:r>
            <a:endParaRPr lang="ru-RU" b="1" dirty="0">
              <a:solidFill>
                <a:srgbClr val="336699"/>
              </a:solidFill>
              <a:ea typeface="+mj-ea"/>
              <a:cs typeface="+mj-cs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882297"/>
            <a:ext cx="9144000" cy="542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53301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8"/>
          <p:cNvSpPr txBox="1">
            <a:spLocks/>
          </p:cNvSpPr>
          <p:nvPr/>
        </p:nvSpPr>
        <p:spPr>
          <a:xfrm>
            <a:off x="1497227" y="148076"/>
            <a:ext cx="6499225" cy="43204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 smtClean="0">
                <a:solidFill>
                  <a:srgbClr val="336699"/>
                </a:solidFill>
                <a:latin typeface="+mn-lt"/>
              </a:rPr>
              <a:t>ЭТО ДВА</a:t>
            </a:r>
            <a:endParaRPr lang="ru-RU" sz="1800" b="1" dirty="0">
              <a:solidFill>
                <a:srgbClr val="336699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628800"/>
            <a:ext cx="7416824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3225" indent="-403225">
              <a:spcBef>
                <a:spcPts val="2400"/>
              </a:spcBef>
              <a:buClr>
                <a:schemeClr val="accent1"/>
              </a:buClr>
              <a:buSzPct val="150000"/>
            </a:pPr>
            <a:r>
              <a:rPr lang="ru-RU" sz="2800" dirty="0" smtClean="0">
                <a:solidFill>
                  <a:schemeClr val="bg1">
                    <a:lumMod val="75000"/>
                  </a:schemeClr>
                </a:solidFill>
              </a:rPr>
              <a:t>1. </a:t>
            </a:r>
            <a:r>
              <a:rPr lang="ru-RU" sz="2800" b="1" dirty="0" smtClean="0">
                <a:solidFill>
                  <a:schemeClr val="bg1">
                    <a:lumMod val="75000"/>
                  </a:schemeClr>
                </a:solidFill>
              </a:rPr>
              <a:t>МИС МЕДИАЛОГ </a:t>
            </a:r>
            <a:r>
              <a:rPr lang="ru-RU" sz="2800" dirty="0" smtClean="0">
                <a:solidFill>
                  <a:schemeClr val="bg1">
                    <a:lumMod val="75000"/>
                  </a:schemeClr>
                </a:solidFill>
              </a:rPr>
              <a:t>– полнофункциональная платформа РИМС</a:t>
            </a:r>
          </a:p>
          <a:p>
            <a:pPr marL="403225" indent="-403225">
              <a:spcBef>
                <a:spcPts val="2400"/>
              </a:spcBef>
              <a:spcAft>
                <a:spcPts val="600"/>
              </a:spcAft>
              <a:buClr>
                <a:schemeClr val="accent1"/>
              </a:buClr>
              <a:buSzPct val="150000"/>
            </a:pPr>
            <a:r>
              <a:rPr lang="ru-RU" sz="2800" dirty="0" smtClean="0">
                <a:solidFill>
                  <a:schemeClr val="accent1"/>
                </a:solidFill>
              </a:rPr>
              <a:t>2. </a:t>
            </a:r>
            <a:r>
              <a:rPr lang="ru-RU" sz="2800" dirty="0" smtClean="0"/>
              <a:t>Опыт </a:t>
            </a:r>
            <a:r>
              <a:rPr lang="ru-RU" sz="2800" dirty="0"/>
              <a:t>использования </a:t>
            </a:r>
            <a:r>
              <a:rPr lang="ru-RU" sz="2800" b="1" dirty="0">
                <a:solidFill>
                  <a:srgbClr val="0070C0"/>
                </a:solidFill>
              </a:rPr>
              <a:t>МЕДИАЛОГ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/>
              <a:t>в качестве региональной информационной системы</a:t>
            </a:r>
          </a:p>
          <a:p>
            <a:pPr marL="403225" indent="-403225">
              <a:spcBef>
                <a:spcPts val="2400"/>
              </a:spcBef>
              <a:spcAft>
                <a:spcPts val="1200"/>
              </a:spcAft>
              <a:buClr>
                <a:schemeClr val="accent1"/>
              </a:buClr>
              <a:buSzPct val="150000"/>
            </a:pPr>
            <a:r>
              <a:rPr lang="ru-RU" sz="2800" dirty="0" smtClean="0">
                <a:solidFill>
                  <a:schemeClr val="bg1">
                    <a:lumMod val="75000"/>
                  </a:schemeClr>
                </a:solidFill>
              </a:rPr>
              <a:t>3. Что есть у компании </a:t>
            </a:r>
            <a:r>
              <a:rPr lang="ru-RU" sz="2800" b="1" dirty="0" smtClean="0">
                <a:solidFill>
                  <a:schemeClr val="bg1">
                    <a:lumMod val="75000"/>
                  </a:schemeClr>
                </a:solidFill>
              </a:rPr>
              <a:t>ПМТ</a:t>
            </a:r>
            <a:r>
              <a:rPr lang="ru-RU" sz="2800" dirty="0" smtClean="0">
                <a:solidFill>
                  <a:schemeClr val="bg1">
                    <a:lumMod val="75000"/>
                  </a:schemeClr>
                </a:solidFill>
              </a:rPr>
              <a:t> для регионального внедрения помимо программного продукта</a:t>
            </a:r>
          </a:p>
        </p:txBody>
      </p:sp>
    </p:spTree>
    <p:extLst>
      <p:ext uri="{BB962C8B-B14F-4D97-AF65-F5344CB8AC3E}">
        <p14:creationId xmlns:p14="http://schemas.microsoft.com/office/powerpoint/2010/main" xmlns="" val="351506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250825" y="5903913"/>
            <a:ext cx="7561263" cy="3603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6E0023"/>
              </a:buClr>
              <a:buFont typeface="Wingdings 2" pitchFamily="18" charset="2"/>
              <a:buChar char="¢"/>
            </a:pPr>
            <a:endParaRPr lang="ru-RU">
              <a:solidFill>
                <a:schemeClr val="bg2"/>
              </a:solidFill>
              <a:latin typeface="Segoe"/>
            </a:endParaRPr>
          </a:p>
        </p:txBody>
      </p:sp>
      <p:pic>
        <p:nvPicPr>
          <p:cNvPr id="35845" name="Picture 6" descr="DSCN096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02845"/>
            <a:ext cx="1506682" cy="113001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5846" name="Picture 7" descr="DSCN096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13" y="1416050"/>
            <a:ext cx="1657350" cy="11779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5847" name="Picture 8" descr="DSCN106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39963"/>
            <a:ext cx="1584325" cy="118903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5848" name="Picture 9" descr="IMG_7098_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13" y="3000375"/>
            <a:ext cx="1600200" cy="10668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5849" name="Picture 10" descr="IMG_9437_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13" y="4584700"/>
            <a:ext cx="1597025" cy="10636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5850" name="Picture 11" descr="DSCN109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600450"/>
            <a:ext cx="1584325" cy="11890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5851" name="Picture 12" descr="DSC00339_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5111750"/>
            <a:ext cx="1598613" cy="12001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29757"/>
            <a:ext cx="7128792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6E0023"/>
              </a:buClr>
            </a:pPr>
            <a:r>
              <a:rPr lang="ru-RU" b="1" dirty="0" smtClean="0">
                <a:solidFill>
                  <a:srgbClr val="336699"/>
                </a:solidFill>
              </a:rPr>
              <a:t>Программа «</a:t>
            </a:r>
            <a:r>
              <a:rPr lang="ru-RU" b="1" dirty="0">
                <a:solidFill>
                  <a:srgbClr val="336699"/>
                </a:solidFill>
              </a:rPr>
              <a:t>Единая информационная система муниципального здравоохранения г</a:t>
            </a:r>
            <a:r>
              <a:rPr lang="ru-RU" b="1" dirty="0" smtClean="0">
                <a:solidFill>
                  <a:srgbClr val="336699"/>
                </a:solidFill>
              </a:rPr>
              <a:t>. Хабаровска </a:t>
            </a:r>
            <a:r>
              <a:rPr lang="ru-RU" b="1" dirty="0">
                <a:solidFill>
                  <a:srgbClr val="336699"/>
                </a:solidFill>
              </a:rPr>
              <a:t>(2008-2012 годы)»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915816" y="764704"/>
            <a:ext cx="5976664" cy="534302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269431" y="1135802"/>
            <a:ext cx="1874569" cy="20444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910" name="Text Box 14"/>
          <p:cNvSpPr txBox="1">
            <a:spLocks noChangeArrowheads="1"/>
          </p:cNvSpPr>
          <p:nvPr/>
        </p:nvSpPr>
        <p:spPr bwMode="auto">
          <a:xfrm>
            <a:off x="7339027" y="1268760"/>
            <a:ext cx="1804973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rgbClr val="6E0023"/>
              </a:buClr>
              <a:buFont typeface="Wingdings 2" pitchFamily="18" charset="2"/>
              <a:buNone/>
            </a:pPr>
            <a:r>
              <a:rPr lang="ru-RU" sz="1400" dirty="0" smtClean="0"/>
              <a:t>36 муниципальных ЛПУ г. Хабаровска, в числе которых 18 поликлиник, 9 стационаров, 3 родильных дома, 2 дома ребенка, 1 санаторий.</a:t>
            </a:r>
            <a:endParaRPr lang="ru-RU" sz="1400" dirty="0">
              <a:latin typeface="Segoe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9202810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47664" y="188640"/>
            <a:ext cx="7128792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6E0023"/>
              </a:buClr>
            </a:pPr>
            <a:r>
              <a:rPr lang="ru-RU" b="1" dirty="0" smtClean="0">
                <a:solidFill>
                  <a:srgbClr val="336699"/>
                </a:solidFill>
              </a:rPr>
              <a:t>Проект по комплексной автоматизации ЛПУ г. Калининграда</a:t>
            </a:r>
            <a:endParaRPr lang="ru-RU" b="1" dirty="0">
              <a:solidFill>
                <a:srgbClr val="336699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764704"/>
            <a:ext cx="8208912" cy="59217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8660" y="1043444"/>
            <a:ext cx="2494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В настоящий момент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376713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47664" y="188640"/>
            <a:ext cx="7128792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6E0023"/>
              </a:buClr>
            </a:pPr>
            <a:r>
              <a:rPr lang="ru-RU" b="1" dirty="0" smtClean="0">
                <a:solidFill>
                  <a:srgbClr val="336699"/>
                </a:solidFill>
              </a:rPr>
              <a:t>Проект по комплексной автоматизации ЛПУ г. Калининграда</a:t>
            </a:r>
            <a:endParaRPr lang="ru-RU" b="1" dirty="0">
              <a:solidFill>
                <a:srgbClr val="33669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908720"/>
            <a:ext cx="1757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Запланировано</a:t>
            </a:r>
            <a:endParaRPr lang="ru-RU" b="1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692696"/>
            <a:ext cx="8585876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0685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le 18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4900613" cy="1225550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40160" y="147935"/>
            <a:ext cx="8100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ru-RU" b="1" dirty="0" smtClean="0">
                <a:solidFill>
                  <a:schemeClr val="tx2"/>
                </a:solidFill>
                <a:latin typeface="Calibri" pitchFamily="34" charset="0"/>
              </a:rPr>
              <a:t>МЕДИАЛОГ и Мурманский областной МИАЦ</a:t>
            </a:r>
            <a:endParaRPr lang="en-US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>
              <a:spcBef>
                <a:spcPct val="0"/>
              </a:spcBef>
            </a:pPr>
            <a:endParaRPr lang="ru-RU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794266"/>
            <a:ext cx="73448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3366"/>
                </a:solidFill>
                <a:latin typeface="Calibri" pitchFamily="34" charset="0"/>
              </a:rPr>
              <a:t>Анализ предоставляемых Медицинскими организациями данных </a:t>
            </a:r>
            <a:r>
              <a:rPr lang="ru-RU" sz="1600" dirty="0" smtClean="0">
                <a:solidFill>
                  <a:srgbClr val="003366"/>
                </a:solidFill>
                <a:latin typeface="Calibri" pitchFamily="34" charset="0"/>
              </a:rPr>
              <a:t>по законченным </a:t>
            </a:r>
            <a:r>
              <a:rPr lang="ru-RU" sz="1600" dirty="0">
                <a:solidFill>
                  <a:srgbClr val="003366"/>
                </a:solidFill>
                <a:latin typeface="Calibri" pitchFamily="34" charset="0"/>
              </a:rPr>
              <a:t>случаям на базе </a:t>
            </a:r>
            <a:r>
              <a:rPr lang="ru-RU" sz="1600" dirty="0" smtClean="0">
                <a:solidFill>
                  <a:srgbClr val="003366"/>
                </a:solidFill>
                <a:latin typeface="Calibri" pitchFamily="34" charset="0"/>
              </a:rPr>
              <a:t>МЕДИАЛОГ</a:t>
            </a:r>
            <a:endParaRPr lang="ru-RU" sz="1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-323528" y="1416685"/>
            <a:ext cx="9144000" cy="4892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986362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8"/>
          <p:cNvSpPr txBox="1">
            <a:spLocks/>
          </p:cNvSpPr>
          <p:nvPr/>
        </p:nvSpPr>
        <p:spPr>
          <a:xfrm>
            <a:off x="1497227" y="148076"/>
            <a:ext cx="6499225" cy="43204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 smtClean="0">
                <a:solidFill>
                  <a:srgbClr val="336699"/>
                </a:solidFill>
                <a:latin typeface="+mn-lt"/>
              </a:rPr>
              <a:t>ЭТО ТРИ</a:t>
            </a:r>
            <a:endParaRPr lang="ru-RU" sz="1800" b="1" dirty="0">
              <a:solidFill>
                <a:srgbClr val="336699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628800"/>
            <a:ext cx="7416824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3225" indent="-403225">
              <a:spcBef>
                <a:spcPts val="2400"/>
              </a:spcBef>
              <a:buClr>
                <a:schemeClr val="accent1"/>
              </a:buClr>
              <a:buSzPct val="150000"/>
            </a:pPr>
            <a:r>
              <a:rPr lang="ru-RU" sz="2800" dirty="0" smtClean="0">
                <a:solidFill>
                  <a:schemeClr val="bg1">
                    <a:lumMod val="75000"/>
                  </a:schemeClr>
                </a:solidFill>
              </a:rPr>
              <a:t>1. </a:t>
            </a:r>
            <a:r>
              <a:rPr lang="ru-RU" sz="2800" b="1" dirty="0" smtClean="0">
                <a:solidFill>
                  <a:schemeClr val="bg1">
                    <a:lumMod val="75000"/>
                  </a:schemeClr>
                </a:solidFill>
              </a:rPr>
              <a:t>МИС МЕДИАЛОГ </a:t>
            </a:r>
            <a:r>
              <a:rPr lang="ru-RU" sz="2800" dirty="0" smtClean="0">
                <a:solidFill>
                  <a:schemeClr val="bg1">
                    <a:lumMod val="75000"/>
                  </a:schemeClr>
                </a:solidFill>
              </a:rPr>
              <a:t>– полнофункциональная платформа РИМС</a:t>
            </a:r>
          </a:p>
          <a:p>
            <a:pPr marL="403225" indent="-403225">
              <a:spcBef>
                <a:spcPts val="2400"/>
              </a:spcBef>
              <a:spcAft>
                <a:spcPts val="600"/>
              </a:spcAft>
              <a:buClr>
                <a:schemeClr val="accent1"/>
              </a:buClr>
              <a:buSzPct val="150000"/>
            </a:pPr>
            <a:r>
              <a:rPr lang="ru-RU" sz="2800" dirty="0" smtClean="0">
                <a:solidFill>
                  <a:schemeClr val="bg1">
                    <a:lumMod val="75000"/>
                  </a:schemeClr>
                </a:solidFill>
              </a:rPr>
              <a:t>2. Опыт </a:t>
            </a:r>
            <a:r>
              <a:rPr lang="ru-RU" sz="2800" dirty="0">
                <a:solidFill>
                  <a:schemeClr val="bg1">
                    <a:lumMod val="75000"/>
                  </a:schemeClr>
                </a:solidFill>
              </a:rPr>
              <a:t>использования </a:t>
            </a:r>
            <a:r>
              <a:rPr lang="ru-RU" sz="2800" b="1" dirty="0">
                <a:solidFill>
                  <a:schemeClr val="bg1">
                    <a:lumMod val="75000"/>
                  </a:schemeClr>
                </a:solidFill>
              </a:rPr>
              <a:t>МЕДИАЛОГ</a:t>
            </a:r>
            <a:r>
              <a:rPr lang="ru-RU" sz="2800" dirty="0">
                <a:solidFill>
                  <a:schemeClr val="bg1">
                    <a:lumMod val="75000"/>
                  </a:schemeClr>
                </a:solidFill>
              </a:rPr>
              <a:t> в качестве региональной информационной системы</a:t>
            </a:r>
          </a:p>
          <a:p>
            <a:pPr marL="403225" indent="-403225">
              <a:spcBef>
                <a:spcPts val="2400"/>
              </a:spcBef>
              <a:spcAft>
                <a:spcPts val="1200"/>
              </a:spcAft>
              <a:buClr>
                <a:schemeClr val="accent1"/>
              </a:buClr>
              <a:buSzPct val="150000"/>
            </a:pPr>
            <a:r>
              <a:rPr lang="ru-RU" sz="2800" dirty="0" smtClean="0">
                <a:solidFill>
                  <a:schemeClr val="accent1"/>
                </a:solidFill>
              </a:rPr>
              <a:t>3. </a:t>
            </a:r>
            <a:r>
              <a:rPr lang="ru-RU" sz="2800" dirty="0" smtClean="0"/>
              <a:t>Что есть у компании </a:t>
            </a:r>
            <a:r>
              <a:rPr lang="ru-RU" sz="2800" b="1" dirty="0" smtClean="0">
                <a:solidFill>
                  <a:srgbClr val="0070C0"/>
                </a:solidFill>
              </a:rPr>
              <a:t>ПМТ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smtClean="0"/>
              <a:t>для регионального внедрения помимо программного продукта</a:t>
            </a:r>
          </a:p>
        </p:txBody>
      </p:sp>
    </p:spTree>
    <p:extLst>
      <p:ext uri="{BB962C8B-B14F-4D97-AF65-F5344CB8AC3E}">
        <p14:creationId xmlns:p14="http://schemas.microsoft.com/office/powerpoint/2010/main" xmlns="" val="284061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8"/>
          <p:cNvSpPr txBox="1">
            <a:spLocks/>
          </p:cNvSpPr>
          <p:nvPr/>
        </p:nvSpPr>
        <p:spPr>
          <a:xfrm>
            <a:off x="1497227" y="148076"/>
            <a:ext cx="6499225" cy="43204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 smtClean="0">
                <a:solidFill>
                  <a:srgbClr val="336699"/>
                </a:solidFill>
                <a:latin typeface="+mn-lt"/>
              </a:rPr>
              <a:t>ТИПОВОЙ ПЛАН ВНЕДРЕНИЯ МИС МЕДИАЛОГ В РЕГИОНЕ</a:t>
            </a:r>
            <a:endParaRPr lang="ru-RU" sz="1800" b="1" dirty="0">
              <a:solidFill>
                <a:srgbClr val="336699"/>
              </a:solidFill>
              <a:latin typeface="+mn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74839" y="1052736"/>
            <a:ext cx="9144000" cy="505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696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le 18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4900613" cy="1225550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97269" y="116632"/>
            <a:ext cx="6719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336699"/>
                </a:solidFill>
                <a:latin typeface="+mj-lt"/>
                <a:ea typeface="+mj-ea"/>
                <a:cs typeface="+mj-cs"/>
              </a:rPr>
              <a:t>СОСТАВ ПИЛОТНОГО ПРОЕКТА</a:t>
            </a:r>
            <a:endParaRPr lang="ru-RU" sz="1400" b="1" dirty="0" smtClean="0">
              <a:solidFill>
                <a:srgbClr val="336699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1083420"/>
            <a:ext cx="9144000" cy="515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261726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D8F5964-A113-4738-A975-2747152EDE90}" type="slidenum">
              <a:rPr lang="ru-RU">
                <a:solidFill>
                  <a:srgbClr val="898989"/>
                </a:solidFill>
              </a:rPr>
              <a:pPr eaLnBrk="1" hangingPunct="1"/>
              <a:t>19</a:t>
            </a:fld>
            <a:endParaRPr lang="ru-RU">
              <a:solidFill>
                <a:srgbClr val="898989"/>
              </a:solidFill>
            </a:endParaRPr>
          </a:p>
        </p:txBody>
      </p:sp>
      <p:sp>
        <p:nvSpPr>
          <p:cNvPr id="25602" name="Title 1"/>
          <p:cNvSpPr>
            <a:spLocks noGrp="1"/>
          </p:cNvSpPr>
          <p:nvPr>
            <p:ph type="title" idx="4294967295"/>
          </p:nvPr>
        </p:nvSpPr>
        <p:spPr>
          <a:xfrm>
            <a:off x="494178" y="3460759"/>
            <a:ext cx="4900613" cy="648072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ru-RU" sz="2000" dirty="0" smtClean="0">
                <a:solidFill>
                  <a:schemeClr val="accent1"/>
                </a:solidFill>
              </a:rPr>
              <a:t>Технологические</a:t>
            </a:r>
            <a:br>
              <a:rPr lang="ru-RU" sz="2000" dirty="0" smtClean="0">
                <a:solidFill>
                  <a:schemeClr val="accent1"/>
                </a:solidFill>
              </a:rPr>
            </a:br>
            <a:r>
              <a:rPr lang="ru-RU" sz="2000" dirty="0" smtClean="0">
                <a:solidFill>
                  <a:schemeClr val="accent1"/>
                </a:solidFill>
              </a:rPr>
              <a:t>партнеры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03659" y="4324855"/>
            <a:ext cx="476043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36000" bIns="0" anchor="ctr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1436688" indent="-134143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1" indent="0" eaLnBrk="1" hangingPunct="1">
              <a:spcBef>
                <a:spcPts val="1200"/>
              </a:spcBef>
              <a:buSzPct val="80000"/>
            </a:pPr>
            <a:r>
              <a:rPr lang="en-US" sz="1200" b="1" dirty="0">
                <a:cs typeface="Arial" pitchFamily="34" charset="0"/>
              </a:rPr>
              <a:t>Microsoft</a:t>
            </a:r>
            <a:r>
              <a:rPr lang="en-US" sz="1200" dirty="0">
                <a:cs typeface="Arial" pitchFamily="34" charset="0"/>
              </a:rPr>
              <a:t> </a:t>
            </a:r>
            <a:r>
              <a:rPr lang="ru-RU" sz="1200" dirty="0">
                <a:cs typeface="Arial" pitchFamily="34" charset="0"/>
              </a:rPr>
              <a:t>(статус </a:t>
            </a:r>
            <a:r>
              <a:rPr lang="en-US" sz="1200" dirty="0">
                <a:cs typeface="Arial" pitchFamily="34" charset="0"/>
              </a:rPr>
              <a:t>Certified Partner)</a:t>
            </a:r>
            <a:r>
              <a:rPr lang="ru-RU" sz="1200" dirty="0">
                <a:cs typeface="Arial" pitchFamily="34" charset="0"/>
              </a:rPr>
              <a:t> – разработка на платформе </a:t>
            </a:r>
            <a:r>
              <a:rPr lang="en-US" sz="1200" dirty="0">
                <a:cs typeface="Arial" pitchFamily="34" charset="0"/>
              </a:rPr>
              <a:t>Microsoft, </a:t>
            </a:r>
            <a:r>
              <a:rPr lang="ru-RU" sz="1200" dirty="0">
                <a:cs typeface="Arial" pitchFamily="34" charset="0"/>
              </a:rPr>
              <a:t>продвижение коммуникационных решений </a:t>
            </a:r>
            <a:r>
              <a:rPr lang="en-US" sz="1200" dirty="0">
                <a:cs typeface="Arial" pitchFamily="34" charset="0"/>
              </a:rPr>
              <a:t>Microsoft</a:t>
            </a:r>
            <a:endParaRPr lang="ru-RU" sz="1200" dirty="0">
              <a:cs typeface="Arial" pitchFamily="34" charset="0"/>
            </a:endParaRPr>
          </a:p>
          <a:p>
            <a:pPr marL="0" lvl="1" indent="0" eaLnBrk="1" hangingPunct="1">
              <a:spcBef>
                <a:spcPts val="1200"/>
              </a:spcBef>
              <a:buSzPct val="80000"/>
            </a:pPr>
            <a:r>
              <a:rPr lang="en-US" sz="1200" b="1" dirty="0">
                <a:cs typeface="Arial" pitchFamily="34" charset="0"/>
              </a:rPr>
              <a:t>Cisco Systems</a:t>
            </a:r>
            <a:r>
              <a:rPr lang="ru-RU" sz="1200" b="1" dirty="0">
                <a:cs typeface="Arial" pitchFamily="34" charset="0"/>
              </a:rPr>
              <a:t> </a:t>
            </a:r>
            <a:r>
              <a:rPr lang="ru-RU" sz="1200" dirty="0">
                <a:cs typeface="Arial" pitchFamily="34" charset="0"/>
              </a:rPr>
              <a:t>– интеграция с </a:t>
            </a:r>
            <a:r>
              <a:rPr lang="ru-RU" sz="1200" dirty="0" err="1">
                <a:cs typeface="Arial" pitchFamily="34" charset="0"/>
              </a:rPr>
              <a:t>колл</a:t>
            </a:r>
            <a:r>
              <a:rPr lang="ru-RU" sz="1200" dirty="0">
                <a:cs typeface="Arial" pitchFamily="34" charset="0"/>
              </a:rPr>
              <a:t>-центром</a:t>
            </a:r>
            <a:endParaRPr lang="en-US" sz="1200" dirty="0">
              <a:cs typeface="Arial" pitchFamily="34" charset="0"/>
            </a:endParaRPr>
          </a:p>
          <a:p>
            <a:pPr marL="0" lvl="1" indent="0" eaLnBrk="1" hangingPunct="1">
              <a:spcBef>
                <a:spcPts val="1200"/>
              </a:spcBef>
              <a:buSzPct val="80000"/>
            </a:pPr>
            <a:r>
              <a:rPr lang="en-US" sz="1200" b="1" dirty="0">
                <a:cs typeface="Arial" pitchFamily="34" charset="0"/>
              </a:rPr>
              <a:t>Philips</a:t>
            </a:r>
            <a:r>
              <a:rPr lang="en-US" sz="1200" dirty="0">
                <a:cs typeface="Arial" pitchFamily="34" charset="0"/>
              </a:rPr>
              <a:t> – </a:t>
            </a:r>
            <a:r>
              <a:rPr lang="ru-RU" sz="1200" dirty="0">
                <a:cs typeface="Arial" pitchFamily="34" charset="0"/>
              </a:rPr>
              <a:t>интеграция цифровых диктофонов</a:t>
            </a:r>
          </a:p>
          <a:p>
            <a:pPr marL="0" lvl="1" indent="0" eaLnBrk="1" hangingPunct="1">
              <a:spcBef>
                <a:spcPts val="1200"/>
              </a:spcBef>
              <a:buSzPct val="80000"/>
            </a:pPr>
            <a:r>
              <a:rPr lang="en-US" sz="1200" b="1" dirty="0" err="1">
                <a:cs typeface="Arial" pitchFamily="34" charset="0"/>
              </a:rPr>
              <a:t>DiViSy</a:t>
            </a:r>
            <a:r>
              <a:rPr lang="en-US" sz="1200" dirty="0">
                <a:cs typeface="Arial" pitchFamily="34" charset="0"/>
              </a:rPr>
              <a:t> – </a:t>
            </a:r>
            <a:r>
              <a:rPr lang="ru-RU" sz="1200" dirty="0">
                <a:cs typeface="Arial" pitchFamily="34" charset="0"/>
              </a:rPr>
              <a:t>интеграция ГИС МЕДИАЛОГ с комплексами мониторинга состояния пациентов</a:t>
            </a:r>
            <a:endParaRPr lang="en-US" sz="1200" dirty="0">
              <a:cs typeface="Arial" pitchFamily="34" charset="0"/>
            </a:endParaRPr>
          </a:p>
        </p:txBody>
      </p:sp>
      <p:sp>
        <p:nvSpPr>
          <p:cNvPr id="8" name="Content Placeholder 9"/>
          <p:cNvSpPr txBox="1">
            <a:spLocks/>
          </p:cNvSpPr>
          <p:nvPr/>
        </p:nvSpPr>
        <p:spPr>
          <a:xfrm>
            <a:off x="468165" y="1444536"/>
            <a:ext cx="1757808" cy="194421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1200" dirty="0" smtClean="0"/>
              <a:t>Москва</a:t>
            </a:r>
          </a:p>
          <a:p>
            <a:pPr>
              <a:lnSpc>
                <a:spcPct val="90000"/>
              </a:lnSpc>
            </a:pPr>
            <a:r>
              <a:rPr lang="ru-RU" sz="1200" dirty="0" smtClean="0"/>
              <a:t>Санкт-Петербург</a:t>
            </a:r>
          </a:p>
          <a:p>
            <a:pPr>
              <a:lnSpc>
                <a:spcPct val="90000"/>
              </a:lnSpc>
            </a:pPr>
            <a:r>
              <a:rPr lang="ru-RU" sz="1200" dirty="0" smtClean="0"/>
              <a:t>Волгоград</a:t>
            </a:r>
          </a:p>
          <a:p>
            <a:pPr>
              <a:lnSpc>
                <a:spcPct val="90000"/>
              </a:lnSpc>
            </a:pPr>
            <a:r>
              <a:rPr lang="ru-RU" sz="1200" dirty="0" smtClean="0"/>
              <a:t>Екатеринбург</a:t>
            </a:r>
          </a:p>
          <a:p>
            <a:pPr>
              <a:lnSpc>
                <a:spcPct val="90000"/>
              </a:lnSpc>
            </a:pPr>
            <a:r>
              <a:rPr lang="ru-RU" sz="1200" dirty="0" smtClean="0"/>
              <a:t>Иваново</a:t>
            </a:r>
          </a:p>
          <a:p>
            <a:pPr>
              <a:lnSpc>
                <a:spcPct val="90000"/>
              </a:lnSpc>
            </a:pPr>
            <a:r>
              <a:rPr lang="ru-RU" sz="1200" dirty="0" smtClean="0"/>
              <a:t>Ижевск</a:t>
            </a:r>
          </a:p>
          <a:p>
            <a:pPr>
              <a:lnSpc>
                <a:spcPct val="90000"/>
              </a:lnSpc>
            </a:pPr>
            <a:r>
              <a:rPr lang="ru-RU" sz="1200" dirty="0" smtClean="0"/>
              <a:t>Казань</a:t>
            </a:r>
          </a:p>
          <a:p>
            <a:pPr>
              <a:lnSpc>
                <a:spcPct val="90000"/>
              </a:lnSpc>
            </a:pPr>
            <a:r>
              <a:rPr lang="ru-RU" sz="1200" dirty="0" smtClean="0"/>
              <a:t>Калининград</a:t>
            </a:r>
          </a:p>
          <a:p>
            <a:pPr>
              <a:lnSpc>
                <a:spcPct val="90000"/>
              </a:lnSpc>
            </a:pPr>
            <a:r>
              <a:rPr lang="ru-RU" sz="1200" dirty="0" smtClean="0"/>
              <a:t>Курск</a:t>
            </a:r>
          </a:p>
        </p:txBody>
      </p:sp>
      <p:sp>
        <p:nvSpPr>
          <p:cNvPr id="9" name="Content Placeholder 9"/>
          <p:cNvSpPr txBox="1">
            <a:spLocks/>
          </p:cNvSpPr>
          <p:nvPr/>
        </p:nvSpPr>
        <p:spPr bwMode="auto">
          <a:xfrm>
            <a:off x="2297981" y="1444535"/>
            <a:ext cx="3786187" cy="414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200" dirty="0">
                <a:latin typeface="+mj-lt"/>
                <a:cs typeface="Arial" pitchFamily="34" charset="0"/>
              </a:rPr>
              <a:t>Мурманск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200" dirty="0">
                <a:latin typeface="+mj-lt"/>
                <a:cs typeface="Arial" pitchFamily="34" charset="0"/>
              </a:rPr>
              <a:t>Нижний Новгород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200" dirty="0">
                <a:latin typeface="+mj-lt"/>
                <a:cs typeface="Arial" pitchFamily="34" charset="0"/>
              </a:rPr>
              <a:t>Новосибирск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200" dirty="0">
                <a:latin typeface="+mj-lt"/>
                <a:cs typeface="Arial" pitchFamily="34" charset="0"/>
              </a:rPr>
              <a:t>Самара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200" dirty="0">
                <a:latin typeface="+mj-lt"/>
                <a:cs typeface="Arial" pitchFamily="34" charset="0"/>
              </a:rPr>
              <a:t>Томск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200" dirty="0">
                <a:latin typeface="+mj-lt"/>
                <a:cs typeface="Arial" pitchFamily="34" charset="0"/>
              </a:rPr>
              <a:t>Тула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200" dirty="0">
                <a:latin typeface="+mj-lt"/>
                <a:cs typeface="Arial" pitchFamily="34" charset="0"/>
              </a:rPr>
              <a:t>Тюмень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200" dirty="0">
                <a:latin typeface="+mj-lt"/>
                <a:cs typeface="Arial" pitchFamily="34" charset="0"/>
              </a:rPr>
              <a:t>Хабаровск</a:t>
            </a:r>
          </a:p>
          <a:p>
            <a:pPr>
              <a:spcBef>
                <a:spcPct val="20000"/>
              </a:spcBef>
            </a:pPr>
            <a:r>
              <a:rPr lang="ru-RU" sz="1200" dirty="0" smtClean="0">
                <a:latin typeface="+mj-lt"/>
                <a:cs typeface="Arial" pitchFamily="34" charset="0"/>
              </a:rPr>
              <a:t>	и </a:t>
            </a:r>
            <a:r>
              <a:rPr lang="ru-RU" sz="1200" dirty="0">
                <a:latin typeface="+mj-lt"/>
                <a:cs typeface="Arial" pitchFamily="34" charset="0"/>
              </a:rPr>
              <a:t>другие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97781" y="940479"/>
            <a:ext cx="4900613" cy="64807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dirty="0" smtClean="0">
                <a:solidFill>
                  <a:schemeClr val="accent1"/>
                </a:solidFill>
              </a:rPr>
              <a:t>Партнеры в России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796136" y="4193496"/>
            <a:ext cx="3059832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rgbClr val="6E0023"/>
              </a:buClr>
            </a:pPr>
            <a:r>
              <a:rPr lang="ru-RU" sz="1400" i="1" dirty="0">
                <a:latin typeface="+mj-lt"/>
              </a:rPr>
              <a:t>Головной офис: </a:t>
            </a:r>
            <a:r>
              <a:rPr lang="ru-RU" sz="1400" dirty="0">
                <a:latin typeface="+mj-lt"/>
              </a:rPr>
              <a:t>Москва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6E0023"/>
              </a:buClr>
            </a:pPr>
            <a:r>
              <a:rPr lang="ru-RU" sz="1400" i="1" dirty="0">
                <a:latin typeface="+mj-lt"/>
              </a:rPr>
              <a:t>Представительство: </a:t>
            </a:r>
            <a:r>
              <a:rPr lang="ru-RU" sz="1400" dirty="0">
                <a:latin typeface="+mj-lt"/>
              </a:rPr>
              <a:t>Санкт-Петербург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6E0023"/>
              </a:buClr>
            </a:pPr>
            <a:r>
              <a:rPr lang="ru-RU" sz="1400" i="1" dirty="0">
                <a:latin typeface="+mj-lt"/>
              </a:rPr>
              <a:t>Партнеры в ближнем зарубежье: </a:t>
            </a:r>
            <a:r>
              <a:rPr lang="ru-RU" sz="1400" dirty="0">
                <a:latin typeface="+mj-lt"/>
              </a:rPr>
              <a:t>Киев, Алма-Ата, </a:t>
            </a:r>
            <a:r>
              <a:rPr lang="ru-RU" sz="1400" dirty="0" smtClean="0">
                <a:latin typeface="+mj-lt"/>
              </a:rPr>
              <a:t>Кишинев</a:t>
            </a:r>
            <a:endParaRPr lang="ru-RU" sz="1400" dirty="0">
              <a:latin typeface="+mj-lt"/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6E0023"/>
              </a:buClr>
            </a:pPr>
            <a:r>
              <a:rPr lang="ru-RU" sz="1400" i="1" dirty="0">
                <a:latin typeface="+mj-lt"/>
              </a:rPr>
              <a:t>Партнеры в Западной Европе: </a:t>
            </a:r>
            <a:r>
              <a:rPr lang="ru-RU" sz="1400" dirty="0">
                <a:latin typeface="+mj-lt"/>
              </a:rPr>
              <a:t>Париж</a:t>
            </a:r>
          </a:p>
        </p:txBody>
      </p:sp>
      <p:pic>
        <p:nvPicPr>
          <p:cNvPr id="11" name="Picture 7" descr="partner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3804" y="1448780"/>
            <a:ext cx="4199197" cy="1939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8"/>
          <p:cNvSpPr txBox="1">
            <a:spLocks/>
          </p:cNvSpPr>
          <p:nvPr/>
        </p:nvSpPr>
        <p:spPr>
          <a:xfrm>
            <a:off x="1497227" y="148076"/>
            <a:ext cx="6499225" cy="43204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 smtClean="0">
                <a:solidFill>
                  <a:srgbClr val="336699"/>
                </a:solidFill>
                <a:latin typeface="+mn-lt"/>
              </a:rPr>
              <a:t>ПАРТНЕРСКАЯ СЕТЬ – ПОЧТИ ВЕЗДЕ НАШИ ЛЮДИ</a:t>
            </a:r>
            <a:endParaRPr lang="ru-RU" sz="1800" b="1" dirty="0">
              <a:solidFill>
                <a:srgbClr val="33669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047858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 animBg="1"/>
      <p:bldP spid="9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8"/>
          <p:cNvSpPr txBox="1">
            <a:spLocks/>
          </p:cNvSpPr>
          <p:nvPr/>
        </p:nvSpPr>
        <p:spPr>
          <a:xfrm>
            <a:off x="1497227" y="148076"/>
            <a:ext cx="6499225" cy="43204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 smtClean="0">
                <a:solidFill>
                  <a:srgbClr val="336699"/>
                </a:solidFill>
                <a:latin typeface="+mn-lt"/>
              </a:rPr>
              <a:t>СОДЕРЖАНИЕ НА РАЗ-ДВА-ТРИ</a:t>
            </a:r>
            <a:endParaRPr lang="ru-RU" sz="1800" b="1" dirty="0">
              <a:solidFill>
                <a:srgbClr val="336699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628800"/>
            <a:ext cx="7416824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3225" indent="-403225">
              <a:spcBef>
                <a:spcPts val="2400"/>
              </a:spcBef>
              <a:buClr>
                <a:schemeClr val="accent1"/>
              </a:buClr>
              <a:buSzPct val="150000"/>
            </a:pPr>
            <a:r>
              <a:rPr lang="ru-RU" sz="2800" dirty="0" smtClean="0">
                <a:solidFill>
                  <a:schemeClr val="accent1"/>
                </a:solidFill>
              </a:rPr>
              <a:t>1. </a:t>
            </a:r>
            <a:r>
              <a:rPr lang="ru-RU" sz="2800" b="1" dirty="0" smtClean="0">
                <a:solidFill>
                  <a:srgbClr val="0070C0"/>
                </a:solidFill>
              </a:rPr>
              <a:t>МИС МЕДИАЛОГ </a:t>
            </a:r>
            <a:r>
              <a:rPr lang="ru-RU" sz="2800" dirty="0" smtClean="0"/>
              <a:t>– полнофункциональная платформа РИМС</a:t>
            </a:r>
          </a:p>
          <a:p>
            <a:pPr marL="403225" indent="-403225">
              <a:spcBef>
                <a:spcPts val="2400"/>
              </a:spcBef>
              <a:spcAft>
                <a:spcPts val="600"/>
              </a:spcAft>
              <a:buClr>
                <a:schemeClr val="accent1"/>
              </a:buClr>
              <a:buSzPct val="150000"/>
            </a:pPr>
            <a:r>
              <a:rPr lang="ru-RU" sz="2800" dirty="0" smtClean="0">
                <a:solidFill>
                  <a:schemeClr val="accent1"/>
                </a:solidFill>
              </a:rPr>
              <a:t>2. </a:t>
            </a:r>
            <a:r>
              <a:rPr lang="ru-RU" sz="2800" dirty="0" smtClean="0"/>
              <a:t>Опыт </a:t>
            </a:r>
            <a:r>
              <a:rPr lang="ru-RU" sz="2800" dirty="0"/>
              <a:t>использования </a:t>
            </a:r>
            <a:r>
              <a:rPr lang="ru-RU" sz="2800" b="1" dirty="0">
                <a:solidFill>
                  <a:srgbClr val="0070C0"/>
                </a:solidFill>
              </a:rPr>
              <a:t>МЕДИАЛОГ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/>
              <a:t>в качестве региональной информационной системы</a:t>
            </a:r>
          </a:p>
          <a:p>
            <a:pPr marL="403225" indent="-403225">
              <a:spcBef>
                <a:spcPts val="2400"/>
              </a:spcBef>
              <a:spcAft>
                <a:spcPts val="1200"/>
              </a:spcAft>
              <a:buClr>
                <a:schemeClr val="accent1"/>
              </a:buClr>
              <a:buSzPct val="150000"/>
            </a:pPr>
            <a:r>
              <a:rPr lang="ru-RU" sz="2800" dirty="0" smtClean="0">
                <a:solidFill>
                  <a:schemeClr val="accent1"/>
                </a:solidFill>
              </a:rPr>
              <a:t>3. </a:t>
            </a:r>
            <a:r>
              <a:rPr lang="ru-RU" sz="2800" dirty="0" smtClean="0"/>
              <a:t>Что есть у компании </a:t>
            </a:r>
            <a:r>
              <a:rPr lang="ru-RU" sz="2800" b="1" dirty="0" smtClean="0">
                <a:solidFill>
                  <a:srgbClr val="0070C0"/>
                </a:solidFill>
              </a:rPr>
              <a:t>ПМТ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smtClean="0"/>
              <a:t>для регионального внедрения помимо программного продукта</a:t>
            </a:r>
          </a:p>
        </p:txBody>
      </p:sp>
    </p:spTree>
    <p:extLst>
      <p:ext uri="{BB962C8B-B14F-4D97-AF65-F5344CB8AC3E}">
        <p14:creationId xmlns:p14="http://schemas.microsoft.com/office/powerpoint/2010/main" xmlns="" val="168825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74502780"/>
              </p:ext>
            </p:extLst>
          </p:nvPr>
        </p:nvGraphicFramePr>
        <p:xfrm>
          <a:off x="893763" y="764704"/>
          <a:ext cx="7358062" cy="54006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8"/>
          <p:cNvSpPr txBox="1">
            <a:spLocks/>
          </p:cNvSpPr>
          <p:nvPr/>
        </p:nvSpPr>
        <p:spPr>
          <a:xfrm>
            <a:off x="1497227" y="148076"/>
            <a:ext cx="6499225" cy="43204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 smtClean="0">
                <a:solidFill>
                  <a:srgbClr val="336699"/>
                </a:solidFill>
                <a:latin typeface="+mn-lt"/>
              </a:rPr>
              <a:t>ЕДИНЫЙ ЦЕНТР ПОДДЕРЖКИ МИС МЕДИАЛОГ</a:t>
            </a:r>
            <a:endParaRPr lang="ru-RU" sz="1800" b="1" dirty="0">
              <a:solidFill>
                <a:srgbClr val="33669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866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49169492"/>
              </p:ext>
            </p:extLst>
          </p:nvPr>
        </p:nvGraphicFramePr>
        <p:xfrm>
          <a:off x="893763" y="764704"/>
          <a:ext cx="7358062" cy="54006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8"/>
          <p:cNvSpPr txBox="1">
            <a:spLocks/>
          </p:cNvSpPr>
          <p:nvPr/>
        </p:nvSpPr>
        <p:spPr>
          <a:xfrm>
            <a:off x="1497227" y="148076"/>
            <a:ext cx="6499225" cy="43204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 smtClean="0">
                <a:solidFill>
                  <a:srgbClr val="336699"/>
                </a:solidFill>
                <a:latin typeface="+mn-lt"/>
              </a:rPr>
              <a:t>ТРИ МОДЕЛИ ОБУЧЕНИЯ АДМИНИСТРАТОРОВ МИС МЕДИАЛОГ</a:t>
            </a:r>
            <a:endParaRPr lang="ru-RU" sz="1800" b="1" dirty="0">
              <a:solidFill>
                <a:srgbClr val="33669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00785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01854705"/>
              </p:ext>
            </p:extLst>
          </p:nvPr>
        </p:nvGraphicFramePr>
        <p:xfrm>
          <a:off x="611560" y="764704"/>
          <a:ext cx="7955411" cy="54006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8"/>
          <p:cNvSpPr txBox="1">
            <a:spLocks/>
          </p:cNvSpPr>
          <p:nvPr/>
        </p:nvSpPr>
        <p:spPr>
          <a:xfrm>
            <a:off x="1497227" y="148076"/>
            <a:ext cx="6499225" cy="43204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 smtClean="0">
                <a:solidFill>
                  <a:srgbClr val="336699"/>
                </a:solidFill>
                <a:latin typeface="+mn-lt"/>
              </a:rPr>
              <a:t>ОНЛАЙН ТЕСТИРОВАНИЕ И АДМИНИСТРИРОВАНИЕ ОБУЧЕНИЯ</a:t>
            </a:r>
            <a:endParaRPr lang="ru-RU" sz="1800" b="1" dirty="0">
              <a:solidFill>
                <a:srgbClr val="33669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52509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724128" y="1628800"/>
            <a:ext cx="4013860" cy="498356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47664" y="106704"/>
            <a:ext cx="7488832" cy="369968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solidFill>
                  <a:srgbClr val="336699"/>
                </a:solidFill>
                <a:latin typeface="+mn-lt"/>
              </a:rPr>
              <a:t>ИНТЕГРАЦИОННЫЙ ОПЫТ</a:t>
            </a:r>
            <a:endParaRPr lang="ru-RU" sz="1800" b="1" dirty="0">
              <a:solidFill>
                <a:srgbClr val="336699"/>
              </a:solidFill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1571612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2"/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2"/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2"/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000372"/>
            <a:ext cx="864399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2"/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2"/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2"/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2"/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357158" y="2080939"/>
            <a:ext cx="6500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0" hangingPunct="0">
              <a:spcBef>
                <a:spcPct val="20000"/>
              </a:spcBef>
              <a:buFont typeface="Calibri" pitchFamily="34" charset="0"/>
              <a:buChar char="•"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07285" y="1033680"/>
            <a:ext cx="6500842" cy="513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0" hangingPunct="0">
              <a:spcBef>
                <a:spcPct val="20000"/>
              </a:spcBef>
              <a:buFont typeface="Calibri" pitchFamily="34" charset="0"/>
              <a:buChar char="•"/>
            </a:pPr>
            <a:r>
              <a:rPr lang="ru-RU" dirty="0" smtClean="0"/>
              <a:t>Интеграция с Ростелеком (экспертиза ВТИ)</a:t>
            </a:r>
          </a:p>
          <a:p>
            <a:pPr marL="457200" indent="-457200" eaLnBrk="0" hangingPunct="0">
              <a:spcBef>
                <a:spcPct val="20000"/>
              </a:spcBef>
              <a:buFont typeface="Calibri" pitchFamily="34" charset="0"/>
              <a:buChar char="•"/>
            </a:pPr>
            <a:r>
              <a:rPr lang="ru-RU" dirty="0"/>
              <a:t>Стандарты обмена: </a:t>
            </a:r>
            <a:r>
              <a:rPr lang="en-US" dirty="0"/>
              <a:t>HL7</a:t>
            </a:r>
            <a:r>
              <a:rPr lang="ru-RU" dirty="0"/>
              <a:t>, </a:t>
            </a:r>
            <a:r>
              <a:rPr lang="en-US" dirty="0"/>
              <a:t>SOAP</a:t>
            </a:r>
            <a:r>
              <a:rPr lang="ru-RU" dirty="0"/>
              <a:t>, </a:t>
            </a:r>
            <a:r>
              <a:rPr lang="en-US" dirty="0"/>
              <a:t>DICOM</a:t>
            </a:r>
            <a:r>
              <a:rPr lang="ru-RU" dirty="0"/>
              <a:t>, </a:t>
            </a:r>
            <a:r>
              <a:rPr lang="en-US" dirty="0"/>
              <a:t>ASTM</a:t>
            </a:r>
            <a:r>
              <a:rPr lang="ru-RU" dirty="0"/>
              <a:t>, </a:t>
            </a:r>
            <a:r>
              <a:rPr lang="en-US" dirty="0"/>
              <a:t>XML</a:t>
            </a:r>
            <a:endParaRPr lang="ru-RU" dirty="0"/>
          </a:p>
          <a:p>
            <a:pPr marL="457200" indent="-457200" eaLnBrk="0" hangingPunct="0">
              <a:spcBef>
                <a:spcPct val="20000"/>
              </a:spcBef>
              <a:buFont typeface="Calibri" pitchFamily="34" charset="0"/>
              <a:buChar char="•"/>
            </a:pPr>
            <a:r>
              <a:rPr lang="ru-RU" dirty="0"/>
              <a:t>Интеграция с внешними </a:t>
            </a:r>
            <a:r>
              <a:rPr lang="en-US" dirty="0"/>
              <a:t>PACS</a:t>
            </a:r>
            <a:r>
              <a:rPr lang="ru-RU" dirty="0"/>
              <a:t> системами по протоколу </a:t>
            </a:r>
            <a:r>
              <a:rPr lang="en-US" dirty="0"/>
              <a:t>HL7</a:t>
            </a:r>
            <a:r>
              <a:rPr lang="ru-RU" dirty="0"/>
              <a:t>: </a:t>
            </a:r>
            <a:r>
              <a:rPr lang="en-US" dirty="0"/>
              <a:t>AGFA, Siemens</a:t>
            </a:r>
            <a:r>
              <a:rPr lang="ru-RU" dirty="0"/>
              <a:t>, </a:t>
            </a:r>
            <a:r>
              <a:rPr lang="en-US" dirty="0"/>
              <a:t>JiveX</a:t>
            </a:r>
            <a:r>
              <a:rPr lang="ru-RU" dirty="0"/>
              <a:t> и др.</a:t>
            </a:r>
          </a:p>
          <a:p>
            <a:pPr marL="457200" lvl="0" indent="-457200" eaLnBrk="0" hangingPunct="0">
              <a:spcBef>
                <a:spcPct val="20000"/>
              </a:spcBef>
              <a:buFont typeface="Calibri" pitchFamily="34" charset="0"/>
              <a:buChar char="•"/>
            </a:pPr>
            <a:r>
              <a:rPr lang="ru-RU" dirty="0"/>
              <a:t>Подключение </a:t>
            </a:r>
            <a:r>
              <a:rPr lang="en-US" dirty="0"/>
              <a:t>DICOM</a:t>
            </a:r>
            <a:r>
              <a:rPr lang="ru-RU" dirty="0"/>
              <a:t> оборудования</a:t>
            </a:r>
            <a:r>
              <a:rPr lang="ru-RU" dirty="0" smtClean="0"/>
              <a:t>, лабораторных анализаторов. Интеграция с систем мониторинга     жизненно важных показателей</a:t>
            </a:r>
          </a:p>
          <a:p>
            <a:pPr marL="457200" indent="-457200" eaLnBrk="0" hangingPunct="0">
              <a:spcBef>
                <a:spcPct val="20000"/>
              </a:spcBef>
              <a:buFont typeface="Calibri" pitchFamily="34" charset="0"/>
              <a:buChar char="•"/>
            </a:pPr>
            <a:r>
              <a:rPr lang="ru-RU" dirty="0" smtClean="0"/>
              <a:t>Подключение фискальных регистраторов, сканеров        офисной техники (МФУ, сканеры, принтеры и т.д.)</a:t>
            </a:r>
          </a:p>
          <a:p>
            <a:pPr marL="457200" indent="-457200" eaLnBrk="0" hangingPunct="0">
              <a:spcBef>
                <a:spcPct val="20000"/>
              </a:spcBef>
              <a:buFont typeface="Calibri" pitchFamily="34" charset="0"/>
              <a:buChar char="•"/>
            </a:pPr>
            <a:r>
              <a:rPr lang="ru-RU" dirty="0" smtClean="0"/>
              <a:t>Интеграция с бухгалтерскими и </a:t>
            </a:r>
            <a:r>
              <a:rPr lang="en-US" dirty="0" smtClean="0"/>
              <a:t>ERP </a:t>
            </a:r>
            <a:r>
              <a:rPr lang="ru-RU" dirty="0" smtClean="0"/>
              <a:t>системами бухгалтерского учета: 1С, Парус </a:t>
            </a:r>
          </a:p>
          <a:p>
            <a:pPr marL="457200" indent="-457200" eaLnBrk="0" hangingPunct="0">
              <a:spcBef>
                <a:spcPct val="20000"/>
              </a:spcBef>
              <a:buFont typeface="Calibri" pitchFamily="34" charset="0"/>
              <a:buChar char="•"/>
            </a:pPr>
            <a:r>
              <a:rPr lang="ru-RU" dirty="0" smtClean="0"/>
              <a:t>Региональные регистры застрахованных</a:t>
            </a:r>
          </a:p>
          <a:p>
            <a:pPr marL="457200" indent="-457200" eaLnBrk="0" hangingPunct="0">
              <a:spcBef>
                <a:spcPct val="20000"/>
              </a:spcBef>
              <a:buFont typeface="Calibri" pitchFamily="34" charset="0"/>
              <a:buChar char="•"/>
            </a:pPr>
            <a:r>
              <a:rPr lang="ru-RU" dirty="0" smtClean="0"/>
              <a:t>МИС других производителей</a:t>
            </a:r>
          </a:p>
          <a:p>
            <a:pPr marL="457200" indent="-457200" eaLnBrk="0" hangingPunct="0">
              <a:spcBef>
                <a:spcPct val="20000"/>
              </a:spcBef>
              <a:buFont typeface="Calibri" pitchFamily="34" charset="0"/>
              <a:buChar char="•"/>
            </a:pPr>
            <a:r>
              <a:rPr lang="ru-RU" dirty="0" smtClean="0"/>
              <a:t>Порталы гос. услуг, региональные порталы: </a:t>
            </a:r>
            <a:r>
              <a:rPr lang="ru-RU" dirty="0" err="1" smtClean="0"/>
              <a:t>г.Петропавловск</a:t>
            </a:r>
            <a:r>
              <a:rPr lang="ru-RU" dirty="0" smtClean="0"/>
              <a:t>-Камчатский, г. Калининград</a:t>
            </a:r>
          </a:p>
          <a:p>
            <a:pPr marL="457200" indent="-457200" eaLnBrk="0" hangingPunct="0">
              <a:spcBef>
                <a:spcPct val="20000"/>
              </a:spcBef>
              <a:buFont typeface="Calibri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5866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L-Tune\Desktop\Презентация для регионов\Gmail\PICT0063.jpg"/>
          <p:cNvPicPr>
            <a:picLocks noChangeAspect="1" noChangeArrowheads="1"/>
          </p:cNvPicPr>
          <p:nvPr/>
        </p:nvPicPr>
        <p:blipFill>
          <a:blip r:embed="rId2" cstate="email">
            <a:lum bright="70000" contrast="-70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038" y="1138220"/>
            <a:ext cx="5951448" cy="44714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6"/>
          <p:cNvSpPr txBox="1">
            <a:spLocks/>
          </p:cNvSpPr>
          <p:nvPr/>
        </p:nvSpPr>
        <p:spPr>
          <a:xfrm>
            <a:off x="3045402" y="6784975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48D6683F-E540-4BA1-84EF-A8FC3515ABC1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508104" y="964217"/>
            <a:ext cx="3312368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Arial" pitchFamily="34" charset="0"/>
              </a:rPr>
              <a:t>В 2010г.,</a:t>
            </a:r>
            <a:r>
              <a:rPr kumimoji="0" lang="ru-RU" sz="1200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cs typeface="Arial" pitchFamily="34" charset="0"/>
              </a:rPr>
              <a:t> п</a:t>
            </a:r>
            <a:r>
              <a:rPr kumimoji="0" lang="ru-RU" sz="120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Arial" pitchFamily="34" charset="0"/>
              </a:rPr>
              <a:t>о результатам открытого конкурса по выбору типового решения для лечебно-профилактических учреждений г</a:t>
            </a:r>
            <a:r>
              <a:rPr lang="ru-RU" sz="1200" i="1" dirty="0" smtClean="0">
                <a:solidFill>
                  <a:schemeClr val="bg1"/>
                </a:solidFill>
                <a:cs typeface="Arial" pitchFamily="34" charset="0"/>
              </a:rPr>
              <a:t>.</a:t>
            </a:r>
            <a:r>
              <a:rPr kumimoji="0" lang="ru-RU" sz="120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Arial" pitchFamily="34" charset="0"/>
              </a:rPr>
              <a:t>Москвы амбулаторного типа, городу переданы права на использование системы МЕДИАЛОГ</a:t>
            </a:r>
            <a:r>
              <a:rPr kumimoji="0" lang="ru-RU" sz="1200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cs typeface="Arial" pitchFamily="34" charset="0"/>
              </a:rPr>
              <a:t> </a:t>
            </a:r>
            <a:r>
              <a:rPr kumimoji="0" lang="ru-RU" sz="120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Arial" pitchFamily="34" charset="0"/>
              </a:rPr>
              <a:t>в рамках требования тендера </a:t>
            </a:r>
            <a:endParaRPr lang="ru-RU" sz="1200" i="1" dirty="0">
              <a:solidFill>
                <a:schemeClr val="bg1"/>
              </a:solidFill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821393"/>
            <a:ext cx="5112568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ru-RU" sz="2200" b="1" dirty="0" smtClean="0"/>
              <a:t>16 лет </a:t>
            </a: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  <a:t>на рынке медицинских информационных систем</a:t>
            </a:r>
          </a:p>
          <a:p>
            <a:pPr marL="285750" lvl="2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  <a:t>Входит в группу компаний 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Армада</a:t>
            </a:r>
          </a:p>
          <a:p>
            <a:pPr marL="285750" lvl="2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  <a:t>Более 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300 ЛПУ </a:t>
            </a: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  <a:t>России, свыше 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11 000 рабочих мест</a:t>
            </a:r>
          </a:p>
          <a:p>
            <a:pPr marL="285750" lvl="2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  <a:t>Зона охвата: 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57 городов </a:t>
            </a: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  <a:t>России</a:t>
            </a:r>
          </a:p>
          <a:p>
            <a:pPr marL="285750" lvl="2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  <a:t>Более 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30</a:t>
            </a: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  <a:t> региональных 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партнеров</a:t>
            </a:r>
          </a:p>
          <a:p>
            <a:pPr marL="285750" indent="-285750" eaLnBrk="0" hangingPunct="0">
              <a:spcBef>
                <a:spcPts val="1200"/>
              </a:spcBef>
              <a:buFont typeface="Arial" pitchFamily="34" charset="0"/>
              <a:buChar char="•"/>
            </a:pP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  <a:t>Специализированый  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Учебный 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</a:rPr>
              <a:t>центр </a:t>
            </a:r>
            <a:r>
              <a:rPr lang="ru-RU" sz="2200" dirty="0">
                <a:solidFill>
                  <a:schemeClr val="accent4">
                    <a:lumMod val="50000"/>
                  </a:schemeClr>
                </a:solidFill>
              </a:rPr>
              <a:t>для партнеров и клиентов</a:t>
            </a:r>
          </a:p>
          <a:p>
            <a:pPr marL="285750" indent="-285750" eaLnBrk="0" hangingPunct="0">
              <a:spcBef>
                <a:spcPts val="1200"/>
              </a:spcBef>
              <a:buFont typeface="Arial" pitchFamily="34" charset="0"/>
              <a:buChar char="•"/>
            </a:pPr>
            <a:r>
              <a:rPr lang="ru-RU" sz="2200" dirty="0">
                <a:solidFill>
                  <a:schemeClr val="accent4">
                    <a:lumMod val="50000"/>
                  </a:schemeClr>
                </a:solidFill>
              </a:rPr>
              <a:t>Профессиональное управление проектами (</a:t>
            </a:r>
            <a:r>
              <a:rPr lang="en-US" sz="2200" dirty="0">
                <a:solidFill>
                  <a:schemeClr val="accent4">
                    <a:lumMod val="50000"/>
                  </a:schemeClr>
                </a:solidFill>
              </a:rPr>
              <a:t>PM</a:t>
            </a:r>
            <a:r>
              <a:rPr lang="ru-RU" sz="22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2200" dirty="0" smtClean="0">
                <a:solidFill>
                  <a:schemeClr val="accent4">
                    <a:lumMod val="50000"/>
                  </a:schemeClr>
                </a:solidFill>
              </a:rPr>
              <a:t>Expert</a:t>
            </a: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2200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ru-RU" sz="2200" dirty="0">
                <a:solidFill>
                  <a:schemeClr val="accent4">
                    <a:lumMod val="50000"/>
                  </a:schemeClr>
                </a:solidFill>
              </a:rPr>
              <a:t>лидер в области управления проектами в России</a:t>
            </a: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</a:rPr>
              <a:t>)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76839" y="4535304"/>
            <a:ext cx="3174897" cy="1963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5508104" y="2766558"/>
            <a:ext cx="3312368" cy="1526538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>
              <a:lnSpc>
                <a:spcPct val="120000"/>
              </a:lnSpc>
            </a:pPr>
            <a:endParaRPr lang="ru-RU" sz="1100" b="1" i="1" dirty="0" smtClean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ru-RU" sz="1100" b="1" i="1" dirty="0" smtClean="0">
                <a:solidFill>
                  <a:schemeClr val="bg1"/>
                </a:solidFill>
              </a:rPr>
              <a:t>По результатам 2011 г. «Пост Модерн </a:t>
            </a:r>
            <a:r>
              <a:rPr lang="ru-RU" sz="1100" b="1" i="1" dirty="0" err="1" smtClean="0">
                <a:solidFill>
                  <a:schemeClr val="bg1"/>
                </a:solidFill>
              </a:rPr>
              <a:t>Текнолоджи</a:t>
            </a:r>
            <a:r>
              <a:rPr lang="ru-RU" sz="1100" b="1" i="1" dirty="0" smtClean="0">
                <a:solidFill>
                  <a:schemeClr val="bg1"/>
                </a:solidFill>
              </a:rPr>
              <a:t>» (МИС МЕДИАЛОГ) заняла первое место в рейтинге крупнейших поставщиков медицинских информационных систем, составленном </a:t>
            </a:r>
            <a:r>
              <a:rPr lang="en-US" sz="1100" b="1" i="1" dirty="0" err="1" smtClean="0">
                <a:solidFill>
                  <a:schemeClr val="bg1"/>
                </a:solidFill>
              </a:rPr>
              <a:t>Cnews</a:t>
            </a:r>
            <a:r>
              <a:rPr lang="ru-RU" sz="1100" b="1" i="1" dirty="0" smtClean="0">
                <a:solidFill>
                  <a:schemeClr val="bg1"/>
                </a:solidFill>
              </a:rPr>
              <a:t> </a:t>
            </a:r>
            <a:r>
              <a:rPr lang="en-US" sz="1100" b="1" i="1" dirty="0" smtClean="0">
                <a:solidFill>
                  <a:schemeClr val="bg1"/>
                </a:solidFill>
              </a:rPr>
              <a:t>Analytics</a:t>
            </a:r>
            <a:endParaRPr lang="ru-RU" sz="1100" b="1" i="1" dirty="0">
              <a:solidFill>
                <a:schemeClr val="bg1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547664" y="106704"/>
            <a:ext cx="7488832" cy="36996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 smtClean="0">
                <a:solidFill>
                  <a:srgbClr val="336699"/>
                </a:solidFill>
                <a:latin typeface="+mn-lt"/>
              </a:rPr>
              <a:t>...И НЕМНОГО РЕКЛАМЫ</a:t>
            </a:r>
            <a:r>
              <a:rPr lang="en-US" sz="1800" b="1" dirty="0" smtClean="0">
                <a:solidFill>
                  <a:srgbClr val="336699"/>
                </a:solidFill>
                <a:latin typeface="+mn-lt"/>
              </a:rPr>
              <a:t> – </a:t>
            </a:r>
            <a:r>
              <a:rPr lang="ru-RU" sz="1800" b="1" dirty="0" smtClean="0">
                <a:solidFill>
                  <a:srgbClr val="336699"/>
                </a:solidFill>
                <a:latin typeface="+mn-lt"/>
              </a:rPr>
              <a:t>КОМПАНИЯ ПМТ и МИС МЕДИАЛОГ</a:t>
            </a:r>
            <a:endParaRPr lang="ru-RU" sz="1800" b="1" dirty="0">
              <a:solidFill>
                <a:srgbClr val="33669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257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323528" y="2564904"/>
            <a:ext cx="6499225" cy="60007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smtClean="0">
                <a:solidFill>
                  <a:srgbClr val="000066"/>
                </a:solidFill>
              </a:rPr>
              <a:t>         </a:t>
            </a:r>
            <a:endParaRPr lang="ru-RU" sz="2000" b="1" dirty="0" smtClean="0">
              <a:solidFill>
                <a:srgbClr val="000066"/>
              </a:solidFill>
            </a:endParaRPr>
          </a:p>
        </p:txBody>
      </p:sp>
      <p:sp>
        <p:nvSpPr>
          <p:cNvPr id="6" name="Rectangle 7"/>
          <p:cNvSpPr/>
          <p:nvPr/>
        </p:nvSpPr>
        <p:spPr>
          <a:xfrm>
            <a:off x="539552" y="5157192"/>
            <a:ext cx="6476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336699"/>
                </a:solidFill>
              </a:rPr>
              <a:t>Благодарю за внимание!</a:t>
            </a:r>
            <a:endParaRPr lang="ru-RU" sz="3200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679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8"/>
          <p:cNvSpPr txBox="1">
            <a:spLocks/>
          </p:cNvSpPr>
          <p:nvPr/>
        </p:nvSpPr>
        <p:spPr>
          <a:xfrm>
            <a:off x="1497227" y="148076"/>
            <a:ext cx="6499225" cy="43204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 smtClean="0">
                <a:solidFill>
                  <a:srgbClr val="336699"/>
                </a:solidFill>
                <a:latin typeface="+mn-lt"/>
              </a:rPr>
              <a:t>ЭТО РАЗ</a:t>
            </a:r>
            <a:endParaRPr lang="ru-RU" sz="1800" b="1" dirty="0">
              <a:solidFill>
                <a:srgbClr val="336699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628800"/>
            <a:ext cx="7416824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3225" indent="-403225">
              <a:spcBef>
                <a:spcPts val="2400"/>
              </a:spcBef>
              <a:buClr>
                <a:schemeClr val="accent1"/>
              </a:buClr>
              <a:buSzPct val="150000"/>
            </a:pPr>
            <a:r>
              <a:rPr lang="ru-RU" sz="2800" dirty="0" smtClean="0">
                <a:solidFill>
                  <a:schemeClr val="accent1"/>
                </a:solidFill>
              </a:rPr>
              <a:t>1. </a:t>
            </a:r>
            <a:r>
              <a:rPr lang="ru-RU" sz="2800" b="1" dirty="0" smtClean="0">
                <a:solidFill>
                  <a:srgbClr val="0070C0"/>
                </a:solidFill>
              </a:rPr>
              <a:t>МИС МЕДИАЛОГ </a:t>
            </a:r>
            <a:r>
              <a:rPr lang="ru-RU" sz="2800" dirty="0" smtClean="0"/>
              <a:t>– полнофункциональная платформа РИМС</a:t>
            </a:r>
          </a:p>
          <a:p>
            <a:pPr marL="403225" indent="-403225">
              <a:spcBef>
                <a:spcPts val="2400"/>
              </a:spcBef>
              <a:spcAft>
                <a:spcPts val="600"/>
              </a:spcAft>
              <a:buClr>
                <a:schemeClr val="accent1"/>
              </a:buClr>
              <a:buSzPct val="150000"/>
            </a:pPr>
            <a:r>
              <a:rPr lang="ru-RU" sz="2800" dirty="0" smtClean="0">
                <a:solidFill>
                  <a:schemeClr val="bg1">
                    <a:lumMod val="75000"/>
                  </a:schemeClr>
                </a:solidFill>
              </a:rPr>
              <a:t>2. Опыт </a:t>
            </a:r>
            <a:r>
              <a:rPr lang="ru-RU" sz="2800" dirty="0">
                <a:solidFill>
                  <a:schemeClr val="bg1">
                    <a:lumMod val="75000"/>
                  </a:schemeClr>
                </a:solidFill>
              </a:rPr>
              <a:t>использования </a:t>
            </a:r>
            <a:r>
              <a:rPr lang="ru-RU" sz="2800" b="1" dirty="0">
                <a:solidFill>
                  <a:schemeClr val="bg1">
                    <a:lumMod val="75000"/>
                  </a:schemeClr>
                </a:solidFill>
              </a:rPr>
              <a:t>МЕДИАЛОГ</a:t>
            </a:r>
            <a:r>
              <a:rPr lang="ru-RU" sz="2800" dirty="0">
                <a:solidFill>
                  <a:schemeClr val="bg1">
                    <a:lumMod val="75000"/>
                  </a:schemeClr>
                </a:solidFill>
              </a:rPr>
              <a:t> в качестве региональной информационной системы</a:t>
            </a:r>
          </a:p>
          <a:p>
            <a:pPr marL="403225" indent="-403225">
              <a:spcBef>
                <a:spcPts val="2400"/>
              </a:spcBef>
              <a:spcAft>
                <a:spcPts val="1200"/>
              </a:spcAft>
              <a:buClr>
                <a:schemeClr val="accent1"/>
              </a:buClr>
              <a:buSzPct val="150000"/>
            </a:pPr>
            <a:r>
              <a:rPr lang="ru-RU" sz="2800" dirty="0" smtClean="0">
                <a:solidFill>
                  <a:schemeClr val="bg1">
                    <a:lumMod val="75000"/>
                  </a:schemeClr>
                </a:solidFill>
              </a:rPr>
              <a:t>3. Что есть у компании </a:t>
            </a:r>
            <a:r>
              <a:rPr lang="ru-RU" sz="2800" b="1" dirty="0" smtClean="0">
                <a:solidFill>
                  <a:schemeClr val="bg1">
                    <a:lumMod val="75000"/>
                  </a:schemeClr>
                </a:solidFill>
              </a:rPr>
              <a:t>ПМТ</a:t>
            </a:r>
            <a:r>
              <a:rPr lang="ru-RU" sz="2800" dirty="0" smtClean="0">
                <a:solidFill>
                  <a:schemeClr val="bg1">
                    <a:lumMod val="75000"/>
                  </a:schemeClr>
                </a:solidFill>
              </a:rPr>
              <a:t> для регионального внедрения помимо программного продукта</a:t>
            </a:r>
          </a:p>
        </p:txBody>
      </p:sp>
    </p:spTree>
    <p:extLst>
      <p:ext uri="{BB962C8B-B14F-4D97-AF65-F5344CB8AC3E}">
        <p14:creationId xmlns:p14="http://schemas.microsoft.com/office/powerpoint/2010/main" xmlns="" val="370157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6093296"/>
            <a:ext cx="1512168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47664" y="-459432"/>
            <a:ext cx="8229600" cy="1143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rgbClr val="336699"/>
                </a:solidFill>
                <a:latin typeface="+mn-lt"/>
              </a:rPr>
              <a:t>АРХИТЕКТУРА </a:t>
            </a:r>
            <a:r>
              <a:rPr lang="ru-RU" sz="2000" b="1" dirty="0" smtClean="0">
                <a:solidFill>
                  <a:srgbClr val="336699"/>
                </a:solidFill>
                <a:latin typeface="+mn-lt"/>
              </a:rPr>
              <a:t>РЕШЕНИЯ – ВОЗМОЖНО ВСЁ</a:t>
            </a:r>
            <a:r>
              <a:rPr lang="en-US" sz="2000" b="1" dirty="0" smtClean="0">
                <a:solidFill>
                  <a:srgbClr val="336699"/>
                </a:solidFill>
                <a:latin typeface="+mn-lt"/>
              </a:rPr>
              <a:t>       </a:t>
            </a:r>
            <a:r>
              <a:rPr lang="ru-RU" sz="2000" b="1" dirty="0">
                <a:solidFill>
                  <a:srgbClr val="336699"/>
                </a:solidFill>
                <a:latin typeface="+mn-lt"/>
              </a:rPr>
              <a:t/>
            </a:r>
            <a:br>
              <a:rPr lang="ru-RU" sz="2000" b="1" dirty="0">
                <a:solidFill>
                  <a:srgbClr val="336699"/>
                </a:solidFill>
                <a:latin typeface="+mn-lt"/>
              </a:rPr>
            </a:br>
            <a:r>
              <a:rPr lang="ru-RU" sz="2000" b="1" dirty="0">
                <a:solidFill>
                  <a:srgbClr val="336699"/>
                </a:solidFill>
                <a:latin typeface="+mn-lt"/>
              </a:rPr>
              <a:t/>
            </a:r>
            <a:br>
              <a:rPr lang="ru-RU" sz="2000" b="1" dirty="0">
                <a:solidFill>
                  <a:srgbClr val="336699"/>
                </a:solidFill>
                <a:latin typeface="+mn-lt"/>
              </a:rPr>
            </a:br>
            <a:endParaRPr lang="ru-RU" sz="2000" b="1" dirty="0">
              <a:solidFill>
                <a:srgbClr val="336699"/>
              </a:solidFill>
              <a:latin typeface="+mn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950026"/>
            <a:ext cx="9144000" cy="5628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9092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835696" y="178712"/>
            <a:ext cx="6984776" cy="44197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 smtClean="0">
                <a:solidFill>
                  <a:srgbClr val="336699"/>
                </a:solidFill>
                <a:latin typeface="+mn-lt"/>
              </a:rPr>
              <a:t>ИНТЕГРАЦИОННАЯ ШИНА – ЧТО ВНУТРИ</a:t>
            </a:r>
            <a:endParaRPr lang="ru-RU" sz="1800" b="1" dirty="0">
              <a:solidFill>
                <a:srgbClr val="336699"/>
              </a:solidFill>
              <a:latin typeface="+mn-lt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980727"/>
            <a:ext cx="792088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Интеграционная шина </a:t>
            </a:r>
            <a:r>
              <a:rPr lang="ru-RU" sz="1400" dirty="0" smtClean="0"/>
              <a:t>МЕДИАЛОГА (ТЕЛЕМЕДИАЛОГ) </a:t>
            </a:r>
            <a:r>
              <a:rPr lang="ru-RU" sz="1400" dirty="0"/>
              <a:t>представляет собой набор из базового веб-сервиса (</a:t>
            </a:r>
            <a:r>
              <a:rPr lang="en-US" sz="1400" dirty="0"/>
              <a:t>HL</a:t>
            </a:r>
            <a:r>
              <a:rPr lang="ru-RU" sz="1400" dirty="0"/>
              <a:t>7-сервиса) и нескольких адаптеров для подключения к внешним системам. </a:t>
            </a:r>
          </a:p>
          <a:p>
            <a:r>
              <a:rPr lang="ru-RU" sz="1400" dirty="0"/>
              <a:t>Базовый сервис обмена сообщениями (</a:t>
            </a:r>
            <a:r>
              <a:rPr lang="en-US" sz="1400" dirty="0"/>
              <a:t>HL</a:t>
            </a:r>
            <a:r>
              <a:rPr lang="ru-RU" sz="1400" dirty="0"/>
              <a:t>7-сервис) представляет собой </a:t>
            </a:r>
            <a:r>
              <a:rPr lang="en-US" sz="1400" dirty="0"/>
              <a:t>Windows</a:t>
            </a:r>
            <a:r>
              <a:rPr lang="ru-RU" sz="1400" dirty="0"/>
              <a:t>-сервис, задачей которого является обработка сообщений в очереди сообщений</a:t>
            </a:r>
            <a:r>
              <a:rPr lang="ru-RU" sz="1400" dirty="0" smtClean="0"/>
              <a:t>. </a:t>
            </a:r>
            <a:r>
              <a:rPr lang="ru-RU" sz="1400" dirty="0"/>
              <a:t>Взаимодействие между клиентами и </a:t>
            </a:r>
            <a:r>
              <a:rPr lang="ru-RU" sz="1400" dirty="0" smtClean="0"/>
              <a:t>ТЕЛЕМЕДИАЛОГОМ может </a:t>
            </a:r>
            <a:r>
              <a:rPr lang="ru-RU" sz="1400" dirty="0"/>
              <a:t>происходить как в синхронном, так и в асинхронном режиме. </a:t>
            </a:r>
            <a:endParaRPr lang="ru-RU" sz="1400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27584" y="2276872"/>
            <a:ext cx="7357008" cy="4446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2396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24869" y="908720"/>
            <a:ext cx="9144000" cy="5533903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835696" y="106704"/>
            <a:ext cx="8229600" cy="44197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 smtClean="0">
                <a:solidFill>
                  <a:srgbClr val="336699"/>
                </a:solidFill>
                <a:latin typeface="+mn-lt"/>
              </a:rPr>
              <a:t>ИНТЕГРАЦИОННАЯ ШИНА – ЧТО СНАРУЖИ</a:t>
            </a:r>
          </a:p>
          <a:p>
            <a:pPr algn="l"/>
            <a:endParaRPr lang="ru-RU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817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8072494" cy="642942"/>
          </a:xfrm>
        </p:spPr>
        <p:txBody>
          <a:bodyPr/>
          <a:lstStyle/>
          <a:p>
            <a:pPr algn="l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1. Доступ пациента к данным его мед.карты</a:t>
            </a:r>
          </a:p>
        </p:txBody>
      </p:sp>
      <p:pic>
        <p:nvPicPr>
          <p:cNvPr id="5" name="Picture 2" descr="C:\Documents and Settings\boreyko\Мои документы\Post Modern Technology\MOBIMED.RU\MOBIMED.RU (screenshots)\heade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0"/>
            <a:ext cx="4968552" cy="661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0777" y="1196751"/>
            <a:ext cx="8721689" cy="50404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643050"/>
            <a:ext cx="7777162" cy="4159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75443" y="928670"/>
            <a:ext cx="4900613" cy="511156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2. Запись на прием через интернет</a:t>
            </a:r>
          </a:p>
        </p:txBody>
      </p:sp>
      <p:pic>
        <p:nvPicPr>
          <p:cNvPr id="5" name="Picture 2" descr="C:\Documents and Settings\boreyko\Мои документы\Post Modern Technology\MOBIMED.RU\MOBIMED.RU (screenshots)\heade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71604" y="0"/>
            <a:ext cx="5016620" cy="668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6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930290"/>
            <a:ext cx="5691188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17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3768" y="1916832"/>
            <a:ext cx="6383482" cy="46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498344" y="116632"/>
            <a:ext cx="4806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336699"/>
                </a:solidFill>
              </a:rPr>
              <a:t>ТЕЛЕМЕДИАЛОГ – ЛУЧШЕ ОДИН РАЗ УВИДЕТЬ</a:t>
            </a:r>
            <a:endParaRPr lang="ru-RU" dirty="0"/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 rot="19886605">
            <a:off x="645729" y="4410183"/>
            <a:ext cx="3195638" cy="1123950"/>
          </a:xfrm>
          <a:prstGeom prst="curvedUpArrow">
            <a:avLst>
              <a:gd name="adj1" fmla="val 63472"/>
              <a:gd name="adj2" fmla="val 113729"/>
              <a:gd name="adj3" fmla="val 25296"/>
            </a:avLst>
          </a:prstGeom>
          <a:gradFill rotWithShape="1">
            <a:gsLst>
              <a:gs pos="0">
                <a:srgbClr val="99CCFF">
                  <a:alpha val="67998"/>
                </a:srgbClr>
              </a:gs>
              <a:gs pos="100000">
                <a:schemeClr val="bg2">
                  <a:alpha val="31000"/>
                </a:schemeClr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>
              <a:rot lat="0" lon="0" rev="19200000"/>
            </a:camera>
            <a:lightRig rig="threePt" dir="t"/>
          </a:scene3d>
        </p:spPr>
        <p:txBody>
          <a:bodyPr anchor="ctr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596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35418</TotalTime>
  <Words>725</Words>
  <Application>Microsoft Office PowerPoint</Application>
  <PresentationFormat>Экран (4:3)</PresentationFormat>
  <Paragraphs>116</Paragraphs>
  <Slides>25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Тема Office</vt:lpstr>
      <vt:lpstr>1_Тема Office</vt:lpstr>
      <vt:lpstr>Региональная медицинская информационная система на базе платформы МЕДИАЛОГ</vt:lpstr>
      <vt:lpstr>Слайд 2</vt:lpstr>
      <vt:lpstr>Слайд 3</vt:lpstr>
      <vt:lpstr> АРХИТЕКТУРА РЕШЕНИЯ – ВОЗМОЖНО ВСЁ         </vt:lpstr>
      <vt:lpstr>Слайд 5</vt:lpstr>
      <vt:lpstr>Слайд 6</vt:lpstr>
      <vt:lpstr>1. Доступ пациента к данным его мед.карты</vt:lpstr>
      <vt:lpstr>2. Запись на прием через интернет</vt:lpstr>
      <vt:lpstr>Слайд 9</vt:lpstr>
      <vt:lpstr>         </vt:lpstr>
      <vt:lpstr>Слайд 11</vt:lpstr>
      <vt:lpstr>Слайд 12</vt:lpstr>
      <vt:lpstr>Слайд 13</vt:lpstr>
      <vt:lpstr>Слайд 14</vt:lpstr>
      <vt:lpstr> </vt:lpstr>
      <vt:lpstr>Слайд 16</vt:lpstr>
      <vt:lpstr>Слайд 17</vt:lpstr>
      <vt:lpstr> </vt:lpstr>
      <vt:lpstr>Технологические партнеры</vt:lpstr>
      <vt:lpstr>Слайд 20</vt:lpstr>
      <vt:lpstr>Слайд 21</vt:lpstr>
      <vt:lpstr>Слайд 22</vt:lpstr>
      <vt:lpstr>ИНТЕГРАЦИОННЫЙ ОПЫТ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Построение региональной медицинской информационной системы</dc:title>
  <dc:creator>L-Tune</dc:creator>
  <cp:lastModifiedBy>Михаил</cp:lastModifiedBy>
  <cp:revision>3373</cp:revision>
  <cp:lastPrinted>2012-02-02T12:16:06Z</cp:lastPrinted>
  <dcterms:created xsi:type="dcterms:W3CDTF">2012-02-01T13:20:54Z</dcterms:created>
  <dcterms:modified xsi:type="dcterms:W3CDTF">2012-04-23T08:15:21Z</dcterms:modified>
</cp:coreProperties>
</file>