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9" r:id="rId4"/>
    <p:sldId id="270" r:id="rId5"/>
    <p:sldId id="260" r:id="rId6"/>
    <p:sldId id="261" r:id="rId7"/>
    <p:sldId id="264" r:id="rId8"/>
    <p:sldId id="263" r:id="rId9"/>
    <p:sldId id="262" r:id="rId10"/>
    <p:sldId id="269" r:id="rId11"/>
    <p:sldId id="274" r:id="rId12"/>
    <p:sldId id="275" r:id="rId13"/>
    <p:sldId id="271" r:id="rId14"/>
    <p:sldId id="268" r:id="rId15"/>
    <p:sldId id="273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5195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86501" autoAdjust="0"/>
  </p:normalViewPr>
  <p:slideViewPr>
    <p:cSldViewPr>
      <p:cViewPr>
        <p:scale>
          <a:sx n="66" d="100"/>
          <a:sy n="66" d="100"/>
        </p:scale>
        <p:origin x="-150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4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58F7A-90EC-41C7-8266-EBE30A113590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0B869-3B43-4A86-B727-346A3B9BF9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3492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0B869-3B43-4A86-B727-346A3B9BF98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Таким образом, мы уже</a:t>
            </a:r>
            <a:r>
              <a:rPr lang="ru-RU" baseline="0" dirty="0" smtClean="0"/>
              <a:t> в течение 4 лет работаем на практике с тем, что сейчас называется региональный сегмент ЕГИСЗ, полностью построенный на </a:t>
            </a:r>
            <a:r>
              <a:rPr lang="ru-RU" baseline="0" dirty="0" err="1" smtClean="0"/>
              <a:t>веб-технологиях</a:t>
            </a:r>
            <a:r>
              <a:rPr lang="ru-RU" baseline="0" dirty="0" smtClean="0"/>
              <a:t> и предоставляемый пользователем в масштабах всего региона и нескольким регионам по технологии, организационной и  финансовой  модели </a:t>
            </a:r>
            <a:r>
              <a:rPr lang="en-US" baseline="0" dirty="0" smtClean="0"/>
              <a:t>SaaS</a:t>
            </a:r>
            <a:r>
              <a:rPr lang="ru-RU" baseline="0" dirty="0" smtClean="0"/>
              <a:t> (программное обеспечение как услуга). Также используется и размещение системы на мощностях дата-центров регионов. </a:t>
            </a:r>
          </a:p>
          <a:p>
            <a:r>
              <a:rPr lang="ru-RU" dirty="0" smtClean="0"/>
              <a:t>Мы работаем в облаках,</a:t>
            </a:r>
            <a:r>
              <a:rPr lang="ru-RU" baseline="0" dirty="0" smtClean="0"/>
              <a:t> а не в заоблачных далях. Все это время, в частности в Пермском крае, мы работали в режиме жестких финансовых ограничений на все составляющие проекта. И текущая архитектура – это не следствие нашей блажи, погони за модой. Это единственный(!), на наш взгляд, вариант работы в таких масштабах. И мировая практика построения высоконагруженных систем – это полностью подтверждает, начиная от примера социальных сетей и заканчивая профессиональными системами.</a:t>
            </a:r>
            <a:endParaRPr lang="ru-RU" dirty="0" smtClean="0"/>
          </a:p>
          <a:p>
            <a:r>
              <a:rPr lang="ru-RU" baseline="0" dirty="0" smtClean="0"/>
              <a:t>Мы четко осознаем реалии жизни, технические и финансовые ограничения, чем нам заниматься, к чему двигаться. И это следствие практики, кропотливой многолетней работы и постоянного переосмысливания задач, поиска новых организационных и технических решений.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 то же время при реализации регионами программ модернизации наблюдаются странные вещи. В ходе проработки архитектуры регионального сегмента и прочих вопросов очень часто встречаются странные выводы.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0B869-3B43-4A86-B727-346A3B9BF98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0B869-3B43-4A86-B727-346A3B9BF983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0B869-3B43-4A86-B727-346A3B9BF98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0B869-3B43-4A86-B727-346A3B9BF983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соответствии с методическими рекомендациями предусмотрено преимущественно централизованное размещение информационных систем на базе собственных или внешних дата-центров.</a:t>
            </a:r>
          </a:p>
          <a:p>
            <a:r>
              <a:rPr lang="ru-RU" dirty="0" smtClean="0"/>
              <a:t>На практике у многих регионов возникла достаточно</a:t>
            </a:r>
            <a:r>
              <a:rPr lang="ru-RU" baseline="0" dirty="0" smtClean="0"/>
              <a:t> странная позиция – давайте с помощью технологий виртуализации и кластеризации сделаем так, чтобы все работали в одном месте в едином дата-центре с применением классических технологий построения информационной системы здравоохранения. Тогда можно использовать стандартные информационные системы.</a:t>
            </a:r>
          </a:p>
          <a:p>
            <a:r>
              <a:rPr lang="ru-RU" baseline="0" dirty="0" smtClean="0"/>
              <a:t>В результате даже в техническом задании конкурсных процедур мы очень часто видим формулировки о возможности поставки той или другой технологии тем самым уравнивая их.  Еще более странным выглядит тот факт, что в определении архитектуры системы участвуют региональные управления ИТ (или департаменты, или министерства).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0B869-3B43-4A86-B727-346A3B9BF983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Мы работаем в облаках,</a:t>
            </a:r>
            <a:r>
              <a:rPr lang="ru-RU" baseline="0" dirty="0" smtClean="0"/>
              <a:t> а не в заоблачных далях. Все это время, в частности в Пермском крае, мы работали в режиме жестких финансовых ограничений на все составляющие проекта. И текущая архитектура – это не следствие нашей блажи, погони за модой. Это единственный(!), на наш взгляд, вариант работы в таких масштабах. И мировая практика построения высоконагруженных систем – это полностью подтверждает, начиная от примера социальных сетей и заканчивая профессиональными системами.  </a:t>
            </a:r>
          </a:p>
          <a:p>
            <a:endParaRPr lang="ru-RU" baseline="0" dirty="0" smtClean="0"/>
          </a:p>
          <a:p>
            <a:r>
              <a:rPr lang="ru-RU" baseline="0" dirty="0" smtClean="0"/>
              <a:t>Мы четко осознаем реалии жизни, технические и финансовые ограничения, чем нам заниматься, к чему двигаться. И это следствие практики, кропотливой многолетней работы и переосмысливания задач, поиска новых организационных и технических решений.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0B869-3B43-4A86-B727-346A3B9BF983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0B869-3B43-4A86-B727-346A3B9BF983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0B92-BC0A-4E1A-AE30-FC75B35158B7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E9F1-9462-40AF-A300-40B0D826FF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5244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0B92-BC0A-4E1A-AE30-FC75B35158B7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E9F1-9462-40AF-A300-40B0D826FF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4856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0B92-BC0A-4E1A-AE30-FC75B35158B7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E9F1-9462-40AF-A300-40B0D826FF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4726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0B92-BC0A-4E1A-AE30-FC75B35158B7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E9F1-9462-40AF-A300-40B0D826FF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3968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0B92-BC0A-4E1A-AE30-FC75B35158B7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E9F1-9462-40AF-A300-40B0D826FF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711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0B92-BC0A-4E1A-AE30-FC75B35158B7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E9F1-9462-40AF-A300-40B0D826FF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8161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0B92-BC0A-4E1A-AE30-FC75B35158B7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E9F1-9462-40AF-A300-40B0D826FF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0834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0B92-BC0A-4E1A-AE30-FC75B35158B7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E9F1-9462-40AF-A300-40B0D826FF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5283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0B92-BC0A-4E1A-AE30-FC75B35158B7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E9F1-9462-40AF-A300-40B0D826FF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0822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0B92-BC0A-4E1A-AE30-FC75B35158B7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E9F1-9462-40AF-A300-40B0D826FF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2650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0B92-BC0A-4E1A-AE30-FC75B35158B7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E9F1-9462-40AF-A300-40B0D826FF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2222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F0B92-BC0A-4E1A-AE30-FC75B35158B7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1E9F1-9462-40AF-A300-40B0D826FF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3328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373216"/>
            <a:ext cx="5256584" cy="864096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0070C0"/>
                </a:solidFill>
              </a:rPr>
              <a:t>Генеральный директор компании «СВАН»</a:t>
            </a:r>
            <a:br>
              <a:rPr lang="ru-RU" sz="2000" b="1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Метелев Сергей Вячеславович 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468488"/>
            <a:ext cx="5400600" cy="1752600"/>
          </a:xfrm>
        </p:spPr>
        <p:txBody>
          <a:bodyPr>
            <a:norm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600" b="1" kern="0" dirty="0" smtClean="0">
                <a:solidFill>
                  <a:srgbClr val="0070C0"/>
                </a:solidFill>
              </a:rPr>
              <a:t>Практический опыт внедрения 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600" b="1" kern="0" dirty="0" smtClean="0">
                <a:solidFill>
                  <a:srgbClr val="0070C0"/>
                </a:solidFill>
              </a:rPr>
              <a:t>и методология управления 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600" b="1" kern="0" dirty="0" smtClean="0">
                <a:solidFill>
                  <a:srgbClr val="0070C0"/>
                </a:solidFill>
              </a:rPr>
              <a:t>региональным сегментом ЕГИСЗ 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600" b="1" kern="0" dirty="0" smtClean="0">
                <a:solidFill>
                  <a:srgbClr val="0070C0"/>
                </a:solidFill>
              </a:rPr>
              <a:t>в «облаках»</a:t>
            </a:r>
          </a:p>
          <a:p>
            <a:pPr algn="l"/>
            <a:endParaRPr lang="ru-RU" sz="2400" dirty="0">
              <a:solidFill>
                <a:srgbClr val="0070C0"/>
              </a:solidFill>
            </a:endParaRPr>
          </a:p>
        </p:txBody>
      </p:sp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7200864" y="6381328"/>
            <a:ext cx="1944688" cy="460375"/>
            <a:chOff x="204" y="3702"/>
            <a:chExt cx="1225" cy="290"/>
          </a:xfrm>
          <a:noFill/>
        </p:grpSpPr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>
              <a:off x="204" y="3702"/>
              <a:ext cx="1225" cy="2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70C0"/>
                </a:solidFill>
              </a:endParaRPr>
            </a:p>
          </p:txBody>
        </p:sp>
        <p:pic>
          <p:nvPicPr>
            <p:cNvPr id="9" name="Picture 10" descr="rostech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9" y="3702"/>
              <a:ext cx="1127" cy="29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Picture 11" descr="swan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  <a:lum bright="-43000" contrast="45000"/>
          </a:blip>
          <a:srcRect/>
          <a:stretch>
            <a:fillRect/>
          </a:stretch>
        </p:blipFill>
        <p:spPr bwMode="auto">
          <a:xfrm>
            <a:off x="64" y="6381328"/>
            <a:ext cx="1368152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SWAN_http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877288" y="1916832"/>
            <a:ext cx="3270500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6663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194552" y="188640"/>
            <a:ext cx="7473792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dirty="0" smtClean="0">
                <a:solidFill>
                  <a:schemeClr val="bg1"/>
                </a:solidFill>
              </a:rPr>
              <a:t>Мониторинг и управление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7200864" y="6381328"/>
            <a:ext cx="1944688" cy="460375"/>
            <a:chOff x="204" y="3702"/>
            <a:chExt cx="1225" cy="290"/>
          </a:xfrm>
          <a:noFill/>
        </p:grpSpPr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>
              <a:off x="204" y="3702"/>
              <a:ext cx="1225" cy="2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70C0"/>
                </a:solidFill>
              </a:endParaRPr>
            </a:p>
          </p:txBody>
        </p:sp>
        <p:pic>
          <p:nvPicPr>
            <p:cNvPr id="9" name="Picture 10" descr="rostech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49" y="3702"/>
              <a:ext cx="1127" cy="29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Picture 11" descr="swan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chemeClr val="accent1">
                <a:tint val="45000"/>
                <a:satMod val="400000"/>
              </a:schemeClr>
            </a:duotone>
            <a:lum bright="-43000" contrast="45000"/>
          </a:blip>
          <a:srcRect/>
          <a:stretch>
            <a:fillRect/>
          </a:stretch>
        </p:blipFill>
        <p:spPr bwMode="auto">
          <a:xfrm>
            <a:off x="-1080" y="6381328"/>
            <a:ext cx="1368152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SWAN_5ОКОН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1268760"/>
            <a:ext cx="4247922" cy="4032448"/>
          </a:xfrm>
          <a:prstGeom prst="rect">
            <a:avLst/>
          </a:prstGeom>
        </p:spPr>
      </p:pic>
      <p:pic>
        <p:nvPicPr>
          <p:cNvPr id="11" name="Рисунок 10" descr="SWAN_УО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446272" y="1277904"/>
            <a:ext cx="4680520" cy="4023304"/>
          </a:xfrm>
          <a:prstGeom prst="rect">
            <a:avLst/>
          </a:prstGeom>
        </p:spPr>
      </p:pic>
      <p:sp>
        <p:nvSpPr>
          <p:cNvPr id="1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301208"/>
            <a:ext cx="9036496" cy="1008112"/>
          </a:xfrm>
        </p:spPr>
        <p:txBody>
          <a:bodyPr>
            <a:norm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kern="0" dirty="0" smtClean="0">
                <a:solidFill>
                  <a:srgbClr val="0070C0"/>
                </a:solidFill>
              </a:rPr>
              <a:t>Мы не только разрабатываем программное обеспечение -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kern="0" dirty="0" smtClean="0">
                <a:solidFill>
                  <a:srgbClr val="0070C0"/>
                </a:solidFill>
              </a:rPr>
              <a:t>мы сами на нем работаем!</a:t>
            </a:r>
          </a:p>
          <a:p>
            <a:pPr algn="l"/>
            <a:endParaRPr lang="ru-RU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663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194552" y="188640"/>
            <a:ext cx="7473792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dirty="0" smtClean="0">
                <a:solidFill>
                  <a:schemeClr val="bg1"/>
                </a:solidFill>
              </a:rPr>
              <a:t>Обязательное медицинское страхование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7200864" y="6381328"/>
            <a:ext cx="1944688" cy="460375"/>
            <a:chOff x="204" y="3702"/>
            <a:chExt cx="1225" cy="290"/>
          </a:xfrm>
          <a:noFill/>
        </p:grpSpPr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>
              <a:off x="204" y="3702"/>
              <a:ext cx="1225" cy="2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70C0"/>
                </a:solidFill>
              </a:endParaRPr>
            </a:p>
          </p:txBody>
        </p:sp>
        <p:pic>
          <p:nvPicPr>
            <p:cNvPr id="9" name="Picture 10" descr="rostech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49" y="3702"/>
              <a:ext cx="1127" cy="29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Picture 11" descr="swan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chemeClr val="accent1">
                <a:tint val="45000"/>
                <a:satMod val="400000"/>
              </a:schemeClr>
            </a:duotone>
            <a:lum bright="-43000" contrast="45000"/>
          </a:blip>
          <a:srcRect/>
          <a:stretch>
            <a:fillRect/>
          </a:stretch>
        </p:blipFill>
        <p:spPr bwMode="auto">
          <a:xfrm>
            <a:off x="-1080" y="6381328"/>
            <a:ext cx="1368152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00692" y="763360"/>
            <a:ext cx="6583676" cy="5574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3960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194552" y="188640"/>
            <a:ext cx="7473792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dirty="0" smtClean="0">
                <a:solidFill>
                  <a:schemeClr val="bg1"/>
                </a:solidFill>
              </a:rPr>
              <a:t>Льготное лекарственное обеспечение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7200864" y="6381328"/>
            <a:ext cx="1944688" cy="460375"/>
            <a:chOff x="204" y="3702"/>
            <a:chExt cx="1225" cy="290"/>
          </a:xfrm>
          <a:noFill/>
        </p:grpSpPr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>
              <a:off x="204" y="3702"/>
              <a:ext cx="1225" cy="2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70C0"/>
                </a:solidFill>
              </a:endParaRPr>
            </a:p>
          </p:txBody>
        </p:sp>
        <p:pic>
          <p:nvPicPr>
            <p:cNvPr id="9" name="Picture 10" descr="rostech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49" y="3702"/>
              <a:ext cx="1127" cy="29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Picture 11" descr="swan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chemeClr val="accent1">
                <a:tint val="45000"/>
                <a:satMod val="400000"/>
              </a:schemeClr>
            </a:duotone>
            <a:lum bright="-43000" contrast="45000"/>
          </a:blip>
          <a:srcRect/>
          <a:stretch>
            <a:fillRect/>
          </a:stretch>
        </p:blipFill>
        <p:spPr bwMode="auto">
          <a:xfrm>
            <a:off x="-1080" y="6381328"/>
            <a:ext cx="1368152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764704"/>
            <a:ext cx="6577326" cy="5565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1109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194552" y="188640"/>
            <a:ext cx="7473792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dirty="0" smtClean="0">
                <a:solidFill>
                  <a:schemeClr val="bg1"/>
                </a:solidFill>
              </a:rPr>
              <a:t>Тенденции  </a:t>
            </a:r>
            <a:r>
              <a:rPr lang="ru-RU" sz="2400" b="1" dirty="0" smtClean="0">
                <a:solidFill>
                  <a:schemeClr val="bg1"/>
                </a:solidFill>
                <a:sym typeface="Wingdings" pitchFamily="2" charset="2"/>
              </a:rPr>
              <a:t>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7200864" y="6381328"/>
            <a:ext cx="1944688" cy="460375"/>
            <a:chOff x="204" y="3702"/>
            <a:chExt cx="1225" cy="290"/>
          </a:xfrm>
          <a:noFill/>
        </p:grpSpPr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>
              <a:off x="204" y="3702"/>
              <a:ext cx="1225" cy="2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70C0"/>
                </a:solidFill>
              </a:endParaRPr>
            </a:p>
          </p:txBody>
        </p:sp>
        <p:pic>
          <p:nvPicPr>
            <p:cNvPr id="9" name="Picture 10" descr="rostech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49" y="3702"/>
              <a:ext cx="1127" cy="29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Picture 11" descr="swan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chemeClr val="accent1">
                <a:tint val="45000"/>
                <a:satMod val="400000"/>
              </a:schemeClr>
            </a:duotone>
            <a:lum bright="-43000" contrast="45000"/>
          </a:blip>
          <a:srcRect/>
          <a:stretch>
            <a:fillRect/>
          </a:stretch>
        </p:blipFill>
        <p:spPr bwMode="auto">
          <a:xfrm>
            <a:off x="-1080" y="6381328"/>
            <a:ext cx="1368152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196752"/>
            <a:ext cx="7776864" cy="576064"/>
          </a:xfrm>
        </p:spPr>
        <p:txBody>
          <a:bodyPr>
            <a:norm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kern="0" dirty="0" smtClean="0">
                <a:solidFill>
                  <a:srgbClr val="0070C0"/>
                </a:solidFill>
              </a:rPr>
              <a:t>Теория</a:t>
            </a:r>
          </a:p>
          <a:p>
            <a:pPr algn="l"/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251520" y="1700808"/>
            <a:ext cx="7776864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b="1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Преимущественно</a:t>
            </a:r>
            <a:r>
              <a:rPr kumimoji="0" lang="ru-RU" b="1" i="1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b="1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ц</a:t>
            </a: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ентрализованное размещение информационных систем здравоохранения региона</a:t>
            </a: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179512" y="2492896"/>
            <a:ext cx="7776864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Практика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Подзаголовок 2"/>
          <p:cNvSpPr txBox="1">
            <a:spLocks/>
          </p:cNvSpPr>
          <p:nvPr/>
        </p:nvSpPr>
        <p:spPr>
          <a:xfrm>
            <a:off x="251520" y="2924944"/>
            <a:ext cx="7776864" cy="158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Предоставление </a:t>
            </a:r>
            <a:r>
              <a:rPr lang="ru-RU" b="1" kern="0" dirty="0">
                <a:solidFill>
                  <a:srgbClr val="0070C0"/>
                </a:solidFill>
              </a:rPr>
              <a:t>пользователю </a:t>
            </a:r>
            <a:r>
              <a:rPr lang="ru-RU" b="1" kern="0" dirty="0" smtClean="0">
                <a:solidFill>
                  <a:srgbClr val="0070C0"/>
                </a:solidFill>
              </a:rPr>
              <a:t>доступа к информационной системе</a:t>
            </a:r>
            <a:endParaRPr kumimoji="0" lang="ru-RU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kern="0" dirty="0" smtClean="0">
                <a:solidFill>
                  <a:srgbClr val="0070C0"/>
                </a:solidFill>
              </a:rPr>
              <a:t>через удаленный рабочий стол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2000" b="1" kern="0" dirty="0" smtClean="0">
                <a:solidFill>
                  <a:srgbClr val="C00000"/>
                </a:solidFill>
              </a:rPr>
              <a:t>ИЛИ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через </a:t>
            </a:r>
            <a:r>
              <a:rPr kumimoji="0" lang="ru-RU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веб-интерфейс</a:t>
            </a: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>
          <a:xfrm>
            <a:off x="323528" y="5013176"/>
            <a:ext cx="7776864" cy="115212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kern="0" dirty="0" smtClean="0">
                <a:solidFill>
                  <a:srgbClr val="0070C0"/>
                </a:solidFill>
              </a:rPr>
              <a:t>Работа через удаленный рабочий стол с ИС, построенной на классических технологиях («толстый» клиент)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2000" b="1" kern="0" dirty="0" smtClean="0">
                <a:solidFill>
                  <a:srgbClr val="C00000"/>
                </a:solidFill>
              </a:rPr>
              <a:t>=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Работа через интернет-браузер с </a:t>
            </a:r>
            <a:r>
              <a:rPr lang="ru-RU" b="1" kern="0" dirty="0" smtClean="0">
                <a:solidFill>
                  <a:srgbClr val="0070C0"/>
                </a:solidFill>
              </a:rPr>
              <a:t>ИС, построенной  на  веб-технологиях</a:t>
            </a:r>
            <a:endParaRPr kumimoji="0" lang="ru-RU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Подзаголовок 2"/>
          <p:cNvSpPr txBox="1">
            <a:spLocks/>
          </p:cNvSpPr>
          <p:nvPr/>
        </p:nvSpPr>
        <p:spPr>
          <a:xfrm>
            <a:off x="251520" y="4509120"/>
            <a:ext cx="7776864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Выводы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663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194552" y="188640"/>
            <a:ext cx="7473792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dirty="0" smtClean="0">
                <a:solidFill>
                  <a:schemeClr val="bg1"/>
                </a:solidFill>
              </a:rPr>
              <a:t>Цели и задачи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7200864" y="6381328"/>
            <a:ext cx="1944688" cy="460375"/>
            <a:chOff x="204" y="3702"/>
            <a:chExt cx="1225" cy="290"/>
          </a:xfrm>
          <a:noFill/>
        </p:grpSpPr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>
              <a:off x="204" y="3702"/>
              <a:ext cx="1225" cy="2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70C0"/>
                </a:solidFill>
              </a:endParaRPr>
            </a:p>
          </p:txBody>
        </p:sp>
        <p:pic>
          <p:nvPicPr>
            <p:cNvPr id="9" name="Picture 10" descr="rostech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49" y="3702"/>
              <a:ext cx="1127" cy="29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Picture 11" descr="swan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chemeClr val="accent1">
                <a:tint val="45000"/>
                <a:satMod val="400000"/>
              </a:schemeClr>
            </a:duotone>
            <a:lum bright="-43000" contrast="45000"/>
          </a:blip>
          <a:srcRect/>
          <a:stretch>
            <a:fillRect/>
          </a:stretch>
        </p:blipFill>
        <p:spPr bwMode="auto">
          <a:xfrm>
            <a:off x="-1080" y="6381328"/>
            <a:ext cx="1368152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одзаголовок 2"/>
          <p:cNvSpPr txBox="1">
            <a:spLocks/>
          </p:cNvSpPr>
          <p:nvPr/>
        </p:nvSpPr>
        <p:spPr>
          <a:xfrm>
            <a:off x="251520" y="1700808"/>
            <a:ext cx="7776864" cy="2808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800" b="1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Основная цель централизованного размещения информационных систем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800" b="1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800" b="1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минимизация совокупной стоимости владения</a:t>
            </a:r>
            <a:r>
              <a:rPr kumimoji="0" lang="ru-RU" sz="2800" b="1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 повышение эффективности взаимодействия участников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663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194552" y="188640"/>
            <a:ext cx="8553912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dirty="0" smtClean="0">
                <a:solidFill>
                  <a:schemeClr val="bg1"/>
                </a:solidFill>
              </a:rPr>
              <a:t>Объемы на примере Пермского края (население 2,7 млн. чел)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7200864" y="6381328"/>
            <a:ext cx="1944688" cy="460375"/>
            <a:chOff x="204" y="3702"/>
            <a:chExt cx="1225" cy="290"/>
          </a:xfrm>
          <a:noFill/>
        </p:grpSpPr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>
              <a:off x="204" y="3702"/>
              <a:ext cx="1225" cy="2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70C0"/>
                </a:solidFill>
              </a:endParaRPr>
            </a:p>
          </p:txBody>
        </p:sp>
        <p:pic>
          <p:nvPicPr>
            <p:cNvPr id="9" name="Picture 10" descr="rostech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49" y="3702"/>
              <a:ext cx="1127" cy="29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Picture 11" descr="swan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chemeClr val="accent1">
                <a:tint val="45000"/>
                <a:satMod val="400000"/>
              </a:schemeClr>
            </a:duotone>
            <a:lum bright="-43000" contrast="45000"/>
          </a:blip>
          <a:srcRect/>
          <a:stretch>
            <a:fillRect/>
          </a:stretch>
        </p:blipFill>
        <p:spPr bwMode="auto">
          <a:xfrm>
            <a:off x="-1080" y="6381328"/>
            <a:ext cx="1368152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196752"/>
            <a:ext cx="7776864" cy="4320480"/>
          </a:xfrm>
        </p:spPr>
        <p:txBody>
          <a:bodyPr>
            <a:normAutofit fontScale="92500" lnSpcReduction="10000"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kern="0" dirty="0" smtClean="0">
                <a:solidFill>
                  <a:srgbClr val="0070C0"/>
                </a:solidFill>
              </a:rPr>
              <a:t>Период наполнения БД: 3 года.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kern="0" dirty="0">
              <a:solidFill>
                <a:srgbClr val="0070C0"/>
              </a:solidFill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kern="0" dirty="0">
                <a:solidFill>
                  <a:srgbClr val="0070C0"/>
                </a:solidFill>
              </a:rPr>
              <a:t>Общее количество учетных документов в БД: более 400 млн</a:t>
            </a:r>
            <a:r>
              <a:rPr lang="ru-RU" sz="2400" b="1" kern="0" dirty="0" smtClean="0">
                <a:solidFill>
                  <a:srgbClr val="0070C0"/>
                </a:solidFill>
              </a:rPr>
              <a:t>.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kern="0" dirty="0">
              <a:solidFill>
                <a:srgbClr val="0070C0"/>
              </a:solidFill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kern="0" dirty="0">
                <a:solidFill>
                  <a:srgbClr val="0070C0"/>
                </a:solidFill>
              </a:rPr>
              <a:t>Количество операций с БД в сутки: 45 млн</a:t>
            </a:r>
            <a:r>
              <a:rPr lang="ru-RU" sz="2400" b="1" kern="0" dirty="0" smtClean="0">
                <a:solidFill>
                  <a:srgbClr val="0070C0"/>
                </a:solidFill>
              </a:rPr>
              <a:t>.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kern="0" dirty="0">
              <a:solidFill>
                <a:srgbClr val="0070C0"/>
              </a:solidFill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kern="0" dirty="0">
                <a:solidFill>
                  <a:srgbClr val="0070C0"/>
                </a:solidFill>
              </a:rPr>
              <a:t>Количество зарегистрированных активных  пользователей: 14 тыс. </a:t>
            </a:r>
            <a:r>
              <a:rPr lang="ru-RU" sz="2400" b="1" kern="0" dirty="0" smtClean="0">
                <a:solidFill>
                  <a:srgbClr val="0070C0"/>
                </a:solidFill>
              </a:rPr>
              <a:t> (</a:t>
            </a:r>
            <a:r>
              <a:rPr lang="ru-RU" sz="2400" b="1" kern="0" dirty="0">
                <a:solidFill>
                  <a:srgbClr val="0070C0"/>
                </a:solidFill>
              </a:rPr>
              <a:t>план в конце 2012 – 28 тысяч</a:t>
            </a:r>
            <a:r>
              <a:rPr lang="ru-RU" sz="2400" b="1" kern="0" dirty="0" smtClean="0">
                <a:solidFill>
                  <a:srgbClr val="0070C0"/>
                </a:solidFill>
              </a:rPr>
              <a:t>)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kern="0" dirty="0">
              <a:solidFill>
                <a:srgbClr val="0070C0"/>
              </a:solidFill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kern="0" dirty="0">
                <a:solidFill>
                  <a:srgbClr val="0070C0"/>
                </a:solidFill>
              </a:rPr>
              <a:t>Максимальное количество одновременно работающих пользователей: 8 тыс. (план в конце 2012 – 16 тысяч</a:t>
            </a:r>
            <a:r>
              <a:rPr lang="ru-RU" sz="2400" b="1" kern="0" dirty="0" smtClean="0">
                <a:solidFill>
                  <a:srgbClr val="0070C0"/>
                </a:solidFill>
              </a:rPr>
              <a:t>)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kern="0" dirty="0">
              <a:solidFill>
                <a:srgbClr val="0070C0"/>
              </a:solidFill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kern="0" dirty="0">
                <a:solidFill>
                  <a:srgbClr val="0070C0"/>
                </a:solidFill>
              </a:rPr>
              <a:t>Общий объем основной БД (без медиа-данных): 700 Гб.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kern="0" dirty="0">
              <a:solidFill>
                <a:srgbClr val="0070C0"/>
              </a:solidFill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kern="0" dirty="0" smtClean="0">
              <a:solidFill>
                <a:srgbClr val="0070C0"/>
              </a:solidFill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kern="0" dirty="0">
              <a:solidFill>
                <a:srgbClr val="0070C0"/>
              </a:solidFill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kern="0" dirty="0">
              <a:solidFill>
                <a:srgbClr val="0070C0"/>
              </a:solidFill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kern="0" dirty="0">
              <a:solidFill>
                <a:srgbClr val="0070C0"/>
              </a:solidFill>
            </a:endParaRPr>
          </a:p>
          <a:p>
            <a:pPr algn="l"/>
            <a:endParaRPr lang="ru-RU" sz="2400" dirty="0">
              <a:solidFill>
                <a:srgbClr val="0070C0"/>
              </a:solidFill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kern="0" dirty="0">
              <a:solidFill>
                <a:srgbClr val="0070C0"/>
              </a:solidFill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kern="0" dirty="0" smtClean="0">
              <a:solidFill>
                <a:srgbClr val="0070C0"/>
              </a:solidFill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kern="0" dirty="0">
              <a:solidFill>
                <a:srgbClr val="0070C0"/>
              </a:solidFill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kern="0" dirty="0">
              <a:solidFill>
                <a:srgbClr val="0070C0"/>
              </a:solidFill>
            </a:endParaRP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kern="0" dirty="0" smtClean="0">
              <a:solidFill>
                <a:srgbClr val="0070C0"/>
              </a:solidFill>
            </a:endParaRP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kern="0" dirty="0" smtClean="0">
              <a:solidFill>
                <a:srgbClr val="0070C0"/>
              </a:solidFill>
            </a:endParaRPr>
          </a:p>
          <a:p>
            <a:pPr algn="l"/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251520" y="1700808"/>
            <a:ext cx="7776864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986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7200864" y="6381328"/>
            <a:ext cx="1944688" cy="460375"/>
            <a:chOff x="204" y="3702"/>
            <a:chExt cx="1225" cy="290"/>
          </a:xfrm>
          <a:noFill/>
        </p:grpSpPr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>
              <a:off x="204" y="3702"/>
              <a:ext cx="1225" cy="2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70C0"/>
                </a:solidFill>
              </a:endParaRPr>
            </a:p>
          </p:txBody>
        </p:sp>
        <p:pic>
          <p:nvPicPr>
            <p:cNvPr id="9" name="Picture 10" descr="rostech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9" y="3702"/>
              <a:ext cx="1127" cy="29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Picture 11" descr="swan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  <a:lum bright="-43000" contrast="45000"/>
          </a:blip>
          <a:srcRect/>
          <a:stretch>
            <a:fillRect/>
          </a:stretch>
        </p:blipFill>
        <p:spPr bwMode="auto">
          <a:xfrm>
            <a:off x="-1080" y="6381328"/>
            <a:ext cx="1368152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одзаголовок 2"/>
          <p:cNvSpPr txBox="1">
            <a:spLocks/>
          </p:cNvSpPr>
          <p:nvPr/>
        </p:nvSpPr>
        <p:spPr>
          <a:xfrm>
            <a:off x="251520" y="2348880"/>
            <a:ext cx="7776864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Спасибо за внимание!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251520" y="4653136"/>
            <a:ext cx="7776864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Метелев Сергей Вячеславович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800" b="1" kern="0" dirty="0" smtClean="0">
                <a:solidFill>
                  <a:srgbClr val="0070C0"/>
                </a:solidFill>
              </a:rPr>
              <a:t>msv@swan.perm.ru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663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194552" y="188640"/>
            <a:ext cx="7473792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dirty="0" smtClean="0">
                <a:solidFill>
                  <a:schemeClr val="bg1"/>
                </a:solidFill>
              </a:rPr>
              <a:t>История проекта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7200864" y="6381328"/>
            <a:ext cx="1944688" cy="460375"/>
            <a:chOff x="204" y="3702"/>
            <a:chExt cx="1225" cy="290"/>
          </a:xfrm>
          <a:noFill/>
        </p:grpSpPr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>
              <a:off x="204" y="3702"/>
              <a:ext cx="1225" cy="2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70C0"/>
                </a:solidFill>
              </a:endParaRPr>
            </a:p>
          </p:txBody>
        </p:sp>
        <p:pic>
          <p:nvPicPr>
            <p:cNvPr id="9" name="Picture 10" descr="rostech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9" y="3702"/>
              <a:ext cx="1127" cy="29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Picture 11" descr="swan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  <a:lum bright="-43000" contrast="45000"/>
          </a:blip>
          <a:srcRect/>
          <a:stretch>
            <a:fillRect/>
          </a:stretch>
        </p:blipFill>
        <p:spPr bwMode="auto">
          <a:xfrm>
            <a:off x="-1080" y="6381328"/>
            <a:ext cx="1368152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" name="Рисунок 93" descr="SWAN_ДРП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259632" y="1287048"/>
            <a:ext cx="5964936" cy="505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6663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194552" y="188640"/>
            <a:ext cx="7473792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dirty="0" smtClean="0">
                <a:solidFill>
                  <a:schemeClr val="bg1"/>
                </a:solidFill>
              </a:rPr>
              <a:t>История проекта. 2005 год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7200864" y="6381328"/>
            <a:ext cx="1944688" cy="460375"/>
            <a:chOff x="204" y="3702"/>
            <a:chExt cx="1225" cy="290"/>
          </a:xfrm>
          <a:noFill/>
        </p:grpSpPr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>
              <a:off x="204" y="3702"/>
              <a:ext cx="1225" cy="2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70C0"/>
                </a:solidFill>
              </a:endParaRPr>
            </a:p>
          </p:txBody>
        </p:sp>
        <p:pic>
          <p:nvPicPr>
            <p:cNvPr id="9" name="Picture 10" descr="rostech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9" y="3702"/>
              <a:ext cx="1127" cy="29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Picture 11" descr="swan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  <a:lum bright="-43000" contrast="45000"/>
          </a:blip>
          <a:srcRect/>
          <a:stretch>
            <a:fillRect/>
          </a:stretch>
        </p:blipFill>
        <p:spPr bwMode="auto">
          <a:xfrm>
            <a:off x="-1080" y="6381328"/>
            <a:ext cx="1368152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24" descr="1301979290_data-center-px-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35375" y="27813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Text Box 25"/>
          <p:cNvSpPr txBox="1">
            <a:spLocks noChangeArrowheads="1"/>
          </p:cNvSpPr>
          <p:nvPr/>
        </p:nvSpPr>
        <p:spPr bwMode="auto">
          <a:xfrm>
            <a:off x="3203575" y="4005263"/>
            <a:ext cx="22939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Региональный ЦОД</a:t>
            </a:r>
          </a:p>
        </p:txBody>
      </p:sp>
      <p:pic>
        <p:nvPicPr>
          <p:cNvPr id="49" name="Picture 27" descr="1301979245_dedicated_server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35150" y="45085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29" descr="1301979245_dedicated_server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95963" y="45085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1" name="AutoShape 32"/>
          <p:cNvCxnSpPr>
            <a:cxnSpLocks noChangeShapeType="1"/>
          </p:cNvCxnSpPr>
          <p:nvPr/>
        </p:nvCxnSpPr>
        <p:spPr bwMode="auto">
          <a:xfrm flipV="1">
            <a:off x="3054350" y="4000500"/>
            <a:ext cx="1190625" cy="11176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52" name="AutoShape 33"/>
          <p:cNvCxnSpPr>
            <a:cxnSpLocks noChangeShapeType="1"/>
            <a:endCxn id="48" idx="2"/>
          </p:cNvCxnSpPr>
          <p:nvPr/>
        </p:nvCxnSpPr>
        <p:spPr bwMode="auto">
          <a:xfrm rot="10800000">
            <a:off x="4351338" y="4371975"/>
            <a:ext cx="1444625" cy="746125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pic>
        <p:nvPicPr>
          <p:cNvPr id="53" name="Picture 35" descr="1301979245_dedicated_server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63713" y="1125538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4" name="AutoShape 36"/>
          <p:cNvCxnSpPr>
            <a:cxnSpLocks noChangeShapeType="1"/>
          </p:cNvCxnSpPr>
          <p:nvPr/>
        </p:nvCxnSpPr>
        <p:spPr bwMode="auto">
          <a:xfrm>
            <a:off x="2982913" y="1735138"/>
            <a:ext cx="1262062" cy="1046162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pic>
        <p:nvPicPr>
          <p:cNvPr id="55" name="Picture 38" descr="1301979245_dedicated_server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95963" y="1125538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6" name="AutoShape 39"/>
          <p:cNvCxnSpPr>
            <a:cxnSpLocks noChangeShapeType="1"/>
          </p:cNvCxnSpPr>
          <p:nvPr/>
        </p:nvCxnSpPr>
        <p:spPr bwMode="auto">
          <a:xfrm rot="10800000" flipV="1">
            <a:off x="4244975" y="1735138"/>
            <a:ext cx="1550988" cy="1046162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grpSp>
        <p:nvGrpSpPr>
          <p:cNvPr id="3" name="Group 44"/>
          <p:cNvGrpSpPr>
            <a:grpSpLocks/>
          </p:cNvGrpSpPr>
          <p:nvPr/>
        </p:nvGrpSpPr>
        <p:grpSpPr bwMode="auto">
          <a:xfrm>
            <a:off x="250825" y="1125538"/>
            <a:ext cx="936625" cy="760412"/>
            <a:chOff x="113" y="1071"/>
            <a:chExt cx="726" cy="589"/>
          </a:xfrm>
        </p:grpSpPr>
        <p:pic>
          <p:nvPicPr>
            <p:cNvPr id="58" name="Picture 42" descr="1301979630_mycomputer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295" y="1071"/>
              <a:ext cx="544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" name="Picture 43" descr="1301979830_administrator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 flipH="1">
              <a:off x="113" y="1207"/>
              <a:ext cx="453" cy="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45"/>
          <p:cNvGrpSpPr>
            <a:grpSpLocks/>
          </p:cNvGrpSpPr>
          <p:nvPr/>
        </p:nvGrpSpPr>
        <p:grpSpPr bwMode="auto">
          <a:xfrm>
            <a:off x="250825" y="2349500"/>
            <a:ext cx="936625" cy="760413"/>
            <a:chOff x="113" y="1071"/>
            <a:chExt cx="726" cy="589"/>
          </a:xfrm>
        </p:grpSpPr>
        <p:pic>
          <p:nvPicPr>
            <p:cNvPr id="61" name="Picture 46" descr="1301979630_mycomputer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295" y="1071"/>
              <a:ext cx="544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" name="Picture 47" descr="1301979830_administrator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 flipH="1">
              <a:off x="113" y="1207"/>
              <a:ext cx="453" cy="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48"/>
          <p:cNvGrpSpPr>
            <a:grpSpLocks/>
          </p:cNvGrpSpPr>
          <p:nvPr/>
        </p:nvGrpSpPr>
        <p:grpSpPr bwMode="auto">
          <a:xfrm>
            <a:off x="250825" y="4149725"/>
            <a:ext cx="936625" cy="760413"/>
            <a:chOff x="113" y="1071"/>
            <a:chExt cx="726" cy="589"/>
          </a:xfrm>
        </p:grpSpPr>
        <p:pic>
          <p:nvPicPr>
            <p:cNvPr id="64" name="Picture 49" descr="1301979630_mycomputer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295" y="1071"/>
              <a:ext cx="544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" name="Picture 50" descr="1301979830_administrator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 flipH="1">
              <a:off x="113" y="1207"/>
              <a:ext cx="453" cy="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Group 51"/>
          <p:cNvGrpSpPr>
            <a:grpSpLocks/>
          </p:cNvGrpSpPr>
          <p:nvPr/>
        </p:nvGrpSpPr>
        <p:grpSpPr bwMode="auto">
          <a:xfrm>
            <a:off x="250825" y="5157788"/>
            <a:ext cx="936625" cy="760412"/>
            <a:chOff x="113" y="1071"/>
            <a:chExt cx="726" cy="589"/>
          </a:xfrm>
        </p:grpSpPr>
        <p:pic>
          <p:nvPicPr>
            <p:cNvPr id="67" name="Picture 52" descr="1301979630_mycomputer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295" y="1071"/>
              <a:ext cx="544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" name="Picture 53" descr="1301979830_administrator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 flipH="1">
              <a:off x="113" y="1207"/>
              <a:ext cx="453" cy="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" name="Group 54"/>
          <p:cNvGrpSpPr>
            <a:grpSpLocks/>
          </p:cNvGrpSpPr>
          <p:nvPr/>
        </p:nvGrpSpPr>
        <p:grpSpPr bwMode="auto">
          <a:xfrm>
            <a:off x="7812088" y="1125538"/>
            <a:ext cx="936625" cy="760412"/>
            <a:chOff x="113" y="1071"/>
            <a:chExt cx="726" cy="589"/>
          </a:xfrm>
        </p:grpSpPr>
        <p:pic>
          <p:nvPicPr>
            <p:cNvPr id="70" name="Picture 55" descr="1301979630_mycomputer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295" y="1071"/>
              <a:ext cx="544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" name="Picture 56" descr="1301979830_administrator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 flipH="1">
              <a:off x="113" y="1207"/>
              <a:ext cx="453" cy="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" name="Group 57"/>
          <p:cNvGrpSpPr>
            <a:grpSpLocks/>
          </p:cNvGrpSpPr>
          <p:nvPr/>
        </p:nvGrpSpPr>
        <p:grpSpPr bwMode="auto">
          <a:xfrm>
            <a:off x="7812088" y="2349500"/>
            <a:ext cx="936625" cy="760413"/>
            <a:chOff x="113" y="1071"/>
            <a:chExt cx="726" cy="589"/>
          </a:xfrm>
        </p:grpSpPr>
        <p:pic>
          <p:nvPicPr>
            <p:cNvPr id="73" name="Picture 58" descr="1301979630_mycomputer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295" y="1071"/>
              <a:ext cx="544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" name="Picture 59" descr="1301979830_administrator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 flipH="1">
              <a:off x="113" y="1207"/>
              <a:ext cx="453" cy="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" name="Group 60"/>
          <p:cNvGrpSpPr>
            <a:grpSpLocks/>
          </p:cNvGrpSpPr>
          <p:nvPr/>
        </p:nvGrpSpPr>
        <p:grpSpPr bwMode="auto">
          <a:xfrm>
            <a:off x="7812088" y="4149725"/>
            <a:ext cx="936625" cy="760413"/>
            <a:chOff x="113" y="1071"/>
            <a:chExt cx="726" cy="589"/>
          </a:xfrm>
        </p:grpSpPr>
        <p:pic>
          <p:nvPicPr>
            <p:cNvPr id="76" name="Picture 61" descr="1301979630_mycomputer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295" y="1071"/>
              <a:ext cx="544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" name="Picture 62" descr="1301979830_administrator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 flipH="1">
              <a:off x="113" y="1207"/>
              <a:ext cx="453" cy="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4" name="Group 63"/>
          <p:cNvGrpSpPr>
            <a:grpSpLocks/>
          </p:cNvGrpSpPr>
          <p:nvPr/>
        </p:nvGrpSpPr>
        <p:grpSpPr bwMode="auto">
          <a:xfrm>
            <a:off x="7812088" y="5157788"/>
            <a:ext cx="936625" cy="760412"/>
            <a:chOff x="113" y="1071"/>
            <a:chExt cx="726" cy="589"/>
          </a:xfrm>
        </p:grpSpPr>
        <p:pic>
          <p:nvPicPr>
            <p:cNvPr id="79" name="Picture 64" descr="1301979630_mycomputer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295" y="1071"/>
              <a:ext cx="544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0" name="Picture 65" descr="1301979830_administrator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 flipH="1">
              <a:off x="113" y="1207"/>
              <a:ext cx="453" cy="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81" name="AutoShape 66"/>
          <p:cNvCxnSpPr>
            <a:cxnSpLocks noChangeShapeType="1"/>
          </p:cNvCxnSpPr>
          <p:nvPr/>
        </p:nvCxnSpPr>
        <p:spPr bwMode="auto">
          <a:xfrm>
            <a:off x="1187450" y="4500563"/>
            <a:ext cx="647700" cy="61753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82" name="AutoShape 67"/>
          <p:cNvCxnSpPr>
            <a:cxnSpLocks noChangeShapeType="1"/>
          </p:cNvCxnSpPr>
          <p:nvPr/>
        </p:nvCxnSpPr>
        <p:spPr bwMode="auto">
          <a:xfrm flipV="1">
            <a:off x="1187450" y="5118100"/>
            <a:ext cx="647700" cy="39052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83" name="AutoShape 68"/>
          <p:cNvCxnSpPr>
            <a:cxnSpLocks noChangeShapeType="1"/>
          </p:cNvCxnSpPr>
          <p:nvPr/>
        </p:nvCxnSpPr>
        <p:spPr bwMode="auto">
          <a:xfrm rot="10800000" flipV="1">
            <a:off x="7015163" y="4618038"/>
            <a:ext cx="796925" cy="50006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84" name="AutoShape 69"/>
          <p:cNvCxnSpPr>
            <a:cxnSpLocks noChangeShapeType="1"/>
          </p:cNvCxnSpPr>
          <p:nvPr/>
        </p:nvCxnSpPr>
        <p:spPr bwMode="auto">
          <a:xfrm rot="10800000">
            <a:off x="7015163" y="5118100"/>
            <a:ext cx="796925" cy="5080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85" name="AutoShape 70"/>
          <p:cNvCxnSpPr>
            <a:cxnSpLocks noChangeShapeType="1"/>
          </p:cNvCxnSpPr>
          <p:nvPr/>
        </p:nvCxnSpPr>
        <p:spPr bwMode="auto">
          <a:xfrm rot="10800000">
            <a:off x="7015163" y="1735138"/>
            <a:ext cx="796925" cy="10826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86" name="AutoShape 71"/>
          <p:cNvCxnSpPr>
            <a:cxnSpLocks noChangeShapeType="1"/>
          </p:cNvCxnSpPr>
          <p:nvPr/>
        </p:nvCxnSpPr>
        <p:spPr bwMode="auto">
          <a:xfrm rot="10800000" flipV="1">
            <a:off x="7015163" y="1593850"/>
            <a:ext cx="796925" cy="14128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87" name="AutoShape 72"/>
          <p:cNvCxnSpPr>
            <a:cxnSpLocks noChangeShapeType="1"/>
          </p:cNvCxnSpPr>
          <p:nvPr/>
        </p:nvCxnSpPr>
        <p:spPr bwMode="auto">
          <a:xfrm flipV="1">
            <a:off x="1187450" y="1735138"/>
            <a:ext cx="576263" cy="965200"/>
          </a:xfrm>
          <a:prstGeom prst="bentConnector3">
            <a:avLst>
              <a:gd name="adj1" fmla="val 49861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88" name="AutoShape 73"/>
          <p:cNvCxnSpPr>
            <a:cxnSpLocks noChangeShapeType="1"/>
          </p:cNvCxnSpPr>
          <p:nvPr/>
        </p:nvCxnSpPr>
        <p:spPr bwMode="auto">
          <a:xfrm>
            <a:off x="1187450" y="1476375"/>
            <a:ext cx="576263" cy="258763"/>
          </a:xfrm>
          <a:prstGeom prst="bentConnector3">
            <a:avLst>
              <a:gd name="adj1" fmla="val 49861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pic>
        <p:nvPicPr>
          <p:cNvPr id="89" name="Picture 74" descr="1301980010_Database_1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700338" y="1341438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" name="Picture 75" descr="1301980010_Database_1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435600" y="1341438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" name="Picture 76" descr="1301980010_Database_1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435600" y="4868863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" name="Picture 77" descr="1301980010_Database_1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700338" y="4868863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66638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43673E-6 C 0.04115 0.00046 0.08247 0.00069 0.12361 0.00161 C 0.13038 0.00185 0.14254 -0.00579 0.1441 0.003 C 0.15 0.03793 0.14254 0.07448 0.14184 0.11034 C 0.14149 0.13 0.14184 0.14943 0.14184 0.16909 " pathEditMode="relative" rAng="0" ptsTypes="ffffA">
                                      <p:cBhvr>
                                        <p:cTn id="10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0" y="8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0.00047 C -0.04653 4.43673E-6 -0.09323 0.00023 -0.13976 0.00092 C -0.14739 0.00115 -0.16094 -0.00579 -0.16285 0.00254 C -0.16927 0.03608 -0.16094 0.07147 -0.16024 0.10571 C -0.15972 0.12468 -0.16024 0.14341 -0.16024 0.16261 " pathEditMode="relative" rAng="0" ptsTypes="ffffA">
                                      <p:cBhvr>
                                        <p:cTn id="19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00" y="7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43211E-6 C -0.04444 -0.00069 -0.08889 -0.00092 -0.13333 -0.00161 C -0.14045 -0.00161 -0.15347 0.00579 -0.15521 -0.00323 C -0.16128 -0.03863 -0.15347 -0.0761 -0.15278 -0.11195 C -0.15226 -0.13208 -0.15278 -0.15174 -0.15278 -0.17187 " pathEditMode="relative" rAng="0" ptsTypes="ffffA">
                                      <p:cBhvr>
                                        <p:cTn id="28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00" y="-8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0.00116 C 0.03785 -0.00162 0.07587 -0.00208 0.11389 -0.00278 C 0.11996 -0.00278 0.13108 0.00486 0.13264 -0.00416 C 0.13785 -0.03979 0.13108 -0.07726 0.13055 -0.11312 C 0.13003 -0.13347 0.13055 -0.15313 0.13055 -0.17303 " pathEditMode="relative" rAng="0" ptsTypes="ffffA">
                                      <p:cBhvr>
                                        <p:cTn id="37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00" y="-8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194552" y="188640"/>
            <a:ext cx="7473792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dirty="0" smtClean="0">
                <a:solidFill>
                  <a:schemeClr val="bg1"/>
                </a:solidFill>
              </a:rPr>
              <a:t>Технологии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7200864" y="6381328"/>
            <a:ext cx="1944688" cy="460375"/>
            <a:chOff x="204" y="3702"/>
            <a:chExt cx="1225" cy="290"/>
          </a:xfrm>
          <a:noFill/>
        </p:grpSpPr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>
              <a:off x="204" y="3702"/>
              <a:ext cx="1225" cy="2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70C0"/>
                </a:solidFill>
              </a:endParaRPr>
            </a:p>
          </p:txBody>
        </p:sp>
        <p:pic>
          <p:nvPicPr>
            <p:cNvPr id="9" name="Picture 10" descr="rostech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49" y="3702"/>
              <a:ext cx="1127" cy="29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Picture 11" descr="swan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chemeClr val="accent1">
                <a:tint val="45000"/>
                <a:satMod val="400000"/>
              </a:schemeClr>
            </a:duotone>
            <a:lum bright="-43000" contrast="45000"/>
          </a:blip>
          <a:srcRect/>
          <a:stretch>
            <a:fillRect/>
          </a:stretch>
        </p:blipFill>
        <p:spPr bwMode="auto">
          <a:xfrm>
            <a:off x="-1080" y="6381328"/>
            <a:ext cx="1368152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268760"/>
            <a:ext cx="7776864" cy="576064"/>
          </a:xfrm>
        </p:spPr>
        <p:txBody>
          <a:bodyPr>
            <a:norm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kern="0" dirty="0" smtClean="0">
                <a:solidFill>
                  <a:srgbClr val="0070C0"/>
                </a:solidFill>
              </a:rPr>
              <a:t>Технические характеристики системы</a:t>
            </a:r>
          </a:p>
          <a:p>
            <a:pPr algn="l"/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60" name="Подзаголовок 2"/>
          <p:cNvSpPr txBox="1">
            <a:spLocks/>
          </p:cNvSpPr>
          <p:nvPr/>
        </p:nvSpPr>
        <p:spPr>
          <a:xfrm>
            <a:off x="251520" y="1700808"/>
            <a:ext cx="7776864" cy="216024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Реализация всех компонентов системы только с помощью веб-технологий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Единая для всех участников база данных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Отсутствие необходимости установки</a:t>
            </a:r>
            <a:r>
              <a:rPr kumimoji="0" lang="ru-RU" b="1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прикладного программного обеспечения на рабочих местах пользователей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1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Наличие на рабочем месте только </a:t>
            </a:r>
            <a:r>
              <a:rPr kumimoji="0" lang="ru-RU" b="1" i="0" u="none" strike="noStrike" kern="0" cap="none" spc="0" normalizeH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интернет-браузера</a:t>
            </a:r>
            <a:endParaRPr kumimoji="0" lang="ru-RU" b="1" i="0" u="none" strike="noStrike" kern="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Возможность использования свободного программного обеспечения на рабочих местах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3" name="Подзаголовок 2"/>
          <p:cNvSpPr txBox="1">
            <a:spLocks/>
          </p:cNvSpPr>
          <p:nvPr/>
        </p:nvSpPr>
        <p:spPr>
          <a:xfrm>
            <a:off x="179512" y="3861048"/>
            <a:ext cx="7776864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Преимущества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9" name="Подзаголовок 2"/>
          <p:cNvSpPr txBox="1">
            <a:spLocks/>
          </p:cNvSpPr>
          <p:nvPr/>
        </p:nvSpPr>
        <p:spPr>
          <a:xfrm>
            <a:off x="323528" y="4293096"/>
            <a:ext cx="7776864" cy="1656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Централизация данных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Минимизация</a:t>
            </a:r>
            <a:r>
              <a:rPr kumimoji="0" lang="ru-RU" b="1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стоимости владения системой</a:t>
            </a:r>
            <a:endParaRPr kumimoji="0" lang="ru-RU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Минимизация сроков и трудоемкости масштабирования системы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Упрощение защиты персональных данных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b="1" kern="0" dirty="0" smtClean="0">
                <a:solidFill>
                  <a:srgbClr val="0070C0"/>
                </a:solidFill>
              </a:rPr>
              <a:t> Мобильность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b="1" i="0" u="none" strike="noStrike" kern="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663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194552" y="188640"/>
            <a:ext cx="7473792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dirty="0" smtClean="0">
                <a:solidFill>
                  <a:schemeClr val="bg1"/>
                </a:solidFill>
              </a:rPr>
              <a:t>История проекта. 2008 год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7200864" y="6381328"/>
            <a:ext cx="1944688" cy="460375"/>
            <a:chOff x="204" y="3702"/>
            <a:chExt cx="1225" cy="290"/>
          </a:xfrm>
          <a:noFill/>
        </p:grpSpPr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>
              <a:off x="204" y="3702"/>
              <a:ext cx="1225" cy="2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70C0"/>
                </a:solidFill>
              </a:endParaRPr>
            </a:p>
          </p:txBody>
        </p:sp>
        <p:pic>
          <p:nvPicPr>
            <p:cNvPr id="9" name="Picture 10" descr="rostech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9" y="3702"/>
              <a:ext cx="1127" cy="29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Picture 11" descr="swan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  <a:lum bright="-43000" contrast="45000"/>
          </a:blip>
          <a:srcRect/>
          <a:stretch>
            <a:fillRect/>
          </a:stretch>
        </p:blipFill>
        <p:spPr bwMode="auto">
          <a:xfrm>
            <a:off x="-1080" y="6381328"/>
            <a:ext cx="1368152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Cloud"/>
          <p:cNvSpPr>
            <a:spLocks noChangeAspect="1" noEditPoints="1" noChangeArrowheads="1"/>
          </p:cNvSpPr>
          <p:nvPr/>
        </p:nvSpPr>
        <p:spPr bwMode="auto">
          <a:xfrm>
            <a:off x="1691680" y="1844824"/>
            <a:ext cx="5761038" cy="3859213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60" name="Picture 27" descr="1301979290_data-center-px-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82776" y="27813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" name="Text Box 28"/>
          <p:cNvSpPr txBox="1">
            <a:spLocks noChangeArrowheads="1"/>
          </p:cNvSpPr>
          <p:nvPr/>
        </p:nvSpPr>
        <p:spPr bwMode="auto">
          <a:xfrm>
            <a:off x="3450976" y="4005263"/>
            <a:ext cx="22939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Региональный ЦОД</a:t>
            </a:r>
          </a:p>
        </p:txBody>
      </p:sp>
      <p:grpSp>
        <p:nvGrpSpPr>
          <p:cNvPr id="66" name="Group 29"/>
          <p:cNvGrpSpPr>
            <a:grpSpLocks/>
          </p:cNvGrpSpPr>
          <p:nvPr/>
        </p:nvGrpSpPr>
        <p:grpSpPr bwMode="auto">
          <a:xfrm>
            <a:off x="498226" y="3716338"/>
            <a:ext cx="936625" cy="760412"/>
            <a:chOff x="113" y="1071"/>
            <a:chExt cx="726" cy="589"/>
          </a:xfrm>
        </p:grpSpPr>
        <p:pic>
          <p:nvPicPr>
            <p:cNvPr id="69" name="Picture 30" descr="1301979630_mycomputer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295" y="1071"/>
              <a:ext cx="544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2" name="Picture 31" descr="1301979830_administrator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 flipH="1">
              <a:off x="113" y="1207"/>
              <a:ext cx="453" cy="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5" name="Group 32"/>
          <p:cNvGrpSpPr>
            <a:grpSpLocks/>
          </p:cNvGrpSpPr>
          <p:nvPr/>
        </p:nvGrpSpPr>
        <p:grpSpPr bwMode="auto">
          <a:xfrm>
            <a:off x="498226" y="2349500"/>
            <a:ext cx="936625" cy="760413"/>
            <a:chOff x="113" y="1071"/>
            <a:chExt cx="726" cy="589"/>
          </a:xfrm>
        </p:grpSpPr>
        <p:pic>
          <p:nvPicPr>
            <p:cNvPr id="78" name="Picture 33" descr="1301979630_mycomputer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295" y="1071"/>
              <a:ext cx="544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3" name="Picture 34" descr="1301979830_administrator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 flipH="1">
              <a:off x="113" y="1207"/>
              <a:ext cx="453" cy="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94" name="AutoShape 35"/>
          <p:cNvCxnSpPr>
            <a:cxnSpLocks noChangeShapeType="1"/>
          </p:cNvCxnSpPr>
          <p:nvPr/>
        </p:nvCxnSpPr>
        <p:spPr bwMode="auto">
          <a:xfrm>
            <a:off x="1434851" y="2700338"/>
            <a:ext cx="2447925" cy="69056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95" name="AutoShape 36"/>
          <p:cNvCxnSpPr>
            <a:cxnSpLocks noChangeShapeType="1"/>
          </p:cNvCxnSpPr>
          <p:nvPr/>
        </p:nvCxnSpPr>
        <p:spPr bwMode="auto">
          <a:xfrm flipV="1">
            <a:off x="1434851" y="3390900"/>
            <a:ext cx="2447925" cy="6762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grpSp>
        <p:nvGrpSpPr>
          <p:cNvPr id="96" name="Group 37"/>
          <p:cNvGrpSpPr>
            <a:grpSpLocks/>
          </p:cNvGrpSpPr>
          <p:nvPr/>
        </p:nvGrpSpPr>
        <p:grpSpPr bwMode="auto">
          <a:xfrm>
            <a:off x="498226" y="5013325"/>
            <a:ext cx="936625" cy="760413"/>
            <a:chOff x="113" y="1071"/>
            <a:chExt cx="726" cy="589"/>
          </a:xfrm>
        </p:grpSpPr>
        <p:pic>
          <p:nvPicPr>
            <p:cNvPr id="97" name="Picture 38" descr="1301979630_mycomputer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295" y="1071"/>
              <a:ext cx="544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8" name="Picture 39" descr="1301979830_administrator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 flipH="1">
              <a:off x="113" y="1207"/>
              <a:ext cx="453" cy="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99" name="AutoShape 40"/>
          <p:cNvCxnSpPr>
            <a:cxnSpLocks noChangeShapeType="1"/>
          </p:cNvCxnSpPr>
          <p:nvPr/>
        </p:nvCxnSpPr>
        <p:spPr bwMode="auto">
          <a:xfrm flipV="1">
            <a:off x="1434851" y="3390900"/>
            <a:ext cx="2447925" cy="19732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100" name="AutoShape 50"/>
          <p:cNvCxnSpPr>
            <a:cxnSpLocks noChangeShapeType="1"/>
          </p:cNvCxnSpPr>
          <p:nvPr/>
        </p:nvCxnSpPr>
        <p:spPr bwMode="auto">
          <a:xfrm rot="10800000" flipV="1">
            <a:off x="5101976" y="2817813"/>
            <a:ext cx="2670175" cy="57308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101" name="AutoShape 51"/>
          <p:cNvCxnSpPr>
            <a:cxnSpLocks noChangeShapeType="1"/>
          </p:cNvCxnSpPr>
          <p:nvPr/>
        </p:nvCxnSpPr>
        <p:spPr bwMode="auto">
          <a:xfrm rot="10800000">
            <a:off x="5101976" y="3390900"/>
            <a:ext cx="2670175" cy="79375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102" name="AutoShape 55"/>
          <p:cNvCxnSpPr>
            <a:cxnSpLocks noChangeShapeType="1"/>
          </p:cNvCxnSpPr>
          <p:nvPr/>
        </p:nvCxnSpPr>
        <p:spPr bwMode="auto">
          <a:xfrm rot="10800000">
            <a:off x="5101976" y="3390900"/>
            <a:ext cx="2670175" cy="209073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pic>
        <p:nvPicPr>
          <p:cNvPr id="103" name="Picture 57" descr="1301981652_Qtek 9100 128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843589" y="3789363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" name="Picture 58" descr="1301981787_laptop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772151" y="2420938"/>
            <a:ext cx="79216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" name="Picture 59" descr="2lcd-blue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915026" y="4868863"/>
            <a:ext cx="833438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" name="Text Box 33"/>
          <p:cNvSpPr txBox="1">
            <a:spLocks noChangeArrowheads="1"/>
          </p:cNvSpPr>
          <p:nvPr/>
        </p:nvSpPr>
        <p:spPr bwMode="auto">
          <a:xfrm>
            <a:off x="5197202" y="2276872"/>
            <a:ext cx="74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SaaS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6663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194552" y="188640"/>
            <a:ext cx="7473792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dirty="0" smtClean="0">
                <a:solidFill>
                  <a:schemeClr val="bg1"/>
                </a:solidFill>
              </a:rPr>
              <a:t>История проекта. 2012 год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7200864" y="6381328"/>
            <a:ext cx="1944688" cy="460375"/>
            <a:chOff x="204" y="3702"/>
            <a:chExt cx="1225" cy="290"/>
          </a:xfrm>
          <a:noFill/>
        </p:grpSpPr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>
              <a:off x="204" y="3702"/>
              <a:ext cx="1225" cy="2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70C0"/>
                </a:solidFill>
              </a:endParaRPr>
            </a:p>
          </p:txBody>
        </p:sp>
        <p:pic>
          <p:nvPicPr>
            <p:cNvPr id="9" name="Picture 10" descr="rostech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49" y="3702"/>
              <a:ext cx="1127" cy="29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Picture 11" descr="swan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chemeClr val="accent1">
                <a:tint val="45000"/>
                <a:satMod val="400000"/>
              </a:schemeClr>
            </a:duotone>
            <a:lum bright="-43000" contrast="45000"/>
          </a:blip>
          <a:srcRect/>
          <a:stretch>
            <a:fillRect/>
          </a:stretch>
        </p:blipFill>
        <p:spPr bwMode="auto">
          <a:xfrm>
            <a:off x="-1080" y="6381328"/>
            <a:ext cx="1368152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31" descr="SaaS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536" y="1143032"/>
            <a:ext cx="8221662" cy="519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 Box 33"/>
          <p:cNvSpPr txBox="1">
            <a:spLocks noChangeArrowheads="1"/>
          </p:cNvSpPr>
          <p:nvPr/>
        </p:nvSpPr>
        <p:spPr bwMode="auto">
          <a:xfrm>
            <a:off x="4621138" y="3710360"/>
            <a:ext cx="74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SaaS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6663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194552" y="188640"/>
            <a:ext cx="7473792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dirty="0" smtClean="0">
                <a:solidFill>
                  <a:schemeClr val="bg1"/>
                </a:solidFill>
              </a:rPr>
              <a:t>Функциональные возможности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7200864" y="6381328"/>
            <a:ext cx="1944688" cy="460375"/>
            <a:chOff x="204" y="3702"/>
            <a:chExt cx="1225" cy="290"/>
          </a:xfrm>
          <a:noFill/>
        </p:grpSpPr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>
              <a:off x="204" y="3702"/>
              <a:ext cx="1225" cy="2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70C0"/>
                </a:solidFill>
              </a:endParaRPr>
            </a:p>
          </p:txBody>
        </p:sp>
        <p:pic>
          <p:nvPicPr>
            <p:cNvPr id="9" name="Picture 10" descr="rostech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9" y="3702"/>
              <a:ext cx="1127" cy="29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Picture 11" descr="swan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  <a:lum bright="-43000" contrast="45000"/>
          </a:blip>
          <a:srcRect/>
          <a:stretch>
            <a:fillRect/>
          </a:stretch>
        </p:blipFill>
        <p:spPr bwMode="auto">
          <a:xfrm>
            <a:off x="-1080" y="6381328"/>
            <a:ext cx="1368152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SWAN_СС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559392" y="1287048"/>
            <a:ext cx="5964936" cy="505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6663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194552" y="188640"/>
            <a:ext cx="7473792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dirty="0" smtClean="0">
                <a:solidFill>
                  <a:schemeClr val="bg1"/>
                </a:solidFill>
              </a:rPr>
              <a:t>Функциональные возможности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7200864" y="6381328"/>
            <a:ext cx="1944688" cy="460375"/>
            <a:chOff x="204" y="3702"/>
            <a:chExt cx="1225" cy="290"/>
          </a:xfrm>
          <a:noFill/>
        </p:grpSpPr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>
              <a:off x="204" y="3702"/>
              <a:ext cx="1225" cy="2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70C0"/>
                </a:solidFill>
              </a:endParaRPr>
            </a:p>
          </p:txBody>
        </p:sp>
        <p:pic>
          <p:nvPicPr>
            <p:cNvPr id="9" name="Picture 10" descr="rostech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9" y="3702"/>
              <a:ext cx="1127" cy="29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Picture 11" descr="swan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  <a:lum bright="-43000" contrast="45000"/>
          </a:blip>
          <a:srcRect/>
          <a:stretch>
            <a:fillRect/>
          </a:stretch>
        </p:blipFill>
        <p:spPr bwMode="auto">
          <a:xfrm>
            <a:off x="-1080" y="6381328"/>
            <a:ext cx="1368152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SWAN_ИРИАМС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547664" y="1287048"/>
            <a:ext cx="5961888" cy="505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6663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194552" y="188640"/>
            <a:ext cx="7473792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dirty="0" smtClean="0">
                <a:solidFill>
                  <a:schemeClr val="bg1"/>
                </a:solidFill>
              </a:rPr>
              <a:t>Медицинская организация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7200864" y="6381328"/>
            <a:ext cx="1944688" cy="460375"/>
            <a:chOff x="204" y="3702"/>
            <a:chExt cx="1225" cy="290"/>
          </a:xfrm>
          <a:noFill/>
        </p:grpSpPr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>
              <a:off x="204" y="3702"/>
              <a:ext cx="1225" cy="2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70C0"/>
                </a:solidFill>
              </a:endParaRPr>
            </a:p>
          </p:txBody>
        </p:sp>
        <p:pic>
          <p:nvPicPr>
            <p:cNvPr id="9" name="Picture 10" descr="rostech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9" y="3702"/>
              <a:ext cx="1127" cy="29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Picture 11" descr="swan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  <a:lum bright="-43000" contrast="45000"/>
          </a:blip>
          <a:srcRect/>
          <a:stretch>
            <a:fillRect/>
          </a:stretch>
        </p:blipFill>
        <p:spPr bwMode="auto">
          <a:xfrm>
            <a:off x="-1080" y="6381328"/>
            <a:ext cx="1368152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SWAN_ЭМК_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1539648"/>
            <a:ext cx="9144000" cy="4804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6663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1320</TotalTime>
  <Words>751</Words>
  <Application>Microsoft Office PowerPoint</Application>
  <PresentationFormat>Экран (4:3)</PresentationFormat>
  <Paragraphs>95</Paragraphs>
  <Slides>16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Генеральный директор компании «СВАН» Метелев Сергей Вячеславович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Вадим</dc:creator>
  <cp:lastModifiedBy>Михаил</cp:lastModifiedBy>
  <cp:revision>66</cp:revision>
  <dcterms:created xsi:type="dcterms:W3CDTF">2012-04-16T03:59:59Z</dcterms:created>
  <dcterms:modified xsi:type="dcterms:W3CDTF">2012-04-23T08:15:54Z</dcterms:modified>
</cp:coreProperties>
</file>