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9"/>
  </p:notesMasterIdLst>
  <p:sldIdLst>
    <p:sldId id="306" r:id="rId2"/>
    <p:sldId id="426" r:id="rId3"/>
    <p:sldId id="429" r:id="rId4"/>
    <p:sldId id="400" r:id="rId5"/>
    <p:sldId id="419" r:id="rId6"/>
    <p:sldId id="425" r:id="rId7"/>
    <p:sldId id="447" r:id="rId8"/>
    <p:sldId id="455" r:id="rId9"/>
    <p:sldId id="452" r:id="rId10"/>
    <p:sldId id="410" r:id="rId11"/>
    <p:sldId id="444" r:id="rId12"/>
    <p:sldId id="449" r:id="rId13"/>
    <p:sldId id="450" r:id="rId14"/>
    <p:sldId id="440" r:id="rId15"/>
    <p:sldId id="451" r:id="rId16"/>
    <p:sldId id="422" r:id="rId17"/>
    <p:sldId id="387" r:id="rId18"/>
    <p:sldId id="439" r:id="rId19"/>
    <p:sldId id="412" r:id="rId20"/>
    <p:sldId id="446" r:id="rId21"/>
    <p:sldId id="448" r:id="rId22"/>
    <p:sldId id="416" r:id="rId23"/>
    <p:sldId id="415" r:id="rId24"/>
    <p:sldId id="454" r:id="rId25"/>
    <p:sldId id="430" r:id="rId26"/>
    <p:sldId id="421" r:id="rId27"/>
    <p:sldId id="424" r:id="rId28"/>
    <p:sldId id="413" r:id="rId29"/>
    <p:sldId id="420" r:id="rId30"/>
    <p:sldId id="441" r:id="rId31"/>
    <p:sldId id="431" r:id="rId32"/>
    <p:sldId id="432" r:id="rId33"/>
    <p:sldId id="433" r:id="rId34"/>
    <p:sldId id="434" r:id="rId35"/>
    <p:sldId id="435" r:id="rId36"/>
    <p:sldId id="436" r:id="rId37"/>
    <p:sldId id="437" r:id="rId38"/>
    <p:sldId id="414" r:id="rId39"/>
    <p:sldId id="399" r:id="rId40"/>
    <p:sldId id="397" r:id="rId41"/>
    <p:sldId id="396" r:id="rId42"/>
    <p:sldId id="374" r:id="rId43"/>
    <p:sldId id="371" r:id="rId44"/>
    <p:sldId id="370" r:id="rId45"/>
    <p:sldId id="372" r:id="rId46"/>
    <p:sldId id="377" r:id="rId47"/>
    <p:sldId id="305" r:id="rId48"/>
  </p:sldIdLst>
  <p:sldSz cx="9144000" cy="6858000" type="screen4x3"/>
  <p:notesSz cx="7099300" cy="10234613"/>
  <p:defaultTextStyle>
    <a:defPPr>
      <a:defRPr lang="ru-RU"/>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00"/>
    <a:srgbClr val="AADBF4"/>
    <a:srgbClr val="FF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47" autoAdjust="0"/>
    <p:restoredTop sz="91634" autoAdjust="0"/>
  </p:normalViewPr>
  <p:slideViewPr>
    <p:cSldViewPr>
      <p:cViewPr>
        <p:scale>
          <a:sx n="75" d="100"/>
          <a:sy n="75" d="100"/>
        </p:scale>
        <p:origin x="-1356" y="66"/>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image" Target="../media/image5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575" cy="511175"/>
          </a:xfrm>
          <a:prstGeom prst="rect">
            <a:avLst/>
          </a:prstGeom>
        </p:spPr>
        <p:txBody>
          <a:bodyPr vert="horz" wrap="square" lIns="94640" tIns="47320" rIns="94640" bIns="47320" numCol="1" anchor="t" anchorCtr="0" compatLnSpc="1">
            <a:prstTxWarp prst="textNoShape">
              <a:avLst/>
            </a:prstTxWarp>
          </a:bodyPr>
          <a:lstStyle>
            <a:lvl1pPr>
              <a:defRPr sz="1200"/>
            </a:lvl1pPr>
          </a:lstStyle>
          <a:p>
            <a:pPr>
              <a:defRPr/>
            </a:pPr>
            <a:endParaRPr lang="ru-RU"/>
          </a:p>
        </p:txBody>
      </p:sp>
      <p:sp>
        <p:nvSpPr>
          <p:cNvPr id="3" name="Date Placeholder 2"/>
          <p:cNvSpPr>
            <a:spLocks noGrp="1"/>
          </p:cNvSpPr>
          <p:nvPr>
            <p:ph type="dt" idx="1"/>
          </p:nvPr>
        </p:nvSpPr>
        <p:spPr>
          <a:xfrm>
            <a:off x="4021138" y="0"/>
            <a:ext cx="3076575" cy="511175"/>
          </a:xfrm>
          <a:prstGeom prst="rect">
            <a:avLst/>
          </a:prstGeom>
        </p:spPr>
        <p:txBody>
          <a:bodyPr vert="horz" wrap="square" lIns="94640" tIns="47320" rIns="94640" bIns="47320" numCol="1" anchor="t" anchorCtr="0" compatLnSpc="1">
            <a:prstTxWarp prst="textNoShape">
              <a:avLst/>
            </a:prstTxWarp>
          </a:bodyPr>
          <a:lstStyle>
            <a:lvl1pPr algn="r">
              <a:defRPr sz="1200"/>
            </a:lvl1pPr>
          </a:lstStyle>
          <a:p>
            <a:pPr>
              <a:defRPr/>
            </a:pPr>
            <a:fld id="{0AAFC602-02E0-4EEE-ADCE-64451FBD488B}" type="datetimeFigureOut">
              <a:rPr lang="ru-RU"/>
              <a:pPr>
                <a:defRPr/>
              </a:pPr>
              <a:t>23.04.2012</a:t>
            </a:fld>
            <a:endParaRPr lang="ru-RU"/>
          </a:p>
        </p:txBody>
      </p:sp>
      <p:sp>
        <p:nvSpPr>
          <p:cNvPr id="4" name="Slide Image Placeholder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4640" tIns="47320" rIns="94640" bIns="47320" rtlCol="0" anchor="ctr"/>
          <a:lstStyle/>
          <a:p>
            <a:pPr lvl="0"/>
            <a:endParaRPr lang="ru-RU" noProof="0"/>
          </a:p>
        </p:txBody>
      </p:sp>
      <p:sp>
        <p:nvSpPr>
          <p:cNvPr id="5" name="Notes Placeholder 4"/>
          <p:cNvSpPr>
            <a:spLocks noGrp="1"/>
          </p:cNvSpPr>
          <p:nvPr>
            <p:ph type="body" sz="quarter" idx="3"/>
          </p:nvPr>
        </p:nvSpPr>
        <p:spPr>
          <a:xfrm>
            <a:off x="709613" y="4860925"/>
            <a:ext cx="5680075" cy="4605338"/>
          </a:xfrm>
          <a:prstGeom prst="rect">
            <a:avLst/>
          </a:prstGeom>
        </p:spPr>
        <p:txBody>
          <a:bodyPr vert="horz" wrap="square" lIns="94640" tIns="47320" rIns="94640" bIns="473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ru-RU" noProof="0" smtClean="0"/>
          </a:p>
        </p:txBody>
      </p:sp>
      <p:sp>
        <p:nvSpPr>
          <p:cNvPr id="6" name="Footer Placeholder 5"/>
          <p:cNvSpPr>
            <a:spLocks noGrp="1"/>
          </p:cNvSpPr>
          <p:nvPr>
            <p:ph type="ftr" sz="quarter" idx="4"/>
          </p:nvPr>
        </p:nvSpPr>
        <p:spPr>
          <a:xfrm>
            <a:off x="0" y="9721850"/>
            <a:ext cx="3076575" cy="511175"/>
          </a:xfrm>
          <a:prstGeom prst="rect">
            <a:avLst/>
          </a:prstGeom>
        </p:spPr>
        <p:txBody>
          <a:bodyPr vert="horz" wrap="square" lIns="94640" tIns="47320" rIns="94640" bIns="47320" numCol="1" anchor="b" anchorCtr="0" compatLnSpc="1">
            <a:prstTxWarp prst="textNoShape">
              <a:avLst/>
            </a:prstTxWarp>
          </a:bodyPr>
          <a:lstStyle>
            <a:lvl1pPr>
              <a:defRPr sz="1200"/>
            </a:lvl1pPr>
          </a:lstStyle>
          <a:p>
            <a:pPr>
              <a:defRPr/>
            </a:pPr>
            <a:endParaRPr lang="ru-RU"/>
          </a:p>
        </p:txBody>
      </p:sp>
      <p:sp>
        <p:nvSpPr>
          <p:cNvPr id="7" name="Slide Number Placeholder 6"/>
          <p:cNvSpPr>
            <a:spLocks noGrp="1"/>
          </p:cNvSpPr>
          <p:nvPr>
            <p:ph type="sldNum" sz="quarter" idx="5"/>
          </p:nvPr>
        </p:nvSpPr>
        <p:spPr>
          <a:xfrm>
            <a:off x="4021138" y="9721850"/>
            <a:ext cx="3076575" cy="511175"/>
          </a:xfrm>
          <a:prstGeom prst="rect">
            <a:avLst/>
          </a:prstGeom>
        </p:spPr>
        <p:txBody>
          <a:bodyPr vert="horz" wrap="square" lIns="94640" tIns="47320" rIns="94640" bIns="47320" numCol="1" anchor="b" anchorCtr="0" compatLnSpc="1">
            <a:prstTxWarp prst="textNoShape">
              <a:avLst/>
            </a:prstTxWarp>
          </a:bodyPr>
          <a:lstStyle>
            <a:lvl1pPr algn="r">
              <a:defRPr sz="1200"/>
            </a:lvl1pPr>
          </a:lstStyle>
          <a:p>
            <a:pPr>
              <a:defRPr/>
            </a:pPr>
            <a:fld id="{41044228-A358-4BC4-B5CE-5930529B0C35}"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a:lstStyle/>
          <a:p>
            <a:pPr eaLnBrk="1" hangingPunct="1">
              <a:spcBef>
                <a:spcPct val="0"/>
              </a:spcBef>
            </a:pPr>
            <a:endParaRPr lang="ru-RU" smtClean="0"/>
          </a:p>
        </p:txBody>
      </p:sp>
      <p:sp>
        <p:nvSpPr>
          <p:cNvPr id="51204" name="Slide Number Placeholder 3"/>
          <p:cNvSpPr>
            <a:spLocks noGrp="1"/>
          </p:cNvSpPr>
          <p:nvPr>
            <p:ph type="sldNum" sz="quarter" idx="5"/>
          </p:nvPr>
        </p:nvSpPr>
        <p:spPr bwMode="auto">
          <a:noFill/>
          <a:ln>
            <a:miter lim="800000"/>
            <a:headEnd/>
            <a:tailEnd/>
          </a:ln>
        </p:spPr>
        <p:txBody>
          <a:bodyPr/>
          <a:lstStyle/>
          <a:p>
            <a:pPr defTabSz="946150"/>
            <a:fld id="{DA121D00-504D-4F77-A339-18E1A07D140C}" type="slidenum">
              <a:rPr lang="ru-RU" smtClean="0"/>
              <a:pPr defTabSz="946150"/>
              <a:t>1</a:t>
            </a:fld>
            <a:endParaRPr lang="ru-RU"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a:lstStyle/>
          <a:p>
            <a:pPr marL="120650" indent="-120650">
              <a:buFontTx/>
              <a:buChar char="•"/>
              <a:tabLst>
                <a:tab pos="117475" algn="l"/>
              </a:tabLst>
            </a:pPr>
            <a:r>
              <a:rPr lang="en-US" smtClean="0">
                <a:sym typeface="Arial" pitchFamily="34" charset="0"/>
              </a:rPr>
              <a:t>Introduced first web-based PACS in 1999. </a:t>
            </a:r>
          </a:p>
          <a:p>
            <a:pPr marL="595313" lvl="1" indent="-120650">
              <a:buFontTx/>
              <a:buChar char="•"/>
              <a:tabLst>
                <a:tab pos="117475" algn="l"/>
              </a:tabLst>
            </a:pPr>
            <a:r>
              <a:rPr lang="en-US" sz="1100" b="1" smtClean="0">
                <a:sym typeface="Arial" pitchFamily="34" charset="0"/>
              </a:rPr>
              <a:t>Synapse PACS in use at 3 of the 5 largest Radiology Practices in the U.S.</a:t>
            </a:r>
          </a:p>
          <a:p>
            <a:pPr marL="120650" indent="-120650">
              <a:buFontTx/>
              <a:buChar char="•"/>
              <a:tabLst>
                <a:tab pos="117475" algn="l"/>
              </a:tabLst>
            </a:pPr>
            <a:r>
              <a:rPr lang="en-US" smtClean="0">
                <a:sym typeface="Arial" pitchFamily="34" charset="0"/>
              </a:rPr>
              <a:t>Added RIS to product portfolio via acquisition of Empiric Systems, LLC in 1998.  </a:t>
            </a:r>
          </a:p>
          <a:p>
            <a:pPr marL="120650" indent="-120650">
              <a:buFontTx/>
              <a:buChar char="•"/>
              <a:tabLst>
                <a:tab pos="117475" algn="l"/>
              </a:tabLst>
            </a:pPr>
            <a:r>
              <a:rPr lang="en-US" smtClean="0">
                <a:sym typeface="Arial" pitchFamily="34" charset="0"/>
              </a:rPr>
              <a:t>Added Teleradiology RIS</a:t>
            </a:r>
          </a:p>
          <a:p>
            <a:pPr marL="120650" indent="-120650">
              <a:buFontTx/>
              <a:buChar char="•"/>
              <a:tabLst>
                <a:tab pos="117475" algn="l"/>
              </a:tabLst>
            </a:pPr>
            <a:r>
              <a:rPr lang="en-US" b="1" smtClean="0">
                <a:latin typeface="Arial" pitchFamily="34" charset="0"/>
                <a:sym typeface="Arial" pitchFamily="34" charset="0"/>
              </a:rPr>
              <a:t>First PACS vendor to officially validate its virtualization solution at VMware corporate headquarters in Palo Alto, Calif.</a:t>
            </a:r>
            <a:r>
              <a:rPr lang="en-US" smtClean="0">
                <a:latin typeface="Arial" pitchFamily="34" charset="0"/>
                <a:sym typeface="Arial" pitchFamily="34" charset="0"/>
              </a:rPr>
              <a:t> </a:t>
            </a:r>
            <a:endParaRPr lang="en-US" b="1" smtClean="0">
              <a:latin typeface="Arial" pitchFamily="34" charset="0"/>
              <a:sym typeface="Arial" pitchFamily="34" charset="0"/>
            </a:endParaRPr>
          </a:p>
          <a:p>
            <a:pPr marL="120650" indent="-120650">
              <a:buFontTx/>
              <a:buChar char="•"/>
              <a:tabLst>
                <a:tab pos="117475" algn="l"/>
              </a:tabLst>
            </a:pPr>
            <a:r>
              <a:rPr lang="en-US" b="1" smtClean="0">
                <a:latin typeface="Arial" pitchFamily="34" charset="0"/>
                <a:sym typeface="Arial" pitchFamily="34" charset="0"/>
              </a:rPr>
              <a:t> </a:t>
            </a:r>
            <a:r>
              <a:rPr lang="en-US" sz="1100" b="1" smtClean="0">
                <a:latin typeface="Gill Sans"/>
                <a:ea typeface="MS PGothic" pitchFamily="34" charset="-128"/>
                <a:sym typeface="Arial" pitchFamily="34" charset="0"/>
              </a:rPr>
              <a:t>selected VMware Trailblazer of the Year Award Winner 2010</a:t>
            </a:r>
          </a:p>
          <a:p>
            <a:pPr marL="120650" indent="-120650">
              <a:buClr>
                <a:srgbClr val="006B9C"/>
              </a:buClr>
              <a:buFontTx/>
              <a:buChar char="•"/>
              <a:tabLst>
                <a:tab pos="117475" algn="l"/>
              </a:tabLst>
            </a:pPr>
            <a:r>
              <a:rPr lang="en-US" b="1" smtClean="0">
                <a:latin typeface="Arial" pitchFamily="34" charset="0"/>
                <a:cs typeface="Arial" pitchFamily="34" charset="0"/>
                <a:sym typeface="Arial" pitchFamily="34" charset="0"/>
              </a:rPr>
              <a:t> Synapse Mobility is d</a:t>
            </a:r>
            <a:r>
              <a:rPr lang="en-US" b="1" smtClean="0">
                <a:sym typeface="Arial" pitchFamily="34" charset="0"/>
              </a:rPr>
              <a:t>ifferentiated from other mobile applications by its ability to display high quality, interactive three dimensional medical images in any platform that it’s accessed</a:t>
            </a:r>
            <a:r>
              <a:rPr lang="en-US" smtClean="0">
                <a:sym typeface="Arial" pitchFamily="34" charset="0"/>
              </a:rPr>
              <a:t> </a:t>
            </a:r>
          </a:p>
          <a:p>
            <a:pPr marL="120650" indent="-120650">
              <a:buClr>
                <a:srgbClr val="006B9C"/>
              </a:buClr>
              <a:buFontTx/>
              <a:buChar char="•"/>
              <a:tabLst>
                <a:tab pos="117475" algn="l"/>
              </a:tabLst>
            </a:pPr>
            <a:r>
              <a:rPr lang="en-US" smtClean="0">
                <a:sym typeface="Arial" pitchFamily="34" charset="0"/>
              </a:rPr>
              <a:t>Synapse 3D -Developed by Fujifilm and utilizing the company’s core competency in image processing.  </a:t>
            </a:r>
          </a:p>
          <a:p>
            <a:pPr marL="120650" indent="-120650">
              <a:buClr>
                <a:srgbClr val="006B9C"/>
              </a:buClr>
              <a:buFontTx/>
              <a:buChar char="•"/>
              <a:tabLst>
                <a:tab pos="117475" algn="l"/>
              </a:tabLst>
            </a:pPr>
            <a:r>
              <a:rPr lang="en-US" smtClean="0">
                <a:sym typeface="Arial" pitchFamily="34" charset="0"/>
              </a:rPr>
              <a:t>Integrated directly in Synapse PACS and Synapse Cardiovascular</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endParaRPr lang="ru-RU" smtClean="0">
              <a:latin typeface="Arial" pitchFamily="34" charset="0"/>
            </a:endParaRPr>
          </a:p>
        </p:txBody>
      </p:sp>
      <p:sp>
        <p:nvSpPr>
          <p:cNvPr id="61444" name="Slide Number Placeholder 3"/>
          <p:cNvSpPr>
            <a:spLocks noGrp="1"/>
          </p:cNvSpPr>
          <p:nvPr>
            <p:ph type="sldNum" sz="quarter" idx="5"/>
          </p:nvPr>
        </p:nvSpPr>
        <p:spPr bwMode="auto">
          <a:noFill/>
          <a:ln>
            <a:miter lim="800000"/>
            <a:headEnd/>
            <a:tailEnd/>
          </a:ln>
        </p:spPr>
        <p:txBody>
          <a:bodyPr/>
          <a:lstStyle/>
          <a:p>
            <a:fld id="{9A5EE58E-01C5-4663-AAC4-E65F287036DE}" type="slidenum">
              <a:rPr lang="en-US" smtClean="0"/>
              <a:pPr/>
              <a:t>25</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a:lstStyle/>
          <a:p>
            <a:pPr eaLnBrk="1" hangingPunct="1">
              <a:spcBef>
                <a:spcPct val="0"/>
              </a:spcBef>
            </a:pPr>
            <a:r>
              <a:rPr lang="en-US" smtClean="0"/>
              <a:t>RSNA 2010 EMIT Updates</a:t>
            </a:r>
          </a:p>
        </p:txBody>
      </p:sp>
      <p:sp>
        <p:nvSpPr>
          <p:cNvPr id="62468" name="Slide Number Placeholder 3"/>
          <p:cNvSpPr>
            <a:spLocks noGrp="1"/>
          </p:cNvSpPr>
          <p:nvPr>
            <p:ph type="sldNum" sz="quarter" idx="5"/>
          </p:nvPr>
        </p:nvSpPr>
        <p:spPr bwMode="auto">
          <a:noFill/>
          <a:ln>
            <a:miter lim="800000"/>
            <a:headEnd/>
            <a:tailEnd/>
          </a:ln>
        </p:spPr>
        <p:txBody>
          <a:bodyPr/>
          <a:lstStyle/>
          <a:p>
            <a:pPr defTabSz="946150"/>
            <a:fld id="{48866964-21D1-413E-9080-DAA7A70B52EE}" type="slidenum">
              <a:rPr lang="en-US" smtClean="0"/>
              <a:pPr defTabSz="946150"/>
              <a:t>26</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a:lstStyle/>
          <a:p>
            <a:endParaRPr lang="ru-RU" smtClean="0">
              <a:latin typeface="Arial" pitchFamily="34" charset="0"/>
            </a:endParaRPr>
          </a:p>
        </p:txBody>
      </p:sp>
      <p:sp>
        <p:nvSpPr>
          <p:cNvPr id="63492" name="Slide Number Placeholder 3"/>
          <p:cNvSpPr txBox="1">
            <a:spLocks noGrp="1"/>
          </p:cNvSpPr>
          <p:nvPr/>
        </p:nvSpPr>
        <p:spPr bwMode="auto">
          <a:xfrm>
            <a:off x="4021138" y="9721850"/>
            <a:ext cx="3076575" cy="511175"/>
          </a:xfrm>
          <a:prstGeom prst="rect">
            <a:avLst/>
          </a:prstGeom>
          <a:noFill/>
          <a:ln w="9525">
            <a:noFill/>
            <a:miter lim="800000"/>
            <a:headEnd/>
            <a:tailEnd/>
          </a:ln>
        </p:spPr>
        <p:txBody>
          <a:bodyPr lIns="101117" tIns="50559" rIns="101117" bIns="50559" anchor="b"/>
          <a:lstStyle/>
          <a:p>
            <a:pPr algn="r"/>
            <a:fld id="{243C82AE-7D6C-47AD-A111-227AF6ADF998}" type="slidenum">
              <a:rPr lang="en-US" sz="1400">
                <a:solidFill>
                  <a:srgbClr val="000000"/>
                </a:solidFill>
              </a:rPr>
              <a:pPr algn="r"/>
              <a:t>28</a:t>
            </a:fld>
            <a:endParaRPr lang="en-US" sz="140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bwMode="auto">
          <a:noFill/>
          <a:ln>
            <a:miter lim="800000"/>
            <a:headEnd/>
            <a:tailEnd/>
          </a:ln>
        </p:spPr>
        <p:txBody>
          <a:bodyPr/>
          <a:lstStyle/>
          <a:p>
            <a:pPr defTabSz="946150"/>
            <a:fld id="{46369094-B708-46ED-9931-FB28E39BBEA2}" type="slidenum">
              <a:rPr lang="en-US" smtClean="0"/>
              <a:pPr defTabSz="946150"/>
              <a:t>29</a:t>
            </a:fld>
            <a:endParaRPr lang="en-US" smtClean="0"/>
          </a:p>
        </p:txBody>
      </p:sp>
      <p:sp>
        <p:nvSpPr>
          <p:cNvPr id="64515" name="Slide Image Placeholder 1"/>
          <p:cNvSpPr>
            <a:spLocks noGrp="1" noRot="1" noChangeAspect="1" noTextEdit="1"/>
          </p:cNvSpPr>
          <p:nvPr>
            <p:ph type="sldImg"/>
          </p:nvPr>
        </p:nvSpPr>
        <p:spPr bwMode="auto">
          <a:noFill/>
          <a:ln>
            <a:solidFill>
              <a:srgbClr val="000000"/>
            </a:solidFill>
            <a:miter lim="800000"/>
            <a:headEnd/>
            <a:tailEnd/>
          </a:ln>
        </p:spPr>
      </p:sp>
      <p:sp>
        <p:nvSpPr>
          <p:cNvPr id="64516" name="Notes Placeholder 2"/>
          <p:cNvSpPr>
            <a:spLocks noGrp="1"/>
          </p:cNvSpPr>
          <p:nvPr>
            <p:ph type="body" idx="1"/>
          </p:nvPr>
        </p:nvSpPr>
        <p:spPr bwMode="auto">
          <a:noFill/>
        </p:spPr>
        <p:txBody>
          <a:bodyPr/>
          <a:lstStyle/>
          <a:p>
            <a:pPr eaLnBrk="1" hangingPunct="1">
              <a:spcBef>
                <a:spcPct val="0"/>
              </a:spcBef>
            </a:pPr>
            <a:endParaRPr lang="en-US" smtClean="0"/>
          </a:p>
        </p:txBody>
      </p:sp>
      <p:sp>
        <p:nvSpPr>
          <p:cNvPr id="64517" name="Slide Number Placeholder 3"/>
          <p:cNvSpPr txBox="1">
            <a:spLocks noGrp="1"/>
          </p:cNvSpPr>
          <p:nvPr/>
        </p:nvSpPr>
        <p:spPr bwMode="auto">
          <a:xfrm>
            <a:off x="4021138" y="9721850"/>
            <a:ext cx="3076575" cy="511175"/>
          </a:xfrm>
          <a:prstGeom prst="rect">
            <a:avLst/>
          </a:prstGeom>
          <a:noFill/>
          <a:ln w="9525">
            <a:noFill/>
            <a:miter lim="800000"/>
            <a:headEnd/>
            <a:tailEnd/>
          </a:ln>
        </p:spPr>
        <p:txBody>
          <a:bodyPr lIns="94604" tIns="47302" rIns="94604" bIns="47302" anchor="b"/>
          <a:lstStyle/>
          <a:p>
            <a:pPr algn="r"/>
            <a:fld id="{F2732D21-748F-4ECF-B488-B65EBE8391BE}" type="slidenum">
              <a:rPr lang="en-US" sz="1200">
                <a:latin typeface="Calibri" pitchFamily="34" charset="0"/>
              </a:rPr>
              <a:pPr algn="r"/>
              <a:t>29</a:t>
            </a:fld>
            <a:endParaRPr lang="en-US" sz="1200">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117762" name="Notes Placeholder 2"/>
          <p:cNvSpPr>
            <a:spLocks noGrp="1"/>
          </p:cNvSpPr>
          <p:nvPr>
            <p:ph type="body" idx="1"/>
          </p:nvPr>
        </p:nvSpPr>
        <p:spPr>
          <a:ln/>
        </p:spPr>
        <p:txBody>
          <a:bodyPr/>
          <a:lstStyle/>
          <a:p>
            <a:pPr>
              <a:spcBef>
                <a:spcPct val="0"/>
              </a:spcBef>
              <a:defRPr/>
            </a:pPr>
            <a:r>
              <a:rPr lang="en-US" sz="900" b="1" smtClean="0"/>
              <a:t>COMPREHENSIVE: </a:t>
            </a:r>
          </a:p>
          <a:p>
            <a:pPr>
              <a:spcBef>
                <a:spcPct val="0"/>
              </a:spcBef>
              <a:defRPr/>
            </a:pPr>
            <a:r>
              <a:rPr lang="en-US" sz="900" b="1" smtClean="0"/>
              <a:t>     </a:t>
            </a:r>
            <a:r>
              <a:rPr lang="en-US" sz="900" smtClean="0"/>
              <a:t>The Most Comprehensive Line of Medical Imaging Products </a:t>
            </a:r>
          </a:p>
          <a:p>
            <a:pPr>
              <a:spcBef>
                <a:spcPct val="0"/>
              </a:spcBef>
              <a:defRPr/>
            </a:pPr>
            <a:r>
              <a:rPr lang="en-US" sz="900" smtClean="0"/>
              <a:t>      Digital X-ray, Imagers, PACS &amp; Conventional Film Products, </a:t>
            </a:r>
          </a:p>
          <a:p>
            <a:pPr eaLnBrk="1" hangingPunct="1">
              <a:spcBef>
                <a:spcPct val="0"/>
              </a:spcBef>
              <a:defRPr/>
            </a:pPr>
            <a:r>
              <a:rPr lang="en-US" sz="900" smtClean="0">
                <a:effectLst>
                  <a:outerShdw blurRad="38100" dist="38100" dir="2700000" algn="tl">
                    <a:srgbClr val="C0C0C0"/>
                  </a:outerShdw>
                </a:effectLst>
              </a:rPr>
              <a:t>      Products for Every Environment &amp; Application </a:t>
            </a:r>
            <a:endParaRPr lang="en-US" sz="900" b="1" smtClean="0">
              <a:effectLst>
                <a:outerShdw blurRad="38100" dist="38100" dir="2700000" algn="tl">
                  <a:srgbClr val="C0C0C0"/>
                </a:outerShdw>
              </a:effectLst>
            </a:endParaRPr>
          </a:p>
          <a:p>
            <a:pPr>
              <a:spcBef>
                <a:spcPct val="0"/>
              </a:spcBef>
              <a:defRPr/>
            </a:pPr>
            <a:r>
              <a:rPr lang="en-US" sz="900" b="1" smtClean="0">
                <a:effectLst>
                  <a:outerShdw blurRad="38100" dist="38100" dir="2700000" algn="tl">
                    <a:srgbClr val="C0C0C0"/>
                  </a:outerShdw>
                </a:effectLst>
              </a:rPr>
              <a:t>EXPERIENCE: </a:t>
            </a:r>
          </a:p>
          <a:p>
            <a:pPr>
              <a:spcBef>
                <a:spcPct val="0"/>
              </a:spcBef>
              <a:defRPr/>
            </a:pPr>
            <a:r>
              <a:rPr lang="en-US" sz="900" smtClean="0">
                <a:effectLst>
                  <a:outerShdw blurRad="38100" dist="38100" dir="2700000" algn="tl">
                    <a:srgbClr val="C0C0C0"/>
                  </a:outerShdw>
                </a:effectLst>
              </a:rPr>
              <a:t>      More than 70 years experience in photofilm and 20 in medical imaging</a:t>
            </a:r>
          </a:p>
          <a:p>
            <a:pPr eaLnBrk="1" hangingPunct="1">
              <a:spcBef>
                <a:spcPct val="0"/>
              </a:spcBef>
              <a:defRPr/>
            </a:pPr>
            <a:r>
              <a:rPr lang="en-US" sz="900" smtClean="0"/>
              <a:t>      Proven reliability  (System uptime)</a:t>
            </a:r>
            <a:r>
              <a:rPr lang="en-US" sz="900" smtClean="0">
                <a:effectLst>
                  <a:outerShdw blurRad="38100" dist="38100" dir="2700000" algn="tl">
                    <a:srgbClr val="C0C0C0"/>
                  </a:outerShdw>
                </a:effectLst>
              </a:rPr>
              <a:t>    </a:t>
            </a:r>
          </a:p>
          <a:p>
            <a:pPr>
              <a:spcBef>
                <a:spcPct val="0"/>
              </a:spcBef>
              <a:defRPr/>
            </a:pPr>
            <a:r>
              <a:rPr lang="en-US" sz="900" b="1" smtClean="0">
                <a:effectLst>
                  <a:outerShdw blurRad="38100" dist="38100" dir="2700000" algn="tl">
                    <a:srgbClr val="C0C0C0"/>
                  </a:outerShdw>
                </a:effectLst>
              </a:rPr>
              <a:t>QUALITY</a:t>
            </a:r>
          </a:p>
          <a:p>
            <a:pPr>
              <a:spcBef>
                <a:spcPct val="0"/>
              </a:spcBef>
              <a:defRPr/>
            </a:pPr>
            <a:r>
              <a:rPr lang="en-US" sz="900" b="1" smtClean="0">
                <a:effectLst>
                  <a:outerShdw blurRad="38100" dist="38100" dir="2700000" algn="tl">
                    <a:srgbClr val="C0C0C0"/>
                  </a:outerShdw>
                </a:effectLst>
              </a:rPr>
              <a:t>     </a:t>
            </a:r>
            <a:r>
              <a:rPr lang="en-US" sz="900" smtClean="0">
                <a:effectLst>
                  <a:outerShdw blurRad="38100" dist="38100" dir="2700000" algn="tl">
                    <a:srgbClr val="C0C0C0"/>
                  </a:outerShdw>
                </a:effectLst>
              </a:rPr>
              <a:t>Fuji Superior Image Quality</a:t>
            </a:r>
          </a:p>
          <a:p>
            <a:pPr>
              <a:spcBef>
                <a:spcPct val="0"/>
              </a:spcBef>
              <a:defRPr/>
            </a:pPr>
            <a:r>
              <a:rPr lang="en-US" sz="900" smtClean="0">
                <a:effectLst>
                  <a:outerShdw blurRad="38100" dist="38100" dir="2700000" algn="tl">
                    <a:srgbClr val="C0C0C0"/>
                  </a:outerShdw>
                </a:effectLst>
              </a:rPr>
              <a:t>     Proven technology</a:t>
            </a:r>
          </a:p>
          <a:p>
            <a:pPr>
              <a:spcBef>
                <a:spcPct val="0"/>
              </a:spcBef>
              <a:defRPr/>
            </a:pPr>
            <a:r>
              <a:rPr lang="en-US" sz="900" b="1" smtClean="0">
                <a:effectLst>
                  <a:outerShdw blurRad="38100" dist="38100" dir="2700000" algn="tl">
                    <a:srgbClr val="C0C0C0"/>
                  </a:outerShdw>
                </a:effectLst>
              </a:rPr>
              <a:t>SPEED: </a:t>
            </a:r>
          </a:p>
          <a:p>
            <a:pPr>
              <a:spcBef>
                <a:spcPct val="0"/>
              </a:spcBef>
              <a:defRPr/>
            </a:pPr>
            <a:r>
              <a:rPr lang="en-US" sz="900" b="1" smtClean="0">
                <a:effectLst>
                  <a:outerShdw blurRad="38100" dist="38100" dir="2700000" algn="tl">
                    <a:srgbClr val="C0C0C0"/>
                  </a:outerShdw>
                </a:effectLst>
              </a:rPr>
              <a:t>     </a:t>
            </a:r>
            <a:r>
              <a:rPr lang="en-US" sz="900" smtClean="0">
                <a:effectLst>
                  <a:outerShdw blurRad="38100" dist="38100" dir="2700000" algn="tl">
                    <a:srgbClr val="C0C0C0"/>
                  </a:outerShdw>
                </a:effectLst>
              </a:rPr>
              <a:t>Fastest &amp; Most Productive in Class   - time to image preview &amp; QC</a:t>
            </a:r>
          </a:p>
          <a:p>
            <a:pPr>
              <a:spcBef>
                <a:spcPct val="0"/>
              </a:spcBef>
              <a:defRPr/>
            </a:pPr>
            <a:r>
              <a:rPr lang="en-US" sz="900" smtClean="0">
                <a:effectLst>
                  <a:outerShdw blurRad="38100" dist="38100" dir="2700000" algn="tl">
                    <a:srgbClr val="C0C0C0"/>
                  </a:outerShdw>
                </a:effectLst>
              </a:rPr>
              <a:t>     Fast Preview (fully processed) </a:t>
            </a:r>
          </a:p>
          <a:p>
            <a:pPr>
              <a:spcBef>
                <a:spcPct val="0"/>
              </a:spcBef>
              <a:defRPr/>
            </a:pPr>
            <a:r>
              <a:rPr lang="en-US" sz="900" smtClean="0">
                <a:effectLst>
                  <a:outerShdw blurRad="38100" dist="38100" dir="2700000" algn="tl">
                    <a:srgbClr val="C0C0C0"/>
                  </a:outerShdw>
                </a:effectLst>
              </a:rPr>
              <a:t>     10 px/mm 100micron (std mode)</a:t>
            </a:r>
            <a:endParaRPr lang="en-US" sz="800" b="1" smtClean="0">
              <a:latin typeface="Century Gothic" pitchFamily="34" charset="0"/>
            </a:endParaRPr>
          </a:p>
          <a:p>
            <a:pPr>
              <a:spcBef>
                <a:spcPct val="0"/>
              </a:spcBef>
              <a:defRPr/>
            </a:pPr>
            <a:r>
              <a:rPr lang="en-US" sz="800" b="1" smtClean="0">
                <a:latin typeface="Century Gothic" pitchFamily="34" charset="0"/>
              </a:rPr>
              <a:t>EASE OF USE </a:t>
            </a:r>
          </a:p>
          <a:p>
            <a:pPr>
              <a:spcBef>
                <a:spcPct val="0"/>
              </a:spcBef>
              <a:defRPr/>
            </a:pPr>
            <a:r>
              <a:rPr lang="en-US" sz="800" smtClean="0">
                <a:latin typeface="Century Gothic" pitchFamily="34" charset="0"/>
              </a:rPr>
              <a:t>     Single User Interface</a:t>
            </a:r>
            <a:r>
              <a:rPr lang="en-US" sz="800" smtClean="0">
                <a:solidFill>
                  <a:srgbClr val="3399FF"/>
                </a:solidFill>
                <a:latin typeface="Century Gothic" pitchFamily="34" charset="0"/>
              </a:rPr>
              <a:t> </a:t>
            </a:r>
            <a:r>
              <a:rPr lang="en-US" sz="800" smtClean="0">
                <a:latin typeface="Century Gothic" pitchFamily="34" charset="0"/>
              </a:rPr>
              <a:t>- Simplified Workflow,</a:t>
            </a:r>
          </a:p>
          <a:p>
            <a:pPr>
              <a:spcBef>
                <a:spcPct val="0"/>
              </a:spcBef>
              <a:defRPr/>
            </a:pPr>
            <a:r>
              <a:rPr lang="en-US" sz="800" smtClean="0">
                <a:latin typeface="Century Gothic" pitchFamily="34" charset="0"/>
              </a:rPr>
              <a:t>     Consistent interface and image appearance</a:t>
            </a:r>
            <a:br>
              <a:rPr lang="en-US" sz="800" smtClean="0">
                <a:latin typeface="Century Gothic" pitchFamily="34" charset="0"/>
              </a:rPr>
            </a:br>
            <a:r>
              <a:rPr lang="en-US" sz="800" smtClean="0">
                <a:latin typeface="Century Gothic" pitchFamily="34" charset="0"/>
              </a:rPr>
              <a:t>     Easy-to-learn, Easy-to-use, Consistent Technology, Consistent Processing and Consistent Image Appearance.</a:t>
            </a:r>
            <a:endParaRPr lang="en-US" altLang="ja-JP" sz="900" smtClean="0"/>
          </a:p>
          <a:p>
            <a:pPr eaLnBrk="1" hangingPunct="1">
              <a:spcBef>
                <a:spcPct val="0"/>
              </a:spcBef>
              <a:defRPr/>
            </a:pPr>
            <a:r>
              <a:rPr lang="en-US" sz="900" smtClean="0"/>
              <a:t>     Flex UI</a:t>
            </a:r>
            <a:r>
              <a:rPr lang="en-US" sz="900" b="1" smtClean="0"/>
              <a:t> - </a:t>
            </a:r>
            <a:r>
              <a:rPr lang="en-US" sz="900" smtClean="0"/>
              <a:t>Simplified steps to process the exam, single system interface </a:t>
            </a:r>
          </a:p>
          <a:p>
            <a:pPr eaLnBrk="1" hangingPunct="1">
              <a:spcBef>
                <a:spcPct val="0"/>
              </a:spcBef>
              <a:defRPr/>
            </a:pPr>
            <a:r>
              <a:rPr lang="en-US" sz="900" smtClean="0"/>
              <a:t>     Image Intelligence</a:t>
            </a:r>
            <a:r>
              <a:rPr lang="en-US" sz="900" b="1" smtClean="0"/>
              <a:t> - Appropriateness of image processing. Availability and accessibility of QC features &amp; tools for tedious tasks</a:t>
            </a:r>
            <a:endParaRPr lang="en-US" sz="900" smtClean="0"/>
          </a:p>
          <a:p>
            <a:pPr eaLnBrk="1" hangingPunct="1">
              <a:spcBef>
                <a:spcPct val="0"/>
              </a:spcBef>
              <a:defRPr/>
            </a:pPr>
            <a:r>
              <a:rPr lang="en-US" sz="900" b="1" smtClean="0"/>
              <a:t>FLEXIBILITY</a:t>
            </a:r>
          </a:p>
          <a:p>
            <a:pPr eaLnBrk="1" hangingPunct="1">
              <a:spcBef>
                <a:spcPct val="0"/>
              </a:spcBef>
              <a:defRPr/>
            </a:pPr>
            <a:r>
              <a:rPr lang="en-US" sz="900" smtClean="0"/>
              <a:t>     smallest footprints</a:t>
            </a:r>
          </a:p>
          <a:p>
            <a:pPr eaLnBrk="1" hangingPunct="1">
              <a:spcBef>
                <a:spcPct val="0"/>
              </a:spcBef>
              <a:defRPr/>
            </a:pPr>
            <a:r>
              <a:rPr lang="en-US" sz="900" smtClean="0"/>
              <a:t>     size allows for siting flexibility for optimal workflow</a:t>
            </a:r>
          </a:p>
          <a:p>
            <a:pPr eaLnBrk="1" hangingPunct="1">
              <a:spcBef>
                <a:spcPct val="0"/>
              </a:spcBef>
              <a:defRPr/>
            </a:pPr>
            <a:r>
              <a:rPr lang="en-US" sz="900" smtClean="0"/>
              <a:t>     </a:t>
            </a:r>
            <a:r>
              <a:rPr lang="en-US" sz="900" smtClean="0">
                <a:sym typeface="Arial" pitchFamily="34" charset="0"/>
              </a:rPr>
              <a:t>Only customizable user interface</a:t>
            </a:r>
          </a:p>
          <a:p>
            <a:pPr eaLnBrk="1" hangingPunct="1">
              <a:spcBef>
                <a:spcPct val="0"/>
              </a:spcBef>
              <a:defRPr/>
            </a:pPr>
            <a:endParaRPr lang="en-US" sz="900" smtClean="0"/>
          </a:p>
          <a:p>
            <a:pPr>
              <a:spcBef>
                <a:spcPct val="0"/>
              </a:spcBef>
              <a:defRPr/>
            </a:pPr>
            <a:endParaRPr lang="en-US" sz="900" i="1" smtClean="0"/>
          </a:p>
          <a:p>
            <a:pPr>
              <a:spcBef>
                <a:spcPct val="0"/>
              </a:spcBef>
              <a:defRPr/>
            </a:pPr>
            <a:r>
              <a:rPr lang="en-US" sz="900" i="1" smtClean="0"/>
              <a:t>Productivity is more than throughput</a:t>
            </a:r>
            <a:r>
              <a:rPr lang="en-US" sz="900" smtClean="0"/>
              <a:t>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117762" name="Notes Placeholder 2"/>
          <p:cNvSpPr>
            <a:spLocks noGrp="1"/>
          </p:cNvSpPr>
          <p:nvPr>
            <p:ph type="body" idx="1"/>
          </p:nvPr>
        </p:nvSpPr>
        <p:spPr>
          <a:ln/>
        </p:spPr>
        <p:txBody>
          <a:bodyPr/>
          <a:lstStyle/>
          <a:p>
            <a:pPr eaLnBrk="1" hangingPunct="1">
              <a:spcBef>
                <a:spcPct val="0"/>
              </a:spcBef>
              <a:defRPr/>
            </a:pPr>
            <a:r>
              <a:rPr lang="en-US" sz="900" b="1" smtClean="0"/>
              <a:t>The Most Comprehensive Line of Medical Imaging Products - Digital X-ray, Imagers, PACS &amp; Conventional Film Products, </a:t>
            </a:r>
          </a:p>
          <a:p>
            <a:pPr eaLnBrk="1" hangingPunct="1">
              <a:spcBef>
                <a:spcPct val="0"/>
              </a:spcBef>
              <a:defRPr/>
            </a:pPr>
            <a:r>
              <a:rPr lang="en-US" b="1" smtClean="0">
                <a:effectLst>
                  <a:outerShdw blurRad="38100" dist="38100" dir="2700000" algn="tl">
                    <a:srgbClr val="C0C0C0"/>
                  </a:outerShdw>
                </a:effectLst>
              </a:rPr>
              <a:t>More than 70 years experience in photofilm and 20 in medical imaging. </a:t>
            </a:r>
          </a:p>
          <a:p>
            <a:pPr eaLnBrk="1" hangingPunct="1">
              <a:spcBef>
                <a:spcPct val="0"/>
              </a:spcBef>
              <a:buFontTx/>
              <a:buChar char="•"/>
              <a:defRPr/>
            </a:pPr>
            <a:r>
              <a:rPr lang="en-US" b="1" smtClean="0">
                <a:effectLst>
                  <a:outerShdw blurRad="38100" dist="38100" dir="2700000" algn="tl">
                    <a:srgbClr val="C0C0C0"/>
                  </a:outerShdw>
                </a:effectLst>
              </a:rPr>
              <a:t> Products for Every Environment &amp; Application </a:t>
            </a:r>
            <a:endParaRPr lang="en-US" altLang="ja-JP" smtClean="0"/>
          </a:p>
          <a:p>
            <a:pPr eaLnBrk="1" hangingPunct="1">
              <a:spcBef>
                <a:spcPct val="0"/>
              </a:spcBef>
              <a:buFontTx/>
              <a:buChar char="•"/>
              <a:defRPr/>
            </a:pPr>
            <a:r>
              <a:rPr lang="en-US" b="1" smtClean="0">
                <a:effectLst>
                  <a:outerShdw blurRad="38100" dist="38100" dir="2700000" algn="tl">
                    <a:srgbClr val="C0C0C0"/>
                  </a:outerShdw>
                </a:effectLst>
              </a:rPr>
              <a:t> Fuji Superior Image Quality </a:t>
            </a:r>
          </a:p>
          <a:p>
            <a:pPr eaLnBrk="1" hangingPunct="1">
              <a:spcBef>
                <a:spcPct val="0"/>
              </a:spcBef>
              <a:buFontTx/>
              <a:buChar char="•"/>
              <a:defRPr/>
            </a:pPr>
            <a:r>
              <a:rPr lang="en-US" b="1" smtClean="0">
                <a:effectLst>
                  <a:outerShdw blurRad="38100" dist="38100" dir="2700000" algn="tl">
                    <a:srgbClr val="C0C0C0"/>
                  </a:outerShdw>
                </a:effectLst>
              </a:rPr>
              <a:t> Fastest &amp; Most Productive in Class   </a:t>
            </a:r>
          </a:p>
          <a:p>
            <a:pPr lvl="1" eaLnBrk="1" hangingPunct="1">
              <a:spcBef>
                <a:spcPct val="0"/>
              </a:spcBef>
              <a:defRPr/>
            </a:pPr>
            <a:r>
              <a:rPr lang="en-US" b="1" smtClean="0">
                <a:effectLst>
                  <a:outerShdw blurRad="38100" dist="38100" dir="2700000" algn="tl">
                    <a:srgbClr val="C0C0C0"/>
                  </a:outerShdw>
                </a:effectLst>
              </a:rPr>
              <a:t>- Fast Preview (fully processed) </a:t>
            </a:r>
          </a:p>
          <a:p>
            <a:pPr lvl="1" eaLnBrk="1" hangingPunct="1">
              <a:spcBef>
                <a:spcPct val="0"/>
              </a:spcBef>
              <a:defRPr/>
            </a:pPr>
            <a:r>
              <a:rPr lang="en-US" b="1" smtClean="0">
                <a:effectLst>
                  <a:outerShdw blurRad="38100" dist="38100" dir="2700000" algn="tl">
                    <a:srgbClr val="C0C0C0"/>
                  </a:outerShdw>
                </a:effectLst>
              </a:rPr>
              <a:t>- 10 px/mm 100micron (std mode)</a:t>
            </a:r>
          </a:p>
          <a:p>
            <a:pPr eaLnBrk="1" hangingPunct="1">
              <a:spcBef>
                <a:spcPct val="0"/>
              </a:spcBef>
              <a:defRPr/>
            </a:pPr>
            <a:r>
              <a:rPr lang="en-US" b="1" smtClean="0">
                <a:effectLst>
                  <a:outerShdw blurRad="38100" dist="38100" dir="2700000" algn="tl">
                    <a:srgbClr val="C0C0C0"/>
                  </a:outerShdw>
                </a:effectLst>
              </a:rPr>
              <a:t> </a:t>
            </a:r>
            <a:r>
              <a:rPr lang="en-US" sz="800" smtClean="0">
                <a:latin typeface="Century Gothic" pitchFamily="34" charset="0"/>
              </a:rPr>
              <a:t>Single User Interface</a:t>
            </a:r>
            <a:r>
              <a:rPr lang="en-US" sz="800" smtClean="0">
                <a:solidFill>
                  <a:srgbClr val="3399FF"/>
                </a:solidFill>
                <a:latin typeface="Century Gothic" pitchFamily="34" charset="0"/>
              </a:rPr>
              <a:t> </a:t>
            </a:r>
            <a:r>
              <a:rPr lang="en-US" sz="800" smtClean="0">
                <a:latin typeface="Century Gothic" pitchFamily="34" charset="0"/>
              </a:rPr>
              <a:t>- Simplified Workflow, </a:t>
            </a:r>
            <a:br>
              <a:rPr lang="en-US" sz="800" smtClean="0">
                <a:latin typeface="Century Gothic" pitchFamily="34" charset="0"/>
              </a:rPr>
            </a:br>
            <a:r>
              <a:rPr lang="en-US" sz="800" smtClean="0">
                <a:latin typeface="Century Gothic" pitchFamily="34" charset="0"/>
              </a:rPr>
              <a:t>Easy-to-learn, Easy-to-use, Consistent Technology, Consistent Processing and Consistent Image Appearance.</a:t>
            </a:r>
            <a:endParaRPr lang="en-US" altLang="ja-JP" smtClean="0"/>
          </a:p>
          <a:p>
            <a:pPr eaLnBrk="1" hangingPunct="1">
              <a:spcBef>
                <a:spcPct val="0"/>
              </a:spcBef>
              <a:defRPr/>
            </a:pPr>
            <a:r>
              <a:rPr lang="en-US" i="1" smtClean="0"/>
              <a:t>Productivity… it’s not just throughput</a:t>
            </a:r>
            <a:r>
              <a:rPr lang="en-US" smtClean="0"/>
              <a:t> </a:t>
            </a:r>
          </a:p>
          <a:p>
            <a:pPr eaLnBrk="1" hangingPunct="1">
              <a:spcBef>
                <a:spcPct val="0"/>
              </a:spcBef>
              <a:defRPr/>
            </a:pPr>
            <a:r>
              <a:rPr lang="en-US" smtClean="0"/>
              <a:t>Image Intelligence</a:t>
            </a:r>
            <a:r>
              <a:rPr lang="en-US" b="1" smtClean="0"/>
              <a:t> - Appropriateness of image processing. Availability and accessibility of QC features &amp; tools for tedious tasks</a:t>
            </a:r>
          </a:p>
          <a:p>
            <a:pPr eaLnBrk="1" hangingPunct="1">
              <a:spcBef>
                <a:spcPct val="0"/>
              </a:spcBef>
              <a:defRPr/>
            </a:pPr>
            <a:r>
              <a:rPr lang="en-US" smtClean="0"/>
              <a:t>Flex UI</a:t>
            </a:r>
            <a:r>
              <a:rPr lang="en-US" b="1" smtClean="0"/>
              <a:t> - Simplified steps to process the exam, single system interface </a:t>
            </a:r>
          </a:p>
          <a:p>
            <a:pPr eaLnBrk="1" hangingPunct="1">
              <a:spcBef>
                <a:spcPct val="0"/>
              </a:spcBef>
              <a:defRPr/>
            </a:pPr>
            <a:r>
              <a:rPr lang="en-US" smtClean="0"/>
              <a:t>Experience</a:t>
            </a:r>
            <a:r>
              <a:rPr lang="en-US" b="1" smtClean="0"/>
              <a:t> - System uptime and reliability</a:t>
            </a:r>
          </a:p>
          <a:p>
            <a:pPr eaLnBrk="1" hangingPunct="1">
              <a:spcBef>
                <a:spcPct val="0"/>
              </a:spcBef>
              <a:defRPr/>
            </a:pPr>
            <a:r>
              <a:rPr lang="en-US" smtClean="0"/>
              <a:t>Size</a:t>
            </a:r>
            <a:r>
              <a:rPr lang="en-US" b="1" smtClean="0"/>
              <a:t> - Siting flexibility for optimal workflow </a:t>
            </a:r>
          </a:p>
          <a:p>
            <a:pPr eaLnBrk="1" hangingPunct="1">
              <a:spcBef>
                <a:spcPct val="0"/>
              </a:spcBef>
              <a:defRPr/>
            </a:pPr>
            <a:r>
              <a:rPr lang="en-US" smtClean="0"/>
              <a:t>Fastest Speeds</a:t>
            </a:r>
            <a:r>
              <a:rPr lang="en-US" b="1" smtClean="0"/>
              <a:t> - Time to image preview &amp; QC</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a:lstStyle/>
          <a:p>
            <a:pPr>
              <a:buFontTx/>
              <a:buChar char="•"/>
            </a:pPr>
            <a:r>
              <a:rPr lang="en-US" smtClean="0"/>
              <a:t>First vendor to introduce CR-based FFDM to the market in 1996</a:t>
            </a:r>
          </a:p>
          <a:p>
            <a:pPr>
              <a:buFontTx/>
              <a:buChar char="•"/>
            </a:pPr>
            <a:r>
              <a:rPr lang="en-US" smtClean="0"/>
              <a:t>World leader in FFDM with more than 8000 systems installed</a:t>
            </a:r>
          </a:p>
          <a:p>
            <a:pPr>
              <a:buFontTx/>
              <a:buChar char="•"/>
            </a:pPr>
            <a:r>
              <a:rPr lang="en-US" smtClean="0"/>
              <a:t>Application submitted March 2011 to FDA for marketing clearance of </a:t>
            </a:r>
            <a:r>
              <a:rPr lang="en-US" b="1" smtClean="0"/>
              <a:t>Aspire™ HD </a:t>
            </a:r>
            <a:r>
              <a:rPr lang="en-US" smtClean="0"/>
              <a:t>FFDM</a:t>
            </a:r>
          </a:p>
          <a:p>
            <a:pPr>
              <a:buFontTx/>
              <a:buChar char="•"/>
            </a:pPr>
            <a:r>
              <a:rPr lang="en-US" smtClean="0"/>
              <a:t> Fujifilm is expected to be the first and only vendor to provide </a:t>
            </a:r>
            <a:r>
              <a:rPr lang="en-US" b="1" smtClean="0"/>
              <a:t>both CR-and DR-based FFDM systems in the U.S. </a:t>
            </a:r>
          </a:p>
          <a:p>
            <a:pPr>
              <a:buFontTx/>
              <a:buChar char="•"/>
            </a:pPr>
            <a:r>
              <a:rPr lang="en-US" smtClean="0"/>
              <a:t>and first with </a:t>
            </a:r>
            <a:r>
              <a:rPr lang="en-US" b="1" smtClean="0"/>
              <a:t>highest image resolution 50 micron pixel size</a:t>
            </a:r>
          </a:p>
          <a:p>
            <a:pPr>
              <a:buFontTx/>
              <a:buChar char="•"/>
            </a:pPr>
            <a:r>
              <a:rPr lang="en-US" smtClean="0"/>
              <a:t>Aspire HD has a proprietary detector that uses the industry’s only dual layer amorphous selenium design, coupled with Fujifilm’s innovative Direct Optical Switching (DOS) technology. </a:t>
            </a:r>
          </a:p>
          <a:p>
            <a:pPr>
              <a:buFontTx/>
              <a:buChar char="•"/>
            </a:pPr>
            <a:r>
              <a:rPr lang="en-US" smtClean="0"/>
              <a:t>In addition to providing leading technologies for mammography screening, Fujifilm is committed to raising awareness of the importance of early detection of breast cancer by mammography through the company’s English and Spanish language programs.</a:t>
            </a:r>
          </a:p>
          <a:p>
            <a:endParaRPr lang="en-US" smtClean="0"/>
          </a:p>
          <a:p>
            <a:pPr eaLnBrk="1" hangingPunct="1"/>
            <a:endParaRPr lang="en-US" smtClean="0">
              <a:latin typeface="Gill Sans"/>
              <a:ea typeface="MS PGothic"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p:spPr>
      </p:sp>
      <p:sp>
        <p:nvSpPr>
          <p:cNvPr id="68611" name="Notes Placeholder 2"/>
          <p:cNvSpPr>
            <a:spLocks noGrp="1"/>
          </p:cNvSpPr>
          <p:nvPr>
            <p:ph type="body" idx="1"/>
          </p:nvPr>
        </p:nvSpPr>
        <p:spPr bwMode="auto">
          <a:noFill/>
        </p:spPr>
        <p:txBody>
          <a:bodyPr/>
          <a:lstStyle/>
          <a:p>
            <a:pPr eaLnBrk="1" hangingPunct="1">
              <a:buFontTx/>
              <a:buChar char="-"/>
            </a:pPr>
            <a:r>
              <a:rPr lang="en-US" smtClean="0">
                <a:latin typeface="Gill Sans"/>
                <a:ea typeface="MS PGothic" pitchFamily="34" charset="-128"/>
              </a:rPr>
              <a:t>Newest member of the FMSU family – </a:t>
            </a:r>
          </a:p>
          <a:p>
            <a:pPr eaLnBrk="1" hangingPunct="1">
              <a:buFontTx/>
              <a:buChar char="-"/>
            </a:pPr>
            <a:r>
              <a:rPr lang="en-US" smtClean="0">
                <a:latin typeface="Gill Sans"/>
                <a:ea typeface="MS PGothic" pitchFamily="34" charset="-128"/>
              </a:rPr>
              <a:t>R&amp;D Relationship with Fox Chase Cancer Center (this shows synergies with our existing products / customers)  -</a:t>
            </a:r>
          </a:p>
          <a:p>
            <a:pPr eaLnBrk="1" hangingPunct="1">
              <a:buFontTx/>
              <a:buChar char="-"/>
            </a:pPr>
            <a:r>
              <a:rPr lang="en-US" smtClean="0">
                <a:latin typeface="Gill Sans"/>
                <a:ea typeface="MS PGothic" pitchFamily="34" charset="-128"/>
              </a:rPr>
              <a:t> xx types of endoscopes for range of exams – </a:t>
            </a:r>
          </a:p>
          <a:p>
            <a:pPr eaLnBrk="1" hangingPunct="1">
              <a:buFontTx/>
              <a:buChar char="-"/>
            </a:pPr>
            <a:r>
              <a:rPr lang="en-US" smtClean="0">
                <a:latin typeface="Gill Sans"/>
                <a:ea typeface="MS PGothic" pitchFamily="34" charset="-128"/>
              </a:rPr>
              <a:t>High definition video processors for xxx – </a:t>
            </a:r>
          </a:p>
          <a:p>
            <a:pPr eaLnBrk="1" hangingPunct="1">
              <a:buFontTx/>
              <a:buChar char="-"/>
            </a:pPr>
            <a:r>
              <a:rPr lang="en-US" smtClean="0">
                <a:latin typeface="Gill Sans"/>
                <a:ea typeface="MS PGothic" pitchFamily="34" charset="-128"/>
              </a:rPr>
              <a:t>Provided the first commercially available flexible video endoscopes </a:t>
            </a:r>
          </a:p>
          <a:p>
            <a:r>
              <a:rPr lang="en-US" sz="1500" b="1" smtClean="0"/>
              <a:t>Demonstrates Fujifilm’s investment in technological, mechanical and ergonomic advancements of our products</a:t>
            </a:r>
            <a:endParaRPr lang="en-US" sz="1500" smtClean="0"/>
          </a:p>
          <a:p>
            <a:pPr lvl="1"/>
            <a:r>
              <a:rPr lang="en-US" sz="1500" smtClean="0"/>
              <a:t>Reinforces efforts to develop diagnostic and therapeutic instruments</a:t>
            </a:r>
          </a:p>
          <a:p>
            <a:pPr lvl="1"/>
            <a:r>
              <a:rPr lang="en-US" sz="1500" smtClean="0"/>
              <a:t>Will help to meet and anticipate the North American clinical needs in the endoscopy suite and operating room</a:t>
            </a:r>
          </a:p>
          <a:p>
            <a:pPr lvl="1"/>
            <a:r>
              <a:rPr lang="en-US" sz="1500" smtClean="0"/>
              <a:t>Supports medical practitioners’ basic research in therapeutic endoscopy to contribute to future product development</a:t>
            </a:r>
          </a:p>
          <a:p>
            <a:r>
              <a:rPr lang="en-US" sz="1500" b="1" u="sng" smtClean="0"/>
              <a:t>Our Products</a:t>
            </a:r>
            <a:endParaRPr lang="en-US" sz="1500" smtClean="0"/>
          </a:p>
          <a:p>
            <a:r>
              <a:rPr lang="en-US" sz="1500" b="1" smtClean="0"/>
              <a:t>Fujinon Endoscopy has pioneered many advanced medical technology “firsts”</a:t>
            </a:r>
            <a:endParaRPr lang="en-US" sz="1500" smtClean="0"/>
          </a:p>
          <a:p>
            <a:pPr lvl="1"/>
            <a:r>
              <a:rPr lang="en-US" sz="1500" smtClean="0"/>
              <a:t>First fiberoptic flexible scopes </a:t>
            </a:r>
          </a:p>
          <a:p>
            <a:pPr lvl="1"/>
            <a:r>
              <a:rPr lang="en-US" sz="1500" smtClean="0"/>
              <a:t>First commercially available flexible video endoscopes</a:t>
            </a:r>
          </a:p>
          <a:p>
            <a:pPr lvl="1"/>
            <a:r>
              <a:rPr lang="en-US" sz="1500" smtClean="0"/>
              <a:t>First High Definition flexible endoscopes</a:t>
            </a:r>
          </a:p>
          <a:p>
            <a:r>
              <a:rPr lang="en-US" sz="1500" b="1" smtClean="0"/>
              <a:t>Fujinon’s industry exclusive Double Balloon Endoscopy® system</a:t>
            </a:r>
            <a:endParaRPr lang="en-US" sz="1500" smtClean="0"/>
          </a:p>
          <a:p>
            <a:pPr lvl="1"/>
            <a:r>
              <a:rPr lang="en-US" sz="1500" smtClean="0"/>
              <a:t>The only endoscopic system capable of reaching the entire small bowel enabling diagnosis and treatment</a:t>
            </a:r>
          </a:p>
          <a:p>
            <a:pPr lvl="1"/>
            <a:r>
              <a:rPr lang="en-US" sz="1500" smtClean="0"/>
              <a:t>DBE® is considered the “gold standard” in small bowel endoscopy</a:t>
            </a:r>
          </a:p>
          <a:p>
            <a:r>
              <a:rPr lang="en-US" sz="1500" b="1" smtClean="0"/>
              <a:t>High Definition Endoscopy (HDe®) platform is designed to ensure the highest level of diagnostic and therapeutic results</a:t>
            </a:r>
            <a:endParaRPr lang="en-US" sz="1500" smtClean="0"/>
          </a:p>
          <a:p>
            <a:pPr lvl="1"/>
            <a:r>
              <a:rPr lang="en-US" sz="1500" smtClean="0"/>
              <a:t>500 Series Endoscopes provide improved handling and functionality to increase procedure productivity</a:t>
            </a:r>
          </a:p>
          <a:p>
            <a:pPr lvl="1"/>
            <a:r>
              <a:rPr lang="en-US" sz="1500" smtClean="0"/>
              <a:t>Two-tier processing platforms support the spectrum of professional healthcare needs from office setting to large institutions</a:t>
            </a:r>
          </a:p>
          <a:p>
            <a:pPr lvl="2"/>
            <a:r>
              <a:rPr lang="en-US" sz="1500" smtClean="0"/>
              <a:t>EPX-4400HD - First High-Definition endoscopy processing platform to offer both progressive and interlaced formats. </a:t>
            </a:r>
          </a:p>
          <a:p>
            <a:pPr lvl="2"/>
            <a:r>
              <a:rPr lang="en-US" sz="1500" smtClean="0"/>
              <a:t>EPX-2500 - First compact, high-definition platform maximizing performance and value.</a:t>
            </a:r>
          </a:p>
          <a:p>
            <a:pPr eaLnBrk="1" hangingPunct="1">
              <a:buFontTx/>
              <a:buChar char="-"/>
            </a:pPr>
            <a:endParaRPr lang="en-US" smtClean="0">
              <a:latin typeface="Gill Sans"/>
              <a:ea typeface="MS PGothic"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a:lstStyle/>
          <a:p>
            <a:pPr eaLnBrk="1" hangingPunct="1"/>
            <a:r>
              <a:rPr lang="en-US" smtClean="0">
                <a:ea typeface="MS PGothic" pitchFamily="34" charset="-128"/>
              </a:rPr>
              <a:t>We continue to develop innovative imaging products.  One focus area has been Womens Health.</a:t>
            </a:r>
          </a:p>
        </p:txBody>
      </p:sp>
      <p:sp>
        <p:nvSpPr>
          <p:cNvPr id="69636" name="Slide Number Placeholder 3"/>
          <p:cNvSpPr>
            <a:spLocks noGrp="1"/>
          </p:cNvSpPr>
          <p:nvPr>
            <p:ph type="sldNum" sz="quarter" idx="5"/>
          </p:nvPr>
        </p:nvSpPr>
        <p:spPr bwMode="auto">
          <a:noFill/>
          <a:ln>
            <a:miter lim="800000"/>
            <a:headEnd/>
            <a:tailEnd/>
          </a:ln>
        </p:spPr>
        <p:txBody>
          <a:bodyPr/>
          <a:lstStyle/>
          <a:p>
            <a:fld id="{E30F60DE-9141-4654-8492-22AA169EE8A4}" type="slidenum">
              <a:rPr lang="en-US" smtClean="0"/>
              <a:pPr/>
              <a:t>35</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a:lstStyle/>
          <a:p>
            <a:pPr eaLnBrk="1" hangingPunct="1"/>
            <a:r>
              <a:rPr lang="en-US" smtClean="0">
                <a:latin typeface="Gill Sans"/>
                <a:ea typeface="MS PGothic" pitchFamily="34" charset="-128"/>
              </a:rPr>
              <a:t>Within the information solutions segment, Medical systems and life sciences represent the largest portion of revenue</a:t>
            </a:r>
          </a:p>
          <a:p>
            <a:pPr eaLnBrk="1" hangingPunct="1"/>
            <a:r>
              <a:rPr lang="en-US" smtClean="0">
                <a:latin typeface="Gill Sans"/>
                <a:ea typeface="MS PGothic" pitchFamily="34" charset="-128"/>
              </a:rPr>
              <a:t>Additional figures if needed: Graphic Arts: $2.45b, Flat Panel Display Materials $2.32b, Recording Media $.53b, Office and Industry $1.46b</a:t>
            </a:r>
          </a:p>
          <a:p>
            <a:pPr eaLnBrk="1" hangingPunct="1"/>
            <a:endParaRPr lang="en-US" smtClean="0">
              <a:latin typeface="Gill Sans"/>
              <a:ea typeface="MS PGothic" pitchFamily="34" charset="-128"/>
            </a:endParaRPr>
          </a:p>
          <a:p>
            <a:pPr eaLnBrk="1" hangingPunct="1"/>
            <a:r>
              <a:rPr lang="en-US" smtClean="0">
                <a:latin typeface="Gill Sans"/>
                <a:ea typeface="MS PGothic" pitchFamily="34" charset="-128"/>
              </a:rPr>
              <a:t>(figures converted to U.S.$ from annual report at rate of ¥93=$1 – the prevailing rate on 3/31/10) </a:t>
            </a:r>
          </a:p>
          <a:p>
            <a:pPr eaLnBrk="1" hangingPunct="1"/>
            <a:endParaRPr lang="en-US" smtClean="0">
              <a:latin typeface="Gill Sans"/>
              <a:ea typeface="MS PGothic" pitchFamily="34" charset="-128"/>
            </a:endParaRPr>
          </a:p>
          <a:p>
            <a:pPr eaLnBrk="1" hangingPunct="1"/>
            <a:r>
              <a:rPr lang="en-US" smtClean="0">
                <a:latin typeface="Gill Sans"/>
                <a:ea typeface="MS PGothic" pitchFamily="34" charset="-128"/>
              </a:rPr>
              <a:t>Focus of FUJIFILM on Medical</a:t>
            </a:r>
          </a:p>
          <a:p>
            <a:pPr eaLnBrk="1" hangingPunct="1"/>
            <a:endParaRPr lang="en-US" smtClean="0">
              <a:latin typeface="Gill Sans"/>
              <a:ea typeface="MS PGothic"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70659" name="Notes Placeholder 2"/>
          <p:cNvSpPr>
            <a:spLocks noGrp="1"/>
          </p:cNvSpPr>
          <p:nvPr>
            <p:ph type="body" idx="1"/>
          </p:nvPr>
        </p:nvSpPr>
        <p:spPr bwMode="auto">
          <a:noFill/>
        </p:spPr>
        <p:txBody>
          <a:bodyPr/>
          <a:lstStyle/>
          <a:p>
            <a:pPr eaLnBrk="1" hangingPunct="1"/>
            <a:r>
              <a:rPr lang="en-US" smtClean="0">
                <a:latin typeface="Gill Sans"/>
                <a:ea typeface="MS PGothic" pitchFamily="34" charset="-128"/>
              </a:rPr>
              <a:t>When leveraging our FF portfolio, it is important to establish a “Partner” relationship .</a:t>
            </a:r>
          </a:p>
          <a:p>
            <a:pPr eaLnBrk="1" hangingPunct="1"/>
            <a:endParaRPr lang="en-US" smtClean="0">
              <a:latin typeface="Gill Sans"/>
              <a:ea typeface="MS PGothic" pitchFamily="34" charset="-128"/>
            </a:endParaRPr>
          </a:p>
          <a:p>
            <a:pPr eaLnBrk="1" hangingPunct="1"/>
            <a:r>
              <a:rPr lang="en-US" smtClean="0">
                <a:latin typeface="Gill Sans"/>
                <a:ea typeface="MS PGothic" pitchFamily="34" charset="-128"/>
              </a:rPr>
              <a:t>Changing the mindset from Vendor/Supplier to a true Partner.</a:t>
            </a:r>
          </a:p>
          <a:p>
            <a:pPr eaLnBrk="1" hangingPunct="1"/>
            <a:endParaRPr lang="en-US" smtClean="0">
              <a:latin typeface="Gill Sans"/>
              <a:ea typeface="MS PGothic" pitchFamily="34" charset="-128"/>
            </a:endParaRPr>
          </a:p>
          <a:p>
            <a:pPr eaLnBrk="1" hangingPunct="1"/>
            <a:r>
              <a:rPr lang="en-US" smtClean="0">
                <a:latin typeface="Gill Sans"/>
                <a:ea typeface="MS PGothic" pitchFamily="34" charset="-128"/>
              </a:rPr>
              <a:t>This allows for broad portfolio expansion.   </a:t>
            </a:r>
          </a:p>
          <a:p>
            <a:pPr eaLnBrk="1" hangingPunct="1"/>
            <a:endParaRPr lang="en-US" smtClean="0">
              <a:latin typeface="Gill Sans"/>
              <a:ea typeface="MS PGothic" pitchFamily="34" charset="-128"/>
            </a:endParaRPr>
          </a:p>
          <a:p>
            <a:pPr eaLnBrk="1" hangingPunct="1"/>
            <a:r>
              <a:rPr lang="en-US" b="1" smtClean="0">
                <a:latin typeface="Gill Sans"/>
                <a:ea typeface="MS PGothic" pitchFamily="34" charset="-128"/>
              </a:rPr>
              <a:t>USC Example  -  </a:t>
            </a:r>
          </a:p>
          <a:p>
            <a:pPr eaLnBrk="1" hangingPunct="1"/>
            <a:r>
              <a:rPr lang="en-US" b="1" smtClean="0">
                <a:latin typeface="Gill Sans"/>
                <a:ea typeface="MS PGothic" pitchFamily="34" charset="-128"/>
              </a:rPr>
              <a:t>FCR  1996</a:t>
            </a:r>
          </a:p>
          <a:p>
            <a:pPr eaLnBrk="1" hangingPunct="1"/>
            <a:r>
              <a:rPr lang="en-US" b="1" smtClean="0">
                <a:latin typeface="Gill Sans"/>
                <a:ea typeface="MS PGothic" pitchFamily="34" charset="-128"/>
              </a:rPr>
              <a:t>Synapse PACS at LA County 2001</a:t>
            </a:r>
          </a:p>
          <a:p>
            <a:pPr eaLnBrk="1" hangingPunct="1"/>
            <a:r>
              <a:rPr lang="en-US" b="1" smtClean="0">
                <a:latin typeface="Gill Sans"/>
                <a:ea typeface="MS PGothic" pitchFamily="34" charset="-128"/>
              </a:rPr>
              <a:t>FCR upgrades 2002</a:t>
            </a:r>
          </a:p>
          <a:p>
            <a:pPr eaLnBrk="1" hangingPunct="1"/>
            <a:r>
              <a:rPr lang="en-US" b="1" smtClean="0">
                <a:latin typeface="Gill Sans"/>
                <a:ea typeface="MS PGothic" pitchFamily="34" charset="-128"/>
              </a:rPr>
              <a:t>Synapse PACS for Radiology Group 2008</a:t>
            </a:r>
          </a:p>
          <a:p>
            <a:pPr eaLnBrk="1" hangingPunct="1"/>
            <a:r>
              <a:rPr lang="en-US" b="1" smtClean="0">
                <a:latin typeface="Gill Sans"/>
                <a:ea typeface="MS PGothic" pitchFamily="34" charset="-128"/>
              </a:rPr>
              <a:t>FDR and FCR Go</a:t>
            </a:r>
          </a:p>
          <a:p>
            <a:pPr eaLnBrk="1" hangingPunct="1"/>
            <a:r>
              <a:rPr lang="en-US" b="1" smtClean="0">
                <a:latin typeface="Gill Sans"/>
                <a:ea typeface="MS PGothic" pitchFamily="34" charset="-128"/>
              </a:rPr>
              <a:t>Synapse Cardiovascular 2009</a:t>
            </a:r>
          </a:p>
          <a:p>
            <a:pPr eaLnBrk="1" hangingPunct="1"/>
            <a:r>
              <a:rPr lang="en-US" b="1" smtClean="0">
                <a:latin typeface="Gill Sans"/>
                <a:ea typeface="MS PGothic" pitchFamily="34" charset="-128"/>
              </a:rPr>
              <a:t>Synapse RIS 2010</a:t>
            </a:r>
          </a:p>
          <a:p>
            <a:pPr eaLnBrk="1" hangingPunct="1"/>
            <a:r>
              <a:rPr lang="en-US" b="1" smtClean="0">
                <a:latin typeface="Gill Sans"/>
                <a:ea typeface="MS PGothic" pitchFamily="34" charset="-128"/>
              </a:rPr>
              <a:t>Synapse 3D 2010  (show site)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a:lstStyle/>
          <a:p>
            <a:pPr eaLnBrk="1" hangingPunct="1"/>
            <a:r>
              <a:rPr lang="en-US" smtClean="0">
                <a:latin typeface="Gill Sans"/>
                <a:ea typeface="MS PGothic" pitchFamily="34" charset="-128"/>
              </a:rPr>
              <a:t>US Military Installs:  The Army’s European Region Medical Command in Landstuhl, Germany, Naval Hospitals at Bremerton and Oak Harbor in Washington, and the Naval Expeditionary Medical Operations in Kandahar, Afghanistan all utilize Fujifilm’s Synapse PACS and CR-based digital x-ray systems. </a:t>
            </a:r>
          </a:p>
          <a:p>
            <a:pPr eaLnBrk="1" hangingPunct="1"/>
            <a:endParaRPr lang="en-US" smtClean="0">
              <a:latin typeface="Gill Sans"/>
              <a:ea typeface="MS PGothic" pitchFamily="34" charset="-128"/>
            </a:endParaRPr>
          </a:p>
          <a:p>
            <a:pPr eaLnBrk="1" hangingPunct="1"/>
            <a:r>
              <a:rPr lang="en-US" smtClean="0">
                <a:latin typeface="Gill Sans"/>
                <a:ea typeface="MS PGothic" pitchFamily="34" charset="-128"/>
              </a:rPr>
              <a:t> The U.S. Army Pacific Regional Medical Command including two locations in Korea: the Brian Allgood Army Community Hospital in Seoul and the Osan Air Base will soon use Synapse.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bwMode="auto">
          <a:noFill/>
          <a:ln>
            <a:miter lim="800000"/>
            <a:headEnd/>
            <a:tailEnd/>
          </a:ln>
        </p:spPr>
        <p:txBody>
          <a:bodyPr/>
          <a:lstStyle/>
          <a:p>
            <a:pPr defTabSz="944563"/>
            <a:fld id="{577CC8A2-5CEC-45C5-8964-A83C3839CF50}" type="slidenum">
              <a:rPr lang="en-US" smtClean="0"/>
              <a:pPr defTabSz="944563"/>
              <a:t>39</a:t>
            </a:fld>
            <a:endParaRPr lang="en-US" smtClean="0"/>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2708" name="Rectangle 3"/>
          <p:cNvSpPr>
            <a:spLocks noGrp="1" noChangeArrowheads="1"/>
          </p:cNvSpPr>
          <p:nvPr>
            <p:ph type="body" idx="1"/>
          </p:nvPr>
        </p:nvSpPr>
        <p:spPr bwMode="auto">
          <a:noFill/>
        </p:spPr>
        <p:txBody>
          <a:bodyPr/>
          <a:lstStyle/>
          <a:p>
            <a:pPr eaLnBrk="1" hangingPunct="1">
              <a:spcBef>
                <a:spcPct val="0"/>
              </a:spcBef>
            </a:pPr>
            <a:endParaRPr lang="ru-RU" sz="100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bwMode="auto">
          <a:noFill/>
          <a:ln>
            <a:miter lim="800000"/>
            <a:headEnd/>
            <a:tailEnd/>
          </a:ln>
        </p:spPr>
        <p:txBody>
          <a:bodyPr/>
          <a:lstStyle/>
          <a:p>
            <a:fld id="{4A2A18DF-4C44-4310-835D-CDFBDE3F1849}" type="slidenum">
              <a:rPr lang="en-US" smtClean="0"/>
              <a:pPr/>
              <a:t>40</a:t>
            </a:fld>
            <a:endParaRPr lang="en-US" smtClean="0"/>
          </a:p>
        </p:txBody>
      </p:sp>
      <p:sp>
        <p:nvSpPr>
          <p:cNvPr id="737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3732" name="Rectangle 3"/>
          <p:cNvSpPr>
            <a:spLocks noGrp="1" noChangeArrowheads="1"/>
          </p:cNvSpPr>
          <p:nvPr>
            <p:ph type="body" idx="1"/>
          </p:nvPr>
        </p:nvSpPr>
        <p:spPr bwMode="auto">
          <a:noFill/>
        </p:spPr>
        <p:txBody>
          <a:bodyPr/>
          <a:lstStyle/>
          <a:p>
            <a:pPr eaLnBrk="1" hangingPunct="1"/>
            <a:r>
              <a:rPr lang="en-US" smtClean="0">
                <a:latin typeface="Arial" pitchFamily="34" charset="0"/>
                <a:ea typeface="MS PGothic" pitchFamily="34" charset="-128"/>
              </a:rPr>
              <a:t>Three ESX servers were used for an extra layer of fault tolerance (N+2).  Any one ESX server can handle all sessions if necessary. </a:t>
            </a:r>
          </a:p>
          <a:p>
            <a:pPr eaLnBrk="1" hangingPunct="1"/>
            <a:endParaRPr lang="en-US" smtClean="0">
              <a:latin typeface="Arial" pitchFamily="34" charset="0"/>
              <a:ea typeface="MS PGothic" pitchFamily="34" charset="-128"/>
            </a:endParaRPr>
          </a:p>
          <a:p>
            <a:pPr eaLnBrk="1" hangingPunct="1"/>
            <a:r>
              <a:rPr lang="en-US" smtClean="0">
                <a:latin typeface="Arial" pitchFamily="34" charset="0"/>
                <a:ea typeface="MS PGothic" pitchFamily="34" charset="-128"/>
              </a:rPr>
              <a:t>VCB is used with Symantec Backupexec (~$1500) for complete system backup.  VCB was able to get 2GB (very fast) though-put direct to tape drive.</a:t>
            </a:r>
          </a:p>
          <a:p>
            <a:pPr eaLnBrk="1" hangingPunct="1"/>
            <a:endParaRPr lang="en-US" smtClean="0">
              <a:latin typeface="Arial" pitchFamily="34" charset="0"/>
              <a:ea typeface="MS PGothic" pitchFamily="34" charset="-128"/>
            </a:endParaRPr>
          </a:p>
          <a:p>
            <a:pPr eaLnBrk="1" hangingPunct="1"/>
            <a:r>
              <a:rPr lang="en-US" smtClean="0">
                <a:latin typeface="Arial" pitchFamily="34" charset="0"/>
                <a:ea typeface="MS PGothic" pitchFamily="34" charset="-128"/>
              </a:rPr>
              <a:t>Total of 4 facilities in Hospital Network.</a:t>
            </a:r>
          </a:p>
          <a:p>
            <a:pPr eaLnBrk="1" hangingPunct="1"/>
            <a:endParaRPr lang="en-US" smtClean="0">
              <a:latin typeface="Arial" pitchFamily="34" charset="0"/>
              <a:ea typeface="MS PGothic" pitchFamily="34" charset="-128"/>
            </a:endParaRPr>
          </a:p>
          <a:p>
            <a:pPr eaLnBrk="1" hangingPunct="1"/>
            <a:r>
              <a:rPr lang="en-US" smtClean="0">
                <a:latin typeface="Arial" pitchFamily="34" charset="0"/>
                <a:ea typeface="MS PGothic" pitchFamily="34" charset="-128"/>
              </a:rPr>
              <a:t>First International ESX/Zeus installation.</a:t>
            </a:r>
          </a:p>
          <a:p>
            <a:pPr eaLnBrk="1" hangingPunct="1"/>
            <a:endParaRPr lang="en-US" smtClean="0">
              <a:latin typeface="Arial" pitchFamily="34" charset="0"/>
              <a:ea typeface="MS PGothic" pitchFamily="34" charset="-128"/>
            </a:endParaRPr>
          </a:p>
          <a:p>
            <a:pPr eaLnBrk="1" hangingPunct="1"/>
            <a:r>
              <a:rPr lang="en-US" smtClean="0">
                <a:latin typeface="Arial" pitchFamily="34" charset="0"/>
                <a:ea typeface="MS PGothic" pitchFamily="34" charset="-128"/>
              </a:rPr>
              <a:t>To this date, customer is very happy with installation and no downtime has occurred for any reasons, including ESX patching.</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bwMode="auto">
          <a:noFill/>
          <a:ln>
            <a:miter lim="800000"/>
            <a:headEnd/>
            <a:tailEnd/>
          </a:ln>
        </p:spPr>
        <p:txBody>
          <a:bodyPr/>
          <a:lstStyle/>
          <a:p>
            <a:fld id="{8E010505-9695-4288-9788-6523D3B1F83D}" type="slidenum">
              <a:rPr lang="en-US" smtClean="0"/>
              <a:pPr/>
              <a:t>42</a:t>
            </a:fld>
            <a:endParaRPr lang="en-US" smtClean="0"/>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756" name="Rectangle 3"/>
          <p:cNvSpPr>
            <a:spLocks noGrp="1" noChangeArrowheads="1"/>
          </p:cNvSpPr>
          <p:nvPr>
            <p:ph type="body" idx="1"/>
          </p:nvPr>
        </p:nvSpPr>
        <p:spPr bwMode="auto">
          <a:noFill/>
        </p:spPr>
        <p:txBody>
          <a:bodyPr/>
          <a:lstStyle/>
          <a:p>
            <a:pPr eaLnBrk="1" hangingPunct="1"/>
            <a:r>
              <a:rPr lang="en-US" smtClean="0"/>
              <a:t>This is what your CIO’s are seeing today as the reason to virtualize. </a:t>
            </a:r>
          </a:p>
          <a:p>
            <a:pPr eaLnBrk="1" hangingPunct="1"/>
            <a:r>
              <a:rPr lang="en-US" smtClean="0"/>
              <a:t>The technology is here, and the benefits are hard to ignore. </a:t>
            </a:r>
          </a:p>
          <a:p>
            <a:pPr eaLnBrk="1" hangingPunct="1"/>
            <a:r>
              <a:rPr lang="en-US" smtClean="0"/>
              <a:t>We review it so you understand what this technology means as more and more vendors propose their solutions as “Virtual”. </a:t>
            </a:r>
          </a:p>
          <a:p>
            <a:pPr eaLnBrk="1" hangingPunct="1"/>
            <a:r>
              <a:rPr lang="en-US" altLang="ja-JP" smtClean="0"/>
              <a:t>This in many cases will mean they are not quoting hardware but providing your IT department the virtual server requirements to add to your existing environment. </a:t>
            </a: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a:lstStyle/>
          <a:p>
            <a:endParaRPr lang="ru-RU" smtClean="0">
              <a:latin typeface="Arial" pitchFamily="34" charset="0"/>
            </a:endParaRPr>
          </a:p>
        </p:txBody>
      </p:sp>
      <p:sp>
        <p:nvSpPr>
          <p:cNvPr id="53252" name="Slide Number Placeholder 3"/>
          <p:cNvSpPr>
            <a:spLocks noGrp="1"/>
          </p:cNvSpPr>
          <p:nvPr>
            <p:ph type="sldNum" sz="quarter" idx="5"/>
          </p:nvPr>
        </p:nvSpPr>
        <p:spPr bwMode="auto">
          <a:noFill/>
          <a:ln>
            <a:miter lim="800000"/>
            <a:headEnd/>
            <a:tailEnd/>
          </a:ln>
        </p:spPr>
        <p:txBody>
          <a:bodyPr/>
          <a:lstStyle/>
          <a:p>
            <a:fld id="{59B7BF2F-62B5-47A7-872D-C3893A861F54}" type="slidenum">
              <a:rPr lang="en-US" smtClean="0"/>
              <a:pPr/>
              <a:t>4</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bwMode="auto">
          <a:noFill/>
          <a:ln>
            <a:miter lim="800000"/>
            <a:headEnd/>
            <a:tailEnd/>
          </a:ln>
        </p:spPr>
        <p:txBody>
          <a:bodyPr/>
          <a:lstStyle/>
          <a:p>
            <a:pPr defTabSz="946150"/>
            <a:fld id="{76275A6B-0132-4106-80CD-17CF0B527235}" type="slidenum">
              <a:rPr lang="en-US" smtClean="0"/>
              <a:pPr defTabSz="946150"/>
              <a:t>5</a:t>
            </a:fld>
            <a:endParaRPr lang="en-US" smtClean="0"/>
          </a:p>
        </p:txBody>
      </p:sp>
      <p:sp>
        <p:nvSpPr>
          <p:cNvPr id="54275" name="Rectangle 2"/>
          <p:cNvSpPr>
            <a:spLocks noGrp="1" noRot="1" noChangeAspect="1" noChangeArrowheads="1" noTextEdit="1"/>
          </p:cNvSpPr>
          <p:nvPr>
            <p:ph type="sldImg"/>
          </p:nvPr>
        </p:nvSpPr>
        <p:spPr bwMode="auto">
          <a:xfrm>
            <a:off x="1001713" y="774700"/>
            <a:ext cx="5100637" cy="3824288"/>
          </a:xfrm>
          <a:noFill/>
          <a:ln cap="flat">
            <a:solidFill>
              <a:schemeClr val="tx1"/>
            </a:solidFill>
            <a:miter lim="800000"/>
            <a:headEnd/>
            <a:tailEnd/>
          </a:ln>
        </p:spPr>
      </p:sp>
      <p:sp>
        <p:nvSpPr>
          <p:cNvPr id="54276" name="Rectangle 3"/>
          <p:cNvSpPr>
            <a:spLocks noGrp="1" noChangeArrowheads="1"/>
          </p:cNvSpPr>
          <p:nvPr>
            <p:ph type="body" idx="1"/>
          </p:nvPr>
        </p:nvSpPr>
        <p:spPr bwMode="auto">
          <a:xfrm>
            <a:off x="944563" y="4860925"/>
            <a:ext cx="5210175" cy="4606925"/>
          </a:xfrm>
          <a:noFill/>
        </p:spPr>
        <p:txBody>
          <a:bodyPr lIns="94761" tIns="47382" rIns="94761" bIns="47382"/>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a:lstStyle/>
          <a:p>
            <a:fld id="{943C54B6-F6E5-4FD5-9974-A761D66E7939}" type="slidenum">
              <a:rPr lang="en-US" smtClean="0"/>
              <a:pPr/>
              <a:t>14</a:t>
            </a:fld>
            <a:endParaRPr lang="en-US" smtClean="0"/>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a:lstStyle/>
          <a:p>
            <a:pPr eaLnBrk="1" hangingPunct="1"/>
            <a:r>
              <a:rPr lang="en-US" smtClean="0">
                <a:latin typeface="Arial" pitchFamily="34" charset="0"/>
                <a:ea typeface="MS PGothic" pitchFamily="34" charset="-128"/>
              </a:rPr>
              <a:t>Three ESX servers were used for an extra layer of fault tolerance (N+2).  Any one ESX server can handle all sessions if necessary. </a:t>
            </a:r>
          </a:p>
          <a:p>
            <a:pPr eaLnBrk="1" hangingPunct="1"/>
            <a:endParaRPr lang="en-US" smtClean="0">
              <a:latin typeface="Arial" pitchFamily="34" charset="0"/>
              <a:ea typeface="MS PGothic" pitchFamily="34" charset="-128"/>
            </a:endParaRPr>
          </a:p>
          <a:p>
            <a:pPr eaLnBrk="1" hangingPunct="1"/>
            <a:r>
              <a:rPr lang="en-US" smtClean="0">
                <a:latin typeface="Arial" pitchFamily="34" charset="0"/>
                <a:ea typeface="MS PGothic" pitchFamily="34" charset="-128"/>
              </a:rPr>
              <a:t>VCB is used with Symantec Backupexec (~$1500) for complete system backup.  VCB was able to get 2GB (very fast) though-put direct to tape drive.</a:t>
            </a:r>
          </a:p>
          <a:p>
            <a:pPr eaLnBrk="1" hangingPunct="1"/>
            <a:endParaRPr lang="en-US" smtClean="0">
              <a:latin typeface="Arial" pitchFamily="34" charset="0"/>
              <a:ea typeface="MS PGothic" pitchFamily="34" charset="-128"/>
            </a:endParaRPr>
          </a:p>
          <a:p>
            <a:pPr eaLnBrk="1" hangingPunct="1"/>
            <a:r>
              <a:rPr lang="en-US" smtClean="0">
                <a:latin typeface="Arial" pitchFamily="34" charset="0"/>
                <a:ea typeface="MS PGothic" pitchFamily="34" charset="-128"/>
              </a:rPr>
              <a:t>Total of 4 facilities in Hospital Network.</a:t>
            </a:r>
          </a:p>
          <a:p>
            <a:pPr eaLnBrk="1" hangingPunct="1"/>
            <a:endParaRPr lang="en-US" smtClean="0">
              <a:latin typeface="Arial" pitchFamily="34" charset="0"/>
              <a:ea typeface="MS PGothic" pitchFamily="34" charset="-128"/>
            </a:endParaRPr>
          </a:p>
          <a:p>
            <a:pPr eaLnBrk="1" hangingPunct="1"/>
            <a:r>
              <a:rPr lang="en-US" smtClean="0">
                <a:latin typeface="Arial" pitchFamily="34" charset="0"/>
                <a:ea typeface="MS PGothic" pitchFamily="34" charset="-128"/>
              </a:rPr>
              <a:t>First International ESX/Zeus installation.</a:t>
            </a:r>
          </a:p>
          <a:p>
            <a:pPr eaLnBrk="1" hangingPunct="1"/>
            <a:endParaRPr lang="en-US" smtClean="0">
              <a:latin typeface="Arial" pitchFamily="34" charset="0"/>
              <a:ea typeface="MS PGothic" pitchFamily="34" charset="-128"/>
            </a:endParaRPr>
          </a:p>
          <a:p>
            <a:pPr eaLnBrk="1" hangingPunct="1"/>
            <a:r>
              <a:rPr lang="en-US" smtClean="0">
                <a:latin typeface="Arial" pitchFamily="34" charset="0"/>
                <a:ea typeface="MS PGothic" pitchFamily="34" charset="-128"/>
              </a:rPr>
              <a:t>To this date, customer is very happy with installation and no downtime has occurred for any reasons, including ESX patching.</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a:lstStyle/>
          <a:p>
            <a:endParaRPr lang="ru-RU" smtClean="0">
              <a:latin typeface="Arial" pitchFamily="34" charset="0"/>
            </a:endParaRPr>
          </a:p>
        </p:txBody>
      </p:sp>
      <p:sp>
        <p:nvSpPr>
          <p:cNvPr id="56324" name="Slide Number Placeholder 3"/>
          <p:cNvSpPr txBox="1">
            <a:spLocks noGrp="1"/>
          </p:cNvSpPr>
          <p:nvPr/>
        </p:nvSpPr>
        <p:spPr bwMode="auto">
          <a:xfrm>
            <a:off x="4021138" y="9721850"/>
            <a:ext cx="3076575" cy="511175"/>
          </a:xfrm>
          <a:prstGeom prst="rect">
            <a:avLst/>
          </a:prstGeom>
          <a:noFill/>
          <a:ln w="9525">
            <a:noFill/>
            <a:miter lim="800000"/>
            <a:headEnd/>
            <a:tailEnd/>
          </a:ln>
        </p:spPr>
        <p:txBody>
          <a:bodyPr lIns="101117" tIns="50559" rIns="101117" bIns="50559" anchor="b"/>
          <a:lstStyle/>
          <a:p>
            <a:pPr algn="r"/>
            <a:fld id="{1E2A5F68-C06D-4039-A869-2EDFD96AD377}" type="slidenum">
              <a:rPr lang="en-US" sz="1400">
                <a:solidFill>
                  <a:srgbClr val="000000"/>
                </a:solidFill>
              </a:rPr>
              <a:pPr algn="r"/>
              <a:t>15</a:t>
            </a:fld>
            <a:endParaRPr lang="en-US" sz="1400">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bwMode="auto">
          <a:noFill/>
          <a:ln>
            <a:miter lim="800000"/>
            <a:headEnd/>
            <a:tailEnd/>
          </a:ln>
        </p:spPr>
        <p:txBody>
          <a:bodyPr/>
          <a:lstStyle/>
          <a:p>
            <a:pPr defTabSz="946150"/>
            <a:fld id="{6E51F702-2D5A-49BA-B5D7-D428DAF35C39}" type="slidenum">
              <a:rPr lang="en-US" smtClean="0"/>
              <a:pPr defTabSz="946150"/>
              <a:t>17</a:t>
            </a:fld>
            <a:endParaRPr lang="en-US" smtClean="0"/>
          </a:p>
        </p:txBody>
      </p:sp>
      <p:sp>
        <p:nvSpPr>
          <p:cNvPr id="57347" name="Rectangle 2"/>
          <p:cNvSpPr>
            <a:spLocks noGrp="1" noRot="1" noChangeAspect="1" noChangeArrowheads="1" noTextEdit="1"/>
          </p:cNvSpPr>
          <p:nvPr>
            <p:ph type="sldImg"/>
          </p:nvPr>
        </p:nvSpPr>
        <p:spPr bwMode="auto">
          <a:xfrm>
            <a:off x="1001713" y="774700"/>
            <a:ext cx="5100637" cy="3824288"/>
          </a:xfrm>
          <a:noFill/>
          <a:ln>
            <a:solidFill>
              <a:srgbClr val="000000"/>
            </a:solidFill>
            <a:miter lim="800000"/>
            <a:headEnd/>
            <a:tailEnd/>
          </a:ln>
        </p:spPr>
      </p:sp>
      <p:sp>
        <p:nvSpPr>
          <p:cNvPr id="57348" name="Rectangle 3"/>
          <p:cNvSpPr>
            <a:spLocks noGrp="1" noChangeArrowheads="1"/>
          </p:cNvSpPr>
          <p:nvPr>
            <p:ph type="body" idx="1"/>
          </p:nvPr>
        </p:nvSpPr>
        <p:spPr bwMode="auto">
          <a:xfrm>
            <a:off x="944563" y="4860925"/>
            <a:ext cx="5210175" cy="4606925"/>
          </a:xfrm>
          <a:noFill/>
        </p:spPr>
        <p:txBody>
          <a:bodyPr lIns="89558" tIns="44780" rIns="89558" bIns="44780"/>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bwMode="auto">
          <a:noFill/>
          <a:ln>
            <a:miter lim="800000"/>
            <a:headEnd/>
            <a:tailEnd/>
          </a:ln>
        </p:spPr>
        <p:txBody>
          <a:bodyPr/>
          <a:lstStyle/>
          <a:p>
            <a:fld id="{9E25C3B7-2353-4799-8694-B481A99449D1}" type="slidenum">
              <a:rPr lang="en-US" smtClean="0"/>
              <a:pPr/>
              <a:t>18</a:t>
            </a:fld>
            <a:endParaRPr lang="en-US" smtClean="0"/>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8372" name="Rectangle 3"/>
          <p:cNvSpPr>
            <a:spLocks noGrp="1" noChangeArrowheads="1"/>
          </p:cNvSpPr>
          <p:nvPr>
            <p:ph type="body" idx="1"/>
          </p:nvPr>
        </p:nvSpPr>
        <p:spPr bwMode="auto">
          <a:noFill/>
        </p:spPr>
        <p:txBody>
          <a:bodyPr/>
          <a:lstStyle/>
          <a:p>
            <a:pPr eaLnBrk="1" hangingPunct="1"/>
            <a:r>
              <a:rPr lang="en-US" smtClean="0">
                <a:latin typeface="Arial" pitchFamily="34" charset="0"/>
                <a:ea typeface="MS PGothic" pitchFamily="34" charset="-128"/>
              </a:rPr>
              <a:t>Three ESX servers were used for an extra layer of fault tolerance (N+2).  Any one ESX server can handle all sessions if necessary. </a:t>
            </a:r>
          </a:p>
          <a:p>
            <a:pPr eaLnBrk="1" hangingPunct="1"/>
            <a:endParaRPr lang="en-US" smtClean="0">
              <a:latin typeface="Arial" pitchFamily="34" charset="0"/>
              <a:ea typeface="MS PGothic" pitchFamily="34" charset="-128"/>
            </a:endParaRPr>
          </a:p>
          <a:p>
            <a:pPr eaLnBrk="1" hangingPunct="1"/>
            <a:r>
              <a:rPr lang="en-US" smtClean="0">
                <a:latin typeface="Arial" pitchFamily="34" charset="0"/>
                <a:ea typeface="MS PGothic" pitchFamily="34" charset="-128"/>
              </a:rPr>
              <a:t>VCB is used with Symantec Backupexec (~$1500) for complete system backup.  VCB was able to get 2GB (very fast) though-put direct to tape drive.</a:t>
            </a:r>
          </a:p>
          <a:p>
            <a:pPr eaLnBrk="1" hangingPunct="1"/>
            <a:endParaRPr lang="en-US" smtClean="0">
              <a:latin typeface="Arial" pitchFamily="34" charset="0"/>
              <a:ea typeface="MS PGothic" pitchFamily="34" charset="-128"/>
            </a:endParaRPr>
          </a:p>
          <a:p>
            <a:pPr eaLnBrk="1" hangingPunct="1"/>
            <a:r>
              <a:rPr lang="en-US" smtClean="0">
                <a:latin typeface="Arial" pitchFamily="34" charset="0"/>
                <a:ea typeface="MS PGothic" pitchFamily="34" charset="-128"/>
              </a:rPr>
              <a:t>Total of 4 facilities in Hospital Network.</a:t>
            </a:r>
          </a:p>
          <a:p>
            <a:pPr eaLnBrk="1" hangingPunct="1"/>
            <a:endParaRPr lang="en-US" smtClean="0">
              <a:latin typeface="Arial" pitchFamily="34" charset="0"/>
              <a:ea typeface="MS PGothic" pitchFamily="34" charset="-128"/>
            </a:endParaRPr>
          </a:p>
          <a:p>
            <a:pPr eaLnBrk="1" hangingPunct="1"/>
            <a:r>
              <a:rPr lang="en-US" smtClean="0">
                <a:latin typeface="Arial" pitchFamily="34" charset="0"/>
                <a:ea typeface="MS PGothic" pitchFamily="34" charset="-128"/>
              </a:rPr>
              <a:t>First International ESX/Zeus installation.</a:t>
            </a:r>
          </a:p>
          <a:p>
            <a:pPr eaLnBrk="1" hangingPunct="1"/>
            <a:endParaRPr lang="en-US" smtClean="0">
              <a:latin typeface="Arial" pitchFamily="34" charset="0"/>
              <a:ea typeface="MS PGothic" pitchFamily="34" charset="-128"/>
            </a:endParaRPr>
          </a:p>
          <a:p>
            <a:pPr eaLnBrk="1" hangingPunct="1"/>
            <a:r>
              <a:rPr lang="en-US" smtClean="0">
                <a:latin typeface="Arial" pitchFamily="34" charset="0"/>
                <a:ea typeface="MS PGothic" pitchFamily="34" charset="-128"/>
              </a:rPr>
              <a:t>To this date, customer is very happy with installation and no downtime has occurred for any reasons, including ESX patching.</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bwMode="auto">
          <a:noFill/>
          <a:ln>
            <a:miter lim="800000"/>
            <a:headEnd/>
            <a:tailEnd/>
          </a:ln>
        </p:spPr>
        <p:txBody>
          <a:bodyPr/>
          <a:lstStyle/>
          <a:p>
            <a:fld id="{54B3CA5F-F630-42A1-886C-688C581BBDDC}" type="slidenum">
              <a:rPr lang="en-US" smtClean="0"/>
              <a:pPr/>
              <a:t>21</a:t>
            </a:fld>
            <a:endParaRPr lang="en-US" smtClean="0"/>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9396" name="Rectangle 3"/>
          <p:cNvSpPr>
            <a:spLocks noGrp="1" noChangeArrowheads="1"/>
          </p:cNvSpPr>
          <p:nvPr>
            <p:ph type="body" idx="1"/>
          </p:nvPr>
        </p:nvSpPr>
        <p:spPr bwMode="auto">
          <a:noFill/>
        </p:spPr>
        <p:txBody>
          <a:bodyPr/>
          <a:lstStyle/>
          <a:p>
            <a:r>
              <a:rPr lang="fr-FR" smtClean="0"/>
              <a:t>Lets lift the cover and get a peek into some of the details that enable secured sharing of health records.</a:t>
            </a:r>
          </a:p>
          <a:p>
            <a:r>
              <a:rPr lang="fr-FR" b="1" smtClean="0"/>
              <a:t>Animated, but automatic, only two clicks:</a:t>
            </a:r>
          </a:p>
          <a:p>
            <a:r>
              <a:rPr lang="fr-FR" b="1" smtClean="0"/>
              <a:t>First Click:</a:t>
            </a:r>
            <a:r>
              <a:rPr lang="fr-FR" smtClean="0"/>
              <a:t> start placing the three infrastructure components: registry, audit trail repository and cosnsitent time server, then publishes a document and registers it with appropriate security</a:t>
            </a:r>
          </a:p>
          <a:p>
            <a:r>
              <a:rPr lang="fr-FR" b="1" smtClean="0"/>
              <a:t>Second Click:</a:t>
            </a:r>
            <a:r>
              <a:rPr lang="fr-FR" smtClean="0"/>
              <a:t> serach documents, retrieve them and impoirt them into the community clinic EMR.</a:t>
            </a: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a:prstGeom prst="rect">
            <a:avLst/>
          </a:prstGeom>
        </p:spPr>
        <p:txBody>
          <a:bodyPr/>
          <a:lstStyle>
            <a:lvl1pPr>
              <a:defRPr>
                <a:latin typeface="Verdana" pitchFamily="34" charset="0"/>
              </a:defRPr>
            </a:lvl1pPr>
          </a:lstStyle>
          <a:p>
            <a:r>
              <a:rPr lang="ru-RU" dirty="0" smtClean="0"/>
              <a:t>Образец заголовка</a:t>
            </a:r>
            <a:endParaRPr lang="ru-RU" dirty="0"/>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atin typeface="Verdana"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dirty="0" smtClean="0"/>
              <a:t>Образец подзаголовка</a:t>
            </a:r>
            <a:endParaRPr lang="ru-RU"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lvl1pPr>
              <a:defRPr>
                <a:latin typeface="Verdana" pitchFamily="34" charset="0"/>
              </a:defRPr>
            </a:lvl1pPr>
            <a:lvl2pPr>
              <a:defRPr>
                <a:latin typeface="Verdana" pitchFamily="34" charset="0"/>
              </a:defRPr>
            </a:lvl2pPr>
            <a:lvl3pPr>
              <a:defRPr>
                <a:latin typeface="Verdana" pitchFamily="34" charset="0"/>
              </a:defRPr>
            </a:lvl3pPr>
            <a:lvl4pPr>
              <a:defRPr>
                <a:latin typeface="Verdana" pitchFamily="34" charset="0"/>
              </a:defRPr>
            </a:lvl4pPr>
            <a:lvl5pPr>
              <a:defRPr>
                <a:latin typeface="Verdana" pitchFamily="34" charset="0"/>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a:prstGeom prst="rect">
            <a:avLst/>
          </a:prstGeom>
        </p:spPr>
        <p:txBody>
          <a:bodyPr vert="eaVert"/>
          <a:lstStyle>
            <a:lvl1pPr>
              <a:defRPr>
                <a:latin typeface="Verdana" pitchFamily="34" charset="0"/>
              </a:defRPr>
            </a:lvl1pPr>
          </a:lstStyle>
          <a:p>
            <a:r>
              <a:rPr lang="ru-RU" dirty="0" smtClean="0"/>
              <a:t>Образец заголовка</a:t>
            </a:r>
            <a:endParaRPr lang="ru-RU" dirty="0"/>
          </a:p>
        </p:txBody>
      </p:sp>
      <p:sp>
        <p:nvSpPr>
          <p:cNvPr id="3" name="Вертикальный текст 2"/>
          <p:cNvSpPr>
            <a:spLocks noGrp="1"/>
          </p:cNvSpPr>
          <p:nvPr>
            <p:ph type="body" orient="vert" idx="1"/>
          </p:nvPr>
        </p:nvSpPr>
        <p:spPr>
          <a:xfrm>
            <a:off x="457200" y="274638"/>
            <a:ext cx="6019800" cy="5851525"/>
          </a:xfrm>
          <a:prstGeom prst="rect">
            <a:avLst/>
          </a:prstGeom>
        </p:spPr>
        <p:txBody>
          <a:bodyPr vert="eaVert"/>
          <a:lstStyle>
            <a:lvl1pPr>
              <a:defRPr>
                <a:latin typeface="Verdana" pitchFamily="34" charset="0"/>
              </a:defRPr>
            </a:lvl1pPr>
            <a:lvl2pPr>
              <a:defRPr>
                <a:latin typeface="Verdana" pitchFamily="34" charset="0"/>
              </a:defRPr>
            </a:lvl2pPr>
            <a:lvl3pPr>
              <a:defRPr>
                <a:latin typeface="Verdana" pitchFamily="34" charset="0"/>
              </a:defRPr>
            </a:lvl3pPr>
            <a:lvl4pPr>
              <a:defRPr>
                <a:latin typeface="Verdana" pitchFamily="34" charset="0"/>
              </a:defRPr>
            </a:lvl4pPr>
            <a:lvl5pPr>
              <a:defRPr>
                <a:latin typeface="Verdana" pitchFamily="34" charset="0"/>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lvl1pPr>
              <a:defRPr>
                <a:latin typeface="Verdana" pitchFamily="34" charset="0"/>
              </a:defRPr>
            </a:lvl1pPr>
          </a:lstStyle>
          <a:p>
            <a:r>
              <a:rPr lang="ru-RU" dirty="0" smtClean="0"/>
              <a:t>Образец заголовка</a:t>
            </a:r>
            <a:endParaRPr lang="ru-RU" dirty="0"/>
          </a:p>
        </p:txBody>
      </p:sp>
      <p:sp>
        <p:nvSpPr>
          <p:cNvPr id="3" name="Диаграмма 2"/>
          <p:cNvSpPr>
            <a:spLocks noGrp="1"/>
          </p:cNvSpPr>
          <p:nvPr>
            <p:ph type="chart" idx="1"/>
          </p:nvPr>
        </p:nvSpPr>
        <p:spPr>
          <a:xfrm>
            <a:off x="457200" y="1600200"/>
            <a:ext cx="8229600" cy="4525963"/>
          </a:xfrm>
          <a:prstGeom prst="rect">
            <a:avLst/>
          </a:prstGeom>
        </p:spPr>
        <p:txBody>
          <a:bodyPr/>
          <a:lstStyle>
            <a:lvl1pPr>
              <a:defRPr>
                <a:latin typeface="Verdana" pitchFamily="34" charset="0"/>
              </a:defRPr>
            </a:lvl1pPr>
          </a:lstStyle>
          <a:p>
            <a:pPr lvl="0"/>
            <a:endParaRPr lang="ru-RU" noProof="0" dirty="0" smtClean="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304800"/>
            <a:ext cx="7772400" cy="1447800"/>
          </a:xfrm>
          <a:prstGeom prst="rect">
            <a:avLst/>
          </a:prstGeom>
        </p:spPr>
        <p:txBody>
          <a:bodyPr/>
          <a:lstStyle/>
          <a:p>
            <a:r>
              <a:rPr lang="en-US" smtClean="0"/>
              <a:t>Click to edit Master title style</a:t>
            </a:r>
            <a:endParaRPr lang="ru-RU"/>
          </a:p>
        </p:txBody>
      </p:sp>
      <p:sp>
        <p:nvSpPr>
          <p:cNvPr id="3" name="Content Placeholder 2"/>
          <p:cNvSpPr>
            <a:spLocks noGrp="1"/>
          </p:cNvSpPr>
          <p:nvPr>
            <p:ph sz="quarter" idx="1"/>
          </p:nvPr>
        </p:nvSpPr>
        <p:spPr>
          <a:xfrm>
            <a:off x="685800" y="1981200"/>
            <a:ext cx="3810000" cy="19812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Content Placeholder 3"/>
          <p:cNvSpPr>
            <a:spLocks noGrp="1"/>
          </p:cNvSpPr>
          <p:nvPr>
            <p:ph sz="quarter" idx="2"/>
          </p:nvPr>
        </p:nvSpPr>
        <p:spPr>
          <a:xfrm>
            <a:off x="4648200" y="1981200"/>
            <a:ext cx="3810000" cy="19812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5" name="Content Placeholder 4"/>
          <p:cNvSpPr>
            <a:spLocks noGrp="1"/>
          </p:cNvSpPr>
          <p:nvPr>
            <p:ph sz="quarter" idx="3"/>
          </p:nvPr>
        </p:nvSpPr>
        <p:spPr>
          <a:xfrm>
            <a:off x="685800" y="4114800"/>
            <a:ext cx="3810000" cy="19812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6" name="Content Placeholder 5"/>
          <p:cNvSpPr>
            <a:spLocks noGrp="1"/>
          </p:cNvSpPr>
          <p:nvPr>
            <p:ph sz="quarter" idx="4"/>
          </p:nvPr>
        </p:nvSpPr>
        <p:spPr>
          <a:xfrm>
            <a:off x="4648200" y="4114800"/>
            <a:ext cx="3810000" cy="19812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lvl1pPr>
              <a:defRPr>
                <a:latin typeface="Verdana" pitchFamily="34" charset="0"/>
              </a:defRPr>
            </a:lvl1pPr>
          </a:lstStyle>
          <a:p>
            <a:r>
              <a:rPr lang="ru-RU" dirty="0" smtClean="0"/>
              <a:t>Образец заголовка</a:t>
            </a:r>
            <a:endParaRPr lang="ru-RU" dirty="0"/>
          </a:p>
        </p:txBody>
      </p:sp>
      <p:sp>
        <p:nvSpPr>
          <p:cNvPr id="3" name="Содержимое 2"/>
          <p:cNvSpPr>
            <a:spLocks noGrp="1"/>
          </p:cNvSpPr>
          <p:nvPr>
            <p:ph idx="1"/>
          </p:nvPr>
        </p:nvSpPr>
        <p:spPr>
          <a:xfrm>
            <a:off x="457200" y="1600200"/>
            <a:ext cx="8229600" cy="4525963"/>
          </a:xfrm>
          <a:prstGeom prst="rect">
            <a:avLst/>
          </a:prstGeom>
        </p:spPr>
        <p:txBody>
          <a:bodyPr/>
          <a:lstStyle>
            <a:lvl1pPr>
              <a:defRPr>
                <a:latin typeface="Verdana" pitchFamily="34" charset="0"/>
              </a:defRPr>
            </a:lvl1pPr>
            <a:lvl2pPr>
              <a:defRPr>
                <a:latin typeface="Verdana" pitchFamily="34" charset="0"/>
              </a:defRPr>
            </a:lvl2pPr>
            <a:lvl3pPr>
              <a:defRPr>
                <a:latin typeface="Verdana" pitchFamily="34" charset="0"/>
              </a:defRPr>
            </a:lvl3pPr>
            <a:lvl4pPr>
              <a:defRPr>
                <a:latin typeface="Verdana" pitchFamily="34" charset="0"/>
              </a:defRPr>
            </a:lvl4pPr>
            <a:lvl5pPr>
              <a:defRPr>
                <a:latin typeface="Verdana" pitchFamily="34" charset="0"/>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a:prstGeom prst="rect">
            <a:avLst/>
          </a:prstGeom>
        </p:spPr>
        <p:txBody>
          <a:bodyPr anchor="t"/>
          <a:lstStyle>
            <a:lvl1pPr algn="l">
              <a:defRPr sz="4000" b="1" cap="all">
                <a:latin typeface="Verdana" pitchFamily="34" charset="0"/>
              </a:defRPr>
            </a:lvl1pPr>
          </a:lstStyle>
          <a:p>
            <a:r>
              <a:rPr lang="ru-RU" dirty="0" smtClean="0"/>
              <a:t>Образец заголовка</a:t>
            </a:r>
            <a:endParaRPr lang="ru-RU" dirty="0"/>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atin typeface="Verdana"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atin typeface="Verdana" pitchFamily="34" charset="0"/>
              </a:defRPr>
            </a:lvl1pPr>
            <a:lvl2pPr>
              <a:defRPr sz="2000">
                <a:latin typeface="Verdana" pitchFamily="34" charset="0"/>
              </a:defRPr>
            </a:lvl2pPr>
            <a:lvl3pPr>
              <a:defRPr sz="1800">
                <a:latin typeface="Verdana" pitchFamily="34" charset="0"/>
              </a:defRPr>
            </a:lvl3pPr>
            <a:lvl4pPr>
              <a:defRPr sz="1600">
                <a:latin typeface="Verdana" pitchFamily="34" charset="0"/>
              </a:defRPr>
            </a:lvl4pPr>
            <a:lvl5pPr>
              <a:defRPr sz="1600">
                <a:latin typeface="Verdana" pitchFamily="34" charset="0"/>
              </a:defRPr>
            </a:lvl5pPr>
            <a:lvl6pPr>
              <a:defRPr sz="1600"/>
            </a:lvl6pPr>
            <a:lvl7pPr>
              <a:defRPr sz="1600"/>
            </a:lvl7pPr>
            <a:lvl8pPr>
              <a:defRPr sz="1600"/>
            </a:lvl8pPr>
            <a:lvl9pPr>
              <a:defRPr sz="16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Verdana"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atin typeface="Verdana" pitchFamily="34" charset="0"/>
              </a:defRPr>
            </a:lvl1pPr>
            <a:lvl2pPr>
              <a:defRPr sz="2000">
                <a:latin typeface="Verdana" pitchFamily="34" charset="0"/>
              </a:defRPr>
            </a:lvl2pPr>
            <a:lvl3pPr>
              <a:defRPr sz="1800">
                <a:latin typeface="Verdana" pitchFamily="34" charset="0"/>
              </a:defRPr>
            </a:lvl3pPr>
            <a:lvl4pPr>
              <a:defRPr sz="1600">
                <a:latin typeface="Verdana" pitchFamily="34" charset="0"/>
              </a:defRPr>
            </a:lvl4pPr>
            <a:lvl5pPr>
              <a:defRPr sz="1600">
                <a:latin typeface="Verdana" pitchFamily="34" charset="0"/>
              </a:defRPr>
            </a:lvl5pPr>
            <a:lvl6pPr>
              <a:defRPr sz="1600"/>
            </a:lvl6pPr>
            <a:lvl7pPr>
              <a:defRPr sz="1600"/>
            </a:lvl7pPr>
            <a:lvl8pPr>
              <a:defRPr sz="1600"/>
            </a:lvl8pPr>
            <a:lvl9pPr>
              <a:defRPr sz="16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lvl1pPr>
              <a:defRPr>
                <a:latin typeface="Verdana" pitchFamily="34" charset="0"/>
              </a:defRPr>
            </a:lvl1pPr>
          </a:lstStyle>
          <a:p>
            <a:r>
              <a:rPr lang="ru-RU" dirty="0" smtClean="0"/>
              <a:t>Образец заголовка</a:t>
            </a:r>
            <a:endParaRPr lang="ru-RU"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a:prstGeom prst="rect">
            <a:avLst/>
          </a:prstGeom>
        </p:spPr>
        <p:txBody>
          <a:bodyPr anchor="b"/>
          <a:lstStyle>
            <a:lvl1pPr algn="l">
              <a:defRPr sz="2000" b="1">
                <a:latin typeface="Verdana" pitchFamily="34" charset="0"/>
              </a:defRPr>
            </a:lvl1pPr>
          </a:lstStyle>
          <a:p>
            <a:r>
              <a:rPr lang="ru-RU" dirty="0" smtClean="0"/>
              <a:t>Образец заголовка</a:t>
            </a:r>
            <a:endParaRPr lang="ru-RU" dirty="0"/>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atin typeface="Verdana" pitchFamily="34" charset="0"/>
              </a:defRPr>
            </a:lvl1pPr>
            <a:lvl2pPr>
              <a:defRPr sz="2800">
                <a:latin typeface="Verdana" pitchFamily="34" charset="0"/>
              </a:defRPr>
            </a:lvl2pPr>
            <a:lvl3pPr>
              <a:defRPr sz="2400">
                <a:latin typeface="Verdana" pitchFamily="34" charset="0"/>
              </a:defRPr>
            </a:lvl3pPr>
            <a:lvl4pPr>
              <a:defRPr sz="2000">
                <a:latin typeface="Verdana" pitchFamily="34" charset="0"/>
              </a:defRPr>
            </a:lvl4pPr>
            <a:lvl5pPr>
              <a:defRPr sz="2000">
                <a:latin typeface="Verdana" pitchFamily="34" charset="0"/>
              </a:defRPr>
            </a:lvl5pPr>
            <a:lvl6pPr>
              <a:defRPr sz="2000"/>
            </a:lvl6pPr>
            <a:lvl7pPr>
              <a:defRPr sz="2000"/>
            </a:lvl7pPr>
            <a:lvl8pPr>
              <a:defRPr sz="2000"/>
            </a:lvl8pPr>
            <a:lvl9pPr>
              <a:defRPr sz="20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atin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dirty="0" smtClean="0"/>
              <a:t>Образец текста</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a:prstGeom prst="rect">
            <a:avLst/>
          </a:prstGeom>
        </p:spPr>
        <p:txBody>
          <a:bodyPr anchor="b"/>
          <a:lstStyle>
            <a:lvl1pPr algn="l">
              <a:defRPr sz="2000" b="1">
                <a:latin typeface="Verdana" pitchFamily="34" charset="0"/>
              </a:defRPr>
            </a:lvl1pPr>
          </a:lstStyle>
          <a:p>
            <a:r>
              <a:rPr lang="ru-RU" dirty="0" smtClean="0"/>
              <a:t>Образец заголовка</a:t>
            </a:r>
            <a:endParaRPr lang="ru-RU" dirty="0"/>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atin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dirty="0" smtClean="0"/>
              <a:t>Образец текста</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userDrawn="1"/>
        </p:nvPicPr>
        <p:blipFill>
          <a:blip r:embed="rId15" cstate="email"/>
          <a:srcRect/>
          <a:stretch>
            <a:fillRect/>
          </a:stretch>
        </p:blipFill>
        <p:spPr bwMode="auto">
          <a:xfrm>
            <a:off x="0" y="987425"/>
            <a:ext cx="9144000" cy="2878138"/>
          </a:xfrm>
          <a:prstGeom prst="rect">
            <a:avLst/>
          </a:prstGeom>
          <a:noFill/>
          <a:ln w="9525">
            <a:noFill/>
            <a:round/>
            <a:headEnd/>
            <a:tailEnd/>
          </a:ln>
        </p:spPr>
      </p:pic>
      <p:sp>
        <p:nvSpPr>
          <p:cNvPr id="4099" name="Rectangle 3"/>
          <p:cNvSpPr>
            <a:spLocks noChangeArrowheads="1"/>
          </p:cNvSpPr>
          <p:nvPr userDrawn="1"/>
        </p:nvSpPr>
        <p:spPr bwMode="auto">
          <a:xfrm>
            <a:off x="0" y="898525"/>
            <a:ext cx="9144000" cy="90488"/>
          </a:xfrm>
          <a:prstGeom prst="rect">
            <a:avLst/>
          </a:prstGeom>
          <a:solidFill>
            <a:srgbClr val="01916D"/>
          </a:solidFill>
          <a:ln w="9525">
            <a:noFill/>
            <a:round/>
            <a:headEnd/>
            <a:tailEnd/>
          </a:ln>
          <a:effectLst/>
        </p:spPr>
        <p:txBody>
          <a:bodyPr wrap="none" anchor="ctr"/>
          <a:lstStyle/>
          <a:p>
            <a:pPr>
              <a:defRPr/>
            </a:pPr>
            <a:endParaRPr lang="ru-RU"/>
          </a:p>
        </p:txBody>
      </p:sp>
      <p:pic>
        <p:nvPicPr>
          <p:cNvPr id="4100" name="Picture 4"/>
          <p:cNvPicPr>
            <a:picLocks noChangeAspect="1" noChangeArrowheads="1"/>
          </p:cNvPicPr>
          <p:nvPr userDrawn="1"/>
        </p:nvPicPr>
        <p:blipFill>
          <a:blip r:embed="rId16" cstate="email"/>
          <a:srcRect/>
          <a:stretch>
            <a:fillRect/>
          </a:stretch>
        </p:blipFill>
        <p:spPr bwMode="auto">
          <a:xfrm>
            <a:off x="0" y="6500813"/>
            <a:ext cx="9144000" cy="357187"/>
          </a:xfrm>
          <a:prstGeom prst="rect">
            <a:avLst/>
          </a:prstGeom>
          <a:noFill/>
          <a:ln w="9525">
            <a:noFill/>
            <a:round/>
            <a:headEnd/>
            <a:tailEnd/>
          </a:ln>
        </p:spPr>
      </p:pic>
      <p:pic>
        <p:nvPicPr>
          <p:cNvPr id="4101" name="Picture 4"/>
          <p:cNvPicPr>
            <a:picLocks noChangeArrowheads="1"/>
          </p:cNvPicPr>
          <p:nvPr userDrawn="1"/>
        </p:nvPicPr>
        <p:blipFill>
          <a:blip r:embed="rId17" cstate="email"/>
          <a:srcRect/>
          <a:stretch>
            <a:fillRect/>
          </a:stretch>
        </p:blipFill>
        <p:spPr bwMode="auto">
          <a:xfrm>
            <a:off x="6143625" y="214313"/>
            <a:ext cx="2743200" cy="4492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transition>
    <p:fade/>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17.jpeg"/><Relationship Id="rId7" Type="http://schemas.openxmlformats.org/officeDocument/2006/relationships/image" Target="../media/image30.jpe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 Id="rId9" Type="http://schemas.openxmlformats.org/officeDocument/2006/relationships/image" Target="../media/image32.jpeg"/></Relationships>
</file>

<file path=ppt/slides/_rels/slide1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jpeg"/></Relationships>
</file>

<file path=ppt/slides/_rels/slide16.xml.rels><?xml version="1.0" encoding="UTF-8" standalone="yes"?>
<Relationships xmlns="http://schemas.openxmlformats.org/package/2006/relationships"><Relationship Id="rId8" Type="http://schemas.openxmlformats.org/officeDocument/2006/relationships/image" Target="../media/image44.jpeg"/><Relationship Id="rId13" Type="http://schemas.openxmlformats.org/officeDocument/2006/relationships/image" Target="../media/image49.jpeg"/><Relationship Id="rId3" Type="http://schemas.openxmlformats.org/officeDocument/2006/relationships/image" Target="../media/image40.jpeg"/><Relationship Id="rId7" Type="http://schemas.openxmlformats.org/officeDocument/2006/relationships/image" Target="../media/image43.png"/><Relationship Id="rId12" Type="http://schemas.openxmlformats.org/officeDocument/2006/relationships/image" Target="../media/image48.jpeg"/><Relationship Id="rId2" Type="http://schemas.openxmlformats.org/officeDocument/2006/relationships/image" Target="../media/image39.jpeg"/><Relationship Id="rId1" Type="http://schemas.openxmlformats.org/officeDocument/2006/relationships/slideLayout" Target="../slideLayouts/slideLayout7.xml"/><Relationship Id="rId6" Type="http://schemas.openxmlformats.org/officeDocument/2006/relationships/image" Target="../media/image42.jpeg"/><Relationship Id="rId11" Type="http://schemas.openxmlformats.org/officeDocument/2006/relationships/image" Target="../media/image47.png"/><Relationship Id="rId5" Type="http://schemas.openxmlformats.org/officeDocument/2006/relationships/image" Target="../media/image7.emf"/><Relationship Id="rId10" Type="http://schemas.openxmlformats.org/officeDocument/2006/relationships/image" Target="../media/image46.jpeg"/><Relationship Id="rId4" Type="http://schemas.openxmlformats.org/officeDocument/2006/relationships/image" Target="../media/image41.jpeg"/><Relationship Id="rId9" Type="http://schemas.openxmlformats.org/officeDocument/2006/relationships/image" Target="../media/image45.jpeg"/></Relationships>
</file>

<file path=ppt/slides/_rels/slide17.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notesSlide" Target="../notesSlides/notesSlide7.xml"/><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oleObject" Target="../embeddings/oleObject3.bin"/><Relationship Id="rId10" Type="http://schemas.openxmlformats.org/officeDocument/2006/relationships/image" Target="../media/image54.png"/><Relationship Id="rId4" Type="http://schemas.openxmlformats.org/officeDocument/2006/relationships/oleObject" Target="../embeddings/oleObject2.bin"/><Relationship Id="rId9" Type="http://schemas.openxmlformats.org/officeDocument/2006/relationships/image" Target="../media/image53.png"/></Relationships>
</file>

<file path=ppt/slides/_rels/slide1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8.png"/><Relationship Id="rId1" Type="http://schemas.openxmlformats.org/officeDocument/2006/relationships/slideLayout" Target="../slideLayouts/slideLayout6.xml"/><Relationship Id="rId4" Type="http://schemas.openxmlformats.org/officeDocument/2006/relationships/image" Target="../media/image59.png"/></Relationships>
</file>

<file path=ppt/slides/_rels/slide21.xml.rels><?xml version="1.0" encoding="UTF-8" standalone="yes"?>
<Relationships xmlns="http://schemas.openxmlformats.org/package/2006/relationships"><Relationship Id="rId8" Type="http://schemas.openxmlformats.org/officeDocument/2006/relationships/image" Target="../media/image65.wmf"/><Relationship Id="rId13" Type="http://schemas.openxmlformats.org/officeDocument/2006/relationships/image" Target="../media/image70.wmf"/><Relationship Id="rId3" Type="http://schemas.openxmlformats.org/officeDocument/2006/relationships/notesSlide" Target="../notesSlides/notesSlide9.xml"/><Relationship Id="rId7" Type="http://schemas.openxmlformats.org/officeDocument/2006/relationships/image" Target="../media/image64.wmf"/><Relationship Id="rId12" Type="http://schemas.openxmlformats.org/officeDocument/2006/relationships/image" Target="../media/image69.wmf"/><Relationship Id="rId17" Type="http://schemas.openxmlformats.org/officeDocument/2006/relationships/oleObject" Target="../embeddings/oleObject6.bin"/><Relationship Id="rId2" Type="http://schemas.openxmlformats.org/officeDocument/2006/relationships/slideLayout" Target="../slideLayouts/slideLayout2.xml"/><Relationship Id="rId16" Type="http://schemas.openxmlformats.org/officeDocument/2006/relationships/image" Target="../media/image73.wmf"/><Relationship Id="rId1" Type="http://schemas.openxmlformats.org/officeDocument/2006/relationships/vmlDrawing" Target="../drawings/vmlDrawing3.vml"/><Relationship Id="rId6" Type="http://schemas.openxmlformats.org/officeDocument/2006/relationships/image" Target="../media/image63.jpeg"/><Relationship Id="rId11" Type="http://schemas.openxmlformats.org/officeDocument/2006/relationships/image" Target="../media/image68.jpeg"/><Relationship Id="rId5" Type="http://schemas.openxmlformats.org/officeDocument/2006/relationships/image" Target="../media/image62.wmf"/><Relationship Id="rId15" Type="http://schemas.openxmlformats.org/officeDocument/2006/relationships/image" Target="../media/image72.wmf"/><Relationship Id="rId10" Type="http://schemas.openxmlformats.org/officeDocument/2006/relationships/image" Target="../media/image67.jpeg"/><Relationship Id="rId4" Type="http://schemas.openxmlformats.org/officeDocument/2006/relationships/image" Target="../media/image61.wmf"/><Relationship Id="rId9" Type="http://schemas.openxmlformats.org/officeDocument/2006/relationships/image" Target="../media/image66.png"/><Relationship Id="rId14" Type="http://schemas.openxmlformats.org/officeDocument/2006/relationships/image" Target="../media/image71.wmf"/></Relationships>
</file>

<file path=ppt/slides/_rels/slide2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2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84.jpeg"/><Relationship Id="rId13" Type="http://schemas.openxmlformats.org/officeDocument/2006/relationships/image" Target="../media/image89.png"/><Relationship Id="rId3" Type="http://schemas.openxmlformats.org/officeDocument/2006/relationships/image" Target="../media/image79.jpeg"/><Relationship Id="rId7" Type="http://schemas.openxmlformats.org/officeDocument/2006/relationships/image" Target="../media/image83.jpeg"/><Relationship Id="rId12" Type="http://schemas.openxmlformats.org/officeDocument/2006/relationships/image" Target="../media/image8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2.jpeg"/><Relationship Id="rId11" Type="http://schemas.openxmlformats.org/officeDocument/2006/relationships/image" Target="../media/image87.jpeg"/><Relationship Id="rId5" Type="http://schemas.openxmlformats.org/officeDocument/2006/relationships/image" Target="../media/image81.png"/><Relationship Id="rId10" Type="http://schemas.openxmlformats.org/officeDocument/2006/relationships/image" Target="../media/image86.jpeg"/><Relationship Id="rId4" Type="http://schemas.openxmlformats.org/officeDocument/2006/relationships/image" Target="../media/image80.jpeg"/><Relationship Id="rId9" Type="http://schemas.openxmlformats.org/officeDocument/2006/relationships/image" Target="../media/image85.jpeg"/><Relationship Id="rId14" Type="http://schemas.openxmlformats.org/officeDocument/2006/relationships/image" Target="../media/image90.png"/></Relationships>
</file>

<file path=ppt/slides/_rels/slide2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92.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95.png"/><Relationship Id="rId4" Type="http://schemas.openxmlformats.org/officeDocument/2006/relationships/image" Target="../media/image94.png"/></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8" Type="http://schemas.openxmlformats.org/officeDocument/2006/relationships/image" Target="../media/image99.jpeg"/><Relationship Id="rId3" Type="http://schemas.openxmlformats.org/officeDocument/2006/relationships/image" Target="../media/image46.jpeg"/><Relationship Id="rId7" Type="http://schemas.openxmlformats.org/officeDocument/2006/relationships/image" Target="../media/image98.jpe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97.jpeg"/><Relationship Id="rId4" Type="http://schemas.openxmlformats.org/officeDocument/2006/relationships/image" Target="../media/image96.jpeg"/><Relationship Id="rId9" Type="http://schemas.openxmlformats.org/officeDocument/2006/relationships/image" Target="../media/image100.jpeg"/></Relationships>
</file>

<file path=ppt/slides/_rels/slide31.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03.jpeg"/><Relationship Id="rId5" Type="http://schemas.openxmlformats.org/officeDocument/2006/relationships/hyperlink" Target="http://www.fujifilm.com/image_intelligence/" TargetMode="External"/><Relationship Id="rId4" Type="http://schemas.openxmlformats.org/officeDocument/2006/relationships/image" Target="../media/image102.png"/></Relationships>
</file>

<file path=ppt/slides/_rels/slide32.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104.png"/><Relationship Id="rId7" Type="http://schemas.openxmlformats.org/officeDocument/2006/relationships/image" Target="../media/image108.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07.png"/><Relationship Id="rId5" Type="http://schemas.openxmlformats.org/officeDocument/2006/relationships/image" Target="../media/image106.jpeg"/><Relationship Id="rId10" Type="http://schemas.openxmlformats.org/officeDocument/2006/relationships/image" Target="../media/image102.png"/><Relationship Id="rId4" Type="http://schemas.openxmlformats.org/officeDocument/2006/relationships/image" Target="../media/image105.jpeg"/><Relationship Id="rId9" Type="http://schemas.openxmlformats.org/officeDocument/2006/relationships/image" Target="../media/image101.png"/></Relationships>
</file>

<file path=ppt/slides/_rels/slide33.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image" Target="../media/image110.png"/><Relationship Id="rId7" Type="http://schemas.openxmlformats.org/officeDocument/2006/relationships/image" Target="../media/image114.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13.png"/><Relationship Id="rId5" Type="http://schemas.openxmlformats.org/officeDocument/2006/relationships/image" Target="../media/image112.jpeg"/><Relationship Id="rId4" Type="http://schemas.openxmlformats.org/officeDocument/2006/relationships/image" Target="../media/image111.jpeg"/></Relationships>
</file>

<file path=ppt/slides/_rels/slide34.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18.jpeg"/><Relationship Id="rId4" Type="http://schemas.openxmlformats.org/officeDocument/2006/relationships/image" Target="../media/image117.jpeg"/></Relationships>
</file>

<file path=ppt/slides/_rels/slide35.xml.rels><?xml version="1.0" encoding="UTF-8" standalone="yes"?>
<Relationships xmlns="http://schemas.openxmlformats.org/package/2006/relationships"><Relationship Id="rId3" Type="http://schemas.openxmlformats.org/officeDocument/2006/relationships/image" Target="../media/image119.wmf"/><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22.jpeg"/><Relationship Id="rId5" Type="http://schemas.openxmlformats.org/officeDocument/2006/relationships/image" Target="../media/image121.wmf"/><Relationship Id="rId4" Type="http://schemas.openxmlformats.org/officeDocument/2006/relationships/image" Target="../media/image120.jpeg"/></Relationships>
</file>

<file path=ppt/slides/_rels/slide36.xml.rels><?xml version="1.0" encoding="UTF-8" standalone="yes"?>
<Relationships xmlns="http://schemas.openxmlformats.org/package/2006/relationships"><Relationship Id="rId8" Type="http://schemas.openxmlformats.org/officeDocument/2006/relationships/image" Target="../media/image128.png"/><Relationship Id="rId13" Type="http://schemas.openxmlformats.org/officeDocument/2006/relationships/image" Target="../media/image133.png"/><Relationship Id="rId18" Type="http://schemas.openxmlformats.org/officeDocument/2006/relationships/image" Target="../media/image138.png"/><Relationship Id="rId3" Type="http://schemas.openxmlformats.org/officeDocument/2006/relationships/image" Target="../media/image123.png"/><Relationship Id="rId21" Type="http://schemas.openxmlformats.org/officeDocument/2006/relationships/image" Target="../media/image101.png"/><Relationship Id="rId7" Type="http://schemas.openxmlformats.org/officeDocument/2006/relationships/image" Target="../media/image127.png"/><Relationship Id="rId12" Type="http://schemas.openxmlformats.org/officeDocument/2006/relationships/image" Target="../media/image132.png"/><Relationship Id="rId17" Type="http://schemas.openxmlformats.org/officeDocument/2006/relationships/image" Target="../media/image137.png"/><Relationship Id="rId2" Type="http://schemas.openxmlformats.org/officeDocument/2006/relationships/notesSlide" Target="../notesSlides/notesSlide20.xml"/><Relationship Id="rId16" Type="http://schemas.openxmlformats.org/officeDocument/2006/relationships/image" Target="../media/image136.png"/><Relationship Id="rId20" Type="http://schemas.openxmlformats.org/officeDocument/2006/relationships/image" Target="../media/image140.png"/><Relationship Id="rId1" Type="http://schemas.openxmlformats.org/officeDocument/2006/relationships/slideLayout" Target="../slideLayouts/slideLayout7.xml"/><Relationship Id="rId6" Type="http://schemas.openxmlformats.org/officeDocument/2006/relationships/image" Target="../media/image126.png"/><Relationship Id="rId11" Type="http://schemas.openxmlformats.org/officeDocument/2006/relationships/image" Target="../media/image131.png"/><Relationship Id="rId5" Type="http://schemas.openxmlformats.org/officeDocument/2006/relationships/image" Target="../media/image125.png"/><Relationship Id="rId15" Type="http://schemas.openxmlformats.org/officeDocument/2006/relationships/image" Target="../media/image135.png"/><Relationship Id="rId23" Type="http://schemas.openxmlformats.org/officeDocument/2006/relationships/image" Target="../media/image141.png"/><Relationship Id="rId10" Type="http://schemas.openxmlformats.org/officeDocument/2006/relationships/image" Target="../media/image130.png"/><Relationship Id="rId19" Type="http://schemas.openxmlformats.org/officeDocument/2006/relationships/image" Target="../media/image139.png"/><Relationship Id="rId4" Type="http://schemas.openxmlformats.org/officeDocument/2006/relationships/image" Target="../media/image124.png"/><Relationship Id="rId9" Type="http://schemas.openxmlformats.org/officeDocument/2006/relationships/image" Target="../media/image129.png"/><Relationship Id="rId14" Type="http://schemas.openxmlformats.org/officeDocument/2006/relationships/image" Target="../media/image134.png"/><Relationship Id="rId22" Type="http://schemas.openxmlformats.org/officeDocument/2006/relationships/image" Target="../media/image102.png"/></Relationships>
</file>

<file path=ppt/slides/_rels/slide37.xml.rels><?xml version="1.0" encoding="UTF-8" standalone="yes"?>
<Relationships xmlns="http://schemas.openxmlformats.org/package/2006/relationships"><Relationship Id="rId8" Type="http://schemas.openxmlformats.org/officeDocument/2006/relationships/image" Target="../media/image144.jpeg"/><Relationship Id="rId13" Type="http://schemas.openxmlformats.org/officeDocument/2006/relationships/image" Target="../media/image149.jpeg"/><Relationship Id="rId3" Type="http://schemas.openxmlformats.org/officeDocument/2006/relationships/image" Target="../media/image134.png"/><Relationship Id="rId7" Type="http://schemas.openxmlformats.org/officeDocument/2006/relationships/image" Target="../media/image143.png"/><Relationship Id="rId12" Type="http://schemas.openxmlformats.org/officeDocument/2006/relationships/image" Target="../media/image148.jpeg"/><Relationship Id="rId17" Type="http://schemas.openxmlformats.org/officeDocument/2006/relationships/image" Target="../media/image153.jpeg"/><Relationship Id="rId2" Type="http://schemas.openxmlformats.org/officeDocument/2006/relationships/notesSlide" Target="../notesSlides/notesSlide21.xml"/><Relationship Id="rId16" Type="http://schemas.openxmlformats.org/officeDocument/2006/relationships/image" Target="../media/image152.png"/><Relationship Id="rId1" Type="http://schemas.openxmlformats.org/officeDocument/2006/relationships/slideLayout" Target="../slideLayouts/slideLayout7.xml"/><Relationship Id="rId6" Type="http://schemas.openxmlformats.org/officeDocument/2006/relationships/image" Target="../media/image142.png"/><Relationship Id="rId11" Type="http://schemas.openxmlformats.org/officeDocument/2006/relationships/image" Target="../media/image147.png"/><Relationship Id="rId5" Type="http://schemas.openxmlformats.org/officeDocument/2006/relationships/image" Target="../media/image102.png"/><Relationship Id="rId15" Type="http://schemas.openxmlformats.org/officeDocument/2006/relationships/image" Target="../media/image151.png"/><Relationship Id="rId10" Type="http://schemas.openxmlformats.org/officeDocument/2006/relationships/image" Target="../media/image146.gif"/><Relationship Id="rId4" Type="http://schemas.openxmlformats.org/officeDocument/2006/relationships/image" Target="../media/image101.png"/><Relationship Id="rId9" Type="http://schemas.openxmlformats.org/officeDocument/2006/relationships/image" Target="../media/image145.png"/><Relationship Id="rId14" Type="http://schemas.openxmlformats.org/officeDocument/2006/relationships/image" Target="../media/image15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image" Target="../media/image156.jpeg"/><Relationship Id="rId3" Type="http://schemas.openxmlformats.org/officeDocument/2006/relationships/image" Target="../media/image46.jpeg"/><Relationship Id="rId7" Type="http://schemas.openxmlformats.org/officeDocument/2006/relationships/image" Target="../media/image155.jpe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154.emf"/><Relationship Id="rId11" Type="http://schemas.openxmlformats.org/officeDocument/2006/relationships/image" Target="../media/image158.jpeg"/><Relationship Id="rId5" Type="http://schemas.openxmlformats.org/officeDocument/2006/relationships/image" Target="../media/image53.png"/><Relationship Id="rId10" Type="http://schemas.openxmlformats.org/officeDocument/2006/relationships/image" Target="../media/image157.jpeg"/><Relationship Id="rId4" Type="http://schemas.openxmlformats.org/officeDocument/2006/relationships/image" Target="../media/image52.jpeg"/><Relationship Id="rId9" Type="http://schemas.openxmlformats.org/officeDocument/2006/relationships/image" Target="../media/image75.jpe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jpeg"/><Relationship Id="rId7"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www.google.ru/imgres?imgurl=http://product-image.tradeindia.com/00270681/b/0/FCR-Profect-CS.jpg&amp;imgrefurl=http://anitamedicalsystems.tradeindia.com/Exporters_Suppliers/Exporter17495.270681/FCR-Profect-CS.html&amp;usg=__GkXvGlMs9faBsxI_uIzxaxCcxvE=&amp;h=300&amp;w=300&amp;sz=43&amp;hl=ru&amp;start=1&amp;zoom=1&amp;um=1&amp;itbs=1&amp;tbnid=jMR4ZTh9s9t-BM:&amp;tbnh=116&amp;tbnw=116&amp;prev=/images?q=fcr+profect+cs&amp;um=1&amp;hl=ru&amp;lr=&amp;newwindow=1&amp;sa=N&amp;tbs=isch:1" TargetMode="External"/><Relationship Id="rId11" Type="http://schemas.openxmlformats.org/officeDocument/2006/relationships/image" Target="../media/image13.jpeg"/><Relationship Id="rId5" Type="http://schemas.openxmlformats.org/officeDocument/2006/relationships/image" Target="../media/image8.jpeg"/><Relationship Id="rId10" Type="http://schemas.openxmlformats.org/officeDocument/2006/relationships/image" Target="../media/image12.png"/><Relationship Id="rId4" Type="http://schemas.openxmlformats.org/officeDocument/2006/relationships/image" Target="../media/image7.emf"/><Relationship Id="rId9" Type="http://schemas.openxmlformats.org/officeDocument/2006/relationships/image" Target="../media/image11.jpeg"/></Relationships>
</file>

<file path=ppt/slides/_rels/slide4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163.png"/><Relationship Id="rId3" Type="http://schemas.openxmlformats.org/officeDocument/2006/relationships/notesSlide" Target="../notesSlides/notesSlide24.xml"/><Relationship Id="rId7" Type="http://schemas.openxmlformats.org/officeDocument/2006/relationships/image" Target="../media/image162.jpe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161.jpeg"/><Relationship Id="rId5" Type="http://schemas.openxmlformats.org/officeDocument/2006/relationships/image" Target="../media/image160.jpeg"/><Relationship Id="rId4" Type="http://schemas.openxmlformats.org/officeDocument/2006/relationships/image" Target="../media/image159.jpeg"/></Relationships>
</file>

<file path=ppt/slides/_rels/slide43.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image" Target="../media/image16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92.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7.jpeg"/><Relationship Id="rId7" Type="http://schemas.openxmlformats.org/officeDocument/2006/relationships/image" Target="../media/image22.jpe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2.png"/><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p:nvPr>
        </p:nvSpPr>
        <p:spPr bwMode="auto">
          <a:xfrm>
            <a:off x="468313" y="1773238"/>
            <a:ext cx="8135937" cy="1439862"/>
          </a:xfrm>
          <a:noFill/>
          <a:ln>
            <a:miter lim="800000"/>
            <a:headEnd/>
            <a:tailEnd/>
          </a:ln>
        </p:spPr>
        <p:txBody>
          <a:bodyPr vert="horz" wrap="square" lIns="91440" tIns="45720" rIns="91440" bIns="45720" numCol="1" anchor="t" anchorCtr="0" compatLnSpc="1">
            <a:prstTxWarp prst="textNoShape">
              <a:avLst/>
            </a:prstTxWarp>
          </a:bodyPr>
          <a:lstStyle/>
          <a:p>
            <a:r>
              <a:rPr lang="ru-RU" sz="3600" b="1" smtClean="0">
                <a:solidFill>
                  <a:srgbClr val="00B050"/>
                </a:solidFill>
                <a:latin typeface="Arial" pitchFamily="34" charset="0"/>
              </a:rPr>
              <a:t>Региональные решения </a:t>
            </a:r>
            <a:r>
              <a:rPr lang="en-US" sz="3600" b="1" smtClean="0">
                <a:solidFill>
                  <a:srgbClr val="00B050"/>
                </a:solidFill>
                <a:latin typeface="Arial" pitchFamily="34" charset="0"/>
              </a:rPr>
              <a:t>PACS</a:t>
            </a:r>
            <a:r>
              <a:rPr lang="ru-RU" sz="3600" b="1" smtClean="0">
                <a:solidFill>
                  <a:srgbClr val="00B050"/>
                </a:solidFill>
                <a:latin typeface="Arial" pitchFamily="34" charset="0"/>
              </a:rPr>
              <a:t/>
            </a:r>
            <a:br>
              <a:rPr lang="ru-RU" sz="3600" b="1" smtClean="0">
                <a:solidFill>
                  <a:srgbClr val="00B050"/>
                </a:solidFill>
                <a:latin typeface="Arial" pitchFamily="34" charset="0"/>
              </a:rPr>
            </a:br>
            <a:r>
              <a:rPr lang="ru-RU" sz="3600" b="1" smtClean="0">
                <a:solidFill>
                  <a:srgbClr val="00B050"/>
                </a:solidFill>
                <a:latin typeface="Arial" pitchFamily="34" charset="0"/>
              </a:rPr>
              <a:t>для цифровой радиологии</a:t>
            </a:r>
          </a:p>
        </p:txBody>
      </p:sp>
      <p:sp>
        <p:nvSpPr>
          <p:cNvPr id="5123" name="Subtitle 4"/>
          <p:cNvSpPr>
            <a:spLocks noGrp="1"/>
          </p:cNvSpPr>
          <p:nvPr>
            <p:ph type="subTitle" idx="1"/>
          </p:nvPr>
        </p:nvSpPr>
        <p:spPr bwMode="auto">
          <a:xfrm>
            <a:off x="1331913" y="5853113"/>
            <a:ext cx="6400800" cy="671512"/>
          </a:xfrm>
          <a:noFill/>
          <a:ln>
            <a:miter lim="800000"/>
            <a:headEnd/>
            <a:tailEnd/>
          </a:ln>
        </p:spPr>
        <p:txBody>
          <a:bodyPr vert="horz" wrap="square" lIns="91440" tIns="45720" rIns="91440" bIns="45720" numCol="1" anchor="t" anchorCtr="0" compatLnSpc="1">
            <a:prstTxWarp prst="textNoShape">
              <a:avLst/>
            </a:prstTxWarp>
          </a:bodyPr>
          <a:lstStyle/>
          <a:p>
            <a:r>
              <a:rPr lang="en-US" smtClean="0"/>
              <a:t>201</a:t>
            </a:r>
            <a:r>
              <a:rPr lang="ru-RU" smtClean="0"/>
              <a:t>2</a:t>
            </a:r>
          </a:p>
        </p:txBody>
      </p:sp>
      <p:sp>
        <p:nvSpPr>
          <p:cNvPr id="5124" name="TextBox 4"/>
          <p:cNvSpPr txBox="1">
            <a:spLocks noChangeArrowheads="1"/>
          </p:cNvSpPr>
          <p:nvPr/>
        </p:nvSpPr>
        <p:spPr bwMode="auto">
          <a:xfrm>
            <a:off x="1428750" y="3929063"/>
            <a:ext cx="6018213" cy="1262062"/>
          </a:xfrm>
          <a:prstGeom prst="rect">
            <a:avLst/>
          </a:prstGeom>
          <a:noFill/>
          <a:ln w="9525">
            <a:noFill/>
            <a:miter lim="800000"/>
            <a:headEnd/>
            <a:tailEnd/>
          </a:ln>
        </p:spPr>
        <p:txBody>
          <a:bodyPr wrap="none">
            <a:spAutoFit/>
          </a:bodyPr>
          <a:lstStyle/>
          <a:p>
            <a:pPr algn="ctr"/>
            <a:r>
              <a:rPr lang="ru-RU" sz="2000" b="1"/>
              <a:t>Переверзев Михаил Олегович</a:t>
            </a:r>
          </a:p>
          <a:p>
            <a:pPr algn="ctr"/>
            <a:endParaRPr lang="ru-RU" sz="2000" b="1"/>
          </a:p>
          <a:p>
            <a:pPr algn="ctr"/>
            <a:r>
              <a:rPr lang="ru-RU" b="1" i="1"/>
              <a:t>Руководитель департамента сетевых решений,</a:t>
            </a:r>
          </a:p>
          <a:p>
            <a:pPr algn="ctr"/>
            <a:r>
              <a:rPr lang="ru-RU" b="1" i="1"/>
              <a:t>Медицинские системы, ЗАО «ФУДЖИФИЛЬМ-РО»</a:t>
            </a:r>
          </a:p>
        </p:txBody>
      </p:sp>
      <p:pic>
        <p:nvPicPr>
          <p:cNvPr id="5125" name="Picture 7" descr="synapse_cardio_r_cmyk.tif"/>
          <p:cNvPicPr>
            <a:picLocks noChangeAspect="1"/>
          </p:cNvPicPr>
          <p:nvPr/>
        </p:nvPicPr>
        <p:blipFill>
          <a:blip r:embed="rId3" cstate="email"/>
          <a:srcRect/>
          <a:stretch>
            <a:fillRect/>
          </a:stretch>
        </p:blipFill>
        <p:spPr bwMode="auto">
          <a:xfrm>
            <a:off x="2987675" y="5300663"/>
            <a:ext cx="3363913" cy="50482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bwMode="auto">
          <a:xfrm>
            <a:off x="457200" y="274638"/>
            <a:ext cx="8229600" cy="582612"/>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ru-RU" sz="2000" b="1" smtClean="0">
                <a:solidFill>
                  <a:schemeClr val="tx1"/>
                </a:solidFill>
                <a:latin typeface="Arial" pitchFamily="34" charset="0"/>
              </a:rPr>
              <a:t>Ключевые требования к </a:t>
            </a:r>
            <a:r>
              <a:rPr lang="en-US" sz="2000" b="1" smtClean="0">
                <a:solidFill>
                  <a:schemeClr val="tx1"/>
                </a:solidFill>
                <a:latin typeface="Arial" pitchFamily="34" charset="0"/>
              </a:rPr>
              <a:t>PACS</a:t>
            </a:r>
            <a:br>
              <a:rPr lang="en-US" sz="2000" b="1" smtClean="0">
                <a:solidFill>
                  <a:schemeClr val="tx1"/>
                </a:solidFill>
                <a:latin typeface="Arial" pitchFamily="34" charset="0"/>
              </a:rPr>
            </a:br>
            <a:r>
              <a:rPr lang="ru-RU" sz="2000" b="1" smtClean="0">
                <a:solidFill>
                  <a:schemeClr val="tx1"/>
                </a:solidFill>
                <a:latin typeface="Arial" pitchFamily="34" charset="0"/>
              </a:rPr>
              <a:t>регионального уровня</a:t>
            </a:r>
          </a:p>
        </p:txBody>
      </p:sp>
      <p:sp>
        <p:nvSpPr>
          <p:cNvPr id="13315" name="Content Placeholder 2"/>
          <p:cNvSpPr>
            <a:spLocks noGrp="1"/>
          </p:cNvSpPr>
          <p:nvPr>
            <p:ph idx="1"/>
          </p:nvPr>
        </p:nvSpPr>
        <p:spPr bwMode="auto">
          <a:xfrm>
            <a:off x="468313" y="1052513"/>
            <a:ext cx="8229600" cy="5357812"/>
          </a:xfrm>
          <a:noFill/>
          <a:ln>
            <a:miter lim="800000"/>
            <a:headEnd/>
            <a:tailEnd/>
          </a:ln>
        </p:spPr>
        <p:txBody>
          <a:bodyPr vert="horz" wrap="square" lIns="91440" tIns="45720" rIns="91440" bIns="45720" numCol="1" anchor="t" anchorCtr="0" compatLnSpc="1">
            <a:prstTxWarp prst="textNoShape">
              <a:avLst/>
            </a:prstTxWarp>
          </a:bodyPr>
          <a:lstStyle/>
          <a:p>
            <a:pPr eaLnBrk="1" hangingPunct="1">
              <a:buFontTx/>
              <a:buNone/>
            </a:pPr>
            <a:r>
              <a:rPr lang="ru-RU" sz="1400" b="1" smtClean="0"/>
              <a:t>ПОЛЬЗОВАТЕЛЬ</a:t>
            </a:r>
            <a:endParaRPr lang="en-US" sz="1400" b="1" smtClean="0"/>
          </a:p>
          <a:p>
            <a:pPr eaLnBrk="1" hangingPunct="1"/>
            <a:r>
              <a:rPr lang="ru-RU" sz="1400" smtClean="0"/>
              <a:t>Доступ ко всем диагностическим данным в сети ЛПУ региона</a:t>
            </a:r>
          </a:p>
          <a:p>
            <a:pPr eaLnBrk="1" hangingPunct="1"/>
            <a:r>
              <a:rPr lang="ru-RU" sz="1400" smtClean="0"/>
              <a:t>Широкий спектр инструментов анализа и обработки диагностических данных экспертного класса (в т.ч. 3</a:t>
            </a:r>
            <a:r>
              <a:rPr lang="en-US" sz="1400" smtClean="0"/>
              <a:t>D)</a:t>
            </a:r>
            <a:endParaRPr lang="ru-RU" sz="1400" smtClean="0"/>
          </a:p>
          <a:p>
            <a:pPr eaLnBrk="1" hangingPunct="1"/>
            <a:r>
              <a:rPr lang="ru-RU" sz="1400" smtClean="0"/>
              <a:t>Алгоритмы повышения качества изображений</a:t>
            </a:r>
          </a:p>
          <a:p>
            <a:pPr eaLnBrk="1" hangingPunct="1"/>
            <a:r>
              <a:rPr lang="ru-RU" sz="1400" smtClean="0"/>
              <a:t>Доступ к изображениям из любой точки (любое ЛПУ в сети, домашний компьютер…)</a:t>
            </a:r>
          </a:p>
          <a:p>
            <a:pPr eaLnBrk="1" hangingPunct="1"/>
            <a:r>
              <a:rPr lang="ru-RU" sz="1400" smtClean="0"/>
              <a:t>Инструменты для обмена данными между ЛПУ</a:t>
            </a:r>
          </a:p>
          <a:p>
            <a:pPr eaLnBrk="1" hangingPunct="1"/>
            <a:r>
              <a:rPr lang="ru-RU" sz="1400" smtClean="0"/>
              <a:t>Непрерывная поддержка системы</a:t>
            </a:r>
          </a:p>
          <a:p>
            <a:pPr eaLnBrk="1" hangingPunct="1">
              <a:buFontTx/>
              <a:buNone/>
            </a:pPr>
            <a:r>
              <a:rPr lang="ru-RU" sz="1400" b="1" smtClean="0"/>
              <a:t>АРХИТЕКТУРА</a:t>
            </a:r>
            <a:endParaRPr lang="ru-RU" sz="1400" smtClean="0"/>
          </a:p>
          <a:p>
            <a:pPr eaLnBrk="1" hangingPunct="1"/>
            <a:r>
              <a:rPr lang="ru-RU" sz="1400" smtClean="0"/>
              <a:t>Однозначная идентификация пациентов / исследований в сети ЛПУ</a:t>
            </a:r>
          </a:p>
          <a:p>
            <a:pPr eaLnBrk="1" hangingPunct="1"/>
            <a:r>
              <a:rPr lang="ru-RU" sz="1400" smtClean="0"/>
              <a:t>Единая диагностическая запись для всех ЛПУ региона</a:t>
            </a:r>
          </a:p>
          <a:p>
            <a:pPr eaLnBrk="1" hangingPunct="1"/>
            <a:r>
              <a:rPr lang="ru-RU" sz="1400" smtClean="0"/>
              <a:t>Поддержка больших объемов данных (петабайты) и множества одновременных запросов пользователей (сотни)</a:t>
            </a:r>
            <a:endParaRPr lang="en-US" sz="1400" smtClean="0"/>
          </a:p>
          <a:p>
            <a:pPr eaLnBrk="1" hangingPunct="1"/>
            <a:r>
              <a:rPr lang="ru-RU" sz="1400" smtClean="0"/>
              <a:t>Повышенная отказоустойчивость, бесперебойность работы, восстановление после сбоев</a:t>
            </a:r>
          </a:p>
          <a:p>
            <a:pPr eaLnBrk="1" hangingPunct="1"/>
            <a:r>
              <a:rPr lang="en-US" sz="1400" smtClean="0"/>
              <a:t>Web-</a:t>
            </a:r>
            <a:r>
              <a:rPr lang="ru-RU" sz="1400" smtClean="0"/>
              <a:t>технологии</a:t>
            </a:r>
          </a:p>
          <a:p>
            <a:pPr eaLnBrk="1" hangingPunct="1"/>
            <a:r>
              <a:rPr lang="ru-RU" sz="1400" smtClean="0"/>
              <a:t>Безопасный доступ к данным и разграничение прав пользователей</a:t>
            </a:r>
          </a:p>
          <a:p>
            <a:pPr eaLnBrk="1" hangingPunct="1"/>
            <a:r>
              <a:rPr lang="ru-RU" sz="1400" smtClean="0"/>
              <a:t>Интеграция с МИС / РИС / </a:t>
            </a:r>
            <a:r>
              <a:rPr lang="en-US" sz="1400" smtClean="0"/>
              <a:t>PACS</a:t>
            </a:r>
            <a:r>
              <a:rPr lang="ru-RU" sz="1400" smtClean="0"/>
              <a:t>: стандарты </a:t>
            </a:r>
            <a:r>
              <a:rPr lang="en-US" sz="1400" smtClean="0"/>
              <a:t>DICOM</a:t>
            </a:r>
            <a:r>
              <a:rPr lang="ru-RU" sz="1400" smtClean="0"/>
              <a:t>, </a:t>
            </a:r>
            <a:r>
              <a:rPr lang="en-US" sz="1400" smtClean="0"/>
              <a:t>HL</a:t>
            </a:r>
            <a:r>
              <a:rPr lang="ru-RU" sz="1400" smtClean="0"/>
              <a:t>7, профили </a:t>
            </a:r>
            <a:r>
              <a:rPr lang="en-US" sz="1400" smtClean="0"/>
              <a:t>IHE</a:t>
            </a:r>
            <a:endParaRPr lang="ru-RU" sz="1400" smtClean="0"/>
          </a:p>
          <a:p>
            <a:pPr eaLnBrk="1" hangingPunct="1"/>
            <a:r>
              <a:rPr lang="ru-RU" sz="1400" smtClean="0"/>
              <a:t>Масштабируемость без изменения интерфейса пользователя</a:t>
            </a:r>
          </a:p>
          <a:p>
            <a:pPr eaLnBrk="1" hangingPunct="1"/>
            <a:r>
              <a:rPr lang="ru-RU" sz="1400" smtClean="0"/>
              <a:t>Работа с распределенными базами данных ЛПУ региона</a:t>
            </a:r>
          </a:p>
          <a:p>
            <a:pPr eaLnBrk="1" hangingPunct="1"/>
            <a:r>
              <a:rPr lang="ru-RU" sz="1400" smtClean="0"/>
              <a:t>Сжатие диагностических изображений, работа в слабых сетях</a:t>
            </a:r>
            <a:endParaRPr lang="en-US" sz="1400" smtClean="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http://im7-tub-ru.yandex.net/i?id=370130956-46-72"/>
          <p:cNvPicPr>
            <a:picLocks noChangeAspect="1" noChangeArrowheads="1"/>
          </p:cNvPicPr>
          <p:nvPr/>
        </p:nvPicPr>
        <p:blipFill>
          <a:blip r:embed="rId2" cstate="email"/>
          <a:srcRect/>
          <a:stretch>
            <a:fillRect/>
          </a:stretch>
        </p:blipFill>
        <p:spPr bwMode="auto">
          <a:xfrm>
            <a:off x="142875" y="928688"/>
            <a:ext cx="8677275" cy="5584825"/>
          </a:xfrm>
          <a:prstGeom prst="rect">
            <a:avLst/>
          </a:prstGeom>
          <a:noFill/>
          <a:ln w="9525">
            <a:noFill/>
            <a:miter lim="800000"/>
            <a:headEnd/>
            <a:tailEnd/>
          </a:ln>
        </p:spPr>
      </p:pic>
      <p:sp>
        <p:nvSpPr>
          <p:cNvPr id="5" name="Rounded Rectangle 80"/>
          <p:cNvSpPr/>
          <p:nvPr/>
        </p:nvSpPr>
        <p:spPr bwMode="auto">
          <a:xfrm>
            <a:off x="4071938" y="2714625"/>
            <a:ext cx="1541462" cy="642938"/>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b="1">
                <a:solidFill>
                  <a:srgbClr val="003300"/>
                </a:solidFill>
              </a:rPr>
              <a:t>Электронная</a:t>
            </a:r>
            <a:br>
              <a:rPr lang="ru-RU" sz="1400" b="1">
                <a:solidFill>
                  <a:srgbClr val="003300"/>
                </a:solidFill>
              </a:rPr>
            </a:br>
            <a:r>
              <a:rPr lang="ru-RU" sz="1400" b="1">
                <a:solidFill>
                  <a:srgbClr val="003300"/>
                </a:solidFill>
              </a:rPr>
              <a:t>регистратура</a:t>
            </a:r>
            <a:endParaRPr lang="en-US" sz="1400" b="1">
              <a:solidFill>
                <a:srgbClr val="003300"/>
              </a:solidFill>
            </a:endParaRPr>
          </a:p>
        </p:txBody>
      </p:sp>
      <p:sp>
        <p:nvSpPr>
          <p:cNvPr id="30" name="Rounded Rectangle 80"/>
          <p:cNvSpPr/>
          <p:nvPr/>
        </p:nvSpPr>
        <p:spPr bwMode="auto">
          <a:xfrm>
            <a:off x="4071938" y="4000500"/>
            <a:ext cx="1541462" cy="642938"/>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b="1">
                <a:solidFill>
                  <a:srgbClr val="003300"/>
                </a:solidFill>
              </a:rPr>
              <a:t>Архив</a:t>
            </a:r>
            <a:br>
              <a:rPr lang="ru-RU" sz="1400" b="1">
                <a:solidFill>
                  <a:srgbClr val="003300"/>
                </a:solidFill>
              </a:rPr>
            </a:br>
            <a:r>
              <a:rPr lang="en-US" sz="1400" b="1">
                <a:solidFill>
                  <a:srgbClr val="003300"/>
                </a:solidFill>
              </a:rPr>
              <a:t>PACS</a:t>
            </a:r>
          </a:p>
        </p:txBody>
      </p:sp>
      <p:sp>
        <p:nvSpPr>
          <p:cNvPr id="31" name="Rounded Rectangle 80"/>
          <p:cNvSpPr/>
          <p:nvPr/>
        </p:nvSpPr>
        <p:spPr bwMode="auto">
          <a:xfrm>
            <a:off x="4071938" y="3357563"/>
            <a:ext cx="1541462" cy="642937"/>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b="1">
                <a:solidFill>
                  <a:srgbClr val="003300"/>
                </a:solidFill>
              </a:rPr>
              <a:t>Единая база данных</a:t>
            </a:r>
            <a:br>
              <a:rPr lang="ru-RU" sz="1400" b="1">
                <a:solidFill>
                  <a:srgbClr val="003300"/>
                </a:solidFill>
              </a:rPr>
            </a:br>
            <a:r>
              <a:rPr lang="ru-RU" sz="1400" b="1">
                <a:solidFill>
                  <a:srgbClr val="003300"/>
                </a:solidFill>
              </a:rPr>
              <a:t>пациентов</a:t>
            </a:r>
            <a:endParaRPr lang="en-US" sz="1400" b="1">
              <a:solidFill>
                <a:srgbClr val="003300"/>
              </a:solidFill>
            </a:endParaRPr>
          </a:p>
        </p:txBody>
      </p:sp>
      <p:sp>
        <p:nvSpPr>
          <p:cNvPr id="32" name="Rounded Rectangle 80"/>
          <p:cNvSpPr/>
          <p:nvPr/>
        </p:nvSpPr>
        <p:spPr bwMode="auto">
          <a:xfrm>
            <a:off x="6429375" y="3357563"/>
            <a:ext cx="1541463" cy="642937"/>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b="1">
                <a:solidFill>
                  <a:srgbClr val="003300"/>
                </a:solidFill>
              </a:rPr>
              <a:t>Резервное</a:t>
            </a:r>
            <a:br>
              <a:rPr lang="ru-RU" sz="1400" b="1">
                <a:solidFill>
                  <a:srgbClr val="003300"/>
                </a:solidFill>
              </a:rPr>
            </a:br>
            <a:r>
              <a:rPr lang="ru-RU" sz="1400" b="1">
                <a:solidFill>
                  <a:srgbClr val="003300"/>
                </a:solidFill>
              </a:rPr>
              <a:t>хранилище</a:t>
            </a:r>
            <a:endParaRPr lang="en-US" sz="1400" b="1">
              <a:solidFill>
                <a:srgbClr val="003300"/>
              </a:solidFill>
            </a:endParaRPr>
          </a:p>
        </p:txBody>
      </p:sp>
      <p:sp>
        <p:nvSpPr>
          <p:cNvPr id="33" name="Стрелка вправо 32"/>
          <p:cNvSpPr/>
          <p:nvPr/>
        </p:nvSpPr>
        <p:spPr>
          <a:xfrm>
            <a:off x="5643563" y="3429000"/>
            <a:ext cx="785812" cy="5000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grpSp>
        <p:nvGrpSpPr>
          <p:cNvPr id="14344" name="Группа 40"/>
          <p:cNvGrpSpPr>
            <a:grpSpLocks/>
          </p:cNvGrpSpPr>
          <p:nvPr/>
        </p:nvGrpSpPr>
        <p:grpSpPr bwMode="auto">
          <a:xfrm>
            <a:off x="1928813" y="1500188"/>
            <a:ext cx="1455737" cy="1143000"/>
            <a:chOff x="2428860" y="642918"/>
            <a:chExt cx="1455612" cy="1143008"/>
          </a:xfrm>
        </p:grpSpPr>
        <p:pic>
          <p:nvPicPr>
            <p:cNvPr id="14382" name="Picture 2"/>
            <p:cNvPicPr>
              <a:picLocks noChangeAspect="1" noChangeArrowheads="1"/>
            </p:cNvPicPr>
            <p:nvPr/>
          </p:nvPicPr>
          <p:blipFill>
            <a:blip r:embed="rId3" cstate="email"/>
            <a:srcRect/>
            <a:stretch>
              <a:fillRect/>
            </a:stretch>
          </p:blipFill>
          <p:spPr bwMode="auto">
            <a:xfrm>
              <a:off x="2428860" y="642918"/>
              <a:ext cx="1455612" cy="1143007"/>
            </a:xfrm>
            <a:prstGeom prst="rect">
              <a:avLst/>
            </a:prstGeom>
            <a:noFill/>
            <a:ln w="9525">
              <a:noFill/>
              <a:miter lim="800000"/>
              <a:headEnd/>
              <a:tailEnd/>
            </a:ln>
          </p:spPr>
        </p:pic>
        <p:pic>
          <p:nvPicPr>
            <p:cNvPr id="14383" name="Picture 6" descr="http://im7-tub-ru.yandex.net/i?id=173638466-16-72"/>
            <p:cNvPicPr>
              <a:picLocks noChangeAspect="1" noChangeArrowheads="1"/>
            </p:cNvPicPr>
            <p:nvPr/>
          </p:nvPicPr>
          <p:blipFill>
            <a:blip r:embed="rId4" cstate="email"/>
            <a:srcRect/>
            <a:stretch>
              <a:fillRect/>
            </a:stretch>
          </p:blipFill>
          <p:spPr bwMode="auto">
            <a:xfrm>
              <a:off x="3214678" y="1214422"/>
              <a:ext cx="571504" cy="571504"/>
            </a:xfrm>
            <a:prstGeom prst="rect">
              <a:avLst/>
            </a:prstGeom>
            <a:noFill/>
            <a:ln w="9525">
              <a:noFill/>
              <a:miter lim="800000"/>
              <a:headEnd/>
              <a:tailEnd/>
            </a:ln>
          </p:spPr>
        </p:pic>
      </p:grpSp>
      <p:pic>
        <p:nvPicPr>
          <p:cNvPr id="14345" name="Picture 2"/>
          <p:cNvPicPr>
            <a:picLocks noChangeAspect="1" noChangeArrowheads="1"/>
          </p:cNvPicPr>
          <p:nvPr/>
        </p:nvPicPr>
        <p:blipFill>
          <a:blip r:embed="rId5" cstate="email"/>
          <a:srcRect/>
          <a:stretch>
            <a:fillRect/>
          </a:stretch>
        </p:blipFill>
        <p:spPr bwMode="auto">
          <a:xfrm>
            <a:off x="857250" y="2571750"/>
            <a:ext cx="642938" cy="504825"/>
          </a:xfrm>
          <a:prstGeom prst="rect">
            <a:avLst/>
          </a:prstGeom>
          <a:noFill/>
          <a:ln w="9525">
            <a:noFill/>
            <a:miter lim="800000"/>
            <a:headEnd/>
            <a:tailEnd/>
          </a:ln>
        </p:spPr>
      </p:pic>
      <p:pic>
        <p:nvPicPr>
          <p:cNvPr id="14346" name="Picture 2"/>
          <p:cNvPicPr>
            <a:picLocks noChangeAspect="1" noChangeArrowheads="1"/>
          </p:cNvPicPr>
          <p:nvPr/>
        </p:nvPicPr>
        <p:blipFill>
          <a:blip r:embed="rId5" cstate="email"/>
          <a:srcRect/>
          <a:stretch>
            <a:fillRect/>
          </a:stretch>
        </p:blipFill>
        <p:spPr bwMode="auto">
          <a:xfrm>
            <a:off x="857250" y="1357313"/>
            <a:ext cx="642938" cy="504825"/>
          </a:xfrm>
          <a:prstGeom prst="rect">
            <a:avLst/>
          </a:prstGeom>
          <a:noFill/>
          <a:ln w="9525">
            <a:noFill/>
            <a:miter lim="800000"/>
            <a:headEnd/>
            <a:tailEnd/>
          </a:ln>
        </p:spPr>
      </p:pic>
      <p:pic>
        <p:nvPicPr>
          <p:cNvPr id="14347" name="Picture 2"/>
          <p:cNvPicPr>
            <a:picLocks noChangeAspect="1" noChangeArrowheads="1"/>
          </p:cNvPicPr>
          <p:nvPr/>
        </p:nvPicPr>
        <p:blipFill>
          <a:blip r:embed="rId6" cstate="email"/>
          <a:srcRect/>
          <a:stretch>
            <a:fillRect/>
          </a:stretch>
        </p:blipFill>
        <p:spPr bwMode="auto">
          <a:xfrm>
            <a:off x="3786188" y="1643063"/>
            <a:ext cx="642937" cy="504825"/>
          </a:xfrm>
          <a:prstGeom prst="rect">
            <a:avLst/>
          </a:prstGeom>
          <a:noFill/>
          <a:ln w="9525">
            <a:noFill/>
            <a:miter lim="800000"/>
            <a:headEnd/>
            <a:tailEnd/>
          </a:ln>
        </p:spPr>
      </p:pic>
      <p:grpSp>
        <p:nvGrpSpPr>
          <p:cNvPr id="14348" name="Группа 44"/>
          <p:cNvGrpSpPr>
            <a:grpSpLocks/>
          </p:cNvGrpSpPr>
          <p:nvPr/>
        </p:nvGrpSpPr>
        <p:grpSpPr bwMode="auto">
          <a:xfrm>
            <a:off x="1857375" y="3571875"/>
            <a:ext cx="642938" cy="571500"/>
            <a:chOff x="2500298" y="928670"/>
            <a:chExt cx="1455612" cy="1143008"/>
          </a:xfrm>
        </p:grpSpPr>
        <p:pic>
          <p:nvPicPr>
            <p:cNvPr id="14380" name="Picture 2"/>
            <p:cNvPicPr>
              <a:picLocks noChangeAspect="1" noChangeArrowheads="1"/>
            </p:cNvPicPr>
            <p:nvPr/>
          </p:nvPicPr>
          <p:blipFill>
            <a:blip r:embed="rId7" cstate="email"/>
            <a:srcRect/>
            <a:stretch>
              <a:fillRect/>
            </a:stretch>
          </p:blipFill>
          <p:spPr bwMode="auto">
            <a:xfrm>
              <a:off x="2500298" y="928670"/>
              <a:ext cx="1455612" cy="1143007"/>
            </a:xfrm>
            <a:prstGeom prst="rect">
              <a:avLst/>
            </a:prstGeom>
            <a:noFill/>
            <a:ln w="9525">
              <a:noFill/>
              <a:miter lim="800000"/>
              <a:headEnd/>
              <a:tailEnd/>
            </a:ln>
          </p:spPr>
        </p:pic>
        <p:pic>
          <p:nvPicPr>
            <p:cNvPr id="14381" name="Picture 6" descr="http://im7-tub-ru.yandex.net/i?id=173638466-16-72"/>
            <p:cNvPicPr>
              <a:picLocks noChangeAspect="1" noChangeArrowheads="1"/>
            </p:cNvPicPr>
            <p:nvPr/>
          </p:nvPicPr>
          <p:blipFill>
            <a:blip r:embed="rId8" cstate="email"/>
            <a:srcRect/>
            <a:stretch>
              <a:fillRect/>
            </a:stretch>
          </p:blipFill>
          <p:spPr bwMode="auto">
            <a:xfrm>
              <a:off x="3357554" y="1500174"/>
              <a:ext cx="571504" cy="571504"/>
            </a:xfrm>
            <a:prstGeom prst="rect">
              <a:avLst/>
            </a:prstGeom>
            <a:noFill/>
            <a:ln w="9525">
              <a:noFill/>
              <a:miter lim="800000"/>
              <a:headEnd/>
              <a:tailEnd/>
            </a:ln>
          </p:spPr>
        </p:pic>
      </p:grpSp>
      <p:cxnSp>
        <p:nvCxnSpPr>
          <p:cNvPr id="58" name="Shape 57"/>
          <p:cNvCxnSpPr>
            <a:stCxn id="15394" idx="3"/>
            <a:endCxn id="112" idx="1"/>
          </p:cNvCxnSpPr>
          <p:nvPr/>
        </p:nvCxnSpPr>
        <p:spPr>
          <a:xfrm flipV="1">
            <a:off x="2488433" y="3643313"/>
            <a:ext cx="1369192" cy="357188"/>
          </a:xfrm>
          <a:prstGeom prst="curvedConnector3">
            <a:avLst>
              <a:gd name="adj1" fmla="val 50000"/>
            </a:avLst>
          </a:prstGeom>
          <a:ln w="38100">
            <a:solidFill>
              <a:srgbClr val="002060"/>
            </a:solidFill>
            <a:tailEnd type="arrow"/>
          </a:ln>
          <a:scene3d>
            <a:camera prst="orthographicFront"/>
            <a:lightRig rig="threePt" dir="t"/>
          </a:scene3d>
          <a:sp3d extrusionH="19050" contourW="19050">
            <a:bevelT w="25400"/>
            <a:bevelB w="25400"/>
          </a:sp3d>
        </p:spPr>
        <p:style>
          <a:lnRef idx="1">
            <a:schemeClr val="accent1"/>
          </a:lnRef>
          <a:fillRef idx="0">
            <a:schemeClr val="accent1"/>
          </a:fillRef>
          <a:effectRef idx="0">
            <a:schemeClr val="accent1"/>
          </a:effectRef>
          <a:fontRef idx="minor">
            <a:schemeClr val="tx1"/>
          </a:fontRef>
        </p:style>
      </p:cxnSp>
      <p:cxnSp>
        <p:nvCxnSpPr>
          <p:cNvPr id="67" name="Shape 66"/>
          <p:cNvCxnSpPr>
            <a:stCxn id="20" idx="2"/>
            <a:endCxn id="112" idx="1"/>
          </p:cNvCxnSpPr>
          <p:nvPr/>
        </p:nvCxnSpPr>
        <p:spPr>
          <a:xfrm rot="16200000" flipH="1">
            <a:off x="2757044" y="2542737"/>
            <a:ext cx="1000133" cy="1201020"/>
          </a:xfrm>
          <a:prstGeom prst="curvedConnector2">
            <a:avLst/>
          </a:prstGeom>
          <a:ln w="38100">
            <a:solidFill>
              <a:srgbClr val="002060"/>
            </a:solidFill>
            <a:tailEnd type="arrow"/>
          </a:ln>
          <a:scene3d>
            <a:camera prst="orthographicFront"/>
            <a:lightRig rig="threePt" dir="t"/>
          </a:scene3d>
          <a:sp3d extrusionH="19050" contourW="19050">
            <a:bevelT w="25400"/>
            <a:bevelB w="25400"/>
          </a:sp3d>
        </p:spPr>
        <p:style>
          <a:lnRef idx="1">
            <a:schemeClr val="accent1"/>
          </a:lnRef>
          <a:fillRef idx="0">
            <a:schemeClr val="accent1"/>
          </a:fillRef>
          <a:effectRef idx="0">
            <a:schemeClr val="accent1"/>
          </a:effectRef>
          <a:fontRef idx="minor">
            <a:schemeClr val="tx1"/>
          </a:fontRef>
        </p:style>
      </p:cxnSp>
      <p:cxnSp>
        <p:nvCxnSpPr>
          <p:cNvPr id="74" name="Shape 73"/>
          <p:cNvCxnSpPr>
            <a:stCxn id="51" idx="0"/>
            <a:endCxn id="112" idx="2"/>
          </p:cNvCxnSpPr>
          <p:nvPr/>
        </p:nvCxnSpPr>
        <p:spPr>
          <a:xfrm rot="16200000" flipV="1">
            <a:off x="5453856" y="4154490"/>
            <a:ext cx="571513" cy="1835159"/>
          </a:xfrm>
          <a:prstGeom prst="curvedConnector3">
            <a:avLst>
              <a:gd name="adj1" fmla="val 50000"/>
            </a:avLst>
          </a:prstGeom>
          <a:ln w="38100">
            <a:solidFill>
              <a:srgbClr val="002060"/>
            </a:solidFill>
            <a:tailEnd type="none"/>
          </a:ln>
          <a:scene3d>
            <a:camera prst="orthographicFront"/>
            <a:lightRig rig="threePt" dir="t"/>
          </a:scene3d>
          <a:sp3d extrusionH="19050" contourW="19050">
            <a:bevelT w="25400"/>
            <a:bevelB w="25400"/>
          </a:sp3d>
        </p:spPr>
        <p:style>
          <a:lnRef idx="1">
            <a:schemeClr val="accent1"/>
          </a:lnRef>
          <a:fillRef idx="0">
            <a:schemeClr val="accent1"/>
          </a:fillRef>
          <a:effectRef idx="0">
            <a:schemeClr val="accent1"/>
          </a:effectRef>
          <a:fontRef idx="minor">
            <a:schemeClr val="tx1"/>
          </a:fontRef>
        </p:style>
      </p:cxnSp>
      <p:sp>
        <p:nvSpPr>
          <p:cNvPr id="112" name="Rounded Rectangle 80"/>
          <p:cNvSpPr/>
          <p:nvPr/>
        </p:nvSpPr>
        <p:spPr bwMode="auto">
          <a:xfrm>
            <a:off x="3857625" y="2500313"/>
            <a:ext cx="1928813" cy="2286000"/>
          </a:xfrm>
          <a:prstGeom prst="roundRect">
            <a:avLst/>
          </a:prstGeom>
          <a:noFill/>
          <a:ln w="12700">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b="1">
              <a:solidFill>
                <a:srgbClr val="003300"/>
              </a:solidFill>
            </a:endParaRPr>
          </a:p>
        </p:txBody>
      </p:sp>
      <p:sp>
        <p:nvSpPr>
          <p:cNvPr id="14353" name="Прямоугольник 7"/>
          <p:cNvSpPr>
            <a:spLocks noChangeArrowheads="1"/>
          </p:cNvSpPr>
          <p:nvPr/>
        </p:nvSpPr>
        <p:spPr bwMode="auto">
          <a:xfrm>
            <a:off x="344488" y="252413"/>
            <a:ext cx="7000875" cy="708025"/>
          </a:xfrm>
          <a:prstGeom prst="rect">
            <a:avLst/>
          </a:prstGeom>
          <a:noFill/>
          <a:ln w="9525">
            <a:noFill/>
            <a:miter lim="800000"/>
            <a:headEnd/>
            <a:tailEnd/>
          </a:ln>
        </p:spPr>
        <p:txBody>
          <a:bodyPr>
            <a:spAutoFit/>
          </a:bodyPr>
          <a:lstStyle/>
          <a:p>
            <a:r>
              <a:rPr lang="ru-RU" sz="2000" b="1"/>
              <a:t>Информатизация диагностической</a:t>
            </a:r>
            <a:br>
              <a:rPr lang="ru-RU" sz="2000" b="1"/>
            </a:br>
            <a:r>
              <a:rPr lang="ru-RU" sz="2000" b="1"/>
              <a:t>службы области</a:t>
            </a:r>
          </a:p>
        </p:txBody>
      </p:sp>
      <p:cxnSp>
        <p:nvCxnSpPr>
          <p:cNvPr id="145" name="Shape 144"/>
          <p:cNvCxnSpPr>
            <a:stCxn id="38" idx="3"/>
            <a:endCxn id="20" idx="1"/>
          </p:cNvCxnSpPr>
          <p:nvPr/>
        </p:nvCxnSpPr>
        <p:spPr>
          <a:xfrm flipV="1">
            <a:off x="1500166" y="2071678"/>
            <a:ext cx="428628" cy="752499"/>
          </a:xfrm>
          <a:prstGeom prst="curvedConnector3">
            <a:avLst>
              <a:gd name="adj1" fmla="val 50000"/>
            </a:avLst>
          </a:prstGeom>
          <a:ln w="12700">
            <a:solidFill>
              <a:srgbClr val="002060"/>
            </a:solidFill>
            <a:tailEnd type="none"/>
          </a:ln>
          <a:scene3d>
            <a:camera prst="orthographicFront"/>
            <a:lightRig rig="threePt" dir="t"/>
          </a:scene3d>
          <a:sp3d extrusionH="19050" contourW="19050">
            <a:bevelT w="25400"/>
            <a:bevelB w="25400"/>
          </a:sp3d>
        </p:spPr>
        <p:style>
          <a:lnRef idx="1">
            <a:schemeClr val="accent1"/>
          </a:lnRef>
          <a:fillRef idx="0">
            <a:schemeClr val="accent1"/>
          </a:fillRef>
          <a:effectRef idx="0">
            <a:schemeClr val="accent1"/>
          </a:effectRef>
          <a:fontRef idx="minor">
            <a:schemeClr val="tx1"/>
          </a:fontRef>
        </p:style>
      </p:cxnSp>
      <p:cxnSp>
        <p:nvCxnSpPr>
          <p:cNvPr id="149" name="Shape 144"/>
          <p:cNvCxnSpPr>
            <a:stCxn id="42" idx="3"/>
            <a:endCxn id="20" idx="1"/>
          </p:cNvCxnSpPr>
          <p:nvPr/>
        </p:nvCxnSpPr>
        <p:spPr>
          <a:xfrm>
            <a:off x="1500166" y="1609731"/>
            <a:ext cx="428628" cy="461947"/>
          </a:xfrm>
          <a:prstGeom prst="curvedConnector3">
            <a:avLst>
              <a:gd name="adj1" fmla="val 50000"/>
            </a:avLst>
          </a:prstGeom>
          <a:ln w="12700">
            <a:solidFill>
              <a:srgbClr val="002060"/>
            </a:solidFill>
            <a:tailEnd type="none"/>
          </a:ln>
          <a:scene3d>
            <a:camera prst="orthographicFront"/>
            <a:lightRig rig="threePt" dir="t"/>
          </a:scene3d>
          <a:sp3d extrusionH="19050" contourW="19050">
            <a:bevelT w="25400"/>
            <a:bevelB w="25400"/>
          </a:sp3d>
        </p:spPr>
        <p:style>
          <a:lnRef idx="1">
            <a:schemeClr val="accent1"/>
          </a:lnRef>
          <a:fillRef idx="0">
            <a:schemeClr val="accent1"/>
          </a:fillRef>
          <a:effectRef idx="0">
            <a:schemeClr val="accent1"/>
          </a:effectRef>
          <a:fontRef idx="minor">
            <a:schemeClr val="tx1"/>
          </a:fontRef>
        </p:style>
      </p:cxnSp>
      <p:cxnSp>
        <p:nvCxnSpPr>
          <p:cNvPr id="153" name="Shape 144"/>
          <p:cNvCxnSpPr>
            <a:stCxn id="20" idx="3"/>
            <a:endCxn id="43" idx="1"/>
          </p:cNvCxnSpPr>
          <p:nvPr/>
        </p:nvCxnSpPr>
        <p:spPr>
          <a:xfrm flipV="1">
            <a:off x="3384406" y="1895483"/>
            <a:ext cx="401776" cy="176195"/>
          </a:xfrm>
          <a:prstGeom prst="curvedConnector3">
            <a:avLst>
              <a:gd name="adj1" fmla="val 50000"/>
            </a:avLst>
          </a:prstGeom>
          <a:ln w="12700">
            <a:solidFill>
              <a:srgbClr val="002060"/>
            </a:solidFill>
            <a:tailEnd type="none"/>
          </a:ln>
          <a:scene3d>
            <a:camera prst="orthographicFront"/>
            <a:lightRig rig="threePt" dir="t"/>
          </a:scene3d>
          <a:sp3d extrusionH="19050" contourW="19050">
            <a:bevelT w="25400"/>
            <a:bevelB w="25400"/>
          </a:sp3d>
        </p:spPr>
        <p:style>
          <a:lnRef idx="1">
            <a:schemeClr val="accent1"/>
          </a:lnRef>
          <a:fillRef idx="0">
            <a:schemeClr val="accent1"/>
          </a:fillRef>
          <a:effectRef idx="0">
            <a:schemeClr val="accent1"/>
          </a:effectRef>
          <a:fontRef idx="minor">
            <a:schemeClr val="tx1"/>
          </a:fontRef>
        </p:style>
      </p:cxnSp>
      <p:grpSp>
        <p:nvGrpSpPr>
          <p:cNvPr id="14357" name="Группа 156"/>
          <p:cNvGrpSpPr>
            <a:grpSpLocks/>
          </p:cNvGrpSpPr>
          <p:nvPr/>
        </p:nvGrpSpPr>
        <p:grpSpPr bwMode="auto">
          <a:xfrm>
            <a:off x="6500813" y="1714500"/>
            <a:ext cx="642937" cy="571500"/>
            <a:chOff x="2500298" y="928670"/>
            <a:chExt cx="1455612" cy="1143008"/>
          </a:xfrm>
        </p:grpSpPr>
        <p:pic>
          <p:nvPicPr>
            <p:cNvPr id="14378" name="Picture 2"/>
            <p:cNvPicPr>
              <a:picLocks noChangeAspect="1" noChangeArrowheads="1"/>
            </p:cNvPicPr>
            <p:nvPr/>
          </p:nvPicPr>
          <p:blipFill>
            <a:blip r:embed="rId9" cstate="email"/>
            <a:srcRect/>
            <a:stretch>
              <a:fillRect/>
            </a:stretch>
          </p:blipFill>
          <p:spPr bwMode="auto">
            <a:xfrm>
              <a:off x="2500298" y="928670"/>
              <a:ext cx="1455612" cy="1143007"/>
            </a:xfrm>
            <a:prstGeom prst="rect">
              <a:avLst/>
            </a:prstGeom>
            <a:noFill/>
            <a:ln w="9525">
              <a:noFill/>
              <a:miter lim="800000"/>
              <a:headEnd/>
              <a:tailEnd/>
            </a:ln>
          </p:spPr>
        </p:pic>
        <p:pic>
          <p:nvPicPr>
            <p:cNvPr id="14379" name="Picture 6" descr="http://im7-tub-ru.yandex.net/i?id=173638466-16-72"/>
            <p:cNvPicPr>
              <a:picLocks noChangeAspect="1" noChangeArrowheads="1"/>
            </p:cNvPicPr>
            <p:nvPr/>
          </p:nvPicPr>
          <p:blipFill>
            <a:blip r:embed="rId8" cstate="email"/>
            <a:srcRect/>
            <a:stretch>
              <a:fillRect/>
            </a:stretch>
          </p:blipFill>
          <p:spPr bwMode="auto">
            <a:xfrm>
              <a:off x="3357554" y="1500174"/>
              <a:ext cx="571504" cy="571504"/>
            </a:xfrm>
            <a:prstGeom prst="rect">
              <a:avLst/>
            </a:prstGeom>
            <a:noFill/>
            <a:ln w="9525">
              <a:noFill/>
              <a:miter lim="800000"/>
              <a:headEnd/>
              <a:tailEnd/>
            </a:ln>
          </p:spPr>
        </p:pic>
      </p:grpSp>
      <p:cxnSp>
        <p:nvCxnSpPr>
          <p:cNvPr id="160" name="Shape 73"/>
          <p:cNvCxnSpPr>
            <a:stCxn id="158" idx="1"/>
            <a:endCxn id="112" idx="0"/>
          </p:cNvCxnSpPr>
          <p:nvPr/>
        </p:nvCxnSpPr>
        <p:spPr>
          <a:xfrm rot="10800000" flipV="1">
            <a:off x="4822034" y="2000240"/>
            <a:ext cx="1678793" cy="500066"/>
          </a:xfrm>
          <a:prstGeom prst="curvedConnector2">
            <a:avLst/>
          </a:prstGeom>
          <a:ln w="38100">
            <a:solidFill>
              <a:srgbClr val="002060"/>
            </a:solidFill>
            <a:tailEnd type="none"/>
          </a:ln>
          <a:scene3d>
            <a:camera prst="orthographicFront"/>
            <a:lightRig rig="threePt" dir="t"/>
          </a:scene3d>
          <a:sp3d extrusionH="19050" contourW="19050">
            <a:bevelT w="25400"/>
            <a:bevelB w="25400"/>
          </a:sp3d>
        </p:spPr>
        <p:style>
          <a:lnRef idx="1">
            <a:schemeClr val="accent1"/>
          </a:lnRef>
          <a:fillRef idx="0">
            <a:schemeClr val="accent1"/>
          </a:fillRef>
          <a:effectRef idx="0">
            <a:schemeClr val="accent1"/>
          </a:effectRef>
          <a:fontRef idx="minor">
            <a:schemeClr val="tx1"/>
          </a:fontRef>
        </p:style>
      </p:cxnSp>
      <p:grpSp>
        <p:nvGrpSpPr>
          <p:cNvPr id="14359" name="Группа 40"/>
          <p:cNvGrpSpPr>
            <a:grpSpLocks/>
          </p:cNvGrpSpPr>
          <p:nvPr/>
        </p:nvGrpSpPr>
        <p:grpSpPr bwMode="auto">
          <a:xfrm>
            <a:off x="5929313" y="5357813"/>
            <a:ext cx="1455737" cy="1143000"/>
            <a:chOff x="2428860" y="642918"/>
            <a:chExt cx="1455612" cy="1143008"/>
          </a:xfrm>
        </p:grpSpPr>
        <p:pic>
          <p:nvPicPr>
            <p:cNvPr id="14376" name="Picture 2"/>
            <p:cNvPicPr>
              <a:picLocks noChangeAspect="1" noChangeArrowheads="1"/>
            </p:cNvPicPr>
            <p:nvPr/>
          </p:nvPicPr>
          <p:blipFill>
            <a:blip r:embed="rId3" cstate="email"/>
            <a:srcRect/>
            <a:stretch>
              <a:fillRect/>
            </a:stretch>
          </p:blipFill>
          <p:spPr bwMode="auto">
            <a:xfrm>
              <a:off x="2428860" y="642918"/>
              <a:ext cx="1455612" cy="1143007"/>
            </a:xfrm>
            <a:prstGeom prst="rect">
              <a:avLst/>
            </a:prstGeom>
            <a:noFill/>
            <a:ln w="9525">
              <a:noFill/>
              <a:miter lim="800000"/>
              <a:headEnd/>
              <a:tailEnd/>
            </a:ln>
          </p:spPr>
        </p:pic>
        <p:pic>
          <p:nvPicPr>
            <p:cNvPr id="14377" name="Picture 6" descr="http://im7-tub-ru.yandex.net/i?id=173638466-16-72"/>
            <p:cNvPicPr>
              <a:picLocks noChangeAspect="1" noChangeArrowheads="1"/>
            </p:cNvPicPr>
            <p:nvPr/>
          </p:nvPicPr>
          <p:blipFill>
            <a:blip r:embed="rId4" cstate="email"/>
            <a:srcRect/>
            <a:stretch>
              <a:fillRect/>
            </a:stretch>
          </p:blipFill>
          <p:spPr bwMode="auto">
            <a:xfrm>
              <a:off x="3214678" y="1214422"/>
              <a:ext cx="571504" cy="571504"/>
            </a:xfrm>
            <a:prstGeom prst="rect">
              <a:avLst/>
            </a:prstGeom>
            <a:noFill/>
            <a:ln w="9525">
              <a:noFill/>
              <a:miter lim="800000"/>
              <a:headEnd/>
              <a:tailEnd/>
            </a:ln>
          </p:spPr>
        </p:pic>
      </p:grpSp>
      <p:pic>
        <p:nvPicPr>
          <p:cNvPr id="14360" name="Picture 2"/>
          <p:cNvPicPr>
            <a:picLocks noChangeAspect="1" noChangeArrowheads="1"/>
          </p:cNvPicPr>
          <p:nvPr/>
        </p:nvPicPr>
        <p:blipFill>
          <a:blip r:embed="rId6" cstate="email"/>
          <a:srcRect/>
          <a:stretch>
            <a:fillRect/>
          </a:stretch>
        </p:blipFill>
        <p:spPr bwMode="auto">
          <a:xfrm>
            <a:off x="5072063" y="6143625"/>
            <a:ext cx="642937" cy="504825"/>
          </a:xfrm>
          <a:prstGeom prst="rect">
            <a:avLst/>
          </a:prstGeom>
          <a:noFill/>
          <a:ln w="9525">
            <a:noFill/>
            <a:miter lim="800000"/>
            <a:headEnd/>
            <a:tailEnd/>
          </a:ln>
        </p:spPr>
      </p:pic>
      <p:pic>
        <p:nvPicPr>
          <p:cNvPr id="14361" name="Picture 2"/>
          <p:cNvPicPr>
            <a:picLocks noChangeAspect="1" noChangeArrowheads="1"/>
          </p:cNvPicPr>
          <p:nvPr/>
        </p:nvPicPr>
        <p:blipFill>
          <a:blip r:embed="rId6" cstate="email"/>
          <a:srcRect/>
          <a:stretch>
            <a:fillRect/>
          </a:stretch>
        </p:blipFill>
        <p:spPr bwMode="auto">
          <a:xfrm>
            <a:off x="5072063" y="5357813"/>
            <a:ext cx="642937" cy="504825"/>
          </a:xfrm>
          <a:prstGeom prst="rect">
            <a:avLst/>
          </a:prstGeom>
          <a:noFill/>
          <a:ln w="9525">
            <a:noFill/>
            <a:miter lim="800000"/>
            <a:headEnd/>
            <a:tailEnd/>
          </a:ln>
        </p:spPr>
      </p:pic>
      <p:pic>
        <p:nvPicPr>
          <p:cNvPr id="14362" name="Picture 2"/>
          <p:cNvPicPr>
            <a:picLocks noChangeAspect="1" noChangeArrowheads="1"/>
          </p:cNvPicPr>
          <p:nvPr/>
        </p:nvPicPr>
        <p:blipFill>
          <a:blip r:embed="rId5" cstate="email"/>
          <a:srcRect/>
          <a:stretch>
            <a:fillRect/>
          </a:stretch>
        </p:blipFill>
        <p:spPr bwMode="auto">
          <a:xfrm>
            <a:off x="7572375" y="5643563"/>
            <a:ext cx="642938" cy="504825"/>
          </a:xfrm>
          <a:prstGeom prst="rect">
            <a:avLst/>
          </a:prstGeom>
          <a:noFill/>
          <a:ln w="9525">
            <a:noFill/>
            <a:miter lim="800000"/>
            <a:headEnd/>
            <a:tailEnd/>
          </a:ln>
        </p:spPr>
      </p:pic>
      <p:cxnSp>
        <p:nvCxnSpPr>
          <p:cNvPr id="56" name="Shape 144"/>
          <p:cNvCxnSpPr>
            <a:stCxn id="53" idx="3"/>
          </p:cNvCxnSpPr>
          <p:nvPr/>
        </p:nvCxnSpPr>
        <p:spPr>
          <a:xfrm flipV="1">
            <a:off x="5715004" y="5929326"/>
            <a:ext cx="214318" cy="466731"/>
          </a:xfrm>
          <a:prstGeom prst="curvedConnector3">
            <a:avLst>
              <a:gd name="adj1" fmla="val 50000"/>
            </a:avLst>
          </a:prstGeom>
          <a:ln w="12700">
            <a:solidFill>
              <a:srgbClr val="002060"/>
            </a:solidFill>
            <a:tailEnd type="none"/>
          </a:ln>
          <a:scene3d>
            <a:camera prst="orthographicFront"/>
            <a:lightRig rig="threePt" dir="t"/>
          </a:scene3d>
          <a:sp3d extrusionH="19050" contourW="19050">
            <a:bevelT w="25400"/>
            <a:bevelB w="25400"/>
          </a:sp3d>
        </p:spPr>
        <p:style>
          <a:lnRef idx="1">
            <a:schemeClr val="accent1"/>
          </a:lnRef>
          <a:fillRef idx="0">
            <a:schemeClr val="accent1"/>
          </a:fillRef>
          <a:effectRef idx="0">
            <a:schemeClr val="accent1"/>
          </a:effectRef>
          <a:fontRef idx="minor">
            <a:schemeClr val="tx1"/>
          </a:fontRef>
        </p:style>
      </p:cxnSp>
      <p:cxnSp>
        <p:nvCxnSpPr>
          <p:cNvPr id="57" name="Shape 144"/>
          <p:cNvCxnSpPr>
            <a:stCxn id="54" idx="3"/>
          </p:cNvCxnSpPr>
          <p:nvPr/>
        </p:nvCxnSpPr>
        <p:spPr>
          <a:xfrm>
            <a:off x="5715004" y="5610239"/>
            <a:ext cx="214318" cy="319087"/>
          </a:xfrm>
          <a:prstGeom prst="curvedConnector3">
            <a:avLst>
              <a:gd name="adj1" fmla="val 50000"/>
            </a:avLst>
          </a:prstGeom>
          <a:ln w="12700">
            <a:solidFill>
              <a:srgbClr val="002060"/>
            </a:solidFill>
            <a:tailEnd type="none"/>
          </a:ln>
          <a:scene3d>
            <a:camera prst="orthographicFront"/>
            <a:lightRig rig="threePt" dir="t"/>
          </a:scene3d>
          <a:sp3d extrusionH="19050" contourW="19050">
            <a:bevelT w="25400"/>
            <a:bevelB w="25400"/>
          </a:sp3d>
        </p:spPr>
        <p:style>
          <a:lnRef idx="1">
            <a:schemeClr val="accent1"/>
          </a:lnRef>
          <a:fillRef idx="0">
            <a:schemeClr val="accent1"/>
          </a:fillRef>
          <a:effectRef idx="0">
            <a:schemeClr val="accent1"/>
          </a:effectRef>
          <a:fontRef idx="minor">
            <a:schemeClr val="tx1"/>
          </a:fontRef>
        </p:style>
      </p:cxnSp>
      <p:cxnSp>
        <p:nvCxnSpPr>
          <p:cNvPr id="59" name="Shape 144"/>
          <p:cNvCxnSpPr>
            <a:endCxn id="55" idx="1"/>
          </p:cNvCxnSpPr>
          <p:nvPr/>
        </p:nvCxnSpPr>
        <p:spPr>
          <a:xfrm flipV="1">
            <a:off x="7385059" y="5895991"/>
            <a:ext cx="187337" cy="33335"/>
          </a:xfrm>
          <a:prstGeom prst="curvedConnector3">
            <a:avLst>
              <a:gd name="adj1" fmla="val 50000"/>
            </a:avLst>
          </a:prstGeom>
          <a:ln w="12700">
            <a:solidFill>
              <a:srgbClr val="002060"/>
            </a:solidFill>
            <a:tailEnd type="none"/>
          </a:ln>
          <a:scene3d>
            <a:camera prst="orthographicFront"/>
            <a:lightRig rig="threePt" dir="t"/>
          </a:scene3d>
          <a:sp3d extrusionH="19050" contourW="19050">
            <a:bevelT w="25400"/>
            <a:bevelB w="25400"/>
          </a:sp3d>
        </p:spPr>
        <p:style>
          <a:lnRef idx="1">
            <a:schemeClr val="accent1"/>
          </a:lnRef>
          <a:fillRef idx="0">
            <a:schemeClr val="accent1"/>
          </a:fillRef>
          <a:effectRef idx="0">
            <a:schemeClr val="accent1"/>
          </a:effectRef>
          <a:fontRef idx="minor">
            <a:schemeClr val="tx1"/>
          </a:fontRef>
        </p:style>
      </p:cxnSp>
      <p:grpSp>
        <p:nvGrpSpPr>
          <p:cNvPr id="14366" name="Группа 40"/>
          <p:cNvGrpSpPr>
            <a:grpSpLocks/>
          </p:cNvGrpSpPr>
          <p:nvPr/>
        </p:nvGrpSpPr>
        <p:grpSpPr bwMode="auto">
          <a:xfrm>
            <a:off x="1571625" y="5286375"/>
            <a:ext cx="1455738" cy="1143000"/>
            <a:chOff x="2428860" y="642918"/>
            <a:chExt cx="1455612" cy="1143008"/>
          </a:xfrm>
        </p:grpSpPr>
        <p:pic>
          <p:nvPicPr>
            <p:cNvPr id="14374" name="Picture 2"/>
            <p:cNvPicPr>
              <a:picLocks noChangeAspect="1" noChangeArrowheads="1"/>
            </p:cNvPicPr>
            <p:nvPr/>
          </p:nvPicPr>
          <p:blipFill>
            <a:blip r:embed="rId3" cstate="email"/>
            <a:srcRect/>
            <a:stretch>
              <a:fillRect/>
            </a:stretch>
          </p:blipFill>
          <p:spPr bwMode="auto">
            <a:xfrm>
              <a:off x="2428860" y="642918"/>
              <a:ext cx="1455612" cy="1143007"/>
            </a:xfrm>
            <a:prstGeom prst="rect">
              <a:avLst/>
            </a:prstGeom>
            <a:noFill/>
            <a:ln w="9525">
              <a:noFill/>
              <a:miter lim="800000"/>
              <a:headEnd/>
              <a:tailEnd/>
            </a:ln>
          </p:spPr>
        </p:pic>
        <p:pic>
          <p:nvPicPr>
            <p:cNvPr id="14375" name="Picture 6" descr="http://im7-tub-ru.yandex.net/i?id=173638466-16-72"/>
            <p:cNvPicPr>
              <a:picLocks noChangeAspect="1" noChangeArrowheads="1"/>
            </p:cNvPicPr>
            <p:nvPr/>
          </p:nvPicPr>
          <p:blipFill>
            <a:blip r:embed="rId4" cstate="email"/>
            <a:srcRect/>
            <a:stretch>
              <a:fillRect/>
            </a:stretch>
          </p:blipFill>
          <p:spPr bwMode="auto">
            <a:xfrm>
              <a:off x="3214678" y="1214422"/>
              <a:ext cx="571504" cy="571504"/>
            </a:xfrm>
            <a:prstGeom prst="rect">
              <a:avLst/>
            </a:prstGeom>
            <a:noFill/>
            <a:ln w="9525">
              <a:noFill/>
              <a:miter lim="800000"/>
              <a:headEnd/>
              <a:tailEnd/>
            </a:ln>
          </p:spPr>
        </p:pic>
      </p:grpSp>
      <p:pic>
        <p:nvPicPr>
          <p:cNvPr id="14367" name="Picture 2"/>
          <p:cNvPicPr>
            <a:picLocks noChangeAspect="1" noChangeArrowheads="1"/>
          </p:cNvPicPr>
          <p:nvPr/>
        </p:nvPicPr>
        <p:blipFill>
          <a:blip r:embed="rId5" cstate="email"/>
          <a:srcRect/>
          <a:stretch>
            <a:fillRect/>
          </a:stretch>
        </p:blipFill>
        <p:spPr bwMode="auto">
          <a:xfrm>
            <a:off x="714375" y="6072188"/>
            <a:ext cx="642938" cy="504825"/>
          </a:xfrm>
          <a:prstGeom prst="rect">
            <a:avLst/>
          </a:prstGeom>
          <a:noFill/>
          <a:ln w="9525">
            <a:noFill/>
            <a:miter lim="800000"/>
            <a:headEnd/>
            <a:tailEnd/>
          </a:ln>
        </p:spPr>
      </p:pic>
      <p:pic>
        <p:nvPicPr>
          <p:cNvPr id="14368" name="Picture 2"/>
          <p:cNvPicPr>
            <a:picLocks noChangeAspect="1" noChangeArrowheads="1"/>
          </p:cNvPicPr>
          <p:nvPr/>
        </p:nvPicPr>
        <p:blipFill>
          <a:blip r:embed="rId5" cstate="email"/>
          <a:srcRect/>
          <a:stretch>
            <a:fillRect/>
          </a:stretch>
        </p:blipFill>
        <p:spPr bwMode="auto">
          <a:xfrm>
            <a:off x="714375" y="5286375"/>
            <a:ext cx="642938" cy="504825"/>
          </a:xfrm>
          <a:prstGeom prst="rect">
            <a:avLst/>
          </a:prstGeom>
          <a:noFill/>
          <a:ln w="9525">
            <a:noFill/>
            <a:miter lim="800000"/>
            <a:headEnd/>
            <a:tailEnd/>
          </a:ln>
        </p:spPr>
      </p:pic>
      <p:pic>
        <p:nvPicPr>
          <p:cNvPr id="14369" name="Picture 2"/>
          <p:cNvPicPr>
            <a:picLocks noChangeAspect="1" noChangeArrowheads="1"/>
          </p:cNvPicPr>
          <p:nvPr/>
        </p:nvPicPr>
        <p:blipFill>
          <a:blip r:embed="rId6" cstate="email"/>
          <a:srcRect/>
          <a:stretch>
            <a:fillRect/>
          </a:stretch>
        </p:blipFill>
        <p:spPr bwMode="auto">
          <a:xfrm>
            <a:off x="3214688" y="5572125"/>
            <a:ext cx="642937" cy="504825"/>
          </a:xfrm>
          <a:prstGeom prst="rect">
            <a:avLst/>
          </a:prstGeom>
          <a:noFill/>
          <a:ln w="9525">
            <a:noFill/>
            <a:miter lim="800000"/>
            <a:headEnd/>
            <a:tailEnd/>
          </a:ln>
        </p:spPr>
      </p:pic>
      <p:cxnSp>
        <p:nvCxnSpPr>
          <p:cNvPr id="85" name="Shape 144"/>
          <p:cNvCxnSpPr>
            <a:stCxn id="82" idx="3"/>
          </p:cNvCxnSpPr>
          <p:nvPr/>
        </p:nvCxnSpPr>
        <p:spPr>
          <a:xfrm flipV="1">
            <a:off x="1357286" y="5857888"/>
            <a:ext cx="214318" cy="466731"/>
          </a:xfrm>
          <a:prstGeom prst="curvedConnector3">
            <a:avLst>
              <a:gd name="adj1" fmla="val 50000"/>
            </a:avLst>
          </a:prstGeom>
          <a:ln w="12700">
            <a:solidFill>
              <a:srgbClr val="002060"/>
            </a:solidFill>
            <a:tailEnd type="none"/>
          </a:ln>
          <a:scene3d>
            <a:camera prst="orthographicFront"/>
            <a:lightRig rig="threePt" dir="t"/>
          </a:scene3d>
          <a:sp3d extrusionH="19050" contourW="19050">
            <a:bevelT w="25400"/>
            <a:bevelB w="25400"/>
          </a:sp3d>
        </p:spPr>
        <p:style>
          <a:lnRef idx="1">
            <a:schemeClr val="accent1"/>
          </a:lnRef>
          <a:fillRef idx="0">
            <a:schemeClr val="accent1"/>
          </a:fillRef>
          <a:effectRef idx="0">
            <a:schemeClr val="accent1"/>
          </a:effectRef>
          <a:fontRef idx="minor">
            <a:schemeClr val="tx1"/>
          </a:fontRef>
        </p:style>
      </p:cxnSp>
      <p:cxnSp>
        <p:nvCxnSpPr>
          <p:cNvPr id="86" name="Shape 144"/>
          <p:cNvCxnSpPr>
            <a:stCxn id="83" idx="3"/>
          </p:cNvCxnSpPr>
          <p:nvPr/>
        </p:nvCxnSpPr>
        <p:spPr>
          <a:xfrm>
            <a:off x="1357286" y="5538801"/>
            <a:ext cx="214318" cy="319087"/>
          </a:xfrm>
          <a:prstGeom prst="curvedConnector3">
            <a:avLst>
              <a:gd name="adj1" fmla="val 50000"/>
            </a:avLst>
          </a:prstGeom>
          <a:ln w="12700">
            <a:solidFill>
              <a:srgbClr val="002060"/>
            </a:solidFill>
            <a:tailEnd type="none"/>
          </a:ln>
          <a:scene3d>
            <a:camera prst="orthographicFront"/>
            <a:lightRig rig="threePt" dir="t"/>
          </a:scene3d>
          <a:sp3d extrusionH="19050" contourW="19050">
            <a:bevelT w="25400"/>
            <a:bevelB w="25400"/>
          </a:sp3d>
        </p:spPr>
        <p:style>
          <a:lnRef idx="1">
            <a:schemeClr val="accent1"/>
          </a:lnRef>
          <a:fillRef idx="0">
            <a:schemeClr val="accent1"/>
          </a:fillRef>
          <a:effectRef idx="0">
            <a:schemeClr val="accent1"/>
          </a:effectRef>
          <a:fontRef idx="minor">
            <a:schemeClr val="tx1"/>
          </a:fontRef>
        </p:style>
      </p:cxnSp>
      <p:cxnSp>
        <p:nvCxnSpPr>
          <p:cNvPr id="87" name="Shape 144"/>
          <p:cNvCxnSpPr>
            <a:endCxn id="84" idx="1"/>
          </p:cNvCxnSpPr>
          <p:nvPr/>
        </p:nvCxnSpPr>
        <p:spPr>
          <a:xfrm flipV="1">
            <a:off x="3027341" y="5824553"/>
            <a:ext cx="187337" cy="33335"/>
          </a:xfrm>
          <a:prstGeom prst="curvedConnector3">
            <a:avLst>
              <a:gd name="adj1" fmla="val 50000"/>
            </a:avLst>
          </a:prstGeom>
          <a:ln w="12700">
            <a:solidFill>
              <a:srgbClr val="002060"/>
            </a:solidFill>
            <a:tailEnd type="none"/>
          </a:ln>
          <a:scene3d>
            <a:camera prst="orthographicFront"/>
            <a:lightRig rig="threePt" dir="t"/>
          </a:scene3d>
          <a:sp3d extrusionH="19050" contourW="19050">
            <a:bevelT w="25400"/>
            <a:bevelB w="25400"/>
          </a:sp3d>
        </p:spPr>
        <p:style>
          <a:lnRef idx="1">
            <a:schemeClr val="accent1"/>
          </a:lnRef>
          <a:fillRef idx="0">
            <a:schemeClr val="accent1"/>
          </a:fillRef>
          <a:effectRef idx="0">
            <a:schemeClr val="accent1"/>
          </a:effectRef>
          <a:fontRef idx="minor">
            <a:schemeClr val="tx1"/>
          </a:fontRef>
        </p:style>
      </p:cxnSp>
      <p:cxnSp>
        <p:nvCxnSpPr>
          <p:cNvPr id="88" name="Shape 73"/>
          <p:cNvCxnSpPr>
            <a:stCxn id="80" idx="0"/>
            <a:endCxn id="112" idx="2"/>
          </p:cNvCxnSpPr>
          <p:nvPr/>
        </p:nvCxnSpPr>
        <p:spPr>
          <a:xfrm rot="5400000" flipH="1" flipV="1">
            <a:off x="3310715" y="3775072"/>
            <a:ext cx="500075" cy="2522559"/>
          </a:xfrm>
          <a:prstGeom prst="curvedConnector3">
            <a:avLst>
              <a:gd name="adj1" fmla="val 50000"/>
            </a:avLst>
          </a:prstGeom>
          <a:ln w="38100">
            <a:solidFill>
              <a:srgbClr val="002060"/>
            </a:solidFill>
            <a:tailEnd type="none"/>
          </a:ln>
          <a:scene3d>
            <a:camera prst="orthographicFront"/>
            <a:lightRig rig="threePt" dir="t"/>
          </a:scene3d>
          <a:sp3d extrusionH="19050" contourW="19050">
            <a:bevelT w="25400"/>
            <a:bevelB w="25400"/>
          </a:sp3d>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email"/>
          <a:srcRect l="15057" t="10036" r="12888"/>
          <a:stretch>
            <a:fillRect/>
          </a:stretch>
        </p:blipFill>
        <p:spPr bwMode="auto">
          <a:xfrm>
            <a:off x="755650" y="765175"/>
            <a:ext cx="7488238" cy="5843588"/>
          </a:xfrm>
          <a:prstGeom prst="rect">
            <a:avLst/>
          </a:prstGeom>
          <a:noFill/>
          <a:ln w="9525">
            <a:noFill/>
            <a:miter lim="800000"/>
            <a:headEnd/>
            <a:tailEnd/>
          </a:ln>
        </p:spPr>
      </p:pic>
      <p:sp>
        <p:nvSpPr>
          <p:cNvPr id="15363" name="Rectangle 1112"/>
          <p:cNvSpPr>
            <a:spLocks noChangeArrowheads="1"/>
          </p:cNvSpPr>
          <p:nvPr/>
        </p:nvSpPr>
        <p:spPr bwMode="auto">
          <a:xfrm>
            <a:off x="287338" y="214313"/>
            <a:ext cx="5868987" cy="400050"/>
          </a:xfrm>
          <a:prstGeom prst="rect">
            <a:avLst/>
          </a:prstGeom>
          <a:noFill/>
          <a:ln w="9525">
            <a:noFill/>
            <a:miter lim="800000"/>
            <a:headEnd/>
            <a:tailEnd/>
          </a:ln>
        </p:spPr>
        <p:txBody>
          <a:bodyPr>
            <a:spAutoFit/>
          </a:bodyPr>
          <a:lstStyle/>
          <a:p>
            <a:r>
              <a:rPr lang="ru-RU" sz="2000" b="1"/>
              <a:t>Проект </a:t>
            </a:r>
            <a:r>
              <a:rPr lang="en-US" sz="2000" b="1"/>
              <a:t>Synapse PACS </a:t>
            </a:r>
            <a:r>
              <a:rPr lang="ru-RU" sz="2000" b="1"/>
              <a:t>в МЗ Чили</a:t>
            </a:r>
            <a:endParaRPr lang="it-IT" sz="2000" b="1"/>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email"/>
          <a:srcRect l="15057" t="10036" r="12888"/>
          <a:stretch>
            <a:fillRect/>
          </a:stretch>
        </p:blipFill>
        <p:spPr bwMode="auto">
          <a:xfrm>
            <a:off x="971550" y="908050"/>
            <a:ext cx="7345363" cy="5732463"/>
          </a:xfrm>
          <a:prstGeom prst="rect">
            <a:avLst/>
          </a:prstGeom>
          <a:noFill/>
          <a:ln w="9525">
            <a:noFill/>
            <a:miter lim="800000"/>
            <a:headEnd/>
            <a:tailEnd/>
          </a:ln>
        </p:spPr>
      </p:pic>
      <p:sp>
        <p:nvSpPr>
          <p:cNvPr id="16387" name="Rectangle 1112"/>
          <p:cNvSpPr>
            <a:spLocks noChangeArrowheads="1"/>
          </p:cNvSpPr>
          <p:nvPr/>
        </p:nvSpPr>
        <p:spPr bwMode="auto">
          <a:xfrm>
            <a:off x="287338" y="214313"/>
            <a:ext cx="5868987" cy="400050"/>
          </a:xfrm>
          <a:prstGeom prst="rect">
            <a:avLst/>
          </a:prstGeom>
          <a:noFill/>
          <a:ln w="9525">
            <a:noFill/>
            <a:miter lim="800000"/>
            <a:headEnd/>
            <a:tailEnd/>
          </a:ln>
        </p:spPr>
        <p:txBody>
          <a:bodyPr>
            <a:spAutoFit/>
          </a:bodyPr>
          <a:lstStyle/>
          <a:p>
            <a:r>
              <a:rPr lang="ru-RU" sz="2000" b="1"/>
              <a:t>Проект </a:t>
            </a:r>
            <a:r>
              <a:rPr lang="en-US" sz="2000" b="1"/>
              <a:t>Synapse PACS </a:t>
            </a:r>
            <a:r>
              <a:rPr lang="ru-RU" sz="2000" b="1"/>
              <a:t>в МЗ Чили</a:t>
            </a:r>
            <a:endParaRPr lang="it-IT" sz="2000" b="1"/>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p:cNvPicPr>
            <a:picLocks noChangeAspect="1" noChangeArrowheads="1"/>
          </p:cNvPicPr>
          <p:nvPr/>
        </p:nvPicPr>
        <p:blipFill>
          <a:blip r:embed="rId3" cstate="email"/>
          <a:srcRect/>
          <a:stretch>
            <a:fillRect/>
          </a:stretch>
        </p:blipFill>
        <p:spPr bwMode="auto">
          <a:xfrm>
            <a:off x="395288" y="981075"/>
            <a:ext cx="8318500" cy="5665788"/>
          </a:xfrm>
          <a:prstGeom prst="rect">
            <a:avLst/>
          </a:prstGeom>
          <a:noFill/>
          <a:ln w="9525">
            <a:noFill/>
            <a:miter lim="800000"/>
            <a:headEnd/>
            <a:tailEnd/>
          </a:ln>
        </p:spPr>
      </p:pic>
      <p:sp>
        <p:nvSpPr>
          <p:cNvPr id="17411" name="Title 1"/>
          <p:cNvSpPr>
            <a:spLocks noGrp="1"/>
          </p:cNvSpPr>
          <p:nvPr>
            <p:ph type="title"/>
          </p:nvPr>
        </p:nvSpPr>
        <p:spPr bwMode="auto">
          <a:xfrm>
            <a:off x="468313" y="260350"/>
            <a:ext cx="8135937" cy="461963"/>
          </a:xfrm>
          <a:noFill/>
          <a:ln>
            <a:miter lim="800000"/>
            <a:headEnd/>
            <a:tailEnd/>
          </a:ln>
        </p:spPr>
        <p:txBody>
          <a:bodyPr vert="horz" wrap="square" lIns="91440" tIns="45720" rIns="91440" bIns="45720" numCol="1" anchor="t" anchorCtr="0" compatLnSpc="1">
            <a:prstTxWarp prst="textNoShape">
              <a:avLst/>
            </a:prstTxWarp>
          </a:bodyPr>
          <a:lstStyle/>
          <a:p>
            <a:pPr algn="l"/>
            <a:r>
              <a:rPr lang="ru-RU" altLang="ja-JP" sz="2000" b="1" smtClean="0">
                <a:solidFill>
                  <a:schemeClr val="tx1"/>
                </a:solidFill>
                <a:latin typeface="Arial" pitchFamily="34" charset="0"/>
              </a:rPr>
              <a:t>Пример архитектуры </a:t>
            </a:r>
            <a:r>
              <a:rPr lang="en-US" altLang="ja-JP" sz="2000" b="1" smtClean="0">
                <a:solidFill>
                  <a:schemeClr val="tx1"/>
                </a:solidFill>
                <a:latin typeface="Arial" pitchFamily="34" charset="0"/>
                <a:ea typeface="MS PGothic" pitchFamily="34" charset="-128"/>
              </a:rPr>
              <a:t>Synapse</a:t>
            </a:r>
            <a:r>
              <a:rPr lang="ru-RU" altLang="ja-JP" sz="2000" b="1" smtClean="0">
                <a:solidFill>
                  <a:schemeClr val="tx1"/>
                </a:solidFill>
                <a:latin typeface="Arial" pitchFamily="34" charset="0"/>
                <a:ea typeface="MS PGothic" pitchFamily="34" charset="-128"/>
              </a:rPr>
              <a:t> </a:t>
            </a:r>
            <a:r>
              <a:rPr lang="en-US" altLang="ja-JP" sz="2000" b="1" smtClean="0">
                <a:solidFill>
                  <a:schemeClr val="tx1"/>
                </a:solidFill>
                <a:latin typeface="Arial" pitchFamily="34" charset="0"/>
                <a:ea typeface="MS PGothic" pitchFamily="34" charset="-128"/>
              </a:rPr>
              <a:t>PACS</a:t>
            </a:r>
            <a:br>
              <a:rPr lang="en-US" altLang="ja-JP" sz="2000" b="1" smtClean="0">
                <a:solidFill>
                  <a:schemeClr val="tx1"/>
                </a:solidFill>
                <a:latin typeface="Arial" pitchFamily="34" charset="0"/>
                <a:ea typeface="MS PGothic" pitchFamily="34" charset="-128"/>
              </a:rPr>
            </a:br>
            <a:r>
              <a:rPr lang="en-US" altLang="ja-JP" sz="2000" b="1" smtClean="0">
                <a:solidFill>
                  <a:schemeClr val="tx1"/>
                </a:solidFill>
                <a:latin typeface="Arial" pitchFamily="34" charset="0"/>
                <a:ea typeface="MS PGothic" pitchFamily="34" charset="-128"/>
              </a:rPr>
              <a:t> </a:t>
            </a:r>
            <a:r>
              <a:rPr lang="ru-RU" altLang="ja-JP" sz="2000" b="1" smtClean="0">
                <a:solidFill>
                  <a:schemeClr val="tx1"/>
                </a:solidFill>
                <a:latin typeface="Arial" pitchFamily="34" charset="0"/>
              </a:rPr>
              <a:t>для сети ЛПУ: канал 3Мбит/с</a:t>
            </a: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idx="4294967295"/>
          </p:nvPr>
        </p:nvSpPr>
        <p:spPr bwMode="auto">
          <a:xfrm>
            <a:off x="323850" y="188913"/>
            <a:ext cx="8001000" cy="649287"/>
          </a:xfrm>
          <a:prstGeom prst="rect">
            <a:avLst/>
          </a:prstGeom>
          <a:noFill/>
          <a:ln>
            <a:miter lim="800000"/>
            <a:headEnd/>
            <a:tailEnd/>
          </a:ln>
        </p:spPr>
        <p:txBody>
          <a:bodyPr/>
          <a:lstStyle/>
          <a:p>
            <a:pPr algn="l"/>
            <a:r>
              <a:rPr lang="ru-RU" altLang="ja-JP" sz="2000" b="1" smtClean="0">
                <a:solidFill>
                  <a:schemeClr val="tx1"/>
                </a:solidFill>
              </a:rPr>
              <a:t>Виртуальная архитектура </a:t>
            </a:r>
            <a:r>
              <a:rPr lang="en-US" altLang="ja-JP" sz="2000" b="1" smtClean="0">
                <a:solidFill>
                  <a:schemeClr val="tx1"/>
                </a:solidFill>
                <a:ea typeface="MS PGothic" pitchFamily="34" charset="-128"/>
              </a:rPr>
              <a:t>Synapse</a:t>
            </a:r>
            <a:r>
              <a:rPr lang="ru-RU" altLang="ja-JP" sz="2000" b="1" smtClean="0">
                <a:solidFill>
                  <a:schemeClr val="tx1"/>
                </a:solidFill>
              </a:rPr>
              <a:t>:</a:t>
            </a:r>
            <a:br>
              <a:rPr lang="ru-RU" altLang="ja-JP" sz="2000" b="1" smtClean="0">
                <a:solidFill>
                  <a:schemeClr val="tx1"/>
                </a:solidFill>
              </a:rPr>
            </a:br>
            <a:r>
              <a:rPr lang="ru-RU" altLang="ja-JP" sz="2000" b="1" smtClean="0">
                <a:solidFill>
                  <a:schemeClr val="tx1"/>
                </a:solidFill>
              </a:rPr>
              <a:t>полная совместимость с </a:t>
            </a:r>
            <a:r>
              <a:rPr lang="en-US" altLang="ja-JP" sz="2000" b="1" smtClean="0">
                <a:solidFill>
                  <a:schemeClr val="tx1"/>
                </a:solidFill>
                <a:ea typeface="MS PGothic" pitchFamily="34" charset="-128"/>
              </a:rPr>
              <a:t>VMware</a:t>
            </a:r>
            <a:br>
              <a:rPr lang="en-US" altLang="ja-JP" sz="2000" b="1" smtClean="0">
                <a:solidFill>
                  <a:schemeClr val="tx1"/>
                </a:solidFill>
                <a:ea typeface="MS PGothic" pitchFamily="34" charset="-128"/>
              </a:rPr>
            </a:br>
            <a:endParaRPr lang="en-US" altLang="ja-JP" sz="2000" b="1" smtClean="0">
              <a:solidFill>
                <a:schemeClr val="tx1"/>
              </a:solidFill>
              <a:ea typeface="MS PGothic" pitchFamily="34" charset="-128"/>
            </a:endParaRPr>
          </a:p>
        </p:txBody>
      </p:sp>
      <p:pic>
        <p:nvPicPr>
          <p:cNvPr id="4" name="Picture 3" descr="VM7.jpg"/>
          <p:cNvPicPr>
            <a:picLocks noChangeAspect="1"/>
          </p:cNvPicPr>
          <p:nvPr/>
        </p:nvPicPr>
        <p:blipFill>
          <a:blip r:embed="rId3" cstate="email"/>
          <a:srcRect/>
          <a:stretch>
            <a:fillRect/>
          </a:stretch>
        </p:blipFill>
        <p:spPr bwMode="auto">
          <a:xfrm>
            <a:off x="1547813" y="981075"/>
            <a:ext cx="4535487" cy="2708275"/>
          </a:xfrm>
          <a:prstGeom prst="rect">
            <a:avLst/>
          </a:prstGeom>
          <a:noFill/>
          <a:ln w="9525">
            <a:noFill/>
            <a:miter lim="800000"/>
            <a:headEnd/>
            <a:tailEnd/>
          </a:ln>
        </p:spPr>
      </p:pic>
      <p:pic>
        <p:nvPicPr>
          <p:cNvPr id="5" name="Picture 4" descr="Enterprsevm.jpg"/>
          <p:cNvPicPr>
            <a:picLocks noChangeAspect="1"/>
          </p:cNvPicPr>
          <p:nvPr/>
        </p:nvPicPr>
        <p:blipFill>
          <a:blip r:embed="rId4" cstate="email"/>
          <a:srcRect/>
          <a:stretch>
            <a:fillRect/>
          </a:stretch>
        </p:blipFill>
        <p:spPr bwMode="auto">
          <a:xfrm>
            <a:off x="1908175" y="3716338"/>
            <a:ext cx="3959225" cy="2878137"/>
          </a:xfrm>
          <a:prstGeom prst="rect">
            <a:avLst/>
          </a:prstGeom>
          <a:noFill/>
          <a:ln w="9525">
            <a:noFill/>
            <a:miter lim="800000"/>
            <a:headEnd/>
            <a:tailEnd/>
          </a:ln>
        </p:spPr>
      </p:pic>
      <p:pic>
        <p:nvPicPr>
          <p:cNvPr id="6" name="Picture 5" descr="arch.png"/>
          <p:cNvPicPr>
            <a:picLocks noChangeAspect="1"/>
          </p:cNvPicPr>
          <p:nvPr/>
        </p:nvPicPr>
        <p:blipFill>
          <a:blip r:embed="rId5" cstate="email"/>
          <a:srcRect/>
          <a:stretch>
            <a:fillRect/>
          </a:stretch>
        </p:blipFill>
        <p:spPr bwMode="auto">
          <a:xfrm>
            <a:off x="6084168" y="980728"/>
            <a:ext cx="2267744" cy="2131888"/>
          </a:xfrm>
          <a:prstGeom prst="roundRect">
            <a:avLst>
              <a:gd name="adj" fmla="val 8594"/>
            </a:avLst>
          </a:prstGeom>
          <a:solidFill>
            <a:srgbClr val="FFFFFF">
              <a:shade val="85000"/>
            </a:srgbClr>
          </a:solidFill>
          <a:ln>
            <a:noFill/>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nodeType="clickEffect">
                                  <p:stCondLst>
                                    <p:cond delay="0"/>
                                  </p:stCondLst>
                                  <p:childTnLst>
                                    <p:anim calcmode="lin" valueType="num">
                                      <p:cBhvr additive="base">
                                        <p:cTn id="16" dur="500"/>
                                        <p:tgtEl>
                                          <p:spTgt spid="5"/>
                                        </p:tgtEl>
                                        <p:attrNameLst>
                                          <p:attrName>ppt_x</p:attrName>
                                        </p:attrNameLst>
                                      </p:cBhvr>
                                      <p:tavLst>
                                        <p:tav tm="0">
                                          <p:val>
                                            <p:strVal val="ppt_x"/>
                                          </p:val>
                                        </p:tav>
                                        <p:tav tm="100000">
                                          <p:val>
                                            <p:strVal val="ppt_x"/>
                                          </p:val>
                                        </p:tav>
                                      </p:tavLst>
                                    </p:anim>
                                    <p:anim calcmode="lin" valueType="num">
                                      <p:cBhvr additive="base">
                                        <p:cTn id="17" dur="500"/>
                                        <p:tgtEl>
                                          <p:spTgt spid="5"/>
                                        </p:tgtEl>
                                        <p:attrNameLst>
                                          <p:attrName>ppt_y</p:attrName>
                                        </p:attrNameLst>
                                      </p:cBhvr>
                                      <p:tavLst>
                                        <p:tav tm="0">
                                          <p:val>
                                            <p:strVal val="ppt_y"/>
                                          </p:val>
                                        </p:tav>
                                        <p:tav tm="100000">
                                          <p:val>
                                            <p:strVal val="1+ppt_h/2"/>
                                          </p:val>
                                        </p:tav>
                                      </p:tavLst>
                                    </p:anim>
                                    <p:set>
                                      <p:cBhvr>
                                        <p:cTn id="18" dur="1" fill="hold">
                                          <p:stCondLst>
                                            <p:cond delay="499"/>
                                          </p:stCondLst>
                                        </p:cTn>
                                        <p:tgtEl>
                                          <p:spTgt spid="5"/>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3636963" y="2492375"/>
            <a:ext cx="2159000" cy="33115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33794" name="AutoShape 3"/>
          <p:cNvSpPr>
            <a:spLocks noChangeArrowheads="1"/>
          </p:cNvSpPr>
          <p:nvPr/>
        </p:nvSpPr>
        <p:spPr bwMode="auto">
          <a:xfrm>
            <a:off x="6516688" y="5805488"/>
            <a:ext cx="1112837" cy="360362"/>
          </a:xfrm>
          <a:prstGeom prst="cube">
            <a:avLst>
              <a:gd name="adj" fmla="val 25000"/>
            </a:avLst>
          </a:prstGeom>
          <a:solidFill>
            <a:srgbClr val="B2B2B2"/>
          </a:solidFill>
          <a:ln w="9525">
            <a:solidFill>
              <a:schemeClr val="tx1"/>
            </a:solidFill>
            <a:miter lim="800000"/>
            <a:headEnd/>
            <a:tailEnd/>
          </a:ln>
        </p:spPr>
        <p:txBody>
          <a:bodyPr wrap="none" anchor="ctr"/>
          <a:lstStyle/>
          <a:p>
            <a:pPr algn="ctr" eaLnBrk="0" hangingPunct="0"/>
            <a:r>
              <a:rPr lang="ru-RU" sz="1200" b="1">
                <a:latin typeface="Verdana" pitchFamily="34" charset="0"/>
              </a:rPr>
              <a:t>Архив</a:t>
            </a:r>
            <a:endParaRPr lang="en-US" sz="1200" b="1">
              <a:latin typeface="Verdana" pitchFamily="34" charset="0"/>
            </a:endParaRPr>
          </a:p>
        </p:txBody>
      </p:sp>
      <p:grpSp>
        <p:nvGrpSpPr>
          <p:cNvPr id="2" name="Group 4"/>
          <p:cNvGrpSpPr>
            <a:grpSpLocks/>
          </p:cNvGrpSpPr>
          <p:nvPr/>
        </p:nvGrpSpPr>
        <p:grpSpPr bwMode="auto">
          <a:xfrm>
            <a:off x="3924300" y="3500438"/>
            <a:ext cx="1560513" cy="1987550"/>
            <a:chOff x="1253" y="2748"/>
            <a:chExt cx="796" cy="1400"/>
          </a:xfrm>
        </p:grpSpPr>
        <p:sp>
          <p:nvSpPr>
            <p:cNvPr id="19485" name="AutoShape 5"/>
            <p:cNvSpPr>
              <a:spLocks noChangeArrowheads="1"/>
            </p:cNvSpPr>
            <p:nvPr/>
          </p:nvSpPr>
          <p:spPr bwMode="auto">
            <a:xfrm>
              <a:off x="1253" y="3782"/>
              <a:ext cx="796" cy="366"/>
            </a:xfrm>
            <a:prstGeom prst="cube">
              <a:avLst>
                <a:gd name="adj" fmla="val 25000"/>
              </a:avLst>
            </a:prstGeom>
            <a:solidFill>
              <a:srgbClr val="B2B2B2"/>
            </a:solidFill>
            <a:ln w="9525">
              <a:solidFill>
                <a:schemeClr val="tx1"/>
              </a:solidFill>
              <a:miter lim="800000"/>
              <a:headEnd/>
              <a:tailEnd/>
            </a:ln>
          </p:spPr>
          <p:txBody>
            <a:bodyPr wrap="none" anchor="ctr"/>
            <a:lstStyle/>
            <a:p>
              <a:pPr algn="ctr" eaLnBrk="0" hangingPunct="0"/>
              <a:r>
                <a:rPr lang="ru-RU" sz="1200">
                  <a:latin typeface="Verdana" pitchFamily="34" charset="0"/>
                </a:rPr>
                <a:t>Тест-сервер</a:t>
              </a:r>
              <a:endParaRPr lang="en-US" sz="1200">
                <a:latin typeface="Verdana" pitchFamily="34" charset="0"/>
              </a:endParaRPr>
            </a:p>
          </p:txBody>
        </p:sp>
        <p:sp>
          <p:nvSpPr>
            <p:cNvPr id="19486" name="Rectangle 6"/>
            <p:cNvSpPr>
              <a:spLocks noChangeArrowheads="1"/>
            </p:cNvSpPr>
            <p:nvPr/>
          </p:nvSpPr>
          <p:spPr bwMode="auto">
            <a:xfrm>
              <a:off x="1290" y="2748"/>
              <a:ext cx="2" cy="9"/>
            </a:xfrm>
            <a:prstGeom prst="rect">
              <a:avLst/>
            </a:prstGeom>
            <a:solidFill>
              <a:srgbClr val="3D5959"/>
            </a:solidFill>
            <a:ln w="9525">
              <a:noFill/>
              <a:miter lim="800000"/>
              <a:headEnd/>
              <a:tailEnd/>
            </a:ln>
          </p:spPr>
          <p:txBody>
            <a:bodyPr/>
            <a:lstStyle/>
            <a:p>
              <a:pPr algn="ctr" eaLnBrk="0" hangingPunct="0">
                <a:lnSpc>
                  <a:spcPct val="65000"/>
                </a:lnSpc>
                <a:spcBef>
                  <a:spcPct val="35000"/>
                </a:spcBef>
              </a:pPr>
              <a:endParaRPr lang="it-IT" sz="1900">
                <a:latin typeface="Comic Sans MS" pitchFamily="66" charset="0"/>
              </a:endParaRPr>
            </a:p>
          </p:txBody>
        </p:sp>
      </p:grpSp>
      <p:sp>
        <p:nvSpPr>
          <p:cNvPr id="19461" name="Text Box 12"/>
          <p:cNvSpPr txBox="1">
            <a:spLocks noChangeArrowheads="1"/>
          </p:cNvSpPr>
          <p:nvPr/>
        </p:nvSpPr>
        <p:spPr bwMode="auto">
          <a:xfrm>
            <a:off x="323850" y="1196975"/>
            <a:ext cx="7705725" cy="523875"/>
          </a:xfrm>
          <a:prstGeom prst="rect">
            <a:avLst/>
          </a:prstGeom>
          <a:noFill/>
          <a:ln w="9525">
            <a:noFill/>
            <a:miter lim="800000"/>
            <a:headEnd/>
            <a:tailEnd/>
          </a:ln>
        </p:spPr>
        <p:txBody>
          <a:bodyPr>
            <a:spAutoFit/>
          </a:bodyPr>
          <a:lstStyle/>
          <a:p>
            <a:r>
              <a:rPr lang="en-US" altLang="ja-JP" sz="1400" b="1">
                <a:ea typeface="MS PGothic" pitchFamily="34" charset="-128"/>
              </a:rPr>
              <a:t>PACS Synapse</a:t>
            </a:r>
            <a:r>
              <a:rPr lang="ru-RU" altLang="ja-JP" sz="1400" b="1"/>
              <a:t> – легко масштабируемая система, которая будет расширяться вместе с ростом потребностей ЛПУ и отделения радиологии</a:t>
            </a:r>
            <a:endParaRPr lang="ru-RU" sz="1400" b="1"/>
          </a:p>
        </p:txBody>
      </p:sp>
      <p:pic>
        <p:nvPicPr>
          <p:cNvPr id="33797" name="Picture 74"/>
          <p:cNvPicPr>
            <a:picLocks noChangeAspect="1" noChangeArrowheads="1"/>
          </p:cNvPicPr>
          <p:nvPr/>
        </p:nvPicPr>
        <p:blipFill>
          <a:blip r:embed="rId2" cstate="email"/>
          <a:srcRect/>
          <a:stretch>
            <a:fillRect/>
          </a:stretch>
        </p:blipFill>
        <p:spPr bwMode="auto">
          <a:xfrm>
            <a:off x="6732588" y="4365625"/>
            <a:ext cx="792162" cy="1443038"/>
          </a:xfrm>
          <a:prstGeom prst="rect">
            <a:avLst/>
          </a:prstGeom>
          <a:noFill/>
          <a:ln w="9525">
            <a:noFill/>
            <a:miter lim="800000"/>
            <a:headEnd/>
            <a:tailEnd/>
          </a:ln>
        </p:spPr>
      </p:pic>
      <p:grpSp>
        <p:nvGrpSpPr>
          <p:cNvPr id="19463" name="Группа 984"/>
          <p:cNvGrpSpPr>
            <a:grpSpLocks/>
          </p:cNvGrpSpPr>
          <p:nvPr/>
        </p:nvGrpSpPr>
        <p:grpSpPr bwMode="auto">
          <a:xfrm>
            <a:off x="684213" y="3860800"/>
            <a:ext cx="1911350" cy="969963"/>
            <a:chOff x="3740620" y="4005064"/>
            <a:chExt cx="1295400" cy="609600"/>
          </a:xfrm>
        </p:grpSpPr>
        <p:pic>
          <p:nvPicPr>
            <p:cNvPr id="19482" name="Picture 41" descr="Dell Precision T5400"/>
            <p:cNvPicPr>
              <a:picLocks noChangeAspect="1" noChangeArrowheads="1"/>
            </p:cNvPicPr>
            <p:nvPr/>
          </p:nvPicPr>
          <p:blipFill>
            <a:blip r:embed="rId3" cstate="email"/>
            <a:srcRect/>
            <a:stretch>
              <a:fillRect/>
            </a:stretch>
          </p:blipFill>
          <p:spPr bwMode="auto">
            <a:xfrm>
              <a:off x="4499992" y="4005064"/>
              <a:ext cx="536028" cy="609600"/>
            </a:xfrm>
            <a:prstGeom prst="rect">
              <a:avLst/>
            </a:prstGeom>
            <a:noFill/>
            <a:ln w="9525">
              <a:noFill/>
              <a:miter lim="800000"/>
              <a:headEnd/>
              <a:tailEnd/>
            </a:ln>
          </p:spPr>
        </p:pic>
        <p:pic>
          <p:nvPicPr>
            <p:cNvPr id="19483" name="Picture 43" descr="Eizo 1910 front"/>
            <p:cNvPicPr>
              <a:picLocks noChangeAspect="1" noChangeArrowheads="1"/>
            </p:cNvPicPr>
            <p:nvPr/>
          </p:nvPicPr>
          <p:blipFill>
            <a:blip r:embed="rId4" cstate="email"/>
            <a:srcRect/>
            <a:stretch>
              <a:fillRect/>
            </a:stretch>
          </p:blipFill>
          <p:spPr bwMode="auto">
            <a:xfrm>
              <a:off x="3740620" y="4278114"/>
              <a:ext cx="280112" cy="329142"/>
            </a:xfrm>
            <a:prstGeom prst="rect">
              <a:avLst/>
            </a:prstGeom>
            <a:noFill/>
            <a:ln w="9525">
              <a:noFill/>
              <a:miter lim="800000"/>
              <a:headEnd/>
              <a:tailEnd/>
            </a:ln>
          </p:spPr>
        </p:pic>
        <p:pic>
          <p:nvPicPr>
            <p:cNvPr id="19484" name="Picture 44" descr="Eizo Dual 2MP"/>
            <p:cNvPicPr>
              <a:picLocks noChangeAspect="1" noChangeArrowheads="1"/>
            </p:cNvPicPr>
            <p:nvPr/>
          </p:nvPicPr>
          <p:blipFill>
            <a:blip r:embed="rId5" cstate="email"/>
            <a:srcRect/>
            <a:stretch>
              <a:fillRect/>
            </a:stretch>
          </p:blipFill>
          <p:spPr bwMode="auto">
            <a:xfrm>
              <a:off x="4039344" y="4157464"/>
              <a:ext cx="549986" cy="448734"/>
            </a:xfrm>
            <a:prstGeom prst="rect">
              <a:avLst/>
            </a:prstGeom>
            <a:noFill/>
            <a:ln w="9525">
              <a:noFill/>
              <a:miter lim="800000"/>
              <a:headEnd/>
              <a:tailEnd/>
            </a:ln>
          </p:spPr>
        </p:pic>
      </p:grpSp>
      <p:pic>
        <p:nvPicPr>
          <p:cNvPr id="33800" name="Picture 52"/>
          <p:cNvPicPr>
            <a:picLocks noChangeAspect="1" noChangeArrowheads="1"/>
          </p:cNvPicPr>
          <p:nvPr/>
        </p:nvPicPr>
        <p:blipFill>
          <a:blip r:embed="rId6" cstate="email"/>
          <a:srcRect/>
          <a:stretch>
            <a:fillRect/>
          </a:stretch>
        </p:blipFill>
        <p:spPr bwMode="auto">
          <a:xfrm>
            <a:off x="611188" y="5084763"/>
            <a:ext cx="914400" cy="692150"/>
          </a:xfrm>
          <a:prstGeom prst="rect">
            <a:avLst/>
          </a:prstGeom>
          <a:noFill/>
          <a:ln w="9525">
            <a:noFill/>
            <a:miter lim="800000"/>
            <a:headEnd/>
            <a:tailEnd/>
          </a:ln>
        </p:spPr>
      </p:pic>
      <p:pic>
        <p:nvPicPr>
          <p:cNvPr id="33801" name="Picture 52"/>
          <p:cNvPicPr>
            <a:picLocks noChangeAspect="1" noChangeArrowheads="1"/>
          </p:cNvPicPr>
          <p:nvPr/>
        </p:nvPicPr>
        <p:blipFill>
          <a:blip r:embed="rId6" cstate="email"/>
          <a:srcRect/>
          <a:stretch>
            <a:fillRect/>
          </a:stretch>
        </p:blipFill>
        <p:spPr bwMode="auto">
          <a:xfrm>
            <a:off x="1835150" y="5084763"/>
            <a:ext cx="914400" cy="693737"/>
          </a:xfrm>
          <a:prstGeom prst="rect">
            <a:avLst/>
          </a:prstGeom>
          <a:noFill/>
          <a:ln w="9525">
            <a:noFill/>
            <a:miter lim="800000"/>
            <a:headEnd/>
            <a:tailEnd/>
          </a:ln>
        </p:spPr>
      </p:pic>
      <p:pic>
        <p:nvPicPr>
          <p:cNvPr id="19466" name="Picture 62" descr="S1910"/>
          <p:cNvPicPr>
            <a:picLocks noChangeAspect="1" noChangeArrowheads="1"/>
          </p:cNvPicPr>
          <p:nvPr/>
        </p:nvPicPr>
        <p:blipFill>
          <a:blip r:embed="rId7" cstate="email"/>
          <a:srcRect/>
          <a:stretch>
            <a:fillRect/>
          </a:stretch>
        </p:blipFill>
        <p:spPr bwMode="auto">
          <a:xfrm>
            <a:off x="4427538" y="1773238"/>
            <a:ext cx="471487" cy="723900"/>
          </a:xfrm>
          <a:prstGeom prst="rect">
            <a:avLst/>
          </a:prstGeom>
          <a:noFill/>
          <a:ln w="9525">
            <a:noFill/>
            <a:miter lim="800000"/>
            <a:headEnd/>
            <a:tailEnd/>
          </a:ln>
        </p:spPr>
      </p:pic>
      <p:pic>
        <p:nvPicPr>
          <p:cNvPr id="19467" name="Picture 68" descr="Dell R900"/>
          <p:cNvPicPr>
            <a:picLocks noChangeAspect="1" noChangeArrowheads="1"/>
          </p:cNvPicPr>
          <p:nvPr/>
        </p:nvPicPr>
        <p:blipFill>
          <a:blip r:embed="rId8" cstate="email"/>
          <a:srcRect/>
          <a:stretch>
            <a:fillRect/>
          </a:stretch>
        </p:blipFill>
        <p:spPr bwMode="auto">
          <a:xfrm>
            <a:off x="4140200" y="2636838"/>
            <a:ext cx="1152525" cy="431800"/>
          </a:xfrm>
          <a:prstGeom prst="rect">
            <a:avLst/>
          </a:prstGeom>
          <a:noFill/>
          <a:ln w="9525">
            <a:noFill/>
            <a:miter lim="800000"/>
            <a:headEnd/>
            <a:tailEnd/>
          </a:ln>
        </p:spPr>
      </p:pic>
      <p:pic>
        <p:nvPicPr>
          <p:cNvPr id="33804" name="Picture 68" descr="Dell R900"/>
          <p:cNvPicPr>
            <a:picLocks noChangeAspect="1" noChangeArrowheads="1"/>
          </p:cNvPicPr>
          <p:nvPr/>
        </p:nvPicPr>
        <p:blipFill>
          <a:blip r:embed="rId8" cstate="email"/>
          <a:srcRect/>
          <a:stretch>
            <a:fillRect/>
          </a:stretch>
        </p:blipFill>
        <p:spPr bwMode="auto">
          <a:xfrm>
            <a:off x="4140200" y="3068638"/>
            <a:ext cx="1152525" cy="433387"/>
          </a:xfrm>
          <a:prstGeom prst="rect">
            <a:avLst/>
          </a:prstGeom>
          <a:noFill/>
          <a:ln w="9525">
            <a:noFill/>
            <a:miter lim="800000"/>
            <a:headEnd/>
            <a:tailEnd/>
          </a:ln>
        </p:spPr>
      </p:pic>
      <p:pic>
        <p:nvPicPr>
          <p:cNvPr id="33805" name="Picture 68" descr="Dell R900"/>
          <p:cNvPicPr>
            <a:picLocks noChangeAspect="1" noChangeArrowheads="1"/>
          </p:cNvPicPr>
          <p:nvPr/>
        </p:nvPicPr>
        <p:blipFill>
          <a:blip r:embed="rId8" cstate="email"/>
          <a:srcRect/>
          <a:stretch>
            <a:fillRect/>
          </a:stretch>
        </p:blipFill>
        <p:spPr bwMode="auto">
          <a:xfrm>
            <a:off x="4140200" y="3500438"/>
            <a:ext cx="1152525" cy="433387"/>
          </a:xfrm>
          <a:prstGeom prst="rect">
            <a:avLst/>
          </a:prstGeom>
          <a:noFill/>
          <a:ln w="9525">
            <a:noFill/>
            <a:miter lim="800000"/>
            <a:headEnd/>
            <a:tailEnd/>
          </a:ln>
        </p:spPr>
      </p:pic>
      <p:pic>
        <p:nvPicPr>
          <p:cNvPr id="33806" name="Picture 68" descr="Dell R900"/>
          <p:cNvPicPr>
            <a:picLocks noChangeAspect="1" noChangeArrowheads="1"/>
          </p:cNvPicPr>
          <p:nvPr/>
        </p:nvPicPr>
        <p:blipFill>
          <a:blip r:embed="rId9" cstate="email"/>
          <a:srcRect/>
          <a:stretch>
            <a:fillRect/>
          </a:stretch>
        </p:blipFill>
        <p:spPr bwMode="auto">
          <a:xfrm>
            <a:off x="4140200" y="4508500"/>
            <a:ext cx="1152525" cy="433388"/>
          </a:xfrm>
          <a:prstGeom prst="rect">
            <a:avLst/>
          </a:prstGeom>
          <a:noFill/>
          <a:ln w="9525">
            <a:noFill/>
            <a:miter lim="800000"/>
            <a:headEnd/>
            <a:tailEnd/>
          </a:ln>
        </p:spPr>
      </p:pic>
      <p:sp>
        <p:nvSpPr>
          <p:cNvPr id="33807" name="AutoShape 5"/>
          <p:cNvSpPr>
            <a:spLocks noChangeArrowheads="1"/>
          </p:cNvSpPr>
          <p:nvPr/>
        </p:nvSpPr>
        <p:spPr bwMode="auto">
          <a:xfrm>
            <a:off x="3924300" y="3932238"/>
            <a:ext cx="1562100" cy="546100"/>
          </a:xfrm>
          <a:prstGeom prst="cube">
            <a:avLst>
              <a:gd name="adj" fmla="val 25000"/>
            </a:avLst>
          </a:prstGeom>
          <a:solidFill>
            <a:srgbClr val="B2B2B2"/>
          </a:solidFill>
          <a:ln w="9525">
            <a:solidFill>
              <a:schemeClr val="tx1"/>
            </a:solidFill>
            <a:miter lim="800000"/>
            <a:headEnd/>
            <a:tailEnd/>
          </a:ln>
        </p:spPr>
        <p:txBody>
          <a:bodyPr wrap="none" anchor="ctr"/>
          <a:lstStyle/>
          <a:p>
            <a:pPr algn="ctr" eaLnBrk="0" hangingPunct="0"/>
            <a:r>
              <a:rPr lang="ru-RU" sz="1200">
                <a:latin typeface="Verdana" pitchFamily="34" charset="0"/>
              </a:rPr>
              <a:t>Сервер</a:t>
            </a:r>
            <a:r>
              <a:rPr lang="en-US" sz="1200">
                <a:latin typeface="Verdana" pitchFamily="34" charset="0"/>
              </a:rPr>
              <a:t> &amp; RAID</a:t>
            </a:r>
          </a:p>
        </p:txBody>
      </p:sp>
      <p:sp>
        <p:nvSpPr>
          <p:cNvPr id="29" name="AutoShape 987"/>
          <p:cNvSpPr>
            <a:spLocks noChangeArrowheads="1"/>
          </p:cNvSpPr>
          <p:nvPr/>
        </p:nvSpPr>
        <p:spPr bwMode="auto">
          <a:xfrm>
            <a:off x="6300788" y="2708275"/>
            <a:ext cx="1655762" cy="796925"/>
          </a:xfrm>
          <a:prstGeom prst="wedgeRectCallout">
            <a:avLst>
              <a:gd name="adj1" fmla="val -116124"/>
              <a:gd name="adj2" fmla="val 91433"/>
            </a:avLst>
          </a:prstGeom>
          <a:solidFill>
            <a:srgbClr val="FFFFFF"/>
          </a:solidFill>
          <a:ln w="12700">
            <a:solidFill>
              <a:schemeClr val="tx1"/>
            </a:solidFill>
            <a:miter lim="800000"/>
            <a:headEnd/>
            <a:tailEnd/>
          </a:ln>
          <a:effectLst>
            <a:outerShdw dist="63500" dir="2212194" algn="ctr" rotWithShape="0">
              <a:schemeClr val="tx1"/>
            </a:outerShdw>
          </a:effectLst>
        </p:spPr>
        <p:txBody>
          <a:bodyPr wrap="none" anchor="ctr"/>
          <a:lstStyle/>
          <a:p>
            <a:pPr eaLnBrk="0" hangingPunct="0">
              <a:defRPr/>
            </a:pPr>
            <a:r>
              <a:rPr lang="ru-RU" sz="1200" b="1">
                <a:latin typeface="Verdana" pitchFamily="34" charset="0"/>
              </a:rPr>
              <a:t>ПО </a:t>
            </a:r>
            <a:r>
              <a:rPr lang="en-US" sz="1200" b="1">
                <a:latin typeface="Verdana" pitchFamily="34" charset="0"/>
              </a:rPr>
              <a:t>Synapse:</a:t>
            </a:r>
          </a:p>
          <a:p>
            <a:pPr eaLnBrk="0" hangingPunct="0">
              <a:buFontTx/>
              <a:buChar char="•"/>
              <a:defRPr/>
            </a:pPr>
            <a:r>
              <a:rPr lang="en-US" sz="1200" b="1">
                <a:latin typeface="Verdana" pitchFamily="34" charset="0"/>
              </a:rPr>
              <a:t>DICOM </a:t>
            </a:r>
            <a:r>
              <a:rPr lang="ru-RU" sz="1200" b="1">
                <a:latin typeface="Verdana" pitchFamily="34" charset="0"/>
              </a:rPr>
              <a:t>сервер</a:t>
            </a:r>
            <a:endParaRPr lang="en-US" sz="1200" b="1">
              <a:latin typeface="Verdana" pitchFamily="34" charset="0"/>
            </a:endParaRPr>
          </a:p>
          <a:p>
            <a:pPr eaLnBrk="0" hangingPunct="0">
              <a:buFontTx/>
              <a:buChar char="•"/>
              <a:defRPr/>
            </a:pPr>
            <a:r>
              <a:rPr lang="en-US" sz="1200" b="1">
                <a:latin typeface="Verdana" pitchFamily="34" charset="0"/>
              </a:rPr>
              <a:t>Web </a:t>
            </a:r>
            <a:r>
              <a:rPr lang="ru-RU" sz="1200" b="1">
                <a:latin typeface="Verdana" pitchFamily="34" charset="0"/>
              </a:rPr>
              <a:t>сервер</a:t>
            </a:r>
            <a:endParaRPr lang="en-US" sz="1200" b="1">
              <a:latin typeface="Verdana" pitchFamily="34" charset="0"/>
            </a:endParaRPr>
          </a:p>
        </p:txBody>
      </p:sp>
      <p:sp>
        <p:nvSpPr>
          <p:cNvPr id="30" name="AutoShape 988"/>
          <p:cNvSpPr>
            <a:spLocks noChangeArrowheads="1"/>
          </p:cNvSpPr>
          <p:nvPr/>
        </p:nvSpPr>
        <p:spPr bwMode="auto">
          <a:xfrm>
            <a:off x="6300788" y="1844675"/>
            <a:ext cx="1604962" cy="668338"/>
          </a:xfrm>
          <a:prstGeom prst="wedgeRectCallout">
            <a:avLst>
              <a:gd name="adj1" fmla="val -121594"/>
              <a:gd name="adj2" fmla="val 179523"/>
            </a:avLst>
          </a:prstGeom>
          <a:solidFill>
            <a:srgbClr val="FFFFFF"/>
          </a:solidFill>
          <a:ln w="12700">
            <a:solidFill>
              <a:schemeClr val="tx1"/>
            </a:solidFill>
            <a:miter lim="800000"/>
            <a:headEnd/>
            <a:tailEnd/>
          </a:ln>
          <a:effectLst>
            <a:outerShdw dist="63500" dir="2212194" algn="ctr" rotWithShape="0">
              <a:schemeClr val="tx1"/>
            </a:outerShdw>
          </a:effectLst>
        </p:spPr>
        <p:txBody>
          <a:bodyPr wrap="none" anchor="ctr"/>
          <a:lstStyle/>
          <a:p>
            <a:pPr eaLnBrk="0" hangingPunct="0">
              <a:defRPr/>
            </a:pPr>
            <a:r>
              <a:rPr lang="ru-RU" sz="1200" b="1">
                <a:latin typeface="Verdana" pitchFamily="34" charset="0"/>
              </a:rPr>
              <a:t>ПО </a:t>
            </a:r>
            <a:r>
              <a:rPr lang="en-US" sz="1200" b="1">
                <a:latin typeface="Verdana" pitchFamily="34" charset="0"/>
              </a:rPr>
              <a:t>Synapse:</a:t>
            </a:r>
          </a:p>
          <a:p>
            <a:pPr eaLnBrk="0" hangingPunct="0">
              <a:buFontTx/>
              <a:buChar char="•"/>
              <a:defRPr/>
            </a:pPr>
            <a:r>
              <a:rPr lang="ru-RU" sz="1200" b="1">
                <a:latin typeface="Verdana" pitchFamily="34" charset="0"/>
              </a:rPr>
              <a:t>Сервер базы </a:t>
            </a:r>
            <a:br>
              <a:rPr lang="ru-RU" sz="1200" b="1">
                <a:latin typeface="Verdana" pitchFamily="34" charset="0"/>
              </a:rPr>
            </a:br>
            <a:r>
              <a:rPr lang="ru-RU" sz="1200" b="1">
                <a:latin typeface="Verdana" pitchFamily="34" charset="0"/>
              </a:rPr>
              <a:t>данных</a:t>
            </a:r>
            <a:endParaRPr lang="en-US" sz="1200" b="1">
              <a:latin typeface="Verdana" pitchFamily="34" charset="0"/>
            </a:endParaRPr>
          </a:p>
        </p:txBody>
      </p:sp>
      <p:sp>
        <p:nvSpPr>
          <p:cNvPr id="31" name="AutoShape 989"/>
          <p:cNvSpPr>
            <a:spLocks noChangeArrowheads="1"/>
          </p:cNvSpPr>
          <p:nvPr/>
        </p:nvSpPr>
        <p:spPr bwMode="auto">
          <a:xfrm>
            <a:off x="6300788" y="3644900"/>
            <a:ext cx="1649412" cy="647700"/>
          </a:xfrm>
          <a:prstGeom prst="wedgeRectCallout">
            <a:avLst>
              <a:gd name="adj1" fmla="val -117373"/>
              <a:gd name="adj2" fmla="val 38557"/>
            </a:avLst>
          </a:prstGeom>
          <a:solidFill>
            <a:srgbClr val="FFFFFF"/>
          </a:solidFill>
          <a:ln w="12700">
            <a:solidFill>
              <a:schemeClr val="tx1"/>
            </a:solidFill>
            <a:miter lim="800000"/>
            <a:headEnd/>
            <a:tailEnd/>
          </a:ln>
          <a:effectLst>
            <a:outerShdw dist="63500" dir="2212194" algn="ctr" rotWithShape="0">
              <a:schemeClr val="tx1"/>
            </a:outerShdw>
          </a:effectLst>
        </p:spPr>
        <p:txBody>
          <a:bodyPr wrap="none" anchor="ctr"/>
          <a:lstStyle/>
          <a:p>
            <a:pPr eaLnBrk="0" hangingPunct="0">
              <a:defRPr/>
            </a:pPr>
            <a:r>
              <a:rPr lang="ru-RU" sz="1200" b="1">
                <a:latin typeface="Verdana" pitchFamily="34" charset="0"/>
              </a:rPr>
              <a:t>ПО </a:t>
            </a:r>
            <a:r>
              <a:rPr lang="en-US" sz="1200" b="1">
                <a:latin typeface="Verdana" pitchFamily="34" charset="0"/>
              </a:rPr>
              <a:t>Synapse:</a:t>
            </a:r>
          </a:p>
          <a:p>
            <a:pPr eaLnBrk="0" hangingPunct="0">
              <a:buFontTx/>
              <a:buChar char="•"/>
              <a:defRPr/>
            </a:pPr>
            <a:r>
              <a:rPr lang="en-US" sz="1200" b="1">
                <a:latin typeface="Verdana" pitchFamily="34" charset="0"/>
              </a:rPr>
              <a:t>DICOM </a:t>
            </a:r>
            <a:r>
              <a:rPr lang="ru-RU" sz="1200" b="1">
                <a:latin typeface="Verdana" pitchFamily="34" charset="0"/>
              </a:rPr>
              <a:t>сервер</a:t>
            </a:r>
            <a:endParaRPr lang="en-US" sz="1200" b="1">
              <a:latin typeface="Verdana" pitchFamily="34" charset="0"/>
            </a:endParaRPr>
          </a:p>
          <a:p>
            <a:pPr eaLnBrk="0" hangingPunct="0">
              <a:buFontTx/>
              <a:buChar char="•"/>
              <a:defRPr/>
            </a:pPr>
            <a:r>
              <a:rPr lang="en-US" sz="1200" b="1">
                <a:latin typeface="Verdana" pitchFamily="34" charset="0"/>
              </a:rPr>
              <a:t>Web </a:t>
            </a:r>
            <a:r>
              <a:rPr lang="ru-RU" sz="1200" b="1">
                <a:latin typeface="Verdana" pitchFamily="34" charset="0"/>
              </a:rPr>
              <a:t>сервер</a:t>
            </a:r>
            <a:endParaRPr lang="en-US" sz="1200" b="1">
              <a:latin typeface="Verdana" pitchFamily="34" charset="0"/>
            </a:endParaRPr>
          </a:p>
        </p:txBody>
      </p:sp>
      <p:sp>
        <p:nvSpPr>
          <p:cNvPr id="32" name="Text Box 297"/>
          <p:cNvSpPr txBox="1">
            <a:spLocks noChangeArrowheads="1"/>
          </p:cNvSpPr>
          <p:nvPr/>
        </p:nvSpPr>
        <p:spPr bwMode="auto">
          <a:xfrm>
            <a:off x="323850" y="5876925"/>
            <a:ext cx="3276600" cy="584200"/>
          </a:xfrm>
          <a:prstGeom prst="rect">
            <a:avLst/>
          </a:prstGeom>
          <a:noFill/>
          <a:ln w="9525">
            <a:noFill/>
            <a:miter lim="800000"/>
            <a:headEnd/>
            <a:tailEnd/>
          </a:ln>
          <a:effectLst/>
        </p:spPr>
        <p:txBody>
          <a:bodyPr>
            <a:spAutoFit/>
          </a:bodyPr>
          <a:lstStyle/>
          <a:p>
            <a:pPr algn="ctr">
              <a:defRPr/>
            </a:pPr>
            <a:r>
              <a:rPr lang="ru-RU" sz="1600">
                <a:effectLst>
                  <a:outerShdw blurRad="38100" dist="38100" dir="2700000" algn="tl">
                    <a:srgbClr val="C0C0C0"/>
                  </a:outerShdw>
                </a:effectLst>
                <a:latin typeface="Verdana" pitchFamily="34" charset="0"/>
              </a:rPr>
              <a:t>Рабочие места </a:t>
            </a:r>
            <a:br>
              <a:rPr lang="ru-RU" sz="1600">
                <a:effectLst>
                  <a:outerShdw blurRad="38100" dist="38100" dir="2700000" algn="tl">
                    <a:srgbClr val="C0C0C0"/>
                  </a:outerShdw>
                </a:effectLst>
                <a:latin typeface="Verdana" pitchFamily="34" charset="0"/>
              </a:rPr>
            </a:br>
            <a:r>
              <a:rPr lang="ru-RU" sz="1600">
                <a:effectLst>
                  <a:outerShdw blurRad="38100" dist="38100" dir="2700000" algn="tl">
                    <a:srgbClr val="C0C0C0"/>
                  </a:outerShdw>
                </a:effectLst>
                <a:latin typeface="Verdana" pitchFamily="34" charset="0"/>
              </a:rPr>
              <a:t>врачей-рентгенологов</a:t>
            </a:r>
          </a:p>
        </p:txBody>
      </p:sp>
      <p:sp>
        <p:nvSpPr>
          <p:cNvPr id="19476" name="Rectangle 32"/>
          <p:cNvSpPr>
            <a:spLocks noChangeArrowheads="1"/>
          </p:cNvSpPr>
          <p:nvPr/>
        </p:nvSpPr>
        <p:spPr bwMode="auto">
          <a:xfrm>
            <a:off x="250825" y="260350"/>
            <a:ext cx="9253538" cy="708025"/>
          </a:xfrm>
          <a:prstGeom prst="rect">
            <a:avLst/>
          </a:prstGeom>
          <a:noFill/>
          <a:ln w="9525">
            <a:noFill/>
            <a:miter lim="800000"/>
            <a:headEnd/>
            <a:tailEnd/>
          </a:ln>
        </p:spPr>
        <p:txBody>
          <a:bodyPr>
            <a:spAutoFit/>
          </a:bodyPr>
          <a:lstStyle/>
          <a:p>
            <a:pPr eaLnBrk="0" hangingPunct="0"/>
            <a:r>
              <a:rPr lang="en-US" altLang="ja-JP" sz="2000" b="1">
                <a:ea typeface="MS PGothic" pitchFamily="34" charset="-128"/>
              </a:rPr>
              <a:t>PACS Synapse</a:t>
            </a:r>
            <a:r>
              <a:rPr lang="ru-RU" altLang="ja-JP" sz="2000" b="1"/>
              <a:t> – </a:t>
            </a:r>
          </a:p>
          <a:p>
            <a:pPr eaLnBrk="0" hangingPunct="0"/>
            <a:r>
              <a:rPr lang="ru-RU" altLang="ja-JP" sz="2000"/>
              <a:t>Расширяемая конфигурация</a:t>
            </a:r>
          </a:p>
        </p:txBody>
      </p:sp>
      <p:sp>
        <p:nvSpPr>
          <p:cNvPr id="34" name="Text Box 297"/>
          <p:cNvSpPr txBox="1">
            <a:spLocks noChangeArrowheads="1"/>
          </p:cNvSpPr>
          <p:nvPr/>
        </p:nvSpPr>
        <p:spPr bwMode="auto">
          <a:xfrm>
            <a:off x="3059113" y="5805488"/>
            <a:ext cx="3276600" cy="830262"/>
          </a:xfrm>
          <a:prstGeom prst="rect">
            <a:avLst/>
          </a:prstGeom>
          <a:noFill/>
          <a:ln w="9525">
            <a:noFill/>
            <a:miter lim="800000"/>
            <a:headEnd/>
            <a:tailEnd/>
          </a:ln>
          <a:effectLst/>
        </p:spPr>
        <p:txBody>
          <a:bodyPr>
            <a:spAutoFit/>
          </a:bodyPr>
          <a:lstStyle/>
          <a:p>
            <a:pPr algn="ctr">
              <a:defRPr/>
            </a:pPr>
            <a:r>
              <a:rPr lang="ru-RU" sz="1600">
                <a:effectLst>
                  <a:outerShdw blurRad="38100" dist="38100" dir="2700000" algn="tl">
                    <a:srgbClr val="C0C0C0"/>
                  </a:outerShdw>
                </a:effectLst>
                <a:latin typeface="Verdana" pitchFamily="34" charset="0"/>
              </a:rPr>
              <a:t>Виртуальная</a:t>
            </a:r>
          </a:p>
          <a:p>
            <a:pPr algn="ctr">
              <a:defRPr/>
            </a:pPr>
            <a:r>
              <a:rPr lang="ru-RU" sz="1600">
                <a:effectLst>
                  <a:outerShdw blurRad="38100" dist="38100" dir="2700000" algn="tl">
                    <a:srgbClr val="C0C0C0"/>
                  </a:outerShdw>
                </a:effectLst>
                <a:latin typeface="Verdana" pitchFamily="34" charset="0"/>
              </a:rPr>
              <a:t>архитектура</a:t>
            </a:r>
          </a:p>
          <a:p>
            <a:pPr algn="ctr">
              <a:defRPr/>
            </a:pPr>
            <a:r>
              <a:rPr lang="en-US" sz="1600">
                <a:effectLst>
                  <a:outerShdw blurRad="38100" dist="38100" dir="2700000" algn="tl">
                    <a:srgbClr val="C0C0C0"/>
                  </a:outerShdw>
                </a:effectLst>
                <a:latin typeface="Verdana" pitchFamily="34" charset="0"/>
              </a:rPr>
              <a:t>PACS</a:t>
            </a:r>
            <a:endParaRPr lang="ru-RU" sz="1600">
              <a:effectLst>
                <a:outerShdw blurRad="38100" dist="38100" dir="2700000" algn="tl">
                  <a:srgbClr val="C0C0C0"/>
                </a:outerShdw>
              </a:effectLst>
              <a:latin typeface="Verdana" pitchFamily="34" charset="0"/>
            </a:endParaRPr>
          </a:p>
        </p:txBody>
      </p:sp>
      <p:pic>
        <p:nvPicPr>
          <p:cNvPr id="36" name="Picture 9" descr="brilliance2"/>
          <p:cNvPicPr>
            <a:picLocks noChangeAspect="1" noChangeArrowheads="1"/>
          </p:cNvPicPr>
          <p:nvPr/>
        </p:nvPicPr>
        <p:blipFill>
          <a:blip r:embed="rId10" cstate="email"/>
          <a:srcRect l="7329" t="10216" r="12051" b="13165"/>
          <a:stretch>
            <a:fillRect/>
          </a:stretch>
        </p:blipFill>
        <p:spPr bwMode="auto">
          <a:xfrm>
            <a:off x="611188" y="2695575"/>
            <a:ext cx="1373187" cy="936625"/>
          </a:xfrm>
          <a:prstGeom prst="rect">
            <a:avLst/>
          </a:prstGeom>
          <a:noFill/>
          <a:ln w="9525">
            <a:noFill/>
            <a:miter lim="800000"/>
            <a:headEnd/>
            <a:tailEnd/>
          </a:ln>
        </p:spPr>
      </p:pic>
      <p:pic>
        <p:nvPicPr>
          <p:cNvPr id="38" name="Picture 62"/>
          <p:cNvPicPr>
            <a:picLocks noChangeAspect="1" noChangeArrowheads="1"/>
          </p:cNvPicPr>
          <p:nvPr/>
        </p:nvPicPr>
        <p:blipFill>
          <a:blip r:embed="rId11" cstate="email"/>
          <a:srcRect/>
          <a:stretch>
            <a:fillRect/>
          </a:stretch>
        </p:blipFill>
        <p:spPr bwMode="auto">
          <a:xfrm>
            <a:off x="900113" y="1844675"/>
            <a:ext cx="1016000" cy="922338"/>
          </a:xfrm>
          <a:prstGeom prst="rect">
            <a:avLst/>
          </a:prstGeom>
          <a:noFill/>
          <a:ln w="9525">
            <a:noFill/>
            <a:miter lim="800000"/>
            <a:headEnd/>
            <a:tailEnd/>
          </a:ln>
        </p:spPr>
      </p:pic>
      <p:pic>
        <p:nvPicPr>
          <p:cNvPr id="39" name="Picture 65" descr="http://im3-tub.yandex.net/i?id=120269058-06"/>
          <p:cNvPicPr>
            <a:picLocks noChangeAspect="1" noChangeArrowheads="1"/>
          </p:cNvPicPr>
          <p:nvPr/>
        </p:nvPicPr>
        <p:blipFill>
          <a:blip r:embed="rId12" cstate="email"/>
          <a:srcRect/>
          <a:stretch>
            <a:fillRect/>
          </a:stretch>
        </p:blipFill>
        <p:spPr bwMode="auto">
          <a:xfrm>
            <a:off x="1979613" y="1890713"/>
            <a:ext cx="576262" cy="876300"/>
          </a:xfrm>
          <a:prstGeom prst="rect">
            <a:avLst/>
          </a:prstGeom>
          <a:noFill/>
          <a:ln w="9525">
            <a:noFill/>
            <a:miter lim="800000"/>
            <a:headEnd/>
            <a:tailEnd/>
          </a:ln>
        </p:spPr>
      </p:pic>
      <p:pic>
        <p:nvPicPr>
          <p:cNvPr id="19481" name="Picture 7" descr="ct-scanner"/>
          <p:cNvPicPr>
            <a:picLocks noChangeAspect="1" noChangeArrowheads="1"/>
          </p:cNvPicPr>
          <p:nvPr/>
        </p:nvPicPr>
        <p:blipFill>
          <a:blip r:embed="rId13" cstate="email"/>
          <a:srcRect/>
          <a:stretch>
            <a:fillRect/>
          </a:stretch>
        </p:blipFill>
        <p:spPr bwMode="auto">
          <a:xfrm>
            <a:off x="1979613" y="2767013"/>
            <a:ext cx="1008062" cy="80645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3804"/>
                                        </p:tgtEl>
                                        <p:attrNameLst>
                                          <p:attrName>style.visibility</p:attrName>
                                        </p:attrNameLst>
                                      </p:cBhvr>
                                      <p:to>
                                        <p:strVal val="visible"/>
                                      </p:to>
                                    </p:set>
                                    <p:animEffect transition="in" filter="box(in)">
                                      <p:cBhvr>
                                        <p:cTn id="7" dur="500"/>
                                        <p:tgtEl>
                                          <p:spTgt spid="33804"/>
                                        </p:tgtEl>
                                      </p:cBhvr>
                                    </p:animEffect>
                                  </p:childTnLst>
                                </p:cTn>
                              </p:par>
                              <p:par>
                                <p:cTn id="8" presetID="4" presetClass="entr" presetSubtype="16" fill="hold" nodeType="withEffect">
                                  <p:stCondLst>
                                    <p:cond delay="0"/>
                                  </p:stCondLst>
                                  <p:childTnLst>
                                    <p:set>
                                      <p:cBhvr>
                                        <p:cTn id="9" dur="1" fill="hold">
                                          <p:stCondLst>
                                            <p:cond delay="0"/>
                                          </p:stCondLst>
                                        </p:cTn>
                                        <p:tgtEl>
                                          <p:spTgt spid="33805"/>
                                        </p:tgtEl>
                                        <p:attrNameLst>
                                          <p:attrName>style.visibility</p:attrName>
                                        </p:attrNameLst>
                                      </p:cBhvr>
                                      <p:to>
                                        <p:strVal val="visible"/>
                                      </p:to>
                                    </p:set>
                                    <p:animEffect transition="in" filter="box(in)">
                                      <p:cBhvr>
                                        <p:cTn id="10" dur="500"/>
                                        <p:tgtEl>
                                          <p:spTgt spid="33805"/>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33807"/>
                                        </p:tgtEl>
                                        <p:attrNameLst>
                                          <p:attrName>style.visibility</p:attrName>
                                        </p:attrNameLst>
                                      </p:cBhvr>
                                      <p:to>
                                        <p:strVal val="visible"/>
                                      </p:to>
                                    </p:set>
                                    <p:animEffect transition="in" filter="box(in)">
                                      <p:cBhvr>
                                        <p:cTn id="13" dur="500"/>
                                        <p:tgtEl>
                                          <p:spTgt spid="33807"/>
                                        </p:tgtEl>
                                      </p:cBhvr>
                                    </p:animEffect>
                                  </p:childTnLst>
                                </p:cTn>
                              </p:par>
                              <p:par>
                                <p:cTn id="14" presetID="4" presetClass="entr" presetSubtype="16" fill="hold" nodeType="withEffect">
                                  <p:stCondLst>
                                    <p:cond delay="0"/>
                                  </p:stCondLst>
                                  <p:childTnLst>
                                    <p:set>
                                      <p:cBhvr>
                                        <p:cTn id="15" dur="1" fill="hold">
                                          <p:stCondLst>
                                            <p:cond delay="0"/>
                                          </p:stCondLst>
                                        </p:cTn>
                                        <p:tgtEl>
                                          <p:spTgt spid="33806"/>
                                        </p:tgtEl>
                                        <p:attrNameLst>
                                          <p:attrName>style.visibility</p:attrName>
                                        </p:attrNameLst>
                                      </p:cBhvr>
                                      <p:to>
                                        <p:strVal val="visible"/>
                                      </p:to>
                                    </p:set>
                                    <p:animEffect transition="in" filter="box(in)">
                                      <p:cBhvr>
                                        <p:cTn id="16" dur="500"/>
                                        <p:tgtEl>
                                          <p:spTgt spid="33806"/>
                                        </p:tgtEl>
                                      </p:cBhvr>
                                    </p:animEffect>
                                  </p:childTnLst>
                                </p:cTn>
                              </p:par>
                              <p:par>
                                <p:cTn id="17" presetID="4" presetClass="entr" presetSubtype="16"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ox(in)">
                                      <p:cBhvr>
                                        <p:cTn id="19" dur="500"/>
                                        <p:tgtEl>
                                          <p:spTgt spid="2"/>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box(in)">
                                      <p:cBhvr>
                                        <p:cTn id="22" dur="500"/>
                                        <p:tgtEl>
                                          <p:spTgt spid="34"/>
                                        </p:tgtEl>
                                      </p:cBhvr>
                                    </p:animEffect>
                                  </p:childTnLst>
                                </p:cTn>
                              </p:par>
                              <p:par>
                                <p:cTn id="23" presetID="4" presetClass="entr" presetSubtype="16" fill="hold" nodeType="withEffect">
                                  <p:stCondLst>
                                    <p:cond delay="0"/>
                                  </p:stCondLst>
                                  <p:childTnLst>
                                    <p:set>
                                      <p:cBhvr>
                                        <p:cTn id="24" dur="1" fill="hold">
                                          <p:stCondLst>
                                            <p:cond delay="0"/>
                                          </p:stCondLst>
                                        </p:cTn>
                                        <p:tgtEl>
                                          <p:spTgt spid="33801"/>
                                        </p:tgtEl>
                                        <p:attrNameLst>
                                          <p:attrName>style.visibility</p:attrName>
                                        </p:attrNameLst>
                                      </p:cBhvr>
                                      <p:to>
                                        <p:strVal val="visible"/>
                                      </p:to>
                                    </p:set>
                                    <p:animEffect transition="in" filter="box(in)">
                                      <p:cBhvr>
                                        <p:cTn id="25" dur="500"/>
                                        <p:tgtEl>
                                          <p:spTgt spid="33801"/>
                                        </p:tgtEl>
                                      </p:cBhvr>
                                    </p:animEffect>
                                  </p:childTnLst>
                                </p:cTn>
                              </p:par>
                              <p:par>
                                <p:cTn id="26" presetID="4" presetClass="entr" presetSubtype="16" fill="hold" nodeType="withEffect">
                                  <p:stCondLst>
                                    <p:cond delay="0"/>
                                  </p:stCondLst>
                                  <p:childTnLst>
                                    <p:set>
                                      <p:cBhvr>
                                        <p:cTn id="27" dur="1" fill="hold">
                                          <p:stCondLst>
                                            <p:cond delay="0"/>
                                          </p:stCondLst>
                                        </p:cTn>
                                        <p:tgtEl>
                                          <p:spTgt spid="33800"/>
                                        </p:tgtEl>
                                        <p:attrNameLst>
                                          <p:attrName>style.visibility</p:attrName>
                                        </p:attrNameLst>
                                      </p:cBhvr>
                                      <p:to>
                                        <p:strVal val="visible"/>
                                      </p:to>
                                    </p:set>
                                    <p:animEffect transition="in" filter="box(in)">
                                      <p:cBhvr>
                                        <p:cTn id="28" dur="500"/>
                                        <p:tgtEl>
                                          <p:spTgt spid="33800"/>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ox(in)">
                                      <p:cBhvr>
                                        <p:cTn id="31" dur="500"/>
                                        <p:tgtEl>
                                          <p:spTgt spid="30"/>
                                        </p:tgtEl>
                                      </p:cBhvr>
                                    </p:animEffect>
                                  </p:childTnLst>
                                </p:cTn>
                              </p:par>
                              <p:par>
                                <p:cTn id="32" presetID="4" presetClass="entr" presetSubtype="16"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box(in)">
                                      <p:cBhvr>
                                        <p:cTn id="34" dur="500"/>
                                        <p:tgtEl>
                                          <p:spTgt spid="29"/>
                                        </p:tgtEl>
                                      </p:cBhvr>
                                    </p:animEffect>
                                  </p:childTnLst>
                                </p:cTn>
                              </p:par>
                              <p:par>
                                <p:cTn id="35" presetID="4" presetClass="entr" presetSubtype="16"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box(in)">
                                      <p:cBhvr>
                                        <p:cTn id="37" dur="500"/>
                                        <p:tgtEl>
                                          <p:spTgt spid="31"/>
                                        </p:tgtEl>
                                      </p:cBhvr>
                                    </p:animEffect>
                                  </p:childTnLst>
                                </p:cTn>
                              </p:par>
                              <p:par>
                                <p:cTn id="38" presetID="4" presetClass="entr" presetSubtype="16" fill="hold" nodeType="withEffect">
                                  <p:stCondLst>
                                    <p:cond delay="0"/>
                                  </p:stCondLst>
                                  <p:childTnLst>
                                    <p:set>
                                      <p:cBhvr>
                                        <p:cTn id="39" dur="1" fill="hold">
                                          <p:stCondLst>
                                            <p:cond delay="0"/>
                                          </p:stCondLst>
                                        </p:cTn>
                                        <p:tgtEl>
                                          <p:spTgt spid="33797"/>
                                        </p:tgtEl>
                                        <p:attrNameLst>
                                          <p:attrName>style.visibility</p:attrName>
                                        </p:attrNameLst>
                                      </p:cBhvr>
                                      <p:to>
                                        <p:strVal val="visible"/>
                                      </p:to>
                                    </p:set>
                                    <p:animEffect transition="in" filter="box(in)">
                                      <p:cBhvr>
                                        <p:cTn id="40" dur="500"/>
                                        <p:tgtEl>
                                          <p:spTgt spid="33797"/>
                                        </p:tgtEl>
                                      </p:cBhvr>
                                    </p:animEffect>
                                  </p:childTnLst>
                                </p:cTn>
                              </p:par>
                              <p:par>
                                <p:cTn id="41" presetID="4" presetClass="entr" presetSubtype="16" fill="hold" grpId="0" nodeType="withEffect">
                                  <p:stCondLst>
                                    <p:cond delay="0"/>
                                  </p:stCondLst>
                                  <p:childTnLst>
                                    <p:set>
                                      <p:cBhvr>
                                        <p:cTn id="42" dur="1" fill="hold">
                                          <p:stCondLst>
                                            <p:cond delay="0"/>
                                          </p:stCondLst>
                                        </p:cTn>
                                        <p:tgtEl>
                                          <p:spTgt spid="33794"/>
                                        </p:tgtEl>
                                        <p:attrNameLst>
                                          <p:attrName>style.visibility</p:attrName>
                                        </p:attrNameLst>
                                      </p:cBhvr>
                                      <p:to>
                                        <p:strVal val="visible"/>
                                      </p:to>
                                    </p:set>
                                    <p:animEffect transition="in" filter="box(in)">
                                      <p:cBhvr>
                                        <p:cTn id="43" dur="500"/>
                                        <p:tgtEl>
                                          <p:spTgt spid="33794"/>
                                        </p:tgtEl>
                                      </p:cBhvr>
                                    </p:animEffect>
                                  </p:childTnLst>
                                </p:cTn>
                              </p:par>
                              <p:par>
                                <p:cTn id="44" presetID="4" presetClass="entr" presetSubtype="16" fill="hold"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box(in)">
                                      <p:cBhvr>
                                        <p:cTn id="46" dur="500"/>
                                        <p:tgtEl>
                                          <p:spTgt spid="38"/>
                                        </p:tgtEl>
                                      </p:cBhvr>
                                    </p:animEffect>
                                  </p:childTnLst>
                                </p:cTn>
                              </p:par>
                              <p:par>
                                <p:cTn id="47" presetID="4" presetClass="entr" presetSubtype="16"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box(in)">
                                      <p:cBhvr>
                                        <p:cTn id="49" dur="500"/>
                                        <p:tgtEl>
                                          <p:spTgt spid="39"/>
                                        </p:tgtEl>
                                      </p:cBhvr>
                                    </p:animEffect>
                                  </p:childTnLst>
                                </p:cTn>
                              </p:par>
                              <p:par>
                                <p:cTn id="50" presetID="4" presetClass="entr" presetSubtype="16" fill="hold"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box(in)">
                                      <p:cBhvr>
                                        <p:cTn id="52" dur="500"/>
                                        <p:tgtEl>
                                          <p:spTgt spid="36"/>
                                        </p:tgtEl>
                                      </p:cBhvr>
                                    </p:animEffect>
                                  </p:childTnLst>
                                </p:cTn>
                              </p:par>
                              <p:par>
                                <p:cTn id="53" presetID="4" presetClass="entr" presetSubtype="16"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box(in)">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794" grpId="0" animBg="1"/>
      <p:bldP spid="33807" grpId="0" animBg="1"/>
      <p:bldP spid="29" grpId="0" animBg="1"/>
      <p:bldP spid="30" grpId="0" animBg="1"/>
      <p:bldP spid="31" grpId="0" animBg="1"/>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AutoShape 4"/>
          <p:cNvSpPr>
            <a:spLocks noChangeArrowheads="1"/>
          </p:cNvSpPr>
          <p:nvPr/>
        </p:nvSpPr>
        <p:spPr bwMode="auto">
          <a:xfrm>
            <a:off x="2484438" y="3357563"/>
            <a:ext cx="1158875" cy="142875"/>
          </a:xfrm>
          <a:prstGeom prst="rightArrow">
            <a:avLst>
              <a:gd name="adj1" fmla="val 50000"/>
              <a:gd name="adj2" fmla="val 207547"/>
            </a:avLst>
          </a:prstGeom>
          <a:solidFill>
            <a:srgbClr val="00A281"/>
          </a:solidFill>
          <a:ln w="9525">
            <a:solidFill>
              <a:srgbClr val="00A281"/>
            </a:solidFill>
            <a:miter lim="800000"/>
            <a:headEnd/>
            <a:tailEnd/>
          </a:ln>
        </p:spPr>
        <p:txBody>
          <a:bodyPr wrap="none" anchor="ctr"/>
          <a:lstStyle/>
          <a:p>
            <a:endParaRPr lang="ru-RU"/>
          </a:p>
        </p:txBody>
      </p:sp>
      <p:sp>
        <p:nvSpPr>
          <p:cNvPr id="2055" name="Text Box 5"/>
          <p:cNvSpPr txBox="1">
            <a:spLocks noChangeArrowheads="1"/>
          </p:cNvSpPr>
          <p:nvPr/>
        </p:nvSpPr>
        <p:spPr bwMode="auto">
          <a:xfrm>
            <a:off x="7121525" y="3976688"/>
            <a:ext cx="1876425" cy="544512"/>
          </a:xfrm>
          <a:prstGeom prst="rect">
            <a:avLst/>
          </a:prstGeom>
          <a:noFill/>
          <a:ln w="9525">
            <a:noFill/>
            <a:miter lim="800000"/>
            <a:headEnd/>
            <a:tailEnd/>
          </a:ln>
        </p:spPr>
        <p:txBody>
          <a:bodyPr wrap="none" lIns="82314" tIns="41157" rIns="82314" bIns="41157">
            <a:spAutoFit/>
          </a:bodyPr>
          <a:lstStyle/>
          <a:p>
            <a:pPr algn="ctr" defTabSz="823913" eaLnBrk="0" hangingPunct="0"/>
            <a:r>
              <a:rPr lang="de-DE" sz="1400" b="1" i="1">
                <a:latin typeface="Verdana" pitchFamily="34" charset="0"/>
              </a:rPr>
              <a:t>„</a:t>
            </a:r>
            <a:r>
              <a:rPr lang="ru-RU" sz="1400" b="1" i="1">
                <a:latin typeface="Verdana" pitchFamily="34" charset="0"/>
              </a:rPr>
              <a:t>Оригинальное</a:t>
            </a:r>
            <a:r>
              <a:rPr lang="de-DE" sz="1400" b="1" i="1">
                <a:latin typeface="Verdana" pitchFamily="34" charset="0"/>
              </a:rPr>
              <a:t>“</a:t>
            </a:r>
          </a:p>
          <a:p>
            <a:pPr algn="ctr" defTabSz="823913" eaLnBrk="0" hangingPunct="0"/>
            <a:r>
              <a:rPr lang="ru-RU" sz="1600" i="1">
                <a:latin typeface="Verdana" pitchFamily="34" charset="0"/>
              </a:rPr>
              <a:t>Без потерь</a:t>
            </a:r>
            <a:endParaRPr lang="en-US" sz="1600" i="1">
              <a:latin typeface="Verdana" pitchFamily="34" charset="0"/>
            </a:endParaRPr>
          </a:p>
        </p:txBody>
      </p:sp>
      <p:sp>
        <p:nvSpPr>
          <p:cNvPr id="2056" name="Text Box 6"/>
          <p:cNvSpPr txBox="1">
            <a:spLocks noChangeArrowheads="1"/>
          </p:cNvSpPr>
          <p:nvPr/>
        </p:nvSpPr>
        <p:spPr bwMode="auto">
          <a:xfrm>
            <a:off x="7016750" y="3214688"/>
            <a:ext cx="1741488" cy="298450"/>
          </a:xfrm>
          <a:prstGeom prst="rect">
            <a:avLst/>
          </a:prstGeom>
          <a:noFill/>
          <a:ln w="9525">
            <a:noFill/>
            <a:miter lim="800000"/>
            <a:headEnd/>
            <a:tailEnd/>
          </a:ln>
        </p:spPr>
        <p:txBody>
          <a:bodyPr wrap="none" lIns="82314" tIns="41157" rIns="82314" bIns="41157">
            <a:spAutoFit/>
          </a:bodyPr>
          <a:lstStyle/>
          <a:p>
            <a:pPr defTabSz="823913" eaLnBrk="0" hangingPunct="0"/>
            <a:r>
              <a:rPr lang="de-DE" sz="1400" b="1" i="1">
                <a:latin typeface="Verdana" pitchFamily="34" charset="0"/>
              </a:rPr>
              <a:t>„</a:t>
            </a:r>
            <a:r>
              <a:rPr lang="ru-RU" sz="1400" b="1" i="1">
                <a:latin typeface="Verdana" pitchFamily="34" charset="0"/>
              </a:rPr>
              <a:t>Клиническое</a:t>
            </a:r>
            <a:r>
              <a:rPr lang="de-DE" sz="1400" b="1" i="1">
                <a:latin typeface="Verdana" pitchFamily="34" charset="0"/>
              </a:rPr>
              <a:t>“</a:t>
            </a:r>
            <a:endParaRPr lang="en-US" sz="1400" b="1" i="1">
              <a:latin typeface="Verdana" pitchFamily="34" charset="0"/>
            </a:endParaRPr>
          </a:p>
        </p:txBody>
      </p:sp>
      <p:sp>
        <p:nvSpPr>
          <p:cNvPr id="2057" name="Text Box 7"/>
          <p:cNvSpPr txBox="1">
            <a:spLocks noChangeArrowheads="1"/>
          </p:cNvSpPr>
          <p:nvPr/>
        </p:nvSpPr>
        <p:spPr bwMode="auto">
          <a:xfrm>
            <a:off x="6945313" y="2428875"/>
            <a:ext cx="1624012" cy="298450"/>
          </a:xfrm>
          <a:prstGeom prst="rect">
            <a:avLst/>
          </a:prstGeom>
          <a:noFill/>
          <a:ln w="9525">
            <a:noFill/>
            <a:miter lim="800000"/>
            <a:headEnd/>
            <a:tailEnd/>
          </a:ln>
        </p:spPr>
        <p:txBody>
          <a:bodyPr wrap="none" lIns="82314" tIns="41157" rIns="82314" bIns="41157">
            <a:spAutoFit/>
          </a:bodyPr>
          <a:lstStyle/>
          <a:p>
            <a:pPr defTabSz="823913" eaLnBrk="0" hangingPunct="0"/>
            <a:r>
              <a:rPr lang="de-DE" sz="1400" b="1" i="1">
                <a:latin typeface="Verdana" pitchFamily="34" charset="0"/>
              </a:rPr>
              <a:t>„</a:t>
            </a:r>
            <a:r>
              <a:rPr lang="ru-RU" sz="1400" b="1" i="1">
                <a:latin typeface="Verdana" pitchFamily="34" charset="0"/>
              </a:rPr>
              <a:t>Справочное</a:t>
            </a:r>
            <a:r>
              <a:rPr lang="de-DE" sz="1400" b="1" i="1">
                <a:latin typeface="Verdana" pitchFamily="34" charset="0"/>
              </a:rPr>
              <a:t>“</a:t>
            </a:r>
            <a:endParaRPr lang="en-US" sz="1400" b="1" i="1">
              <a:latin typeface="Verdana" pitchFamily="34" charset="0"/>
            </a:endParaRPr>
          </a:p>
        </p:txBody>
      </p:sp>
      <p:sp>
        <p:nvSpPr>
          <p:cNvPr id="2058" name="Line 8"/>
          <p:cNvSpPr>
            <a:spLocks noChangeShapeType="1"/>
          </p:cNvSpPr>
          <p:nvPr/>
        </p:nvSpPr>
        <p:spPr bwMode="auto">
          <a:xfrm flipV="1">
            <a:off x="4699000" y="2687638"/>
            <a:ext cx="1385888" cy="685800"/>
          </a:xfrm>
          <a:prstGeom prst="line">
            <a:avLst/>
          </a:prstGeom>
          <a:noFill/>
          <a:ln w="57150">
            <a:solidFill>
              <a:srgbClr val="00A281"/>
            </a:solidFill>
            <a:round/>
            <a:headEnd/>
            <a:tailEnd type="triangle" w="med" len="med"/>
          </a:ln>
        </p:spPr>
        <p:txBody>
          <a:bodyPr/>
          <a:lstStyle/>
          <a:p>
            <a:endParaRPr lang="ru-RU"/>
          </a:p>
        </p:txBody>
      </p:sp>
      <p:sp>
        <p:nvSpPr>
          <p:cNvPr id="2059" name="Line 9"/>
          <p:cNvSpPr>
            <a:spLocks noChangeShapeType="1"/>
          </p:cNvSpPr>
          <p:nvPr/>
        </p:nvSpPr>
        <p:spPr bwMode="auto">
          <a:xfrm>
            <a:off x="4699000" y="3387725"/>
            <a:ext cx="1303338" cy="4763"/>
          </a:xfrm>
          <a:prstGeom prst="line">
            <a:avLst/>
          </a:prstGeom>
          <a:noFill/>
          <a:ln w="57150">
            <a:solidFill>
              <a:srgbClr val="00A281"/>
            </a:solidFill>
            <a:round/>
            <a:headEnd/>
            <a:tailEnd type="triangle" w="med" len="med"/>
          </a:ln>
        </p:spPr>
        <p:txBody>
          <a:bodyPr/>
          <a:lstStyle/>
          <a:p>
            <a:endParaRPr lang="ru-RU"/>
          </a:p>
        </p:txBody>
      </p:sp>
      <p:sp>
        <p:nvSpPr>
          <p:cNvPr id="2060" name="Line 10"/>
          <p:cNvSpPr>
            <a:spLocks noChangeShapeType="1"/>
          </p:cNvSpPr>
          <p:nvPr/>
        </p:nvSpPr>
        <p:spPr bwMode="auto">
          <a:xfrm>
            <a:off x="4741863" y="3402013"/>
            <a:ext cx="1100137" cy="971550"/>
          </a:xfrm>
          <a:prstGeom prst="line">
            <a:avLst/>
          </a:prstGeom>
          <a:noFill/>
          <a:ln w="57150">
            <a:solidFill>
              <a:srgbClr val="00A281"/>
            </a:solidFill>
            <a:round/>
            <a:headEnd/>
            <a:tailEnd type="triangle" w="med" len="med"/>
          </a:ln>
        </p:spPr>
        <p:txBody>
          <a:bodyPr/>
          <a:lstStyle/>
          <a:p>
            <a:endParaRPr lang="ru-RU"/>
          </a:p>
        </p:txBody>
      </p:sp>
      <p:graphicFrame>
        <p:nvGraphicFramePr>
          <p:cNvPr id="2050" name="Object 11"/>
          <p:cNvGraphicFramePr>
            <a:graphicFrameLocks noChangeAspect="1"/>
          </p:cNvGraphicFramePr>
          <p:nvPr/>
        </p:nvGraphicFramePr>
        <p:xfrm>
          <a:off x="3643313" y="2947988"/>
          <a:ext cx="1296987" cy="917575"/>
        </p:xfrm>
        <a:graphic>
          <a:graphicData uri="http://schemas.openxmlformats.org/presentationml/2006/ole">
            <p:oleObj spid="_x0000_s2050" name="Photo Editor-Foto" r:id="rId4" imgW="4580952" imgH="3247619" progId="">
              <p:embed/>
            </p:oleObj>
          </a:graphicData>
        </a:graphic>
      </p:graphicFrame>
      <p:sp>
        <p:nvSpPr>
          <p:cNvPr id="27660" name="Text Box 12"/>
          <p:cNvSpPr txBox="1">
            <a:spLocks noChangeArrowheads="1"/>
          </p:cNvSpPr>
          <p:nvPr/>
        </p:nvSpPr>
        <p:spPr bwMode="auto">
          <a:xfrm rot="19806778">
            <a:off x="5072063" y="2622550"/>
            <a:ext cx="792162" cy="338138"/>
          </a:xfrm>
          <a:prstGeom prst="rect">
            <a:avLst/>
          </a:prstGeom>
          <a:noFill/>
          <a:ln w="9525">
            <a:noFill/>
            <a:miter lim="800000"/>
            <a:headEnd/>
            <a:tailEnd/>
          </a:ln>
          <a:effectLst/>
        </p:spPr>
        <p:txBody>
          <a:bodyPr>
            <a:spAutoFit/>
          </a:bodyPr>
          <a:lstStyle/>
          <a:p>
            <a:pPr algn="ctr" eaLnBrk="0" hangingPunct="0">
              <a:defRPr/>
            </a:pPr>
            <a:r>
              <a:rPr lang="de-DE" sz="1600" b="1" dirty="0">
                <a:effectLst>
                  <a:outerShdw blurRad="38100" dist="38100" dir="2700000" algn="tl">
                    <a:srgbClr val="FFFFFF"/>
                  </a:outerShdw>
                </a:effectLst>
                <a:latin typeface="Verdana" pitchFamily="34" charset="0"/>
                <a:cs typeface="Arial" charset="0"/>
              </a:rPr>
              <a:t>1:80</a:t>
            </a:r>
          </a:p>
        </p:txBody>
      </p:sp>
      <p:sp>
        <p:nvSpPr>
          <p:cNvPr id="27661" name="Text Box 13"/>
          <p:cNvSpPr txBox="1">
            <a:spLocks noChangeArrowheads="1"/>
          </p:cNvSpPr>
          <p:nvPr/>
        </p:nvSpPr>
        <p:spPr bwMode="auto">
          <a:xfrm>
            <a:off x="5118100" y="3067050"/>
            <a:ext cx="863600" cy="338138"/>
          </a:xfrm>
          <a:prstGeom prst="rect">
            <a:avLst/>
          </a:prstGeom>
          <a:noFill/>
          <a:ln w="9525">
            <a:noFill/>
            <a:miter lim="800000"/>
            <a:headEnd/>
            <a:tailEnd/>
          </a:ln>
          <a:effectLst/>
        </p:spPr>
        <p:txBody>
          <a:bodyPr>
            <a:spAutoFit/>
          </a:bodyPr>
          <a:lstStyle/>
          <a:p>
            <a:pPr algn="ctr" eaLnBrk="0" hangingPunct="0">
              <a:defRPr/>
            </a:pPr>
            <a:r>
              <a:rPr lang="de-DE" sz="1600" b="1" dirty="0">
                <a:effectLst>
                  <a:outerShdw blurRad="38100" dist="38100" dir="2700000" algn="tl">
                    <a:srgbClr val="FFFFFF"/>
                  </a:outerShdw>
                </a:effectLst>
                <a:latin typeface="Verdana" pitchFamily="34" charset="0"/>
                <a:cs typeface="Arial" charset="0"/>
              </a:rPr>
              <a:t>1:30</a:t>
            </a:r>
          </a:p>
        </p:txBody>
      </p:sp>
      <p:sp>
        <p:nvSpPr>
          <p:cNvPr id="27662" name="Text Box 14"/>
          <p:cNvSpPr txBox="1">
            <a:spLocks noChangeArrowheads="1"/>
          </p:cNvSpPr>
          <p:nvPr/>
        </p:nvSpPr>
        <p:spPr bwMode="auto">
          <a:xfrm rot="2531618">
            <a:off x="4927600" y="3630613"/>
            <a:ext cx="1038225" cy="338137"/>
          </a:xfrm>
          <a:prstGeom prst="rect">
            <a:avLst/>
          </a:prstGeom>
          <a:noFill/>
          <a:ln w="9525">
            <a:noFill/>
            <a:miter lim="800000"/>
            <a:headEnd/>
            <a:tailEnd/>
          </a:ln>
          <a:effectLst/>
        </p:spPr>
        <p:txBody>
          <a:bodyPr>
            <a:spAutoFit/>
          </a:bodyPr>
          <a:lstStyle/>
          <a:p>
            <a:pPr algn="ctr" eaLnBrk="0" hangingPunct="0">
              <a:defRPr/>
            </a:pPr>
            <a:r>
              <a:rPr lang="de-DE" sz="1600" b="1" dirty="0">
                <a:effectLst>
                  <a:outerShdw blurRad="38100" dist="38100" dir="2700000" algn="tl">
                    <a:srgbClr val="FFFFFF"/>
                  </a:outerShdw>
                </a:effectLst>
                <a:latin typeface="Verdana" pitchFamily="34" charset="0"/>
                <a:cs typeface="Arial" charset="0"/>
              </a:rPr>
              <a:t>1: 2,5</a:t>
            </a:r>
          </a:p>
        </p:txBody>
      </p:sp>
      <p:sp>
        <p:nvSpPr>
          <p:cNvPr id="27663" name="Text Box 15"/>
          <p:cNvSpPr txBox="1">
            <a:spLocks noChangeArrowheads="1"/>
          </p:cNvSpPr>
          <p:nvPr/>
        </p:nvSpPr>
        <p:spPr bwMode="auto">
          <a:xfrm>
            <a:off x="2571750" y="2928938"/>
            <a:ext cx="936625" cy="339725"/>
          </a:xfrm>
          <a:prstGeom prst="rect">
            <a:avLst/>
          </a:prstGeom>
          <a:noFill/>
          <a:ln w="9525">
            <a:noFill/>
            <a:miter lim="800000"/>
            <a:headEnd/>
            <a:tailEnd/>
          </a:ln>
          <a:effectLst/>
        </p:spPr>
        <p:txBody>
          <a:bodyPr>
            <a:spAutoFit/>
          </a:bodyPr>
          <a:lstStyle/>
          <a:p>
            <a:pPr algn="ctr" eaLnBrk="0" hangingPunct="0">
              <a:defRPr/>
            </a:pPr>
            <a:r>
              <a:rPr lang="de-DE" sz="1600" dirty="0">
                <a:effectLst>
                  <a:outerShdw blurRad="38100" dist="38100" dir="2700000" algn="tl">
                    <a:srgbClr val="FFFFFF"/>
                  </a:outerShdw>
                </a:effectLst>
                <a:latin typeface="Verdana" pitchFamily="34" charset="0"/>
                <a:cs typeface="Arial" charset="0"/>
              </a:rPr>
              <a:t>8 MB</a:t>
            </a:r>
          </a:p>
        </p:txBody>
      </p:sp>
      <p:sp>
        <p:nvSpPr>
          <p:cNvPr id="27664" name="Text Box 16"/>
          <p:cNvSpPr txBox="1">
            <a:spLocks noChangeArrowheads="1"/>
          </p:cNvSpPr>
          <p:nvPr/>
        </p:nvSpPr>
        <p:spPr bwMode="auto">
          <a:xfrm>
            <a:off x="7305675" y="2679700"/>
            <a:ext cx="930275" cy="338138"/>
          </a:xfrm>
          <a:prstGeom prst="rect">
            <a:avLst/>
          </a:prstGeom>
          <a:noFill/>
          <a:ln w="9525">
            <a:noFill/>
            <a:miter lim="800000"/>
            <a:headEnd/>
            <a:tailEnd/>
          </a:ln>
          <a:effectLst/>
        </p:spPr>
        <p:txBody>
          <a:bodyPr wrap="none">
            <a:spAutoFit/>
          </a:bodyPr>
          <a:lstStyle/>
          <a:p>
            <a:pPr algn="ctr" eaLnBrk="0" hangingPunct="0">
              <a:defRPr/>
            </a:pPr>
            <a:r>
              <a:rPr lang="en-GB" sz="1600" dirty="0">
                <a:effectLst>
                  <a:outerShdw blurRad="38100" dist="38100" dir="2700000" algn="tl">
                    <a:srgbClr val="FFFFFF"/>
                  </a:outerShdw>
                </a:effectLst>
                <a:latin typeface="Verdana" pitchFamily="34" charset="0"/>
                <a:cs typeface="Arial" charset="0"/>
              </a:rPr>
              <a:t>100 KB</a:t>
            </a:r>
          </a:p>
        </p:txBody>
      </p:sp>
      <p:sp>
        <p:nvSpPr>
          <p:cNvPr id="27665" name="Text Box 17"/>
          <p:cNvSpPr txBox="1">
            <a:spLocks noChangeArrowheads="1"/>
          </p:cNvSpPr>
          <p:nvPr/>
        </p:nvSpPr>
        <p:spPr bwMode="auto">
          <a:xfrm>
            <a:off x="7235825" y="3471863"/>
            <a:ext cx="930275" cy="338137"/>
          </a:xfrm>
          <a:prstGeom prst="rect">
            <a:avLst/>
          </a:prstGeom>
          <a:noFill/>
          <a:ln w="9525">
            <a:noFill/>
            <a:miter lim="800000"/>
            <a:headEnd/>
            <a:tailEnd/>
          </a:ln>
          <a:effectLst/>
        </p:spPr>
        <p:txBody>
          <a:bodyPr wrap="none">
            <a:spAutoFit/>
          </a:bodyPr>
          <a:lstStyle/>
          <a:p>
            <a:pPr algn="ctr" eaLnBrk="0" hangingPunct="0">
              <a:defRPr/>
            </a:pPr>
            <a:r>
              <a:rPr lang="en-GB" sz="1600" dirty="0">
                <a:effectLst>
                  <a:outerShdw blurRad="38100" dist="38100" dir="2700000" algn="tl">
                    <a:srgbClr val="FFFFFF"/>
                  </a:outerShdw>
                </a:effectLst>
                <a:latin typeface="Verdana" pitchFamily="34" charset="0"/>
                <a:cs typeface="Arial" charset="0"/>
              </a:rPr>
              <a:t>270 KB</a:t>
            </a:r>
          </a:p>
        </p:txBody>
      </p:sp>
      <p:sp>
        <p:nvSpPr>
          <p:cNvPr id="27666" name="Text Box 18"/>
          <p:cNvSpPr txBox="1">
            <a:spLocks noChangeArrowheads="1"/>
          </p:cNvSpPr>
          <p:nvPr/>
        </p:nvSpPr>
        <p:spPr bwMode="auto">
          <a:xfrm>
            <a:off x="7305675" y="4552950"/>
            <a:ext cx="904875" cy="338138"/>
          </a:xfrm>
          <a:prstGeom prst="rect">
            <a:avLst/>
          </a:prstGeom>
          <a:noFill/>
          <a:ln w="9525">
            <a:noFill/>
            <a:miter lim="800000"/>
            <a:headEnd/>
            <a:tailEnd/>
          </a:ln>
          <a:effectLst/>
        </p:spPr>
        <p:txBody>
          <a:bodyPr wrap="none">
            <a:spAutoFit/>
          </a:bodyPr>
          <a:lstStyle/>
          <a:p>
            <a:pPr algn="ctr" eaLnBrk="0" hangingPunct="0">
              <a:defRPr/>
            </a:pPr>
            <a:r>
              <a:rPr lang="en-GB" sz="1600" dirty="0">
                <a:effectLst>
                  <a:outerShdw blurRad="38100" dist="38100" dir="2700000" algn="tl">
                    <a:srgbClr val="FFFFFF"/>
                  </a:outerShdw>
                </a:effectLst>
                <a:latin typeface="Verdana" pitchFamily="34" charset="0"/>
                <a:cs typeface="Arial" charset="0"/>
              </a:rPr>
              <a:t>3,2 MB</a:t>
            </a:r>
          </a:p>
        </p:txBody>
      </p:sp>
      <p:graphicFrame>
        <p:nvGraphicFramePr>
          <p:cNvPr id="27667" name="Object 19"/>
          <p:cNvGraphicFramePr>
            <a:graphicFrameLocks noChangeAspect="1"/>
          </p:cNvGraphicFramePr>
          <p:nvPr/>
        </p:nvGraphicFramePr>
        <p:xfrm>
          <a:off x="6080125" y="3976688"/>
          <a:ext cx="1020763" cy="1079500"/>
        </p:xfrm>
        <a:graphic>
          <a:graphicData uri="http://schemas.openxmlformats.org/presentationml/2006/ole">
            <p:oleObj spid="_x0000_s2051" name="Bitmap" r:id="rId5" imgW="1333333" imgH="1409897" progId="PBrush">
              <p:embed/>
            </p:oleObj>
          </a:graphicData>
        </a:graphic>
      </p:graphicFrame>
      <p:graphicFrame>
        <p:nvGraphicFramePr>
          <p:cNvPr id="27668" name="Object 20"/>
          <p:cNvGraphicFramePr>
            <a:graphicFrameLocks noChangeAspect="1"/>
          </p:cNvGraphicFramePr>
          <p:nvPr/>
        </p:nvGraphicFramePr>
        <p:xfrm>
          <a:off x="6080125" y="3040063"/>
          <a:ext cx="681038" cy="720725"/>
        </p:xfrm>
        <a:graphic>
          <a:graphicData uri="http://schemas.openxmlformats.org/presentationml/2006/ole">
            <p:oleObj spid="_x0000_s2052" name="Bitmap" r:id="rId6" imgW="1333333" imgH="1409897" progId="PBrush">
              <p:embed/>
            </p:oleObj>
          </a:graphicData>
        </a:graphic>
      </p:graphicFrame>
      <p:graphicFrame>
        <p:nvGraphicFramePr>
          <p:cNvPr id="27669" name="Object 21"/>
          <p:cNvGraphicFramePr>
            <a:graphicFrameLocks noChangeAspect="1"/>
          </p:cNvGraphicFramePr>
          <p:nvPr/>
        </p:nvGraphicFramePr>
        <p:xfrm>
          <a:off x="6080125" y="2463800"/>
          <a:ext cx="409575" cy="433388"/>
        </p:xfrm>
        <a:graphic>
          <a:graphicData uri="http://schemas.openxmlformats.org/presentationml/2006/ole">
            <p:oleObj spid="_x0000_s2053" name="Bitmap" r:id="rId7" imgW="1333333" imgH="1409897" progId="PBrush">
              <p:embed/>
            </p:oleObj>
          </a:graphicData>
        </a:graphic>
      </p:graphicFrame>
      <p:sp>
        <p:nvSpPr>
          <p:cNvPr id="2068" name="Rectangle 22"/>
          <p:cNvSpPr>
            <a:spLocks noChangeArrowheads="1"/>
          </p:cNvSpPr>
          <p:nvPr/>
        </p:nvSpPr>
        <p:spPr bwMode="auto">
          <a:xfrm>
            <a:off x="323850" y="260350"/>
            <a:ext cx="9253538" cy="708025"/>
          </a:xfrm>
          <a:prstGeom prst="rect">
            <a:avLst/>
          </a:prstGeom>
          <a:noFill/>
          <a:ln w="9525">
            <a:noFill/>
            <a:miter lim="800000"/>
            <a:headEnd/>
            <a:tailEnd/>
          </a:ln>
        </p:spPr>
        <p:txBody>
          <a:bodyPr>
            <a:spAutoFit/>
          </a:bodyPr>
          <a:lstStyle/>
          <a:p>
            <a:pPr eaLnBrk="0" hangingPunct="0"/>
            <a:r>
              <a:rPr lang="ru-RU" altLang="ja-JP" sz="2000" b="1"/>
              <a:t>Передача данных по сети:</a:t>
            </a:r>
          </a:p>
          <a:p>
            <a:pPr eaLnBrk="0" hangingPunct="0"/>
            <a:r>
              <a:rPr lang="ru-RU" altLang="ja-JP" sz="2000"/>
              <a:t>технология сжатия изображений </a:t>
            </a:r>
            <a:r>
              <a:rPr lang="en-US" altLang="ja-JP" sz="2000">
                <a:ea typeface="MS PGothic" pitchFamily="34" charset="-128"/>
              </a:rPr>
              <a:t>Synapse</a:t>
            </a:r>
            <a:endParaRPr lang="ru-RU" altLang="ja-JP" sz="2000"/>
          </a:p>
        </p:txBody>
      </p:sp>
      <p:grpSp>
        <p:nvGrpSpPr>
          <p:cNvPr id="2069" name="Group 17"/>
          <p:cNvGrpSpPr>
            <a:grpSpLocks/>
          </p:cNvGrpSpPr>
          <p:nvPr/>
        </p:nvGrpSpPr>
        <p:grpSpPr bwMode="auto">
          <a:xfrm>
            <a:off x="2786063" y="3500438"/>
            <a:ext cx="533400" cy="533400"/>
            <a:chOff x="3200" y="2221"/>
            <a:chExt cx="511" cy="460"/>
          </a:xfrm>
        </p:grpSpPr>
        <p:grpSp>
          <p:nvGrpSpPr>
            <p:cNvPr id="2073" name="Group 18"/>
            <p:cNvGrpSpPr>
              <a:grpSpLocks/>
            </p:cNvGrpSpPr>
            <p:nvPr/>
          </p:nvGrpSpPr>
          <p:grpSpPr bwMode="auto">
            <a:xfrm>
              <a:off x="3200" y="2221"/>
              <a:ext cx="404" cy="380"/>
              <a:chOff x="3200" y="2221"/>
              <a:chExt cx="404" cy="380"/>
            </a:xfrm>
          </p:grpSpPr>
          <p:pic>
            <p:nvPicPr>
              <p:cNvPr id="2075" name="Picture 19"/>
              <p:cNvPicPr>
                <a:picLocks noChangeAspect="1" noChangeArrowheads="1"/>
              </p:cNvPicPr>
              <p:nvPr/>
            </p:nvPicPr>
            <p:blipFill>
              <a:blip r:embed="rId8" cstate="email"/>
              <a:srcRect/>
              <a:stretch>
                <a:fillRect/>
              </a:stretch>
            </p:blipFill>
            <p:spPr bwMode="auto">
              <a:xfrm>
                <a:off x="3200" y="2221"/>
                <a:ext cx="319" cy="313"/>
              </a:xfrm>
              <a:prstGeom prst="rect">
                <a:avLst/>
              </a:prstGeom>
              <a:solidFill>
                <a:schemeClr val="hlink"/>
              </a:solidFill>
              <a:ln w="9525">
                <a:noFill/>
                <a:miter lim="800000"/>
                <a:headEnd/>
                <a:tailEnd/>
              </a:ln>
            </p:spPr>
          </p:pic>
          <p:pic>
            <p:nvPicPr>
              <p:cNvPr id="2076" name="Picture 20"/>
              <p:cNvPicPr>
                <a:picLocks noChangeAspect="1" noChangeArrowheads="1"/>
              </p:cNvPicPr>
              <p:nvPr/>
            </p:nvPicPr>
            <p:blipFill>
              <a:blip r:embed="rId9" cstate="email"/>
              <a:srcRect/>
              <a:stretch>
                <a:fillRect/>
              </a:stretch>
            </p:blipFill>
            <p:spPr bwMode="auto">
              <a:xfrm>
                <a:off x="3285" y="2287"/>
                <a:ext cx="319" cy="314"/>
              </a:xfrm>
              <a:prstGeom prst="rect">
                <a:avLst/>
              </a:prstGeom>
              <a:solidFill>
                <a:schemeClr val="hlink"/>
              </a:solidFill>
              <a:ln w="9525">
                <a:noFill/>
                <a:miter lim="800000"/>
                <a:headEnd/>
                <a:tailEnd/>
              </a:ln>
            </p:spPr>
          </p:pic>
        </p:grpSp>
        <p:pic>
          <p:nvPicPr>
            <p:cNvPr id="2074" name="Picture 21"/>
            <p:cNvPicPr>
              <a:picLocks noChangeAspect="1" noChangeArrowheads="1"/>
            </p:cNvPicPr>
            <p:nvPr/>
          </p:nvPicPr>
          <p:blipFill>
            <a:blip r:embed="rId8" cstate="email"/>
            <a:srcRect/>
            <a:stretch>
              <a:fillRect/>
            </a:stretch>
          </p:blipFill>
          <p:spPr bwMode="auto">
            <a:xfrm>
              <a:off x="3392" y="2368"/>
              <a:ext cx="319" cy="313"/>
            </a:xfrm>
            <a:prstGeom prst="rect">
              <a:avLst/>
            </a:prstGeom>
            <a:solidFill>
              <a:schemeClr val="hlink"/>
            </a:solidFill>
            <a:ln w="9525">
              <a:noFill/>
              <a:miter lim="800000"/>
              <a:headEnd/>
              <a:tailEnd/>
            </a:ln>
          </p:spPr>
        </p:pic>
      </p:grpSp>
      <p:sp>
        <p:nvSpPr>
          <p:cNvPr id="2070" name="Text Box 24"/>
          <p:cNvSpPr txBox="1">
            <a:spLocks noChangeArrowheads="1"/>
          </p:cNvSpPr>
          <p:nvPr/>
        </p:nvSpPr>
        <p:spPr bwMode="auto">
          <a:xfrm>
            <a:off x="2354263" y="4005263"/>
            <a:ext cx="1366837" cy="400050"/>
          </a:xfrm>
          <a:prstGeom prst="rect">
            <a:avLst/>
          </a:prstGeom>
          <a:noFill/>
          <a:ln w="9525">
            <a:noFill/>
            <a:miter lim="800000"/>
            <a:headEnd/>
            <a:tailEnd/>
          </a:ln>
        </p:spPr>
        <p:txBody>
          <a:bodyPr>
            <a:spAutoFit/>
          </a:bodyPr>
          <a:lstStyle/>
          <a:p>
            <a:pPr algn="ctr"/>
            <a:r>
              <a:rPr lang="ru-RU" sz="1000">
                <a:latin typeface="Verdana" pitchFamily="34" charset="0"/>
              </a:rPr>
              <a:t>Изображения</a:t>
            </a:r>
          </a:p>
          <a:p>
            <a:pPr algn="ctr"/>
            <a:r>
              <a:rPr lang="en-US" sz="1000">
                <a:latin typeface="Verdana" pitchFamily="34" charset="0"/>
              </a:rPr>
              <a:t>DICOM</a:t>
            </a:r>
          </a:p>
        </p:txBody>
      </p:sp>
      <p:pic>
        <p:nvPicPr>
          <p:cNvPr id="2071" name="Picture 62"/>
          <p:cNvPicPr>
            <a:picLocks noChangeAspect="1" noChangeArrowheads="1"/>
          </p:cNvPicPr>
          <p:nvPr/>
        </p:nvPicPr>
        <p:blipFill>
          <a:blip r:embed="rId10" cstate="email"/>
          <a:srcRect/>
          <a:stretch>
            <a:fillRect/>
          </a:stretch>
        </p:blipFill>
        <p:spPr bwMode="auto">
          <a:xfrm>
            <a:off x="214313" y="2398713"/>
            <a:ext cx="2286000" cy="2074862"/>
          </a:xfrm>
          <a:prstGeom prst="rect">
            <a:avLst/>
          </a:prstGeom>
          <a:noFill/>
          <a:ln w="9525">
            <a:noFill/>
            <a:miter lim="800000"/>
            <a:headEnd/>
            <a:tailEnd/>
          </a:ln>
        </p:spPr>
      </p:pic>
      <p:sp>
        <p:nvSpPr>
          <p:cNvPr id="2072" name="Прямоугольник 28"/>
          <p:cNvSpPr>
            <a:spLocks noChangeArrowheads="1"/>
          </p:cNvSpPr>
          <p:nvPr/>
        </p:nvSpPr>
        <p:spPr bwMode="auto">
          <a:xfrm>
            <a:off x="3786188" y="3786188"/>
            <a:ext cx="1082675" cy="369887"/>
          </a:xfrm>
          <a:prstGeom prst="rect">
            <a:avLst/>
          </a:prstGeom>
          <a:noFill/>
          <a:ln w="9525">
            <a:noFill/>
            <a:miter lim="800000"/>
            <a:headEnd/>
            <a:tailEnd/>
          </a:ln>
        </p:spPr>
        <p:txBody>
          <a:bodyPr wrap="none">
            <a:spAutoFit/>
          </a:bodyPr>
          <a:lstStyle/>
          <a:p>
            <a:pPr eaLnBrk="0" hangingPunct="0"/>
            <a:r>
              <a:rPr lang="en-US" altLang="ja-JP">
                <a:ea typeface="MS PGothic" pitchFamily="34" charset="-128"/>
              </a:rPr>
              <a:t>Synapse</a:t>
            </a:r>
            <a:endParaRPr lang="ru-RU" altLang="ja-JP"/>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bwMode="auto">
          <a:xfrm>
            <a:off x="468313" y="260350"/>
            <a:ext cx="8135937" cy="461963"/>
          </a:xfrm>
          <a:noFill/>
          <a:ln>
            <a:miter lim="800000"/>
            <a:headEnd/>
            <a:tailEnd/>
          </a:ln>
        </p:spPr>
        <p:txBody>
          <a:bodyPr vert="horz" wrap="square" lIns="91440" tIns="45720" rIns="91440" bIns="45720" numCol="1" anchor="t" anchorCtr="0" compatLnSpc="1">
            <a:prstTxWarp prst="textNoShape">
              <a:avLst/>
            </a:prstTxWarp>
          </a:bodyPr>
          <a:lstStyle/>
          <a:p>
            <a:pPr algn="l"/>
            <a:r>
              <a:rPr lang="ru-RU" altLang="ja-JP" sz="2000" b="1" smtClean="0">
                <a:solidFill>
                  <a:schemeClr val="tx1"/>
                </a:solidFill>
                <a:latin typeface="Arial" pitchFamily="34" charset="0"/>
                <a:ea typeface="MS PGothic" pitchFamily="34" charset="-128"/>
              </a:rPr>
              <a:t>Организация </a:t>
            </a:r>
            <a:r>
              <a:rPr lang="ru-RU" altLang="ja-JP" sz="2000" b="1" smtClean="0">
                <a:solidFill>
                  <a:schemeClr val="tx1"/>
                </a:solidFill>
                <a:latin typeface="Arial" pitchFamily="34" charset="0"/>
              </a:rPr>
              <a:t>сети ЛПУ </a:t>
            </a:r>
            <a:br>
              <a:rPr lang="ru-RU" altLang="ja-JP" sz="2000" b="1" smtClean="0">
                <a:solidFill>
                  <a:schemeClr val="tx1"/>
                </a:solidFill>
                <a:latin typeface="Arial" pitchFamily="34" charset="0"/>
              </a:rPr>
            </a:br>
            <a:r>
              <a:rPr lang="ru-RU" altLang="ja-JP" sz="2000" b="1" smtClean="0">
                <a:solidFill>
                  <a:schemeClr val="tx1"/>
                </a:solidFill>
                <a:latin typeface="Arial" pitchFamily="34" charset="0"/>
              </a:rPr>
              <a:t>регионального уровня</a:t>
            </a:r>
          </a:p>
        </p:txBody>
      </p:sp>
      <p:pic>
        <p:nvPicPr>
          <p:cNvPr id="20483" name="Picture 3" descr="RUS SYN - Regional design concept RU 20110602.jpg"/>
          <p:cNvPicPr>
            <a:picLocks noChangeAspect="1"/>
          </p:cNvPicPr>
          <p:nvPr/>
        </p:nvPicPr>
        <p:blipFill>
          <a:blip r:embed="rId3" cstate="email"/>
          <a:srcRect/>
          <a:stretch>
            <a:fillRect/>
          </a:stretch>
        </p:blipFill>
        <p:spPr bwMode="auto">
          <a:xfrm>
            <a:off x="755650" y="981075"/>
            <a:ext cx="7612063" cy="55149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285875"/>
            <a:ext cx="9144000" cy="5286375"/>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ndParaRPr>
          </a:p>
        </p:txBody>
      </p:sp>
      <p:pic>
        <p:nvPicPr>
          <p:cNvPr id="21507" name="Picture 4"/>
          <p:cNvPicPr>
            <a:picLocks noChangeAspect="1" noChangeArrowheads="1"/>
          </p:cNvPicPr>
          <p:nvPr/>
        </p:nvPicPr>
        <p:blipFill>
          <a:blip r:embed="rId2" cstate="email"/>
          <a:srcRect/>
          <a:stretch>
            <a:fillRect/>
          </a:stretch>
        </p:blipFill>
        <p:spPr bwMode="auto">
          <a:xfrm>
            <a:off x="857250" y="1393825"/>
            <a:ext cx="3643313" cy="5035550"/>
          </a:xfrm>
          <a:prstGeom prst="rect">
            <a:avLst/>
          </a:prstGeom>
          <a:noFill/>
          <a:ln w="9525">
            <a:noFill/>
            <a:miter lim="800000"/>
            <a:headEnd/>
            <a:tailEnd/>
          </a:ln>
        </p:spPr>
      </p:pic>
      <p:pic>
        <p:nvPicPr>
          <p:cNvPr id="21508" name="Picture 5"/>
          <p:cNvPicPr>
            <a:picLocks noGrp="1" noChangeAspect="1" noChangeArrowheads="1"/>
          </p:cNvPicPr>
          <p:nvPr>
            <p:ph sz="quarter" idx="4294967295"/>
          </p:nvPr>
        </p:nvPicPr>
        <p:blipFill>
          <a:blip r:embed="rId3" cstate="email"/>
          <a:srcRect/>
          <a:stretch>
            <a:fillRect/>
          </a:stretch>
        </p:blipFill>
        <p:spPr bwMode="auto">
          <a:xfrm>
            <a:off x="4929188" y="1357313"/>
            <a:ext cx="3071812" cy="5110162"/>
          </a:xfrm>
          <a:prstGeom prst="rect">
            <a:avLst/>
          </a:prstGeom>
          <a:noFill/>
          <a:ln>
            <a:miter lim="800000"/>
            <a:headEnd/>
            <a:tailEnd/>
          </a:ln>
        </p:spPr>
      </p:pic>
      <p:sp>
        <p:nvSpPr>
          <p:cNvPr id="21509" name="Прямоугольник 7"/>
          <p:cNvSpPr>
            <a:spLocks noChangeArrowheads="1"/>
          </p:cNvSpPr>
          <p:nvPr/>
        </p:nvSpPr>
        <p:spPr bwMode="auto">
          <a:xfrm>
            <a:off x="344488" y="252413"/>
            <a:ext cx="7000875" cy="708025"/>
          </a:xfrm>
          <a:prstGeom prst="rect">
            <a:avLst/>
          </a:prstGeom>
          <a:noFill/>
          <a:ln w="9525">
            <a:noFill/>
            <a:miter lim="800000"/>
            <a:headEnd/>
            <a:tailEnd/>
          </a:ln>
        </p:spPr>
        <p:txBody>
          <a:bodyPr>
            <a:spAutoFit/>
          </a:bodyPr>
          <a:lstStyle/>
          <a:p>
            <a:r>
              <a:rPr lang="en-US" sz="2000" b="1"/>
              <a:t>Synapse PACS: </a:t>
            </a:r>
            <a:r>
              <a:rPr lang="ru-RU" sz="2000" b="1"/>
              <a:t>экспертные алгоритмы </a:t>
            </a:r>
            <a:br>
              <a:rPr lang="ru-RU" sz="2000" b="1"/>
            </a:br>
            <a:r>
              <a:rPr lang="ru-RU" sz="2000" b="1"/>
              <a:t>обработки изображений </a:t>
            </a:r>
            <a:r>
              <a:rPr lang="en-US" sz="2000" b="1"/>
              <a:t>CR, DX, CT, MG</a:t>
            </a:r>
            <a:endParaRPr lang="ru-RU" sz="2000" b="1"/>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TextBox 13"/>
          <p:cNvSpPr txBox="1">
            <a:spLocks noChangeArrowheads="1"/>
          </p:cNvSpPr>
          <p:nvPr/>
        </p:nvSpPr>
        <p:spPr bwMode="auto">
          <a:xfrm>
            <a:off x="1066800" y="2274888"/>
            <a:ext cx="2590800" cy="1200150"/>
          </a:xfrm>
          <a:prstGeom prst="rect">
            <a:avLst/>
          </a:prstGeom>
          <a:noFill/>
          <a:ln w="9525">
            <a:noFill/>
            <a:miter lim="800000"/>
            <a:headEnd/>
            <a:tailEnd/>
          </a:ln>
        </p:spPr>
        <p:txBody>
          <a:bodyPr>
            <a:spAutoFit/>
          </a:bodyPr>
          <a:lstStyle/>
          <a:p>
            <a:r>
              <a:rPr lang="ru-RU">
                <a:solidFill>
                  <a:srgbClr val="000000"/>
                </a:solidFill>
                <a:sym typeface="Gill Sans"/>
              </a:rPr>
              <a:t>Медицинские системы</a:t>
            </a:r>
            <a:r>
              <a:rPr lang="en-US">
                <a:solidFill>
                  <a:srgbClr val="000000"/>
                </a:solidFill>
                <a:sym typeface="Gill Sans"/>
              </a:rPr>
              <a:t>/</a:t>
            </a:r>
          </a:p>
          <a:p>
            <a:r>
              <a:rPr lang="ru-RU">
                <a:solidFill>
                  <a:srgbClr val="000000"/>
                </a:solidFill>
                <a:sym typeface="Gill Sans"/>
              </a:rPr>
              <a:t>Науки о жизни</a:t>
            </a:r>
            <a:endParaRPr lang="en-US">
              <a:solidFill>
                <a:srgbClr val="000000"/>
              </a:solidFill>
              <a:sym typeface="Gill Sans"/>
            </a:endParaRPr>
          </a:p>
          <a:p>
            <a:r>
              <a:rPr lang="en-US">
                <a:solidFill>
                  <a:srgbClr val="000000"/>
                </a:solidFill>
                <a:sym typeface="Gill Sans"/>
              </a:rPr>
              <a:t>$2.84</a:t>
            </a:r>
            <a:r>
              <a:rPr lang="ru-RU">
                <a:solidFill>
                  <a:srgbClr val="000000"/>
                </a:solidFill>
                <a:sym typeface="Gill Sans"/>
              </a:rPr>
              <a:t> млрд.</a:t>
            </a:r>
            <a:endParaRPr lang="en-US">
              <a:solidFill>
                <a:srgbClr val="000000"/>
              </a:solidFill>
              <a:sym typeface="Gill Sans"/>
            </a:endParaRPr>
          </a:p>
        </p:txBody>
      </p:sp>
      <p:sp>
        <p:nvSpPr>
          <p:cNvPr id="6147" name="TextBox 15"/>
          <p:cNvSpPr txBox="1">
            <a:spLocks noChangeArrowheads="1"/>
          </p:cNvSpPr>
          <p:nvPr/>
        </p:nvSpPr>
        <p:spPr bwMode="auto">
          <a:xfrm>
            <a:off x="179388" y="1341438"/>
            <a:ext cx="3429000" cy="922337"/>
          </a:xfrm>
          <a:prstGeom prst="rect">
            <a:avLst/>
          </a:prstGeom>
          <a:noFill/>
          <a:ln w="9525">
            <a:noFill/>
            <a:miter lim="800000"/>
            <a:headEnd/>
            <a:tailEnd/>
          </a:ln>
        </p:spPr>
        <p:txBody>
          <a:bodyPr>
            <a:spAutoFit/>
          </a:bodyPr>
          <a:lstStyle/>
          <a:p>
            <a:r>
              <a:rPr lang="ru-RU">
                <a:solidFill>
                  <a:srgbClr val="000000"/>
                </a:solidFill>
                <a:sym typeface="Gill Sans"/>
              </a:rPr>
              <a:t>Информационные решения оборот – </a:t>
            </a:r>
            <a:r>
              <a:rPr lang="en-US">
                <a:solidFill>
                  <a:srgbClr val="000000"/>
                </a:solidFill>
                <a:sym typeface="Gill Sans"/>
              </a:rPr>
              <a:t>$</a:t>
            </a:r>
            <a:r>
              <a:rPr lang="ru-RU">
                <a:solidFill>
                  <a:srgbClr val="000000"/>
                </a:solidFill>
                <a:sym typeface="Gill Sans"/>
              </a:rPr>
              <a:t>9.7 млрд.</a:t>
            </a:r>
            <a:endParaRPr lang="en-US">
              <a:solidFill>
                <a:srgbClr val="000000"/>
              </a:solidFill>
              <a:sym typeface="Gill Sans"/>
            </a:endParaRPr>
          </a:p>
          <a:p>
            <a:r>
              <a:rPr lang="en-US">
                <a:solidFill>
                  <a:srgbClr val="000000"/>
                </a:solidFill>
                <a:sym typeface="Gill Sans"/>
              </a:rPr>
              <a:t>$9.7b</a:t>
            </a:r>
          </a:p>
        </p:txBody>
      </p:sp>
      <p:sp>
        <p:nvSpPr>
          <p:cNvPr id="6148" name="TextBox 16"/>
          <p:cNvSpPr txBox="1">
            <a:spLocks noChangeArrowheads="1"/>
          </p:cNvSpPr>
          <p:nvPr/>
        </p:nvSpPr>
        <p:spPr bwMode="auto">
          <a:xfrm>
            <a:off x="1042988" y="3500438"/>
            <a:ext cx="2590800" cy="646112"/>
          </a:xfrm>
          <a:prstGeom prst="rect">
            <a:avLst/>
          </a:prstGeom>
          <a:noFill/>
          <a:ln w="9525">
            <a:noFill/>
            <a:miter lim="800000"/>
            <a:headEnd/>
            <a:tailEnd/>
          </a:ln>
        </p:spPr>
        <p:txBody>
          <a:bodyPr>
            <a:spAutoFit/>
          </a:bodyPr>
          <a:lstStyle/>
          <a:p>
            <a:r>
              <a:rPr lang="ru-RU">
                <a:solidFill>
                  <a:srgbClr val="7F7F7F"/>
                </a:solidFill>
                <a:ea typeface="ヒラギノ角ゴ ProN W3"/>
                <a:cs typeface="ヒラギノ角ゴ ProN W3"/>
                <a:sym typeface="Gill Sans"/>
              </a:rPr>
              <a:t>Графическое искусство</a:t>
            </a:r>
            <a:endParaRPr lang="en-US">
              <a:solidFill>
                <a:srgbClr val="7F7F7F"/>
              </a:solidFill>
              <a:ea typeface="ヒラギノ角ゴ ProN W3"/>
              <a:cs typeface="ヒラギノ角ゴ ProN W3"/>
              <a:sym typeface="Gill Sans"/>
            </a:endParaRPr>
          </a:p>
        </p:txBody>
      </p:sp>
      <p:sp>
        <p:nvSpPr>
          <p:cNvPr id="6149" name="TextBox 17"/>
          <p:cNvSpPr txBox="1">
            <a:spLocks noChangeArrowheads="1"/>
          </p:cNvSpPr>
          <p:nvPr/>
        </p:nvSpPr>
        <p:spPr bwMode="auto">
          <a:xfrm>
            <a:off x="1042988" y="4149725"/>
            <a:ext cx="3048000" cy="922338"/>
          </a:xfrm>
          <a:prstGeom prst="rect">
            <a:avLst/>
          </a:prstGeom>
          <a:noFill/>
          <a:ln w="9525">
            <a:noFill/>
            <a:miter lim="800000"/>
            <a:headEnd/>
            <a:tailEnd/>
          </a:ln>
        </p:spPr>
        <p:txBody>
          <a:bodyPr>
            <a:spAutoFit/>
          </a:bodyPr>
          <a:lstStyle/>
          <a:p>
            <a:r>
              <a:rPr lang="ru-RU">
                <a:solidFill>
                  <a:srgbClr val="7F7F7F"/>
                </a:solidFill>
                <a:sym typeface="Gill Sans"/>
              </a:rPr>
              <a:t>Материалы для плоскопанельных дисплеев</a:t>
            </a:r>
            <a:endParaRPr lang="en-US">
              <a:solidFill>
                <a:srgbClr val="7F7F7F"/>
              </a:solidFill>
              <a:sym typeface="Gill Sans"/>
            </a:endParaRPr>
          </a:p>
        </p:txBody>
      </p:sp>
      <p:sp>
        <p:nvSpPr>
          <p:cNvPr id="6150" name="TextBox 18"/>
          <p:cNvSpPr txBox="1">
            <a:spLocks noChangeArrowheads="1"/>
          </p:cNvSpPr>
          <p:nvPr/>
        </p:nvSpPr>
        <p:spPr bwMode="auto">
          <a:xfrm>
            <a:off x="1042988" y="5005388"/>
            <a:ext cx="4249737" cy="368300"/>
          </a:xfrm>
          <a:prstGeom prst="rect">
            <a:avLst/>
          </a:prstGeom>
          <a:noFill/>
          <a:ln w="9525">
            <a:noFill/>
            <a:miter lim="800000"/>
            <a:headEnd/>
            <a:tailEnd/>
          </a:ln>
        </p:spPr>
        <p:txBody>
          <a:bodyPr>
            <a:spAutoFit/>
          </a:bodyPr>
          <a:lstStyle/>
          <a:p>
            <a:r>
              <a:rPr lang="ru-RU">
                <a:solidFill>
                  <a:srgbClr val="7F7F7F"/>
                </a:solidFill>
                <a:sym typeface="Gill Sans"/>
              </a:rPr>
              <a:t>Носители информации</a:t>
            </a:r>
            <a:endParaRPr lang="en-US">
              <a:solidFill>
                <a:srgbClr val="7F7F7F"/>
              </a:solidFill>
              <a:sym typeface="Gill Sans"/>
            </a:endParaRPr>
          </a:p>
        </p:txBody>
      </p:sp>
      <p:sp>
        <p:nvSpPr>
          <p:cNvPr id="6151" name="TextBox 19"/>
          <p:cNvSpPr txBox="1">
            <a:spLocks noChangeArrowheads="1"/>
          </p:cNvSpPr>
          <p:nvPr/>
        </p:nvSpPr>
        <p:spPr bwMode="auto">
          <a:xfrm>
            <a:off x="1042988" y="5445125"/>
            <a:ext cx="3048000" cy="368300"/>
          </a:xfrm>
          <a:prstGeom prst="rect">
            <a:avLst/>
          </a:prstGeom>
          <a:noFill/>
          <a:ln w="9525">
            <a:noFill/>
            <a:miter lim="800000"/>
            <a:headEnd/>
            <a:tailEnd/>
          </a:ln>
        </p:spPr>
        <p:txBody>
          <a:bodyPr>
            <a:spAutoFit/>
          </a:bodyPr>
          <a:lstStyle/>
          <a:p>
            <a:r>
              <a:rPr lang="ru-RU">
                <a:solidFill>
                  <a:srgbClr val="7F7F7F"/>
                </a:solidFill>
                <a:sym typeface="Gill Sans"/>
              </a:rPr>
              <a:t>Офис и индустрия </a:t>
            </a:r>
            <a:endParaRPr lang="en-US">
              <a:solidFill>
                <a:srgbClr val="7F7F7F"/>
              </a:solidFill>
              <a:sym typeface="Gill Sans"/>
            </a:endParaRPr>
          </a:p>
        </p:txBody>
      </p:sp>
      <p:sp>
        <p:nvSpPr>
          <p:cNvPr id="24" name="Pie 23"/>
          <p:cNvSpPr/>
          <p:nvPr/>
        </p:nvSpPr>
        <p:spPr>
          <a:xfrm>
            <a:off x="4187825" y="1444625"/>
            <a:ext cx="4727575" cy="4727575"/>
          </a:xfrm>
          <a:prstGeom prst="pie">
            <a:avLst>
              <a:gd name="adj1" fmla="val 6927415"/>
              <a:gd name="adj2" fmla="val 16166509"/>
            </a:avLst>
          </a:prstGeom>
          <a:solidFill>
            <a:srgbClr val="00AD7D">
              <a:alpha val="28000"/>
            </a:srgbClr>
          </a:solidFill>
          <a:ln w="1270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200">
              <a:solidFill>
                <a:srgbClr val="000000"/>
              </a:solidFill>
              <a:sym typeface="Gill Sans"/>
            </a:endParaRPr>
          </a:p>
        </p:txBody>
      </p:sp>
      <p:sp>
        <p:nvSpPr>
          <p:cNvPr id="25" name="Pie 24"/>
          <p:cNvSpPr/>
          <p:nvPr/>
        </p:nvSpPr>
        <p:spPr>
          <a:xfrm>
            <a:off x="4187825" y="1447800"/>
            <a:ext cx="4727575" cy="4727575"/>
          </a:xfrm>
          <a:prstGeom prst="pie">
            <a:avLst>
              <a:gd name="adj1" fmla="val 16169556"/>
              <a:gd name="adj2" fmla="val 19682561"/>
            </a:avLst>
          </a:prstGeom>
          <a:solidFill>
            <a:srgbClr val="0088C7">
              <a:alpha val="28000"/>
            </a:srgbClr>
          </a:solidFill>
          <a:ln w="1270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200">
              <a:solidFill>
                <a:srgbClr val="000000"/>
              </a:solidFill>
              <a:sym typeface="Gill Sans"/>
            </a:endParaRPr>
          </a:p>
        </p:txBody>
      </p:sp>
      <p:sp>
        <p:nvSpPr>
          <p:cNvPr id="26" name="Pie 25"/>
          <p:cNvSpPr/>
          <p:nvPr/>
        </p:nvSpPr>
        <p:spPr>
          <a:xfrm>
            <a:off x="4187825" y="1447800"/>
            <a:ext cx="4727575" cy="4727575"/>
          </a:xfrm>
          <a:prstGeom prst="pie">
            <a:avLst>
              <a:gd name="adj1" fmla="val 19690442"/>
              <a:gd name="adj2" fmla="val 6927332"/>
            </a:avLst>
          </a:prstGeom>
          <a:solidFill>
            <a:srgbClr val="0095AC"/>
          </a:solidFill>
          <a:ln w="12700">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200">
              <a:solidFill>
                <a:srgbClr val="000000"/>
              </a:solidFill>
              <a:sym typeface="Gill Sans"/>
            </a:endParaRPr>
          </a:p>
        </p:txBody>
      </p:sp>
      <p:sp>
        <p:nvSpPr>
          <p:cNvPr id="23" name="Freeform 22"/>
          <p:cNvSpPr/>
          <p:nvPr/>
        </p:nvSpPr>
        <p:spPr>
          <a:xfrm>
            <a:off x="5762625" y="3027363"/>
            <a:ext cx="1577975" cy="1577975"/>
          </a:xfrm>
          <a:custGeom>
            <a:avLst/>
            <a:gdLst>
              <a:gd name="connsiteX0" fmla="*/ 0 w 4724400"/>
              <a:gd name="connsiteY0" fmla="*/ 2362200 h 4724400"/>
              <a:gd name="connsiteX1" fmla="*/ 2362200 w 4724400"/>
              <a:gd name="connsiteY1" fmla="*/ 0 h 4724400"/>
              <a:gd name="connsiteX2" fmla="*/ 4724400 w 4724400"/>
              <a:gd name="connsiteY2" fmla="*/ 2362200 h 4724400"/>
              <a:gd name="connsiteX3" fmla="*/ 2362200 w 4724400"/>
              <a:gd name="connsiteY3" fmla="*/ 4724400 h 4724400"/>
              <a:gd name="connsiteX4" fmla="*/ 0 w 4724400"/>
              <a:gd name="connsiteY4" fmla="*/ 2362200 h 472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400" h="4724400">
                <a:moveTo>
                  <a:pt x="0" y="2362200"/>
                </a:moveTo>
                <a:cubicBezTo>
                  <a:pt x="0" y="1057593"/>
                  <a:pt x="1057593" y="0"/>
                  <a:pt x="2362200" y="0"/>
                </a:cubicBezTo>
                <a:cubicBezTo>
                  <a:pt x="3666807" y="0"/>
                  <a:pt x="4724400" y="1057593"/>
                  <a:pt x="4724400" y="2362200"/>
                </a:cubicBezTo>
                <a:cubicBezTo>
                  <a:pt x="4724400" y="3666807"/>
                  <a:pt x="3666807" y="4724400"/>
                  <a:pt x="2362200" y="4724400"/>
                </a:cubicBezTo>
                <a:cubicBezTo>
                  <a:pt x="1057593" y="4724400"/>
                  <a:pt x="0" y="3666807"/>
                  <a:pt x="0" y="2362200"/>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200">
              <a:solidFill>
                <a:srgbClr val="FFFFFF"/>
              </a:solidFill>
              <a:sym typeface="Gill Sans"/>
            </a:endParaRPr>
          </a:p>
        </p:txBody>
      </p:sp>
      <p:sp>
        <p:nvSpPr>
          <p:cNvPr id="6156" name="TextBox 27"/>
          <p:cNvSpPr txBox="1">
            <a:spLocks noChangeArrowheads="1"/>
          </p:cNvSpPr>
          <p:nvPr/>
        </p:nvSpPr>
        <p:spPr bwMode="auto">
          <a:xfrm>
            <a:off x="5435600" y="2997200"/>
            <a:ext cx="2449513" cy="1508125"/>
          </a:xfrm>
          <a:prstGeom prst="rect">
            <a:avLst/>
          </a:prstGeom>
          <a:noFill/>
          <a:ln w="9525">
            <a:noFill/>
            <a:miter lim="800000"/>
            <a:headEnd/>
            <a:tailEnd/>
          </a:ln>
        </p:spPr>
        <p:txBody>
          <a:bodyPr>
            <a:spAutoFit/>
          </a:bodyPr>
          <a:lstStyle/>
          <a:p>
            <a:pPr algn="ctr"/>
            <a:r>
              <a:rPr lang="ru-RU">
                <a:ea typeface="ヒラギノ角ゴ ProN W3"/>
                <a:cs typeface="ヒラギノ角ゴ ProN W3"/>
                <a:sym typeface="Gill Sans"/>
              </a:rPr>
              <a:t>Общий</a:t>
            </a:r>
            <a:br>
              <a:rPr lang="ru-RU">
                <a:ea typeface="ヒラギノ角ゴ ProN W3"/>
                <a:cs typeface="ヒラギノ角ゴ ProN W3"/>
                <a:sym typeface="Gill Sans"/>
              </a:rPr>
            </a:br>
            <a:r>
              <a:rPr lang="ru-RU">
                <a:ea typeface="ヒラギノ角ゴ ProN W3"/>
                <a:cs typeface="ヒラギノ角ゴ ProN W3"/>
                <a:sym typeface="Gill Sans"/>
              </a:rPr>
              <a:t>оборот</a:t>
            </a:r>
            <a:endParaRPr lang="en-US">
              <a:ea typeface="ヒラギノ角ゴ ProN W3"/>
              <a:cs typeface="ヒラギノ角ゴ ProN W3"/>
              <a:sym typeface="Gill Sans"/>
            </a:endParaRPr>
          </a:p>
          <a:p>
            <a:pPr algn="ctr"/>
            <a:r>
              <a:rPr lang="en-US" sz="2800" b="1">
                <a:ea typeface="ヒラギノ角ゴ ProN W3"/>
                <a:cs typeface="ヒラギノ角ゴ ProN W3"/>
                <a:sym typeface="Gill Sans"/>
              </a:rPr>
              <a:t>$23.5</a:t>
            </a:r>
            <a:r>
              <a:rPr lang="ru-RU" sz="2800" b="1">
                <a:ea typeface="ヒラギノ角ゴ ProN W3"/>
                <a:cs typeface="ヒラギノ角ゴ ProN W3"/>
                <a:sym typeface="Gill Sans"/>
              </a:rPr>
              <a:t> </a:t>
            </a:r>
            <a:r>
              <a:rPr lang="en-US" sz="2800" b="1">
                <a:ea typeface="ヒラギノ角ゴ ProN W3"/>
                <a:cs typeface="ヒラギノ角ゴ ProN W3"/>
                <a:sym typeface="Gill Sans"/>
              </a:rPr>
              <a:t/>
            </a:r>
            <a:br>
              <a:rPr lang="en-US" sz="2800" b="1">
                <a:ea typeface="ヒラギノ角ゴ ProN W3"/>
                <a:cs typeface="ヒラギノ角ゴ ProN W3"/>
                <a:sym typeface="Gill Sans"/>
              </a:rPr>
            </a:br>
            <a:r>
              <a:rPr lang="ru-RU" sz="2800" b="1">
                <a:ea typeface="ヒラギノ角ゴ ProN W3"/>
                <a:cs typeface="ヒラギノ角ゴ ProN W3"/>
                <a:sym typeface="Gill Sans"/>
              </a:rPr>
              <a:t>млрд.</a:t>
            </a:r>
            <a:endParaRPr lang="en-US" sz="2800" b="1">
              <a:ea typeface="ヒラギノ角ゴ ProN W3"/>
              <a:cs typeface="ヒラギノ角ゴ ProN W3"/>
              <a:sym typeface="Gill Sans"/>
            </a:endParaRPr>
          </a:p>
        </p:txBody>
      </p:sp>
      <p:sp>
        <p:nvSpPr>
          <p:cNvPr id="6157" name="TextBox 29"/>
          <p:cNvSpPr txBox="1">
            <a:spLocks noChangeArrowheads="1"/>
          </p:cNvSpPr>
          <p:nvPr/>
        </p:nvSpPr>
        <p:spPr bwMode="auto">
          <a:xfrm>
            <a:off x="6084888" y="4581525"/>
            <a:ext cx="2482850" cy="646113"/>
          </a:xfrm>
          <a:prstGeom prst="rect">
            <a:avLst/>
          </a:prstGeom>
          <a:noFill/>
          <a:ln w="9525">
            <a:noFill/>
            <a:miter lim="800000"/>
            <a:headEnd/>
            <a:tailEnd/>
          </a:ln>
        </p:spPr>
        <p:txBody>
          <a:bodyPr>
            <a:spAutoFit/>
          </a:bodyPr>
          <a:lstStyle/>
          <a:p>
            <a:pPr algn="ctr"/>
            <a:r>
              <a:rPr lang="ru-RU">
                <a:solidFill>
                  <a:srgbClr val="FFFFFF"/>
                </a:solidFill>
                <a:sym typeface="Gill Sans"/>
              </a:rPr>
              <a:t>Информационные решения</a:t>
            </a:r>
            <a:endParaRPr lang="en-US">
              <a:solidFill>
                <a:srgbClr val="FFFFFF"/>
              </a:solidFill>
              <a:sym typeface="Gill Sans"/>
            </a:endParaRPr>
          </a:p>
        </p:txBody>
      </p:sp>
      <p:sp>
        <p:nvSpPr>
          <p:cNvPr id="6158" name="TextBox 32"/>
          <p:cNvSpPr txBox="1">
            <a:spLocks noChangeArrowheads="1"/>
          </p:cNvSpPr>
          <p:nvPr/>
        </p:nvSpPr>
        <p:spPr bwMode="auto">
          <a:xfrm>
            <a:off x="6588125" y="5229225"/>
            <a:ext cx="1023938" cy="646113"/>
          </a:xfrm>
          <a:prstGeom prst="rect">
            <a:avLst/>
          </a:prstGeom>
          <a:noFill/>
          <a:ln w="9525">
            <a:noFill/>
            <a:miter lim="800000"/>
            <a:headEnd/>
            <a:tailEnd/>
          </a:ln>
        </p:spPr>
        <p:txBody>
          <a:bodyPr>
            <a:spAutoFit/>
          </a:bodyPr>
          <a:lstStyle/>
          <a:p>
            <a:r>
              <a:rPr lang="en-US" sz="3600">
                <a:solidFill>
                  <a:srgbClr val="FFFFFF"/>
                </a:solidFill>
                <a:sym typeface="Gill Sans"/>
              </a:rPr>
              <a:t>41</a:t>
            </a:r>
            <a:r>
              <a:rPr lang="en-US" sz="2000">
                <a:solidFill>
                  <a:srgbClr val="FFFFFF"/>
                </a:solidFill>
                <a:sym typeface="Gill Sans"/>
              </a:rPr>
              <a:t>%</a:t>
            </a:r>
          </a:p>
        </p:txBody>
      </p:sp>
      <p:grpSp>
        <p:nvGrpSpPr>
          <p:cNvPr id="6159" name="Group 40"/>
          <p:cNvGrpSpPr>
            <a:grpSpLocks/>
          </p:cNvGrpSpPr>
          <p:nvPr/>
        </p:nvGrpSpPr>
        <p:grpSpPr bwMode="auto">
          <a:xfrm>
            <a:off x="228600" y="2327275"/>
            <a:ext cx="838200" cy="3505200"/>
            <a:chOff x="228600" y="2514600"/>
            <a:chExt cx="838200" cy="3505200"/>
          </a:xfrm>
        </p:grpSpPr>
        <p:sp>
          <p:nvSpPr>
            <p:cNvPr id="36" name="Rectangle 35"/>
            <p:cNvSpPr/>
            <p:nvPr/>
          </p:nvSpPr>
          <p:spPr>
            <a:xfrm>
              <a:off x="228600" y="2514600"/>
              <a:ext cx="838200" cy="1066800"/>
            </a:xfrm>
            <a:prstGeom prst="rect">
              <a:avLst/>
            </a:prstGeom>
            <a:solidFill>
              <a:srgbClr val="0095A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200">
                <a:solidFill>
                  <a:srgbClr val="FFFFFF"/>
                </a:solidFill>
                <a:sym typeface="Gill Sans"/>
              </a:endParaRPr>
            </a:p>
            <a:p>
              <a:pPr algn="ctr">
                <a:defRPr/>
              </a:pPr>
              <a:endParaRPr lang="en-US" sz="4200">
                <a:solidFill>
                  <a:srgbClr val="FFFFFF"/>
                </a:solidFill>
                <a:sym typeface="Gill Sans"/>
              </a:endParaRPr>
            </a:p>
          </p:txBody>
        </p:sp>
        <p:sp>
          <p:nvSpPr>
            <p:cNvPr id="37" name="Rectangle 36"/>
            <p:cNvSpPr/>
            <p:nvPr/>
          </p:nvSpPr>
          <p:spPr>
            <a:xfrm>
              <a:off x="228600" y="3541713"/>
              <a:ext cx="838200" cy="954087"/>
            </a:xfrm>
            <a:prstGeom prst="rect">
              <a:avLst/>
            </a:prstGeom>
            <a:solidFill>
              <a:srgbClr val="007F9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200">
                <a:solidFill>
                  <a:srgbClr val="FFFFFF"/>
                </a:solidFill>
                <a:sym typeface="Gill Sans"/>
              </a:endParaRPr>
            </a:p>
            <a:p>
              <a:pPr algn="ctr">
                <a:defRPr/>
              </a:pPr>
              <a:endParaRPr lang="en-US" sz="4200">
                <a:solidFill>
                  <a:srgbClr val="FFFFFF"/>
                </a:solidFill>
                <a:sym typeface="Gill Sans"/>
              </a:endParaRPr>
            </a:p>
            <a:p>
              <a:pPr algn="ctr">
                <a:defRPr/>
              </a:pPr>
              <a:endParaRPr lang="en-US" sz="4200">
                <a:solidFill>
                  <a:srgbClr val="FFFFFF"/>
                </a:solidFill>
                <a:sym typeface="Gill Sans"/>
              </a:endParaRPr>
            </a:p>
          </p:txBody>
        </p:sp>
        <p:sp>
          <p:nvSpPr>
            <p:cNvPr id="38" name="Rectangle 37"/>
            <p:cNvSpPr/>
            <p:nvPr/>
          </p:nvSpPr>
          <p:spPr>
            <a:xfrm>
              <a:off x="228600" y="4419600"/>
              <a:ext cx="838200" cy="990600"/>
            </a:xfrm>
            <a:prstGeom prst="rect">
              <a:avLst/>
            </a:prstGeom>
            <a:solidFill>
              <a:srgbClr val="006E8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200">
                <a:solidFill>
                  <a:srgbClr val="FFFFFF"/>
                </a:solidFill>
                <a:sym typeface="Gill Sans"/>
              </a:endParaRPr>
            </a:p>
          </p:txBody>
        </p:sp>
        <p:sp>
          <p:nvSpPr>
            <p:cNvPr id="39" name="Rectangle 38"/>
            <p:cNvSpPr/>
            <p:nvPr/>
          </p:nvSpPr>
          <p:spPr>
            <a:xfrm>
              <a:off x="228600" y="5268913"/>
              <a:ext cx="838200" cy="522287"/>
            </a:xfrm>
            <a:prstGeom prst="rect">
              <a:avLst/>
            </a:prstGeom>
            <a:solidFill>
              <a:srgbClr val="00617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200">
                <a:solidFill>
                  <a:srgbClr val="FFFFFF"/>
                </a:solidFill>
                <a:sym typeface="Gill Sans"/>
              </a:endParaRPr>
            </a:p>
          </p:txBody>
        </p:sp>
        <p:sp>
          <p:nvSpPr>
            <p:cNvPr id="40" name="Rectangle 39"/>
            <p:cNvSpPr/>
            <p:nvPr/>
          </p:nvSpPr>
          <p:spPr>
            <a:xfrm>
              <a:off x="228600" y="5486400"/>
              <a:ext cx="838200" cy="533400"/>
            </a:xfrm>
            <a:prstGeom prst="rect">
              <a:avLst/>
            </a:prstGeom>
            <a:solidFill>
              <a:srgbClr val="00536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200">
                <a:solidFill>
                  <a:srgbClr val="FFFFFF"/>
                </a:solidFill>
                <a:sym typeface="Gill Sans"/>
              </a:endParaRPr>
            </a:p>
          </p:txBody>
        </p:sp>
      </p:grpSp>
      <p:sp>
        <p:nvSpPr>
          <p:cNvPr id="6160" name="Slide Number Placeholder 26"/>
          <p:cNvSpPr>
            <a:spLocks noGrp="1"/>
          </p:cNvSpPr>
          <p:nvPr>
            <p:ph type="sldNum" sz="quarter" idx="4294967295"/>
          </p:nvPr>
        </p:nvSpPr>
        <p:spPr bwMode="auto">
          <a:xfrm>
            <a:off x="152400" y="6462713"/>
            <a:ext cx="533400" cy="365125"/>
          </a:xfrm>
          <a:prstGeom prst="rect">
            <a:avLst/>
          </a:prstGeom>
          <a:noFill/>
          <a:ln>
            <a:miter lim="800000"/>
            <a:headEnd/>
            <a:tailEnd/>
          </a:ln>
        </p:spPr>
        <p:txBody>
          <a:bodyPr/>
          <a:lstStyle/>
          <a:p>
            <a:fld id="{1ABAD241-9930-4657-AB13-013E70D5AEE3}" type="slidenum">
              <a:rPr lang="en-US">
                <a:solidFill>
                  <a:srgbClr val="000000"/>
                </a:solidFill>
              </a:rPr>
              <a:pPr/>
              <a:t>2</a:t>
            </a:fld>
            <a:endParaRPr lang="en-US">
              <a:solidFill>
                <a:srgbClr val="000000"/>
              </a:solidFill>
            </a:endParaRPr>
          </a:p>
        </p:txBody>
      </p:sp>
      <p:sp>
        <p:nvSpPr>
          <p:cNvPr id="6161" name="Title 1"/>
          <p:cNvSpPr>
            <a:spLocks noGrp="1"/>
          </p:cNvSpPr>
          <p:nvPr>
            <p:ph type="title"/>
          </p:nvPr>
        </p:nvSpPr>
        <p:spPr bwMode="auto">
          <a:xfrm>
            <a:off x="304800" y="188913"/>
            <a:ext cx="8534400" cy="649287"/>
          </a:xfrm>
          <a:noFill/>
          <a:ln>
            <a:miter lim="800000"/>
            <a:headEnd/>
            <a:tailEnd/>
          </a:ln>
        </p:spPr>
        <p:txBody>
          <a:bodyPr vert="horz" wrap="square" lIns="91440" tIns="45720" rIns="91440" bIns="45720" numCol="1" anchor="t" anchorCtr="0" compatLnSpc="1">
            <a:prstTxWarp prst="textNoShape">
              <a:avLst/>
            </a:prstTxWarp>
          </a:bodyPr>
          <a:lstStyle/>
          <a:p>
            <a:pPr algn="l"/>
            <a:r>
              <a:rPr lang="en-US" sz="2000" b="1" smtClean="0">
                <a:solidFill>
                  <a:schemeClr val="tx1"/>
                </a:solidFill>
                <a:latin typeface="Arial" pitchFamily="34" charset="0"/>
              </a:rPr>
              <a:t>FUJIFILM </a:t>
            </a:r>
            <a:r>
              <a:rPr lang="ru-RU" sz="2000" b="1" smtClean="0">
                <a:solidFill>
                  <a:schemeClr val="tx1"/>
                </a:solidFill>
                <a:latin typeface="Arial" pitchFamily="34" charset="0"/>
              </a:rPr>
              <a:t>в мире</a:t>
            </a:r>
            <a:endParaRPr lang="it-IT" sz="2000" b="1" smtClean="0">
              <a:solidFill>
                <a:schemeClr val="tx1"/>
              </a:solidFill>
              <a:latin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1"/>
          <p:cNvSpPr txBox="1">
            <a:spLocks/>
          </p:cNvSpPr>
          <p:nvPr/>
        </p:nvSpPr>
        <p:spPr bwMode="auto">
          <a:xfrm>
            <a:off x="127000" y="1752600"/>
            <a:ext cx="8788400" cy="4368800"/>
          </a:xfrm>
          <a:prstGeom prst="rect">
            <a:avLst/>
          </a:prstGeom>
          <a:noFill/>
          <a:ln w="9525">
            <a:noFill/>
            <a:miter lim="800000"/>
            <a:headEnd/>
            <a:tailEnd/>
          </a:ln>
        </p:spPr>
        <p:txBody>
          <a:bodyPr/>
          <a:lstStyle/>
          <a:p>
            <a:pPr eaLnBrk="0" hangingPunct="0">
              <a:spcBef>
                <a:spcPct val="20000"/>
              </a:spcBef>
            </a:pPr>
            <a:r>
              <a:rPr lang="en-US" sz="3200"/>
              <a:t> </a:t>
            </a:r>
          </a:p>
        </p:txBody>
      </p:sp>
      <p:pic>
        <p:nvPicPr>
          <p:cNvPr id="22531" name="Picture 2"/>
          <p:cNvPicPr>
            <a:picLocks noChangeAspect="1" noChangeArrowheads="1"/>
          </p:cNvPicPr>
          <p:nvPr/>
        </p:nvPicPr>
        <p:blipFill>
          <a:blip r:embed="rId2" cstate="email"/>
          <a:srcRect/>
          <a:stretch>
            <a:fillRect/>
          </a:stretch>
        </p:blipFill>
        <p:spPr bwMode="auto">
          <a:xfrm>
            <a:off x="6629400" y="1752600"/>
            <a:ext cx="1504950" cy="1528763"/>
          </a:xfrm>
          <a:prstGeom prst="rect">
            <a:avLst/>
          </a:prstGeom>
          <a:noFill/>
          <a:ln w="9525">
            <a:noFill/>
            <a:miter lim="800000"/>
            <a:headEnd/>
            <a:tailEnd/>
          </a:ln>
        </p:spPr>
      </p:pic>
      <p:pic>
        <p:nvPicPr>
          <p:cNvPr id="22532" name="Picture 3"/>
          <p:cNvPicPr>
            <a:picLocks noChangeAspect="1" noChangeArrowheads="1"/>
          </p:cNvPicPr>
          <p:nvPr/>
        </p:nvPicPr>
        <p:blipFill>
          <a:blip r:embed="rId3" cstate="email"/>
          <a:srcRect/>
          <a:stretch>
            <a:fillRect/>
          </a:stretch>
        </p:blipFill>
        <p:spPr bwMode="auto">
          <a:xfrm>
            <a:off x="6715125" y="4714875"/>
            <a:ext cx="1219200" cy="1439863"/>
          </a:xfrm>
          <a:prstGeom prst="rect">
            <a:avLst/>
          </a:prstGeom>
          <a:noFill/>
          <a:ln w="9525">
            <a:noFill/>
            <a:miter lim="800000"/>
            <a:headEnd/>
            <a:tailEnd/>
          </a:ln>
        </p:spPr>
      </p:pic>
      <p:pic>
        <p:nvPicPr>
          <p:cNvPr id="22533" name="Picture 5"/>
          <p:cNvPicPr>
            <a:picLocks noChangeAspect="1" noChangeArrowheads="1"/>
          </p:cNvPicPr>
          <p:nvPr/>
        </p:nvPicPr>
        <p:blipFill>
          <a:blip r:embed="rId4" cstate="email"/>
          <a:srcRect/>
          <a:stretch>
            <a:fillRect/>
          </a:stretch>
        </p:blipFill>
        <p:spPr bwMode="auto">
          <a:xfrm>
            <a:off x="762000" y="2133600"/>
            <a:ext cx="1423988" cy="1833563"/>
          </a:xfrm>
          <a:prstGeom prst="rect">
            <a:avLst/>
          </a:prstGeom>
          <a:noFill/>
          <a:ln w="9525">
            <a:noFill/>
            <a:miter lim="800000"/>
            <a:headEnd/>
            <a:tailEnd/>
          </a:ln>
        </p:spPr>
      </p:pic>
      <p:sp>
        <p:nvSpPr>
          <p:cNvPr id="7" name="Cloud 8"/>
          <p:cNvSpPr/>
          <p:nvPr/>
        </p:nvSpPr>
        <p:spPr bwMode="auto">
          <a:xfrm>
            <a:off x="2438400" y="1676400"/>
            <a:ext cx="3810000" cy="2362200"/>
          </a:xfrm>
          <a:prstGeom prst="cloud">
            <a:avLst/>
          </a:prstGeom>
          <a:solidFill>
            <a:schemeClr val="bg1"/>
          </a:solidFill>
          <a:ln w="9525" cap="flat" cmpd="sng" algn="ctr">
            <a:solidFill>
              <a:schemeClr val="tx1"/>
            </a:solidFill>
            <a:prstDash val="solid"/>
            <a:round/>
            <a:headEnd type="none" w="med" len="med"/>
            <a:tailEnd type="none" w="med" len="med"/>
          </a:ln>
          <a:effectLst/>
        </p:spPr>
        <p:txBody>
          <a:bodyPr/>
          <a:lstStyle/>
          <a:p>
            <a:pPr eaLnBrk="0" hangingPunct="0">
              <a:defRPr/>
            </a:pPr>
            <a:r>
              <a:rPr lang="en-US" sz="1200" b="1">
                <a:ea typeface="MS PGothic" pitchFamily="34" charset="-128"/>
              </a:rPr>
              <a:t>IHE</a:t>
            </a:r>
            <a:endParaRPr lang="ru-RU" sz="1200" b="1">
              <a:ea typeface="MS PGothic" pitchFamily="34" charset="-128"/>
            </a:endParaRPr>
          </a:p>
          <a:p>
            <a:pPr eaLnBrk="0" hangingPunct="0">
              <a:defRPr/>
            </a:pPr>
            <a:endParaRPr lang="en-US" sz="1200" b="1">
              <a:ea typeface="MS PGothic" pitchFamily="34" charset="-128"/>
            </a:endParaRPr>
          </a:p>
          <a:p>
            <a:pPr eaLnBrk="0" hangingPunct="0">
              <a:buFont typeface="Arial" pitchFamily="34" charset="0"/>
              <a:buChar char="•"/>
              <a:defRPr/>
            </a:pPr>
            <a:r>
              <a:rPr lang="en-US" sz="1200" b="1">
                <a:ea typeface="MS PGothic" pitchFamily="34" charset="-128"/>
              </a:rPr>
              <a:t> </a:t>
            </a:r>
            <a:r>
              <a:rPr lang="ru-RU" sz="1200" b="1">
                <a:ea typeface="MS PGothic" pitchFamily="34" charset="-128"/>
              </a:rPr>
              <a:t>Мастер Индекс Пациентов</a:t>
            </a:r>
            <a:endParaRPr lang="en-US" sz="1200" b="1">
              <a:ea typeface="MS PGothic" pitchFamily="34" charset="-128"/>
            </a:endParaRPr>
          </a:p>
          <a:p>
            <a:pPr eaLnBrk="0" hangingPunct="0">
              <a:buFont typeface="Arial" pitchFamily="34" charset="0"/>
              <a:buChar char="•"/>
              <a:defRPr/>
            </a:pPr>
            <a:r>
              <a:rPr lang="ru-RU" sz="1200" b="1">
                <a:ea typeface="MS PGothic" pitchFamily="34" charset="-128"/>
              </a:rPr>
              <a:t>Регистратура</a:t>
            </a:r>
            <a:endParaRPr lang="en-US" sz="1200" b="1">
              <a:ea typeface="MS PGothic" pitchFamily="34" charset="-128"/>
            </a:endParaRPr>
          </a:p>
          <a:p>
            <a:pPr eaLnBrk="0" hangingPunct="0">
              <a:buFont typeface="Arial" pitchFamily="34" charset="0"/>
              <a:buChar char="•"/>
              <a:defRPr/>
            </a:pPr>
            <a:r>
              <a:rPr lang="ru-RU" sz="1200" b="1">
                <a:ea typeface="MS PGothic" pitchFamily="34" charset="-128"/>
              </a:rPr>
              <a:t>Данные персонала</a:t>
            </a:r>
            <a:endParaRPr lang="en-US" sz="1200" b="1">
              <a:ea typeface="MS PGothic" pitchFamily="34" charset="-128"/>
            </a:endParaRPr>
          </a:p>
          <a:p>
            <a:pPr eaLnBrk="0" hangingPunct="0">
              <a:buFont typeface="Arial" pitchFamily="34" charset="0"/>
              <a:buChar char="•"/>
              <a:defRPr/>
            </a:pPr>
            <a:r>
              <a:rPr lang="en-US" sz="1200" b="1">
                <a:ea typeface="MS PGothic" pitchFamily="34" charset="-128"/>
              </a:rPr>
              <a:t> </a:t>
            </a:r>
            <a:r>
              <a:rPr lang="ru-RU" sz="1200" b="1">
                <a:ea typeface="MS PGothic" pitchFamily="34" charset="-128"/>
              </a:rPr>
              <a:t>Аутентификация пользователей между ЛПУ </a:t>
            </a:r>
            <a:r>
              <a:rPr lang="en-US" sz="1200" b="1">
                <a:ea typeface="MS PGothic" pitchFamily="34" charset="-128"/>
              </a:rPr>
              <a:t>(PIX/PDQ)</a:t>
            </a:r>
          </a:p>
        </p:txBody>
      </p:sp>
      <p:sp>
        <p:nvSpPr>
          <p:cNvPr id="22535" name="TextBox 9"/>
          <p:cNvSpPr txBox="1">
            <a:spLocks noChangeArrowheads="1"/>
          </p:cNvSpPr>
          <p:nvPr/>
        </p:nvSpPr>
        <p:spPr bwMode="auto">
          <a:xfrm>
            <a:off x="838200" y="4267200"/>
            <a:ext cx="3659188" cy="1384300"/>
          </a:xfrm>
          <a:prstGeom prst="rect">
            <a:avLst/>
          </a:prstGeom>
          <a:noFill/>
          <a:ln w="9525">
            <a:noFill/>
            <a:miter lim="800000"/>
            <a:headEnd/>
            <a:tailEnd/>
          </a:ln>
        </p:spPr>
        <p:txBody>
          <a:bodyPr wrap="none">
            <a:spAutoFit/>
          </a:bodyPr>
          <a:lstStyle/>
          <a:p>
            <a:r>
              <a:rPr lang="ru-RU" sz="1200" b="1"/>
              <a:t>Диагностический центр</a:t>
            </a:r>
          </a:p>
          <a:p>
            <a:endParaRPr lang="en-US" sz="1200" b="1"/>
          </a:p>
          <a:p>
            <a:pPr>
              <a:buFont typeface="Arial" pitchFamily="34" charset="0"/>
              <a:buChar char="•"/>
            </a:pPr>
            <a:r>
              <a:rPr lang="en-US" sz="1200" b="1"/>
              <a:t>XDS-I – </a:t>
            </a:r>
            <a:r>
              <a:rPr lang="ru-RU" sz="1200" b="1"/>
              <a:t>источник, потребитель, репозиторий</a:t>
            </a:r>
            <a:endParaRPr lang="en-US" sz="1200" b="1"/>
          </a:p>
          <a:p>
            <a:pPr>
              <a:buFont typeface="Arial" pitchFamily="34" charset="0"/>
              <a:buChar char="•"/>
            </a:pPr>
            <a:r>
              <a:rPr lang="en-US" sz="1200" b="1"/>
              <a:t>PIX</a:t>
            </a:r>
            <a:r>
              <a:rPr lang="ru-RU" sz="1200" b="1"/>
              <a:t>-клинт</a:t>
            </a:r>
            <a:endParaRPr lang="en-US" sz="1200" b="1"/>
          </a:p>
          <a:p>
            <a:pPr>
              <a:buFont typeface="Arial" pitchFamily="34" charset="0"/>
              <a:buChar char="•"/>
            </a:pPr>
            <a:r>
              <a:rPr lang="en-US" sz="1200" b="1"/>
              <a:t>PDQ</a:t>
            </a:r>
            <a:r>
              <a:rPr lang="ru-RU" sz="1200" b="1"/>
              <a:t>-клиент</a:t>
            </a:r>
            <a:endParaRPr lang="en-US" sz="1200" b="1"/>
          </a:p>
          <a:p>
            <a:pPr>
              <a:buFont typeface="Arial" pitchFamily="34" charset="0"/>
              <a:buChar char="•"/>
            </a:pPr>
            <a:r>
              <a:rPr lang="en-US" sz="1200" b="1"/>
              <a:t>ANTA</a:t>
            </a:r>
          </a:p>
          <a:p>
            <a:pPr>
              <a:buFont typeface="Arial" pitchFamily="34" charset="0"/>
              <a:buChar char="•"/>
            </a:pPr>
            <a:r>
              <a:rPr lang="en-US" sz="1200" b="1"/>
              <a:t>BPPC</a:t>
            </a:r>
          </a:p>
        </p:txBody>
      </p:sp>
      <p:sp>
        <p:nvSpPr>
          <p:cNvPr id="22536" name="TextBox 10"/>
          <p:cNvSpPr txBox="1">
            <a:spLocks noChangeArrowheads="1"/>
          </p:cNvSpPr>
          <p:nvPr/>
        </p:nvSpPr>
        <p:spPr bwMode="auto">
          <a:xfrm>
            <a:off x="6248400" y="3219450"/>
            <a:ext cx="2852738" cy="1570038"/>
          </a:xfrm>
          <a:prstGeom prst="rect">
            <a:avLst/>
          </a:prstGeom>
          <a:noFill/>
          <a:ln w="9525">
            <a:noFill/>
            <a:miter lim="800000"/>
            <a:headEnd/>
            <a:tailEnd/>
          </a:ln>
        </p:spPr>
        <p:txBody>
          <a:bodyPr>
            <a:spAutoFit/>
          </a:bodyPr>
          <a:lstStyle/>
          <a:p>
            <a:r>
              <a:rPr lang="ru-RU" sz="1200" b="1"/>
              <a:t>Стационар</a:t>
            </a:r>
          </a:p>
          <a:p>
            <a:endParaRPr lang="en-US" sz="1200" b="1"/>
          </a:p>
          <a:p>
            <a:pPr>
              <a:buFont typeface="Arial" pitchFamily="34" charset="0"/>
              <a:buChar char="•"/>
            </a:pPr>
            <a:r>
              <a:rPr lang="en-US" sz="1200" b="1"/>
              <a:t>XDS-I</a:t>
            </a:r>
            <a:r>
              <a:rPr lang="ru-RU" sz="1200" b="1"/>
              <a:t> </a:t>
            </a:r>
            <a:r>
              <a:rPr lang="en-US" sz="1200" b="1"/>
              <a:t>– </a:t>
            </a:r>
            <a:r>
              <a:rPr lang="ru-RU" sz="1200" b="1"/>
              <a:t>источник, потребитель, репозиторий</a:t>
            </a:r>
            <a:endParaRPr lang="en-US" sz="1200" b="1"/>
          </a:p>
          <a:p>
            <a:pPr>
              <a:buFont typeface="Arial" pitchFamily="34" charset="0"/>
              <a:buChar char="•"/>
            </a:pPr>
            <a:r>
              <a:rPr lang="en-US" sz="1200" b="1"/>
              <a:t>PIX</a:t>
            </a:r>
            <a:r>
              <a:rPr lang="ru-RU" sz="1200" b="1"/>
              <a:t>-клинт</a:t>
            </a:r>
            <a:endParaRPr lang="en-US" sz="1200" b="1"/>
          </a:p>
          <a:p>
            <a:pPr>
              <a:buFont typeface="Arial" pitchFamily="34" charset="0"/>
              <a:buChar char="•"/>
            </a:pPr>
            <a:r>
              <a:rPr lang="en-US" sz="1200" b="1"/>
              <a:t>PDQ</a:t>
            </a:r>
            <a:r>
              <a:rPr lang="ru-RU" sz="1200" b="1"/>
              <a:t>-клиент</a:t>
            </a:r>
            <a:endParaRPr lang="en-US" sz="1200" b="1"/>
          </a:p>
          <a:p>
            <a:pPr>
              <a:buFont typeface="Arial" pitchFamily="34" charset="0"/>
              <a:buChar char="•"/>
            </a:pPr>
            <a:r>
              <a:rPr lang="en-US" sz="1200" b="1"/>
              <a:t>ANTA</a:t>
            </a:r>
          </a:p>
          <a:p>
            <a:pPr>
              <a:buFont typeface="Arial" pitchFamily="34" charset="0"/>
              <a:buChar char="•"/>
            </a:pPr>
            <a:r>
              <a:rPr lang="en-US" sz="1200" b="1"/>
              <a:t>BPPC</a:t>
            </a:r>
          </a:p>
        </p:txBody>
      </p:sp>
      <p:sp>
        <p:nvSpPr>
          <p:cNvPr id="22537" name="TextBox 11"/>
          <p:cNvSpPr txBox="1">
            <a:spLocks noChangeArrowheads="1"/>
          </p:cNvSpPr>
          <p:nvPr/>
        </p:nvSpPr>
        <p:spPr bwMode="auto">
          <a:xfrm>
            <a:off x="5286375" y="5214938"/>
            <a:ext cx="1198563" cy="646112"/>
          </a:xfrm>
          <a:prstGeom prst="rect">
            <a:avLst/>
          </a:prstGeom>
          <a:noFill/>
          <a:ln w="9525">
            <a:noFill/>
            <a:miter lim="800000"/>
            <a:headEnd/>
            <a:tailEnd/>
          </a:ln>
        </p:spPr>
        <p:txBody>
          <a:bodyPr wrap="none">
            <a:spAutoFit/>
          </a:bodyPr>
          <a:lstStyle/>
          <a:p>
            <a:r>
              <a:rPr lang="ru-RU" sz="1200" b="1"/>
              <a:t>Поликлиника</a:t>
            </a:r>
          </a:p>
          <a:p>
            <a:endParaRPr lang="en-US" sz="1200" b="1"/>
          </a:p>
          <a:p>
            <a:pPr>
              <a:buFont typeface="Arial" pitchFamily="34" charset="0"/>
              <a:buChar char="•"/>
            </a:pPr>
            <a:r>
              <a:rPr lang="en-US" sz="1200" b="1"/>
              <a:t>XDS-I WADO</a:t>
            </a:r>
          </a:p>
        </p:txBody>
      </p:sp>
      <p:sp>
        <p:nvSpPr>
          <p:cNvPr id="22538" name="Rectangle 1112"/>
          <p:cNvSpPr>
            <a:spLocks noChangeArrowheads="1"/>
          </p:cNvSpPr>
          <p:nvPr/>
        </p:nvSpPr>
        <p:spPr bwMode="auto">
          <a:xfrm>
            <a:off x="287338" y="214313"/>
            <a:ext cx="5868987" cy="400050"/>
          </a:xfrm>
          <a:prstGeom prst="rect">
            <a:avLst/>
          </a:prstGeom>
          <a:noFill/>
          <a:ln w="9525">
            <a:noFill/>
            <a:miter lim="800000"/>
            <a:headEnd/>
            <a:tailEnd/>
          </a:ln>
        </p:spPr>
        <p:txBody>
          <a:bodyPr>
            <a:spAutoFit/>
          </a:bodyPr>
          <a:lstStyle/>
          <a:p>
            <a:r>
              <a:rPr lang="ru-RU" sz="2000" b="1"/>
              <a:t>Обмен данными между ЛПУ: профили </a:t>
            </a:r>
            <a:r>
              <a:rPr lang="en-US" sz="2000" b="1"/>
              <a:t>IHE</a:t>
            </a:r>
            <a:endParaRPr lang="it-IT" sz="2000" b="1"/>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Slide Number Placeholder 4"/>
          <p:cNvSpPr>
            <a:spLocks noGrp="1"/>
          </p:cNvSpPr>
          <p:nvPr>
            <p:ph type="sldNum" sz="quarter" idx="4294967295"/>
          </p:nvPr>
        </p:nvSpPr>
        <p:spPr bwMode="auto">
          <a:xfrm>
            <a:off x="7626350" y="6337300"/>
            <a:ext cx="1295400" cy="457200"/>
          </a:xfrm>
          <a:prstGeom prst="rect">
            <a:avLst/>
          </a:prstGeom>
          <a:noFill/>
          <a:ln>
            <a:miter lim="800000"/>
            <a:headEnd/>
            <a:tailEnd/>
          </a:ln>
        </p:spPr>
        <p:txBody>
          <a:bodyPr/>
          <a:lstStyle/>
          <a:p>
            <a:fld id="{429F1E40-3A47-438A-A249-E6CBC3D366BF}" type="slidenum">
              <a:rPr lang="en-US"/>
              <a:pPr/>
              <a:t>21</a:t>
            </a:fld>
            <a:endParaRPr lang="en-US"/>
          </a:p>
        </p:txBody>
      </p:sp>
      <p:grpSp>
        <p:nvGrpSpPr>
          <p:cNvPr id="3076" name="Group 2"/>
          <p:cNvGrpSpPr>
            <a:grpSpLocks/>
          </p:cNvGrpSpPr>
          <p:nvPr/>
        </p:nvGrpSpPr>
        <p:grpSpPr bwMode="auto">
          <a:xfrm>
            <a:off x="407988" y="3040063"/>
            <a:ext cx="2382837" cy="2560637"/>
            <a:chOff x="257" y="1915"/>
            <a:chExt cx="1501" cy="1613"/>
          </a:xfrm>
        </p:grpSpPr>
        <p:sp>
          <p:nvSpPr>
            <p:cNvPr id="3188" name="AutoShape 3"/>
            <p:cNvSpPr>
              <a:spLocks noChangeArrowheads="1"/>
            </p:cNvSpPr>
            <p:nvPr/>
          </p:nvSpPr>
          <p:spPr bwMode="auto">
            <a:xfrm>
              <a:off x="257" y="1915"/>
              <a:ext cx="1501" cy="1547"/>
            </a:xfrm>
            <a:prstGeom prst="roundRect">
              <a:avLst>
                <a:gd name="adj" fmla="val 7231"/>
              </a:avLst>
            </a:prstGeom>
            <a:solidFill>
              <a:srgbClr val="FFFFFF"/>
            </a:solidFill>
            <a:ln w="19050">
              <a:solidFill>
                <a:srgbClr val="00FF00"/>
              </a:solidFill>
              <a:round/>
              <a:headEnd/>
              <a:tailEnd/>
            </a:ln>
          </p:spPr>
          <p:txBody>
            <a:bodyPr wrap="none" anchor="ctr"/>
            <a:lstStyle/>
            <a:p>
              <a:endParaRPr lang="ru-RU"/>
            </a:p>
          </p:txBody>
        </p:sp>
        <p:sp>
          <p:nvSpPr>
            <p:cNvPr id="3189" name="Freeform 4"/>
            <p:cNvSpPr>
              <a:spLocks/>
            </p:cNvSpPr>
            <p:nvPr/>
          </p:nvSpPr>
          <p:spPr bwMode="auto">
            <a:xfrm>
              <a:off x="1284" y="3403"/>
              <a:ext cx="2" cy="1"/>
            </a:xfrm>
            <a:custGeom>
              <a:avLst/>
              <a:gdLst>
                <a:gd name="T0" fmla="*/ 1 w 2"/>
                <a:gd name="T1" fmla="*/ 0 h 1"/>
                <a:gd name="T2" fmla="*/ 1 w 2"/>
                <a:gd name="T3" fmla="*/ 0 h 1"/>
                <a:gd name="T4" fmla="*/ 1 w 2"/>
                <a:gd name="T5" fmla="*/ 0 h 1"/>
                <a:gd name="T6" fmla="*/ 0 w 2"/>
                <a:gd name="T7" fmla="*/ 0 h 1"/>
                <a:gd name="T8" fmla="*/ 0 w 2"/>
                <a:gd name="T9" fmla="*/ 1 h 1"/>
                <a:gd name="T10" fmla="*/ 0 w 2"/>
                <a:gd name="T11" fmla="*/ 1 h 1"/>
                <a:gd name="T12" fmla="*/ 1 w 2"/>
                <a:gd name="T13" fmla="*/ 1 h 1"/>
                <a:gd name="T14" fmla="*/ 1 w 2"/>
                <a:gd name="T15" fmla="*/ 1 h 1"/>
                <a:gd name="T16" fmla="*/ 1 w 2"/>
                <a:gd name="T17" fmla="*/ 1 h 1"/>
                <a:gd name="T18" fmla="*/ 1 w 2"/>
                <a:gd name="T19" fmla="*/ 1 h 1"/>
                <a:gd name="T20" fmla="*/ 1 w 2"/>
                <a:gd name="T21" fmla="*/ 1 h 1"/>
                <a:gd name="T22" fmla="*/ 2 w 2"/>
                <a:gd name="T23" fmla="*/ 1 h 1"/>
                <a:gd name="T24" fmla="*/ 2 w 2"/>
                <a:gd name="T25" fmla="*/ 1 h 1"/>
                <a:gd name="T26" fmla="*/ 2 w 2"/>
                <a:gd name="T27" fmla="*/ 1 h 1"/>
                <a:gd name="T28" fmla="*/ 2 w 2"/>
                <a:gd name="T29" fmla="*/ 1 h 1"/>
                <a:gd name="T30" fmla="*/ 2 w 2"/>
                <a:gd name="T31" fmla="*/ 1 h 1"/>
                <a:gd name="T32" fmla="*/ 2 w 2"/>
                <a:gd name="T33" fmla="*/ 1 h 1"/>
                <a:gd name="T34" fmla="*/ 2 w 2"/>
                <a:gd name="T35" fmla="*/ 1 h 1"/>
                <a:gd name="T36" fmla="*/ 2 w 2"/>
                <a:gd name="T37" fmla="*/ 0 h 1"/>
                <a:gd name="T38" fmla="*/ 2 w 2"/>
                <a:gd name="T39" fmla="*/ 0 h 1"/>
                <a:gd name="T40" fmla="*/ 2 w 2"/>
                <a:gd name="T41" fmla="*/ 0 h 1"/>
                <a:gd name="T42" fmla="*/ 2 w 2"/>
                <a:gd name="T43" fmla="*/ 0 h 1"/>
                <a:gd name="T44" fmla="*/ 2 w 2"/>
                <a:gd name="T45" fmla="*/ 0 h 1"/>
                <a:gd name="T46" fmla="*/ 2 w 2"/>
                <a:gd name="T47" fmla="*/ 0 h 1"/>
                <a:gd name="T48" fmla="*/ 2 w 2"/>
                <a:gd name="T49" fmla="*/ 0 h 1"/>
                <a:gd name="T50" fmla="*/ 2 w 2"/>
                <a:gd name="T51" fmla="*/ 0 h 1"/>
                <a:gd name="T52" fmla="*/ 1 w 2"/>
                <a:gd name="T53" fmla="*/ 0 h 1"/>
                <a:gd name="T54" fmla="*/ 1 w 2"/>
                <a:gd name="T55" fmla="*/ 0 h 1"/>
                <a:gd name="T56" fmla="*/ 1 w 2"/>
                <a:gd name="T57" fmla="*/ 0 h 1"/>
                <a:gd name="T58" fmla="*/ 1 w 2"/>
                <a:gd name="T59" fmla="*/ 0 h 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
                <a:gd name="T91" fmla="*/ 0 h 1"/>
                <a:gd name="T92" fmla="*/ 2 w 2"/>
                <a:gd name="T93" fmla="*/ 1 h 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 h="1">
                  <a:moveTo>
                    <a:pt x="1" y="0"/>
                  </a:moveTo>
                  <a:lnTo>
                    <a:pt x="1" y="0"/>
                  </a:lnTo>
                  <a:lnTo>
                    <a:pt x="0" y="0"/>
                  </a:lnTo>
                  <a:lnTo>
                    <a:pt x="0" y="1"/>
                  </a:lnTo>
                  <a:lnTo>
                    <a:pt x="1" y="1"/>
                  </a:lnTo>
                  <a:lnTo>
                    <a:pt x="2" y="1"/>
                  </a:lnTo>
                  <a:lnTo>
                    <a:pt x="2" y="0"/>
                  </a:lnTo>
                  <a:lnTo>
                    <a:pt x="1" y="0"/>
                  </a:lnTo>
                  <a:close/>
                </a:path>
              </a:pathLst>
            </a:custGeom>
            <a:solidFill>
              <a:srgbClr val="FFB299"/>
            </a:solidFill>
            <a:ln w="9525">
              <a:noFill/>
              <a:round/>
              <a:headEnd/>
              <a:tailEnd/>
            </a:ln>
          </p:spPr>
          <p:txBody>
            <a:bodyPr/>
            <a:lstStyle/>
            <a:p>
              <a:endParaRPr lang="ru-RU"/>
            </a:p>
          </p:txBody>
        </p:sp>
        <p:sp>
          <p:nvSpPr>
            <p:cNvPr id="3190" name="Text Box 5"/>
            <p:cNvSpPr txBox="1">
              <a:spLocks noChangeArrowheads="1"/>
            </p:cNvSpPr>
            <p:nvPr/>
          </p:nvSpPr>
          <p:spPr bwMode="auto">
            <a:xfrm>
              <a:off x="546" y="3412"/>
              <a:ext cx="937" cy="116"/>
            </a:xfrm>
            <a:prstGeom prst="rect">
              <a:avLst/>
            </a:prstGeom>
            <a:solidFill>
              <a:srgbClr val="EAEAEA"/>
            </a:solidFill>
            <a:ln w="9525">
              <a:solidFill>
                <a:schemeClr val="bg2"/>
              </a:solidFill>
              <a:miter lim="800000"/>
              <a:headEnd/>
              <a:tailEnd/>
            </a:ln>
          </p:spPr>
          <p:txBody>
            <a:bodyPr tIns="0" bIns="0">
              <a:spAutoFit/>
            </a:bodyPr>
            <a:lstStyle/>
            <a:p>
              <a:pPr algn="ctr" eaLnBrk="0" hangingPunct="0"/>
              <a:r>
                <a:rPr lang="ru-RU" sz="1200">
                  <a:solidFill>
                    <a:schemeClr val="bg2"/>
                  </a:solidFill>
                  <a:latin typeface="GE Inspira" pitchFamily="34" charset="0"/>
                </a:rPr>
                <a:t>Клиника 1</a:t>
              </a:r>
              <a:endParaRPr lang="en-US" sz="1200">
                <a:solidFill>
                  <a:schemeClr val="bg2"/>
                </a:solidFill>
                <a:latin typeface="GE Inspira" pitchFamily="34" charset="0"/>
              </a:endParaRPr>
            </a:p>
          </p:txBody>
        </p:sp>
        <p:grpSp>
          <p:nvGrpSpPr>
            <p:cNvPr id="3191" name="Group 7"/>
            <p:cNvGrpSpPr>
              <a:grpSpLocks/>
            </p:cNvGrpSpPr>
            <p:nvPr/>
          </p:nvGrpSpPr>
          <p:grpSpPr bwMode="auto">
            <a:xfrm>
              <a:off x="986" y="2739"/>
              <a:ext cx="659" cy="448"/>
              <a:chOff x="3945" y="2595"/>
              <a:chExt cx="916" cy="544"/>
            </a:xfrm>
          </p:grpSpPr>
          <p:pic>
            <p:nvPicPr>
              <p:cNvPr id="3202" name="Picture 8" descr="j0287375"/>
              <p:cNvPicPr>
                <a:picLocks noChangeAspect="1" noChangeArrowheads="1"/>
              </p:cNvPicPr>
              <p:nvPr/>
            </p:nvPicPr>
            <p:blipFill>
              <a:blip r:embed="rId4" cstate="email"/>
              <a:srcRect/>
              <a:stretch>
                <a:fillRect/>
              </a:stretch>
            </p:blipFill>
            <p:spPr bwMode="auto">
              <a:xfrm>
                <a:off x="4187" y="2595"/>
                <a:ext cx="674" cy="386"/>
              </a:xfrm>
              <a:prstGeom prst="rect">
                <a:avLst/>
              </a:prstGeom>
              <a:noFill/>
              <a:ln w="9525">
                <a:noFill/>
                <a:miter lim="800000"/>
                <a:headEnd/>
                <a:tailEnd/>
              </a:ln>
            </p:spPr>
          </p:pic>
          <p:pic>
            <p:nvPicPr>
              <p:cNvPr id="3203" name="Picture 9" descr="BS01161_"/>
              <p:cNvPicPr>
                <a:picLocks noChangeAspect="1" noChangeArrowheads="1"/>
              </p:cNvPicPr>
              <p:nvPr/>
            </p:nvPicPr>
            <p:blipFill>
              <a:blip r:embed="rId5" cstate="email"/>
              <a:srcRect/>
              <a:stretch>
                <a:fillRect/>
              </a:stretch>
            </p:blipFill>
            <p:spPr bwMode="auto">
              <a:xfrm>
                <a:off x="3945" y="2804"/>
                <a:ext cx="517" cy="335"/>
              </a:xfrm>
              <a:prstGeom prst="rect">
                <a:avLst/>
              </a:prstGeom>
              <a:noFill/>
              <a:ln w="9525">
                <a:noFill/>
                <a:miter lim="800000"/>
                <a:headEnd/>
                <a:tailEnd/>
              </a:ln>
            </p:spPr>
          </p:pic>
        </p:grpSp>
        <p:pic>
          <p:nvPicPr>
            <p:cNvPr id="3192" name="Picture 10" descr="j0400040"/>
            <p:cNvPicPr>
              <a:picLocks noChangeAspect="1" noChangeArrowheads="1"/>
            </p:cNvPicPr>
            <p:nvPr/>
          </p:nvPicPr>
          <p:blipFill>
            <a:blip r:embed="rId6" cstate="email"/>
            <a:srcRect/>
            <a:stretch>
              <a:fillRect/>
            </a:stretch>
          </p:blipFill>
          <p:spPr bwMode="auto">
            <a:xfrm>
              <a:off x="304" y="2048"/>
              <a:ext cx="530" cy="353"/>
            </a:xfrm>
            <a:prstGeom prst="rect">
              <a:avLst/>
            </a:prstGeom>
            <a:noFill/>
            <a:ln w="9525">
              <a:noFill/>
              <a:miter lim="800000"/>
              <a:headEnd/>
              <a:tailEnd/>
            </a:ln>
          </p:spPr>
        </p:pic>
        <p:grpSp>
          <p:nvGrpSpPr>
            <p:cNvPr id="3193" name="Group 11"/>
            <p:cNvGrpSpPr>
              <a:grpSpLocks/>
            </p:cNvGrpSpPr>
            <p:nvPr/>
          </p:nvGrpSpPr>
          <p:grpSpPr bwMode="auto">
            <a:xfrm>
              <a:off x="339" y="2506"/>
              <a:ext cx="752" cy="508"/>
              <a:chOff x="3952" y="1111"/>
              <a:chExt cx="1064" cy="636"/>
            </a:xfrm>
          </p:grpSpPr>
          <p:pic>
            <p:nvPicPr>
              <p:cNvPr id="3195" name="Picture 12" descr="j0412266"/>
              <p:cNvPicPr>
                <a:picLocks noChangeAspect="1" noChangeArrowheads="1"/>
              </p:cNvPicPr>
              <p:nvPr/>
            </p:nvPicPr>
            <p:blipFill>
              <a:blip r:embed="rId7" cstate="email"/>
              <a:srcRect/>
              <a:stretch>
                <a:fillRect/>
              </a:stretch>
            </p:blipFill>
            <p:spPr bwMode="auto">
              <a:xfrm>
                <a:off x="3952" y="1191"/>
                <a:ext cx="628" cy="406"/>
              </a:xfrm>
              <a:prstGeom prst="rect">
                <a:avLst/>
              </a:prstGeom>
              <a:noFill/>
              <a:ln w="9525">
                <a:noFill/>
                <a:miter lim="800000"/>
                <a:headEnd/>
                <a:tailEnd/>
              </a:ln>
            </p:spPr>
          </p:pic>
          <p:grpSp>
            <p:nvGrpSpPr>
              <p:cNvPr id="3196" name="Group 13"/>
              <p:cNvGrpSpPr>
                <a:grpSpLocks/>
              </p:cNvGrpSpPr>
              <p:nvPr/>
            </p:nvGrpSpPr>
            <p:grpSpPr bwMode="auto">
              <a:xfrm>
                <a:off x="4272" y="1111"/>
                <a:ext cx="744" cy="636"/>
                <a:chOff x="4404" y="1165"/>
                <a:chExt cx="744" cy="636"/>
              </a:xfrm>
            </p:grpSpPr>
            <p:sp>
              <p:nvSpPr>
                <p:cNvPr id="3197" name="Freeform 14"/>
                <p:cNvSpPr>
                  <a:spLocks/>
                </p:cNvSpPr>
                <p:nvPr/>
              </p:nvSpPr>
              <p:spPr bwMode="auto">
                <a:xfrm>
                  <a:off x="5066" y="1165"/>
                  <a:ext cx="2" cy="1"/>
                </a:xfrm>
                <a:custGeom>
                  <a:avLst/>
                  <a:gdLst>
                    <a:gd name="T0" fmla="*/ 1 w 2"/>
                    <a:gd name="T1" fmla="*/ 0 h 1"/>
                    <a:gd name="T2" fmla="*/ 1 w 2"/>
                    <a:gd name="T3" fmla="*/ 0 h 1"/>
                    <a:gd name="T4" fmla="*/ 1 w 2"/>
                    <a:gd name="T5" fmla="*/ 0 h 1"/>
                    <a:gd name="T6" fmla="*/ 0 w 2"/>
                    <a:gd name="T7" fmla="*/ 0 h 1"/>
                    <a:gd name="T8" fmla="*/ 0 w 2"/>
                    <a:gd name="T9" fmla="*/ 1 h 1"/>
                    <a:gd name="T10" fmla="*/ 0 w 2"/>
                    <a:gd name="T11" fmla="*/ 1 h 1"/>
                    <a:gd name="T12" fmla="*/ 1 w 2"/>
                    <a:gd name="T13" fmla="*/ 1 h 1"/>
                    <a:gd name="T14" fmla="*/ 1 w 2"/>
                    <a:gd name="T15" fmla="*/ 1 h 1"/>
                    <a:gd name="T16" fmla="*/ 1 w 2"/>
                    <a:gd name="T17" fmla="*/ 1 h 1"/>
                    <a:gd name="T18" fmla="*/ 1 w 2"/>
                    <a:gd name="T19" fmla="*/ 1 h 1"/>
                    <a:gd name="T20" fmla="*/ 1 w 2"/>
                    <a:gd name="T21" fmla="*/ 1 h 1"/>
                    <a:gd name="T22" fmla="*/ 2 w 2"/>
                    <a:gd name="T23" fmla="*/ 1 h 1"/>
                    <a:gd name="T24" fmla="*/ 2 w 2"/>
                    <a:gd name="T25" fmla="*/ 1 h 1"/>
                    <a:gd name="T26" fmla="*/ 2 w 2"/>
                    <a:gd name="T27" fmla="*/ 1 h 1"/>
                    <a:gd name="T28" fmla="*/ 2 w 2"/>
                    <a:gd name="T29" fmla="*/ 1 h 1"/>
                    <a:gd name="T30" fmla="*/ 2 w 2"/>
                    <a:gd name="T31" fmla="*/ 1 h 1"/>
                    <a:gd name="T32" fmla="*/ 2 w 2"/>
                    <a:gd name="T33" fmla="*/ 1 h 1"/>
                    <a:gd name="T34" fmla="*/ 2 w 2"/>
                    <a:gd name="T35" fmla="*/ 1 h 1"/>
                    <a:gd name="T36" fmla="*/ 2 w 2"/>
                    <a:gd name="T37" fmla="*/ 0 h 1"/>
                    <a:gd name="T38" fmla="*/ 2 w 2"/>
                    <a:gd name="T39" fmla="*/ 0 h 1"/>
                    <a:gd name="T40" fmla="*/ 2 w 2"/>
                    <a:gd name="T41" fmla="*/ 0 h 1"/>
                    <a:gd name="T42" fmla="*/ 2 w 2"/>
                    <a:gd name="T43" fmla="*/ 0 h 1"/>
                    <a:gd name="T44" fmla="*/ 2 w 2"/>
                    <a:gd name="T45" fmla="*/ 0 h 1"/>
                    <a:gd name="T46" fmla="*/ 2 w 2"/>
                    <a:gd name="T47" fmla="*/ 0 h 1"/>
                    <a:gd name="T48" fmla="*/ 2 w 2"/>
                    <a:gd name="T49" fmla="*/ 0 h 1"/>
                    <a:gd name="T50" fmla="*/ 2 w 2"/>
                    <a:gd name="T51" fmla="*/ 0 h 1"/>
                    <a:gd name="T52" fmla="*/ 1 w 2"/>
                    <a:gd name="T53" fmla="*/ 0 h 1"/>
                    <a:gd name="T54" fmla="*/ 1 w 2"/>
                    <a:gd name="T55" fmla="*/ 0 h 1"/>
                    <a:gd name="T56" fmla="*/ 1 w 2"/>
                    <a:gd name="T57" fmla="*/ 0 h 1"/>
                    <a:gd name="T58" fmla="*/ 1 w 2"/>
                    <a:gd name="T59" fmla="*/ 0 h 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
                    <a:gd name="T91" fmla="*/ 0 h 1"/>
                    <a:gd name="T92" fmla="*/ 2 w 2"/>
                    <a:gd name="T93" fmla="*/ 1 h 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 h="1">
                      <a:moveTo>
                        <a:pt x="1" y="0"/>
                      </a:moveTo>
                      <a:lnTo>
                        <a:pt x="1" y="0"/>
                      </a:lnTo>
                      <a:lnTo>
                        <a:pt x="0" y="0"/>
                      </a:lnTo>
                      <a:lnTo>
                        <a:pt x="0" y="1"/>
                      </a:lnTo>
                      <a:lnTo>
                        <a:pt x="1" y="1"/>
                      </a:lnTo>
                      <a:lnTo>
                        <a:pt x="2" y="1"/>
                      </a:lnTo>
                      <a:lnTo>
                        <a:pt x="2" y="0"/>
                      </a:lnTo>
                      <a:lnTo>
                        <a:pt x="1" y="0"/>
                      </a:lnTo>
                      <a:close/>
                    </a:path>
                  </a:pathLst>
                </a:custGeom>
                <a:solidFill>
                  <a:srgbClr val="FFB299"/>
                </a:solidFill>
                <a:ln w="9525">
                  <a:noFill/>
                  <a:round/>
                  <a:headEnd/>
                  <a:tailEnd/>
                </a:ln>
              </p:spPr>
              <p:txBody>
                <a:bodyPr/>
                <a:lstStyle/>
                <a:p>
                  <a:endParaRPr lang="ru-RU"/>
                </a:p>
              </p:txBody>
            </p:sp>
            <p:pic>
              <p:nvPicPr>
                <p:cNvPr id="3198" name="Picture 15" descr="j0149562"/>
                <p:cNvPicPr>
                  <a:picLocks noChangeAspect="1" noChangeArrowheads="1"/>
                </p:cNvPicPr>
                <p:nvPr/>
              </p:nvPicPr>
              <p:blipFill>
                <a:blip r:embed="rId8" cstate="email"/>
                <a:srcRect/>
                <a:stretch>
                  <a:fillRect/>
                </a:stretch>
              </p:blipFill>
              <p:spPr bwMode="auto">
                <a:xfrm>
                  <a:off x="4404" y="1445"/>
                  <a:ext cx="660" cy="356"/>
                </a:xfrm>
                <a:prstGeom prst="rect">
                  <a:avLst/>
                </a:prstGeom>
                <a:noFill/>
                <a:ln w="9525">
                  <a:noFill/>
                  <a:miter lim="800000"/>
                  <a:headEnd/>
                  <a:tailEnd/>
                </a:ln>
              </p:spPr>
            </p:pic>
            <p:pic>
              <p:nvPicPr>
                <p:cNvPr id="3199" name="Picture 16"/>
                <p:cNvPicPr>
                  <a:picLocks noChangeArrowheads="1"/>
                </p:cNvPicPr>
                <p:nvPr/>
              </p:nvPicPr>
              <p:blipFill>
                <a:blip r:embed="rId9" cstate="email"/>
                <a:srcRect/>
                <a:stretch>
                  <a:fillRect/>
                </a:stretch>
              </p:blipFill>
              <p:spPr bwMode="auto">
                <a:xfrm>
                  <a:off x="4553" y="1438"/>
                  <a:ext cx="186" cy="159"/>
                </a:xfrm>
                <a:prstGeom prst="rect">
                  <a:avLst/>
                </a:prstGeom>
                <a:noFill/>
                <a:ln w="9525">
                  <a:noFill/>
                  <a:miter lim="800000"/>
                  <a:headEnd/>
                  <a:tailEnd/>
                </a:ln>
              </p:spPr>
            </p:pic>
            <p:pic>
              <p:nvPicPr>
                <p:cNvPr id="3200" name="Picture 17" descr="j0385788"/>
                <p:cNvPicPr>
                  <a:picLocks noChangeAspect="1" noChangeArrowheads="1"/>
                </p:cNvPicPr>
                <p:nvPr/>
              </p:nvPicPr>
              <p:blipFill>
                <a:blip r:embed="rId10" cstate="email"/>
                <a:srcRect/>
                <a:stretch>
                  <a:fillRect/>
                </a:stretch>
              </p:blipFill>
              <p:spPr bwMode="auto">
                <a:xfrm>
                  <a:off x="4742" y="1418"/>
                  <a:ext cx="181" cy="203"/>
                </a:xfrm>
                <a:prstGeom prst="rect">
                  <a:avLst/>
                </a:prstGeom>
                <a:noFill/>
                <a:ln w="9525">
                  <a:noFill/>
                  <a:miter lim="800000"/>
                  <a:headEnd/>
                  <a:tailEnd/>
                </a:ln>
              </p:spPr>
            </p:pic>
            <p:pic>
              <p:nvPicPr>
                <p:cNvPr id="3201" name="Picture 18" descr="Innova 2000 - Clinical Image 1"/>
                <p:cNvPicPr>
                  <a:picLocks noChangeAspect="1" noChangeArrowheads="1"/>
                </p:cNvPicPr>
                <p:nvPr/>
              </p:nvPicPr>
              <p:blipFill>
                <a:blip r:embed="rId11" cstate="email"/>
                <a:srcRect/>
                <a:stretch>
                  <a:fillRect/>
                </a:stretch>
              </p:blipFill>
              <p:spPr bwMode="auto">
                <a:xfrm>
                  <a:off x="4918" y="1474"/>
                  <a:ext cx="230" cy="167"/>
                </a:xfrm>
                <a:prstGeom prst="rect">
                  <a:avLst/>
                </a:prstGeom>
                <a:noFill/>
                <a:ln w="9525">
                  <a:solidFill>
                    <a:srgbClr val="EAEAEA"/>
                  </a:solidFill>
                  <a:miter lim="800000"/>
                  <a:headEnd/>
                  <a:tailEnd/>
                </a:ln>
              </p:spPr>
            </p:pic>
          </p:grpSp>
        </p:grpSp>
        <p:sp>
          <p:nvSpPr>
            <p:cNvPr id="759827" name="Rectangle 19"/>
            <p:cNvSpPr>
              <a:spLocks noChangeArrowheads="1"/>
            </p:cNvSpPr>
            <p:nvPr/>
          </p:nvSpPr>
          <p:spPr bwMode="auto">
            <a:xfrm>
              <a:off x="347" y="2924"/>
              <a:ext cx="368" cy="96"/>
            </a:xfrm>
            <a:prstGeom prst="rect">
              <a:avLst/>
            </a:prstGeom>
            <a:noFill/>
            <a:ln w="9525">
              <a:noFill/>
              <a:miter lim="800000"/>
              <a:headEnd/>
              <a:tailEnd/>
            </a:ln>
          </p:spPr>
          <p:txBody>
            <a:bodyPr lIns="0" tIns="0" rIns="0" bIns="0">
              <a:spAutoFit/>
            </a:bodyPr>
            <a:lstStyle/>
            <a:p>
              <a:pPr eaLnBrk="0" hangingPunct="0">
                <a:defRPr/>
              </a:pPr>
              <a:r>
                <a:rPr lang="en-US" sz="1000">
                  <a:solidFill>
                    <a:srgbClr val="292929"/>
                  </a:solidFill>
                  <a:latin typeface="GE Inspira" pitchFamily="34" charset="0"/>
                </a:rPr>
                <a:t>PACS</a:t>
              </a:r>
              <a:endParaRPr lang="en-US" sz="1000">
                <a:solidFill>
                  <a:srgbClr val="292929"/>
                </a:solidFill>
                <a:effectLst>
                  <a:outerShdw blurRad="38100" dist="38100" dir="2700000" algn="tl">
                    <a:srgbClr val="C0C0C0"/>
                  </a:outerShdw>
                </a:effectLst>
                <a:latin typeface="GE Inspira" pitchFamily="34" charset="0"/>
              </a:endParaRPr>
            </a:p>
          </p:txBody>
        </p:sp>
      </p:grpSp>
      <p:grpSp>
        <p:nvGrpSpPr>
          <p:cNvPr id="3077" name="Group 20"/>
          <p:cNvGrpSpPr>
            <a:grpSpLocks/>
          </p:cNvGrpSpPr>
          <p:nvPr/>
        </p:nvGrpSpPr>
        <p:grpSpPr bwMode="auto">
          <a:xfrm>
            <a:off x="6324600" y="1519238"/>
            <a:ext cx="2382838" cy="3919537"/>
            <a:chOff x="3984" y="957"/>
            <a:chExt cx="1501" cy="2469"/>
          </a:xfrm>
        </p:grpSpPr>
        <p:sp>
          <p:nvSpPr>
            <p:cNvPr id="3170" name="AutoShape 21"/>
            <p:cNvSpPr>
              <a:spLocks noChangeArrowheads="1"/>
            </p:cNvSpPr>
            <p:nvPr/>
          </p:nvSpPr>
          <p:spPr bwMode="auto">
            <a:xfrm>
              <a:off x="3984" y="957"/>
              <a:ext cx="1501" cy="2404"/>
            </a:xfrm>
            <a:prstGeom prst="roundRect">
              <a:avLst>
                <a:gd name="adj" fmla="val 7231"/>
              </a:avLst>
            </a:prstGeom>
            <a:solidFill>
              <a:srgbClr val="FFFFFF"/>
            </a:solidFill>
            <a:ln w="19050">
              <a:solidFill>
                <a:srgbClr val="0000FF"/>
              </a:solidFill>
              <a:round/>
              <a:headEnd/>
              <a:tailEnd/>
            </a:ln>
          </p:spPr>
          <p:txBody>
            <a:bodyPr wrap="none" anchor="ctr"/>
            <a:lstStyle/>
            <a:p>
              <a:endParaRPr lang="ru-RU"/>
            </a:p>
          </p:txBody>
        </p:sp>
        <p:grpSp>
          <p:nvGrpSpPr>
            <p:cNvPr id="3171" name="Group 22"/>
            <p:cNvGrpSpPr>
              <a:grpSpLocks/>
            </p:cNvGrpSpPr>
            <p:nvPr/>
          </p:nvGrpSpPr>
          <p:grpSpPr bwMode="auto">
            <a:xfrm>
              <a:off x="4798" y="2475"/>
              <a:ext cx="618" cy="368"/>
              <a:chOff x="1068" y="2634"/>
              <a:chExt cx="738" cy="408"/>
            </a:xfrm>
          </p:grpSpPr>
          <p:pic>
            <p:nvPicPr>
              <p:cNvPr id="3185" name="Picture 23" descr="BD06737_"/>
              <p:cNvPicPr>
                <a:picLocks noChangeAspect="1" noChangeArrowheads="1"/>
              </p:cNvPicPr>
              <p:nvPr/>
            </p:nvPicPr>
            <p:blipFill>
              <a:blip r:embed="rId12" cstate="email"/>
              <a:srcRect/>
              <a:stretch>
                <a:fillRect/>
              </a:stretch>
            </p:blipFill>
            <p:spPr bwMode="auto">
              <a:xfrm>
                <a:off x="1068" y="2730"/>
                <a:ext cx="420" cy="312"/>
              </a:xfrm>
              <a:prstGeom prst="rect">
                <a:avLst/>
              </a:prstGeom>
              <a:solidFill>
                <a:srgbClr val="FFFFFF"/>
              </a:solidFill>
              <a:ln w="9525">
                <a:noFill/>
                <a:miter lim="800000"/>
                <a:headEnd/>
                <a:tailEnd/>
              </a:ln>
            </p:spPr>
          </p:pic>
          <p:pic>
            <p:nvPicPr>
              <p:cNvPr id="3186" name="Picture 24" descr="BS00103_"/>
              <p:cNvPicPr>
                <a:picLocks noChangeAspect="1" noChangeArrowheads="1"/>
              </p:cNvPicPr>
              <p:nvPr/>
            </p:nvPicPr>
            <p:blipFill>
              <a:blip r:embed="rId13" cstate="email"/>
              <a:srcRect/>
              <a:stretch>
                <a:fillRect/>
              </a:stretch>
            </p:blipFill>
            <p:spPr bwMode="auto">
              <a:xfrm>
                <a:off x="1342" y="2634"/>
                <a:ext cx="328" cy="379"/>
              </a:xfrm>
              <a:prstGeom prst="rect">
                <a:avLst/>
              </a:prstGeom>
              <a:noFill/>
              <a:ln w="9525">
                <a:noFill/>
                <a:miter lim="800000"/>
                <a:headEnd/>
                <a:tailEnd/>
              </a:ln>
            </p:spPr>
          </p:pic>
          <p:pic>
            <p:nvPicPr>
              <p:cNvPr id="3187" name="Picture 25" descr="j0151617"/>
              <p:cNvPicPr>
                <a:picLocks noChangeAspect="1" noChangeArrowheads="1"/>
              </p:cNvPicPr>
              <p:nvPr/>
            </p:nvPicPr>
            <p:blipFill>
              <a:blip r:embed="rId14" cstate="email"/>
              <a:srcRect/>
              <a:stretch>
                <a:fillRect/>
              </a:stretch>
            </p:blipFill>
            <p:spPr bwMode="auto">
              <a:xfrm>
                <a:off x="1571" y="2799"/>
                <a:ext cx="235" cy="234"/>
              </a:xfrm>
              <a:prstGeom prst="rect">
                <a:avLst/>
              </a:prstGeom>
              <a:noFill/>
              <a:ln w="9525">
                <a:noFill/>
                <a:miter lim="800000"/>
                <a:headEnd/>
                <a:tailEnd/>
              </a:ln>
            </p:spPr>
          </p:pic>
        </p:grpSp>
        <p:pic>
          <p:nvPicPr>
            <p:cNvPr id="3172" name="Picture 26" descr="j0400040"/>
            <p:cNvPicPr>
              <a:picLocks noChangeAspect="1" noChangeArrowheads="1"/>
            </p:cNvPicPr>
            <p:nvPr/>
          </p:nvPicPr>
          <p:blipFill>
            <a:blip r:embed="rId6" cstate="email"/>
            <a:srcRect/>
            <a:stretch>
              <a:fillRect/>
            </a:stretch>
          </p:blipFill>
          <p:spPr bwMode="auto">
            <a:xfrm>
              <a:off x="4748" y="1099"/>
              <a:ext cx="530" cy="353"/>
            </a:xfrm>
            <a:prstGeom prst="rect">
              <a:avLst/>
            </a:prstGeom>
            <a:noFill/>
            <a:ln w="9525">
              <a:noFill/>
              <a:miter lim="800000"/>
              <a:headEnd/>
              <a:tailEnd/>
            </a:ln>
          </p:spPr>
        </p:pic>
        <p:sp>
          <p:nvSpPr>
            <p:cNvPr id="3173" name="Text Box 27"/>
            <p:cNvSpPr txBox="1">
              <a:spLocks noChangeArrowheads="1"/>
            </p:cNvSpPr>
            <p:nvPr/>
          </p:nvSpPr>
          <p:spPr bwMode="auto">
            <a:xfrm>
              <a:off x="4311" y="3310"/>
              <a:ext cx="937" cy="116"/>
            </a:xfrm>
            <a:prstGeom prst="rect">
              <a:avLst/>
            </a:prstGeom>
            <a:solidFill>
              <a:srgbClr val="EAEAEA"/>
            </a:solidFill>
            <a:ln w="9525">
              <a:solidFill>
                <a:schemeClr val="bg2"/>
              </a:solidFill>
              <a:miter lim="800000"/>
              <a:headEnd/>
              <a:tailEnd/>
            </a:ln>
          </p:spPr>
          <p:txBody>
            <a:bodyPr tIns="0" bIns="0">
              <a:spAutoFit/>
            </a:bodyPr>
            <a:lstStyle/>
            <a:p>
              <a:pPr algn="ctr" eaLnBrk="0" hangingPunct="0"/>
              <a:r>
                <a:rPr lang="ru-RU" sz="1200">
                  <a:solidFill>
                    <a:schemeClr val="bg2"/>
                  </a:solidFill>
                  <a:latin typeface="GE Inspira" pitchFamily="34" charset="0"/>
                </a:rPr>
                <a:t>Клиника 2</a:t>
              </a:r>
              <a:endParaRPr lang="en-US" sz="1200">
                <a:solidFill>
                  <a:schemeClr val="bg2"/>
                </a:solidFill>
                <a:latin typeface="GE Inspira" pitchFamily="34" charset="0"/>
              </a:endParaRPr>
            </a:p>
          </p:txBody>
        </p:sp>
        <p:grpSp>
          <p:nvGrpSpPr>
            <p:cNvPr id="3174" name="Group 28"/>
            <p:cNvGrpSpPr>
              <a:grpSpLocks/>
            </p:cNvGrpSpPr>
            <p:nvPr/>
          </p:nvGrpSpPr>
          <p:grpSpPr bwMode="auto">
            <a:xfrm>
              <a:off x="4321" y="1804"/>
              <a:ext cx="752" cy="508"/>
              <a:chOff x="3952" y="1111"/>
              <a:chExt cx="1064" cy="636"/>
            </a:xfrm>
          </p:grpSpPr>
          <p:pic>
            <p:nvPicPr>
              <p:cNvPr id="3178" name="Picture 29" descr="j0412266"/>
              <p:cNvPicPr>
                <a:picLocks noChangeAspect="1" noChangeArrowheads="1"/>
              </p:cNvPicPr>
              <p:nvPr/>
            </p:nvPicPr>
            <p:blipFill>
              <a:blip r:embed="rId7" cstate="email"/>
              <a:srcRect/>
              <a:stretch>
                <a:fillRect/>
              </a:stretch>
            </p:blipFill>
            <p:spPr bwMode="auto">
              <a:xfrm>
                <a:off x="3952" y="1191"/>
                <a:ext cx="628" cy="406"/>
              </a:xfrm>
              <a:prstGeom prst="rect">
                <a:avLst/>
              </a:prstGeom>
              <a:noFill/>
              <a:ln w="9525">
                <a:noFill/>
                <a:miter lim="800000"/>
                <a:headEnd/>
                <a:tailEnd/>
              </a:ln>
            </p:spPr>
          </p:pic>
          <p:grpSp>
            <p:nvGrpSpPr>
              <p:cNvPr id="3179" name="Group 30"/>
              <p:cNvGrpSpPr>
                <a:grpSpLocks/>
              </p:cNvGrpSpPr>
              <p:nvPr/>
            </p:nvGrpSpPr>
            <p:grpSpPr bwMode="auto">
              <a:xfrm>
                <a:off x="4272" y="1111"/>
                <a:ext cx="744" cy="636"/>
                <a:chOff x="4404" y="1165"/>
                <a:chExt cx="744" cy="636"/>
              </a:xfrm>
            </p:grpSpPr>
            <p:sp>
              <p:nvSpPr>
                <p:cNvPr id="3180" name="Freeform 31"/>
                <p:cNvSpPr>
                  <a:spLocks/>
                </p:cNvSpPr>
                <p:nvPr/>
              </p:nvSpPr>
              <p:spPr bwMode="auto">
                <a:xfrm>
                  <a:off x="5066" y="1165"/>
                  <a:ext cx="2" cy="1"/>
                </a:xfrm>
                <a:custGeom>
                  <a:avLst/>
                  <a:gdLst>
                    <a:gd name="T0" fmla="*/ 1 w 2"/>
                    <a:gd name="T1" fmla="*/ 0 h 1"/>
                    <a:gd name="T2" fmla="*/ 1 w 2"/>
                    <a:gd name="T3" fmla="*/ 0 h 1"/>
                    <a:gd name="T4" fmla="*/ 1 w 2"/>
                    <a:gd name="T5" fmla="*/ 0 h 1"/>
                    <a:gd name="T6" fmla="*/ 0 w 2"/>
                    <a:gd name="T7" fmla="*/ 0 h 1"/>
                    <a:gd name="T8" fmla="*/ 0 w 2"/>
                    <a:gd name="T9" fmla="*/ 1 h 1"/>
                    <a:gd name="T10" fmla="*/ 0 w 2"/>
                    <a:gd name="T11" fmla="*/ 1 h 1"/>
                    <a:gd name="T12" fmla="*/ 1 w 2"/>
                    <a:gd name="T13" fmla="*/ 1 h 1"/>
                    <a:gd name="T14" fmla="*/ 1 w 2"/>
                    <a:gd name="T15" fmla="*/ 1 h 1"/>
                    <a:gd name="T16" fmla="*/ 1 w 2"/>
                    <a:gd name="T17" fmla="*/ 1 h 1"/>
                    <a:gd name="T18" fmla="*/ 1 w 2"/>
                    <a:gd name="T19" fmla="*/ 1 h 1"/>
                    <a:gd name="T20" fmla="*/ 1 w 2"/>
                    <a:gd name="T21" fmla="*/ 1 h 1"/>
                    <a:gd name="T22" fmla="*/ 2 w 2"/>
                    <a:gd name="T23" fmla="*/ 1 h 1"/>
                    <a:gd name="T24" fmla="*/ 2 w 2"/>
                    <a:gd name="T25" fmla="*/ 1 h 1"/>
                    <a:gd name="T26" fmla="*/ 2 w 2"/>
                    <a:gd name="T27" fmla="*/ 1 h 1"/>
                    <a:gd name="T28" fmla="*/ 2 w 2"/>
                    <a:gd name="T29" fmla="*/ 1 h 1"/>
                    <a:gd name="T30" fmla="*/ 2 w 2"/>
                    <a:gd name="T31" fmla="*/ 1 h 1"/>
                    <a:gd name="T32" fmla="*/ 2 w 2"/>
                    <a:gd name="T33" fmla="*/ 1 h 1"/>
                    <a:gd name="T34" fmla="*/ 2 w 2"/>
                    <a:gd name="T35" fmla="*/ 1 h 1"/>
                    <a:gd name="T36" fmla="*/ 2 w 2"/>
                    <a:gd name="T37" fmla="*/ 0 h 1"/>
                    <a:gd name="T38" fmla="*/ 2 w 2"/>
                    <a:gd name="T39" fmla="*/ 0 h 1"/>
                    <a:gd name="T40" fmla="*/ 2 w 2"/>
                    <a:gd name="T41" fmla="*/ 0 h 1"/>
                    <a:gd name="T42" fmla="*/ 2 w 2"/>
                    <a:gd name="T43" fmla="*/ 0 h 1"/>
                    <a:gd name="T44" fmla="*/ 2 w 2"/>
                    <a:gd name="T45" fmla="*/ 0 h 1"/>
                    <a:gd name="T46" fmla="*/ 2 w 2"/>
                    <a:gd name="T47" fmla="*/ 0 h 1"/>
                    <a:gd name="T48" fmla="*/ 2 w 2"/>
                    <a:gd name="T49" fmla="*/ 0 h 1"/>
                    <a:gd name="T50" fmla="*/ 2 w 2"/>
                    <a:gd name="T51" fmla="*/ 0 h 1"/>
                    <a:gd name="T52" fmla="*/ 1 w 2"/>
                    <a:gd name="T53" fmla="*/ 0 h 1"/>
                    <a:gd name="T54" fmla="*/ 1 w 2"/>
                    <a:gd name="T55" fmla="*/ 0 h 1"/>
                    <a:gd name="T56" fmla="*/ 1 w 2"/>
                    <a:gd name="T57" fmla="*/ 0 h 1"/>
                    <a:gd name="T58" fmla="*/ 1 w 2"/>
                    <a:gd name="T59" fmla="*/ 0 h 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
                    <a:gd name="T91" fmla="*/ 0 h 1"/>
                    <a:gd name="T92" fmla="*/ 2 w 2"/>
                    <a:gd name="T93" fmla="*/ 1 h 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 h="1">
                      <a:moveTo>
                        <a:pt x="1" y="0"/>
                      </a:moveTo>
                      <a:lnTo>
                        <a:pt x="1" y="0"/>
                      </a:lnTo>
                      <a:lnTo>
                        <a:pt x="0" y="0"/>
                      </a:lnTo>
                      <a:lnTo>
                        <a:pt x="0" y="1"/>
                      </a:lnTo>
                      <a:lnTo>
                        <a:pt x="1" y="1"/>
                      </a:lnTo>
                      <a:lnTo>
                        <a:pt x="2" y="1"/>
                      </a:lnTo>
                      <a:lnTo>
                        <a:pt x="2" y="0"/>
                      </a:lnTo>
                      <a:lnTo>
                        <a:pt x="1" y="0"/>
                      </a:lnTo>
                      <a:close/>
                    </a:path>
                  </a:pathLst>
                </a:custGeom>
                <a:solidFill>
                  <a:srgbClr val="FFB299"/>
                </a:solidFill>
                <a:ln w="9525">
                  <a:noFill/>
                  <a:round/>
                  <a:headEnd/>
                  <a:tailEnd/>
                </a:ln>
              </p:spPr>
              <p:txBody>
                <a:bodyPr/>
                <a:lstStyle/>
                <a:p>
                  <a:endParaRPr lang="ru-RU"/>
                </a:p>
              </p:txBody>
            </p:sp>
            <p:pic>
              <p:nvPicPr>
                <p:cNvPr id="3181" name="Picture 32" descr="j0149562"/>
                <p:cNvPicPr>
                  <a:picLocks noChangeAspect="1" noChangeArrowheads="1"/>
                </p:cNvPicPr>
                <p:nvPr/>
              </p:nvPicPr>
              <p:blipFill>
                <a:blip r:embed="rId8" cstate="email"/>
                <a:srcRect/>
                <a:stretch>
                  <a:fillRect/>
                </a:stretch>
              </p:blipFill>
              <p:spPr bwMode="auto">
                <a:xfrm>
                  <a:off x="4404" y="1445"/>
                  <a:ext cx="660" cy="356"/>
                </a:xfrm>
                <a:prstGeom prst="rect">
                  <a:avLst/>
                </a:prstGeom>
                <a:noFill/>
                <a:ln w="9525">
                  <a:noFill/>
                  <a:miter lim="800000"/>
                  <a:headEnd/>
                  <a:tailEnd/>
                </a:ln>
              </p:spPr>
            </p:pic>
            <p:pic>
              <p:nvPicPr>
                <p:cNvPr id="3182" name="Picture 33"/>
                <p:cNvPicPr>
                  <a:picLocks noChangeArrowheads="1"/>
                </p:cNvPicPr>
                <p:nvPr/>
              </p:nvPicPr>
              <p:blipFill>
                <a:blip r:embed="rId9" cstate="email"/>
                <a:srcRect/>
                <a:stretch>
                  <a:fillRect/>
                </a:stretch>
              </p:blipFill>
              <p:spPr bwMode="auto">
                <a:xfrm>
                  <a:off x="4553" y="1438"/>
                  <a:ext cx="186" cy="159"/>
                </a:xfrm>
                <a:prstGeom prst="rect">
                  <a:avLst/>
                </a:prstGeom>
                <a:noFill/>
                <a:ln w="9525">
                  <a:noFill/>
                  <a:miter lim="800000"/>
                  <a:headEnd/>
                  <a:tailEnd/>
                </a:ln>
              </p:spPr>
            </p:pic>
            <p:pic>
              <p:nvPicPr>
                <p:cNvPr id="3183" name="Picture 34" descr="j0385788"/>
                <p:cNvPicPr>
                  <a:picLocks noChangeAspect="1" noChangeArrowheads="1"/>
                </p:cNvPicPr>
                <p:nvPr/>
              </p:nvPicPr>
              <p:blipFill>
                <a:blip r:embed="rId10" cstate="email"/>
                <a:srcRect/>
                <a:stretch>
                  <a:fillRect/>
                </a:stretch>
              </p:blipFill>
              <p:spPr bwMode="auto">
                <a:xfrm>
                  <a:off x="4742" y="1418"/>
                  <a:ext cx="181" cy="203"/>
                </a:xfrm>
                <a:prstGeom prst="rect">
                  <a:avLst/>
                </a:prstGeom>
                <a:noFill/>
                <a:ln w="9525">
                  <a:noFill/>
                  <a:miter lim="800000"/>
                  <a:headEnd/>
                  <a:tailEnd/>
                </a:ln>
              </p:spPr>
            </p:pic>
            <p:pic>
              <p:nvPicPr>
                <p:cNvPr id="3184" name="Picture 35" descr="Innova 2000 - Clinical Image 1"/>
                <p:cNvPicPr>
                  <a:picLocks noChangeAspect="1" noChangeArrowheads="1"/>
                </p:cNvPicPr>
                <p:nvPr/>
              </p:nvPicPr>
              <p:blipFill>
                <a:blip r:embed="rId11" cstate="email"/>
                <a:srcRect/>
                <a:stretch>
                  <a:fillRect/>
                </a:stretch>
              </p:blipFill>
              <p:spPr bwMode="auto">
                <a:xfrm>
                  <a:off x="4918" y="1474"/>
                  <a:ext cx="230" cy="167"/>
                </a:xfrm>
                <a:prstGeom prst="rect">
                  <a:avLst/>
                </a:prstGeom>
                <a:noFill/>
                <a:ln w="9525">
                  <a:solidFill>
                    <a:srgbClr val="EAEAEA"/>
                  </a:solidFill>
                  <a:miter lim="800000"/>
                  <a:headEnd/>
                  <a:tailEnd/>
                </a:ln>
              </p:spPr>
            </p:pic>
          </p:grpSp>
        </p:grpSp>
        <p:sp>
          <p:nvSpPr>
            <p:cNvPr id="759844" name="Rectangle 36"/>
            <p:cNvSpPr>
              <a:spLocks noChangeArrowheads="1"/>
            </p:cNvSpPr>
            <p:nvPr/>
          </p:nvSpPr>
          <p:spPr bwMode="auto">
            <a:xfrm>
              <a:off x="4329" y="2218"/>
              <a:ext cx="368" cy="96"/>
            </a:xfrm>
            <a:prstGeom prst="rect">
              <a:avLst/>
            </a:prstGeom>
            <a:noFill/>
            <a:ln w="9525">
              <a:noFill/>
              <a:miter lim="800000"/>
              <a:headEnd/>
              <a:tailEnd/>
            </a:ln>
          </p:spPr>
          <p:txBody>
            <a:bodyPr lIns="0" tIns="0" rIns="0" bIns="0">
              <a:spAutoFit/>
            </a:bodyPr>
            <a:lstStyle/>
            <a:p>
              <a:pPr eaLnBrk="0" hangingPunct="0">
                <a:defRPr/>
              </a:pPr>
              <a:r>
                <a:rPr lang="en-US" sz="1000">
                  <a:solidFill>
                    <a:srgbClr val="292929"/>
                  </a:solidFill>
                  <a:latin typeface="GE Inspira" pitchFamily="34" charset="0"/>
                </a:rPr>
                <a:t>PACS</a:t>
              </a:r>
              <a:endParaRPr lang="en-US" sz="1000">
                <a:solidFill>
                  <a:srgbClr val="292929"/>
                </a:solidFill>
                <a:effectLst>
                  <a:outerShdw blurRad="38100" dist="38100" dir="2700000" algn="tl">
                    <a:srgbClr val="C0C0C0"/>
                  </a:outerShdw>
                </a:effectLst>
                <a:latin typeface="GE Inspira" pitchFamily="34" charset="0"/>
              </a:endParaRPr>
            </a:p>
          </p:txBody>
        </p:sp>
        <p:pic>
          <p:nvPicPr>
            <p:cNvPr id="3176" name="Picture 37" descr="HM00222_"/>
            <p:cNvPicPr>
              <a:picLocks noChangeAspect="1" noChangeArrowheads="1"/>
            </p:cNvPicPr>
            <p:nvPr/>
          </p:nvPicPr>
          <p:blipFill>
            <a:blip r:embed="rId15" cstate="email"/>
            <a:srcRect/>
            <a:stretch>
              <a:fillRect/>
            </a:stretch>
          </p:blipFill>
          <p:spPr bwMode="auto">
            <a:xfrm>
              <a:off x="4078" y="1318"/>
              <a:ext cx="660" cy="432"/>
            </a:xfrm>
            <a:prstGeom prst="rect">
              <a:avLst/>
            </a:prstGeom>
            <a:noFill/>
            <a:ln w="9525">
              <a:noFill/>
              <a:miter lim="800000"/>
              <a:headEnd/>
              <a:tailEnd/>
            </a:ln>
          </p:spPr>
        </p:pic>
        <p:sp>
          <p:nvSpPr>
            <p:cNvPr id="759847" name="Rectangle 39"/>
            <p:cNvSpPr>
              <a:spLocks noChangeArrowheads="1"/>
            </p:cNvSpPr>
            <p:nvPr/>
          </p:nvSpPr>
          <p:spPr bwMode="auto">
            <a:xfrm>
              <a:off x="4920" y="2835"/>
              <a:ext cx="174" cy="97"/>
            </a:xfrm>
            <a:prstGeom prst="rect">
              <a:avLst/>
            </a:prstGeom>
            <a:noFill/>
            <a:ln w="9525">
              <a:noFill/>
              <a:miter lim="800000"/>
              <a:headEnd/>
              <a:tailEnd/>
            </a:ln>
          </p:spPr>
          <p:txBody>
            <a:bodyPr wrap="none" lIns="0" tIns="0" rIns="0" bIns="0">
              <a:spAutoFit/>
            </a:bodyPr>
            <a:lstStyle/>
            <a:p>
              <a:pPr algn="ctr" eaLnBrk="0" hangingPunct="0">
                <a:defRPr/>
              </a:pPr>
              <a:r>
                <a:rPr lang="ru-RU" sz="1000">
                  <a:solidFill>
                    <a:srgbClr val="292929"/>
                  </a:solidFill>
                  <a:latin typeface="GE Inspira" pitchFamily="34" charset="0"/>
                </a:rPr>
                <a:t>ЭМК</a:t>
              </a:r>
              <a:endParaRPr lang="en-US" sz="1000">
                <a:solidFill>
                  <a:srgbClr val="292929"/>
                </a:solidFill>
                <a:effectLst>
                  <a:outerShdw blurRad="38100" dist="38100" dir="2700000" algn="tl">
                    <a:srgbClr val="C0C0C0"/>
                  </a:outerShdw>
                </a:effectLst>
                <a:latin typeface="GE Inspira" pitchFamily="34" charset="0"/>
              </a:endParaRPr>
            </a:p>
          </p:txBody>
        </p:sp>
      </p:grpSp>
      <p:grpSp>
        <p:nvGrpSpPr>
          <p:cNvPr id="3078" name="Group 40"/>
          <p:cNvGrpSpPr>
            <a:grpSpLocks/>
          </p:cNvGrpSpPr>
          <p:nvPr/>
        </p:nvGrpSpPr>
        <p:grpSpPr bwMode="auto">
          <a:xfrm>
            <a:off x="430213" y="1276350"/>
            <a:ext cx="2382837" cy="1549400"/>
            <a:chOff x="271" y="860"/>
            <a:chExt cx="1501" cy="976"/>
          </a:xfrm>
        </p:grpSpPr>
        <p:grpSp>
          <p:nvGrpSpPr>
            <p:cNvPr id="3162" name="Group 41"/>
            <p:cNvGrpSpPr>
              <a:grpSpLocks/>
            </p:cNvGrpSpPr>
            <p:nvPr/>
          </p:nvGrpSpPr>
          <p:grpSpPr bwMode="auto">
            <a:xfrm>
              <a:off x="271" y="860"/>
              <a:ext cx="1501" cy="976"/>
              <a:chOff x="271" y="860"/>
              <a:chExt cx="1501" cy="976"/>
            </a:xfrm>
          </p:grpSpPr>
          <p:sp>
            <p:nvSpPr>
              <p:cNvPr id="3168" name="AutoShape 42"/>
              <p:cNvSpPr>
                <a:spLocks noChangeArrowheads="1"/>
              </p:cNvSpPr>
              <p:nvPr/>
            </p:nvSpPr>
            <p:spPr bwMode="auto">
              <a:xfrm>
                <a:off x="271" y="860"/>
                <a:ext cx="1501" cy="905"/>
              </a:xfrm>
              <a:prstGeom prst="roundRect">
                <a:avLst>
                  <a:gd name="adj" fmla="val 7231"/>
                </a:avLst>
              </a:prstGeom>
              <a:solidFill>
                <a:schemeClr val="accent1"/>
              </a:solidFill>
              <a:ln w="19050">
                <a:solidFill>
                  <a:srgbClr val="FF0000"/>
                </a:solidFill>
                <a:round/>
                <a:headEnd/>
                <a:tailEnd/>
              </a:ln>
            </p:spPr>
            <p:txBody>
              <a:bodyPr wrap="none" anchor="ctr"/>
              <a:lstStyle/>
              <a:p>
                <a:endParaRPr lang="ru-RU"/>
              </a:p>
            </p:txBody>
          </p:sp>
          <p:sp>
            <p:nvSpPr>
              <p:cNvPr id="3169" name="Text Box 43"/>
              <p:cNvSpPr txBox="1">
                <a:spLocks noChangeArrowheads="1"/>
              </p:cNvSpPr>
              <p:nvPr/>
            </p:nvSpPr>
            <p:spPr bwMode="auto">
              <a:xfrm>
                <a:off x="553" y="1720"/>
                <a:ext cx="937" cy="116"/>
              </a:xfrm>
              <a:prstGeom prst="rect">
                <a:avLst/>
              </a:prstGeom>
              <a:solidFill>
                <a:schemeClr val="accent1"/>
              </a:solidFill>
              <a:ln w="9525">
                <a:solidFill>
                  <a:schemeClr val="bg2"/>
                </a:solidFill>
                <a:miter lim="800000"/>
                <a:headEnd/>
                <a:tailEnd/>
              </a:ln>
            </p:spPr>
            <p:txBody>
              <a:bodyPr tIns="0" bIns="0">
                <a:spAutoFit/>
              </a:bodyPr>
              <a:lstStyle/>
              <a:p>
                <a:pPr algn="ctr" eaLnBrk="0" hangingPunct="0"/>
                <a:r>
                  <a:rPr lang="ru-RU" sz="1200">
                    <a:solidFill>
                      <a:schemeClr val="bg2"/>
                    </a:solidFill>
                    <a:latin typeface="GE Inspira" pitchFamily="34" charset="0"/>
                  </a:rPr>
                  <a:t>Терапевт</a:t>
                </a:r>
                <a:endParaRPr lang="en-US" sz="1200">
                  <a:solidFill>
                    <a:schemeClr val="bg2"/>
                  </a:solidFill>
                  <a:latin typeface="GE Inspira" pitchFamily="34" charset="0"/>
                </a:endParaRPr>
              </a:p>
            </p:txBody>
          </p:sp>
        </p:grpSp>
        <p:grpSp>
          <p:nvGrpSpPr>
            <p:cNvPr id="3163" name="Group 44"/>
            <p:cNvGrpSpPr>
              <a:grpSpLocks/>
            </p:cNvGrpSpPr>
            <p:nvPr/>
          </p:nvGrpSpPr>
          <p:grpSpPr bwMode="auto">
            <a:xfrm>
              <a:off x="957" y="1108"/>
              <a:ext cx="772" cy="507"/>
              <a:chOff x="751" y="1293"/>
              <a:chExt cx="1020" cy="539"/>
            </a:xfrm>
          </p:grpSpPr>
          <p:pic>
            <p:nvPicPr>
              <p:cNvPr id="3166" name="Picture 45" descr="j0287375"/>
              <p:cNvPicPr>
                <a:picLocks noChangeAspect="1" noChangeArrowheads="1"/>
              </p:cNvPicPr>
              <p:nvPr/>
            </p:nvPicPr>
            <p:blipFill>
              <a:blip r:embed="rId4" cstate="email"/>
              <a:srcRect/>
              <a:stretch>
                <a:fillRect/>
              </a:stretch>
            </p:blipFill>
            <p:spPr bwMode="auto">
              <a:xfrm>
                <a:off x="1097" y="1293"/>
                <a:ext cx="674" cy="386"/>
              </a:xfrm>
              <a:prstGeom prst="rect">
                <a:avLst/>
              </a:prstGeom>
              <a:solidFill>
                <a:schemeClr val="accent1"/>
              </a:solidFill>
              <a:ln w="9525">
                <a:noFill/>
                <a:miter lim="800000"/>
                <a:headEnd/>
                <a:tailEnd/>
              </a:ln>
            </p:spPr>
          </p:pic>
          <p:pic>
            <p:nvPicPr>
              <p:cNvPr id="3167" name="Picture 46" descr="j0198193"/>
              <p:cNvPicPr>
                <a:picLocks noChangeAspect="1" noChangeArrowheads="1"/>
              </p:cNvPicPr>
              <p:nvPr/>
            </p:nvPicPr>
            <p:blipFill>
              <a:blip r:embed="rId16" cstate="email"/>
              <a:srcRect/>
              <a:stretch>
                <a:fillRect/>
              </a:stretch>
            </p:blipFill>
            <p:spPr bwMode="auto">
              <a:xfrm>
                <a:off x="751" y="1508"/>
                <a:ext cx="676" cy="324"/>
              </a:xfrm>
              <a:prstGeom prst="rect">
                <a:avLst/>
              </a:prstGeom>
              <a:solidFill>
                <a:schemeClr val="accent1"/>
              </a:solidFill>
              <a:ln w="9525">
                <a:noFill/>
                <a:miter lim="800000"/>
                <a:headEnd/>
                <a:tailEnd/>
              </a:ln>
            </p:spPr>
          </p:pic>
        </p:grpSp>
        <p:pic>
          <p:nvPicPr>
            <p:cNvPr id="3164" name="Picture 47" descr="j0400040"/>
            <p:cNvPicPr>
              <a:picLocks noChangeAspect="1" noChangeArrowheads="1"/>
            </p:cNvPicPr>
            <p:nvPr/>
          </p:nvPicPr>
          <p:blipFill>
            <a:blip r:embed="rId6" cstate="email"/>
            <a:srcRect/>
            <a:stretch>
              <a:fillRect/>
            </a:stretch>
          </p:blipFill>
          <p:spPr bwMode="auto">
            <a:xfrm>
              <a:off x="415" y="1013"/>
              <a:ext cx="530" cy="353"/>
            </a:xfrm>
            <a:prstGeom prst="rect">
              <a:avLst/>
            </a:prstGeom>
            <a:solidFill>
              <a:schemeClr val="accent1"/>
            </a:solidFill>
            <a:ln w="9525">
              <a:noFill/>
              <a:miter lim="800000"/>
              <a:headEnd/>
              <a:tailEnd/>
            </a:ln>
          </p:spPr>
        </p:pic>
        <p:sp>
          <p:nvSpPr>
            <p:cNvPr id="759856" name="Rectangle 48"/>
            <p:cNvSpPr>
              <a:spLocks noChangeArrowheads="1"/>
            </p:cNvSpPr>
            <p:nvPr/>
          </p:nvSpPr>
          <p:spPr bwMode="auto">
            <a:xfrm>
              <a:off x="1118" y="1560"/>
              <a:ext cx="174" cy="97"/>
            </a:xfrm>
            <a:prstGeom prst="rect">
              <a:avLst/>
            </a:prstGeom>
            <a:solidFill>
              <a:schemeClr val="accent1"/>
            </a:solidFill>
            <a:ln w="9525">
              <a:noFill/>
              <a:miter lim="800000"/>
              <a:headEnd/>
              <a:tailEnd/>
            </a:ln>
          </p:spPr>
          <p:txBody>
            <a:bodyPr wrap="none" lIns="0" tIns="0" rIns="0" bIns="0">
              <a:spAutoFit/>
            </a:bodyPr>
            <a:lstStyle/>
            <a:p>
              <a:pPr algn="ctr" eaLnBrk="0" hangingPunct="0">
                <a:defRPr/>
              </a:pPr>
              <a:r>
                <a:rPr lang="ru-RU" sz="1000">
                  <a:solidFill>
                    <a:srgbClr val="292929"/>
                  </a:solidFill>
                  <a:latin typeface="GE Inspira" pitchFamily="34" charset="0"/>
                </a:rPr>
                <a:t>ЭМК</a:t>
              </a:r>
              <a:endParaRPr lang="en-US" sz="1000">
                <a:solidFill>
                  <a:srgbClr val="292929"/>
                </a:solidFill>
                <a:effectLst>
                  <a:outerShdw blurRad="38100" dist="38100" dir="2700000" algn="tl">
                    <a:srgbClr val="000000"/>
                  </a:outerShdw>
                </a:effectLst>
                <a:latin typeface="GE Inspira" pitchFamily="34" charset="0"/>
              </a:endParaRPr>
            </a:p>
          </p:txBody>
        </p:sp>
        <p:graphicFrame>
          <p:nvGraphicFramePr>
            <p:cNvPr id="3074" name="Object 2"/>
            <p:cNvGraphicFramePr>
              <a:graphicFrameLocks noChangeAspect="1"/>
            </p:cNvGraphicFramePr>
            <p:nvPr/>
          </p:nvGraphicFramePr>
          <p:xfrm>
            <a:off x="402" y="1375"/>
            <a:ext cx="467" cy="209"/>
          </p:xfrm>
          <a:graphic>
            <a:graphicData uri="http://schemas.openxmlformats.org/presentationml/2006/ole">
              <p:oleObj spid="_x0000_s3074" name="Visio" r:id="rId17" imgW="723677" imgH="403597" progId="Visio.Drawing.11">
                <p:embed/>
              </p:oleObj>
            </a:graphicData>
          </a:graphic>
        </p:graphicFrame>
      </p:grpSp>
      <p:sp>
        <p:nvSpPr>
          <p:cNvPr id="759860" name="Freeform 52"/>
          <p:cNvSpPr>
            <a:spLocks/>
          </p:cNvSpPr>
          <p:nvPr/>
        </p:nvSpPr>
        <p:spPr bwMode="auto">
          <a:xfrm>
            <a:off x="6858000" y="4437063"/>
            <a:ext cx="1530350" cy="312737"/>
          </a:xfrm>
          <a:custGeom>
            <a:avLst/>
            <a:gdLst>
              <a:gd name="T0" fmla="*/ 2147483647 w 703"/>
              <a:gd name="T1" fmla="*/ 0 h 292"/>
              <a:gd name="T2" fmla="*/ 2147483647 w 703"/>
              <a:gd name="T3" fmla="*/ 2147483647 h 292"/>
              <a:gd name="T4" fmla="*/ 0 w 703"/>
              <a:gd name="T5" fmla="*/ 2147483647 h 292"/>
              <a:gd name="T6" fmla="*/ 0 60000 65536"/>
              <a:gd name="T7" fmla="*/ 0 60000 65536"/>
              <a:gd name="T8" fmla="*/ 0 60000 65536"/>
              <a:gd name="T9" fmla="*/ 0 w 703"/>
              <a:gd name="T10" fmla="*/ 0 h 292"/>
              <a:gd name="T11" fmla="*/ 703 w 703"/>
              <a:gd name="T12" fmla="*/ 292 h 292"/>
            </a:gdLst>
            <a:ahLst/>
            <a:cxnLst>
              <a:cxn ang="T6">
                <a:pos x="T0" y="T1"/>
              </a:cxn>
              <a:cxn ang="T7">
                <a:pos x="T2" y="T3"/>
              </a:cxn>
              <a:cxn ang="T8">
                <a:pos x="T4" y="T5"/>
              </a:cxn>
            </a:cxnLst>
            <a:rect l="T9" t="T10" r="T11" b="T12"/>
            <a:pathLst>
              <a:path w="703" h="292">
                <a:moveTo>
                  <a:pt x="703" y="0"/>
                </a:moveTo>
                <a:lnTo>
                  <a:pt x="703" y="292"/>
                </a:lnTo>
                <a:lnTo>
                  <a:pt x="0" y="292"/>
                </a:lnTo>
              </a:path>
            </a:pathLst>
          </a:custGeom>
          <a:noFill/>
          <a:ln w="28575">
            <a:solidFill>
              <a:schemeClr val="bg2"/>
            </a:solidFill>
            <a:round/>
            <a:headEnd/>
            <a:tailEnd type="triangle" w="med" len="med"/>
          </a:ln>
        </p:spPr>
        <p:txBody>
          <a:bodyPr/>
          <a:lstStyle/>
          <a:p>
            <a:endParaRPr lang="ru-RU"/>
          </a:p>
        </p:txBody>
      </p:sp>
      <p:sp>
        <p:nvSpPr>
          <p:cNvPr id="759861" name="Freeform 53"/>
          <p:cNvSpPr>
            <a:spLocks/>
          </p:cNvSpPr>
          <p:nvPr/>
        </p:nvSpPr>
        <p:spPr bwMode="auto">
          <a:xfrm>
            <a:off x="4668838" y="3817938"/>
            <a:ext cx="1655762" cy="623887"/>
          </a:xfrm>
          <a:custGeom>
            <a:avLst/>
            <a:gdLst>
              <a:gd name="T0" fmla="*/ 2147483647 w 1092"/>
              <a:gd name="T1" fmla="*/ 2147483647 h 688"/>
              <a:gd name="T2" fmla="*/ 0 w 1092"/>
              <a:gd name="T3" fmla="*/ 2147483647 h 688"/>
              <a:gd name="T4" fmla="*/ 0 w 1092"/>
              <a:gd name="T5" fmla="*/ 0 h 688"/>
              <a:gd name="T6" fmla="*/ 0 60000 65536"/>
              <a:gd name="T7" fmla="*/ 0 60000 65536"/>
              <a:gd name="T8" fmla="*/ 0 60000 65536"/>
              <a:gd name="T9" fmla="*/ 0 w 1092"/>
              <a:gd name="T10" fmla="*/ 0 h 688"/>
              <a:gd name="T11" fmla="*/ 1092 w 1092"/>
              <a:gd name="T12" fmla="*/ 688 h 688"/>
            </a:gdLst>
            <a:ahLst/>
            <a:cxnLst>
              <a:cxn ang="T6">
                <a:pos x="T0" y="T1"/>
              </a:cxn>
              <a:cxn ang="T7">
                <a:pos x="T2" y="T3"/>
              </a:cxn>
              <a:cxn ang="T8">
                <a:pos x="T4" y="T5"/>
              </a:cxn>
            </a:cxnLst>
            <a:rect l="T9" t="T10" r="T11" b="T12"/>
            <a:pathLst>
              <a:path w="1092" h="688">
                <a:moveTo>
                  <a:pt x="1092" y="688"/>
                </a:moveTo>
                <a:lnTo>
                  <a:pt x="0" y="688"/>
                </a:lnTo>
                <a:lnTo>
                  <a:pt x="0" y="0"/>
                </a:lnTo>
              </a:path>
            </a:pathLst>
          </a:custGeom>
          <a:noFill/>
          <a:ln w="28575">
            <a:solidFill>
              <a:srgbClr val="333333"/>
            </a:solidFill>
            <a:round/>
            <a:headEnd/>
            <a:tailEnd type="triangle" w="med" len="med"/>
          </a:ln>
        </p:spPr>
        <p:txBody>
          <a:bodyPr/>
          <a:lstStyle/>
          <a:p>
            <a:endParaRPr lang="ru-RU"/>
          </a:p>
        </p:txBody>
      </p:sp>
      <p:sp>
        <p:nvSpPr>
          <p:cNvPr id="759862" name="Freeform 54"/>
          <p:cNvSpPr>
            <a:spLocks/>
          </p:cNvSpPr>
          <p:nvPr/>
        </p:nvSpPr>
        <p:spPr bwMode="auto">
          <a:xfrm>
            <a:off x="2600325" y="3817938"/>
            <a:ext cx="1814513" cy="622300"/>
          </a:xfrm>
          <a:custGeom>
            <a:avLst/>
            <a:gdLst>
              <a:gd name="T0" fmla="*/ 0 w 1062"/>
              <a:gd name="T1" fmla="*/ 2147483647 h 785"/>
              <a:gd name="T2" fmla="*/ 2147483647 w 1062"/>
              <a:gd name="T3" fmla="*/ 2147483647 h 785"/>
              <a:gd name="T4" fmla="*/ 2147483647 w 1062"/>
              <a:gd name="T5" fmla="*/ 0 h 785"/>
              <a:gd name="T6" fmla="*/ 0 60000 65536"/>
              <a:gd name="T7" fmla="*/ 0 60000 65536"/>
              <a:gd name="T8" fmla="*/ 0 60000 65536"/>
              <a:gd name="T9" fmla="*/ 0 w 1062"/>
              <a:gd name="T10" fmla="*/ 0 h 785"/>
              <a:gd name="T11" fmla="*/ 1062 w 1062"/>
              <a:gd name="T12" fmla="*/ 785 h 785"/>
            </a:gdLst>
            <a:ahLst/>
            <a:cxnLst>
              <a:cxn ang="T6">
                <a:pos x="T0" y="T1"/>
              </a:cxn>
              <a:cxn ang="T7">
                <a:pos x="T2" y="T3"/>
              </a:cxn>
              <a:cxn ang="T8">
                <a:pos x="T4" y="T5"/>
              </a:cxn>
            </a:cxnLst>
            <a:rect l="T9" t="T10" r="T11" b="T12"/>
            <a:pathLst>
              <a:path w="1062" h="785">
                <a:moveTo>
                  <a:pt x="0" y="785"/>
                </a:moveTo>
                <a:lnTo>
                  <a:pt x="1062" y="785"/>
                </a:lnTo>
                <a:lnTo>
                  <a:pt x="1062" y="0"/>
                </a:lnTo>
              </a:path>
            </a:pathLst>
          </a:custGeom>
          <a:noFill/>
          <a:ln w="28575">
            <a:solidFill>
              <a:srgbClr val="333333"/>
            </a:solidFill>
            <a:round/>
            <a:headEnd/>
            <a:tailEnd type="triangle" w="med" len="med"/>
          </a:ln>
        </p:spPr>
        <p:txBody>
          <a:bodyPr/>
          <a:lstStyle/>
          <a:p>
            <a:endParaRPr lang="ru-RU"/>
          </a:p>
        </p:txBody>
      </p:sp>
      <p:sp>
        <p:nvSpPr>
          <p:cNvPr id="759863" name="Line 55"/>
          <p:cNvSpPr>
            <a:spLocks noChangeShapeType="1"/>
          </p:cNvSpPr>
          <p:nvPr/>
        </p:nvSpPr>
        <p:spPr bwMode="auto">
          <a:xfrm flipV="1">
            <a:off x="2613025" y="4724400"/>
            <a:ext cx="3711575" cy="6350"/>
          </a:xfrm>
          <a:prstGeom prst="line">
            <a:avLst/>
          </a:prstGeom>
          <a:noFill/>
          <a:ln w="28575">
            <a:solidFill>
              <a:srgbClr val="333333"/>
            </a:solidFill>
            <a:round/>
            <a:headEnd/>
            <a:tailEnd type="triangle" w="med" len="med"/>
          </a:ln>
        </p:spPr>
        <p:txBody>
          <a:bodyPr/>
          <a:lstStyle/>
          <a:p>
            <a:endParaRPr lang="ru-RU"/>
          </a:p>
        </p:txBody>
      </p:sp>
      <p:sp>
        <p:nvSpPr>
          <p:cNvPr id="759864" name="Text Box 56"/>
          <p:cNvSpPr txBox="1">
            <a:spLocks noChangeArrowheads="1"/>
          </p:cNvSpPr>
          <p:nvPr/>
        </p:nvSpPr>
        <p:spPr bwMode="auto">
          <a:xfrm>
            <a:off x="3887788" y="4678363"/>
            <a:ext cx="1252537" cy="244475"/>
          </a:xfrm>
          <a:prstGeom prst="rect">
            <a:avLst/>
          </a:prstGeom>
          <a:noFill/>
          <a:ln w="9525">
            <a:noFill/>
            <a:miter lim="800000"/>
            <a:headEnd/>
            <a:tailEnd/>
          </a:ln>
          <a:effectLst/>
        </p:spPr>
        <p:txBody>
          <a:bodyPr wrap="none">
            <a:spAutoFit/>
          </a:bodyPr>
          <a:lstStyle/>
          <a:p>
            <a:pPr eaLnBrk="0" hangingPunct="0">
              <a:defRPr/>
            </a:pPr>
            <a:r>
              <a:rPr lang="en-US" sz="1000" b="1">
                <a:effectLst>
                  <a:outerShdw blurRad="38100" dist="38100" dir="2700000" algn="tl">
                    <a:srgbClr val="000000"/>
                  </a:outerShdw>
                </a:effectLst>
                <a:latin typeface="GE Inspira" pitchFamily="34" charset="0"/>
              </a:rPr>
              <a:t>Retrieve Document</a:t>
            </a:r>
          </a:p>
        </p:txBody>
      </p:sp>
      <p:sp>
        <p:nvSpPr>
          <p:cNvPr id="759865" name="Text Box 57"/>
          <p:cNvSpPr txBox="1">
            <a:spLocks noChangeArrowheads="1"/>
          </p:cNvSpPr>
          <p:nvPr/>
        </p:nvSpPr>
        <p:spPr bwMode="auto">
          <a:xfrm>
            <a:off x="4608513" y="4208463"/>
            <a:ext cx="1252537" cy="244475"/>
          </a:xfrm>
          <a:prstGeom prst="rect">
            <a:avLst/>
          </a:prstGeom>
          <a:noFill/>
          <a:ln w="9525">
            <a:noFill/>
            <a:miter lim="800000"/>
            <a:headEnd/>
            <a:tailEnd/>
          </a:ln>
          <a:effectLst/>
        </p:spPr>
        <p:txBody>
          <a:bodyPr wrap="none">
            <a:spAutoFit/>
          </a:bodyPr>
          <a:lstStyle/>
          <a:p>
            <a:pPr algn="ctr" eaLnBrk="0" hangingPunct="0">
              <a:defRPr/>
            </a:pPr>
            <a:r>
              <a:rPr lang="en-US" sz="1000" b="1">
                <a:effectLst>
                  <a:outerShdw blurRad="38100" dist="38100" dir="2700000" algn="tl">
                    <a:srgbClr val="000000"/>
                  </a:outerShdw>
                </a:effectLst>
                <a:latin typeface="GE Inspira" pitchFamily="34" charset="0"/>
              </a:rPr>
              <a:t>Register Document</a:t>
            </a:r>
          </a:p>
        </p:txBody>
      </p:sp>
      <p:sp>
        <p:nvSpPr>
          <p:cNvPr id="759866" name="Text Box 58"/>
          <p:cNvSpPr txBox="1">
            <a:spLocks noChangeArrowheads="1"/>
          </p:cNvSpPr>
          <p:nvPr/>
        </p:nvSpPr>
        <p:spPr bwMode="auto">
          <a:xfrm>
            <a:off x="3136900" y="4203700"/>
            <a:ext cx="1139825" cy="244475"/>
          </a:xfrm>
          <a:prstGeom prst="rect">
            <a:avLst/>
          </a:prstGeom>
          <a:noFill/>
          <a:ln w="9525">
            <a:noFill/>
            <a:miter lim="800000"/>
            <a:headEnd/>
            <a:tailEnd/>
          </a:ln>
          <a:effectLst/>
        </p:spPr>
        <p:txBody>
          <a:bodyPr wrap="none">
            <a:spAutoFit/>
          </a:bodyPr>
          <a:lstStyle/>
          <a:p>
            <a:pPr algn="ctr" eaLnBrk="0" hangingPunct="0">
              <a:defRPr/>
            </a:pPr>
            <a:r>
              <a:rPr lang="en-US" sz="1000" b="1">
                <a:effectLst>
                  <a:outerShdw blurRad="38100" dist="38100" dir="2700000" algn="tl">
                    <a:srgbClr val="000000"/>
                  </a:outerShdw>
                </a:effectLst>
                <a:latin typeface="GE Inspira" pitchFamily="34" charset="0"/>
              </a:rPr>
              <a:t>Query Document</a:t>
            </a:r>
          </a:p>
        </p:txBody>
      </p:sp>
      <p:sp>
        <p:nvSpPr>
          <p:cNvPr id="759867" name="Text Box 59"/>
          <p:cNvSpPr txBox="1">
            <a:spLocks noChangeArrowheads="1"/>
          </p:cNvSpPr>
          <p:nvPr/>
        </p:nvSpPr>
        <p:spPr bwMode="auto">
          <a:xfrm>
            <a:off x="4833938" y="3116263"/>
            <a:ext cx="1322387" cy="646112"/>
          </a:xfrm>
          <a:prstGeom prst="rect">
            <a:avLst/>
          </a:prstGeom>
          <a:noFill/>
          <a:ln w="9525">
            <a:noFill/>
            <a:miter lim="800000"/>
            <a:headEnd/>
            <a:tailEnd/>
          </a:ln>
        </p:spPr>
        <p:txBody>
          <a:bodyPr>
            <a:spAutoFit/>
          </a:bodyPr>
          <a:lstStyle/>
          <a:p>
            <a:pPr eaLnBrk="0" hangingPunct="0"/>
            <a:r>
              <a:rPr lang="en-US" sz="1200" b="1">
                <a:latin typeface="GE Inspira" pitchFamily="34" charset="0"/>
              </a:rPr>
              <a:t>XDS </a:t>
            </a:r>
            <a:r>
              <a:rPr lang="ru-RU" sz="1200" b="1">
                <a:latin typeface="GE Inspira" pitchFamily="34" charset="0"/>
              </a:rPr>
              <a:t>регистрация документов</a:t>
            </a:r>
            <a:endParaRPr lang="en-US" sz="1200" b="1">
              <a:latin typeface="GE Inspira" pitchFamily="34" charset="0"/>
            </a:endParaRPr>
          </a:p>
        </p:txBody>
      </p:sp>
      <p:pic>
        <p:nvPicPr>
          <p:cNvPr id="759868" name="Picture 60" descr="j0151617"/>
          <p:cNvPicPr>
            <a:picLocks noChangeAspect="1" noChangeArrowheads="1"/>
          </p:cNvPicPr>
          <p:nvPr/>
        </p:nvPicPr>
        <p:blipFill>
          <a:blip r:embed="rId14" cstate="email"/>
          <a:srcRect/>
          <a:stretch>
            <a:fillRect/>
          </a:stretch>
        </p:blipFill>
        <p:spPr bwMode="auto">
          <a:xfrm>
            <a:off x="4214813" y="3133725"/>
            <a:ext cx="687387" cy="685800"/>
          </a:xfrm>
          <a:prstGeom prst="rect">
            <a:avLst/>
          </a:prstGeom>
          <a:solidFill>
            <a:srgbClr val="FF6600"/>
          </a:solidFill>
          <a:ln w="9525">
            <a:noFill/>
            <a:miter lim="800000"/>
            <a:headEnd/>
            <a:tailEnd/>
          </a:ln>
        </p:spPr>
      </p:pic>
      <p:grpSp>
        <p:nvGrpSpPr>
          <p:cNvPr id="13" name="Group 61"/>
          <p:cNvGrpSpPr>
            <a:grpSpLocks/>
          </p:cNvGrpSpPr>
          <p:nvPr/>
        </p:nvGrpSpPr>
        <p:grpSpPr bwMode="auto">
          <a:xfrm>
            <a:off x="3327400" y="5175250"/>
            <a:ext cx="2543175" cy="758825"/>
            <a:chOff x="2096" y="3260"/>
            <a:chExt cx="1602" cy="478"/>
          </a:xfrm>
        </p:grpSpPr>
        <p:grpSp>
          <p:nvGrpSpPr>
            <p:cNvPr id="3121" name="Group 62"/>
            <p:cNvGrpSpPr>
              <a:grpSpLocks/>
            </p:cNvGrpSpPr>
            <p:nvPr/>
          </p:nvGrpSpPr>
          <p:grpSpPr bwMode="auto">
            <a:xfrm>
              <a:off x="2121" y="3264"/>
              <a:ext cx="666" cy="450"/>
              <a:chOff x="2121" y="3264"/>
              <a:chExt cx="666" cy="450"/>
            </a:xfrm>
          </p:grpSpPr>
          <p:sp>
            <p:nvSpPr>
              <p:cNvPr id="3137" name="AutoShape 63"/>
              <p:cNvSpPr>
                <a:spLocks noChangeArrowheads="1"/>
              </p:cNvSpPr>
              <p:nvPr/>
            </p:nvSpPr>
            <p:spPr bwMode="auto">
              <a:xfrm>
                <a:off x="2121" y="3264"/>
                <a:ext cx="666" cy="450"/>
              </a:xfrm>
              <a:prstGeom prst="roundRect">
                <a:avLst>
                  <a:gd name="adj" fmla="val 16667"/>
                </a:avLst>
              </a:prstGeom>
              <a:solidFill>
                <a:srgbClr val="8A9BD2"/>
              </a:solidFill>
              <a:ln w="9525">
                <a:noFill/>
                <a:round/>
                <a:headEnd/>
                <a:tailEnd/>
              </a:ln>
            </p:spPr>
            <p:txBody>
              <a:bodyPr wrap="none" anchor="ctr"/>
              <a:lstStyle/>
              <a:p>
                <a:pPr algn="ctr" eaLnBrk="0" hangingPunct="0"/>
                <a:endParaRPr lang="ru-RU" sz="2400">
                  <a:solidFill>
                    <a:schemeClr val="bg2"/>
                  </a:solidFill>
                  <a:latin typeface="Times" pitchFamily="18" charset="0"/>
                </a:endParaRPr>
              </a:p>
            </p:txBody>
          </p:sp>
          <p:grpSp>
            <p:nvGrpSpPr>
              <p:cNvPr id="3138" name="Group 65"/>
              <p:cNvGrpSpPr>
                <a:grpSpLocks/>
              </p:cNvGrpSpPr>
              <p:nvPr/>
            </p:nvGrpSpPr>
            <p:grpSpPr bwMode="auto">
              <a:xfrm>
                <a:off x="2478" y="3269"/>
                <a:ext cx="206" cy="267"/>
                <a:chOff x="2558" y="1674"/>
                <a:chExt cx="625" cy="924"/>
              </a:xfrm>
            </p:grpSpPr>
            <p:pic>
              <p:nvPicPr>
                <p:cNvPr id="3139" name="Picture 66" descr="j0151617"/>
                <p:cNvPicPr>
                  <a:picLocks noChangeAspect="1" noChangeArrowheads="1"/>
                </p:cNvPicPr>
                <p:nvPr/>
              </p:nvPicPr>
              <p:blipFill>
                <a:blip r:embed="rId14" cstate="email"/>
                <a:srcRect/>
                <a:stretch>
                  <a:fillRect/>
                </a:stretch>
              </p:blipFill>
              <p:spPr bwMode="auto">
                <a:xfrm>
                  <a:off x="2655" y="2067"/>
                  <a:ext cx="433" cy="432"/>
                </a:xfrm>
                <a:prstGeom prst="rect">
                  <a:avLst/>
                </a:prstGeom>
                <a:solidFill>
                  <a:schemeClr val="bg1"/>
                </a:solidFill>
                <a:ln w="9525">
                  <a:noFill/>
                  <a:miter lim="800000"/>
                  <a:headEnd/>
                  <a:tailEnd/>
                </a:ln>
              </p:spPr>
            </p:pic>
            <p:sp>
              <p:nvSpPr>
                <p:cNvPr id="3140" name="Line 67"/>
                <p:cNvSpPr>
                  <a:spLocks noChangeShapeType="1"/>
                </p:cNvSpPr>
                <p:nvPr/>
              </p:nvSpPr>
              <p:spPr bwMode="auto">
                <a:xfrm>
                  <a:off x="2879" y="1674"/>
                  <a:ext cx="0" cy="394"/>
                </a:xfrm>
                <a:prstGeom prst="line">
                  <a:avLst/>
                </a:prstGeom>
                <a:noFill/>
                <a:ln w="3175">
                  <a:solidFill>
                    <a:schemeClr val="tx1"/>
                  </a:solidFill>
                  <a:round/>
                  <a:headEnd/>
                  <a:tailEnd type="triangle" w="med" len="med"/>
                </a:ln>
              </p:spPr>
              <p:txBody>
                <a:bodyPr/>
                <a:lstStyle/>
                <a:p>
                  <a:endParaRPr lang="ru-RU"/>
                </a:p>
              </p:txBody>
            </p:sp>
            <p:sp>
              <p:nvSpPr>
                <p:cNvPr id="3141" name="Rectangle 68"/>
                <p:cNvSpPr>
                  <a:spLocks noChangeArrowheads="1"/>
                </p:cNvSpPr>
                <p:nvPr/>
              </p:nvSpPr>
              <p:spPr bwMode="auto">
                <a:xfrm>
                  <a:off x="2558" y="1786"/>
                  <a:ext cx="625" cy="812"/>
                </a:xfrm>
                <a:prstGeom prst="rect">
                  <a:avLst/>
                </a:prstGeom>
                <a:solidFill>
                  <a:schemeClr val="bg1"/>
                </a:solidFill>
                <a:ln w="9525">
                  <a:noFill/>
                  <a:miter lim="800000"/>
                  <a:headEnd/>
                  <a:tailEnd/>
                </a:ln>
              </p:spPr>
              <p:txBody>
                <a:bodyPr/>
                <a:lstStyle/>
                <a:p>
                  <a:endParaRPr lang="ru-RU"/>
                </a:p>
              </p:txBody>
            </p:sp>
            <p:sp>
              <p:nvSpPr>
                <p:cNvPr id="3142" name="Rectangle 69"/>
                <p:cNvSpPr>
                  <a:spLocks noChangeArrowheads="1"/>
                </p:cNvSpPr>
                <p:nvPr/>
              </p:nvSpPr>
              <p:spPr bwMode="auto">
                <a:xfrm>
                  <a:off x="2602" y="1824"/>
                  <a:ext cx="538" cy="714"/>
                </a:xfrm>
                <a:prstGeom prst="rect">
                  <a:avLst/>
                </a:prstGeom>
                <a:solidFill>
                  <a:srgbClr val="DBDD89"/>
                </a:solidFill>
                <a:ln w="9525">
                  <a:noFill/>
                  <a:miter lim="800000"/>
                  <a:headEnd/>
                  <a:tailEnd/>
                </a:ln>
              </p:spPr>
              <p:txBody>
                <a:bodyPr/>
                <a:lstStyle/>
                <a:p>
                  <a:endParaRPr lang="ru-RU"/>
                </a:p>
              </p:txBody>
            </p:sp>
            <p:sp>
              <p:nvSpPr>
                <p:cNvPr id="3143" name="Freeform 70"/>
                <p:cNvSpPr>
                  <a:spLocks/>
                </p:cNvSpPr>
                <p:nvPr/>
              </p:nvSpPr>
              <p:spPr bwMode="auto">
                <a:xfrm>
                  <a:off x="2798" y="1839"/>
                  <a:ext cx="55" cy="53"/>
                </a:xfrm>
                <a:custGeom>
                  <a:avLst/>
                  <a:gdLst>
                    <a:gd name="T0" fmla="*/ 1 w 109"/>
                    <a:gd name="T1" fmla="*/ 1 h 105"/>
                    <a:gd name="T2" fmla="*/ 1 w 109"/>
                    <a:gd name="T3" fmla="*/ 1 h 105"/>
                    <a:gd name="T4" fmla="*/ 1 w 109"/>
                    <a:gd name="T5" fmla="*/ 1 h 105"/>
                    <a:gd name="T6" fmla="*/ 1 w 109"/>
                    <a:gd name="T7" fmla="*/ 1 h 105"/>
                    <a:gd name="T8" fmla="*/ 1 w 109"/>
                    <a:gd name="T9" fmla="*/ 1 h 105"/>
                    <a:gd name="T10" fmla="*/ 1 w 109"/>
                    <a:gd name="T11" fmla="*/ 1 h 105"/>
                    <a:gd name="T12" fmla="*/ 1 w 109"/>
                    <a:gd name="T13" fmla="*/ 1 h 105"/>
                    <a:gd name="T14" fmla="*/ 1 w 109"/>
                    <a:gd name="T15" fmla="*/ 1 h 105"/>
                    <a:gd name="T16" fmla="*/ 1 w 109"/>
                    <a:gd name="T17" fmla="*/ 1 h 105"/>
                    <a:gd name="T18" fmla="*/ 1 w 109"/>
                    <a:gd name="T19" fmla="*/ 1 h 105"/>
                    <a:gd name="T20" fmla="*/ 1 w 109"/>
                    <a:gd name="T21" fmla="*/ 1 h 105"/>
                    <a:gd name="T22" fmla="*/ 1 w 109"/>
                    <a:gd name="T23" fmla="*/ 1 h 105"/>
                    <a:gd name="T24" fmla="*/ 1 w 109"/>
                    <a:gd name="T25" fmla="*/ 1 h 105"/>
                    <a:gd name="T26" fmla="*/ 1 w 109"/>
                    <a:gd name="T27" fmla="*/ 1 h 105"/>
                    <a:gd name="T28" fmla="*/ 1 w 109"/>
                    <a:gd name="T29" fmla="*/ 1 h 105"/>
                    <a:gd name="T30" fmla="*/ 1 w 109"/>
                    <a:gd name="T31" fmla="*/ 1 h 105"/>
                    <a:gd name="T32" fmla="*/ 1 w 109"/>
                    <a:gd name="T33" fmla="*/ 0 h 105"/>
                    <a:gd name="T34" fmla="*/ 1 w 109"/>
                    <a:gd name="T35" fmla="*/ 1 h 105"/>
                    <a:gd name="T36" fmla="*/ 1 w 109"/>
                    <a:gd name="T37" fmla="*/ 1 h 105"/>
                    <a:gd name="T38" fmla="*/ 1 w 109"/>
                    <a:gd name="T39" fmla="*/ 1 h 105"/>
                    <a:gd name="T40" fmla="*/ 1 w 109"/>
                    <a:gd name="T41" fmla="*/ 1 h 105"/>
                    <a:gd name="T42" fmla="*/ 1 w 109"/>
                    <a:gd name="T43" fmla="*/ 1 h 105"/>
                    <a:gd name="T44" fmla="*/ 1 w 109"/>
                    <a:gd name="T45" fmla="*/ 1 h 105"/>
                    <a:gd name="T46" fmla="*/ 1 w 109"/>
                    <a:gd name="T47" fmla="*/ 1 h 105"/>
                    <a:gd name="T48" fmla="*/ 0 w 109"/>
                    <a:gd name="T49" fmla="*/ 1 h 105"/>
                    <a:gd name="T50" fmla="*/ 1 w 109"/>
                    <a:gd name="T51" fmla="*/ 1 h 105"/>
                    <a:gd name="T52" fmla="*/ 1 w 109"/>
                    <a:gd name="T53" fmla="*/ 1 h 105"/>
                    <a:gd name="T54" fmla="*/ 1 w 109"/>
                    <a:gd name="T55" fmla="*/ 1 h 105"/>
                    <a:gd name="T56" fmla="*/ 1 w 109"/>
                    <a:gd name="T57" fmla="*/ 1 h 105"/>
                    <a:gd name="T58" fmla="*/ 1 w 109"/>
                    <a:gd name="T59" fmla="*/ 1 h 105"/>
                    <a:gd name="T60" fmla="*/ 1 w 109"/>
                    <a:gd name="T61" fmla="*/ 1 h 105"/>
                    <a:gd name="T62" fmla="*/ 1 w 109"/>
                    <a:gd name="T63" fmla="*/ 1 h 105"/>
                    <a:gd name="T64" fmla="*/ 1 w 109"/>
                    <a:gd name="T65" fmla="*/ 1 h 1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9"/>
                    <a:gd name="T100" fmla="*/ 0 h 105"/>
                    <a:gd name="T101" fmla="*/ 109 w 109"/>
                    <a:gd name="T102" fmla="*/ 105 h 1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9" h="105">
                      <a:moveTo>
                        <a:pt x="54" y="105"/>
                      </a:moveTo>
                      <a:lnTo>
                        <a:pt x="66" y="104"/>
                      </a:lnTo>
                      <a:lnTo>
                        <a:pt x="76" y="101"/>
                      </a:lnTo>
                      <a:lnTo>
                        <a:pt x="85" y="96"/>
                      </a:lnTo>
                      <a:lnTo>
                        <a:pt x="93" y="90"/>
                      </a:lnTo>
                      <a:lnTo>
                        <a:pt x="100" y="82"/>
                      </a:lnTo>
                      <a:lnTo>
                        <a:pt x="105" y="74"/>
                      </a:lnTo>
                      <a:lnTo>
                        <a:pt x="108" y="64"/>
                      </a:lnTo>
                      <a:lnTo>
                        <a:pt x="109" y="53"/>
                      </a:lnTo>
                      <a:lnTo>
                        <a:pt x="108" y="43"/>
                      </a:lnTo>
                      <a:lnTo>
                        <a:pt x="105" y="33"/>
                      </a:lnTo>
                      <a:lnTo>
                        <a:pt x="100" y="23"/>
                      </a:lnTo>
                      <a:lnTo>
                        <a:pt x="93" y="16"/>
                      </a:lnTo>
                      <a:lnTo>
                        <a:pt x="85" y="10"/>
                      </a:lnTo>
                      <a:lnTo>
                        <a:pt x="76" y="5"/>
                      </a:lnTo>
                      <a:lnTo>
                        <a:pt x="66" y="1"/>
                      </a:lnTo>
                      <a:lnTo>
                        <a:pt x="54" y="0"/>
                      </a:lnTo>
                      <a:lnTo>
                        <a:pt x="44" y="1"/>
                      </a:lnTo>
                      <a:lnTo>
                        <a:pt x="33" y="5"/>
                      </a:lnTo>
                      <a:lnTo>
                        <a:pt x="24" y="10"/>
                      </a:lnTo>
                      <a:lnTo>
                        <a:pt x="16" y="16"/>
                      </a:lnTo>
                      <a:lnTo>
                        <a:pt x="9" y="23"/>
                      </a:lnTo>
                      <a:lnTo>
                        <a:pt x="5" y="33"/>
                      </a:lnTo>
                      <a:lnTo>
                        <a:pt x="1" y="43"/>
                      </a:lnTo>
                      <a:lnTo>
                        <a:pt x="0" y="53"/>
                      </a:lnTo>
                      <a:lnTo>
                        <a:pt x="1" y="64"/>
                      </a:lnTo>
                      <a:lnTo>
                        <a:pt x="5" y="74"/>
                      </a:lnTo>
                      <a:lnTo>
                        <a:pt x="9" y="82"/>
                      </a:lnTo>
                      <a:lnTo>
                        <a:pt x="16" y="90"/>
                      </a:lnTo>
                      <a:lnTo>
                        <a:pt x="24" y="96"/>
                      </a:lnTo>
                      <a:lnTo>
                        <a:pt x="33" y="101"/>
                      </a:lnTo>
                      <a:lnTo>
                        <a:pt x="44" y="104"/>
                      </a:lnTo>
                      <a:lnTo>
                        <a:pt x="54" y="105"/>
                      </a:lnTo>
                      <a:close/>
                    </a:path>
                  </a:pathLst>
                </a:custGeom>
                <a:solidFill>
                  <a:schemeClr val="bg1"/>
                </a:solidFill>
                <a:ln w="9525">
                  <a:noFill/>
                  <a:round/>
                  <a:headEnd/>
                  <a:tailEnd/>
                </a:ln>
              </p:spPr>
              <p:txBody>
                <a:bodyPr/>
                <a:lstStyle/>
                <a:p>
                  <a:endParaRPr lang="ru-RU"/>
                </a:p>
              </p:txBody>
            </p:sp>
            <p:sp>
              <p:nvSpPr>
                <p:cNvPr id="3144" name="Freeform 71"/>
                <p:cNvSpPr>
                  <a:spLocks/>
                </p:cNvSpPr>
                <p:nvPr/>
              </p:nvSpPr>
              <p:spPr bwMode="auto">
                <a:xfrm>
                  <a:off x="2617" y="1840"/>
                  <a:ext cx="54" cy="52"/>
                </a:xfrm>
                <a:custGeom>
                  <a:avLst/>
                  <a:gdLst>
                    <a:gd name="T0" fmla="*/ 0 w 109"/>
                    <a:gd name="T1" fmla="*/ 0 h 105"/>
                    <a:gd name="T2" fmla="*/ 0 w 109"/>
                    <a:gd name="T3" fmla="*/ 0 h 105"/>
                    <a:gd name="T4" fmla="*/ 0 w 109"/>
                    <a:gd name="T5" fmla="*/ 0 h 105"/>
                    <a:gd name="T6" fmla="*/ 0 w 109"/>
                    <a:gd name="T7" fmla="*/ 0 h 105"/>
                    <a:gd name="T8" fmla="*/ 0 w 109"/>
                    <a:gd name="T9" fmla="*/ 0 h 105"/>
                    <a:gd name="T10" fmla="*/ 0 w 109"/>
                    <a:gd name="T11" fmla="*/ 0 h 105"/>
                    <a:gd name="T12" fmla="*/ 0 w 109"/>
                    <a:gd name="T13" fmla="*/ 0 h 105"/>
                    <a:gd name="T14" fmla="*/ 0 w 109"/>
                    <a:gd name="T15" fmla="*/ 0 h 105"/>
                    <a:gd name="T16" fmla="*/ 0 w 109"/>
                    <a:gd name="T17" fmla="*/ 0 h 105"/>
                    <a:gd name="T18" fmla="*/ 0 w 109"/>
                    <a:gd name="T19" fmla="*/ 0 h 105"/>
                    <a:gd name="T20" fmla="*/ 0 w 109"/>
                    <a:gd name="T21" fmla="*/ 0 h 105"/>
                    <a:gd name="T22" fmla="*/ 0 w 109"/>
                    <a:gd name="T23" fmla="*/ 0 h 105"/>
                    <a:gd name="T24" fmla="*/ 0 w 109"/>
                    <a:gd name="T25" fmla="*/ 0 h 105"/>
                    <a:gd name="T26" fmla="*/ 0 w 109"/>
                    <a:gd name="T27" fmla="*/ 0 h 105"/>
                    <a:gd name="T28" fmla="*/ 0 w 109"/>
                    <a:gd name="T29" fmla="*/ 0 h 105"/>
                    <a:gd name="T30" fmla="*/ 0 w 109"/>
                    <a:gd name="T31" fmla="*/ 0 h 105"/>
                    <a:gd name="T32" fmla="*/ 0 w 109"/>
                    <a:gd name="T33" fmla="*/ 0 h 105"/>
                    <a:gd name="T34" fmla="*/ 0 w 109"/>
                    <a:gd name="T35" fmla="*/ 0 h 105"/>
                    <a:gd name="T36" fmla="*/ 0 w 109"/>
                    <a:gd name="T37" fmla="*/ 0 h 105"/>
                    <a:gd name="T38" fmla="*/ 0 w 109"/>
                    <a:gd name="T39" fmla="*/ 0 h 105"/>
                    <a:gd name="T40" fmla="*/ 0 w 109"/>
                    <a:gd name="T41" fmla="*/ 0 h 105"/>
                    <a:gd name="T42" fmla="*/ 0 w 109"/>
                    <a:gd name="T43" fmla="*/ 0 h 105"/>
                    <a:gd name="T44" fmla="*/ 0 w 109"/>
                    <a:gd name="T45" fmla="*/ 0 h 105"/>
                    <a:gd name="T46" fmla="*/ 0 w 109"/>
                    <a:gd name="T47" fmla="*/ 0 h 105"/>
                    <a:gd name="T48" fmla="*/ 0 w 109"/>
                    <a:gd name="T49" fmla="*/ 0 h 105"/>
                    <a:gd name="T50" fmla="*/ 0 w 109"/>
                    <a:gd name="T51" fmla="*/ 0 h 105"/>
                    <a:gd name="T52" fmla="*/ 0 w 109"/>
                    <a:gd name="T53" fmla="*/ 0 h 105"/>
                    <a:gd name="T54" fmla="*/ 0 w 109"/>
                    <a:gd name="T55" fmla="*/ 0 h 105"/>
                    <a:gd name="T56" fmla="*/ 0 w 109"/>
                    <a:gd name="T57" fmla="*/ 0 h 105"/>
                    <a:gd name="T58" fmla="*/ 0 w 109"/>
                    <a:gd name="T59" fmla="*/ 0 h 105"/>
                    <a:gd name="T60" fmla="*/ 0 w 109"/>
                    <a:gd name="T61" fmla="*/ 0 h 105"/>
                    <a:gd name="T62" fmla="*/ 0 w 109"/>
                    <a:gd name="T63" fmla="*/ 0 h 105"/>
                    <a:gd name="T64" fmla="*/ 0 w 109"/>
                    <a:gd name="T65" fmla="*/ 0 h 1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9"/>
                    <a:gd name="T100" fmla="*/ 0 h 105"/>
                    <a:gd name="T101" fmla="*/ 109 w 109"/>
                    <a:gd name="T102" fmla="*/ 105 h 1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9" h="105">
                      <a:moveTo>
                        <a:pt x="55" y="105"/>
                      </a:moveTo>
                      <a:lnTo>
                        <a:pt x="66" y="104"/>
                      </a:lnTo>
                      <a:lnTo>
                        <a:pt x="76" y="101"/>
                      </a:lnTo>
                      <a:lnTo>
                        <a:pt x="85" y="96"/>
                      </a:lnTo>
                      <a:lnTo>
                        <a:pt x="93" y="89"/>
                      </a:lnTo>
                      <a:lnTo>
                        <a:pt x="100" y="82"/>
                      </a:lnTo>
                      <a:lnTo>
                        <a:pt x="105" y="73"/>
                      </a:lnTo>
                      <a:lnTo>
                        <a:pt x="108" y="63"/>
                      </a:lnTo>
                      <a:lnTo>
                        <a:pt x="109" y="52"/>
                      </a:lnTo>
                      <a:lnTo>
                        <a:pt x="108" y="42"/>
                      </a:lnTo>
                      <a:lnTo>
                        <a:pt x="105" y="32"/>
                      </a:lnTo>
                      <a:lnTo>
                        <a:pt x="100" y="23"/>
                      </a:lnTo>
                      <a:lnTo>
                        <a:pt x="93" y="15"/>
                      </a:lnTo>
                      <a:lnTo>
                        <a:pt x="85" y="10"/>
                      </a:lnTo>
                      <a:lnTo>
                        <a:pt x="76" y="5"/>
                      </a:lnTo>
                      <a:lnTo>
                        <a:pt x="66" y="2"/>
                      </a:lnTo>
                      <a:lnTo>
                        <a:pt x="55" y="0"/>
                      </a:lnTo>
                      <a:lnTo>
                        <a:pt x="44" y="2"/>
                      </a:lnTo>
                      <a:lnTo>
                        <a:pt x="35" y="5"/>
                      </a:lnTo>
                      <a:lnTo>
                        <a:pt x="24" y="10"/>
                      </a:lnTo>
                      <a:lnTo>
                        <a:pt x="16" y="15"/>
                      </a:lnTo>
                      <a:lnTo>
                        <a:pt x="9" y="23"/>
                      </a:lnTo>
                      <a:lnTo>
                        <a:pt x="5" y="32"/>
                      </a:lnTo>
                      <a:lnTo>
                        <a:pt x="1" y="42"/>
                      </a:lnTo>
                      <a:lnTo>
                        <a:pt x="0" y="52"/>
                      </a:lnTo>
                      <a:lnTo>
                        <a:pt x="1" y="63"/>
                      </a:lnTo>
                      <a:lnTo>
                        <a:pt x="5" y="73"/>
                      </a:lnTo>
                      <a:lnTo>
                        <a:pt x="9" y="82"/>
                      </a:lnTo>
                      <a:lnTo>
                        <a:pt x="16" y="89"/>
                      </a:lnTo>
                      <a:lnTo>
                        <a:pt x="24" y="96"/>
                      </a:lnTo>
                      <a:lnTo>
                        <a:pt x="35" y="101"/>
                      </a:lnTo>
                      <a:lnTo>
                        <a:pt x="44" y="104"/>
                      </a:lnTo>
                      <a:lnTo>
                        <a:pt x="55" y="105"/>
                      </a:lnTo>
                      <a:close/>
                    </a:path>
                  </a:pathLst>
                </a:custGeom>
                <a:solidFill>
                  <a:schemeClr val="bg1"/>
                </a:solidFill>
                <a:ln w="9525">
                  <a:noFill/>
                  <a:round/>
                  <a:headEnd/>
                  <a:tailEnd/>
                </a:ln>
              </p:spPr>
              <p:txBody>
                <a:bodyPr/>
                <a:lstStyle/>
                <a:p>
                  <a:endParaRPr lang="ru-RU"/>
                </a:p>
              </p:txBody>
            </p:sp>
            <p:sp>
              <p:nvSpPr>
                <p:cNvPr id="3145" name="Freeform 72"/>
                <p:cNvSpPr>
                  <a:spLocks/>
                </p:cNvSpPr>
                <p:nvPr/>
              </p:nvSpPr>
              <p:spPr bwMode="auto">
                <a:xfrm>
                  <a:off x="2706" y="1840"/>
                  <a:ext cx="55" cy="52"/>
                </a:xfrm>
                <a:custGeom>
                  <a:avLst/>
                  <a:gdLst>
                    <a:gd name="T0" fmla="*/ 1 w 109"/>
                    <a:gd name="T1" fmla="*/ 0 h 105"/>
                    <a:gd name="T2" fmla="*/ 1 w 109"/>
                    <a:gd name="T3" fmla="*/ 0 h 105"/>
                    <a:gd name="T4" fmla="*/ 1 w 109"/>
                    <a:gd name="T5" fmla="*/ 0 h 105"/>
                    <a:gd name="T6" fmla="*/ 1 w 109"/>
                    <a:gd name="T7" fmla="*/ 0 h 105"/>
                    <a:gd name="T8" fmla="*/ 1 w 109"/>
                    <a:gd name="T9" fmla="*/ 0 h 105"/>
                    <a:gd name="T10" fmla="*/ 1 w 109"/>
                    <a:gd name="T11" fmla="*/ 0 h 105"/>
                    <a:gd name="T12" fmla="*/ 1 w 109"/>
                    <a:gd name="T13" fmla="*/ 0 h 105"/>
                    <a:gd name="T14" fmla="*/ 1 w 109"/>
                    <a:gd name="T15" fmla="*/ 0 h 105"/>
                    <a:gd name="T16" fmla="*/ 1 w 109"/>
                    <a:gd name="T17" fmla="*/ 0 h 105"/>
                    <a:gd name="T18" fmla="*/ 1 w 109"/>
                    <a:gd name="T19" fmla="*/ 0 h 105"/>
                    <a:gd name="T20" fmla="*/ 1 w 109"/>
                    <a:gd name="T21" fmla="*/ 0 h 105"/>
                    <a:gd name="T22" fmla="*/ 1 w 109"/>
                    <a:gd name="T23" fmla="*/ 0 h 105"/>
                    <a:gd name="T24" fmla="*/ 1 w 109"/>
                    <a:gd name="T25" fmla="*/ 0 h 105"/>
                    <a:gd name="T26" fmla="*/ 1 w 109"/>
                    <a:gd name="T27" fmla="*/ 0 h 105"/>
                    <a:gd name="T28" fmla="*/ 1 w 109"/>
                    <a:gd name="T29" fmla="*/ 0 h 105"/>
                    <a:gd name="T30" fmla="*/ 1 w 109"/>
                    <a:gd name="T31" fmla="*/ 0 h 105"/>
                    <a:gd name="T32" fmla="*/ 1 w 109"/>
                    <a:gd name="T33" fmla="*/ 0 h 105"/>
                    <a:gd name="T34" fmla="*/ 1 w 109"/>
                    <a:gd name="T35" fmla="*/ 0 h 105"/>
                    <a:gd name="T36" fmla="*/ 1 w 109"/>
                    <a:gd name="T37" fmla="*/ 0 h 105"/>
                    <a:gd name="T38" fmla="*/ 1 w 109"/>
                    <a:gd name="T39" fmla="*/ 0 h 105"/>
                    <a:gd name="T40" fmla="*/ 1 w 109"/>
                    <a:gd name="T41" fmla="*/ 0 h 105"/>
                    <a:gd name="T42" fmla="*/ 1 w 109"/>
                    <a:gd name="T43" fmla="*/ 0 h 105"/>
                    <a:gd name="T44" fmla="*/ 1 w 109"/>
                    <a:gd name="T45" fmla="*/ 0 h 105"/>
                    <a:gd name="T46" fmla="*/ 1 w 109"/>
                    <a:gd name="T47" fmla="*/ 0 h 105"/>
                    <a:gd name="T48" fmla="*/ 0 w 109"/>
                    <a:gd name="T49" fmla="*/ 0 h 105"/>
                    <a:gd name="T50" fmla="*/ 1 w 109"/>
                    <a:gd name="T51" fmla="*/ 0 h 105"/>
                    <a:gd name="T52" fmla="*/ 1 w 109"/>
                    <a:gd name="T53" fmla="*/ 0 h 105"/>
                    <a:gd name="T54" fmla="*/ 1 w 109"/>
                    <a:gd name="T55" fmla="*/ 0 h 105"/>
                    <a:gd name="T56" fmla="*/ 1 w 109"/>
                    <a:gd name="T57" fmla="*/ 0 h 105"/>
                    <a:gd name="T58" fmla="*/ 1 w 109"/>
                    <a:gd name="T59" fmla="*/ 0 h 105"/>
                    <a:gd name="T60" fmla="*/ 1 w 109"/>
                    <a:gd name="T61" fmla="*/ 0 h 105"/>
                    <a:gd name="T62" fmla="*/ 1 w 109"/>
                    <a:gd name="T63" fmla="*/ 0 h 105"/>
                    <a:gd name="T64" fmla="*/ 1 w 109"/>
                    <a:gd name="T65" fmla="*/ 0 h 1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9"/>
                    <a:gd name="T100" fmla="*/ 0 h 105"/>
                    <a:gd name="T101" fmla="*/ 109 w 109"/>
                    <a:gd name="T102" fmla="*/ 105 h 1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9" h="105">
                      <a:moveTo>
                        <a:pt x="54" y="105"/>
                      </a:moveTo>
                      <a:lnTo>
                        <a:pt x="65" y="104"/>
                      </a:lnTo>
                      <a:lnTo>
                        <a:pt x="75" y="101"/>
                      </a:lnTo>
                      <a:lnTo>
                        <a:pt x="85" y="96"/>
                      </a:lnTo>
                      <a:lnTo>
                        <a:pt x="93" y="89"/>
                      </a:lnTo>
                      <a:lnTo>
                        <a:pt x="100" y="82"/>
                      </a:lnTo>
                      <a:lnTo>
                        <a:pt x="104" y="73"/>
                      </a:lnTo>
                      <a:lnTo>
                        <a:pt x="108" y="63"/>
                      </a:lnTo>
                      <a:lnTo>
                        <a:pt x="109" y="52"/>
                      </a:lnTo>
                      <a:lnTo>
                        <a:pt x="108" y="42"/>
                      </a:lnTo>
                      <a:lnTo>
                        <a:pt x="104" y="32"/>
                      </a:lnTo>
                      <a:lnTo>
                        <a:pt x="100" y="23"/>
                      </a:lnTo>
                      <a:lnTo>
                        <a:pt x="93" y="15"/>
                      </a:lnTo>
                      <a:lnTo>
                        <a:pt x="85" y="10"/>
                      </a:lnTo>
                      <a:lnTo>
                        <a:pt x="75" y="5"/>
                      </a:lnTo>
                      <a:lnTo>
                        <a:pt x="65" y="2"/>
                      </a:lnTo>
                      <a:lnTo>
                        <a:pt x="54" y="0"/>
                      </a:lnTo>
                      <a:lnTo>
                        <a:pt x="43" y="2"/>
                      </a:lnTo>
                      <a:lnTo>
                        <a:pt x="33" y="5"/>
                      </a:lnTo>
                      <a:lnTo>
                        <a:pt x="24" y="10"/>
                      </a:lnTo>
                      <a:lnTo>
                        <a:pt x="16" y="15"/>
                      </a:lnTo>
                      <a:lnTo>
                        <a:pt x="9" y="23"/>
                      </a:lnTo>
                      <a:lnTo>
                        <a:pt x="4" y="32"/>
                      </a:lnTo>
                      <a:lnTo>
                        <a:pt x="1" y="42"/>
                      </a:lnTo>
                      <a:lnTo>
                        <a:pt x="0" y="52"/>
                      </a:lnTo>
                      <a:lnTo>
                        <a:pt x="1" y="63"/>
                      </a:lnTo>
                      <a:lnTo>
                        <a:pt x="4" y="73"/>
                      </a:lnTo>
                      <a:lnTo>
                        <a:pt x="9" y="82"/>
                      </a:lnTo>
                      <a:lnTo>
                        <a:pt x="16" y="89"/>
                      </a:lnTo>
                      <a:lnTo>
                        <a:pt x="24" y="96"/>
                      </a:lnTo>
                      <a:lnTo>
                        <a:pt x="33" y="101"/>
                      </a:lnTo>
                      <a:lnTo>
                        <a:pt x="43" y="104"/>
                      </a:lnTo>
                      <a:lnTo>
                        <a:pt x="54" y="105"/>
                      </a:lnTo>
                      <a:close/>
                    </a:path>
                  </a:pathLst>
                </a:custGeom>
                <a:solidFill>
                  <a:schemeClr val="bg1"/>
                </a:solidFill>
                <a:ln w="9525">
                  <a:noFill/>
                  <a:round/>
                  <a:headEnd/>
                  <a:tailEnd/>
                </a:ln>
              </p:spPr>
              <p:txBody>
                <a:bodyPr/>
                <a:lstStyle/>
                <a:p>
                  <a:endParaRPr lang="ru-RU"/>
                </a:p>
              </p:txBody>
            </p:sp>
            <p:sp>
              <p:nvSpPr>
                <p:cNvPr id="3146" name="Freeform 73"/>
                <p:cNvSpPr>
                  <a:spLocks/>
                </p:cNvSpPr>
                <p:nvPr/>
              </p:nvSpPr>
              <p:spPr bwMode="auto">
                <a:xfrm>
                  <a:off x="3069" y="1840"/>
                  <a:ext cx="54" cy="52"/>
                </a:xfrm>
                <a:custGeom>
                  <a:avLst/>
                  <a:gdLst>
                    <a:gd name="T0" fmla="*/ 0 w 110"/>
                    <a:gd name="T1" fmla="*/ 0 h 105"/>
                    <a:gd name="T2" fmla="*/ 0 w 110"/>
                    <a:gd name="T3" fmla="*/ 0 h 105"/>
                    <a:gd name="T4" fmla="*/ 0 w 110"/>
                    <a:gd name="T5" fmla="*/ 0 h 105"/>
                    <a:gd name="T6" fmla="*/ 0 w 110"/>
                    <a:gd name="T7" fmla="*/ 0 h 105"/>
                    <a:gd name="T8" fmla="*/ 0 w 110"/>
                    <a:gd name="T9" fmla="*/ 0 h 105"/>
                    <a:gd name="T10" fmla="*/ 0 w 110"/>
                    <a:gd name="T11" fmla="*/ 0 h 105"/>
                    <a:gd name="T12" fmla="*/ 0 w 110"/>
                    <a:gd name="T13" fmla="*/ 0 h 105"/>
                    <a:gd name="T14" fmla="*/ 0 w 110"/>
                    <a:gd name="T15" fmla="*/ 0 h 105"/>
                    <a:gd name="T16" fmla="*/ 0 w 110"/>
                    <a:gd name="T17" fmla="*/ 0 h 105"/>
                    <a:gd name="T18" fmla="*/ 0 w 110"/>
                    <a:gd name="T19" fmla="*/ 0 h 105"/>
                    <a:gd name="T20" fmla="*/ 0 w 110"/>
                    <a:gd name="T21" fmla="*/ 0 h 105"/>
                    <a:gd name="T22" fmla="*/ 0 w 110"/>
                    <a:gd name="T23" fmla="*/ 0 h 105"/>
                    <a:gd name="T24" fmla="*/ 0 w 110"/>
                    <a:gd name="T25" fmla="*/ 0 h 105"/>
                    <a:gd name="T26" fmla="*/ 0 w 110"/>
                    <a:gd name="T27" fmla="*/ 0 h 105"/>
                    <a:gd name="T28" fmla="*/ 0 w 110"/>
                    <a:gd name="T29" fmla="*/ 0 h 105"/>
                    <a:gd name="T30" fmla="*/ 0 w 110"/>
                    <a:gd name="T31" fmla="*/ 0 h 105"/>
                    <a:gd name="T32" fmla="*/ 0 w 110"/>
                    <a:gd name="T33" fmla="*/ 0 h 105"/>
                    <a:gd name="T34" fmla="*/ 0 w 110"/>
                    <a:gd name="T35" fmla="*/ 0 h 105"/>
                    <a:gd name="T36" fmla="*/ 0 w 110"/>
                    <a:gd name="T37" fmla="*/ 0 h 105"/>
                    <a:gd name="T38" fmla="*/ 0 w 110"/>
                    <a:gd name="T39" fmla="*/ 0 h 105"/>
                    <a:gd name="T40" fmla="*/ 0 w 110"/>
                    <a:gd name="T41" fmla="*/ 0 h 105"/>
                    <a:gd name="T42" fmla="*/ 0 w 110"/>
                    <a:gd name="T43" fmla="*/ 0 h 105"/>
                    <a:gd name="T44" fmla="*/ 0 w 110"/>
                    <a:gd name="T45" fmla="*/ 0 h 105"/>
                    <a:gd name="T46" fmla="*/ 0 w 110"/>
                    <a:gd name="T47" fmla="*/ 0 h 105"/>
                    <a:gd name="T48" fmla="*/ 0 w 110"/>
                    <a:gd name="T49" fmla="*/ 0 h 105"/>
                    <a:gd name="T50" fmla="*/ 0 w 110"/>
                    <a:gd name="T51" fmla="*/ 0 h 105"/>
                    <a:gd name="T52" fmla="*/ 0 w 110"/>
                    <a:gd name="T53" fmla="*/ 0 h 105"/>
                    <a:gd name="T54" fmla="*/ 0 w 110"/>
                    <a:gd name="T55" fmla="*/ 0 h 105"/>
                    <a:gd name="T56" fmla="*/ 0 w 110"/>
                    <a:gd name="T57" fmla="*/ 0 h 105"/>
                    <a:gd name="T58" fmla="*/ 0 w 110"/>
                    <a:gd name="T59" fmla="*/ 0 h 105"/>
                    <a:gd name="T60" fmla="*/ 0 w 110"/>
                    <a:gd name="T61" fmla="*/ 0 h 105"/>
                    <a:gd name="T62" fmla="*/ 0 w 110"/>
                    <a:gd name="T63" fmla="*/ 0 h 105"/>
                    <a:gd name="T64" fmla="*/ 0 w 110"/>
                    <a:gd name="T65" fmla="*/ 0 h 1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0"/>
                    <a:gd name="T100" fmla="*/ 0 h 105"/>
                    <a:gd name="T101" fmla="*/ 110 w 110"/>
                    <a:gd name="T102" fmla="*/ 105 h 1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0" h="105">
                      <a:moveTo>
                        <a:pt x="56" y="105"/>
                      </a:moveTo>
                      <a:lnTo>
                        <a:pt x="66" y="104"/>
                      </a:lnTo>
                      <a:lnTo>
                        <a:pt x="77" y="101"/>
                      </a:lnTo>
                      <a:lnTo>
                        <a:pt x="86" y="96"/>
                      </a:lnTo>
                      <a:lnTo>
                        <a:pt x="94" y="90"/>
                      </a:lnTo>
                      <a:lnTo>
                        <a:pt x="101" y="82"/>
                      </a:lnTo>
                      <a:lnTo>
                        <a:pt x="105" y="74"/>
                      </a:lnTo>
                      <a:lnTo>
                        <a:pt x="109" y="64"/>
                      </a:lnTo>
                      <a:lnTo>
                        <a:pt x="110" y="53"/>
                      </a:lnTo>
                      <a:lnTo>
                        <a:pt x="109" y="43"/>
                      </a:lnTo>
                      <a:lnTo>
                        <a:pt x="105" y="33"/>
                      </a:lnTo>
                      <a:lnTo>
                        <a:pt x="101" y="23"/>
                      </a:lnTo>
                      <a:lnTo>
                        <a:pt x="94" y="15"/>
                      </a:lnTo>
                      <a:lnTo>
                        <a:pt x="86" y="10"/>
                      </a:lnTo>
                      <a:lnTo>
                        <a:pt x="77" y="5"/>
                      </a:lnTo>
                      <a:lnTo>
                        <a:pt x="66" y="2"/>
                      </a:lnTo>
                      <a:lnTo>
                        <a:pt x="56" y="0"/>
                      </a:lnTo>
                      <a:lnTo>
                        <a:pt x="44" y="2"/>
                      </a:lnTo>
                      <a:lnTo>
                        <a:pt x="34" y="5"/>
                      </a:lnTo>
                      <a:lnTo>
                        <a:pt x="25" y="10"/>
                      </a:lnTo>
                      <a:lnTo>
                        <a:pt x="17" y="15"/>
                      </a:lnTo>
                      <a:lnTo>
                        <a:pt x="10" y="23"/>
                      </a:lnTo>
                      <a:lnTo>
                        <a:pt x="5" y="33"/>
                      </a:lnTo>
                      <a:lnTo>
                        <a:pt x="2" y="43"/>
                      </a:lnTo>
                      <a:lnTo>
                        <a:pt x="0" y="53"/>
                      </a:lnTo>
                      <a:lnTo>
                        <a:pt x="2" y="64"/>
                      </a:lnTo>
                      <a:lnTo>
                        <a:pt x="5" y="74"/>
                      </a:lnTo>
                      <a:lnTo>
                        <a:pt x="10" y="82"/>
                      </a:lnTo>
                      <a:lnTo>
                        <a:pt x="17" y="90"/>
                      </a:lnTo>
                      <a:lnTo>
                        <a:pt x="25" y="96"/>
                      </a:lnTo>
                      <a:lnTo>
                        <a:pt x="34" y="101"/>
                      </a:lnTo>
                      <a:lnTo>
                        <a:pt x="44" y="104"/>
                      </a:lnTo>
                      <a:lnTo>
                        <a:pt x="56" y="105"/>
                      </a:lnTo>
                      <a:close/>
                    </a:path>
                  </a:pathLst>
                </a:custGeom>
                <a:solidFill>
                  <a:schemeClr val="bg1"/>
                </a:solidFill>
                <a:ln w="9525">
                  <a:noFill/>
                  <a:round/>
                  <a:headEnd/>
                  <a:tailEnd/>
                </a:ln>
              </p:spPr>
              <p:txBody>
                <a:bodyPr/>
                <a:lstStyle/>
                <a:p>
                  <a:endParaRPr lang="ru-RU"/>
                </a:p>
              </p:txBody>
            </p:sp>
            <p:sp>
              <p:nvSpPr>
                <p:cNvPr id="3147" name="Freeform 74"/>
                <p:cNvSpPr>
                  <a:spLocks/>
                </p:cNvSpPr>
                <p:nvPr/>
              </p:nvSpPr>
              <p:spPr bwMode="auto">
                <a:xfrm>
                  <a:off x="2978" y="1840"/>
                  <a:ext cx="55" cy="53"/>
                </a:xfrm>
                <a:custGeom>
                  <a:avLst/>
                  <a:gdLst>
                    <a:gd name="T0" fmla="*/ 1 w 109"/>
                    <a:gd name="T1" fmla="*/ 1 h 104"/>
                    <a:gd name="T2" fmla="*/ 1 w 109"/>
                    <a:gd name="T3" fmla="*/ 1 h 104"/>
                    <a:gd name="T4" fmla="*/ 1 w 109"/>
                    <a:gd name="T5" fmla="*/ 1 h 104"/>
                    <a:gd name="T6" fmla="*/ 1 w 109"/>
                    <a:gd name="T7" fmla="*/ 1 h 104"/>
                    <a:gd name="T8" fmla="*/ 1 w 109"/>
                    <a:gd name="T9" fmla="*/ 1 h 104"/>
                    <a:gd name="T10" fmla="*/ 1 w 109"/>
                    <a:gd name="T11" fmla="*/ 1 h 104"/>
                    <a:gd name="T12" fmla="*/ 1 w 109"/>
                    <a:gd name="T13" fmla="*/ 1 h 104"/>
                    <a:gd name="T14" fmla="*/ 1 w 109"/>
                    <a:gd name="T15" fmla="*/ 1 h 104"/>
                    <a:gd name="T16" fmla="*/ 1 w 109"/>
                    <a:gd name="T17" fmla="*/ 1 h 104"/>
                    <a:gd name="T18" fmla="*/ 1 w 109"/>
                    <a:gd name="T19" fmla="*/ 1 h 104"/>
                    <a:gd name="T20" fmla="*/ 1 w 109"/>
                    <a:gd name="T21" fmla="*/ 1 h 104"/>
                    <a:gd name="T22" fmla="*/ 1 w 109"/>
                    <a:gd name="T23" fmla="*/ 1 h 104"/>
                    <a:gd name="T24" fmla="*/ 1 w 109"/>
                    <a:gd name="T25" fmla="*/ 1 h 104"/>
                    <a:gd name="T26" fmla="*/ 1 w 109"/>
                    <a:gd name="T27" fmla="*/ 1 h 104"/>
                    <a:gd name="T28" fmla="*/ 1 w 109"/>
                    <a:gd name="T29" fmla="*/ 1 h 104"/>
                    <a:gd name="T30" fmla="*/ 1 w 109"/>
                    <a:gd name="T31" fmla="*/ 1 h 104"/>
                    <a:gd name="T32" fmla="*/ 1 w 109"/>
                    <a:gd name="T33" fmla="*/ 0 h 104"/>
                    <a:gd name="T34" fmla="*/ 1 w 109"/>
                    <a:gd name="T35" fmla="*/ 1 h 104"/>
                    <a:gd name="T36" fmla="*/ 1 w 109"/>
                    <a:gd name="T37" fmla="*/ 1 h 104"/>
                    <a:gd name="T38" fmla="*/ 1 w 109"/>
                    <a:gd name="T39" fmla="*/ 1 h 104"/>
                    <a:gd name="T40" fmla="*/ 1 w 109"/>
                    <a:gd name="T41" fmla="*/ 1 h 104"/>
                    <a:gd name="T42" fmla="*/ 1 w 109"/>
                    <a:gd name="T43" fmla="*/ 1 h 104"/>
                    <a:gd name="T44" fmla="*/ 1 w 109"/>
                    <a:gd name="T45" fmla="*/ 1 h 104"/>
                    <a:gd name="T46" fmla="*/ 1 w 109"/>
                    <a:gd name="T47" fmla="*/ 1 h 104"/>
                    <a:gd name="T48" fmla="*/ 0 w 109"/>
                    <a:gd name="T49" fmla="*/ 1 h 104"/>
                    <a:gd name="T50" fmla="*/ 1 w 109"/>
                    <a:gd name="T51" fmla="*/ 1 h 104"/>
                    <a:gd name="T52" fmla="*/ 1 w 109"/>
                    <a:gd name="T53" fmla="*/ 1 h 104"/>
                    <a:gd name="T54" fmla="*/ 1 w 109"/>
                    <a:gd name="T55" fmla="*/ 1 h 104"/>
                    <a:gd name="T56" fmla="*/ 1 w 109"/>
                    <a:gd name="T57" fmla="*/ 1 h 104"/>
                    <a:gd name="T58" fmla="*/ 1 w 109"/>
                    <a:gd name="T59" fmla="*/ 1 h 104"/>
                    <a:gd name="T60" fmla="*/ 1 w 109"/>
                    <a:gd name="T61" fmla="*/ 1 h 104"/>
                    <a:gd name="T62" fmla="*/ 1 w 109"/>
                    <a:gd name="T63" fmla="*/ 1 h 104"/>
                    <a:gd name="T64" fmla="*/ 1 w 109"/>
                    <a:gd name="T65" fmla="*/ 1 h 10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9"/>
                    <a:gd name="T100" fmla="*/ 0 h 104"/>
                    <a:gd name="T101" fmla="*/ 109 w 109"/>
                    <a:gd name="T102" fmla="*/ 104 h 10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9" h="104">
                      <a:moveTo>
                        <a:pt x="55" y="104"/>
                      </a:moveTo>
                      <a:lnTo>
                        <a:pt x="65" y="103"/>
                      </a:lnTo>
                      <a:lnTo>
                        <a:pt x="76" y="100"/>
                      </a:lnTo>
                      <a:lnTo>
                        <a:pt x="85" y="95"/>
                      </a:lnTo>
                      <a:lnTo>
                        <a:pt x="93" y="88"/>
                      </a:lnTo>
                      <a:lnTo>
                        <a:pt x="100" y="81"/>
                      </a:lnTo>
                      <a:lnTo>
                        <a:pt x="104" y="72"/>
                      </a:lnTo>
                      <a:lnTo>
                        <a:pt x="108" y="62"/>
                      </a:lnTo>
                      <a:lnTo>
                        <a:pt x="109" y="51"/>
                      </a:lnTo>
                      <a:lnTo>
                        <a:pt x="108" y="41"/>
                      </a:lnTo>
                      <a:lnTo>
                        <a:pt x="104" y="31"/>
                      </a:lnTo>
                      <a:lnTo>
                        <a:pt x="100" y="23"/>
                      </a:lnTo>
                      <a:lnTo>
                        <a:pt x="93" y="15"/>
                      </a:lnTo>
                      <a:lnTo>
                        <a:pt x="85" y="9"/>
                      </a:lnTo>
                      <a:lnTo>
                        <a:pt x="76" y="4"/>
                      </a:lnTo>
                      <a:lnTo>
                        <a:pt x="65" y="1"/>
                      </a:lnTo>
                      <a:lnTo>
                        <a:pt x="55" y="0"/>
                      </a:lnTo>
                      <a:lnTo>
                        <a:pt x="43" y="1"/>
                      </a:lnTo>
                      <a:lnTo>
                        <a:pt x="33" y="4"/>
                      </a:lnTo>
                      <a:lnTo>
                        <a:pt x="24" y="9"/>
                      </a:lnTo>
                      <a:lnTo>
                        <a:pt x="16" y="15"/>
                      </a:lnTo>
                      <a:lnTo>
                        <a:pt x="9" y="23"/>
                      </a:lnTo>
                      <a:lnTo>
                        <a:pt x="4" y="31"/>
                      </a:lnTo>
                      <a:lnTo>
                        <a:pt x="1" y="41"/>
                      </a:lnTo>
                      <a:lnTo>
                        <a:pt x="0" y="51"/>
                      </a:lnTo>
                      <a:lnTo>
                        <a:pt x="1" y="62"/>
                      </a:lnTo>
                      <a:lnTo>
                        <a:pt x="4" y="72"/>
                      </a:lnTo>
                      <a:lnTo>
                        <a:pt x="9" y="81"/>
                      </a:lnTo>
                      <a:lnTo>
                        <a:pt x="16" y="88"/>
                      </a:lnTo>
                      <a:lnTo>
                        <a:pt x="24" y="95"/>
                      </a:lnTo>
                      <a:lnTo>
                        <a:pt x="33" y="100"/>
                      </a:lnTo>
                      <a:lnTo>
                        <a:pt x="43" y="103"/>
                      </a:lnTo>
                      <a:lnTo>
                        <a:pt x="55" y="104"/>
                      </a:lnTo>
                      <a:close/>
                    </a:path>
                  </a:pathLst>
                </a:custGeom>
                <a:solidFill>
                  <a:schemeClr val="bg1"/>
                </a:solidFill>
                <a:ln w="9525">
                  <a:noFill/>
                  <a:round/>
                  <a:headEnd/>
                  <a:tailEnd/>
                </a:ln>
              </p:spPr>
              <p:txBody>
                <a:bodyPr/>
                <a:lstStyle/>
                <a:p>
                  <a:endParaRPr lang="ru-RU"/>
                </a:p>
              </p:txBody>
            </p:sp>
            <p:sp>
              <p:nvSpPr>
                <p:cNvPr id="3148" name="Freeform 75"/>
                <p:cNvSpPr>
                  <a:spLocks/>
                </p:cNvSpPr>
                <p:nvPr/>
              </p:nvSpPr>
              <p:spPr bwMode="auto">
                <a:xfrm>
                  <a:off x="2888" y="1840"/>
                  <a:ext cx="55" cy="52"/>
                </a:xfrm>
                <a:custGeom>
                  <a:avLst/>
                  <a:gdLst>
                    <a:gd name="T0" fmla="*/ 1 w 109"/>
                    <a:gd name="T1" fmla="*/ 0 h 105"/>
                    <a:gd name="T2" fmla="*/ 1 w 109"/>
                    <a:gd name="T3" fmla="*/ 0 h 105"/>
                    <a:gd name="T4" fmla="*/ 1 w 109"/>
                    <a:gd name="T5" fmla="*/ 0 h 105"/>
                    <a:gd name="T6" fmla="*/ 1 w 109"/>
                    <a:gd name="T7" fmla="*/ 0 h 105"/>
                    <a:gd name="T8" fmla="*/ 1 w 109"/>
                    <a:gd name="T9" fmla="*/ 0 h 105"/>
                    <a:gd name="T10" fmla="*/ 1 w 109"/>
                    <a:gd name="T11" fmla="*/ 0 h 105"/>
                    <a:gd name="T12" fmla="*/ 1 w 109"/>
                    <a:gd name="T13" fmla="*/ 0 h 105"/>
                    <a:gd name="T14" fmla="*/ 1 w 109"/>
                    <a:gd name="T15" fmla="*/ 0 h 105"/>
                    <a:gd name="T16" fmla="*/ 1 w 109"/>
                    <a:gd name="T17" fmla="*/ 0 h 105"/>
                    <a:gd name="T18" fmla="*/ 1 w 109"/>
                    <a:gd name="T19" fmla="*/ 0 h 105"/>
                    <a:gd name="T20" fmla="*/ 1 w 109"/>
                    <a:gd name="T21" fmla="*/ 0 h 105"/>
                    <a:gd name="T22" fmla="*/ 1 w 109"/>
                    <a:gd name="T23" fmla="*/ 0 h 105"/>
                    <a:gd name="T24" fmla="*/ 1 w 109"/>
                    <a:gd name="T25" fmla="*/ 0 h 105"/>
                    <a:gd name="T26" fmla="*/ 1 w 109"/>
                    <a:gd name="T27" fmla="*/ 0 h 105"/>
                    <a:gd name="T28" fmla="*/ 1 w 109"/>
                    <a:gd name="T29" fmla="*/ 0 h 105"/>
                    <a:gd name="T30" fmla="*/ 1 w 109"/>
                    <a:gd name="T31" fmla="*/ 0 h 105"/>
                    <a:gd name="T32" fmla="*/ 1 w 109"/>
                    <a:gd name="T33" fmla="*/ 0 h 105"/>
                    <a:gd name="T34" fmla="*/ 1 w 109"/>
                    <a:gd name="T35" fmla="*/ 0 h 105"/>
                    <a:gd name="T36" fmla="*/ 1 w 109"/>
                    <a:gd name="T37" fmla="*/ 0 h 105"/>
                    <a:gd name="T38" fmla="*/ 1 w 109"/>
                    <a:gd name="T39" fmla="*/ 0 h 105"/>
                    <a:gd name="T40" fmla="*/ 1 w 109"/>
                    <a:gd name="T41" fmla="*/ 0 h 105"/>
                    <a:gd name="T42" fmla="*/ 1 w 109"/>
                    <a:gd name="T43" fmla="*/ 0 h 105"/>
                    <a:gd name="T44" fmla="*/ 1 w 109"/>
                    <a:gd name="T45" fmla="*/ 0 h 105"/>
                    <a:gd name="T46" fmla="*/ 1 w 109"/>
                    <a:gd name="T47" fmla="*/ 0 h 105"/>
                    <a:gd name="T48" fmla="*/ 0 w 109"/>
                    <a:gd name="T49" fmla="*/ 0 h 105"/>
                    <a:gd name="T50" fmla="*/ 1 w 109"/>
                    <a:gd name="T51" fmla="*/ 0 h 105"/>
                    <a:gd name="T52" fmla="*/ 1 w 109"/>
                    <a:gd name="T53" fmla="*/ 0 h 105"/>
                    <a:gd name="T54" fmla="*/ 1 w 109"/>
                    <a:gd name="T55" fmla="*/ 0 h 105"/>
                    <a:gd name="T56" fmla="*/ 1 w 109"/>
                    <a:gd name="T57" fmla="*/ 0 h 105"/>
                    <a:gd name="T58" fmla="*/ 1 w 109"/>
                    <a:gd name="T59" fmla="*/ 0 h 105"/>
                    <a:gd name="T60" fmla="*/ 1 w 109"/>
                    <a:gd name="T61" fmla="*/ 0 h 105"/>
                    <a:gd name="T62" fmla="*/ 1 w 109"/>
                    <a:gd name="T63" fmla="*/ 0 h 105"/>
                    <a:gd name="T64" fmla="*/ 1 w 109"/>
                    <a:gd name="T65" fmla="*/ 0 h 1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9"/>
                    <a:gd name="T100" fmla="*/ 0 h 105"/>
                    <a:gd name="T101" fmla="*/ 109 w 109"/>
                    <a:gd name="T102" fmla="*/ 105 h 1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9" h="105">
                      <a:moveTo>
                        <a:pt x="55" y="105"/>
                      </a:moveTo>
                      <a:lnTo>
                        <a:pt x="65" y="104"/>
                      </a:lnTo>
                      <a:lnTo>
                        <a:pt x="76" y="101"/>
                      </a:lnTo>
                      <a:lnTo>
                        <a:pt x="85" y="96"/>
                      </a:lnTo>
                      <a:lnTo>
                        <a:pt x="93" y="90"/>
                      </a:lnTo>
                      <a:lnTo>
                        <a:pt x="100" y="82"/>
                      </a:lnTo>
                      <a:lnTo>
                        <a:pt x="105" y="74"/>
                      </a:lnTo>
                      <a:lnTo>
                        <a:pt x="108" y="64"/>
                      </a:lnTo>
                      <a:lnTo>
                        <a:pt x="109" y="53"/>
                      </a:lnTo>
                      <a:lnTo>
                        <a:pt x="108" y="43"/>
                      </a:lnTo>
                      <a:lnTo>
                        <a:pt x="105" y="33"/>
                      </a:lnTo>
                      <a:lnTo>
                        <a:pt x="100" y="23"/>
                      </a:lnTo>
                      <a:lnTo>
                        <a:pt x="93" y="15"/>
                      </a:lnTo>
                      <a:lnTo>
                        <a:pt x="85" y="10"/>
                      </a:lnTo>
                      <a:lnTo>
                        <a:pt x="76" y="5"/>
                      </a:lnTo>
                      <a:lnTo>
                        <a:pt x="65" y="2"/>
                      </a:lnTo>
                      <a:lnTo>
                        <a:pt x="55" y="0"/>
                      </a:lnTo>
                      <a:lnTo>
                        <a:pt x="43" y="2"/>
                      </a:lnTo>
                      <a:lnTo>
                        <a:pt x="33" y="5"/>
                      </a:lnTo>
                      <a:lnTo>
                        <a:pt x="24" y="10"/>
                      </a:lnTo>
                      <a:lnTo>
                        <a:pt x="16" y="15"/>
                      </a:lnTo>
                      <a:lnTo>
                        <a:pt x="9" y="23"/>
                      </a:lnTo>
                      <a:lnTo>
                        <a:pt x="4" y="33"/>
                      </a:lnTo>
                      <a:lnTo>
                        <a:pt x="1" y="43"/>
                      </a:lnTo>
                      <a:lnTo>
                        <a:pt x="0" y="53"/>
                      </a:lnTo>
                      <a:lnTo>
                        <a:pt x="1" y="64"/>
                      </a:lnTo>
                      <a:lnTo>
                        <a:pt x="4" y="74"/>
                      </a:lnTo>
                      <a:lnTo>
                        <a:pt x="9" y="82"/>
                      </a:lnTo>
                      <a:lnTo>
                        <a:pt x="16" y="90"/>
                      </a:lnTo>
                      <a:lnTo>
                        <a:pt x="24" y="96"/>
                      </a:lnTo>
                      <a:lnTo>
                        <a:pt x="33" y="101"/>
                      </a:lnTo>
                      <a:lnTo>
                        <a:pt x="43" y="104"/>
                      </a:lnTo>
                      <a:lnTo>
                        <a:pt x="55" y="105"/>
                      </a:lnTo>
                      <a:close/>
                    </a:path>
                  </a:pathLst>
                </a:custGeom>
                <a:solidFill>
                  <a:schemeClr val="bg1"/>
                </a:solidFill>
                <a:ln w="9525">
                  <a:noFill/>
                  <a:round/>
                  <a:headEnd/>
                  <a:tailEnd/>
                </a:ln>
              </p:spPr>
              <p:txBody>
                <a:bodyPr/>
                <a:lstStyle/>
                <a:p>
                  <a:endParaRPr lang="ru-RU"/>
                </a:p>
              </p:txBody>
            </p:sp>
            <p:sp>
              <p:nvSpPr>
                <p:cNvPr id="3149" name="Freeform 76"/>
                <p:cNvSpPr>
                  <a:spLocks/>
                </p:cNvSpPr>
                <p:nvPr/>
              </p:nvSpPr>
              <p:spPr bwMode="auto">
                <a:xfrm>
                  <a:off x="2631" y="1734"/>
                  <a:ext cx="25" cy="132"/>
                </a:xfrm>
                <a:custGeom>
                  <a:avLst/>
                  <a:gdLst>
                    <a:gd name="T0" fmla="*/ 1 w 48"/>
                    <a:gd name="T1" fmla="*/ 0 h 265"/>
                    <a:gd name="T2" fmla="*/ 1 w 48"/>
                    <a:gd name="T3" fmla="*/ 0 h 265"/>
                    <a:gd name="T4" fmla="*/ 1 w 48"/>
                    <a:gd name="T5" fmla="*/ 0 h 265"/>
                    <a:gd name="T6" fmla="*/ 1 w 48"/>
                    <a:gd name="T7" fmla="*/ 0 h 265"/>
                    <a:gd name="T8" fmla="*/ 1 w 48"/>
                    <a:gd name="T9" fmla="*/ 0 h 265"/>
                    <a:gd name="T10" fmla="*/ 1 w 48"/>
                    <a:gd name="T11" fmla="*/ 0 h 265"/>
                    <a:gd name="T12" fmla="*/ 1 w 48"/>
                    <a:gd name="T13" fmla="*/ 0 h 265"/>
                    <a:gd name="T14" fmla="*/ 1 w 48"/>
                    <a:gd name="T15" fmla="*/ 0 h 265"/>
                    <a:gd name="T16" fmla="*/ 1 w 48"/>
                    <a:gd name="T17" fmla="*/ 0 h 265"/>
                    <a:gd name="T18" fmla="*/ 1 w 48"/>
                    <a:gd name="T19" fmla="*/ 0 h 265"/>
                    <a:gd name="T20" fmla="*/ 1 w 48"/>
                    <a:gd name="T21" fmla="*/ 0 h 265"/>
                    <a:gd name="T22" fmla="*/ 1 w 48"/>
                    <a:gd name="T23" fmla="*/ 0 h 265"/>
                    <a:gd name="T24" fmla="*/ 1 w 48"/>
                    <a:gd name="T25" fmla="*/ 0 h 265"/>
                    <a:gd name="T26" fmla="*/ 1 w 48"/>
                    <a:gd name="T27" fmla="*/ 0 h 265"/>
                    <a:gd name="T28" fmla="*/ 0 w 48"/>
                    <a:gd name="T29" fmla="*/ 0 h 265"/>
                    <a:gd name="T30" fmla="*/ 0 w 48"/>
                    <a:gd name="T31" fmla="*/ 0 h 265"/>
                    <a:gd name="T32" fmla="*/ 1 w 48"/>
                    <a:gd name="T33" fmla="*/ 0 h 265"/>
                    <a:gd name="T34" fmla="*/ 1 w 48"/>
                    <a:gd name="T35" fmla="*/ 0 h 265"/>
                    <a:gd name="T36" fmla="*/ 1 w 48"/>
                    <a:gd name="T37" fmla="*/ 0 h 265"/>
                    <a:gd name="T38" fmla="*/ 1 w 48"/>
                    <a:gd name="T39" fmla="*/ 0 h 265"/>
                    <a:gd name="T40" fmla="*/ 1 w 48"/>
                    <a:gd name="T41" fmla="*/ 0 h 26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
                    <a:gd name="T64" fmla="*/ 0 h 265"/>
                    <a:gd name="T65" fmla="*/ 48 w 48"/>
                    <a:gd name="T66" fmla="*/ 265 h 26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 h="265">
                      <a:moveTo>
                        <a:pt x="24" y="265"/>
                      </a:moveTo>
                      <a:lnTo>
                        <a:pt x="33" y="263"/>
                      </a:lnTo>
                      <a:lnTo>
                        <a:pt x="41" y="259"/>
                      </a:lnTo>
                      <a:lnTo>
                        <a:pt x="46" y="250"/>
                      </a:lnTo>
                      <a:lnTo>
                        <a:pt x="48" y="241"/>
                      </a:lnTo>
                      <a:lnTo>
                        <a:pt x="48" y="25"/>
                      </a:lnTo>
                      <a:lnTo>
                        <a:pt x="46" y="15"/>
                      </a:lnTo>
                      <a:lnTo>
                        <a:pt x="41" y="7"/>
                      </a:lnTo>
                      <a:lnTo>
                        <a:pt x="33" y="3"/>
                      </a:lnTo>
                      <a:lnTo>
                        <a:pt x="24" y="0"/>
                      </a:lnTo>
                      <a:lnTo>
                        <a:pt x="15" y="3"/>
                      </a:lnTo>
                      <a:lnTo>
                        <a:pt x="7" y="7"/>
                      </a:lnTo>
                      <a:lnTo>
                        <a:pt x="2" y="15"/>
                      </a:lnTo>
                      <a:lnTo>
                        <a:pt x="0" y="25"/>
                      </a:lnTo>
                      <a:lnTo>
                        <a:pt x="0" y="241"/>
                      </a:lnTo>
                      <a:lnTo>
                        <a:pt x="2" y="250"/>
                      </a:lnTo>
                      <a:lnTo>
                        <a:pt x="7" y="259"/>
                      </a:lnTo>
                      <a:lnTo>
                        <a:pt x="15" y="263"/>
                      </a:lnTo>
                      <a:lnTo>
                        <a:pt x="24" y="265"/>
                      </a:lnTo>
                      <a:close/>
                    </a:path>
                  </a:pathLst>
                </a:custGeom>
                <a:solidFill>
                  <a:schemeClr val="bg1"/>
                </a:solidFill>
                <a:ln w="9525">
                  <a:noFill/>
                  <a:round/>
                  <a:headEnd/>
                  <a:tailEnd/>
                </a:ln>
              </p:spPr>
              <p:txBody>
                <a:bodyPr/>
                <a:lstStyle/>
                <a:p>
                  <a:endParaRPr lang="ru-RU"/>
                </a:p>
              </p:txBody>
            </p:sp>
            <p:sp>
              <p:nvSpPr>
                <p:cNvPr id="3150" name="Freeform 77"/>
                <p:cNvSpPr>
                  <a:spLocks/>
                </p:cNvSpPr>
                <p:nvPr/>
              </p:nvSpPr>
              <p:spPr bwMode="auto">
                <a:xfrm>
                  <a:off x="2720" y="1734"/>
                  <a:ext cx="23" cy="132"/>
                </a:xfrm>
                <a:custGeom>
                  <a:avLst/>
                  <a:gdLst>
                    <a:gd name="T0" fmla="*/ 0 w 48"/>
                    <a:gd name="T1" fmla="*/ 0 h 265"/>
                    <a:gd name="T2" fmla="*/ 0 w 48"/>
                    <a:gd name="T3" fmla="*/ 0 h 265"/>
                    <a:gd name="T4" fmla="*/ 0 w 48"/>
                    <a:gd name="T5" fmla="*/ 0 h 265"/>
                    <a:gd name="T6" fmla="*/ 0 w 48"/>
                    <a:gd name="T7" fmla="*/ 0 h 265"/>
                    <a:gd name="T8" fmla="*/ 0 w 48"/>
                    <a:gd name="T9" fmla="*/ 0 h 265"/>
                    <a:gd name="T10" fmla="*/ 0 w 48"/>
                    <a:gd name="T11" fmla="*/ 0 h 265"/>
                    <a:gd name="T12" fmla="*/ 0 w 48"/>
                    <a:gd name="T13" fmla="*/ 0 h 265"/>
                    <a:gd name="T14" fmla="*/ 0 w 48"/>
                    <a:gd name="T15" fmla="*/ 0 h 265"/>
                    <a:gd name="T16" fmla="*/ 0 w 48"/>
                    <a:gd name="T17" fmla="*/ 0 h 265"/>
                    <a:gd name="T18" fmla="*/ 0 w 48"/>
                    <a:gd name="T19" fmla="*/ 0 h 265"/>
                    <a:gd name="T20" fmla="*/ 0 w 48"/>
                    <a:gd name="T21" fmla="*/ 0 h 265"/>
                    <a:gd name="T22" fmla="*/ 0 w 48"/>
                    <a:gd name="T23" fmla="*/ 0 h 265"/>
                    <a:gd name="T24" fmla="*/ 0 w 48"/>
                    <a:gd name="T25" fmla="*/ 0 h 265"/>
                    <a:gd name="T26" fmla="*/ 0 w 48"/>
                    <a:gd name="T27" fmla="*/ 0 h 265"/>
                    <a:gd name="T28" fmla="*/ 0 w 48"/>
                    <a:gd name="T29" fmla="*/ 0 h 265"/>
                    <a:gd name="T30" fmla="*/ 0 w 48"/>
                    <a:gd name="T31" fmla="*/ 0 h 265"/>
                    <a:gd name="T32" fmla="*/ 0 w 48"/>
                    <a:gd name="T33" fmla="*/ 0 h 265"/>
                    <a:gd name="T34" fmla="*/ 0 w 48"/>
                    <a:gd name="T35" fmla="*/ 0 h 265"/>
                    <a:gd name="T36" fmla="*/ 0 w 48"/>
                    <a:gd name="T37" fmla="*/ 0 h 265"/>
                    <a:gd name="T38" fmla="*/ 0 w 48"/>
                    <a:gd name="T39" fmla="*/ 0 h 265"/>
                    <a:gd name="T40" fmla="*/ 0 w 48"/>
                    <a:gd name="T41" fmla="*/ 0 h 26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
                    <a:gd name="T64" fmla="*/ 0 h 265"/>
                    <a:gd name="T65" fmla="*/ 48 w 48"/>
                    <a:gd name="T66" fmla="*/ 265 h 26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 h="265">
                      <a:moveTo>
                        <a:pt x="23" y="265"/>
                      </a:moveTo>
                      <a:lnTo>
                        <a:pt x="33" y="263"/>
                      </a:lnTo>
                      <a:lnTo>
                        <a:pt x="41" y="259"/>
                      </a:lnTo>
                      <a:lnTo>
                        <a:pt x="45" y="250"/>
                      </a:lnTo>
                      <a:lnTo>
                        <a:pt x="48" y="241"/>
                      </a:lnTo>
                      <a:lnTo>
                        <a:pt x="48" y="25"/>
                      </a:lnTo>
                      <a:lnTo>
                        <a:pt x="45" y="15"/>
                      </a:lnTo>
                      <a:lnTo>
                        <a:pt x="41" y="7"/>
                      </a:lnTo>
                      <a:lnTo>
                        <a:pt x="33" y="3"/>
                      </a:lnTo>
                      <a:lnTo>
                        <a:pt x="23" y="0"/>
                      </a:lnTo>
                      <a:lnTo>
                        <a:pt x="14" y="3"/>
                      </a:lnTo>
                      <a:lnTo>
                        <a:pt x="7" y="7"/>
                      </a:lnTo>
                      <a:lnTo>
                        <a:pt x="3" y="15"/>
                      </a:lnTo>
                      <a:lnTo>
                        <a:pt x="0" y="25"/>
                      </a:lnTo>
                      <a:lnTo>
                        <a:pt x="0" y="241"/>
                      </a:lnTo>
                      <a:lnTo>
                        <a:pt x="3" y="250"/>
                      </a:lnTo>
                      <a:lnTo>
                        <a:pt x="7" y="259"/>
                      </a:lnTo>
                      <a:lnTo>
                        <a:pt x="14" y="263"/>
                      </a:lnTo>
                      <a:lnTo>
                        <a:pt x="23" y="265"/>
                      </a:lnTo>
                      <a:close/>
                    </a:path>
                  </a:pathLst>
                </a:custGeom>
                <a:solidFill>
                  <a:schemeClr val="bg1"/>
                </a:solidFill>
                <a:ln w="9525">
                  <a:noFill/>
                  <a:round/>
                  <a:headEnd/>
                  <a:tailEnd/>
                </a:ln>
              </p:spPr>
              <p:txBody>
                <a:bodyPr/>
                <a:lstStyle/>
                <a:p>
                  <a:endParaRPr lang="ru-RU"/>
                </a:p>
              </p:txBody>
            </p:sp>
            <p:sp>
              <p:nvSpPr>
                <p:cNvPr id="3151" name="Freeform 78"/>
                <p:cNvSpPr>
                  <a:spLocks/>
                </p:cNvSpPr>
                <p:nvPr/>
              </p:nvSpPr>
              <p:spPr bwMode="auto">
                <a:xfrm>
                  <a:off x="2814" y="1734"/>
                  <a:ext cx="23" cy="132"/>
                </a:xfrm>
                <a:custGeom>
                  <a:avLst/>
                  <a:gdLst>
                    <a:gd name="T0" fmla="*/ 0 w 47"/>
                    <a:gd name="T1" fmla="*/ 0 h 265"/>
                    <a:gd name="T2" fmla="*/ 0 w 47"/>
                    <a:gd name="T3" fmla="*/ 0 h 265"/>
                    <a:gd name="T4" fmla="*/ 0 w 47"/>
                    <a:gd name="T5" fmla="*/ 0 h 265"/>
                    <a:gd name="T6" fmla="*/ 0 w 47"/>
                    <a:gd name="T7" fmla="*/ 0 h 265"/>
                    <a:gd name="T8" fmla="*/ 0 w 47"/>
                    <a:gd name="T9" fmla="*/ 0 h 265"/>
                    <a:gd name="T10" fmla="*/ 0 w 47"/>
                    <a:gd name="T11" fmla="*/ 0 h 265"/>
                    <a:gd name="T12" fmla="*/ 0 w 47"/>
                    <a:gd name="T13" fmla="*/ 0 h 265"/>
                    <a:gd name="T14" fmla="*/ 0 w 47"/>
                    <a:gd name="T15" fmla="*/ 0 h 265"/>
                    <a:gd name="T16" fmla="*/ 0 w 47"/>
                    <a:gd name="T17" fmla="*/ 0 h 265"/>
                    <a:gd name="T18" fmla="*/ 0 w 47"/>
                    <a:gd name="T19" fmla="*/ 0 h 265"/>
                    <a:gd name="T20" fmla="*/ 0 w 47"/>
                    <a:gd name="T21" fmla="*/ 0 h 265"/>
                    <a:gd name="T22" fmla="*/ 0 w 47"/>
                    <a:gd name="T23" fmla="*/ 0 h 265"/>
                    <a:gd name="T24" fmla="*/ 0 w 47"/>
                    <a:gd name="T25" fmla="*/ 0 h 265"/>
                    <a:gd name="T26" fmla="*/ 0 w 47"/>
                    <a:gd name="T27" fmla="*/ 0 h 265"/>
                    <a:gd name="T28" fmla="*/ 0 w 47"/>
                    <a:gd name="T29" fmla="*/ 0 h 265"/>
                    <a:gd name="T30" fmla="*/ 0 w 47"/>
                    <a:gd name="T31" fmla="*/ 0 h 265"/>
                    <a:gd name="T32" fmla="*/ 0 w 47"/>
                    <a:gd name="T33" fmla="*/ 0 h 265"/>
                    <a:gd name="T34" fmla="*/ 0 w 47"/>
                    <a:gd name="T35" fmla="*/ 0 h 265"/>
                    <a:gd name="T36" fmla="*/ 0 w 47"/>
                    <a:gd name="T37" fmla="*/ 0 h 265"/>
                    <a:gd name="T38" fmla="*/ 0 w 47"/>
                    <a:gd name="T39" fmla="*/ 0 h 265"/>
                    <a:gd name="T40" fmla="*/ 0 w 47"/>
                    <a:gd name="T41" fmla="*/ 0 h 26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265"/>
                    <a:gd name="T65" fmla="*/ 47 w 47"/>
                    <a:gd name="T66" fmla="*/ 265 h 26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265">
                      <a:moveTo>
                        <a:pt x="24" y="265"/>
                      </a:moveTo>
                      <a:lnTo>
                        <a:pt x="33" y="263"/>
                      </a:lnTo>
                      <a:lnTo>
                        <a:pt x="40" y="259"/>
                      </a:lnTo>
                      <a:lnTo>
                        <a:pt x="45" y="250"/>
                      </a:lnTo>
                      <a:lnTo>
                        <a:pt x="47" y="241"/>
                      </a:lnTo>
                      <a:lnTo>
                        <a:pt x="47" y="25"/>
                      </a:lnTo>
                      <a:lnTo>
                        <a:pt x="45" y="15"/>
                      </a:lnTo>
                      <a:lnTo>
                        <a:pt x="40" y="7"/>
                      </a:lnTo>
                      <a:lnTo>
                        <a:pt x="33" y="3"/>
                      </a:lnTo>
                      <a:lnTo>
                        <a:pt x="24" y="0"/>
                      </a:lnTo>
                      <a:lnTo>
                        <a:pt x="15" y="3"/>
                      </a:lnTo>
                      <a:lnTo>
                        <a:pt x="7" y="7"/>
                      </a:lnTo>
                      <a:lnTo>
                        <a:pt x="2" y="15"/>
                      </a:lnTo>
                      <a:lnTo>
                        <a:pt x="0" y="25"/>
                      </a:lnTo>
                      <a:lnTo>
                        <a:pt x="0" y="241"/>
                      </a:lnTo>
                      <a:lnTo>
                        <a:pt x="2" y="250"/>
                      </a:lnTo>
                      <a:lnTo>
                        <a:pt x="7" y="259"/>
                      </a:lnTo>
                      <a:lnTo>
                        <a:pt x="15" y="263"/>
                      </a:lnTo>
                      <a:lnTo>
                        <a:pt x="24" y="265"/>
                      </a:lnTo>
                      <a:close/>
                    </a:path>
                  </a:pathLst>
                </a:custGeom>
                <a:solidFill>
                  <a:schemeClr val="bg1"/>
                </a:solidFill>
                <a:ln w="9525">
                  <a:noFill/>
                  <a:round/>
                  <a:headEnd/>
                  <a:tailEnd/>
                </a:ln>
              </p:spPr>
              <p:txBody>
                <a:bodyPr/>
                <a:lstStyle/>
                <a:p>
                  <a:endParaRPr lang="ru-RU"/>
                </a:p>
              </p:txBody>
            </p:sp>
            <p:sp>
              <p:nvSpPr>
                <p:cNvPr id="3152" name="Freeform 79"/>
                <p:cNvSpPr>
                  <a:spLocks/>
                </p:cNvSpPr>
                <p:nvPr/>
              </p:nvSpPr>
              <p:spPr bwMode="auto">
                <a:xfrm>
                  <a:off x="2902" y="1734"/>
                  <a:ext cx="23" cy="132"/>
                </a:xfrm>
                <a:custGeom>
                  <a:avLst/>
                  <a:gdLst>
                    <a:gd name="T0" fmla="*/ 0 w 48"/>
                    <a:gd name="T1" fmla="*/ 0 h 265"/>
                    <a:gd name="T2" fmla="*/ 0 w 48"/>
                    <a:gd name="T3" fmla="*/ 0 h 265"/>
                    <a:gd name="T4" fmla="*/ 0 w 48"/>
                    <a:gd name="T5" fmla="*/ 0 h 265"/>
                    <a:gd name="T6" fmla="*/ 0 w 48"/>
                    <a:gd name="T7" fmla="*/ 0 h 265"/>
                    <a:gd name="T8" fmla="*/ 0 w 48"/>
                    <a:gd name="T9" fmla="*/ 0 h 265"/>
                    <a:gd name="T10" fmla="*/ 0 w 48"/>
                    <a:gd name="T11" fmla="*/ 0 h 265"/>
                    <a:gd name="T12" fmla="*/ 0 w 48"/>
                    <a:gd name="T13" fmla="*/ 0 h 265"/>
                    <a:gd name="T14" fmla="*/ 0 w 48"/>
                    <a:gd name="T15" fmla="*/ 0 h 265"/>
                    <a:gd name="T16" fmla="*/ 0 w 48"/>
                    <a:gd name="T17" fmla="*/ 0 h 265"/>
                    <a:gd name="T18" fmla="*/ 0 w 48"/>
                    <a:gd name="T19" fmla="*/ 0 h 265"/>
                    <a:gd name="T20" fmla="*/ 0 w 48"/>
                    <a:gd name="T21" fmla="*/ 0 h 265"/>
                    <a:gd name="T22" fmla="*/ 0 w 48"/>
                    <a:gd name="T23" fmla="*/ 0 h 265"/>
                    <a:gd name="T24" fmla="*/ 0 w 48"/>
                    <a:gd name="T25" fmla="*/ 0 h 265"/>
                    <a:gd name="T26" fmla="*/ 0 w 48"/>
                    <a:gd name="T27" fmla="*/ 0 h 265"/>
                    <a:gd name="T28" fmla="*/ 0 w 48"/>
                    <a:gd name="T29" fmla="*/ 0 h 265"/>
                    <a:gd name="T30" fmla="*/ 0 w 48"/>
                    <a:gd name="T31" fmla="*/ 0 h 265"/>
                    <a:gd name="T32" fmla="*/ 0 w 48"/>
                    <a:gd name="T33" fmla="*/ 0 h 265"/>
                    <a:gd name="T34" fmla="*/ 0 w 48"/>
                    <a:gd name="T35" fmla="*/ 0 h 265"/>
                    <a:gd name="T36" fmla="*/ 0 w 48"/>
                    <a:gd name="T37" fmla="*/ 0 h 265"/>
                    <a:gd name="T38" fmla="*/ 0 w 48"/>
                    <a:gd name="T39" fmla="*/ 0 h 265"/>
                    <a:gd name="T40" fmla="*/ 0 w 48"/>
                    <a:gd name="T41" fmla="*/ 0 h 26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
                    <a:gd name="T64" fmla="*/ 0 h 265"/>
                    <a:gd name="T65" fmla="*/ 48 w 48"/>
                    <a:gd name="T66" fmla="*/ 265 h 26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 h="265">
                      <a:moveTo>
                        <a:pt x="23" y="265"/>
                      </a:moveTo>
                      <a:lnTo>
                        <a:pt x="33" y="263"/>
                      </a:lnTo>
                      <a:lnTo>
                        <a:pt x="41" y="259"/>
                      </a:lnTo>
                      <a:lnTo>
                        <a:pt x="45" y="250"/>
                      </a:lnTo>
                      <a:lnTo>
                        <a:pt x="48" y="241"/>
                      </a:lnTo>
                      <a:lnTo>
                        <a:pt x="48" y="25"/>
                      </a:lnTo>
                      <a:lnTo>
                        <a:pt x="45" y="15"/>
                      </a:lnTo>
                      <a:lnTo>
                        <a:pt x="41" y="7"/>
                      </a:lnTo>
                      <a:lnTo>
                        <a:pt x="33" y="3"/>
                      </a:lnTo>
                      <a:lnTo>
                        <a:pt x="23" y="0"/>
                      </a:lnTo>
                      <a:lnTo>
                        <a:pt x="14" y="3"/>
                      </a:lnTo>
                      <a:lnTo>
                        <a:pt x="7" y="7"/>
                      </a:lnTo>
                      <a:lnTo>
                        <a:pt x="3" y="15"/>
                      </a:lnTo>
                      <a:lnTo>
                        <a:pt x="0" y="25"/>
                      </a:lnTo>
                      <a:lnTo>
                        <a:pt x="0" y="241"/>
                      </a:lnTo>
                      <a:lnTo>
                        <a:pt x="3" y="250"/>
                      </a:lnTo>
                      <a:lnTo>
                        <a:pt x="7" y="259"/>
                      </a:lnTo>
                      <a:lnTo>
                        <a:pt x="14" y="263"/>
                      </a:lnTo>
                      <a:lnTo>
                        <a:pt x="23" y="265"/>
                      </a:lnTo>
                      <a:close/>
                    </a:path>
                  </a:pathLst>
                </a:custGeom>
                <a:solidFill>
                  <a:schemeClr val="bg1"/>
                </a:solidFill>
                <a:ln w="9525">
                  <a:noFill/>
                  <a:round/>
                  <a:headEnd/>
                  <a:tailEnd/>
                </a:ln>
              </p:spPr>
              <p:txBody>
                <a:bodyPr/>
                <a:lstStyle/>
                <a:p>
                  <a:endParaRPr lang="ru-RU"/>
                </a:p>
              </p:txBody>
            </p:sp>
            <p:sp>
              <p:nvSpPr>
                <p:cNvPr id="3153" name="Freeform 80"/>
                <p:cNvSpPr>
                  <a:spLocks/>
                </p:cNvSpPr>
                <p:nvPr/>
              </p:nvSpPr>
              <p:spPr bwMode="auto">
                <a:xfrm>
                  <a:off x="2993" y="1734"/>
                  <a:ext cx="24" cy="132"/>
                </a:xfrm>
                <a:custGeom>
                  <a:avLst/>
                  <a:gdLst>
                    <a:gd name="T0" fmla="*/ 1 w 48"/>
                    <a:gd name="T1" fmla="*/ 0 h 265"/>
                    <a:gd name="T2" fmla="*/ 1 w 48"/>
                    <a:gd name="T3" fmla="*/ 0 h 265"/>
                    <a:gd name="T4" fmla="*/ 1 w 48"/>
                    <a:gd name="T5" fmla="*/ 0 h 265"/>
                    <a:gd name="T6" fmla="*/ 1 w 48"/>
                    <a:gd name="T7" fmla="*/ 0 h 265"/>
                    <a:gd name="T8" fmla="*/ 1 w 48"/>
                    <a:gd name="T9" fmla="*/ 0 h 265"/>
                    <a:gd name="T10" fmla="*/ 1 w 48"/>
                    <a:gd name="T11" fmla="*/ 0 h 265"/>
                    <a:gd name="T12" fmla="*/ 1 w 48"/>
                    <a:gd name="T13" fmla="*/ 0 h 265"/>
                    <a:gd name="T14" fmla="*/ 1 w 48"/>
                    <a:gd name="T15" fmla="*/ 0 h 265"/>
                    <a:gd name="T16" fmla="*/ 1 w 48"/>
                    <a:gd name="T17" fmla="*/ 0 h 265"/>
                    <a:gd name="T18" fmla="*/ 1 w 48"/>
                    <a:gd name="T19" fmla="*/ 0 h 265"/>
                    <a:gd name="T20" fmla="*/ 1 w 48"/>
                    <a:gd name="T21" fmla="*/ 0 h 265"/>
                    <a:gd name="T22" fmla="*/ 1 w 48"/>
                    <a:gd name="T23" fmla="*/ 0 h 265"/>
                    <a:gd name="T24" fmla="*/ 1 w 48"/>
                    <a:gd name="T25" fmla="*/ 0 h 265"/>
                    <a:gd name="T26" fmla="*/ 1 w 48"/>
                    <a:gd name="T27" fmla="*/ 0 h 265"/>
                    <a:gd name="T28" fmla="*/ 0 w 48"/>
                    <a:gd name="T29" fmla="*/ 0 h 265"/>
                    <a:gd name="T30" fmla="*/ 0 w 48"/>
                    <a:gd name="T31" fmla="*/ 0 h 265"/>
                    <a:gd name="T32" fmla="*/ 1 w 48"/>
                    <a:gd name="T33" fmla="*/ 0 h 265"/>
                    <a:gd name="T34" fmla="*/ 1 w 48"/>
                    <a:gd name="T35" fmla="*/ 0 h 265"/>
                    <a:gd name="T36" fmla="*/ 1 w 48"/>
                    <a:gd name="T37" fmla="*/ 0 h 265"/>
                    <a:gd name="T38" fmla="*/ 1 w 48"/>
                    <a:gd name="T39" fmla="*/ 0 h 265"/>
                    <a:gd name="T40" fmla="*/ 1 w 48"/>
                    <a:gd name="T41" fmla="*/ 0 h 26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
                    <a:gd name="T64" fmla="*/ 0 h 265"/>
                    <a:gd name="T65" fmla="*/ 48 w 48"/>
                    <a:gd name="T66" fmla="*/ 265 h 26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 h="265">
                      <a:moveTo>
                        <a:pt x="24" y="265"/>
                      </a:moveTo>
                      <a:lnTo>
                        <a:pt x="33" y="263"/>
                      </a:lnTo>
                      <a:lnTo>
                        <a:pt x="41" y="259"/>
                      </a:lnTo>
                      <a:lnTo>
                        <a:pt x="46" y="250"/>
                      </a:lnTo>
                      <a:lnTo>
                        <a:pt x="48" y="241"/>
                      </a:lnTo>
                      <a:lnTo>
                        <a:pt x="48" y="25"/>
                      </a:lnTo>
                      <a:lnTo>
                        <a:pt x="46" y="15"/>
                      </a:lnTo>
                      <a:lnTo>
                        <a:pt x="41" y="7"/>
                      </a:lnTo>
                      <a:lnTo>
                        <a:pt x="33" y="3"/>
                      </a:lnTo>
                      <a:lnTo>
                        <a:pt x="24" y="0"/>
                      </a:lnTo>
                      <a:lnTo>
                        <a:pt x="15" y="3"/>
                      </a:lnTo>
                      <a:lnTo>
                        <a:pt x="6" y="7"/>
                      </a:lnTo>
                      <a:lnTo>
                        <a:pt x="2" y="15"/>
                      </a:lnTo>
                      <a:lnTo>
                        <a:pt x="0" y="25"/>
                      </a:lnTo>
                      <a:lnTo>
                        <a:pt x="0" y="241"/>
                      </a:lnTo>
                      <a:lnTo>
                        <a:pt x="2" y="250"/>
                      </a:lnTo>
                      <a:lnTo>
                        <a:pt x="6" y="259"/>
                      </a:lnTo>
                      <a:lnTo>
                        <a:pt x="15" y="263"/>
                      </a:lnTo>
                      <a:lnTo>
                        <a:pt x="24" y="265"/>
                      </a:lnTo>
                      <a:close/>
                    </a:path>
                  </a:pathLst>
                </a:custGeom>
                <a:solidFill>
                  <a:schemeClr val="bg1"/>
                </a:solidFill>
                <a:ln w="9525">
                  <a:noFill/>
                  <a:round/>
                  <a:headEnd/>
                  <a:tailEnd/>
                </a:ln>
              </p:spPr>
              <p:txBody>
                <a:bodyPr/>
                <a:lstStyle/>
                <a:p>
                  <a:endParaRPr lang="ru-RU"/>
                </a:p>
              </p:txBody>
            </p:sp>
            <p:sp>
              <p:nvSpPr>
                <p:cNvPr id="3154" name="Freeform 81"/>
                <p:cNvSpPr>
                  <a:spLocks/>
                </p:cNvSpPr>
                <p:nvPr/>
              </p:nvSpPr>
              <p:spPr bwMode="auto">
                <a:xfrm>
                  <a:off x="3084" y="1734"/>
                  <a:ext cx="23" cy="132"/>
                </a:xfrm>
                <a:custGeom>
                  <a:avLst/>
                  <a:gdLst>
                    <a:gd name="T0" fmla="*/ 0 w 48"/>
                    <a:gd name="T1" fmla="*/ 0 h 265"/>
                    <a:gd name="T2" fmla="*/ 0 w 48"/>
                    <a:gd name="T3" fmla="*/ 0 h 265"/>
                    <a:gd name="T4" fmla="*/ 0 w 48"/>
                    <a:gd name="T5" fmla="*/ 0 h 265"/>
                    <a:gd name="T6" fmla="*/ 0 w 48"/>
                    <a:gd name="T7" fmla="*/ 0 h 265"/>
                    <a:gd name="T8" fmla="*/ 0 w 48"/>
                    <a:gd name="T9" fmla="*/ 0 h 265"/>
                    <a:gd name="T10" fmla="*/ 0 w 48"/>
                    <a:gd name="T11" fmla="*/ 0 h 265"/>
                    <a:gd name="T12" fmla="*/ 0 w 48"/>
                    <a:gd name="T13" fmla="*/ 0 h 265"/>
                    <a:gd name="T14" fmla="*/ 0 w 48"/>
                    <a:gd name="T15" fmla="*/ 0 h 265"/>
                    <a:gd name="T16" fmla="*/ 0 w 48"/>
                    <a:gd name="T17" fmla="*/ 0 h 265"/>
                    <a:gd name="T18" fmla="*/ 0 w 48"/>
                    <a:gd name="T19" fmla="*/ 0 h 265"/>
                    <a:gd name="T20" fmla="*/ 0 w 48"/>
                    <a:gd name="T21" fmla="*/ 0 h 265"/>
                    <a:gd name="T22" fmla="*/ 0 w 48"/>
                    <a:gd name="T23" fmla="*/ 0 h 265"/>
                    <a:gd name="T24" fmla="*/ 0 w 48"/>
                    <a:gd name="T25" fmla="*/ 0 h 265"/>
                    <a:gd name="T26" fmla="*/ 0 w 48"/>
                    <a:gd name="T27" fmla="*/ 0 h 265"/>
                    <a:gd name="T28" fmla="*/ 0 w 48"/>
                    <a:gd name="T29" fmla="*/ 0 h 265"/>
                    <a:gd name="T30" fmla="*/ 0 w 48"/>
                    <a:gd name="T31" fmla="*/ 0 h 265"/>
                    <a:gd name="T32" fmla="*/ 0 w 48"/>
                    <a:gd name="T33" fmla="*/ 0 h 265"/>
                    <a:gd name="T34" fmla="*/ 0 w 48"/>
                    <a:gd name="T35" fmla="*/ 0 h 265"/>
                    <a:gd name="T36" fmla="*/ 0 w 48"/>
                    <a:gd name="T37" fmla="*/ 0 h 265"/>
                    <a:gd name="T38" fmla="*/ 0 w 48"/>
                    <a:gd name="T39" fmla="*/ 0 h 265"/>
                    <a:gd name="T40" fmla="*/ 0 w 48"/>
                    <a:gd name="T41" fmla="*/ 0 h 26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
                    <a:gd name="T64" fmla="*/ 0 h 265"/>
                    <a:gd name="T65" fmla="*/ 48 w 48"/>
                    <a:gd name="T66" fmla="*/ 265 h 26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 h="265">
                      <a:moveTo>
                        <a:pt x="23" y="265"/>
                      </a:moveTo>
                      <a:lnTo>
                        <a:pt x="33" y="263"/>
                      </a:lnTo>
                      <a:lnTo>
                        <a:pt x="41" y="259"/>
                      </a:lnTo>
                      <a:lnTo>
                        <a:pt x="45" y="250"/>
                      </a:lnTo>
                      <a:lnTo>
                        <a:pt x="48" y="241"/>
                      </a:lnTo>
                      <a:lnTo>
                        <a:pt x="48" y="25"/>
                      </a:lnTo>
                      <a:lnTo>
                        <a:pt x="45" y="15"/>
                      </a:lnTo>
                      <a:lnTo>
                        <a:pt x="41" y="7"/>
                      </a:lnTo>
                      <a:lnTo>
                        <a:pt x="33" y="3"/>
                      </a:lnTo>
                      <a:lnTo>
                        <a:pt x="23" y="0"/>
                      </a:lnTo>
                      <a:lnTo>
                        <a:pt x="14" y="3"/>
                      </a:lnTo>
                      <a:lnTo>
                        <a:pt x="7" y="7"/>
                      </a:lnTo>
                      <a:lnTo>
                        <a:pt x="3" y="15"/>
                      </a:lnTo>
                      <a:lnTo>
                        <a:pt x="0" y="25"/>
                      </a:lnTo>
                      <a:lnTo>
                        <a:pt x="0" y="241"/>
                      </a:lnTo>
                      <a:lnTo>
                        <a:pt x="3" y="250"/>
                      </a:lnTo>
                      <a:lnTo>
                        <a:pt x="7" y="259"/>
                      </a:lnTo>
                      <a:lnTo>
                        <a:pt x="14" y="263"/>
                      </a:lnTo>
                      <a:lnTo>
                        <a:pt x="23" y="265"/>
                      </a:lnTo>
                      <a:close/>
                    </a:path>
                  </a:pathLst>
                </a:custGeom>
                <a:solidFill>
                  <a:schemeClr val="bg1"/>
                </a:solidFill>
                <a:ln w="9525">
                  <a:noFill/>
                  <a:round/>
                  <a:headEnd/>
                  <a:tailEnd/>
                </a:ln>
              </p:spPr>
              <p:txBody>
                <a:bodyPr/>
                <a:lstStyle/>
                <a:p>
                  <a:endParaRPr lang="ru-RU"/>
                </a:p>
              </p:txBody>
            </p:sp>
            <p:sp>
              <p:nvSpPr>
                <p:cNvPr id="3155" name="Rectangle 82"/>
                <p:cNvSpPr>
                  <a:spLocks noChangeArrowheads="1"/>
                </p:cNvSpPr>
                <p:nvPr/>
              </p:nvSpPr>
              <p:spPr bwMode="auto">
                <a:xfrm>
                  <a:off x="2655" y="1977"/>
                  <a:ext cx="428" cy="28"/>
                </a:xfrm>
                <a:prstGeom prst="rect">
                  <a:avLst/>
                </a:prstGeom>
                <a:solidFill>
                  <a:schemeClr val="bg1"/>
                </a:solidFill>
                <a:ln w="9525">
                  <a:noFill/>
                  <a:miter lim="800000"/>
                  <a:headEnd/>
                  <a:tailEnd/>
                </a:ln>
              </p:spPr>
              <p:txBody>
                <a:bodyPr/>
                <a:lstStyle/>
                <a:p>
                  <a:endParaRPr lang="ru-RU"/>
                </a:p>
              </p:txBody>
            </p:sp>
            <p:sp>
              <p:nvSpPr>
                <p:cNvPr id="3156" name="Rectangle 83"/>
                <p:cNvSpPr>
                  <a:spLocks noChangeArrowheads="1"/>
                </p:cNvSpPr>
                <p:nvPr/>
              </p:nvSpPr>
              <p:spPr bwMode="auto">
                <a:xfrm>
                  <a:off x="2655" y="2051"/>
                  <a:ext cx="428" cy="28"/>
                </a:xfrm>
                <a:prstGeom prst="rect">
                  <a:avLst/>
                </a:prstGeom>
                <a:solidFill>
                  <a:schemeClr val="bg1"/>
                </a:solidFill>
                <a:ln w="9525">
                  <a:noFill/>
                  <a:miter lim="800000"/>
                  <a:headEnd/>
                  <a:tailEnd/>
                </a:ln>
              </p:spPr>
              <p:txBody>
                <a:bodyPr/>
                <a:lstStyle/>
                <a:p>
                  <a:endParaRPr lang="ru-RU"/>
                </a:p>
              </p:txBody>
            </p:sp>
            <p:sp>
              <p:nvSpPr>
                <p:cNvPr id="3157" name="Rectangle 84"/>
                <p:cNvSpPr>
                  <a:spLocks noChangeArrowheads="1"/>
                </p:cNvSpPr>
                <p:nvPr/>
              </p:nvSpPr>
              <p:spPr bwMode="auto">
                <a:xfrm>
                  <a:off x="2655" y="2125"/>
                  <a:ext cx="428" cy="28"/>
                </a:xfrm>
                <a:prstGeom prst="rect">
                  <a:avLst/>
                </a:prstGeom>
                <a:solidFill>
                  <a:schemeClr val="bg1"/>
                </a:solidFill>
                <a:ln w="9525">
                  <a:noFill/>
                  <a:miter lim="800000"/>
                  <a:headEnd/>
                  <a:tailEnd/>
                </a:ln>
              </p:spPr>
              <p:txBody>
                <a:bodyPr/>
                <a:lstStyle/>
                <a:p>
                  <a:endParaRPr lang="ru-RU"/>
                </a:p>
              </p:txBody>
            </p:sp>
            <p:sp>
              <p:nvSpPr>
                <p:cNvPr id="3158" name="Rectangle 85"/>
                <p:cNvSpPr>
                  <a:spLocks noChangeArrowheads="1"/>
                </p:cNvSpPr>
                <p:nvPr/>
              </p:nvSpPr>
              <p:spPr bwMode="auto">
                <a:xfrm>
                  <a:off x="2655" y="2197"/>
                  <a:ext cx="428" cy="29"/>
                </a:xfrm>
                <a:prstGeom prst="rect">
                  <a:avLst/>
                </a:prstGeom>
                <a:solidFill>
                  <a:schemeClr val="bg1"/>
                </a:solidFill>
                <a:ln w="9525">
                  <a:noFill/>
                  <a:miter lim="800000"/>
                  <a:headEnd/>
                  <a:tailEnd/>
                </a:ln>
              </p:spPr>
              <p:txBody>
                <a:bodyPr/>
                <a:lstStyle/>
                <a:p>
                  <a:endParaRPr lang="ru-RU"/>
                </a:p>
              </p:txBody>
            </p:sp>
            <p:sp>
              <p:nvSpPr>
                <p:cNvPr id="3159" name="Rectangle 86"/>
                <p:cNvSpPr>
                  <a:spLocks noChangeArrowheads="1"/>
                </p:cNvSpPr>
                <p:nvPr/>
              </p:nvSpPr>
              <p:spPr bwMode="auto">
                <a:xfrm>
                  <a:off x="2655" y="2272"/>
                  <a:ext cx="428" cy="29"/>
                </a:xfrm>
                <a:prstGeom prst="rect">
                  <a:avLst/>
                </a:prstGeom>
                <a:solidFill>
                  <a:schemeClr val="bg1"/>
                </a:solidFill>
                <a:ln w="9525">
                  <a:noFill/>
                  <a:miter lim="800000"/>
                  <a:headEnd/>
                  <a:tailEnd/>
                </a:ln>
              </p:spPr>
              <p:txBody>
                <a:bodyPr/>
                <a:lstStyle/>
                <a:p>
                  <a:endParaRPr lang="ru-RU"/>
                </a:p>
              </p:txBody>
            </p:sp>
            <p:sp>
              <p:nvSpPr>
                <p:cNvPr id="3160" name="Rectangle 87"/>
                <p:cNvSpPr>
                  <a:spLocks noChangeArrowheads="1"/>
                </p:cNvSpPr>
                <p:nvPr/>
              </p:nvSpPr>
              <p:spPr bwMode="auto">
                <a:xfrm>
                  <a:off x="2655" y="2347"/>
                  <a:ext cx="428" cy="28"/>
                </a:xfrm>
                <a:prstGeom prst="rect">
                  <a:avLst/>
                </a:prstGeom>
                <a:solidFill>
                  <a:schemeClr val="bg1"/>
                </a:solidFill>
                <a:ln w="9525">
                  <a:noFill/>
                  <a:miter lim="800000"/>
                  <a:headEnd/>
                  <a:tailEnd/>
                </a:ln>
              </p:spPr>
              <p:txBody>
                <a:bodyPr/>
                <a:lstStyle/>
                <a:p>
                  <a:endParaRPr lang="ru-RU"/>
                </a:p>
              </p:txBody>
            </p:sp>
            <p:sp>
              <p:nvSpPr>
                <p:cNvPr id="3161" name="Rectangle 88"/>
                <p:cNvSpPr>
                  <a:spLocks noChangeArrowheads="1"/>
                </p:cNvSpPr>
                <p:nvPr/>
              </p:nvSpPr>
              <p:spPr bwMode="auto">
                <a:xfrm>
                  <a:off x="2655" y="2422"/>
                  <a:ext cx="428" cy="28"/>
                </a:xfrm>
                <a:prstGeom prst="rect">
                  <a:avLst/>
                </a:prstGeom>
                <a:solidFill>
                  <a:schemeClr val="bg1"/>
                </a:solidFill>
                <a:ln w="9525">
                  <a:noFill/>
                  <a:miter lim="800000"/>
                  <a:headEnd/>
                  <a:tailEnd/>
                </a:ln>
              </p:spPr>
              <p:txBody>
                <a:bodyPr/>
                <a:lstStyle/>
                <a:p>
                  <a:endParaRPr lang="ru-RU"/>
                </a:p>
              </p:txBody>
            </p:sp>
          </p:grpSp>
        </p:grpSp>
        <p:sp>
          <p:nvSpPr>
            <p:cNvPr id="3122" name="Text Box 89"/>
            <p:cNvSpPr txBox="1">
              <a:spLocks noChangeArrowheads="1"/>
            </p:cNvSpPr>
            <p:nvPr/>
          </p:nvSpPr>
          <p:spPr bwMode="auto">
            <a:xfrm>
              <a:off x="2096" y="3488"/>
              <a:ext cx="740" cy="250"/>
            </a:xfrm>
            <a:prstGeom prst="rect">
              <a:avLst/>
            </a:prstGeom>
            <a:noFill/>
            <a:ln w="9525">
              <a:noFill/>
              <a:miter lim="800000"/>
              <a:headEnd/>
              <a:tailEnd/>
            </a:ln>
          </p:spPr>
          <p:txBody>
            <a:bodyPr>
              <a:spAutoFit/>
            </a:bodyPr>
            <a:lstStyle/>
            <a:p>
              <a:pPr algn="ctr" eaLnBrk="0" hangingPunct="0"/>
              <a:r>
                <a:rPr lang="en-US" sz="1000" b="1">
                  <a:latin typeface="Times" pitchFamily="18" charset="0"/>
                </a:rPr>
                <a:t>ATNA Audit record rpository </a:t>
              </a:r>
            </a:p>
          </p:txBody>
        </p:sp>
        <p:grpSp>
          <p:nvGrpSpPr>
            <p:cNvPr id="3123" name="Group 90"/>
            <p:cNvGrpSpPr>
              <a:grpSpLocks/>
            </p:cNvGrpSpPr>
            <p:nvPr/>
          </p:nvGrpSpPr>
          <p:grpSpPr bwMode="auto">
            <a:xfrm>
              <a:off x="3024" y="3260"/>
              <a:ext cx="674" cy="470"/>
              <a:chOff x="3024" y="3260"/>
              <a:chExt cx="674" cy="470"/>
            </a:xfrm>
          </p:grpSpPr>
          <p:sp>
            <p:nvSpPr>
              <p:cNvPr id="3124" name="AutoShape 91"/>
              <p:cNvSpPr>
                <a:spLocks noChangeArrowheads="1"/>
              </p:cNvSpPr>
              <p:nvPr/>
            </p:nvSpPr>
            <p:spPr bwMode="auto">
              <a:xfrm>
                <a:off x="3033" y="3260"/>
                <a:ext cx="665" cy="449"/>
              </a:xfrm>
              <a:prstGeom prst="roundRect">
                <a:avLst>
                  <a:gd name="adj" fmla="val 16667"/>
                </a:avLst>
              </a:prstGeom>
              <a:solidFill>
                <a:srgbClr val="8A9BD2"/>
              </a:solidFill>
              <a:ln w="9525">
                <a:noFill/>
                <a:round/>
                <a:headEnd/>
                <a:tailEnd/>
              </a:ln>
            </p:spPr>
            <p:txBody>
              <a:bodyPr wrap="none" anchor="ctr"/>
              <a:lstStyle/>
              <a:p>
                <a:endParaRPr lang="ru-RU"/>
              </a:p>
            </p:txBody>
          </p:sp>
          <p:grpSp>
            <p:nvGrpSpPr>
              <p:cNvPr id="3125" name="Group 92"/>
              <p:cNvGrpSpPr>
                <a:grpSpLocks/>
              </p:cNvGrpSpPr>
              <p:nvPr/>
            </p:nvGrpSpPr>
            <p:grpSpPr bwMode="auto">
              <a:xfrm>
                <a:off x="3235" y="3350"/>
                <a:ext cx="267" cy="248"/>
                <a:chOff x="6382" y="1597"/>
                <a:chExt cx="227" cy="217"/>
              </a:xfrm>
            </p:grpSpPr>
            <p:sp>
              <p:nvSpPr>
                <p:cNvPr id="3127" name="Freeform 93"/>
                <p:cNvSpPr>
                  <a:spLocks/>
                </p:cNvSpPr>
                <p:nvPr/>
              </p:nvSpPr>
              <p:spPr bwMode="auto">
                <a:xfrm>
                  <a:off x="6382" y="1597"/>
                  <a:ext cx="227" cy="217"/>
                </a:xfrm>
                <a:custGeom>
                  <a:avLst/>
                  <a:gdLst>
                    <a:gd name="T0" fmla="*/ 0 w 3296"/>
                    <a:gd name="T1" fmla="*/ 0 h 3220"/>
                    <a:gd name="T2" fmla="*/ 0 w 3296"/>
                    <a:gd name="T3" fmla="*/ 0 h 3220"/>
                    <a:gd name="T4" fmla="*/ 0 w 3296"/>
                    <a:gd name="T5" fmla="*/ 0 h 3220"/>
                    <a:gd name="T6" fmla="*/ 0 w 3296"/>
                    <a:gd name="T7" fmla="*/ 0 h 3220"/>
                    <a:gd name="T8" fmla="*/ 0 w 3296"/>
                    <a:gd name="T9" fmla="*/ 0 h 3220"/>
                    <a:gd name="T10" fmla="*/ 0 w 3296"/>
                    <a:gd name="T11" fmla="*/ 0 h 3220"/>
                    <a:gd name="T12" fmla="*/ 0 w 3296"/>
                    <a:gd name="T13" fmla="*/ 0 h 3220"/>
                    <a:gd name="T14" fmla="*/ 0 w 3296"/>
                    <a:gd name="T15" fmla="*/ 0 h 3220"/>
                    <a:gd name="T16" fmla="*/ 0 w 3296"/>
                    <a:gd name="T17" fmla="*/ 0 h 3220"/>
                    <a:gd name="T18" fmla="*/ 0 w 3296"/>
                    <a:gd name="T19" fmla="*/ 0 h 3220"/>
                    <a:gd name="T20" fmla="*/ 0 w 3296"/>
                    <a:gd name="T21" fmla="*/ 0 h 3220"/>
                    <a:gd name="T22" fmla="*/ 0 w 3296"/>
                    <a:gd name="T23" fmla="*/ 0 h 3220"/>
                    <a:gd name="T24" fmla="*/ 0 w 3296"/>
                    <a:gd name="T25" fmla="*/ 0 h 3220"/>
                    <a:gd name="T26" fmla="*/ 0 w 3296"/>
                    <a:gd name="T27" fmla="*/ 0 h 3220"/>
                    <a:gd name="T28" fmla="*/ 0 w 3296"/>
                    <a:gd name="T29" fmla="*/ 0 h 3220"/>
                    <a:gd name="T30" fmla="*/ 0 w 3296"/>
                    <a:gd name="T31" fmla="*/ 0 h 3220"/>
                    <a:gd name="T32" fmla="*/ 0 w 3296"/>
                    <a:gd name="T33" fmla="*/ 0 h 3220"/>
                    <a:gd name="T34" fmla="*/ 0 w 3296"/>
                    <a:gd name="T35" fmla="*/ 0 h 3220"/>
                    <a:gd name="T36" fmla="*/ 0 w 3296"/>
                    <a:gd name="T37" fmla="*/ 0 h 3220"/>
                    <a:gd name="T38" fmla="*/ 0 w 3296"/>
                    <a:gd name="T39" fmla="*/ 0 h 3220"/>
                    <a:gd name="T40" fmla="*/ 0 w 3296"/>
                    <a:gd name="T41" fmla="*/ 0 h 3220"/>
                    <a:gd name="T42" fmla="*/ 0 w 3296"/>
                    <a:gd name="T43" fmla="*/ 0 h 3220"/>
                    <a:gd name="T44" fmla="*/ 0 w 3296"/>
                    <a:gd name="T45" fmla="*/ 0 h 3220"/>
                    <a:gd name="T46" fmla="*/ 0 w 3296"/>
                    <a:gd name="T47" fmla="*/ 0 h 3220"/>
                    <a:gd name="T48" fmla="*/ 0 w 3296"/>
                    <a:gd name="T49" fmla="*/ 0 h 3220"/>
                    <a:gd name="T50" fmla="*/ 0 w 3296"/>
                    <a:gd name="T51" fmla="*/ 0 h 3220"/>
                    <a:gd name="T52" fmla="*/ 0 w 3296"/>
                    <a:gd name="T53" fmla="*/ 0 h 3220"/>
                    <a:gd name="T54" fmla="*/ 0 w 3296"/>
                    <a:gd name="T55" fmla="*/ 0 h 3220"/>
                    <a:gd name="T56" fmla="*/ 0 w 3296"/>
                    <a:gd name="T57" fmla="*/ 0 h 3220"/>
                    <a:gd name="T58" fmla="*/ 0 w 3296"/>
                    <a:gd name="T59" fmla="*/ 0 h 3220"/>
                    <a:gd name="T60" fmla="*/ 0 w 3296"/>
                    <a:gd name="T61" fmla="*/ 0 h 3220"/>
                    <a:gd name="T62" fmla="*/ 0 w 3296"/>
                    <a:gd name="T63" fmla="*/ 0 h 3220"/>
                    <a:gd name="T64" fmla="*/ 0 w 3296"/>
                    <a:gd name="T65" fmla="*/ 0 h 3220"/>
                    <a:gd name="T66" fmla="*/ 0 w 3296"/>
                    <a:gd name="T67" fmla="*/ 0 h 3220"/>
                    <a:gd name="T68" fmla="*/ 0 w 3296"/>
                    <a:gd name="T69" fmla="*/ 0 h 3220"/>
                    <a:gd name="T70" fmla="*/ 0 w 3296"/>
                    <a:gd name="T71" fmla="*/ 0 h 3220"/>
                    <a:gd name="T72" fmla="*/ 0 w 3296"/>
                    <a:gd name="T73" fmla="*/ 0 h 3220"/>
                    <a:gd name="T74" fmla="*/ 0 w 3296"/>
                    <a:gd name="T75" fmla="*/ 0 h 3220"/>
                    <a:gd name="T76" fmla="*/ 0 w 3296"/>
                    <a:gd name="T77" fmla="*/ 0 h 3220"/>
                    <a:gd name="T78" fmla="*/ 0 w 3296"/>
                    <a:gd name="T79" fmla="*/ 0 h 3220"/>
                    <a:gd name="T80" fmla="*/ 0 w 3296"/>
                    <a:gd name="T81" fmla="*/ 0 h 3220"/>
                    <a:gd name="T82" fmla="*/ 0 w 3296"/>
                    <a:gd name="T83" fmla="*/ 0 h 3220"/>
                    <a:gd name="T84" fmla="*/ 0 w 3296"/>
                    <a:gd name="T85" fmla="*/ 0 h 3220"/>
                    <a:gd name="T86" fmla="*/ 0 w 3296"/>
                    <a:gd name="T87" fmla="*/ 0 h 3220"/>
                    <a:gd name="T88" fmla="*/ 0 w 3296"/>
                    <a:gd name="T89" fmla="*/ 0 h 3220"/>
                    <a:gd name="T90" fmla="*/ 0 w 3296"/>
                    <a:gd name="T91" fmla="*/ 0 h 3220"/>
                    <a:gd name="T92" fmla="*/ 0 w 3296"/>
                    <a:gd name="T93" fmla="*/ 0 h 3220"/>
                    <a:gd name="T94" fmla="*/ 0 w 3296"/>
                    <a:gd name="T95" fmla="*/ 0 h 3220"/>
                    <a:gd name="T96" fmla="*/ 0 w 3296"/>
                    <a:gd name="T97" fmla="*/ 0 h 3220"/>
                    <a:gd name="T98" fmla="*/ 0 w 3296"/>
                    <a:gd name="T99" fmla="*/ 0 h 3220"/>
                    <a:gd name="T100" fmla="*/ 0 w 3296"/>
                    <a:gd name="T101" fmla="*/ 0 h 322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96"/>
                    <a:gd name="T154" fmla="*/ 0 h 3220"/>
                    <a:gd name="T155" fmla="*/ 3296 w 3296"/>
                    <a:gd name="T156" fmla="*/ 3220 h 322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96" h="3220">
                      <a:moveTo>
                        <a:pt x="1598" y="3220"/>
                      </a:moveTo>
                      <a:lnTo>
                        <a:pt x="1553" y="3213"/>
                      </a:lnTo>
                      <a:lnTo>
                        <a:pt x="1511" y="3213"/>
                      </a:lnTo>
                      <a:lnTo>
                        <a:pt x="1467" y="3207"/>
                      </a:lnTo>
                      <a:lnTo>
                        <a:pt x="1420" y="3199"/>
                      </a:lnTo>
                      <a:lnTo>
                        <a:pt x="1376" y="3194"/>
                      </a:lnTo>
                      <a:lnTo>
                        <a:pt x="1334" y="3188"/>
                      </a:lnTo>
                      <a:lnTo>
                        <a:pt x="1292" y="3180"/>
                      </a:lnTo>
                      <a:lnTo>
                        <a:pt x="1253" y="3173"/>
                      </a:lnTo>
                      <a:lnTo>
                        <a:pt x="1209" y="3163"/>
                      </a:lnTo>
                      <a:lnTo>
                        <a:pt x="1169" y="3154"/>
                      </a:lnTo>
                      <a:lnTo>
                        <a:pt x="1129" y="3140"/>
                      </a:lnTo>
                      <a:lnTo>
                        <a:pt x="1091" y="3131"/>
                      </a:lnTo>
                      <a:lnTo>
                        <a:pt x="1051" y="3118"/>
                      </a:lnTo>
                      <a:lnTo>
                        <a:pt x="1013" y="3104"/>
                      </a:lnTo>
                      <a:lnTo>
                        <a:pt x="975" y="3091"/>
                      </a:lnTo>
                      <a:lnTo>
                        <a:pt x="937" y="3076"/>
                      </a:lnTo>
                      <a:lnTo>
                        <a:pt x="901" y="3057"/>
                      </a:lnTo>
                      <a:lnTo>
                        <a:pt x="865" y="3040"/>
                      </a:lnTo>
                      <a:lnTo>
                        <a:pt x="829" y="3021"/>
                      </a:lnTo>
                      <a:lnTo>
                        <a:pt x="793" y="3003"/>
                      </a:lnTo>
                      <a:lnTo>
                        <a:pt x="760" y="2984"/>
                      </a:lnTo>
                      <a:lnTo>
                        <a:pt x="724" y="2965"/>
                      </a:lnTo>
                      <a:lnTo>
                        <a:pt x="694" y="2945"/>
                      </a:lnTo>
                      <a:lnTo>
                        <a:pt x="661" y="2924"/>
                      </a:lnTo>
                      <a:lnTo>
                        <a:pt x="631" y="2903"/>
                      </a:lnTo>
                      <a:lnTo>
                        <a:pt x="597" y="2880"/>
                      </a:lnTo>
                      <a:lnTo>
                        <a:pt x="568" y="2853"/>
                      </a:lnTo>
                      <a:lnTo>
                        <a:pt x="538" y="2832"/>
                      </a:lnTo>
                      <a:lnTo>
                        <a:pt x="507" y="2804"/>
                      </a:lnTo>
                      <a:lnTo>
                        <a:pt x="481" y="2781"/>
                      </a:lnTo>
                      <a:lnTo>
                        <a:pt x="452" y="2751"/>
                      </a:lnTo>
                      <a:lnTo>
                        <a:pt x="430" y="2728"/>
                      </a:lnTo>
                      <a:lnTo>
                        <a:pt x="401" y="2696"/>
                      </a:lnTo>
                      <a:lnTo>
                        <a:pt x="376" y="2667"/>
                      </a:lnTo>
                      <a:lnTo>
                        <a:pt x="350" y="2639"/>
                      </a:lnTo>
                      <a:lnTo>
                        <a:pt x="327" y="2612"/>
                      </a:lnTo>
                      <a:lnTo>
                        <a:pt x="304" y="2578"/>
                      </a:lnTo>
                      <a:lnTo>
                        <a:pt x="281" y="2549"/>
                      </a:lnTo>
                      <a:lnTo>
                        <a:pt x="260" y="2517"/>
                      </a:lnTo>
                      <a:lnTo>
                        <a:pt x="241" y="2485"/>
                      </a:lnTo>
                      <a:lnTo>
                        <a:pt x="217" y="2452"/>
                      </a:lnTo>
                      <a:lnTo>
                        <a:pt x="198" y="2416"/>
                      </a:lnTo>
                      <a:lnTo>
                        <a:pt x="181" y="2384"/>
                      </a:lnTo>
                      <a:lnTo>
                        <a:pt x="162" y="2350"/>
                      </a:lnTo>
                      <a:lnTo>
                        <a:pt x="144" y="2314"/>
                      </a:lnTo>
                      <a:lnTo>
                        <a:pt x="133" y="2277"/>
                      </a:lnTo>
                      <a:lnTo>
                        <a:pt x="116" y="2241"/>
                      </a:lnTo>
                      <a:lnTo>
                        <a:pt x="101" y="2207"/>
                      </a:lnTo>
                      <a:lnTo>
                        <a:pt x="89" y="2167"/>
                      </a:lnTo>
                      <a:lnTo>
                        <a:pt x="76" y="2129"/>
                      </a:lnTo>
                      <a:lnTo>
                        <a:pt x="67" y="2093"/>
                      </a:lnTo>
                      <a:lnTo>
                        <a:pt x="57" y="2051"/>
                      </a:lnTo>
                      <a:lnTo>
                        <a:pt x="46" y="2013"/>
                      </a:lnTo>
                      <a:lnTo>
                        <a:pt x="38" y="1971"/>
                      </a:lnTo>
                      <a:lnTo>
                        <a:pt x="30" y="1933"/>
                      </a:lnTo>
                      <a:lnTo>
                        <a:pt x="23" y="1893"/>
                      </a:lnTo>
                      <a:lnTo>
                        <a:pt x="17" y="1850"/>
                      </a:lnTo>
                      <a:lnTo>
                        <a:pt x="10" y="1812"/>
                      </a:lnTo>
                      <a:lnTo>
                        <a:pt x="6" y="1768"/>
                      </a:lnTo>
                      <a:lnTo>
                        <a:pt x="2" y="1728"/>
                      </a:lnTo>
                      <a:lnTo>
                        <a:pt x="2" y="1681"/>
                      </a:lnTo>
                      <a:lnTo>
                        <a:pt x="2" y="1641"/>
                      </a:lnTo>
                      <a:lnTo>
                        <a:pt x="0" y="1597"/>
                      </a:lnTo>
                      <a:lnTo>
                        <a:pt x="2" y="1549"/>
                      </a:lnTo>
                      <a:lnTo>
                        <a:pt x="2" y="1506"/>
                      </a:lnTo>
                      <a:lnTo>
                        <a:pt x="6" y="1464"/>
                      </a:lnTo>
                      <a:lnTo>
                        <a:pt x="10" y="1418"/>
                      </a:lnTo>
                      <a:lnTo>
                        <a:pt x="17" y="1376"/>
                      </a:lnTo>
                      <a:lnTo>
                        <a:pt x="19" y="1333"/>
                      </a:lnTo>
                      <a:lnTo>
                        <a:pt x="30" y="1291"/>
                      </a:lnTo>
                      <a:lnTo>
                        <a:pt x="38" y="1253"/>
                      </a:lnTo>
                      <a:lnTo>
                        <a:pt x="46" y="1211"/>
                      </a:lnTo>
                      <a:lnTo>
                        <a:pt x="57" y="1167"/>
                      </a:lnTo>
                      <a:lnTo>
                        <a:pt x="67" y="1133"/>
                      </a:lnTo>
                      <a:lnTo>
                        <a:pt x="80" y="1089"/>
                      </a:lnTo>
                      <a:lnTo>
                        <a:pt x="93" y="1050"/>
                      </a:lnTo>
                      <a:lnTo>
                        <a:pt x="106" y="1013"/>
                      </a:lnTo>
                      <a:lnTo>
                        <a:pt x="124" y="974"/>
                      </a:lnTo>
                      <a:lnTo>
                        <a:pt x="135" y="941"/>
                      </a:lnTo>
                      <a:lnTo>
                        <a:pt x="154" y="905"/>
                      </a:lnTo>
                      <a:lnTo>
                        <a:pt x="173" y="867"/>
                      </a:lnTo>
                      <a:lnTo>
                        <a:pt x="188" y="831"/>
                      </a:lnTo>
                      <a:lnTo>
                        <a:pt x="205" y="799"/>
                      </a:lnTo>
                      <a:lnTo>
                        <a:pt x="230" y="766"/>
                      </a:lnTo>
                      <a:lnTo>
                        <a:pt x="249" y="730"/>
                      </a:lnTo>
                      <a:lnTo>
                        <a:pt x="270" y="700"/>
                      </a:lnTo>
                      <a:lnTo>
                        <a:pt x="291" y="666"/>
                      </a:lnTo>
                      <a:lnTo>
                        <a:pt x="317" y="637"/>
                      </a:lnTo>
                      <a:lnTo>
                        <a:pt x="340" y="603"/>
                      </a:lnTo>
                      <a:lnTo>
                        <a:pt x="365" y="576"/>
                      </a:lnTo>
                      <a:lnTo>
                        <a:pt x="390" y="548"/>
                      </a:lnTo>
                      <a:lnTo>
                        <a:pt x="416" y="517"/>
                      </a:lnTo>
                      <a:lnTo>
                        <a:pt x="443" y="491"/>
                      </a:lnTo>
                      <a:lnTo>
                        <a:pt x="469" y="460"/>
                      </a:lnTo>
                      <a:lnTo>
                        <a:pt x="498" y="438"/>
                      </a:lnTo>
                      <a:lnTo>
                        <a:pt x="528" y="413"/>
                      </a:lnTo>
                      <a:lnTo>
                        <a:pt x="557" y="386"/>
                      </a:lnTo>
                      <a:lnTo>
                        <a:pt x="585" y="362"/>
                      </a:lnTo>
                      <a:lnTo>
                        <a:pt x="618" y="337"/>
                      </a:lnTo>
                      <a:lnTo>
                        <a:pt x="648" y="314"/>
                      </a:lnTo>
                      <a:lnTo>
                        <a:pt x="680" y="293"/>
                      </a:lnTo>
                      <a:lnTo>
                        <a:pt x="709" y="265"/>
                      </a:lnTo>
                      <a:lnTo>
                        <a:pt x="743" y="246"/>
                      </a:lnTo>
                      <a:lnTo>
                        <a:pt x="779" y="228"/>
                      </a:lnTo>
                      <a:lnTo>
                        <a:pt x="808" y="209"/>
                      </a:lnTo>
                      <a:lnTo>
                        <a:pt x="846" y="190"/>
                      </a:lnTo>
                      <a:lnTo>
                        <a:pt x="878" y="170"/>
                      </a:lnTo>
                      <a:lnTo>
                        <a:pt x="914" y="158"/>
                      </a:lnTo>
                      <a:lnTo>
                        <a:pt x="952" y="141"/>
                      </a:lnTo>
                      <a:lnTo>
                        <a:pt x="988" y="128"/>
                      </a:lnTo>
                      <a:lnTo>
                        <a:pt x="1024" y="111"/>
                      </a:lnTo>
                      <a:lnTo>
                        <a:pt x="1064" y="97"/>
                      </a:lnTo>
                      <a:lnTo>
                        <a:pt x="1097" y="86"/>
                      </a:lnTo>
                      <a:lnTo>
                        <a:pt x="1140" y="74"/>
                      </a:lnTo>
                      <a:lnTo>
                        <a:pt x="1173" y="61"/>
                      </a:lnTo>
                      <a:lnTo>
                        <a:pt x="1213" y="50"/>
                      </a:lnTo>
                      <a:lnTo>
                        <a:pt x="1253" y="44"/>
                      </a:lnTo>
                      <a:lnTo>
                        <a:pt x="1292" y="35"/>
                      </a:lnTo>
                      <a:lnTo>
                        <a:pt x="1332" y="29"/>
                      </a:lnTo>
                      <a:lnTo>
                        <a:pt x="1368" y="21"/>
                      </a:lnTo>
                      <a:lnTo>
                        <a:pt x="1412" y="14"/>
                      </a:lnTo>
                      <a:lnTo>
                        <a:pt x="1450" y="12"/>
                      </a:lnTo>
                      <a:lnTo>
                        <a:pt x="1490" y="6"/>
                      </a:lnTo>
                      <a:lnTo>
                        <a:pt x="1530" y="0"/>
                      </a:lnTo>
                      <a:lnTo>
                        <a:pt x="1572" y="0"/>
                      </a:lnTo>
                      <a:lnTo>
                        <a:pt x="1612" y="0"/>
                      </a:lnTo>
                      <a:lnTo>
                        <a:pt x="1655" y="0"/>
                      </a:lnTo>
                      <a:lnTo>
                        <a:pt x="1697" y="0"/>
                      </a:lnTo>
                      <a:lnTo>
                        <a:pt x="1739" y="0"/>
                      </a:lnTo>
                      <a:lnTo>
                        <a:pt x="1777" y="6"/>
                      </a:lnTo>
                      <a:lnTo>
                        <a:pt x="1819" y="8"/>
                      </a:lnTo>
                      <a:lnTo>
                        <a:pt x="1859" y="14"/>
                      </a:lnTo>
                      <a:lnTo>
                        <a:pt x="1899" y="17"/>
                      </a:lnTo>
                      <a:lnTo>
                        <a:pt x="1939" y="25"/>
                      </a:lnTo>
                      <a:lnTo>
                        <a:pt x="1979" y="31"/>
                      </a:lnTo>
                      <a:lnTo>
                        <a:pt x="2022" y="44"/>
                      </a:lnTo>
                      <a:lnTo>
                        <a:pt x="2058" y="50"/>
                      </a:lnTo>
                      <a:lnTo>
                        <a:pt x="2096" y="61"/>
                      </a:lnTo>
                      <a:lnTo>
                        <a:pt x="2138" y="71"/>
                      </a:lnTo>
                      <a:lnTo>
                        <a:pt x="2174" y="86"/>
                      </a:lnTo>
                      <a:lnTo>
                        <a:pt x="2212" y="94"/>
                      </a:lnTo>
                      <a:lnTo>
                        <a:pt x="2250" y="111"/>
                      </a:lnTo>
                      <a:lnTo>
                        <a:pt x="2290" y="124"/>
                      </a:lnTo>
                      <a:lnTo>
                        <a:pt x="2324" y="141"/>
                      </a:lnTo>
                      <a:lnTo>
                        <a:pt x="2361" y="154"/>
                      </a:lnTo>
                      <a:lnTo>
                        <a:pt x="2397" y="170"/>
                      </a:lnTo>
                      <a:lnTo>
                        <a:pt x="2435" y="190"/>
                      </a:lnTo>
                      <a:lnTo>
                        <a:pt x="2471" y="209"/>
                      </a:lnTo>
                      <a:lnTo>
                        <a:pt x="2503" y="227"/>
                      </a:lnTo>
                      <a:lnTo>
                        <a:pt x="2537" y="246"/>
                      </a:lnTo>
                      <a:lnTo>
                        <a:pt x="2570" y="265"/>
                      </a:lnTo>
                      <a:lnTo>
                        <a:pt x="2604" y="293"/>
                      </a:lnTo>
                      <a:lnTo>
                        <a:pt x="2636" y="314"/>
                      </a:lnTo>
                      <a:lnTo>
                        <a:pt x="2668" y="337"/>
                      </a:lnTo>
                      <a:lnTo>
                        <a:pt x="2699" y="362"/>
                      </a:lnTo>
                      <a:lnTo>
                        <a:pt x="2729" y="386"/>
                      </a:lnTo>
                      <a:lnTo>
                        <a:pt x="2762" y="407"/>
                      </a:lnTo>
                      <a:lnTo>
                        <a:pt x="2792" y="434"/>
                      </a:lnTo>
                      <a:lnTo>
                        <a:pt x="2817" y="460"/>
                      </a:lnTo>
                      <a:lnTo>
                        <a:pt x="2851" y="491"/>
                      </a:lnTo>
                      <a:lnTo>
                        <a:pt x="2874" y="517"/>
                      </a:lnTo>
                      <a:lnTo>
                        <a:pt x="2900" y="548"/>
                      </a:lnTo>
                      <a:lnTo>
                        <a:pt x="2927" y="576"/>
                      </a:lnTo>
                      <a:lnTo>
                        <a:pt x="2952" y="603"/>
                      </a:lnTo>
                      <a:lnTo>
                        <a:pt x="2976" y="633"/>
                      </a:lnTo>
                      <a:lnTo>
                        <a:pt x="3001" y="666"/>
                      </a:lnTo>
                      <a:lnTo>
                        <a:pt x="3024" y="700"/>
                      </a:lnTo>
                      <a:lnTo>
                        <a:pt x="3045" y="730"/>
                      </a:lnTo>
                      <a:lnTo>
                        <a:pt x="3066" y="766"/>
                      </a:lnTo>
                      <a:lnTo>
                        <a:pt x="3088" y="795"/>
                      </a:lnTo>
                      <a:lnTo>
                        <a:pt x="3109" y="829"/>
                      </a:lnTo>
                      <a:lnTo>
                        <a:pt x="3125" y="865"/>
                      </a:lnTo>
                      <a:lnTo>
                        <a:pt x="3142" y="901"/>
                      </a:lnTo>
                      <a:lnTo>
                        <a:pt x="3161" y="937"/>
                      </a:lnTo>
                      <a:lnTo>
                        <a:pt x="3178" y="974"/>
                      </a:lnTo>
                      <a:lnTo>
                        <a:pt x="3191" y="1013"/>
                      </a:lnTo>
                      <a:lnTo>
                        <a:pt x="3204" y="1046"/>
                      </a:lnTo>
                      <a:lnTo>
                        <a:pt x="3221" y="1086"/>
                      </a:lnTo>
                      <a:lnTo>
                        <a:pt x="3231" y="1126"/>
                      </a:lnTo>
                      <a:lnTo>
                        <a:pt x="3240" y="1165"/>
                      </a:lnTo>
                      <a:lnTo>
                        <a:pt x="3252" y="1202"/>
                      </a:lnTo>
                      <a:lnTo>
                        <a:pt x="3260" y="1245"/>
                      </a:lnTo>
                      <a:lnTo>
                        <a:pt x="3271" y="1281"/>
                      </a:lnTo>
                      <a:lnTo>
                        <a:pt x="3280" y="1325"/>
                      </a:lnTo>
                      <a:lnTo>
                        <a:pt x="3284" y="1365"/>
                      </a:lnTo>
                      <a:lnTo>
                        <a:pt x="3290" y="1405"/>
                      </a:lnTo>
                      <a:lnTo>
                        <a:pt x="3294" y="1449"/>
                      </a:lnTo>
                      <a:lnTo>
                        <a:pt x="3296" y="1491"/>
                      </a:lnTo>
                      <a:lnTo>
                        <a:pt x="3296" y="1534"/>
                      </a:lnTo>
                      <a:lnTo>
                        <a:pt x="3296" y="1580"/>
                      </a:lnTo>
                      <a:lnTo>
                        <a:pt x="3296" y="1620"/>
                      </a:lnTo>
                      <a:lnTo>
                        <a:pt x="3296" y="1665"/>
                      </a:lnTo>
                      <a:lnTo>
                        <a:pt x="3294" y="1707"/>
                      </a:lnTo>
                      <a:lnTo>
                        <a:pt x="3294" y="1751"/>
                      </a:lnTo>
                      <a:lnTo>
                        <a:pt x="3288" y="1793"/>
                      </a:lnTo>
                      <a:lnTo>
                        <a:pt x="3280" y="1836"/>
                      </a:lnTo>
                      <a:lnTo>
                        <a:pt x="3273" y="1878"/>
                      </a:lnTo>
                      <a:lnTo>
                        <a:pt x="3265" y="1920"/>
                      </a:lnTo>
                      <a:lnTo>
                        <a:pt x="3258" y="1960"/>
                      </a:lnTo>
                      <a:lnTo>
                        <a:pt x="3248" y="2000"/>
                      </a:lnTo>
                      <a:lnTo>
                        <a:pt x="3237" y="2040"/>
                      </a:lnTo>
                      <a:lnTo>
                        <a:pt x="3227" y="2082"/>
                      </a:lnTo>
                      <a:lnTo>
                        <a:pt x="3214" y="2118"/>
                      </a:lnTo>
                      <a:lnTo>
                        <a:pt x="3204" y="2158"/>
                      </a:lnTo>
                      <a:lnTo>
                        <a:pt x="3191" y="2198"/>
                      </a:lnTo>
                      <a:lnTo>
                        <a:pt x="3178" y="2234"/>
                      </a:lnTo>
                      <a:lnTo>
                        <a:pt x="3161" y="2272"/>
                      </a:lnTo>
                      <a:lnTo>
                        <a:pt x="3145" y="2310"/>
                      </a:lnTo>
                      <a:lnTo>
                        <a:pt x="3128" y="2344"/>
                      </a:lnTo>
                      <a:lnTo>
                        <a:pt x="3111" y="2380"/>
                      </a:lnTo>
                      <a:lnTo>
                        <a:pt x="3092" y="2412"/>
                      </a:lnTo>
                      <a:lnTo>
                        <a:pt x="3073" y="2445"/>
                      </a:lnTo>
                      <a:lnTo>
                        <a:pt x="3052" y="2481"/>
                      </a:lnTo>
                      <a:lnTo>
                        <a:pt x="3037" y="2511"/>
                      </a:lnTo>
                      <a:lnTo>
                        <a:pt x="3012" y="2545"/>
                      </a:lnTo>
                      <a:lnTo>
                        <a:pt x="2988" y="2578"/>
                      </a:lnTo>
                      <a:lnTo>
                        <a:pt x="2969" y="2604"/>
                      </a:lnTo>
                      <a:lnTo>
                        <a:pt x="2944" y="2639"/>
                      </a:lnTo>
                      <a:lnTo>
                        <a:pt x="2921" y="2667"/>
                      </a:lnTo>
                      <a:lnTo>
                        <a:pt x="2896" y="2694"/>
                      </a:lnTo>
                      <a:lnTo>
                        <a:pt x="2870" y="2724"/>
                      </a:lnTo>
                      <a:lnTo>
                        <a:pt x="2845" y="2751"/>
                      </a:lnTo>
                      <a:lnTo>
                        <a:pt x="2817" y="2781"/>
                      </a:lnTo>
                      <a:lnTo>
                        <a:pt x="2792" y="2808"/>
                      </a:lnTo>
                      <a:lnTo>
                        <a:pt x="2762" y="2832"/>
                      </a:lnTo>
                      <a:lnTo>
                        <a:pt x="2737" y="2855"/>
                      </a:lnTo>
                      <a:lnTo>
                        <a:pt x="2703" y="2880"/>
                      </a:lnTo>
                      <a:lnTo>
                        <a:pt x="2674" y="2903"/>
                      </a:lnTo>
                      <a:lnTo>
                        <a:pt x="2642" y="2924"/>
                      </a:lnTo>
                      <a:lnTo>
                        <a:pt x="2610" y="2945"/>
                      </a:lnTo>
                      <a:lnTo>
                        <a:pt x="2581" y="2965"/>
                      </a:lnTo>
                      <a:lnTo>
                        <a:pt x="2545" y="2988"/>
                      </a:lnTo>
                      <a:lnTo>
                        <a:pt x="2511" y="3003"/>
                      </a:lnTo>
                      <a:lnTo>
                        <a:pt x="2476" y="3024"/>
                      </a:lnTo>
                      <a:lnTo>
                        <a:pt x="2446" y="3040"/>
                      </a:lnTo>
                      <a:lnTo>
                        <a:pt x="2410" y="3060"/>
                      </a:lnTo>
                      <a:lnTo>
                        <a:pt x="2374" y="3076"/>
                      </a:lnTo>
                      <a:lnTo>
                        <a:pt x="2340" y="3091"/>
                      </a:lnTo>
                      <a:lnTo>
                        <a:pt x="2304" y="3104"/>
                      </a:lnTo>
                      <a:lnTo>
                        <a:pt x="2266" y="3119"/>
                      </a:lnTo>
                      <a:lnTo>
                        <a:pt x="2226" y="3131"/>
                      </a:lnTo>
                      <a:lnTo>
                        <a:pt x="2188" y="3144"/>
                      </a:lnTo>
                      <a:lnTo>
                        <a:pt x="2150" y="3154"/>
                      </a:lnTo>
                      <a:lnTo>
                        <a:pt x="2108" y="3169"/>
                      </a:lnTo>
                      <a:lnTo>
                        <a:pt x="2068" y="3173"/>
                      </a:lnTo>
                      <a:lnTo>
                        <a:pt x="2028" y="3182"/>
                      </a:lnTo>
                      <a:lnTo>
                        <a:pt x="1986" y="3190"/>
                      </a:lnTo>
                      <a:lnTo>
                        <a:pt x="1946" y="3197"/>
                      </a:lnTo>
                      <a:lnTo>
                        <a:pt x="1902" y="3199"/>
                      </a:lnTo>
                      <a:lnTo>
                        <a:pt x="1859" y="3207"/>
                      </a:lnTo>
                      <a:lnTo>
                        <a:pt x="1819" y="3213"/>
                      </a:lnTo>
                      <a:lnTo>
                        <a:pt x="1777" y="3216"/>
                      </a:lnTo>
                      <a:lnTo>
                        <a:pt x="1733" y="3216"/>
                      </a:lnTo>
                      <a:lnTo>
                        <a:pt x="1688" y="3220"/>
                      </a:lnTo>
                      <a:lnTo>
                        <a:pt x="1646" y="3220"/>
                      </a:lnTo>
                      <a:lnTo>
                        <a:pt x="1598" y="3220"/>
                      </a:lnTo>
                      <a:close/>
                    </a:path>
                  </a:pathLst>
                </a:custGeom>
                <a:solidFill>
                  <a:srgbClr val="DBDD89"/>
                </a:solidFill>
                <a:ln w="9525">
                  <a:noFill/>
                  <a:round/>
                  <a:headEnd/>
                  <a:tailEnd/>
                </a:ln>
              </p:spPr>
              <p:txBody>
                <a:bodyPr/>
                <a:lstStyle/>
                <a:p>
                  <a:endParaRPr lang="ru-RU"/>
                </a:p>
              </p:txBody>
            </p:sp>
            <p:sp>
              <p:nvSpPr>
                <p:cNvPr id="3128" name="Freeform 94"/>
                <p:cNvSpPr>
                  <a:spLocks/>
                </p:cNvSpPr>
                <p:nvPr/>
              </p:nvSpPr>
              <p:spPr bwMode="auto">
                <a:xfrm>
                  <a:off x="6399" y="1612"/>
                  <a:ext cx="195" cy="189"/>
                </a:xfrm>
                <a:custGeom>
                  <a:avLst/>
                  <a:gdLst>
                    <a:gd name="T0" fmla="*/ 0 w 2687"/>
                    <a:gd name="T1" fmla="*/ 0 h 2695"/>
                    <a:gd name="T2" fmla="*/ 0 w 2687"/>
                    <a:gd name="T3" fmla="*/ 0 h 2695"/>
                    <a:gd name="T4" fmla="*/ 0 w 2687"/>
                    <a:gd name="T5" fmla="*/ 0 h 2695"/>
                    <a:gd name="T6" fmla="*/ 0 w 2687"/>
                    <a:gd name="T7" fmla="*/ 0 h 2695"/>
                    <a:gd name="T8" fmla="*/ 0 w 2687"/>
                    <a:gd name="T9" fmla="*/ 0 h 2695"/>
                    <a:gd name="T10" fmla="*/ 0 w 2687"/>
                    <a:gd name="T11" fmla="*/ 0 h 2695"/>
                    <a:gd name="T12" fmla="*/ 0 w 2687"/>
                    <a:gd name="T13" fmla="*/ 0 h 2695"/>
                    <a:gd name="T14" fmla="*/ 0 w 2687"/>
                    <a:gd name="T15" fmla="*/ 0 h 2695"/>
                    <a:gd name="T16" fmla="*/ 0 w 2687"/>
                    <a:gd name="T17" fmla="*/ 0 h 2695"/>
                    <a:gd name="T18" fmla="*/ 0 w 2687"/>
                    <a:gd name="T19" fmla="*/ 0 h 2695"/>
                    <a:gd name="T20" fmla="*/ 0 w 2687"/>
                    <a:gd name="T21" fmla="*/ 0 h 2695"/>
                    <a:gd name="T22" fmla="*/ 0 w 2687"/>
                    <a:gd name="T23" fmla="*/ 0 h 2695"/>
                    <a:gd name="T24" fmla="*/ 0 w 2687"/>
                    <a:gd name="T25" fmla="*/ 0 h 2695"/>
                    <a:gd name="T26" fmla="*/ 0 w 2687"/>
                    <a:gd name="T27" fmla="*/ 0 h 2695"/>
                    <a:gd name="T28" fmla="*/ 0 w 2687"/>
                    <a:gd name="T29" fmla="*/ 0 h 2695"/>
                    <a:gd name="T30" fmla="*/ 0 w 2687"/>
                    <a:gd name="T31" fmla="*/ 0 h 2695"/>
                    <a:gd name="T32" fmla="*/ 0 w 2687"/>
                    <a:gd name="T33" fmla="*/ 0 h 2695"/>
                    <a:gd name="T34" fmla="*/ 0 w 2687"/>
                    <a:gd name="T35" fmla="*/ 0 h 2695"/>
                    <a:gd name="T36" fmla="*/ 0 w 2687"/>
                    <a:gd name="T37" fmla="*/ 0 h 2695"/>
                    <a:gd name="T38" fmla="*/ 0 w 2687"/>
                    <a:gd name="T39" fmla="*/ 0 h 2695"/>
                    <a:gd name="T40" fmla="*/ 0 w 2687"/>
                    <a:gd name="T41" fmla="*/ 0 h 2695"/>
                    <a:gd name="T42" fmla="*/ 0 w 2687"/>
                    <a:gd name="T43" fmla="*/ 0 h 2695"/>
                    <a:gd name="T44" fmla="*/ 0 w 2687"/>
                    <a:gd name="T45" fmla="*/ 0 h 2695"/>
                    <a:gd name="T46" fmla="*/ 0 w 2687"/>
                    <a:gd name="T47" fmla="*/ 0 h 2695"/>
                    <a:gd name="T48" fmla="*/ 0 w 2687"/>
                    <a:gd name="T49" fmla="*/ 0 h 2695"/>
                    <a:gd name="T50" fmla="*/ 0 w 2687"/>
                    <a:gd name="T51" fmla="*/ 0 h 2695"/>
                    <a:gd name="T52" fmla="*/ 0 w 2687"/>
                    <a:gd name="T53" fmla="*/ 0 h 2695"/>
                    <a:gd name="T54" fmla="*/ 0 w 2687"/>
                    <a:gd name="T55" fmla="*/ 0 h 2695"/>
                    <a:gd name="T56" fmla="*/ 0 w 2687"/>
                    <a:gd name="T57" fmla="*/ 0 h 2695"/>
                    <a:gd name="T58" fmla="*/ 0 w 2687"/>
                    <a:gd name="T59" fmla="*/ 0 h 2695"/>
                    <a:gd name="T60" fmla="*/ 0 w 2687"/>
                    <a:gd name="T61" fmla="*/ 0 h 2695"/>
                    <a:gd name="T62" fmla="*/ 0 w 2687"/>
                    <a:gd name="T63" fmla="*/ 0 h 2695"/>
                    <a:gd name="T64" fmla="*/ 0 w 2687"/>
                    <a:gd name="T65" fmla="*/ 0 h 2695"/>
                    <a:gd name="T66" fmla="*/ 0 w 2687"/>
                    <a:gd name="T67" fmla="*/ 0 h 2695"/>
                    <a:gd name="T68" fmla="*/ 0 w 2687"/>
                    <a:gd name="T69" fmla="*/ 0 h 2695"/>
                    <a:gd name="T70" fmla="*/ 0 w 2687"/>
                    <a:gd name="T71" fmla="*/ 0 h 2695"/>
                    <a:gd name="T72" fmla="*/ 0 w 2687"/>
                    <a:gd name="T73" fmla="*/ 0 h 2695"/>
                    <a:gd name="T74" fmla="*/ 0 w 2687"/>
                    <a:gd name="T75" fmla="*/ 0 h 2695"/>
                    <a:gd name="T76" fmla="*/ 0 w 2687"/>
                    <a:gd name="T77" fmla="*/ 0 h 2695"/>
                    <a:gd name="T78" fmla="*/ 0 w 2687"/>
                    <a:gd name="T79" fmla="*/ 0 h 2695"/>
                    <a:gd name="T80" fmla="*/ 0 w 2687"/>
                    <a:gd name="T81" fmla="*/ 0 h 2695"/>
                    <a:gd name="T82" fmla="*/ 0 w 2687"/>
                    <a:gd name="T83" fmla="*/ 0 h 2695"/>
                    <a:gd name="T84" fmla="*/ 0 w 2687"/>
                    <a:gd name="T85" fmla="*/ 0 h 2695"/>
                    <a:gd name="T86" fmla="*/ 0 w 2687"/>
                    <a:gd name="T87" fmla="*/ 0 h 2695"/>
                    <a:gd name="T88" fmla="*/ 0 w 2687"/>
                    <a:gd name="T89" fmla="*/ 0 h 2695"/>
                    <a:gd name="T90" fmla="*/ 0 w 2687"/>
                    <a:gd name="T91" fmla="*/ 0 h 2695"/>
                    <a:gd name="T92" fmla="*/ 0 w 2687"/>
                    <a:gd name="T93" fmla="*/ 0 h 2695"/>
                    <a:gd name="T94" fmla="*/ 0 w 2687"/>
                    <a:gd name="T95" fmla="*/ 0 h 2695"/>
                    <a:gd name="T96" fmla="*/ 0 w 2687"/>
                    <a:gd name="T97" fmla="*/ 0 h 2695"/>
                    <a:gd name="T98" fmla="*/ 0 w 2687"/>
                    <a:gd name="T99" fmla="*/ 0 h 2695"/>
                    <a:gd name="T100" fmla="*/ 0 w 2687"/>
                    <a:gd name="T101" fmla="*/ 0 h 269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87"/>
                    <a:gd name="T154" fmla="*/ 0 h 2695"/>
                    <a:gd name="T155" fmla="*/ 2687 w 2687"/>
                    <a:gd name="T156" fmla="*/ 2695 h 269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87" h="2695">
                      <a:moveTo>
                        <a:pt x="1302" y="2695"/>
                      </a:moveTo>
                      <a:lnTo>
                        <a:pt x="1266" y="2695"/>
                      </a:lnTo>
                      <a:lnTo>
                        <a:pt x="1233" y="2691"/>
                      </a:lnTo>
                      <a:lnTo>
                        <a:pt x="1197" y="2687"/>
                      </a:lnTo>
                      <a:lnTo>
                        <a:pt x="1163" y="2682"/>
                      </a:lnTo>
                      <a:lnTo>
                        <a:pt x="1131" y="2678"/>
                      </a:lnTo>
                      <a:lnTo>
                        <a:pt x="1098" y="2674"/>
                      </a:lnTo>
                      <a:lnTo>
                        <a:pt x="1064" y="2665"/>
                      </a:lnTo>
                      <a:lnTo>
                        <a:pt x="1030" y="2661"/>
                      </a:lnTo>
                      <a:lnTo>
                        <a:pt x="998" y="2651"/>
                      </a:lnTo>
                      <a:lnTo>
                        <a:pt x="969" y="2646"/>
                      </a:lnTo>
                      <a:lnTo>
                        <a:pt x="933" y="2634"/>
                      </a:lnTo>
                      <a:lnTo>
                        <a:pt x="906" y="2625"/>
                      </a:lnTo>
                      <a:lnTo>
                        <a:pt x="872" y="2615"/>
                      </a:lnTo>
                      <a:lnTo>
                        <a:pt x="842" y="2606"/>
                      </a:lnTo>
                      <a:lnTo>
                        <a:pt x="813" y="2591"/>
                      </a:lnTo>
                      <a:lnTo>
                        <a:pt x="787" y="2583"/>
                      </a:lnTo>
                      <a:lnTo>
                        <a:pt x="754" y="2568"/>
                      </a:lnTo>
                      <a:lnTo>
                        <a:pt x="724" y="2552"/>
                      </a:lnTo>
                      <a:lnTo>
                        <a:pt x="697" y="2535"/>
                      </a:lnTo>
                      <a:lnTo>
                        <a:pt x="671" y="2524"/>
                      </a:lnTo>
                      <a:lnTo>
                        <a:pt x="642" y="2507"/>
                      </a:lnTo>
                      <a:lnTo>
                        <a:pt x="614" y="2492"/>
                      </a:lnTo>
                      <a:lnTo>
                        <a:pt x="589" y="2473"/>
                      </a:lnTo>
                      <a:lnTo>
                        <a:pt x="562" y="2456"/>
                      </a:lnTo>
                      <a:lnTo>
                        <a:pt x="534" y="2438"/>
                      </a:lnTo>
                      <a:lnTo>
                        <a:pt x="513" y="2418"/>
                      </a:lnTo>
                      <a:lnTo>
                        <a:pt x="486" y="2400"/>
                      </a:lnTo>
                      <a:lnTo>
                        <a:pt x="464" y="2381"/>
                      </a:lnTo>
                      <a:lnTo>
                        <a:pt x="437" y="2359"/>
                      </a:lnTo>
                      <a:lnTo>
                        <a:pt x="414" y="2340"/>
                      </a:lnTo>
                      <a:lnTo>
                        <a:pt x="393" y="2317"/>
                      </a:lnTo>
                      <a:lnTo>
                        <a:pt x="374" y="2296"/>
                      </a:lnTo>
                      <a:lnTo>
                        <a:pt x="350" y="2271"/>
                      </a:lnTo>
                      <a:lnTo>
                        <a:pt x="329" y="2248"/>
                      </a:lnTo>
                      <a:lnTo>
                        <a:pt x="308" y="2224"/>
                      </a:lnTo>
                      <a:lnTo>
                        <a:pt x="287" y="2199"/>
                      </a:lnTo>
                      <a:lnTo>
                        <a:pt x="268" y="2174"/>
                      </a:lnTo>
                      <a:lnTo>
                        <a:pt x="249" y="2146"/>
                      </a:lnTo>
                      <a:lnTo>
                        <a:pt x="232" y="2123"/>
                      </a:lnTo>
                      <a:lnTo>
                        <a:pt x="215" y="2094"/>
                      </a:lnTo>
                      <a:lnTo>
                        <a:pt x="199" y="2066"/>
                      </a:lnTo>
                      <a:lnTo>
                        <a:pt x="182" y="2039"/>
                      </a:lnTo>
                      <a:lnTo>
                        <a:pt x="165" y="2011"/>
                      </a:lnTo>
                      <a:lnTo>
                        <a:pt x="150" y="1980"/>
                      </a:lnTo>
                      <a:lnTo>
                        <a:pt x="137" y="1952"/>
                      </a:lnTo>
                      <a:lnTo>
                        <a:pt x="121" y="1923"/>
                      </a:lnTo>
                      <a:lnTo>
                        <a:pt x="110" y="1891"/>
                      </a:lnTo>
                      <a:lnTo>
                        <a:pt x="95" y="1861"/>
                      </a:lnTo>
                      <a:lnTo>
                        <a:pt x="83" y="1828"/>
                      </a:lnTo>
                      <a:lnTo>
                        <a:pt x="72" y="1800"/>
                      </a:lnTo>
                      <a:lnTo>
                        <a:pt x="64" y="1764"/>
                      </a:lnTo>
                      <a:lnTo>
                        <a:pt x="55" y="1731"/>
                      </a:lnTo>
                      <a:lnTo>
                        <a:pt x="47" y="1699"/>
                      </a:lnTo>
                      <a:lnTo>
                        <a:pt x="40" y="1667"/>
                      </a:lnTo>
                      <a:lnTo>
                        <a:pt x="30" y="1633"/>
                      </a:lnTo>
                      <a:lnTo>
                        <a:pt x="23" y="1598"/>
                      </a:lnTo>
                      <a:lnTo>
                        <a:pt x="15" y="1564"/>
                      </a:lnTo>
                      <a:lnTo>
                        <a:pt x="15" y="1528"/>
                      </a:lnTo>
                      <a:lnTo>
                        <a:pt x="7" y="1492"/>
                      </a:lnTo>
                      <a:lnTo>
                        <a:pt x="7" y="1456"/>
                      </a:lnTo>
                      <a:lnTo>
                        <a:pt x="4" y="1420"/>
                      </a:lnTo>
                      <a:lnTo>
                        <a:pt x="0" y="1380"/>
                      </a:lnTo>
                      <a:lnTo>
                        <a:pt x="0" y="1344"/>
                      </a:lnTo>
                      <a:lnTo>
                        <a:pt x="0" y="1308"/>
                      </a:lnTo>
                      <a:lnTo>
                        <a:pt x="0" y="1270"/>
                      </a:lnTo>
                      <a:lnTo>
                        <a:pt x="4" y="1233"/>
                      </a:lnTo>
                      <a:lnTo>
                        <a:pt x="7" y="1197"/>
                      </a:lnTo>
                      <a:lnTo>
                        <a:pt x="7" y="1159"/>
                      </a:lnTo>
                      <a:lnTo>
                        <a:pt x="15" y="1123"/>
                      </a:lnTo>
                      <a:lnTo>
                        <a:pt x="15" y="1087"/>
                      </a:lnTo>
                      <a:lnTo>
                        <a:pt x="23" y="1051"/>
                      </a:lnTo>
                      <a:lnTo>
                        <a:pt x="30" y="1017"/>
                      </a:lnTo>
                      <a:lnTo>
                        <a:pt x="40" y="981"/>
                      </a:lnTo>
                      <a:lnTo>
                        <a:pt x="47" y="946"/>
                      </a:lnTo>
                      <a:lnTo>
                        <a:pt x="55" y="918"/>
                      </a:lnTo>
                      <a:lnTo>
                        <a:pt x="64" y="884"/>
                      </a:lnTo>
                      <a:lnTo>
                        <a:pt x="76" y="853"/>
                      </a:lnTo>
                      <a:lnTo>
                        <a:pt x="85" y="819"/>
                      </a:lnTo>
                      <a:lnTo>
                        <a:pt x="95" y="789"/>
                      </a:lnTo>
                      <a:lnTo>
                        <a:pt x="116" y="760"/>
                      </a:lnTo>
                      <a:lnTo>
                        <a:pt x="129" y="726"/>
                      </a:lnTo>
                      <a:lnTo>
                        <a:pt x="139" y="697"/>
                      </a:lnTo>
                      <a:lnTo>
                        <a:pt x="156" y="671"/>
                      </a:lnTo>
                      <a:lnTo>
                        <a:pt x="171" y="640"/>
                      </a:lnTo>
                      <a:lnTo>
                        <a:pt x="188" y="610"/>
                      </a:lnTo>
                      <a:lnTo>
                        <a:pt x="207" y="583"/>
                      </a:lnTo>
                      <a:lnTo>
                        <a:pt x="222" y="557"/>
                      </a:lnTo>
                      <a:lnTo>
                        <a:pt x="245" y="532"/>
                      </a:lnTo>
                      <a:lnTo>
                        <a:pt x="262" y="509"/>
                      </a:lnTo>
                      <a:lnTo>
                        <a:pt x="281" y="481"/>
                      </a:lnTo>
                      <a:lnTo>
                        <a:pt x="304" y="456"/>
                      </a:lnTo>
                      <a:lnTo>
                        <a:pt x="323" y="431"/>
                      </a:lnTo>
                      <a:lnTo>
                        <a:pt x="342" y="409"/>
                      </a:lnTo>
                      <a:lnTo>
                        <a:pt x="367" y="386"/>
                      </a:lnTo>
                      <a:lnTo>
                        <a:pt x="391" y="363"/>
                      </a:lnTo>
                      <a:lnTo>
                        <a:pt x="414" y="344"/>
                      </a:lnTo>
                      <a:lnTo>
                        <a:pt x="437" y="323"/>
                      </a:lnTo>
                      <a:lnTo>
                        <a:pt x="464" y="302"/>
                      </a:lnTo>
                      <a:lnTo>
                        <a:pt x="486" y="281"/>
                      </a:lnTo>
                      <a:lnTo>
                        <a:pt x="513" y="264"/>
                      </a:lnTo>
                      <a:lnTo>
                        <a:pt x="540" y="245"/>
                      </a:lnTo>
                      <a:lnTo>
                        <a:pt x="566" y="228"/>
                      </a:lnTo>
                      <a:lnTo>
                        <a:pt x="589" y="211"/>
                      </a:lnTo>
                      <a:lnTo>
                        <a:pt x="621" y="192"/>
                      </a:lnTo>
                      <a:lnTo>
                        <a:pt x="648" y="177"/>
                      </a:lnTo>
                      <a:lnTo>
                        <a:pt x="678" y="160"/>
                      </a:lnTo>
                      <a:lnTo>
                        <a:pt x="705" y="148"/>
                      </a:lnTo>
                      <a:lnTo>
                        <a:pt x="735" y="135"/>
                      </a:lnTo>
                      <a:lnTo>
                        <a:pt x="764" y="118"/>
                      </a:lnTo>
                      <a:lnTo>
                        <a:pt x="790" y="108"/>
                      </a:lnTo>
                      <a:lnTo>
                        <a:pt x="823" y="95"/>
                      </a:lnTo>
                      <a:lnTo>
                        <a:pt x="855" y="85"/>
                      </a:lnTo>
                      <a:lnTo>
                        <a:pt x="886" y="76"/>
                      </a:lnTo>
                      <a:lnTo>
                        <a:pt x="914" y="61"/>
                      </a:lnTo>
                      <a:lnTo>
                        <a:pt x="948" y="51"/>
                      </a:lnTo>
                      <a:lnTo>
                        <a:pt x="977" y="44"/>
                      </a:lnTo>
                      <a:lnTo>
                        <a:pt x="1011" y="40"/>
                      </a:lnTo>
                      <a:lnTo>
                        <a:pt x="1045" y="32"/>
                      </a:lnTo>
                      <a:lnTo>
                        <a:pt x="1077" y="25"/>
                      </a:lnTo>
                      <a:lnTo>
                        <a:pt x="1110" y="23"/>
                      </a:lnTo>
                      <a:lnTo>
                        <a:pt x="1144" y="15"/>
                      </a:lnTo>
                      <a:lnTo>
                        <a:pt x="1176" y="13"/>
                      </a:lnTo>
                      <a:lnTo>
                        <a:pt x="1211" y="7"/>
                      </a:lnTo>
                      <a:lnTo>
                        <a:pt x="1247" y="6"/>
                      </a:lnTo>
                      <a:lnTo>
                        <a:pt x="1279" y="0"/>
                      </a:lnTo>
                      <a:lnTo>
                        <a:pt x="1315" y="0"/>
                      </a:lnTo>
                      <a:lnTo>
                        <a:pt x="1347" y="0"/>
                      </a:lnTo>
                      <a:lnTo>
                        <a:pt x="1383" y="6"/>
                      </a:lnTo>
                      <a:lnTo>
                        <a:pt x="1418" y="6"/>
                      </a:lnTo>
                      <a:lnTo>
                        <a:pt x="1450" y="7"/>
                      </a:lnTo>
                      <a:lnTo>
                        <a:pt x="1484" y="13"/>
                      </a:lnTo>
                      <a:lnTo>
                        <a:pt x="1520" y="15"/>
                      </a:lnTo>
                      <a:lnTo>
                        <a:pt x="1549" y="19"/>
                      </a:lnTo>
                      <a:lnTo>
                        <a:pt x="1585" y="25"/>
                      </a:lnTo>
                      <a:lnTo>
                        <a:pt x="1619" y="32"/>
                      </a:lnTo>
                      <a:lnTo>
                        <a:pt x="1653" y="40"/>
                      </a:lnTo>
                      <a:lnTo>
                        <a:pt x="1682" y="44"/>
                      </a:lnTo>
                      <a:lnTo>
                        <a:pt x="1716" y="55"/>
                      </a:lnTo>
                      <a:lnTo>
                        <a:pt x="1745" y="66"/>
                      </a:lnTo>
                      <a:lnTo>
                        <a:pt x="1777" y="76"/>
                      </a:lnTo>
                      <a:lnTo>
                        <a:pt x="1807" y="87"/>
                      </a:lnTo>
                      <a:lnTo>
                        <a:pt x="1840" y="97"/>
                      </a:lnTo>
                      <a:lnTo>
                        <a:pt x="1870" y="108"/>
                      </a:lnTo>
                      <a:lnTo>
                        <a:pt x="1904" y="123"/>
                      </a:lnTo>
                      <a:lnTo>
                        <a:pt x="1929" y="141"/>
                      </a:lnTo>
                      <a:lnTo>
                        <a:pt x="1959" y="154"/>
                      </a:lnTo>
                      <a:lnTo>
                        <a:pt x="1986" y="165"/>
                      </a:lnTo>
                      <a:lnTo>
                        <a:pt x="2016" y="184"/>
                      </a:lnTo>
                      <a:lnTo>
                        <a:pt x="2043" y="201"/>
                      </a:lnTo>
                      <a:lnTo>
                        <a:pt x="2071" y="217"/>
                      </a:lnTo>
                      <a:lnTo>
                        <a:pt x="2098" y="234"/>
                      </a:lnTo>
                      <a:lnTo>
                        <a:pt x="2125" y="253"/>
                      </a:lnTo>
                      <a:lnTo>
                        <a:pt x="2147" y="274"/>
                      </a:lnTo>
                      <a:lnTo>
                        <a:pt x="2174" y="293"/>
                      </a:lnTo>
                      <a:lnTo>
                        <a:pt x="2201" y="313"/>
                      </a:lnTo>
                      <a:lnTo>
                        <a:pt x="2224" y="336"/>
                      </a:lnTo>
                      <a:lnTo>
                        <a:pt x="2246" y="355"/>
                      </a:lnTo>
                      <a:lnTo>
                        <a:pt x="2275" y="380"/>
                      </a:lnTo>
                      <a:lnTo>
                        <a:pt x="2292" y="403"/>
                      </a:lnTo>
                      <a:lnTo>
                        <a:pt x="2319" y="424"/>
                      </a:lnTo>
                      <a:lnTo>
                        <a:pt x="2339" y="448"/>
                      </a:lnTo>
                      <a:lnTo>
                        <a:pt x="2362" y="475"/>
                      </a:lnTo>
                      <a:lnTo>
                        <a:pt x="2381" y="500"/>
                      </a:lnTo>
                      <a:lnTo>
                        <a:pt x="2402" y="524"/>
                      </a:lnTo>
                      <a:lnTo>
                        <a:pt x="2417" y="547"/>
                      </a:lnTo>
                      <a:lnTo>
                        <a:pt x="2438" y="574"/>
                      </a:lnTo>
                      <a:lnTo>
                        <a:pt x="2459" y="600"/>
                      </a:lnTo>
                      <a:lnTo>
                        <a:pt x="2478" y="627"/>
                      </a:lnTo>
                      <a:lnTo>
                        <a:pt x="2491" y="657"/>
                      </a:lnTo>
                      <a:lnTo>
                        <a:pt x="2509" y="684"/>
                      </a:lnTo>
                      <a:lnTo>
                        <a:pt x="2524" y="713"/>
                      </a:lnTo>
                      <a:lnTo>
                        <a:pt x="2541" y="739"/>
                      </a:lnTo>
                      <a:lnTo>
                        <a:pt x="2554" y="773"/>
                      </a:lnTo>
                      <a:lnTo>
                        <a:pt x="2566" y="800"/>
                      </a:lnTo>
                      <a:lnTo>
                        <a:pt x="2581" y="829"/>
                      </a:lnTo>
                      <a:lnTo>
                        <a:pt x="2594" y="863"/>
                      </a:lnTo>
                      <a:lnTo>
                        <a:pt x="2602" y="891"/>
                      </a:lnTo>
                      <a:lnTo>
                        <a:pt x="2617" y="925"/>
                      </a:lnTo>
                      <a:lnTo>
                        <a:pt x="2623" y="954"/>
                      </a:lnTo>
                      <a:lnTo>
                        <a:pt x="2634" y="988"/>
                      </a:lnTo>
                      <a:lnTo>
                        <a:pt x="2640" y="1017"/>
                      </a:lnTo>
                      <a:lnTo>
                        <a:pt x="2651" y="1051"/>
                      </a:lnTo>
                      <a:lnTo>
                        <a:pt x="2657" y="1083"/>
                      </a:lnTo>
                      <a:lnTo>
                        <a:pt x="2666" y="1117"/>
                      </a:lnTo>
                      <a:lnTo>
                        <a:pt x="2670" y="1148"/>
                      </a:lnTo>
                      <a:lnTo>
                        <a:pt x="2672" y="1184"/>
                      </a:lnTo>
                      <a:lnTo>
                        <a:pt x="2676" y="1216"/>
                      </a:lnTo>
                      <a:lnTo>
                        <a:pt x="2680" y="1249"/>
                      </a:lnTo>
                      <a:lnTo>
                        <a:pt x="2682" y="1285"/>
                      </a:lnTo>
                      <a:lnTo>
                        <a:pt x="2687" y="1319"/>
                      </a:lnTo>
                      <a:lnTo>
                        <a:pt x="2687" y="1355"/>
                      </a:lnTo>
                      <a:lnTo>
                        <a:pt x="2687" y="1387"/>
                      </a:lnTo>
                      <a:lnTo>
                        <a:pt x="2682" y="1423"/>
                      </a:lnTo>
                      <a:lnTo>
                        <a:pt x="2680" y="1456"/>
                      </a:lnTo>
                      <a:lnTo>
                        <a:pt x="2676" y="1492"/>
                      </a:lnTo>
                      <a:lnTo>
                        <a:pt x="2672" y="1528"/>
                      </a:lnTo>
                      <a:lnTo>
                        <a:pt x="2666" y="1557"/>
                      </a:lnTo>
                      <a:lnTo>
                        <a:pt x="2659" y="1591"/>
                      </a:lnTo>
                      <a:lnTo>
                        <a:pt x="2653" y="1627"/>
                      </a:lnTo>
                      <a:lnTo>
                        <a:pt x="2651" y="1659"/>
                      </a:lnTo>
                      <a:lnTo>
                        <a:pt x="2640" y="1688"/>
                      </a:lnTo>
                      <a:lnTo>
                        <a:pt x="2630" y="1722"/>
                      </a:lnTo>
                      <a:lnTo>
                        <a:pt x="2619" y="1750"/>
                      </a:lnTo>
                      <a:lnTo>
                        <a:pt x="2609" y="1785"/>
                      </a:lnTo>
                      <a:lnTo>
                        <a:pt x="2598" y="1815"/>
                      </a:lnTo>
                      <a:lnTo>
                        <a:pt x="2587" y="1847"/>
                      </a:lnTo>
                      <a:lnTo>
                        <a:pt x="2573" y="1880"/>
                      </a:lnTo>
                      <a:lnTo>
                        <a:pt x="2560" y="1908"/>
                      </a:lnTo>
                      <a:lnTo>
                        <a:pt x="2547" y="1937"/>
                      </a:lnTo>
                      <a:lnTo>
                        <a:pt x="2535" y="1967"/>
                      </a:lnTo>
                      <a:lnTo>
                        <a:pt x="2518" y="1996"/>
                      </a:lnTo>
                      <a:lnTo>
                        <a:pt x="2501" y="2026"/>
                      </a:lnTo>
                      <a:lnTo>
                        <a:pt x="2484" y="2051"/>
                      </a:lnTo>
                      <a:lnTo>
                        <a:pt x="2467" y="2079"/>
                      </a:lnTo>
                      <a:lnTo>
                        <a:pt x="2452" y="2106"/>
                      </a:lnTo>
                      <a:lnTo>
                        <a:pt x="2431" y="2131"/>
                      </a:lnTo>
                      <a:lnTo>
                        <a:pt x="2412" y="2159"/>
                      </a:lnTo>
                      <a:lnTo>
                        <a:pt x="2391" y="2182"/>
                      </a:lnTo>
                      <a:lnTo>
                        <a:pt x="2368" y="2208"/>
                      </a:lnTo>
                      <a:lnTo>
                        <a:pt x="2351" y="2231"/>
                      </a:lnTo>
                      <a:lnTo>
                        <a:pt x="2330" y="2260"/>
                      </a:lnTo>
                      <a:lnTo>
                        <a:pt x="2307" y="2279"/>
                      </a:lnTo>
                      <a:lnTo>
                        <a:pt x="2282" y="2303"/>
                      </a:lnTo>
                      <a:lnTo>
                        <a:pt x="2260" y="2328"/>
                      </a:lnTo>
                      <a:lnTo>
                        <a:pt x="2237" y="2347"/>
                      </a:lnTo>
                      <a:lnTo>
                        <a:pt x="2210" y="2370"/>
                      </a:lnTo>
                      <a:lnTo>
                        <a:pt x="2187" y="2391"/>
                      </a:lnTo>
                      <a:lnTo>
                        <a:pt x="2159" y="2410"/>
                      </a:lnTo>
                      <a:lnTo>
                        <a:pt x="2134" y="2431"/>
                      </a:lnTo>
                      <a:lnTo>
                        <a:pt x="2111" y="2446"/>
                      </a:lnTo>
                      <a:lnTo>
                        <a:pt x="2085" y="2467"/>
                      </a:lnTo>
                      <a:lnTo>
                        <a:pt x="2054" y="2488"/>
                      </a:lnTo>
                      <a:lnTo>
                        <a:pt x="2028" y="2499"/>
                      </a:lnTo>
                      <a:lnTo>
                        <a:pt x="1999" y="2516"/>
                      </a:lnTo>
                      <a:lnTo>
                        <a:pt x="1973" y="2532"/>
                      </a:lnTo>
                      <a:lnTo>
                        <a:pt x="1946" y="2549"/>
                      </a:lnTo>
                      <a:lnTo>
                        <a:pt x="1912" y="2562"/>
                      </a:lnTo>
                      <a:lnTo>
                        <a:pt x="1887" y="2575"/>
                      </a:lnTo>
                      <a:lnTo>
                        <a:pt x="1853" y="2589"/>
                      </a:lnTo>
                      <a:lnTo>
                        <a:pt x="1826" y="2604"/>
                      </a:lnTo>
                      <a:lnTo>
                        <a:pt x="1796" y="2615"/>
                      </a:lnTo>
                      <a:lnTo>
                        <a:pt x="1764" y="2625"/>
                      </a:lnTo>
                      <a:lnTo>
                        <a:pt x="1733" y="2634"/>
                      </a:lnTo>
                      <a:lnTo>
                        <a:pt x="1701" y="2646"/>
                      </a:lnTo>
                      <a:lnTo>
                        <a:pt x="1669" y="2651"/>
                      </a:lnTo>
                      <a:lnTo>
                        <a:pt x="1636" y="2659"/>
                      </a:lnTo>
                      <a:lnTo>
                        <a:pt x="1604" y="2665"/>
                      </a:lnTo>
                      <a:lnTo>
                        <a:pt x="1574" y="2674"/>
                      </a:lnTo>
                      <a:lnTo>
                        <a:pt x="1537" y="2682"/>
                      </a:lnTo>
                      <a:lnTo>
                        <a:pt x="1503" y="2684"/>
                      </a:lnTo>
                      <a:lnTo>
                        <a:pt x="1469" y="2687"/>
                      </a:lnTo>
                      <a:lnTo>
                        <a:pt x="1440" y="2691"/>
                      </a:lnTo>
                      <a:lnTo>
                        <a:pt x="1404" y="2695"/>
                      </a:lnTo>
                      <a:lnTo>
                        <a:pt x="1372" y="2695"/>
                      </a:lnTo>
                      <a:lnTo>
                        <a:pt x="1336" y="2695"/>
                      </a:lnTo>
                      <a:lnTo>
                        <a:pt x="1302" y="2695"/>
                      </a:lnTo>
                      <a:close/>
                    </a:path>
                  </a:pathLst>
                </a:custGeom>
                <a:solidFill>
                  <a:schemeClr val="bg1"/>
                </a:solidFill>
                <a:ln w="9525">
                  <a:noFill/>
                  <a:round/>
                  <a:headEnd/>
                  <a:tailEnd/>
                </a:ln>
              </p:spPr>
              <p:txBody>
                <a:bodyPr/>
                <a:lstStyle/>
                <a:p>
                  <a:endParaRPr lang="ru-RU"/>
                </a:p>
              </p:txBody>
            </p:sp>
            <p:sp>
              <p:nvSpPr>
                <p:cNvPr id="3129" name="Freeform 95"/>
                <p:cNvSpPr>
                  <a:spLocks/>
                </p:cNvSpPr>
                <p:nvPr/>
              </p:nvSpPr>
              <p:spPr bwMode="auto">
                <a:xfrm>
                  <a:off x="6413" y="1625"/>
                  <a:ext cx="169" cy="161"/>
                </a:xfrm>
                <a:custGeom>
                  <a:avLst/>
                  <a:gdLst>
                    <a:gd name="T0" fmla="*/ 0 w 2299"/>
                    <a:gd name="T1" fmla="*/ 0 h 2306"/>
                    <a:gd name="T2" fmla="*/ 0 w 2299"/>
                    <a:gd name="T3" fmla="*/ 0 h 2306"/>
                    <a:gd name="T4" fmla="*/ 0 w 2299"/>
                    <a:gd name="T5" fmla="*/ 0 h 2306"/>
                    <a:gd name="T6" fmla="*/ 0 w 2299"/>
                    <a:gd name="T7" fmla="*/ 0 h 2306"/>
                    <a:gd name="T8" fmla="*/ 0 w 2299"/>
                    <a:gd name="T9" fmla="*/ 0 h 2306"/>
                    <a:gd name="T10" fmla="*/ 0 w 2299"/>
                    <a:gd name="T11" fmla="*/ 0 h 2306"/>
                    <a:gd name="T12" fmla="*/ 0 w 2299"/>
                    <a:gd name="T13" fmla="*/ 0 h 2306"/>
                    <a:gd name="T14" fmla="*/ 0 w 2299"/>
                    <a:gd name="T15" fmla="*/ 0 h 2306"/>
                    <a:gd name="T16" fmla="*/ 0 w 2299"/>
                    <a:gd name="T17" fmla="*/ 0 h 2306"/>
                    <a:gd name="T18" fmla="*/ 0 w 2299"/>
                    <a:gd name="T19" fmla="*/ 0 h 2306"/>
                    <a:gd name="T20" fmla="*/ 0 w 2299"/>
                    <a:gd name="T21" fmla="*/ 0 h 2306"/>
                    <a:gd name="T22" fmla="*/ 0 w 2299"/>
                    <a:gd name="T23" fmla="*/ 0 h 2306"/>
                    <a:gd name="T24" fmla="*/ 0 w 2299"/>
                    <a:gd name="T25" fmla="*/ 0 h 2306"/>
                    <a:gd name="T26" fmla="*/ 0 w 2299"/>
                    <a:gd name="T27" fmla="*/ 0 h 2306"/>
                    <a:gd name="T28" fmla="*/ 0 w 2299"/>
                    <a:gd name="T29" fmla="*/ 0 h 2306"/>
                    <a:gd name="T30" fmla="*/ 0 w 2299"/>
                    <a:gd name="T31" fmla="*/ 0 h 2306"/>
                    <a:gd name="T32" fmla="*/ 0 w 2299"/>
                    <a:gd name="T33" fmla="*/ 0 h 2306"/>
                    <a:gd name="T34" fmla="*/ 0 w 2299"/>
                    <a:gd name="T35" fmla="*/ 0 h 2306"/>
                    <a:gd name="T36" fmla="*/ 0 w 2299"/>
                    <a:gd name="T37" fmla="*/ 0 h 2306"/>
                    <a:gd name="T38" fmla="*/ 0 w 2299"/>
                    <a:gd name="T39" fmla="*/ 0 h 2306"/>
                    <a:gd name="T40" fmla="*/ 0 w 2299"/>
                    <a:gd name="T41" fmla="*/ 0 h 2306"/>
                    <a:gd name="T42" fmla="*/ 0 w 2299"/>
                    <a:gd name="T43" fmla="*/ 0 h 2306"/>
                    <a:gd name="T44" fmla="*/ 0 w 2299"/>
                    <a:gd name="T45" fmla="*/ 0 h 2306"/>
                    <a:gd name="T46" fmla="*/ 0 w 2299"/>
                    <a:gd name="T47" fmla="*/ 0 h 2306"/>
                    <a:gd name="T48" fmla="*/ 0 w 2299"/>
                    <a:gd name="T49" fmla="*/ 0 h 2306"/>
                    <a:gd name="T50" fmla="*/ 0 w 2299"/>
                    <a:gd name="T51" fmla="*/ 0 h 2306"/>
                    <a:gd name="T52" fmla="*/ 0 w 2299"/>
                    <a:gd name="T53" fmla="*/ 0 h 2306"/>
                    <a:gd name="T54" fmla="*/ 0 w 2299"/>
                    <a:gd name="T55" fmla="*/ 0 h 2306"/>
                    <a:gd name="T56" fmla="*/ 0 w 2299"/>
                    <a:gd name="T57" fmla="*/ 0 h 2306"/>
                    <a:gd name="T58" fmla="*/ 0 w 2299"/>
                    <a:gd name="T59" fmla="*/ 0 h 2306"/>
                    <a:gd name="T60" fmla="*/ 0 w 2299"/>
                    <a:gd name="T61" fmla="*/ 0 h 2306"/>
                    <a:gd name="T62" fmla="*/ 0 w 2299"/>
                    <a:gd name="T63" fmla="*/ 0 h 2306"/>
                    <a:gd name="T64" fmla="*/ 0 w 2299"/>
                    <a:gd name="T65" fmla="*/ 0 h 2306"/>
                    <a:gd name="T66" fmla="*/ 0 w 2299"/>
                    <a:gd name="T67" fmla="*/ 0 h 2306"/>
                    <a:gd name="T68" fmla="*/ 0 w 2299"/>
                    <a:gd name="T69" fmla="*/ 0 h 2306"/>
                    <a:gd name="T70" fmla="*/ 0 w 2299"/>
                    <a:gd name="T71" fmla="*/ 0 h 2306"/>
                    <a:gd name="T72" fmla="*/ 0 w 2299"/>
                    <a:gd name="T73" fmla="*/ 0 h 2306"/>
                    <a:gd name="T74" fmla="*/ 0 w 2299"/>
                    <a:gd name="T75" fmla="*/ 0 h 2306"/>
                    <a:gd name="T76" fmla="*/ 0 w 2299"/>
                    <a:gd name="T77" fmla="*/ 0 h 2306"/>
                    <a:gd name="T78" fmla="*/ 0 w 2299"/>
                    <a:gd name="T79" fmla="*/ 0 h 2306"/>
                    <a:gd name="T80" fmla="*/ 0 w 2299"/>
                    <a:gd name="T81" fmla="*/ 0 h 2306"/>
                    <a:gd name="T82" fmla="*/ 0 w 2299"/>
                    <a:gd name="T83" fmla="*/ 0 h 2306"/>
                    <a:gd name="T84" fmla="*/ 0 w 2299"/>
                    <a:gd name="T85" fmla="*/ 0 h 2306"/>
                    <a:gd name="T86" fmla="*/ 0 w 2299"/>
                    <a:gd name="T87" fmla="*/ 0 h 2306"/>
                    <a:gd name="T88" fmla="*/ 0 w 2299"/>
                    <a:gd name="T89" fmla="*/ 0 h 2306"/>
                    <a:gd name="T90" fmla="*/ 0 w 2299"/>
                    <a:gd name="T91" fmla="*/ 0 h 2306"/>
                    <a:gd name="T92" fmla="*/ 0 w 2299"/>
                    <a:gd name="T93" fmla="*/ 0 h 2306"/>
                    <a:gd name="T94" fmla="*/ 0 w 2299"/>
                    <a:gd name="T95" fmla="*/ 0 h 2306"/>
                    <a:gd name="T96" fmla="*/ 0 w 2299"/>
                    <a:gd name="T97" fmla="*/ 0 h 2306"/>
                    <a:gd name="T98" fmla="*/ 0 w 2299"/>
                    <a:gd name="T99" fmla="*/ 0 h 2306"/>
                    <a:gd name="T100" fmla="*/ 0 w 2299"/>
                    <a:gd name="T101" fmla="*/ 0 h 230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299"/>
                    <a:gd name="T154" fmla="*/ 0 h 2306"/>
                    <a:gd name="T155" fmla="*/ 2299 w 2299"/>
                    <a:gd name="T156" fmla="*/ 2306 h 230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299" h="2306">
                      <a:moveTo>
                        <a:pt x="1117" y="2306"/>
                      </a:moveTo>
                      <a:lnTo>
                        <a:pt x="1085" y="2306"/>
                      </a:lnTo>
                      <a:lnTo>
                        <a:pt x="1055" y="2304"/>
                      </a:lnTo>
                      <a:lnTo>
                        <a:pt x="1019" y="2302"/>
                      </a:lnTo>
                      <a:lnTo>
                        <a:pt x="992" y="2294"/>
                      </a:lnTo>
                      <a:lnTo>
                        <a:pt x="958" y="2287"/>
                      </a:lnTo>
                      <a:lnTo>
                        <a:pt x="925" y="2285"/>
                      </a:lnTo>
                      <a:lnTo>
                        <a:pt x="895" y="2277"/>
                      </a:lnTo>
                      <a:lnTo>
                        <a:pt x="870" y="2273"/>
                      </a:lnTo>
                      <a:lnTo>
                        <a:pt x="838" y="2264"/>
                      </a:lnTo>
                      <a:lnTo>
                        <a:pt x="809" y="2258"/>
                      </a:lnTo>
                      <a:lnTo>
                        <a:pt x="781" y="2251"/>
                      </a:lnTo>
                      <a:lnTo>
                        <a:pt x="754" y="2245"/>
                      </a:lnTo>
                      <a:lnTo>
                        <a:pt x="722" y="2232"/>
                      </a:lnTo>
                      <a:lnTo>
                        <a:pt x="697" y="2222"/>
                      </a:lnTo>
                      <a:lnTo>
                        <a:pt x="671" y="2209"/>
                      </a:lnTo>
                      <a:lnTo>
                        <a:pt x="644" y="2197"/>
                      </a:lnTo>
                      <a:lnTo>
                        <a:pt x="617" y="2184"/>
                      </a:lnTo>
                      <a:lnTo>
                        <a:pt x="595" y="2173"/>
                      </a:lnTo>
                      <a:lnTo>
                        <a:pt x="570" y="2157"/>
                      </a:lnTo>
                      <a:lnTo>
                        <a:pt x="545" y="2144"/>
                      </a:lnTo>
                      <a:lnTo>
                        <a:pt x="519" y="2131"/>
                      </a:lnTo>
                      <a:lnTo>
                        <a:pt x="500" y="2117"/>
                      </a:lnTo>
                      <a:lnTo>
                        <a:pt x="473" y="2098"/>
                      </a:lnTo>
                      <a:lnTo>
                        <a:pt x="454" y="2085"/>
                      </a:lnTo>
                      <a:lnTo>
                        <a:pt x="429" y="2074"/>
                      </a:lnTo>
                      <a:lnTo>
                        <a:pt x="407" y="2051"/>
                      </a:lnTo>
                      <a:lnTo>
                        <a:pt x="386" y="2038"/>
                      </a:lnTo>
                      <a:lnTo>
                        <a:pt x="367" y="2015"/>
                      </a:lnTo>
                      <a:lnTo>
                        <a:pt x="348" y="2000"/>
                      </a:lnTo>
                      <a:lnTo>
                        <a:pt x="327" y="1983"/>
                      </a:lnTo>
                      <a:lnTo>
                        <a:pt x="308" y="1960"/>
                      </a:lnTo>
                      <a:lnTo>
                        <a:pt x="291" y="1943"/>
                      </a:lnTo>
                      <a:lnTo>
                        <a:pt x="272" y="1920"/>
                      </a:lnTo>
                      <a:lnTo>
                        <a:pt x="254" y="1901"/>
                      </a:lnTo>
                      <a:lnTo>
                        <a:pt x="237" y="1878"/>
                      </a:lnTo>
                      <a:lnTo>
                        <a:pt x="222" y="1857"/>
                      </a:lnTo>
                      <a:lnTo>
                        <a:pt x="205" y="1834"/>
                      </a:lnTo>
                      <a:lnTo>
                        <a:pt x="188" y="1813"/>
                      </a:lnTo>
                      <a:lnTo>
                        <a:pt x="175" y="1791"/>
                      </a:lnTo>
                      <a:lnTo>
                        <a:pt x="158" y="1768"/>
                      </a:lnTo>
                      <a:lnTo>
                        <a:pt x="146" y="1745"/>
                      </a:lnTo>
                      <a:lnTo>
                        <a:pt x="131" y="1718"/>
                      </a:lnTo>
                      <a:lnTo>
                        <a:pt x="120" y="1694"/>
                      </a:lnTo>
                      <a:lnTo>
                        <a:pt x="110" y="1671"/>
                      </a:lnTo>
                      <a:lnTo>
                        <a:pt x="99" y="1642"/>
                      </a:lnTo>
                      <a:lnTo>
                        <a:pt x="87" y="1618"/>
                      </a:lnTo>
                      <a:lnTo>
                        <a:pt x="76" y="1593"/>
                      </a:lnTo>
                      <a:lnTo>
                        <a:pt x="70" y="1570"/>
                      </a:lnTo>
                      <a:lnTo>
                        <a:pt x="57" y="1542"/>
                      </a:lnTo>
                      <a:lnTo>
                        <a:pt x="51" y="1517"/>
                      </a:lnTo>
                      <a:lnTo>
                        <a:pt x="44" y="1490"/>
                      </a:lnTo>
                      <a:lnTo>
                        <a:pt x="36" y="1460"/>
                      </a:lnTo>
                      <a:lnTo>
                        <a:pt x="26" y="1433"/>
                      </a:lnTo>
                      <a:lnTo>
                        <a:pt x="23" y="1407"/>
                      </a:lnTo>
                      <a:lnTo>
                        <a:pt x="15" y="1378"/>
                      </a:lnTo>
                      <a:lnTo>
                        <a:pt x="15" y="1350"/>
                      </a:lnTo>
                      <a:lnTo>
                        <a:pt x="7" y="1321"/>
                      </a:lnTo>
                      <a:lnTo>
                        <a:pt x="7" y="1294"/>
                      </a:lnTo>
                      <a:lnTo>
                        <a:pt x="4" y="1264"/>
                      </a:lnTo>
                      <a:lnTo>
                        <a:pt x="0" y="1237"/>
                      </a:lnTo>
                      <a:lnTo>
                        <a:pt x="0" y="1205"/>
                      </a:lnTo>
                      <a:lnTo>
                        <a:pt x="0" y="1179"/>
                      </a:lnTo>
                      <a:lnTo>
                        <a:pt x="0" y="1148"/>
                      </a:lnTo>
                      <a:lnTo>
                        <a:pt x="0" y="1120"/>
                      </a:lnTo>
                      <a:lnTo>
                        <a:pt x="0" y="1093"/>
                      </a:lnTo>
                      <a:lnTo>
                        <a:pt x="0" y="1061"/>
                      </a:lnTo>
                      <a:lnTo>
                        <a:pt x="4" y="1030"/>
                      </a:lnTo>
                      <a:lnTo>
                        <a:pt x="7" y="1004"/>
                      </a:lnTo>
                      <a:lnTo>
                        <a:pt x="9" y="973"/>
                      </a:lnTo>
                      <a:lnTo>
                        <a:pt x="15" y="945"/>
                      </a:lnTo>
                      <a:lnTo>
                        <a:pt x="19" y="914"/>
                      </a:lnTo>
                      <a:lnTo>
                        <a:pt x="26" y="888"/>
                      </a:lnTo>
                      <a:lnTo>
                        <a:pt x="30" y="857"/>
                      </a:lnTo>
                      <a:lnTo>
                        <a:pt x="40" y="831"/>
                      </a:lnTo>
                      <a:lnTo>
                        <a:pt x="45" y="804"/>
                      </a:lnTo>
                      <a:lnTo>
                        <a:pt x="57" y="778"/>
                      </a:lnTo>
                      <a:lnTo>
                        <a:pt x="63" y="753"/>
                      </a:lnTo>
                      <a:lnTo>
                        <a:pt x="72" y="726"/>
                      </a:lnTo>
                      <a:lnTo>
                        <a:pt x="83" y="698"/>
                      </a:lnTo>
                      <a:lnTo>
                        <a:pt x="95" y="677"/>
                      </a:lnTo>
                      <a:lnTo>
                        <a:pt x="106" y="650"/>
                      </a:lnTo>
                      <a:lnTo>
                        <a:pt x="116" y="624"/>
                      </a:lnTo>
                      <a:lnTo>
                        <a:pt x="129" y="601"/>
                      </a:lnTo>
                      <a:lnTo>
                        <a:pt x="142" y="574"/>
                      </a:lnTo>
                      <a:lnTo>
                        <a:pt x="156" y="551"/>
                      </a:lnTo>
                      <a:lnTo>
                        <a:pt x="169" y="527"/>
                      </a:lnTo>
                      <a:lnTo>
                        <a:pt x="182" y="504"/>
                      </a:lnTo>
                      <a:lnTo>
                        <a:pt x="199" y="481"/>
                      </a:lnTo>
                      <a:lnTo>
                        <a:pt x="215" y="458"/>
                      </a:lnTo>
                      <a:lnTo>
                        <a:pt x="230" y="439"/>
                      </a:lnTo>
                      <a:lnTo>
                        <a:pt x="245" y="414"/>
                      </a:lnTo>
                      <a:lnTo>
                        <a:pt x="264" y="395"/>
                      </a:lnTo>
                      <a:lnTo>
                        <a:pt x="281" y="375"/>
                      </a:lnTo>
                      <a:lnTo>
                        <a:pt x="300" y="354"/>
                      </a:lnTo>
                      <a:lnTo>
                        <a:pt x="321" y="338"/>
                      </a:lnTo>
                      <a:lnTo>
                        <a:pt x="340" y="318"/>
                      </a:lnTo>
                      <a:lnTo>
                        <a:pt x="357" y="299"/>
                      </a:lnTo>
                      <a:lnTo>
                        <a:pt x="378" y="281"/>
                      </a:lnTo>
                      <a:lnTo>
                        <a:pt x="397" y="262"/>
                      </a:lnTo>
                      <a:lnTo>
                        <a:pt x="420" y="245"/>
                      </a:lnTo>
                      <a:lnTo>
                        <a:pt x="439" y="226"/>
                      </a:lnTo>
                      <a:lnTo>
                        <a:pt x="464" y="213"/>
                      </a:lnTo>
                      <a:lnTo>
                        <a:pt x="486" y="196"/>
                      </a:lnTo>
                      <a:lnTo>
                        <a:pt x="513" y="183"/>
                      </a:lnTo>
                      <a:lnTo>
                        <a:pt x="528" y="165"/>
                      </a:lnTo>
                      <a:lnTo>
                        <a:pt x="555" y="154"/>
                      </a:lnTo>
                      <a:lnTo>
                        <a:pt x="581" y="141"/>
                      </a:lnTo>
                      <a:lnTo>
                        <a:pt x="606" y="127"/>
                      </a:lnTo>
                      <a:lnTo>
                        <a:pt x="631" y="114"/>
                      </a:lnTo>
                      <a:lnTo>
                        <a:pt x="654" y="103"/>
                      </a:lnTo>
                      <a:lnTo>
                        <a:pt x="680" y="95"/>
                      </a:lnTo>
                      <a:lnTo>
                        <a:pt x="707" y="84"/>
                      </a:lnTo>
                      <a:lnTo>
                        <a:pt x="737" y="70"/>
                      </a:lnTo>
                      <a:lnTo>
                        <a:pt x="764" y="61"/>
                      </a:lnTo>
                      <a:lnTo>
                        <a:pt x="790" y="53"/>
                      </a:lnTo>
                      <a:lnTo>
                        <a:pt x="819" y="44"/>
                      </a:lnTo>
                      <a:lnTo>
                        <a:pt x="846" y="38"/>
                      </a:lnTo>
                      <a:lnTo>
                        <a:pt x="876" y="31"/>
                      </a:lnTo>
                      <a:lnTo>
                        <a:pt x="906" y="25"/>
                      </a:lnTo>
                      <a:lnTo>
                        <a:pt x="935" y="23"/>
                      </a:lnTo>
                      <a:lnTo>
                        <a:pt x="965" y="15"/>
                      </a:lnTo>
                      <a:lnTo>
                        <a:pt x="994" y="12"/>
                      </a:lnTo>
                      <a:lnTo>
                        <a:pt x="1024" y="6"/>
                      </a:lnTo>
                      <a:lnTo>
                        <a:pt x="1057" y="6"/>
                      </a:lnTo>
                      <a:lnTo>
                        <a:pt x="1087" y="0"/>
                      </a:lnTo>
                      <a:lnTo>
                        <a:pt x="1119" y="0"/>
                      </a:lnTo>
                      <a:lnTo>
                        <a:pt x="1153" y="0"/>
                      </a:lnTo>
                      <a:lnTo>
                        <a:pt x="1186" y="0"/>
                      </a:lnTo>
                      <a:lnTo>
                        <a:pt x="1216" y="0"/>
                      </a:lnTo>
                      <a:lnTo>
                        <a:pt x="1248" y="6"/>
                      </a:lnTo>
                      <a:lnTo>
                        <a:pt x="1277" y="6"/>
                      </a:lnTo>
                      <a:lnTo>
                        <a:pt x="1311" y="8"/>
                      </a:lnTo>
                      <a:lnTo>
                        <a:pt x="1338" y="12"/>
                      </a:lnTo>
                      <a:lnTo>
                        <a:pt x="1368" y="17"/>
                      </a:lnTo>
                      <a:lnTo>
                        <a:pt x="1401" y="25"/>
                      </a:lnTo>
                      <a:lnTo>
                        <a:pt x="1427" y="31"/>
                      </a:lnTo>
                      <a:lnTo>
                        <a:pt x="1456" y="38"/>
                      </a:lnTo>
                      <a:lnTo>
                        <a:pt x="1482" y="44"/>
                      </a:lnTo>
                      <a:lnTo>
                        <a:pt x="1513" y="48"/>
                      </a:lnTo>
                      <a:lnTo>
                        <a:pt x="1543" y="59"/>
                      </a:lnTo>
                      <a:lnTo>
                        <a:pt x="1572" y="67"/>
                      </a:lnTo>
                      <a:lnTo>
                        <a:pt x="1596" y="80"/>
                      </a:lnTo>
                      <a:lnTo>
                        <a:pt x="1623" y="89"/>
                      </a:lnTo>
                      <a:lnTo>
                        <a:pt x="1651" y="101"/>
                      </a:lnTo>
                      <a:lnTo>
                        <a:pt x="1676" y="114"/>
                      </a:lnTo>
                      <a:lnTo>
                        <a:pt x="1701" y="127"/>
                      </a:lnTo>
                      <a:lnTo>
                        <a:pt x="1726" y="137"/>
                      </a:lnTo>
                      <a:lnTo>
                        <a:pt x="1752" y="154"/>
                      </a:lnTo>
                      <a:lnTo>
                        <a:pt x="1775" y="165"/>
                      </a:lnTo>
                      <a:lnTo>
                        <a:pt x="1796" y="181"/>
                      </a:lnTo>
                      <a:lnTo>
                        <a:pt x="1819" y="196"/>
                      </a:lnTo>
                      <a:lnTo>
                        <a:pt x="1843" y="213"/>
                      </a:lnTo>
                      <a:lnTo>
                        <a:pt x="1862" y="230"/>
                      </a:lnTo>
                      <a:lnTo>
                        <a:pt x="1887" y="245"/>
                      </a:lnTo>
                      <a:lnTo>
                        <a:pt x="1906" y="262"/>
                      </a:lnTo>
                      <a:lnTo>
                        <a:pt x="1929" y="281"/>
                      </a:lnTo>
                      <a:lnTo>
                        <a:pt x="1948" y="302"/>
                      </a:lnTo>
                      <a:lnTo>
                        <a:pt x="1967" y="318"/>
                      </a:lnTo>
                      <a:lnTo>
                        <a:pt x="1990" y="338"/>
                      </a:lnTo>
                      <a:lnTo>
                        <a:pt x="2005" y="359"/>
                      </a:lnTo>
                      <a:lnTo>
                        <a:pt x="2026" y="378"/>
                      </a:lnTo>
                      <a:lnTo>
                        <a:pt x="2043" y="403"/>
                      </a:lnTo>
                      <a:lnTo>
                        <a:pt x="2058" y="422"/>
                      </a:lnTo>
                      <a:lnTo>
                        <a:pt x="2075" y="445"/>
                      </a:lnTo>
                      <a:lnTo>
                        <a:pt x="2089" y="468"/>
                      </a:lnTo>
                      <a:lnTo>
                        <a:pt x="2104" y="491"/>
                      </a:lnTo>
                      <a:lnTo>
                        <a:pt x="2121" y="511"/>
                      </a:lnTo>
                      <a:lnTo>
                        <a:pt x="2138" y="538"/>
                      </a:lnTo>
                      <a:lnTo>
                        <a:pt x="2147" y="561"/>
                      </a:lnTo>
                      <a:lnTo>
                        <a:pt x="2161" y="587"/>
                      </a:lnTo>
                      <a:lnTo>
                        <a:pt x="2170" y="606"/>
                      </a:lnTo>
                      <a:lnTo>
                        <a:pt x="2184" y="633"/>
                      </a:lnTo>
                      <a:lnTo>
                        <a:pt x="2197" y="660"/>
                      </a:lnTo>
                      <a:lnTo>
                        <a:pt x="2210" y="682"/>
                      </a:lnTo>
                      <a:lnTo>
                        <a:pt x="2220" y="713"/>
                      </a:lnTo>
                      <a:lnTo>
                        <a:pt x="2225" y="739"/>
                      </a:lnTo>
                      <a:lnTo>
                        <a:pt x="2237" y="760"/>
                      </a:lnTo>
                      <a:lnTo>
                        <a:pt x="2246" y="789"/>
                      </a:lnTo>
                      <a:lnTo>
                        <a:pt x="2254" y="814"/>
                      </a:lnTo>
                      <a:lnTo>
                        <a:pt x="2260" y="846"/>
                      </a:lnTo>
                      <a:lnTo>
                        <a:pt x="2267" y="871"/>
                      </a:lnTo>
                      <a:lnTo>
                        <a:pt x="2273" y="897"/>
                      </a:lnTo>
                      <a:lnTo>
                        <a:pt x="2279" y="926"/>
                      </a:lnTo>
                      <a:lnTo>
                        <a:pt x="2282" y="954"/>
                      </a:lnTo>
                      <a:lnTo>
                        <a:pt x="2286" y="983"/>
                      </a:lnTo>
                      <a:lnTo>
                        <a:pt x="2292" y="1011"/>
                      </a:lnTo>
                      <a:lnTo>
                        <a:pt x="2292" y="1042"/>
                      </a:lnTo>
                      <a:lnTo>
                        <a:pt x="2296" y="1070"/>
                      </a:lnTo>
                      <a:lnTo>
                        <a:pt x="2299" y="1099"/>
                      </a:lnTo>
                      <a:lnTo>
                        <a:pt x="2299" y="1129"/>
                      </a:lnTo>
                      <a:lnTo>
                        <a:pt x="2299" y="1163"/>
                      </a:lnTo>
                      <a:lnTo>
                        <a:pt x="2299" y="1190"/>
                      </a:lnTo>
                      <a:lnTo>
                        <a:pt x="2296" y="1218"/>
                      </a:lnTo>
                      <a:lnTo>
                        <a:pt x="2296" y="1249"/>
                      </a:lnTo>
                      <a:lnTo>
                        <a:pt x="2292" y="1274"/>
                      </a:lnTo>
                      <a:lnTo>
                        <a:pt x="2290" y="1308"/>
                      </a:lnTo>
                      <a:lnTo>
                        <a:pt x="2286" y="1334"/>
                      </a:lnTo>
                      <a:lnTo>
                        <a:pt x="2279" y="1365"/>
                      </a:lnTo>
                      <a:lnTo>
                        <a:pt x="2275" y="1391"/>
                      </a:lnTo>
                      <a:lnTo>
                        <a:pt x="2273" y="1420"/>
                      </a:lnTo>
                      <a:lnTo>
                        <a:pt x="2263" y="1447"/>
                      </a:lnTo>
                      <a:lnTo>
                        <a:pt x="2256" y="1477"/>
                      </a:lnTo>
                      <a:lnTo>
                        <a:pt x="2246" y="1502"/>
                      </a:lnTo>
                      <a:lnTo>
                        <a:pt x="2239" y="1528"/>
                      </a:lnTo>
                      <a:lnTo>
                        <a:pt x="2231" y="1557"/>
                      </a:lnTo>
                      <a:lnTo>
                        <a:pt x="2223" y="1578"/>
                      </a:lnTo>
                      <a:lnTo>
                        <a:pt x="2214" y="1608"/>
                      </a:lnTo>
                      <a:lnTo>
                        <a:pt x="2203" y="1635"/>
                      </a:lnTo>
                      <a:lnTo>
                        <a:pt x="2189" y="1658"/>
                      </a:lnTo>
                      <a:lnTo>
                        <a:pt x="2176" y="1686"/>
                      </a:lnTo>
                      <a:lnTo>
                        <a:pt x="2163" y="1709"/>
                      </a:lnTo>
                      <a:lnTo>
                        <a:pt x="2153" y="1734"/>
                      </a:lnTo>
                      <a:lnTo>
                        <a:pt x="2140" y="1758"/>
                      </a:lnTo>
                      <a:lnTo>
                        <a:pt x="2125" y="1781"/>
                      </a:lnTo>
                      <a:lnTo>
                        <a:pt x="2111" y="1804"/>
                      </a:lnTo>
                      <a:lnTo>
                        <a:pt x="2096" y="1827"/>
                      </a:lnTo>
                      <a:lnTo>
                        <a:pt x="2083" y="1846"/>
                      </a:lnTo>
                      <a:lnTo>
                        <a:pt x="2064" y="1870"/>
                      </a:lnTo>
                      <a:lnTo>
                        <a:pt x="2045" y="1893"/>
                      </a:lnTo>
                      <a:lnTo>
                        <a:pt x="2032" y="1916"/>
                      </a:lnTo>
                      <a:lnTo>
                        <a:pt x="2011" y="1937"/>
                      </a:lnTo>
                      <a:lnTo>
                        <a:pt x="1995" y="1958"/>
                      </a:lnTo>
                      <a:lnTo>
                        <a:pt x="1974" y="1977"/>
                      </a:lnTo>
                      <a:lnTo>
                        <a:pt x="1959" y="1996"/>
                      </a:lnTo>
                      <a:lnTo>
                        <a:pt x="1938" y="2015"/>
                      </a:lnTo>
                      <a:lnTo>
                        <a:pt x="1919" y="2032"/>
                      </a:lnTo>
                      <a:lnTo>
                        <a:pt x="1898" y="2049"/>
                      </a:lnTo>
                      <a:lnTo>
                        <a:pt x="1876" y="2066"/>
                      </a:lnTo>
                      <a:lnTo>
                        <a:pt x="1853" y="2085"/>
                      </a:lnTo>
                      <a:lnTo>
                        <a:pt x="1832" y="2098"/>
                      </a:lnTo>
                      <a:lnTo>
                        <a:pt x="1807" y="2116"/>
                      </a:lnTo>
                      <a:lnTo>
                        <a:pt x="1788" y="2131"/>
                      </a:lnTo>
                      <a:lnTo>
                        <a:pt x="1764" y="2144"/>
                      </a:lnTo>
                      <a:lnTo>
                        <a:pt x="1737" y="2157"/>
                      </a:lnTo>
                      <a:lnTo>
                        <a:pt x="1714" y="2171"/>
                      </a:lnTo>
                      <a:lnTo>
                        <a:pt x="1691" y="2184"/>
                      </a:lnTo>
                      <a:lnTo>
                        <a:pt x="1665" y="2197"/>
                      </a:lnTo>
                      <a:lnTo>
                        <a:pt x="1640" y="2209"/>
                      </a:lnTo>
                      <a:lnTo>
                        <a:pt x="1611" y="2222"/>
                      </a:lnTo>
                      <a:lnTo>
                        <a:pt x="1589" y="2232"/>
                      </a:lnTo>
                      <a:lnTo>
                        <a:pt x="1562" y="2245"/>
                      </a:lnTo>
                      <a:lnTo>
                        <a:pt x="1534" y="2251"/>
                      </a:lnTo>
                      <a:lnTo>
                        <a:pt x="1507" y="2260"/>
                      </a:lnTo>
                      <a:lnTo>
                        <a:pt x="1477" y="2268"/>
                      </a:lnTo>
                      <a:lnTo>
                        <a:pt x="1450" y="2273"/>
                      </a:lnTo>
                      <a:lnTo>
                        <a:pt x="1420" y="2281"/>
                      </a:lnTo>
                      <a:lnTo>
                        <a:pt x="1391" y="2287"/>
                      </a:lnTo>
                      <a:lnTo>
                        <a:pt x="1361" y="2289"/>
                      </a:lnTo>
                      <a:lnTo>
                        <a:pt x="1332" y="2294"/>
                      </a:lnTo>
                      <a:lnTo>
                        <a:pt x="1305" y="2302"/>
                      </a:lnTo>
                      <a:lnTo>
                        <a:pt x="1271" y="2304"/>
                      </a:lnTo>
                      <a:lnTo>
                        <a:pt x="1241" y="2306"/>
                      </a:lnTo>
                      <a:lnTo>
                        <a:pt x="1209" y="2306"/>
                      </a:lnTo>
                      <a:lnTo>
                        <a:pt x="1180" y="2306"/>
                      </a:lnTo>
                      <a:lnTo>
                        <a:pt x="1146" y="2306"/>
                      </a:lnTo>
                      <a:lnTo>
                        <a:pt x="1117" y="2306"/>
                      </a:lnTo>
                      <a:close/>
                    </a:path>
                  </a:pathLst>
                </a:custGeom>
                <a:solidFill>
                  <a:srgbClr val="DBDD89"/>
                </a:solidFill>
                <a:ln w="9525">
                  <a:noFill/>
                  <a:round/>
                  <a:headEnd/>
                  <a:tailEnd/>
                </a:ln>
              </p:spPr>
              <p:txBody>
                <a:bodyPr/>
                <a:lstStyle/>
                <a:p>
                  <a:endParaRPr lang="ru-RU"/>
                </a:p>
              </p:txBody>
            </p:sp>
            <p:sp>
              <p:nvSpPr>
                <p:cNvPr id="3130" name="Freeform 96"/>
                <p:cNvSpPr>
                  <a:spLocks/>
                </p:cNvSpPr>
                <p:nvPr/>
              </p:nvSpPr>
              <p:spPr bwMode="auto">
                <a:xfrm>
                  <a:off x="6493" y="1633"/>
                  <a:ext cx="13" cy="29"/>
                </a:xfrm>
                <a:custGeom>
                  <a:avLst/>
                  <a:gdLst>
                    <a:gd name="T0" fmla="*/ 0 w 184"/>
                    <a:gd name="T1" fmla="*/ 0 h 411"/>
                    <a:gd name="T2" fmla="*/ 0 w 184"/>
                    <a:gd name="T3" fmla="*/ 0 h 411"/>
                    <a:gd name="T4" fmla="*/ 0 w 184"/>
                    <a:gd name="T5" fmla="*/ 0 h 411"/>
                    <a:gd name="T6" fmla="*/ 0 w 184"/>
                    <a:gd name="T7" fmla="*/ 0 h 411"/>
                    <a:gd name="T8" fmla="*/ 0 w 184"/>
                    <a:gd name="T9" fmla="*/ 0 h 411"/>
                    <a:gd name="T10" fmla="*/ 0 w 184"/>
                    <a:gd name="T11" fmla="*/ 0 h 411"/>
                    <a:gd name="T12" fmla="*/ 0 w 184"/>
                    <a:gd name="T13" fmla="*/ 0 h 411"/>
                    <a:gd name="T14" fmla="*/ 0 w 184"/>
                    <a:gd name="T15" fmla="*/ 0 h 411"/>
                    <a:gd name="T16" fmla="*/ 0 w 184"/>
                    <a:gd name="T17" fmla="*/ 0 h 411"/>
                    <a:gd name="T18" fmla="*/ 0 w 184"/>
                    <a:gd name="T19" fmla="*/ 0 h 411"/>
                    <a:gd name="T20" fmla="*/ 0 w 184"/>
                    <a:gd name="T21" fmla="*/ 0 h 411"/>
                    <a:gd name="T22" fmla="*/ 0 w 184"/>
                    <a:gd name="T23" fmla="*/ 0 h 411"/>
                    <a:gd name="T24" fmla="*/ 0 w 184"/>
                    <a:gd name="T25" fmla="*/ 0 h 411"/>
                    <a:gd name="T26" fmla="*/ 0 w 184"/>
                    <a:gd name="T27" fmla="*/ 0 h 411"/>
                    <a:gd name="T28" fmla="*/ 0 w 184"/>
                    <a:gd name="T29" fmla="*/ 0 h 411"/>
                    <a:gd name="T30" fmla="*/ 0 w 184"/>
                    <a:gd name="T31" fmla="*/ 0 h 411"/>
                    <a:gd name="T32" fmla="*/ 0 w 184"/>
                    <a:gd name="T33" fmla="*/ 0 h 411"/>
                    <a:gd name="T34" fmla="*/ 0 w 184"/>
                    <a:gd name="T35" fmla="*/ 0 h 411"/>
                    <a:gd name="T36" fmla="*/ 0 w 184"/>
                    <a:gd name="T37" fmla="*/ 0 h 411"/>
                    <a:gd name="T38" fmla="*/ 0 w 184"/>
                    <a:gd name="T39" fmla="*/ 0 h 411"/>
                    <a:gd name="T40" fmla="*/ 0 w 184"/>
                    <a:gd name="T41" fmla="*/ 0 h 411"/>
                    <a:gd name="T42" fmla="*/ 0 w 184"/>
                    <a:gd name="T43" fmla="*/ 0 h 411"/>
                    <a:gd name="T44" fmla="*/ 0 w 184"/>
                    <a:gd name="T45" fmla="*/ 0 h 411"/>
                    <a:gd name="T46" fmla="*/ 0 w 184"/>
                    <a:gd name="T47" fmla="*/ 0 h 411"/>
                    <a:gd name="T48" fmla="*/ 0 w 184"/>
                    <a:gd name="T49" fmla="*/ 0 h 411"/>
                    <a:gd name="T50" fmla="*/ 0 w 184"/>
                    <a:gd name="T51" fmla="*/ 0 h 411"/>
                    <a:gd name="T52" fmla="*/ 0 w 184"/>
                    <a:gd name="T53" fmla="*/ 0 h 411"/>
                    <a:gd name="T54" fmla="*/ 0 w 184"/>
                    <a:gd name="T55" fmla="*/ 0 h 411"/>
                    <a:gd name="T56" fmla="*/ 0 w 184"/>
                    <a:gd name="T57" fmla="*/ 0 h 411"/>
                    <a:gd name="T58" fmla="*/ 0 w 184"/>
                    <a:gd name="T59" fmla="*/ 0 h 411"/>
                    <a:gd name="T60" fmla="*/ 0 w 184"/>
                    <a:gd name="T61" fmla="*/ 0 h 411"/>
                    <a:gd name="T62" fmla="*/ 0 w 184"/>
                    <a:gd name="T63" fmla="*/ 0 h 411"/>
                    <a:gd name="T64" fmla="*/ 0 w 184"/>
                    <a:gd name="T65" fmla="*/ 0 h 411"/>
                    <a:gd name="T66" fmla="*/ 0 w 184"/>
                    <a:gd name="T67" fmla="*/ 0 h 411"/>
                    <a:gd name="T68" fmla="*/ 0 w 184"/>
                    <a:gd name="T69" fmla="*/ 0 h 411"/>
                    <a:gd name="T70" fmla="*/ 0 w 184"/>
                    <a:gd name="T71" fmla="*/ 0 h 411"/>
                    <a:gd name="T72" fmla="*/ 0 w 184"/>
                    <a:gd name="T73" fmla="*/ 0 h 411"/>
                    <a:gd name="T74" fmla="*/ 0 w 184"/>
                    <a:gd name="T75" fmla="*/ 0 h 411"/>
                    <a:gd name="T76" fmla="*/ 0 w 184"/>
                    <a:gd name="T77" fmla="*/ 0 h 411"/>
                    <a:gd name="T78" fmla="*/ 0 w 184"/>
                    <a:gd name="T79" fmla="*/ 0 h 411"/>
                    <a:gd name="T80" fmla="*/ 0 w 184"/>
                    <a:gd name="T81" fmla="*/ 0 h 411"/>
                    <a:gd name="T82" fmla="*/ 0 w 184"/>
                    <a:gd name="T83" fmla="*/ 0 h 411"/>
                    <a:gd name="T84" fmla="*/ 0 w 184"/>
                    <a:gd name="T85" fmla="*/ 0 h 41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84"/>
                    <a:gd name="T130" fmla="*/ 0 h 411"/>
                    <a:gd name="T131" fmla="*/ 184 w 184"/>
                    <a:gd name="T132" fmla="*/ 411 h 41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84" h="411">
                      <a:moveTo>
                        <a:pt x="184" y="13"/>
                      </a:moveTo>
                      <a:lnTo>
                        <a:pt x="181" y="13"/>
                      </a:lnTo>
                      <a:lnTo>
                        <a:pt x="177" y="10"/>
                      </a:lnTo>
                      <a:lnTo>
                        <a:pt x="173" y="10"/>
                      </a:lnTo>
                      <a:lnTo>
                        <a:pt x="167" y="8"/>
                      </a:lnTo>
                      <a:lnTo>
                        <a:pt x="156" y="8"/>
                      </a:lnTo>
                      <a:lnTo>
                        <a:pt x="148" y="8"/>
                      </a:lnTo>
                      <a:lnTo>
                        <a:pt x="137" y="2"/>
                      </a:lnTo>
                      <a:lnTo>
                        <a:pt x="127" y="2"/>
                      </a:lnTo>
                      <a:lnTo>
                        <a:pt x="116" y="0"/>
                      </a:lnTo>
                      <a:lnTo>
                        <a:pt x="105" y="0"/>
                      </a:lnTo>
                      <a:lnTo>
                        <a:pt x="95" y="0"/>
                      </a:lnTo>
                      <a:lnTo>
                        <a:pt x="80" y="0"/>
                      </a:lnTo>
                      <a:lnTo>
                        <a:pt x="70" y="0"/>
                      </a:lnTo>
                      <a:lnTo>
                        <a:pt x="61" y="2"/>
                      </a:lnTo>
                      <a:lnTo>
                        <a:pt x="51" y="8"/>
                      </a:lnTo>
                      <a:lnTo>
                        <a:pt x="44" y="10"/>
                      </a:lnTo>
                      <a:lnTo>
                        <a:pt x="42" y="13"/>
                      </a:lnTo>
                      <a:lnTo>
                        <a:pt x="38" y="13"/>
                      </a:lnTo>
                      <a:lnTo>
                        <a:pt x="34" y="19"/>
                      </a:lnTo>
                      <a:lnTo>
                        <a:pt x="32" y="29"/>
                      </a:lnTo>
                      <a:lnTo>
                        <a:pt x="25" y="40"/>
                      </a:lnTo>
                      <a:lnTo>
                        <a:pt x="21" y="50"/>
                      </a:lnTo>
                      <a:lnTo>
                        <a:pt x="19" y="55"/>
                      </a:lnTo>
                      <a:lnTo>
                        <a:pt x="19" y="63"/>
                      </a:lnTo>
                      <a:lnTo>
                        <a:pt x="19" y="69"/>
                      </a:lnTo>
                      <a:lnTo>
                        <a:pt x="19" y="76"/>
                      </a:lnTo>
                      <a:lnTo>
                        <a:pt x="15" y="82"/>
                      </a:lnTo>
                      <a:lnTo>
                        <a:pt x="11" y="88"/>
                      </a:lnTo>
                      <a:lnTo>
                        <a:pt x="11" y="95"/>
                      </a:lnTo>
                      <a:lnTo>
                        <a:pt x="11" y="105"/>
                      </a:lnTo>
                      <a:lnTo>
                        <a:pt x="8" y="112"/>
                      </a:lnTo>
                      <a:lnTo>
                        <a:pt x="8" y="120"/>
                      </a:lnTo>
                      <a:lnTo>
                        <a:pt x="6" y="124"/>
                      </a:lnTo>
                      <a:lnTo>
                        <a:pt x="6" y="135"/>
                      </a:lnTo>
                      <a:lnTo>
                        <a:pt x="6" y="141"/>
                      </a:lnTo>
                      <a:lnTo>
                        <a:pt x="6" y="148"/>
                      </a:lnTo>
                      <a:lnTo>
                        <a:pt x="6" y="160"/>
                      </a:lnTo>
                      <a:lnTo>
                        <a:pt x="6" y="167"/>
                      </a:lnTo>
                      <a:lnTo>
                        <a:pt x="2" y="175"/>
                      </a:lnTo>
                      <a:lnTo>
                        <a:pt x="2" y="185"/>
                      </a:lnTo>
                      <a:lnTo>
                        <a:pt x="2" y="192"/>
                      </a:lnTo>
                      <a:lnTo>
                        <a:pt x="2" y="202"/>
                      </a:lnTo>
                      <a:lnTo>
                        <a:pt x="2" y="209"/>
                      </a:lnTo>
                      <a:lnTo>
                        <a:pt x="2" y="217"/>
                      </a:lnTo>
                      <a:lnTo>
                        <a:pt x="2" y="224"/>
                      </a:lnTo>
                      <a:lnTo>
                        <a:pt x="2" y="236"/>
                      </a:lnTo>
                      <a:lnTo>
                        <a:pt x="2" y="240"/>
                      </a:lnTo>
                      <a:lnTo>
                        <a:pt x="2" y="253"/>
                      </a:lnTo>
                      <a:lnTo>
                        <a:pt x="2" y="257"/>
                      </a:lnTo>
                      <a:lnTo>
                        <a:pt x="2" y="268"/>
                      </a:lnTo>
                      <a:lnTo>
                        <a:pt x="0" y="274"/>
                      </a:lnTo>
                      <a:lnTo>
                        <a:pt x="0" y="281"/>
                      </a:lnTo>
                      <a:lnTo>
                        <a:pt x="0" y="291"/>
                      </a:lnTo>
                      <a:lnTo>
                        <a:pt x="0" y="297"/>
                      </a:lnTo>
                      <a:lnTo>
                        <a:pt x="0" y="308"/>
                      </a:lnTo>
                      <a:lnTo>
                        <a:pt x="2" y="314"/>
                      </a:lnTo>
                      <a:lnTo>
                        <a:pt x="2" y="319"/>
                      </a:lnTo>
                      <a:lnTo>
                        <a:pt x="2" y="327"/>
                      </a:lnTo>
                      <a:lnTo>
                        <a:pt x="2" y="337"/>
                      </a:lnTo>
                      <a:lnTo>
                        <a:pt x="2" y="352"/>
                      </a:lnTo>
                      <a:lnTo>
                        <a:pt x="2" y="359"/>
                      </a:lnTo>
                      <a:lnTo>
                        <a:pt x="6" y="371"/>
                      </a:lnTo>
                      <a:lnTo>
                        <a:pt x="6" y="377"/>
                      </a:lnTo>
                      <a:lnTo>
                        <a:pt x="6" y="384"/>
                      </a:lnTo>
                      <a:lnTo>
                        <a:pt x="8" y="390"/>
                      </a:lnTo>
                      <a:lnTo>
                        <a:pt x="11" y="390"/>
                      </a:lnTo>
                      <a:lnTo>
                        <a:pt x="19" y="394"/>
                      </a:lnTo>
                      <a:lnTo>
                        <a:pt x="25" y="397"/>
                      </a:lnTo>
                      <a:lnTo>
                        <a:pt x="34" y="397"/>
                      </a:lnTo>
                      <a:lnTo>
                        <a:pt x="44" y="403"/>
                      </a:lnTo>
                      <a:lnTo>
                        <a:pt x="51" y="403"/>
                      </a:lnTo>
                      <a:lnTo>
                        <a:pt x="63" y="407"/>
                      </a:lnTo>
                      <a:lnTo>
                        <a:pt x="70" y="411"/>
                      </a:lnTo>
                      <a:lnTo>
                        <a:pt x="80" y="411"/>
                      </a:lnTo>
                      <a:lnTo>
                        <a:pt x="95" y="411"/>
                      </a:lnTo>
                      <a:lnTo>
                        <a:pt x="101" y="411"/>
                      </a:lnTo>
                      <a:lnTo>
                        <a:pt x="106" y="407"/>
                      </a:lnTo>
                      <a:lnTo>
                        <a:pt x="120" y="403"/>
                      </a:lnTo>
                      <a:lnTo>
                        <a:pt x="124" y="397"/>
                      </a:lnTo>
                      <a:lnTo>
                        <a:pt x="131" y="397"/>
                      </a:lnTo>
                      <a:lnTo>
                        <a:pt x="137" y="390"/>
                      </a:lnTo>
                      <a:lnTo>
                        <a:pt x="141" y="390"/>
                      </a:lnTo>
                      <a:lnTo>
                        <a:pt x="141" y="384"/>
                      </a:lnTo>
                      <a:lnTo>
                        <a:pt x="143" y="377"/>
                      </a:lnTo>
                      <a:lnTo>
                        <a:pt x="143" y="371"/>
                      </a:lnTo>
                      <a:lnTo>
                        <a:pt x="148" y="363"/>
                      </a:lnTo>
                      <a:lnTo>
                        <a:pt x="148" y="352"/>
                      </a:lnTo>
                      <a:lnTo>
                        <a:pt x="150" y="340"/>
                      </a:lnTo>
                      <a:lnTo>
                        <a:pt x="150" y="327"/>
                      </a:lnTo>
                      <a:lnTo>
                        <a:pt x="156" y="314"/>
                      </a:lnTo>
                      <a:lnTo>
                        <a:pt x="156" y="308"/>
                      </a:lnTo>
                      <a:lnTo>
                        <a:pt x="156" y="300"/>
                      </a:lnTo>
                      <a:lnTo>
                        <a:pt x="156" y="295"/>
                      </a:lnTo>
                      <a:lnTo>
                        <a:pt x="156" y="283"/>
                      </a:lnTo>
                      <a:lnTo>
                        <a:pt x="156" y="278"/>
                      </a:lnTo>
                      <a:lnTo>
                        <a:pt x="156" y="272"/>
                      </a:lnTo>
                      <a:lnTo>
                        <a:pt x="160" y="261"/>
                      </a:lnTo>
                      <a:lnTo>
                        <a:pt x="160" y="255"/>
                      </a:lnTo>
                      <a:lnTo>
                        <a:pt x="160" y="245"/>
                      </a:lnTo>
                      <a:lnTo>
                        <a:pt x="163" y="238"/>
                      </a:lnTo>
                      <a:lnTo>
                        <a:pt x="163" y="228"/>
                      </a:lnTo>
                      <a:lnTo>
                        <a:pt x="163" y="221"/>
                      </a:lnTo>
                      <a:lnTo>
                        <a:pt x="163" y="211"/>
                      </a:lnTo>
                      <a:lnTo>
                        <a:pt x="163" y="202"/>
                      </a:lnTo>
                      <a:lnTo>
                        <a:pt x="167" y="196"/>
                      </a:lnTo>
                      <a:lnTo>
                        <a:pt x="171" y="188"/>
                      </a:lnTo>
                      <a:lnTo>
                        <a:pt x="171" y="179"/>
                      </a:lnTo>
                      <a:lnTo>
                        <a:pt x="171" y="167"/>
                      </a:lnTo>
                      <a:lnTo>
                        <a:pt x="171" y="160"/>
                      </a:lnTo>
                      <a:lnTo>
                        <a:pt x="171" y="156"/>
                      </a:lnTo>
                      <a:lnTo>
                        <a:pt x="171" y="145"/>
                      </a:lnTo>
                      <a:lnTo>
                        <a:pt x="171" y="139"/>
                      </a:lnTo>
                      <a:lnTo>
                        <a:pt x="171" y="129"/>
                      </a:lnTo>
                      <a:lnTo>
                        <a:pt x="173" y="124"/>
                      </a:lnTo>
                      <a:lnTo>
                        <a:pt x="173" y="112"/>
                      </a:lnTo>
                      <a:lnTo>
                        <a:pt x="173" y="105"/>
                      </a:lnTo>
                      <a:lnTo>
                        <a:pt x="173" y="99"/>
                      </a:lnTo>
                      <a:lnTo>
                        <a:pt x="177" y="93"/>
                      </a:lnTo>
                      <a:lnTo>
                        <a:pt x="177" y="82"/>
                      </a:lnTo>
                      <a:lnTo>
                        <a:pt x="177" y="76"/>
                      </a:lnTo>
                      <a:lnTo>
                        <a:pt x="177" y="69"/>
                      </a:lnTo>
                      <a:lnTo>
                        <a:pt x="177" y="67"/>
                      </a:lnTo>
                      <a:lnTo>
                        <a:pt x="177" y="51"/>
                      </a:lnTo>
                      <a:lnTo>
                        <a:pt x="181" y="44"/>
                      </a:lnTo>
                      <a:lnTo>
                        <a:pt x="181" y="32"/>
                      </a:lnTo>
                      <a:lnTo>
                        <a:pt x="181" y="27"/>
                      </a:lnTo>
                      <a:lnTo>
                        <a:pt x="184" y="13"/>
                      </a:lnTo>
                      <a:close/>
                    </a:path>
                  </a:pathLst>
                </a:custGeom>
                <a:solidFill>
                  <a:schemeClr val="bg1"/>
                </a:solidFill>
                <a:ln w="9525">
                  <a:noFill/>
                  <a:round/>
                  <a:headEnd/>
                  <a:tailEnd/>
                </a:ln>
              </p:spPr>
              <p:txBody>
                <a:bodyPr/>
                <a:lstStyle/>
                <a:p>
                  <a:endParaRPr lang="ru-RU"/>
                </a:p>
              </p:txBody>
            </p:sp>
            <p:sp>
              <p:nvSpPr>
                <p:cNvPr id="3131" name="Freeform 97"/>
                <p:cNvSpPr>
                  <a:spLocks/>
                </p:cNvSpPr>
                <p:nvPr/>
              </p:nvSpPr>
              <p:spPr bwMode="auto">
                <a:xfrm>
                  <a:off x="6484" y="1749"/>
                  <a:ext cx="13" cy="28"/>
                </a:xfrm>
                <a:custGeom>
                  <a:avLst/>
                  <a:gdLst>
                    <a:gd name="T0" fmla="*/ 0 w 185"/>
                    <a:gd name="T1" fmla="*/ 0 h 410"/>
                    <a:gd name="T2" fmla="*/ 0 w 185"/>
                    <a:gd name="T3" fmla="*/ 0 h 410"/>
                    <a:gd name="T4" fmla="*/ 0 w 185"/>
                    <a:gd name="T5" fmla="*/ 0 h 410"/>
                    <a:gd name="T6" fmla="*/ 0 w 185"/>
                    <a:gd name="T7" fmla="*/ 0 h 410"/>
                    <a:gd name="T8" fmla="*/ 0 w 185"/>
                    <a:gd name="T9" fmla="*/ 0 h 410"/>
                    <a:gd name="T10" fmla="*/ 0 w 185"/>
                    <a:gd name="T11" fmla="*/ 0 h 410"/>
                    <a:gd name="T12" fmla="*/ 0 w 185"/>
                    <a:gd name="T13" fmla="*/ 0 h 410"/>
                    <a:gd name="T14" fmla="*/ 0 w 185"/>
                    <a:gd name="T15" fmla="*/ 0 h 410"/>
                    <a:gd name="T16" fmla="*/ 0 w 185"/>
                    <a:gd name="T17" fmla="*/ 0 h 410"/>
                    <a:gd name="T18" fmla="*/ 0 w 185"/>
                    <a:gd name="T19" fmla="*/ 0 h 410"/>
                    <a:gd name="T20" fmla="*/ 0 w 185"/>
                    <a:gd name="T21" fmla="*/ 0 h 410"/>
                    <a:gd name="T22" fmla="*/ 0 w 185"/>
                    <a:gd name="T23" fmla="*/ 0 h 410"/>
                    <a:gd name="T24" fmla="*/ 0 w 185"/>
                    <a:gd name="T25" fmla="*/ 0 h 410"/>
                    <a:gd name="T26" fmla="*/ 0 w 185"/>
                    <a:gd name="T27" fmla="*/ 0 h 410"/>
                    <a:gd name="T28" fmla="*/ 0 w 185"/>
                    <a:gd name="T29" fmla="*/ 0 h 410"/>
                    <a:gd name="T30" fmla="*/ 0 w 185"/>
                    <a:gd name="T31" fmla="*/ 0 h 410"/>
                    <a:gd name="T32" fmla="*/ 0 w 185"/>
                    <a:gd name="T33" fmla="*/ 0 h 410"/>
                    <a:gd name="T34" fmla="*/ 0 w 185"/>
                    <a:gd name="T35" fmla="*/ 0 h 410"/>
                    <a:gd name="T36" fmla="*/ 0 w 185"/>
                    <a:gd name="T37" fmla="*/ 0 h 410"/>
                    <a:gd name="T38" fmla="*/ 0 w 185"/>
                    <a:gd name="T39" fmla="*/ 0 h 410"/>
                    <a:gd name="T40" fmla="*/ 0 w 185"/>
                    <a:gd name="T41" fmla="*/ 0 h 410"/>
                    <a:gd name="T42" fmla="*/ 0 w 185"/>
                    <a:gd name="T43" fmla="*/ 0 h 410"/>
                    <a:gd name="T44" fmla="*/ 0 w 185"/>
                    <a:gd name="T45" fmla="*/ 0 h 410"/>
                    <a:gd name="T46" fmla="*/ 0 w 185"/>
                    <a:gd name="T47" fmla="*/ 0 h 410"/>
                    <a:gd name="T48" fmla="*/ 0 w 185"/>
                    <a:gd name="T49" fmla="*/ 0 h 410"/>
                    <a:gd name="T50" fmla="*/ 0 w 185"/>
                    <a:gd name="T51" fmla="*/ 0 h 410"/>
                    <a:gd name="T52" fmla="*/ 0 w 185"/>
                    <a:gd name="T53" fmla="*/ 0 h 410"/>
                    <a:gd name="T54" fmla="*/ 0 w 185"/>
                    <a:gd name="T55" fmla="*/ 0 h 410"/>
                    <a:gd name="T56" fmla="*/ 0 w 185"/>
                    <a:gd name="T57" fmla="*/ 0 h 410"/>
                    <a:gd name="T58" fmla="*/ 0 w 185"/>
                    <a:gd name="T59" fmla="*/ 0 h 410"/>
                    <a:gd name="T60" fmla="*/ 0 w 185"/>
                    <a:gd name="T61" fmla="*/ 0 h 410"/>
                    <a:gd name="T62" fmla="*/ 0 w 185"/>
                    <a:gd name="T63" fmla="*/ 0 h 410"/>
                    <a:gd name="T64" fmla="*/ 0 w 185"/>
                    <a:gd name="T65" fmla="*/ 0 h 410"/>
                    <a:gd name="T66" fmla="*/ 0 w 185"/>
                    <a:gd name="T67" fmla="*/ 0 h 410"/>
                    <a:gd name="T68" fmla="*/ 0 w 185"/>
                    <a:gd name="T69" fmla="*/ 0 h 410"/>
                    <a:gd name="T70" fmla="*/ 0 w 185"/>
                    <a:gd name="T71" fmla="*/ 0 h 410"/>
                    <a:gd name="T72" fmla="*/ 0 w 185"/>
                    <a:gd name="T73" fmla="*/ 0 h 410"/>
                    <a:gd name="T74" fmla="*/ 0 w 185"/>
                    <a:gd name="T75" fmla="*/ 0 h 410"/>
                    <a:gd name="T76" fmla="*/ 0 w 185"/>
                    <a:gd name="T77" fmla="*/ 0 h 410"/>
                    <a:gd name="T78" fmla="*/ 0 w 185"/>
                    <a:gd name="T79" fmla="*/ 0 h 410"/>
                    <a:gd name="T80" fmla="*/ 0 w 185"/>
                    <a:gd name="T81" fmla="*/ 0 h 410"/>
                    <a:gd name="T82" fmla="*/ 0 w 185"/>
                    <a:gd name="T83" fmla="*/ 0 h 410"/>
                    <a:gd name="T84" fmla="*/ 0 w 185"/>
                    <a:gd name="T85" fmla="*/ 0 h 4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85"/>
                    <a:gd name="T130" fmla="*/ 0 h 410"/>
                    <a:gd name="T131" fmla="*/ 185 w 185"/>
                    <a:gd name="T132" fmla="*/ 410 h 41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85" h="410">
                      <a:moveTo>
                        <a:pt x="185" y="17"/>
                      </a:moveTo>
                      <a:lnTo>
                        <a:pt x="183" y="13"/>
                      </a:lnTo>
                      <a:lnTo>
                        <a:pt x="175" y="13"/>
                      </a:lnTo>
                      <a:lnTo>
                        <a:pt x="168" y="9"/>
                      </a:lnTo>
                      <a:lnTo>
                        <a:pt x="162" y="5"/>
                      </a:lnTo>
                      <a:lnTo>
                        <a:pt x="149" y="5"/>
                      </a:lnTo>
                      <a:lnTo>
                        <a:pt x="139" y="5"/>
                      </a:lnTo>
                      <a:lnTo>
                        <a:pt x="130" y="5"/>
                      </a:lnTo>
                      <a:lnTo>
                        <a:pt x="120" y="4"/>
                      </a:lnTo>
                      <a:lnTo>
                        <a:pt x="109" y="0"/>
                      </a:lnTo>
                      <a:lnTo>
                        <a:pt x="96" y="0"/>
                      </a:lnTo>
                      <a:lnTo>
                        <a:pt x="84" y="4"/>
                      </a:lnTo>
                      <a:lnTo>
                        <a:pt x="73" y="4"/>
                      </a:lnTo>
                      <a:lnTo>
                        <a:pt x="63" y="5"/>
                      </a:lnTo>
                      <a:lnTo>
                        <a:pt x="52" y="5"/>
                      </a:lnTo>
                      <a:lnTo>
                        <a:pt x="46" y="13"/>
                      </a:lnTo>
                      <a:lnTo>
                        <a:pt x="44" y="13"/>
                      </a:lnTo>
                      <a:lnTo>
                        <a:pt x="40" y="19"/>
                      </a:lnTo>
                      <a:lnTo>
                        <a:pt x="37" y="26"/>
                      </a:lnTo>
                      <a:lnTo>
                        <a:pt x="33" y="32"/>
                      </a:lnTo>
                      <a:lnTo>
                        <a:pt x="31" y="42"/>
                      </a:lnTo>
                      <a:lnTo>
                        <a:pt x="27" y="53"/>
                      </a:lnTo>
                      <a:lnTo>
                        <a:pt x="23" y="59"/>
                      </a:lnTo>
                      <a:lnTo>
                        <a:pt x="23" y="66"/>
                      </a:lnTo>
                      <a:lnTo>
                        <a:pt x="19" y="72"/>
                      </a:lnTo>
                      <a:lnTo>
                        <a:pt x="19" y="76"/>
                      </a:lnTo>
                      <a:lnTo>
                        <a:pt x="16" y="85"/>
                      </a:lnTo>
                      <a:lnTo>
                        <a:pt x="16" y="93"/>
                      </a:lnTo>
                      <a:lnTo>
                        <a:pt x="16" y="97"/>
                      </a:lnTo>
                      <a:lnTo>
                        <a:pt x="14" y="110"/>
                      </a:lnTo>
                      <a:lnTo>
                        <a:pt x="14" y="116"/>
                      </a:lnTo>
                      <a:lnTo>
                        <a:pt x="10" y="121"/>
                      </a:lnTo>
                      <a:lnTo>
                        <a:pt x="10" y="129"/>
                      </a:lnTo>
                      <a:lnTo>
                        <a:pt x="10" y="139"/>
                      </a:lnTo>
                      <a:lnTo>
                        <a:pt x="10" y="146"/>
                      </a:lnTo>
                      <a:lnTo>
                        <a:pt x="10" y="156"/>
                      </a:lnTo>
                      <a:lnTo>
                        <a:pt x="8" y="161"/>
                      </a:lnTo>
                      <a:lnTo>
                        <a:pt x="8" y="173"/>
                      </a:lnTo>
                      <a:lnTo>
                        <a:pt x="8" y="177"/>
                      </a:lnTo>
                      <a:lnTo>
                        <a:pt x="8" y="190"/>
                      </a:lnTo>
                      <a:lnTo>
                        <a:pt x="8" y="194"/>
                      </a:lnTo>
                      <a:lnTo>
                        <a:pt x="8" y="205"/>
                      </a:lnTo>
                      <a:lnTo>
                        <a:pt x="4" y="215"/>
                      </a:lnTo>
                      <a:lnTo>
                        <a:pt x="4" y="220"/>
                      </a:lnTo>
                      <a:lnTo>
                        <a:pt x="4" y="228"/>
                      </a:lnTo>
                      <a:lnTo>
                        <a:pt x="4" y="237"/>
                      </a:lnTo>
                      <a:lnTo>
                        <a:pt x="4" y="245"/>
                      </a:lnTo>
                      <a:lnTo>
                        <a:pt x="4" y="254"/>
                      </a:lnTo>
                      <a:lnTo>
                        <a:pt x="4" y="262"/>
                      </a:lnTo>
                      <a:lnTo>
                        <a:pt x="4" y="270"/>
                      </a:lnTo>
                      <a:lnTo>
                        <a:pt x="0" y="277"/>
                      </a:lnTo>
                      <a:lnTo>
                        <a:pt x="0" y="289"/>
                      </a:lnTo>
                      <a:lnTo>
                        <a:pt x="0" y="294"/>
                      </a:lnTo>
                      <a:lnTo>
                        <a:pt x="0" y="306"/>
                      </a:lnTo>
                      <a:lnTo>
                        <a:pt x="0" y="310"/>
                      </a:lnTo>
                      <a:lnTo>
                        <a:pt x="4" y="317"/>
                      </a:lnTo>
                      <a:lnTo>
                        <a:pt x="4" y="325"/>
                      </a:lnTo>
                      <a:lnTo>
                        <a:pt x="4" y="330"/>
                      </a:lnTo>
                      <a:lnTo>
                        <a:pt x="4" y="342"/>
                      </a:lnTo>
                      <a:lnTo>
                        <a:pt x="4" y="353"/>
                      </a:lnTo>
                      <a:lnTo>
                        <a:pt x="4" y="363"/>
                      </a:lnTo>
                      <a:lnTo>
                        <a:pt x="8" y="374"/>
                      </a:lnTo>
                      <a:lnTo>
                        <a:pt x="10" y="380"/>
                      </a:lnTo>
                      <a:lnTo>
                        <a:pt x="10" y="386"/>
                      </a:lnTo>
                      <a:lnTo>
                        <a:pt x="14" y="393"/>
                      </a:lnTo>
                      <a:lnTo>
                        <a:pt x="16" y="393"/>
                      </a:lnTo>
                      <a:lnTo>
                        <a:pt x="23" y="401"/>
                      </a:lnTo>
                      <a:lnTo>
                        <a:pt x="31" y="403"/>
                      </a:lnTo>
                      <a:lnTo>
                        <a:pt x="40" y="403"/>
                      </a:lnTo>
                      <a:lnTo>
                        <a:pt x="46" y="405"/>
                      </a:lnTo>
                      <a:lnTo>
                        <a:pt x="58" y="410"/>
                      </a:lnTo>
                      <a:lnTo>
                        <a:pt x="67" y="410"/>
                      </a:lnTo>
                      <a:lnTo>
                        <a:pt x="73" y="410"/>
                      </a:lnTo>
                      <a:lnTo>
                        <a:pt x="88" y="410"/>
                      </a:lnTo>
                      <a:lnTo>
                        <a:pt x="96" y="410"/>
                      </a:lnTo>
                      <a:lnTo>
                        <a:pt x="107" y="410"/>
                      </a:lnTo>
                      <a:lnTo>
                        <a:pt x="113" y="410"/>
                      </a:lnTo>
                      <a:lnTo>
                        <a:pt x="124" y="405"/>
                      </a:lnTo>
                      <a:lnTo>
                        <a:pt x="130" y="403"/>
                      </a:lnTo>
                      <a:lnTo>
                        <a:pt x="132" y="403"/>
                      </a:lnTo>
                      <a:lnTo>
                        <a:pt x="139" y="393"/>
                      </a:lnTo>
                      <a:lnTo>
                        <a:pt x="143" y="393"/>
                      </a:lnTo>
                      <a:lnTo>
                        <a:pt x="143" y="386"/>
                      </a:lnTo>
                      <a:lnTo>
                        <a:pt x="145" y="380"/>
                      </a:lnTo>
                      <a:lnTo>
                        <a:pt x="145" y="374"/>
                      </a:lnTo>
                      <a:lnTo>
                        <a:pt x="149" y="367"/>
                      </a:lnTo>
                      <a:lnTo>
                        <a:pt x="149" y="353"/>
                      </a:lnTo>
                      <a:lnTo>
                        <a:pt x="149" y="344"/>
                      </a:lnTo>
                      <a:lnTo>
                        <a:pt x="156" y="330"/>
                      </a:lnTo>
                      <a:lnTo>
                        <a:pt x="156" y="321"/>
                      </a:lnTo>
                      <a:lnTo>
                        <a:pt x="156" y="310"/>
                      </a:lnTo>
                      <a:lnTo>
                        <a:pt x="158" y="306"/>
                      </a:lnTo>
                      <a:lnTo>
                        <a:pt x="158" y="298"/>
                      </a:lnTo>
                      <a:lnTo>
                        <a:pt x="162" y="291"/>
                      </a:lnTo>
                      <a:lnTo>
                        <a:pt x="162" y="281"/>
                      </a:lnTo>
                      <a:lnTo>
                        <a:pt x="162" y="273"/>
                      </a:lnTo>
                      <a:lnTo>
                        <a:pt x="162" y="270"/>
                      </a:lnTo>
                      <a:lnTo>
                        <a:pt x="162" y="256"/>
                      </a:lnTo>
                      <a:lnTo>
                        <a:pt x="162" y="247"/>
                      </a:lnTo>
                      <a:lnTo>
                        <a:pt x="166" y="241"/>
                      </a:lnTo>
                      <a:lnTo>
                        <a:pt x="166" y="234"/>
                      </a:lnTo>
                      <a:lnTo>
                        <a:pt x="168" y="226"/>
                      </a:lnTo>
                      <a:lnTo>
                        <a:pt x="168" y="218"/>
                      </a:lnTo>
                      <a:lnTo>
                        <a:pt x="168" y="209"/>
                      </a:lnTo>
                      <a:lnTo>
                        <a:pt x="168" y="197"/>
                      </a:lnTo>
                      <a:lnTo>
                        <a:pt x="168" y="192"/>
                      </a:lnTo>
                      <a:lnTo>
                        <a:pt x="168" y="184"/>
                      </a:lnTo>
                      <a:lnTo>
                        <a:pt x="168" y="175"/>
                      </a:lnTo>
                      <a:lnTo>
                        <a:pt x="173" y="165"/>
                      </a:lnTo>
                      <a:lnTo>
                        <a:pt x="175" y="158"/>
                      </a:lnTo>
                      <a:lnTo>
                        <a:pt x="175" y="152"/>
                      </a:lnTo>
                      <a:lnTo>
                        <a:pt x="175" y="140"/>
                      </a:lnTo>
                      <a:lnTo>
                        <a:pt x="175" y="135"/>
                      </a:lnTo>
                      <a:lnTo>
                        <a:pt x="175" y="125"/>
                      </a:lnTo>
                      <a:lnTo>
                        <a:pt x="175" y="118"/>
                      </a:lnTo>
                      <a:lnTo>
                        <a:pt x="175" y="110"/>
                      </a:lnTo>
                      <a:lnTo>
                        <a:pt x="175" y="102"/>
                      </a:lnTo>
                      <a:lnTo>
                        <a:pt x="179" y="97"/>
                      </a:lnTo>
                      <a:lnTo>
                        <a:pt x="179" y="89"/>
                      </a:lnTo>
                      <a:lnTo>
                        <a:pt x="179" y="78"/>
                      </a:lnTo>
                      <a:lnTo>
                        <a:pt x="183" y="76"/>
                      </a:lnTo>
                      <a:lnTo>
                        <a:pt x="183" y="68"/>
                      </a:lnTo>
                      <a:lnTo>
                        <a:pt x="183" y="57"/>
                      </a:lnTo>
                      <a:lnTo>
                        <a:pt x="183" y="45"/>
                      </a:lnTo>
                      <a:lnTo>
                        <a:pt x="183" y="40"/>
                      </a:lnTo>
                      <a:lnTo>
                        <a:pt x="183" y="30"/>
                      </a:lnTo>
                      <a:lnTo>
                        <a:pt x="185" y="19"/>
                      </a:lnTo>
                      <a:lnTo>
                        <a:pt x="185" y="17"/>
                      </a:lnTo>
                      <a:close/>
                    </a:path>
                  </a:pathLst>
                </a:custGeom>
                <a:solidFill>
                  <a:schemeClr val="bg1"/>
                </a:solidFill>
                <a:ln w="9525">
                  <a:noFill/>
                  <a:round/>
                  <a:headEnd/>
                  <a:tailEnd/>
                </a:ln>
              </p:spPr>
              <p:txBody>
                <a:bodyPr/>
                <a:lstStyle/>
                <a:p>
                  <a:endParaRPr lang="ru-RU"/>
                </a:p>
              </p:txBody>
            </p:sp>
            <p:sp>
              <p:nvSpPr>
                <p:cNvPr id="3132" name="Freeform 98"/>
                <p:cNvSpPr>
                  <a:spLocks/>
                </p:cNvSpPr>
                <p:nvPr/>
              </p:nvSpPr>
              <p:spPr bwMode="auto">
                <a:xfrm>
                  <a:off x="6421" y="1696"/>
                  <a:ext cx="30" cy="12"/>
                </a:xfrm>
                <a:custGeom>
                  <a:avLst/>
                  <a:gdLst>
                    <a:gd name="T0" fmla="*/ 0 w 409"/>
                    <a:gd name="T1" fmla="*/ 0 h 175"/>
                    <a:gd name="T2" fmla="*/ 0 w 409"/>
                    <a:gd name="T3" fmla="*/ 0 h 175"/>
                    <a:gd name="T4" fmla="*/ 0 w 409"/>
                    <a:gd name="T5" fmla="*/ 0 h 175"/>
                    <a:gd name="T6" fmla="*/ 0 w 409"/>
                    <a:gd name="T7" fmla="*/ 0 h 175"/>
                    <a:gd name="T8" fmla="*/ 0 w 409"/>
                    <a:gd name="T9" fmla="*/ 0 h 175"/>
                    <a:gd name="T10" fmla="*/ 0 w 409"/>
                    <a:gd name="T11" fmla="*/ 0 h 175"/>
                    <a:gd name="T12" fmla="*/ 0 w 409"/>
                    <a:gd name="T13" fmla="*/ 0 h 175"/>
                    <a:gd name="T14" fmla="*/ 0 w 409"/>
                    <a:gd name="T15" fmla="*/ 0 h 175"/>
                    <a:gd name="T16" fmla="*/ 0 w 409"/>
                    <a:gd name="T17" fmla="*/ 0 h 175"/>
                    <a:gd name="T18" fmla="*/ 0 w 409"/>
                    <a:gd name="T19" fmla="*/ 0 h 175"/>
                    <a:gd name="T20" fmla="*/ 0 w 409"/>
                    <a:gd name="T21" fmla="*/ 0 h 175"/>
                    <a:gd name="T22" fmla="*/ 0 w 409"/>
                    <a:gd name="T23" fmla="*/ 0 h 175"/>
                    <a:gd name="T24" fmla="*/ 0 w 409"/>
                    <a:gd name="T25" fmla="*/ 0 h 175"/>
                    <a:gd name="T26" fmla="*/ 0 w 409"/>
                    <a:gd name="T27" fmla="*/ 0 h 175"/>
                    <a:gd name="T28" fmla="*/ 0 w 409"/>
                    <a:gd name="T29" fmla="*/ 0 h 175"/>
                    <a:gd name="T30" fmla="*/ 0 w 409"/>
                    <a:gd name="T31" fmla="*/ 0 h 175"/>
                    <a:gd name="T32" fmla="*/ 0 w 409"/>
                    <a:gd name="T33" fmla="*/ 0 h 175"/>
                    <a:gd name="T34" fmla="*/ 0 w 409"/>
                    <a:gd name="T35" fmla="*/ 0 h 175"/>
                    <a:gd name="T36" fmla="*/ 0 w 409"/>
                    <a:gd name="T37" fmla="*/ 0 h 175"/>
                    <a:gd name="T38" fmla="*/ 0 w 409"/>
                    <a:gd name="T39" fmla="*/ 0 h 175"/>
                    <a:gd name="T40" fmla="*/ 0 w 409"/>
                    <a:gd name="T41" fmla="*/ 0 h 175"/>
                    <a:gd name="T42" fmla="*/ 0 w 409"/>
                    <a:gd name="T43" fmla="*/ 0 h 175"/>
                    <a:gd name="T44" fmla="*/ 0 w 409"/>
                    <a:gd name="T45" fmla="*/ 0 h 175"/>
                    <a:gd name="T46" fmla="*/ 0 w 409"/>
                    <a:gd name="T47" fmla="*/ 0 h 175"/>
                    <a:gd name="T48" fmla="*/ 0 w 409"/>
                    <a:gd name="T49" fmla="*/ 0 h 175"/>
                    <a:gd name="T50" fmla="*/ 0 w 409"/>
                    <a:gd name="T51" fmla="*/ 0 h 175"/>
                    <a:gd name="T52" fmla="*/ 0 w 409"/>
                    <a:gd name="T53" fmla="*/ 0 h 175"/>
                    <a:gd name="T54" fmla="*/ 0 w 409"/>
                    <a:gd name="T55" fmla="*/ 0 h 175"/>
                    <a:gd name="T56" fmla="*/ 0 w 409"/>
                    <a:gd name="T57" fmla="*/ 0 h 175"/>
                    <a:gd name="T58" fmla="*/ 0 w 409"/>
                    <a:gd name="T59" fmla="*/ 0 h 175"/>
                    <a:gd name="T60" fmla="*/ 0 w 409"/>
                    <a:gd name="T61" fmla="*/ 0 h 175"/>
                    <a:gd name="T62" fmla="*/ 0 w 409"/>
                    <a:gd name="T63" fmla="*/ 0 h 175"/>
                    <a:gd name="T64" fmla="*/ 0 w 409"/>
                    <a:gd name="T65" fmla="*/ 0 h 175"/>
                    <a:gd name="T66" fmla="*/ 0 w 409"/>
                    <a:gd name="T67" fmla="*/ 0 h 175"/>
                    <a:gd name="T68" fmla="*/ 0 w 409"/>
                    <a:gd name="T69" fmla="*/ 0 h 175"/>
                    <a:gd name="T70" fmla="*/ 0 w 409"/>
                    <a:gd name="T71" fmla="*/ 0 h 175"/>
                    <a:gd name="T72" fmla="*/ 0 w 409"/>
                    <a:gd name="T73" fmla="*/ 0 h 175"/>
                    <a:gd name="T74" fmla="*/ 0 w 409"/>
                    <a:gd name="T75" fmla="*/ 0 h 175"/>
                    <a:gd name="T76" fmla="*/ 0 w 409"/>
                    <a:gd name="T77" fmla="*/ 0 h 175"/>
                    <a:gd name="T78" fmla="*/ 0 w 409"/>
                    <a:gd name="T79" fmla="*/ 0 h 175"/>
                    <a:gd name="T80" fmla="*/ 0 w 409"/>
                    <a:gd name="T81" fmla="*/ 0 h 175"/>
                    <a:gd name="T82" fmla="*/ 0 w 409"/>
                    <a:gd name="T83" fmla="*/ 0 h 175"/>
                    <a:gd name="T84" fmla="*/ 0 w 409"/>
                    <a:gd name="T85" fmla="*/ 0 h 17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9"/>
                    <a:gd name="T130" fmla="*/ 0 h 175"/>
                    <a:gd name="T131" fmla="*/ 409 w 409"/>
                    <a:gd name="T132" fmla="*/ 175 h 17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9" h="175">
                      <a:moveTo>
                        <a:pt x="15" y="0"/>
                      </a:moveTo>
                      <a:lnTo>
                        <a:pt x="11" y="0"/>
                      </a:lnTo>
                      <a:lnTo>
                        <a:pt x="11" y="4"/>
                      </a:lnTo>
                      <a:lnTo>
                        <a:pt x="10" y="6"/>
                      </a:lnTo>
                      <a:lnTo>
                        <a:pt x="10" y="17"/>
                      </a:lnTo>
                      <a:lnTo>
                        <a:pt x="6" y="25"/>
                      </a:lnTo>
                      <a:lnTo>
                        <a:pt x="6" y="36"/>
                      </a:lnTo>
                      <a:lnTo>
                        <a:pt x="2" y="44"/>
                      </a:lnTo>
                      <a:lnTo>
                        <a:pt x="2" y="57"/>
                      </a:lnTo>
                      <a:lnTo>
                        <a:pt x="2" y="67"/>
                      </a:lnTo>
                      <a:lnTo>
                        <a:pt x="0" y="80"/>
                      </a:lnTo>
                      <a:lnTo>
                        <a:pt x="0" y="87"/>
                      </a:lnTo>
                      <a:lnTo>
                        <a:pt x="2" y="103"/>
                      </a:lnTo>
                      <a:lnTo>
                        <a:pt x="2" y="112"/>
                      </a:lnTo>
                      <a:lnTo>
                        <a:pt x="2" y="122"/>
                      </a:lnTo>
                      <a:lnTo>
                        <a:pt x="6" y="131"/>
                      </a:lnTo>
                      <a:lnTo>
                        <a:pt x="11" y="141"/>
                      </a:lnTo>
                      <a:lnTo>
                        <a:pt x="15" y="146"/>
                      </a:lnTo>
                      <a:lnTo>
                        <a:pt x="19" y="146"/>
                      </a:lnTo>
                      <a:lnTo>
                        <a:pt x="27" y="148"/>
                      </a:lnTo>
                      <a:lnTo>
                        <a:pt x="32" y="152"/>
                      </a:lnTo>
                      <a:lnTo>
                        <a:pt x="40" y="156"/>
                      </a:lnTo>
                      <a:lnTo>
                        <a:pt x="53" y="158"/>
                      </a:lnTo>
                      <a:lnTo>
                        <a:pt x="59" y="158"/>
                      </a:lnTo>
                      <a:lnTo>
                        <a:pt x="65" y="158"/>
                      </a:lnTo>
                      <a:lnTo>
                        <a:pt x="72" y="162"/>
                      </a:lnTo>
                      <a:lnTo>
                        <a:pt x="78" y="165"/>
                      </a:lnTo>
                      <a:lnTo>
                        <a:pt x="84" y="165"/>
                      </a:lnTo>
                      <a:lnTo>
                        <a:pt x="91" y="165"/>
                      </a:lnTo>
                      <a:lnTo>
                        <a:pt x="97" y="165"/>
                      </a:lnTo>
                      <a:lnTo>
                        <a:pt x="105" y="167"/>
                      </a:lnTo>
                      <a:lnTo>
                        <a:pt x="112" y="167"/>
                      </a:lnTo>
                      <a:lnTo>
                        <a:pt x="120" y="173"/>
                      </a:lnTo>
                      <a:lnTo>
                        <a:pt x="127" y="173"/>
                      </a:lnTo>
                      <a:lnTo>
                        <a:pt x="137" y="173"/>
                      </a:lnTo>
                      <a:lnTo>
                        <a:pt x="144" y="173"/>
                      </a:lnTo>
                      <a:lnTo>
                        <a:pt x="154" y="173"/>
                      </a:lnTo>
                      <a:lnTo>
                        <a:pt x="162" y="173"/>
                      </a:lnTo>
                      <a:lnTo>
                        <a:pt x="169" y="175"/>
                      </a:lnTo>
                      <a:lnTo>
                        <a:pt x="177" y="175"/>
                      </a:lnTo>
                      <a:lnTo>
                        <a:pt x="188" y="175"/>
                      </a:lnTo>
                      <a:lnTo>
                        <a:pt x="198" y="175"/>
                      </a:lnTo>
                      <a:lnTo>
                        <a:pt x="203" y="175"/>
                      </a:lnTo>
                      <a:lnTo>
                        <a:pt x="211" y="175"/>
                      </a:lnTo>
                      <a:lnTo>
                        <a:pt x="221" y="175"/>
                      </a:lnTo>
                      <a:lnTo>
                        <a:pt x="230" y="175"/>
                      </a:lnTo>
                      <a:lnTo>
                        <a:pt x="238" y="175"/>
                      </a:lnTo>
                      <a:lnTo>
                        <a:pt x="247" y="175"/>
                      </a:lnTo>
                      <a:lnTo>
                        <a:pt x="253" y="175"/>
                      </a:lnTo>
                      <a:lnTo>
                        <a:pt x="260" y="175"/>
                      </a:lnTo>
                      <a:lnTo>
                        <a:pt x="268" y="175"/>
                      </a:lnTo>
                      <a:lnTo>
                        <a:pt x="279" y="175"/>
                      </a:lnTo>
                      <a:lnTo>
                        <a:pt x="287" y="175"/>
                      </a:lnTo>
                      <a:lnTo>
                        <a:pt x="293" y="175"/>
                      </a:lnTo>
                      <a:lnTo>
                        <a:pt x="300" y="175"/>
                      </a:lnTo>
                      <a:lnTo>
                        <a:pt x="310" y="175"/>
                      </a:lnTo>
                      <a:lnTo>
                        <a:pt x="317" y="175"/>
                      </a:lnTo>
                      <a:lnTo>
                        <a:pt x="323" y="175"/>
                      </a:lnTo>
                      <a:lnTo>
                        <a:pt x="329" y="175"/>
                      </a:lnTo>
                      <a:lnTo>
                        <a:pt x="340" y="175"/>
                      </a:lnTo>
                      <a:lnTo>
                        <a:pt x="354" y="175"/>
                      </a:lnTo>
                      <a:lnTo>
                        <a:pt x="363" y="173"/>
                      </a:lnTo>
                      <a:lnTo>
                        <a:pt x="373" y="173"/>
                      </a:lnTo>
                      <a:lnTo>
                        <a:pt x="382" y="173"/>
                      </a:lnTo>
                      <a:lnTo>
                        <a:pt x="390" y="167"/>
                      </a:lnTo>
                      <a:lnTo>
                        <a:pt x="390" y="165"/>
                      </a:lnTo>
                      <a:lnTo>
                        <a:pt x="395" y="165"/>
                      </a:lnTo>
                      <a:lnTo>
                        <a:pt x="395" y="158"/>
                      </a:lnTo>
                      <a:lnTo>
                        <a:pt x="399" y="148"/>
                      </a:lnTo>
                      <a:lnTo>
                        <a:pt x="403" y="141"/>
                      </a:lnTo>
                      <a:lnTo>
                        <a:pt x="405" y="131"/>
                      </a:lnTo>
                      <a:lnTo>
                        <a:pt x="405" y="122"/>
                      </a:lnTo>
                      <a:lnTo>
                        <a:pt x="405" y="112"/>
                      </a:lnTo>
                      <a:lnTo>
                        <a:pt x="405" y="103"/>
                      </a:lnTo>
                      <a:lnTo>
                        <a:pt x="409" y="93"/>
                      </a:lnTo>
                      <a:lnTo>
                        <a:pt x="405" y="82"/>
                      </a:lnTo>
                      <a:lnTo>
                        <a:pt x="405" y="76"/>
                      </a:lnTo>
                      <a:lnTo>
                        <a:pt x="405" y="63"/>
                      </a:lnTo>
                      <a:lnTo>
                        <a:pt x="405" y="57"/>
                      </a:lnTo>
                      <a:lnTo>
                        <a:pt x="403" y="49"/>
                      </a:lnTo>
                      <a:lnTo>
                        <a:pt x="399" y="44"/>
                      </a:lnTo>
                      <a:lnTo>
                        <a:pt x="392" y="40"/>
                      </a:lnTo>
                      <a:lnTo>
                        <a:pt x="390" y="36"/>
                      </a:lnTo>
                      <a:lnTo>
                        <a:pt x="384" y="36"/>
                      </a:lnTo>
                      <a:lnTo>
                        <a:pt x="380" y="32"/>
                      </a:lnTo>
                      <a:lnTo>
                        <a:pt x="373" y="30"/>
                      </a:lnTo>
                      <a:lnTo>
                        <a:pt x="363" y="30"/>
                      </a:lnTo>
                      <a:lnTo>
                        <a:pt x="348" y="30"/>
                      </a:lnTo>
                      <a:lnTo>
                        <a:pt x="340" y="25"/>
                      </a:lnTo>
                      <a:lnTo>
                        <a:pt x="329" y="25"/>
                      </a:lnTo>
                      <a:lnTo>
                        <a:pt x="319" y="25"/>
                      </a:lnTo>
                      <a:lnTo>
                        <a:pt x="310" y="25"/>
                      </a:lnTo>
                      <a:lnTo>
                        <a:pt x="300" y="25"/>
                      </a:lnTo>
                      <a:lnTo>
                        <a:pt x="293" y="25"/>
                      </a:lnTo>
                      <a:lnTo>
                        <a:pt x="287" y="25"/>
                      </a:lnTo>
                      <a:lnTo>
                        <a:pt x="279" y="21"/>
                      </a:lnTo>
                      <a:lnTo>
                        <a:pt x="268" y="21"/>
                      </a:lnTo>
                      <a:lnTo>
                        <a:pt x="264" y="17"/>
                      </a:lnTo>
                      <a:lnTo>
                        <a:pt x="253" y="17"/>
                      </a:lnTo>
                      <a:lnTo>
                        <a:pt x="247" y="17"/>
                      </a:lnTo>
                      <a:lnTo>
                        <a:pt x="238" y="17"/>
                      </a:lnTo>
                      <a:lnTo>
                        <a:pt x="230" y="17"/>
                      </a:lnTo>
                      <a:lnTo>
                        <a:pt x="221" y="17"/>
                      </a:lnTo>
                      <a:lnTo>
                        <a:pt x="213" y="13"/>
                      </a:lnTo>
                      <a:lnTo>
                        <a:pt x="203" y="13"/>
                      </a:lnTo>
                      <a:lnTo>
                        <a:pt x="198" y="13"/>
                      </a:lnTo>
                      <a:lnTo>
                        <a:pt x="190" y="13"/>
                      </a:lnTo>
                      <a:lnTo>
                        <a:pt x="181" y="9"/>
                      </a:lnTo>
                      <a:lnTo>
                        <a:pt x="171" y="9"/>
                      </a:lnTo>
                      <a:lnTo>
                        <a:pt x="162" y="6"/>
                      </a:lnTo>
                      <a:lnTo>
                        <a:pt x="154" y="6"/>
                      </a:lnTo>
                      <a:lnTo>
                        <a:pt x="146" y="6"/>
                      </a:lnTo>
                      <a:lnTo>
                        <a:pt x="137" y="6"/>
                      </a:lnTo>
                      <a:lnTo>
                        <a:pt x="133" y="6"/>
                      </a:lnTo>
                      <a:lnTo>
                        <a:pt x="120" y="6"/>
                      </a:lnTo>
                      <a:lnTo>
                        <a:pt x="116" y="6"/>
                      </a:lnTo>
                      <a:lnTo>
                        <a:pt x="108" y="6"/>
                      </a:lnTo>
                      <a:lnTo>
                        <a:pt x="97" y="4"/>
                      </a:lnTo>
                      <a:lnTo>
                        <a:pt x="91" y="4"/>
                      </a:lnTo>
                      <a:lnTo>
                        <a:pt x="84" y="4"/>
                      </a:lnTo>
                      <a:lnTo>
                        <a:pt x="78" y="4"/>
                      </a:lnTo>
                      <a:lnTo>
                        <a:pt x="72" y="4"/>
                      </a:lnTo>
                      <a:lnTo>
                        <a:pt x="65" y="4"/>
                      </a:lnTo>
                      <a:lnTo>
                        <a:pt x="53" y="0"/>
                      </a:lnTo>
                      <a:lnTo>
                        <a:pt x="40" y="0"/>
                      </a:lnTo>
                      <a:lnTo>
                        <a:pt x="36" y="0"/>
                      </a:lnTo>
                      <a:lnTo>
                        <a:pt x="29" y="0"/>
                      </a:lnTo>
                      <a:lnTo>
                        <a:pt x="15" y="0"/>
                      </a:lnTo>
                      <a:close/>
                    </a:path>
                  </a:pathLst>
                </a:custGeom>
                <a:solidFill>
                  <a:schemeClr val="bg1"/>
                </a:solidFill>
                <a:ln w="9525">
                  <a:noFill/>
                  <a:round/>
                  <a:headEnd/>
                  <a:tailEnd/>
                </a:ln>
              </p:spPr>
              <p:txBody>
                <a:bodyPr/>
                <a:lstStyle/>
                <a:p>
                  <a:endParaRPr lang="ru-RU"/>
                </a:p>
              </p:txBody>
            </p:sp>
            <p:sp>
              <p:nvSpPr>
                <p:cNvPr id="3133" name="Freeform 99"/>
                <p:cNvSpPr>
                  <a:spLocks/>
                </p:cNvSpPr>
                <p:nvPr/>
              </p:nvSpPr>
              <p:spPr bwMode="auto">
                <a:xfrm>
                  <a:off x="6543" y="1703"/>
                  <a:ext cx="30" cy="12"/>
                </a:xfrm>
                <a:custGeom>
                  <a:avLst/>
                  <a:gdLst>
                    <a:gd name="T0" fmla="*/ 0 w 407"/>
                    <a:gd name="T1" fmla="*/ 0 h 179"/>
                    <a:gd name="T2" fmla="*/ 0 w 407"/>
                    <a:gd name="T3" fmla="*/ 0 h 179"/>
                    <a:gd name="T4" fmla="*/ 0 w 407"/>
                    <a:gd name="T5" fmla="*/ 0 h 179"/>
                    <a:gd name="T6" fmla="*/ 0 w 407"/>
                    <a:gd name="T7" fmla="*/ 0 h 179"/>
                    <a:gd name="T8" fmla="*/ 0 w 407"/>
                    <a:gd name="T9" fmla="*/ 0 h 179"/>
                    <a:gd name="T10" fmla="*/ 0 w 407"/>
                    <a:gd name="T11" fmla="*/ 0 h 179"/>
                    <a:gd name="T12" fmla="*/ 0 w 407"/>
                    <a:gd name="T13" fmla="*/ 0 h 179"/>
                    <a:gd name="T14" fmla="*/ 0 w 407"/>
                    <a:gd name="T15" fmla="*/ 0 h 179"/>
                    <a:gd name="T16" fmla="*/ 0 w 407"/>
                    <a:gd name="T17" fmla="*/ 0 h 179"/>
                    <a:gd name="T18" fmla="*/ 0 w 407"/>
                    <a:gd name="T19" fmla="*/ 0 h 179"/>
                    <a:gd name="T20" fmla="*/ 0 w 407"/>
                    <a:gd name="T21" fmla="*/ 0 h 179"/>
                    <a:gd name="T22" fmla="*/ 0 w 407"/>
                    <a:gd name="T23" fmla="*/ 0 h 179"/>
                    <a:gd name="T24" fmla="*/ 0 w 407"/>
                    <a:gd name="T25" fmla="*/ 0 h 179"/>
                    <a:gd name="T26" fmla="*/ 0 w 407"/>
                    <a:gd name="T27" fmla="*/ 0 h 179"/>
                    <a:gd name="T28" fmla="*/ 0 w 407"/>
                    <a:gd name="T29" fmla="*/ 0 h 179"/>
                    <a:gd name="T30" fmla="*/ 0 w 407"/>
                    <a:gd name="T31" fmla="*/ 0 h 179"/>
                    <a:gd name="T32" fmla="*/ 0 w 407"/>
                    <a:gd name="T33" fmla="*/ 0 h 179"/>
                    <a:gd name="T34" fmla="*/ 0 w 407"/>
                    <a:gd name="T35" fmla="*/ 0 h 179"/>
                    <a:gd name="T36" fmla="*/ 0 w 407"/>
                    <a:gd name="T37" fmla="*/ 0 h 179"/>
                    <a:gd name="T38" fmla="*/ 0 w 407"/>
                    <a:gd name="T39" fmla="*/ 0 h 179"/>
                    <a:gd name="T40" fmla="*/ 0 w 407"/>
                    <a:gd name="T41" fmla="*/ 0 h 179"/>
                    <a:gd name="T42" fmla="*/ 0 w 407"/>
                    <a:gd name="T43" fmla="*/ 0 h 179"/>
                    <a:gd name="T44" fmla="*/ 0 w 407"/>
                    <a:gd name="T45" fmla="*/ 0 h 179"/>
                    <a:gd name="T46" fmla="*/ 0 w 407"/>
                    <a:gd name="T47" fmla="*/ 0 h 179"/>
                    <a:gd name="T48" fmla="*/ 0 w 407"/>
                    <a:gd name="T49" fmla="*/ 0 h 179"/>
                    <a:gd name="T50" fmla="*/ 0 w 407"/>
                    <a:gd name="T51" fmla="*/ 0 h 179"/>
                    <a:gd name="T52" fmla="*/ 0 w 407"/>
                    <a:gd name="T53" fmla="*/ 0 h 179"/>
                    <a:gd name="T54" fmla="*/ 0 w 407"/>
                    <a:gd name="T55" fmla="*/ 0 h 179"/>
                    <a:gd name="T56" fmla="*/ 0 w 407"/>
                    <a:gd name="T57" fmla="*/ 0 h 179"/>
                    <a:gd name="T58" fmla="*/ 0 w 407"/>
                    <a:gd name="T59" fmla="*/ 0 h 179"/>
                    <a:gd name="T60" fmla="*/ 0 w 407"/>
                    <a:gd name="T61" fmla="*/ 0 h 179"/>
                    <a:gd name="T62" fmla="*/ 0 w 407"/>
                    <a:gd name="T63" fmla="*/ 0 h 179"/>
                    <a:gd name="T64" fmla="*/ 0 w 407"/>
                    <a:gd name="T65" fmla="*/ 0 h 179"/>
                    <a:gd name="T66" fmla="*/ 0 w 407"/>
                    <a:gd name="T67" fmla="*/ 0 h 179"/>
                    <a:gd name="T68" fmla="*/ 0 w 407"/>
                    <a:gd name="T69" fmla="*/ 0 h 179"/>
                    <a:gd name="T70" fmla="*/ 0 w 407"/>
                    <a:gd name="T71" fmla="*/ 0 h 179"/>
                    <a:gd name="T72" fmla="*/ 0 w 407"/>
                    <a:gd name="T73" fmla="*/ 0 h 179"/>
                    <a:gd name="T74" fmla="*/ 0 w 407"/>
                    <a:gd name="T75" fmla="*/ 0 h 179"/>
                    <a:gd name="T76" fmla="*/ 0 w 407"/>
                    <a:gd name="T77" fmla="*/ 0 h 179"/>
                    <a:gd name="T78" fmla="*/ 0 w 407"/>
                    <a:gd name="T79" fmla="*/ 0 h 179"/>
                    <a:gd name="T80" fmla="*/ 0 w 407"/>
                    <a:gd name="T81" fmla="*/ 0 h 179"/>
                    <a:gd name="T82" fmla="*/ 0 w 407"/>
                    <a:gd name="T83" fmla="*/ 0 h 17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7"/>
                    <a:gd name="T127" fmla="*/ 0 h 179"/>
                    <a:gd name="T128" fmla="*/ 407 w 407"/>
                    <a:gd name="T129" fmla="*/ 179 h 17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7" h="179">
                      <a:moveTo>
                        <a:pt x="14" y="0"/>
                      </a:moveTo>
                      <a:lnTo>
                        <a:pt x="10" y="2"/>
                      </a:lnTo>
                      <a:lnTo>
                        <a:pt x="8" y="10"/>
                      </a:lnTo>
                      <a:lnTo>
                        <a:pt x="8" y="17"/>
                      </a:lnTo>
                      <a:lnTo>
                        <a:pt x="8" y="23"/>
                      </a:lnTo>
                      <a:lnTo>
                        <a:pt x="4" y="32"/>
                      </a:lnTo>
                      <a:lnTo>
                        <a:pt x="0" y="46"/>
                      </a:lnTo>
                      <a:lnTo>
                        <a:pt x="0" y="55"/>
                      </a:lnTo>
                      <a:lnTo>
                        <a:pt x="0" y="65"/>
                      </a:lnTo>
                      <a:lnTo>
                        <a:pt x="0" y="80"/>
                      </a:lnTo>
                      <a:lnTo>
                        <a:pt x="0" y="89"/>
                      </a:lnTo>
                      <a:lnTo>
                        <a:pt x="0" y="99"/>
                      </a:lnTo>
                      <a:lnTo>
                        <a:pt x="0" y="110"/>
                      </a:lnTo>
                      <a:lnTo>
                        <a:pt x="4" y="124"/>
                      </a:lnTo>
                      <a:lnTo>
                        <a:pt x="8" y="131"/>
                      </a:lnTo>
                      <a:lnTo>
                        <a:pt x="10" y="139"/>
                      </a:lnTo>
                      <a:lnTo>
                        <a:pt x="14" y="141"/>
                      </a:lnTo>
                      <a:lnTo>
                        <a:pt x="16" y="145"/>
                      </a:lnTo>
                      <a:lnTo>
                        <a:pt x="23" y="148"/>
                      </a:lnTo>
                      <a:lnTo>
                        <a:pt x="33" y="152"/>
                      </a:lnTo>
                      <a:lnTo>
                        <a:pt x="40" y="154"/>
                      </a:lnTo>
                      <a:lnTo>
                        <a:pt x="52" y="160"/>
                      </a:lnTo>
                      <a:lnTo>
                        <a:pt x="57" y="160"/>
                      </a:lnTo>
                      <a:lnTo>
                        <a:pt x="65" y="160"/>
                      </a:lnTo>
                      <a:lnTo>
                        <a:pt x="69" y="160"/>
                      </a:lnTo>
                      <a:lnTo>
                        <a:pt x="76" y="160"/>
                      </a:lnTo>
                      <a:lnTo>
                        <a:pt x="84" y="160"/>
                      </a:lnTo>
                      <a:lnTo>
                        <a:pt x="90" y="164"/>
                      </a:lnTo>
                      <a:lnTo>
                        <a:pt x="95" y="164"/>
                      </a:lnTo>
                      <a:lnTo>
                        <a:pt x="103" y="164"/>
                      </a:lnTo>
                      <a:lnTo>
                        <a:pt x="112" y="164"/>
                      </a:lnTo>
                      <a:lnTo>
                        <a:pt x="120" y="164"/>
                      </a:lnTo>
                      <a:lnTo>
                        <a:pt x="130" y="167"/>
                      </a:lnTo>
                      <a:lnTo>
                        <a:pt x="137" y="167"/>
                      </a:lnTo>
                      <a:lnTo>
                        <a:pt x="143" y="167"/>
                      </a:lnTo>
                      <a:lnTo>
                        <a:pt x="152" y="171"/>
                      </a:lnTo>
                      <a:lnTo>
                        <a:pt x="158" y="171"/>
                      </a:lnTo>
                      <a:lnTo>
                        <a:pt x="169" y="175"/>
                      </a:lnTo>
                      <a:lnTo>
                        <a:pt x="175" y="175"/>
                      </a:lnTo>
                      <a:lnTo>
                        <a:pt x="185" y="175"/>
                      </a:lnTo>
                      <a:lnTo>
                        <a:pt x="196" y="179"/>
                      </a:lnTo>
                      <a:lnTo>
                        <a:pt x="200" y="179"/>
                      </a:lnTo>
                      <a:lnTo>
                        <a:pt x="207" y="179"/>
                      </a:lnTo>
                      <a:lnTo>
                        <a:pt x="219" y="179"/>
                      </a:lnTo>
                      <a:lnTo>
                        <a:pt x="228" y="179"/>
                      </a:lnTo>
                      <a:lnTo>
                        <a:pt x="238" y="179"/>
                      </a:lnTo>
                      <a:lnTo>
                        <a:pt x="244" y="179"/>
                      </a:lnTo>
                      <a:lnTo>
                        <a:pt x="251" y="179"/>
                      </a:lnTo>
                      <a:lnTo>
                        <a:pt x="259" y="179"/>
                      </a:lnTo>
                      <a:lnTo>
                        <a:pt x="272" y="179"/>
                      </a:lnTo>
                      <a:lnTo>
                        <a:pt x="278" y="179"/>
                      </a:lnTo>
                      <a:lnTo>
                        <a:pt x="285" y="179"/>
                      </a:lnTo>
                      <a:lnTo>
                        <a:pt x="291" y="179"/>
                      </a:lnTo>
                      <a:lnTo>
                        <a:pt x="301" y="179"/>
                      </a:lnTo>
                      <a:lnTo>
                        <a:pt x="308" y="179"/>
                      </a:lnTo>
                      <a:lnTo>
                        <a:pt x="316" y="179"/>
                      </a:lnTo>
                      <a:lnTo>
                        <a:pt x="322" y="179"/>
                      </a:lnTo>
                      <a:lnTo>
                        <a:pt x="329" y="179"/>
                      </a:lnTo>
                      <a:lnTo>
                        <a:pt x="341" y="175"/>
                      </a:lnTo>
                      <a:lnTo>
                        <a:pt x="350" y="175"/>
                      </a:lnTo>
                      <a:lnTo>
                        <a:pt x="360" y="171"/>
                      </a:lnTo>
                      <a:lnTo>
                        <a:pt x="373" y="167"/>
                      </a:lnTo>
                      <a:lnTo>
                        <a:pt x="377" y="164"/>
                      </a:lnTo>
                      <a:lnTo>
                        <a:pt x="384" y="164"/>
                      </a:lnTo>
                      <a:lnTo>
                        <a:pt x="392" y="160"/>
                      </a:lnTo>
                      <a:lnTo>
                        <a:pt x="394" y="154"/>
                      </a:lnTo>
                      <a:lnTo>
                        <a:pt x="396" y="148"/>
                      </a:lnTo>
                      <a:lnTo>
                        <a:pt x="396" y="139"/>
                      </a:lnTo>
                      <a:lnTo>
                        <a:pt x="403" y="131"/>
                      </a:lnTo>
                      <a:lnTo>
                        <a:pt x="403" y="124"/>
                      </a:lnTo>
                      <a:lnTo>
                        <a:pt x="403" y="110"/>
                      </a:lnTo>
                      <a:lnTo>
                        <a:pt x="407" y="103"/>
                      </a:lnTo>
                      <a:lnTo>
                        <a:pt x="407" y="91"/>
                      </a:lnTo>
                      <a:lnTo>
                        <a:pt x="407" y="82"/>
                      </a:lnTo>
                      <a:lnTo>
                        <a:pt x="407" y="72"/>
                      </a:lnTo>
                      <a:lnTo>
                        <a:pt x="403" y="65"/>
                      </a:lnTo>
                      <a:lnTo>
                        <a:pt x="403" y="59"/>
                      </a:lnTo>
                      <a:lnTo>
                        <a:pt x="396" y="53"/>
                      </a:lnTo>
                      <a:lnTo>
                        <a:pt x="396" y="46"/>
                      </a:lnTo>
                      <a:lnTo>
                        <a:pt x="392" y="38"/>
                      </a:lnTo>
                      <a:lnTo>
                        <a:pt x="386" y="36"/>
                      </a:lnTo>
                      <a:lnTo>
                        <a:pt x="384" y="32"/>
                      </a:lnTo>
                      <a:lnTo>
                        <a:pt x="377" y="32"/>
                      </a:lnTo>
                      <a:lnTo>
                        <a:pt x="371" y="29"/>
                      </a:lnTo>
                      <a:lnTo>
                        <a:pt x="360" y="29"/>
                      </a:lnTo>
                      <a:lnTo>
                        <a:pt x="350" y="27"/>
                      </a:lnTo>
                      <a:lnTo>
                        <a:pt x="341" y="27"/>
                      </a:lnTo>
                      <a:lnTo>
                        <a:pt x="329" y="27"/>
                      </a:lnTo>
                      <a:lnTo>
                        <a:pt x="316" y="27"/>
                      </a:lnTo>
                      <a:lnTo>
                        <a:pt x="308" y="23"/>
                      </a:lnTo>
                      <a:lnTo>
                        <a:pt x="301" y="19"/>
                      </a:lnTo>
                      <a:lnTo>
                        <a:pt x="291" y="19"/>
                      </a:lnTo>
                      <a:lnTo>
                        <a:pt x="285" y="19"/>
                      </a:lnTo>
                      <a:lnTo>
                        <a:pt x="278" y="19"/>
                      </a:lnTo>
                      <a:lnTo>
                        <a:pt x="272" y="19"/>
                      </a:lnTo>
                      <a:lnTo>
                        <a:pt x="261" y="19"/>
                      </a:lnTo>
                      <a:lnTo>
                        <a:pt x="255" y="19"/>
                      </a:lnTo>
                      <a:lnTo>
                        <a:pt x="244" y="17"/>
                      </a:lnTo>
                      <a:lnTo>
                        <a:pt x="238" y="17"/>
                      </a:lnTo>
                      <a:lnTo>
                        <a:pt x="228" y="12"/>
                      </a:lnTo>
                      <a:lnTo>
                        <a:pt x="223" y="12"/>
                      </a:lnTo>
                      <a:lnTo>
                        <a:pt x="211" y="12"/>
                      </a:lnTo>
                      <a:lnTo>
                        <a:pt x="200" y="12"/>
                      </a:lnTo>
                      <a:lnTo>
                        <a:pt x="196" y="12"/>
                      </a:lnTo>
                      <a:lnTo>
                        <a:pt x="188" y="12"/>
                      </a:lnTo>
                      <a:lnTo>
                        <a:pt x="179" y="12"/>
                      </a:lnTo>
                      <a:lnTo>
                        <a:pt x="169" y="10"/>
                      </a:lnTo>
                      <a:lnTo>
                        <a:pt x="162" y="10"/>
                      </a:lnTo>
                      <a:lnTo>
                        <a:pt x="152" y="10"/>
                      </a:lnTo>
                      <a:lnTo>
                        <a:pt x="145" y="8"/>
                      </a:lnTo>
                      <a:lnTo>
                        <a:pt x="137" y="8"/>
                      </a:lnTo>
                      <a:lnTo>
                        <a:pt x="130" y="8"/>
                      </a:lnTo>
                      <a:lnTo>
                        <a:pt x="122" y="8"/>
                      </a:lnTo>
                      <a:lnTo>
                        <a:pt x="112" y="8"/>
                      </a:lnTo>
                      <a:lnTo>
                        <a:pt x="105" y="8"/>
                      </a:lnTo>
                      <a:lnTo>
                        <a:pt x="101" y="2"/>
                      </a:lnTo>
                      <a:lnTo>
                        <a:pt x="90" y="2"/>
                      </a:lnTo>
                      <a:lnTo>
                        <a:pt x="84" y="2"/>
                      </a:lnTo>
                      <a:lnTo>
                        <a:pt x="76" y="2"/>
                      </a:lnTo>
                      <a:lnTo>
                        <a:pt x="69" y="2"/>
                      </a:lnTo>
                      <a:lnTo>
                        <a:pt x="65" y="2"/>
                      </a:lnTo>
                      <a:lnTo>
                        <a:pt x="52" y="0"/>
                      </a:lnTo>
                      <a:lnTo>
                        <a:pt x="40" y="0"/>
                      </a:lnTo>
                      <a:lnTo>
                        <a:pt x="33" y="0"/>
                      </a:lnTo>
                      <a:lnTo>
                        <a:pt x="27" y="0"/>
                      </a:lnTo>
                      <a:lnTo>
                        <a:pt x="14" y="0"/>
                      </a:lnTo>
                      <a:close/>
                    </a:path>
                  </a:pathLst>
                </a:custGeom>
                <a:solidFill>
                  <a:schemeClr val="bg1"/>
                </a:solidFill>
                <a:ln w="9525">
                  <a:noFill/>
                  <a:round/>
                  <a:headEnd/>
                  <a:tailEnd/>
                </a:ln>
              </p:spPr>
              <p:txBody>
                <a:bodyPr/>
                <a:lstStyle/>
                <a:p>
                  <a:endParaRPr lang="ru-RU"/>
                </a:p>
              </p:txBody>
            </p:sp>
            <p:sp>
              <p:nvSpPr>
                <p:cNvPr id="3134" name="Freeform 100"/>
                <p:cNvSpPr>
                  <a:spLocks/>
                </p:cNvSpPr>
                <p:nvPr/>
              </p:nvSpPr>
              <p:spPr bwMode="auto">
                <a:xfrm>
                  <a:off x="6488" y="1701"/>
                  <a:ext cx="14" cy="13"/>
                </a:xfrm>
                <a:custGeom>
                  <a:avLst/>
                  <a:gdLst>
                    <a:gd name="T0" fmla="*/ 0 w 193"/>
                    <a:gd name="T1" fmla="*/ 0 h 194"/>
                    <a:gd name="T2" fmla="*/ 0 w 193"/>
                    <a:gd name="T3" fmla="*/ 0 h 194"/>
                    <a:gd name="T4" fmla="*/ 0 w 193"/>
                    <a:gd name="T5" fmla="*/ 0 h 194"/>
                    <a:gd name="T6" fmla="*/ 0 w 193"/>
                    <a:gd name="T7" fmla="*/ 0 h 194"/>
                    <a:gd name="T8" fmla="*/ 0 w 193"/>
                    <a:gd name="T9" fmla="*/ 0 h 194"/>
                    <a:gd name="T10" fmla="*/ 0 w 193"/>
                    <a:gd name="T11" fmla="*/ 0 h 194"/>
                    <a:gd name="T12" fmla="*/ 0 w 193"/>
                    <a:gd name="T13" fmla="*/ 0 h 194"/>
                    <a:gd name="T14" fmla="*/ 0 w 193"/>
                    <a:gd name="T15" fmla="*/ 0 h 194"/>
                    <a:gd name="T16" fmla="*/ 0 w 193"/>
                    <a:gd name="T17" fmla="*/ 0 h 194"/>
                    <a:gd name="T18" fmla="*/ 0 w 193"/>
                    <a:gd name="T19" fmla="*/ 0 h 194"/>
                    <a:gd name="T20" fmla="*/ 0 w 193"/>
                    <a:gd name="T21" fmla="*/ 0 h 194"/>
                    <a:gd name="T22" fmla="*/ 0 w 193"/>
                    <a:gd name="T23" fmla="*/ 0 h 194"/>
                    <a:gd name="T24" fmla="*/ 0 w 193"/>
                    <a:gd name="T25" fmla="*/ 0 h 194"/>
                    <a:gd name="T26" fmla="*/ 0 w 193"/>
                    <a:gd name="T27" fmla="*/ 0 h 194"/>
                    <a:gd name="T28" fmla="*/ 0 w 193"/>
                    <a:gd name="T29" fmla="*/ 0 h 194"/>
                    <a:gd name="T30" fmla="*/ 0 w 193"/>
                    <a:gd name="T31" fmla="*/ 0 h 194"/>
                    <a:gd name="T32" fmla="*/ 0 w 193"/>
                    <a:gd name="T33" fmla="*/ 0 h 194"/>
                    <a:gd name="T34" fmla="*/ 0 w 193"/>
                    <a:gd name="T35" fmla="*/ 0 h 194"/>
                    <a:gd name="T36" fmla="*/ 0 w 193"/>
                    <a:gd name="T37" fmla="*/ 0 h 194"/>
                    <a:gd name="T38" fmla="*/ 0 w 193"/>
                    <a:gd name="T39" fmla="*/ 0 h 194"/>
                    <a:gd name="T40" fmla="*/ 0 w 193"/>
                    <a:gd name="T41" fmla="*/ 0 h 194"/>
                    <a:gd name="T42" fmla="*/ 0 w 193"/>
                    <a:gd name="T43" fmla="*/ 0 h 194"/>
                    <a:gd name="T44" fmla="*/ 0 w 193"/>
                    <a:gd name="T45" fmla="*/ 0 h 194"/>
                    <a:gd name="T46" fmla="*/ 0 w 193"/>
                    <a:gd name="T47" fmla="*/ 0 h 194"/>
                    <a:gd name="T48" fmla="*/ 0 w 193"/>
                    <a:gd name="T49" fmla="*/ 0 h 194"/>
                    <a:gd name="T50" fmla="*/ 0 w 193"/>
                    <a:gd name="T51" fmla="*/ 0 h 194"/>
                    <a:gd name="T52" fmla="*/ 0 w 193"/>
                    <a:gd name="T53" fmla="*/ 0 h 194"/>
                    <a:gd name="T54" fmla="*/ 0 w 193"/>
                    <a:gd name="T55" fmla="*/ 0 h 194"/>
                    <a:gd name="T56" fmla="*/ 0 w 193"/>
                    <a:gd name="T57" fmla="*/ 0 h 194"/>
                    <a:gd name="T58" fmla="*/ 0 w 193"/>
                    <a:gd name="T59" fmla="*/ 0 h 194"/>
                    <a:gd name="T60" fmla="*/ 0 w 193"/>
                    <a:gd name="T61" fmla="*/ 0 h 194"/>
                    <a:gd name="T62" fmla="*/ 0 w 193"/>
                    <a:gd name="T63" fmla="*/ 0 h 194"/>
                    <a:gd name="T64" fmla="*/ 0 w 193"/>
                    <a:gd name="T65" fmla="*/ 0 h 1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3"/>
                    <a:gd name="T100" fmla="*/ 0 h 194"/>
                    <a:gd name="T101" fmla="*/ 193 w 193"/>
                    <a:gd name="T102" fmla="*/ 194 h 1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3" h="194">
                      <a:moveTo>
                        <a:pt x="91" y="194"/>
                      </a:moveTo>
                      <a:lnTo>
                        <a:pt x="85" y="194"/>
                      </a:lnTo>
                      <a:lnTo>
                        <a:pt x="72" y="194"/>
                      </a:lnTo>
                      <a:lnTo>
                        <a:pt x="66" y="190"/>
                      </a:lnTo>
                      <a:lnTo>
                        <a:pt x="58" y="190"/>
                      </a:lnTo>
                      <a:lnTo>
                        <a:pt x="49" y="182"/>
                      </a:lnTo>
                      <a:lnTo>
                        <a:pt x="41" y="178"/>
                      </a:lnTo>
                      <a:lnTo>
                        <a:pt x="36" y="171"/>
                      </a:lnTo>
                      <a:lnTo>
                        <a:pt x="26" y="165"/>
                      </a:lnTo>
                      <a:lnTo>
                        <a:pt x="19" y="157"/>
                      </a:lnTo>
                      <a:lnTo>
                        <a:pt x="15" y="154"/>
                      </a:lnTo>
                      <a:lnTo>
                        <a:pt x="9" y="146"/>
                      </a:lnTo>
                      <a:lnTo>
                        <a:pt x="5" y="138"/>
                      </a:lnTo>
                      <a:lnTo>
                        <a:pt x="1" y="125"/>
                      </a:lnTo>
                      <a:lnTo>
                        <a:pt x="1" y="114"/>
                      </a:lnTo>
                      <a:lnTo>
                        <a:pt x="0" y="110"/>
                      </a:lnTo>
                      <a:lnTo>
                        <a:pt x="0" y="99"/>
                      </a:lnTo>
                      <a:lnTo>
                        <a:pt x="0" y="89"/>
                      </a:lnTo>
                      <a:lnTo>
                        <a:pt x="1" y="78"/>
                      </a:lnTo>
                      <a:lnTo>
                        <a:pt x="1" y="66"/>
                      </a:lnTo>
                      <a:lnTo>
                        <a:pt x="9" y="59"/>
                      </a:lnTo>
                      <a:lnTo>
                        <a:pt x="9" y="49"/>
                      </a:lnTo>
                      <a:lnTo>
                        <a:pt x="15" y="42"/>
                      </a:lnTo>
                      <a:lnTo>
                        <a:pt x="22" y="38"/>
                      </a:lnTo>
                      <a:lnTo>
                        <a:pt x="30" y="30"/>
                      </a:lnTo>
                      <a:lnTo>
                        <a:pt x="38" y="23"/>
                      </a:lnTo>
                      <a:lnTo>
                        <a:pt x="45" y="19"/>
                      </a:lnTo>
                      <a:lnTo>
                        <a:pt x="55" y="13"/>
                      </a:lnTo>
                      <a:lnTo>
                        <a:pt x="62" y="5"/>
                      </a:lnTo>
                      <a:lnTo>
                        <a:pt x="72" y="5"/>
                      </a:lnTo>
                      <a:lnTo>
                        <a:pt x="77" y="4"/>
                      </a:lnTo>
                      <a:lnTo>
                        <a:pt x="87" y="0"/>
                      </a:lnTo>
                      <a:lnTo>
                        <a:pt x="100" y="4"/>
                      </a:lnTo>
                      <a:lnTo>
                        <a:pt x="110" y="4"/>
                      </a:lnTo>
                      <a:lnTo>
                        <a:pt x="117" y="5"/>
                      </a:lnTo>
                      <a:lnTo>
                        <a:pt x="127" y="5"/>
                      </a:lnTo>
                      <a:lnTo>
                        <a:pt x="136" y="13"/>
                      </a:lnTo>
                      <a:lnTo>
                        <a:pt x="144" y="17"/>
                      </a:lnTo>
                      <a:lnTo>
                        <a:pt x="153" y="23"/>
                      </a:lnTo>
                      <a:lnTo>
                        <a:pt x="161" y="24"/>
                      </a:lnTo>
                      <a:lnTo>
                        <a:pt x="167" y="32"/>
                      </a:lnTo>
                      <a:lnTo>
                        <a:pt x="172" y="40"/>
                      </a:lnTo>
                      <a:lnTo>
                        <a:pt x="180" y="47"/>
                      </a:lnTo>
                      <a:lnTo>
                        <a:pt x="182" y="57"/>
                      </a:lnTo>
                      <a:lnTo>
                        <a:pt x="186" y="62"/>
                      </a:lnTo>
                      <a:lnTo>
                        <a:pt x="190" y="76"/>
                      </a:lnTo>
                      <a:lnTo>
                        <a:pt x="193" y="83"/>
                      </a:lnTo>
                      <a:lnTo>
                        <a:pt x="193" y="95"/>
                      </a:lnTo>
                      <a:lnTo>
                        <a:pt x="193" y="104"/>
                      </a:lnTo>
                      <a:lnTo>
                        <a:pt x="193" y="112"/>
                      </a:lnTo>
                      <a:lnTo>
                        <a:pt x="193" y="121"/>
                      </a:lnTo>
                      <a:lnTo>
                        <a:pt x="186" y="129"/>
                      </a:lnTo>
                      <a:lnTo>
                        <a:pt x="186" y="140"/>
                      </a:lnTo>
                      <a:lnTo>
                        <a:pt x="180" y="148"/>
                      </a:lnTo>
                      <a:lnTo>
                        <a:pt x="172" y="157"/>
                      </a:lnTo>
                      <a:lnTo>
                        <a:pt x="171" y="165"/>
                      </a:lnTo>
                      <a:lnTo>
                        <a:pt x="163" y="171"/>
                      </a:lnTo>
                      <a:lnTo>
                        <a:pt x="153" y="175"/>
                      </a:lnTo>
                      <a:lnTo>
                        <a:pt x="146" y="182"/>
                      </a:lnTo>
                      <a:lnTo>
                        <a:pt x="136" y="184"/>
                      </a:lnTo>
                      <a:lnTo>
                        <a:pt x="129" y="190"/>
                      </a:lnTo>
                      <a:lnTo>
                        <a:pt x="125" y="190"/>
                      </a:lnTo>
                      <a:lnTo>
                        <a:pt x="110" y="194"/>
                      </a:lnTo>
                      <a:lnTo>
                        <a:pt x="104" y="194"/>
                      </a:lnTo>
                      <a:lnTo>
                        <a:pt x="91" y="194"/>
                      </a:lnTo>
                      <a:close/>
                    </a:path>
                  </a:pathLst>
                </a:custGeom>
                <a:solidFill>
                  <a:schemeClr val="bg1"/>
                </a:solidFill>
                <a:ln w="9525">
                  <a:noFill/>
                  <a:round/>
                  <a:headEnd/>
                  <a:tailEnd/>
                </a:ln>
              </p:spPr>
              <p:txBody>
                <a:bodyPr/>
                <a:lstStyle/>
                <a:p>
                  <a:endParaRPr lang="ru-RU"/>
                </a:p>
              </p:txBody>
            </p:sp>
            <p:sp>
              <p:nvSpPr>
                <p:cNvPr id="3135" name="Freeform 101"/>
                <p:cNvSpPr>
                  <a:spLocks/>
                </p:cNvSpPr>
                <p:nvPr/>
              </p:nvSpPr>
              <p:spPr bwMode="auto">
                <a:xfrm>
                  <a:off x="6499" y="1653"/>
                  <a:ext cx="43" cy="47"/>
                </a:xfrm>
                <a:custGeom>
                  <a:avLst/>
                  <a:gdLst>
                    <a:gd name="T0" fmla="*/ 0 w 574"/>
                    <a:gd name="T1" fmla="*/ 0 h 677"/>
                    <a:gd name="T2" fmla="*/ 0 w 574"/>
                    <a:gd name="T3" fmla="*/ 0 h 677"/>
                    <a:gd name="T4" fmla="*/ 0 w 574"/>
                    <a:gd name="T5" fmla="*/ 0 h 677"/>
                    <a:gd name="T6" fmla="*/ 0 w 574"/>
                    <a:gd name="T7" fmla="*/ 0 h 677"/>
                    <a:gd name="T8" fmla="*/ 0 w 574"/>
                    <a:gd name="T9" fmla="*/ 0 h 677"/>
                    <a:gd name="T10" fmla="*/ 0 w 574"/>
                    <a:gd name="T11" fmla="*/ 0 h 677"/>
                    <a:gd name="T12" fmla="*/ 0 w 574"/>
                    <a:gd name="T13" fmla="*/ 0 h 677"/>
                    <a:gd name="T14" fmla="*/ 0 w 574"/>
                    <a:gd name="T15" fmla="*/ 0 h 677"/>
                    <a:gd name="T16" fmla="*/ 0 w 574"/>
                    <a:gd name="T17" fmla="*/ 0 h 677"/>
                    <a:gd name="T18" fmla="*/ 0 w 574"/>
                    <a:gd name="T19" fmla="*/ 0 h 677"/>
                    <a:gd name="T20" fmla="*/ 0 w 574"/>
                    <a:gd name="T21" fmla="*/ 0 h 677"/>
                    <a:gd name="T22" fmla="*/ 0 w 574"/>
                    <a:gd name="T23" fmla="*/ 0 h 677"/>
                    <a:gd name="T24" fmla="*/ 0 w 574"/>
                    <a:gd name="T25" fmla="*/ 0 h 677"/>
                    <a:gd name="T26" fmla="*/ 0 w 574"/>
                    <a:gd name="T27" fmla="*/ 0 h 677"/>
                    <a:gd name="T28" fmla="*/ 0 w 574"/>
                    <a:gd name="T29" fmla="*/ 0 h 677"/>
                    <a:gd name="T30" fmla="*/ 0 w 574"/>
                    <a:gd name="T31" fmla="*/ 0 h 677"/>
                    <a:gd name="T32" fmla="*/ 0 w 574"/>
                    <a:gd name="T33" fmla="*/ 0 h 677"/>
                    <a:gd name="T34" fmla="*/ 0 w 574"/>
                    <a:gd name="T35" fmla="*/ 0 h 677"/>
                    <a:gd name="T36" fmla="*/ 0 w 574"/>
                    <a:gd name="T37" fmla="*/ 0 h 677"/>
                    <a:gd name="T38" fmla="*/ 0 w 574"/>
                    <a:gd name="T39" fmla="*/ 0 h 677"/>
                    <a:gd name="T40" fmla="*/ 0 w 574"/>
                    <a:gd name="T41" fmla="*/ 0 h 677"/>
                    <a:gd name="T42" fmla="*/ 0 w 574"/>
                    <a:gd name="T43" fmla="*/ 0 h 677"/>
                    <a:gd name="T44" fmla="*/ 0 w 574"/>
                    <a:gd name="T45" fmla="*/ 0 h 677"/>
                    <a:gd name="T46" fmla="*/ 0 w 574"/>
                    <a:gd name="T47" fmla="*/ 0 h 677"/>
                    <a:gd name="T48" fmla="*/ 0 w 574"/>
                    <a:gd name="T49" fmla="*/ 0 h 677"/>
                    <a:gd name="T50" fmla="*/ 0 w 574"/>
                    <a:gd name="T51" fmla="*/ 0 h 677"/>
                    <a:gd name="T52" fmla="*/ 0 w 574"/>
                    <a:gd name="T53" fmla="*/ 0 h 677"/>
                    <a:gd name="T54" fmla="*/ 0 w 574"/>
                    <a:gd name="T55" fmla="*/ 0 h 677"/>
                    <a:gd name="T56" fmla="*/ 0 w 574"/>
                    <a:gd name="T57" fmla="*/ 0 h 677"/>
                    <a:gd name="T58" fmla="*/ 0 w 574"/>
                    <a:gd name="T59" fmla="*/ 0 h 677"/>
                    <a:gd name="T60" fmla="*/ 0 w 574"/>
                    <a:gd name="T61" fmla="*/ 0 h 677"/>
                    <a:gd name="T62" fmla="*/ 0 w 574"/>
                    <a:gd name="T63" fmla="*/ 0 h 677"/>
                    <a:gd name="T64" fmla="*/ 0 w 574"/>
                    <a:gd name="T65" fmla="*/ 0 h 677"/>
                    <a:gd name="T66" fmla="*/ 0 w 574"/>
                    <a:gd name="T67" fmla="*/ 0 h 677"/>
                    <a:gd name="T68" fmla="*/ 0 w 574"/>
                    <a:gd name="T69" fmla="*/ 0 h 677"/>
                    <a:gd name="T70" fmla="*/ 0 w 574"/>
                    <a:gd name="T71" fmla="*/ 0 h 677"/>
                    <a:gd name="T72" fmla="*/ 0 w 574"/>
                    <a:gd name="T73" fmla="*/ 0 h 677"/>
                    <a:gd name="T74" fmla="*/ 0 w 574"/>
                    <a:gd name="T75" fmla="*/ 0 h 677"/>
                    <a:gd name="T76" fmla="*/ 0 w 574"/>
                    <a:gd name="T77" fmla="*/ 0 h 677"/>
                    <a:gd name="T78" fmla="*/ 0 w 574"/>
                    <a:gd name="T79" fmla="*/ 0 h 677"/>
                    <a:gd name="T80" fmla="*/ 0 w 574"/>
                    <a:gd name="T81" fmla="*/ 0 h 677"/>
                    <a:gd name="T82" fmla="*/ 0 w 574"/>
                    <a:gd name="T83" fmla="*/ 0 h 677"/>
                    <a:gd name="T84" fmla="*/ 0 w 574"/>
                    <a:gd name="T85" fmla="*/ 0 h 6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74"/>
                    <a:gd name="T130" fmla="*/ 0 h 677"/>
                    <a:gd name="T131" fmla="*/ 574 w 574"/>
                    <a:gd name="T132" fmla="*/ 677 h 67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74" h="677">
                      <a:moveTo>
                        <a:pt x="0" y="565"/>
                      </a:moveTo>
                      <a:lnTo>
                        <a:pt x="0" y="571"/>
                      </a:lnTo>
                      <a:lnTo>
                        <a:pt x="8" y="576"/>
                      </a:lnTo>
                      <a:lnTo>
                        <a:pt x="14" y="584"/>
                      </a:lnTo>
                      <a:lnTo>
                        <a:pt x="18" y="593"/>
                      </a:lnTo>
                      <a:lnTo>
                        <a:pt x="27" y="601"/>
                      </a:lnTo>
                      <a:lnTo>
                        <a:pt x="33" y="614"/>
                      </a:lnTo>
                      <a:lnTo>
                        <a:pt x="40" y="626"/>
                      </a:lnTo>
                      <a:lnTo>
                        <a:pt x="50" y="637"/>
                      </a:lnTo>
                      <a:lnTo>
                        <a:pt x="61" y="645"/>
                      </a:lnTo>
                      <a:lnTo>
                        <a:pt x="69" y="656"/>
                      </a:lnTo>
                      <a:lnTo>
                        <a:pt x="84" y="664"/>
                      </a:lnTo>
                      <a:lnTo>
                        <a:pt x="90" y="669"/>
                      </a:lnTo>
                      <a:lnTo>
                        <a:pt x="99" y="677"/>
                      </a:lnTo>
                      <a:lnTo>
                        <a:pt x="109" y="677"/>
                      </a:lnTo>
                      <a:lnTo>
                        <a:pt x="120" y="677"/>
                      </a:lnTo>
                      <a:lnTo>
                        <a:pt x="124" y="673"/>
                      </a:lnTo>
                      <a:lnTo>
                        <a:pt x="133" y="664"/>
                      </a:lnTo>
                      <a:lnTo>
                        <a:pt x="139" y="656"/>
                      </a:lnTo>
                      <a:lnTo>
                        <a:pt x="152" y="645"/>
                      </a:lnTo>
                      <a:lnTo>
                        <a:pt x="160" y="637"/>
                      </a:lnTo>
                      <a:lnTo>
                        <a:pt x="166" y="626"/>
                      </a:lnTo>
                      <a:lnTo>
                        <a:pt x="173" y="620"/>
                      </a:lnTo>
                      <a:lnTo>
                        <a:pt x="179" y="609"/>
                      </a:lnTo>
                      <a:lnTo>
                        <a:pt x="185" y="601"/>
                      </a:lnTo>
                      <a:lnTo>
                        <a:pt x="196" y="590"/>
                      </a:lnTo>
                      <a:lnTo>
                        <a:pt x="202" y="580"/>
                      </a:lnTo>
                      <a:lnTo>
                        <a:pt x="211" y="571"/>
                      </a:lnTo>
                      <a:lnTo>
                        <a:pt x="219" y="557"/>
                      </a:lnTo>
                      <a:lnTo>
                        <a:pt x="229" y="544"/>
                      </a:lnTo>
                      <a:lnTo>
                        <a:pt x="236" y="529"/>
                      </a:lnTo>
                      <a:lnTo>
                        <a:pt x="246" y="521"/>
                      </a:lnTo>
                      <a:lnTo>
                        <a:pt x="255" y="508"/>
                      </a:lnTo>
                      <a:lnTo>
                        <a:pt x="265" y="493"/>
                      </a:lnTo>
                      <a:lnTo>
                        <a:pt x="276" y="481"/>
                      </a:lnTo>
                      <a:lnTo>
                        <a:pt x="284" y="468"/>
                      </a:lnTo>
                      <a:lnTo>
                        <a:pt x="295" y="455"/>
                      </a:lnTo>
                      <a:lnTo>
                        <a:pt x="305" y="441"/>
                      </a:lnTo>
                      <a:lnTo>
                        <a:pt x="318" y="424"/>
                      </a:lnTo>
                      <a:lnTo>
                        <a:pt x="327" y="413"/>
                      </a:lnTo>
                      <a:lnTo>
                        <a:pt x="337" y="394"/>
                      </a:lnTo>
                      <a:lnTo>
                        <a:pt x="346" y="379"/>
                      </a:lnTo>
                      <a:lnTo>
                        <a:pt x="358" y="363"/>
                      </a:lnTo>
                      <a:lnTo>
                        <a:pt x="369" y="350"/>
                      </a:lnTo>
                      <a:lnTo>
                        <a:pt x="377" y="335"/>
                      </a:lnTo>
                      <a:lnTo>
                        <a:pt x="390" y="322"/>
                      </a:lnTo>
                      <a:lnTo>
                        <a:pt x="400" y="301"/>
                      </a:lnTo>
                      <a:lnTo>
                        <a:pt x="407" y="293"/>
                      </a:lnTo>
                      <a:lnTo>
                        <a:pt x="417" y="276"/>
                      </a:lnTo>
                      <a:lnTo>
                        <a:pt x="426" y="259"/>
                      </a:lnTo>
                      <a:lnTo>
                        <a:pt x="438" y="246"/>
                      </a:lnTo>
                      <a:lnTo>
                        <a:pt x="443" y="232"/>
                      </a:lnTo>
                      <a:lnTo>
                        <a:pt x="457" y="217"/>
                      </a:lnTo>
                      <a:lnTo>
                        <a:pt x="462" y="204"/>
                      </a:lnTo>
                      <a:lnTo>
                        <a:pt x="474" y="190"/>
                      </a:lnTo>
                      <a:lnTo>
                        <a:pt x="483" y="177"/>
                      </a:lnTo>
                      <a:lnTo>
                        <a:pt x="489" y="164"/>
                      </a:lnTo>
                      <a:lnTo>
                        <a:pt x="497" y="149"/>
                      </a:lnTo>
                      <a:lnTo>
                        <a:pt x="506" y="141"/>
                      </a:lnTo>
                      <a:lnTo>
                        <a:pt x="512" y="128"/>
                      </a:lnTo>
                      <a:lnTo>
                        <a:pt x="519" y="114"/>
                      </a:lnTo>
                      <a:lnTo>
                        <a:pt x="527" y="101"/>
                      </a:lnTo>
                      <a:lnTo>
                        <a:pt x="533" y="90"/>
                      </a:lnTo>
                      <a:lnTo>
                        <a:pt x="540" y="80"/>
                      </a:lnTo>
                      <a:lnTo>
                        <a:pt x="546" y="71"/>
                      </a:lnTo>
                      <a:lnTo>
                        <a:pt x="548" y="61"/>
                      </a:lnTo>
                      <a:lnTo>
                        <a:pt x="554" y="50"/>
                      </a:lnTo>
                      <a:lnTo>
                        <a:pt x="559" y="44"/>
                      </a:lnTo>
                      <a:lnTo>
                        <a:pt x="563" y="36"/>
                      </a:lnTo>
                      <a:lnTo>
                        <a:pt x="565" y="31"/>
                      </a:lnTo>
                      <a:lnTo>
                        <a:pt x="565" y="25"/>
                      </a:lnTo>
                      <a:lnTo>
                        <a:pt x="569" y="17"/>
                      </a:lnTo>
                      <a:lnTo>
                        <a:pt x="573" y="12"/>
                      </a:lnTo>
                      <a:lnTo>
                        <a:pt x="574" y="6"/>
                      </a:lnTo>
                      <a:lnTo>
                        <a:pt x="573" y="0"/>
                      </a:lnTo>
                      <a:lnTo>
                        <a:pt x="565" y="0"/>
                      </a:lnTo>
                      <a:lnTo>
                        <a:pt x="559" y="8"/>
                      </a:lnTo>
                      <a:lnTo>
                        <a:pt x="548" y="14"/>
                      </a:lnTo>
                      <a:lnTo>
                        <a:pt x="542" y="17"/>
                      </a:lnTo>
                      <a:lnTo>
                        <a:pt x="533" y="25"/>
                      </a:lnTo>
                      <a:lnTo>
                        <a:pt x="527" y="31"/>
                      </a:lnTo>
                      <a:lnTo>
                        <a:pt x="519" y="36"/>
                      </a:lnTo>
                      <a:lnTo>
                        <a:pt x="506" y="44"/>
                      </a:lnTo>
                      <a:lnTo>
                        <a:pt x="500" y="54"/>
                      </a:lnTo>
                      <a:lnTo>
                        <a:pt x="489" y="61"/>
                      </a:lnTo>
                      <a:lnTo>
                        <a:pt x="483" y="74"/>
                      </a:lnTo>
                      <a:lnTo>
                        <a:pt x="468" y="80"/>
                      </a:lnTo>
                      <a:lnTo>
                        <a:pt x="460" y="94"/>
                      </a:lnTo>
                      <a:lnTo>
                        <a:pt x="451" y="105"/>
                      </a:lnTo>
                      <a:lnTo>
                        <a:pt x="438" y="114"/>
                      </a:lnTo>
                      <a:lnTo>
                        <a:pt x="424" y="128"/>
                      </a:lnTo>
                      <a:lnTo>
                        <a:pt x="411" y="137"/>
                      </a:lnTo>
                      <a:lnTo>
                        <a:pt x="400" y="147"/>
                      </a:lnTo>
                      <a:lnTo>
                        <a:pt x="390" y="160"/>
                      </a:lnTo>
                      <a:lnTo>
                        <a:pt x="375" y="173"/>
                      </a:lnTo>
                      <a:lnTo>
                        <a:pt x="362" y="190"/>
                      </a:lnTo>
                      <a:lnTo>
                        <a:pt x="346" y="200"/>
                      </a:lnTo>
                      <a:lnTo>
                        <a:pt x="337" y="213"/>
                      </a:lnTo>
                      <a:lnTo>
                        <a:pt x="325" y="227"/>
                      </a:lnTo>
                      <a:lnTo>
                        <a:pt x="310" y="240"/>
                      </a:lnTo>
                      <a:lnTo>
                        <a:pt x="297" y="257"/>
                      </a:lnTo>
                      <a:lnTo>
                        <a:pt x="284" y="270"/>
                      </a:lnTo>
                      <a:lnTo>
                        <a:pt x="272" y="282"/>
                      </a:lnTo>
                      <a:lnTo>
                        <a:pt x="255" y="297"/>
                      </a:lnTo>
                      <a:lnTo>
                        <a:pt x="240" y="308"/>
                      </a:lnTo>
                      <a:lnTo>
                        <a:pt x="229" y="322"/>
                      </a:lnTo>
                      <a:lnTo>
                        <a:pt x="215" y="335"/>
                      </a:lnTo>
                      <a:lnTo>
                        <a:pt x="204" y="350"/>
                      </a:lnTo>
                      <a:lnTo>
                        <a:pt x="192" y="361"/>
                      </a:lnTo>
                      <a:lnTo>
                        <a:pt x="179" y="377"/>
                      </a:lnTo>
                      <a:lnTo>
                        <a:pt x="166" y="386"/>
                      </a:lnTo>
                      <a:lnTo>
                        <a:pt x="152" y="398"/>
                      </a:lnTo>
                      <a:lnTo>
                        <a:pt x="143" y="413"/>
                      </a:lnTo>
                      <a:lnTo>
                        <a:pt x="133" y="424"/>
                      </a:lnTo>
                      <a:lnTo>
                        <a:pt x="120" y="434"/>
                      </a:lnTo>
                      <a:lnTo>
                        <a:pt x="109" y="449"/>
                      </a:lnTo>
                      <a:lnTo>
                        <a:pt x="99" y="460"/>
                      </a:lnTo>
                      <a:lnTo>
                        <a:pt x="90" y="472"/>
                      </a:lnTo>
                      <a:lnTo>
                        <a:pt x="76" y="481"/>
                      </a:lnTo>
                      <a:lnTo>
                        <a:pt x="69" y="491"/>
                      </a:lnTo>
                      <a:lnTo>
                        <a:pt x="61" y="496"/>
                      </a:lnTo>
                      <a:lnTo>
                        <a:pt x="54" y="510"/>
                      </a:lnTo>
                      <a:lnTo>
                        <a:pt x="44" y="517"/>
                      </a:lnTo>
                      <a:lnTo>
                        <a:pt x="37" y="523"/>
                      </a:lnTo>
                      <a:lnTo>
                        <a:pt x="29" y="529"/>
                      </a:lnTo>
                      <a:lnTo>
                        <a:pt x="27" y="536"/>
                      </a:lnTo>
                      <a:lnTo>
                        <a:pt x="14" y="550"/>
                      </a:lnTo>
                      <a:lnTo>
                        <a:pt x="8" y="557"/>
                      </a:lnTo>
                      <a:lnTo>
                        <a:pt x="0" y="565"/>
                      </a:lnTo>
                      <a:close/>
                    </a:path>
                  </a:pathLst>
                </a:custGeom>
                <a:solidFill>
                  <a:schemeClr val="bg1"/>
                </a:solidFill>
                <a:ln w="9525">
                  <a:noFill/>
                  <a:round/>
                  <a:headEnd/>
                  <a:tailEnd/>
                </a:ln>
              </p:spPr>
              <p:txBody>
                <a:bodyPr/>
                <a:lstStyle/>
                <a:p>
                  <a:endParaRPr lang="ru-RU"/>
                </a:p>
              </p:txBody>
            </p:sp>
            <p:sp>
              <p:nvSpPr>
                <p:cNvPr id="3136" name="Freeform 102"/>
                <p:cNvSpPr>
                  <a:spLocks/>
                </p:cNvSpPr>
                <p:nvPr/>
              </p:nvSpPr>
              <p:spPr bwMode="auto">
                <a:xfrm>
                  <a:off x="6499" y="1718"/>
                  <a:ext cx="21" cy="37"/>
                </a:xfrm>
                <a:custGeom>
                  <a:avLst/>
                  <a:gdLst>
                    <a:gd name="T0" fmla="*/ 0 w 291"/>
                    <a:gd name="T1" fmla="*/ 0 h 524"/>
                    <a:gd name="T2" fmla="*/ 0 w 291"/>
                    <a:gd name="T3" fmla="*/ 0 h 524"/>
                    <a:gd name="T4" fmla="*/ 0 w 291"/>
                    <a:gd name="T5" fmla="*/ 0 h 524"/>
                    <a:gd name="T6" fmla="*/ 0 w 291"/>
                    <a:gd name="T7" fmla="*/ 0 h 524"/>
                    <a:gd name="T8" fmla="*/ 0 w 291"/>
                    <a:gd name="T9" fmla="*/ 0 h 524"/>
                    <a:gd name="T10" fmla="*/ 0 w 291"/>
                    <a:gd name="T11" fmla="*/ 0 h 524"/>
                    <a:gd name="T12" fmla="*/ 0 w 291"/>
                    <a:gd name="T13" fmla="*/ 0 h 524"/>
                    <a:gd name="T14" fmla="*/ 0 w 291"/>
                    <a:gd name="T15" fmla="*/ 0 h 524"/>
                    <a:gd name="T16" fmla="*/ 0 w 291"/>
                    <a:gd name="T17" fmla="*/ 0 h 524"/>
                    <a:gd name="T18" fmla="*/ 0 w 291"/>
                    <a:gd name="T19" fmla="*/ 0 h 524"/>
                    <a:gd name="T20" fmla="*/ 0 w 291"/>
                    <a:gd name="T21" fmla="*/ 0 h 524"/>
                    <a:gd name="T22" fmla="*/ 0 w 291"/>
                    <a:gd name="T23" fmla="*/ 0 h 524"/>
                    <a:gd name="T24" fmla="*/ 0 w 291"/>
                    <a:gd name="T25" fmla="*/ 0 h 524"/>
                    <a:gd name="T26" fmla="*/ 0 w 291"/>
                    <a:gd name="T27" fmla="*/ 0 h 524"/>
                    <a:gd name="T28" fmla="*/ 0 w 291"/>
                    <a:gd name="T29" fmla="*/ 0 h 524"/>
                    <a:gd name="T30" fmla="*/ 0 w 291"/>
                    <a:gd name="T31" fmla="*/ 0 h 524"/>
                    <a:gd name="T32" fmla="*/ 0 w 291"/>
                    <a:gd name="T33" fmla="*/ 0 h 524"/>
                    <a:gd name="T34" fmla="*/ 0 w 291"/>
                    <a:gd name="T35" fmla="*/ 0 h 524"/>
                    <a:gd name="T36" fmla="*/ 0 w 291"/>
                    <a:gd name="T37" fmla="*/ 0 h 524"/>
                    <a:gd name="T38" fmla="*/ 0 w 291"/>
                    <a:gd name="T39" fmla="*/ 0 h 524"/>
                    <a:gd name="T40" fmla="*/ 0 w 291"/>
                    <a:gd name="T41" fmla="*/ 0 h 524"/>
                    <a:gd name="T42" fmla="*/ 0 w 291"/>
                    <a:gd name="T43" fmla="*/ 0 h 524"/>
                    <a:gd name="T44" fmla="*/ 0 w 291"/>
                    <a:gd name="T45" fmla="*/ 0 h 524"/>
                    <a:gd name="T46" fmla="*/ 0 w 291"/>
                    <a:gd name="T47" fmla="*/ 0 h 524"/>
                    <a:gd name="T48" fmla="*/ 0 w 291"/>
                    <a:gd name="T49" fmla="*/ 0 h 524"/>
                    <a:gd name="T50" fmla="*/ 0 w 291"/>
                    <a:gd name="T51" fmla="*/ 0 h 524"/>
                    <a:gd name="T52" fmla="*/ 0 w 291"/>
                    <a:gd name="T53" fmla="*/ 0 h 524"/>
                    <a:gd name="T54" fmla="*/ 0 w 291"/>
                    <a:gd name="T55" fmla="*/ 0 h 524"/>
                    <a:gd name="T56" fmla="*/ 0 w 291"/>
                    <a:gd name="T57" fmla="*/ 0 h 524"/>
                    <a:gd name="T58" fmla="*/ 0 w 291"/>
                    <a:gd name="T59" fmla="*/ 0 h 524"/>
                    <a:gd name="T60" fmla="*/ 0 w 291"/>
                    <a:gd name="T61" fmla="*/ 0 h 524"/>
                    <a:gd name="T62" fmla="*/ 0 w 291"/>
                    <a:gd name="T63" fmla="*/ 0 h 524"/>
                    <a:gd name="T64" fmla="*/ 0 w 291"/>
                    <a:gd name="T65" fmla="*/ 0 h 524"/>
                    <a:gd name="T66" fmla="*/ 0 w 291"/>
                    <a:gd name="T67" fmla="*/ 0 h 524"/>
                    <a:gd name="T68" fmla="*/ 0 w 291"/>
                    <a:gd name="T69" fmla="*/ 0 h 524"/>
                    <a:gd name="T70" fmla="*/ 0 w 291"/>
                    <a:gd name="T71" fmla="*/ 0 h 524"/>
                    <a:gd name="T72" fmla="*/ 0 w 291"/>
                    <a:gd name="T73" fmla="*/ 0 h 524"/>
                    <a:gd name="T74" fmla="*/ 0 w 291"/>
                    <a:gd name="T75" fmla="*/ 0 h 524"/>
                    <a:gd name="T76" fmla="*/ 0 w 291"/>
                    <a:gd name="T77" fmla="*/ 0 h 524"/>
                    <a:gd name="T78" fmla="*/ 0 w 291"/>
                    <a:gd name="T79" fmla="*/ 0 h 524"/>
                    <a:gd name="T80" fmla="*/ 0 w 291"/>
                    <a:gd name="T81" fmla="*/ 0 h 524"/>
                    <a:gd name="T82" fmla="*/ 0 w 291"/>
                    <a:gd name="T83" fmla="*/ 0 h 524"/>
                    <a:gd name="T84" fmla="*/ 0 w 291"/>
                    <a:gd name="T85" fmla="*/ 0 h 524"/>
                    <a:gd name="T86" fmla="*/ 0 w 291"/>
                    <a:gd name="T87" fmla="*/ 0 h 524"/>
                    <a:gd name="T88" fmla="*/ 0 w 291"/>
                    <a:gd name="T89" fmla="*/ 0 h 524"/>
                    <a:gd name="T90" fmla="*/ 0 w 291"/>
                    <a:gd name="T91" fmla="*/ 0 h 524"/>
                    <a:gd name="T92" fmla="*/ 0 w 291"/>
                    <a:gd name="T93" fmla="*/ 0 h 524"/>
                    <a:gd name="T94" fmla="*/ 0 w 291"/>
                    <a:gd name="T95" fmla="*/ 0 h 524"/>
                    <a:gd name="T96" fmla="*/ 0 w 291"/>
                    <a:gd name="T97" fmla="*/ 0 h 524"/>
                    <a:gd name="T98" fmla="*/ 0 w 291"/>
                    <a:gd name="T99" fmla="*/ 0 h 524"/>
                    <a:gd name="T100" fmla="*/ 0 w 291"/>
                    <a:gd name="T101" fmla="*/ 0 h 524"/>
                    <a:gd name="T102" fmla="*/ 0 w 291"/>
                    <a:gd name="T103" fmla="*/ 0 h 524"/>
                    <a:gd name="T104" fmla="*/ 0 w 291"/>
                    <a:gd name="T105" fmla="*/ 0 h 524"/>
                    <a:gd name="T106" fmla="*/ 0 w 291"/>
                    <a:gd name="T107" fmla="*/ 0 h 524"/>
                    <a:gd name="T108" fmla="*/ 0 w 291"/>
                    <a:gd name="T109" fmla="*/ 0 h 524"/>
                    <a:gd name="T110" fmla="*/ 0 w 291"/>
                    <a:gd name="T111" fmla="*/ 0 h 524"/>
                    <a:gd name="T112" fmla="*/ 0 w 291"/>
                    <a:gd name="T113" fmla="*/ 0 h 524"/>
                    <a:gd name="T114" fmla="*/ 0 w 291"/>
                    <a:gd name="T115" fmla="*/ 0 h 524"/>
                    <a:gd name="T116" fmla="*/ 0 w 291"/>
                    <a:gd name="T117" fmla="*/ 0 h 524"/>
                    <a:gd name="T118" fmla="*/ 0 w 291"/>
                    <a:gd name="T119" fmla="*/ 0 h 524"/>
                    <a:gd name="T120" fmla="*/ 0 w 291"/>
                    <a:gd name="T121" fmla="*/ 0 h 524"/>
                    <a:gd name="T122" fmla="*/ 0 w 291"/>
                    <a:gd name="T123" fmla="*/ 0 h 524"/>
                    <a:gd name="T124" fmla="*/ 0 w 291"/>
                    <a:gd name="T125" fmla="*/ 0 h 52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91"/>
                    <a:gd name="T190" fmla="*/ 0 h 524"/>
                    <a:gd name="T191" fmla="*/ 291 w 291"/>
                    <a:gd name="T192" fmla="*/ 524 h 52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91" h="524">
                      <a:moveTo>
                        <a:pt x="140" y="9"/>
                      </a:moveTo>
                      <a:lnTo>
                        <a:pt x="133" y="9"/>
                      </a:lnTo>
                      <a:lnTo>
                        <a:pt x="131" y="5"/>
                      </a:lnTo>
                      <a:lnTo>
                        <a:pt x="123" y="5"/>
                      </a:lnTo>
                      <a:lnTo>
                        <a:pt x="116" y="2"/>
                      </a:lnTo>
                      <a:lnTo>
                        <a:pt x="104" y="0"/>
                      </a:lnTo>
                      <a:lnTo>
                        <a:pt x="93" y="0"/>
                      </a:lnTo>
                      <a:lnTo>
                        <a:pt x="80" y="0"/>
                      </a:lnTo>
                      <a:lnTo>
                        <a:pt x="68" y="0"/>
                      </a:lnTo>
                      <a:lnTo>
                        <a:pt x="55" y="0"/>
                      </a:lnTo>
                      <a:lnTo>
                        <a:pt x="44" y="2"/>
                      </a:lnTo>
                      <a:lnTo>
                        <a:pt x="34" y="5"/>
                      </a:lnTo>
                      <a:lnTo>
                        <a:pt x="25" y="13"/>
                      </a:lnTo>
                      <a:lnTo>
                        <a:pt x="15" y="21"/>
                      </a:lnTo>
                      <a:lnTo>
                        <a:pt x="7" y="36"/>
                      </a:lnTo>
                      <a:lnTo>
                        <a:pt x="6" y="38"/>
                      </a:lnTo>
                      <a:lnTo>
                        <a:pt x="0" y="49"/>
                      </a:lnTo>
                      <a:lnTo>
                        <a:pt x="0" y="55"/>
                      </a:lnTo>
                      <a:lnTo>
                        <a:pt x="0" y="62"/>
                      </a:lnTo>
                      <a:lnTo>
                        <a:pt x="0" y="72"/>
                      </a:lnTo>
                      <a:lnTo>
                        <a:pt x="6" y="83"/>
                      </a:lnTo>
                      <a:lnTo>
                        <a:pt x="6" y="91"/>
                      </a:lnTo>
                      <a:lnTo>
                        <a:pt x="7" y="99"/>
                      </a:lnTo>
                      <a:lnTo>
                        <a:pt x="7" y="104"/>
                      </a:lnTo>
                      <a:lnTo>
                        <a:pt x="15" y="112"/>
                      </a:lnTo>
                      <a:lnTo>
                        <a:pt x="15" y="118"/>
                      </a:lnTo>
                      <a:lnTo>
                        <a:pt x="15" y="125"/>
                      </a:lnTo>
                      <a:lnTo>
                        <a:pt x="21" y="131"/>
                      </a:lnTo>
                      <a:lnTo>
                        <a:pt x="25" y="144"/>
                      </a:lnTo>
                      <a:lnTo>
                        <a:pt x="26" y="152"/>
                      </a:lnTo>
                      <a:lnTo>
                        <a:pt x="32" y="161"/>
                      </a:lnTo>
                      <a:lnTo>
                        <a:pt x="34" y="169"/>
                      </a:lnTo>
                      <a:lnTo>
                        <a:pt x="40" y="180"/>
                      </a:lnTo>
                      <a:lnTo>
                        <a:pt x="40" y="188"/>
                      </a:lnTo>
                      <a:lnTo>
                        <a:pt x="47" y="197"/>
                      </a:lnTo>
                      <a:lnTo>
                        <a:pt x="51" y="211"/>
                      </a:lnTo>
                      <a:lnTo>
                        <a:pt x="55" y="216"/>
                      </a:lnTo>
                      <a:lnTo>
                        <a:pt x="61" y="230"/>
                      </a:lnTo>
                      <a:lnTo>
                        <a:pt x="63" y="235"/>
                      </a:lnTo>
                      <a:lnTo>
                        <a:pt x="70" y="249"/>
                      </a:lnTo>
                      <a:lnTo>
                        <a:pt x="76" y="260"/>
                      </a:lnTo>
                      <a:lnTo>
                        <a:pt x="80" y="270"/>
                      </a:lnTo>
                      <a:lnTo>
                        <a:pt x="87" y="279"/>
                      </a:lnTo>
                      <a:lnTo>
                        <a:pt x="91" y="289"/>
                      </a:lnTo>
                      <a:lnTo>
                        <a:pt x="97" y="300"/>
                      </a:lnTo>
                      <a:lnTo>
                        <a:pt x="104" y="310"/>
                      </a:lnTo>
                      <a:lnTo>
                        <a:pt x="112" y="321"/>
                      </a:lnTo>
                      <a:lnTo>
                        <a:pt x="116" y="332"/>
                      </a:lnTo>
                      <a:lnTo>
                        <a:pt x="123" y="346"/>
                      </a:lnTo>
                      <a:lnTo>
                        <a:pt x="127" y="353"/>
                      </a:lnTo>
                      <a:lnTo>
                        <a:pt x="133" y="365"/>
                      </a:lnTo>
                      <a:lnTo>
                        <a:pt x="140" y="372"/>
                      </a:lnTo>
                      <a:lnTo>
                        <a:pt x="146" y="382"/>
                      </a:lnTo>
                      <a:lnTo>
                        <a:pt x="150" y="389"/>
                      </a:lnTo>
                      <a:lnTo>
                        <a:pt x="159" y="401"/>
                      </a:lnTo>
                      <a:lnTo>
                        <a:pt x="163" y="408"/>
                      </a:lnTo>
                      <a:lnTo>
                        <a:pt x="169" y="420"/>
                      </a:lnTo>
                      <a:lnTo>
                        <a:pt x="173" y="429"/>
                      </a:lnTo>
                      <a:lnTo>
                        <a:pt x="180" y="431"/>
                      </a:lnTo>
                      <a:lnTo>
                        <a:pt x="186" y="443"/>
                      </a:lnTo>
                      <a:lnTo>
                        <a:pt x="192" y="452"/>
                      </a:lnTo>
                      <a:lnTo>
                        <a:pt x="199" y="458"/>
                      </a:lnTo>
                      <a:lnTo>
                        <a:pt x="203" y="465"/>
                      </a:lnTo>
                      <a:lnTo>
                        <a:pt x="209" y="475"/>
                      </a:lnTo>
                      <a:lnTo>
                        <a:pt x="217" y="481"/>
                      </a:lnTo>
                      <a:lnTo>
                        <a:pt x="226" y="492"/>
                      </a:lnTo>
                      <a:lnTo>
                        <a:pt x="236" y="500"/>
                      </a:lnTo>
                      <a:lnTo>
                        <a:pt x="247" y="511"/>
                      </a:lnTo>
                      <a:lnTo>
                        <a:pt x="255" y="515"/>
                      </a:lnTo>
                      <a:lnTo>
                        <a:pt x="262" y="522"/>
                      </a:lnTo>
                      <a:lnTo>
                        <a:pt x="272" y="524"/>
                      </a:lnTo>
                      <a:lnTo>
                        <a:pt x="279" y="524"/>
                      </a:lnTo>
                      <a:lnTo>
                        <a:pt x="285" y="524"/>
                      </a:lnTo>
                      <a:lnTo>
                        <a:pt x="285" y="515"/>
                      </a:lnTo>
                      <a:lnTo>
                        <a:pt x="291" y="507"/>
                      </a:lnTo>
                      <a:lnTo>
                        <a:pt x="291" y="498"/>
                      </a:lnTo>
                      <a:lnTo>
                        <a:pt x="291" y="488"/>
                      </a:lnTo>
                      <a:lnTo>
                        <a:pt x="291" y="481"/>
                      </a:lnTo>
                      <a:lnTo>
                        <a:pt x="291" y="475"/>
                      </a:lnTo>
                      <a:lnTo>
                        <a:pt x="291" y="465"/>
                      </a:lnTo>
                      <a:lnTo>
                        <a:pt x="291" y="458"/>
                      </a:lnTo>
                      <a:lnTo>
                        <a:pt x="289" y="448"/>
                      </a:lnTo>
                      <a:lnTo>
                        <a:pt x="285" y="439"/>
                      </a:lnTo>
                      <a:lnTo>
                        <a:pt x="285" y="431"/>
                      </a:lnTo>
                      <a:lnTo>
                        <a:pt x="285" y="425"/>
                      </a:lnTo>
                      <a:lnTo>
                        <a:pt x="283" y="416"/>
                      </a:lnTo>
                      <a:lnTo>
                        <a:pt x="279" y="401"/>
                      </a:lnTo>
                      <a:lnTo>
                        <a:pt x="279" y="393"/>
                      </a:lnTo>
                      <a:lnTo>
                        <a:pt x="275" y="382"/>
                      </a:lnTo>
                      <a:lnTo>
                        <a:pt x="272" y="372"/>
                      </a:lnTo>
                      <a:lnTo>
                        <a:pt x="268" y="365"/>
                      </a:lnTo>
                      <a:lnTo>
                        <a:pt x="262" y="349"/>
                      </a:lnTo>
                      <a:lnTo>
                        <a:pt x="262" y="342"/>
                      </a:lnTo>
                      <a:lnTo>
                        <a:pt x="255" y="327"/>
                      </a:lnTo>
                      <a:lnTo>
                        <a:pt x="253" y="315"/>
                      </a:lnTo>
                      <a:lnTo>
                        <a:pt x="247" y="306"/>
                      </a:lnTo>
                      <a:lnTo>
                        <a:pt x="247" y="292"/>
                      </a:lnTo>
                      <a:lnTo>
                        <a:pt x="243" y="285"/>
                      </a:lnTo>
                      <a:lnTo>
                        <a:pt x="239" y="273"/>
                      </a:lnTo>
                      <a:lnTo>
                        <a:pt x="236" y="260"/>
                      </a:lnTo>
                      <a:lnTo>
                        <a:pt x="232" y="249"/>
                      </a:lnTo>
                      <a:lnTo>
                        <a:pt x="228" y="235"/>
                      </a:lnTo>
                      <a:lnTo>
                        <a:pt x="222" y="228"/>
                      </a:lnTo>
                      <a:lnTo>
                        <a:pt x="217" y="213"/>
                      </a:lnTo>
                      <a:lnTo>
                        <a:pt x="217" y="205"/>
                      </a:lnTo>
                      <a:lnTo>
                        <a:pt x="209" y="194"/>
                      </a:lnTo>
                      <a:lnTo>
                        <a:pt x="203" y="180"/>
                      </a:lnTo>
                      <a:lnTo>
                        <a:pt x="203" y="171"/>
                      </a:lnTo>
                      <a:lnTo>
                        <a:pt x="196" y="161"/>
                      </a:lnTo>
                      <a:lnTo>
                        <a:pt x="192" y="148"/>
                      </a:lnTo>
                      <a:lnTo>
                        <a:pt x="190" y="137"/>
                      </a:lnTo>
                      <a:lnTo>
                        <a:pt x="182" y="127"/>
                      </a:lnTo>
                      <a:lnTo>
                        <a:pt x="180" y="118"/>
                      </a:lnTo>
                      <a:lnTo>
                        <a:pt x="175" y="108"/>
                      </a:lnTo>
                      <a:lnTo>
                        <a:pt x="173" y="99"/>
                      </a:lnTo>
                      <a:lnTo>
                        <a:pt x="169" y="91"/>
                      </a:lnTo>
                      <a:lnTo>
                        <a:pt x="167" y="83"/>
                      </a:lnTo>
                      <a:lnTo>
                        <a:pt x="163" y="76"/>
                      </a:lnTo>
                      <a:lnTo>
                        <a:pt x="159" y="64"/>
                      </a:lnTo>
                      <a:lnTo>
                        <a:pt x="156" y="57"/>
                      </a:lnTo>
                      <a:lnTo>
                        <a:pt x="154" y="51"/>
                      </a:lnTo>
                      <a:lnTo>
                        <a:pt x="146" y="38"/>
                      </a:lnTo>
                      <a:lnTo>
                        <a:pt x="146" y="28"/>
                      </a:lnTo>
                      <a:lnTo>
                        <a:pt x="140" y="21"/>
                      </a:lnTo>
                      <a:lnTo>
                        <a:pt x="140" y="13"/>
                      </a:lnTo>
                      <a:lnTo>
                        <a:pt x="140" y="9"/>
                      </a:lnTo>
                      <a:close/>
                    </a:path>
                  </a:pathLst>
                </a:custGeom>
                <a:solidFill>
                  <a:schemeClr val="bg1"/>
                </a:solidFill>
                <a:ln w="9525">
                  <a:noFill/>
                  <a:round/>
                  <a:headEnd/>
                  <a:tailEnd/>
                </a:ln>
              </p:spPr>
              <p:txBody>
                <a:bodyPr/>
                <a:lstStyle/>
                <a:p>
                  <a:endParaRPr lang="ru-RU"/>
                </a:p>
              </p:txBody>
            </p:sp>
          </p:grpSp>
          <p:sp>
            <p:nvSpPr>
              <p:cNvPr id="3126" name="Text Box 103"/>
              <p:cNvSpPr txBox="1">
                <a:spLocks noChangeArrowheads="1"/>
              </p:cNvSpPr>
              <p:nvPr/>
            </p:nvSpPr>
            <p:spPr bwMode="auto">
              <a:xfrm>
                <a:off x="3024" y="3576"/>
                <a:ext cx="660" cy="154"/>
              </a:xfrm>
              <a:prstGeom prst="rect">
                <a:avLst/>
              </a:prstGeom>
              <a:noFill/>
              <a:ln w="9525">
                <a:noFill/>
                <a:miter lim="800000"/>
                <a:headEnd/>
                <a:tailEnd/>
              </a:ln>
            </p:spPr>
            <p:txBody>
              <a:bodyPr wrap="none">
                <a:spAutoFit/>
              </a:bodyPr>
              <a:lstStyle/>
              <a:p>
                <a:pPr eaLnBrk="0" hangingPunct="0"/>
                <a:r>
                  <a:rPr lang="en-US" sz="1000" b="1">
                    <a:latin typeface="Times" pitchFamily="18" charset="0"/>
                  </a:rPr>
                  <a:t>CT Time server</a:t>
                </a:r>
              </a:p>
            </p:txBody>
          </p:sp>
        </p:grpSp>
      </p:grpSp>
      <p:sp>
        <p:nvSpPr>
          <p:cNvPr id="759912" name="Freeform 104"/>
          <p:cNvSpPr>
            <a:spLocks/>
          </p:cNvSpPr>
          <p:nvPr/>
        </p:nvSpPr>
        <p:spPr bwMode="auto">
          <a:xfrm>
            <a:off x="3121025" y="3460750"/>
            <a:ext cx="1092200" cy="2054225"/>
          </a:xfrm>
          <a:custGeom>
            <a:avLst/>
            <a:gdLst>
              <a:gd name="T0" fmla="*/ 2147483647 w 807"/>
              <a:gd name="T1" fmla="*/ 0 h 1294"/>
              <a:gd name="T2" fmla="*/ 0 w 807"/>
              <a:gd name="T3" fmla="*/ 2147483647 h 1294"/>
              <a:gd name="T4" fmla="*/ 0 w 807"/>
              <a:gd name="T5" fmla="*/ 2147483647 h 1294"/>
              <a:gd name="T6" fmla="*/ 2147483647 w 807"/>
              <a:gd name="T7" fmla="*/ 2147483647 h 1294"/>
              <a:gd name="T8" fmla="*/ 0 60000 65536"/>
              <a:gd name="T9" fmla="*/ 0 60000 65536"/>
              <a:gd name="T10" fmla="*/ 0 60000 65536"/>
              <a:gd name="T11" fmla="*/ 0 60000 65536"/>
              <a:gd name="T12" fmla="*/ 0 w 807"/>
              <a:gd name="T13" fmla="*/ 0 h 1294"/>
              <a:gd name="T14" fmla="*/ 807 w 807"/>
              <a:gd name="T15" fmla="*/ 1294 h 1294"/>
            </a:gdLst>
            <a:ahLst/>
            <a:cxnLst>
              <a:cxn ang="T8">
                <a:pos x="T0" y="T1"/>
              </a:cxn>
              <a:cxn ang="T9">
                <a:pos x="T2" y="T3"/>
              </a:cxn>
              <a:cxn ang="T10">
                <a:pos x="T4" y="T5"/>
              </a:cxn>
              <a:cxn ang="T11">
                <a:pos x="T6" y="T7"/>
              </a:cxn>
            </a:cxnLst>
            <a:rect l="T12" t="T13" r="T14" b="T15"/>
            <a:pathLst>
              <a:path w="807" h="1294">
                <a:moveTo>
                  <a:pt x="807" y="0"/>
                </a:moveTo>
                <a:lnTo>
                  <a:pt x="0" y="5"/>
                </a:lnTo>
                <a:lnTo>
                  <a:pt x="0" y="1294"/>
                </a:lnTo>
                <a:lnTo>
                  <a:pt x="265" y="1294"/>
                </a:lnTo>
              </a:path>
            </a:pathLst>
          </a:custGeom>
          <a:noFill/>
          <a:ln w="9525">
            <a:solidFill>
              <a:srgbClr val="FF6600"/>
            </a:solidFill>
            <a:round/>
            <a:headEnd/>
            <a:tailEnd type="triangle" w="med" len="med"/>
          </a:ln>
        </p:spPr>
        <p:txBody>
          <a:bodyPr/>
          <a:lstStyle/>
          <a:p>
            <a:endParaRPr lang="ru-RU"/>
          </a:p>
        </p:txBody>
      </p:sp>
      <p:sp>
        <p:nvSpPr>
          <p:cNvPr id="759913" name="Freeform 105"/>
          <p:cNvSpPr>
            <a:spLocks/>
          </p:cNvSpPr>
          <p:nvPr/>
        </p:nvSpPr>
        <p:spPr bwMode="auto">
          <a:xfrm>
            <a:off x="4114800" y="4381500"/>
            <a:ext cx="4389438" cy="1738313"/>
          </a:xfrm>
          <a:custGeom>
            <a:avLst/>
            <a:gdLst>
              <a:gd name="T0" fmla="*/ 2147483647 w 1430"/>
              <a:gd name="T1" fmla="*/ 0 h 741"/>
              <a:gd name="T2" fmla="*/ 2147483647 w 1430"/>
              <a:gd name="T3" fmla="*/ 2147483647 h 741"/>
              <a:gd name="T4" fmla="*/ 0 w 1430"/>
              <a:gd name="T5" fmla="*/ 2147483647 h 741"/>
              <a:gd name="T6" fmla="*/ 0 w 1430"/>
              <a:gd name="T7" fmla="*/ 2147483647 h 741"/>
              <a:gd name="T8" fmla="*/ 0 60000 65536"/>
              <a:gd name="T9" fmla="*/ 0 60000 65536"/>
              <a:gd name="T10" fmla="*/ 0 60000 65536"/>
              <a:gd name="T11" fmla="*/ 0 60000 65536"/>
              <a:gd name="T12" fmla="*/ 0 w 1430"/>
              <a:gd name="T13" fmla="*/ 0 h 741"/>
              <a:gd name="T14" fmla="*/ 1430 w 1430"/>
              <a:gd name="T15" fmla="*/ 741 h 741"/>
            </a:gdLst>
            <a:ahLst/>
            <a:cxnLst>
              <a:cxn ang="T8">
                <a:pos x="T0" y="T1"/>
              </a:cxn>
              <a:cxn ang="T9">
                <a:pos x="T2" y="T3"/>
              </a:cxn>
              <a:cxn ang="T10">
                <a:pos x="T4" y="T5"/>
              </a:cxn>
              <a:cxn ang="T11">
                <a:pos x="T6" y="T7"/>
              </a:cxn>
            </a:cxnLst>
            <a:rect l="T12" t="T13" r="T14" b="T15"/>
            <a:pathLst>
              <a:path w="1430" h="741">
                <a:moveTo>
                  <a:pt x="1430" y="0"/>
                </a:moveTo>
                <a:lnTo>
                  <a:pt x="1427" y="741"/>
                </a:lnTo>
                <a:lnTo>
                  <a:pt x="0" y="741"/>
                </a:lnTo>
                <a:lnTo>
                  <a:pt x="0" y="644"/>
                </a:lnTo>
              </a:path>
            </a:pathLst>
          </a:custGeom>
          <a:noFill/>
          <a:ln w="9525">
            <a:solidFill>
              <a:srgbClr val="FF6600"/>
            </a:solidFill>
            <a:round/>
            <a:headEnd/>
            <a:tailEnd type="triangle" w="med" len="med"/>
          </a:ln>
        </p:spPr>
        <p:txBody>
          <a:bodyPr/>
          <a:lstStyle/>
          <a:p>
            <a:endParaRPr lang="ru-RU"/>
          </a:p>
        </p:txBody>
      </p:sp>
      <p:sp>
        <p:nvSpPr>
          <p:cNvPr id="759914" name="Text Box 106"/>
          <p:cNvSpPr txBox="1">
            <a:spLocks noChangeArrowheads="1"/>
          </p:cNvSpPr>
          <p:nvPr/>
        </p:nvSpPr>
        <p:spPr bwMode="auto">
          <a:xfrm>
            <a:off x="5943600" y="5940425"/>
            <a:ext cx="871538" cy="396875"/>
          </a:xfrm>
          <a:prstGeom prst="rect">
            <a:avLst/>
          </a:prstGeom>
          <a:noFill/>
          <a:ln w="9525">
            <a:noFill/>
            <a:miter lim="800000"/>
            <a:headEnd/>
            <a:tailEnd/>
          </a:ln>
          <a:effectLst/>
        </p:spPr>
        <p:txBody>
          <a:bodyPr wrap="none">
            <a:spAutoFit/>
          </a:bodyPr>
          <a:lstStyle/>
          <a:p>
            <a:pPr algn="ctr" eaLnBrk="0" hangingPunct="0">
              <a:defRPr/>
            </a:pPr>
            <a:r>
              <a:rPr lang="en-US" sz="1000">
                <a:solidFill>
                  <a:srgbClr val="FF6600"/>
                </a:solidFill>
                <a:effectLst>
                  <a:outerShdw blurRad="38100" dist="38100" dir="2700000" algn="tl">
                    <a:srgbClr val="000000"/>
                  </a:outerShdw>
                </a:effectLst>
                <a:latin typeface="GE Inspira" pitchFamily="34" charset="0"/>
              </a:rPr>
              <a:t>Record Audit</a:t>
            </a:r>
          </a:p>
          <a:p>
            <a:pPr algn="ctr" eaLnBrk="0" hangingPunct="0">
              <a:defRPr/>
            </a:pPr>
            <a:r>
              <a:rPr lang="en-US" sz="1000">
                <a:solidFill>
                  <a:srgbClr val="FF6600"/>
                </a:solidFill>
                <a:effectLst>
                  <a:outerShdw blurRad="38100" dist="38100" dir="2700000" algn="tl">
                    <a:srgbClr val="000000"/>
                  </a:outerShdw>
                </a:effectLst>
                <a:latin typeface="GE Inspira" pitchFamily="34" charset="0"/>
              </a:rPr>
              <a:t>Event</a:t>
            </a:r>
          </a:p>
        </p:txBody>
      </p:sp>
      <p:sp>
        <p:nvSpPr>
          <p:cNvPr id="759915" name="Line 107"/>
          <p:cNvSpPr>
            <a:spLocks noChangeShapeType="1"/>
          </p:cNvSpPr>
          <p:nvPr/>
        </p:nvSpPr>
        <p:spPr bwMode="auto">
          <a:xfrm>
            <a:off x="4416425" y="5564188"/>
            <a:ext cx="388938" cy="0"/>
          </a:xfrm>
          <a:prstGeom prst="line">
            <a:avLst/>
          </a:prstGeom>
          <a:noFill/>
          <a:ln w="9525">
            <a:solidFill>
              <a:srgbClr val="FF6600"/>
            </a:solidFill>
            <a:round/>
            <a:headEnd/>
            <a:tailEnd type="triangle" w="med" len="med"/>
          </a:ln>
        </p:spPr>
        <p:txBody>
          <a:bodyPr/>
          <a:lstStyle/>
          <a:p>
            <a:endParaRPr lang="ru-RU"/>
          </a:p>
        </p:txBody>
      </p:sp>
      <p:sp>
        <p:nvSpPr>
          <p:cNvPr id="759916" name="Text Box 108"/>
          <p:cNvSpPr txBox="1">
            <a:spLocks noChangeArrowheads="1"/>
          </p:cNvSpPr>
          <p:nvPr/>
        </p:nvSpPr>
        <p:spPr bwMode="auto">
          <a:xfrm>
            <a:off x="4292600" y="5356225"/>
            <a:ext cx="654050" cy="396875"/>
          </a:xfrm>
          <a:prstGeom prst="rect">
            <a:avLst/>
          </a:prstGeom>
          <a:noFill/>
          <a:ln w="9525">
            <a:noFill/>
            <a:miter lim="800000"/>
            <a:headEnd/>
            <a:tailEnd/>
          </a:ln>
          <a:effectLst/>
        </p:spPr>
        <p:txBody>
          <a:bodyPr wrap="none">
            <a:spAutoFit/>
          </a:bodyPr>
          <a:lstStyle/>
          <a:p>
            <a:pPr algn="ctr" eaLnBrk="0" hangingPunct="0">
              <a:defRPr/>
            </a:pPr>
            <a:r>
              <a:rPr lang="en-US" sz="1000">
                <a:solidFill>
                  <a:srgbClr val="FF6600"/>
                </a:solidFill>
                <a:effectLst>
                  <a:outerShdw blurRad="38100" dist="38100" dir="2700000" algn="tl">
                    <a:srgbClr val="000000"/>
                  </a:outerShdw>
                </a:effectLst>
                <a:latin typeface="GE Inspira" pitchFamily="34" charset="0"/>
              </a:rPr>
              <a:t>Maintain</a:t>
            </a:r>
          </a:p>
          <a:p>
            <a:pPr algn="ctr" eaLnBrk="0" hangingPunct="0">
              <a:defRPr/>
            </a:pPr>
            <a:r>
              <a:rPr lang="en-US" sz="1000">
                <a:solidFill>
                  <a:srgbClr val="FF6600"/>
                </a:solidFill>
                <a:effectLst>
                  <a:outerShdw blurRad="38100" dist="38100" dir="2700000" algn="tl">
                    <a:srgbClr val="000000"/>
                  </a:outerShdw>
                </a:effectLst>
                <a:latin typeface="GE Inspira" pitchFamily="34" charset="0"/>
              </a:rPr>
              <a:t>Time</a:t>
            </a:r>
          </a:p>
        </p:txBody>
      </p:sp>
      <p:sp>
        <p:nvSpPr>
          <p:cNvPr id="759917" name="Line 109"/>
          <p:cNvSpPr>
            <a:spLocks noChangeShapeType="1"/>
          </p:cNvSpPr>
          <p:nvPr/>
        </p:nvSpPr>
        <p:spPr bwMode="auto">
          <a:xfrm flipH="1">
            <a:off x="5864225" y="4972050"/>
            <a:ext cx="817563" cy="539750"/>
          </a:xfrm>
          <a:prstGeom prst="line">
            <a:avLst/>
          </a:prstGeom>
          <a:noFill/>
          <a:ln w="9525">
            <a:solidFill>
              <a:srgbClr val="FF6600"/>
            </a:solidFill>
            <a:round/>
            <a:headEnd/>
            <a:tailEnd type="triangle" w="med" len="med"/>
          </a:ln>
        </p:spPr>
        <p:txBody>
          <a:bodyPr/>
          <a:lstStyle/>
          <a:p>
            <a:endParaRPr lang="ru-RU"/>
          </a:p>
        </p:txBody>
      </p:sp>
      <p:sp>
        <p:nvSpPr>
          <p:cNvPr id="759918" name="Text Box 110"/>
          <p:cNvSpPr txBox="1">
            <a:spLocks noChangeArrowheads="1"/>
          </p:cNvSpPr>
          <p:nvPr/>
        </p:nvSpPr>
        <p:spPr bwMode="auto">
          <a:xfrm>
            <a:off x="5854700" y="5203825"/>
            <a:ext cx="654050" cy="396875"/>
          </a:xfrm>
          <a:prstGeom prst="rect">
            <a:avLst/>
          </a:prstGeom>
          <a:noFill/>
          <a:ln w="9525">
            <a:noFill/>
            <a:miter lim="800000"/>
            <a:headEnd/>
            <a:tailEnd/>
          </a:ln>
          <a:effectLst/>
        </p:spPr>
        <p:txBody>
          <a:bodyPr wrap="none">
            <a:spAutoFit/>
          </a:bodyPr>
          <a:lstStyle/>
          <a:p>
            <a:pPr algn="ctr" eaLnBrk="0" hangingPunct="0">
              <a:defRPr/>
            </a:pPr>
            <a:r>
              <a:rPr lang="en-US" sz="1000">
                <a:solidFill>
                  <a:srgbClr val="FF6600"/>
                </a:solidFill>
                <a:effectLst>
                  <a:outerShdw blurRad="38100" dist="38100" dir="2700000" algn="tl">
                    <a:srgbClr val="000000"/>
                  </a:outerShdw>
                </a:effectLst>
                <a:latin typeface="GE Inspira" pitchFamily="34" charset="0"/>
              </a:rPr>
              <a:t>Maintain</a:t>
            </a:r>
          </a:p>
          <a:p>
            <a:pPr algn="ctr" eaLnBrk="0" hangingPunct="0">
              <a:defRPr/>
            </a:pPr>
            <a:r>
              <a:rPr lang="en-US" sz="1000">
                <a:solidFill>
                  <a:srgbClr val="FF6600"/>
                </a:solidFill>
                <a:effectLst>
                  <a:outerShdw blurRad="38100" dist="38100" dir="2700000" algn="tl">
                    <a:srgbClr val="000000"/>
                  </a:outerShdw>
                </a:effectLst>
                <a:latin typeface="GE Inspira" pitchFamily="34" charset="0"/>
              </a:rPr>
              <a:t>Time</a:t>
            </a:r>
          </a:p>
        </p:txBody>
      </p:sp>
      <p:sp>
        <p:nvSpPr>
          <p:cNvPr id="759919" name="Freeform 111"/>
          <p:cNvSpPr>
            <a:spLocks/>
          </p:cNvSpPr>
          <p:nvPr/>
        </p:nvSpPr>
        <p:spPr bwMode="auto">
          <a:xfrm>
            <a:off x="4546600" y="3803650"/>
            <a:ext cx="987425" cy="1377950"/>
          </a:xfrm>
          <a:custGeom>
            <a:avLst/>
            <a:gdLst>
              <a:gd name="T0" fmla="*/ 2147483647 w 486"/>
              <a:gd name="T1" fmla="*/ 0 h 868"/>
              <a:gd name="T2" fmla="*/ 0 w 486"/>
              <a:gd name="T3" fmla="*/ 2147483647 h 868"/>
              <a:gd name="T4" fmla="*/ 2147483647 w 486"/>
              <a:gd name="T5" fmla="*/ 2147483647 h 868"/>
              <a:gd name="T6" fmla="*/ 2147483647 w 486"/>
              <a:gd name="T7" fmla="*/ 2147483647 h 868"/>
              <a:gd name="T8" fmla="*/ 0 60000 65536"/>
              <a:gd name="T9" fmla="*/ 0 60000 65536"/>
              <a:gd name="T10" fmla="*/ 0 60000 65536"/>
              <a:gd name="T11" fmla="*/ 0 60000 65536"/>
              <a:gd name="T12" fmla="*/ 0 w 486"/>
              <a:gd name="T13" fmla="*/ 0 h 868"/>
              <a:gd name="T14" fmla="*/ 486 w 486"/>
              <a:gd name="T15" fmla="*/ 868 h 868"/>
            </a:gdLst>
            <a:ahLst/>
            <a:cxnLst>
              <a:cxn ang="T8">
                <a:pos x="T0" y="T1"/>
              </a:cxn>
              <a:cxn ang="T9">
                <a:pos x="T2" y="T3"/>
              </a:cxn>
              <a:cxn ang="T10">
                <a:pos x="T4" y="T5"/>
              </a:cxn>
              <a:cxn ang="T11">
                <a:pos x="T6" y="T7"/>
              </a:cxn>
            </a:cxnLst>
            <a:rect l="T12" t="T13" r="T14" b="T15"/>
            <a:pathLst>
              <a:path w="486" h="868">
                <a:moveTo>
                  <a:pt x="1" y="0"/>
                </a:moveTo>
                <a:lnTo>
                  <a:pt x="0" y="468"/>
                </a:lnTo>
                <a:lnTo>
                  <a:pt x="400" y="524"/>
                </a:lnTo>
                <a:lnTo>
                  <a:pt x="486" y="868"/>
                </a:lnTo>
              </a:path>
            </a:pathLst>
          </a:custGeom>
          <a:noFill/>
          <a:ln w="9525">
            <a:solidFill>
              <a:srgbClr val="FF6600"/>
            </a:solidFill>
            <a:round/>
            <a:headEnd/>
            <a:tailEnd type="triangle" w="med" len="med"/>
          </a:ln>
        </p:spPr>
        <p:txBody>
          <a:bodyPr/>
          <a:lstStyle/>
          <a:p>
            <a:endParaRPr lang="ru-RU"/>
          </a:p>
        </p:txBody>
      </p:sp>
      <p:sp>
        <p:nvSpPr>
          <p:cNvPr id="759920" name="Text Box 112"/>
          <p:cNvSpPr txBox="1">
            <a:spLocks noChangeArrowheads="1"/>
          </p:cNvSpPr>
          <p:nvPr/>
        </p:nvSpPr>
        <p:spPr bwMode="auto">
          <a:xfrm>
            <a:off x="2636838" y="5289550"/>
            <a:ext cx="871537" cy="396875"/>
          </a:xfrm>
          <a:prstGeom prst="rect">
            <a:avLst/>
          </a:prstGeom>
          <a:noFill/>
          <a:ln w="9525">
            <a:noFill/>
            <a:miter lim="800000"/>
            <a:headEnd/>
            <a:tailEnd/>
          </a:ln>
          <a:effectLst/>
        </p:spPr>
        <p:txBody>
          <a:bodyPr wrap="none">
            <a:spAutoFit/>
          </a:bodyPr>
          <a:lstStyle/>
          <a:p>
            <a:pPr algn="ctr" eaLnBrk="0" hangingPunct="0">
              <a:defRPr/>
            </a:pPr>
            <a:r>
              <a:rPr lang="en-US" sz="1000">
                <a:solidFill>
                  <a:srgbClr val="FF6600"/>
                </a:solidFill>
                <a:effectLst>
                  <a:outerShdw blurRad="38100" dist="38100" dir="2700000" algn="tl">
                    <a:srgbClr val="000000"/>
                  </a:outerShdw>
                </a:effectLst>
                <a:latin typeface="GE Inspira" pitchFamily="34" charset="0"/>
              </a:rPr>
              <a:t>Record Audit</a:t>
            </a:r>
          </a:p>
          <a:p>
            <a:pPr algn="ctr" eaLnBrk="0" hangingPunct="0">
              <a:defRPr/>
            </a:pPr>
            <a:r>
              <a:rPr lang="en-US" sz="1000">
                <a:solidFill>
                  <a:srgbClr val="FF6600"/>
                </a:solidFill>
                <a:effectLst>
                  <a:outerShdw blurRad="38100" dist="38100" dir="2700000" algn="tl">
                    <a:srgbClr val="000000"/>
                  </a:outerShdw>
                </a:effectLst>
                <a:latin typeface="GE Inspira" pitchFamily="34" charset="0"/>
              </a:rPr>
              <a:t>Event</a:t>
            </a:r>
          </a:p>
        </p:txBody>
      </p:sp>
      <p:sp>
        <p:nvSpPr>
          <p:cNvPr id="759921" name="Freeform 113"/>
          <p:cNvSpPr>
            <a:spLocks/>
          </p:cNvSpPr>
          <p:nvPr/>
        </p:nvSpPr>
        <p:spPr bwMode="auto">
          <a:xfrm flipH="1">
            <a:off x="2570163" y="4751388"/>
            <a:ext cx="917575" cy="1358900"/>
          </a:xfrm>
          <a:custGeom>
            <a:avLst/>
            <a:gdLst>
              <a:gd name="T0" fmla="*/ 2147483647 w 1430"/>
              <a:gd name="T1" fmla="*/ 0 h 741"/>
              <a:gd name="T2" fmla="*/ 2147483647 w 1430"/>
              <a:gd name="T3" fmla="*/ 2147483647 h 741"/>
              <a:gd name="T4" fmla="*/ 0 w 1430"/>
              <a:gd name="T5" fmla="*/ 2147483647 h 741"/>
              <a:gd name="T6" fmla="*/ 0 w 1430"/>
              <a:gd name="T7" fmla="*/ 2147483647 h 741"/>
              <a:gd name="T8" fmla="*/ 0 60000 65536"/>
              <a:gd name="T9" fmla="*/ 0 60000 65536"/>
              <a:gd name="T10" fmla="*/ 0 60000 65536"/>
              <a:gd name="T11" fmla="*/ 0 60000 65536"/>
              <a:gd name="T12" fmla="*/ 0 w 1430"/>
              <a:gd name="T13" fmla="*/ 0 h 741"/>
              <a:gd name="T14" fmla="*/ 1430 w 1430"/>
              <a:gd name="T15" fmla="*/ 741 h 741"/>
            </a:gdLst>
            <a:ahLst/>
            <a:cxnLst>
              <a:cxn ang="T8">
                <a:pos x="T0" y="T1"/>
              </a:cxn>
              <a:cxn ang="T9">
                <a:pos x="T2" y="T3"/>
              </a:cxn>
              <a:cxn ang="T10">
                <a:pos x="T4" y="T5"/>
              </a:cxn>
              <a:cxn ang="T11">
                <a:pos x="T6" y="T7"/>
              </a:cxn>
            </a:cxnLst>
            <a:rect l="T12" t="T13" r="T14" b="T15"/>
            <a:pathLst>
              <a:path w="1430" h="741">
                <a:moveTo>
                  <a:pt x="1430" y="0"/>
                </a:moveTo>
                <a:lnTo>
                  <a:pt x="1427" y="741"/>
                </a:lnTo>
                <a:lnTo>
                  <a:pt x="0" y="741"/>
                </a:lnTo>
                <a:lnTo>
                  <a:pt x="0" y="644"/>
                </a:lnTo>
              </a:path>
            </a:pathLst>
          </a:custGeom>
          <a:noFill/>
          <a:ln w="9525">
            <a:solidFill>
              <a:srgbClr val="FF6600"/>
            </a:solidFill>
            <a:round/>
            <a:headEnd/>
            <a:tailEnd type="triangle" w="med" len="med"/>
          </a:ln>
        </p:spPr>
        <p:txBody>
          <a:bodyPr/>
          <a:lstStyle/>
          <a:p>
            <a:endParaRPr lang="ru-RU"/>
          </a:p>
        </p:txBody>
      </p:sp>
      <p:grpSp>
        <p:nvGrpSpPr>
          <p:cNvPr id="18" name="Group 114"/>
          <p:cNvGrpSpPr>
            <a:grpSpLocks/>
          </p:cNvGrpSpPr>
          <p:nvPr/>
        </p:nvGrpSpPr>
        <p:grpSpPr bwMode="auto">
          <a:xfrm>
            <a:off x="2463800" y="4762500"/>
            <a:ext cx="3009900" cy="419100"/>
            <a:chOff x="1552" y="3000"/>
            <a:chExt cx="1728" cy="264"/>
          </a:xfrm>
        </p:grpSpPr>
        <p:sp>
          <p:nvSpPr>
            <p:cNvPr id="3118" name="Line 115"/>
            <p:cNvSpPr>
              <a:spLocks noChangeShapeType="1"/>
            </p:cNvSpPr>
            <p:nvPr/>
          </p:nvSpPr>
          <p:spPr bwMode="auto">
            <a:xfrm>
              <a:off x="1848" y="3184"/>
              <a:ext cx="1280" cy="0"/>
            </a:xfrm>
            <a:prstGeom prst="line">
              <a:avLst/>
            </a:prstGeom>
            <a:noFill/>
            <a:ln w="9525">
              <a:solidFill>
                <a:srgbClr val="FF6600"/>
              </a:solidFill>
              <a:round/>
              <a:headEnd/>
              <a:tailEnd/>
            </a:ln>
          </p:spPr>
          <p:txBody>
            <a:bodyPr/>
            <a:lstStyle/>
            <a:p>
              <a:endParaRPr lang="ru-RU"/>
            </a:p>
          </p:txBody>
        </p:sp>
        <p:sp>
          <p:nvSpPr>
            <p:cNvPr id="3119" name="Line 116"/>
            <p:cNvSpPr>
              <a:spLocks noChangeShapeType="1"/>
            </p:cNvSpPr>
            <p:nvPr/>
          </p:nvSpPr>
          <p:spPr bwMode="auto">
            <a:xfrm flipH="1" flipV="1">
              <a:off x="1552" y="3000"/>
              <a:ext cx="304" cy="184"/>
            </a:xfrm>
            <a:prstGeom prst="line">
              <a:avLst/>
            </a:prstGeom>
            <a:noFill/>
            <a:ln w="9525">
              <a:solidFill>
                <a:srgbClr val="FF6600"/>
              </a:solidFill>
              <a:round/>
              <a:headEnd/>
              <a:tailEnd/>
            </a:ln>
          </p:spPr>
          <p:txBody>
            <a:bodyPr/>
            <a:lstStyle/>
            <a:p>
              <a:endParaRPr lang="ru-RU"/>
            </a:p>
          </p:txBody>
        </p:sp>
        <p:sp>
          <p:nvSpPr>
            <p:cNvPr id="3120" name="Line 117"/>
            <p:cNvSpPr>
              <a:spLocks noChangeShapeType="1"/>
            </p:cNvSpPr>
            <p:nvPr/>
          </p:nvSpPr>
          <p:spPr bwMode="auto">
            <a:xfrm>
              <a:off x="3120" y="3176"/>
              <a:ext cx="160" cy="88"/>
            </a:xfrm>
            <a:prstGeom prst="line">
              <a:avLst/>
            </a:prstGeom>
            <a:noFill/>
            <a:ln w="9525">
              <a:solidFill>
                <a:srgbClr val="FF6600"/>
              </a:solidFill>
              <a:round/>
              <a:headEnd/>
              <a:tailEnd type="triangle" w="med" len="med"/>
            </a:ln>
          </p:spPr>
          <p:txBody>
            <a:bodyPr/>
            <a:lstStyle/>
            <a:p>
              <a:endParaRPr lang="ru-RU"/>
            </a:p>
          </p:txBody>
        </p:sp>
      </p:grpSp>
      <p:sp>
        <p:nvSpPr>
          <p:cNvPr id="759926" name="Text Box 118"/>
          <p:cNvSpPr txBox="1">
            <a:spLocks noChangeArrowheads="1"/>
          </p:cNvSpPr>
          <p:nvPr/>
        </p:nvSpPr>
        <p:spPr bwMode="auto">
          <a:xfrm>
            <a:off x="5072063" y="4837113"/>
            <a:ext cx="1100137" cy="244475"/>
          </a:xfrm>
          <a:prstGeom prst="rect">
            <a:avLst/>
          </a:prstGeom>
          <a:noFill/>
          <a:ln w="9525">
            <a:noFill/>
            <a:miter lim="800000"/>
            <a:headEnd/>
            <a:tailEnd/>
          </a:ln>
          <a:effectLst/>
        </p:spPr>
        <p:txBody>
          <a:bodyPr>
            <a:spAutoFit/>
          </a:bodyPr>
          <a:lstStyle/>
          <a:p>
            <a:pPr algn="ctr" eaLnBrk="0" hangingPunct="0">
              <a:defRPr/>
            </a:pPr>
            <a:r>
              <a:rPr lang="en-US" sz="1000">
                <a:solidFill>
                  <a:srgbClr val="FF6600"/>
                </a:solidFill>
                <a:effectLst>
                  <a:outerShdw blurRad="38100" dist="38100" dir="2700000" algn="tl">
                    <a:srgbClr val="000000"/>
                  </a:outerShdw>
                </a:effectLst>
                <a:latin typeface="GE Inspira" pitchFamily="34" charset="0"/>
              </a:rPr>
              <a:t>Maintain Time</a:t>
            </a:r>
          </a:p>
        </p:txBody>
      </p:sp>
      <p:sp>
        <p:nvSpPr>
          <p:cNvPr id="759927" name="Text Box 119"/>
          <p:cNvSpPr txBox="1">
            <a:spLocks noChangeArrowheads="1"/>
          </p:cNvSpPr>
          <p:nvPr/>
        </p:nvSpPr>
        <p:spPr bwMode="auto">
          <a:xfrm>
            <a:off x="7154863" y="4732338"/>
            <a:ext cx="1781175" cy="400050"/>
          </a:xfrm>
          <a:prstGeom prst="rect">
            <a:avLst/>
          </a:prstGeom>
          <a:noFill/>
          <a:ln w="9525">
            <a:noFill/>
            <a:miter lim="800000"/>
            <a:headEnd/>
            <a:tailEnd/>
          </a:ln>
        </p:spPr>
        <p:txBody>
          <a:bodyPr wrap="none">
            <a:spAutoFit/>
          </a:bodyPr>
          <a:lstStyle/>
          <a:p>
            <a:pPr eaLnBrk="0" hangingPunct="0"/>
            <a:r>
              <a:rPr lang="ru-RU" sz="1000" b="1">
                <a:solidFill>
                  <a:schemeClr val="bg2"/>
                </a:solidFill>
                <a:latin typeface="GE Inspira" pitchFamily="34" charset="0"/>
              </a:rPr>
              <a:t>Предоставляет и </a:t>
            </a:r>
            <a:br>
              <a:rPr lang="ru-RU" sz="1000" b="1">
                <a:solidFill>
                  <a:schemeClr val="bg2"/>
                </a:solidFill>
                <a:latin typeface="GE Inspira" pitchFamily="34" charset="0"/>
              </a:rPr>
            </a:br>
            <a:r>
              <a:rPr lang="ru-RU" sz="1000" b="1">
                <a:solidFill>
                  <a:schemeClr val="bg2"/>
                </a:solidFill>
                <a:latin typeface="GE Inspira" pitchFamily="34" charset="0"/>
              </a:rPr>
              <a:t>регистрирует документы</a:t>
            </a:r>
            <a:endParaRPr lang="en-US" sz="1000" b="1">
              <a:solidFill>
                <a:schemeClr val="bg2"/>
              </a:solidFill>
              <a:latin typeface="GE Inspira" pitchFamily="34" charset="0"/>
            </a:endParaRPr>
          </a:p>
        </p:txBody>
      </p:sp>
      <p:grpSp>
        <p:nvGrpSpPr>
          <p:cNvPr id="19" name="Group 120"/>
          <p:cNvGrpSpPr>
            <a:grpSpLocks/>
          </p:cNvGrpSpPr>
          <p:nvPr/>
        </p:nvGrpSpPr>
        <p:grpSpPr bwMode="auto">
          <a:xfrm>
            <a:off x="2705100" y="1955800"/>
            <a:ext cx="2895600" cy="3225800"/>
            <a:chOff x="1680" y="1232"/>
            <a:chExt cx="1969" cy="2032"/>
          </a:xfrm>
        </p:grpSpPr>
        <p:sp>
          <p:nvSpPr>
            <p:cNvPr id="3116" name="Line 121"/>
            <p:cNvSpPr>
              <a:spLocks noChangeShapeType="1"/>
            </p:cNvSpPr>
            <p:nvPr/>
          </p:nvSpPr>
          <p:spPr bwMode="auto">
            <a:xfrm>
              <a:off x="1680" y="1240"/>
              <a:ext cx="1969" cy="0"/>
            </a:xfrm>
            <a:prstGeom prst="line">
              <a:avLst/>
            </a:prstGeom>
            <a:noFill/>
            <a:ln w="9525">
              <a:solidFill>
                <a:srgbClr val="FF6600"/>
              </a:solidFill>
              <a:round/>
              <a:headEnd/>
              <a:tailEnd/>
            </a:ln>
          </p:spPr>
          <p:txBody>
            <a:bodyPr/>
            <a:lstStyle/>
            <a:p>
              <a:endParaRPr lang="ru-RU"/>
            </a:p>
          </p:txBody>
        </p:sp>
        <p:sp>
          <p:nvSpPr>
            <p:cNvPr id="3117" name="Line 122"/>
            <p:cNvSpPr>
              <a:spLocks noChangeShapeType="1"/>
            </p:cNvSpPr>
            <p:nvPr/>
          </p:nvSpPr>
          <p:spPr bwMode="auto">
            <a:xfrm>
              <a:off x="3640" y="1232"/>
              <a:ext cx="8" cy="2032"/>
            </a:xfrm>
            <a:prstGeom prst="line">
              <a:avLst/>
            </a:prstGeom>
            <a:noFill/>
            <a:ln w="9525">
              <a:solidFill>
                <a:srgbClr val="FF6600"/>
              </a:solidFill>
              <a:round/>
              <a:headEnd/>
              <a:tailEnd type="triangle" w="med" len="med"/>
            </a:ln>
          </p:spPr>
          <p:txBody>
            <a:bodyPr/>
            <a:lstStyle/>
            <a:p>
              <a:endParaRPr lang="ru-RU"/>
            </a:p>
          </p:txBody>
        </p:sp>
      </p:grpSp>
      <p:sp>
        <p:nvSpPr>
          <p:cNvPr id="759931" name="Text Box 123"/>
          <p:cNvSpPr txBox="1">
            <a:spLocks noChangeArrowheads="1"/>
          </p:cNvSpPr>
          <p:nvPr/>
        </p:nvSpPr>
        <p:spPr bwMode="auto">
          <a:xfrm>
            <a:off x="2540000" y="5880100"/>
            <a:ext cx="871538" cy="396875"/>
          </a:xfrm>
          <a:prstGeom prst="rect">
            <a:avLst/>
          </a:prstGeom>
          <a:noFill/>
          <a:ln w="9525">
            <a:noFill/>
            <a:miter lim="800000"/>
            <a:headEnd/>
            <a:tailEnd/>
          </a:ln>
          <a:effectLst/>
        </p:spPr>
        <p:txBody>
          <a:bodyPr wrap="none">
            <a:spAutoFit/>
          </a:bodyPr>
          <a:lstStyle/>
          <a:p>
            <a:pPr algn="ctr" eaLnBrk="0" hangingPunct="0">
              <a:defRPr/>
            </a:pPr>
            <a:r>
              <a:rPr lang="en-US" sz="1000" dirty="0">
                <a:solidFill>
                  <a:srgbClr val="FF6600"/>
                </a:solidFill>
                <a:effectLst>
                  <a:outerShdw blurRad="38100" dist="38100" dir="2700000" algn="tl">
                    <a:srgbClr val="000000"/>
                  </a:outerShdw>
                </a:effectLst>
                <a:latin typeface="GE Inspira" pitchFamily="34" charset="0"/>
              </a:rPr>
              <a:t>Record Audit</a:t>
            </a:r>
          </a:p>
          <a:p>
            <a:pPr algn="ctr" eaLnBrk="0" hangingPunct="0">
              <a:defRPr/>
            </a:pPr>
            <a:r>
              <a:rPr lang="en-US" sz="1000" dirty="0">
                <a:solidFill>
                  <a:srgbClr val="FF6600"/>
                </a:solidFill>
                <a:effectLst>
                  <a:outerShdw blurRad="38100" dist="38100" dir="2700000" algn="tl">
                    <a:srgbClr val="000000"/>
                  </a:outerShdw>
                </a:effectLst>
                <a:latin typeface="GE Inspira" pitchFamily="34" charset="0"/>
              </a:rPr>
              <a:t>Event</a:t>
            </a:r>
          </a:p>
        </p:txBody>
      </p:sp>
      <p:sp>
        <p:nvSpPr>
          <p:cNvPr id="759932" name="Freeform 124"/>
          <p:cNvSpPr>
            <a:spLocks/>
          </p:cNvSpPr>
          <p:nvPr/>
        </p:nvSpPr>
        <p:spPr bwMode="auto">
          <a:xfrm>
            <a:off x="4267200" y="4953000"/>
            <a:ext cx="2514600" cy="1066800"/>
          </a:xfrm>
          <a:custGeom>
            <a:avLst/>
            <a:gdLst>
              <a:gd name="T0" fmla="*/ 2147483647 w 1430"/>
              <a:gd name="T1" fmla="*/ 0 h 741"/>
              <a:gd name="T2" fmla="*/ 2147483647 w 1430"/>
              <a:gd name="T3" fmla="*/ 2147483647 h 741"/>
              <a:gd name="T4" fmla="*/ 0 w 1430"/>
              <a:gd name="T5" fmla="*/ 2147483647 h 741"/>
              <a:gd name="T6" fmla="*/ 0 w 1430"/>
              <a:gd name="T7" fmla="*/ 2147483647 h 741"/>
              <a:gd name="T8" fmla="*/ 0 60000 65536"/>
              <a:gd name="T9" fmla="*/ 0 60000 65536"/>
              <a:gd name="T10" fmla="*/ 0 60000 65536"/>
              <a:gd name="T11" fmla="*/ 0 60000 65536"/>
              <a:gd name="T12" fmla="*/ 0 w 1430"/>
              <a:gd name="T13" fmla="*/ 0 h 741"/>
              <a:gd name="T14" fmla="*/ 1430 w 1430"/>
              <a:gd name="T15" fmla="*/ 741 h 741"/>
            </a:gdLst>
            <a:ahLst/>
            <a:cxnLst>
              <a:cxn ang="T8">
                <a:pos x="T0" y="T1"/>
              </a:cxn>
              <a:cxn ang="T9">
                <a:pos x="T2" y="T3"/>
              </a:cxn>
              <a:cxn ang="T10">
                <a:pos x="T4" y="T5"/>
              </a:cxn>
              <a:cxn ang="T11">
                <a:pos x="T6" y="T7"/>
              </a:cxn>
            </a:cxnLst>
            <a:rect l="T12" t="T13" r="T14" b="T15"/>
            <a:pathLst>
              <a:path w="1430" h="741">
                <a:moveTo>
                  <a:pt x="1430" y="0"/>
                </a:moveTo>
                <a:lnTo>
                  <a:pt x="1427" y="741"/>
                </a:lnTo>
                <a:lnTo>
                  <a:pt x="0" y="741"/>
                </a:lnTo>
                <a:lnTo>
                  <a:pt x="0" y="644"/>
                </a:lnTo>
              </a:path>
            </a:pathLst>
          </a:custGeom>
          <a:noFill/>
          <a:ln w="9525">
            <a:solidFill>
              <a:srgbClr val="FF6600"/>
            </a:solidFill>
            <a:round/>
            <a:headEnd/>
            <a:tailEnd type="triangle" w="med" len="med"/>
          </a:ln>
        </p:spPr>
        <p:txBody>
          <a:bodyPr/>
          <a:lstStyle/>
          <a:p>
            <a:endParaRPr lang="ru-RU"/>
          </a:p>
        </p:txBody>
      </p:sp>
      <p:grpSp>
        <p:nvGrpSpPr>
          <p:cNvPr id="20" name="Group 125"/>
          <p:cNvGrpSpPr>
            <a:grpSpLocks/>
          </p:cNvGrpSpPr>
          <p:nvPr/>
        </p:nvGrpSpPr>
        <p:grpSpPr bwMode="auto">
          <a:xfrm>
            <a:off x="2514600" y="4279900"/>
            <a:ext cx="3886200" cy="584200"/>
            <a:chOff x="1584" y="2688"/>
            <a:chExt cx="2552" cy="368"/>
          </a:xfrm>
        </p:grpSpPr>
        <p:sp>
          <p:nvSpPr>
            <p:cNvPr id="3113" name="AutoShape 126"/>
            <p:cNvSpPr>
              <a:spLocks noChangeArrowheads="1"/>
            </p:cNvSpPr>
            <p:nvPr/>
          </p:nvSpPr>
          <p:spPr bwMode="auto">
            <a:xfrm rot="-5400000">
              <a:off x="2136" y="2152"/>
              <a:ext cx="144" cy="1248"/>
            </a:xfrm>
            <a:prstGeom prst="can">
              <a:avLst>
                <a:gd name="adj" fmla="val 87469"/>
              </a:avLst>
            </a:prstGeom>
            <a:solidFill>
              <a:srgbClr val="008000">
                <a:alpha val="50195"/>
              </a:srgbClr>
            </a:solidFill>
            <a:ln w="9525">
              <a:noFill/>
              <a:round/>
              <a:headEnd/>
              <a:tailEnd/>
            </a:ln>
          </p:spPr>
          <p:txBody>
            <a:bodyPr wrap="none" lIns="92075" tIns="46038" rIns="92075" bIns="46038" anchor="ctr"/>
            <a:lstStyle/>
            <a:p>
              <a:endParaRPr lang="ru-RU"/>
            </a:p>
          </p:txBody>
        </p:sp>
        <p:sp>
          <p:nvSpPr>
            <p:cNvPr id="3114" name="AutoShape 127"/>
            <p:cNvSpPr>
              <a:spLocks noChangeArrowheads="1"/>
            </p:cNvSpPr>
            <p:nvPr/>
          </p:nvSpPr>
          <p:spPr bwMode="auto">
            <a:xfrm rot="-5400000">
              <a:off x="2808" y="1736"/>
              <a:ext cx="144" cy="2496"/>
            </a:xfrm>
            <a:prstGeom prst="can">
              <a:avLst>
                <a:gd name="adj" fmla="val 107611"/>
              </a:avLst>
            </a:prstGeom>
            <a:solidFill>
              <a:srgbClr val="008000">
                <a:alpha val="50195"/>
              </a:srgbClr>
            </a:solidFill>
            <a:ln w="9525">
              <a:noFill/>
              <a:round/>
              <a:headEnd/>
              <a:tailEnd/>
            </a:ln>
          </p:spPr>
          <p:txBody>
            <a:bodyPr wrap="none" lIns="92075" tIns="46038" rIns="92075" bIns="46038" anchor="ctr"/>
            <a:lstStyle/>
            <a:p>
              <a:endParaRPr lang="ru-RU"/>
            </a:p>
          </p:txBody>
        </p:sp>
        <p:sp>
          <p:nvSpPr>
            <p:cNvPr id="3115" name="AutoShape 128"/>
            <p:cNvSpPr>
              <a:spLocks noChangeArrowheads="1"/>
            </p:cNvSpPr>
            <p:nvPr/>
          </p:nvSpPr>
          <p:spPr bwMode="auto">
            <a:xfrm rot="-5400000">
              <a:off x="3440" y="2136"/>
              <a:ext cx="144" cy="1248"/>
            </a:xfrm>
            <a:prstGeom prst="can">
              <a:avLst>
                <a:gd name="adj" fmla="val 87469"/>
              </a:avLst>
            </a:prstGeom>
            <a:solidFill>
              <a:srgbClr val="008000">
                <a:alpha val="50195"/>
              </a:srgbClr>
            </a:solidFill>
            <a:ln w="9525">
              <a:noFill/>
              <a:round/>
              <a:headEnd/>
              <a:tailEnd/>
            </a:ln>
          </p:spPr>
          <p:txBody>
            <a:bodyPr wrap="none" lIns="92075" tIns="46038" rIns="92075" bIns="46038" anchor="ctr"/>
            <a:lstStyle/>
            <a:p>
              <a:endParaRPr lang="ru-RU"/>
            </a:p>
          </p:txBody>
        </p:sp>
      </p:grpSp>
      <p:grpSp>
        <p:nvGrpSpPr>
          <p:cNvPr id="21" name="Group 129"/>
          <p:cNvGrpSpPr>
            <a:grpSpLocks/>
          </p:cNvGrpSpPr>
          <p:nvPr/>
        </p:nvGrpSpPr>
        <p:grpSpPr bwMode="auto">
          <a:xfrm>
            <a:off x="2286000" y="2870200"/>
            <a:ext cx="4765675" cy="2082800"/>
            <a:chOff x="1440" y="1808"/>
            <a:chExt cx="3002" cy="1312"/>
          </a:xfrm>
        </p:grpSpPr>
        <p:pic>
          <p:nvPicPr>
            <p:cNvPr id="3109" name="Picture 130" descr="BS00103_"/>
            <p:cNvPicPr>
              <a:picLocks noChangeAspect="1" noChangeArrowheads="1"/>
            </p:cNvPicPr>
            <p:nvPr/>
          </p:nvPicPr>
          <p:blipFill>
            <a:blip r:embed="rId13" cstate="email"/>
            <a:srcRect/>
            <a:stretch>
              <a:fillRect/>
            </a:stretch>
          </p:blipFill>
          <p:spPr bwMode="auto">
            <a:xfrm>
              <a:off x="3968" y="2573"/>
              <a:ext cx="474" cy="547"/>
            </a:xfrm>
            <a:prstGeom prst="rect">
              <a:avLst/>
            </a:prstGeom>
            <a:noFill/>
            <a:ln w="9525">
              <a:noFill/>
              <a:miter lim="800000"/>
              <a:headEnd/>
              <a:tailEnd/>
            </a:ln>
          </p:spPr>
        </p:pic>
        <p:pic>
          <p:nvPicPr>
            <p:cNvPr id="3110" name="Picture 131" descr="BS00103_"/>
            <p:cNvPicPr>
              <a:picLocks noChangeAspect="1" noChangeArrowheads="1"/>
            </p:cNvPicPr>
            <p:nvPr/>
          </p:nvPicPr>
          <p:blipFill>
            <a:blip r:embed="rId13" cstate="email"/>
            <a:srcRect/>
            <a:stretch>
              <a:fillRect/>
            </a:stretch>
          </p:blipFill>
          <p:spPr bwMode="auto">
            <a:xfrm>
              <a:off x="1440" y="1904"/>
              <a:ext cx="474" cy="547"/>
            </a:xfrm>
            <a:prstGeom prst="rect">
              <a:avLst/>
            </a:prstGeom>
            <a:noFill/>
            <a:ln w="9525">
              <a:noFill/>
              <a:miter lim="800000"/>
              <a:headEnd/>
              <a:tailEnd/>
            </a:ln>
          </p:spPr>
        </p:pic>
        <p:sp>
          <p:nvSpPr>
            <p:cNvPr id="3111" name="Text Box 132"/>
            <p:cNvSpPr txBox="1">
              <a:spLocks noChangeArrowheads="1"/>
            </p:cNvSpPr>
            <p:nvPr/>
          </p:nvSpPr>
          <p:spPr bwMode="auto">
            <a:xfrm>
              <a:off x="1734" y="1808"/>
              <a:ext cx="783" cy="407"/>
            </a:xfrm>
            <a:prstGeom prst="rect">
              <a:avLst/>
            </a:prstGeom>
            <a:noFill/>
            <a:ln w="9525">
              <a:noFill/>
              <a:miter lim="800000"/>
              <a:headEnd/>
              <a:tailEnd/>
            </a:ln>
          </p:spPr>
          <p:txBody>
            <a:bodyPr>
              <a:spAutoFit/>
            </a:bodyPr>
            <a:lstStyle/>
            <a:p>
              <a:pPr eaLnBrk="0" hangingPunct="0"/>
              <a:r>
                <a:rPr lang="en-US" sz="1200" b="1">
                  <a:latin typeface="GE Inspira" pitchFamily="34" charset="0"/>
                </a:rPr>
                <a:t>XDS </a:t>
              </a:r>
              <a:r>
                <a:rPr lang="ru-RU" sz="1200" b="1">
                  <a:latin typeface="GE Inspira" pitchFamily="34" charset="0"/>
                </a:rPr>
                <a:t>репозиторий документов</a:t>
              </a:r>
              <a:endParaRPr lang="en-US" sz="1200" b="1">
                <a:latin typeface="GE Inspira" pitchFamily="34" charset="0"/>
              </a:endParaRPr>
            </a:p>
          </p:txBody>
        </p:sp>
        <p:sp>
          <p:nvSpPr>
            <p:cNvPr id="3112" name="Text Box 133"/>
            <p:cNvSpPr txBox="1">
              <a:spLocks noChangeArrowheads="1"/>
            </p:cNvSpPr>
            <p:nvPr/>
          </p:nvSpPr>
          <p:spPr bwMode="auto">
            <a:xfrm>
              <a:off x="3152" y="2320"/>
              <a:ext cx="886" cy="407"/>
            </a:xfrm>
            <a:prstGeom prst="rect">
              <a:avLst/>
            </a:prstGeom>
            <a:noFill/>
            <a:ln w="9525">
              <a:noFill/>
              <a:miter lim="800000"/>
              <a:headEnd/>
              <a:tailEnd/>
            </a:ln>
          </p:spPr>
          <p:txBody>
            <a:bodyPr>
              <a:spAutoFit/>
            </a:bodyPr>
            <a:lstStyle/>
            <a:p>
              <a:pPr algn="r" eaLnBrk="0" hangingPunct="0"/>
              <a:r>
                <a:rPr lang="en-US" sz="1200" b="1">
                  <a:latin typeface="GE Inspira" pitchFamily="34" charset="0"/>
                </a:rPr>
                <a:t>XDS</a:t>
              </a:r>
              <a:br>
                <a:rPr lang="en-US" sz="1200" b="1">
                  <a:latin typeface="GE Inspira" pitchFamily="34" charset="0"/>
                </a:rPr>
              </a:br>
              <a:r>
                <a:rPr lang="ru-RU" sz="1200" b="1">
                  <a:latin typeface="GE Inspira" pitchFamily="34" charset="0"/>
                </a:rPr>
                <a:t>репозиторий</a:t>
              </a:r>
              <a:br>
                <a:rPr lang="ru-RU" sz="1200" b="1">
                  <a:latin typeface="GE Inspira" pitchFamily="34" charset="0"/>
                </a:rPr>
              </a:br>
              <a:r>
                <a:rPr lang="ru-RU" sz="1200" b="1">
                  <a:latin typeface="GE Inspira" pitchFamily="34" charset="0"/>
                </a:rPr>
                <a:t>документов</a:t>
              </a:r>
              <a:endParaRPr lang="en-US" sz="1200" b="1">
                <a:latin typeface="GE Inspira" pitchFamily="34" charset="0"/>
              </a:endParaRPr>
            </a:p>
          </p:txBody>
        </p:sp>
      </p:grpSp>
      <p:sp>
        <p:nvSpPr>
          <p:cNvPr id="759942" name="Text Box 134"/>
          <p:cNvSpPr txBox="1">
            <a:spLocks noChangeArrowheads="1"/>
          </p:cNvSpPr>
          <p:nvPr/>
        </p:nvSpPr>
        <p:spPr bwMode="auto">
          <a:xfrm>
            <a:off x="3187700" y="4271963"/>
            <a:ext cx="2895600" cy="831850"/>
          </a:xfrm>
          <a:prstGeom prst="rect">
            <a:avLst/>
          </a:prstGeom>
          <a:noFill/>
          <a:ln w="9525">
            <a:noFill/>
            <a:miter lim="800000"/>
            <a:headEnd/>
            <a:tailEnd/>
          </a:ln>
          <a:effectLst/>
        </p:spPr>
        <p:txBody>
          <a:bodyPr wrap="none" lIns="92075" tIns="46038" rIns="92075" bIns="46038">
            <a:spAutoFit/>
          </a:bodyPr>
          <a:lstStyle/>
          <a:p>
            <a:pPr algn="ctr">
              <a:defRPr/>
            </a:pPr>
            <a:r>
              <a:rPr lang="ru-RU" sz="2400">
                <a:solidFill>
                  <a:srgbClr val="00CC00"/>
                </a:solidFill>
                <a:effectLst>
                  <a:outerShdw blurRad="38100" dist="38100" dir="2700000" algn="tl">
                    <a:srgbClr val="C0C0C0"/>
                  </a:outerShdw>
                </a:effectLst>
              </a:rPr>
              <a:t>Безопасный обмен</a:t>
            </a:r>
            <a:br>
              <a:rPr lang="ru-RU" sz="2400">
                <a:solidFill>
                  <a:srgbClr val="00CC00"/>
                </a:solidFill>
                <a:effectLst>
                  <a:outerShdw blurRad="38100" dist="38100" dir="2700000" algn="tl">
                    <a:srgbClr val="C0C0C0"/>
                  </a:outerShdw>
                </a:effectLst>
              </a:rPr>
            </a:br>
            <a:r>
              <a:rPr lang="ru-RU" sz="2400">
                <a:solidFill>
                  <a:srgbClr val="00CC00"/>
                </a:solidFill>
                <a:effectLst>
                  <a:outerShdw blurRad="38100" dist="38100" dir="2700000" algn="tl">
                    <a:srgbClr val="C0C0C0"/>
                  </a:outerShdw>
                </a:effectLst>
              </a:rPr>
              <a:t>данными</a:t>
            </a:r>
            <a:endParaRPr lang="en-US" sz="2400">
              <a:solidFill>
                <a:srgbClr val="00CC00"/>
              </a:solidFill>
              <a:effectLst>
                <a:outerShdw blurRad="38100" dist="38100" dir="2700000" algn="tl">
                  <a:srgbClr val="C0C0C0"/>
                </a:outerShdw>
              </a:effectLst>
            </a:endParaRPr>
          </a:p>
        </p:txBody>
      </p:sp>
      <p:sp>
        <p:nvSpPr>
          <p:cNvPr id="3108" name="Rectangle 14"/>
          <p:cNvSpPr>
            <a:spLocks noChangeArrowheads="1"/>
          </p:cNvSpPr>
          <p:nvPr/>
        </p:nvSpPr>
        <p:spPr bwMode="auto">
          <a:xfrm>
            <a:off x="250825" y="188913"/>
            <a:ext cx="9253538" cy="708025"/>
          </a:xfrm>
          <a:prstGeom prst="rect">
            <a:avLst/>
          </a:prstGeom>
          <a:noFill/>
          <a:ln w="9525">
            <a:noFill/>
            <a:miter lim="800000"/>
            <a:headEnd/>
            <a:tailEnd/>
          </a:ln>
        </p:spPr>
        <p:txBody>
          <a:bodyPr>
            <a:spAutoFit/>
          </a:bodyPr>
          <a:lstStyle/>
          <a:p>
            <a:r>
              <a:rPr lang="ru-RU" sz="2000" b="1"/>
              <a:t>Профиль </a:t>
            </a:r>
            <a:r>
              <a:rPr lang="en-US" sz="2000" b="1"/>
              <a:t>XDS-I</a:t>
            </a:r>
            <a:r>
              <a:rPr lang="ru-RU" sz="2000" b="1"/>
              <a:t> для обмена </a:t>
            </a:r>
            <a:br>
              <a:rPr lang="ru-RU" sz="2000" b="1"/>
            </a:br>
            <a:r>
              <a:rPr lang="ru-RU" sz="2000" b="1"/>
              <a:t>диагностическими данными между ЛПУ</a:t>
            </a:r>
            <a:endParaRPr lang="it-IT" sz="2000" b="1"/>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59867"/>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759868"/>
                                        </p:tgtEl>
                                        <p:attrNameLst>
                                          <p:attrName>style.visibility</p:attrName>
                                        </p:attrNameLst>
                                      </p:cBhvr>
                                      <p:to>
                                        <p:strVal val="visible"/>
                                      </p:to>
                                    </p:set>
                                  </p:childTnLst>
                                </p:cTn>
                              </p:par>
                            </p:childTnLst>
                          </p:cTn>
                        </p:par>
                        <p:par>
                          <p:cTn id="10" fill="hold">
                            <p:stCondLst>
                              <p:cond delay="1000"/>
                            </p:stCondLst>
                            <p:childTnLst>
                              <p:par>
                                <p:cTn id="11" presetID="17" presetClass="entr" presetSubtype="1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childTnLst>
                          </p:cTn>
                        </p:par>
                        <p:par>
                          <p:cTn id="15" fill="hold">
                            <p:stCondLst>
                              <p:cond delay="1500"/>
                            </p:stCondLst>
                            <p:childTnLst>
                              <p:par>
                                <p:cTn id="16" presetID="1" presetClass="entr" presetSubtype="0" fill="hold" nodeType="afterEffect">
                                  <p:stCondLst>
                                    <p:cond delay="2000"/>
                                  </p:stCondLst>
                                  <p:childTnLst>
                                    <p:set>
                                      <p:cBhvr>
                                        <p:cTn id="17" dur="1" fill="hold">
                                          <p:stCondLst>
                                            <p:cond delay="499"/>
                                          </p:stCondLst>
                                        </p:cTn>
                                        <p:tgtEl>
                                          <p:spTgt spid="13"/>
                                        </p:tgtEl>
                                        <p:attrNameLst>
                                          <p:attrName>style.visibility</p:attrName>
                                        </p:attrNameLst>
                                      </p:cBhvr>
                                      <p:to>
                                        <p:strVal val="visible"/>
                                      </p:to>
                                    </p:set>
                                  </p:childTnLst>
                                </p:cTn>
                              </p:par>
                            </p:childTnLst>
                          </p:cTn>
                        </p:par>
                        <p:par>
                          <p:cTn id="18" fill="hold">
                            <p:stCondLst>
                              <p:cond delay="4000"/>
                            </p:stCondLst>
                            <p:childTnLst>
                              <p:par>
                                <p:cTn id="19" presetID="9" presetClass="entr" presetSubtype="0" fill="hold" grpId="0" nodeType="afterEffect">
                                  <p:stCondLst>
                                    <p:cond delay="1000"/>
                                  </p:stCondLst>
                                  <p:childTnLst>
                                    <p:set>
                                      <p:cBhvr>
                                        <p:cTn id="20" dur="1" fill="hold">
                                          <p:stCondLst>
                                            <p:cond delay="0"/>
                                          </p:stCondLst>
                                        </p:cTn>
                                        <p:tgtEl>
                                          <p:spTgt spid="759919"/>
                                        </p:tgtEl>
                                        <p:attrNameLst>
                                          <p:attrName>style.visibility</p:attrName>
                                        </p:attrNameLst>
                                      </p:cBhvr>
                                      <p:to>
                                        <p:strVal val="visible"/>
                                      </p:to>
                                    </p:set>
                                    <p:animEffect transition="in" filter="dissolve">
                                      <p:cBhvr>
                                        <p:cTn id="21" dur="500"/>
                                        <p:tgtEl>
                                          <p:spTgt spid="759919"/>
                                        </p:tgtEl>
                                      </p:cBhvr>
                                    </p:animEffect>
                                  </p:childTnLst>
                                </p:cTn>
                              </p:par>
                            </p:childTnLst>
                          </p:cTn>
                        </p:par>
                        <p:par>
                          <p:cTn id="22" fill="hold">
                            <p:stCondLst>
                              <p:cond delay="5500"/>
                            </p:stCondLst>
                            <p:childTnLst>
                              <p:par>
                                <p:cTn id="23" presetID="9" presetClass="entr" presetSubtype="0" fill="hold" grpId="0" nodeType="afterEffect">
                                  <p:stCondLst>
                                    <p:cond delay="1000"/>
                                  </p:stCondLst>
                                  <p:childTnLst>
                                    <p:set>
                                      <p:cBhvr>
                                        <p:cTn id="24" dur="1" fill="hold">
                                          <p:stCondLst>
                                            <p:cond delay="0"/>
                                          </p:stCondLst>
                                        </p:cTn>
                                        <p:tgtEl>
                                          <p:spTgt spid="759917"/>
                                        </p:tgtEl>
                                        <p:attrNameLst>
                                          <p:attrName>style.visibility</p:attrName>
                                        </p:attrNameLst>
                                      </p:cBhvr>
                                      <p:to>
                                        <p:strVal val="visible"/>
                                      </p:to>
                                    </p:set>
                                    <p:animEffect transition="in" filter="dissolve">
                                      <p:cBhvr>
                                        <p:cTn id="25" dur="500"/>
                                        <p:tgtEl>
                                          <p:spTgt spid="759917"/>
                                        </p:tgtEl>
                                      </p:cBhvr>
                                    </p:animEffect>
                                  </p:childTnLst>
                                </p:cTn>
                              </p:par>
                            </p:childTnLst>
                          </p:cTn>
                        </p:par>
                        <p:par>
                          <p:cTn id="26" fill="hold">
                            <p:stCondLst>
                              <p:cond delay="7000"/>
                            </p:stCondLst>
                            <p:childTnLst>
                              <p:par>
                                <p:cTn id="27" presetID="9" presetClass="entr" presetSubtype="0" fill="hold" grpId="0" nodeType="afterEffect">
                                  <p:stCondLst>
                                    <p:cond delay="0"/>
                                  </p:stCondLst>
                                  <p:childTnLst>
                                    <p:set>
                                      <p:cBhvr>
                                        <p:cTn id="28" dur="1" fill="hold">
                                          <p:stCondLst>
                                            <p:cond delay="0"/>
                                          </p:stCondLst>
                                        </p:cTn>
                                        <p:tgtEl>
                                          <p:spTgt spid="759915"/>
                                        </p:tgtEl>
                                        <p:attrNameLst>
                                          <p:attrName>style.visibility</p:attrName>
                                        </p:attrNameLst>
                                      </p:cBhvr>
                                      <p:to>
                                        <p:strVal val="visible"/>
                                      </p:to>
                                    </p:set>
                                    <p:animEffect transition="in" filter="dissolve">
                                      <p:cBhvr>
                                        <p:cTn id="29" dur="500"/>
                                        <p:tgtEl>
                                          <p:spTgt spid="759915"/>
                                        </p:tgtEl>
                                      </p:cBhvr>
                                    </p:animEffect>
                                  </p:childTnLst>
                                </p:cTn>
                              </p:par>
                            </p:childTnLst>
                          </p:cTn>
                        </p:par>
                        <p:par>
                          <p:cTn id="30" fill="hold">
                            <p:stCondLst>
                              <p:cond delay="7500"/>
                            </p:stCondLst>
                            <p:childTnLst>
                              <p:par>
                                <p:cTn id="31" presetID="9" presetClass="entr" presetSubtype="0" fill="hold" grpId="0" nodeType="afterEffect">
                                  <p:stCondLst>
                                    <p:cond delay="0"/>
                                  </p:stCondLst>
                                  <p:childTnLst>
                                    <p:set>
                                      <p:cBhvr>
                                        <p:cTn id="32" dur="1" fill="hold">
                                          <p:stCondLst>
                                            <p:cond delay="0"/>
                                          </p:stCondLst>
                                        </p:cTn>
                                        <p:tgtEl>
                                          <p:spTgt spid="759916"/>
                                        </p:tgtEl>
                                        <p:attrNameLst>
                                          <p:attrName>style.visibility</p:attrName>
                                        </p:attrNameLst>
                                      </p:cBhvr>
                                      <p:to>
                                        <p:strVal val="visible"/>
                                      </p:to>
                                    </p:set>
                                    <p:animEffect transition="in" filter="dissolve">
                                      <p:cBhvr>
                                        <p:cTn id="33" dur="500"/>
                                        <p:tgtEl>
                                          <p:spTgt spid="759916"/>
                                        </p:tgtEl>
                                      </p:cBhvr>
                                    </p:animEffect>
                                  </p:childTnLst>
                                </p:cTn>
                              </p:par>
                            </p:childTnLst>
                          </p:cTn>
                        </p:par>
                        <p:par>
                          <p:cTn id="34" fill="hold">
                            <p:stCondLst>
                              <p:cond delay="8000"/>
                            </p:stCondLst>
                            <p:childTnLst>
                              <p:par>
                                <p:cTn id="35" presetID="9"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dissolve">
                                      <p:cBhvr>
                                        <p:cTn id="37" dur="500"/>
                                        <p:tgtEl>
                                          <p:spTgt spid="18"/>
                                        </p:tgtEl>
                                      </p:cBhvr>
                                    </p:animEffect>
                                  </p:childTnLst>
                                </p:cTn>
                              </p:par>
                            </p:childTnLst>
                          </p:cTn>
                        </p:par>
                        <p:par>
                          <p:cTn id="38" fill="hold">
                            <p:stCondLst>
                              <p:cond delay="8500"/>
                            </p:stCondLst>
                            <p:childTnLst>
                              <p:par>
                                <p:cTn id="39" presetID="9"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childTnLst>
                          </p:cTn>
                        </p:par>
                        <p:par>
                          <p:cTn id="42" fill="hold">
                            <p:stCondLst>
                              <p:cond delay="9000"/>
                            </p:stCondLst>
                            <p:childTnLst>
                              <p:par>
                                <p:cTn id="43" presetID="9" presetClass="entr" presetSubtype="0" fill="hold" grpId="0" nodeType="afterEffect">
                                  <p:stCondLst>
                                    <p:cond delay="0"/>
                                  </p:stCondLst>
                                  <p:childTnLst>
                                    <p:set>
                                      <p:cBhvr>
                                        <p:cTn id="44" dur="1" fill="hold">
                                          <p:stCondLst>
                                            <p:cond delay="0"/>
                                          </p:stCondLst>
                                        </p:cTn>
                                        <p:tgtEl>
                                          <p:spTgt spid="759918"/>
                                        </p:tgtEl>
                                        <p:attrNameLst>
                                          <p:attrName>style.visibility</p:attrName>
                                        </p:attrNameLst>
                                      </p:cBhvr>
                                      <p:to>
                                        <p:strVal val="visible"/>
                                      </p:to>
                                    </p:set>
                                    <p:animEffect transition="in" filter="dissolve">
                                      <p:cBhvr>
                                        <p:cTn id="45" dur="500"/>
                                        <p:tgtEl>
                                          <p:spTgt spid="759918"/>
                                        </p:tgtEl>
                                      </p:cBhvr>
                                    </p:animEffect>
                                  </p:childTnLst>
                                </p:cTn>
                              </p:par>
                            </p:childTnLst>
                          </p:cTn>
                        </p:par>
                        <p:par>
                          <p:cTn id="46" fill="hold">
                            <p:stCondLst>
                              <p:cond delay="9500"/>
                            </p:stCondLst>
                            <p:childTnLst>
                              <p:par>
                                <p:cTn id="47" presetID="9" presetClass="entr" presetSubtype="0" fill="hold" grpId="0" nodeType="afterEffect">
                                  <p:stCondLst>
                                    <p:cond delay="0"/>
                                  </p:stCondLst>
                                  <p:childTnLst>
                                    <p:set>
                                      <p:cBhvr>
                                        <p:cTn id="48" dur="1" fill="hold">
                                          <p:stCondLst>
                                            <p:cond delay="0"/>
                                          </p:stCondLst>
                                        </p:cTn>
                                        <p:tgtEl>
                                          <p:spTgt spid="759926"/>
                                        </p:tgtEl>
                                        <p:attrNameLst>
                                          <p:attrName>style.visibility</p:attrName>
                                        </p:attrNameLst>
                                      </p:cBhvr>
                                      <p:to>
                                        <p:strVal val="visible"/>
                                      </p:to>
                                    </p:set>
                                    <p:animEffect transition="in" filter="dissolve">
                                      <p:cBhvr>
                                        <p:cTn id="49" dur="500"/>
                                        <p:tgtEl>
                                          <p:spTgt spid="759926"/>
                                        </p:tgtEl>
                                      </p:cBhvr>
                                    </p:animEffect>
                                  </p:childTnLst>
                                </p:cTn>
                              </p:par>
                            </p:childTnLst>
                          </p:cTn>
                        </p:par>
                        <p:par>
                          <p:cTn id="50" fill="hold">
                            <p:stCondLst>
                              <p:cond delay="10000"/>
                            </p:stCondLst>
                            <p:childTnLst>
                              <p:par>
                                <p:cTn id="51" presetID="9" presetClass="entr" presetSubtype="0" fill="hold" grpId="0" nodeType="afterEffect">
                                  <p:stCondLst>
                                    <p:cond delay="1000"/>
                                  </p:stCondLst>
                                  <p:childTnLst>
                                    <p:set>
                                      <p:cBhvr>
                                        <p:cTn id="52" dur="1" fill="hold">
                                          <p:stCondLst>
                                            <p:cond delay="0"/>
                                          </p:stCondLst>
                                        </p:cTn>
                                        <p:tgtEl>
                                          <p:spTgt spid="759860"/>
                                        </p:tgtEl>
                                        <p:attrNameLst>
                                          <p:attrName>style.visibility</p:attrName>
                                        </p:attrNameLst>
                                      </p:cBhvr>
                                      <p:to>
                                        <p:strVal val="visible"/>
                                      </p:to>
                                    </p:set>
                                    <p:animEffect transition="in" filter="dissolve">
                                      <p:cBhvr>
                                        <p:cTn id="53" dur="500"/>
                                        <p:tgtEl>
                                          <p:spTgt spid="759860"/>
                                        </p:tgtEl>
                                      </p:cBhvr>
                                    </p:animEffect>
                                  </p:childTnLst>
                                </p:cTn>
                              </p:par>
                            </p:childTnLst>
                          </p:cTn>
                        </p:par>
                        <p:par>
                          <p:cTn id="54" fill="hold">
                            <p:stCondLst>
                              <p:cond delay="11500"/>
                            </p:stCondLst>
                            <p:childTnLst>
                              <p:par>
                                <p:cTn id="55" presetID="9" presetClass="entr" presetSubtype="0" fill="hold" grpId="0" nodeType="afterEffect">
                                  <p:stCondLst>
                                    <p:cond delay="0"/>
                                  </p:stCondLst>
                                  <p:childTnLst>
                                    <p:set>
                                      <p:cBhvr>
                                        <p:cTn id="56" dur="1" fill="hold">
                                          <p:stCondLst>
                                            <p:cond delay="0"/>
                                          </p:stCondLst>
                                        </p:cTn>
                                        <p:tgtEl>
                                          <p:spTgt spid="759927"/>
                                        </p:tgtEl>
                                        <p:attrNameLst>
                                          <p:attrName>style.visibility</p:attrName>
                                        </p:attrNameLst>
                                      </p:cBhvr>
                                      <p:to>
                                        <p:strVal val="visible"/>
                                      </p:to>
                                    </p:set>
                                    <p:animEffect transition="in" filter="dissolve">
                                      <p:cBhvr>
                                        <p:cTn id="57" dur="500"/>
                                        <p:tgtEl>
                                          <p:spTgt spid="759927"/>
                                        </p:tgtEl>
                                      </p:cBhvr>
                                    </p:animEffect>
                                  </p:childTnLst>
                                </p:cTn>
                              </p:par>
                            </p:childTnLst>
                          </p:cTn>
                        </p:par>
                        <p:par>
                          <p:cTn id="58" fill="hold">
                            <p:stCondLst>
                              <p:cond delay="12000"/>
                            </p:stCondLst>
                            <p:childTnLst>
                              <p:par>
                                <p:cTn id="59" presetID="9" presetClass="entr" presetSubtype="0" fill="hold" grpId="0" nodeType="afterEffect">
                                  <p:stCondLst>
                                    <p:cond delay="1000"/>
                                  </p:stCondLst>
                                  <p:childTnLst>
                                    <p:set>
                                      <p:cBhvr>
                                        <p:cTn id="60" dur="1" fill="hold">
                                          <p:stCondLst>
                                            <p:cond delay="0"/>
                                          </p:stCondLst>
                                        </p:cTn>
                                        <p:tgtEl>
                                          <p:spTgt spid="759861"/>
                                        </p:tgtEl>
                                        <p:attrNameLst>
                                          <p:attrName>style.visibility</p:attrName>
                                        </p:attrNameLst>
                                      </p:cBhvr>
                                      <p:to>
                                        <p:strVal val="visible"/>
                                      </p:to>
                                    </p:set>
                                    <p:animEffect transition="in" filter="dissolve">
                                      <p:cBhvr>
                                        <p:cTn id="61" dur="500"/>
                                        <p:tgtEl>
                                          <p:spTgt spid="759861"/>
                                        </p:tgtEl>
                                      </p:cBhvr>
                                    </p:animEffect>
                                  </p:childTnLst>
                                </p:cTn>
                              </p:par>
                            </p:childTnLst>
                          </p:cTn>
                        </p:par>
                        <p:par>
                          <p:cTn id="62" fill="hold">
                            <p:stCondLst>
                              <p:cond delay="13500"/>
                            </p:stCondLst>
                            <p:childTnLst>
                              <p:par>
                                <p:cTn id="63" presetID="9" presetClass="entr" presetSubtype="0" fill="hold" grpId="0" nodeType="afterEffect">
                                  <p:stCondLst>
                                    <p:cond delay="0"/>
                                  </p:stCondLst>
                                  <p:childTnLst>
                                    <p:set>
                                      <p:cBhvr>
                                        <p:cTn id="64" dur="1" fill="hold">
                                          <p:stCondLst>
                                            <p:cond delay="0"/>
                                          </p:stCondLst>
                                        </p:cTn>
                                        <p:tgtEl>
                                          <p:spTgt spid="759865"/>
                                        </p:tgtEl>
                                        <p:attrNameLst>
                                          <p:attrName>style.visibility</p:attrName>
                                        </p:attrNameLst>
                                      </p:cBhvr>
                                      <p:to>
                                        <p:strVal val="visible"/>
                                      </p:to>
                                    </p:set>
                                    <p:animEffect transition="in" filter="dissolve">
                                      <p:cBhvr>
                                        <p:cTn id="65" dur="500"/>
                                        <p:tgtEl>
                                          <p:spTgt spid="759865"/>
                                        </p:tgtEl>
                                      </p:cBhvr>
                                    </p:animEffect>
                                  </p:childTnLst>
                                </p:cTn>
                              </p:par>
                            </p:childTnLst>
                          </p:cTn>
                        </p:par>
                        <p:par>
                          <p:cTn id="66" fill="hold">
                            <p:stCondLst>
                              <p:cond delay="14000"/>
                            </p:stCondLst>
                            <p:childTnLst>
                              <p:par>
                                <p:cTn id="67" presetID="9" presetClass="entr" presetSubtype="0" fill="hold" grpId="0" nodeType="afterEffect">
                                  <p:stCondLst>
                                    <p:cond delay="0"/>
                                  </p:stCondLst>
                                  <p:childTnLst>
                                    <p:set>
                                      <p:cBhvr>
                                        <p:cTn id="68" dur="1" fill="hold">
                                          <p:stCondLst>
                                            <p:cond delay="0"/>
                                          </p:stCondLst>
                                        </p:cTn>
                                        <p:tgtEl>
                                          <p:spTgt spid="759913"/>
                                        </p:tgtEl>
                                        <p:attrNameLst>
                                          <p:attrName>style.visibility</p:attrName>
                                        </p:attrNameLst>
                                      </p:cBhvr>
                                      <p:to>
                                        <p:strVal val="visible"/>
                                      </p:to>
                                    </p:set>
                                    <p:animEffect transition="in" filter="dissolve">
                                      <p:cBhvr>
                                        <p:cTn id="69" dur="500"/>
                                        <p:tgtEl>
                                          <p:spTgt spid="759913"/>
                                        </p:tgtEl>
                                      </p:cBhvr>
                                    </p:animEffect>
                                  </p:childTnLst>
                                </p:cTn>
                              </p:par>
                            </p:childTnLst>
                          </p:cTn>
                        </p:par>
                        <p:par>
                          <p:cTn id="70" fill="hold">
                            <p:stCondLst>
                              <p:cond delay="14500"/>
                            </p:stCondLst>
                            <p:childTnLst>
                              <p:par>
                                <p:cTn id="71" presetID="9" presetClass="entr" presetSubtype="0" fill="hold" grpId="0" nodeType="afterEffect">
                                  <p:stCondLst>
                                    <p:cond delay="0"/>
                                  </p:stCondLst>
                                  <p:childTnLst>
                                    <p:set>
                                      <p:cBhvr>
                                        <p:cTn id="72" dur="1" fill="hold">
                                          <p:stCondLst>
                                            <p:cond delay="0"/>
                                          </p:stCondLst>
                                        </p:cTn>
                                        <p:tgtEl>
                                          <p:spTgt spid="759912"/>
                                        </p:tgtEl>
                                        <p:attrNameLst>
                                          <p:attrName>style.visibility</p:attrName>
                                        </p:attrNameLst>
                                      </p:cBhvr>
                                      <p:to>
                                        <p:strVal val="visible"/>
                                      </p:to>
                                    </p:set>
                                    <p:animEffect transition="in" filter="dissolve">
                                      <p:cBhvr>
                                        <p:cTn id="73" dur="500"/>
                                        <p:tgtEl>
                                          <p:spTgt spid="759912"/>
                                        </p:tgtEl>
                                      </p:cBhvr>
                                    </p:animEffect>
                                  </p:childTnLst>
                                </p:cTn>
                              </p:par>
                            </p:childTnLst>
                          </p:cTn>
                        </p:par>
                        <p:par>
                          <p:cTn id="74" fill="hold">
                            <p:stCondLst>
                              <p:cond delay="15000"/>
                            </p:stCondLst>
                            <p:childTnLst>
                              <p:par>
                                <p:cTn id="75" presetID="9" presetClass="entr" presetSubtype="0" fill="hold" grpId="0" nodeType="afterEffect">
                                  <p:stCondLst>
                                    <p:cond delay="0"/>
                                  </p:stCondLst>
                                  <p:childTnLst>
                                    <p:set>
                                      <p:cBhvr>
                                        <p:cTn id="76" dur="1" fill="hold">
                                          <p:stCondLst>
                                            <p:cond delay="0"/>
                                          </p:stCondLst>
                                        </p:cTn>
                                        <p:tgtEl>
                                          <p:spTgt spid="759914"/>
                                        </p:tgtEl>
                                        <p:attrNameLst>
                                          <p:attrName>style.visibility</p:attrName>
                                        </p:attrNameLst>
                                      </p:cBhvr>
                                      <p:to>
                                        <p:strVal val="visible"/>
                                      </p:to>
                                    </p:set>
                                    <p:animEffect transition="in" filter="dissolve">
                                      <p:cBhvr>
                                        <p:cTn id="77" dur="500"/>
                                        <p:tgtEl>
                                          <p:spTgt spid="759914"/>
                                        </p:tgtEl>
                                      </p:cBhvr>
                                    </p:animEffect>
                                  </p:childTnLst>
                                </p:cTn>
                              </p:par>
                            </p:childTnLst>
                          </p:cTn>
                        </p:par>
                        <p:par>
                          <p:cTn id="78" fill="hold">
                            <p:stCondLst>
                              <p:cond delay="15500"/>
                            </p:stCondLst>
                            <p:childTnLst>
                              <p:par>
                                <p:cTn id="79" presetID="9" presetClass="entr" presetSubtype="0" fill="hold" grpId="0" nodeType="afterEffect">
                                  <p:stCondLst>
                                    <p:cond delay="0"/>
                                  </p:stCondLst>
                                  <p:childTnLst>
                                    <p:set>
                                      <p:cBhvr>
                                        <p:cTn id="80" dur="1" fill="hold">
                                          <p:stCondLst>
                                            <p:cond delay="0"/>
                                          </p:stCondLst>
                                        </p:cTn>
                                        <p:tgtEl>
                                          <p:spTgt spid="759920"/>
                                        </p:tgtEl>
                                        <p:attrNameLst>
                                          <p:attrName>style.visibility</p:attrName>
                                        </p:attrNameLst>
                                      </p:cBhvr>
                                      <p:to>
                                        <p:strVal val="visible"/>
                                      </p:to>
                                    </p:set>
                                    <p:animEffect transition="in" filter="dissolve">
                                      <p:cBhvr>
                                        <p:cTn id="81" dur="500"/>
                                        <p:tgtEl>
                                          <p:spTgt spid="759920"/>
                                        </p:tgtEl>
                                      </p:cBhvr>
                                    </p:animEffect>
                                  </p:childTnLst>
                                </p:cTn>
                              </p:par>
                            </p:childTnLst>
                          </p:cTn>
                        </p:par>
                      </p:childTnLst>
                    </p:cTn>
                  </p:par>
                  <p:par>
                    <p:cTn id="82" fill="hold">
                      <p:stCondLst>
                        <p:cond delay="indefinite"/>
                      </p:stCondLst>
                      <p:childTnLst>
                        <p:par>
                          <p:cTn id="83" fill="hold">
                            <p:stCondLst>
                              <p:cond delay="0"/>
                            </p:stCondLst>
                            <p:childTnLst>
                              <p:par>
                                <p:cTn id="84" presetID="9" presetClass="entr" presetSubtype="0" fill="hold" grpId="0" nodeType="clickEffect">
                                  <p:stCondLst>
                                    <p:cond delay="0"/>
                                  </p:stCondLst>
                                  <p:childTnLst>
                                    <p:set>
                                      <p:cBhvr>
                                        <p:cTn id="85" dur="1" fill="hold">
                                          <p:stCondLst>
                                            <p:cond delay="0"/>
                                          </p:stCondLst>
                                        </p:cTn>
                                        <p:tgtEl>
                                          <p:spTgt spid="759866"/>
                                        </p:tgtEl>
                                        <p:attrNameLst>
                                          <p:attrName>style.visibility</p:attrName>
                                        </p:attrNameLst>
                                      </p:cBhvr>
                                      <p:to>
                                        <p:strVal val="visible"/>
                                      </p:to>
                                    </p:set>
                                    <p:animEffect transition="in" filter="dissolve">
                                      <p:cBhvr>
                                        <p:cTn id="86" dur="500"/>
                                        <p:tgtEl>
                                          <p:spTgt spid="759866"/>
                                        </p:tgtEl>
                                      </p:cBhvr>
                                    </p:animEffect>
                                  </p:childTnLst>
                                </p:cTn>
                              </p:par>
                            </p:childTnLst>
                          </p:cTn>
                        </p:par>
                        <p:par>
                          <p:cTn id="87" fill="hold">
                            <p:stCondLst>
                              <p:cond delay="500"/>
                            </p:stCondLst>
                            <p:childTnLst>
                              <p:par>
                                <p:cTn id="88" presetID="9" presetClass="entr" presetSubtype="0" fill="hold" grpId="0" nodeType="afterEffect">
                                  <p:stCondLst>
                                    <p:cond delay="0"/>
                                  </p:stCondLst>
                                  <p:childTnLst>
                                    <p:set>
                                      <p:cBhvr>
                                        <p:cTn id="89" dur="1" fill="hold">
                                          <p:stCondLst>
                                            <p:cond delay="0"/>
                                          </p:stCondLst>
                                        </p:cTn>
                                        <p:tgtEl>
                                          <p:spTgt spid="759862"/>
                                        </p:tgtEl>
                                        <p:attrNameLst>
                                          <p:attrName>style.visibility</p:attrName>
                                        </p:attrNameLst>
                                      </p:cBhvr>
                                      <p:to>
                                        <p:strVal val="visible"/>
                                      </p:to>
                                    </p:set>
                                    <p:animEffect transition="in" filter="dissolve">
                                      <p:cBhvr>
                                        <p:cTn id="90" dur="500"/>
                                        <p:tgtEl>
                                          <p:spTgt spid="759862"/>
                                        </p:tgtEl>
                                      </p:cBhvr>
                                    </p:animEffect>
                                  </p:childTnLst>
                                </p:cTn>
                              </p:par>
                            </p:childTnLst>
                          </p:cTn>
                        </p:par>
                        <p:par>
                          <p:cTn id="91" fill="hold">
                            <p:stCondLst>
                              <p:cond delay="1000"/>
                            </p:stCondLst>
                            <p:childTnLst>
                              <p:par>
                                <p:cTn id="92" presetID="9" presetClass="entr" presetSubtype="0" fill="hold" grpId="0" nodeType="afterEffect">
                                  <p:stCondLst>
                                    <p:cond delay="0"/>
                                  </p:stCondLst>
                                  <p:childTnLst>
                                    <p:set>
                                      <p:cBhvr>
                                        <p:cTn id="93" dur="1" fill="hold">
                                          <p:stCondLst>
                                            <p:cond delay="0"/>
                                          </p:stCondLst>
                                        </p:cTn>
                                        <p:tgtEl>
                                          <p:spTgt spid="759921"/>
                                        </p:tgtEl>
                                        <p:attrNameLst>
                                          <p:attrName>style.visibility</p:attrName>
                                        </p:attrNameLst>
                                      </p:cBhvr>
                                      <p:to>
                                        <p:strVal val="visible"/>
                                      </p:to>
                                    </p:set>
                                    <p:animEffect transition="in" filter="dissolve">
                                      <p:cBhvr>
                                        <p:cTn id="94" dur="500"/>
                                        <p:tgtEl>
                                          <p:spTgt spid="759921"/>
                                        </p:tgtEl>
                                      </p:cBhvr>
                                    </p:animEffect>
                                  </p:childTnLst>
                                </p:cTn>
                              </p:par>
                            </p:childTnLst>
                          </p:cTn>
                        </p:par>
                        <p:par>
                          <p:cTn id="95" fill="hold">
                            <p:stCondLst>
                              <p:cond delay="1500"/>
                            </p:stCondLst>
                            <p:childTnLst>
                              <p:par>
                                <p:cTn id="96" presetID="9" presetClass="entr" presetSubtype="0" fill="hold" grpId="0" nodeType="afterEffect">
                                  <p:stCondLst>
                                    <p:cond delay="0"/>
                                  </p:stCondLst>
                                  <p:childTnLst>
                                    <p:set>
                                      <p:cBhvr>
                                        <p:cTn id="97" dur="1" fill="hold">
                                          <p:stCondLst>
                                            <p:cond delay="0"/>
                                          </p:stCondLst>
                                        </p:cTn>
                                        <p:tgtEl>
                                          <p:spTgt spid="759931"/>
                                        </p:tgtEl>
                                        <p:attrNameLst>
                                          <p:attrName>style.visibility</p:attrName>
                                        </p:attrNameLst>
                                      </p:cBhvr>
                                      <p:to>
                                        <p:strVal val="visible"/>
                                      </p:to>
                                    </p:set>
                                    <p:animEffect transition="in" filter="dissolve">
                                      <p:cBhvr>
                                        <p:cTn id="98" dur="500"/>
                                        <p:tgtEl>
                                          <p:spTgt spid="759931"/>
                                        </p:tgtEl>
                                      </p:cBhvr>
                                    </p:animEffect>
                                  </p:childTnLst>
                                </p:cTn>
                              </p:par>
                            </p:childTnLst>
                          </p:cTn>
                        </p:par>
                        <p:par>
                          <p:cTn id="99" fill="hold">
                            <p:stCondLst>
                              <p:cond delay="2000"/>
                            </p:stCondLst>
                            <p:childTnLst>
                              <p:par>
                                <p:cTn id="100" presetID="9" presetClass="entr" presetSubtype="0" fill="hold" grpId="0" nodeType="afterEffect">
                                  <p:stCondLst>
                                    <p:cond delay="1000"/>
                                  </p:stCondLst>
                                  <p:childTnLst>
                                    <p:set>
                                      <p:cBhvr>
                                        <p:cTn id="101" dur="1" fill="hold">
                                          <p:stCondLst>
                                            <p:cond delay="0"/>
                                          </p:stCondLst>
                                        </p:cTn>
                                        <p:tgtEl>
                                          <p:spTgt spid="759863"/>
                                        </p:tgtEl>
                                        <p:attrNameLst>
                                          <p:attrName>style.visibility</p:attrName>
                                        </p:attrNameLst>
                                      </p:cBhvr>
                                      <p:to>
                                        <p:strVal val="visible"/>
                                      </p:to>
                                    </p:set>
                                    <p:animEffect transition="in" filter="dissolve">
                                      <p:cBhvr>
                                        <p:cTn id="102" dur="500"/>
                                        <p:tgtEl>
                                          <p:spTgt spid="759863"/>
                                        </p:tgtEl>
                                      </p:cBhvr>
                                    </p:animEffect>
                                  </p:childTnLst>
                                </p:cTn>
                              </p:par>
                            </p:childTnLst>
                          </p:cTn>
                        </p:par>
                        <p:par>
                          <p:cTn id="103" fill="hold">
                            <p:stCondLst>
                              <p:cond delay="3500"/>
                            </p:stCondLst>
                            <p:childTnLst>
                              <p:par>
                                <p:cTn id="104" presetID="9" presetClass="entr" presetSubtype="0" fill="hold" grpId="0" nodeType="afterEffect">
                                  <p:stCondLst>
                                    <p:cond delay="0"/>
                                  </p:stCondLst>
                                  <p:childTnLst>
                                    <p:set>
                                      <p:cBhvr>
                                        <p:cTn id="105" dur="1" fill="hold">
                                          <p:stCondLst>
                                            <p:cond delay="0"/>
                                          </p:stCondLst>
                                        </p:cTn>
                                        <p:tgtEl>
                                          <p:spTgt spid="759864"/>
                                        </p:tgtEl>
                                        <p:attrNameLst>
                                          <p:attrName>style.visibility</p:attrName>
                                        </p:attrNameLst>
                                      </p:cBhvr>
                                      <p:to>
                                        <p:strVal val="visible"/>
                                      </p:to>
                                    </p:set>
                                    <p:animEffect transition="in" filter="dissolve">
                                      <p:cBhvr>
                                        <p:cTn id="106" dur="500"/>
                                        <p:tgtEl>
                                          <p:spTgt spid="759864"/>
                                        </p:tgtEl>
                                      </p:cBhvr>
                                    </p:animEffect>
                                  </p:childTnLst>
                                </p:cTn>
                              </p:par>
                            </p:childTnLst>
                          </p:cTn>
                        </p:par>
                        <p:par>
                          <p:cTn id="107" fill="hold">
                            <p:stCondLst>
                              <p:cond delay="4000"/>
                            </p:stCondLst>
                            <p:childTnLst>
                              <p:par>
                                <p:cTn id="108" presetID="9" presetClass="entr" presetSubtype="0" fill="hold" grpId="0" nodeType="afterEffect">
                                  <p:stCondLst>
                                    <p:cond delay="0"/>
                                  </p:stCondLst>
                                  <p:childTnLst>
                                    <p:set>
                                      <p:cBhvr>
                                        <p:cTn id="109" dur="1" fill="hold">
                                          <p:stCondLst>
                                            <p:cond delay="0"/>
                                          </p:stCondLst>
                                        </p:cTn>
                                        <p:tgtEl>
                                          <p:spTgt spid="759932"/>
                                        </p:tgtEl>
                                        <p:attrNameLst>
                                          <p:attrName>style.visibility</p:attrName>
                                        </p:attrNameLst>
                                      </p:cBhvr>
                                      <p:to>
                                        <p:strVal val="visible"/>
                                      </p:to>
                                    </p:set>
                                    <p:animEffect transition="in" filter="dissolve">
                                      <p:cBhvr>
                                        <p:cTn id="110" dur="500"/>
                                        <p:tgtEl>
                                          <p:spTgt spid="759932"/>
                                        </p:tgtEl>
                                      </p:cBhvr>
                                    </p:animEffect>
                                  </p:childTnLst>
                                </p:cTn>
                              </p:par>
                            </p:childTnLst>
                          </p:cTn>
                        </p:par>
                        <p:par>
                          <p:cTn id="111" fill="hold">
                            <p:stCondLst>
                              <p:cond delay="4500"/>
                            </p:stCondLst>
                            <p:childTnLst>
                              <p:par>
                                <p:cTn id="112" presetID="9" presetClass="entr" presetSubtype="0" fill="hold" nodeType="afterEffect">
                                  <p:stCondLst>
                                    <p:cond delay="2000"/>
                                  </p:stCondLst>
                                  <p:childTnLst>
                                    <p:set>
                                      <p:cBhvr>
                                        <p:cTn id="113" dur="1" fill="hold">
                                          <p:stCondLst>
                                            <p:cond delay="0"/>
                                          </p:stCondLst>
                                        </p:cTn>
                                        <p:tgtEl>
                                          <p:spTgt spid="20"/>
                                        </p:tgtEl>
                                        <p:attrNameLst>
                                          <p:attrName>style.visibility</p:attrName>
                                        </p:attrNameLst>
                                      </p:cBhvr>
                                      <p:to>
                                        <p:strVal val="visible"/>
                                      </p:to>
                                    </p:set>
                                    <p:animEffect transition="in" filter="dissolve">
                                      <p:cBhvr>
                                        <p:cTn id="114" dur="500"/>
                                        <p:tgtEl>
                                          <p:spTgt spid="20"/>
                                        </p:tgtEl>
                                      </p:cBhvr>
                                    </p:animEffect>
                                  </p:childTnLst>
                                </p:cTn>
                              </p:par>
                            </p:childTnLst>
                          </p:cTn>
                        </p:par>
                        <p:par>
                          <p:cTn id="115" fill="hold">
                            <p:stCondLst>
                              <p:cond delay="7000"/>
                            </p:stCondLst>
                            <p:childTnLst>
                              <p:par>
                                <p:cTn id="116" presetID="19" presetClass="entr" presetSubtype="10" fill="hold" grpId="0" nodeType="afterEffect">
                                  <p:stCondLst>
                                    <p:cond delay="0"/>
                                  </p:stCondLst>
                                  <p:childTnLst>
                                    <p:set>
                                      <p:cBhvr>
                                        <p:cTn id="117" dur="1" fill="hold">
                                          <p:stCondLst>
                                            <p:cond delay="0"/>
                                          </p:stCondLst>
                                        </p:cTn>
                                        <p:tgtEl>
                                          <p:spTgt spid="759942"/>
                                        </p:tgtEl>
                                        <p:attrNameLst>
                                          <p:attrName>style.visibility</p:attrName>
                                        </p:attrNameLst>
                                      </p:cBhvr>
                                      <p:to>
                                        <p:strVal val="visible"/>
                                      </p:to>
                                    </p:set>
                                    <p:anim calcmode="lin" valueType="num">
                                      <p:cBhvr>
                                        <p:cTn id="118" dur="5000" fill="hold"/>
                                        <p:tgtEl>
                                          <p:spTgt spid="759942"/>
                                        </p:tgtEl>
                                        <p:attrNameLst>
                                          <p:attrName>ppt_w</p:attrName>
                                        </p:attrNameLst>
                                      </p:cBhvr>
                                      <p:tavLst>
                                        <p:tav tm="0" fmla="#ppt_w*sin(2.5*pi*$)">
                                          <p:val>
                                            <p:fltVal val="0"/>
                                          </p:val>
                                        </p:tav>
                                        <p:tav tm="100000">
                                          <p:val>
                                            <p:fltVal val="1"/>
                                          </p:val>
                                        </p:tav>
                                      </p:tavLst>
                                    </p:anim>
                                    <p:anim calcmode="lin" valueType="num">
                                      <p:cBhvr>
                                        <p:cTn id="119" dur="5000" fill="hold"/>
                                        <p:tgtEl>
                                          <p:spTgt spid="75994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9860" grpId="0" animBg="1"/>
      <p:bldP spid="759861" grpId="0" animBg="1"/>
      <p:bldP spid="759862" grpId="0" animBg="1"/>
      <p:bldP spid="759863" grpId="0" animBg="1"/>
      <p:bldP spid="759864" grpId="0" autoUpdateAnimBg="0"/>
      <p:bldP spid="759865" grpId="0" autoUpdateAnimBg="0"/>
      <p:bldP spid="759866" grpId="0" autoUpdateAnimBg="0"/>
      <p:bldP spid="759867" grpId="0" autoUpdateAnimBg="0"/>
      <p:bldP spid="759912" grpId="0" animBg="1"/>
      <p:bldP spid="759913" grpId="0" animBg="1"/>
      <p:bldP spid="759914" grpId="0" autoUpdateAnimBg="0"/>
      <p:bldP spid="759915" grpId="0" animBg="1"/>
      <p:bldP spid="759916" grpId="0" autoUpdateAnimBg="0"/>
      <p:bldP spid="759917" grpId="0" animBg="1"/>
      <p:bldP spid="759918" grpId="0" autoUpdateAnimBg="0"/>
      <p:bldP spid="759919" grpId="0" animBg="1"/>
      <p:bldP spid="759920" grpId="0" autoUpdateAnimBg="0"/>
      <p:bldP spid="759921" grpId="0" animBg="1"/>
      <p:bldP spid="759926" grpId="0" autoUpdateAnimBg="0"/>
      <p:bldP spid="759927" grpId="0" autoUpdateAnimBg="0"/>
      <p:bldP spid="759931" grpId="0" autoUpdateAnimBg="0"/>
      <p:bldP spid="759932" grpId="0" animBg="1"/>
      <p:bldP spid="759942"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3" descr="X:\Cardiac Function 2.bmp"/>
          <p:cNvPicPr>
            <a:picLocks noChangeAspect="1" noChangeArrowheads="1"/>
          </p:cNvPicPr>
          <p:nvPr/>
        </p:nvPicPr>
        <p:blipFill>
          <a:blip r:embed="rId2" cstate="email"/>
          <a:srcRect/>
          <a:stretch>
            <a:fillRect/>
          </a:stretch>
        </p:blipFill>
        <p:spPr bwMode="auto">
          <a:xfrm>
            <a:off x="3357563" y="2786063"/>
            <a:ext cx="2498725" cy="1982787"/>
          </a:xfrm>
          <a:prstGeom prst="rect">
            <a:avLst/>
          </a:prstGeom>
          <a:noFill/>
          <a:ln w="9525">
            <a:noFill/>
            <a:miter lim="800000"/>
            <a:headEnd/>
            <a:tailEnd/>
          </a:ln>
        </p:spPr>
      </p:pic>
      <p:sp>
        <p:nvSpPr>
          <p:cNvPr id="23555" name="Rectangle 35"/>
          <p:cNvSpPr>
            <a:spLocks noChangeArrowheads="1"/>
          </p:cNvSpPr>
          <p:nvPr/>
        </p:nvSpPr>
        <p:spPr bwMode="auto">
          <a:xfrm>
            <a:off x="285750" y="285750"/>
            <a:ext cx="8324850" cy="400050"/>
          </a:xfrm>
          <a:prstGeom prst="rect">
            <a:avLst/>
          </a:prstGeom>
          <a:noFill/>
          <a:ln w="9525">
            <a:noFill/>
            <a:miter lim="800000"/>
            <a:headEnd/>
            <a:tailEnd/>
          </a:ln>
        </p:spPr>
        <p:txBody>
          <a:bodyPr>
            <a:spAutoFit/>
          </a:bodyPr>
          <a:lstStyle/>
          <a:p>
            <a:r>
              <a:rPr lang="en-US" sz="2000" b="1"/>
              <a:t>Synapse 3D – </a:t>
            </a:r>
            <a:r>
              <a:rPr lang="ru-RU" sz="2000" b="1"/>
              <a:t>трехмерная реконструкция</a:t>
            </a:r>
            <a:endParaRPr lang="it-IT" sz="2000" b="1"/>
          </a:p>
        </p:txBody>
      </p:sp>
      <p:sp>
        <p:nvSpPr>
          <p:cNvPr id="7" name="Rectangle 16"/>
          <p:cNvSpPr/>
          <p:nvPr/>
        </p:nvSpPr>
        <p:spPr>
          <a:xfrm>
            <a:off x="2286000" y="5072063"/>
            <a:ext cx="4824413" cy="1200150"/>
          </a:xfrm>
          <a:prstGeom prst="rect">
            <a:avLst/>
          </a:prstGeom>
          <a:solidFill>
            <a:schemeClr val="accent3"/>
          </a:solidFill>
        </p:spPr>
        <p:txBody>
          <a:bodyPr>
            <a:spAutoFit/>
          </a:bodyPr>
          <a:lstStyle/>
          <a:p>
            <a:pPr>
              <a:buFont typeface="Arial" pitchFamily="34" charset="0"/>
              <a:buChar char="•"/>
              <a:defRPr/>
            </a:pPr>
            <a:r>
              <a:rPr lang="ru-RU"/>
              <a:t>Клиент-серверная архитектура</a:t>
            </a:r>
          </a:p>
          <a:p>
            <a:pPr>
              <a:buFont typeface="Arial" pitchFamily="34" charset="0"/>
              <a:buChar char="•"/>
              <a:defRPr/>
            </a:pPr>
            <a:r>
              <a:rPr lang="ru-RU"/>
              <a:t>Многопользовательская среда</a:t>
            </a:r>
          </a:p>
          <a:p>
            <a:pPr>
              <a:buFont typeface="Arial" pitchFamily="34" charset="0"/>
              <a:buChar char="•"/>
              <a:defRPr/>
            </a:pPr>
            <a:r>
              <a:rPr lang="ru-RU"/>
              <a:t>Работа с любой </a:t>
            </a:r>
            <a:r>
              <a:rPr lang="en-US"/>
              <a:t>PACS-</a:t>
            </a:r>
            <a:r>
              <a:rPr lang="ru-RU"/>
              <a:t>системой (</a:t>
            </a:r>
            <a:r>
              <a:rPr lang="en-US"/>
              <a:t>Q/R)</a:t>
            </a:r>
          </a:p>
          <a:p>
            <a:pPr>
              <a:buFont typeface="Arial" pitchFamily="34" charset="0"/>
              <a:buChar char="•"/>
              <a:defRPr/>
            </a:pPr>
            <a:r>
              <a:rPr lang="ru-RU"/>
              <a:t>2</a:t>
            </a:r>
            <a:r>
              <a:rPr lang="en-US"/>
              <a:t>D / 3D / 4D</a:t>
            </a:r>
            <a:endParaRPr lang="ru-RU"/>
          </a:p>
        </p:txBody>
      </p:sp>
      <p:pic>
        <p:nvPicPr>
          <p:cNvPr id="23557" name="Picture 5"/>
          <p:cNvPicPr>
            <a:picLocks noChangeAspect="1" noChangeArrowheads="1"/>
          </p:cNvPicPr>
          <p:nvPr/>
        </p:nvPicPr>
        <p:blipFill>
          <a:blip r:embed="rId3" cstate="email"/>
          <a:srcRect/>
          <a:stretch>
            <a:fillRect/>
          </a:stretch>
        </p:blipFill>
        <p:spPr bwMode="auto">
          <a:xfrm>
            <a:off x="6429375" y="3143250"/>
            <a:ext cx="1258888" cy="1209675"/>
          </a:xfrm>
          <a:prstGeom prst="rect">
            <a:avLst/>
          </a:prstGeom>
          <a:noFill/>
          <a:ln w="9525">
            <a:noFill/>
            <a:miter lim="800000"/>
            <a:headEnd/>
            <a:tailEnd/>
          </a:ln>
        </p:spPr>
      </p:pic>
      <p:pic>
        <p:nvPicPr>
          <p:cNvPr id="23558" name="Picture 5"/>
          <p:cNvPicPr>
            <a:picLocks noChangeAspect="1" noChangeArrowheads="1"/>
          </p:cNvPicPr>
          <p:nvPr/>
        </p:nvPicPr>
        <p:blipFill>
          <a:blip r:embed="rId3" cstate="email"/>
          <a:srcRect/>
          <a:stretch>
            <a:fillRect/>
          </a:stretch>
        </p:blipFill>
        <p:spPr bwMode="auto">
          <a:xfrm>
            <a:off x="1357313" y="3214688"/>
            <a:ext cx="1258887" cy="1209675"/>
          </a:xfrm>
          <a:prstGeom prst="rect">
            <a:avLst/>
          </a:prstGeom>
          <a:noFill/>
          <a:ln w="9525">
            <a:noFill/>
            <a:miter lim="800000"/>
            <a:headEnd/>
            <a:tailEnd/>
          </a:ln>
        </p:spPr>
      </p:pic>
      <p:pic>
        <p:nvPicPr>
          <p:cNvPr id="23559" name="Picture 5"/>
          <p:cNvPicPr>
            <a:picLocks noChangeAspect="1" noChangeArrowheads="1"/>
          </p:cNvPicPr>
          <p:nvPr/>
        </p:nvPicPr>
        <p:blipFill>
          <a:blip r:embed="rId3" cstate="email"/>
          <a:srcRect/>
          <a:stretch>
            <a:fillRect/>
          </a:stretch>
        </p:blipFill>
        <p:spPr bwMode="auto">
          <a:xfrm>
            <a:off x="4000500" y="1143000"/>
            <a:ext cx="1258888" cy="1209675"/>
          </a:xfrm>
          <a:prstGeom prst="rect">
            <a:avLst/>
          </a:prstGeom>
          <a:noFill/>
          <a:ln w="9525">
            <a:noFill/>
            <a:miter lim="800000"/>
            <a:headEnd/>
            <a:tailEnd/>
          </a:ln>
        </p:spPr>
      </p:pic>
      <p:sp>
        <p:nvSpPr>
          <p:cNvPr id="23560" name="AutoShape 8"/>
          <p:cNvSpPr>
            <a:spLocks noChangeArrowheads="1"/>
          </p:cNvSpPr>
          <p:nvPr/>
        </p:nvSpPr>
        <p:spPr bwMode="auto">
          <a:xfrm rot="-5400000">
            <a:off x="4424363" y="2433638"/>
            <a:ext cx="366712" cy="214312"/>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sp>
        <p:nvSpPr>
          <p:cNvPr id="23561" name="AutoShape 8"/>
          <p:cNvSpPr>
            <a:spLocks noChangeArrowheads="1"/>
          </p:cNvSpPr>
          <p:nvPr/>
        </p:nvSpPr>
        <p:spPr bwMode="auto">
          <a:xfrm rot="10800000">
            <a:off x="2786063" y="3714750"/>
            <a:ext cx="366712" cy="2143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sp>
        <p:nvSpPr>
          <p:cNvPr id="23562" name="AutoShape 8"/>
          <p:cNvSpPr>
            <a:spLocks noChangeArrowheads="1"/>
          </p:cNvSpPr>
          <p:nvPr/>
        </p:nvSpPr>
        <p:spPr bwMode="auto">
          <a:xfrm>
            <a:off x="5929313" y="3643313"/>
            <a:ext cx="366712" cy="214312"/>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ChangeArrowheads="1"/>
          </p:cNvSpPr>
          <p:nvPr/>
        </p:nvSpPr>
        <p:spPr bwMode="auto">
          <a:xfrm>
            <a:off x="8915400" y="-304800"/>
            <a:ext cx="228600" cy="228600"/>
          </a:xfrm>
          <a:prstGeom prst="rect">
            <a:avLst/>
          </a:prstGeom>
          <a:solidFill>
            <a:schemeClr val="bg1"/>
          </a:solidFill>
          <a:ln w="9525">
            <a:noFill/>
            <a:miter lim="800000"/>
            <a:headEnd/>
            <a:tailEnd/>
          </a:ln>
        </p:spPr>
        <p:txBody>
          <a:bodyPr wrap="none" anchor="ctr"/>
          <a:lstStyle/>
          <a:p>
            <a:pPr algn="ctr"/>
            <a:endParaRPr lang="en-US" sz="4200">
              <a:solidFill>
                <a:srgbClr val="000000"/>
              </a:solidFill>
              <a:latin typeface="Gill Sans"/>
              <a:sym typeface="Gill Sans"/>
            </a:endParaRPr>
          </a:p>
        </p:txBody>
      </p:sp>
      <p:pic>
        <p:nvPicPr>
          <p:cNvPr id="24579" name="Picture 9" descr="radiology.png"/>
          <p:cNvPicPr>
            <a:picLocks noChangeAspect="1"/>
          </p:cNvPicPr>
          <p:nvPr/>
        </p:nvPicPr>
        <p:blipFill>
          <a:blip r:embed="rId3" cstate="email"/>
          <a:srcRect b="-1086"/>
          <a:stretch>
            <a:fillRect/>
          </a:stretch>
        </p:blipFill>
        <p:spPr bwMode="auto">
          <a:xfrm>
            <a:off x="3571875" y="1125538"/>
            <a:ext cx="3952875" cy="2660650"/>
          </a:xfrm>
          <a:prstGeom prst="rect">
            <a:avLst/>
          </a:prstGeom>
          <a:noFill/>
          <a:ln w="9525">
            <a:noFill/>
            <a:miter lim="800000"/>
            <a:headEnd/>
            <a:tailEnd/>
          </a:ln>
        </p:spPr>
      </p:pic>
      <p:sp>
        <p:nvSpPr>
          <p:cNvPr id="24580" name="Slide Number Placeholder 13"/>
          <p:cNvSpPr>
            <a:spLocks noGrp="1"/>
          </p:cNvSpPr>
          <p:nvPr>
            <p:ph type="sldNum" sz="quarter" idx="4294967295"/>
          </p:nvPr>
        </p:nvSpPr>
        <p:spPr bwMode="auto">
          <a:xfrm>
            <a:off x="152400" y="6462713"/>
            <a:ext cx="533400" cy="365125"/>
          </a:xfrm>
          <a:prstGeom prst="rect">
            <a:avLst/>
          </a:prstGeom>
          <a:noFill/>
          <a:ln>
            <a:miter lim="800000"/>
            <a:headEnd/>
            <a:tailEnd/>
          </a:ln>
        </p:spPr>
        <p:txBody>
          <a:bodyPr/>
          <a:lstStyle/>
          <a:p>
            <a:fld id="{898BF12F-2B87-45AB-9D5B-53C94FBEF753}" type="slidenum">
              <a:rPr lang="en-US">
                <a:solidFill>
                  <a:srgbClr val="000000"/>
                </a:solidFill>
              </a:rPr>
              <a:pPr/>
              <a:t>23</a:t>
            </a:fld>
            <a:endParaRPr lang="en-US">
              <a:solidFill>
                <a:srgbClr val="000000"/>
              </a:solidFill>
            </a:endParaRPr>
          </a:p>
        </p:txBody>
      </p:sp>
      <p:pic>
        <p:nvPicPr>
          <p:cNvPr id="24581" name="Picture 15" descr="Mobilization.png"/>
          <p:cNvPicPr>
            <a:picLocks noChangeAspect="1"/>
          </p:cNvPicPr>
          <p:nvPr/>
        </p:nvPicPr>
        <p:blipFill>
          <a:blip r:embed="rId4" cstate="email"/>
          <a:srcRect/>
          <a:stretch>
            <a:fillRect/>
          </a:stretch>
        </p:blipFill>
        <p:spPr bwMode="auto">
          <a:xfrm>
            <a:off x="1763713" y="1052513"/>
            <a:ext cx="1458912" cy="2736850"/>
          </a:xfrm>
          <a:prstGeom prst="rect">
            <a:avLst/>
          </a:prstGeom>
          <a:noFill/>
          <a:ln w="9525">
            <a:noFill/>
            <a:miter lim="800000"/>
            <a:headEnd/>
            <a:tailEnd/>
          </a:ln>
        </p:spPr>
      </p:pic>
      <p:sp>
        <p:nvSpPr>
          <p:cNvPr id="24582" name="Rectangle 2"/>
          <p:cNvSpPr>
            <a:spLocks noGrp="1" noChangeArrowheads="1"/>
          </p:cNvSpPr>
          <p:nvPr>
            <p:ph type="title"/>
          </p:nvPr>
        </p:nvSpPr>
        <p:spPr bwMode="auto">
          <a:xfrm>
            <a:off x="250825" y="188913"/>
            <a:ext cx="8534400" cy="533400"/>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en-US" sz="2000" b="1" smtClean="0">
                <a:solidFill>
                  <a:schemeClr val="tx1"/>
                </a:solidFill>
                <a:latin typeface="Arial" pitchFamily="34" charset="0"/>
              </a:rPr>
              <a:t>Synapse PACS </a:t>
            </a:r>
            <a:r>
              <a:rPr lang="ru-RU" sz="2000" b="1" smtClean="0">
                <a:solidFill>
                  <a:schemeClr val="tx1"/>
                </a:solidFill>
                <a:latin typeface="Arial" pitchFamily="34" charset="0"/>
              </a:rPr>
              <a:t>и мобильные устройства:</a:t>
            </a:r>
            <a:r>
              <a:rPr lang="en-US" sz="2000" b="1" smtClean="0">
                <a:solidFill>
                  <a:schemeClr val="tx1"/>
                </a:solidFill>
                <a:latin typeface="Arial" pitchFamily="34" charset="0"/>
              </a:rPr>
              <a:t/>
            </a:r>
            <a:br>
              <a:rPr lang="en-US" sz="2000" b="1" smtClean="0">
                <a:solidFill>
                  <a:schemeClr val="tx1"/>
                </a:solidFill>
                <a:latin typeface="Arial" pitchFamily="34" charset="0"/>
              </a:rPr>
            </a:br>
            <a:r>
              <a:rPr lang="en-US" sz="2000" b="1" smtClean="0">
                <a:solidFill>
                  <a:schemeClr val="tx1"/>
                </a:solidFill>
                <a:latin typeface="Arial" pitchFamily="34" charset="0"/>
              </a:rPr>
              <a:t>Synapse Mobility</a:t>
            </a:r>
            <a:endParaRPr lang="ru-RU" sz="2000" b="1" smtClean="0">
              <a:solidFill>
                <a:schemeClr val="tx1"/>
              </a:solidFill>
              <a:latin typeface="Arial" pitchFamily="34" charset="0"/>
            </a:endParaRPr>
          </a:p>
        </p:txBody>
      </p:sp>
      <p:sp>
        <p:nvSpPr>
          <p:cNvPr id="17" name="Rectangle 16"/>
          <p:cNvSpPr/>
          <p:nvPr/>
        </p:nvSpPr>
        <p:spPr>
          <a:xfrm>
            <a:off x="2357438" y="3857625"/>
            <a:ext cx="4824412" cy="2586038"/>
          </a:xfrm>
          <a:prstGeom prst="rect">
            <a:avLst/>
          </a:prstGeom>
          <a:solidFill>
            <a:schemeClr val="accent3"/>
          </a:solidFill>
        </p:spPr>
        <p:txBody>
          <a:bodyPr>
            <a:spAutoFit/>
          </a:bodyPr>
          <a:lstStyle/>
          <a:p>
            <a:pPr>
              <a:buFont typeface="Arial" pitchFamily="34" charset="0"/>
              <a:buChar char="•"/>
              <a:defRPr/>
            </a:pPr>
            <a:r>
              <a:rPr lang="ru-RU"/>
              <a:t>Тонкий клиент</a:t>
            </a:r>
            <a:endParaRPr lang="en-US"/>
          </a:p>
          <a:p>
            <a:pPr>
              <a:buFont typeface="Arial" pitchFamily="34" charset="0"/>
              <a:buChar char="•"/>
              <a:defRPr/>
            </a:pPr>
            <a:r>
              <a:rPr lang="en-US"/>
              <a:t>2D </a:t>
            </a:r>
            <a:r>
              <a:rPr lang="ru-RU"/>
              <a:t>и 3</a:t>
            </a:r>
            <a:r>
              <a:rPr lang="en-US"/>
              <a:t>D </a:t>
            </a:r>
            <a:r>
              <a:rPr lang="ru-RU"/>
              <a:t>инструменты</a:t>
            </a:r>
          </a:p>
          <a:p>
            <a:pPr>
              <a:buFont typeface="Arial" pitchFamily="34" charset="0"/>
              <a:buChar char="•"/>
              <a:defRPr/>
            </a:pPr>
            <a:r>
              <a:rPr lang="ru-RU"/>
              <a:t>Работа с любым </a:t>
            </a:r>
            <a:r>
              <a:rPr lang="en-US"/>
              <a:t>PACS</a:t>
            </a:r>
            <a:r>
              <a:rPr lang="ru-RU"/>
              <a:t> (</a:t>
            </a:r>
            <a:r>
              <a:rPr lang="en-US"/>
              <a:t>Query / Retrieve)</a:t>
            </a:r>
          </a:p>
          <a:p>
            <a:pPr>
              <a:buFont typeface="Arial" pitchFamily="34" charset="0"/>
              <a:buChar char="•"/>
              <a:defRPr/>
            </a:pPr>
            <a:r>
              <a:rPr lang="ru-RU"/>
              <a:t>Разрешен для диагностики (в США)</a:t>
            </a:r>
            <a:endParaRPr lang="en-US"/>
          </a:p>
          <a:p>
            <a:pPr>
              <a:defRPr/>
            </a:pPr>
            <a:endParaRPr lang="en-US"/>
          </a:p>
          <a:p>
            <a:pPr>
              <a:defRPr/>
            </a:pPr>
            <a:r>
              <a:rPr lang="ru-RU"/>
              <a:t>Мобильные устройства: </a:t>
            </a:r>
            <a:endParaRPr lang="en-US"/>
          </a:p>
          <a:p>
            <a:pPr lvl="1">
              <a:buFont typeface="Arial" pitchFamily="34" charset="0"/>
              <a:buChar char="•"/>
              <a:defRPr/>
            </a:pPr>
            <a:r>
              <a:rPr lang="en-US"/>
              <a:t>iOS, Android</a:t>
            </a:r>
            <a:endParaRPr lang="ru-RU"/>
          </a:p>
          <a:p>
            <a:pPr>
              <a:defRPr/>
            </a:pPr>
            <a:r>
              <a:rPr lang="ru-RU"/>
              <a:t>Любой браузер: </a:t>
            </a:r>
            <a:endParaRPr lang="en-US"/>
          </a:p>
          <a:p>
            <a:pPr lvl="1">
              <a:buFont typeface="Arial" pitchFamily="34" charset="0"/>
              <a:buChar char="•"/>
              <a:defRPr/>
            </a:pPr>
            <a:r>
              <a:rPr lang="en-US"/>
              <a:t>IE, Safari, Firefox, Chrome</a:t>
            </a:r>
            <a:endParaRPr lang="it-IT"/>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bwMode="auto">
          <a:xfrm>
            <a:off x="250825" y="260350"/>
            <a:ext cx="8534400" cy="533400"/>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en-US" altLang="ja-JP" sz="2000" b="1" smtClean="0">
                <a:solidFill>
                  <a:schemeClr val="tx1"/>
                </a:solidFill>
                <a:latin typeface="Arial" pitchFamily="34" charset="0"/>
                <a:ea typeface="MS PGothic" pitchFamily="34" charset="-128"/>
              </a:rPr>
              <a:t>Synapse PACS </a:t>
            </a:r>
            <a:r>
              <a:rPr lang="ru-RU" altLang="ja-JP" sz="2000" b="1" smtClean="0">
                <a:solidFill>
                  <a:schemeClr val="tx1"/>
                </a:solidFill>
                <a:latin typeface="Arial" pitchFamily="34" charset="0"/>
              </a:rPr>
              <a:t>в модели </a:t>
            </a:r>
            <a:r>
              <a:rPr lang="en-US" altLang="ja-JP" sz="2000" b="1" smtClean="0">
                <a:solidFill>
                  <a:schemeClr val="tx1"/>
                </a:solidFill>
                <a:latin typeface="Arial" pitchFamily="34" charset="0"/>
                <a:ea typeface="MS PGothic" pitchFamily="34" charset="-128"/>
              </a:rPr>
              <a:t>SaaS</a:t>
            </a:r>
            <a:r>
              <a:rPr lang="ru-RU" altLang="ja-JP" sz="2000" b="1" smtClean="0">
                <a:solidFill>
                  <a:schemeClr val="tx1"/>
                </a:solidFill>
                <a:latin typeface="Arial" pitchFamily="34" charset="0"/>
              </a:rPr>
              <a:t>:</a:t>
            </a:r>
            <a:br>
              <a:rPr lang="ru-RU" altLang="ja-JP" sz="2000" b="1" smtClean="0">
                <a:solidFill>
                  <a:schemeClr val="tx1"/>
                </a:solidFill>
                <a:latin typeface="Arial" pitchFamily="34" charset="0"/>
              </a:rPr>
            </a:br>
            <a:r>
              <a:rPr lang="ru-RU" altLang="ja-JP" sz="2000" b="1" smtClean="0">
                <a:solidFill>
                  <a:schemeClr val="tx1"/>
                </a:solidFill>
                <a:latin typeface="Arial" pitchFamily="34" charset="0"/>
              </a:rPr>
              <a:t>дата центр в Денвере, США</a:t>
            </a:r>
            <a:endParaRPr lang="ru-RU" sz="2000" b="1" smtClean="0">
              <a:solidFill>
                <a:schemeClr val="tx1"/>
              </a:solidFill>
              <a:latin typeface="Arial" pitchFamily="34" charset="0"/>
            </a:endParaRPr>
          </a:p>
        </p:txBody>
      </p:sp>
      <p:pic>
        <p:nvPicPr>
          <p:cNvPr id="25603" name="Picture 4" descr="map.png"/>
          <p:cNvPicPr>
            <a:picLocks noChangeAspect="1"/>
          </p:cNvPicPr>
          <p:nvPr/>
        </p:nvPicPr>
        <p:blipFill>
          <a:blip r:embed="rId2" cstate="email"/>
          <a:srcRect/>
          <a:stretch>
            <a:fillRect/>
          </a:stretch>
        </p:blipFill>
        <p:spPr bwMode="auto">
          <a:xfrm>
            <a:off x="381000" y="1125538"/>
            <a:ext cx="8382000" cy="535146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bwMode="auto">
          <a:xfrm>
            <a:off x="304800" y="188913"/>
            <a:ext cx="8534400" cy="649287"/>
          </a:xfrm>
          <a:noFill/>
          <a:ln>
            <a:miter lim="800000"/>
            <a:headEnd/>
            <a:tailEnd/>
          </a:ln>
        </p:spPr>
        <p:txBody>
          <a:bodyPr vert="horz" wrap="square" lIns="91440" tIns="45720" rIns="91440" bIns="45720" numCol="1" anchor="t" anchorCtr="0" compatLnSpc="1">
            <a:prstTxWarp prst="textNoShape">
              <a:avLst/>
            </a:prstTxWarp>
          </a:bodyPr>
          <a:lstStyle/>
          <a:p>
            <a:pPr algn="l"/>
            <a:r>
              <a:rPr lang="ru-RU" sz="2000" b="1" smtClean="0">
                <a:solidFill>
                  <a:schemeClr val="tx1"/>
                </a:solidFill>
                <a:latin typeface="Arial" pitchFamily="34" charset="0"/>
              </a:rPr>
              <a:t>Широкий спектр цифровых решений</a:t>
            </a:r>
            <a:r>
              <a:rPr lang="en-US" sz="2000" b="1" smtClean="0">
                <a:solidFill>
                  <a:schemeClr val="tx1"/>
                </a:solidFill>
                <a:latin typeface="Arial" pitchFamily="34" charset="0"/>
              </a:rPr>
              <a:t/>
            </a:r>
            <a:br>
              <a:rPr lang="en-US" sz="2000" b="1" smtClean="0">
                <a:solidFill>
                  <a:schemeClr val="tx1"/>
                </a:solidFill>
                <a:latin typeface="Arial" pitchFamily="34" charset="0"/>
              </a:rPr>
            </a:br>
            <a:r>
              <a:rPr lang="ru-RU" sz="2000" b="1" smtClean="0">
                <a:solidFill>
                  <a:schemeClr val="tx1"/>
                </a:solidFill>
                <a:latin typeface="Arial" pitchFamily="34" charset="0"/>
              </a:rPr>
              <a:t>диагностической визуализации</a:t>
            </a:r>
            <a:endParaRPr lang="it-IT" sz="2000" b="1" smtClean="0">
              <a:solidFill>
                <a:schemeClr val="tx1"/>
              </a:solidFill>
              <a:latin typeface="Arial" pitchFamily="34" charset="0"/>
            </a:endParaRPr>
          </a:p>
        </p:txBody>
      </p:sp>
      <p:grpSp>
        <p:nvGrpSpPr>
          <p:cNvPr id="26627" name="Group 78"/>
          <p:cNvGrpSpPr>
            <a:grpSpLocks/>
          </p:cNvGrpSpPr>
          <p:nvPr/>
        </p:nvGrpSpPr>
        <p:grpSpPr bwMode="auto">
          <a:xfrm>
            <a:off x="88900" y="3886200"/>
            <a:ext cx="2736850" cy="2592388"/>
            <a:chOff x="539552" y="3429000"/>
            <a:chExt cx="2736304" cy="2592288"/>
          </a:xfrm>
        </p:grpSpPr>
        <p:sp>
          <p:nvSpPr>
            <p:cNvPr id="26663" name="Oval 1431"/>
            <p:cNvSpPr>
              <a:spLocks noChangeArrowheads="1"/>
            </p:cNvSpPr>
            <p:nvPr/>
          </p:nvSpPr>
          <p:spPr bwMode="auto">
            <a:xfrm>
              <a:off x="539552" y="3429000"/>
              <a:ext cx="2736304" cy="2592288"/>
            </a:xfrm>
            <a:prstGeom prst="ellipse">
              <a:avLst/>
            </a:prstGeom>
            <a:gradFill rotWithShape="0">
              <a:gsLst>
                <a:gs pos="0">
                  <a:srgbClr val="00A45C"/>
                </a:gs>
                <a:gs pos="100000">
                  <a:srgbClr val="EAEAEA"/>
                </a:gs>
              </a:gsLst>
              <a:path path="shape">
                <a:fillToRect l="50000" t="50000" r="50000" b="50000"/>
              </a:path>
            </a:gradFill>
            <a:ln w="9525">
              <a:solidFill>
                <a:schemeClr val="tx1"/>
              </a:solidFill>
              <a:round/>
              <a:headEnd/>
              <a:tailEnd/>
            </a:ln>
          </p:spPr>
          <p:txBody>
            <a:bodyPr wrap="none" anchor="ctr"/>
            <a:lstStyle/>
            <a:p>
              <a:pPr algn="ctr" eaLnBrk="0" hangingPunct="0"/>
              <a:endParaRPr lang="ru-RU" sz="2400"/>
            </a:p>
          </p:txBody>
        </p:sp>
        <p:grpSp>
          <p:nvGrpSpPr>
            <p:cNvPr id="26664" name="Group 64"/>
            <p:cNvGrpSpPr>
              <a:grpSpLocks/>
            </p:cNvGrpSpPr>
            <p:nvPr/>
          </p:nvGrpSpPr>
          <p:grpSpPr bwMode="auto">
            <a:xfrm>
              <a:off x="1043608" y="4005064"/>
              <a:ext cx="1821829" cy="1521564"/>
              <a:chOff x="3635896" y="3403258"/>
              <a:chExt cx="1821829" cy="1521564"/>
            </a:xfrm>
          </p:grpSpPr>
          <p:grpSp>
            <p:nvGrpSpPr>
              <p:cNvPr id="26665" name="Group 60"/>
              <p:cNvGrpSpPr>
                <a:grpSpLocks/>
              </p:cNvGrpSpPr>
              <p:nvPr/>
            </p:nvGrpSpPr>
            <p:grpSpPr bwMode="auto">
              <a:xfrm>
                <a:off x="3743578" y="3403258"/>
                <a:ext cx="1541828" cy="1142040"/>
                <a:chOff x="4211960" y="3717032"/>
                <a:chExt cx="1872208" cy="1296144"/>
              </a:xfrm>
            </p:grpSpPr>
            <p:grpSp>
              <p:nvGrpSpPr>
                <p:cNvPr id="26667" name="Group 39"/>
                <p:cNvGrpSpPr>
                  <a:grpSpLocks/>
                </p:cNvGrpSpPr>
                <p:nvPr/>
              </p:nvGrpSpPr>
              <p:grpSpPr bwMode="auto">
                <a:xfrm>
                  <a:off x="4283968" y="3835462"/>
                  <a:ext cx="1656184" cy="1098439"/>
                  <a:chOff x="4283968" y="3835462"/>
                  <a:chExt cx="1656184" cy="1098439"/>
                </a:xfrm>
              </p:grpSpPr>
              <p:grpSp>
                <p:nvGrpSpPr>
                  <p:cNvPr id="26669" name="Group 1436"/>
                  <p:cNvGrpSpPr>
                    <a:grpSpLocks noChangeAspect="1"/>
                  </p:cNvGrpSpPr>
                  <p:nvPr/>
                </p:nvGrpSpPr>
                <p:grpSpPr bwMode="auto">
                  <a:xfrm>
                    <a:off x="4283968" y="3835462"/>
                    <a:ext cx="1656184" cy="293539"/>
                    <a:chOff x="612" y="255"/>
                    <a:chExt cx="3084" cy="546"/>
                  </a:xfrm>
                </p:grpSpPr>
                <p:sp>
                  <p:nvSpPr>
                    <p:cNvPr id="26672" name="AutoShape 1437"/>
                    <p:cNvSpPr>
                      <a:spLocks noChangeAspect="1" noChangeArrowheads="1" noTextEdit="1"/>
                    </p:cNvSpPr>
                    <p:nvPr/>
                  </p:nvSpPr>
                  <p:spPr bwMode="auto">
                    <a:xfrm>
                      <a:off x="612" y="262"/>
                      <a:ext cx="3084" cy="539"/>
                    </a:xfrm>
                    <a:prstGeom prst="rect">
                      <a:avLst/>
                    </a:prstGeom>
                    <a:noFill/>
                    <a:ln w="9525">
                      <a:noFill/>
                      <a:miter lim="800000"/>
                      <a:headEnd/>
                      <a:tailEnd/>
                    </a:ln>
                  </p:spPr>
                  <p:txBody>
                    <a:bodyPr wrap="none"/>
                    <a:lstStyle/>
                    <a:p>
                      <a:endParaRPr lang="ru-RU"/>
                    </a:p>
                  </p:txBody>
                </p:sp>
                <p:sp>
                  <p:nvSpPr>
                    <p:cNvPr id="26673" name="Freeform 1438"/>
                    <p:cNvSpPr>
                      <a:spLocks noChangeAspect="1"/>
                    </p:cNvSpPr>
                    <p:nvPr/>
                  </p:nvSpPr>
                  <p:spPr bwMode="auto">
                    <a:xfrm>
                      <a:off x="2054" y="382"/>
                      <a:ext cx="318" cy="222"/>
                    </a:xfrm>
                    <a:custGeom>
                      <a:avLst/>
                      <a:gdLst>
                        <a:gd name="T0" fmla="*/ 0 w 636"/>
                        <a:gd name="T1" fmla="*/ 0 h 445"/>
                        <a:gd name="T2" fmla="*/ 1 w 636"/>
                        <a:gd name="T3" fmla="*/ 0 h 445"/>
                        <a:gd name="T4" fmla="*/ 1 w 636"/>
                        <a:gd name="T5" fmla="*/ 0 h 445"/>
                        <a:gd name="T6" fmla="*/ 0 w 636"/>
                        <a:gd name="T7" fmla="*/ 0 h 445"/>
                        <a:gd name="T8" fmla="*/ 0 60000 65536"/>
                        <a:gd name="T9" fmla="*/ 0 60000 65536"/>
                        <a:gd name="T10" fmla="*/ 0 60000 65536"/>
                        <a:gd name="T11" fmla="*/ 0 60000 65536"/>
                        <a:gd name="T12" fmla="*/ 0 w 636"/>
                        <a:gd name="T13" fmla="*/ 0 h 445"/>
                        <a:gd name="T14" fmla="*/ 636 w 636"/>
                        <a:gd name="T15" fmla="*/ 445 h 445"/>
                      </a:gdLst>
                      <a:ahLst/>
                      <a:cxnLst>
                        <a:cxn ang="T8">
                          <a:pos x="T0" y="T1"/>
                        </a:cxn>
                        <a:cxn ang="T9">
                          <a:pos x="T2" y="T3"/>
                        </a:cxn>
                        <a:cxn ang="T10">
                          <a:pos x="T4" y="T5"/>
                        </a:cxn>
                        <a:cxn ang="T11">
                          <a:pos x="T6" y="T7"/>
                        </a:cxn>
                      </a:cxnLst>
                      <a:rect l="T12" t="T13" r="T14" b="T15"/>
                      <a:pathLst>
                        <a:path w="636" h="445">
                          <a:moveTo>
                            <a:pt x="0" y="445"/>
                          </a:moveTo>
                          <a:lnTo>
                            <a:pt x="636" y="445"/>
                          </a:lnTo>
                          <a:lnTo>
                            <a:pt x="319" y="0"/>
                          </a:lnTo>
                          <a:lnTo>
                            <a:pt x="0" y="445"/>
                          </a:lnTo>
                          <a:close/>
                        </a:path>
                      </a:pathLst>
                    </a:custGeom>
                    <a:solidFill>
                      <a:srgbClr val="FF0000"/>
                    </a:solidFill>
                    <a:ln w="9525">
                      <a:noFill/>
                      <a:round/>
                      <a:headEnd/>
                      <a:tailEnd/>
                    </a:ln>
                  </p:spPr>
                  <p:txBody>
                    <a:bodyPr wrap="none"/>
                    <a:lstStyle/>
                    <a:p>
                      <a:endParaRPr lang="ru-RU"/>
                    </a:p>
                  </p:txBody>
                </p:sp>
                <p:sp>
                  <p:nvSpPr>
                    <p:cNvPr id="26674" name="Freeform 1439"/>
                    <p:cNvSpPr>
                      <a:spLocks noChangeAspect="1"/>
                    </p:cNvSpPr>
                    <p:nvPr/>
                  </p:nvSpPr>
                  <p:spPr bwMode="auto">
                    <a:xfrm>
                      <a:off x="656" y="255"/>
                      <a:ext cx="574" cy="355"/>
                    </a:xfrm>
                    <a:custGeom>
                      <a:avLst/>
                      <a:gdLst>
                        <a:gd name="T0" fmla="*/ 1 w 1147"/>
                        <a:gd name="T1" fmla="*/ 1 h 709"/>
                        <a:gd name="T2" fmla="*/ 1 w 1147"/>
                        <a:gd name="T3" fmla="*/ 1 h 709"/>
                        <a:gd name="T4" fmla="*/ 1 w 1147"/>
                        <a:gd name="T5" fmla="*/ 1 h 709"/>
                        <a:gd name="T6" fmla="*/ 1 w 1147"/>
                        <a:gd name="T7" fmla="*/ 1 h 709"/>
                        <a:gd name="T8" fmla="*/ 1 w 1147"/>
                        <a:gd name="T9" fmla="*/ 1 h 709"/>
                        <a:gd name="T10" fmla="*/ 1 w 1147"/>
                        <a:gd name="T11" fmla="*/ 1 h 709"/>
                        <a:gd name="T12" fmla="*/ 1 w 1147"/>
                        <a:gd name="T13" fmla="*/ 1 h 709"/>
                        <a:gd name="T14" fmla="*/ 1 w 1147"/>
                        <a:gd name="T15" fmla="*/ 1 h 709"/>
                        <a:gd name="T16" fmla="*/ 1 w 1147"/>
                        <a:gd name="T17" fmla="*/ 1 h 709"/>
                        <a:gd name="T18" fmla="*/ 1 w 1147"/>
                        <a:gd name="T19" fmla="*/ 1 h 709"/>
                        <a:gd name="T20" fmla="*/ 1 w 1147"/>
                        <a:gd name="T21" fmla="*/ 1 h 709"/>
                        <a:gd name="T22" fmla="*/ 1 w 1147"/>
                        <a:gd name="T23" fmla="*/ 1 h 709"/>
                        <a:gd name="T24" fmla="*/ 1 w 1147"/>
                        <a:gd name="T25" fmla="*/ 1 h 709"/>
                        <a:gd name="T26" fmla="*/ 1 w 1147"/>
                        <a:gd name="T27" fmla="*/ 1 h 709"/>
                        <a:gd name="T28" fmla="*/ 1 w 1147"/>
                        <a:gd name="T29" fmla="*/ 1 h 709"/>
                        <a:gd name="T30" fmla="*/ 1 w 1147"/>
                        <a:gd name="T31" fmla="*/ 1 h 709"/>
                        <a:gd name="T32" fmla="*/ 1 w 1147"/>
                        <a:gd name="T33" fmla="*/ 1 h 709"/>
                        <a:gd name="T34" fmla="*/ 1 w 1147"/>
                        <a:gd name="T35" fmla="*/ 1 h 709"/>
                        <a:gd name="T36" fmla="*/ 1 w 1147"/>
                        <a:gd name="T37" fmla="*/ 1 h 709"/>
                        <a:gd name="T38" fmla="*/ 1 w 1147"/>
                        <a:gd name="T39" fmla="*/ 1 h 709"/>
                        <a:gd name="T40" fmla="*/ 1 w 1147"/>
                        <a:gd name="T41" fmla="*/ 1 h 709"/>
                        <a:gd name="T42" fmla="*/ 1 w 1147"/>
                        <a:gd name="T43" fmla="*/ 1 h 709"/>
                        <a:gd name="T44" fmla="*/ 1 w 1147"/>
                        <a:gd name="T45" fmla="*/ 1 h 709"/>
                        <a:gd name="T46" fmla="*/ 1 w 1147"/>
                        <a:gd name="T47" fmla="*/ 1 h 709"/>
                        <a:gd name="T48" fmla="*/ 1 w 1147"/>
                        <a:gd name="T49" fmla="*/ 1 h 709"/>
                        <a:gd name="T50" fmla="*/ 1 w 1147"/>
                        <a:gd name="T51" fmla="*/ 1 h 709"/>
                        <a:gd name="T52" fmla="*/ 1 w 1147"/>
                        <a:gd name="T53" fmla="*/ 1 h 709"/>
                        <a:gd name="T54" fmla="*/ 1 w 1147"/>
                        <a:gd name="T55" fmla="*/ 1 h 709"/>
                        <a:gd name="T56" fmla="*/ 1 w 1147"/>
                        <a:gd name="T57" fmla="*/ 1 h 709"/>
                        <a:gd name="T58" fmla="*/ 1 w 1147"/>
                        <a:gd name="T59" fmla="*/ 1 h 709"/>
                        <a:gd name="T60" fmla="*/ 1 w 1147"/>
                        <a:gd name="T61" fmla="*/ 1 h 709"/>
                        <a:gd name="T62" fmla="*/ 1 w 1147"/>
                        <a:gd name="T63" fmla="*/ 1 h 709"/>
                        <a:gd name="T64" fmla="*/ 1 w 1147"/>
                        <a:gd name="T65" fmla="*/ 1 h 709"/>
                        <a:gd name="T66" fmla="*/ 1 w 1147"/>
                        <a:gd name="T67" fmla="*/ 1 h 709"/>
                        <a:gd name="T68" fmla="*/ 1 w 1147"/>
                        <a:gd name="T69" fmla="*/ 1 h 709"/>
                        <a:gd name="T70" fmla="*/ 1 w 1147"/>
                        <a:gd name="T71" fmla="*/ 1 h 709"/>
                        <a:gd name="T72" fmla="*/ 1 w 1147"/>
                        <a:gd name="T73" fmla="*/ 1 h 709"/>
                        <a:gd name="T74" fmla="*/ 1 w 1147"/>
                        <a:gd name="T75" fmla="*/ 1 h 709"/>
                        <a:gd name="T76" fmla="*/ 1 w 1147"/>
                        <a:gd name="T77" fmla="*/ 1 h 709"/>
                        <a:gd name="T78" fmla="*/ 1 w 1147"/>
                        <a:gd name="T79" fmla="*/ 1 h 709"/>
                        <a:gd name="T80" fmla="*/ 1 w 1147"/>
                        <a:gd name="T81" fmla="*/ 1 h 709"/>
                        <a:gd name="T82" fmla="*/ 1 w 1147"/>
                        <a:gd name="T83" fmla="*/ 1 h 709"/>
                        <a:gd name="T84" fmla="*/ 1 w 1147"/>
                        <a:gd name="T85" fmla="*/ 1 h 709"/>
                        <a:gd name="T86" fmla="*/ 1 w 1147"/>
                        <a:gd name="T87" fmla="*/ 1 h 709"/>
                        <a:gd name="T88" fmla="*/ 1 w 1147"/>
                        <a:gd name="T89" fmla="*/ 1 h 709"/>
                        <a:gd name="T90" fmla="*/ 1 w 1147"/>
                        <a:gd name="T91" fmla="*/ 1 h 709"/>
                        <a:gd name="T92" fmla="*/ 1 w 1147"/>
                        <a:gd name="T93" fmla="*/ 1 h 709"/>
                        <a:gd name="T94" fmla="*/ 1 w 1147"/>
                        <a:gd name="T95" fmla="*/ 1 h 709"/>
                        <a:gd name="T96" fmla="*/ 1 w 1147"/>
                        <a:gd name="T97" fmla="*/ 1 h 709"/>
                        <a:gd name="T98" fmla="*/ 1 w 1147"/>
                        <a:gd name="T99" fmla="*/ 1 h 709"/>
                        <a:gd name="T100" fmla="*/ 1 w 1147"/>
                        <a:gd name="T101" fmla="*/ 1 h 709"/>
                        <a:gd name="T102" fmla="*/ 1 w 1147"/>
                        <a:gd name="T103" fmla="*/ 1 h 709"/>
                        <a:gd name="T104" fmla="*/ 1 w 1147"/>
                        <a:gd name="T105" fmla="*/ 1 h 709"/>
                        <a:gd name="T106" fmla="*/ 1 w 1147"/>
                        <a:gd name="T107" fmla="*/ 1 h 709"/>
                        <a:gd name="T108" fmla="*/ 1 w 1147"/>
                        <a:gd name="T109" fmla="*/ 1 h 709"/>
                        <a:gd name="T110" fmla="*/ 1 w 1147"/>
                        <a:gd name="T111" fmla="*/ 0 h 709"/>
                        <a:gd name="T112" fmla="*/ 1 w 1147"/>
                        <a:gd name="T113" fmla="*/ 1 h 709"/>
                        <a:gd name="T114" fmla="*/ 1 w 1147"/>
                        <a:gd name="T115" fmla="*/ 1 h 709"/>
                        <a:gd name="T116" fmla="*/ 1 w 1147"/>
                        <a:gd name="T117" fmla="*/ 1 h 709"/>
                        <a:gd name="T118" fmla="*/ 1 w 1147"/>
                        <a:gd name="T119" fmla="*/ 1 h 70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47"/>
                        <a:gd name="T181" fmla="*/ 0 h 709"/>
                        <a:gd name="T182" fmla="*/ 1147 w 1147"/>
                        <a:gd name="T183" fmla="*/ 709 h 70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47" h="709">
                          <a:moveTo>
                            <a:pt x="829" y="207"/>
                          </a:moveTo>
                          <a:lnTo>
                            <a:pt x="821" y="197"/>
                          </a:lnTo>
                          <a:lnTo>
                            <a:pt x="813" y="186"/>
                          </a:lnTo>
                          <a:lnTo>
                            <a:pt x="803" y="177"/>
                          </a:lnTo>
                          <a:lnTo>
                            <a:pt x="793" y="169"/>
                          </a:lnTo>
                          <a:lnTo>
                            <a:pt x="780" y="162"/>
                          </a:lnTo>
                          <a:lnTo>
                            <a:pt x="768" y="155"/>
                          </a:lnTo>
                          <a:lnTo>
                            <a:pt x="755" y="150"/>
                          </a:lnTo>
                          <a:lnTo>
                            <a:pt x="741" y="144"/>
                          </a:lnTo>
                          <a:lnTo>
                            <a:pt x="725" y="140"/>
                          </a:lnTo>
                          <a:lnTo>
                            <a:pt x="709" y="135"/>
                          </a:lnTo>
                          <a:lnTo>
                            <a:pt x="692" y="132"/>
                          </a:lnTo>
                          <a:lnTo>
                            <a:pt x="673" y="129"/>
                          </a:lnTo>
                          <a:lnTo>
                            <a:pt x="654" y="127"/>
                          </a:lnTo>
                          <a:lnTo>
                            <a:pt x="634" y="126"/>
                          </a:lnTo>
                          <a:lnTo>
                            <a:pt x="611" y="125"/>
                          </a:lnTo>
                          <a:lnTo>
                            <a:pt x="589" y="125"/>
                          </a:lnTo>
                          <a:lnTo>
                            <a:pt x="572" y="125"/>
                          </a:lnTo>
                          <a:lnTo>
                            <a:pt x="555" y="125"/>
                          </a:lnTo>
                          <a:lnTo>
                            <a:pt x="538" y="126"/>
                          </a:lnTo>
                          <a:lnTo>
                            <a:pt x="521" y="127"/>
                          </a:lnTo>
                          <a:lnTo>
                            <a:pt x="504" y="129"/>
                          </a:lnTo>
                          <a:lnTo>
                            <a:pt x="489" y="131"/>
                          </a:lnTo>
                          <a:lnTo>
                            <a:pt x="474" y="134"/>
                          </a:lnTo>
                          <a:lnTo>
                            <a:pt x="458" y="138"/>
                          </a:lnTo>
                          <a:lnTo>
                            <a:pt x="445" y="141"/>
                          </a:lnTo>
                          <a:lnTo>
                            <a:pt x="433" y="146"/>
                          </a:lnTo>
                          <a:lnTo>
                            <a:pt x="422" y="151"/>
                          </a:lnTo>
                          <a:lnTo>
                            <a:pt x="412" y="157"/>
                          </a:lnTo>
                          <a:lnTo>
                            <a:pt x="404" y="164"/>
                          </a:lnTo>
                          <a:lnTo>
                            <a:pt x="399" y="171"/>
                          </a:lnTo>
                          <a:lnTo>
                            <a:pt x="396" y="180"/>
                          </a:lnTo>
                          <a:lnTo>
                            <a:pt x="394" y="189"/>
                          </a:lnTo>
                          <a:lnTo>
                            <a:pt x="396" y="199"/>
                          </a:lnTo>
                          <a:lnTo>
                            <a:pt x="400" y="207"/>
                          </a:lnTo>
                          <a:lnTo>
                            <a:pt x="406" y="214"/>
                          </a:lnTo>
                          <a:lnTo>
                            <a:pt x="414" y="220"/>
                          </a:lnTo>
                          <a:lnTo>
                            <a:pt x="426" y="226"/>
                          </a:lnTo>
                          <a:lnTo>
                            <a:pt x="437" y="231"/>
                          </a:lnTo>
                          <a:lnTo>
                            <a:pt x="451" y="236"/>
                          </a:lnTo>
                          <a:lnTo>
                            <a:pt x="465" y="240"/>
                          </a:lnTo>
                          <a:lnTo>
                            <a:pt x="482" y="243"/>
                          </a:lnTo>
                          <a:lnTo>
                            <a:pt x="498" y="248"/>
                          </a:lnTo>
                          <a:lnTo>
                            <a:pt x="514" y="250"/>
                          </a:lnTo>
                          <a:lnTo>
                            <a:pt x="532" y="252"/>
                          </a:lnTo>
                          <a:lnTo>
                            <a:pt x="549" y="254"/>
                          </a:lnTo>
                          <a:lnTo>
                            <a:pt x="565" y="256"/>
                          </a:lnTo>
                          <a:lnTo>
                            <a:pt x="582" y="258"/>
                          </a:lnTo>
                          <a:lnTo>
                            <a:pt x="597" y="259"/>
                          </a:lnTo>
                          <a:lnTo>
                            <a:pt x="618" y="261"/>
                          </a:lnTo>
                          <a:lnTo>
                            <a:pt x="642" y="263"/>
                          </a:lnTo>
                          <a:lnTo>
                            <a:pt x="664" y="266"/>
                          </a:lnTo>
                          <a:lnTo>
                            <a:pt x="689" y="268"/>
                          </a:lnTo>
                          <a:lnTo>
                            <a:pt x="713" y="271"/>
                          </a:lnTo>
                          <a:lnTo>
                            <a:pt x="736" y="274"/>
                          </a:lnTo>
                          <a:lnTo>
                            <a:pt x="761" y="277"/>
                          </a:lnTo>
                          <a:lnTo>
                            <a:pt x="786" y="280"/>
                          </a:lnTo>
                          <a:lnTo>
                            <a:pt x="810" y="284"/>
                          </a:lnTo>
                          <a:lnTo>
                            <a:pt x="833" y="287"/>
                          </a:lnTo>
                          <a:lnTo>
                            <a:pt x="857" y="291"/>
                          </a:lnTo>
                          <a:lnTo>
                            <a:pt x="880" y="296"/>
                          </a:lnTo>
                          <a:lnTo>
                            <a:pt x="902" y="300"/>
                          </a:lnTo>
                          <a:lnTo>
                            <a:pt x="924" y="306"/>
                          </a:lnTo>
                          <a:lnTo>
                            <a:pt x="943" y="311"/>
                          </a:lnTo>
                          <a:lnTo>
                            <a:pt x="963" y="317"/>
                          </a:lnTo>
                          <a:lnTo>
                            <a:pt x="983" y="324"/>
                          </a:lnTo>
                          <a:lnTo>
                            <a:pt x="1003" y="332"/>
                          </a:lnTo>
                          <a:lnTo>
                            <a:pt x="1022" y="340"/>
                          </a:lnTo>
                          <a:lnTo>
                            <a:pt x="1039" y="348"/>
                          </a:lnTo>
                          <a:lnTo>
                            <a:pt x="1056" y="358"/>
                          </a:lnTo>
                          <a:lnTo>
                            <a:pt x="1071" y="367"/>
                          </a:lnTo>
                          <a:lnTo>
                            <a:pt x="1085" y="377"/>
                          </a:lnTo>
                          <a:lnTo>
                            <a:pt x="1097" y="386"/>
                          </a:lnTo>
                          <a:lnTo>
                            <a:pt x="1108" y="397"/>
                          </a:lnTo>
                          <a:lnTo>
                            <a:pt x="1119" y="407"/>
                          </a:lnTo>
                          <a:lnTo>
                            <a:pt x="1127" y="420"/>
                          </a:lnTo>
                          <a:lnTo>
                            <a:pt x="1134" y="431"/>
                          </a:lnTo>
                          <a:lnTo>
                            <a:pt x="1139" y="442"/>
                          </a:lnTo>
                          <a:lnTo>
                            <a:pt x="1143" y="454"/>
                          </a:lnTo>
                          <a:lnTo>
                            <a:pt x="1145" y="467"/>
                          </a:lnTo>
                          <a:lnTo>
                            <a:pt x="1147" y="480"/>
                          </a:lnTo>
                          <a:lnTo>
                            <a:pt x="1145" y="492"/>
                          </a:lnTo>
                          <a:lnTo>
                            <a:pt x="1143" y="505"/>
                          </a:lnTo>
                          <a:lnTo>
                            <a:pt x="1139" y="517"/>
                          </a:lnTo>
                          <a:lnTo>
                            <a:pt x="1135" y="529"/>
                          </a:lnTo>
                          <a:lnTo>
                            <a:pt x="1128" y="541"/>
                          </a:lnTo>
                          <a:lnTo>
                            <a:pt x="1120" y="553"/>
                          </a:lnTo>
                          <a:lnTo>
                            <a:pt x="1110" y="564"/>
                          </a:lnTo>
                          <a:lnTo>
                            <a:pt x="1100" y="576"/>
                          </a:lnTo>
                          <a:lnTo>
                            <a:pt x="1088" y="587"/>
                          </a:lnTo>
                          <a:lnTo>
                            <a:pt x="1075" y="597"/>
                          </a:lnTo>
                          <a:lnTo>
                            <a:pt x="1061" y="608"/>
                          </a:lnTo>
                          <a:lnTo>
                            <a:pt x="1045" y="617"/>
                          </a:lnTo>
                          <a:lnTo>
                            <a:pt x="1029" y="626"/>
                          </a:lnTo>
                          <a:lnTo>
                            <a:pt x="1011" y="636"/>
                          </a:lnTo>
                          <a:lnTo>
                            <a:pt x="992" y="644"/>
                          </a:lnTo>
                          <a:lnTo>
                            <a:pt x="973" y="652"/>
                          </a:lnTo>
                          <a:lnTo>
                            <a:pt x="952" y="660"/>
                          </a:lnTo>
                          <a:lnTo>
                            <a:pt x="928" y="667"/>
                          </a:lnTo>
                          <a:lnTo>
                            <a:pt x="906" y="673"/>
                          </a:lnTo>
                          <a:lnTo>
                            <a:pt x="881" y="679"/>
                          </a:lnTo>
                          <a:lnTo>
                            <a:pt x="857" y="685"/>
                          </a:lnTo>
                          <a:lnTo>
                            <a:pt x="832" y="690"/>
                          </a:lnTo>
                          <a:lnTo>
                            <a:pt x="806" y="694"/>
                          </a:lnTo>
                          <a:lnTo>
                            <a:pt x="780" y="697"/>
                          </a:lnTo>
                          <a:lnTo>
                            <a:pt x="754" y="700"/>
                          </a:lnTo>
                          <a:lnTo>
                            <a:pt x="727" y="702"/>
                          </a:lnTo>
                          <a:lnTo>
                            <a:pt x="700" y="705"/>
                          </a:lnTo>
                          <a:lnTo>
                            <a:pt x="673" y="706"/>
                          </a:lnTo>
                          <a:lnTo>
                            <a:pt x="647" y="707"/>
                          </a:lnTo>
                          <a:lnTo>
                            <a:pt x="619" y="708"/>
                          </a:lnTo>
                          <a:lnTo>
                            <a:pt x="593" y="708"/>
                          </a:lnTo>
                          <a:lnTo>
                            <a:pt x="566" y="709"/>
                          </a:lnTo>
                          <a:lnTo>
                            <a:pt x="517" y="708"/>
                          </a:lnTo>
                          <a:lnTo>
                            <a:pt x="468" y="706"/>
                          </a:lnTo>
                          <a:lnTo>
                            <a:pt x="422" y="703"/>
                          </a:lnTo>
                          <a:lnTo>
                            <a:pt x="376" y="698"/>
                          </a:lnTo>
                          <a:lnTo>
                            <a:pt x="331" y="692"/>
                          </a:lnTo>
                          <a:lnTo>
                            <a:pt x="288" y="684"/>
                          </a:lnTo>
                          <a:lnTo>
                            <a:pt x="247" y="674"/>
                          </a:lnTo>
                          <a:lnTo>
                            <a:pt x="208" y="664"/>
                          </a:lnTo>
                          <a:lnTo>
                            <a:pt x="171" y="651"/>
                          </a:lnTo>
                          <a:lnTo>
                            <a:pt x="138" y="637"/>
                          </a:lnTo>
                          <a:lnTo>
                            <a:pt x="106" y="621"/>
                          </a:lnTo>
                          <a:lnTo>
                            <a:pt x="78" y="604"/>
                          </a:lnTo>
                          <a:lnTo>
                            <a:pt x="53" y="586"/>
                          </a:lnTo>
                          <a:lnTo>
                            <a:pt x="31" y="564"/>
                          </a:lnTo>
                          <a:lnTo>
                            <a:pt x="14" y="542"/>
                          </a:lnTo>
                          <a:lnTo>
                            <a:pt x="0" y="518"/>
                          </a:lnTo>
                          <a:lnTo>
                            <a:pt x="302" y="484"/>
                          </a:lnTo>
                          <a:lnTo>
                            <a:pt x="311" y="496"/>
                          </a:lnTo>
                          <a:lnTo>
                            <a:pt x="321" y="508"/>
                          </a:lnTo>
                          <a:lnTo>
                            <a:pt x="332" y="520"/>
                          </a:lnTo>
                          <a:lnTo>
                            <a:pt x="345" y="529"/>
                          </a:lnTo>
                          <a:lnTo>
                            <a:pt x="359" y="538"/>
                          </a:lnTo>
                          <a:lnTo>
                            <a:pt x="375" y="546"/>
                          </a:lnTo>
                          <a:lnTo>
                            <a:pt x="392" y="553"/>
                          </a:lnTo>
                          <a:lnTo>
                            <a:pt x="409" y="559"/>
                          </a:lnTo>
                          <a:lnTo>
                            <a:pt x="429" y="564"/>
                          </a:lnTo>
                          <a:lnTo>
                            <a:pt x="449" y="569"/>
                          </a:lnTo>
                          <a:lnTo>
                            <a:pt x="471" y="574"/>
                          </a:lnTo>
                          <a:lnTo>
                            <a:pt x="494" y="576"/>
                          </a:lnTo>
                          <a:lnTo>
                            <a:pt x="517" y="579"/>
                          </a:lnTo>
                          <a:lnTo>
                            <a:pt x="542" y="580"/>
                          </a:lnTo>
                          <a:lnTo>
                            <a:pt x="567" y="581"/>
                          </a:lnTo>
                          <a:lnTo>
                            <a:pt x="595" y="581"/>
                          </a:lnTo>
                          <a:lnTo>
                            <a:pt x="612" y="581"/>
                          </a:lnTo>
                          <a:lnTo>
                            <a:pt x="630" y="581"/>
                          </a:lnTo>
                          <a:lnTo>
                            <a:pt x="650" y="579"/>
                          </a:lnTo>
                          <a:lnTo>
                            <a:pt x="668" y="578"/>
                          </a:lnTo>
                          <a:lnTo>
                            <a:pt x="687" y="576"/>
                          </a:lnTo>
                          <a:lnTo>
                            <a:pt x="705" y="572"/>
                          </a:lnTo>
                          <a:lnTo>
                            <a:pt x="723" y="569"/>
                          </a:lnTo>
                          <a:lnTo>
                            <a:pt x="740" y="565"/>
                          </a:lnTo>
                          <a:lnTo>
                            <a:pt x="755" y="560"/>
                          </a:lnTo>
                          <a:lnTo>
                            <a:pt x="769" y="555"/>
                          </a:lnTo>
                          <a:lnTo>
                            <a:pt x="781" y="549"/>
                          </a:lnTo>
                          <a:lnTo>
                            <a:pt x="793" y="543"/>
                          </a:lnTo>
                          <a:lnTo>
                            <a:pt x="801" y="535"/>
                          </a:lnTo>
                          <a:lnTo>
                            <a:pt x="808" y="527"/>
                          </a:lnTo>
                          <a:lnTo>
                            <a:pt x="812" y="516"/>
                          </a:lnTo>
                          <a:lnTo>
                            <a:pt x="814" y="506"/>
                          </a:lnTo>
                          <a:lnTo>
                            <a:pt x="812" y="496"/>
                          </a:lnTo>
                          <a:lnTo>
                            <a:pt x="807" y="487"/>
                          </a:lnTo>
                          <a:lnTo>
                            <a:pt x="799" y="479"/>
                          </a:lnTo>
                          <a:lnTo>
                            <a:pt x="786" y="472"/>
                          </a:lnTo>
                          <a:lnTo>
                            <a:pt x="774" y="466"/>
                          </a:lnTo>
                          <a:lnTo>
                            <a:pt x="759" y="459"/>
                          </a:lnTo>
                          <a:lnTo>
                            <a:pt x="742" y="454"/>
                          </a:lnTo>
                          <a:lnTo>
                            <a:pt x="723" y="449"/>
                          </a:lnTo>
                          <a:lnTo>
                            <a:pt x="704" y="446"/>
                          </a:lnTo>
                          <a:lnTo>
                            <a:pt x="683" y="443"/>
                          </a:lnTo>
                          <a:lnTo>
                            <a:pt x="663" y="440"/>
                          </a:lnTo>
                          <a:lnTo>
                            <a:pt x="643" y="437"/>
                          </a:lnTo>
                          <a:lnTo>
                            <a:pt x="622" y="435"/>
                          </a:lnTo>
                          <a:lnTo>
                            <a:pt x="603" y="433"/>
                          </a:lnTo>
                          <a:lnTo>
                            <a:pt x="586" y="431"/>
                          </a:lnTo>
                          <a:lnTo>
                            <a:pt x="568" y="430"/>
                          </a:lnTo>
                          <a:lnTo>
                            <a:pt x="521" y="425"/>
                          </a:lnTo>
                          <a:lnTo>
                            <a:pt x="476" y="420"/>
                          </a:lnTo>
                          <a:lnTo>
                            <a:pt x="431" y="414"/>
                          </a:lnTo>
                          <a:lnTo>
                            <a:pt x="386" y="406"/>
                          </a:lnTo>
                          <a:lnTo>
                            <a:pt x="343" y="399"/>
                          </a:lnTo>
                          <a:lnTo>
                            <a:pt x="302" y="391"/>
                          </a:lnTo>
                          <a:lnTo>
                            <a:pt x="264" y="381"/>
                          </a:lnTo>
                          <a:lnTo>
                            <a:pt x="228" y="371"/>
                          </a:lnTo>
                          <a:lnTo>
                            <a:pt x="194" y="359"/>
                          </a:lnTo>
                          <a:lnTo>
                            <a:pt x="165" y="344"/>
                          </a:lnTo>
                          <a:lnTo>
                            <a:pt x="138" y="328"/>
                          </a:lnTo>
                          <a:lnTo>
                            <a:pt x="116" y="311"/>
                          </a:lnTo>
                          <a:lnTo>
                            <a:pt x="97" y="291"/>
                          </a:lnTo>
                          <a:lnTo>
                            <a:pt x="84" y="269"/>
                          </a:lnTo>
                          <a:lnTo>
                            <a:pt x="76" y="244"/>
                          </a:lnTo>
                          <a:lnTo>
                            <a:pt x="74" y="218"/>
                          </a:lnTo>
                          <a:lnTo>
                            <a:pt x="74" y="206"/>
                          </a:lnTo>
                          <a:lnTo>
                            <a:pt x="76" y="195"/>
                          </a:lnTo>
                          <a:lnTo>
                            <a:pt x="79" y="182"/>
                          </a:lnTo>
                          <a:lnTo>
                            <a:pt x="83" y="171"/>
                          </a:lnTo>
                          <a:lnTo>
                            <a:pt x="88" y="160"/>
                          </a:lnTo>
                          <a:lnTo>
                            <a:pt x="94" y="149"/>
                          </a:lnTo>
                          <a:lnTo>
                            <a:pt x="103" y="139"/>
                          </a:lnTo>
                          <a:lnTo>
                            <a:pt x="112" y="128"/>
                          </a:lnTo>
                          <a:lnTo>
                            <a:pt x="122" y="118"/>
                          </a:lnTo>
                          <a:lnTo>
                            <a:pt x="133" y="108"/>
                          </a:lnTo>
                          <a:lnTo>
                            <a:pt x="145" y="99"/>
                          </a:lnTo>
                          <a:lnTo>
                            <a:pt x="159" y="90"/>
                          </a:lnTo>
                          <a:lnTo>
                            <a:pt x="174" y="80"/>
                          </a:lnTo>
                          <a:lnTo>
                            <a:pt x="189" y="72"/>
                          </a:lnTo>
                          <a:lnTo>
                            <a:pt x="207" y="64"/>
                          </a:lnTo>
                          <a:lnTo>
                            <a:pt x="225" y="56"/>
                          </a:lnTo>
                          <a:lnTo>
                            <a:pt x="244" y="48"/>
                          </a:lnTo>
                          <a:lnTo>
                            <a:pt x="264" y="42"/>
                          </a:lnTo>
                          <a:lnTo>
                            <a:pt x="284" y="35"/>
                          </a:lnTo>
                          <a:lnTo>
                            <a:pt x="304" y="30"/>
                          </a:lnTo>
                          <a:lnTo>
                            <a:pt x="326" y="24"/>
                          </a:lnTo>
                          <a:lnTo>
                            <a:pt x="347" y="19"/>
                          </a:lnTo>
                          <a:lnTo>
                            <a:pt x="369" y="15"/>
                          </a:lnTo>
                          <a:lnTo>
                            <a:pt x="390" y="12"/>
                          </a:lnTo>
                          <a:lnTo>
                            <a:pt x="412" y="9"/>
                          </a:lnTo>
                          <a:lnTo>
                            <a:pt x="435" y="7"/>
                          </a:lnTo>
                          <a:lnTo>
                            <a:pt x="458" y="5"/>
                          </a:lnTo>
                          <a:lnTo>
                            <a:pt x="482" y="3"/>
                          </a:lnTo>
                          <a:lnTo>
                            <a:pt x="504" y="2"/>
                          </a:lnTo>
                          <a:lnTo>
                            <a:pt x="529" y="0"/>
                          </a:lnTo>
                          <a:lnTo>
                            <a:pt x="552" y="0"/>
                          </a:lnTo>
                          <a:lnTo>
                            <a:pt x="576" y="0"/>
                          </a:lnTo>
                          <a:lnTo>
                            <a:pt x="622" y="0"/>
                          </a:lnTo>
                          <a:lnTo>
                            <a:pt x="666" y="2"/>
                          </a:lnTo>
                          <a:lnTo>
                            <a:pt x="709" y="5"/>
                          </a:lnTo>
                          <a:lnTo>
                            <a:pt x="751" y="8"/>
                          </a:lnTo>
                          <a:lnTo>
                            <a:pt x="790" y="13"/>
                          </a:lnTo>
                          <a:lnTo>
                            <a:pt x="829" y="19"/>
                          </a:lnTo>
                          <a:lnTo>
                            <a:pt x="867" y="27"/>
                          </a:lnTo>
                          <a:lnTo>
                            <a:pt x="902" y="36"/>
                          </a:lnTo>
                          <a:lnTo>
                            <a:pt x="935" y="46"/>
                          </a:lnTo>
                          <a:lnTo>
                            <a:pt x="967" y="58"/>
                          </a:lnTo>
                          <a:lnTo>
                            <a:pt x="995" y="70"/>
                          </a:lnTo>
                          <a:lnTo>
                            <a:pt x="1023" y="86"/>
                          </a:lnTo>
                          <a:lnTo>
                            <a:pt x="1047" y="102"/>
                          </a:lnTo>
                          <a:lnTo>
                            <a:pt x="1070" y="120"/>
                          </a:lnTo>
                          <a:lnTo>
                            <a:pt x="1090" y="140"/>
                          </a:lnTo>
                          <a:lnTo>
                            <a:pt x="1108" y="161"/>
                          </a:lnTo>
                          <a:lnTo>
                            <a:pt x="829" y="207"/>
                          </a:lnTo>
                          <a:close/>
                        </a:path>
                      </a:pathLst>
                    </a:custGeom>
                    <a:solidFill>
                      <a:srgbClr val="FFFFFF"/>
                    </a:solidFill>
                    <a:ln w="9525">
                      <a:noFill/>
                      <a:round/>
                      <a:headEnd/>
                      <a:tailEnd/>
                    </a:ln>
                  </p:spPr>
                  <p:txBody>
                    <a:bodyPr wrap="none"/>
                    <a:lstStyle/>
                    <a:p>
                      <a:endParaRPr lang="ru-RU"/>
                    </a:p>
                  </p:txBody>
                </p:sp>
                <p:sp>
                  <p:nvSpPr>
                    <p:cNvPr id="26675" name="Freeform 1440"/>
                    <p:cNvSpPr>
                      <a:spLocks noChangeAspect="1"/>
                    </p:cNvSpPr>
                    <p:nvPr/>
                  </p:nvSpPr>
                  <p:spPr bwMode="auto">
                    <a:xfrm>
                      <a:off x="1167" y="353"/>
                      <a:ext cx="444" cy="252"/>
                    </a:xfrm>
                    <a:custGeom>
                      <a:avLst/>
                      <a:gdLst>
                        <a:gd name="T0" fmla="*/ 1 w 888"/>
                        <a:gd name="T1" fmla="*/ 0 h 505"/>
                        <a:gd name="T2" fmla="*/ 1 w 888"/>
                        <a:gd name="T3" fmla="*/ 0 h 505"/>
                        <a:gd name="T4" fmla="*/ 1 w 888"/>
                        <a:gd name="T5" fmla="*/ 0 h 505"/>
                        <a:gd name="T6" fmla="*/ 1 w 888"/>
                        <a:gd name="T7" fmla="*/ 0 h 505"/>
                        <a:gd name="T8" fmla="*/ 0 w 888"/>
                        <a:gd name="T9" fmla="*/ 0 h 505"/>
                        <a:gd name="T10" fmla="*/ 1 w 888"/>
                        <a:gd name="T11" fmla="*/ 0 h 505"/>
                        <a:gd name="T12" fmla="*/ 1 w 888"/>
                        <a:gd name="T13" fmla="*/ 0 h 505"/>
                        <a:gd name="T14" fmla="*/ 1 w 888"/>
                        <a:gd name="T15" fmla="*/ 0 h 505"/>
                        <a:gd name="T16" fmla="*/ 1 w 888"/>
                        <a:gd name="T17" fmla="*/ 0 h 505"/>
                        <a:gd name="T18" fmla="*/ 1 w 888"/>
                        <a:gd name="T19" fmla="*/ 0 h 50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8"/>
                        <a:gd name="T31" fmla="*/ 0 h 505"/>
                        <a:gd name="T32" fmla="*/ 888 w 888"/>
                        <a:gd name="T33" fmla="*/ 505 h 50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8" h="505">
                          <a:moveTo>
                            <a:pt x="565" y="292"/>
                          </a:moveTo>
                          <a:lnTo>
                            <a:pt x="565" y="505"/>
                          </a:lnTo>
                          <a:lnTo>
                            <a:pt x="325" y="505"/>
                          </a:lnTo>
                          <a:lnTo>
                            <a:pt x="325" y="292"/>
                          </a:lnTo>
                          <a:lnTo>
                            <a:pt x="0" y="0"/>
                          </a:lnTo>
                          <a:lnTo>
                            <a:pt x="278" y="0"/>
                          </a:lnTo>
                          <a:lnTo>
                            <a:pt x="477" y="191"/>
                          </a:lnTo>
                          <a:lnTo>
                            <a:pt x="671" y="0"/>
                          </a:lnTo>
                          <a:lnTo>
                            <a:pt x="888" y="0"/>
                          </a:lnTo>
                          <a:lnTo>
                            <a:pt x="565" y="292"/>
                          </a:lnTo>
                          <a:close/>
                        </a:path>
                      </a:pathLst>
                    </a:custGeom>
                    <a:solidFill>
                      <a:srgbClr val="FFFFFF"/>
                    </a:solidFill>
                    <a:ln w="9525">
                      <a:noFill/>
                      <a:round/>
                      <a:headEnd/>
                      <a:tailEnd/>
                    </a:ln>
                  </p:spPr>
                  <p:txBody>
                    <a:bodyPr wrap="none"/>
                    <a:lstStyle/>
                    <a:p>
                      <a:endParaRPr lang="ru-RU"/>
                    </a:p>
                  </p:txBody>
                </p:sp>
                <p:sp>
                  <p:nvSpPr>
                    <p:cNvPr id="26676" name="Freeform 1441"/>
                    <p:cNvSpPr>
                      <a:spLocks noChangeAspect="1"/>
                    </p:cNvSpPr>
                    <p:nvPr/>
                  </p:nvSpPr>
                  <p:spPr bwMode="auto">
                    <a:xfrm>
                      <a:off x="1600" y="353"/>
                      <a:ext cx="396" cy="252"/>
                    </a:xfrm>
                    <a:custGeom>
                      <a:avLst/>
                      <a:gdLst>
                        <a:gd name="T0" fmla="*/ 1 w 792"/>
                        <a:gd name="T1" fmla="*/ 0 h 505"/>
                        <a:gd name="T2" fmla="*/ 1 w 792"/>
                        <a:gd name="T3" fmla="*/ 0 h 505"/>
                        <a:gd name="T4" fmla="*/ 1 w 792"/>
                        <a:gd name="T5" fmla="*/ 0 h 505"/>
                        <a:gd name="T6" fmla="*/ 1 w 792"/>
                        <a:gd name="T7" fmla="*/ 0 h 505"/>
                        <a:gd name="T8" fmla="*/ 1 w 792"/>
                        <a:gd name="T9" fmla="*/ 0 h 505"/>
                        <a:gd name="T10" fmla="*/ 0 w 792"/>
                        <a:gd name="T11" fmla="*/ 0 h 505"/>
                        <a:gd name="T12" fmla="*/ 0 w 792"/>
                        <a:gd name="T13" fmla="*/ 0 h 505"/>
                        <a:gd name="T14" fmla="*/ 1 w 792"/>
                        <a:gd name="T15" fmla="*/ 0 h 505"/>
                        <a:gd name="T16" fmla="*/ 1 w 792"/>
                        <a:gd name="T17" fmla="*/ 0 h 505"/>
                        <a:gd name="T18" fmla="*/ 1 w 792"/>
                        <a:gd name="T19" fmla="*/ 0 h 505"/>
                        <a:gd name="T20" fmla="*/ 1 w 792"/>
                        <a:gd name="T21" fmla="*/ 0 h 505"/>
                        <a:gd name="T22" fmla="*/ 1 w 792"/>
                        <a:gd name="T23" fmla="*/ 0 h 505"/>
                        <a:gd name="T24" fmla="*/ 1 w 792"/>
                        <a:gd name="T25" fmla="*/ 0 h 5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92"/>
                        <a:gd name="T40" fmla="*/ 0 h 505"/>
                        <a:gd name="T41" fmla="*/ 792 w 792"/>
                        <a:gd name="T42" fmla="*/ 505 h 5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92" h="505">
                          <a:moveTo>
                            <a:pt x="792" y="505"/>
                          </a:moveTo>
                          <a:lnTo>
                            <a:pt x="586" y="505"/>
                          </a:lnTo>
                          <a:lnTo>
                            <a:pt x="192" y="165"/>
                          </a:lnTo>
                          <a:lnTo>
                            <a:pt x="186" y="165"/>
                          </a:lnTo>
                          <a:lnTo>
                            <a:pt x="186" y="505"/>
                          </a:lnTo>
                          <a:lnTo>
                            <a:pt x="0" y="505"/>
                          </a:lnTo>
                          <a:lnTo>
                            <a:pt x="0" y="0"/>
                          </a:lnTo>
                          <a:lnTo>
                            <a:pt x="260" y="0"/>
                          </a:lnTo>
                          <a:lnTo>
                            <a:pt x="602" y="296"/>
                          </a:lnTo>
                          <a:lnTo>
                            <a:pt x="605" y="296"/>
                          </a:lnTo>
                          <a:lnTo>
                            <a:pt x="605" y="0"/>
                          </a:lnTo>
                          <a:lnTo>
                            <a:pt x="792" y="0"/>
                          </a:lnTo>
                          <a:lnTo>
                            <a:pt x="792" y="505"/>
                          </a:lnTo>
                          <a:close/>
                        </a:path>
                      </a:pathLst>
                    </a:custGeom>
                    <a:solidFill>
                      <a:srgbClr val="FFFFFF"/>
                    </a:solidFill>
                    <a:ln w="9525">
                      <a:noFill/>
                      <a:round/>
                      <a:headEnd/>
                      <a:tailEnd/>
                    </a:ln>
                  </p:spPr>
                  <p:txBody>
                    <a:bodyPr wrap="none"/>
                    <a:lstStyle/>
                    <a:p>
                      <a:endParaRPr lang="ru-RU"/>
                    </a:p>
                  </p:txBody>
                </p:sp>
                <p:sp>
                  <p:nvSpPr>
                    <p:cNvPr id="26677" name="Freeform 1442"/>
                    <p:cNvSpPr>
                      <a:spLocks noChangeAspect="1"/>
                    </p:cNvSpPr>
                    <p:nvPr/>
                  </p:nvSpPr>
                  <p:spPr bwMode="auto">
                    <a:xfrm>
                      <a:off x="1997" y="353"/>
                      <a:ext cx="457" cy="252"/>
                    </a:xfrm>
                    <a:custGeom>
                      <a:avLst/>
                      <a:gdLst>
                        <a:gd name="T0" fmla="*/ 1 w 914"/>
                        <a:gd name="T1" fmla="*/ 0 h 505"/>
                        <a:gd name="T2" fmla="*/ 1 w 914"/>
                        <a:gd name="T3" fmla="*/ 0 h 505"/>
                        <a:gd name="T4" fmla="*/ 0 w 914"/>
                        <a:gd name="T5" fmla="*/ 0 h 505"/>
                        <a:gd name="T6" fmla="*/ 1 w 914"/>
                        <a:gd name="T7" fmla="*/ 0 h 505"/>
                        <a:gd name="T8" fmla="*/ 1 w 914"/>
                        <a:gd name="T9" fmla="*/ 0 h 505"/>
                        <a:gd name="T10" fmla="*/ 1 w 914"/>
                        <a:gd name="T11" fmla="*/ 0 h 505"/>
                        <a:gd name="T12" fmla="*/ 1 w 914"/>
                        <a:gd name="T13" fmla="*/ 0 h 505"/>
                        <a:gd name="T14" fmla="*/ 1 w 914"/>
                        <a:gd name="T15" fmla="*/ 0 h 505"/>
                        <a:gd name="T16" fmla="*/ 0 60000 65536"/>
                        <a:gd name="T17" fmla="*/ 0 60000 65536"/>
                        <a:gd name="T18" fmla="*/ 0 60000 65536"/>
                        <a:gd name="T19" fmla="*/ 0 60000 65536"/>
                        <a:gd name="T20" fmla="*/ 0 60000 65536"/>
                        <a:gd name="T21" fmla="*/ 0 60000 65536"/>
                        <a:gd name="T22" fmla="*/ 0 60000 65536"/>
                        <a:gd name="T23" fmla="*/ 0 60000 65536"/>
                        <a:gd name="T24" fmla="*/ 0 w 914"/>
                        <a:gd name="T25" fmla="*/ 0 h 505"/>
                        <a:gd name="T26" fmla="*/ 914 w 914"/>
                        <a:gd name="T27" fmla="*/ 505 h 5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14" h="505">
                          <a:moveTo>
                            <a:pt x="597" y="0"/>
                          </a:moveTo>
                          <a:lnTo>
                            <a:pt x="324" y="0"/>
                          </a:lnTo>
                          <a:lnTo>
                            <a:pt x="0" y="505"/>
                          </a:lnTo>
                          <a:lnTo>
                            <a:pt x="207" y="505"/>
                          </a:lnTo>
                          <a:lnTo>
                            <a:pt x="435" y="130"/>
                          </a:lnTo>
                          <a:lnTo>
                            <a:pt x="659" y="505"/>
                          </a:lnTo>
                          <a:lnTo>
                            <a:pt x="914" y="505"/>
                          </a:lnTo>
                          <a:lnTo>
                            <a:pt x="597" y="0"/>
                          </a:lnTo>
                          <a:close/>
                        </a:path>
                      </a:pathLst>
                    </a:custGeom>
                    <a:solidFill>
                      <a:srgbClr val="FFFFFF"/>
                    </a:solidFill>
                    <a:ln w="9525">
                      <a:noFill/>
                      <a:round/>
                      <a:headEnd/>
                      <a:tailEnd/>
                    </a:ln>
                  </p:spPr>
                  <p:txBody>
                    <a:bodyPr wrap="none"/>
                    <a:lstStyle/>
                    <a:p>
                      <a:endParaRPr lang="ru-RU"/>
                    </a:p>
                  </p:txBody>
                </p:sp>
                <p:sp>
                  <p:nvSpPr>
                    <p:cNvPr id="26678" name="Freeform 1443"/>
                    <p:cNvSpPr>
                      <a:spLocks noChangeAspect="1"/>
                    </p:cNvSpPr>
                    <p:nvPr/>
                  </p:nvSpPr>
                  <p:spPr bwMode="auto">
                    <a:xfrm>
                      <a:off x="3226" y="353"/>
                      <a:ext cx="368" cy="252"/>
                    </a:xfrm>
                    <a:custGeom>
                      <a:avLst/>
                      <a:gdLst>
                        <a:gd name="T0" fmla="*/ 1 w 736"/>
                        <a:gd name="T1" fmla="*/ 0 h 505"/>
                        <a:gd name="T2" fmla="*/ 1 w 736"/>
                        <a:gd name="T3" fmla="*/ 0 h 505"/>
                        <a:gd name="T4" fmla="*/ 1 w 736"/>
                        <a:gd name="T5" fmla="*/ 0 h 505"/>
                        <a:gd name="T6" fmla="*/ 1 w 736"/>
                        <a:gd name="T7" fmla="*/ 0 h 505"/>
                        <a:gd name="T8" fmla="*/ 1 w 736"/>
                        <a:gd name="T9" fmla="*/ 0 h 505"/>
                        <a:gd name="T10" fmla="*/ 1 w 736"/>
                        <a:gd name="T11" fmla="*/ 0 h 505"/>
                        <a:gd name="T12" fmla="*/ 1 w 736"/>
                        <a:gd name="T13" fmla="*/ 0 h 505"/>
                        <a:gd name="T14" fmla="*/ 1 w 736"/>
                        <a:gd name="T15" fmla="*/ 0 h 505"/>
                        <a:gd name="T16" fmla="*/ 0 w 736"/>
                        <a:gd name="T17" fmla="*/ 0 h 505"/>
                        <a:gd name="T18" fmla="*/ 0 w 736"/>
                        <a:gd name="T19" fmla="*/ 0 h 505"/>
                        <a:gd name="T20" fmla="*/ 1 w 736"/>
                        <a:gd name="T21" fmla="*/ 0 h 505"/>
                        <a:gd name="T22" fmla="*/ 1 w 736"/>
                        <a:gd name="T23" fmla="*/ 0 h 505"/>
                        <a:gd name="T24" fmla="*/ 1 w 736"/>
                        <a:gd name="T25" fmla="*/ 0 h 5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6"/>
                        <a:gd name="T40" fmla="*/ 0 h 505"/>
                        <a:gd name="T41" fmla="*/ 736 w 736"/>
                        <a:gd name="T42" fmla="*/ 505 h 5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6" h="505">
                          <a:moveTo>
                            <a:pt x="241" y="97"/>
                          </a:moveTo>
                          <a:lnTo>
                            <a:pt x="241" y="200"/>
                          </a:lnTo>
                          <a:lnTo>
                            <a:pt x="631" y="200"/>
                          </a:lnTo>
                          <a:lnTo>
                            <a:pt x="631" y="295"/>
                          </a:lnTo>
                          <a:lnTo>
                            <a:pt x="241" y="295"/>
                          </a:lnTo>
                          <a:lnTo>
                            <a:pt x="241" y="407"/>
                          </a:lnTo>
                          <a:lnTo>
                            <a:pt x="736" y="407"/>
                          </a:lnTo>
                          <a:lnTo>
                            <a:pt x="736" y="505"/>
                          </a:lnTo>
                          <a:lnTo>
                            <a:pt x="0" y="505"/>
                          </a:lnTo>
                          <a:lnTo>
                            <a:pt x="0" y="0"/>
                          </a:lnTo>
                          <a:lnTo>
                            <a:pt x="736" y="0"/>
                          </a:lnTo>
                          <a:lnTo>
                            <a:pt x="736" y="97"/>
                          </a:lnTo>
                          <a:lnTo>
                            <a:pt x="241" y="97"/>
                          </a:lnTo>
                          <a:close/>
                        </a:path>
                      </a:pathLst>
                    </a:custGeom>
                    <a:solidFill>
                      <a:srgbClr val="FFFFFF"/>
                    </a:solidFill>
                    <a:ln w="9525">
                      <a:noFill/>
                      <a:round/>
                      <a:headEnd/>
                      <a:tailEnd/>
                    </a:ln>
                  </p:spPr>
                  <p:txBody>
                    <a:bodyPr wrap="none"/>
                    <a:lstStyle/>
                    <a:p>
                      <a:endParaRPr lang="ru-RU"/>
                    </a:p>
                  </p:txBody>
                </p:sp>
                <p:sp>
                  <p:nvSpPr>
                    <p:cNvPr id="26679" name="Freeform 1444"/>
                    <p:cNvSpPr>
                      <a:spLocks noChangeAspect="1" noEditPoints="1"/>
                    </p:cNvSpPr>
                    <p:nvPr/>
                  </p:nvSpPr>
                  <p:spPr bwMode="auto">
                    <a:xfrm>
                      <a:off x="2455" y="353"/>
                      <a:ext cx="399" cy="252"/>
                    </a:xfrm>
                    <a:custGeom>
                      <a:avLst/>
                      <a:gdLst>
                        <a:gd name="T0" fmla="*/ 0 w 797"/>
                        <a:gd name="T1" fmla="*/ 0 h 505"/>
                        <a:gd name="T2" fmla="*/ 1 w 797"/>
                        <a:gd name="T3" fmla="*/ 0 h 505"/>
                        <a:gd name="T4" fmla="*/ 1 w 797"/>
                        <a:gd name="T5" fmla="*/ 0 h 505"/>
                        <a:gd name="T6" fmla="*/ 1 w 797"/>
                        <a:gd name="T7" fmla="*/ 0 h 505"/>
                        <a:gd name="T8" fmla="*/ 1 w 797"/>
                        <a:gd name="T9" fmla="*/ 0 h 505"/>
                        <a:gd name="T10" fmla="*/ 1 w 797"/>
                        <a:gd name="T11" fmla="*/ 0 h 505"/>
                        <a:gd name="T12" fmla="*/ 1 w 797"/>
                        <a:gd name="T13" fmla="*/ 0 h 505"/>
                        <a:gd name="T14" fmla="*/ 1 w 797"/>
                        <a:gd name="T15" fmla="*/ 0 h 505"/>
                        <a:gd name="T16" fmla="*/ 1 w 797"/>
                        <a:gd name="T17" fmla="*/ 0 h 505"/>
                        <a:gd name="T18" fmla="*/ 1 w 797"/>
                        <a:gd name="T19" fmla="*/ 0 h 505"/>
                        <a:gd name="T20" fmla="*/ 1 w 797"/>
                        <a:gd name="T21" fmla="*/ 0 h 505"/>
                        <a:gd name="T22" fmla="*/ 1 w 797"/>
                        <a:gd name="T23" fmla="*/ 0 h 505"/>
                        <a:gd name="T24" fmla="*/ 1 w 797"/>
                        <a:gd name="T25" fmla="*/ 0 h 505"/>
                        <a:gd name="T26" fmla="*/ 1 w 797"/>
                        <a:gd name="T27" fmla="*/ 0 h 505"/>
                        <a:gd name="T28" fmla="*/ 1 w 797"/>
                        <a:gd name="T29" fmla="*/ 0 h 505"/>
                        <a:gd name="T30" fmla="*/ 1 w 797"/>
                        <a:gd name="T31" fmla="*/ 0 h 505"/>
                        <a:gd name="T32" fmla="*/ 1 w 797"/>
                        <a:gd name="T33" fmla="*/ 0 h 505"/>
                        <a:gd name="T34" fmla="*/ 1 w 797"/>
                        <a:gd name="T35" fmla="*/ 0 h 505"/>
                        <a:gd name="T36" fmla="*/ 1 w 797"/>
                        <a:gd name="T37" fmla="*/ 0 h 505"/>
                        <a:gd name="T38" fmla="*/ 1 w 797"/>
                        <a:gd name="T39" fmla="*/ 0 h 505"/>
                        <a:gd name="T40" fmla="*/ 1 w 797"/>
                        <a:gd name="T41" fmla="*/ 0 h 505"/>
                        <a:gd name="T42" fmla="*/ 1 w 797"/>
                        <a:gd name="T43" fmla="*/ 0 h 505"/>
                        <a:gd name="T44" fmla="*/ 1 w 797"/>
                        <a:gd name="T45" fmla="*/ 0 h 505"/>
                        <a:gd name="T46" fmla="*/ 1 w 797"/>
                        <a:gd name="T47" fmla="*/ 0 h 505"/>
                        <a:gd name="T48" fmla="*/ 1 w 797"/>
                        <a:gd name="T49" fmla="*/ 0 h 505"/>
                        <a:gd name="T50" fmla="*/ 1 w 797"/>
                        <a:gd name="T51" fmla="*/ 0 h 505"/>
                        <a:gd name="T52" fmla="*/ 1 w 797"/>
                        <a:gd name="T53" fmla="*/ 0 h 505"/>
                        <a:gd name="T54" fmla="*/ 1 w 797"/>
                        <a:gd name="T55" fmla="*/ 0 h 505"/>
                        <a:gd name="T56" fmla="*/ 1 w 797"/>
                        <a:gd name="T57" fmla="*/ 0 h 505"/>
                        <a:gd name="T58" fmla="*/ 1 w 797"/>
                        <a:gd name="T59" fmla="*/ 0 h 505"/>
                        <a:gd name="T60" fmla="*/ 1 w 797"/>
                        <a:gd name="T61" fmla="*/ 0 h 505"/>
                        <a:gd name="T62" fmla="*/ 1 w 797"/>
                        <a:gd name="T63" fmla="*/ 0 h 505"/>
                        <a:gd name="T64" fmla="*/ 1 w 797"/>
                        <a:gd name="T65" fmla="*/ 0 h 505"/>
                        <a:gd name="T66" fmla="*/ 1 w 797"/>
                        <a:gd name="T67" fmla="*/ 0 h 505"/>
                        <a:gd name="T68" fmla="*/ 1 w 797"/>
                        <a:gd name="T69" fmla="*/ 0 h 505"/>
                        <a:gd name="T70" fmla="*/ 1 w 797"/>
                        <a:gd name="T71" fmla="*/ 0 h 505"/>
                        <a:gd name="T72" fmla="*/ 1 w 797"/>
                        <a:gd name="T73" fmla="*/ 0 h 505"/>
                        <a:gd name="T74" fmla="*/ 1 w 797"/>
                        <a:gd name="T75" fmla="*/ 0 h 505"/>
                        <a:gd name="T76" fmla="*/ 1 w 797"/>
                        <a:gd name="T77" fmla="*/ 0 h 505"/>
                        <a:gd name="T78" fmla="*/ 1 w 797"/>
                        <a:gd name="T79" fmla="*/ 0 h 505"/>
                        <a:gd name="T80" fmla="*/ 1 w 797"/>
                        <a:gd name="T81" fmla="*/ 0 h 505"/>
                        <a:gd name="T82" fmla="*/ 1 w 797"/>
                        <a:gd name="T83" fmla="*/ 0 h 505"/>
                        <a:gd name="T84" fmla="*/ 1 w 797"/>
                        <a:gd name="T85" fmla="*/ 0 h 505"/>
                        <a:gd name="T86" fmla="*/ 1 w 797"/>
                        <a:gd name="T87" fmla="*/ 0 h 505"/>
                        <a:gd name="T88" fmla="*/ 1 w 797"/>
                        <a:gd name="T89" fmla="*/ 0 h 505"/>
                        <a:gd name="T90" fmla="*/ 1 w 797"/>
                        <a:gd name="T91" fmla="*/ 0 h 5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97"/>
                        <a:gd name="T139" fmla="*/ 0 h 505"/>
                        <a:gd name="T140" fmla="*/ 797 w 797"/>
                        <a:gd name="T141" fmla="*/ 505 h 5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97" h="505">
                          <a:moveTo>
                            <a:pt x="240" y="505"/>
                          </a:moveTo>
                          <a:lnTo>
                            <a:pt x="0" y="505"/>
                          </a:lnTo>
                          <a:lnTo>
                            <a:pt x="0" y="0"/>
                          </a:lnTo>
                          <a:lnTo>
                            <a:pt x="386" y="0"/>
                          </a:lnTo>
                          <a:lnTo>
                            <a:pt x="405" y="0"/>
                          </a:lnTo>
                          <a:lnTo>
                            <a:pt x="424" y="0"/>
                          </a:lnTo>
                          <a:lnTo>
                            <a:pt x="441" y="0"/>
                          </a:lnTo>
                          <a:lnTo>
                            <a:pt x="460" y="1"/>
                          </a:lnTo>
                          <a:lnTo>
                            <a:pt x="478" y="1"/>
                          </a:lnTo>
                          <a:lnTo>
                            <a:pt x="495" y="2"/>
                          </a:lnTo>
                          <a:lnTo>
                            <a:pt x="513" y="2"/>
                          </a:lnTo>
                          <a:lnTo>
                            <a:pt x="531" y="3"/>
                          </a:lnTo>
                          <a:lnTo>
                            <a:pt x="548" y="5"/>
                          </a:lnTo>
                          <a:lnTo>
                            <a:pt x="565" y="7"/>
                          </a:lnTo>
                          <a:lnTo>
                            <a:pt x="582" y="9"/>
                          </a:lnTo>
                          <a:lnTo>
                            <a:pt x="598" y="12"/>
                          </a:lnTo>
                          <a:lnTo>
                            <a:pt x="615" y="15"/>
                          </a:lnTo>
                          <a:lnTo>
                            <a:pt x="632" y="19"/>
                          </a:lnTo>
                          <a:lnTo>
                            <a:pt x="647" y="23"/>
                          </a:lnTo>
                          <a:lnTo>
                            <a:pt x="665" y="28"/>
                          </a:lnTo>
                          <a:lnTo>
                            <a:pt x="680" y="34"/>
                          </a:lnTo>
                          <a:lnTo>
                            <a:pt x="694" y="40"/>
                          </a:lnTo>
                          <a:lnTo>
                            <a:pt x="708" y="46"/>
                          </a:lnTo>
                          <a:lnTo>
                            <a:pt x="722" y="54"/>
                          </a:lnTo>
                          <a:lnTo>
                            <a:pt x="733" y="61"/>
                          </a:lnTo>
                          <a:lnTo>
                            <a:pt x="744" y="67"/>
                          </a:lnTo>
                          <a:lnTo>
                            <a:pt x="754" y="75"/>
                          </a:lnTo>
                          <a:lnTo>
                            <a:pt x="762" y="83"/>
                          </a:lnTo>
                          <a:lnTo>
                            <a:pt x="771" y="91"/>
                          </a:lnTo>
                          <a:lnTo>
                            <a:pt x="778" y="99"/>
                          </a:lnTo>
                          <a:lnTo>
                            <a:pt x="784" y="108"/>
                          </a:lnTo>
                          <a:lnTo>
                            <a:pt x="789" y="117"/>
                          </a:lnTo>
                          <a:lnTo>
                            <a:pt x="792" y="126"/>
                          </a:lnTo>
                          <a:lnTo>
                            <a:pt x="795" y="135"/>
                          </a:lnTo>
                          <a:lnTo>
                            <a:pt x="797" y="144"/>
                          </a:lnTo>
                          <a:lnTo>
                            <a:pt x="797" y="154"/>
                          </a:lnTo>
                          <a:lnTo>
                            <a:pt x="797" y="163"/>
                          </a:lnTo>
                          <a:lnTo>
                            <a:pt x="795" y="172"/>
                          </a:lnTo>
                          <a:lnTo>
                            <a:pt x="794" y="181"/>
                          </a:lnTo>
                          <a:lnTo>
                            <a:pt x="791" y="190"/>
                          </a:lnTo>
                          <a:lnTo>
                            <a:pt x="787" y="198"/>
                          </a:lnTo>
                          <a:lnTo>
                            <a:pt x="782" y="207"/>
                          </a:lnTo>
                          <a:lnTo>
                            <a:pt x="777" y="216"/>
                          </a:lnTo>
                          <a:lnTo>
                            <a:pt x="771" y="224"/>
                          </a:lnTo>
                          <a:lnTo>
                            <a:pt x="762" y="232"/>
                          </a:lnTo>
                          <a:lnTo>
                            <a:pt x="754" y="240"/>
                          </a:lnTo>
                          <a:lnTo>
                            <a:pt x="746" y="248"/>
                          </a:lnTo>
                          <a:lnTo>
                            <a:pt x="736" y="255"/>
                          </a:lnTo>
                          <a:lnTo>
                            <a:pt x="725" y="262"/>
                          </a:lnTo>
                          <a:lnTo>
                            <a:pt x="714" y="270"/>
                          </a:lnTo>
                          <a:lnTo>
                            <a:pt x="700" y="276"/>
                          </a:lnTo>
                          <a:lnTo>
                            <a:pt x="687" y="282"/>
                          </a:lnTo>
                          <a:lnTo>
                            <a:pt x="670" y="289"/>
                          </a:lnTo>
                          <a:lnTo>
                            <a:pt x="652" y="294"/>
                          </a:lnTo>
                          <a:lnTo>
                            <a:pt x="636" y="299"/>
                          </a:lnTo>
                          <a:lnTo>
                            <a:pt x="619" y="303"/>
                          </a:lnTo>
                          <a:lnTo>
                            <a:pt x="601" y="306"/>
                          </a:lnTo>
                          <a:lnTo>
                            <a:pt x="584" y="309"/>
                          </a:lnTo>
                          <a:lnTo>
                            <a:pt x="566" y="311"/>
                          </a:lnTo>
                          <a:lnTo>
                            <a:pt x="548" y="313"/>
                          </a:lnTo>
                          <a:lnTo>
                            <a:pt x="530" y="314"/>
                          </a:lnTo>
                          <a:lnTo>
                            <a:pt x="511" y="315"/>
                          </a:lnTo>
                          <a:lnTo>
                            <a:pt x="492" y="316"/>
                          </a:lnTo>
                          <a:lnTo>
                            <a:pt x="473" y="316"/>
                          </a:lnTo>
                          <a:lnTo>
                            <a:pt x="454" y="317"/>
                          </a:lnTo>
                          <a:lnTo>
                            <a:pt x="434" y="317"/>
                          </a:lnTo>
                          <a:lnTo>
                            <a:pt x="415" y="317"/>
                          </a:lnTo>
                          <a:lnTo>
                            <a:pt x="395" y="317"/>
                          </a:lnTo>
                          <a:lnTo>
                            <a:pt x="240" y="317"/>
                          </a:lnTo>
                          <a:lnTo>
                            <a:pt x="240" y="505"/>
                          </a:lnTo>
                          <a:close/>
                          <a:moveTo>
                            <a:pt x="374" y="226"/>
                          </a:moveTo>
                          <a:lnTo>
                            <a:pt x="384" y="226"/>
                          </a:lnTo>
                          <a:lnTo>
                            <a:pt x="396" y="226"/>
                          </a:lnTo>
                          <a:lnTo>
                            <a:pt x="406" y="226"/>
                          </a:lnTo>
                          <a:lnTo>
                            <a:pt x="416" y="226"/>
                          </a:lnTo>
                          <a:lnTo>
                            <a:pt x="425" y="225"/>
                          </a:lnTo>
                          <a:lnTo>
                            <a:pt x="435" y="224"/>
                          </a:lnTo>
                          <a:lnTo>
                            <a:pt x="444" y="224"/>
                          </a:lnTo>
                          <a:lnTo>
                            <a:pt x="454" y="223"/>
                          </a:lnTo>
                          <a:lnTo>
                            <a:pt x="462" y="222"/>
                          </a:lnTo>
                          <a:lnTo>
                            <a:pt x="471" y="221"/>
                          </a:lnTo>
                          <a:lnTo>
                            <a:pt x="480" y="219"/>
                          </a:lnTo>
                          <a:lnTo>
                            <a:pt x="488" y="216"/>
                          </a:lnTo>
                          <a:lnTo>
                            <a:pt x="496" y="213"/>
                          </a:lnTo>
                          <a:lnTo>
                            <a:pt x="506" y="210"/>
                          </a:lnTo>
                          <a:lnTo>
                            <a:pt x="513" y="207"/>
                          </a:lnTo>
                          <a:lnTo>
                            <a:pt x="521" y="203"/>
                          </a:lnTo>
                          <a:lnTo>
                            <a:pt x="525" y="201"/>
                          </a:lnTo>
                          <a:lnTo>
                            <a:pt x="529" y="198"/>
                          </a:lnTo>
                          <a:lnTo>
                            <a:pt x="532" y="196"/>
                          </a:lnTo>
                          <a:lnTo>
                            <a:pt x="536" y="193"/>
                          </a:lnTo>
                          <a:lnTo>
                            <a:pt x="538" y="191"/>
                          </a:lnTo>
                          <a:lnTo>
                            <a:pt x="541" y="188"/>
                          </a:lnTo>
                          <a:lnTo>
                            <a:pt x="544" y="185"/>
                          </a:lnTo>
                          <a:lnTo>
                            <a:pt x="546" y="182"/>
                          </a:lnTo>
                          <a:lnTo>
                            <a:pt x="548" y="179"/>
                          </a:lnTo>
                          <a:lnTo>
                            <a:pt x="549" y="176"/>
                          </a:lnTo>
                          <a:lnTo>
                            <a:pt x="550" y="174"/>
                          </a:lnTo>
                          <a:lnTo>
                            <a:pt x="553" y="171"/>
                          </a:lnTo>
                          <a:lnTo>
                            <a:pt x="554" y="168"/>
                          </a:lnTo>
                          <a:lnTo>
                            <a:pt x="554" y="165"/>
                          </a:lnTo>
                          <a:lnTo>
                            <a:pt x="555" y="162"/>
                          </a:lnTo>
                          <a:lnTo>
                            <a:pt x="555" y="158"/>
                          </a:lnTo>
                          <a:lnTo>
                            <a:pt x="555" y="154"/>
                          </a:lnTo>
                          <a:lnTo>
                            <a:pt x="554" y="150"/>
                          </a:lnTo>
                          <a:lnTo>
                            <a:pt x="553" y="147"/>
                          </a:lnTo>
                          <a:lnTo>
                            <a:pt x="550" y="143"/>
                          </a:lnTo>
                          <a:lnTo>
                            <a:pt x="549" y="140"/>
                          </a:lnTo>
                          <a:lnTo>
                            <a:pt x="547" y="136"/>
                          </a:lnTo>
                          <a:lnTo>
                            <a:pt x="544" y="132"/>
                          </a:lnTo>
                          <a:lnTo>
                            <a:pt x="542" y="129"/>
                          </a:lnTo>
                          <a:lnTo>
                            <a:pt x="538" y="126"/>
                          </a:lnTo>
                          <a:lnTo>
                            <a:pt x="535" y="123"/>
                          </a:lnTo>
                          <a:lnTo>
                            <a:pt x="531" y="119"/>
                          </a:lnTo>
                          <a:lnTo>
                            <a:pt x="526" y="117"/>
                          </a:lnTo>
                          <a:lnTo>
                            <a:pt x="521" y="114"/>
                          </a:lnTo>
                          <a:lnTo>
                            <a:pt x="516" y="111"/>
                          </a:lnTo>
                          <a:lnTo>
                            <a:pt x="511" y="108"/>
                          </a:lnTo>
                          <a:lnTo>
                            <a:pt x="505" y="105"/>
                          </a:lnTo>
                          <a:lnTo>
                            <a:pt x="497" y="103"/>
                          </a:lnTo>
                          <a:lnTo>
                            <a:pt x="490" y="100"/>
                          </a:lnTo>
                          <a:lnTo>
                            <a:pt x="482" y="99"/>
                          </a:lnTo>
                          <a:lnTo>
                            <a:pt x="475" y="97"/>
                          </a:lnTo>
                          <a:lnTo>
                            <a:pt x="467" y="96"/>
                          </a:lnTo>
                          <a:lnTo>
                            <a:pt x="459" y="95"/>
                          </a:lnTo>
                          <a:lnTo>
                            <a:pt x="450" y="94"/>
                          </a:lnTo>
                          <a:lnTo>
                            <a:pt x="441" y="93"/>
                          </a:lnTo>
                          <a:lnTo>
                            <a:pt x="433" y="92"/>
                          </a:lnTo>
                          <a:lnTo>
                            <a:pt x="425" y="92"/>
                          </a:lnTo>
                          <a:lnTo>
                            <a:pt x="416" y="92"/>
                          </a:lnTo>
                          <a:lnTo>
                            <a:pt x="407" y="91"/>
                          </a:lnTo>
                          <a:lnTo>
                            <a:pt x="399" y="91"/>
                          </a:lnTo>
                          <a:lnTo>
                            <a:pt x="389" y="91"/>
                          </a:lnTo>
                          <a:lnTo>
                            <a:pt x="381" y="91"/>
                          </a:lnTo>
                          <a:lnTo>
                            <a:pt x="373" y="91"/>
                          </a:lnTo>
                          <a:lnTo>
                            <a:pt x="240" y="91"/>
                          </a:lnTo>
                          <a:lnTo>
                            <a:pt x="240" y="226"/>
                          </a:lnTo>
                          <a:lnTo>
                            <a:pt x="374" y="226"/>
                          </a:lnTo>
                          <a:close/>
                        </a:path>
                      </a:pathLst>
                    </a:custGeom>
                    <a:solidFill>
                      <a:srgbClr val="FFFFFF"/>
                    </a:solidFill>
                    <a:ln w="9525">
                      <a:noFill/>
                      <a:round/>
                      <a:headEnd/>
                      <a:tailEnd/>
                    </a:ln>
                  </p:spPr>
                  <p:txBody>
                    <a:bodyPr wrap="none"/>
                    <a:lstStyle/>
                    <a:p>
                      <a:endParaRPr lang="ru-RU"/>
                    </a:p>
                  </p:txBody>
                </p:sp>
                <p:sp>
                  <p:nvSpPr>
                    <p:cNvPr id="26680" name="Freeform 1445"/>
                    <p:cNvSpPr>
                      <a:spLocks noChangeAspect="1"/>
                    </p:cNvSpPr>
                    <p:nvPr/>
                  </p:nvSpPr>
                  <p:spPr bwMode="auto">
                    <a:xfrm>
                      <a:off x="2815" y="349"/>
                      <a:ext cx="420" cy="260"/>
                    </a:xfrm>
                    <a:custGeom>
                      <a:avLst/>
                      <a:gdLst>
                        <a:gd name="T0" fmla="*/ 1 w 840"/>
                        <a:gd name="T1" fmla="*/ 1 h 520"/>
                        <a:gd name="T2" fmla="*/ 1 w 840"/>
                        <a:gd name="T3" fmla="*/ 1 h 520"/>
                        <a:gd name="T4" fmla="*/ 1 w 840"/>
                        <a:gd name="T5" fmla="*/ 1 h 520"/>
                        <a:gd name="T6" fmla="*/ 1 w 840"/>
                        <a:gd name="T7" fmla="*/ 1 h 520"/>
                        <a:gd name="T8" fmla="*/ 1 w 840"/>
                        <a:gd name="T9" fmla="*/ 1 h 520"/>
                        <a:gd name="T10" fmla="*/ 1 w 840"/>
                        <a:gd name="T11" fmla="*/ 1 h 520"/>
                        <a:gd name="T12" fmla="*/ 1 w 840"/>
                        <a:gd name="T13" fmla="*/ 1 h 520"/>
                        <a:gd name="T14" fmla="*/ 1 w 840"/>
                        <a:gd name="T15" fmla="*/ 1 h 520"/>
                        <a:gd name="T16" fmla="*/ 1 w 840"/>
                        <a:gd name="T17" fmla="*/ 1 h 520"/>
                        <a:gd name="T18" fmla="*/ 1 w 840"/>
                        <a:gd name="T19" fmla="*/ 1 h 520"/>
                        <a:gd name="T20" fmla="*/ 1 w 840"/>
                        <a:gd name="T21" fmla="*/ 1 h 520"/>
                        <a:gd name="T22" fmla="*/ 1 w 840"/>
                        <a:gd name="T23" fmla="*/ 1 h 520"/>
                        <a:gd name="T24" fmla="*/ 1 w 840"/>
                        <a:gd name="T25" fmla="*/ 1 h 520"/>
                        <a:gd name="T26" fmla="*/ 1 w 840"/>
                        <a:gd name="T27" fmla="*/ 1 h 520"/>
                        <a:gd name="T28" fmla="*/ 1 w 840"/>
                        <a:gd name="T29" fmla="*/ 1 h 520"/>
                        <a:gd name="T30" fmla="*/ 1 w 840"/>
                        <a:gd name="T31" fmla="*/ 1 h 520"/>
                        <a:gd name="T32" fmla="*/ 1 w 840"/>
                        <a:gd name="T33" fmla="*/ 1 h 520"/>
                        <a:gd name="T34" fmla="*/ 1 w 840"/>
                        <a:gd name="T35" fmla="*/ 1 h 520"/>
                        <a:gd name="T36" fmla="*/ 1 w 840"/>
                        <a:gd name="T37" fmla="*/ 1 h 520"/>
                        <a:gd name="T38" fmla="*/ 1 w 840"/>
                        <a:gd name="T39" fmla="*/ 1 h 520"/>
                        <a:gd name="T40" fmla="*/ 1 w 840"/>
                        <a:gd name="T41" fmla="*/ 1 h 520"/>
                        <a:gd name="T42" fmla="*/ 1 w 840"/>
                        <a:gd name="T43" fmla="*/ 1 h 520"/>
                        <a:gd name="T44" fmla="*/ 1 w 840"/>
                        <a:gd name="T45" fmla="*/ 1 h 520"/>
                        <a:gd name="T46" fmla="*/ 1 w 840"/>
                        <a:gd name="T47" fmla="*/ 1 h 520"/>
                        <a:gd name="T48" fmla="*/ 1 w 840"/>
                        <a:gd name="T49" fmla="*/ 1 h 520"/>
                        <a:gd name="T50" fmla="*/ 1 w 840"/>
                        <a:gd name="T51" fmla="*/ 1 h 520"/>
                        <a:gd name="T52" fmla="*/ 1 w 840"/>
                        <a:gd name="T53" fmla="*/ 1 h 520"/>
                        <a:gd name="T54" fmla="*/ 1 w 840"/>
                        <a:gd name="T55" fmla="*/ 1 h 520"/>
                        <a:gd name="T56" fmla="*/ 1 w 840"/>
                        <a:gd name="T57" fmla="*/ 1 h 520"/>
                        <a:gd name="T58" fmla="*/ 1 w 840"/>
                        <a:gd name="T59" fmla="*/ 1 h 520"/>
                        <a:gd name="T60" fmla="*/ 1 w 840"/>
                        <a:gd name="T61" fmla="*/ 1 h 520"/>
                        <a:gd name="T62" fmla="*/ 1 w 840"/>
                        <a:gd name="T63" fmla="*/ 1 h 520"/>
                        <a:gd name="T64" fmla="*/ 1 w 840"/>
                        <a:gd name="T65" fmla="*/ 1 h 520"/>
                        <a:gd name="T66" fmla="*/ 1 w 840"/>
                        <a:gd name="T67" fmla="*/ 1 h 520"/>
                        <a:gd name="T68" fmla="*/ 1 w 840"/>
                        <a:gd name="T69" fmla="*/ 1 h 520"/>
                        <a:gd name="T70" fmla="*/ 1 w 840"/>
                        <a:gd name="T71" fmla="*/ 1 h 520"/>
                        <a:gd name="T72" fmla="*/ 1 w 840"/>
                        <a:gd name="T73" fmla="*/ 1 h 520"/>
                        <a:gd name="T74" fmla="*/ 1 w 840"/>
                        <a:gd name="T75" fmla="*/ 1 h 520"/>
                        <a:gd name="T76" fmla="*/ 1 w 840"/>
                        <a:gd name="T77" fmla="*/ 1 h 520"/>
                        <a:gd name="T78" fmla="*/ 1 w 840"/>
                        <a:gd name="T79" fmla="*/ 1 h 520"/>
                        <a:gd name="T80" fmla="*/ 1 w 840"/>
                        <a:gd name="T81" fmla="*/ 1 h 520"/>
                        <a:gd name="T82" fmla="*/ 1 w 840"/>
                        <a:gd name="T83" fmla="*/ 1 h 520"/>
                        <a:gd name="T84" fmla="*/ 1 w 840"/>
                        <a:gd name="T85" fmla="*/ 1 h 520"/>
                        <a:gd name="T86" fmla="*/ 1 w 840"/>
                        <a:gd name="T87" fmla="*/ 1 h 520"/>
                        <a:gd name="T88" fmla="*/ 1 w 840"/>
                        <a:gd name="T89" fmla="*/ 1 h 520"/>
                        <a:gd name="T90" fmla="*/ 1 w 840"/>
                        <a:gd name="T91" fmla="*/ 1 h 520"/>
                        <a:gd name="T92" fmla="*/ 1 w 840"/>
                        <a:gd name="T93" fmla="*/ 1 h 520"/>
                        <a:gd name="T94" fmla="*/ 1 w 840"/>
                        <a:gd name="T95" fmla="*/ 1 h 520"/>
                        <a:gd name="T96" fmla="*/ 1 w 840"/>
                        <a:gd name="T97" fmla="*/ 1 h 520"/>
                        <a:gd name="T98" fmla="*/ 1 w 840"/>
                        <a:gd name="T99" fmla="*/ 1 h 520"/>
                        <a:gd name="T100" fmla="*/ 1 w 840"/>
                        <a:gd name="T101" fmla="*/ 1 h 520"/>
                        <a:gd name="T102" fmla="*/ 1 w 840"/>
                        <a:gd name="T103" fmla="*/ 1 h 520"/>
                        <a:gd name="T104" fmla="*/ 1 w 840"/>
                        <a:gd name="T105" fmla="*/ 1 h 520"/>
                        <a:gd name="T106" fmla="*/ 1 w 840"/>
                        <a:gd name="T107" fmla="*/ 1 h 520"/>
                        <a:gd name="T108" fmla="*/ 1 w 840"/>
                        <a:gd name="T109" fmla="*/ 1 h 520"/>
                        <a:gd name="T110" fmla="*/ 1 w 840"/>
                        <a:gd name="T111" fmla="*/ 0 h 520"/>
                        <a:gd name="T112" fmla="*/ 1 w 840"/>
                        <a:gd name="T113" fmla="*/ 1 h 520"/>
                        <a:gd name="T114" fmla="*/ 1 w 840"/>
                        <a:gd name="T115" fmla="*/ 1 h 520"/>
                        <a:gd name="T116" fmla="*/ 1 w 840"/>
                        <a:gd name="T117" fmla="*/ 1 h 520"/>
                        <a:gd name="T118" fmla="*/ 1 w 840"/>
                        <a:gd name="T119" fmla="*/ 1 h 5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40"/>
                        <a:gd name="T181" fmla="*/ 0 h 520"/>
                        <a:gd name="T182" fmla="*/ 840 w 840"/>
                        <a:gd name="T183" fmla="*/ 520 h 52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40" h="520">
                          <a:moveTo>
                            <a:pt x="608" y="151"/>
                          </a:moveTo>
                          <a:lnTo>
                            <a:pt x="602" y="144"/>
                          </a:lnTo>
                          <a:lnTo>
                            <a:pt x="596" y="137"/>
                          </a:lnTo>
                          <a:lnTo>
                            <a:pt x="589" y="130"/>
                          </a:lnTo>
                          <a:lnTo>
                            <a:pt x="581" y="125"/>
                          </a:lnTo>
                          <a:lnTo>
                            <a:pt x="572" y="119"/>
                          </a:lnTo>
                          <a:lnTo>
                            <a:pt x="563" y="113"/>
                          </a:lnTo>
                          <a:lnTo>
                            <a:pt x="553" y="109"/>
                          </a:lnTo>
                          <a:lnTo>
                            <a:pt x="543" y="106"/>
                          </a:lnTo>
                          <a:lnTo>
                            <a:pt x="532" y="102"/>
                          </a:lnTo>
                          <a:lnTo>
                            <a:pt x="519" y="99"/>
                          </a:lnTo>
                          <a:lnTo>
                            <a:pt x="507" y="97"/>
                          </a:lnTo>
                          <a:lnTo>
                            <a:pt x="494" y="95"/>
                          </a:lnTo>
                          <a:lnTo>
                            <a:pt x="479" y="94"/>
                          </a:lnTo>
                          <a:lnTo>
                            <a:pt x="464" y="93"/>
                          </a:lnTo>
                          <a:lnTo>
                            <a:pt x="448" y="92"/>
                          </a:lnTo>
                          <a:lnTo>
                            <a:pt x="432" y="92"/>
                          </a:lnTo>
                          <a:lnTo>
                            <a:pt x="419" y="92"/>
                          </a:lnTo>
                          <a:lnTo>
                            <a:pt x="406" y="92"/>
                          </a:lnTo>
                          <a:lnTo>
                            <a:pt x="394" y="93"/>
                          </a:lnTo>
                          <a:lnTo>
                            <a:pt x="382" y="94"/>
                          </a:lnTo>
                          <a:lnTo>
                            <a:pt x="370" y="95"/>
                          </a:lnTo>
                          <a:lnTo>
                            <a:pt x="358" y="97"/>
                          </a:lnTo>
                          <a:lnTo>
                            <a:pt x="346" y="98"/>
                          </a:lnTo>
                          <a:lnTo>
                            <a:pt x="336" y="101"/>
                          </a:lnTo>
                          <a:lnTo>
                            <a:pt x="326" y="103"/>
                          </a:lnTo>
                          <a:lnTo>
                            <a:pt x="318" y="106"/>
                          </a:lnTo>
                          <a:lnTo>
                            <a:pt x="309" y="110"/>
                          </a:lnTo>
                          <a:lnTo>
                            <a:pt x="302" y="116"/>
                          </a:lnTo>
                          <a:lnTo>
                            <a:pt x="297" y="121"/>
                          </a:lnTo>
                          <a:lnTo>
                            <a:pt x="293" y="126"/>
                          </a:lnTo>
                          <a:lnTo>
                            <a:pt x="290" y="132"/>
                          </a:lnTo>
                          <a:lnTo>
                            <a:pt x="289" y="139"/>
                          </a:lnTo>
                          <a:lnTo>
                            <a:pt x="290" y="145"/>
                          </a:lnTo>
                          <a:lnTo>
                            <a:pt x="293" y="152"/>
                          </a:lnTo>
                          <a:lnTo>
                            <a:pt x="298" y="157"/>
                          </a:lnTo>
                          <a:lnTo>
                            <a:pt x="303" y="161"/>
                          </a:lnTo>
                          <a:lnTo>
                            <a:pt x="312" y="166"/>
                          </a:lnTo>
                          <a:lnTo>
                            <a:pt x="321" y="170"/>
                          </a:lnTo>
                          <a:lnTo>
                            <a:pt x="331" y="174"/>
                          </a:lnTo>
                          <a:lnTo>
                            <a:pt x="341" y="177"/>
                          </a:lnTo>
                          <a:lnTo>
                            <a:pt x="352" y="179"/>
                          </a:lnTo>
                          <a:lnTo>
                            <a:pt x="365" y="182"/>
                          </a:lnTo>
                          <a:lnTo>
                            <a:pt x="377" y="183"/>
                          </a:lnTo>
                          <a:lnTo>
                            <a:pt x="389" y="185"/>
                          </a:lnTo>
                          <a:lnTo>
                            <a:pt x="402" y="186"/>
                          </a:lnTo>
                          <a:lnTo>
                            <a:pt x="414" y="188"/>
                          </a:lnTo>
                          <a:lnTo>
                            <a:pt x="426" y="189"/>
                          </a:lnTo>
                          <a:lnTo>
                            <a:pt x="437" y="190"/>
                          </a:lnTo>
                          <a:lnTo>
                            <a:pt x="453" y="192"/>
                          </a:lnTo>
                          <a:lnTo>
                            <a:pt x="469" y="193"/>
                          </a:lnTo>
                          <a:lnTo>
                            <a:pt x="488" y="195"/>
                          </a:lnTo>
                          <a:lnTo>
                            <a:pt x="504" y="197"/>
                          </a:lnTo>
                          <a:lnTo>
                            <a:pt x="522" y="199"/>
                          </a:lnTo>
                          <a:lnTo>
                            <a:pt x="540" y="201"/>
                          </a:lnTo>
                          <a:lnTo>
                            <a:pt x="558" y="203"/>
                          </a:lnTo>
                          <a:lnTo>
                            <a:pt x="575" y="206"/>
                          </a:lnTo>
                          <a:lnTo>
                            <a:pt x="594" y="208"/>
                          </a:lnTo>
                          <a:lnTo>
                            <a:pt x="611" y="211"/>
                          </a:lnTo>
                          <a:lnTo>
                            <a:pt x="628" y="214"/>
                          </a:lnTo>
                          <a:lnTo>
                            <a:pt x="645" y="217"/>
                          </a:lnTo>
                          <a:lnTo>
                            <a:pt x="661" y="220"/>
                          </a:lnTo>
                          <a:lnTo>
                            <a:pt x="677" y="225"/>
                          </a:lnTo>
                          <a:lnTo>
                            <a:pt x="692" y="229"/>
                          </a:lnTo>
                          <a:lnTo>
                            <a:pt x="706" y="233"/>
                          </a:lnTo>
                          <a:lnTo>
                            <a:pt x="721" y="238"/>
                          </a:lnTo>
                          <a:lnTo>
                            <a:pt x="735" y="243"/>
                          </a:lnTo>
                          <a:lnTo>
                            <a:pt x="750" y="249"/>
                          </a:lnTo>
                          <a:lnTo>
                            <a:pt x="762" y="256"/>
                          </a:lnTo>
                          <a:lnTo>
                            <a:pt x="774" y="262"/>
                          </a:lnTo>
                          <a:lnTo>
                            <a:pt x="785" y="269"/>
                          </a:lnTo>
                          <a:lnTo>
                            <a:pt x="796" y="276"/>
                          </a:lnTo>
                          <a:lnTo>
                            <a:pt x="805" y="284"/>
                          </a:lnTo>
                          <a:lnTo>
                            <a:pt x="813" y="292"/>
                          </a:lnTo>
                          <a:lnTo>
                            <a:pt x="820" y="299"/>
                          </a:lnTo>
                          <a:lnTo>
                            <a:pt x="826" y="308"/>
                          </a:lnTo>
                          <a:lnTo>
                            <a:pt x="831" y="316"/>
                          </a:lnTo>
                          <a:lnTo>
                            <a:pt x="835" y="324"/>
                          </a:lnTo>
                          <a:lnTo>
                            <a:pt x="837" y="334"/>
                          </a:lnTo>
                          <a:lnTo>
                            <a:pt x="839" y="343"/>
                          </a:lnTo>
                          <a:lnTo>
                            <a:pt x="840" y="352"/>
                          </a:lnTo>
                          <a:lnTo>
                            <a:pt x="839" y="361"/>
                          </a:lnTo>
                          <a:lnTo>
                            <a:pt x="838" y="370"/>
                          </a:lnTo>
                          <a:lnTo>
                            <a:pt x="835" y="379"/>
                          </a:lnTo>
                          <a:lnTo>
                            <a:pt x="831" y="389"/>
                          </a:lnTo>
                          <a:lnTo>
                            <a:pt x="827" y="397"/>
                          </a:lnTo>
                          <a:lnTo>
                            <a:pt x="821" y="406"/>
                          </a:lnTo>
                          <a:lnTo>
                            <a:pt x="814" y="414"/>
                          </a:lnTo>
                          <a:lnTo>
                            <a:pt x="807" y="422"/>
                          </a:lnTo>
                          <a:lnTo>
                            <a:pt x="798" y="430"/>
                          </a:lnTo>
                          <a:lnTo>
                            <a:pt x="788" y="438"/>
                          </a:lnTo>
                          <a:lnTo>
                            <a:pt x="778" y="446"/>
                          </a:lnTo>
                          <a:lnTo>
                            <a:pt x="767" y="453"/>
                          </a:lnTo>
                          <a:lnTo>
                            <a:pt x="755" y="460"/>
                          </a:lnTo>
                          <a:lnTo>
                            <a:pt x="742" y="467"/>
                          </a:lnTo>
                          <a:lnTo>
                            <a:pt x="727" y="473"/>
                          </a:lnTo>
                          <a:lnTo>
                            <a:pt x="713" y="478"/>
                          </a:lnTo>
                          <a:lnTo>
                            <a:pt x="698" y="484"/>
                          </a:lnTo>
                          <a:lnTo>
                            <a:pt x="680" y="489"/>
                          </a:lnTo>
                          <a:lnTo>
                            <a:pt x="664" y="494"/>
                          </a:lnTo>
                          <a:lnTo>
                            <a:pt x="647" y="499"/>
                          </a:lnTo>
                          <a:lnTo>
                            <a:pt x="628" y="503"/>
                          </a:lnTo>
                          <a:lnTo>
                            <a:pt x="610" y="506"/>
                          </a:lnTo>
                          <a:lnTo>
                            <a:pt x="591" y="509"/>
                          </a:lnTo>
                          <a:lnTo>
                            <a:pt x="571" y="512"/>
                          </a:lnTo>
                          <a:lnTo>
                            <a:pt x="552" y="514"/>
                          </a:lnTo>
                          <a:lnTo>
                            <a:pt x="533" y="515"/>
                          </a:lnTo>
                          <a:lnTo>
                            <a:pt x="513" y="517"/>
                          </a:lnTo>
                          <a:lnTo>
                            <a:pt x="494" y="518"/>
                          </a:lnTo>
                          <a:lnTo>
                            <a:pt x="474" y="519"/>
                          </a:lnTo>
                          <a:lnTo>
                            <a:pt x="454" y="519"/>
                          </a:lnTo>
                          <a:lnTo>
                            <a:pt x="435" y="520"/>
                          </a:lnTo>
                          <a:lnTo>
                            <a:pt x="414" y="520"/>
                          </a:lnTo>
                          <a:lnTo>
                            <a:pt x="379" y="519"/>
                          </a:lnTo>
                          <a:lnTo>
                            <a:pt x="343" y="518"/>
                          </a:lnTo>
                          <a:lnTo>
                            <a:pt x="308" y="515"/>
                          </a:lnTo>
                          <a:lnTo>
                            <a:pt x="275" y="512"/>
                          </a:lnTo>
                          <a:lnTo>
                            <a:pt x="242" y="508"/>
                          </a:lnTo>
                          <a:lnTo>
                            <a:pt x="211" y="502"/>
                          </a:lnTo>
                          <a:lnTo>
                            <a:pt x="181" y="494"/>
                          </a:lnTo>
                          <a:lnTo>
                            <a:pt x="153" y="487"/>
                          </a:lnTo>
                          <a:lnTo>
                            <a:pt x="125" y="478"/>
                          </a:lnTo>
                          <a:lnTo>
                            <a:pt x="101" y="468"/>
                          </a:lnTo>
                          <a:lnTo>
                            <a:pt x="77" y="456"/>
                          </a:lnTo>
                          <a:lnTo>
                            <a:pt x="57" y="444"/>
                          </a:lnTo>
                          <a:lnTo>
                            <a:pt x="38" y="429"/>
                          </a:lnTo>
                          <a:lnTo>
                            <a:pt x="23" y="414"/>
                          </a:lnTo>
                          <a:lnTo>
                            <a:pt x="10" y="398"/>
                          </a:lnTo>
                          <a:lnTo>
                            <a:pt x="0" y="380"/>
                          </a:lnTo>
                          <a:lnTo>
                            <a:pt x="222" y="355"/>
                          </a:lnTo>
                          <a:lnTo>
                            <a:pt x="228" y="364"/>
                          </a:lnTo>
                          <a:lnTo>
                            <a:pt x="235" y="373"/>
                          </a:lnTo>
                          <a:lnTo>
                            <a:pt x="243" y="381"/>
                          </a:lnTo>
                          <a:lnTo>
                            <a:pt x="252" y="389"/>
                          </a:lnTo>
                          <a:lnTo>
                            <a:pt x="263" y="395"/>
                          </a:lnTo>
                          <a:lnTo>
                            <a:pt x="275" y="401"/>
                          </a:lnTo>
                          <a:lnTo>
                            <a:pt x="287" y="406"/>
                          </a:lnTo>
                          <a:lnTo>
                            <a:pt x="299" y="411"/>
                          </a:lnTo>
                          <a:lnTo>
                            <a:pt x="314" y="414"/>
                          </a:lnTo>
                          <a:lnTo>
                            <a:pt x="329" y="417"/>
                          </a:lnTo>
                          <a:lnTo>
                            <a:pt x="345" y="420"/>
                          </a:lnTo>
                          <a:lnTo>
                            <a:pt x="361" y="422"/>
                          </a:lnTo>
                          <a:lnTo>
                            <a:pt x="379" y="424"/>
                          </a:lnTo>
                          <a:lnTo>
                            <a:pt x="397" y="425"/>
                          </a:lnTo>
                          <a:lnTo>
                            <a:pt x="416" y="426"/>
                          </a:lnTo>
                          <a:lnTo>
                            <a:pt x="436" y="426"/>
                          </a:lnTo>
                          <a:lnTo>
                            <a:pt x="449" y="426"/>
                          </a:lnTo>
                          <a:lnTo>
                            <a:pt x="462" y="425"/>
                          </a:lnTo>
                          <a:lnTo>
                            <a:pt x="477" y="425"/>
                          </a:lnTo>
                          <a:lnTo>
                            <a:pt x="490" y="423"/>
                          </a:lnTo>
                          <a:lnTo>
                            <a:pt x="504" y="422"/>
                          </a:lnTo>
                          <a:lnTo>
                            <a:pt x="516" y="420"/>
                          </a:lnTo>
                          <a:lnTo>
                            <a:pt x="530" y="417"/>
                          </a:lnTo>
                          <a:lnTo>
                            <a:pt x="542" y="415"/>
                          </a:lnTo>
                          <a:lnTo>
                            <a:pt x="553" y="411"/>
                          </a:lnTo>
                          <a:lnTo>
                            <a:pt x="563" y="407"/>
                          </a:lnTo>
                          <a:lnTo>
                            <a:pt x="572" y="403"/>
                          </a:lnTo>
                          <a:lnTo>
                            <a:pt x="581" y="398"/>
                          </a:lnTo>
                          <a:lnTo>
                            <a:pt x="588" y="393"/>
                          </a:lnTo>
                          <a:lnTo>
                            <a:pt x="592" y="387"/>
                          </a:lnTo>
                          <a:lnTo>
                            <a:pt x="595" y="379"/>
                          </a:lnTo>
                          <a:lnTo>
                            <a:pt x="596" y="372"/>
                          </a:lnTo>
                          <a:lnTo>
                            <a:pt x="595" y="364"/>
                          </a:lnTo>
                          <a:lnTo>
                            <a:pt x="591" y="358"/>
                          </a:lnTo>
                          <a:lnTo>
                            <a:pt x="585" y="352"/>
                          </a:lnTo>
                          <a:lnTo>
                            <a:pt x="576" y="346"/>
                          </a:lnTo>
                          <a:lnTo>
                            <a:pt x="567" y="342"/>
                          </a:lnTo>
                          <a:lnTo>
                            <a:pt x="556" y="338"/>
                          </a:lnTo>
                          <a:lnTo>
                            <a:pt x="543" y="334"/>
                          </a:lnTo>
                          <a:lnTo>
                            <a:pt x="530" y="330"/>
                          </a:lnTo>
                          <a:lnTo>
                            <a:pt x="515" y="327"/>
                          </a:lnTo>
                          <a:lnTo>
                            <a:pt x="501" y="324"/>
                          </a:lnTo>
                          <a:lnTo>
                            <a:pt x="486" y="322"/>
                          </a:lnTo>
                          <a:lnTo>
                            <a:pt x="472" y="320"/>
                          </a:lnTo>
                          <a:lnTo>
                            <a:pt x="456" y="319"/>
                          </a:lnTo>
                          <a:lnTo>
                            <a:pt x="442" y="317"/>
                          </a:lnTo>
                          <a:lnTo>
                            <a:pt x="429" y="316"/>
                          </a:lnTo>
                          <a:lnTo>
                            <a:pt x="416" y="315"/>
                          </a:lnTo>
                          <a:lnTo>
                            <a:pt x="382" y="311"/>
                          </a:lnTo>
                          <a:lnTo>
                            <a:pt x="348" y="308"/>
                          </a:lnTo>
                          <a:lnTo>
                            <a:pt x="315" y="303"/>
                          </a:lnTo>
                          <a:lnTo>
                            <a:pt x="282" y="299"/>
                          </a:lnTo>
                          <a:lnTo>
                            <a:pt x="251" y="293"/>
                          </a:lnTo>
                          <a:lnTo>
                            <a:pt x="221" y="287"/>
                          </a:lnTo>
                          <a:lnTo>
                            <a:pt x="193" y="280"/>
                          </a:lnTo>
                          <a:lnTo>
                            <a:pt x="167" y="271"/>
                          </a:lnTo>
                          <a:lnTo>
                            <a:pt x="142" y="263"/>
                          </a:lnTo>
                          <a:lnTo>
                            <a:pt x="120" y="252"/>
                          </a:lnTo>
                          <a:lnTo>
                            <a:pt x="101" y="241"/>
                          </a:lnTo>
                          <a:lnTo>
                            <a:pt x="84" y="229"/>
                          </a:lnTo>
                          <a:lnTo>
                            <a:pt x="71" y="213"/>
                          </a:lnTo>
                          <a:lnTo>
                            <a:pt x="62" y="197"/>
                          </a:lnTo>
                          <a:lnTo>
                            <a:pt x="56" y="180"/>
                          </a:lnTo>
                          <a:lnTo>
                            <a:pt x="54" y="160"/>
                          </a:lnTo>
                          <a:lnTo>
                            <a:pt x="54" y="151"/>
                          </a:lnTo>
                          <a:lnTo>
                            <a:pt x="56" y="142"/>
                          </a:lnTo>
                          <a:lnTo>
                            <a:pt x="58" y="134"/>
                          </a:lnTo>
                          <a:lnTo>
                            <a:pt x="60" y="126"/>
                          </a:lnTo>
                          <a:lnTo>
                            <a:pt x="65" y="118"/>
                          </a:lnTo>
                          <a:lnTo>
                            <a:pt x="69" y="109"/>
                          </a:lnTo>
                          <a:lnTo>
                            <a:pt x="75" y="101"/>
                          </a:lnTo>
                          <a:lnTo>
                            <a:pt x="81" y="94"/>
                          </a:lnTo>
                          <a:lnTo>
                            <a:pt x="89" y="87"/>
                          </a:lnTo>
                          <a:lnTo>
                            <a:pt x="97" y="80"/>
                          </a:lnTo>
                          <a:lnTo>
                            <a:pt x="106" y="73"/>
                          </a:lnTo>
                          <a:lnTo>
                            <a:pt x="116" y="66"/>
                          </a:lnTo>
                          <a:lnTo>
                            <a:pt x="127" y="60"/>
                          </a:lnTo>
                          <a:lnTo>
                            <a:pt x="138" y="53"/>
                          </a:lnTo>
                          <a:lnTo>
                            <a:pt x="152" y="47"/>
                          </a:lnTo>
                          <a:lnTo>
                            <a:pt x="165" y="41"/>
                          </a:lnTo>
                          <a:lnTo>
                            <a:pt x="179" y="36"/>
                          </a:lnTo>
                          <a:lnTo>
                            <a:pt x="193" y="31"/>
                          </a:lnTo>
                          <a:lnTo>
                            <a:pt x="208" y="26"/>
                          </a:lnTo>
                          <a:lnTo>
                            <a:pt x="223" y="22"/>
                          </a:lnTo>
                          <a:lnTo>
                            <a:pt x="238" y="18"/>
                          </a:lnTo>
                          <a:lnTo>
                            <a:pt x="254" y="15"/>
                          </a:lnTo>
                          <a:lnTo>
                            <a:pt x="270" y="12"/>
                          </a:lnTo>
                          <a:lnTo>
                            <a:pt x="286" y="9"/>
                          </a:lnTo>
                          <a:lnTo>
                            <a:pt x="302" y="7"/>
                          </a:lnTo>
                          <a:lnTo>
                            <a:pt x="319" y="4"/>
                          </a:lnTo>
                          <a:lnTo>
                            <a:pt x="336" y="3"/>
                          </a:lnTo>
                          <a:lnTo>
                            <a:pt x="352" y="2"/>
                          </a:lnTo>
                          <a:lnTo>
                            <a:pt x="370" y="1"/>
                          </a:lnTo>
                          <a:lnTo>
                            <a:pt x="387" y="0"/>
                          </a:lnTo>
                          <a:lnTo>
                            <a:pt x="404" y="0"/>
                          </a:lnTo>
                          <a:lnTo>
                            <a:pt x="423" y="0"/>
                          </a:lnTo>
                          <a:lnTo>
                            <a:pt x="455" y="0"/>
                          </a:lnTo>
                          <a:lnTo>
                            <a:pt x="488" y="1"/>
                          </a:lnTo>
                          <a:lnTo>
                            <a:pt x="519" y="3"/>
                          </a:lnTo>
                          <a:lnTo>
                            <a:pt x="550" y="7"/>
                          </a:lnTo>
                          <a:lnTo>
                            <a:pt x="580" y="10"/>
                          </a:lnTo>
                          <a:lnTo>
                            <a:pt x="608" y="15"/>
                          </a:lnTo>
                          <a:lnTo>
                            <a:pt x="635" y="20"/>
                          </a:lnTo>
                          <a:lnTo>
                            <a:pt x="661" y="27"/>
                          </a:lnTo>
                          <a:lnTo>
                            <a:pt x="686" y="34"/>
                          </a:lnTo>
                          <a:lnTo>
                            <a:pt x="709" y="42"/>
                          </a:lnTo>
                          <a:lnTo>
                            <a:pt x="730" y="52"/>
                          </a:lnTo>
                          <a:lnTo>
                            <a:pt x="750" y="64"/>
                          </a:lnTo>
                          <a:lnTo>
                            <a:pt x="768" y="75"/>
                          </a:lnTo>
                          <a:lnTo>
                            <a:pt x="784" y="88"/>
                          </a:lnTo>
                          <a:lnTo>
                            <a:pt x="800" y="102"/>
                          </a:lnTo>
                          <a:lnTo>
                            <a:pt x="813" y="119"/>
                          </a:lnTo>
                          <a:lnTo>
                            <a:pt x="608" y="151"/>
                          </a:lnTo>
                          <a:close/>
                        </a:path>
                      </a:pathLst>
                    </a:custGeom>
                    <a:solidFill>
                      <a:srgbClr val="FFFFFF"/>
                    </a:solidFill>
                    <a:ln w="9525">
                      <a:noFill/>
                      <a:round/>
                      <a:headEnd/>
                      <a:tailEnd/>
                    </a:ln>
                  </p:spPr>
                  <p:txBody>
                    <a:bodyPr wrap="none"/>
                    <a:lstStyle/>
                    <a:p>
                      <a:endParaRPr lang="ru-RU"/>
                    </a:p>
                  </p:txBody>
                </p:sp>
                <p:sp>
                  <p:nvSpPr>
                    <p:cNvPr id="26681" name="Freeform 1446"/>
                    <p:cNvSpPr>
                      <a:spLocks noChangeAspect="1"/>
                    </p:cNvSpPr>
                    <p:nvPr/>
                  </p:nvSpPr>
                  <p:spPr bwMode="auto">
                    <a:xfrm>
                      <a:off x="2054" y="382"/>
                      <a:ext cx="318" cy="222"/>
                    </a:xfrm>
                    <a:custGeom>
                      <a:avLst/>
                      <a:gdLst>
                        <a:gd name="T0" fmla="*/ 0 w 636"/>
                        <a:gd name="T1" fmla="*/ 0 h 445"/>
                        <a:gd name="T2" fmla="*/ 1 w 636"/>
                        <a:gd name="T3" fmla="*/ 0 h 445"/>
                        <a:gd name="T4" fmla="*/ 1 w 636"/>
                        <a:gd name="T5" fmla="*/ 0 h 445"/>
                        <a:gd name="T6" fmla="*/ 0 w 636"/>
                        <a:gd name="T7" fmla="*/ 0 h 445"/>
                        <a:gd name="T8" fmla="*/ 0 60000 65536"/>
                        <a:gd name="T9" fmla="*/ 0 60000 65536"/>
                        <a:gd name="T10" fmla="*/ 0 60000 65536"/>
                        <a:gd name="T11" fmla="*/ 0 60000 65536"/>
                        <a:gd name="T12" fmla="*/ 0 w 636"/>
                        <a:gd name="T13" fmla="*/ 0 h 445"/>
                        <a:gd name="T14" fmla="*/ 636 w 636"/>
                        <a:gd name="T15" fmla="*/ 445 h 445"/>
                      </a:gdLst>
                      <a:ahLst/>
                      <a:cxnLst>
                        <a:cxn ang="T8">
                          <a:pos x="T0" y="T1"/>
                        </a:cxn>
                        <a:cxn ang="T9">
                          <a:pos x="T2" y="T3"/>
                        </a:cxn>
                        <a:cxn ang="T10">
                          <a:pos x="T4" y="T5"/>
                        </a:cxn>
                        <a:cxn ang="T11">
                          <a:pos x="T6" y="T7"/>
                        </a:cxn>
                      </a:cxnLst>
                      <a:rect l="T12" t="T13" r="T14" b="T15"/>
                      <a:pathLst>
                        <a:path w="636" h="445">
                          <a:moveTo>
                            <a:pt x="0" y="445"/>
                          </a:moveTo>
                          <a:lnTo>
                            <a:pt x="636" y="445"/>
                          </a:lnTo>
                          <a:lnTo>
                            <a:pt x="319" y="0"/>
                          </a:lnTo>
                          <a:lnTo>
                            <a:pt x="0" y="445"/>
                          </a:lnTo>
                          <a:close/>
                        </a:path>
                      </a:pathLst>
                    </a:custGeom>
                    <a:solidFill>
                      <a:srgbClr val="FF0000"/>
                    </a:solidFill>
                    <a:ln w="9525">
                      <a:noFill/>
                      <a:round/>
                      <a:headEnd/>
                      <a:tailEnd/>
                    </a:ln>
                  </p:spPr>
                  <p:txBody>
                    <a:bodyPr wrap="none"/>
                    <a:lstStyle/>
                    <a:p>
                      <a:endParaRPr lang="ru-RU"/>
                    </a:p>
                  </p:txBody>
                </p:sp>
                <p:sp>
                  <p:nvSpPr>
                    <p:cNvPr id="26682" name="Freeform 1447"/>
                    <p:cNvSpPr>
                      <a:spLocks noChangeAspect="1"/>
                    </p:cNvSpPr>
                    <p:nvPr/>
                  </p:nvSpPr>
                  <p:spPr bwMode="auto">
                    <a:xfrm>
                      <a:off x="656" y="255"/>
                      <a:ext cx="574" cy="355"/>
                    </a:xfrm>
                    <a:custGeom>
                      <a:avLst/>
                      <a:gdLst>
                        <a:gd name="T0" fmla="*/ 1 w 1147"/>
                        <a:gd name="T1" fmla="*/ 1 h 709"/>
                        <a:gd name="T2" fmla="*/ 1 w 1147"/>
                        <a:gd name="T3" fmla="*/ 1 h 709"/>
                        <a:gd name="T4" fmla="*/ 1 w 1147"/>
                        <a:gd name="T5" fmla="*/ 1 h 709"/>
                        <a:gd name="T6" fmla="*/ 1 w 1147"/>
                        <a:gd name="T7" fmla="*/ 1 h 709"/>
                        <a:gd name="T8" fmla="*/ 1 w 1147"/>
                        <a:gd name="T9" fmla="*/ 1 h 709"/>
                        <a:gd name="T10" fmla="*/ 1 w 1147"/>
                        <a:gd name="T11" fmla="*/ 1 h 709"/>
                        <a:gd name="T12" fmla="*/ 1 w 1147"/>
                        <a:gd name="T13" fmla="*/ 1 h 709"/>
                        <a:gd name="T14" fmla="*/ 1 w 1147"/>
                        <a:gd name="T15" fmla="*/ 1 h 709"/>
                        <a:gd name="T16" fmla="*/ 1 w 1147"/>
                        <a:gd name="T17" fmla="*/ 1 h 709"/>
                        <a:gd name="T18" fmla="*/ 1 w 1147"/>
                        <a:gd name="T19" fmla="*/ 1 h 709"/>
                        <a:gd name="T20" fmla="*/ 1 w 1147"/>
                        <a:gd name="T21" fmla="*/ 1 h 709"/>
                        <a:gd name="T22" fmla="*/ 1 w 1147"/>
                        <a:gd name="T23" fmla="*/ 1 h 709"/>
                        <a:gd name="T24" fmla="*/ 1 w 1147"/>
                        <a:gd name="T25" fmla="*/ 1 h 709"/>
                        <a:gd name="T26" fmla="*/ 1 w 1147"/>
                        <a:gd name="T27" fmla="*/ 1 h 709"/>
                        <a:gd name="T28" fmla="*/ 1 w 1147"/>
                        <a:gd name="T29" fmla="*/ 1 h 709"/>
                        <a:gd name="T30" fmla="*/ 1 w 1147"/>
                        <a:gd name="T31" fmla="*/ 1 h 709"/>
                        <a:gd name="T32" fmla="*/ 1 w 1147"/>
                        <a:gd name="T33" fmla="*/ 1 h 709"/>
                        <a:gd name="T34" fmla="*/ 1 w 1147"/>
                        <a:gd name="T35" fmla="*/ 1 h 709"/>
                        <a:gd name="T36" fmla="*/ 1 w 1147"/>
                        <a:gd name="T37" fmla="*/ 1 h 709"/>
                        <a:gd name="T38" fmla="*/ 1 w 1147"/>
                        <a:gd name="T39" fmla="*/ 1 h 709"/>
                        <a:gd name="T40" fmla="*/ 1 w 1147"/>
                        <a:gd name="T41" fmla="*/ 1 h 709"/>
                        <a:gd name="T42" fmla="*/ 1 w 1147"/>
                        <a:gd name="T43" fmla="*/ 1 h 709"/>
                        <a:gd name="T44" fmla="*/ 1 w 1147"/>
                        <a:gd name="T45" fmla="*/ 1 h 709"/>
                        <a:gd name="T46" fmla="*/ 1 w 1147"/>
                        <a:gd name="T47" fmla="*/ 1 h 709"/>
                        <a:gd name="T48" fmla="*/ 1 w 1147"/>
                        <a:gd name="T49" fmla="*/ 1 h 709"/>
                        <a:gd name="T50" fmla="*/ 1 w 1147"/>
                        <a:gd name="T51" fmla="*/ 1 h 709"/>
                        <a:gd name="T52" fmla="*/ 1 w 1147"/>
                        <a:gd name="T53" fmla="*/ 1 h 709"/>
                        <a:gd name="T54" fmla="*/ 1 w 1147"/>
                        <a:gd name="T55" fmla="*/ 1 h 709"/>
                        <a:gd name="T56" fmla="*/ 1 w 1147"/>
                        <a:gd name="T57" fmla="*/ 1 h 709"/>
                        <a:gd name="T58" fmla="*/ 1 w 1147"/>
                        <a:gd name="T59" fmla="*/ 1 h 709"/>
                        <a:gd name="T60" fmla="*/ 1 w 1147"/>
                        <a:gd name="T61" fmla="*/ 1 h 709"/>
                        <a:gd name="T62" fmla="*/ 1 w 1147"/>
                        <a:gd name="T63" fmla="*/ 1 h 709"/>
                        <a:gd name="T64" fmla="*/ 1 w 1147"/>
                        <a:gd name="T65" fmla="*/ 1 h 709"/>
                        <a:gd name="T66" fmla="*/ 1 w 1147"/>
                        <a:gd name="T67" fmla="*/ 1 h 709"/>
                        <a:gd name="T68" fmla="*/ 1 w 1147"/>
                        <a:gd name="T69" fmla="*/ 1 h 709"/>
                        <a:gd name="T70" fmla="*/ 1 w 1147"/>
                        <a:gd name="T71" fmla="*/ 1 h 709"/>
                        <a:gd name="T72" fmla="*/ 1 w 1147"/>
                        <a:gd name="T73" fmla="*/ 1 h 709"/>
                        <a:gd name="T74" fmla="*/ 1 w 1147"/>
                        <a:gd name="T75" fmla="*/ 1 h 709"/>
                        <a:gd name="T76" fmla="*/ 1 w 1147"/>
                        <a:gd name="T77" fmla="*/ 1 h 709"/>
                        <a:gd name="T78" fmla="*/ 1 w 1147"/>
                        <a:gd name="T79" fmla="*/ 1 h 709"/>
                        <a:gd name="T80" fmla="*/ 1 w 1147"/>
                        <a:gd name="T81" fmla="*/ 1 h 709"/>
                        <a:gd name="T82" fmla="*/ 1 w 1147"/>
                        <a:gd name="T83" fmla="*/ 1 h 709"/>
                        <a:gd name="T84" fmla="*/ 1 w 1147"/>
                        <a:gd name="T85" fmla="*/ 1 h 709"/>
                        <a:gd name="T86" fmla="*/ 1 w 1147"/>
                        <a:gd name="T87" fmla="*/ 1 h 709"/>
                        <a:gd name="T88" fmla="*/ 1 w 1147"/>
                        <a:gd name="T89" fmla="*/ 1 h 709"/>
                        <a:gd name="T90" fmla="*/ 1 w 1147"/>
                        <a:gd name="T91" fmla="*/ 1 h 709"/>
                        <a:gd name="T92" fmla="*/ 1 w 1147"/>
                        <a:gd name="T93" fmla="*/ 1 h 709"/>
                        <a:gd name="T94" fmla="*/ 1 w 1147"/>
                        <a:gd name="T95" fmla="*/ 1 h 709"/>
                        <a:gd name="T96" fmla="*/ 1 w 1147"/>
                        <a:gd name="T97" fmla="*/ 1 h 709"/>
                        <a:gd name="T98" fmla="*/ 1 w 1147"/>
                        <a:gd name="T99" fmla="*/ 1 h 709"/>
                        <a:gd name="T100" fmla="*/ 1 w 1147"/>
                        <a:gd name="T101" fmla="*/ 1 h 709"/>
                        <a:gd name="T102" fmla="*/ 1 w 1147"/>
                        <a:gd name="T103" fmla="*/ 1 h 709"/>
                        <a:gd name="T104" fmla="*/ 1 w 1147"/>
                        <a:gd name="T105" fmla="*/ 1 h 709"/>
                        <a:gd name="T106" fmla="*/ 1 w 1147"/>
                        <a:gd name="T107" fmla="*/ 1 h 709"/>
                        <a:gd name="T108" fmla="*/ 1 w 1147"/>
                        <a:gd name="T109" fmla="*/ 1 h 709"/>
                        <a:gd name="T110" fmla="*/ 1 w 1147"/>
                        <a:gd name="T111" fmla="*/ 0 h 709"/>
                        <a:gd name="T112" fmla="*/ 1 w 1147"/>
                        <a:gd name="T113" fmla="*/ 1 h 709"/>
                        <a:gd name="T114" fmla="*/ 1 w 1147"/>
                        <a:gd name="T115" fmla="*/ 1 h 709"/>
                        <a:gd name="T116" fmla="*/ 1 w 1147"/>
                        <a:gd name="T117" fmla="*/ 1 h 709"/>
                        <a:gd name="T118" fmla="*/ 1 w 1147"/>
                        <a:gd name="T119" fmla="*/ 1 h 70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47"/>
                        <a:gd name="T181" fmla="*/ 0 h 709"/>
                        <a:gd name="T182" fmla="*/ 1147 w 1147"/>
                        <a:gd name="T183" fmla="*/ 709 h 70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47" h="709">
                          <a:moveTo>
                            <a:pt x="829" y="207"/>
                          </a:moveTo>
                          <a:lnTo>
                            <a:pt x="821" y="197"/>
                          </a:lnTo>
                          <a:lnTo>
                            <a:pt x="813" y="186"/>
                          </a:lnTo>
                          <a:lnTo>
                            <a:pt x="803" y="177"/>
                          </a:lnTo>
                          <a:lnTo>
                            <a:pt x="793" y="169"/>
                          </a:lnTo>
                          <a:lnTo>
                            <a:pt x="780" y="162"/>
                          </a:lnTo>
                          <a:lnTo>
                            <a:pt x="768" y="155"/>
                          </a:lnTo>
                          <a:lnTo>
                            <a:pt x="755" y="150"/>
                          </a:lnTo>
                          <a:lnTo>
                            <a:pt x="741" y="144"/>
                          </a:lnTo>
                          <a:lnTo>
                            <a:pt x="725" y="140"/>
                          </a:lnTo>
                          <a:lnTo>
                            <a:pt x="709" y="135"/>
                          </a:lnTo>
                          <a:lnTo>
                            <a:pt x="692" y="132"/>
                          </a:lnTo>
                          <a:lnTo>
                            <a:pt x="673" y="129"/>
                          </a:lnTo>
                          <a:lnTo>
                            <a:pt x="654" y="127"/>
                          </a:lnTo>
                          <a:lnTo>
                            <a:pt x="634" y="126"/>
                          </a:lnTo>
                          <a:lnTo>
                            <a:pt x="611" y="125"/>
                          </a:lnTo>
                          <a:lnTo>
                            <a:pt x="589" y="125"/>
                          </a:lnTo>
                          <a:lnTo>
                            <a:pt x="572" y="125"/>
                          </a:lnTo>
                          <a:lnTo>
                            <a:pt x="555" y="125"/>
                          </a:lnTo>
                          <a:lnTo>
                            <a:pt x="538" y="126"/>
                          </a:lnTo>
                          <a:lnTo>
                            <a:pt x="521" y="127"/>
                          </a:lnTo>
                          <a:lnTo>
                            <a:pt x="504" y="129"/>
                          </a:lnTo>
                          <a:lnTo>
                            <a:pt x="489" y="131"/>
                          </a:lnTo>
                          <a:lnTo>
                            <a:pt x="474" y="134"/>
                          </a:lnTo>
                          <a:lnTo>
                            <a:pt x="458" y="138"/>
                          </a:lnTo>
                          <a:lnTo>
                            <a:pt x="445" y="141"/>
                          </a:lnTo>
                          <a:lnTo>
                            <a:pt x="433" y="146"/>
                          </a:lnTo>
                          <a:lnTo>
                            <a:pt x="422" y="151"/>
                          </a:lnTo>
                          <a:lnTo>
                            <a:pt x="412" y="157"/>
                          </a:lnTo>
                          <a:lnTo>
                            <a:pt x="404" y="164"/>
                          </a:lnTo>
                          <a:lnTo>
                            <a:pt x="399" y="171"/>
                          </a:lnTo>
                          <a:lnTo>
                            <a:pt x="396" y="180"/>
                          </a:lnTo>
                          <a:lnTo>
                            <a:pt x="394" y="189"/>
                          </a:lnTo>
                          <a:lnTo>
                            <a:pt x="396" y="199"/>
                          </a:lnTo>
                          <a:lnTo>
                            <a:pt x="400" y="207"/>
                          </a:lnTo>
                          <a:lnTo>
                            <a:pt x="406" y="214"/>
                          </a:lnTo>
                          <a:lnTo>
                            <a:pt x="414" y="220"/>
                          </a:lnTo>
                          <a:lnTo>
                            <a:pt x="426" y="226"/>
                          </a:lnTo>
                          <a:lnTo>
                            <a:pt x="437" y="231"/>
                          </a:lnTo>
                          <a:lnTo>
                            <a:pt x="451" y="236"/>
                          </a:lnTo>
                          <a:lnTo>
                            <a:pt x="465" y="240"/>
                          </a:lnTo>
                          <a:lnTo>
                            <a:pt x="482" y="243"/>
                          </a:lnTo>
                          <a:lnTo>
                            <a:pt x="498" y="248"/>
                          </a:lnTo>
                          <a:lnTo>
                            <a:pt x="514" y="250"/>
                          </a:lnTo>
                          <a:lnTo>
                            <a:pt x="532" y="252"/>
                          </a:lnTo>
                          <a:lnTo>
                            <a:pt x="549" y="254"/>
                          </a:lnTo>
                          <a:lnTo>
                            <a:pt x="565" y="256"/>
                          </a:lnTo>
                          <a:lnTo>
                            <a:pt x="582" y="258"/>
                          </a:lnTo>
                          <a:lnTo>
                            <a:pt x="597" y="259"/>
                          </a:lnTo>
                          <a:lnTo>
                            <a:pt x="618" y="261"/>
                          </a:lnTo>
                          <a:lnTo>
                            <a:pt x="642" y="263"/>
                          </a:lnTo>
                          <a:lnTo>
                            <a:pt x="664" y="266"/>
                          </a:lnTo>
                          <a:lnTo>
                            <a:pt x="689" y="268"/>
                          </a:lnTo>
                          <a:lnTo>
                            <a:pt x="713" y="271"/>
                          </a:lnTo>
                          <a:lnTo>
                            <a:pt x="736" y="274"/>
                          </a:lnTo>
                          <a:lnTo>
                            <a:pt x="761" y="277"/>
                          </a:lnTo>
                          <a:lnTo>
                            <a:pt x="786" y="280"/>
                          </a:lnTo>
                          <a:lnTo>
                            <a:pt x="810" y="284"/>
                          </a:lnTo>
                          <a:lnTo>
                            <a:pt x="833" y="287"/>
                          </a:lnTo>
                          <a:lnTo>
                            <a:pt x="857" y="291"/>
                          </a:lnTo>
                          <a:lnTo>
                            <a:pt x="880" y="296"/>
                          </a:lnTo>
                          <a:lnTo>
                            <a:pt x="902" y="300"/>
                          </a:lnTo>
                          <a:lnTo>
                            <a:pt x="924" y="306"/>
                          </a:lnTo>
                          <a:lnTo>
                            <a:pt x="943" y="311"/>
                          </a:lnTo>
                          <a:lnTo>
                            <a:pt x="963" y="317"/>
                          </a:lnTo>
                          <a:lnTo>
                            <a:pt x="983" y="324"/>
                          </a:lnTo>
                          <a:lnTo>
                            <a:pt x="1003" y="332"/>
                          </a:lnTo>
                          <a:lnTo>
                            <a:pt x="1022" y="340"/>
                          </a:lnTo>
                          <a:lnTo>
                            <a:pt x="1039" y="348"/>
                          </a:lnTo>
                          <a:lnTo>
                            <a:pt x="1056" y="358"/>
                          </a:lnTo>
                          <a:lnTo>
                            <a:pt x="1071" y="367"/>
                          </a:lnTo>
                          <a:lnTo>
                            <a:pt x="1085" y="377"/>
                          </a:lnTo>
                          <a:lnTo>
                            <a:pt x="1097" y="386"/>
                          </a:lnTo>
                          <a:lnTo>
                            <a:pt x="1108" y="397"/>
                          </a:lnTo>
                          <a:lnTo>
                            <a:pt x="1119" y="407"/>
                          </a:lnTo>
                          <a:lnTo>
                            <a:pt x="1127" y="420"/>
                          </a:lnTo>
                          <a:lnTo>
                            <a:pt x="1134" y="431"/>
                          </a:lnTo>
                          <a:lnTo>
                            <a:pt x="1139" y="442"/>
                          </a:lnTo>
                          <a:lnTo>
                            <a:pt x="1143" y="454"/>
                          </a:lnTo>
                          <a:lnTo>
                            <a:pt x="1145" y="467"/>
                          </a:lnTo>
                          <a:lnTo>
                            <a:pt x="1147" y="480"/>
                          </a:lnTo>
                          <a:lnTo>
                            <a:pt x="1145" y="492"/>
                          </a:lnTo>
                          <a:lnTo>
                            <a:pt x="1143" y="505"/>
                          </a:lnTo>
                          <a:lnTo>
                            <a:pt x="1139" y="517"/>
                          </a:lnTo>
                          <a:lnTo>
                            <a:pt x="1135" y="529"/>
                          </a:lnTo>
                          <a:lnTo>
                            <a:pt x="1128" y="541"/>
                          </a:lnTo>
                          <a:lnTo>
                            <a:pt x="1120" y="553"/>
                          </a:lnTo>
                          <a:lnTo>
                            <a:pt x="1110" y="564"/>
                          </a:lnTo>
                          <a:lnTo>
                            <a:pt x="1100" y="576"/>
                          </a:lnTo>
                          <a:lnTo>
                            <a:pt x="1088" y="587"/>
                          </a:lnTo>
                          <a:lnTo>
                            <a:pt x="1075" y="597"/>
                          </a:lnTo>
                          <a:lnTo>
                            <a:pt x="1061" y="608"/>
                          </a:lnTo>
                          <a:lnTo>
                            <a:pt x="1045" y="617"/>
                          </a:lnTo>
                          <a:lnTo>
                            <a:pt x="1029" y="626"/>
                          </a:lnTo>
                          <a:lnTo>
                            <a:pt x="1011" y="636"/>
                          </a:lnTo>
                          <a:lnTo>
                            <a:pt x="992" y="644"/>
                          </a:lnTo>
                          <a:lnTo>
                            <a:pt x="973" y="652"/>
                          </a:lnTo>
                          <a:lnTo>
                            <a:pt x="952" y="660"/>
                          </a:lnTo>
                          <a:lnTo>
                            <a:pt x="928" y="667"/>
                          </a:lnTo>
                          <a:lnTo>
                            <a:pt x="906" y="673"/>
                          </a:lnTo>
                          <a:lnTo>
                            <a:pt x="881" y="679"/>
                          </a:lnTo>
                          <a:lnTo>
                            <a:pt x="857" y="685"/>
                          </a:lnTo>
                          <a:lnTo>
                            <a:pt x="832" y="690"/>
                          </a:lnTo>
                          <a:lnTo>
                            <a:pt x="806" y="694"/>
                          </a:lnTo>
                          <a:lnTo>
                            <a:pt x="780" y="697"/>
                          </a:lnTo>
                          <a:lnTo>
                            <a:pt x="754" y="700"/>
                          </a:lnTo>
                          <a:lnTo>
                            <a:pt x="727" y="702"/>
                          </a:lnTo>
                          <a:lnTo>
                            <a:pt x="700" y="705"/>
                          </a:lnTo>
                          <a:lnTo>
                            <a:pt x="673" y="706"/>
                          </a:lnTo>
                          <a:lnTo>
                            <a:pt x="647" y="707"/>
                          </a:lnTo>
                          <a:lnTo>
                            <a:pt x="619" y="708"/>
                          </a:lnTo>
                          <a:lnTo>
                            <a:pt x="593" y="708"/>
                          </a:lnTo>
                          <a:lnTo>
                            <a:pt x="566" y="709"/>
                          </a:lnTo>
                          <a:lnTo>
                            <a:pt x="517" y="708"/>
                          </a:lnTo>
                          <a:lnTo>
                            <a:pt x="468" y="706"/>
                          </a:lnTo>
                          <a:lnTo>
                            <a:pt x="422" y="703"/>
                          </a:lnTo>
                          <a:lnTo>
                            <a:pt x="376" y="698"/>
                          </a:lnTo>
                          <a:lnTo>
                            <a:pt x="331" y="692"/>
                          </a:lnTo>
                          <a:lnTo>
                            <a:pt x="288" y="684"/>
                          </a:lnTo>
                          <a:lnTo>
                            <a:pt x="247" y="674"/>
                          </a:lnTo>
                          <a:lnTo>
                            <a:pt x="208" y="664"/>
                          </a:lnTo>
                          <a:lnTo>
                            <a:pt x="171" y="651"/>
                          </a:lnTo>
                          <a:lnTo>
                            <a:pt x="138" y="637"/>
                          </a:lnTo>
                          <a:lnTo>
                            <a:pt x="106" y="621"/>
                          </a:lnTo>
                          <a:lnTo>
                            <a:pt x="78" y="604"/>
                          </a:lnTo>
                          <a:lnTo>
                            <a:pt x="53" y="586"/>
                          </a:lnTo>
                          <a:lnTo>
                            <a:pt x="31" y="564"/>
                          </a:lnTo>
                          <a:lnTo>
                            <a:pt x="14" y="542"/>
                          </a:lnTo>
                          <a:lnTo>
                            <a:pt x="0" y="518"/>
                          </a:lnTo>
                          <a:lnTo>
                            <a:pt x="302" y="484"/>
                          </a:lnTo>
                          <a:lnTo>
                            <a:pt x="311" y="496"/>
                          </a:lnTo>
                          <a:lnTo>
                            <a:pt x="321" y="508"/>
                          </a:lnTo>
                          <a:lnTo>
                            <a:pt x="332" y="520"/>
                          </a:lnTo>
                          <a:lnTo>
                            <a:pt x="345" y="529"/>
                          </a:lnTo>
                          <a:lnTo>
                            <a:pt x="359" y="538"/>
                          </a:lnTo>
                          <a:lnTo>
                            <a:pt x="375" y="546"/>
                          </a:lnTo>
                          <a:lnTo>
                            <a:pt x="392" y="553"/>
                          </a:lnTo>
                          <a:lnTo>
                            <a:pt x="409" y="559"/>
                          </a:lnTo>
                          <a:lnTo>
                            <a:pt x="429" y="564"/>
                          </a:lnTo>
                          <a:lnTo>
                            <a:pt x="449" y="569"/>
                          </a:lnTo>
                          <a:lnTo>
                            <a:pt x="471" y="574"/>
                          </a:lnTo>
                          <a:lnTo>
                            <a:pt x="494" y="576"/>
                          </a:lnTo>
                          <a:lnTo>
                            <a:pt x="517" y="579"/>
                          </a:lnTo>
                          <a:lnTo>
                            <a:pt x="542" y="580"/>
                          </a:lnTo>
                          <a:lnTo>
                            <a:pt x="567" y="581"/>
                          </a:lnTo>
                          <a:lnTo>
                            <a:pt x="595" y="581"/>
                          </a:lnTo>
                          <a:lnTo>
                            <a:pt x="612" y="581"/>
                          </a:lnTo>
                          <a:lnTo>
                            <a:pt x="630" y="581"/>
                          </a:lnTo>
                          <a:lnTo>
                            <a:pt x="650" y="579"/>
                          </a:lnTo>
                          <a:lnTo>
                            <a:pt x="668" y="578"/>
                          </a:lnTo>
                          <a:lnTo>
                            <a:pt x="687" y="576"/>
                          </a:lnTo>
                          <a:lnTo>
                            <a:pt x="705" y="572"/>
                          </a:lnTo>
                          <a:lnTo>
                            <a:pt x="723" y="569"/>
                          </a:lnTo>
                          <a:lnTo>
                            <a:pt x="740" y="565"/>
                          </a:lnTo>
                          <a:lnTo>
                            <a:pt x="755" y="560"/>
                          </a:lnTo>
                          <a:lnTo>
                            <a:pt x="769" y="555"/>
                          </a:lnTo>
                          <a:lnTo>
                            <a:pt x="781" y="549"/>
                          </a:lnTo>
                          <a:lnTo>
                            <a:pt x="793" y="543"/>
                          </a:lnTo>
                          <a:lnTo>
                            <a:pt x="801" y="535"/>
                          </a:lnTo>
                          <a:lnTo>
                            <a:pt x="808" y="527"/>
                          </a:lnTo>
                          <a:lnTo>
                            <a:pt x="812" y="516"/>
                          </a:lnTo>
                          <a:lnTo>
                            <a:pt x="814" y="506"/>
                          </a:lnTo>
                          <a:lnTo>
                            <a:pt x="812" y="496"/>
                          </a:lnTo>
                          <a:lnTo>
                            <a:pt x="807" y="487"/>
                          </a:lnTo>
                          <a:lnTo>
                            <a:pt x="799" y="479"/>
                          </a:lnTo>
                          <a:lnTo>
                            <a:pt x="786" y="472"/>
                          </a:lnTo>
                          <a:lnTo>
                            <a:pt x="774" y="466"/>
                          </a:lnTo>
                          <a:lnTo>
                            <a:pt x="759" y="459"/>
                          </a:lnTo>
                          <a:lnTo>
                            <a:pt x="742" y="454"/>
                          </a:lnTo>
                          <a:lnTo>
                            <a:pt x="723" y="449"/>
                          </a:lnTo>
                          <a:lnTo>
                            <a:pt x="704" y="446"/>
                          </a:lnTo>
                          <a:lnTo>
                            <a:pt x="683" y="443"/>
                          </a:lnTo>
                          <a:lnTo>
                            <a:pt x="663" y="440"/>
                          </a:lnTo>
                          <a:lnTo>
                            <a:pt x="643" y="437"/>
                          </a:lnTo>
                          <a:lnTo>
                            <a:pt x="622" y="435"/>
                          </a:lnTo>
                          <a:lnTo>
                            <a:pt x="603" y="433"/>
                          </a:lnTo>
                          <a:lnTo>
                            <a:pt x="586" y="431"/>
                          </a:lnTo>
                          <a:lnTo>
                            <a:pt x="568" y="430"/>
                          </a:lnTo>
                          <a:lnTo>
                            <a:pt x="521" y="425"/>
                          </a:lnTo>
                          <a:lnTo>
                            <a:pt x="476" y="420"/>
                          </a:lnTo>
                          <a:lnTo>
                            <a:pt x="431" y="414"/>
                          </a:lnTo>
                          <a:lnTo>
                            <a:pt x="386" y="406"/>
                          </a:lnTo>
                          <a:lnTo>
                            <a:pt x="343" y="399"/>
                          </a:lnTo>
                          <a:lnTo>
                            <a:pt x="302" y="391"/>
                          </a:lnTo>
                          <a:lnTo>
                            <a:pt x="264" y="381"/>
                          </a:lnTo>
                          <a:lnTo>
                            <a:pt x="228" y="371"/>
                          </a:lnTo>
                          <a:lnTo>
                            <a:pt x="194" y="359"/>
                          </a:lnTo>
                          <a:lnTo>
                            <a:pt x="165" y="344"/>
                          </a:lnTo>
                          <a:lnTo>
                            <a:pt x="138" y="328"/>
                          </a:lnTo>
                          <a:lnTo>
                            <a:pt x="116" y="311"/>
                          </a:lnTo>
                          <a:lnTo>
                            <a:pt x="97" y="291"/>
                          </a:lnTo>
                          <a:lnTo>
                            <a:pt x="84" y="269"/>
                          </a:lnTo>
                          <a:lnTo>
                            <a:pt x="76" y="244"/>
                          </a:lnTo>
                          <a:lnTo>
                            <a:pt x="74" y="218"/>
                          </a:lnTo>
                          <a:lnTo>
                            <a:pt x="74" y="206"/>
                          </a:lnTo>
                          <a:lnTo>
                            <a:pt x="76" y="195"/>
                          </a:lnTo>
                          <a:lnTo>
                            <a:pt x="79" y="182"/>
                          </a:lnTo>
                          <a:lnTo>
                            <a:pt x="83" y="171"/>
                          </a:lnTo>
                          <a:lnTo>
                            <a:pt x="88" y="160"/>
                          </a:lnTo>
                          <a:lnTo>
                            <a:pt x="94" y="149"/>
                          </a:lnTo>
                          <a:lnTo>
                            <a:pt x="103" y="139"/>
                          </a:lnTo>
                          <a:lnTo>
                            <a:pt x="112" y="128"/>
                          </a:lnTo>
                          <a:lnTo>
                            <a:pt x="122" y="118"/>
                          </a:lnTo>
                          <a:lnTo>
                            <a:pt x="133" y="108"/>
                          </a:lnTo>
                          <a:lnTo>
                            <a:pt x="145" y="99"/>
                          </a:lnTo>
                          <a:lnTo>
                            <a:pt x="159" y="90"/>
                          </a:lnTo>
                          <a:lnTo>
                            <a:pt x="174" y="80"/>
                          </a:lnTo>
                          <a:lnTo>
                            <a:pt x="189" y="72"/>
                          </a:lnTo>
                          <a:lnTo>
                            <a:pt x="207" y="64"/>
                          </a:lnTo>
                          <a:lnTo>
                            <a:pt x="225" y="56"/>
                          </a:lnTo>
                          <a:lnTo>
                            <a:pt x="244" y="48"/>
                          </a:lnTo>
                          <a:lnTo>
                            <a:pt x="264" y="42"/>
                          </a:lnTo>
                          <a:lnTo>
                            <a:pt x="284" y="35"/>
                          </a:lnTo>
                          <a:lnTo>
                            <a:pt x="304" y="30"/>
                          </a:lnTo>
                          <a:lnTo>
                            <a:pt x="326" y="24"/>
                          </a:lnTo>
                          <a:lnTo>
                            <a:pt x="347" y="19"/>
                          </a:lnTo>
                          <a:lnTo>
                            <a:pt x="369" y="15"/>
                          </a:lnTo>
                          <a:lnTo>
                            <a:pt x="390" y="12"/>
                          </a:lnTo>
                          <a:lnTo>
                            <a:pt x="412" y="9"/>
                          </a:lnTo>
                          <a:lnTo>
                            <a:pt x="435" y="7"/>
                          </a:lnTo>
                          <a:lnTo>
                            <a:pt x="458" y="5"/>
                          </a:lnTo>
                          <a:lnTo>
                            <a:pt x="482" y="3"/>
                          </a:lnTo>
                          <a:lnTo>
                            <a:pt x="504" y="2"/>
                          </a:lnTo>
                          <a:lnTo>
                            <a:pt x="529" y="0"/>
                          </a:lnTo>
                          <a:lnTo>
                            <a:pt x="552" y="0"/>
                          </a:lnTo>
                          <a:lnTo>
                            <a:pt x="576" y="0"/>
                          </a:lnTo>
                          <a:lnTo>
                            <a:pt x="622" y="0"/>
                          </a:lnTo>
                          <a:lnTo>
                            <a:pt x="666" y="2"/>
                          </a:lnTo>
                          <a:lnTo>
                            <a:pt x="709" y="5"/>
                          </a:lnTo>
                          <a:lnTo>
                            <a:pt x="751" y="8"/>
                          </a:lnTo>
                          <a:lnTo>
                            <a:pt x="790" y="13"/>
                          </a:lnTo>
                          <a:lnTo>
                            <a:pt x="829" y="19"/>
                          </a:lnTo>
                          <a:lnTo>
                            <a:pt x="867" y="27"/>
                          </a:lnTo>
                          <a:lnTo>
                            <a:pt x="902" y="36"/>
                          </a:lnTo>
                          <a:lnTo>
                            <a:pt x="935" y="46"/>
                          </a:lnTo>
                          <a:lnTo>
                            <a:pt x="967" y="58"/>
                          </a:lnTo>
                          <a:lnTo>
                            <a:pt x="995" y="70"/>
                          </a:lnTo>
                          <a:lnTo>
                            <a:pt x="1023" y="86"/>
                          </a:lnTo>
                          <a:lnTo>
                            <a:pt x="1047" y="102"/>
                          </a:lnTo>
                          <a:lnTo>
                            <a:pt x="1070" y="120"/>
                          </a:lnTo>
                          <a:lnTo>
                            <a:pt x="1090" y="140"/>
                          </a:lnTo>
                          <a:lnTo>
                            <a:pt x="1108" y="161"/>
                          </a:lnTo>
                          <a:lnTo>
                            <a:pt x="829" y="207"/>
                          </a:lnTo>
                          <a:close/>
                        </a:path>
                      </a:pathLst>
                    </a:custGeom>
                    <a:solidFill>
                      <a:schemeClr val="tx2"/>
                    </a:solidFill>
                    <a:ln w="9525">
                      <a:noFill/>
                      <a:round/>
                      <a:headEnd/>
                      <a:tailEnd/>
                    </a:ln>
                  </p:spPr>
                  <p:txBody>
                    <a:bodyPr wrap="none"/>
                    <a:lstStyle/>
                    <a:p>
                      <a:endParaRPr lang="ru-RU"/>
                    </a:p>
                  </p:txBody>
                </p:sp>
                <p:sp>
                  <p:nvSpPr>
                    <p:cNvPr id="26683" name="Freeform 1448"/>
                    <p:cNvSpPr>
                      <a:spLocks noChangeAspect="1"/>
                    </p:cNvSpPr>
                    <p:nvPr/>
                  </p:nvSpPr>
                  <p:spPr bwMode="auto">
                    <a:xfrm>
                      <a:off x="1167" y="353"/>
                      <a:ext cx="444" cy="252"/>
                    </a:xfrm>
                    <a:custGeom>
                      <a:avLst/>
                      <a:gdLst>
                        <a:gd name="T0" fmla="*/ 1 w 888"/>
                        <a:gd name="T1" fmla="*/ 0 h 505"/>
                        <a:gd name="T2" fmla="*/ 1 w 888"/>
                        <a:gd name="T3" fmla="*/ 0 h 505"/>
                        <a:gd name="T4" fmla="*/ 1 w 888"/>
                        <a:gd name="T5" fmla="*/ 0 h 505"/>
                        <a:gd name="T6" fmla="*/ 1 w 888"/>
                        <a:gd name="T7" fmla="*/ 0 h 505"/>
                        <a:gd name="T8" fmla="*/ 0 w 888"/>
                        <a:gd name="T9" fmla="*/ 0 h 505"/>
                        <a:gd name="T10" fmla="*/ 1 w 888"/>
                        <a:gd name="T11" fmla="*/ 0 h 505"/>
                        <a:gd name="T12" fmla="*/ 1 w 888"/>
                        <a:gd name="T13" fmla="*/ 0 h 505"/>
                        <a:gd name="T14" fmla="*/ 1 w 888"/>
                        <a:gd name="T15" fmla="*/ 0 h 505"/>
                        <a:gd name="T16" fmla="*/ 1 w 888"/>
                        <a:gd name="T17" fmla="*/ 0 h 505"/>
                        <a:gd name="T18" fmla="*/ 1 w 888"/>
                        <a:gd name="T19" fmla="*/ 0 h 50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8"/>
                        <a:gd name="T31" fmla="*/ 0 h 505"/>
                        <a:gd name="T32" fmla="*/ 888 w 888"/>
                        <a:gd name="T33" fmla="*/ 505 h 50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8" h="505">
                          <a:moveTo>
                            <a:pt x="565" y="292"/>
                          </a:moveTo>
                          <a:lnTo>
                            <a:pt x="565" y="505"/>
                          </a:lnTo>
                          <a:lnTo>
                            <a:pt x="325" y="505"/>
                          </a:lnTo>
                          <a:lnTo>
                            <a:pt x="325" y="292"/>
                          </a:lnTo>
                          <a:lnTo>
                            <a:pt x="0" y="0"/>
                          </a:lnTo>
                          <a:lnTo>
                            <a:pt x="278" y="0"/>
                          </a:lnTo>
                          <a:lnTo>
                            <a:pt x="477" y="191"/>
                          </a:lnTo>
                          <a:lnTo>
                            <a:pt x="671" y="0"/>
                          </a:lnTo>
                          <a:lnTo>
                            <a:pt x="888" y="0"/>
                          </a:lnTo>
                          <a:lnTo>
                            <a:pt x="565" y="292"/>
                          </a:lnTo>
                          <a:close/>
                        </a:path>
                      </a:pathLst>
                    </a:custGeom>
                    <a:solidFill>
                      <a:schemeClr val="tx2"/>
                    </a:solidFill>
                    <a:ln w="9525">
                      <a:noFill/>
                      <a:round/>
                      <a:headEnd/>
                      <a:tailEnd/>
                    </a:ln>
                  </p:spPr>
                  <p:txBody>
                    <a:bodyPr wrap="none"/>
                    <a:lstStyle/>
                    <a:p>
                      <a:endParaRPr lang="ru-RU"/>
                    </a:p>
                  </p:txBody>
                </p:sp>
                <p:sp>
                  <p:nvSpPr>
                    <p:cNvPr id="26684" name="Freeform 1449"/>
                    <p:cNvSpPr>
                      <a:spLocks noChangeAspect="1"/>
                    </p:cNvSpPr>
                    <p:nvPr/>
                  </p:nvSpPr>
                  <p:spPr bwMode="auto">
                    <a:xfrm>
                      <a:off x="1600" y="353"/>
                      <a:ext cx="396" cy="252"/>
                    </a:xfrm>
                    <a:custGeom>
                      <a:avLst/>
                      <a:gdLst>
                        <a:gd name="T0" fmla="*/ 1 w 792"/>
                        <a:gd name="T1" fmla="*/ 0 h 505"/>
                        <a:gd name="T2" fmla="*/ 1 w 792"/>
                        <a:gd name="T3" fmla="*/ 0 h 505"/>
                        <a:gd name="T4" fmla="*/ 1 w 792"/>
                        <a:gd name="T5" fmla="*/ 0 h 505"/>
                        <a:gd name="T6" fmla="*/ 1 w 792"/>
                        <a:gd name="T7" fmla="*/ 0 h 505"/>
                        <a:gd name="T8" fmla="*/ 1 w 792"/>
                        <a:gd name="T9" fmla="*/ 0 h 505"/>
                        <a:gd name="T10" fmla="*/ 0 w 792"/>
                        <a:gd name="T11" fmla="*/ 0 h 505"/>
                        <a:gd name="T12" fmla="*/ 0 w 792"/>
                        <a:gd name="T13" fmla="*/ 0 h 505"/>
                        <a:gd name="T14" fmla="*/ 1 w 792"/>
                        <a:gd name="T15" fmla="*/ 0 h 505"/>
                        <a:gd name="T16" fmla="*/ 1 w 792"/>
                        <a:gd name="T17" fmla="*/ 0 h 505"/>
                        <a:gd name="T18" fmla="*/ 1 w 792"/>
                        <a:gd name="T19" fmla="*/ 0 h 505"/>
                        <a:gd name="T20" fmla="*/ 1 w 792"/>
                        <a:gd name="T21" fmla="*/ 0 h 505"/>
                        <a:gd name="T22" fmla="*/ 1 w 792"/>
                        <a:gd name="T23" fmla="*/ 0 h 505"/>
                        <a:gd name="T24" fmla="*/ 1 w 792"/>
                        <a:gd name="T25" fmla="*/ 0 h 5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92"/>
                        <a:gd name="T40" fmla="*/ 0 h 505"/>
                        <a:gd name="T41" fmla="*/ 792 w 792"/>
                        <a:gd name="T42" fmla="*/ 505 h 5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92" h="505">
                          <a:moveTo>
                            <a:pt x="792" y="505"/>
                          </a:moveTo>
                          <a:lnTo>
                            <a:pt x="586" y="505"/>
                          </a:lnTo>
                          <a:lnTo>
                            <a:pt x="192" y="165"/>
                          </a:lnTo>
                          <a:lnTo>
                            <a:pt x="186" y="165"/>
                          </a:lnTo>
                          <a:lnTo>
                            <a:pt x="186" y="505"/>
                          </a:lnTo>
                          <a:lnTo>
                            <a:pt x="0" y="505"/>
                          </a:lnTo>
                          <a:lnTo>
                            <a:pt x="0" y="0"/>
                          </a:lnTo>
                          <a:lnTo>
                            <a:pt x="260" y="0"/>
                          </a:lnTo>
                          <a:lnTo>
                            <a:pt x="602" y="296"/>
                          </a:lnTo>
                          <a:lnTo>
                            <a:pt x="605" y="296"/>
                          </a:lnTo>
                          <a:lnTo>
                            <a:pt x="605" y="0"/>
                          </a:lnTo>
                          <a:lnTo>
                            <a:pt x="792" y="0"/>
                          </a:lnTo>
                          <a:lnTo>
                            <a:pt x="792" y="505"/>
                          </a:lnTo>
                          <a:close/>
                        </a:path>
                      </a:pathLst>
                    </a:custGeom>
                    <a:solidFill>
                      <a:schemeClr val="tx2"/>
                    </a:solidFill>
                    <a:ln w="9525">
                      <a:noFill/>
                      <a:round/>
                      <a:headEnd/>
                      <a:tailEnd/>
                    </a:ln>
                  </p:spPr>
                  <p:txBody>
                    <a:bodyPr wrap="none"/>
                    <a:lstStyle/>
                    <a:p>
                      <a:endParaRPr lang="ru-RU"/>
                    </a:p>
                  </p:txBody>
                </p:sp>
                <p:sp>
                  <p:nvSpPr>
                    <p:cNvPr id="26685" name="Freeform 1450"/>
                    <p:cNvSpPr>
                      <a:spLocks noChangeAspect="1"/>
                    </p:cNvSpPr>
                    <p:nvPr/>
                  </p:nvSpPr>
                  <p:spPr bwMode="auto">
                    <a:xfrm>
                      <a:off x="1997" y="353"/>
                      <a:ext cx="457" cy="252"/>
                    </a:xfrm>
                    <a:custGeom>
                      <a:avLst/>
                      <a:gdLst>
                        <a:gd name="T0" fmla="*/ 1 w 914"/>
                        <a:gd name="T1" fmla="*/ 0 h 505"/>
                        <a:gd name="T2" fmla="*/ 1 w 914"/>
                        <a:gd name="T3" fmla="*/ 0 h 505"/>
                        <a:gd name="T4" fmla="*/ 0 w 914"/>
                        <a:gd name="T5" fmla="*/ 0 h 505"/>
                        <a:gd name="T6" fmla="*/ 1 w 914"/>
                        <a:gd name="T7" fmla="*/ 0 h 505"/>
                        <a:gd name="T8" fmla="*/ 1 w 914"/>
                        <a:gd name="T9" fmla="*/ 0 h 505"/>
                        <a:gd name="T10" fmla="*/ 1 w 914"/>
                        <a:gd name="T11" fmla="*/ 0 h 505"/>
                        <a:gd name="T12" fmla="*/ 1 w 914"/>
                        <a:gd name="T13" fmla="*/ 0 h 505"/>
                        <a:gd name="T14" fmla="*/ 1 w 914"/>
                        <a:gd name="T15" fmla="*/ 0 h 505"/>
                        <a:gd name="T16" fmla="*/ 0 60000 65536"/>
                        <a:gd name="T17" fmla="*/ 0 60000 65536"/>
                        <a:gd name="T18" fmla="*/ 0 60000 65536"/>
                        <a:gd name="T19" fmla="*/ 0 60000 65536"/>
                        <a:gd name="T20" fmla="*/ 0 60000 65536"/>
                        <a:gd name="T21" fmla="*/ 0 60000 65536"/>
                        <a:gd name="T22" fmla="*/ 0 60000 65536"/>
                        <a:gd name="T23" fmla="*/ 0 60000 65536"/>
                        <a:gd name="T24" fmla="*/ 0 w 914"/>
                        <a:gd name="T25" fmla="*/ 0 h 505"/>
                        <a:gd name="T26" fmla="*/ 914 w 914"/>
                        <a:gd name="T27" fmla="*/ 505 h 5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14" h="505">
                          <a:moveTo>
                            <a:pt x="597" y="0"/>
                          </a:moveTo>
                          <a:lnTo>
                            <a:pt x="324" y="0"/>
                          </a:lnTo>
                          <a:lnTo>
                            <a:pt x="0" y="505"/>
                          </a:lnTo>
                          <a:lnTo>
                            <a:pt x="207" y="505"/>
                          </a:lnTo>
                          <a:lnTo>
                            <a:pt x="435" y="130"/>
                          </a:lnTo>
                          <a:lnTo>
                            <a:pt x="659" y="505"/>
                          </a:lnTo>
                          <a:lnTo>
                            <a:pt x="914" y="505"/>
                          </a:lnTo>
                          <a:lnTo>
                            <a:pt x="597" y="0"/>
                          </a:lnTo>
                          <a:close/>
                        </a:path>
                      </a:pathLst>
                    </a:custGeom>
                    <a:solidFill>
                      <a:schemeClr val="tx2"/>
                    </a:solidFill>
                    <a:ln w="9525">
                      <a:noFill/>
                      <a:round/>
                      <a:headEnd/>
                      <a:tailEnd/>
                    </a:ln>
                  </p:spPr>
                  <p:txBody>
                    <a:bodyPr wrap="none"/>
                    <a:lstStyle/>
                    <a:p>
                      <a:endParaRPr lang="ru-RU"/>
                    </a:p>
                  </p:txBody>
                </p:sp>
                <p:sp>
                  <p:nvSpPr>
                    <p:cNvPr id="26686" name="Freeform 1451"/>
                    <p:cNvSpPr>
                      <a:spLocks noChangeAspect="1"/>
                    </p:cNvSpPr>
                    <p:nvPr/>
                  </p:nvSpPr>
                  <p:spPr bwMode="auto">
                    <a:xfrm>
                      <a:off x="3226" y="353"/>
                      <a:ext cx="368" cy="252"/>
                    </a:xfrm>
                    <a:custGeom>
                      <a:avLst/>
                      <a:gdLst>
                        <a:gd name="T0" fmla="*/ 1 w 736"/>
                        <a:gd name="T1" fmla="*/ 0 h 505"/>
                        <a:gd name="T2" fmla="*/ 1 w 736"/>
                        <a:gd name="T3" fmla="*/ 0 h 505"/>
                        <a:gd name="T4" fmla="*/ 1 w 736"/>
                        <a:gd name="T5" fmla="*/ 0 h 505"/>
                        <a:gd name="T6" fmla="*/ 1 w 736"/>
                        <a:gd name="T7" fmla="*/ 0 h 505"/>
                        <a:gd name="T8" fmla="*/ 1 w 736"/>
                        <a:gd name="T9" fmla="*/ 0 h 505"/>
                        <a:gd name="T10" fmla="*/ 1 w 736"/>
                        <a:gd name="T11" fmla="*/ 0 h 505"/>
                        <a:gd name="T12" fmla="*/ 1 w 736"/>
                        <a:gd name="T13" fmla="*/ 0 h 505"/>
                        <a:gd name="T14" fmla="*/ 1 w 736"/>
                        <a:gd name="T15" fmla="*/ 0 h 505"/>
                        <a:gd name="T16" fmla="*/ 0 w 736"/>
                        <a:gd name="T17" fmla="*/ 0 h 505"/>
                        <a:gd name="T18" fmla="*/ 0 w 736"/>
                        <a:gd name="T19" fmla="*/ 0 h 505"/>
                        <a:gd name="T20" fmla="*/ 1 w 736"/>
                        <a:gd name="T21" fmla="*/ 0 h 505"/>
                        <a:gd name="T22" fmla="*/ 1 w 736"/>
                        <a:gd name="T23" fmla="*/ 0 h 505"/>
                        <a:gd name="T24" fmla="*/ 1 w 736"/>
                        <a:gd name="T25" fmla="*/ 0 h 5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6"/>
                        <a:gd name="T40" fmla="*/ 0 h 505"/>
                        <a:gd name="T41" fmla="*/ 736 w 736"/>
                        <a:gd name="T42" fmla="*/ 505 h 5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6" h="505">
                          <a:moveTo>
                            <a:pt x="241" y="97"/>
                          </a:moveTo>
                          <a:lnTo>
                            <a:pt x="241" y="200"/>
                          </a:lnTo>
                          <a:lnTo>
                            <a:pt x="631" y="200"/>
                          </a:lnTo>
                          <a:lnTo>
                            <a:pt x="631" y="295"/>
                          </a:lnTo>
                          <a:lnTo>
                            <a:pt x="241" y="295"/>
                          </a:lnTo>
                          <a:lnTo>
                            <a:pt x="241" y="407"/>
                          </a:lnTo>
                          <a:lnTo>
                            <a:pt x="736" y="407"/>
                          </a:lnTo>
                          <a:lnTo>
                            <a:pt x="736" y="505"/>
                          </a:lnTo>
                          <a:lnTo>
                            <a:pt x="0" y="505"/>
                          </a:lnTo>
                          <a:lnTo>
                            <a:pt x="0" y="0"/>
                          </a:lnTo>
                          <a:lnTo>
                            <a:pt x="736" y="0"/>
                          </a:lnTo>
                          <a:lnTo>
                            <a:pt x="736" y="97"/>
                          </a:lnTo>
                          <a:lnTo>
                            <a:pt x="241" y="97"/>
                          </a:lnTo>
                          <a:close/>
                        </a:path>
                      </a:pathLst>
                    </a:custGeom>
                    <a:solidFill>
                      <a:schemeClr val="tx2"/>
                    </a:solidFill>
                    <a:ln w="9525">
                      <a:noFill/>
                      <a:round/>
                      <a:headEnd/>
                      <a:tailEnd/>
                    </a:ln>
                  </p:spPr>
                  <p:txBody>
                    <a:bodyPr wrap="none"/>
                    <a:lstStyle/>
                    <a:p>
                      <a:endParaRPr lang="ru-RU"/>
                    </a:p>
                  </p:txBody>
                </p:sp>
                <p:sp>
                  <p:nvSpPr>
                    <p:cNvPr id="26687" name="Freeform 1452"/>
                    <p:cNvSpPr>
                      <a:spLocks noChangeAspect="1" noEditPoints="1"/>
                    </p:cNvSpPr>
                    <p:nvPr/>
                  </p:nvSpPr>
                  <p:spPr bwMode="auto">
                    <a:xfrm>
                      <a:off x="2455" y="353"/>
                      <a:ext cx="399" cy="252"/>
                    </a:xfrm>
                    <a:custGeom>
                      <a:avLst/>
                      <a:gdLst>
                        <a:gd name="T0" fmla="*/ 0 w 797"/>
                        <a:gd name="T1" fmla="*/ 0 h 505"/>
                        <a:gd name="T2" fmla="*/ 1 w 797"/>
                        <a:gd name="T3" fmla="*/ 0 h 505"/>
                        <a:gd name="T4" fmla="*/ 1 w 797"/>
                        <a:gd name="T5" fmla="*/ 0 h 505"/>
                        <a:gd name="T6" fmla="*/ 1 w 797"/>
                        <a:gd name="T7" fmla="*/ 0 h 505"/>
                        <a:gd name="T8" fmla="*/ 1 w 797"/>
                        <a:gd name="T9" fmla="*/ 0 h 505"/>
                        <a:gd name="T10" fmla="*/ 1 w 797"/>
                        <a:gd name="T11" fmla="*/ 0 h 505"/>
                        <a:gd name="T12" fmla="*/ 1 w 797"/>
                        <a:gd name="T13" fmla="*/ 0 h 505"/>
                        <a:gd name="T14" fmla="*/ 1 w 797"/>
                        <a:gd name="T15" fmla="*/ 0 h 505"/>
                        <a:gd name="T16" fmla="*/ 1 w 797"/>
                        <a:gd name="T17" fmla="*/ 0 h 505"/>
                        <a:gd name="T18" fmla="*/ 1 w 797"/>
                        <a:gd name="T19" fmla="*/ 0 h 505"/>
                        <a:gd name="T20" fmla="*/ 1 w 797"/>
                        <a:gd name="T21" fmla="*/ 0 h 505"/>
                        <a:gd name="T22" fmla="*/ 1 w 797"/>
                        <a:gd name="T23" fmla="*/ 0 h 505"/>
                        <a:gd name="T24" fmla="*/ 1 w 797"/>
                        <a:gd name="T25" fmla="*/ 0 h 505"/>
                        <a:gd name="T26" fmla="*/ 1 w 797"/>
                        <a:gd name="T27" fmla="*/ 0 h 505"/>
                        <a:gd name="T28" fmla="*/ 1 w 797"/>
                        <a:gd name="T29" fmla="*/ 0 h 505"/>
                        <a:gd name="T30" fmla="*/ 1 w 797"/>
                        <a:gd name="T31" fmla="*/ 0 h 505"/>
                        <a:gd name="T32" fmla="*/ 1 w 797"/>
                        <a:gd name="T33" fmla="*/ 0 h 505"/>
                        <a:gd name="T34" fmla="*/ 1 w 797"/>
                        <a:gd name="T35" fmla="*/ 0 h 505"/>
                        <a:gd name="T36" fmla="*/ 1 w 797"/>
                        <a:gd name="T37" fmla="*/ 0 h 505"/>
                        <a:gd name="T38" fmla="*/ 1 w 797"/>
                        <a:gd name="T39" fmla="*/ 0 h 505"/>
                        <a:gd name="T40" fmla="*/ 1 w 797"/>
                        <a:gd name="T41" fmla="*/ 0 h 505"/>
                        <a:gd name="T42" fmla="*/ 1 w 797"/>
                        <a:gd name="T43" fmla="*/ 0 h 505"/>
                        <a:gd name="T44" fmla="*/ 1 w 797"/>
                        <a:gd name="T45" fmla="*/ 0 h 505"/>
                        <a:gd name="T46" fmla="*/ 1 w 797"/>
                        <a:gd name="T47" fmla="*/ 0 h 505"/>
                        <a:gd name="T48" fmla="*/ 1 w 797"/>
                        <a:gd name="T49" fmla="*/ 0 h 505"/>
                        <a:gd name="T50" fmla="*/ 1 w 797"/>
                        <a:gd name="T51" fmla="*/ 0 h 505"/>
                        <a:gd name="T52" fmla="*/ 1 w 797"/>
                        <a:gd name="T53" fmla="*/ 0 h 505"/>
                        <a:gd name="T54" fmla="*/ 1 w 797"/>
                        <a:gd name="T55" fmla="*/ 0 h 505"/>
                        <a:gd name="T56" fmla="*/ 1 w 797"/>
                        <a:gd name="T57" fmla="*/ 0 h 505"/>
                        <a:gd name="T58" fmla="*/ 1 w 797"/>
                        <a:gd name="T59" fmla="*/ 0 h 505"/>
                        <a:gd name="T60" fmla="*/ 1 w 797"/>
                        <a:gd name="T61" fmla="*/ 0 h 505"/>
                        <a:gd name="T62" fmla="*/ 1 w 797"/>
                        <a:gd name="T63" fmla="*/ 0 h 505"/>
                        <a:gd name="T64" fmla="*/ 1 w 797"/>
                        <a:gd name="T65" fmla="*/ 0 h 505"/>
                        <a:gd name="T66" fmla="*/ 1 w 797"/>
                        <a:gd name="T67" fmla="*/ 0 h 505"/>
                        <a:gd name="T68" fmla="*/ 1 w 797"/>
                        <a:gd name="T69" fmla="*/ 0 h 505"/>
                        <a:gd name="T70" fmla="*/ 1 w 797"/>
                        <a:gd name="T71" fmla="*/ 0 h 505"/>
                        <a:gd name="T72" fmla="*/ 1 w 797"/>
                        <a:gd name="T73" fmla="*/ 0 h 505"/>
                        <a:gd name="T74" fmla="*/ 1 w 797"/>
                        <a:gd name="T75" fmla="*/ 0 h 505"/>
                        <a:gd name="T76" fmla="*/ 1 w 797"/>
                        <a:gd name="T77" fmla="*/ 0 h 505"/>
                        <a:gd name="T78" fmla="*/ 1 w 797"/>
                        <a:gd name="T79" fmla="*/ 0 h 505"/>
                        <a:gd name="T80" fmla="*/ 1 w 797"/>
                        <a:gd name="T81" fmla="*/ 0 h 505"/>
                        <a:gd name="T82" fmla="*/ 1 w 797"/>
                        <a:gd name="T83" fmla="*/ 0 h 505"/>
                        <a:gd name="T84" fmla="*/ 1 w 797"/>
                        <a:gd name="T85" fmla="*/ 0 h 505"/>
                        <a:gd name="T86" fmla="*/ 1 w 797"/>
                        <a:gd name="T87" fmla="*/ 0 h 505"/>
                        <a:gd name="T88" fmla="*/ 1 w 797"/>
                        <a:gd name="T89" fmla="*/ 0 h 505"/>
                        <a:gd name="T90" fmla="*/ 1 w 797"/>
                        <a:gd name="T91" fmla="*/ 0 h 5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97"/>
                        <a:gd name="T139" fmla="*/ 0 h 505"/>
                        <a:gd name="T140" fmla="*/ 797 w 797"/>
                        <a:gd name="T141" fmla="*/ 505 h 5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97" h="505">
                          <a:moveTo>
                            <a:pt x="240" y="505"/>
                          </a:moveTo>
                          <a:lnTo>
                            <a:pt x="0" y="505"/>
                          </a:lnTo>
                          <a:lnTo>
                            <a:pt x="0" y="0"/>
                          </a:lnTo>
                          <a:lnTo>
                            <a:pt x="386" y="0"/>
                          </a:lnTo>
                          <a:lnTo>
                            <a:pt x="405" y="0"/>
                          </a:lnTo>
                          <a:lnTo>
                            <a:pt x="424" y="0"/>
                          </a:lnTo>
                          <a:lnTo>
                            <a:pt x="441" y="0"/>
                          </a:lnTo>
                          <a:lnTo>
                            <a:pt x="460" y="1"/>
                          </a:lnTo>
                          <a:lnTo>
                            <a:pt x="478" y="1"/>
                          </a:lnTo>
                          <a:lnTo>
                            <a:pt x="495" y="2"/>
                          </a:lnTo>
                          <a:lnTo>
                            <a:pt x="513" y="2"/>
                          </a:lnTo>
                          <a:lnTo>
                            <a:pt x="531" y="3"/>
                          </a:lnTo>
                          <a:lnTo>
                            <a:pt x="548" y="5"/>
                          </a:lnTo>
                          <a:lnTo>
                            <a:pt x="565" y="7"/>
                          </a:lnTo>
                          <a:lnTo>
                            <a:pt x="582" y="9"/>
                          </a:lnTo>
                          <a:lnTo>
                            <a:pt x="598" y="12"/>
                          </a:lnTo>
                          <a:lnTo>
                            <a:pt x="615" y="15"/>
                          </a:lnTo>
                          <a:lnTo>
                            <a:pt x="632" y="19"/>
                          </a:lnTo>
                          <a:lnTo>
                            <a:pt x="647" y="23"/>
                          </a:lnTo>
                          <a:lnTo>
                            <a:pt x="665" y="28"/>
                          </a:lnTo>
                          <a:lnTo>
                            <a:pt x="680" y="34"/>
                          </a:lnTo>
                          <a:lnTo>
                            <a:pt x="694" y="40"/>
                          </a:lnTo>
                          <a:lnTo>
                            <a:pt x="708" y="46"/>
                          </a:lnTo>
                          <a:lnTo>
                            <a:pt x="722" y="54"/>
                          </a:lnTo>
                          <a:lnTo>
                            <a:pt x="733" y="61"/>
                          </a:lnTo>
                          <a:lnTo>
                            <a:pt x="744" y="67"/>
                          </a:lnTo>
                          <a:lnTo>
                            <a:pt x="754" y="75"/>
                          </a:lnTo>
                          <a:lnTo>
                            <a:pt x="762" y="83"/>
                          </a:lnTo>
                          <a:lnTo>
                            <a:pt x="771" y="91"/>
                          </a:lnTo>
                          <a:lnTo>
                            <a:pt x="778" y="99"/>
                          </a:lnTo>
                          <a:lnTo>
                            <a:pt x="784" y="108"/>
                          </a:lnTo>
                          <a:lnTo>
                            <a:pt x="789" y="117"/>
                          </a:lnTo>
                          <a:lnTo>
                            <a:pt x="792" y="126"/>
                          </a:lnTo>
                          <a:lnTo>
                            <a:pt x="795" y="135"/>
                          </a:lnTo>
                          <a:lnTo>
                            <a:pt x="797" y="144"/>
                          </a:lnTo>
                          <a:lnTo>
                            <a:pt x="797" y="154"/>
                          </a:lnTo>
                          <a:lnTo>
                            <a:pt x="797" y="163"/>
                          </a:lnTo>
                          <a:lnTo>
                            <a:pt x="795" y="172"/>
                          </a:lnTo>
                          <a:lnTo>
                            <a:pt x="794" y="181"/>
                          </a:lnTo>
                          <a:lnTo>
                            <a:pt x="791" y="190"/>
                          </a:lnTo>
                          <a:lnTo>
                            <a:pt x="787" y="198"/>
                          </a:lnTo>
                          <a:lnTo>
                            <a:pt x="782" y="207"/>
                          </a:lnTo>
                          <a:lnTo>
                            <a:pt x="777" y="216"/>
                          </a:lnTo>
                          <a:lnTo>
                            <a:pt x="771" y="224"/>
                          </a:lnTo>
                          <a:lnTo>
                            <a:pt x="762" y="232"/>
                          </a:lnTo>
                          <a:lnTo>
                            <a:pt x="754" y="240"/>
                          </a:lnTo>
                          <a:lnTo>
                            <a:pt x="746" y="248"/>
                          </a:lnTo>
                          <a:lnTo>
                            <a:pt x="736" y="255"/>
                          </a:lnTo>
                          <a:lnTo>
                            <a:pt x="725" y="262"/>
                          </a:lnTo>
                          <a:lnTo>
                            <a:pt x="714" y="270"/>
                          </a:lnTo>
                          <a:lnTo>
                            <a:pt x="700" y="276"/>
                          </a:lnTo>
                          <a:lnTo>
                            <a:pt x="687" y="282"/>
                          </a:lnTo>
                          <a:lnTo>
                            <a:pt x="670" y="289"/>
                          </a:lnTo>
                          <a:lnTo>
                            <a:pt x="652" y="294"/>
                          </a:lnTo>
                          <a:lnTo>
                            <a:pt x="636" y="299"/>
                          </a:lnTo>
                          <a:lnTo>
                            <a:pt x="619" y="303"/>
                          </a:lnTo>
                          <a:lnTo>
                            <a:pt x="601" y="306"/>
                          </a:lnTo>
                          <a:lnTo>
                            <a:pt x="584" y="309"/>
                          </a:lnTo>
                          <a:lnTo>
                            <a:pt x="566" y="311"/>
                          </a:lnTo>
                          <a:lnTo>
                            <a:pt x="548" y="313"/>
                          </a:lnTo>
                          <a:lnTo>
                            <a:pt x="530" y="314"/>
                          </a:lnTo>
                          <a:lnTo>
                            <a:pt x="511" y="315"/>
                          </a:lnTo>
                          <a:lnTo>
                            <a:pt x="492" y="316"/>
                          </a:lnTo>
                          <a:lnTo>
                            <a:pt x="473" y="316"/>
                          </a:lnTo>
                          <a:lnTo>
                            <a:pt x="454" y="317"/>
                          </a:lnTo>
                          <a:lnTo>
                            <a:pt x="434" y="317"/>
                          </a:lnTo>
                          <a:lnTo>
                            <a:pt x="415" y="317"/>
                          </a:lnTo>
                          <a:lnTo>
                            <a:pt x="395" y="317"/>
                          </a:lnTo>
                          <a:lnTo>
                            <a:pt x="240" y="317"/>
                          </a:lnTo>
                          <a:lnTo>
                            <a:pt x="240" y="505"/>
                          </a:lnTo>
                          <a:close/>
                          <a:moveTo>
                            <a:pt x="374" y="226"/>
                          </a:moveTo>
                          <a:lnTo>
                            <a:pt x="384" y="226"/>
                          </a:lnTo>
                          <a:lnTo>
                            <a:pt x="396" y="226"/>
                          </a:lnTo>
                          <a:lnTo>
                            <a:pt x="406" y="226"/>
                          </a:lnTo>
                          <a:lnTo>
                            <a:pt x="416" y="226"/>
                          </a:lnTo>
                          <a:lnTo>
                            <a:pt x="425" y="225"/>
                          </a:lnTo>
                          <a:lnTo>
                            <a:pt x="435" y="224"/>
                          </a:lnTo>
                          <a:lnTo>
                            <a:pt x="444" y="224"/>
                          </a:lnTo>
                          <a:lnTo>
                            <a:pt x="454" y="223"/>
                          </a:lnTo>
                          <a:lnTo>
                            <a:pt x="462" y="222"/>
                          </a:lnTo>
                          <a:lnTo>
                            <a:pt x="471" y="221"/>
                          </a:lnTo>
                          <a:lnTo>
                            <a:pt x="480" y="219"/>
                          </a:lnTo>
                          <a:lnTo>
                            <a:pt x="488" y="216"/>
                          </a:lnTo>
                          <a:lnTo>
                            <a:pt x="496" y="213"/>
                          </a:lnTo>
                          <a:lnTo>
                            <a:pt x="506" y="210"/>
                          </a:lnTo>
                          <a:lnTo>
                            <a:pt x="513" y="207"/>
                          </a:lnTo>
                          <a:lnTo>
                            <a:pt x="521" y="203"/>
                          </a:lnTo>
                          <a:lnTo>
                            <a:pt x="525" y="201"/>
                          </a:lnTo>
                          <a:lnTo>
                            <a:pt x="529" y="198"/>
                          </a:lnTo>
                          <a:lnTo>
                            <a:pt x="532" y="196"/>
                          </a:lnTo>
                          <a:lnTo>
                            <a:pt x="536" y="193"/>
                          </a:lnTo>
                          <a:lnTo>
                            <a:pt x="538" y="191"/>
                          </a:lnTo>
                          <a:lnTo>
                            <a:pt x="541" y="188"/>
                          </a:lnTo>
                          <a:lnTo>
                            <a:pt x="544" y="185"/>
                          </a:lnTo>
                          <a:lnTo>
                            <a:pt x="546" y="182"/>
                          </a:lnTo>
                          <a:lnTo>
                            <a:pt x="548" y="179"/>
                          </a:lnTo>
                          <a:lnTo>
                            <a:pt x="549" y="176"/>
                          </a:lnTo>
                          <a:lnTo>
                            <a:pt x="550" y="174"/>
                          </a:lnTo>
                          <a:lnTo>
                            <a:pt x="553" y="171"/>
                          </a:lnTo>
                          <a:lnTo>
                            <a:pt x="554" y="168"/>
                          </a:lnTo>
                          <a:lnTo>
                            <a:pt x="554" y="165"/>
                          </a:lnTo>
                          <a:lnTo>
                            <a:pt x="555" y="162"/>
                          </a:lnTo>
                          <a:lnTo>
                            <a:pt x="555" y="158"/>
                          </a:lnTo>
                          <a:lnTo>
                            <a:pt x="555" y="154"/>
                          </a:lnTo>
                          <a:lnTo>
                            <a:pt x="554" y="150"/>
                          </a:lnTo>
                          <a:lnTo>
                            <a:pt x="553" y="147"/>
                          </a:lnTo>
                          <a:lnTo>
                            <a:pt x="550" y="143"/>
                          </a:lnTo>
                          <a:lnTo>
                            <a:pt x="549" y="140"/>
                          </a:lnTo>
                          <a:lnTo>
                            <a:pt x="547" y="136"/>
                          </a:lnTo>
                          <a:lnTo>
                            <a:pt x="544" y="132"/>
                          </a:lnTo>
                          <a:lnTo>
                            <a:pt x="542" y="129"/>
                          </a:lnTo>
                          <a:lnTo>
                            <a:pt x="538" y="126"/>
                          </a:lnTo>
                          <a:lnTo>
                            <a:pt x="535" y="123"/>
                          </a:lnTo>
                          <a:lnTo>
                            <a:pt x="531" y="119"/>
                          </a:lnTo>
                          <a:lnTo>
                            <a:pt x="526" y="117"/>
                          </a:lnTo>
                          <a:lnTo>
                            <a:pt x="521" y="114"/>
                          </a:lnTo>
                          <a:lnTo>
                            <a:pt x="516" y="111"/>
                          </a:lnTo>
                          <a:lnTo>
                            <a:pt x="511" y="108"/>
                          </a:lnTo>
                          <a:lnTo>
                            <a:pt x="505" y="105"/>
                          </a:lnTo>
                          <a:lnTo>
                            <a:pt x="497" y="103"/>
                          </a:lnTo>
                          <a:lnTo>
                            <a:pt x="490" y="100"/>
                          </a:lnTo>
                          <a:lnTo>
                            <a:pt x="482" y="99"/>
                          </a:lnTo>
                          <a:lnTo>
                            <a:pt x="475" y="97"/>
                          </a:lnTo>
                          <a:lnTo>
                            <a:pt x="467" y="96"/>
                          </a:lnTo>
                          <a:lnTo>
                            <a:pt x="459" y="95"/>
                          </a:lnTo>
                          <a:lnTo>
                            <a:pt x="450" y="94"/>
                          </a:lnTo>
                          <a:lnTo>
                            <a:pt x="441" y="93"/>
                          </a:lnTo>
                          <a:lnTo>
                            <a:pt x="433" y="92"/>
                          </a:lnTo>
                          <a:lnTo>
                            <a:pt x="425" y="92"/>
                          </a:lnTo>
                          <a:lnTo>
                            <a:pt x="416" y="92"/>
                          </a:lnTo>
                          <a:lnTo>
                            <a:pt x="407" y="91"/>
                          </a:lnTo>
                          <a:lnTo>
                            <a:pt x="399" y="91"/>
                          </a:lnTo>
                          <a:lnTo>
                            <a:pt x="389" y="91"/>
                          </a:lnTo>
                          <a:lnTo>
                            <a:pt x="381" y="91"/>
                          </a:lnTo>
                          <a:lnTo>
                            <a:pt x="373" y="91"/>
                          </a:lnTo>
                          <a:lnTo>
                            <a:pt x="240" y="91"/>
                          </a:lnTo>
                          <a:lnTo>
                            <a:pt x="240" y="226"/>
                          </a:lnTo>
                          <a:lnTo>
                            <a:pt x="374" y="226"/>
                          </a:lnTo>
                          <a:close/>
                        </a:path>
                      </a:pathLst>
                    </a:custGeom>
                    <a:solidFill>
                      <a:schemeClr val="tx2"/>
                    </a:solidFill>
                    <a:ln w="9525">
                      <a:noFill/>
                      <a:round/>
                      <a:headEnd/>
                      <a:tailEnd/>
                    </a:ln>
                  </p:spPr>
                  <p:txBody>
                    <a:bodyPr wrap="none"/>
                    <a:lstStyle/>
                    <a:p>
                      <a:endParaRPr lang="ru-RU"/>
                    </a:p>
                  </p:txBody>
                </p:sp>
                <p:sp>
                  <p:nvSpPr>
                    <p:cNvPr id="26688" name="Freeform 1453"/>
                    <p:cNvSpPr>
                      <a:spLocks noChangeAspect="1"/>
                    </p:cNvSpPr>
                    <p:nvPr/>
                  </p:nvSpPr>
                  <p:spPr bwMode="auto">
                    <a:xfrm>
                      <a:off x="2815" y="349"/>
                      <a:ext cx="420" cy="260"/>
                    </a:xfrm>
                    <a:custGeom>
                      <a:avLst/>
                      <a:gdLst>
                        <a:gd name="T0" fmla="*/ 1 w 840"/>
                        <a:gd name="T1" fmla="*/ 1 h 520"/>
                        <a:gd name="T2" fmla="*/ 1 w 840"/>
                        <a:gd name="T3" fmla="*/ 1 h 520"/>
                        <a:gd name="T4" fmla="*/ 1 w 840"/>
                        <a:gd name="T5" fmla="*/ 1 h 520"/>
                        <a:gd name="T6" fmla="*/ 1 w 840"/>
                        <a:gd name="T7" fmla="*/ 1 h 520"/>
                        <a:gd name="T8" fmla="*/ 1 w 840"/>
                        <a:gd name="T9" fmla="*/ 1 h 520"/>
                        <a:gd name="T10" fmla="*/ 1 w 840"/>
                        <a:gd name="T11" fmla="*/ 1 h 520"/>
                        <a:gd name="T12" fmla="*/ 1 w 840"/>
                        <a:gd name="T13" fmla="*/ 1 h 520"/>
                        <a:gd name="T14" fmla="*/ 1 w 840"/>
                        <a:gd name="T15" fmla="*/ 1 h 520"/>
                        <a:gd name="T16" fmla="*/ 1 w 840"/>
                        <a:gd name="T17" fmla="*/ 1 h 520"/>
                        <a:gd name="T18" fmla="*/ 1 w 840"/>
                        <a:gd name="T19" fmla="*/ 1 h 520"/>
                        <a:gd name="T20" fmla="*/ 1 w 840"/>
                        <a:gd name="T21" fmla="*/ 1 h 520"/>
                        <a:gd name="T22" fmla="*/ 1 w 840"/>
                        <a:gd name="T23" fmla="*/ 1 h 520"/>
                        <a:gd name="T24" fmla="*/ 1 w 840"/>
                        <a:gd name="T25" fmla="*/ 1 h 520"/>
                        <a:gd name="T26" fmla="*/ 1 w 840"/>
                        <a:gd name="T27" fmla="*/ 1 h 520"/>
                        <a:gd name="T28" fmla="*/ 1 w 840"/>
                        <a:gd name="T29" fmla="*/ 1 h 520"/>
                        <a:gd name="T30" fmla="*/ 1 w 840"/>
                        <a:gd name="T31" fmla="*/ 1 h 520"/>
                        <a:gd name="T32" fmla="*/ 1 w 840"/>
                        <a:gd name="T33" fmla="*/ 1 h 520"/>
                        <a:gd name="T34" fmla="*/ 1 w 840"/>
                        <a:gd name="T35" fmla="*/ 1 h 520"/>
                        <a:gd name="T36" fmla="*/ 1 w 840"/>
                        <a:gd name="T37" fmla="*/ 1 h 520"/>
                        <a:gd name="T38" fmla="*/ 1 w 840"/>
                        <a:gd name="T39" fmla="*/ 1 h 520"/>
                        <a:gd name="T40" fmla="*/ 1 w 840"/>
                        <a:gd name="T41" fmla="*/ 1 h 520"/>
                        <a:gd name="T42" fmla="*/ 1 w 840"/>
                        <a:gd name="T43" fmla="*/ 1 h 520"/>
                        <a:gd name="T44" fmla="*/ 1 w 840"/>
                        <a:gd name="T45" fmla="*/ 1 h 520"/>
                        <a:gd name="T46" fmla="*/ 1 w 840"/>
                        <a:gd name="T47" fmla="*/ 1 h 520"/>
                        <a:gd name="T48" fmla="*/ 1 w 840"/>
                        <a:gd name="T49" fmla="*/ 1 h 520"/>
                        <a:gd name="T50" fmla="*/ 1 w 840"/>
                        <a:gd name="T51" fmla="*/ 1 h 520"/>
                        <a:gd name="T52" fmla="*/ 1 w 840"/>
                        <a:gd name="T53" fmla="*/ 1 h 520"/>
                        <a:gd name="T54" fmla="*/ 1 w 840"/>
                        <a:gd name="T55" fmla="*/ 1 h 520"/>
                        <a:gd name="T56" fmla="*/ 1 w 840"/>
                        <a:gd name="T57" fmla="*/ 1 h 520"/>
                        <a:gd name="T58" fmla="*/ 1 w 840"/>
                        <a:gd name="T59" fmla="*/ 1 h 520"/>
                        <a:gd name="T60" fmla="*/ 1 w 840"/>
                        <a:gd name="T61" fmla="*/ 1 h 520"/>
                        <a:gd name="T62" fmla="*/ 1 w 840"/>
                        <a:gd name="T63" fmla="*/ 1 h 520"/>
                        <a:gd name="T64" fmla="*/ 1 w 840"/>
                        <a:gd name="T65" fmla="*/ 1 h 520"/>
                        <a:gd name="T66" fmla="*/ 1 w 840"/>
                        <a:gd name="T67" fmla="*/ 1 h 520"/>
                        <a:gd name="T68" fmla="*/ 1 w 840"/>
                        <a:gd name="T69" fmla="*/ 1 h 520"/>
                        <a:gd name="T70" fmla="*/ 1 w 840"/>
                        <a:gd name="T71" fmla="*/ 1 h 520"/>
                        <a:gd name="T72" fmla="*/ 1 w 840"/>
                        <a:gd name="T73" fmla="*/ 1 h 520"/>
                        <a:gd name="T74" fmla="*/ 1 w 840"/>
                        <a:gd name="T75" fmla="*/ 1 h 520"/>
                        <a:gd name="T76" fmla="*/ 1 w 840"/>
                        <a:gd name="T77" fmla="*/ 1 h 520"/>
                        <a:gd name="T78" fmla="*/ 1 w 840"/>
                        <a:gd name="T79" fmla="*/ 1 h 520"/>
                        <a:gd name="T80" fmla="*/ 1 w 840"/>
                        <a:gd name="T81" fmla="*/ 1 h 520"/>
                        <a:gd name="T82" fmla="*/ 1 w 840"/>
                        <a:gd name="T83" fmla="*/ 1 h 520"/>
                        <a:gd name="T84" fmla="*/ 1 w 840"/>
                        <a:gd name="T85" fmla="*/ 1 h 520"/>
                        <a:gd name="T86" fmla="*/ 1 w 840"/>
                        <a:gd name="T87" fmla="*/ 1 h 520"/>
                        <a:gd name="T88" fmla="*/ 1 w 840"/>
                        <a:gd name="T89" fmla="*/ 1 h 520"/>
                        <a:gd name="T90" fmla="*/ 1 w 840"/>
                        <a:gd name="T91" fmla="*/ 1 h 520"/>
                        <a:gd name="T92" fmla="*/ 1 w 840"/>
                        <a:gd name="T93" fmla="*/ 1 h 520"/>
                        <a:gd name="T94" fmla="*/ 1 w 840"/>
                        <a:gd name="T95" fmla="*/ 1 h 520"/>
                        <a:gd name="T96" fmla="*/ 1 w 840"/>
                        <a:gd name="T97" fmla="*/ 1 h 520"/>
                        <a:gd name="T98" fmla="*/ 1 w 840"/>
                        <a:gd name="T99" fmla="*/ 1 h 520"/>
                        <a:gd name="T100" fmla="*/ 1 w 840"/>
                        <a:gd name="T101" fmla="*/ 1 h 520"/>
                        <a:gd name="T102" fmla="*/ 1 w 840"/>
                        <a:gd name="T103" fmla="*/ 1 h 520"/>
                        <a:gd name="T104" fmla="*/ 1 w 840"/>
                        <a:gd name="T105" fmla="*/ 1 h 520"/>
                        <a:gd name="T106" fmla="*/ 1 w 840"/>
                        <a:gd name="T107" fmla="*/ 1 h 520"/>
                        <a:gd name="T108" fmla="*/ 1 w 840"/>
                        <a:gd name="T109" fmla="*/ 1 h 520"/>
                        <a:gd name="T110" fmla="*/ 1 w 840"/>
                        <a:gd name="T111" fmla="*/ 0 h 520"/>
                        <a:gd name="T112" fmla="*/ 1 w 840"/>
                        <a:gd name="T113" fmla="*/ 1 h 520"/>
                        <a:gd name="T114" fmla="*/ 1 w 840"/>
                        <a:gd name="T115" fmla="*/ 1 h 520"/>
                        <a:gd name="T116" fmla="*/ 1 w 840"/>
                        <a:gd name="T117" fmla="*/ 1 h 520"/>
                        <a:gd name="T118" fmla="*/ 1 w 840"/>
                        <a:gd name="T119" fmla="*/ 1 h 5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40"/>
                        <a:gd name="T181" fmla="*/ 0 h 520"/>
                        <a:gd name="T182" fmla="*/ 840 w 840"/>
                        <a:gd name="T183" fmla="*/ 520 h 52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40" h="520">
                          <a:moveTo>
                            <a:pt x="608" y="151"/>
                          </a:moveTo>
                          <a:lnTo>
                            <a:pt x="602" y="144"/>
                          </a:lnTo>
                          <a:lnTo>
                            <a:pt x="596" y="137"/>
                          </a:lnTo>
                          <a:lnTo>
                            <a:pt x="589" y="130"/>
                          </a:lnTo>
                          <a:lnTo>
                            <a:pt x="581" y="125"/>
                          </a:lnTo>
                          <a:lnTo>
                            <a:pt x="572" y="119"/>
                          </a:lnTo>
                          <a:lnTo>
                            <a:pt x="563" y="113"/>
                          </a:lnTo>
                          <a:lnTo>
                            <a:pt x="553" y="109"/>
                          </a:lnTo>
                          <a:lnTo>
                            <a:pt x="543" y="106"/>
                          </a:lnTo>
                          <a:lnTo>
                            <a:pt x="532" y="102"/>
                          </a:lnTo>
                          <a:lnTo>
                            <a:pt x="519" y="99"/>
                          </a:lnTo>
                          <a:lnTo>
                            <a:pt x="507" y="97"/>
                          </a:lnTo>
                          <a:lnTo>
                            <a:pt x="494" y="95"/>
                          </a:lnTo>
                          <a:lnTo>
                            <a:pt x="479" y="94"/>
                          </a:lnTo>
                          <a:lnTo>
                            <a:pt x="464" y="93"/>
                          </a:lnTo>
                          <a:lnTo>
                            <a:pt x="448" y="92"/>
                          </a:lnTo>
                          <a:lnTo>
                            <a:pt x="432" y="92"/>
                          </a:lnTo>
                          <a:lnTo>
                            <a:pt x="419" y="92"/>
                          </a:lnTo>
                          <a:lnTo>
                            <a:pt x="406" y="92"/>
                          </a:lnTo>
                          <a:lnTo>
                            <a:pt x="394" y="93"/>
                          </a:lnTo>
                          <a:lnTo>
                            <a:pt x="382" y="94"/>
                          </a:lnTo>
                          <a:lnTo>
                            <a:pt x="370" y="95"/>
                          </a:lnTo>
                          <a:lnTo>
                            <a:pt x="358" y="97"/>
                          </a:lnTo>
                          <a:lnTo>
                            <a:pt x="346" y="98"/>
                          </a:lnTo>
                          <a:lnTo>
                            <a:pt x="336" y="101"/>
                          </a:lnTo>
                          <a:lnTo>
                            <a:pt x="326" y="103"/>
                          </a:lnTo>
                          <a:lnTo>
                            <a:pt x="318" y="106"/>
                          </a:lnTo>
                          <a:lnTo>
                            <a:pt x="309" y="110"/>
                          </a:lnTo>
                          <a:lnTo>
                            <a:pt x="302" y="116"/>
                          </a:lnTo>
                          <a:lnTo>
                            <a:pt x="297" y="121"/>
                          </a:lnTo>
                          <a:lnTo>
                            <a:pt x="293" y="126"/>
                          </a:lnTo>
                          <a:lnTo>
                            <a:pt x="290" y="132"/>
                          </a:lnTo>
                          <a:lnTo>
                            <a:pt x="289" y="139"/>
                          </a:lnTo>
                          <a:lnTo>
                            <a:pt x="290" y="145"/>
                          </a:lnTo>
                          <a:lnTo>
                            <a:pt x="293" y="152"/>
                          </a:lnTo>
                          <a:lnTo>
                            <a:pt x="298" y="157"/>
                          </a:lnTo>
                          <a:lnTo>
                            <a:pt x="303" y="161"/>
                          </a:lnTo>
                          <a:lnTo>
                            <a:pt x="312" y="166"/>
                          </a:lnTo>
                          <a:lnTo>
                            <a:pt x="321" y="170"/>
                          </a:lnTo>
                          <a:lnTo>
                            <a:pt x="331" y="174"/>
                          </a:lnTo>
                          <a:lnTo>
                            <a:pt x="341" y="177"/>
                          </a:lnTo>
                          <a:lnTo>
                            <a:pt x="352" y="179"/>
                          </a:lnTo>
                          <a:lnTo>
                            <a:pt x="365" y="182"/>
                          </a:lnTo>
                          <a:lnTo>
                            <a:pt x="377" y="183"/>
                          </a:lnTo>
                          <a:lnTo>
                            <a:pt x="389" y="185"/>
                          </a:lnTo>
                          <a:lnTo>
                            <a:pt x="402" y="186"/>
                          </a:lnTo>
                          <a:lnTo>
                            <a:pt x="414" y="188"/>
                          </a:lnTo>
                          <a:lnTo>
                            <a:pt x="426" y="189"/>
                          </a:lnTo>
                          <a:lnTo>
                            <a:pt x="437" y="190"/>
                          </a:lnTo>
                          <a:lnTo>
                            <a:pt x="453" y="192"/>
                          </a:lnTo>
                          <a:lnTo>
                            <a:pt x="469" y="193"/>
                          </a:lnTo>
                          <a:lnTo>
                            <a:pt x="488" y="195"/>
                          </a:lnTo>
                          <a:lnTo>
                            <a:pt x="504" y="197"/>
                          </a:lnTo>
                          <a:lnTo>
                            <a:pt x="522" y="199"/>
                          </a:lnTo>
                          <a:lnTo>
                            <a:pt x="540" y="201"/>
                          </a:lnTo>
                          <a:lnTo>
                            <a:pt x="558" y="203"/>
                          </a:lnTo>
                          <a:lnTo>
                            <a:pt x="575" y="206"/>
                          </a:lnTo>
                          <a:lnTo>
                            <a:pt x="594" y="208"/>
                          </a:lnTo>
                          <a:lnTo>
                            <a:pt x="611" y="211"/>
                          </a:lnTo>
                          <a:lnTo>
                            <a:pt x="628" y="214"/>
                          </a:lnTo>
                          <a:lnTo>
                            <a:pt x="645" y="217"/>
                          </a:lnTo>
                          <a:lnTo>
                            <a:pt x="661" y="220"/>
                          </a:lnTo>
                          <a:lnTo>
                            <a:pt x="677" y="225"/>
                          </a:lnTo>
                          <a:lnTo>
                            <a:pt x="692" y="229"/>
                          </a:lnTo>
                          <a:lnTo>
                            <a:pt x="706" y="233"/>
                          </a:lnTo>
                          <a:lnTo>
                            <a:pt x="721" y="238"/>
                          </a:lnTo>
                          <a:lnTo>
                            <a:pt x="735" y="243"/>
                          </a:lnTo>
                          <a:lnTo>
                            <a:pt x="750" y="249"/>
                          </a:lnTo>
                          <a:lnTo>
                            <a:pt x="762" y="256"/>
                          </a:lnTo>
                          <a:lnTo>
                            <a:pt x="774" y="262"/>
                          </a:lnTo>
                          <a:lnTo>
                            <a:pt x="785" y="269"/>
                          </a:lnTo>
                          <a:lnTo>
                            <a:pt x="796" y="276"/>
                          </a:lnTo>
                          <a:lnTo>
                            <a:pt x="805" y="284"/>
                          </a:lnTo>
                          <a:lnTo>
                            <a:pt x="813" y="292"/>
                          </a:lnTo>
                          <a:lnTo>
                            <a:pt x="820" y="299"/>
                          </a:lnTo>
                          <a:lnTo>
                            <a:pt x="826" y="308"/>
                          </a:lnTo>
                          <a:lnTo>
                            <a:pt x="831" y="316"/>
                          </a:lnTo>
                          <a:lnTo>
                            <a:pt x="835" y="324"/>
                          </a:lnTo>
                          <a:lnTo>
                            <a:pt x="837" y="334"/>
                          </a:lnTo>
                          <a:lnTo>
                            <a:pt x="839" y="343"/>
                          </a:lnTo>
                          <a:lnTo>
                            <a:pt x="840" y="352"/>
                          </a:lnTo>
                          <a:lnTo>
                            <a:pt x="839" y="361"/>
                          </a:lnTo>
                          <a:lnTo>
                            <a:pt x="838" y="370"/>
                          </a:lnTo>
                          <a:lnTo>
                            <a:pt x="835" y="379"/>
                          </a:lnTo>
                          <a:lnTo>
                            <a:pt x="831" y="389"/>
                          </a:lnTo>
                          <a:lnTo>
                            <a:pt x="827" y="397"/>
                          </a:lnTo>
                          <a:lnTo>
                            <a:pt x="821" y="406"/>
                          </a:lnTo>
                          <a:lnTo>
                            <a:pt x="814" y="414"/>
                          </a:lnTo>
                          <a:lnTo>
                            <a:pt x="807" y="422"/>
                          </a:lnTo>
                          <a:lnTo>
                            <a:pt x="798" y="430"/>
                          </a:lnTo>
                          <a:lnTo>
                            <a:pt x="788" y="438"/>
                          </a:lnTo>
                          <a:lnTo>
                            <a:pt x="778" y="446"/>
                          </a:lnTo>
                          <a:lnTo>
                            <a:pt x="767" y="453"/>
                          </a:lnTo>
                          <a:lnTo>
                            <a:pt x="755" y="460"/>
                          </a:lnTo>
                          <a:lnTo>
                            <a:pt x="742" y="467"/>
                          </a:lnTo>
                          <a:lnTo>
                            <a:pt x="727" y="473"/>
                          </a:lnTo>
                          <a:lnTo>
                            <a:pt x="713" y="478"/>
                          </a:lnTo>
                          <a:lnTo>
                            <a:pt x="698" y="484"/>
                          </a:lnTo>
                          <a:lnTo>
                            <a:pt x="680" y="489"/>
                          </a:lnTo>
                          <a:lnTo>
                            <a:pt x="664" y="494"/>
                          </a:lnTo>
                          <a:lnTo>
                            <a:pt x="647" y="499"/>
                          </a:lnTo>
                          <a:lnTo>
                            <a:pt x="628" y="503"/>
                          </a:lnTo>
                          <a:lnTo>
                            <a:pt x="610" y="506"/>
                          </a:lnTo>
                          <a:lnTo>
                            <a:pt x="591" y="509"/>
                          </a:lnTo>
                          <a:lnTo>
                            <a:pt x="571" y="512"/>
                          </a:lnTo>
                          <a:lnTo>
                            <a:pt x="552" y="514"/>
                          </a:lnTo>
                          <a:lnTo>
                            <a:pt x="533" y="515"/>
                          </a:lnTo>
                          <a:lnTo>
                            <a:pt x="513" y="517"/>
                          </a:lnTo>
                          <a:lnTo>
                            <a:pt x="494" y="518"/>
                          </a:lnTo>
                          <a:lnTo>
                            <a:pt x="474" y="519"/>
                          </a:lnTo>
                          <a:lnTo>
                            <a:pt x="454" y="519"/>
                          </a:lnTo>
                          <a:lnTo>
                            <a:pt x="435" y="520"/>
                          </a:lnTo>
                          <a:lnTo>
                            <a:pt x="414" y="520"/>
                          </a:lnTo>
                          <a:lnTo>
                            <a:pt x="379" y="519"/>
                          </a:lnTo>
                          <a:lnTo>
                            <a:pt x="343" y="518"/>
                          </a:lnTo>
                          <a:lnTo>
                            <a:pt x="308" y="515"/>
                          </a:lnTo>
                          <a:lnTo>
                            <a:pt x="275" y="512"/>
                          </a:lnTo>
                          <a:lnTo>
                            <a:pt x="242" y="508"/>
                          </a:lnTo>
                          <a:lnTo>
                            <a:pt x="211" y="502"/>
                          </a:lnTo>
                          <a:lnTo>
                            <a:pt x="181" y="494"/>
                          </a:lnTo>
                          <a:lnTo>
                            <a:pt x="153" y="487"/>
                          </a:lnTo>
                          <a:lnTo>
                            <a:pt x="125" y="478"/>
                          </a:lnTo>
                          <a:lnTo>
                            <a:pt x="101" y="468"/>
                          </a:lnTo>
                          <a:lnTo>
                            <a:pt x="77" y="456"/>
                          </a:lnTo>
                          <a:lnTo>
                            <a:pt x="57" y="444"/>
                          </a:lnTo>
                          <a:lnTo>
                            <a:pt x="38" y="429"/>
                          </a:lnTo>
                          <a:lnTo>
                            <a:pt x="23" y="414"/>
                          </a:lnTo>
                          <a:lnTo>
                            <a:pt x="10" y="398"/>
                          </a:lnTo>
                          <a:lnTo>
                            <a:pt x="0" y="380"/>
                          </a:lnTo>
                          <a:lnTo>
                            <a:pt x="222" y="355"/>
                          </a:lnTo>
                          <a:lnTo>
                            <a:pt x="228" y="364"/>
                          </a:lnTo>
                          <a:lnTo>
                            <a:pt x="235" y="373"/>
                          </a:lnTo>
                          <a:lnTo>
                            <a:pt x="243" y="381"/>
                          </a:lnTo>
                          <a:lnTo>
                            <a:pt x="252" y="389"/>
                          </a:lnTo>
                          <a:lnTo>
                            <a:pt x="263" y="395"/>
                          </a:lnTo>
                          <a:lnTo>
                            <a:pt x="275" y="401"/>
                          </a:lnTo>
                          <a:lnTo>
                            <a:pt x="287" y="406"/>
                          </a:lnTo>
                          <a:lnTo>
                            <a:pt x="299" y="411"/>
                          </a:lnTo>
                          <a:lnTo>
                            <a:pt x="314" y="414"/>
                          </a:lnTo>
                          <a:lnTo>
                            <a:pt x="329" y="417"/>
                          </a:lnTo>
                          <a:lnTo>
                            <a:pt x="345" y="420"/>
                          </a:lnTo>
                          <a:lnTo>
                            <a:pt x="361" y="422"/>
                          </a:lnTo>
                          <a:lnTo>
                            <a:pt x="379" y="424"/>
                          </a:lnTo>
                          <a:lnTo>
                            <a:pt x="397" y="425"/>
                          </a:lnTo>
                          <a:lnTo>
                            <a:pt x="416" y="426"/>
                          </a:lnTo>
                          <a:lnTo>
                            <a:pt x="436" y="426"/>
                          </a:lnTo>
                          <a:lnTo>
                            <a:pt x="449" y="426"/>
                          </a:lnTo>
                          <a:lnTo>
                            <a:pt x="462" y="425"/>
                          </a:lnTo>
                          <a:lnTo>
                            <a:pt x="477" y="425"/>
                          </a:lnTo>
                          <a:lnTo>
                            <a:pt x="490" y="423"/>
                          </a:lnTo>
                          <a:lnTo>
                            <a:pt x="504" y="422"/>
                          </a:lnTo>
                          <a:lnTo>
                            <a:pt x="516" y="420"/>
                          </a:lnTo>
                          <a:lnTo>
                            <a:pt x="530" y="417"/>
                          </a:lnTo>
                          <a:lnTo>
                            <a:pt x="542" y="415"/>
                          </a:lnTo>
                          <a:lnTo>
                            <a:pt x="553" y="411"/>
                          </a:lnTo>
                          <a:lnTo>
                            <a:pt x="563" y="407"/>
                          </a:lnTo>
                          <a:lnTo>
                            <a:pt x="572" y="403"/>
                          </a:lnTo>
                          <a:lnTo>
                            <a:pt x="581" y="398"/>
                          </a:lnTo>
                          <a:lnTo>
                            <a:pt x="588" y="393"/>
                          </a:lnTo>
                          <a:lnTo>
                            <a:pt x="592" y="387"/>
                          </a:lnTo>
                          <a:lnTo>
                            <a:pt x="595" y="379"/>
                          </a:lnTo>
                          <a:lnTo>
                            <a:pt x="596" y="372"/>
                          </a:lnTo>
                          <a:lnTo>
                            <a:pt x="595" y="364"/>
                          </a:lnTo>
                          <a:lnTo>
                            <a:pt x="591" y="358"/>
                          </a:lnTo>
                          <a:lnTo>
                            <a:pt x="585" y="352"/>
                          </a:lnTo>
                          <a:lnTo>
                            <a:pt x="576" y="346"/>
                          </a:lnTo>
                          <a:lnTo>
                            <a:pt x="567" y="342"/>
                          </a:lnTo>
                          <a:lnTo>
                            <a:pt x="556" y="338"/>
                          </a:lnTo>
                          <a:lnTo>
                            <a:pt x="543" y="334"/>
                          </a:lnTo>
                          <a:lnTo>
                            <a:pt x="530" y="330"/>
                          </a:lnTo>
                          <a:lnTo>
                            <a:pt x="515" y="327"/>
                          </a:lnTo>
                          <a:lnTo>
                            <a:pt x="501" y="324"/>
                          </a:lnTo>
                          <a:lnTo>
                            <a:pt x="486" y="322"/>
                          </a:lnTo>
                          <a:lnTo>
                            <a:pt x="472" y="320"/>
                          </a:lnTo>
                          <a:lnTo>
                            <a:pt x="456" y="319"/>
                          </a:lnTo>
                          <a:lnTo>
                            <a:pt x="442" y="317"/>
                          </a:lnTo>
                          <a:lnTo>
                            <a:pt x="429" y="316"/>
                          </a:lnTo>
                          <a:lnTo>
                            <a:pt x="416" y="315"/>
                          </a:lnTo>
                          <a:lnTo>
                            <a:pt x="382" y="311"/>
                          </a:lnTo>
                          <a:lnTo>
                            <a:pt x="348" y="308"/>
                          </a:lnTo>
                          <a:lnTo>
                            <a:pt x="315" y="303"/>
                          </a:lnTo>
                          <a:lnTo>
                            <a:pt x="282" y="299"/>
                          </a:lnTo>
                          <a:lnTo>
                            <a:pt x="251" y="293"/>
                          </a:lnTo>
                          <a:lnTo>
                            <a:pt x="221" y="287"/>
                          </a:lnTo>
                          <a:lnTo>
                            <a:pt x="193" y="280"/>
                          </a:lnTo>
                          <a:lnTo>
                            <a:pt x="167" y="271"/>
                          </a:lnTo>
                          <a:lnTo>
                            <a:pt x="142" y="263"/>
                          </a:lnTo>
                          <a:lnTo>
                            <a:pt x="120" y="252"/>
                          </a:lnTo>
                          <a:lnTo>
                            <a:pt x="101" y="241"/>
                          </a:lnTo>
                          <a:lnTo>
                            <a:pt x="84" y="229"/>
                          </a:lnTo>
                          <a:lnTo>
                            <a:pt x="71" y="213"/>
                          </a:lnTo>
                          <a:lnTo>
                            <a:pt x="62" y="197"/>
                          </a:lnTo>
                          <a:lnTo>
                            <a:pt x="56" y="180"/>
                          </a:lnTo>
                          <a:lnTo>
                            <a:pt x="54" y="160"/>
                          </a:lnTo>
                          <a:lnTo>
                            <a:pt x="54" y="151"/>
                          </a:lnTo>
                          <a:lnTo>
                            <a:pt x="56" y="142"/>
                          </a:lnTo>
                          <a:lnTo>
                            <a:pt x="58" y="134"/>
                          </a:lnTo>
                          <a:lnTo>
                            <a:pt x="60" y="126"/>
                          </a:lnTo>
                          <a:lnTo>
                            <a:pt x="65" y="118"/>
                          </a:lnTo>
                          <a:lnTo>
                            <a:pt x="69" y="109"/>
                          </a:lnTo>
                          <a:lnTo>
                            <a:pt x="75" y="101"/>
                          </a:lnTo>
                          <a:lnTo>
                            <a:pt x="81" y="94"/>
                          </a:lnTo>
                          <a:lnTo>
                            <a:pt x="89" y="87"/>
                          </a:lnTo>
                          <a:lnTo>
                            <a:pt x="97" y="80"/>
                          </a:lnTo>
                          <a:lnTo>
                            <a:pt x="106" y="73"/>
                          </a:lnTo>
                          <a:lnTo>
                            <a:pt x="116" y="66"/>
                          </a:lnTo>
                          <a:lnTo>
                            <a:pt x="127" y="60"/>
                          </a:lnTo>
                          <a:lnTo>
                            <a:pt x="138" y="53"/>
                          </a:lnTo>
                          <a:lnTo>
                            <a:pt x="152" y="47"/>
                          </a:lnTo>
                          <a:lnTo>
                            <a:pt x="165" y="41"/>
                          </a:lnTo>
                          <a:lnTo>
                            <a:pt x="179" y="36"/>
                          </a:lnTo>
                          <a:lnTo>
                            <a:pt x="193" y="31"/>
                          </a:lnTo>
                          <a:lnTo>
                            <a:pt x="208" y="26"/>
                          </a:lnTo>
                          <a:lnTo>
                            <a:pt x="223" y="22"/>
                          </a:lnTo>
                          <a:lnTo>
                            <a:pt x="238" y="18"/>
                          </a:lnTo>
                          <a:lnTo>
                            <a:pt x="254" y="15"/>
                          </a:lnTo>
                          <a:lnTo>
                            <a:pt x="270" y="12"/>
                          </a:lnTo>
                          <a:lnTo>
                            <a:pt x="286" y="9"/>
                          </a:lnTo>
                          <a:lnTo>
                            <a:pt x="302" y="7"/>
                          </a:lnTo>
                          <a:lnTo>
                            <a:pt x="319" y="4"/>
                          </a:lnTo>
                          <a:lnTo>
                            <a:pt x="336" y="3"/>
                          </a:lnTo>
                          <a:lnTo>
                            <a:pt x="352" y="2"/>
                          </a:lnTo>
                          <a:lnTo>
                            <a:pt x="370" y="1"/>
                          </a:lnTo>
                          <a:lnTo>
                            <a:pt x="387" y="0"/>
                          </a:lnTo>
                          <a:lnTo>
                            <a:pt x="404" y="0"/>
                          </a:lnTo>
                          <a:lnTo>
                            <a:pt x="423" y="0"/>
                          </a:lnTo>
                          <a:lnTo>
                            <a:pt x="455" y="0"/>
                          </a:lnTo>
                          <a:lnTo>
                            <a:pt x="488" y="1"/>
                          </a:lnTo>
                          <a:lnTo>
                            <a:pt x="519" y="3"/>
                          </a:lnTo>
                          <a:lnTo>
                            <a:pt x="550" y="7"/>
                          </a:lnTo>
                          <a:lnTo>
                            <a:pt x="580" y="10"/>
                          </a:lnTo>
                          <a:lnTo>
                            <a:pt x="608" y="15"/>
                          </a:lnTo>
                          <a:lnTo>
                            <a:pt x="635" y="20"/>
                          </a:lnTo>
                          <a:lnTo>
                            <a:pt x="661" y="27"/>
                          </a:lnTo>
                          <a:lnTo>
                            <a:pt x="686" y="34"/>
                          </a:lnTo>
                          <a:lnTo>
                            <a:pt x="709" y="42"/>
                          </a:lnTo>
                          <a:lnTo>
                            <a:pt x="730" y="52"/>
                          </a:lnTo>
                          <a:lnTo>
                            <a:pt x="750" y="64"/>
                          </a:lnTo>
                          <a:lnTo>
                            <a:pt x="768" y="75"/>
                          </a:lnTo>
                          <a:lnTo>
                            <a:pt x="784" y="88"/>
                          </a:lnTo>
                          <a:lnTo>
                            <a:pt x="800" y="102"/>
                          </a:lnTo>
                          <a:lnTo>
                            <a:pt x="813" y="119"/>
                          </a:lnTo>
                          <a:lnTo>
                            <a:pt x="608" y="151"/>
                          </a:lnTo>
                          <a:close/>
                        </a:path>
                      </a:pathLst>
                    </a:custGeom>
                    <a:solidFill>
                      <a:schemeClr val="tx2"/>
                    </a:solidFill>
                    <a:ln w="9525">
                      <a:noFill/>
                      <a:round/>
                      <a:headEnd/>
                      <a:tailEnd/>
                    </a:ln>
                  </p:spPr>
                  <p:txBody>
                    <a:bodyPr wrap="none"/>
                    <a:lstStyle/>
                    <a:p>
                      <a:endParaRPr lang="ru-RU"/>
                    </a:p>
                  </p:txBody>
                </p:sp>
                <p:sp>
                  <p:nvSpPr>
                    <p:cNvPr id="26689" name="Rectangle 1455"/>
                    <p:cNvSpPr>
                      <a:spLocks noChangeAspect="1" noChangeArrowheads="1"/>
                    </p:cNvSpPr>
                    <p:nvPr/>
                  </p:nvSpPr>
                  <p:spPr bwMode="auto">
                    <a:xfrm>
                      <a:off x="3617" y="329"/>
                      <a:ext cx="77" cy="125"/>
                    </a:xfrm>
                    <a:prstGeom prst="rect">
                      <a:avLst/>
                    </a:prstGeom>
                    <a:noFill/>
                    <a:ln w="9525">
                      <a:noFill/>
                      <a:miter lim="800000"/>
                      <a:headEnd/>
                      <a:tailEnd/>
                    </a:ln>
                  </p:spPr>
                  <p:txBody>
                    <a:bodyPr wrap="none" lIns="0" tIns="0" rIns="0" bIns="0"/>
                    <a:lstStyle/>
                    <a:p>
                      <a:r>
                        <a:rPr lang="en-US" sz="1300"/>
                        <a:t>®</a:t>
                      </a:r>
                      <a:endParaRPr lang="en-US" sz="2400"/>
                    </a:p>
                  </p:txBody>
                </p:sp>
              </p:grpSp>
              <p:pic>
                <p:nvPicPr>
                  <p:cNvPr id="26670" name="Picture 5"/>
                  <p:cNvPicPr>
                    <a:picLocks noChangeAspect="1" noChangeArrowheads="1"/>
                  </p:cNvPicPr>
                  <p:nvPr/>
                </p:nvPicPr>
                <p:blipFill>
                  <a:blip r:embed="rId3" cstate="email"/>
                  <a:srcRect/>
                  <a:stretch>
                    <a:fillRect/>
                  </a:stretch>
                </p:blipFill>
                <p:spPr bwMode="auto">
                  <a:xfrm>
                    <a:off x="5004048" y="4149080"/>
                    <a:ext cx="809262" cy="777627"/>
                  </a:xfrm>
                  <a:prstGeom prst="rect">
                    <a:avLst/>
                  </a:prstGeom>
                  <a:noFill/>
                  <a:ln w="9525">
                    <a:noFill/>
                    <a:miter lim="800000"/>
                    <a:headEnd/>
                    <a:tailEnd/>
                  </a:ln>
                </p:spPr>
              </p:pic>
              <p:pic>
                <p:nvPicPr>
                  <p:cNvPr id="26671" name="Рисунок 14" descr="server rack.jpg"/>
                  <p:cNvPicPr>
                    <a:picLocks noChangeAspect="1"/>
                  </p:cNvPicPr>
                  <p:nvPr/>
                </p:nvPicPr>
                <p:blipFill>
                  <a:blip r:embed="rId4" cstate="email"/>
                  <a:srcRect/>
                  <a:stretch>
                    <a:fillRect/>
                  </a:stretch>
                </p:blipFill>
                <p:spPr bwMode="auto">
                  <a:xfrm>
                    <a:off x="4427984" y="4149080"/>
                    <a:ext cx="575596" cy="784821"/>
                  </a:xfrm>
                  <a:prstGeom prst="rect">
                    <a:avLst/>
                  </a:prstGeom>
                  <a:noFill/>
                  <a:ln w="9525">
                    <a:noFill/>
                    <a:miter lim="800000"/>
                    <a:headEnd/>
                    <a:tailEnd/>
                  </a:ln>
                </p:spPr>
              </p:pic>
            </p:grpSp>
            <p:sp>
              <p:nvSpPr>
                <p:cNvPr id="60" name="Rounded Rectangle 59"/>
                <p:cNvSpPr/>
                <p:nvPr/>
              </p:nvSpPr>
              <p:spPr>
                <a:xfrm>
                  <a:off x="4232342" y="3717233"/>
                  <a:ext cx="1852118" cy="129538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grpSp>
          <p:sp>
            <p:nvSpPr>
              <p:cNvPr id="26666" name="Rectangle 88"/>
              <p:cNvSpPr>
                <a:spLocks noChangeArrowheads="1"/>
              </p:cNvSpPr>
              <p:nvPr/>
            </p:nvSpPr>
            <p:spPr bwMode="auto">
              <a:xfrm>
                <a:off x="3635896" y="4555386"/>
                <a:ext cx="1821829" cy="369436"/>
              </a:xfrm>
              <a:prstGeom prst="rect">
                <a:avLst/>
              </a:prstGeom>
              <a:noFill/>
              <a:ln w="9525">
                <a:noFill/>
                <a:miter lim="800000"/>
                <a:headEnd/>
                <a:tailEnd/>
              </a:ln>
            </p:spPr>
            <p:txBody>
              <a:bodyPr wrap="none">
                <a:spAutoFit/>
              </a:bodyPr>
              <a:lstStyle/>
              <a:p>
                <a:r>
                  <a:rPr lang="en-US" b="1">
                    <a:solidFill>
                      <a:srgbClr val="003300"/>
                    </a:solidFill>
                  </a:rPr>
                  <a:t>Synapse PACS</a:t>
                </a:r>
              </a:p>
            </p:txBody>
          </p:sp>
        </p:grpSp>
      </p:grpSp>
      <p:grpSp>
        <p:nvGrpSpPr>
          <p:cNvPr id="26628" name="Group 84"/>
          <p:cNvGrpSpPr>
            <a:grpSpLocks/>
          </p:cNvGrpSpPr>
          <p:nvPr/>
        </p:nvGrpSpPr>
        <p:grpSpPr bwMode="auto">
          <a:xfrm>
            <a:off x="101600" y="908050"/>
            <a:ext cx="8964613" cy="2736850"/>
            <a:chOff x="0" y="836712"/>
            <a:chExt cx="8964488" cy="2736304"/>
          </a:xfrm>
        </p:grpSpPr>
        <p:sp>
          <p:nvSpPr>
            <p:cNvPr id="81" name="Rounded Rectangle 80"/>
            <p:cNvSpPr/>
            <p:nvPr/>
          </p:nvSpPr>
          <p:spPr>
            <a:xfrm>
              <a:off x="0" y="836712"/>
              <a:ext cx="8964488" cy="2736304"/>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grpSp>
          <p:nvGrpSpPr>
            <p:cNvPr id="26649" name="Group 70"/>
            <p:cNvGrpSpPr>
              <a:grpSpLocks/>
            </p:cNvGrpSpPr>
            <p:nvPr/>
          </p:nvGrpSpPr>
          <p:grpSpPr bwMode="auto">
            <a:xfrm>
              <a:off x="0" y="1000175"/>
              <a:ext cx="1638590" cy="2375981"/>
              <a:chOff x="611560" y="1072183"/>
              <a:chExt cx="1638590" cy="2375981"/>
            </a:xfrm>
          </p:grpSpPr>
          <p:pic>
            <p:nvPicPr>
              <p:cNvPr id="26661" name="Picture 4" descr="cr-xg5000_large"/>
              <p:cNvPicPr>
                <a:picLocks noChangeAspect="1" noChangeArrowheads="1"/>
              </p:cNvPicPr>
              <p:nvPr/>
            </p:nvPicPr>
            <p:blipFill>
              <a:blip r:embed="rId5" cstate="email">
                <a:lum contrast="6000"/>
              </a:blip>
              <a:srcRect b="1813"/>
              <a:stretch>
                <a:fillRect/>
              </a:stretch>
            </p:blipFill>
            <p:spPr bwMode="auto">
              <a:xfrm>
                <a:off x="867114" y="1072183"/>
                <a:ext cx="972816" cy="1841325"/>
              </a:xfrm>
              <a:prstGeom prst="rect">
                <a:avLst/>
              </a:prstGeom>
              <a:noFill/>
              <a:ln w="9525">
                <a:noFill/>
                <a:miter lim="800000"/>
                <a:headEnd/>
                <a:tailEnd/>
              </a:ln>
            </p:spPr>
          </p:pic>
          <p:sp>
            <p:nvSpPr>
              <p:cNvPr id="26662" name="Rectangle 65"/>
              <p:cNvSpPr>
                <a:spLocks noChangeArrowheads="1"/>
              </p:cNvSpPr>
              <p:nvPr/>
            </p:nvSpPr>
            <p:spPr bwMode="auto">
              <a:xfrm>
                <a:off x="611560" y="2924944"/>
                <a:ext cx="1638590" cy="523220"/>
              </a:xfrm>
              <a:prstGeom prst="rect">
                <a:avLst/>
              </a:prstGeom>
              <a:noFill/>
              <a:ln w="9525">
                <a:noFill/>
                <a:miter lim="800000"/>
                <a:headEnd/>
                <a:tailEnd/>
              </a:ln>
            </p:spPr>
            <p:txBody>
              <a:bodyPr wrap="none">
                <a:spAutoFit/>
              </a:bodyPr>
              <a:lstStyle/>
              <a:p>
                <a:pPr algn="ctr"/>
                <a:r>
                  <a:rPr lang="ru-RU" sz="1400" b="1">
                    <a:solidFill>
                      <a:srgbClr val="003300"/>
                    </a:solidFill>
                  </a:rPr>
                  <a:t>Компьютерная</a:t>
                </a:r>
                <a:br>
                  <a:rPr lang="ru-RU" sz="1400" b="1">
                    <a:solidFill>
                      <a:srgbClr val="003300"/>
                    </a:solidFill>
                  </a:rPr>
                </a:br>
                <a:r>
                  <a:rPr lang="ru-RU" sz="1400" b="1">
                    <a:solidFill>
                      <a:srgbClr val="003300"/>
                    </a:solidFill>
                  </a:rPr>
                  <a:t>рентгенография</a:t>
                </a:r>
                <a:endParaRPr lang="en-US" sz="1400" b="1">
                  <a:solidFill>
                    <a:srgbClr val="003300"/>
                  </a:solidFill>
                </a:endParaRPr>
              </a:p>
            </p:txBody>
          </p:sp>
        </p:grpSp>
        <p:grpSp>
          <p:nvGrpSpPr>
            <p:cNvPr id="26650" name="Group 71"/>
            <p:cNvGrpSpPr>
              <a:grpSpLocks/>
            </p:cNvGrpSpPr>
            <p:nvPr/>
          </p:nvGrpSpPr>
          <p:grpSpPr bwMode="auto">
            <a:xfrm>
              <a:off x="1368152" y="980728"/>
              <a:ext cx="4360042" cy="1963961"/>
              <a:chOff x="2771800" y="1052736"/>
              <a:chExt cx="4360042" cy="1963961"/>
            </a:xfrm>
          </p:grpSpPr>
          <p:pic>
            <p:nvPicPr>
              <p:cNvPr id="26657" name="Picture 5" descr="Amulet"/>
              <p:cNvPicPr>
                <a:picLocks noChangeAspect="1" noChangeArrowheads="1"/>
              </p:cNvPicPr>
              <p:nvPr/>
            </p:nvPicPr>
            <p:blipFill>
              <a:blip r:embed="rId6" cstate="email"/>
              <a:srcRect/>
              <a:stretch>
                <a:fillRect/>
              </a:stretch>
            </p:blipFill>
            <p:spPr bwMode="auto">
              <a:xfrm>
                <a:off x="4807934" y="1052736"/>
                <a:ext cx="1356934" cy="1584176"/>
              </a:xfrm>
              <a:prstGeom prst="rect">
                <a:avLst/>
              </a:prstGeom>
              <a:noFill/>
              <a:ln w="9525">
                <a:noFill/>
                <a:miter lim="800000"/>
                <a:headEnd/>
                <a:tailEnd/>
              </a:ln>
            </p:spPr>
          </p:pic>
          <p:pic>
            <p:nvPicPr>
              <p:cNvPr id="26658" name="Picture 5" descr="acselerate_4"/>
              <p:cNvPicPr>
                <a:picLocks noChangeAspect="1" noChangeArrowheads="1"/>
              </p:cNvPicPr>
              <p:nvPr/>
            </p:nvPicPr>
            <p:blipFill>
              <a:blip r:embed="rId7" cstate="email"/>
              <a:srcRect/>
              <a:stretch>
                <a:fillRect/>
              </a:stretch>
            </p:blipFill>
            <p:spPr bwMode="auto">
              <a:xfrm>
                <a:off x="2771800" y="1052736"/>
                <a:ext cx="1964126" cy="1570016"/>
              </a:xfrm>
              <a:prstGeom prst="rect">
                <a:avLst/>
              </a:prstGeom>
              <a:noFill/>
              <a:ln w="9525">
                <a:noFill/>
                <a:miter lim="800000"/>
                <a:headEnd/>
                <a:tailEnd/>
              </a:ln>
            </p:spPr>
          </p:pic>
          <p:pic>
            <p:nvPicPr>
              <p:cNvPr id="62" name="Picture 61" descr="MONOLITH_裏面デザイン図ラベル無し"/>
              <p:cNvPicPr>
                <a:picLocks noChangeAspect="1" noChangeArrowheads="1"/>
              </p:cNvPicPr>
              <p:nvPr/>
            </p:nvPicPr>
            <p:blipFill>
              <a:blip r:embed="rId8" cstate="email">
                <a:clrChange>
                  <a:clrFrom>
                    <a:srgbClr val="FFFFFF"/>
                  </a:clrFrom>
                  <a:clrTo>
                    <a:srgbClr val="FFFFFF">
                      <a:alpha val="0"/>
                    </a:srgbClr>
                  </a:clrTo>
                </a:clrChange>
              </a:blip>
              <a:srcRect/>
              <a:stretch>
                <a:fillRect/>
              </a:stretch>
            </p:blipFill>
            <p:spPr bwMode="auto">
              <a:xfrm>
                <a:off x="6159734" y="1067422"/>
                <a:ext cx="972108" cy="1080120"/>
              </a:xfrm>
              <a:prstGeom prst="roundRect">
                <a:avLst>
                  <a:gd name="adj" fmla="val 8594"/>
                </a:avLst>
              </a:prstGeom>
              <a:solidFill>
                <a:srgbClr val="FFFFFF">
                  <a:shade val="85000"/>
                </a:srgbClr>
              </a:solidFill>
              <a:ln>
                <a:noFill/>
              </a:ln>
              <a:effectLst/>
            </p:spPr>
          </p:pic>
          <p:sp>
            <p:nvSpPr>
              <p:cNvPr id="26660" name="Rectangle 66"/>
              <p:cNvSpPr>
                <a:spLocks noChangeArrowheads="1"/>
              </p:cNvSpPr>
              <p:nvPr/>
            </p:nvSpPr>
            <p:spPr bwMode="auto">
              <a:xfrm>
                <a:off x="3635896" y="2708920"/>
                <a:ext cx="3024336" cy="307777"/>
              </a:xfrm>
              <a:prstGeom prst="rect">
                <a:avLst/>
              </a:prstGeom>
              <a:noFill/>
              <a:ln w="9525">
                <a:noFill/>
                <a:miter lim="800000"/>
                <a:headEnd/>
                <a:tailEnd/>
              </a:ln>
            </p:spPr>
            <p:txBody>
              <a:bodyPr>
                <a:spAutoFit/>
              </a:bodyPr>
              <a:lstStyle/>
              <a:p>
                <a:pPr algn="ctr"/>
                <a:r>
                  <a:rPr lang="ru-RU" sz="1400" b="1">
                    <a:solidFill>
                      <a:srgbClr val="003300"/>
                    </a:solidFill>
                  </a:rPr>
                  <a:t>Цифровая рентгенография</a:t>
                </a:r>
                <a:endParaRPr lang="en-US" sz="1400" b="1">
                  <a:solidFill>
                    <a:srgbClr val="003300"/>
                  </a:solidFill>
                </a:endParaRPr>
              </a:p>
            </p:txBody>
          </p:sp>
        </p:grpSp>
        <p:grpSp>
          <p:nvGrpSpPr>
            <p:cNvPr id="26651" name="Group 72"/>
            <p:cNvGrpSpPr>
              <a:grpSpLocks/>
            </p:cNvGrpSpPr>
            <p:nvPr/>
          </p:nvGrpSpPr>
          <p:grpSpPr bwMode="auto">
            <a:xfrm>
              <a:off x="5899078" y="1000175"/>
              <a:ext cx="1361655" cy="2159957"/>
              <a:chOff x="7518750" y="1144191"/>
              <a:chExt cx="1361655" cy="2159957"/>
            </a:xfrm>
          </p:grpSpPr>
          <p:pic>
            <p:nvPicPr>
              <p:cNvPr id="26655" name="Picture 6" descr="Drypix7000"/>
              <p:cNvPicPr>
                <a:picLocks noChangeAspect="1" noChangeArrowheads="1"/>
              </p:cNvPicPr>
              <p:nvPr/>
            </p:nvPicPr>
            <p:blipFill>
              <a:blip r:embed="rId9" cstate="email"/>
              <a:srcRect/>
              <a:stretch>
                <a:fillRect/>
              </a:stretch>
            </p:blipFill>
            <p:spPr bwMode="auto">
              <a:xfrm>
                <a:off x="7518750" y="1144191"/>
                <a:ext cx="1259926" cy="1656185"/>
              </a:xfrm>
              <a:prstGeom prst="rect">
                <a:avLst/>
              </a:prstGeom>
              <a:noFill/>
              <a:ln w="9525">
                <a:noFill/>
                <a:miter lim="800000"/>
                <a:headEnd/>
                <a:tailEnd/>
              </a:ln>
            </p:spPr>
          </p:pic>
          <p:sp>
            <p:nvSpPr>
              <p:cNvPr id="26656" name="Rectangle 67"/>
              <p:cNvSpPr>
                <a:spLocks noChangeArrowheads="1"/>
              </p:cNvSpPr>
              <p:nvPr/>
            </p:nvSpPr>
            <p:spPr bwMode="auto">
              <a:xfrm>
                <a:off x="7524328" y="2780928"/>
                <a:ext cx="1356077" cy="523220"/>
              </a:xfrm>
              <a:prstGeom prst="rect">
                <a:avLst/>
              </a:prstGeom>
              <a:noFill/>
              <a:ln w="9525">
                <a:noFill/>
                <a:miter lim="800000"/>
                <a:headEnd/>
                <a:tailEnd/>
              </a:ln>
            </p:spPr>
            <p:txBody>
              <a:bodyPr wrap="none">
                <a:spAutoFit/>
              </a:bodyPr>
              <a:lstStyle/>
              <a:p>
                <a:pPr algn="ctr"/>
                <a:r>
                  <a:rPr lang="ru-RU" sz="1400" b="1">
                    <a:solidFill>
                      <a:srgbClr val="003300"/>
                    </a:solidFill>
                  </a:rPr>
                  <a:t>Камеры</a:t>
                </a:r>
                <a:br>
                  <a:rPr lang="ru-RU" sz="1400" b="1">
                    <a:solidFill>
                      <a:srgbClr val="003300"/>
                    </a:solidFill>
                  </a:rPr>
                </a:br>
                <a:r>
                  <a:rPr lang="ru-RU" sz="1400" b="1">
                    <a:solidFill>
                      <a:srgbClr val="003300"/>
                    </a:solidFill>
                  </a:rPr>
                  <a:t>сухой печати</a:t>
                </a:r>
                <a:endParaRPr lang="en-US" sz="1400" b="1">
                  <a:solidFill>
                    <a:srgbClr val="003300"/>
                  </a:solidFill>
                </a:endParaRPr>
              </a:p>
            </p:txBody>
          </p:sp>
        </p:grpSp>
        <p:grpSp>
          <p:nvGrpSpPr>
            <p:cNvPr id="26652" name="Group 73"/>
            <p:cNvGrpSpPr>
              <a:grpSpLocks/>
            </p:cNvGrpSpPr>
            <p:nvPr/>
          </p:nvGrpSpPr>
          <p:grpSpPr bwMode="auto">
            <a:xfrm>
              <a:off x="7236296" y="980728"/>
              <a:ext cx="1620181" cy="1603340"/>
              <a:chOff x="7236296" y="3429000"/>
              <a:chExt cx="1620181" cy="1603340"/>
            </a:xfrm>
          </p:grpSpPr>
          <p:pic>
            <p:nvPicPr>
              <p:cNvPr id="59" name="Picture 58" descr="scopehandle.jpg"/>
              <p:cNvPicPr>
                <a:picLocks noChangeAspect="1"/>
              </p:cNvPicPr>
              <p:nvPr/>
            </p:nvPicPr>
            <p:blipFill>
              <a:blip r:embed="rId10" cstate="email"/>
              <a:stretch>
                <a:fillRect/>
              </a:stretch>
            </p:blipFill>
            <p:spPr>
              <a:xfrm>
                <a:off x="7236296" y="3429000"/>
                <a:ext cx="1620181" cy="1080120"/>
              </a:xfrm>
              <a:prstGeom prst="round2DiagRect">
                <a:avLst>
                  <a:gd name="adj1" fmla="val 7191"/>
                  <a:gd name="adj2" fmla="val 6948"/>
                </a:avLst>
              </a:prstGeom>
              <a:ln w="88900" cap="sq">
                <a:noFill/>
                <a:miter lim="800000"/>
              </a:ln>
              <a:effectLst>
                <a:outerShdw blurRad="50800" dist="38100" dir="2700000">
                  <a:schemeClr val="bg1">
                    <a:alpha val="43000"/>
                  </a:schemeClr>
                </a:outerShdw>
              </a:effectLst>
            </p:spPr>
          </p:pic>
          <p:sp>
            <p:nvSpPr>
              <p:cNvPr id="26654" name="Rectangle 69"/>
              <p:cNvSpPr>
                <a:spLocks noChangeArrowheads="1"/>
              </p:cNvSpPr>
              <p:nvPr/>
            </p:nvSpPr>
            <p:spPr bwMode="auto">
              <a:xfrm>
                <a:off x="7380312" y="4509120"/>
                <a:ext cx="1233094" cy="523220"/>
              </a:xfrm>
              <a:prstGeom prst="rect">
                <a:avLst/>
              </a:prstGeom>
              <a:noFill/>
              <a:ln w="9525">
                <a:noFill/>
                <a:miter lim="800000"/>
                <a:headEnd/>
                <a:tailEnd/>
              </a:ln>
            </p:spPr>
            <p:txBody>
              <a:bodyPr wrap="none">
                <a:spAutoFit/>
              </a:bodyPr>
              <a:lstStyle/>
              <a:p>
                <a:pPr algn="ctr"/>
                <a:r>
                  <a:rPr lang="ru-RU" sz="1400" b="1">
                    <a:solidFill>
                      <a:srgbClr val="003300"/>
                    </a:solidFill>
                  </a:rPr>
                  <a:t>Цифровая</a:t>
                </a:r>
                <a:br>
                  <a:rPr lang="ru-RU" sz="1400" b="1">
                    <a:solidFill>
                      <a:srgbClr val="003300"/>
                    </a:solidFill>
                  </a:rPr>
                </a:br>
                <a:r>
                  <a:rPr lang="ru-RU" sz="1400" b="1">
                    <a:solidFill>
                      <a:srgbClr val="003300"/>
                    </a:solidFill>
                  </a:rPr>
                  <a:t>эндоскопия</a:t>
                </a:r>
                <a:endParaRPr lang="en-US" sz="1400" b="1">
                  <a:solidFill>
                    <a:srgbClr val="003300"/>
                  </a:solidFill>
                </a:endParaRPr>
              </a:p>
            </p:txBody>
          </p:sp>
        </p:grpSp>
      </p:grpSp>
      <p:grpSp>
        <p:nvGrpSpPr>
          <p:cNvPr id="26629" name="Group 85"/>
          <p:cNvGrpSpPr>
            <a:grpSpLocks/>
          </p:cNvGrpSpPr>
          <p:nvPr/>
        </p:nvGrpSpPr>
        <p:grpSpPr bwMode="auto">
          <a:xfrm>
            <a:off x="3736975" y="3959225"/>
            <a:ext cx="5329238" cy="2519363"/>
            <a:chOff x="3635896" y="4149080"/>
            <a:chExt cx="5328592" cy="2520280"/>
          </a:xfrm>
        </p:grpSpPr>
        <p:sp>
          <p:nvSpPr>
            <p:cNvPr id="80" name="Rounded Rectangle 79"/>
            <p:cNvSpPr/>
            <p:nvPr/>
          </p:nvSpPr>
          <p:spPr>
            <a:xfrm>
              <a:off x="3635896" y="4149080"/>
              <a:ext cx="5328592" cy="252028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grpSp>
          <p:nvGrpSpPr>
            <p:cNvPr id="26633" name="Group 76"/>
            <p:cNvGrpSpPr>
              <a:grpSpLocks/>
            </p:cNvGrpSpPr>
            <p:nvPr/>
          </p:nvGrpSpPr>
          <p:grpSpPr bwMode="auto">
            <a:xfrm>
              <a:off x="3779912" y="4149080"/>
              <a:ext cx="5062862" cy="2396009"/>
              <a:chOff x="539552" y="3933056"/>
              <a:chExt cx="5062862" cy="2396009"/>
            </a:xfrm>
          </p:grpSpPr>
          <p:grpSp>
            <p:nvGrpSpPr>
              <p:cNvPr id="26634" name="Group 74"/>
              <p:cNvGrpSpPr>
                <a:grpSpLocks/>
              </p:cNvGrpSpPr>
              <p:nvPr/>
            </p:nvGrpSpPr>
            <p:grpSpPr bwMode="auto">
              <a:xfrm>
                <a:off x="539552" y="3933056"/>
                <a:ext cx="5003486" cy="2060849"/>
                <a:chOff x="1474755" y="4365104"/>
                <a:chExt cx="5003486" cy="2060849"/>
              </a:xfrm>
            </p:grpSpPr>
            <p:grpSp>
              <p:nvGrpSpPr>
                <p:cNvPr id="26636" name="Group 95"/>
                <p:cNvGrpSpPr>
                  <a:grpSpLocks/>
                </p:cNvGrpSpPr>
                <p:nvPr/>
              </p:nvGrpSpPr>
              <p:grpSpPr bwMode="auto">
                <a:xfrm>
                  <a:off x="1474755" y="5013176"/>
                  <a:ext cx="1440610" cy="1412777"/>
                  <a:chOff x="5867200" y="1259300"/>
                  <a:chExt cx="1441061" cy="1411875"/>
                </a:xfrm>
              </p:grpSpPr>
              <p:pic>
                <p:nvPicPr>
                  <p:cNvPr id="26646" name="Рисунок 1073" descr="Synapse3D.jpg"/>
                  <p:cNvPicPr>
                    <a:picLocks noChangeAspect="1"/>
                  </p:cNvPicPr>
                  <p:nvPr/>
                </p:nvPicPr>
                <p:blipFill>
                  <a:blip r:embed="rId11" cstate="email"/>
                  <a:srcRect/>
                  <a:stretch>
                    <a:fillRect/>
                  </a:stretch>
                </p:blipFill>
                <p:spPr bwMode="auto">
                  <a:xfrm>
                    <a:off x="5867200" y="1547149"/>
                    <a:ext cx="1441061" cy="1124026"/>
                  </a:xfrm>
                  <a:prstGeom prst="rect">
                    <a:avLst/>
                  </a:prstGeom>
                  <a:noFill/>
                  <a:ln w="9525">
                    <a:noFill/>
                    <a:miter lim="800000"/>
                    <a:headEnd/>
                    <a:tailEnd/>
                  </a:ln>
                </p:spPr>
              </p:pic>
              <p:sp>
                <p:nvSpPr>
                  <p:cNvPr id="26647" name="Rectangle 89"/>
                  <p:cNvSpPr>
                    <a:spLocks noChangeArrowheads="1"/>
                  </p:cNvSpPr>
                  <p:nvPr/>
                </p:nvSpPr>
                <p:spPr bwMode="auto">
                  <a:xfrm>
                    <a:off x="6012162" y="1259300"/>
                    <a:ext cx="1199742" cy="307580"/>
                  </a:xfrm>
                  <a:prstGeom prst="rect">
                    <a:avLst/>
                  </a:prstGeom>
                  <a:noFill/>
                  <a:ln w="9525">
                    <a:noFill/>
                    <a:miter lim="800000"/>
                    <a:headEnd/>
                    <a:tailEnd/>
                  </a:ln>
                </p:spPr>
                <p:txBody>
                  <a:bodyPr wrap="none">
                    <a:spAutoFit/>
                  </a:bodyPr>
                  <a:lstStyle/>
                  <a:p>
                    <a:r>
                      <a:rPr lang="en-US" sz="1400" b="1">
                        <a:solidFill>
                          <a:srgbClr val="003300"/>
                        </a:solidFill>
                      </a:rPr>
                      <a:t>Synapse 3D</a:t>
                    </a:r>
                  </a:p>
                </p:txBody>
              </p:sp>
            </p:grpSp>
            <p:grpSp>
              <p:nvGrpSpPr>
                <p:cNvPr id="26637" name="Group 96"/>
                <p:cNvGrpSpPr>
                  <a:grpSpLocks/>
                </p:cNvGrpSpPr>
                <p:nvPr/>
              </p:nvGrpSpPr>
              <p:grpSpPr bwMode="auto">
                <a:xfrm>
                  <a:off x="2843808" y="4725144"/>
                  <a:ext cx="1359668" cy="1700808"/>
                  <a:chOff x="7578833" y="2179871"/>
                  <a:chExt cx="1359088" cy="1700320"/>
                </a:xfrm>
              </p:grpSpPr>
              <p:pic>
                <p:nvPicPr>
                  <p:cNvPr id="26644" name="Picture 2"/>
                  <p:cNvPicPr>
                    <a:picLocks noChangeAspect="1" noChangeArrowheads="1"/>
                  </p:cNvPicPr>
                  <p:nvPr/>
                </p:nvPicPr>
                <p:blipFill>
                  <a:blip r:embed="rId12" cstate="email"/>
                  <a:srcRect/>
                  <a:stretch>
                    <a:fillRect/>
                  </a:stretch>
                </p:blipFill>
                <p:spPr bwMode="auto">
                  <a:xfrm>
                    <a:off x="7668344" y="2492896"/>
                    <a:ext cx="1224136" cy="1387295"/>
                  </a:xfrm>
                  <a:prstGeom prst="rect">
                    <a:avLst/>
                  </a:prstGeom>
                  <a:noFill/>
                  <a:ln w="9525">
                    <a:noFill/>
                    <a:miter lim="800000"/>
                    <a:headEnd/>
                    <a:tailEnd/>
                  </a:ln>
                </p:spPr>
              </p:pic>
              <p:sp>
                <p:nvSpPr>
                  <p:cNvPr id="26645" name="Rectangle 90"/>
                  <p:cNvSpPr>
                    <a:spLocks noChangeArrowheads="1"/>
                  </p:cNvSpPr>
                  <p:nvPr/>
                </p:nvSpPr>
                <p:spPr bwMode="auto">
                  <a:xfrm>
                    <a:off x="7578833" y="2179871"/>
                    <a:ext cx="1359088" cy="307689"/>
                  </a:xfrm>
                  <a:prstGeom prst="rect">
                    <a:avLst/>
                  </a:prstGeom>
                  <a:noFill/>
                  <a:ln w="9525">
                    <a:noFill/>
                    <a:miter lim="800000"/>
                    <a:headEnd/>
                    <a:tailEnd/>
                  </a:ln>
                </p:spPr>
                <p:txBody>
                  <a:bodyPr wrap="none">
                    <a:spAutoFit/>
                  </a:bodyPr>
                  <a:lstStyle/>
                  <a:p>
                    <a:pPr eaLnBrk="0" hangingPunct="0"/>
                    <a:r>
                      <a:rPr lang="en-US" sz="1400" b="1">
                        <a:solidFill>
                          <a:srgbClr val="003300"/>
                        </a:solidFill>
                      </a:rPr>
                      <a:t>Axon Mammo</a:t>
                    </a:r>
                  </a:p>
                </p:txBody>
              </p:sp>
            </p:grpSp>
            <p:grpSp>
              <p:nvGrpSpPr>
                <p:cNvPr id="26638" name="Group 97"/>
                <p:cNvGrpSpPr>
                  <a:grpSpLocks/>
                </p:cNvGrpSpPr>
                <p:nvPr/>
              </p:nvGrpSpPr>
              <p:grpSpPr bwMode="auto">
                <a:xfrm>
                  <a:off x="4139952" y="5085184"/>
                  <a:ext cx="1447776" cy="1340768"/>
                  <a:chOff x="6012160" y="3312635"/>
                  <a:chExt cx="1447545" cy="1340501"/>
                </a:xfrm>
              </p:grpSpPr>
              <p:pic>
                <p:nvPicPr>
                  <p:cNvPr id="26642" name="Picture 2" descr="ax_ma_full_screens_magni_cad"/>
                  <p:cNvPicPr>
                    <a:picLocks noChangeAspect="1" noChangeArrowheads="1"/>
                  </p:cNvPicPr>
                  <p:nvPr/>
                </p:nvPicPr>
                <p:blipFill>
                  <a:blip r:embed="rId13" cstate="email"/>
                  <a:srcRect/>
                  <a:stretch>
                    <a:fillRect/>
                  </a:stretch>
                </p:blipFill>
                <p:spPr bwMode="auto">
                  <a:xfrm>
                    <a:off x="6012160" y="3645024"/>
                    <a:ext cx="1447545" cy="1008112"/>
                  </a:xfrm>
                  <a:prstGeom prst="rect">
                    <a:avLst/>
                  </a:prstGeom>
                  <a:noFill/>
                  <a:ln w="9525">
                    <a:noFill/>
                    <a:miter lim="800000"/>
                    <a:headEnd/>
                    <a:tailEnd/>
                  </a:ln>
                </p:spPr>
              </p:pic>
              <p:sp>
                <p:nvSpPr>
                  <p:cNvPr id="26643" name="Rectangle 91"/>
                  <p:cNvSpPr>
                    <a:spLocks noChangeArrowheads="1"/>
                  </p:cNvSpPr>
                  <p:nvPr/>
                </p:nvSpPr>
                <p:spPr bwMode="auto">
                  <a:xfrm>
                    <a:off x="6084145" y="3312635"/>
                    <a:ext cx="1269696" cy="307716"/>
                  </a:xfrm>
                  <a:prstGeom prst="rect">
                    <a:avLst/>
                  </a:prstGeom>
                  <a:noFill/>
                  <a:ln w="9525">
                    <a:noFill/>
                    <a:miter lim="800000"/>
                    <a:headEnd/>
                    <a:tailEnd/>
                  </a:ln>
                </p:spPr>
                <p:txBody>
                  <a:bodyPr wrap="none">
                    <a:spAutoFit/>
                  </a:bodyPr>
                  <a:lstStyle/>
                  <a:p>
                    <a:pPr eaLnBrk="0" hangingPunct="0"/>
                    <a:r>
                      <a:rPr lang="de-DE" sz="1400" b="1">
                        <a:solidFill>
                          <a:srgbClr val="003300"/>
                        </a:solidFill>
                      </a:rPr>
                      <a:t>Fujifilm</a:t>
                    </a:r>
                    <a:r>
                      <a:rPr lang="ru-RU" sz="1400" b="1">
                        <a:solidFill>
                          <a:srgbClr val="003300"/>
                        </a:solidFill>
                      </a:rPr>
                      <a:t>-</a:t>
                    </a:r>
                    <a:r>
                      <a:rPr lang="de-DE" sz="1400" b="1">
                        <a:solidFill>
                          <a:srgbClr val="003300"/>
                        </a:solidFill>
                      </a:rPr>
                      <a:t>CAD</a:t>
                    </a:r>
                  </a:p>
                </p:txBody>
              </p:sp>
            </p:grpSp>
            <p:grpSp>
              <p:nvGrpSpPr>
                <p:cNvPr id="26639" name="Group 98"/>
                <p:cNvGrpSpPr>
                  <a:grpSpLocks/>
                </p:cNvGrpSpPr>
                <p:nvPr/>
              </p:nvGrpSpPr>
              <p:grpSpPr bwMode="auto">
                <a:xfrm>
                  <a:off x="5508104" y="4365104"/>
                  <a:ext cx="970137" cy="2060848"/>
                  <a:chOff x="7524371" y="3312432"/>
                  <a:chExt cx="970777" cy="2061012"/>
                </a:xfrm>
              </p:grpSpPr>
              <p:pic>
                <p:nvPicPr>
                  <p:cNvPr id="26640" name="Picture 6"/>
                  <p:cNvPicPr>
                    <a:picLocks noChangeAspect="1" noChangeArrowheads="1"/>
                  </p:cNvPicPr>
                  <p:nvPr/>
                </p:nvPicPr>
                <p:blipFill>
                  <a:blip r:embed="rId14" cstate="email"/>
                  <a:srcRect/>
                  <a:stretch>
                    <a:fillRect/>
                  </a:stretch>
                </p:blipFill>
                <p:spPr bwMode="auto">
                  <a:xfrm>
                    <a:off x="7596433" y="3789091"/>
                    <a:ext cx="897637" cy="1584353"/>
                  </a:xfrm>
                  <a:prstGeom prst="rect">
                    <a:avLst/>
                  </a:prstGeom>
                  <a:noFill/>
                  <a:ln w="9525">
                    <a:noFill/>
                    <a:miter lim="800000"/>
                    <a:headEnd/>
                    <a:tailEnd/>
                  </a:ln>
                </p:spPr>
              </p:pic>
              <p:sp>
                <p:nvSpPr>
                  <p:cNvPr id="26641" name="Rectangle 92"/>
                  <p:cNvSpPr>
                    <a:spLocks noChangeArrowheads="1"/>
                  </p:cNvSpPr>
                  <p:nvPr/>
                </p:nvSpPr>
                <p:spPr bwMode="auto">
                  <a:xfrm>
                    <a:off x="7524371" y="3312432"/>
                    <a:ext cx="970777" cy="523262"/>
                  </a:xfrm>
                  <a:prstGeom prst="rect">
                    <a:avLst/>
                  </a:prstGeom>
                  <a:noFill/>
                  <a:ln w="9525">
                    <a:noFill/>
                    <a:miter lim="800000"/>
                    <a:headEnd/>
                    <a:tailEnd/>
                  </a:ln>
                </p:spPr>
                <p:txBody>
                  <a:bodyPr wrap="none">
                    <a:spAutoFit/>
                  </a:bodyPr>
                  <a:lstStyle/>
                  <a:p>
                    <a:pPr algn="ctr" eaLnBrk="0" hangingPunct="0"/>
                    <a:r>
                      <a:rPr lang="en-US" sz="1400" b="1">
                        <a:solidFill>
                          <a:srgbClr val="003300"/>
                        </a:solidFill>
                      </a:rPr>
                      <a:t>Synapse </a:t>
                    </a:r>
                  </a:p>
                  <a:p>
                    <a:pPr algn="ctr" eaLnBrk="0" hangingPunct="0"/>
                    <a:r>
                      <a:rPr lang="en-US" sz="1400" b="1">
                        <a:solidFill>
                          <a:srgbClr val="003300"/>
                        </a:solidFill>
                      </a:rPr>
                      <a:t>Mobility</a:t>
                    </a:r>
                    <a:endParaRPr lang="de-DE" sz="1400" b="1">
                      <a:solidFill>
                        <a:srgbClr val="003300"/>
                      </a:solidFill>
                    </a:endParaRPr>
                  </a:p>
                </p:txBody>
              </p:sp>
            </p:grpSp>
          </p:grpSp>
          <p:sp>
            <p:nvSpPr>
              <p:cNvPr id="26635" name="Rectangle 75"/>
              <p:cNvSpPr>
                <a:spLocks noChangeArrowheads="1"/>
              </p:cNvSpPr>
              <p:nvPr/>
            </p:nvSpPr>
            <p:spPr bwMode="auto">
              <a:xfrm>
                <a:off x="611560" y="6021288"/>
                <a:ext cx="4990854" cy="307777"/>
              </a:xfrm>
              <a:prstGeom prst="rect">
                <a:avLst/>
              </a:prstGeom>
              <a:noFill/>
              <a:ln w="9525">
                <a:noFill/>
                <a:miter lim="800000"/>
                <a:headEnd/>
                <a:tailEnd/>
              </a:ln>
            </p:spPr>
            <p:txBody>
              <a:bodyPr wrap="none">
                <a:spAutoFit/>
              </a:bodyPr>
              <a:lstStyle/>
              <a:p>
                <a:pPr algn="ctr"/>
                <a:r>
                  <a:rPr lang="ru-RU" sz="1400" b="1">
                    <a:solidFill>
                      <a:srgbClr val="003300"/>
                    </a:solidFill>
                  </a:rPr>
                  <a:t>Программные решения для цифровой рентгенологии</a:t>
                </a:r>
                <a:endParaRPr lang="en-US" sz="1400" b="1">
                  <a:solidFill>
                    <a:srgbClr val="003300"/>
                  </a:solidFill>
                </a:endParaRPr>
              </a:p>
            </p:txBody>
          </p:sp>
        </p:grpSp>
      </p:grpSp>
      <p:sp>
        <p:nvSpPr>
          <p:cNvPr id="83" name="Striped Right Arrow 82"/>
          <p:cNvSpPr/>
          <p:nvPr/>
        </p:nvSpPr>
        <p:spPr>
          <a:xfrm rot="8311438">
            <a:off x="2470150" y="3735388"/>
            <a:ext cx="863600" cy="719137"/>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84" name="Striped Right Arrow 83"/>
          <p:cNvSpPr/>
          <p:nvPr/>
        </p:nvSpPr>
        <p:spPr>
          <a:xfrm rot="10800000">
            <a:off x="2868613" y="4941888"/>
            <a:ext cx="792162" cy="719137"/>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
          <p:cNvPicPr>
            <a:picLocks noChangeAspect="1" noChangeArrowheads="1"/>
          </p:cNvPicPr>
          <p:nvPr/>
        </p:nvPicPr>
        <p:blipFill>
          <a:blip r:embed="rId3" cstate="email"/>
          <a:srcRect/>
          <a:stretch>
            <a:fillRect/>
          </a:stretch>
        </p:blipFill>
        <p:spPr bwMode="auto">
          <a:xfrm>
            <a:off x="0" y="981075"/>
            <a:ext cx="9150350" cy="5472113"/>
          </a:xfrm>
          <a:prstGeom prst="rect">
            <a:avLst/>
          </a:prstGeom>
          <a:noFill/>
          <a:ln w="9525">
            <a:noFill/>
            <a:miter lim="800000"/>
            <a:headEnd/>
            <a:tailEnd/>
          </a:ln>
        </p:spPr>
      </p:pic>
      <p:sp>
        <p:nvSpPr>
          <p:cNvPr id="13" name="Rectangle 12"/>
          <p:cNvSpPr/>
          <p:nvPr/>
        </p:nvSpPr>
        <p:spPr>
          <a:xfrm>
            <a:off x="251520" y="1052736"/>
            <a:ext cx="8000909" cy="646331"/>
          </a:xfrm>
          <a:prstGeom prst="rect">
            <a:avLst/>
          </a:prstGeom>
          <a:solidFill>
            <a:srgbClr val="AADBF4"/>
          </a:solidFill>
          <a:ln>
            <a:noFill/>
          </a:ln>
          <a:scene3d>
            <a:camera prst="orthographicFront"/>
            <a:lightRig rig="threePt" dir="t"/>
          </a:scene3d>
          <a:sp3d extrusionH="76200" contourW="12700">
            <a:bevelT w="88900" h="158750"/>
            <a:extrusionClr>
              <a:srgbClr val="AADBF4"/>
            </a:extrusionClr>
            <a:contourClr>
              <a:schemeClr val="bg1"/>
            </a:contourClr>
          </a:sp3d>
        </p:spPr>
        <p:txBody>
          <a:bodyPr wrap="none">
            <a:spAutoFit/>
          </a:bodyPr>
          <a:lstStyle/>
          <a:p>
            <a:pPr algn="ctr" fontAlgn="auto">
              <a:spcBef>
                <a:spcPts val="0"/>
              </a:spcBef>
              <a:spcAft>
                <a:spcPts val="0"/>
              </a:spcAft>
              <a:defRPr/>
            </a:pPr>
            <a:r>
              <a:rPr lang="ru-RU" sz="3600" b="1" dirty="0">
                <a:ln w="12700">
                  <a:solidFill>
                    <a:schemeClr val="tx1">
                      <a:lumMod val="85000"/>
                      <a:lumOff val="15000"/>
                    </a:schemeClr>
                  </a:solidFill>
                  <a:prstDash val="solid"/>
                </a:ln>
                <a:solidFill>
                  <a:schemeClr val="bg1"/>
                </a:solidFill>
                <a:effectLst>
                  <a:outerShdw blurRad="41275" dist="20320" dir="1800000" algn="tl" rotWithShape="0">
                    <a:srgbClr val="000000">
                      <a:alpha val="40000"/>
                    </a:srgbClr>
                  </a:outerShdw>
                  <a:reflection blurRad="6350" stA="60000" endA="900" endPos="58000" dir="5400000" sy="-100000" algn="bl" rotWithShape="0"/>
                </a:effectLst>
                <a:latin typeface="Verdana" pitchFamily="34" charset="0"/>
                <a:cs typeface="Arial" charset="0"/>
              </a:rPr>
              <a:t>Инсталляции </a:t>
            </a:r>
            <a:r>
              <a:rPr lang="en-US" sz="3600" b="1" dirty="0">
                <a:ln w="12700">
                  <a:solidFill>
                    <a:schemeClr val="tx1">
                      <a:lumMod val="85000"/>
                      <a:lumOff val="15000"/>
                    </a:schemeClr>
                  </a:solidFill>
                  <a:prstDash val="solid"/>
                </a:ln>
                <a:solidFill>
                  <a:schemeClr val="bg1"/>
                </a:solidFill>
                <a:effectLst>
                  <a:outerShdw blurRad="41275" dist="20320" dir="1800000" algn="tl" rotWithShape="0">
                    <a:srgbClr val="000000">
                      <a:alpha val="40000"/>
                    </a:srgbClr>
                  </a:outerShdw>
                  <a:reflection blurRad="6350" stA="60000" endA="900" endPos="58000" dir="5400000" sy="-100000" algn="bl" rotWithShape="0"/>
                </a:effectLst>
                <a:latin typeface="Verdana" pitchFamily="34" charset="0"/>
                <a:cs typeface="Arial" charset="0"/>
              </a:rPr>
              <a:t>Synapse </a:t>
            </a:r>
            <a:r>
              <a:rPr lang="ru-RU" sz="3600" b="1" dirty="0">
                <a:ln w="12700">
                  <a:solidFill>
                    <a:schemeClr val="tx1">
                      <a:lumMod val="85000"/>
                      <a:lumOff val="15000"/>
                    </a:schemeClr>
                  </a:solidFill>
                  <a:prstDash val="solid"/>
                </a:ln>
                <a:solidFill>
                  <a:schemeClr val="bg1"/>
                </a:solidFill>
                <a:effectLst>
                  <a:outerShdw blurRad="41275" dist="20320" dir="1800000" algn="tl" rotWithShape="0">
                    <a:srgbClr val="000000">
                      <a:alpha val="40000"/>
                    </a:srgbClr>
                  </a:outerShdw>
                  <a:reflection blurRad="6350" stA="60000" endA="900" endPos="58000" dir="5400000" sy="-100000" algn="bl" rotWithShape="0"/>
                </a:effectLst>
                <a:latin typeface="Verdana" pitchFamily="34" charset="0"/>
                <a:cs typeface="Arial" charset="0"/>
              </a:rPr>
              <a:t>в мире</a:t>
            </a:r>
            <a:endParaRPr lang="en-US" sz="3600" b="1" dirty="0">
              <a:ln w="12700">
                <a:solidFill>
                  <a:schemeClr val="tx1">
                    <a:lumMod val="85000"/>
                    <a:lumOff val="15000"/>
                  </a:schemeClr>
                </a:solidFill>
                <a:prstDash val="solid"/>
              </a:ln>
              <a:solidFill>
                <a:schemeClr val="bg1"/>
              </a:solidFill>
              <a:effectLst>
                <a:outerShdw blurRad="41275" dist="20320" dir="1800000" algn="tl" rotWithShape="0">
                  <a:srgbClr val="000000">
                    <a:alpha val="40000"/>
                  </a:srgbClr>
                </a:outerShdw>
                <a:reflection blurRad="6350" stA="60000" endA="900" endPos="58000" dir="5400000" sy="-100000" algn="bl" rotWithShape="0"/>
              </a:effectLst>
              <a:latin typeface="Verdana" pitchFamily="34" charset="0"/>
              <a:cs typeface="Arial" charset="0"/>
            </a:endParaRPr>
          </a:p>
        </p:txBody>
      </p:sp>
      <p:sp>
        <p:nvSpPr>
          <p:cNvPr id="27652" name="Rectangle 14"/>
          <p:cNvSpPr>
            <a:spLocks noChangeArrowheads="1"/>
          </p:cNvSpPr>
          <p:nvPr/>
        </p:nvSpPr>
        <p:spPr bwMode="auto">
          <a:xfrm>
            <a:off x="287338" y="334963"/>
            <a:ext cx="9253537" cy="400050"/>
          </a:xfrm>
          <a:prstGeom prst="rect">
            <a:avLst/>
          </a:prstGeom>
          <a:noFill/>
          <a:ln w="9525">
            <a:noFill/>
            <a:miter lim="800000"/>
            <a:headEnd/>
            <a:tailEnd/>
          </a:ln>
        </p:spPr>
        <p:txBody>
          <a:bodyPr>
            <a:spAutoFit/>
          </a:bodyPr>
          <a:lstStyle/>
          <a:p>
            <a:r>
              <a:rPr lang="ru-RU" sz="2000" b="1"/>
              <a:t>Инсталляции </a:t>
            </a:r>
            <a:r>
              <a:rPr lang="en-US" sz="2000" b="1"/>
              <a:t>PACS</a:t>
            </a:r>
            <a:r>
              <a:rPr lang="ru-RU" sz="2000" b="1"/>
              <a:t> </a:t>
            </a:r>
            <a:r>
              <a:rPr lang="en-US" sz="2000" b="1"/>
              <a:t>Synapse </a:t>
            </a:r>
            <a:r>
              <a:rPr lang="ru-RU" sz="2000" b="1"/>
              <a:t>в мире</a:t>
            </a:r>
            <a:endParaRPr lang="it-IT" sz="2000" b="1"/>
          </a:p>
        </p:txBody>
      </p:sp>
      <p:sp>
        <p:nvSpPr>
          <p:cNvPr id="5" name="Rectangle 4"/>
          <p:cNvSpPr/>
          <p:nvPr/>
        </p:nvSpPr>
        <p:spPr>
          <a:xfrm>
            <a:off x="468313" y="5949950"/>
            <a:ext cx="7991475" cy="400050"/>
          </a:xfrm>
          <a:prstGeom prst="rect">
            <a:avLst/>
          </a:prstGeom>
          <a:solidFill>
            <a:schemeClr val="accent3"/>
          </a:solidFill>
        </p:spPr>
        <p:txBody>
          <a:bodyPr>
            <a:spAutoFit/>
          </a:bodyPr>
          <a:lstStyle/>
          <a:p>
            <a:pPr>
              <a:defRPr/>
            </a:pPr>
            <a:r>
              <a:rPr lang="ru-RU" sz="2000" b="1"/>
              <a:t>Свыше 3100 инсталляций </a:t>
            </a:r>
            <a:r>
              <a:rPr lang="en-US" sz="2000" b="1"/>
              <a:t>PACS</a:t>
            </a:r>
            <a:r>
              <a:rPr lang="ru-RU" sz="2000" b="1"/>
              <a:t> </a:t>
            </a:r>
            <a:r>
              <a:rPr lang="en-US" sz="2000" b="1"/>
              <a:t>Synapse</a:t>
            </a:r>
            <a:r>
              <a:rPr lang="ru-RU" sz="2000" b="1"/>
              <a:t> (данные 2012 г.)</a:t>
            </a:r>
            <a:endParaRPr lang="it-IT" sz="2000" b="1"/>
          </a:p>
        </p:txBody>
      </p:sp>
      <p:sp>
        <p:nvSpPr>
          <p:cNvPr id="7" name="Rectangle 6"/>
          <p:cNvSpPr/>
          <p:nvPr/>
        </p:nvSpPr>
        <p:spPr>
          <a:xfrm>
            <a:off x="5580063" y="4365625"/>
            <a:ext cx="863600" cy="307975"/>
          </a:xfrm>
          <a:prstGeom prst="rect">
            <a:avLst/>
          </a:prstGeom>
          <a:solidFill>
            <a:schemeClr val="accent3"/>
          </a:solidFill>
        </p:spPr>
        <p:txBody>
          <a:bodyPr>
            <a:spAutoFit/>
          </a:bodyPr>
          <a:lstStyle/>
          <a:p>
            <a:pPr>
              <a:defRPr/>
            </a:pPr>
            <a:r>
              <a:rPr lang="ru-RU" sz="1400" b="1"/>
              <a:t>Другие</a:t>
            </a:r>
            <a:endParaRPr lang="it-IT" sz="1400" b="1"/>
          </a:p>
        </p:txBody>
      </p:sp>
      <p:sp>
        <p:nvSpPr>
          <p:cNvPr id="8" name="Rectangle 7"/>
          <p:cNvSpPr/>
          <p:nvPr/>
        </p:nvSpPr>
        <p:spPr>
          <a:xfrm>
            <a:off x="5292725" y="4724400"/>
            <a:ext cx="2447925" cy="831850"/>
          </a:xfrm>
          <a:prstGeom prst="rect">
            <a:avLst/>
          </a:prstGeom>
          <a:solidFill>
            <a:schemeClr val="accent3"/>
          </a:solidFill>
        </p:spPr>
        <p:txBody>
          <a:bodyPr>
            <a:spAutoFit/>
          </a:bodyPr>
          <a:lstStyle/>
          <a:p>
            <a:pPr>
              <a:defRPr/>
            </a:pPr>
            <a:r>
              <a:rPr lang="ru-RU" sz="1600" b="1"/>
              <a:t>Бразилия, Чили, Канада,    Австралия…</a:t>
            </a:r>
            <a:endParaRPr lang="it-IT" sz="1600" b="1"/>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0825" y="1268413"/>
            <a:ext cx="8642350" cy="5040312"/>
          </a:xfrm>
        </p:spPr>
        <p:txBody>
          <a:bodyPr vert="horz" wrap="square" lIns="91440" tIns="45720" rIns="91440" bIns="45720" numCol="1" anchor="t" anchorCtr="0" compatLnSpc="1">
            <a:prstTxWarp prst="textNoShape">
              <a:avLst/>
            </a:prstTxWarp>
          </a:bodyPr>
          <a:lstStyle/>
          <a:p>
            <a:pPr algn="ctr">
              <a:buFontTx/>
              <a:buNone/>
              <a:defRPr/>
            </a:pPr>
            <a:endParaRPr lang="en-US" smtClean="0"/>
          </a:p>
          <a:p>
            <a:pPr algn="ctr">
              <a:buFontTx/>
              <a:buNone/>
              <a:defRPr/>
            </a:pPr>
            <a:endParaRPr lang="en-US" smtClean="0"/>
          </a:p>
          <a:p>
            <a:pPr algn="ctr">
              <a:buFontTx/>
              <a:buNone/>
              <a:defRPr/>
            </a:pPr>
            <a:endParaRPr lang="en-US" sz="2800" b="1" smtClean="0">
              <a:effectLst>
                <a:outerShdw blurRad="38100" dist="38100" dir="2700000" algn="tl">
                  <a:srgbClr val="C0C0C0"/>
                </a:outerShdw>
              </a:effectLst>
            </a:endParaRPr>
          </a:p>
          <a:p>
            <a:pPr algn="ctr">
              <a:buFontTx/>
              <a:buNone/>
              <a:defRPr/>
            </a:pPr>
            <a:r>
              <a:rPr lang="ru-RU" sz="4500" b="1" smtClean="0">
                <a:latin typeface="Arial" pitchFamily="34" charset="0"/>
              </a:rPr>
              <a:t>Спасибо</a:t>
            </a:r>
            <a:r>
              <a:rPr lang="en-US" sz="4500" b="1" smtClean="0">
                <a:latin typeface="Arial" pitchFamily="34" charset="0"/>
              </a:rPr>
              <a:t>!</a:t>
            </a:r>
            <a:endParaRPr lang="ru-RU" sz="4500" b="1" smtClean="0">
              <a:effectLst>
                <a:outerShdw blurRad="38100" dist="38100" dir="2700000" algn="tl">
                  <a:srgbClr val="C0C0C0"/>
                </a:outerShdw>
              </a:effectLst>
              <a:latin typeface="Arial" pitchFamily="34" charset="0"/>
            </a:endParaRPr>
          </a:p>
        </p:txBody>
      </p:sp>
      <p:pic>
        <p:nvPicPr>
          <p:cNvPr id="28675" name="Picture 2" descr="C:\Documents and Settings\kstavrinakis\Local Settings\Temporary Internet Files\Content.IE5\P11PWLVM\MM900336396[1].gif"/>
          <p:cNvPicPr>
            <a:picLocks noChangeAspect="1" noChangeArrowheads="1" noCrop="1"/>
          </p:cNvPicPr>
          <p:nvPr/>
        </p:nvPicPr>
        <p:blipFill>
          <a:blip r:embed="rId2" cstate="email"/>
          <a:srcRect/>
          <a:stretch>
            <a:fillRect/>
          </a:stretch>
        </p:blipFill>
        <p:spPr bwMode="auto">
          <a:xfrm>
            <a:off x="4211638" y="4437063"/>
            <a:ext cx="647700" cy="6477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idx="4294967295"/>
          </p:nvPr>
        </p:nvSpPr>
        <p:spPr bwMode="auto">
          <a:xfrm>
            <a:off x="304800" y="304800"/>
            <a:ext cx="8001000" cy="649288"/>
          </a:xfrm>
          <a:prstGeom prst="rect">
            <a:avLst/>
          </a:prstGeom>
          <a:noFill/>
          <a:ln>
            <a:miter lim="800000"/>
            <a:headEnd/>
            <a:tailEnd/>
          </a:ln>
        </p:spPr>
        <p:txBody>
          <a:bodyPr/>
          <a:lstStyle/>
          <a:p>
            <a:pPr algn="l" eaLnBrk="1" hangingPunct="1"/>
            <a:r>
              <a:rPr lang="ru-RU" sz="2000" b="1" smtClean="0">
                <a:solidFill>
                  <a:schemeClr val="tx1"/>
                </a:solidFill>
              </a:rPr>
              <a:t>Интероперабельность </a:t>
            </a:r>
            <a:r>
              <a:rPr lang="en-US" sz="2000" b="1" smtClean="0"/>
              <a:t>/ </a:t>
            </a:r>
            <a:r>
              <a:rPr lang="ru-RU" sz="2000" b="1" smtClean="0"/>
              <a:t>совместимость</a:t>
            </a:r>
            <a:endParaRPr lang="en-US" sz="2000" b="1" smtClean="0">
              <a:solidFill>
                <a:schemeClr val="tx1"/>
              </a:solidFill>
            </a:endParaRPr>
          </a:p>
        </p:txBody>
      </p:sp>
      <p:sp>
        <p:nvSpPr>
          <p:cNvPr id="29699" name="Content Placeholder 2"/>
          <p:cNvSpPr>
            <a:spLocks noGrp="1"/>
          </p:cNvSpPr>
          <p:nvPr>
            <p:ph idx="4294967295"/>
          </p:nvPr>
        </p:nvSpPr>
        <p:spPr bwMode="auto">
          <a:xfrm>
            <a:off x="381000" y="1371600"/>
            <a:ext cx="8077200" cy="4986338"/>
          </a:xfrm>
          <a:prstGeom prst="rect">
            <a:avLst/>
          </a:prstGeom>
          <a:noFill/>
          <a:ln>
            <a:miter lim="800000"/>
            <a:headEnd/>
            <a:tailEnd/>
          </a:ln>
        </p:spPr>
        <p:txBody>
          <a:bodyPr/>
          <a:lstStyle/>
          <a:p>
            <a:pPr>
              <a:spcBef>
                <a:spcPts val="3000"/>
              </a:spcBef>
            </a:pPr>
            <a:r>
              <a:rPr lang="ru-RU" sz="1800" smtClean="0"/>
              <a:t>Поддержка профессиональных стандартов передачи данных</a:t>
            </a:r>
          </a:p>
          <a:p>
            <a:pPr lvl="1">
              <a:spcBef>
                <a:spcPts val="3000"/>
              </a:spcBef>
            </a:pPr>
            <a:r>
              <a:rPr lang="en-US" sz="1800" smtClean="0">
                <a:solidFill>
                  <a:srgbClr val="FF3300"/>
                </a:solidFill>
              </a:rPr>
              <a:t>DICOM</a:t>
            </a:r>
            <a:r>
              <a:rPr lang="en-US" sz="1800" smtClean="0"/>
              <a:t> (</a:t>
            </a:r>
            <a:r>
              <a:rPr lang="ru-RU" sz="1800" smtClean="0"/>
              <a:t>The Digital Imaging and Communications in Medicine</a:t>
            </a:r>
            <a:r>
              <a:rPr lang="en-US" sz="1800" smtClean="0"/>
              <a:t>) – </a:t>
            </a:r>
            <a:r>
              <a:rPr lang="ru-RU" sz="1800" smtClean="0"/>
              <a:t>стандарт распространения и просмотра медицинских изображений любого типа независимо от происхождения</a:t>
            </a:r>
          </a:p>
          <a:p>
            <a:pPr lvl="1">
              <a:spcBef>
                <a:spcPts val="3000"/>
              </a:spcBef>
            </a:pPr>
            <a:r>
              <a:rPr lang="en-US" sz="1800" smtClean="0">
                <a:solidFill>
                  <a:srgbClr val="FF3300"/>
                </a:solidFill>
              </a:rPr>
              <a:t>HL7</a:t>
            </a:r>
            <a:r>
              <a:rPr lang="ru-RU" sz="1800" smtClean="0"/>
              <a:t> (</a:t>
            </a:r>
            <a:r>
              <a:rPr lang="en-US" sz="1800" smtClean="0"/>
              <a:t>Health Level 7</a:t>
            </a:r>
            <a:r>
              <a:rPr lang="ru-RU" sz="1800" smtClean="0"/>
              <a:t>) – стандарт для обеспечения системы обмена, интеграции и получения электронной информации о здоровье </a:t>
            </a:r>
          </a:p>
          <a:p>
            <a:pPr lvl="1">
              <a:spcBef>
                <a:spcPts val="3000"/>
              </a:spcBef>
            </a:pPr>
            <a:r>
              <a:rPr lang="ru-RU" sz="1800" smtClean="0">
                <a:solidFill>
                  <a:srgbClr val="FF3300"/>
                </a:solidFill>
              </a:rPr>
              <a:t>Профили </a:t>
            </a:r>
            <a:r>
              <a:rPr lang="en-US" sz="1800" smtClean="0">
                <a:solidFill>
                  <a:srgbClr val="FF3300"/>
                </a:solidFill>
              </a:rPr>
              <a:t>IHE</a:t>
            </a:r>
            <a:r>
              <a:rPr lang="en-US" sz="1800" smtClean="0"/>
              <a:t> </a:t>
            </a:r>
            <a:r>
              <a:rPr lang="ru-RU" sz="1800" smtClean="0"/>
              <a:t>(Integrating the Healthcare Enterprise®) –  систематизируют возможности интеграции, которые достигаются при совместном использовании коммуникационных стандартов типа DICOM, HL7, а также стандартов безопасности данных. Они дают точные определения того, как данные стандарты должны внедряться и использования с целью удовлетворения медицинских потребностей.</a:t>
            </a:r>
            <a:endParaRPr lang="en-US" sz="1800" smtClean="0"/>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9"/>
          <p:cNvPicPr>
            <a:picLocks noChangeAspect="1" noChangeArrowheads="1"/>
          </p:cNvPicPr>
          <p:nvPr/>
        </p:nvPicPr>
        <p:blipFill>
          <a:blip r:embed="rId3" cstate="email"/>
          <a:srcRect/>
          <a:stretch>
            <a:fillRect/>
          </a:stretch>
        </p:blipFill>
        <p:spPr bwMode="auto">
          <a:xfrm>
            <a:off x="1692275" y="1700213"/>
            <a:ext cx="6946900" cy="4348162"/>
          </a:xfrm>
          <a:prstGeom prst="rect">
            <a:avLst/>
          </a:prstGeom>
          <a:noFill/>
          <a:ln w="9525">
            <a:noFill/>
            <a:miter lim="800000"/>
            <a:headEnd/>
            <a:tailEnd/>
          </a:ln>
        </p:spPr>
      </p:pic>
      <p:pic>
        <p:nvPicPr>
          <p:cNvPr id="30723" name="Picture 10"/>
          <p:cNvPicPr>
            <a:picLocks noChangeAspect="1" noChangeArrowheads="1"/>
          </p:cNvPicPr>
          <p:nvPr/>
        </p:nvPicPr>
        <p:blipFill>
          <a:blip r:embed="rId4" cstate="email"/>
          <a:srcRect/>
          <a:stretch>
            <a:fillRect/>
          </a:stretch>
        </p:blipFill>
        <p:spPr bwMode="auto">
          <a:xfrm>
            <a:off x="611188" y="4581525"/>
            <a:ext cx="2132012" cy="1881188"/>
          </a:xfrm>
          <a:prstGeom prst="rect">
            <a:avLst/>
          </a:prstGeom>
          <a:noFill/>
          <a:ln w="9525">
            <a:noFill/>
            <a:miter lim="800000"/>
            <a:headEnd/>
            <a:tailEnd/>
          </a:ln>
        </p:spPr>
      </p:pic>
      <p:pic>
        <p:nvPicPr>
          <p:cNvPr id="30724" name="Picture 11"/>
          <p:cNvPicPr>
            <a:picLocks noChangeAspect="1" noChangeArrowheads="1"/>
          </p:cNvPicPr>
          <p:nvPr/>
        </p:nvPicPr>
        <p:blipFill>
          <a:blip r:embed="rId5" cstate="email"/>
          <a:srcRect/>
          <a:stretch>
            <a:fillRect/>
          </a:stretch>
        </p:blipFill>
        <p:spPr bwMode="auto">
          <a:xfrm>
            <a:off x="539750" y="1125538"/>
            <a:ext cx="1944688" cy="1919287"/>
          </a:xfrm>
          <a:prstGeom prst="rect">
            <a:avLst/>
          </a:prstGeom>
          <a:noFill/>
          <a:ln w="9525">
            <a:noFill/>
            <a:miter lim="800000"/>
            <a:headEnd/>
            <a:tailEnd/>
          </a:ln>
        </p:spPr>
      </p:pic>
      <p:sp>
        <p:nvSpPr>
          <p:cNvPr id="30725" name="Rectangle 4"/>
          <p:cNvSpPr>
            <a:spLocks noChangeArrowheads="1"/>
          </p:cNvSpPr>
          <p:nvPr/>
        </p:nvSpPr>
        <p:spPr bwMode="auto">
          <a:xfrm>
            <a:off x="287338" y="334963"/>
            <a:ext cx="9253537" cy="400050"/>
          </a:xfrm>
          <a:prstGeom prst="rect">
            <a:avLst/>
          </a:prstGeom>
          <a:noFill/>
          <a:ln w="9525">
            <a:noFill/>
            <a:miter lim="800000"/>
            <a:headEnd/>
            <a:tailEnd/>
          </a:ln>
        </p:spPr>
        <p:txBody>
          <a:bodyPr>
            <a:spAutoFit/>
          </a:bodyPr>
          <a:lstStyle/>
          <a:p>
            <a:r>
              <a:rPr lang="ru-RU" sz="2000" b="1"/>
              <a:t>Инсталляции </a:t>
            </a:r>
            <a:r>
              <a:rPr lang="en-US" sz="2000" b="1"/>
              <a:t>PACS Synapse </a:t>
            </a:r>
            <a:r>
              <a:rPr lang="ru-RU" sz="2000" b="1"/>
              <a:t>в США</a:t>
            </a:r>
            <a:endParaRPr lang="it-IT" sz="2000" b="1">
              <a:solidFill>
                <a:schemeClr val="tx2"/>
              </a:solidFill>
            </a:endParaRPr>
          </a:p>
        </p:txBody>
      </p:sp>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026" name="Object 7"/>
          <p:cNvGraphicFramePr>
            <a:graphicFrameLocks noChangeAspect="1"/>
          </p:cNvGraphicFramePr>
          <p:nvPr>
            <p:ph sz="half" idx="2"/>
          </p:nvPr>
        </p:nvGraphicFramePr>
        <p:xfrm>
          <a:off x="468313" y="1125538"/>
          <a:ext cx="8118475" cy="4464050"/>
        </p:xfrm>
        <a:graphic>
          <a:graphicData uri="http://schemas.openxmlformats.org/presentationml/2006/ole">
            <p:oleObj spid="_x0000_s1026" name="Image" r:id="rId3" imgW="37790476" imgH="20787302" progId="">
              <p:embed/>
            </p:oleObj>
          </a:graphicData>
        </a:graphic>
      </p:graphicFrame>
      <p:sp>
        <p:nvSpPr>
          <p:cNvPr id="1027" name="Rectangle 4"/>
          <p:cNvSpPr>
            <a:spLocks noChangeArrowheads="1"/>
          </p:cNvSpPr>
          <p:nvPr/>
        </p:nvSpPr>
        <p:spPr bwMode="auto">
          <a:xfrm>
            <a:off x="287338" y="334963"/>
            <a:ext cx="9253537" cy="400050"/>
          </a:xfrm>
          <a:prstGeom prst="rect">
            <a:avLst/>
          </a:prstGeom>
          <a:noFill/>
          <a:ln w="9525">
            <a:noFill/>
            <a:miter lim="800000"/>
            <a:headEnd/>
            <a:tailEnd/>
          </a:ln>
        </p:spPr>
        <p:txBody>
          <a:bodyPr>
            <a:spAutoFit/>
          </a:bodyPr>
          <a:lstStyle/>
          <a:p>
            <a:r>
              <a:rPr lang="ru-RU" sz="2000" b="1"/>
              <a:t>Медицинские системы</a:t>
            </a:r>
            <a:endParaRPr lang="it-IT" sz="2000" b="1"/>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6" name="Группа 16"/>
          <p:cNvGrpSpPr>
            <a:grpSpLocks/>
          </p:cNvGrpSpPr>
          <p:nvPr/>
        </p:nvGrpSpPr>
        <p:grpSpPr bwMode="auto">
          <a:xfrm>
            <a:off x="4114800" y="3284538"/>
            <a:ext cx="1368425" cy="3176587"/>
            <a:chOff x="3851275" y="3213100"/>
            <a:chExt cx="1368425" cy="3176588"/>
          </a:xfrm>
        </p:grpSpPr>
        <p:pic>
          <p:nvPicPr>
            <p:cNvPr id="31760" name="Picture 5"/>
            <p:cNvPicPr>
              <a:picLocks noChangeAspect="1" noChangeArrowheads="1"/>
            </p:cNvPicPr>
            <p:nvPr/>
          </p:nvPicPr>
          <p:blipFill>
            <a:blip r:embed="rId2" cstate="email"/>
            <a:srcRect/>
            <a:stretch>
              <a:fillRect/>
            </a:stretch>
          </p:blipFill>
          <p:spPr bwMode="auto">
            <a:xfrm>
              <a:off x="3995738" y="3213100"/>
              <a:ext cx="1081087" cy="1038225"/>
            </a:xfrm>
            <a:prstGeom prst="rect">
              <a:avLst/>
            </a:prstGeom>
            <a:noFill/>
            <a:ln w="9525">
              <a:noFill/>
              <a:miter lim="800000"/>
              <a:headEnd/>
              <a:tailEnd/>
            </a:ln>
          </p:spPr>
        </p:pic>
        <p:pic>
          <p:nvPicPr>
            <p:cNvPr id="31761" name="Picture 9" descr="brilliance2"/>
            <p:cNvPicPr>
              <a:picLocks noChangeAspect="1" noChangeArrowheads="1"/>
            </p:cNvPicPr>
            <p:nvPr/>
          </p:nvPicPr>
          <p:blipFill>
            <a:blip r:embed="rId3" cstate="email"/>
            <a:srcRect l="8334" t="10297" r="12477" b="12473"/>
            <a:stretch>
              <a:fillRect/>
            </a:stretch>
          </p:blipFill>
          <p:spPr bwMode="auto">
            <a:xfrm>
              <a:off x="3851275" y="5310188"/>
              <a:ext cx="1368425" cy="1079500"/>
            </a:xfrm>
            <a:prstGeom prst="rect">
              <a:avLst/>
            </a:prstGeom>
            <a:noFill/>
            <a:ln w="9525">
              <a:noFill/>
              <a:miter lim="800000"/>
              <a:headEnd/>
              <a:tailEnd/>
            </a:ln>
          </p:spPr>
        </p:pic>
        <p:sp>
          <p:nvSpPr>
            <p:cNvPr id="31762" name="AutoShape 8"/>
            <p:cNvSpPr>
              <a:spLocks noChangeArrowheads="1"/>
            </p:cNvSpPr>
            <p:nvPr/>
          </p:nvSpPr>
          <p:spPr bwMode="auto">
            <a:xfrm rot="-5400000">
              <a:off x="4032250" y="4724400"/>
              <a:ext cx="1008063" cy="14446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grpSp>
      <p:grpSp>
        <p:nvGrpSpPr>
          <p:cNvPr id="31747" name="Группа 15"/>
          <p:cNvGrpSpPr>
            <a:grpSpLocks/>
          </p:cNvGrpSpPr>
          <p:nvPr/>
        </p:nvGrpSpPr>
        <p:grpSpPr bwMode="auto">
          <a:xfrm>
            <a:off x="1809750" y="3284538"/>
            <a:ext cx="3533775" cy="1079500"/>
            <a:chOff x="1547813" y="3213100"/>
            <a:chExt cx="3533770" cy="1079500"/>
          </a:xfrm>
        </p:grpSpPr>
        <p:pic>
          <p:nvPicPr>
            <p:cNvPr id="31757" name="Picture 7" descr="ct-scanner"/>
            <p:cNvPicPr>
              <a:picLocks noChangeAspect="1" noChangeArrowheads="1"/>
            </p:cNvPicPr>
            <p:nvPr/>
          </p:nvPicPr>
          <p:blipFill>
            <a:blip r:embed="rId4" cstate="email"/>
            <a:srcRect/>
            <a:stretch>
              <a:fillRect/>
            </a:stretch>
          </p:blipFill>
          <p:spPr bwMode="auto">
            <a:xfrm>
              <a:off x="1547813" y="3213100"/>
              <a:ext cx="1350962" cy="1079500"/>
            </a:xfrm>
            <a:prstGeom prst="rect">
              <a:avLst/>
            </a:prstGeom>
            <a:noFill/>
            <a:ln w="9525">
              <a:noFill/>
              <a:miter lim="800000"/>
              <a:headEnd/>
              <a:tailEnd/>
            </a:ln>
          </p:spPr>
        </p:pic>
        <p:sp>
          <p:nvSpPr>
            <p:cNvPr id="31758" name="AutoShape 8"/>
            <p:cNvSpPr>
              <a:spLocks noChangeArrowheads="1"/>
            </p:cNvSpPr>
            <p:nvPr/>
          </p:nvSpPr>
          <p:spPr bwMode="auto">
            <a:xfrm>
              <a:off x="2970213" y="3644900"/>
              <a:ext cx="1008062" cy="14446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pic>
          <p:nvPicPr>
            <p:cNvPr id="31759" name="Picture 5"/>
            <p:cNvPicPr>
              <a:picLocks noChangeAspect="1" noChangeArrowheads="1"/>
            </p:cNvPicPr>
            <p:nvPr/>
          </p:nvPicPr>
          <p:blipFill>
            <a:blip r:embed="rId5" cstate="email"/>
            <a:srcRect/>
            <a:stretch>
              <a:fillRect/>
            </a:stretch>
          </p:blipFill>
          <p:spPr bwMode="auto">
            <a:xfrm>
              <a:off x="4000496" y="3214686"/>
              <a:ext cx="1081087" cy="1038225"/>
            </a:xfrm>
            <a:prstGeom prst="rect">
              <a:avLst/>
            </a:prstGeom>
            <a:noFill/>
            <a:ln w="9525">
              <a:noFill/>
              <a:miter lim="800000"/>
              <a:headEnd/>
              <a:tailEnd/>
            </a:ln>
          </p:spPr>
        </p:pic>
      </p:grpSp>
      <p:grpSp>
        <p:nvGrpSpPr>
          <p:cNvPr id="31748" name="Группа 14"/>
          <p:cNvGrpSpPr>
            <a:grpSpLocks/>
          </p:cNvGrpSpPr>
          <p:nvPr/>
        </p:nvGrpSpPr>
        <p:grpSpPr bwMode="auto">
          <a:xfrm>
            <a:off x="4186238" y="1125538"/>
            <a:ext cx="1152525" cy="3200400"/>
            <a:chOff x="3951288" y="1052513"/>
            <a:chExt cx="1152525" cy="3200398"/>
          </a:xfrm>
        </p:grpSpPr>
        <p:pic>
          <p:nvPicPr>
            <p:cNvPr id="31754" name="Picture 62"/>
            <p:cNvPicPr>
              <a:picLocks noChangeAspect="1" noChangeArrowheads="1"/>
            </p:cNvPicPr>
            <p:nvPr/>
          </p:nvPicPr>
          <p:blipFill>
            <a:blip r:embed="rId6" cstate="email"/>
            <a:srcRect/>
            <a:stretch>
              <a:fillRect/>
            </a:stretch>
          </p:blipFill>
          <p:spPr bwMode="auto">
            <a:xfrm>
              <a:off x="3951288" y="1052513"/>
              <a:ext cx="1152525" cy="1046162"/>
            </a:xfrm>
            <a:prstGeom prst="rect">
              <a:avLst/>
            </a:prstGeom>
            <a:noFill/>
            <a:ln w="9525">
              <a:noFill/>
              <a:miter lim="800000"/>
              <a:headEnd/>
              <a:tailEnd/>
            </a:ln>
          </p:spPr>
        </p:pic>
        <p:sp>
          <p:nvSpPr>
            <p:cNvPr id="31755" name="AutoShape 8"/>
            <p:cNvSpPr>
              <a:spLocks noChangeArrowheads="1"/>
            </p:cNvSpPr>
            <p:nvPr/>
          </p:nvSpPr>
          <p:spPr bwMode="auto">
            <a:xfrm rot="5400000">
              <a:off x="4022725" y="2565400"/>
              <a:ext cx="1008063" cy="14446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pic>
          <p:nvPicPr>
            <p:cNvPr id="31756" name="Picture 5"/>
            <p:cNvPicPr>
              <a:picLocks noChangeAspect="1" noChangeArrowheads="1"/>
            </p:cNvPicPr>
            <p:nvPr/>
          </p:nvPicPr>
          <p:blipFill>
            <a:blip r:embed="rId7" cstate="email"/>
            <a:srcRect/>
            <a:stretch>
              <a:fillRect/>
            </a:stretch>
          </p:blipFill>
          <p:spPr bwMode="auto">
            <a:xfrm>
              <a:off x="4000496" y="3214686"/>
              <a:ext cx="1081087" cy="1038225"/>
            </a:xfrm>
            <a:prstGeom prst="rect">
              <a:avLst/>
            </a:prstGeom>
            <a:noFill/>
            <a:ln w="9525">
              <a:noFill/>
              <a:miter lim="800000"/>
              <a:headEnd/>
              <a:tailEnd/>
            </a:ln>
          </p:spPr>
        </p:pic>
      </p:grpSp>
      <p:grpSp>
        <p:nvGrpSpPr>
          <p:cNvPr id="31749" name="Группа 13"/>
          <p:cNvGrpSpPr>
            <a:grpSpLocks/>
          </p:cNvGrpSpPr>
          <p:nvPr/>
        </p:nvGrpSpPr>
        <p:grpSpPr bwMode="auto">
          <a:xfrm>
            <a:off x="4259263" y="3284538"/>
            <a:ext cx="2874962" cy="1039812"/>
            <a:chOff x="4000496" y="3213100"/>
            <a:chExt cx="2874967" cy="1039811"/>
          </a:xfrm>
        </p:grpSpPr>
        <p:pic>
          <p:nvPicPr>
            <p:cNvPr id="31751" name="Picture 65" descr="http://im3-tub.yandex.net/i?id=120269058-06"/>
            <p:cNvPicPr>
              <a:picLocks noChangeAspect="1" noChangeArrowheads="1"/>
            </p:cNvPicPr>
            <p:nvPr/>
          </p:nvPicPr>
          <p:blipFill>
            <a:blip r:embed="rId8" cstate="email"/>
            <a:srcRect/>
            <a:stretch>
              <a:fillRect/>
            </a:stretch>
          </p:blipFill>
          <p:spPr bwMode="auto">
            <a:xfrm>
              <a:off x="6213475" y="3213100"/>
              <a:ext cx="661988" cy="1008063"/>
            </a:xfrm>
            <a:prstGeom prst="rect">
              <a:avLst/>
            </a:prstGeom>
            <a:noFill/>
            <a:ln w="9525">
              <a:noFill/>
              <a:miter lim="800000"/>
              <a:headEnd/>
              <a:tailEnd/>
            </a:ln>
          </p:spPr>
        </p:pic>
        <p:sp>
          <p:nvSpPr>
            <p:cNvPr id="31752" name="AutoShape 8"/>
            <p:cNvSpPr>
              <a:spLocks noChangeArrowheads="1"/>
            </p:cNvSpPr>
            <p:nvPr/>
          </p:nvSpPr>
          <p:spPr bwMode="auto">
            <a:xfrm rot="10800000">
              <a:off x="5148263" y="3644900"/>
              <a:ext cx="1008062" cy="14446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pic>
          <p:nvPicPr>
            <p:cNvPr id="31753" name="Picture 5"/>
            <p:cNvPicPr>
              <a:picLocks noChangeAspect="1" noChangeArrowheads="1"/>
            </p:cNvPicPr>
            <p:nvPr/>
          </p:nvPicPr>
          <p:blipFill>
            <a:blip r:embed="rId9" cstate="email"/>
            <a:srcRect/>
            <a:stretch>
              <a:fillRect/>
            </a:stretch>
          </p:blipFill>
          <p:spPr bwMode="auto">
            <a:xfrm>
              <a:off x="4000496" y="3214686"/>
              <a:ext cx="1081087" cy="1038225"/>
            </a:xfrm>
            <a:prstGeom prst="rect">
              <a:avLst/>
            </a:prstGeom>
            <a:noFill/>
            <a:ln w="9525">
              <a:noFill/>
              <a:miter lim="800000"/>
              <a:headEnd/>
              <a:tailEnd/>
            </a:ln>
          </p:spPr>
        </p:pic>
      </p:grpSp>
      <p:sp>
        <p:nvSpPr>
          <p:cNvPr id="31750" name="Title 1"/>
          <p:cNvSpPr>
            <a:spLocks noGrp="1"/>
          </p:cNvSpPr>
          <p:nvPr>
            <p:ph type="title"/>
          </p:nvPr>
        </p:nvSpPr>
        <p:spPr bwMode="auto">
          <a:xfrm>
            <a:off x="304800" y="188913"/>
            <a:ext cx="8534400" cy="649287"/>
          </a:xfrm>
          <a:noFill/>
          <a:ln>
            <a:miter lim="800000"/>
            <a:headEnd/>
            <a:tailEnd/>
          </a:ln>
        </p:spPr>
        <p:txBody>
          <a:bodyPr vert="horz" wrap="square" lIns="91440" tIns="45720" rIns="91440" bIns="45720" numCol="1" anchor="t" anchorCtr="0" compatLnSpc="1">
            <a:prstTxWarp prst="textNoShape">
              <a:avLst/>
            </a:prstTxWarp>
          </a:bodyPr>
          <a:lstStyle/>
          <a:p>
            <a:pPr algn="l"/>
            <a:r>
              <a:rPr lang="en-US" sz="2000" b="1" smtClean="0">
                <a:solidFill>
                  <a:schemeClr val="tx1"/>
                </a:solidFill>
                <a:latin typeface="Arial" pitchFamily="34" charset="0"/>
              </a:rPr>
              <a:t>PACS</a:t>
            </a:r>
            <a:r>
              <a:rPr lang="ru-RU" sz="2000" b="1" smtClean="0">
                <a:solidFill>
                  <a:schemeClr val="tx1"/>
                </a:solidFill>
                <a:latin typeface="Arial" pitchFamily="34" charset="0"/>
              </a:rPr>
              <a:t>: интеграция всего комплекса </a:t>
            </a:r>
            <a:br>
              <a:rPr lang="ru-RU" sz="2000" b="1" smtClean="0">
                <a:solidFill>
                  <a:schemeClr val="tx1"/>
                </a:solidFill>
                <a:latin typeface="Arial" pitchFamily="34" charset="0"/>
              </a:rPr>
            </a:br>
            <a:r>
              <a:rPr lang="ru-RU" sz="2000" b="1" smtClean="0">
                <a:solidFill>
                  <a:schemeClr val="tx1"/>
                </a:solidFill>
                <a:latin typeface="Arial" pitchFamily="34" charset="0"/>
              </a:rPr>
              <a:t>диагностического оборудования</a:t>
            </a:r>
            <a:endParaRPr lang="it-IT" sz="2000" b="1" smtClean="0">
              <a:solidFill>
                <a:schemeClr val="tx1"/>
              </a:solidFill>
              <a:latin typeface="Arial" pitchFamily="34" charset="0"/>
            </a:endParaRP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ChangeArrowheads="1"/>
          </p:cNvSpPr>
          <p:nvPr/>
        </p:nvSpPr>
        <p:spPr bwMode="auto">
          <a:xfrm>
            <a:off x="8915400" y="-304800"/>
            <a:ext cx="228600" cy="228600"/>
          </a:xfrm>
          <a:prstGeom prst="rect">
            <a:avLst/>
          </a:prstGeom>
          <a:solidFill>
            <a:schemeClr val="bg1"/>
          </a:solidFill>
          <a:ln w="9525">
            <a:noFill/>
            <a:miter lim="800000"/>
            <a:headEnd/>
            <a:tailEnd/>
          </a:ln>
        </p:spPr>
        <p:txBody>
          <a:bodyPr wrap="none" anchor="ctr"/>
          <a:lstStyle/>
          <a:p>
            <a:pPr algn="ctr"/>
            <a:endParaRPr lang="en-US" sz="4200">
              <a:solidFill>
                <a:srgbClr val="000000"/>
              </a:solidFill>
              <a:latin typeface="Gill Sans"/>
              <a:sym typeface="Gill Sans"/>
            </a:endParaRPr>
          </a:p>
        </p:txBody>
      </p:sp>
      <p:sp>
        <p:nvSpPr>
          <p:cNvPr id="32771" name="Rectangle 5"/>
          <p:cNvSpPr>
            <a:spLocks/>
          </p:cNvSpPr>
          <p:nvPr/>
        </p:nvSpPr>
        <p:spPr bwMode="auto">
          <a:xfrm>
            <a:off x="266700" y="1600200"/>
            <a:ext cx="7810500" cy="4953000"/>
          </a:xfrm>
          <a:prstGeom prst="rect">
            <a:avLst/>
          </a:prstGeom>
          <a:noFill/>
          <a:ln w="12700">
            <a:noFill/>
            <a:miter lim="800000"/>
            <a:headEnd/>
            <a:tailEnd/>
          </a:ln>
        </p:spPr>
        <p:txBody>
          <a:bodyPr lIns="0" tIns="0" rIns="0" bIns="0"/>
          <a:lstStyle/>
          <a:p>
            <a:pPr marL="342900" lvl="1" indent="-342900">
              <a:buClr>
                <a:srgbClr val="00AD7D"/>
              </a:buClr>
              <a:buSzPct val="100000"/>
              <a:buFont typeface="Arial" pitchFamily="34" charset="0"/>
              <a:buChar char="•"/>
              <a:tabLst>
                <a:tab pos="342900" algn="l"/>
              </a:tabLst>
            </a:pPr>
            <a:endParaRPr lang="en-US" sz="1900">
              <a:solidFill>
                <a:srgbClr val="000000"/>
              </a:solidFill>
              <a:sym typeface="Arial" pitchFamily="34" charset="0"/>
            </a:endParaRPr>
          </a:p>
        </p:txBody>
      </p:sp>
      <p:sp>
        <p:nvSpPr>
          <p:cNvPr id="12" name="Rectangle 5"/>
          <p:cNvSpPr>
            <a:spLocks/>
          </p:cNvSpPr>
          <p:nvPr/>
        </p:nvSpPr>
        <p:spPr bwMode="auto">
          <a:xfrm>
            <a:off x="304800" y="1828800"/>
            <a:ext cx="7239000" cy="3352800"/>
          </a:xfrm>
          <a:prstGeom prst="rect">
            <a:avLst/>
          </a:prstGeom>
          <a:noFill/>
          <a:ln w="12700">
            <a:noFill/>
            <a:miter lim="800000"/>
            <a:headEnd/>
            <a:tailEnd/>
          </a:ln>
        </p:spPr>
        <p:txBody>
          <a:bodyPr lIns="0" tIns="0" rIns="0" bIns="0"/>
          <a:lstStyle/>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Most comprehensive line of Digital X-Ray Products</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Backed by FUJIFILM experience</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Unmatched Image Intelligence</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Unmatched image quality</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Fastest and most productive in class</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Ease-of-use</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Flexibility – smallest footprints</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Low Dose High Image Quality</a:t>
            </a:r>
          </a:p>
        </p:txBody>
      </p:sp>
      <p:sp>
        <p:nvSpPr>
          <p:cNvPr id="32773" name="Slide Number Placeholder 14"/>
          <p:cNvSpPr>
            <a:spLocks noGrp="1"/>
          </p:cNvSpPr>
          <p:nvPr>
            <p:ph type="sldNum" sz="quarter" idx="4294967295"/>
          </p:nvPr>
        </p:nvSpPr>
        <p:spPr bwMode="auto">
          <a:xfrm>
            <a:off x="152400" y="6462713"/>
            <a:ext cx="533400" cy="365125"/>
          </a:xfrm>
          <a:prstGeom prst="rect">
            <a:avLst/>
          </a:prstGeom>
          <a:noFill/>
          <a:ln>
            <a:miter lim="800000"/>
            <a:headEnd/>
            <a:tailEnd/>
          </a:ln>
        </p:spPr>
        <p:txBody>
          <a:bodyPr/>
          <a:lstStyle/>
          <a:p>
            <a:fld id="{357B9CD6-E96D-456E-9C76-583710A8844C}" type="slidenum">
              <a:rPr lang="en-US">
                <a:solidFill>
                  <a:srgbClr val="000000"/>
                </a:solidFill>
              </a:rPr>
              <a:pPr/>
              <a:t>31</a:t>
            </a:fld>
            <a:endParaRPr lang="en-US">
              <a:solidFill>
                <a:srgbClr val="000000"/>
              </a:solidFill>
            </a:endParaRPr>
          </a:p>
        </p:txBody>
      </p:sp>
      <p:sp>
        <p:nvSpPr>
          <p:cNvPr id="10" name="Rounded Rectangle 9"/>
          <p:cNvSpPr>
            <a:spLocks noChangeArrowheads="1"/>
          </p:cNvSpPr>
          <p:nvPr/>
        </p:nvSpPr>
        <p:spPr bwMode="auto">
          <a:xfrm>
            <a:off x="2057400" y="5410200"/>
            <a:ext cx="5486400" cy="609600"/>
          </a:xfrm>
          <a:prstGeom prst="roundRect">
            <a:avLst>
              <a:gd name="adj" fmla="val 21694"/>
            </a:avLst>
          </a:prstGeom>
          <a:solidFill>
            <a:schemeClr val="bg1"/>
          </a:solidFill>
          <a:ln>
            <a:noFill/>
            <a:headEnd/>
            <a:tailEnd/>
          </a:ln>
          <a:effectLst>
            <a:outerShdw blurRad="50800" dist="38100" dir="2700000" algn="tl" rotWithShape="0">
              <a:srgbClr val="000000">
                <a:alpha val="43000"/>
              </a:srgbClr>
            </a:outerShdw>
          </a:effectLst>
        </p:spPr>
        <p:style>
          <a:lnRef idx="3">
            <a:schemeClr val="lt1"/>
          </a:lnRef>
          <a:fillRef idx="1">
            <a:schemeClr val="accent1"/>
          </a:fillRef>
          <a:effectRef idx="1">
            <a:schemeClr val="accent1"/>
          </a:effectRef>
          <a:fontRef idx="minor">
            <a:schemeClr val="lt1"/>
          </a:fontRef>
        </p:style>
        <p:txBody>
          <a:bodyPr/>
          <a:lstStyle/>
          <a:p>
            <a:pPr>
              <a:tabLst>
                <a:tab pos="1365250" algn="r"/>
                <a:tab pos="1489075" algn="l"/>
              </a:tabLst>
              <a:defRPr/>
            </a:pPr>
            <a:r>
              <a:rPr lang="en-US" b="1">
                <a:solidFill>
                  <a:srgbClr val="404040"/>
                </a:solidFill>
                <a:sym typeface="Gill Sans"/>
              </a:rPr>
              <a:t>Over </a:t>
            </a:r>
            <a:r>
              <a:rPr lang="en-US" sz="2400" b="1">
                <a:solidFill>
                  <a:srgbClr val="00AD7D"/>
                </a:solidFill>
                <a:sym typeface="Gill Sans"/>
              </a:rPr>
              <a:t>80,000 Digital </a:t>
            </a:r>
            <a:r>
              <a:rPr lang="en-US" b="1">
                <a:solidFill>
                  <a:srgbClr val="404040"/>
                </a:solidFill>
                <a:sym typeface="Gill Sans"/>
              </a:rPr>
              <a:t>systems installed WW</a:t>
            </a:r>
            <a:endParaRPr lang="en-US" b="1">
              <a:solidFill>
                <a:srgbClr val="00AD7D"/>
              </a:solidFill>
              <a:sym typeface="Gill Sans"/>
            </a:endParaRPr>
          </a:p>
        </p:txBody>
      </p:sp>
      <p:sp>
        <p:nvSpPr>
          <p:cNvPr id="32775" name="Title 1"/>
          <p:cNvSpPr txBox="1">
            <a:spLocks/>
          </p:cNvSpPr>
          <p:nvPr/>
        </p:nvSpPr>
        <p:spPr bwMode="auto">
          <a:xfrm>
            <a:off x="139700" y="0"/>
            <a:ext cx="9004300" cy="954088"/>
          </a:xfrm>
          <a:prstGeom prst="rect">
            <a:avLst/>
          </a:prstGeom>
          <a:noFill/>
          <a:ln w="9525">
            <a:noFill/>
            <a:miter lim="800000"/>
            <a:headEnd/>
            <a:tailEnd/>
          </a:ln>
        </p:spPr>
        <p:txBody>
          <a:bodyPr>
            <a:spAutoFit/>
          </a:bodyPr>
          <a:lstStyle/>
          <a:p>
            <a:pPr eaLnBrk="0" hangingPunct="0"/>
            <a:r>
              <a:rPr lang="en-US" sz="2800" b="1">
                <a:solidFill>
                  <a:srgbClr val="000000"/>
                </a:solidFill>
                <a:sym typeface="Gill Sans"/>
              </a:rPr>
              <a:t>Digital X-ray</a:t>
            </a:r>
          </a:p>
          <a:p>
            <a:pPr eaLnBrk="0" hangingPunct="0"/>
            <a:r>
              <a:rPr lang="en-US" sz="2800">
                <a:solidFill>
                  <a:srgbClr val="000000"/>
                </a:solidFill>
                <a:sym typeface="Gill Sans"/>
              </a:rPr>
              <a:t>Versatile CR, Ultra-fast DR</a:t>
            </a:r>
          </a:p>
        </p:txBody>
      </p:sp>
      <p:pic>
        <p:nvPicPr>
          <p:cNvPr id="32776" name="Picture 16" descr="FCR.png"/>
          <p:cNvPicPr>
            <a:picLocks noChangeAspect="1"/>
          </p:cNvPicPr>
          <p:nvPr/>
        </p:nvPicPr>
        <p:blipFill>
          <a:blip r:embed="rId3" cstate="email"/>
          <a:srcRect/>
          <a:stretch>
            <a:fillRect/>
          </a:stretch>
        </p:blipFill>
        <p:spPr bwMode="auto">
          <a:xfrm>
            <a:off x="7088188" y="228600"/>
            <a:ext cx="838200" cy="349250"/>
          </a:xfrm>
          <a:prstGeom prst="rect">
            <a:avLst/>
          </a:prstGeom>
          <a:noFill/>
          <a:ln w="9525">
            <a:noFill/>
            <a:miter lim="800000"/>
            <a:headEnd/>
            <a:tailEnd/>
          </a:ln>
        </p:spPr>
      </p:pic>
      <p:pic>
        <p:nvPicPr>
          <p:cNvPr id="32777" name="Picture 17" descr="FDR.png"/>
          <p:cNvPicPr>
            <a:picLocks noChangeAspect="1"/>
          </p:cNvPicPr>
          <p:nvPr/>
        </p:nvPicPr>
        <p:blipFill>
          <a:blip r:embed="rId4" cstate="email"/>
          <a:srcRect/>
          <a:stretch>
            <a:fillRect/>
          </a:stretch>
        </p:blipFill>
        <p:spPr bwMode="auto">
          <a:xfrm>
            <a:off x="8077200" y="241300"/>
            <a:ext cx="736600" cy="288925"/>
          </a:xfrm>
          <a:prstGeom prst="rect">
            <a:avLst/>
          </a:prstGeom>
          <a:noFill/>
          <a:ln w="9525">
            <a:noFill/>
            <a:miter lim="800000"/>
            <a:headEnd/>
            <a:tailEnd/>
          </a:ln>
        </p:spPr>
      </p:pic>
      <p:pic>
        <p:nvPicPr>
          <p:cNvPr id="32778" name="Picture 2" descr="Image Intelligence™">
            <a:hlinkClick r:id="rId5"/>
          </p:cNvPr>
          <p:cNvPicPr>
            <a:picLocks noChangeAspect="1" noChangeArrowheads="1"/>
          </p:cNvPicPr>
          <p:nvPr/>
        </p:nvPicPr>
        <p:blipFill>
          <a:blip r:embed="rId6" cstate="email"/>
          <a:srcRect/>
          <a:stretch>
            <a:fillRect/>
          </a:stretch>
        </p:blipFill>
        <p:spPr bwMode="auto">
          <a:xfrm>
            <a:off x="5638800" y="3810000"/>
            <a:ext cx="2413000" cy="9525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fade">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fade">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fade">
                                      <p:cBhvr>
                                        <p:cTn id="22" dur="5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xEl>
                                              <p:pRg st="4" end="4"/>
                                            </p:txEl>
                                          </p:spTgt>
                                        </p:tgtEl>
                                        <p:attrNameLst>
                                          <p:attrName>style.visibility</p:attrName>
                                        </p:attrNameLst>
                                      </p:cBhvr>
                                      <p:to>
                                        <p:strVal val="visible"/>
                                      </p:to>
                                    </p:set>
                                    <p:animEffect transition="in" filter="fade">
                                      <p:cBhvr>
                                        <p:cTn id="27" dur="500"/>
                                        <p:tgtEl>
                                          <p:spTgt spid="1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xEl>
                                              <p:pRg st="5" end="5"/>
                                            </p:txEl>
                                          </p:spTgt>
                                        </p:tgtEl>
                                        <p:attrNameLst>
                                          <p:attrName>style.visibility</p:attrName>
                                        </p:attrNameLst>
                                      </p:cBhvr>
                                      <p:to>
                                        <p:strVal val="visible"/>
                                      </p:to>
                                    </p:set>
                                    <p:animEffect transition="in" filter="fade">
                                      <p:cBhvr>
                                        <p:cTn id="32" dur="500"/>
                                        <p:tgtEl>
                                          <p:spTgt spid="1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xEl>
                                              <p:pRg st="6" end="6"/>
                                            </p:txEl>
                                          </p:spTgt>
                                        </p:tgtEl>
                                        <p:attrNameLst>
                                          <p:attrName>style.visibility</p:attrName>
                                        </p:attrNameLst>
                                      </p:cBhvr>
                                      <p:to>
                                        <p:strVal val="visible"/>
                                      </p:to>
                                    </p:set>
                                    <p:animEffect transition="in" filter="fade">
                                      <p:cBhvr>
                                        <p:cTn id="37" dur="500"/>
                                        <p:tgtEl>
                                          <p:spTgt spid="12">
                                            <p:txEl>
                                              <p:pRg st="6" end="6"/>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
                                            <p:txEl>
                                              <p:pRg st="7" end="7"/>
                                            </p:txEl>
                                          </p:spTgt>
                                        </p:tgtEl>
                                        <p:attrNameLst>
                                          <p:attrName>style.visibility</p:attrName>
                                        </p:attrNameLst>
                                      </p:cBhvr>
                                      <p:to>
                                        <p:strVal val="visible"/>
                                      </p:to>
                                    </p:set>
                                    <p:animEffect transition="in" filter="fade">
                                      <p:cBhvr>
                                        <p:cTn id="40" dur="500"/>
                                        <p:tgtEl>
                                          <p:spTgt spid="12">
                                            <p:txEl>
                                              <p:p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ChangeArrowheads="1"/>
          </p:cNvSpPr>
          <p:nvPr/>
        </p:nvSpPr>
        <p:spPr bwMode="auto">
          <a:xfrm>
            <a:off x="8915400" y="-304800"/>
            <a:ext cx="228600" cy="228600"/>
          </a:xfrm>
          <a:prstGeom prst="rect">
            <a:avLst/>
          </a:prstGeom>
          <a:solidFill>
            <a:schemeClr val="bg1"/>
          </a:solidFill>
          <a:ln w="9525">
            <a:noFill/>
            <a:miter lim="800000"/>
            <a:headEnd/>
            <a:tailEnd/>
          </a:ln>
        </p:spPr>
        <p:txBody>
          <a:bodyPr wrap="none" anchor="ctr"/>
          <a:lstStyle/>
          <a:p>
            <a:pPr algn="ctr"/>
            <a:endParaRPr lang="en-US" sz="4200">
              <a:solidFill>
                <a:srgbClr val="000000"/>
              </a:solidFill>
              <a:latin typeface="Gill Sans"/>
              <a:sym typeface="Gill Sans"/>
            </a:endParaRPr>
          </a:p>
        </p:txBody>
      </p:sp>
      <p:sp>
        <p:nvSpPr>
          <p:cNvPr id="116739" name="Rectangle 5"/>
          <p:cNvSpPr>
            <a:spLocks/>
          </p:cNvSpPr>
          <p:nvPr/>
        </p:nvSpPr>
        <p:spPr bwMode="auto">
          <a:xfrm>
            <a:off x="266700" y="1905000"/>
            <a:ext cx="4457700" cy="2590800"/>
          </a:xfrm>
          <a:prstGeom prst="rect">
            <a:avLst/>
          </a:prstGeom>
          <a:noFill/>
          <a:ln w="12700">
            <a:noFill/>
            <a:miter lim="800000"/>
            <a:headEnd/>
            <a:tailEnd/>
          </a:ln>
        </p:spPr>
        <p:txBody>
          <a:bodyPr lIns="0" tIns="0" rIns="0" bIns="0"/>
          <a:lstStyle/>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FDR Velocity line</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FDR D-EVO</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AcSelerate</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FCR Go</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Capsula</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Prima</a:t>
            </a:r>
          </a:p>
          <a:p>
            <a:pPr marL="342900" lvl="1" indent="-342900">
              <a:buClr>
                <a:srgbClr val="00AD7D"/>
              </a:buClr>
              <a:buSzPct val="100000"/>
              <a:buFont typeface="Arial" pitchFamily="34" charset="0"/>
              <a:buChar char="•"/>
              <a:tabLst>
                <a:tab pos="342900" algn="l"/>
              </a:tabLst>
            </a:pPr>
            <a:endParaRPr lang="en-US" sz="1900">
              <a:solidFill>
                <a:srgbClr val="000000"/>
              </a:solidFill>
              <a:sym typeface="Arial" pitchFamily="34" charset="0"/>
            </a:endParaRPr>
          </a:p>
        </p:txBody>
      </p:sp>
      <p:pic>
        <p:nvPicPr>
          <p:cNvPr id="116740" name="Picture 8" descr="FCR-product.png"/>
          <p:cNvPicPr>
            <a:picLocks noChangeAspect="1"/>
          </p:cNvPicPr>
          <p:nvPr/>
        </p:nvPicPr>
        <p:blipFill>
          <a:blip r:embed="rId3" cstate="email"/>
          <a:srcRect/>
          <a:stretch>
            <a:fillRect/>
          </a:stretch>
        </p:blipFill>
        <p:spPr bwMode="auto">
          <a:xfrm>
            <a:off x="3048000" y="914400"/>
            <a:ext cx="3513138" cy="2209800"/>
          </a:xfrm>
          <a:prstGeom prst="rect">
            <a:avLst/>
          </a:prstGeom>
          <a:noFill/>
          <a:ln w="9525">
            <a:noFill/>
            <a:miter lim="800000"/>
            <a:headEnd/>
            <a:tailEnd/>
          </a:ln>
        </p:spPr>
      </p:pic>
      <p:pic>
        <p:nvPicPr>
          <p:cNvPr id="10" name="Picture 9" descr="MONOLITH_裏面デザイン図ラベル無し"/>
          <p:cNvPicPr>
            <a:picLocks noChangeAspect="1" noChangeArrowheads="1"/>
          </p:cNvPicPr>
          <p:nvPr/>
        </p:nvPicPr>
        <p:blipFill>
          <a:blip r:embed="rId4" cstate="email">
            <a:clrChange>
              <a:clrFrom>
                <a:srgbClr val="FFFFFF"/>
              </a:clrFrom>
              <a:clrTo>
                <a:srgbClr val="FFFFFF">
                  <a:alpha val="0"/>
                </a:srgbClr>
              </a:clrTo>
            </a:clrChange>
          </a:blip>
          <a:srcRect/>
          <a:stretch>
            <a:fillRect/>
          </a:stretch>
        </p:blipFill>
        <p:spPr bwMode="auto">
          <a:xfrm>
            <a:off x="6705600" y="914400"/>
            <a:ext cx="1371600" cy="1524000"/>
          </a:xfrm>
          <a:prstGeom prst="roundRect">
            <a:avLst>
              <a:gd name="adj" fmla="val 8594"/>
            </a:avLst>
          </a:prstGeom>
          <a:solidFill>
            <a:srgbClr val="FFFFFF">
              <a:shade val="85000"/>
            </a:srgbClr>
          </a:solidFill>
          <a:ln>
            <a:noFill/>
          </a:ln>
          <a:effectLst/>
        </p:spPr>
      </p:pic>
      <p:pic>
        <p:nvPicPr>
          <p:cNvPr id="12" name="Picture 11" descr="Go_design_Final_070906"/>
          <p:cNvPicPr>
            <a:picLocks noChangeAspect="1" noChangeArrowheads="1"/>
          </p:cNvPicPr>
          <p:nvPr/>
        </p:nvPicPr>
        <p:blipFill>
          <a:blip r:embed="rId5" cstate="email">
            <a:clrChange>
              <a:clrFrom>
                <a:srgbClr val="FFFFFF"/>
              </a:clrFrom>
              <a:clrTo>
                <a:srgbClr val="FFFFFF">
                  <a:alpha val="0"/>
                </a:srgbClr>
              </a:clrTo>
            </a:clrChange>
          </a:blip>
          <a:srcRect/>
          <a:stretch>
            <a:fillRect/>
          </a:stretch>
        </p:blipFill>
        <p:spPr bwMode="auto">
          <a:xfrm>
            <a:off x="3662362" y="3733800"/>
            <a:ext cx="1747838" cy="2373447"/>
          </a:xfrm>
          <a:prstGeom prst="roundRect">
            <a:avLst>
              <a:gd name="adj" fmla="val 8594"/>
            </a:avLst>
          </a:prstGeom>
          <a:solidFill>
            <a:srgbClr val="FFFFFF">
              <a:shade val="85000"/>
            </a:srgbClr>
          </a:solidFill>
          <a:ln>
            <a:noFill/>
          </a:ln>
          <a:effectLst/>
        </p:spPr>
      </p:pic>
      <p:pic>
        <p:nvPicPr>
          <p:cNvPr id="13" name="Picture 12" descr="Untitled-5gif"/>
          <p:cNvPicPr>
            <a:picLocks noGrp="1" noChangeAspect="1" noChangeArrowheads="1"/>
          </p:cNvPicPr>
          <p:nvPr/>
        </p:nvPicPr>
        <p:blipFill>
          <a:blip r:embed="rId6" cstate="email"/>
          <a:srcRect/>
          <a:stretch>
            <a:fillRect/>
          </a:stretch>
        </p:blipFill>
        <p:spPr bwMode="auto">
          <a:xfrm>
            <a:off x="7573963" y="2590800"/>
            <a:ext cx="1189037" cy="2895600"/>
          </a:xfrm>
          <a:prstGeom prst="rect">
            <a:avLst/>
          </a:prstGeom>
          <a:noFill/>
          <a:ln w="9525">
            <a:noFill/>
            <a:miter lim="800000"/>
            <a:headEnd/>
            <a:tailEnd/>
          </a:ln>
        </p:spPr>
      </p:pic>
      <p:pic>
        <p:nvPicPr>
          <p:cNvPr id="14" name="Picture 13" descr="u-arm-01"/>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a:off x="5546725" y="3773488"/>
            <a:ext cx="2149475" cy="2398712"/>
          </a:xfrm>
          <a:prstGeom prst="rect">
            <a:avLst/>
          </a:prstGeom>
          <a:noFill/>
          <a:ln w="9525">
            <a:noFill/>
            <a:miter lim="800000"/>
            <a:headEnd/>
            <a:tailEnd/>
          </a:ln>
        </p:spPr>
      </p:pic>
      <p:pic>
        <p:nvPicPr>
          <p:cNvPr id="16" name="Picture 15" descr="XG5000-Silouette"/>
          <p:cNvPicPr>
            <a:picLocks noChangeAspect="1" noChangeArrowheads="1"/>
          </p:cNvPicPr>
          <p:nvPr/>
        </p:nvPicPr>
        <p:blipFill>
          <a:blip r:embed="rId8" cstate="email"/>
          <a:srcRect/>
          <a:stretch>
            <a:fillRect/>
          </a:stretch>
        </p:blipFill>
        <p:spPr bwMode="auto">
          <a:xfrm>
            <a:off x="762000" y="3922713"/>
            <a:ext cx="1127125" cy="2401887"/>
          </a:xfrm>
          <a:prstGeom prst="rect">
            <a:avLst/>
          </a:prstGeom>
          <a:noFill/>
          <a:ln w="9525">
            <a:noFill/>
            <a:miter lim="800000"/>
            <a:headEnd/>
            <a:tailEnd/>
          </a:ln>
        </p:spPr>
      </p:pic>
      <p:sp>
        <p:nvSpPr>
          <p:cNvPr id="33802" name="Slide Number Placeholder 17"/>
          <p:cNvSpPr>
            <a:spLocks noGrp="1"/>
          </p:cNvSpPr>
          <p:nvPr>
            <p:ph type="sldNum" sz="quarter" idx="4294967295"/>
          </p:nvPr>
        </p:nvSpPr>
        <p:spPr bwMode="auto">
          <a:xfrm>
            <a:off x="152400" y="6462713"/>
            <a:ext cx="533400" cy="365125"/>
          </a:xfrm>
          <a:prstGeom prst="rect">
            <a:avLst/>
          </a:prstGeom>
          <a:noFill/>
          <a:ln>
            <a:miter lim="800000"/>
            <a:headEnd/>
            <a:tailEnd/>
          </a:ln>
        </p:spPr>
        <p:txBody>
          <a:bodyPr/>
          <a:lstStyle/>
          <a:p>
            <a:fld id="{FDAC0D6A-A14A-4AF8-928D-A781DB30947A}" type="slidenum">
              <a:rPr lang="en-US">
                <a:solidFill>
                  <a:srgbClr val="000000"/>
                </a:solidFill>
              </a:rPr>
              <a:pPr/>
              <a:t>32</a:t>
            </a:fld>
            <a:endParaRPr lang="en-US">
              <a:solidFill>
                <a:srgbClr val="000000"/>
              </a:solidFill>
            </a:endParaRPr>
          </a:p>
        </p:txBody>
      </p:sp>
      <p:pic>
        <p:nvPicPr>
          <p:cNvPr id="33803" name="Picture 18" descr="FCR.png"/>
          <p:cNvPicPr>
            <a:picLocks noChangeAspect="1"/>
          </p:cNvPicPr>
          <p:nvPr/>
        </p:nvPicPr>
        <p:blipFill>
          <a:blip r:embed="rId9" cstate="email"/>
          <a:srcRect/>
          <a:stretch>
            <a:fillRect/>
          </a:stretch>
        </p:blipFill>
        <p:spPr bwMode="auto">
          <a:xfrm>
            <a:off x="7088188" y="228600"/>
            <a:ext cx="838200" cy="349250"/>
          </a:xfrm>
          <a:prstGeom prst="rect">
            <a:avLst/>
          </a:prstGeom>
          <a:noFill/>
          <a:ln w="9525">
            <a:noFill/>
            <a:miter lim="800000"/>
            <a:headEnd/>
            <a:tailEnd/>
          </a:ln>
        </p:spPr>
      </p:pic>
      <p:pic>
        <p:nvPicPr>
          <p:cNvPr id="33804" name="Picture 19" descr="FDR.png"/>
          <p:cNvPicPr>
            <a:picLocks noChangeAspect="1"/>
          </p:cNvPicPr>
          <p:nvPr/>
        </p:nvPicPr>
        <p:blipFill>
          <a:blip r:embed="rId10" cstate="email"/>
          <a:srcRect/>
          <a:stretch>
            <a:fillRect/>
          </a:stretch>
        </p:blipFill>
        <p:spPr bwMode="auto">
          <a:xfrm>
            <a:off x="8077200" y="241300"/>
            <a:ext cx="736600" cy="288925"/>
          </a:xfrm>
          <a:prstGeom prst="rect">
            <a:avLst/>
          </a:prstGeom>
          <a:noFill/>
          <a:ln w="9525">
            <a:noFill/>
            <a:miter lim="800000"/>
            <a:headEnd/>
            <a:tailEnd/>
          </a:ln>
        </p:spPr>
      </p:pic>
      <p:sp>
        <p:nvSpPr>
          <p:cNvPr id="33805" name="Title 1"/>
          <p:cNvSpPr txBox="1">
            <a:spLocks/>
          </p:cNvSpPr>
          <p:nvPr/>
        </p:nvSpPr>
        <p:spPr bwMode="auto">
          <a:xfrm>
            <a:off x="139700" y="0"/>
            <a:ext cx="9004300" cy="954088"/>
          </a:xfrm>
          <a:prstGeom prst="rect">
            <a:avLst/>
          </a:prstGeom>
          <a:noFill/>
          <a:ln w="9525">
            <a:noFill/>
            <a:miter lim="800000"/>
            <a:headEnd/>
            <a:tailEnd/>
          </a:ln>
        </p:spPr>
        <p:txBody>
          <a:bodyPr>
            <a:spAutoFit/>
          </a:bodyPr>
          <a:lstStyle/>
          <a:p>
            <a:pPr eaLnBrk="0" hangingPunct="0"/>
            <a:r>
              <a:rPr lang="en-US" sz="2800" b="1">
                <a:solidFill>
                  <a:srgbClr val="000000"/>
                </a:solidFill>
                <a:sym typeface="Gill Sans"/>
              </a:rPr>
              <a:t>Digital X-ray</a:t>
            </a:r>
          </a:p>
          <a:p>
            <a:pPr eaLnBrk="0" hangingPunct="0"/>
            <a:r>
              <a:rPr lang="en-US" sz="2800">
                <a:solidFill>
                  <a:srgbClr val="000000"/>
                </a:solidFill>
                <a:sym typeface="Gill Sans"/>
              </a:rPr>
              <a:t>Products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6739">
                                            <p:txEl>
                                              <p:pRg st="0" end="0"/>
                                            </p:txEl>
                                          </p:spTgt>
                                        </p:tgtEl>
                                        <p:attrNameLst>
                                          <p:attrName>style.visibility</p:attrName>
                                        </p:attrNameLst>
                                      </p:cBhvr>
                                      <p:to>
                                        <p:strVal val="visible"/>
                                      </p:to>
                                    </p:set>
                                    <p:animEffect transition="in" filter="fade">
                                      <p:cBhvr>
                                        <p:cTn id="7" dur="500"/>
                                        <p:tgtEl>
                                          <p:spTgt spid="11673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6740"/>
                                        </p:tgtEl>
                                        <p:attrNameLst>
                                          <p:attrName>style.visibility</p:attrName>
                                        </p:attrNameLst>
                                      </p:cBhvr>
                                      <p:to>
                                        <p:strVal val="visible"/>
                                      </p:to>
                                    </p:set>
                                    <p:animEffect transition="in" filter="fade">
                                      <p:cBhvr>
                                        <p:cTn id="10" dur="500"/>
                                        <p:tgtEl>
                                          <p:spTgt spid="11674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6739">
                                            <p:txEl>
                                              <p:pRg st="1" end="1"/>
                                            </p:txEl>
                                          </p:spTgt>
                                        </p:tgtEl>
                                        <p:attrNameLst>
                                          <p:attrName>style.visibility</p:attrName>
                                        </p:attrNameLst>
                                      </p:cBhvr>
                                      <p:to>
                                        <p:strVal val="visible"/>
                                      </p:to>
                                    </p:set>
                                    <p:animEffect transition="in" filter="fade">
                                      <p:cBhvr>
                                        <p:cTn id="15" dur="500"/>
                                        <p:tgtEl>
                                          <p:spTgt spid="116739">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6739">
                                            <p:txEl>
                                              <p:pRg st="2" end="2"/>
                                            </p:txEl>
                                          </p:spTgt>
                                        </p:tgtEl>
                                        <p:attrNameLst>
                                          <p:attrName>style.visibility</p:attrName>
                                        </p:attrNameLst>
                                      </p:cBhvr>
                                      <p:to>
                                        <p:strVal val="visible"/>
                                      </p:to>
                                    </p:set>
                                    <p:animEffect transition="in" filter="fade">
                                      <p:cBhvr>
                                        <p:cTn id="23" dur="500"/>
                                        <p:tgtEl>
                                          <p:spTgt spid="116739">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6739">
                                            <p:txEl>
                                              <p:pRg st="3" end="3"/>
                                            </p:txEl>
                                          </p:spTgt>
                                        </p:tgtEl>
                                        <p:attrNameLst>
                                          <p:attrName>style.visibility</p:attrName>
                                        </p:attrNameLst>
                                      </p:cBhvr>
                                      <p:to>
                                        <p:strVal val="visible"/>
                                      </p:to>
                                    </p:set>
                                    <p:animEffect transition="in" filter="fade">
                                      <p:cBhvr>
                                        <p:cTn id="36" dur="500"/>
                                        <p:tgtEl>
                                          <p:spTgt spid="116739">
                                            <p:txEl>
                                              <p:pRg st="3" end="3"/>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16739">
                                            <p:txEl>
                                              <p:pRg st="4" end="4"/>
                                            </p:txEl>
                                          </p:spTgt>
                                        </p:tgtEl>
                                        <p:attrNameLst>
                                          <p:attrName>style.visibility</p:attrName>
                                        </p:attrNameLst>
                                      </p:cBhvr>
                                      <p:to>
                                        <p:strVal val="visible"/>
                                      </p:to>
                                    </p:set>
                                    <p:animEffect transition="in" filter="fade">
                                      <p:cBhvr>
                                        <p:cTn id="44" dur="500"/>
                                        <p:tgtEl>
                                          <p:spTgt spid="116739">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16739">
                                            <p:txEl>
                                              <p:pRg st="5" end="5"/>
                                            </p:txEl>
                                          </p:spTgt>
                                        </p:tgtEl>
                                        <p:attrNameLst>
                                          <p:attrName>style.visibility</p:attrName>
                                        </p:attrNameLst>
                                      </p:cBhvr>
                                      <p:to>
                                        <p:strVal val="visible"/>
                                      </p:to>
                                    </p:set>
                                    <p:animEffect transition="in" filter="fade">
                                      <p:cBhvr>
                                        <p:cTn id="49" dur="500"/>
                                        <p:tgtEl>
                                          <p:spTgt spid="116739">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ChangeArrowheads="1"/>
          </p:cNvSpPr>
          <p:nvPr/>
        </p:nvSpPr>
        <p:spPr bwMode="auto">
          <a:xfrm>
            <a:off x="8915400" y="-304800"/>
            <a:ext cx="228600" cy="228600"/>
          </a:xfrm>
          <a:prstGeom prst="rect">
            <a:avLst/>
          </a:prstGeom>
          <a:solidFill>
            <a:schemeClr val="bg1"/>
          </a:solidFill>
          <a:ln w="9525">
            <a:noFill/>
            <a:miter lim="800000"/>
            <a:headEnd/>
            <a:tailEnd/>
          </a:ln>
        </p:spPr>
        <p:txBody>
          <a:bodyPr wrap="none" anchor="ctr"/>
          <a:lstStyle/>
          <a:p>
            <a:pPr algn="ctr"/>
            <a:endParaRPr lang="en-US" sz="4200">
              <a:solidFill>
                <a:srgbClr val="000000"/>
              </a:solidFill>
              <a:latin typeface="Gill Sans"/>
              <a:sym typeface="Gill Sans"/>
            </a:endParaRPr>
          </a:p>
        </p:txBody>
      </p:sp>
      <p:sp>
        <p:nvSpPr>
          <p:cNvPr id="118787" name="Rectangle 5"/>
          <p:cNvSpPr>
            <a:spLocks/>
          </p:cNvSpPr>
          <p:nvPr/>
        </p:nvSpPr>
        <p:spPr bwMode="auto">
          <a:xfrm>
            <a:off x="266700" y="1371600"/>
            <a:ext cx="5829300" cy="4953000"/>
          </a:xfrm>
          <a:prstGeom prst="rect">
            <a:avLst/>
          </a:prstGeom>
          <a:noFill/>
          <a:ln w="12700">
            <a:noFill/>
            <a:miter lim="800000"/>
            <a:headEnd/>
            <a:tailEnd/>
          </a:ln>
        </p:spPr>
        <p:txBody>
          <a:bodyPr lIns="0" tIns="0" rIns="0" bIns="0"/>
          <a:lstStyle/>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First vendor to introduce CR-based FFDM</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8000 systems installed</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Amulet  (f)</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First and only: Both CR and DR FFDM in U.S.</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First with 50μm pixel size</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Industry’s only dual-layer, </a:t>
            </a:r>
            <a:br>
              <a:rPr lang="en-US" sz="1900">
                <a:solidFill>
                  <a:srgbClr val="000000"/>
                </a:solidFill>
                <a:sym typeface="Arial" pitchFamily="34" charset="0"/>
              </a:rPr>
            </a:br>
            <a:r>
              <a:rPr lang="en-US" sz="1900">
                <a:solidFill>
                  <a:srgbClr val="000000"/>
                </a:solidFill>
                <a:sym typeface="Arial" pitchFamily="34" charset="0"/>
              </a:rPr>
              <a:t>amorphous selinium design</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Direct Optical Switching (DOS)</a:t>
            </a:r>
          </a:p>
        </p:txBody>
      </p:sp>
      <p:pic>
        <p:nvPicPr>
          <p:cNvPr id="118788" name="Picture 5" descr="aspireHD.png"/>
          <p:cNvPicPr>
            <a:picLocks noChangeAspect="1"/>
          </p:cNvPicPr>
          <p:nvPr/>
        </p:nvPicPr>
        <p:blipFill>
          <a:blip r:embed="rId3" cstate="email"/>
          <a:srcRect/>
          <a:stretch>
            <a:fillRect/>
          </a:stretch>
        </p:blipFill>
        <p:spPr bwMode="auto">
          <a:xfrm>
            <a:off x="6118118" y="4038600"/>
            <a:ext cx="2797281" cy="2111893"/>
          </a:xfrm>
          <a:prstGeom prst="round2DiagRect">
            <a:avLst>
              <a:gd name="adj1" fmla="val 7191"/>
              <a:gd name="adj2" fmla="val 6948"/>
            </a:avLst>
          </a:prstGeom>
          <a:ln w="88900" cap="sq">
            <a:noFill/>
            <a:miter lim="800000"/>
          </a:ln>
          <a:effectLst>
            <a:outerShdw blurRad="50800" dist="38100" dir="2700000">
              <a:schemeClr val="bg1">
                <a:alpha val="43000"/>
              </a:schemeClr>
            </a:outerShdw>
          </a:effectLst>
        </p:spPr>
      </p:pic>
      <p:pic>
        <p:nvPicPr>
          <p:cNvPr id="8" name="Picture 7" descr="Fujifilm_AWS-d_72"/>
          <p:cNvPicPr>
            <a:picLocks noChangeAspect="1" noChangeArrowheads="1"/>
          </p:cNvPicPr>
          <p:nvPr/>
        </p:nvPicPr>
        <p:blipFill>
          <a:blip r:embed="rId4" cstate="email"/>
          <a:srcRect/>
          <a:stretch>
            <a:fillRect/>
          </a:stretch>
        </p:blipFill>
        <p:spPr bwMode="auto">
          <a:xfrm>
            <a:off x="6118118" y="1828800"/>
            <a:ext cx="2798064" cy="1865376"/>
          </a:xfrm>
          <a:prstGeom prst="round2DiagRect">
            <a:avLst>
              <a:gd name="adj1" fmla="val 7191"/>
              <a:gd name="adj2" fmla="val 6948"/>
            </a:avLst>
          </a:prstGeom>
          <a:ln w="88900" cap="sq">
            <a:noFill/>
            <a:miter lim="800000"/>
          </a:ln>
          <a:effectLst>
            <a:outerShdw blurRad="50800" dist="38100" dir="2700000">
              <a:schemeClr val="bg1">
                <a:alpha val="43000"/>
              </a:schemeClr>
            </a:outerShdw>
          </a:effectLst>
        </p:spPr>
      </p:pic>
      <p:pic>
        <p:nvPicPr>
          <p:cNvPr id="9" name="Picture 9" descr="IOH_RGB_72"/>
          <p:cNvPicPr>
            <a:picLocks noChangeAspect="1" noChangeArrowheads="1"/>
          </p:cNvPicPr>
          <p:nvPr/>
        </p:nvPicPr>
        <p:blipFill>
          <a:blip r:embed="rId5" cstate="email"/>
          <a:srcRect/>
          <a:stretch>
            <a:fillRect/>
          </a:stretch>
        </p:blipFill>
        <p:spPr bwMode="auto">
          <a:xfrm>
            <a:off x="533400" y="3810000"/>
            <a:ext cx="1855788" cy="1079500"/>
          </a:xfrm>
          <a:prstGeom prst="rect">
            <a:avLst/>
          </a:prstGeom>
          <a:noFill/>
          <a:ln w="9525">
            <a:noFill/>
            <a:miter lim="800000"/>
            <a:headEnd/>
            <a:tailEnd/>
          </a:ln>
        </p:spPr>
      </p:pic>
      <p:pic>
        <p:nvPicPr>
          <p:cNvPr id="10" name="Picture 10"/>
          <p:cNvPicPr>
            <a:picLocks noChangeAspect="1" noChangeArrowheads="1"/>
          </p:cNvPicPr>
          <p:nvPr/>
        </p:nvPicPr>
        <p:blipFill>
          <a:blip r:embed="rId6" cstate="email"/>
          <a:srcRect/>
          <a:stretch>
            <a:fillRect/>
          </a:stretch>
        </p:blipFill>
        <p:spPr bwMode="auto">
          <a:xfrm>
            <a:off x="552450" y="5027613"/>
            <a:ext cx="1887538" cy="1068387"/>
          </a:xfrm>
          <a:prstGeom prst="rect">
            <a:avLst/>
          </a:prstGeom>
          <a:noFill/>
          <a:ln w="9525">
            <a:noFill/>
            <a:miter lim="800000"/>
            <a:headEnd/>
            <a:tailEnd/>
          </a:ln>
        </p:spPr>
      </p:pic>
      <p:sp>
        <p:nvSpPr>
          <p:cNvPr id="34824" name="Slide Number Placeholder 11"/>
          <p:cNvSpPr>
            <a:spLocks noGrp="1"/>
          </p:cNvSpPr>
          <p:nvPr>
            <p:ph type="sldNum" sz="quarter" idx="4294967295"/>
          </p:nvPr>
        </p:nvSpPr>
        <p:spPr bwMode="auto">
          <a:xfrm>
            <a:off x="152400" y="6462713"/>
            <a:ext cx="533400" cy="365125"/>
          </a:xfrm>
          <a:prstGeom prst="rect">
            <a:avLst/>
          </a:prstGeom>
          <a:noFill/>
          <a:ln>
            <a:miter lim="800000"/>
            <a:headEnd/>
            <a:tailEnd/>
          </a:ln>
        </p:spPr>
        <p:txBody>
          <a:bodyPr/>
          <a:lstStyle/>
          <a:p>
            <a:fld id="{231287F9-D105-47AD-803C-C81C32B82E8A}" type="slidenum">
              <a:rPr lang="en-US">
                <a:solidFill>
                  <a:srgbClr val="000000"/>
                </a:solidFill>
              </a:rPr>
              <a:pPr/>
              <a:t>33</a:t>
            </a:fld>
            <a:endParaRPr lang="en-US">
              <a:solidFill>
                <a:srgbClr val="000000"/>
              </a:solidFill>
            </a:endParaRPr>
          </a:p>
        </p:txBody>
      </p:sp>
      <p:sp>
        <p:nvSpPr>
          <p:cNvPr id="34825" name="Title 1"/>
          <p:cNvSpPr txBox="1">
            <a:spLocks/>
          </p:cNvSpPr>
          <p:nvPr/>
        </p:nvSpPr>
        <p:spPr bwMode="auto">
          <a:xfrm>
            <a:off x="139700" y="647700"/>
            <a:ext cx="9004300" cy="523875"/>
          </a:xfrm>
          <a:prstGeom prst="rect">
            <a:avLst/>
          </a:prstGeom>
          <a:noFill/>
          <a:ln w="9525">
            <a:noFill/>
            <a:miter lim="800000"/>
            <a:headEnd/>
            <a:tailEnd/>
          </a:ln>
        </p:spPr>
        <p:txBody>
          <a:bodyPr>
            <a:spAutoFit/>
          </a:bodyPr>
          <a:lstStyle/>
          <a:p>
            <a:pPr eaLnBrk="0" hangingPunct="0"/>
            <a:r>
              <a:rPr lang="en-US" sz="2800" b="1">
                <a:solidFill>
                  <a:srgbClr val="000000"/>
                </a:solidFill>
                <a:sym typeface="Gill Sans"/>
              </a:rPr>
              <a:t>Women’s Health</a:t>
            </a:r>
            <a:endParaRPr lang="en-US" sz="2800">
              <a:solidFill>
                <a:srgbClr val="000000"/>
              </a:solidFill>
              <a:sym typeface="Gill Sans"/>
            </a:endParaRPr>
          </a:p>
        </p:txBody>
      </p:sp>
      <p:pic>
        <p:nvPicPr>
          <p:cNvPr id="34826" name="Picture 2" descr="http://www.fujifilm.com/products/medical/img/index/thumb_03.jpg"/>
          <p:cNvPicPr>
            <a:picLocks noChangeAspect="1" noChangeArrowheads="1"/>
          </p:cNvPicPr>
          <p:nvPr/>
        </p:nvPicPr>
        <p:blipFill>
          <a:blip r:embed="rId7" cstate="email"/>
          <a:srcRect/>
          <a:stretch>
            <a:fillRect/>
          </a:stretch>
        </p:blipFill>
        <p:spPr bwMode="auto">
          <a:xfrm>
            <a:off x="5943600" y="304800"/>
            <a:ext cx="3009900" cy="1390650"/>
          </a:xfrm>
          <a:prstGeom prst="rect">
            <a:avLst/>
          </a:prstGeom>
          <a:noFill/>
          <a:ln w="9525">
            <a:noFill/>
            <a:miter lim="800000"/>
            <a:headEnd/>
            <a:tailEnd/>
          </a:ln>
        </p:spPr>
      </p:pic>
      <p:pic>
        <p:nvPicPr>
          <p:cNvPr id="34827" name="Picture 4" descr="http://www.fujifilm.com/products/medical/products/computed_radiography/profect_one/img/index/pic_feature_01.png"/>
          <p:cNvPicPr>
            <a:picLocks noChangeAspect="1" noChangeArrowheads="1"/>
          </p:cNvPicPr>
          <p:nvPr/>
        </p:nvPicPr>
        <p:blipFill>
          <a:blip r:embed="rId8" cstate="email"/>
          <a:srcRect/>
          <a:stretch>
            <a:fillRect/>
          </a:stretch>
        </p:blipFill>
        <p:spPr bwMode="auto">
          <a:xfrm>
            <a:off x="3429000" y="3733800"/>
            <a:ext cx="2600325" cy="2600325"/>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8787">
                                            <p:txEl>
                                              <p:pRg st="0" end="0"/>
                                            </p:txEl>
                                          </p:spTgt>
                                        </p:tgtEl>
                                        <p:attrNameLst>
                                          <p:attrName>style.visibility</p:attrName>
                                        </p:attrNameLst>
                                      </p:cBhvr>
                                      <p:to>
                                        <p:strVal val="visible"/>
                                      </p:to>
                                    </p:set>
                                    <p:animEffect transition="in" filter="fade">
                                      <p:cBhvr>
                                        <p:cTn id="7" dur="500"/>
                                        <p:tgtEl>
                                          <p:spTgt spid="11878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8788"/>
                                        </p:tgtEl>
                                        <p:attrNameLst>
                                          <p:attrName>style.visibility</p:attrName>
                                        </p:attrNameLst>
                                      </p:cBhvr>
                                      <p:to>
                                        <p:strVal val="visible"/>
                                      </p:to>
                                    </p:set>
                                    <p:animEffect transition="in" filter="fade">
                                      <p:cBhvr>
                                        <p:cTn id="10" dur="500"/>
                                        <p:tgtEl>
                                          <p:spTgt spid="118788"/>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8787">
                                            <p:txEl>
                                              <p:pRg st="1" end="1"/>
                                            </p:txEl>
                                          </p:spTgt>
                                        </p:tgtEl>
                                        <p:attrNameLst>
                                          <p:attrName>style.visibility</p:attrName>
                                        </p:attrNameLst>
                                      </p:cBhvr>
                                      <p:to>
                                        <p:strVal val="visible"/>
                                      </p:to>
                                    </p:set>
                                    <p:animEffect transition="in" filter="fade">
                                      <p:cBhvr>
                                        <p:cTn id="18" dur="500"/>
                                        <p:tgtEl>
                                          <p:spTgt spid="11878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8787">
                                            <p:txEl>
                                              <p:pRg st="2" end="2"/>
                                            </p:txEl>
                                          </p:spTgt>
                                        </p:tgtEl>
                                        <p:attrNameLst>
                                          <p:attrName>style.visibility</p:attrName>
                                        </p:attrNameLst>
                                      </p:cBhvr>
                                      <p:to>
                                        <p:strVal val="visible"/>
                                      </p:to>
                                    </p:set>
                                    <p:animEffect transition="in" filter="fade">
                                      <p:cBhvr>
                                        <p:cTn id="23" dur="500"/>
                                        <p:tgtEl>
                                          <p:spTgt spid="11878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18787">
                                            <p:txEl>
                                              <p:pRg st="3" end="3"/>
                                            </p:txEl>
                                          </p:spTgt>
                                        </p:tgtEl>
                                        <p:attrNameLst>
                                          <p:attrName>style.visibility</p:attrName>
                                        </p:attrNameLst>
                                      </p:cBhvr>
                                      <p:to>
                                        <p:strVal val="visible"/>
                                      </p:to>
                                    </p:set>
                                    <p:animEffect transition="in" filter="fade">
                                      <p:cBhvr>
                                        <p:cTn id="28" dur="500"/>
                                        <p:tgtEl>
                                          <p:spTgt spid="118787">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18787">
                                            <p:txEl>
                                              <p:pRg st="4" end="4"/>
                                            </p:txEl>
                                          </p:spTgt>
                                        </p:tgtEl>
                                        <p:attrNameLst>
                                          <p:attrName>style.visibility</p:attrName>
                                        </p:attrNameLst>
                                      </p:cBhvr>
                                      <p:to>
                                        <p:strVal val="visible"/>
                                      </p:to>
                                    </p:set>
                                    <p:animEffect transition="in" filter="fade">
                                      <p:cBhvr>
                                        <p:cTn id="33" dur="500"/>
                                        <p:tgtEl>
                                          <p:spTgt spid="118787">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18787">
                                            <p:txEl>
                                              <p:pRg st="5" end="5"/>
                                            </p:txEl>
                                          </p:spTgt>
                                        </p:tgtEl>
                                        <p:attrNameLst>
                                          <p:attrName>style.visibility</p:attrName>
                                        </p:attrNameLst>
                                      </p:cBhvr>
                                      <p:to>
                                        <p:strVal val="visible"/>
                                      </p:to>
                                    </p:set>
                                    <p:animEffect transition="in" filter="fade">
                                      <p:cBhvr>
                                        <p:cTn id="38" dur="500"/>
                                        <p:tgtEl>
                                          <p:spTgt spid="118787">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18787">
                                            <p:txEl>
                                              <p:pRg st="6" end="6"/>
                                            </p:txEl>
                                          </p:spTgt>
                                        </p:tgtEl>
                                        <p:attrNameLst>
                                          <p:attrName>style.visibility</p:attrName>
                                        </p:attrNameLst>
                                      </p:cBhvr>
                                      <p:to>
                                        <p:strVal val="visible"/>
                                      </p:to>
                                    </p:set>
                                    <p:animEffect transition="in" filter="fade">
                                      <p:cBhvr>
                                        <p:cTn id="43" dur="500"/>
                                        <p:tgtEl>
                                          <p:spTgt spid="118787">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10" presetClass="entr" presetSubtype="0"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7"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ChangeArrowheads="1"/>
          </p:cNvSpPr>
          <p:nvPr/>
        </p:nvSpPr>
        <p:spPr bwMode="auto">
          <a:xfrm>
            <a:off x="8915400" y="-304800"/>
            <a:ext cx="228600" cy="228600"/>
          </a:xfrm>
          <a:prstGeom prst="rect">
            <a:avLst/>
          </a:prstGeom>
          <a:solidFill>
            <a:schemeClr val="bg1"/>
          </a:solidFill>
          <a:ln w="9525">
            <a:noFill/>
            <a:miter lim="800000"/>
            <a:headEnd/>
            <a:tailEnd/>
          </a:ln>
        </p:spPr>
        <p:txBody>
          <a:bodyPr wrap="none" anchor="ctr"/>
          <a:lstStyle/>
          <a:p>
            <a:pPr algn="ctr"/>
            <a:endParaRPr lang="en-US" sz="4200">
              <a:solidFill>
                <a:srgbClr val="000000"/>
              </a:solidFill>
              <a:latin typeface="Gill Sans"/>
              <a:sym typeface="Gill Sans"/>
            </a:endParaRPr>
          </a:p>
        </p:txBody>
      </p:sp>
      <p:sp>
        <p:nvSpPr>
          <p:cNvPr id="35843" name="Rectangle 5"/>
          <p:cNvSpPr>
            <a:spLocks/>
          </p:cNvSpPr>
          <p:nvPr/>
        </p:nvSpPr>
        <p:spPr bwMode="auto">
          <a:xfrm>
            <a:off x="266700" y="1600200"/>
            <a:ext cx="7810500" cy="4953000"/>
          </a:xfrm>
          <a:prstGeom prst="rect">
            <a:avLst/>
          </a:prstGeom>
          <a:noFill/>
          <a:ln w="12700">
            <a:noFill/>
            <a:miter lim="800000"/>
            <a:headEnd/>
            <a:tailEnd/>
          </a:ln>
        </p:spPr>
        <p:txBody>
          <a:bodyPr lIns="0" tIns="0" rIns="0" bIns="0"/>
          <a:lstStyle/>
          <a:p>
            <a:pPr marL="342900" lvl="1" indent="-342900">
              <a:buClr>
                <a:srgbClr val="00AD7D"/>
              </a:buClr>
              <a:buSzPct val="100000"/>
              <a:buFont typeface="Arial" pitchFamily="34" charset="0"/>
              <a:buChar char="•"/>
              <a:tabLst>
                <a:tab pos="342900" algn="l"/>
              </a:tabLst>
            </a:pPr>
            <a:endParaRPr lang="en-US" sz="1900">
              <a:solidFill>
                <a:srgbClr val="000000"/>
              </a:solidFill>
              <a:sym typeface="Arial" pitchFamily="34" charset="0"/>
            </a:endParaRPr>
          </a:p>
        </p:txBody>
      </p:sp>
      <p:sp>
        <p:nvSpPr>
          <p:cNvPr id="35844" name="Slide Number Placeholder 11"/>
          <p:cNvSpPr>
            <a:spLocks noGrp="1"/>
          </p:cNvSpPr>
          <p:nvPr>
            <p:ph type="sldNum" sz="quarter" idx="4294967295"/>
          </p:nvPr>
        </p:nvSpPr>
        <p:spPr bwMode="auto">
          <a:xfrm>
            <a:off x="152400" y="6462713"/>
            <a:ext cx="533400" cy="365125"/>
          </a:xfrm>
          <a:prstGeom prst="rect">
            <a:avLst/>
          </a:prstGeom>
          <a:noFill/>
          <a:ln>
            <a:miter lim="800000"/>
            <a:headEnd/>
            <a:tailEnd/>
          </a:ln>
        </p:spPr>
        <p:txBody>
          <a:bodyPr/>
          <a:lstStyle/>
          <a:p>
            <a:fld id="{82BF9B8C-BFC0-4477-BD53-9C76CE93C79B}" type="slidenum">
              <a:rPr lang="en-US">
                <a:solidFill>
                  <a:srgbClr val="000000"/>
                </a:solidFill>
              </a:rPr>
              <a:pPr/>
              <a:t>34</a:t>
            </a:fld>
            <a:endParaRPr lang="en-US">
              <a:solidFill>
                <a:srgbClr val="000000"/>
              </a:solidFill>
            </a:endParaRPr>
          </a:p>
        </p:txBody>
      </p:sp>
      <p:pic>
        <p:nvPicPr>
          <p:cNvPr id="9" name="Picture 8" descr="DBEScopeHiRes.JPG"/>
          <p:cNvPicPr>
            <a:picLocks noChangeAspect="1"/>
          </p:cNvPicPr>
          <p:nvPr/>
        </p:nvPicPr>
        <p:blipFill>
          <a:blip r:embed="rId3" cstate="email"/>
          <a:stretch>
            <a:fillRect/>
          </a:stretch>
        </p:blipFill>
        <p:spPr>
          <a:xfrm>
            <a:off x="6019800" y="1417262"/>
            <a:ext cx="2889224" cy="2582863"/>
          </a:xfrm>
          <a:prstGeom prst="round2DiagRect">
            <a:avLst>
              <a:gd name="adj1" fmla="val 7191"/>
              <a:gd name="adj2" fmla="val 6948"/>
            </a:avLst>
          </a:prstGeom>
          <a:ln w="88900" cap="sq">
            <a:noFill/>
            <a:miter lim="800000"/>
          </a:ln>
          <a:effectLst>
            <a:outerShdw blurRad="50800" dist="38100" dir="2700000">
              <a:schemeClr val="bg1">
                <a:alpha val="43000"/>
              </a:schemeClr>
            </a:outerShdw>
          </a:effectLst>
        </p:spPr>
      </p:pic>
      <p:pic>
        <p:nvPicPr>
          <p:cNvPr id="10" name="Picture 9" descr="EPX-4400HD lit up.jpg"/>
          <p:cNvPicPr>
            <a:picLocks noChangeAspect="1"/>
          </p:cNvPicPr>
          <p:nvPr/>
        </p:nvPicPr>
        <p:blipFill>
          <a:blip r:embed="rId4" cstate="email"/>
          <a:srcRect/>
          <a:stretch>
            <a:fillRect/>
          </a:stretch>
        </p:blipFill>
        <p:spPr>
          <a:xfrm>
            <a:off x="5638800" y="4114800"/>
            <a:ext cx="3276600" cy="2157469"/>
          </a:xfrm>
          <a:prstGeom prst="round2DiagRect">
            <a:avLst>
              <a:gd name="adj1" fmla="val 7191"/>
              <a:gd name="adj2" fmla="val 6948"/>
            </a:avLst>
          </a:prstGeom>
          <a:ln w="88900" cap="sq">
            <a:noFill/>
            <a:miter lim="800000"/>
          </a:ln>
          <a:effectLst>
            <a:outerShdw blurRad="50800" dist="38100" dir="2700000">
              <a:schemeClr val="bg1">
                <a:alpha val="43000"/>
              </a:schemeClr>
            </a:outerShdw>
          </a:effectLst>
        </p:spPr>
      </p:pic>
      <p:pic>
        <p:nvPicPr>
          <p:cNvPr id="11" name="Picture 10" descr="scopehandle.jpg"/>
          <p:cNvPicPr>
            <a:picLocks noChangeAspect="1"/>
          </p:cNvPicPr>
          <p:nvPr/>
        </p:nvPicPr>
        <p:blipFill>
          <a:blip r:embed="rId5" cstate="email"/>
          <a:stretch>
            <a:fillRect/>
          </a:stretch>
        </p:blipFill>
        <p:spPr>
          <a:xfrm>
            <a:off x="2362200" y="4191000"/>
            <a:ext cx="3209546" cy="2139696"/>
          </a:xfrm>
          <a:prstGeom prst="round2DiagRect">
            <a:avLst>
              <a:gd name="adj1" fmla="val 7191"/>
              <a:gd name="adj2" fmla="val 6948"/>
            </a:avLst>
          </a:prstGeom>
          <a:ln w="88900" cap="sq">
            <a:noFill/>
            <a:miter lim="800000"/>
          </a:ln>
          <a:effectLst>
            <a:outerShdw blurRad="50800" dist="38100" dir="2700000">
              <a:schemeClr val="bg1">
                <a:alpha val="43000"/>
              </a:schemeClr>
            </a:outerShdw>
          </a:effectLst>
        </p:spPr>
      </p:pic>
      <p:sp>
        <p:nvSpPr>
          <p:cNvPr id="35848" name="Rectangle 5"/>
          <p:cNvSpPr>
            <a:spLocks/>
          </p:cNvSpPr>
          <p:nvPr/>
        </p:nvSpPr>
        <p:spPr bwMode="auto">
          <a:xfrm>
            <a:off x="304800" y="990600"/>
            <a:ext cx="5295900" cy="3200400"/>
          </a:xfrm>
          <a:prstGeom prst="rect">
            <a:avLst/>
          </a:prstGeom>
          <a:noFill/>
          <a:ln w="12700">
            <a:noFill/>
            <a:miter lim="800000"/>
            <a:headEnd/>
            <a:tailEnd/>
          </a:ln>
        </p:spPr>
        <p:txBody>
          <a:bodyPr lIns="0" tIns="0" rIns="0" bIns="0"/>
          <a:lstStyle/>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Advanced member of FUJIFILM family</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US R&amp;D relationship Fox Chase Cancer Center</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Many advanced “firsts”</a:t>
            </a:r>
          </a:p>
          <a:p>
            <a:pPr marL="800100" lvl="2"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First fiber optic flexible scopes</a:t>
            </a:r>
          </a:p>
          <a:p>
            <a:pPr marL="800100" lvl="2"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First commercially available flexible video endoscopes</a:t>
            </a:r>
          </a:p>
          <a:p>
            <a:pPr marL="800100" lvl="2"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First high definition flexible endoscopes</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Exclusive Double Balloon Endoscopy system</a:t>
            </a:r>
          </a:p>
          <a:p>
            <a:pPr marL="342900" lvl="1" indent="-342900">
              <a:buClr>
                <a:srgbClr val="00AD7D"/>
              </a:buClr>
              <a:buSzPct val="100000"/>
              <a:buFont typeface="Arial" pitchFamily="34" charset="0"/>
              <a:buChar char="•"/>
              <a:tabLst>
                <a:tab pos="342900" algn="l"/>
              </a:tabLst>
            </a:pPr>
            <a:r>
              <a:rPr lang="en-US" sz="1900">
                <a:solidFill>
                  <a:srgbClr val="000000"/>
                </a:solidFill>
                <a:sym typeface="Arial" pitchFamily="34" charset="0"/>
              </a:rPr>
              <a:t>HDe</a:t>
            </a:r>
            <a:r>
              <a:rPr lang="en-US" sz="1900" baseline="30000">
                <a:solidFill>
                  <a:srgbClr val="000000"/>
                </a:solidFill>
                <a:sym typeface="Arial" pitchFamily="34" charset="0"/>
              </a:rPr>
              <a:t>®</a:t>
            </a:r>
            <a:r>
              <a:rPr lang="en-US" sz="1900">
                <a:solidFill>
                  <a:srgbClr val="000000"/>
                </a:solidFill>
                <a:sym typeface="Arial" pitchFamily="34" charset="0"/>
              </a:rPr>
              <a:t> platform</a:t>
            </a:r>
          </a:p>
        </p:txBody>
      </p:sp>
      <p:sp>
        <p:nvSpPr>
          <p:cNvPr id="35849" name="Title 1"/>
          <p:cNvSpPr txBox="1">
            <a:spLocks/>
          </p:cNvSpPr>
          <p:nvPr/>
        </p:nvSpPr>
        <p:spPr bwMode="auto">
          <a:xfrm>
            <a:off x="139700" y="260350"/>
            <a:ext cx="9004300" cy="523875"/>
          </a:xfrm>
          <a:prstGeom prst="rect">
            <a:avLst/>
          </a:prstGeom>
          <a:noFill/>
          <a:ln w="9525">
            <a:noFill/>
            <a:miter lim="800000"/>
            <a:headEnd/>
            <a:tailEnd/>
          </a:ln>
        </p:spPr>
        <p:txBody>
          <a:bodyPr>
            <a:spAutoFit/>
          </a:bodyPr>
          <a:lstStyle/>
          <a:p>
            <a:pPr eaLnBrk="0" hangingPunct="0"/>
            <a:r>
              <a:rPr lang="en-US" sz="2800" b="1">
                <a:solidFill>
                  <a:srgbClr val="000000"/>
                </a:solidFill>
                <a:sym typeface="Gill Sans"/>
              </a:rPr>
              <a:t>FUJINON Endoscopy</a:t>
            </a:r>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14"/>
          <p:cNvPicPr>
            <a:picLocks noChangeAspect="1" noChangeArrowheads="1"/>
          </p:cNvPicPr>
          <p:nvPr/>
        </p:nvPicPr>
        <p:blipFill>
          <a:blip r:embed="rId3" cstate="email"/>
          <a:srcRect/>
          <a:stretch>
            <a:fillRect/>
          </a:stretch>
        </p:blipFill>
        <p:spPr bwMode="auto">
          <a:xfrm>
            <a:off x="5410200" y="2362200"/>
            <a:ext cx="2673350" cy="2414588"/>
          </a:xfrm>
          <a:prstGeom prst="rect">
            <a:avLst/>
          </a:prstGeom>
          <a:noFill/>
          <a:ln w="9525">
            <a:noFill/>
            <a:miter lim="800000"/>
            <a:headEnd/>
            <a:tailEnd/>
          </a:ln>
        </p:spPr>
      </p:pic>
      <p:sp>
        <p:nvSpPr>
          <p:cNvPr id="36867" name="Rectangle 10"/>
          <p:cNvSpPr>
            <a:spLocks noChangeArrowheads="1"/>
          </p:cNvSpPr>
          <p:nvPr/>
        </p:nvSpPr>
        <p:spPr bwMode="auto">
          <a:xfrm>
            <a:off x="5091113" y="2098675"/>
            <a:ext cx="3419475" cy="315913"/>
          </a:xfrm>
          <a:prstGeom prst="rect">
            <a:avLst/>
          </a:prstGeom>
          <a:noFill/>
          <a:ln w="19050">
            <a:noFill/>
            <a:miter lim="800000"/>
            <a:headEnd/>
            <a:tailEnd/>
          </a:ln>
        </p:spPr>
        <p:txBody>
          <a:bodyPr lIns="36000" tIns="18000" rIns="36000" bIns="54000" anchor="ctr">
            <a:spAutoFit/>
          </a:bodyPr>
          <a:lstStyle/>
          <a:p>
            <a:r>
              <a:rPr lang="en-US" altLang="ja-JP" sz="1600">
                <a:ea typeface="MS Gothic" pitchFamily="49" charset="-128"/>
              </a:rPr>
              <a:t>Stereo Digital Mammography</a:t>
            </a:r>
          </a:p>
        </p:txBody>
      </p:sp>
      <p:sp>
        <p:nvSpPr>
          <p:cNvPr id="36868" name="Rectangle 7"/>
          <p:cNvSpPr>
            <a:spLocks noChangeArrowheads="1"/>
          </p:cNvSpPr>
          <p:nvPr/>
        </p:nvSpPr>
        <p:spPr bwMode="auto">
          <a:xfrm>
            <a:off x="4419600" y="4114800"/>
            <a:ext cx="3643313" cy="314325"/>
          </a:xfrm>
          <a:prstGeom prst="rect">
            <a:avLst/>
          </a:prstGeom>
          <a:noFill/>
          <a:ln w="9525">
            <a:noFill/>
            <a:miter lim="800000"/>
            <a:headEnd/>
            <a:tailEnd/>
          </a:ln>
        </p:spPr>
        <p:txBody>
          <a:bodyPr>
            <a:spAutoFit/>
          </a:bodyPr>
          <a:lstStyle/>
          <a:p>
            <a:pPr eaLnBrk="0" hangingPunct="0">
              <a:lnSpc>
                <a:spcPct val="80000"/>
              </a:lnSpc>
            </a:pPr>
            <a:endParaRPr lang="en-US" altLang="ja-JP">
              <a:solidFill>
                <a:srgbClr val="008080"/>
              </a:solidFill>
              <a:ea typeface="HGPGothicE" pitchFamily="50" charset="-128"/>
            </a:endParaRPr>
          </a:p>
        </p:txBody>
      </p:sp>
      <p:sp>
        <p:nvSpPr>
          <p:cNvPr id="36869" name="Text Box 24"/>
          <p:cNvSpPr txBox="1">
            <a:spLocks noChangeArrowheads="1"/>
          </p:cNvSpPr>
          <p:nvPr/>
        </p:nvSpPr>
        <p:spPr bwMode="auto">
          <a:xfrm>
            <a:off x="7758113" y="1755775"/>
            <a:ext cx="739775" cy="274638"/>
          </a:xfrm>
          <a:prstGeom prst="rect">
            <a:avLst/>
          </a:prstGeom>
          <a:solidFill>
            <a:srgbClr val="CC3300"/>
          </a:solidFill>
          <a:ln w="9525" algn="ctr">
            <a:noFill/>
            <a:miter lim="800000"/>
            <a:headEnd/>
            <a:tailEnd/>
          </a:ln>
        </p:spPr>
        <p:txBody>
          <a:bodyPr anchor="ctr">
            <a:spAutoFit/>
          </a:bodyPr>
          <a:lstStyle/>
          <a:p>
            <a:r>
              <a:rPr lang="en-US" altLang="ja-JP" sz="1200">
                <a:solidFill>
                  <a:schemeClr val="bg1"/>
                </a:solidFill>
                <a:ea typeface="MS PGothic" pitchFamily="34" charset="-128"/>
              </a:rPr>
              <a:t>New!</a:t>
            </a:r>
          </a:p>
        </p:txBody>
      </p:sp>
      <p:sp>
        <p:nvSpPr>
          <p:cNvPr id="36870" name="AutoShape 25"/>
          <p:cNvSpPr>
            <a:spLocks noChangeArrowheads="1"/>
          </p:cNvSpPr>
          <p:nvPr/>
        </p:nvSpPr>
        <p:spPr bwMode="auto">
          <a:xfrm>
            <a:off x="5057775" y="1692275"/>
            <a:ext cx="3486150" cy="403225"/>
          </a:xfrm>
          <a:prstGeom prst="roundRect">
            <a:avLst>
              <a:gd name="adj" fmla="val 10963"/>
            </a:avLst>
          </a:prstGeom>
          <a:solidFill>
            <a:srgbClr val="008080"/>
          </a:solidFill>
          <a:ln w="19050">
            <a:solidFill>
              <a:schemeClr val="bg1"/>
            </a:solidFill>
            <a:round/>
            <a:headEnd/>
            <a:tailEnd/>
          </a:ln>
        </p:spPr>
        <p:txBody>
          <a:bodyPr wrap="none" anchor="ctr"/>
          <a:lstStyle/>
          <a:p>
            <a:endParaRPr lang="ja-JP" altLang="en-US">
              <a:ea typeface="MS PGothic" pitchFamily="34" charset="-128"/>
            </a:endParaRPr>
          </a:p>
        </p:txBody>
      </p:sp>
      <p:sp>
        <p:nvSpPr>
          <p:cNvPr id="36871" name="Rectangle 26"/>
          <p:cNvSpPr>
            <a:spLocks noChangeArrowheads="1"/>
          </p:cNvSpPr>
          <p:nvPr/>
        </p:nvSpPr>
        <p:spPr bwMode="auto">
          <a:xfrm>
            <a:off x="5080000" y="1701800"/>
            <a:ext cx="3438525" cy="246063"/>
          </a:xfrm>
          <a:prstGeom prst="rect">
            <a:avLst/>
          </a:prstGeom>
          <a:noFill/>
          <a:ln w="9525" algn="ctr">
            <a:noFill/>
            <a:miter lim="800000"/>
            <a:headEnd/>
            <a:tailEnd/>
          </a:ln>
        </p:spPr>
        <p:txBody>
          <a:bodyPr>
            <a:spAutoFit/>
          </a:bodyPr>
          <a:lstStyle/>
          <a:p>
            <a:pPr eaLnBrk="0" hangingPunct="0"/>
            <a:r>
              <a:rPr lang="en-US" altLang="ja-JP">
                <a:solidFill>
                  <a:schemeClr val="bg1"/>
                </a:solidFill>
                <a:ea typeface="MS PGothic" pitchFamily="34" charset="-128"/>
              </a:rPr>
              <a:t>3D Acquisition and Diagnosis</a:t>
            </a:r>
          </a:p>
        </p:txBody>
      </p:sp>
      <p:sp>
        <p:nvSpPr>
          <p:cNvPr id="36872" name="AutoShape 22"/>
          <p:cNvSpPr>
            <a:spLocks noChangeArrowheads="1"/>
          </p:cNvSpPr>
          <p:nvPr/>
        </p:nvSpPr>
        <p:spPr bwMode="auto">
          <a:xfrm>
            <a:off x="295275" y="1646238"/>
            <a:ext cx="3486150" cy="403225"/>
          </a:xfrm>
          <a:prstGeom prst="roundRect">
            <a:avLst>
              <a:gd name="adj" fmla="val 10963"/>
            </a:avLst>
          </a:prstGeom>
          <a:solidFill>
            <a:srgbClr val="008080"/>
          </a:solidFill>
          <a:ln w="19050">
            <a:solidFill>
              <a:schemeClr val="bg1"/>
            </a:solidFill>
            <a:round/>
            <a:headEnd/>
            <a:tailEnd/>
          </a:ln>
        </p:spPr>
        <p:txBody>
          <a:bodyPr wrap="none" anchor="ctr"/>
          <a:lstStyle/>
          <a:p>
            <a:endParaRPr lang="ja-JP" altLang="en-US">
              <a:ea typeface="MS PGothic" pitchFamily="34" charset="-128"/>
            </a:endParaRPr>
          </a:p>
        </p:txBody>
      </p:sp>
      <p:sp>
        <p:nvSpPr>
          <p:cNvPr id="36873" name="Rectangle 23"/>
          <p:cNvSpPr>
            <a:spLocks noChangeArrowheads="1"/>
          </p:cNvSpPr>
          <p:nvPr/>
        </p:nvSpPr>
        <p:spPr bwMode="auto">
          <a:xfrm>
            <a:off x="317500" y="1655763"/>
            <a:ext cx="3438525" cy="246062"/>
          </a:xfrm>
          <a:prstGeom prst="rect">
            <a:avLst/>
          </a:prstGeom>
          <a:noFill/>
          <a:ln w="9525" algn="ctr">
            <a:noFill/>
            <a:miter lim="800000"/>
            <a:headEnd/>
            <a:tailEnd/>
          </a:ln>
        </p:spPr>
        <p:txBody>
          <a:bodyPr>
            <a:spAutoFit/>
          </a:bodyPr>
          <a:lstStyle/>
          <a:p>
            <a:pPr eaLnBrk="0" hangingPunct="0"/>
            <a:r>
              <a:rPr lang="en-US" altLang="ja-JP">
                <a:solidFill>
                  <a:schemeClr val="bg1"/>
                </a:solidFill>
                <a:ea typeface="MS PGothic" pitchFamily="34" charset="-128"/>
              </a:rPr>
              <a:t>Amulet  Biopsy Option</a:t>
            </a:r>
          </a:p>
        </p:txBody>
      </p:sp>
      <p:pic>
        <p:nvPicPr>
          <p:cNvPr id="36874" name="Picture 27"/>
          <p:cNvPicPr>
            <a:picLocks noChangeAspect="1" noChangeArrowheads="1"/>
          </p:cNvPicPr>
          <p:nvPr/>
        </p:nvPicPr>
        <p:blipFill>
          <a:blip r:embed="rId4" cstate="email"/>
          <a:srcRect/>
          <a:stretch>
            <a:fillRect/>
          </a:stretch>
        </p:blipFill>
        <p:spPr bwMode="auto">
          <a:xfrm>
            <a:off x="827088" y="2146300"/>
            <a:ext cx="1963737" cy="2654300"/>
          </a:xfrm>
          <a:prstGeom prst="rect">
            <a:avLst/>
          </a:prstGeom>
          <a:noFill/>
          <a:ln w="9525">
            <a:noFill/>
            <a:miter lim="800000"/>
            <a:headEnd/>
            <a:tailEnd/>
          </a:ln>
        </p:spPr>
      </p:pic>
      <p:sp>
        <p:nvSpPr>
          <p:cNvPr id="36875" name="Rectangle 23"/>
          <p:cNvSpPr>
            <a:spLocks noChangeArrowheads="1"/>
          </p:cNvSpPr>
          <p:nvPr/>
        </p:nvSpPr>
        <p:spPr bwMode="auto">
          <a:xfrm>
            <a:off x="2938463" y="3976688"/>
            <a:ext cx="2373312" cy="246062"/>
          </a:xfrm>
          <a:prstGeom prst="rect">
            <a:avLst/>
          </a:prstGeom>
          <a:solidFill>
            <a:schemeClr val="accent1"/>
          </a:solidFill>
          <a:ln w="9525" algn="ctr">
            <a:noFill/>
            <a:miter lim="800000"/>
            <a:headEnd/>
            <a:tailEnd/>
          </a:ln>
        </p:spPr>
        <p:txBody>
          <a:bodyPr>
            <a:spAutoFit/>
          </a:bodyPr>
          <a:lstStyle/>
          <a:p>
            <a:pPr eaLnBrk="0" hangingPunct="0"/>
            <a:r>
              <a:rPr lang="en-US" altLang="ja-JP">
                <a:solidFill>
                  <a:schemeClr val="bg1"/>
                </a:solidFill>
                <a:ea typeface="MS PGothic" pitchFamily="34" charset="-128"/>
              </a:rPr>
              <a:t>FUJFILM developed CAD</a:t>
            </a:r>
          </a:p>
        </p:txBody>
      </p:sp>
      <p:grpSp>
        <p:nvGrpSpPr>
          <p:cNvPr id="36876" name="Group 7"/>
          <p:cNvGrpSpPr>
            <a:grpSpLocks/>
          </p:cNvGrpSpPr>
          <p:nvPr/>
        </p:nvGrpSpPr>
        <p:grpSpPr bwMode="auto">
          <a:xfrm>
            <a:off x="3048000" y="4343400"/>
            <a:ext cx="1927225" cy="2057400"/>
            <a:chOff x="192" y="2160"/>
            <a:chExt cx="703" cy="777"/>
          </a:xfrm>
        </p:grpSpPr>
        <p:pic>
          <p:nvPicPr>
            <p:cNvPr id="36878" name="Picture 8"/>
            <p:cNvPicPr>
              <a:picLocks noChangeAspect="1" noChangeArrowheads="1"/>
            </p:cNvPicPr>
            <p:nvPr/>
          </p:nvPicPr>
          <p:blipFill>
            <a:blip r:embed="rId5" cstate="email"/>
            <a:srcRect/>
            <a:stretch>
              <a:fillRect/>
            </a:stretch>
          </p:blipFill>
          <p:spPr bwMode="auto">
            <a:xfrm>
              <a:off x="192" y="2448"/>
              <a:ext cx="354" cy="489"/>
            </a:xfrm>
            <a:prstGeom prst="rect">
              <a:avLst/>
            </a:prstGeom>
            <a:noFill/>
            <a:ln w="9525">
              <a:noFill/>
              <a:miter lim="800000"/>
              <a:headEnd/>
              <a:tailEnd/>
            </a:ln>
          </p:spPr>
        </p:pic>
        <p:pic>
          <p:nvPicPr>
            <p:cNvPr id="36879" name="Picture 9"/>
            <p:cNvPicPr>
              <a:picLocks noChangeAspect="1" noChangeArrowheads="1"/>
            </p:cNvPicPr>
            <p:nvPr/>
          </p:nvPicPr>
          <p:blipFill>
            <a:blip r:embed="rId6" cstate="email"/>
            <a:srcRect/>
            <a:stretch>
              <a:fillRect/>
            </a:stretch>
          </p:blipFill>
          <p:spPr bwMode="auto">
            <a:xfrm>
              <a:off x="192" y="2160"/>
              <a:ext cx="672" cy="279"/>
            </a:xfrm>
            <a:prstGeom prst="rect">
              <a:avLst/>
            </a:prstGeom>
            <a:noFill/>
            <a:ln w="9525">
              <a:noFill/>
              <a:miter lim="800000"/>
              <a:headEnd/>
              <a:tailEnd/>
            </a:ln>
          </p:spPr>
        </p:pic>
        <p:sp>
          <p:nvSpPr>
            <p:cNvPr id="36880" name="Text Box 10"/>
            <p:cNvSpPr txBox="1">
              <a:spLocks noChangeArrowheads="1"/>
            </p:cNvSpPr>
            <p:nvPr/>
          </p:nvSpPr>
          <p:spPr bwMode="auto">
            <a:xfrm>
              <a:off x="576" y="2448"/>
              <a:ext cx="319" cy="460"/>
            </a:xfrm>
            <a:prstGeom prst="rect">
              <a:avLst/>
            </a:prstGeom>
            <a:noFill/>
            <a:ln w="9525">
              <a:noFill/>
              <a:miter lim="800000"/>
              <a:headEnd/>
              <a:tailEnd/>
            </a:ln>
          </p:spPr>
          <p:txBody>
            <a:bodyPr wrap="none">
              <a:spAutoFit/>
            </a:bodyPr>
            <a:lstStyle/>
            <a:p>
              <a:r>
                <a:rPr lang="en-US" altLang="ja-JP" sz="1400">
                  <a:latin typeface="Candara" pitchFamily="34" charset="0"/>
                  <a:ea typeface="MS PGothic" pitchFamily="34" charset="-128"/>
                </a:rPr>
                <a:t>CAD</a:t>
              </a:r>
            </a:p>
            <a:p>
              <a:r>
                <a:rPr lang="en-US" altLang="ja-JP" sz="1400">
                  <a:latin typeface="Candara" pitchFamily="34" charset="0"/>
                  <a:ea typeface="MS PGothic" pitchFamily="34" charset="-128"/>
                </a:rPr>
                <a:t>V2.0</a:t>
              </a:r>
            </a:p>
            <a:p>
              <a:r>
                <a:rPr lang="en-US" altLang="ja-JP" sz="1400">
                  <a:latin typeface="Candara" pitchFamily="34" charset="0"/>
                  <a:ea typeface="MS PGothic" pitchFamily="34" charset="-128"/>
                </a:rPr>
                <a:t>/2.1</a:t>
              </a:r>
            </a:p>
          </p:txBody>
        </p:sp>
        <p:sp>
          <p:nvSpPr>
            <p:cNvPr id="36881" name="Rectangle 11"/>
            <p:cNvSpPr>
              <a:spLocks noChangeArrowheads="1"/>
            </p:cNvSpPr>
            <p:nvPr/>
          </p:nvSpPr>
          <p:spPr bwMode="auto">
            <a:xfrm>
              <a:off x="192" y="2160"/>
              <a:ext cx="672" cy="768"/>
            </a:xfrm>
            <a:prstGeom prst="rect">
              <a:avLst/>
            </a:prstGeom>
            <a:noFill/>
            <a:ln w="9525">
              <a:solidFill>
                <a:schemeClr val="tx1"/>
              </a:solidFill>
              <a:miter lim="800000"/>
              <a:headEnd/>
              <a:tailEnd/>
            </a:ln>
          </p:spPr>
          <p:txBody>
            <a:bodyPr wrap="none" anchor="ctr"/>
            <a:lstStyle/>
            <a:p>
              <a:endParaRPr lang="en-US"/>
            </a:p>
          </p:txBody>
        </p:sp>
      </p:grpSp>
      <p:sp>
        <p:nvSpPr>
          <p:cNvPr id="36877" name="Title 1"/>
          <p:cNvSpPr txBox="1">
            <a:spLocks/>
          </p:cNvSpPr>
          <p:nvPr/>
        </p:nvSpPr>
        <p:spPr bwMode="auto">
          <a:xfrm>
            <a:off x="139700" y="260350"/>
            <a:ext cx="9004300" cy="523875"/>
          </a:xfrm>
          <a:prstGeom prst="rect">
            <a:avLst/>
          </a:prstGeom>
          <a:noFill/>
          <a:ln w="9525">
            <a:noFill/>
            <a:miter lim="800000"/>
            <a:headEnd/>
            <a:tailEnd/>
          </a:ln>
        </p:spPr>
        <p:txBody>
          <a:bodyPr>
            <a:spAutoFit/>
          </a:bodyPr>
          <a:lstStyle/>
          <a:p>
            <a:pPr eaLnBrk="0" hangingPunct="0"/>
            <a:r>
              <a:rPr lang="en-US" sz="2800" b="1">
                <a:solidFill>
                  <a:srgbClr val="000000"/>
                </a:solidFill>
                <a:sym typeface="Gill Sans"/>
              </a:rPr>
              <a:t>Commitment to Women’s Health</a:t>
            </a:r>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685800" y="2933700"/>
            <a:ext cx="8305800" cy="1371600"/>
          </a:xfrm>
          <a:prstGeom prst="round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lstStyle/>
          <a:p>
            <a:pPr>
              <a:spcAft>
                <a:spcPts val="600"/>
              </a:spcAft>
              <a:defRPr/>
            </a:pPr>
            <a:endParaRPr lang="en-US">
              <a:solidFill>
                <a:srgbClr val="FFFFFF"/>
              </a:solidFill>
              <a:sym typeface="Gill Sans"/>
            </a:endParaRPr>
          </a:p>
        </p:txBody>
      </p:sp>
      <p:sp>
        <p:nvSpPr>
          <p:cNvPr id="6" name="Rounded Rectangle 5"/>
          <p:cNvSpPr/>
          <p:nvPr/>
        </p:nvSpPr>
        <p:spPr>
          <a:xfrm>
            <a:off x="685800" y="4419600"/>
            <a:ext cx="8305800" cy="1371600"/>
          </a:xfrm>
          <a:prstGeom prst="round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pPr>
              <a:defRPr/>
            </a:pPr>
            <a:endParaRPr lang="en-US">
              <a:solidFill>
                <a:srgbClr val="FFFFFF"/>
              </a:solidFill>
              <a:sym typeface="Gill Sans"/>
            </a:endParaRPr>
          </a:p>
        </p:txBody>
      </p:sp>
      <p:sp>
        <p:nvSpPr>
          <p:cNvPr id="4" name="Rounded Rectangle 3"/>
          <p:cNvSpPr/>
          <p:nvPr/>
        </p:nvSpPr>
        <p:spPr>
          <a:xfrm>
            <a:off x="685800" y="1447800"/>
            <a:ext cx="8305800" cy="1371600"/>
          </a:xfrm>
          <a:prstGeom prst="roundRect">
            <a:avLst/>
          </a:prstGeom>
          <a:solidFill>
            <a:schemeClr val="accent1"/>
          </a:solidFill>
          <a:ln>
            <a:solidFill>
              <a:srgbClr val="00AD7D"/>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200">
              <a:solidFill>
                <a:srgbClr val="FFFFFF"/>
              </a:solidFill>
              <a:sym typeface="Gill Sans"/>
            </a:endParaRPr>
          </a:p>
        </p:txBody>
      </p:sp>
      <p:pic>
        <p:nvPicPr>
          <p:cNvPr id="37893" name="Picture 8" descr="swedish.png"/>
          <p:cNvPicPr>
            <a:picLocks noChangeAspect="1"/>
          </p:cNvPicPr>
          <p:nvPr/>
        </p:nvPicPr>
        <p:blipFill>
          <a:blip r:embed="rId3" cstate="email"/>
          <a:srcRect/>
          <a:stretch>
            <a:fillRect/>
          </a:stretch>
        </p:blipFill>
        <p:spPr bwMode="auto">
          <a:xfrm>
            <a:off x="3124200" y="3200400"/>
            <a:ext cx="1503363" cy="476250"/>
          </a:xfrm>
          <a:prstGeom prst="rect">
            <a:avLst/>
          </a:prstGeom>
          <a:noFill/>
          <a:ln w="9525">
            <a:noFill/>
            <a:miter lim="800000"/>
            <a:headEnd/>
            <a:tailEnd/>
          </a:ln>
        </p:spPr>
      </p:pic>
      <p:pic>
        <p:nvPicPr>
          <p:cNvPr id="37894" name="Picture 9" descr="BannerHealth.png"/>
          <p:cNvPicPr>
            <a:picLocks noChangeAspect="1"/>
          </p:cNvPicPr>
          <p:nvPr/>
        </p:nvPicPr>
        <p:blipFill>
          <a:blip r:embed="rId4" cstate="email"/>
          <a:srcRect/>
          <a:stretch>
            <a:fillRect/>
          </a:stretch>
        </p:blipFill>
        <p:spPr bwMode="auto">
          <a:xfrm>
            <a:off x="7620000" y="3276600"/>
            <a:ext cx="1158875" cy="612775"/>
          </a:xfrm>
          <a:prstGeom prst="rect">
            <a:avLst/>
          </a:prstGeom>
          <a:noFill/>
          <a:ln w="9525">
            <a:noFill/>
            <a:miter lim="800000"/>
            <a:headEnd/>
            <a:tailEnd/>
          </a:ln>
        </p:spPr>
      </p:pic>
      <p:pic>
        <p:nvPicPr>
          <p:cNvPr id="37895" name="Picture 10" descr="usc.png"/>
          <p:cNvPicPr>
            <a:picLocks noChangeAspect="1"/>
          </p:cNvPicPr>
          <p:nvPr/>
        </p:nvPicPr>
        <p:blipFill>
          <a:blip r:embed="rId5" cstate="email"/>
          <a:srcRect/>
          <a:stretch>
            <a:fillRect/>
          </a:stretch>
        </p:blipFill>
        <p:spPr bwMode="auto">
          <a:xfrm>
            <a:off x="4876800" y="3084513"/>
            <a:ext cx="836613" cy="1079500"/>
          </a:xfrm>
          <a:prstGeom prst="rect">
            <a:avLst/>
          </a:prstGeom>
          <a:noFill/>
          <a:ln w="9525">
            <a:noFill/>
            <a:miter lim="800000"/>
            <a:headEnd/>
            <a:tailEnd/>
          </a:ln>
        </p:spPr>
      </p:pic>
      <p:pic>
        <p:nvPicPr>
          <p:cNvPr id="37896" name="Picture 11" descr="RIHospital.png"/>
          <p:cNvPicPr>
            <a:picLocks noChangeAspect="1"/>
          </p:cNvPicPr>
          <p:nvPr/>
        </p:nvPicPr>
        <p:blipFill>
          <a:blip r:embed="rId6" cstate="email"/>
          <a:srcRect/>
          <a:stretch>
            <a:fillRect/>
          </a:stretch>
        </p:blipFill>
        <p:spPr bwMode="auto">
          <a:xfrm>
            <a:off x="6019800" y="3581400"/>
            <a:ext cx="1308100" cy="542925"/>
          </a:xfrm>
          <a:prstGeom prst="rect">
            <a:avLst/>
          </a:prstGeom>
          <a:noFill/>
          <a:ln w="9525">
            <a:noFill/>
            <a:miter lim="800000"/>
            <a:headEnd/>
            <a:tailEnd/>
          </a:ln>
        </p:spPr>
      </p:pic>
      <p:pic>
        <p:nvPicPr>
          <p:cNvPr id="37897" name="Picture 12" descr="Swedish-co.png"/>
          <p:cNvPicPr>
            <a:picLocks noChangeAspect="1"/>
          </p:cNvPicPr>
          <p:nvPr/>
        </p:nvPicPr>
        <p:blipFill>
          <a:blip r:embed="rId7" cstate="email"/>
          <a:srcRect/>
          <a:stretch>
            <a:fillRect/>
          </a:stretch>
        </p:blipFill>
        <p:spPr bwMode="auto">
          <a:xfrm>
            <a:off x="2286000" y="3733800"/>
            <a:ext cx="1514475" cy="534988"/>
          </a:xfrm>
          <a:prstGeom prst="rect">
            <a:avLst/>
          </a:prstGeom>
          <a:noFill/>
          <a:ln w="9525">
            <a:noFill/>
            <a:miter lim="800000"/>
            <a:headEnd/>
            <a:tailEnd/>
          </a:ln>
        </p:spPr>
      </p:pic>
      <p:pic>
        <p:nvPicPr>
          <p:cNvPr id="37898" name="Picture 13" descr="solis.png"/>
          <p:cNvPicPr>
            <a:picLocks noChangeAspect="1"/>
          </p:cNvPicPr>
          <p:nvPr/>
        </p:nvPicPr>
        <p:blipFill>
          <a:blip r:embed="rId8" cstate="email"/>
          <a:srcRect/>
          <a:stretch>
            <a:fillRect/>
          </a:stretch>
        </p:blipFill>
        <p:spPr bwMode="auto">
          <a:xfrm>
            <a:off x="6477000" y="5029200"/>
            <a:ext cx="965200" cy="685800"/>
          </a:xfrm>
          <a:prstGeom prst="rect">
            <a:avLst/>
          </a:prstGeom>
          <a:noFill/>
          <a:ln w="9525">
            <a:noFill/>
            <a:miter lim="800000"/>
            <a:headEnd/>
            <a:tailEnd/>
          </a:ln>
        </p:spPr>
      </p:pic>
      <p:pic>
        <p:nvPicPr>
          <p:cNvPr id="37899" name="Picture 14" descr="Sharp-Rees-Stealy.png"/>
          <p:cNvPicPr>
            <a:picLocks noChangeAspect="1"/>
          </p:cNvPicPr>
          <p:nvPr/>
        </p:nvPicPr>
        <p:blipFill>
          <a:blip r:embed="rId9" cstate="email"/>
          <a:srcRect/>
          <a:stretch>
            <a:fillRect/>
          </a:stretch>
        </p:blipFill>
        <p:spPr bwMode="auto">
          <a:xfrm>
            <a:off x="2438400" y="5257800"/>
            <a:ext cx="2667000" cy="479425"/>
          </a:xfrm>
          <a:prstGeom prst="rect">
            <a:avLst/>
          </a:prstGeom>
          <a:noFill/>
          <a:ln w="9525">
            <a:noFill/>
            <a:miter lim="800000"/>
            <a:headEnd/>
            <a:tailEnd/>
          </a:ln>
        </p:spPr>
      </p:pic>
      <p:pic>
        <p:nvPicPr>
          <p:cNvPr id="37900" name="Picture 15" descr="Guthrie-Health-System.png"/>
          <p:cNvPicPr>
            <a:picLocks noChangeAspect="1"/>
          </p:cNvPicPr>
          <p:nvPr/>
        </p:nvPicPr>
        <p:blipFill>
          <a:blip r:embed="rId10" cstate="email"/>
          <a:srcRect/>
          <a:stretch>
            <a:fillRect/>
          </a:stretch>
        </p:blipFill>
        <p:spPr bwMode="auto">
          <a:xfrm>
            <a:off x="3048000" y="4572000"/>
            <a:ext cx="1854200" cy="635000"/>
          </a:xfrm>
          <a:prstGeom prst="rect">
            <a:avLst/>
          </a:prstGeom>
          <a:noFill/>
          <a:ln w="9525">
            <a:noFill/>
            <a:miter lim="800000"/>
            <a:headEnd/>
            <a:tailEnd/>
          </a:ln>
        </p:spPr>
      </p:pic>
      <p:pic>
        <p:nvPicPr>
          <p:cNvPr id="37901" name="Picture 16" descr="Adena-Health-System.png"/>
          <p:cNvPicPr>
            <a:picLocks noChangeAspect="1"/>
          </p:cNvPicPr>
          <p:nvPr/>
        </p:nvPicPr>
        <p:blipFill>
          <a:blip r:embed="rId11" cstate="email"/>
          <a:srcRect/>
          <a:stretch>
            <a:fillRect/>
          </a:stretch>
        </p:blipFill>
        <p:spPr bwMode="auto">
          <a:xfrm>
            <a:off x="5181600" y="4953000"/>
            <a:ext cx="990600" cy="682625"/>
          </a:xfrm>
          <a:prstGeom prst="rect">
            <a:avLst/>
          </a:prstGeom>
          <a:noFill/>
          <a:ln w="9525">
            <a:noFill/>
            <a:miter lim="800000"/>
            <a:headEnd/>
            <a:tailEnd/>
          </a:ln>
        </p:spPr>
      </p:pic>
      <p:pic>
        <p:nvPicPr>
          <p:cNvPr id="37902" name="Picture 17" descr="Sentara-Health.png"/>
          <p:cNvPicPr>
            <a:picLocks noChangeAspect="1"/>
          </p:cNvPicPr>
          <p:nvPr/>
        </p:nvPicPr>
        <p:blipFill>
          <a:blip r:embed="rId12" cstate="email"/>
          <a:srcRect/>
          <a:stretch>
            <a:fillRect/>
          </a:stretch>
        </p:blipFill>
        <p:spPr bwMode="auto">
          <a:xfrm>
            <a:off x="5715000" y="4495800"/>
            <a:ext cx="1905000" cy="363538"/>
          </a:xfrm>
          <a:prstGeom prst="rect">
            <a:avLst/>
          </a:prstGeom>
          <a:noFill/>
          <a:ln w="9525">
            <a:noFill/>
            <a:miter lim="800000"/>
            <a:headEnd/>
            <a:tailEnd/>
          </a:ln>
        </p:spPr>
      </p:pic>
      <p:pic>
        <p:nvPicPr>
          <p:cNvPr id="37903" name="Picture 18" descr="signa.png"/>
          <p:cNvPicPr>
            <a:picLocks noChangeAspect="1"/>
          </p:cNvPicPr>
          <p:nvPr/>
        </p:nvPicPr>
        <p:blipFill>
          <a:blip r:embed="rId13" cstate="email"/>
          <a:srcRect/>
          <a:stretch>
            <a:fillRect/>
          </a:stretch>
        </p:blipFill>
        <p:spPr bwMode="auto">
          <a:xfrm>
            <a:off x="7696200" y="4800600"/>
            <a:ext cx="790575" cy="838200"/>
          </a:xfrm>
          <a:prstGeom prst="rect">
            <a:avLst/>
          </a:prstGeom>
          <a:noFill/>
          <a:ln w="9525">
            <a:noFill/>
            <a:miter lim="800000"/>
            <a:headEnd/>
            <a:tailEnd/>
          </a:ln>
        </p:spPr>
      </p:pic>
      <p:pic>
        <p:nvPicPr>
          <p:cNvPr id="20" name="Picture 19" descr="synapse.png"/>
          <p:cNvPicPr>
            <a:picLocks noChangeAspect="1"/>
          </p:cNvPicPr>
          <p:nvPr/>
        </p:nvPicPr>
        <p:blipFill>
          <a:blip r:embed="rId14" cstate="email"/>
          <a:stretch>
            <a:fillRect/>
          </a:stretch>
        </p:blipFill>
        <p:spPr>
          <a:xfrm>
            <a:off x="228600" y="1524000"/>
            <a:ext cx="2154238" cy="509588"/>
          </a:xfrm>
          <a:prstGeom prst="rect">
            <a:avLst/>
          </a:prstGeom>
          <a:effectLst>
            <a:outerShdw blurRad="50800" dist="38100" dir="2700000" algn="tl" rotWithShape="0">
              <a:srgbClr val="000000">
                <a:alpha val="32000"/>
              </a:srgbClr>
            </a:outerShdw>
          </a:effectLst>
        </p:spPr>
      </p:pic>
      <p:pic>
        <p:nvPicPr>
          <p:cNvPr id="37905" name="Picture 20" descr="indiana.png"/>
          <p:cNvPicPr>
            <a:picLocks noChangeAspect="1"/>
          </p:cNvPicPr>
          <p:nvPr/>
        </p:nvPicPr>
        <p:blipFill>
          <a:blip r:embed="rId15" cstate="email"/>
          <a:srcRect/>
          <a:stretch>
            <a:fillRect/>
          </a:stretch>
        </p:blipFill>
        <p:spPr bwMode="auto">
          <a:xfrm>
            <a:off x="2743200" y="1447800"/>
            <a:ext cx="1430338" cy="722313"/>
          </a:xfrm>
          <a:prstGeom prst="rect">
            <a:avLst/>
          </a:prstGeom>
          <a:noFill/>
          <a:ln w="9525">
            <a:noFill/>
            <a:miter lim="800000"/>
            <a:headEnd/>
            <a:tailEnd/>
          </a:ln>
        </p:spPr>
      </p:pic>
      <p:pic>
        <p:nvPicPr>
          <p:cNvPr id="37906" name="Picture 21" descr="usc.png"/>
          <p:cNvPicPr>
            <a:picLocks noChangeAspect="1"/>
          </p:cNvPicPr>
          <p:nvPr/>
        </p:nvPicPr>
        <p:blipFill>
          <a:blip r:embed="rId16" cstate="email"/>
          <a:srcRect/>
          <a:stretch>
            <a:fillRect/>
          </a:stretch>
        </p:blipFill>
        <p:spPr bwMode="auto">
          <a:xfrm>
            <a:off x="4343400" y="1473200"/>
            <a:ext cx="1012825" cy="1306513"/>
          </a:xfrm>
          <a:prstGeom prst="rect">
            <a:avLst/>
          </a:prstGeom>
          <a:noFill/>
          <a:ln w="9525">
            <a:noFill/>
            <a:miter lim="800000"/>
            <a:headEnd/>
            <a:tailEnd/>
          </a:ln>
        </p:spPr>
      </p:pic>
      <p:pic>
        <p:nvPicPr>
          <p:cNvPr id="37907" name="Picture 22" descr="batonRouge.png"/>
          <p:cNvPicPr>
            <a:picLocks noChangeAspect="1"/>
          </p:cNvPicPr>
          <p:nvPr/>
        </p:nvPicPr>
        <p:blipFill>
          <a:blip r:embed="rId17" cstate="email"/>
          <a:srcRect/>
          <a:stretch>
            <a:fillRect/>
          </a:stretch>
        </p:blipFill>
        <p:spPr bwMode="auto">
          <a:xfrm>
            <a:off x="5486400" y="1600200"/>
            <a:ext cx="1905000" cy="581025"/>
          </a:xfrm>
          <a:prstGeom prst="rect">
            <a:avLst/>
          </a:prstGeom>
          <a:noFill/>
          <a:ln w="9525">
            <a:noFill/>
            <a:miter lim="800000"/>
            <a:headEnd/>
            <a:tailEnd/>
          </a:ln>
        </p:spPr>
      </p:pic>
      <p:pic>
        <p:nvPicPr>
          <p:cNvPr id="37908" name="Picture 23" descr="einstein.png"/>
          <p:cNvPicPr>
            <a:picLocks noChangeAspect="1"/>
          </p:cNvPicPr>
          <p:nvPr/>
        </p:nvPicPr>
        <p:blipFill>
          <a:blip r:embed="rId18" cstate="email"/>
          <a:srcRect/>
          <a:stretch>
            <a:fillRect/>
          </a:stretch>
        </p:blipFill>
        <p:spPr bwMode="auto">
          <a:xfrm>
            <a:off x="7696200" y="1752600"/>
            <a:ext cx="1235075" cy="685800"/>
          </a:xfrm>
          <a:prstGeom prst="rect">
            <a:avLst/>
          </a:prstGeom>
          <a:noFill/>
          <a:ln w="9525">
            <a:noFill/>
            <a:miter lim="800000"/>
            <a:headEnd/>
            <a:tailEnd/>
          </a:ln>
        </p:spPr>
      </p:pic>
      <p:pic>
        <p:nvPicPr>
          <p:cNvPr id="37909" name="Picture 24" descr="ohioHealth.png"/>
          <p:cNvPicPr>
            <a:picLocks noChangeAspect="1"/>
          </p:cNvPicPr>
          <p:nvPr/>
        </p:nvPicPr>
        <p:blipFill>
          <a:blip r:embed="rId19" cstate="email"/>
          <a:srcRect/>
          <a:stretch>
            <a:fillRect/>
          </a:stretch>
        </p:blipFill>
        <p:spPr bwMode="auto">
          <a:xfrm>
            <a:off x="1981200" y="2286000"/>
            <a:ext cx="1738313" cy="449263"/>
          </a:xfrm>
          <a:prstGeom prst="rect">
            <a:avLst/>
          </a:prstGeom>
          <a:noFill/>
          <a:ln w="9525">
            <a:noFill/>
            <a:miter lim="800000"/>
            <a:headEnd/>
            <a:tailEnd/>
          </a:ln>
        </p:spPr>
      </p:pic>
      <p:pic>
        <p:nvPicPr>
          <p:cNvPr id="37910" name="Picture 25" descr="university.png"/>
          <p:cNvPicPr>
            <a:picLocks noChangeAspect="1"/>
          </p:cNvPicPr>
          <p:nvPr/>
        </p:nvPicPr>
        <p:blipFill>
          <a:blip r:embed="rId20" cstate="email"/>
          <a:srcRect/>
          <a:stretch>
            <a:fillRect/>
          </a:stretch>
        </p:blipFill>
        <p:spPr bwMode="auto">
          <a:xfrm>
            <a:off x="5791200" y="2209800"/>
            <a:ext cx="1839913" cy="465138"/>
          </a:xfrm>
          <a:prstGeom prst="rect">
            <a:avLst/>
          </a:prstGeom>
          <a:noFill/>
          <a:ln w="9525">
            <a:noFill/>
            <a:miter lim="800000"/>
            <a:headEnd/>
            <a:tailEnd/>
          </a:ln>
        </p:spPr>
      </p:pic>
      <p:sp>
        <p:nvSpPr>
          <p:cNvPr id="28" name="Rounded Rectangle 27"/>
          <p:cNvSpPr/>
          <p:nvPr/>
        </p:nvSpPr>
        <p:spPr>
          <a:xfrm>
            <a:off x="228600" y="4572000"/>
            <a:ext cx="2133600" cy="533400"/>
          </a:xfrm>
          <a:prstGeom prst="roundRect">
            <a:avLst/>
          </a:prstGeom>
          <a:solidFill>
            <a:schemeClr val="bg1"/>
          </a:solidFill>
          <a:ln>
            <a:noFill/>
          </a:ln>
          <a:effectLst>
            <a:outerShdw blurRad="40000" dist="23000" dir="5400000" rotWithShape="0">
              <a:srgbClr val="000000">
                <a:alpha val="37000"/>
              </a:srgbClr>
            </a:outerShdw>
          </a:effectLst>
        </p:spPr>
        <p:style>
          <a:lnRef idx="1">
            <a:schemeClr val="accent1"/>
          </a:lnRef>
          <a:fillRef idx="3">
            <a:schemeClr val="accent1"/>
          </a:fillRef>
          <a:effectRef idx="2">
            <a:schemeClr val="accent1"/>
          </a:effectRef>
          <a:fontRef idx="minor">
            <a:schemeClr val="lt1"/>
          </a:fontRef>
        </p:style>
        <p:txBody>
          <a:bodyPr anchor="ctr">
            <a:normAutofit/>
          </a:bodyPr>
          <a:lstStyle/>
          <a:p>
            <a:pPr algn="ctr">
              <a:defRPr/>
            </a:pPr>
            <a:endParaRPr lang="en-US" b="1">
              <a:solidFill>
                <a:srgbClr val="0095AC"/>
              </a:solidFill>
              <a:sym typeface="Gill Sans"/>
            </a:endParaRPr>
          </a:p>
        </p:txBody>
      </p:sp>
      <p:sp>
        <p:nvSpPr>
          <p:cNvPr id="37912" name="Slide Number Placeholder 30"/>
          <p:cNvSpPr>
            <a:spLocks noGrp="1"/>
          </p:cNvSpPr>
          <p:nvPr>
            <p:ph type="sldNum" sz="quarter" idx="4294967295"/>
          </p:nvPr>
        </p:nvSpPr>
        <p:spPr bwMode="auto">
          <a:xfrm>
            <a:off x="152400" y="6462713"/>
            <a:ext cx="533400" cy="365125"/>
          </a:xfrm>
          <a:prstGeom prst="rect">
            <a:avLst/>
          </a:prstGeom>
          <a:noFill/>
          <a:ln>
            <a:miter lim="800000"/>
            <a:headEnd/>
            <a:tailEnd/>
          </a:ln>
        </p:spPr>
        <p:txBody>
          <a:bodyPr/>
          <a:lstStyle/>
          <a:p>
            <a:fld id="{74988799-BB4A-4651-925D-E7A67C5AA0A2}" type="slidenum">
              <a:rPr lang="en-US">
                <a:solidFill>
                  <a:srgbClr val="000000"/>
                </a:solidFill>
              </a:rPr>
              <a:pPr/>
              <a:t>36</a:t>
            </a:fld>
            <a:endParaRPr lang="en-US">
              <a:solidFill>
                <a:srgbClr val="000000"/>
              </a:solidFill>
            </a:endParaRPr>
          </a:p>
        </p:txBody>
      </p:sp>
      <p:sp>
        <p:nvSpPr>
          <p:cNvPr id="30" name="Rounded Rectangle 29"/>
          <p:cNvSpPr/>
          <p:nvPr/>
        </p:nvSpPr>
        <p:spPr>
          <a:xfrm>
            <a:off x="304800" y="3048000"/>
            <a:ext cx="2133600" cy="533400"/>
          </a:xfrm>
          <a:prstGeom prst="round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normAutofit/>
          </a:bodyPr>
          <a:lstStyle/>
          <a:p>
            <a:pPr algn="ctr">
              <a:defRPr/>
            </a:pPr>
            <a:endParaRPr lang="en-US" b="1">
              <a:solidFill>
                <a:srgbClr val="0088C7"/>
              </a:solidFill>
              <a:sym typeface="Gill Sans"/>
            </a:endParaRPr>
          </a:p>
        </p:txBody>
      </p:sp>
      <p:pic>
        <p:nvPicPr>
          <p:cNvPr id="37914" name="Picture 31" descr="FCR.png"/>
          <p:cNvPicPr>
            <a:picLocks noChangeAspect="1"/>
          </p:cNvPicPr>
          <p:nvPr/>
        </p:nvPicPr>
        <p:blipFill>
          <a:blip r:embed="rId21" cstate="email"/>
          <a:srcRect/>
          <a:stretch>
            <a:fillRect/>
          </a:stretch>
        </p:blipFill>
        <p:spPr bwMode="auto">
          <a:xfrm>
            <a:off x="485775" y="3155950"/>
            <a:ext cx="838200" cy="349250"/>
          </a:xfrm>
          <a:prstGeom prst="rect">
            <a:avLst/>
          </a:prstGeom>
          <a:noFill/>
          <a:ln w="9525">
            <a:noFill/>
            <a:miter lim="800000"/>
            <a:headEnd/>
            <a:tailEnd/>
          </a:ln>
        </p:spPr>
      </p:pic>
      <p:pic>
        <p:nvPicPr>
          <p:cNvPr id="37915" name="Picture 32" descr="FDR.png"/>
          <p:cNvPicPr>
            <a:picLocks noChangeAspect="1"/>
          </p:cNvPicPr>
          <p:nvPr/>
        </p:nvPicPr>
        <p:blipFill>
          <a:blip r:embed="rId22" cstate="email"/>
          <a:srcRect/>
          <a:stretch>
            <a:fillRect/>
          </a:stretch>
        </p:blipFill>
        <p:spPr bwMode="auto">
          <a:xfrm>
            <a:off x="1474788" y="3168650"/>
            <a:ext cx="736600" cy="287338"/>
          </a:xfrm>
          <a:prstGeom prst="rect">
            <a:avLst/>
          </a:prstGeom>
          <a:noFill/>
          <a:ln w="9525">
            <a:noFill/>
            <a:miter lim="800000"/>
            <a:headEnd/>
            <a:tailEnd/>
          </a:ln>
        </p:spPr>
      </p:pic>
      <p:pic>
        <p:nvPicPr>
          <p:cNvPr id="37916" name="Picture 33" descr="Aspire Logo-1.png"/>
          <p:cNvPicPr>
            <a:picLocks noChangeAspect="1"/>
          </p:cNvPicPr>
          <p:nvPr/>
        </p:nvPicPr>
        <p:blipFill>
          <a:blip r:embed="rId23" cstate="email"/>
          <a:srcRect/>
          <a:stretch>
            <a:fillRect/>
          </a:stretch>
        </p:blipFill>
        <p:spPr bwMode="auto">
          <a:xfrm>
            <a:off x="381000" y="4640263"/>
            <a:ext cx="1295400" cy="407987"/>
          </a:xfrm>
          <a:prstGeom prst="rect">
            <a:avLst/>
          </a:prstGeom>
          <a:noFill/>
          <a:ln w="9525">
            <a:noFill/>
            <a:miter lim="800000"/>
            <a:headEnd/>
            <a:tailEnd/>
          </a:ln>
        </p:spPr>
      </p:pic>
      <p:sp>
        <p:nvSpPr>
          <p:cNvPr id="36" name="Title 1"/>
          <p:cNvSpPr txBox="1">
            <a:spLocks/>
          </p:cNvSpPr>
          <p:nvPr/>
        </p:nvSpPr>
        <p:spPr bwMode="auto">
          <a:xfrm>
            <a:off x="139700" y="0"/>
            <a:ext cx="9004300" cy="523875"/>
          </a:xfrm>
          <a:prstGeom prst="rect">
            <a:avLst/>
          </a:prstGeom>
          <a:noFill/>
          <a:ln w="9525">
            <a:noFill/>
            <a:miter lim="800000"/>
            <a:headEnd/>
            <a:tailEnd/>
          </a:ln>
        </p:spPr>
        <p:txBody>
          <a:bodyPr>
            <a:spAutoFit/>
          </a:bodyPr>
          <a:lstStyle/>
          <a:p>
            <a:pPr eaLnBrk="0" hangingPunct="0"/>
            <a:r>
              <a:rPr lang="en-US" sz="2800" b="1">
                <a:solidFill>
                  <a:srgbClr val="000000"/>
                </a:solidFill>
                <a:sym typeface="Gill Sans"/>
              </a:rPr>
              <a:t>FMSU Customers</a:t>
            </a:r>
            <a:endParaRPr lang="en-US" sz="2800">
              <a:solidFill>
                <a:srgbClr val="000000"/>
              </a:solidFill>
              <a:sym typeface="Gill Sans"/>
            </a:endParaRPr>
          </a:p>
        </p:txBody>
      </p:sp>
      <p:sp>
        <p:nvSpPr>
          <p:cNvPr id="38" name="Title 1"/>
          <p:cNvSpPr txBox="1">
            <a:spLocks/>
          </p:cNvSpPr>
          <p:nvPr/>
        </p:nvSpPr>
        <p:spPr bwMode="auto">
          <a:xfrm>
            <a:off x="139700" y="333375"/>
            <a:ext cx="9004300" cy="522288"/>
          </a:xfrm>
          <a:prstGeom prst="rect">
            <a:avLst/>
          </a:prstGeom>
          <a:noFill/>
          <a:ln w="9525">
            <a:noFill/>
            <a:miter lim="800000"/>
            <a:headEnd/>
            <a:tailEnd/>
          </a:ln>
        </p:spPr>
        <p:txBody>
          <a:bodyPr>
            <a:spAutoFit/>
          </a:bodyPr>
          <a:lstStyle/>
          <a:p>
            <a:pPr eaLnBrk="0" hangingPunct="0"/>
            <a:r>
              <a:rPr lang="en-US" sz="2800" b="1">
                <a:solidFill>
                  <a:srgbClr val="000000"/>
                </a:solidFill>
                <a:sym typeface="Gill Sans"/>
              </a:rPr>
              <a:t>FMSU Partners</a:t>
            </a:r>
            <a:endParaRPr lang="en-US" sz="2800">
              <a:solidFill>
                <a:srgbClr val="000000"/>
              </a:solidFill>
              <a:sym typeface="Gill San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36"/>
                                        </p:tgtEl>
                                      </p:cBhvr>
                                    </p:animEffect>
                                    <p:set>
                                      <p:cBhvr>
                                        <p:cTn id="7" dur="1" fill="hold">
                                          <p:stCondLst>
                                            <p:cond delay="1999"/>
                                          </p:stCondLst>
                                        </p:cTn>
                                        <p:tgtEl>
                                          <p:spTgt spid="3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ppt_x"/>
                                          </p:val>
                                        </p:tav>
                                        <p:tav tm="100000">
                                          <p:val>
                                            <p:strVal val="#ppt_x"/>
                                          </p:val>
                                        </p:tav>
                                      </p:tavLst>
                                    </p:anim>
                                    <p:anim calcmode="lin" valueType="num">
                                      <p:cBhvr additive="base">
                                        <p:cTn id="1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685800" y="2971800"/>
            <a:ext cx="8305800" cy="1638300"/>
          </a:xfrm>
          <a:prstGeom prst="round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lstStyle/>
          <a:p>
            <a:pPr>
              <a:spcAft>
                <a:spcPts val="600"/>
              </a:spcAft>
              <a:defRPr/>
            </a:pPr>
            <a:endParaRPr lang="en-US">
              <a:solidFill>
                <a:srgbClr val="FFFFFF"/>
              </a:solidFill>
              <a:sym typeface="Gill Sans"/>
            </a:endParaRPr>
          </a:p>
        </p:txBody>
      </p:sp>
      <p:sp>
        <p:nvSpPr>
          <p:cNvPr id="4" name="Rounded Rectangle 3"/>
          <p:cNvSpPr/>
          <p:nvPr/>
        </p:nvSpPr>
        <p:spPr>
          <a:xfrm>
            <a:off x="685800" y="1447800"/>
            <a:ext cx="8305800" cy="1371600"/>
          </a:xfrm>
          <a:prstGeom prst="roundRect">
            <a:avLst/>
          </a:prstGeom>
          <a:solidFill>
            <a:schemeClr val="accent1"/>
          </a:solidFill>
          <a:ln>
            <a:solidFill>
              <a:srgbClr val="00AD7D"/>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200">
              <a:solidFill>
                <a:srgbClr val="FFFFFF"/>
              </a:solidFill>
              <a:sym typeface="Gill Sans"/>
            </a:endParaRPr>
          </a:p>
        </p:txBody>
      </p:sp>
      <p:pic>
        <p:nvPicPr>
          <p:cNvPr id="20" name="Picture 19" descr="synapse.png"/>
          <p:cNvPicPr>
            <a:picLocks noChangeAspect="1"/>
          </p:cNvPicPr>
          <p:nvPr/>
        </p:nvPicPr>
        <p:blipFill>
          <a:blip r:embed="rId3" cstate="email"/>
          <a:stretch>
            <a:fillRect/>
          </a:stretch>
        </p:blipFill>
        <p:spPr>
          <a:xfrm>
            <a:off x="228600" y="1524000"/>
            <a:ext cx="2154238" cy="509588"/>
          </a:xfrm>
          <a:prstGeom prst="rect">
            <a:avLst/>
          </a:prstGeom>
          <a:effectLst>
            <a:outerShdw blurRad="50800" dist="38100" dir="2700000" algn="tl" rotWithShape="0">
              <a:srgbClr val="000000">
                <a:alpha val="32000"/>
              </a:srgbClr>
            </a:outerShdw>
          </a:effectLst>
        </p:spPr>
      </p:pic>
      <p:sp>
        <p:nvSpPr>
          <p:cNvPr id="38917" name="Slide Number Placeholder 30"/>
          <p:cNvSpPr>
            <a:spLocks noGrp="1"/>
          </p:cNvSpPr>
          <p:nvPr>
            <p:ph type="sldNum" sz="quarter" idx="4294967295"/>
          </p:nvPr>
        </p:nvSpPr>
        <p:spPr bwMode="auto">
          <a:xfrm>
            <a:off x="152400" y="6462713"/>
            <a:ext cx="533400" cy="365125"/>
          </a:xfrm>
          <a:prstGeom prst="rect">
            <a:avLst/>
          </a:prstGeom>
          <a:noFill/>
          <a:ln>
            <a:miter lim="800000"/>
            <a:headEnd/>
            <a:tailEnd/>
          </a:ln>
        </p:spPr>
        <p:txBody>
          <a:bodyPr/>
          <a:lstStyle/>
          <a:p>
            <a:fld id="{99B70AD3-75BE-46E4-9E4C-B8AC6B242B79}" type="slidenum">
              <a:rPr lang="en-US">
                <a:solidFill>
                  <a:srgbClr val="000000"/>
                </a:solidFill>
              </a:rPr>
              <a:pPr/>
              <a:t>37</a:t>
            </a:fld>
            <a:endParaRPr lang="en-US">
              <a:solidFill>
                <a:srgbClr val="000000"/>
              </a:solidFill>
            </a:endParaRPr>
          </a:p>
        </p:txBody>
      </p:sp>
      <p:sp>
        <p:nvSpPr>
          <p:cNvPr id="28" name="Rounded Rectangle 27"/>
          <p:cNvSpPr/>
          <p:nvPr/>
        </p:nvSpPr>
        <p:spPr>
          <a:xfrm>
            <a:off x="304800" y="3048000"/>
            <a:ext cx="2133600" cy="533400"/>
          </a:xfrm>
          <a:prstGeom prst="round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normAutofit/>
          </a:bodyPr>
          <a:lstStyle/>
          <a:p>
            <a:pPr algn="ctr">
              <a:defRPr/>
            </a:pPr>
            <a:endParaRPr lang="en-US" b="1">
              <a:solidFill>
                <a:srgbClr val="0088C7"/>
              </a:solidFill>
              <a:sym typeface="Gill Sans"/>
            </a:endParaRPr>
          </a:p>
        </p:txBody>
      </p:sp>
      <p:pic>
        <p:nvPicPr>
          <p:cNvPr id="38919" name="Picture 28" descr="FCR.png"/>
          <p:cNvPicPr>
            <a:picLocks noChangeAspect="1"/>
          </p:cNvPicPr>
          <p:nvPr/>
        </p:nvPicPr>
        <p:blipFill>
          <a:blip r:embed="rId4" cstate="email"/>
          <a:srcRect/>
          <a:stretch>
            <a:fillRect/>
          </a:stretch>
        </p:blipFill>
        <p:spPr bwMode="auto">
          <a:xfrm>
            <a:off x="485775" y="3155950"/>
            <a:ext cx="838200" cy="349250"/>
          </a:xfrm>
          <a:prstGeom prst="rect">
            <a:avLst/>
          </a:prstGeom>
          <a:noFill/>
          <a:ln w="9525">
            <a:noFill/>
            <a:miter lim="800000"/>
            <a:headEnd/>
            <a:tailEnd/>
          </a:ln>
        </p:spPr>
      </p:pic>
      <p:pic>
        <p:nvPicPr>
          <p:cNvPr id="38920" name="Picture 29" descr="FDR.png"/>
          <p:cNvPicPr>
            <a:picLocks noChangeAspect="1"/>
          </p:cNvPicPr>
          <p:nvPr/>
        </p:nvPicPr>
        <p:blipFill>
          <a:blip r:embed="rId5" cstate="email"/>
          <a:srcRect/>
          <a:stretch>
            <a:fillRect/>
          </a:stretch>
        </p:blipFill>
        <p:spPr bwMode="auto">
          <a:xfrm>
            <a:off x="1474788" y="3168650"/>
            <a:ext cx="736600" cy="287338"/>
          </a:xfrm>
          <a:prstGeom prst="rect">
            <a:avLst/>
          </a:prstGeom>
          <a:noFill/>
          <a:ln w="9525">
            <a:noFill/>
            <a:miter lim="800000"/>
            <a:headEnd/>
            <a:tailEnd/>
          </a:ln>
        </p:spPr>
      </p:pic>
      <p:pic>
        <p:nvPicPr>
          <p:cNvPr id="38921" name="Picture 31" descr="cottonBowl.png"/>
          <p:cNvPicPr>
            <a:picLocks noChangeAspect="1"/>
          </p:cNvPicPr>
          <p:nvPr/>
        </p:nvPicPr>
        <p:blipFill>
          <a:blip r:embed="rId6" cstate="email"/>
          <a:srcRect/>
          <a:stretch>
            <a:fillRect/>
          </a:stretch>
        </p:blipFill>
        <p:spPr bwMode="auto">
          <a:xfrm>
            <a:off x="4038600" y="3040063"/>
            <a:ext cx="925513" cy="922337"/>
          </a:xfrm>
          <a:prstGeom prst="rect">
            <a:avLst/>
          </a:prstGeom>
          <a:noFill/>
          <a:ln w="9525">
            <a:noFill/>
            <a:miter lim="800000"/>
            <a:headEnd/>
            <a:tailEnd/>
          </a:ln>
        </p:spPr>
      </p:pic>
      <p:pic>
        <p:nvPicPr>
          <p:cNvPr id="38922" name="Picture 32" descr="National_Aquarium_in_Baltimore.png"/>
          <p:cNvPicPr>
            <a:picLocks noChangeAspect="1"/>
          </p:cNvPicPr>
          <p:nvPr/>
        </p:nvPicPr>
        <p:blipFill>
          <a:blip r:embed="rId7" cstate="email"/>
          <a:srcRect/>
          <a:stretch>
            <a:fillRect/>
          </a:stretch>
        </p:blipFill>
        <p:spPr bwMode="auto">
          <a:xfrm>
            <a:off x="7997825" y="3748088"/>
            <a:ext cx="841375" cy="747712"/>
          </a:xfrm>
          <a:prstGeom prst="rect">
            <a:avLst/>
          </a:prstGeom>
          <a:noFill/>
          <a:ln w="9525">
            <a:noFill/>
            <a:miter lim="800000"/>
            <a:headEnd/>
            <a:tailEnd/>
          </a:ln>
        </p:spPr>
      </p:pic>
      <p:sp>
        <p:nvSpPr>
          <p:cNvPr id="38923" name="TextBox 44"/>
          <p:cNvSpPr txBox="1">
            <a:spLocks noChangeArrowheads="1"/>
          </p:cNvSpPr>
          <p:nvPr/>
        </p:nvSpPr>
        <p:spPr bwMode="auto">
          <a:xfrm>
            <a:off x="304800" y="4876800"/>
            <a:ext cx="7848600" cy="1370013"/>
          </a:xfrm>
          <a:prstGeom prst="rect">
            <a:avLst/>
          </a:prstGeom>
          <a:noFill/>
          <a:ln w="9525">
            <a:noFill/>
            <a:miter lim="800000"/>
            <a:headEnd/>
            <a:tailEnd/>
          </a:ln>
        </p:spPr>
        <p:txBody>
          <a:bodyPr>
            <a:spAutoFit/>
          </a:bodyPr>
          <a:lstStyle/>
          <a:p>
            <a:pPr marL="342900" lvl="1" indent="-342900">
              <a:buClr>
                <a:srgbClr val="00AD7D"/>
              </a:buClr>
              <a:buSzPct val="100000"/>
              <a:tabLst>
                <a:tab pos="342900" algn="l"/>
              </a:tabLst>
            </a:pPr>
            <a:r>
              <a:rPr lang="en-US" sz="1900">
                <a:solidFill>
                  <a:srgbClr val="000000"/>
                </a:solidFill>
                <a:sym typeface="Arial" pitchFamily="34" charset="0"/>
              </a:rPr>
              <a:t>US Military Installs</a:t>
            </a:r>
          </a:p>
          <a:p>
            <a:pPr marL="342900" lvl="1" indent="-342900">
              <a:buClr>
                <a:srgbClr val="00AD7D"/>
              </a:buClr>
              <a:buSzPct val="100000"/>
              <a:buFont typeface="Arial" pitchFamily="34" charset="0"/>
              <a:buChar char="•"/>
              <a:tabLst>
                <a:tab pos="342900" algn="l"/>
              </a:tabLst>
            </a:pPr>
            <a:r>
              <a:rPr lang="en-US" sz="1600">
                <a:solidFill>
                  <a:srgbClr val="000000"/>
                </a:solidFill>
                <a:sym typeface="Arial" pitchFamily="34" charset="0"/>
              </a:rPr>
              <a:t>Army European Region Medical Command, Landstuhl, Germany</a:t>
            </a:r>
          </a:p>
          <a:p>
            <a:pPr marL="342900" lvl="1" indent="-342900">
              <a:buClr>
                <a:srgbClr val="00AD7D"/>
              </a:buClr>
              <a:buSzPct val="100000"/>
              <a:buFont typeface="Arial" pitchFamily="34" charset="0"/>
              <a:buChar char="•"/>
              <a:tabLst>
                <a:tab pos="342900" algn="l"/>
              </a:tabLst>
            </a:pPr>
            <a:r>
              <a:rPr lang="en-US" sz="1600">
                <a:solidFill>
                  <a:srgbClr val="000000"/>
                </a:solidFill>
                <a:sym typeface="Arial" pitchFamily="34" charset="0"/>
              </a:rPr>
              <a:t>Naval Hospitals: Bremerton and Oak Harbor, Washington, D.C. </a:t>
            </a:r>
          </a:p>
          <a:p>
            <a:pPr marL="342900" lvl="1" indent="-342900">
              <a:buClr>
                <a:srgbClr val="00AD7D"/>
              </a:buClr>
              <a:buSzPct val="100000"/>
              <a:buFont typeface="Arial" pitchFamily="34" charset="0"/>
              <a:buChar char="•"/>
              <a:tabLst>
                <a:tab pos="342900" algn="l"/>
              </a:tabLst>
            </a:pPr>
            <a:r>
              <a:rPr lang="en-US" sz="1600">
                <a:solidFill>
                  <a:srgbClr val="000000"/>
                </a:solidFill>
                <a:sym typeface="Arial" pitchFamily="34" charset="0"/>
              </a:rPr>
              <a:t>Naval Expeditionary Medical Operations, Kandahar, Afghanistan</a:t>
            </a:r>
          </a:p>
          <a:p>
            <a:pPr marL="342900" lvl="1" indent="-342900">
              <a:buClr>
                <a:srgbClr val="00AD7D"/>
              </a:buClr>
              <a:buSzPct val="100000"/>
              <a:buFont typeface="Arial" pitchFamily="34" charset="0"/>
              <a:buChar char="•"/>
              <a:tabLst>
                <a:tab pos="342900" algn="l"/>
              </a:tabLst>
            </a:pPr>
            <a:r>
              <a:rPr lang="en-US" sz="1600">
                <a:solidFill>
                  <a:srgbClr val="000000"/>
                </a:solidFill>
                <a:sym typeface="Arial" pitchFamily="34" charset="0"/>
              </a:rPr>
              <a:t>Pending: U.S. Army Pacific Regional Medical Command</a:t>
            </a:r>
            <a:endParaRPr lang="en-US">
              <a:solidFill>
                <a:srgbClr val="000000"/>
              </a:solidFill>
              <a:sym typeface="Gill Sans"/>
            </a:endParaRPr>
          </a:p>
        </p:txBody>
      </p:sp>
      <p:pic>
        <p:nvPicPr>
          <p:cNvPr id="46" name="Picture 45" descr="dallas-cowboys-logo.jpg"/>
          <p:cNvPicPr>
            <a:picLocks noChangeAspect="1"/>
          </p:cNvPicPr>
          <p:nvPr/>
        </p:nvPicPr>
        <p:blipFill>
          <a:blip r:embed="rId8" cstate="email"/>
          <a:stretch>
            <a:fillRect/>
          </a:stretch>
        </p:blipFill>
        <p:spPr>
          <a:xfrm>
            <a:off x="5257800" y="3048000"/>
            <a:ext cx="914399" cy="685800"/>
          </a:xfrm>
          <a:prstGeom prst="roundRect">
            <a:avLst>
              <a:gd name="adj" fmla="val 8594"/>
            </a:avLst>
          </a:prstGeom>
          <a:solidFill>
            <a:srgbClr val="FFFFFF">
              <a:shade val="85000"/>
            </a:srgbClr>
          </a:solidFill>
          <a:ln>
            <a:noFill/>
          </a:ln>
          <a:effectLst/>
        </p:spPr>
      </p:pic>
      <p:pic>
        <p:nvPicPr>
          <p:cNvPr id="38925" name="Picture 46" descr="combine.png"/>
          <p:cNvPicPr>
            <a:picLocks noChangeAspect="1"/>
          </p:cNvPicPr>
          <p:nvPr/>
        </p:nvPicPr>
        <p:blipFill>
          <a:blip r:embed="rId9" cstate="email"/>
          <a:srcRect/>
          <a:stretch>
            <a:fillRect/>
          </a:stretch>
        </p:blipFill>
        <p:spPr bwMode="auto">
          <a:xfrm>
            <a:off x="3505200" y="3657600"/>
            <a:ext cx="949325" cy="908050"/>
          </a:xfrm>
          <a:prstGeom prst="rect">
            <a:avLst/>
          </a:prstGeom>
          <a:noFill/>
          <a:ln w="9525">
            <a:noFill/>
            <a:miter lim="800000"/>
            <a:headEnd/>
            <a:tailEnd/>
          </a:ln>
        </p:spPr>
      </p:pic>
      <p:pic>
        <p:nvPicPr>
          <p:cNvPr id="48" name="Picture 47" descr="InvescoField.gif"/>
          <p:cNvPicPr>
            <a:picLocks noChangeAspect="1"/>
          </p:cNvPicPr>
          <p:nvPr/>
        </p:nvPicPr>
        <p:blipFill>
          <a:blip r:embed="rId10" cstate="email"/>
          <a:stretch>
            <a:fillRect/>
          </a:stretch>
        </p:blipFill>
        <p:spPr>
          <a:xfrm>
            <a:off x="2514600" y="3103563"/>
            <a:ext cx="1259301" cy="706437"/>
          </a:xfrm>
          <a:prstGeom prst="roundRect">
            <a:avLst>
              <a:gd name="adj" fmla="val 8594"/>
            </a:avLst>
          </a:prstGeom>
          <a:solidFill>
            <a:srgbClr val="FFFFFF">
              <a:shade val="85000"/>
            </a:srgbClr>
          </a:solidFill>
          <a:ln>
            <a:noFill/>
          </a:ln>
          <a:effectLst/>
        </p:spPr>
      </p:pic>
      <p:pic>
        <p:nvPicPr>
          <p:cNvPr id="49" name="Picture 48" descr="Smithsonian_Institution.png"/>
          <p:cNvPicPr>
            <a:picLocks noChangeAspect="1"/>
          </p:cNvPicPr>
          <p:nvPr/>
        </p:nvPicPr>
        <p:blipFill>
          <a:blip r:embed="rId11" cstate="email"/>
          <a:stretch>
            <a:fillRect/>
          </a:stretch>
        </p:blipFill>
        <p:spPr>
          <a:xfrm>
            <a:off x="838200" y="3962400"/>
            <a:ext cx="2424546" cy="533400"/>
          </a:xfrm>
          <a:prstGeom prst="roundRect">
            <a:avLst>
              <a:gd name="adj" fmla="val 26324"/>
            </a:avLst>
          </a:prstGeom>
          <a:solidFill>
            <a:srgbClr val="FFFFFF">
              <a:shade val="85000"/>
            </a:srgbClr>
          </a:solidFill>
          <a:ln>
            <a:noFill/>
          </a:ln>
          <a:effectLst/>
        </p:spPr>
      </p:pic>
      <p:pic>
        <p:nvPicPr>
          <p:cNvPr id="50" name="Picture 49" descr="msg.jpg"/>
          <p:cNvPicPr>
            <a:picLocks noChangeAspect="1"/>
          </p:cNvPicPr>
          <p:nvPr/>
        </p:nvPicPr>
        <p:blipFill>
          <a:blip r:embed="rId12" cstate="email"/>
          <a:stretch>
            <a:fillRect/>
          </a:stretch>
        </p:blipFill>
        <p:spPr>
          <a:xfrm>
            <a:off x="4783290" y="3841339"/>
            <a:ext cx="1312710" cy="644048"/>
          </a:xfrm>
          <a:prstGeom prst="roundRect">
            <a:avLst>
              <a:gd name="adj" fmla="val 8594"/>
            </a:avLst>
          </a:prstGeom>
          <a:solidFill>
            <a:srgbClr val="FFFFFF">
              <a:shade val="85000"/>
            </a:srgbClr>
          </a:solidFill>
          <a:ln>
            <a:noFill/>
          </a:ln>
          <a:effectLst/>
        </p:spPr>
      </p:pic>
      <p:pic>
        <p:nvPicPr>
          <p:cNvPr id="51" name="Picture 50" descr="white-sox-logo.jpg"/>
          <p:cNvPicPr>
            <a:picLocks noChangeAspect="1"/>
          </p:cNvPicPr>
          <p:nvPr/>
        </p:nvPicPr>
        <p:blipFill>
          <a:blip r:embed="rId13" cstate="email"/>
          <a:stretch>
            <a:fillRect/>
          </a:stretch>
        </p:blipFill>
        <p:spPr>
          <a:xfrm>
            <a:off x="6255328" y="3240746"/>
            <a:ext cx="831272" cy="1143000"/>
          </a:xfrm>
          <a:prstGeom prst="roundRect">
            <a:avLst>
              <a:gd name="adj" fmla="val 8594"/>
            </a:avLst>
          </a:prstGeom>
          <a:solidFill>
            <a:srgbClr val="FFFFFF">
              <a:shade val="85000"/>
            </a:srgbClr>
          </a:solidFill>
          <a:ln>
            <a:noFill/>
          </a:ln>
          <a:effectLst/>
        </p:spPr>
      </p:pic>
      <p:pic>
        <p:nvPicPr>
          <p:cNvPr id="38930" name="Picture 51" descr="ny-mets.png"/>
          <p:cNvPicPr>
            <a:picLocks noChangeAspect="1"/>
          </p:cNvPicPr>
          <p:nvPr/>
        </p:nvPicPr>
        <p:blipFill>
          <a:blip r:embed="rId14" cstate="email"/>
          <a:srcRect/>
          <a:stretch>
            <a:fillRect/>
          </a:stretch>
        </p:blipFill>
        <p:spPr bwMode="auto">
          <a:xfrm>
            <a:off x="7162800" y="3032125"/>
            <a:ext cx="838200" cy="1158875"/>
          </a:xfrm>
          <a:prstGeom prst="rect">
            <a:avLst/>
          </a:prstGeom>
          <a:noFill/>
          <a:ln w="9525">
            <a:noFill/>
            <a:miter lim="800000"/>
            <a:headEnd/>
            <a:tailEnd/>
          </a:ln>
        </p:spPr>
      </p:pic>
      <p:pic>
        <p:nvPicPr>
          <p:cNvPr id="53" name="Picture 52" descr="Smithsonian_Institution.png"/>
          <p:cNvPicPr>
            <a:picLocks noChangeAspect="1"/>
          </p:cNvPicPr>
          <p:nvPr/>
        </p:nvPicPr>
        <p:blipFill>
          <a:blip r:embed="rId15" cstate="email"/>
          <a:stretch>
            <a:fillRect/>
          </a:stretch>
        </p:blipFill>
        <p:spPr>
          <a:xfrm>
            <a:off x="2590800" y="1828800"/>
            <a:ext cx="2770909" cy="609600"/>
          </a:xfrm>
          <a:prstGeom prst="roundRect">
            <a:avLst>
              <a:gd name="adj" fmla="val 26324"/>
            </a:avLst>
          </a:prstGeom>
          <a:solidFill>
            <a:srgbClr val="FFFFFF">
              <a:shade val="85000"/>
            </a:srgbClr>
          </a:solidFill>
          <a:ln>
            <a:noFill/>
          </a:ln>
          <a:effectLst/>
        </p:spPr>
      </p:pic>
      <p:pic>
        <p:nvPicPr>
          <p:cNvPr id="38932" name="Picture 53" descr="combine.png"/>
          <p:cNvPicPr>
            <a:picLocks noChangeAspect="1"/>
          </p:cNvPicPr>
          <p:nvPr/>
        </p:nvPicPr>
        <p:blipFill>
          <a:blip r:embed="rId16" cstate="email"/>
          <a:srcRect/>
          <a:stretch>
            <a:fillRect/>
          </a:stretch>
        </p:blipFill>
        <p:spPr bwMode="auto">
          <a:xfrm>
            <a:off x="5791200" y="1530350"/>
            <a:ext cx="1266825" cy="1212850"/>
          </a:xfrm>
          <a:prstGeom prst="rect">
            <a:avLst/>
          </a:prstGeom>
          <a:noFill/>
          <a:ln w="9525">
            <a:noFill/>
            <a:miter lim="800000"/>
            <a:headEnd/>
            <a:tailEnd/>
          </a:ln>
        </p:spPr>
      </p:pic>
      <p:pic>
        <p:nvPicPr>
          <p:cNvPr id="55" name="Picture 54" descr="dallas-cowboys-logo.jpg"/>
          <p:cNvPicPr>
            <a:picLocks noChangeAspect="1"/>
          </p:cNvPicPr>
          <p:nvPr/>
        </p:nvPicPr>
        <p:blipFill>
          <a:blip r:embed="rId17" cstate="email"/>
          <a:stretch>
            <a:fillRect/>
          </a:stretch>
        </p:blipFill>
        <p:spPr>
          <a:xfrm>
            <a:off x="7467600" y="1676400"/>
            <a:ext cx="1198562" cy="898922"/>
          </a:xfrm>
          <a:prstGeom prst="roundRect">
            <a:avLst>
              <a:gd name="adj" fmla="val 8594"/>
            </a:avLst>
          </a:prstGeom>
          <a:solidFill>
            <a:srgbClr val="FFFFFF">
              <a:shade val="85000"/>
            </a:srgbClr>
          </a:solidFill>
          <a:ln>
            <a:noFill/>
          </a:ln>
          <a:effectLst/>
        </p:spPr>
      </p:pic>
      <p:sp>
        <p:nvSpPr>
          <p:cNvPr id="38934" name="Title 1"/>
          <p:cNvSpPr txBox="1">
            <a:spLocks/>
          </p:cNvSpPr>
          <p:nvPr/>
        </p:nvSpPr>
        <p:spPr bwMode="auto">
          <a:xfrm>
            <a:off x="139700" y="260350"/>
            <a:ext cx="9004300" cy="523875"/>
          </a:xfrm>
          <a:prstGeom prst="rect">
            <a:avLst/>
          </a:prstGeom>
          <a:noFill/>
          <a:ln w="9525">
            <a:noFill/>
            <a:miter lim="800000"/>
            <a:headEnd/>
            <a:tailEnd/>
          </a:ln>
        </p:spPr>
        <p:txBody>
          <a:bodyPr>
            <a:spAutoFit/>
          </a:bodyPr>
          <a:lstStyle/>
          <a:p>
            <a:pPr eaLnBrk="0" hangingPunct="0"/>
            <a:r>
              <a:rPr lang="en-US" sz="2800" b="1">
                <a:solidFill>
                  <a:srgbClr val="000000"/>
                </a:solidFill>
                <a:sym typeface="Gill Sans"/>
              </a:rPr>
              <a:t>More FMSU Partners</a:t>
            </a:r>
            <a:endParaRPr lang="en-US" sz="2800">
              <a:solidFill>
                <a:srgbClr val="000000"/>
              </a:solidFill>
              <a:sym typeface="Gill Sans"/>
            </a:endParaRPr>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txBox="1">
            <a:spLocks/>
          </p:cNvSpPr>
          <p:nvPr/>
        </p:nvSpPr>
        <p:spPr bwMode="auto">
          <a:xfrm>
            <a:off x="500063" y="1143000"/>
            <a:ext cx="8229600" cy="4714875"/>
          </a:xfrm>
          <a:prstGeom prst="rect">
            <a:avLst/>
          </a:prstGeom>
          <a:noFill/>
          <a:ln w="9525">
            <a:noFill/>
            <a:miter lim="800000"/>
            <a:headEnd/>
            <a:tailEnd/>
          </a:ln>
        </p:spPr>
        <p:txBody>
          <a:bodyPr/>
          <a:lstStyle/>
          <a:p>
            <a:pPr marL="342900" indent="-342900">
              <a:buFont typeface="Arial" pitchFamily="34" charset="0"/>
              <a:buAutoNum type="arabicPeriod"/>
            </a:pPr>
            <a:r>
              <a:rPr lang="ru-RU" sz="2000"/>
              <a:t>Анатомической патологии</a:t>
            </a:r>
            <a:endParaRPr lang="en-US" sz="2000"/>
          </a:p>
          <a:p>
            <a:pPr marL="342900" indent="-342900">
              <a:buFont typeface="Arial" pitchFamily="34" charset="0"/>
              <a:buAutoNum type="arabicPeriod"/>
            </a:pPr>
            <a:r>
              <a:rPr lang="ru-RU" sz="2000"/>
              <a:t>Кардиологические</a:t>
            </a:r>
            <a:endParaRPr lang="en-US" sz="2000"/>
          </a:p>
          <a:p>
            <a:pPr marL="342900" indent="-342900">
              <a:buFont typeface="Arial" pitchFamily="34" charset="0"/>
              <a:buAutoNum type="arabicPeriod"/>
            </a:pPr>
            <a:r>
              <a:rPr lang="ru-RU" sz="2000"/>
              <a:t>Глазной патологии</a:t>
            </a:r>
            <a:endParaRPr lang="en-US" sz="2000"/>
          </a:p>
          <a:p>
            <a:pPr marL="342900" indent="-342900">
              <a:buFont typeface="Arial" pitchFamily="34" charset="0"/>
              <a:buAutoNum type="arabicPeriod"/>
            </a:pPr>
            <a:r>
              <a:rPr lang="ru-RU" sz="2000"/>
              <a:t>ИТ-инфраструктуры</a:t>
            </a:r>
            <a:endParaRPr lang="en-US" sz="2000"/>
          </a:p>
          <a:p>
            <a:pPr marL="342900" indent="-342900">
              <a:buFont typeface="Arial" pitchFamily="34" charset="0"/>
              <a:buAutoNum type="arabicPeriod"/>
            </a:pPr>
            <a:r>
              <a:rPr lang="ru-RU" sz="2000"/>
              <a:t>Лабораторные</a:t>
            </a:r>
            <a:endParaRPr lang="en-US" sz="2000"/>
          </a:p>
          <a:p>
            <a:pPr marL="342900" indent="-342900">
              <a:buFont typeface="Arial" pitchFamily="34" charset="0"/>
              <a:buAutoNum type="arabicPeriod"/>
            </a:pPr>
            <a:r>
              <a:rPr lang="ru-RU" sz="2000"/>
              <a:t>Координации ухода за пациентами</a:t>
            </a:r>
            <a:endParaRPr lang="en-US" sz="2000"/>
          </a:p>
          <a:p>
            <a:pPr marL="342900" indent="-342900">
              <a:buFont typeface="Arial" pitchFamily="34" charset="0"/>
              <a:buAutoNum type="arabicPeriod"/>
            </a:pPr>
            <a:r>
              <a:rPr lang="ru-RU" sz="2000"/>
              <a:t>Приборов для ухода за пациентами</a:t>
            </a:r>
            <a:endParaRPr lang="en-US" sz="2000"/>
          </a:p>
          <a:p>
            <a:pPr marL="342900" indent="-342900">
              <a:buFont typeface="Arial" pitchFamily="34" charset="0"/>
              <a:buAutoNum type="arabicPeriod"/>
            </a:pPr>
            <a:r>
              <a:rPr lang="ru-RU" sz="2000"/>
              <a:t>Фармацевтические</a:t>
            </a:r>
            <a:endParaRPr lang="en-US" sz="2000"/>
          </a:p>
          <a:p>
            <a:pPr marL="342900" indent="-342900">
              <a:buFont typeface="Arial" pitchFamily="34" charset="0"/>
              <a:buAutoNum type="arabicPeriod"/>
            </a:pPr>
            <a:r>
              <a:rPr lang="ru-RU" sz="2000"/>
              <a:t>Качества, исследований и общественного здоровья</a:t>
            </a:r>
            <a:endParaRPr lang="en-US" sz="2000"/>
          </a:p>
          <a:p>
            <a:pPr marL="342900" indent="-342900">
              <a:buFont typeface="Arial" pitchFamily="34" charset="0"/>
              <a:buAutoNum type="arabicPeriod"/>
            </a:pPr>
            <a:r>
              <a:rPr lang="ru-RU" sz="2000"/>
              <a:t>Радиационной онкологии</a:t>
            </a:r>
            <a:endParaRPr lang="en-US" sz="2000"/>
          </a:p>
          <a:p>
            <a:pPr marL="342900" indent="-342900">
              <a:buFont typeface="Arial" pitchFamily="34" charset="0"/>
              <a:buAutoNum type="arabicPeriod"/>
            </a:pPr>
            <a:r>
              <a:rPr lang="ru-RU" sz="2000" b="1"/>
              <a:t>Радиологические</a:t>
            </a:r>
            <a:endParaRPr lang="en-US" sz="2000" b="1"/>
          </a:p>
          <a:p>
            <a:pPr marL="800100" lvl="1" indent="-342900">
              <a:buFont typeface="Arial" pitchFamily="34" charset="0"/>
              <a:buChar char="•"/>
            </a:pPr>
            <a:r>
              <a:rPr lang="ru-RU" sz="2000" b="1"/>
              <a:t>для рабочих процессов</a:t>
            </a:r>
          </a:p>
          <a:p>
            <a:pPr marL="800100" lvl="1" indent="-342900">
              <a:buFont typeface="Arial" pitchFamily="34" charset="0"/>
              <a:buChar char="•"/>
            </a:pPr>
            <a:r>
              <a:rPr lang="ru-RU" sz="2000" b="1"/>
              <a:t>для содержания</a:t>
            </a:r>
          </a:p>
          <a:p>
            <a:pPr marL="800100" lvl="1" indent="-342900">
              <a:buFont typeface="Arial" pitchFamily="34" charset="0"/>
              <a:buChar char="•"/>
            </a:pPr>
            <a:r>
              <a:rPr lang="ru-RU" sz="2000" b="1"/>
              <a:t>для просмотра</a:t>
            </a:r>
          </a:p>
          <a:p>
            <a:pPr marL="800100" lvl="1" indent="-342900">
              <a:buFont typeface="Arial" pitchFamily="34" charset="0"/>
              <a:buChar char="•"/>
            </a:pPr>
            <a:r>
              <a:rPr lang="ru-RU" sz="2000" b="1"/>
              <a:t>для ИТ-инфраструктуры</a:t>
            </a:r>
            <a:endParaRPr lang="en-US" sz="2000" b="1"/>
          </a:p>
          <a:p>
            <a:pPr marL="342900" indent="-342900">
              <a:spcBef>
                <a:spcPct val="20000"/>
              </a:spcBef>
              <a:buFontTx/>
              <a:buChar char="•"/>
            </a:pPr>
            <a:endParaRPr lang="ru-RU" sz="2000"/>
          </a:p>
        </p:txBody>
      </p:sp>
      <p:sp>
        <p:nvSpPr>
          <p:cNvPr id="39939" name="Title 1"/>
          <p:cNvSpPr txBox="1">
            <a:spLocks/>
          </p:cNvSpPr>
          <p:nvPr/>
        </p:nvSpPr>
        <p:spPr bwMode="auto">
          <a:xfrm>
            <a:off x="285750" y="214313"/>
            <a:ext cx="8001000" cy="649287"/>
          </a:xfrm>
          <a:prstGeom prst="rect">
            <a:avLst/>
          </a:prstGeom>
          <a:noFill/>
          <a:ln w="9525">
            <a:noFill/>
            <a:miter lim="800000"/>
            <a:headEnd/>
            <a:tailEnd/>
          </a:ln>
        </p:spPr>
        <p:txBody>
          <a:bodyPr/>
          <a:lstStyle/>
          <a:p>
            <a:r>
              <a:rPr lang="ru-RU" sz="2000" b="1"/>
              <a:t>Профили </a:t>
            </a:r>
            <a:r>
              <a:rPr lang="en-US" sz="2000" b="1"/>
              <a:t>IHE </a:t>
            </a:r>
            <a:br>
              <a:rPr lang="en-US" sz="2000" b="1"/>
            </a:br>
            <a:r>
              <a:rPr lang="ru-RU" sz="2000" b="1"/>
              <a:t>(Integrating the Healthcare Enterprise®)</a:t>
            </a:r>
            <a:endParaRPr lang="en-US" sz="2000" b="1"/>
          </a:p>
          <a:p>
            <a:endParaRPr lang="en-US" sz="2000" b="1"/>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9" descr="brilliance2"/>
          <p:cNvPicPr>
            <a:picLocks noChangeAspect="1" noChangeArrowheads="1"/>
          </p:cNvPicPr>
          <p:nvPr/>
        </p:nvPicPr>
        <p:blipFill>
          <a:blip r:embed="rId3" cstate="email"/>
          <a:srcRect/>
          <a:stretch>
            <a:fillRect/>
          </a:stretch>
        </p:blipFill>
        <p:spPr bwMode="auto">
          <a:xfrm>
            <a:off x="7380288" y="1185863"/>
            <a:ext cx="1547812" cy="1109662"/>
          </a:xfrm>
          <a:prstGeom prst="rect">
            <a:avLst/>
          </a:prstGeom>
          <a:noFill/>
          <a:ln w="9525">
            <a:noFill/>
            <a:miter lim="800000"/>
            <a:headEnd/>
            <a:tailEnd/>
          </a:ln>
        </p:spPr>
      </p:pic>
      <p:sp>
        <p:nvSpPr>
          <p:cNvPr id="40963" name="Text Box 12"/>
          <p:cNvSpPr txBox="1">
            <a:spLocks noChangeArrowheads="1"/>
          </p:cNvSpPr>
          <p:nvPr/>
        </p:nvSpPr>
        <p:spPr bwMode="auto">
          <a:xfrm>
            <a:off x="3419475" y="981075"/>
            <a:ext cx="1871663" cy="554038"/>
          </a:xfrm>
          <a:prstGeom prst="rect">
            <a:avLst/>
          </a:prstGeom>
          <a:noFill/>
          <a:ln w="9525">
            <a:noFill/>
            <a:miter lim="800000"/>
            <a:headEnd/>
            <a:tailEnd/>
          </a:ln>
        </p:spPr>
        <p:txBody>
          <a:bodyPr>
            <a:spAutoFit/>
          </a:bodyPr>
          <a:lstStyle/>
          <a:p>
            <a:pPr algn="ctr"/>
            <a:r>
              <a:rPr lang="ru-RU" sz="1000">
                <a:latin typeface="Verdana" pitchFamily="34" charset="0"/>
              </a:rPr>
              <a:t>Данные пациента и обследования в формате</a:t>
            </a:r>
            <a:r>
              <a:rPr lang="en-US" sz="1000">
                <a:latin typeface="Verdana" pitchFamily="34" charset="0"/>
              </a:rPr>
              <a:t> DICOM</a:t>
            </a:r>
            <a:endParaRPr lang="ru-RU" sz="1000">
              <a:latin typeface="Verdana" pitchFamily="34" charset="0"/>
            </a:endParaRPr>
          </a:p>
        </p:txBody>
      </p:sp>
      <p:grpSp>
        <p:nvGrpSpPr>
          <p:cNvPr id="40964" name="Group 17"/>
          <p:cNvGrpSpPr>
            <a:grpSpLocks/>
          </p:cNvGrpSpPr>
          <p:nvPr/>
        </p:nvGrpSpPr>
        <p:grpSpPr bwMode="auto">
          <a:xfrm>
            <a:off x="6516688" y="1978025"/>
            <a:ext cx="533400" cy="533400"/>
            <a:chOff x="3200" y="2221"/>
            <a:chExt cx="511" cy="460"/>
          </a:xfrm>
        </p:grpSpPr>
        <p:grpSp>
          <p:nvGrpSpPr>
            <p:cNvPr id="41011" name="Group 18"/>
            <p:cNvGrpSpPr>
              <a:grpSpLocks/>
            </p:cNvGrpSpPr>
            <p:nvPr/>
          </p:nvGrpSpPr>
          <p:grpSpPr bwMode="auto">
            <a:xfrm>
              <a:off x="3200" y="2221"/>
              <a:ext cx="404" cy="380"/>
              <a:chOff x="3200" y="2221"/>
              <a:chExt cx="404" cy="380"/>
            </a:xfrm>
          </p:grpSpPr>
          <p:pic>
            <p:nvPicPr>
              <p:cNvPr id="41013" name="Picture 19"/>
              <p:cNvPicPr>
                <a:picLocks noChangeAspect="1" noChangeArrowheads="1"/>
              </p:cNvPicPr>
              <p:nvPr/>
            </p:nvPicPr>
            <p:blipFill>
              <a:blip r:embed="rId4" cstate="email"/>
              <a:srcRect/>
              <a:stretch>
                <a:fillRect/>
              </a:stretch>
            </p:blipFill>
            <p:spPr bwMode="auto">
              <a:xfrm>
                <a:off x="3200" y="2221"/>
                <a:ext cx="319" cy="313"/>
              </a:xfrm>
              <a:prstGeom prst="rect">
                <a:avLst/>
              </a:prstGeom>
              <a:solidFill>
                <a:schemeClr val="hlink"/>
              </a:solidFill>
              <a:ln w="9525">
                <a:noFill/>
                <a:miter lim="800000"/>
                <a:headEnd/>
                <a:tailEnd/>
              </a:ln>
            </p:spPr>
          </p:pic>
          <p:pic>
            <p:nvPicPr>
              <p:cNvPr id="41014" name="Picture 20"/>
              <p:cNvPicPr>
                <a:picLocks noChangeAspect="1" noChangeArrowheads="1"/>
              </p:cNvPicPr>
              <p:nvPr/>
            </p:nvPicPr>
            <p:blipFill>
              <a:blip r:embed="rId5" cstate="email"/>
              <a:srcRect/>
              <a:stretch>
                <a:fillRect/>
              </a:stretch>
            </p:blipFill>
            <p:spPr bwMode="auto">
              <a:xfrm>
                <a:off x="3285" y="2287"/>
                <a:ext cx="319" cy="314"/>
              </a:xfrm>
              <a:prstGeom prst="rect">
                <a:avLst/>
              </a:prstGeom>
              <a:solidFill>
                <a:schemeClr val="hlink"/>
              </a:solidFill>
              <a:ln w="9525">
                <a:noFill/>
                <a:miter lim="800000"/>
                <a:headEnd/>
                <a:tailEnd/>
              </a:ln>
            </p:spPr>
          </p:pic>
        </p:grpSp>
        <p:pic>
          <p:nvPicPr>
            <p:cNvPr id="41012" name="Picture 21"/>
            <p:cNvPicPr>
              <a:picLocks noChangeAspect="1" noChangeArrowheads="1"/>
            </p:cNvPicPr>
            <p:nvPr/>
          </p:nvPicPr>
          <p:blipFill>
            <a:blip r:embed="rId4" cstate="email"/>
            <a:srcRect/>
            <a:stretch>
              <a:fillRect/>
            </a:stretch>
          </p:blipFill>
          <p:spPr bwMode="auto">
            <a:xfrm>
              <a:off x="3392" y="2368"/>
              <a:ext cx="319" cy="313"/>
            </a:xfrm>
            <a:prstGeom prst="rect">
              <a:avLst/>
            </a:prstGeom>
            <a:solidFill>
              <a:schemeClr val="hlink"/>
            </a:solidFill>
            <a:ln w="9525">
              <a:noFill/>
              <a:miter lim="800000"/>
              <a:headEnd/>
              <a:tailEnd/>
            </a:ln>
          </p:spPr>
        </p:pic>
      </p:grpSp>
      <p:sp>
        <p:nvSpPr>
          <p:cNvPr id="40965" name="Text Box 27"/>
          <p:cNvSpPr txBox="1">
            <a:spLocks noChangeArrowheads="1"/>
          </p:cNvSpPr>
          <p:nvPr/>
        </p:nvSpPr>
        <p:spPr bwMode="auto">
          <a:xfrm>
            <a:off x="2484438" y="4652963"/>
            <a:ext cx="1225550" cy="554037"/>
          </a:xfrm>
          <a:prstGeom prst="rect">
            <a:avLst/>
          </a:prstGeom>
          <a:noFill/>
          <a:ln w="9525">
            <a:noFill/>
            <a:miter lim="800000"/>
            <a:headEnd/>
            <a:tailEnd/>
          </a:ln>
        </p:spPr>
        <p:txBody>
          <a:bodyPr>
            <a:spAutoFit/>
          </a:bodyPr>
          <a:lstStyle/>
          <a:p>
            <a:pPr algn="ctr"/>
            <a:r>
              <a:rPr lang="ru-RU" sz="1000">
                <a:latin typeface="Verdana" pitchFamily="34" charset="0"/>
              </a:rPr>
              <a:t>Изображения сохраняются в </a:t>
            </a:r>
            <a:r>
              <a:rPr lang="en-US" sz="1000">
                <a:latin typeface="Verdana" pitchFamily="34" charset="0"/>
              </a:rPr>
              <a:t>DICOM </a:t>
            </a:r>
            <a:r>
              <a:rPr lang="ru-RU" sz="1000">
                <a:latin typeface="Verdana" pitchFamily="34" charset="0"/>
              </a:rPr>
              <a:t>архиве</a:t>
            </a:r>
            <a:endParaRPr lang="en-US" sz="1000">
              <a:latin typeface="Verdana" pitchFamily="34" charset="0"/>
            </a:endParaRPr>
          </a:p>
        </p:txBody>
      </p:sp>
      <p:sp>
        <p:nvSpPr>
          <p:cNvPr id="40966" name="Rectangle 35"/>
          <p:cNvSpPr>
            <a:spLocks noChangeArrowheads="1"/>
          </p:cNvSpPr>
          <p:nvPr/>
        </p:nvSpPr>
        <p:spPr bwMode="auto">
          <a:xfrm>
            <a:off x="285750" y="285750"/>
            <a:ext cx="8324850" cy="400050"/>
          </a:xfrm>
          <a:prstGeom prst="rect">
            <a:avLst/>
          </a:prstGeom>
          <a:noFill/>
          <a:ln w="9525">
            <a:noFill/>
            <a:miter lim="800000"/>
            <a:headEnd/>
            <a:tailEnd/>
          </a:ln>
        </p:spPr>
        <p:txBody>
          <a:bodyPr>
            <a:spAutoFit/>
          </a:bodyPr>
          <a:lstStyle/>
          <a:p>
            <a:r>
              <a:rPr lang="ru-RU" sz="2000" b="1"/>
              <a:t>Архитектура </a:t>
            </a:r>
            <a:r>
              <a:rPr lang="en-US" sz="2000" b="1"/>
              <a:t>PACS</a:t>
            </a:r>
            <a:endParaRPr lang="it-IT" sz="2000" b="1"/>
          </a:p>
        </p:txBody>
      </p:sp>
      <p:sp>
        <p:nvSpPr>
          <p:cNvPr id="40967" name="Text Box 7"/>
          <p:cNvSpPr txBox="1">
            <a:spLocks noChangeArrowheads="1"/>
          </p:cNvSpPr>
          <p:nvPr/>
        </p:nvSpPr>
        <p:spPr bwMode="auto">
          <a:xfrm>
            <a:off x="179388" y="2266950"/>
            <a:ext cx="1871662" cy="708025"/>
          </a:xfrm>
          <a:prstGeom prst="rect">
            <a:avLst/>
          </a:prstGeom>
          <a:noFill/>
          <a:ln w="9525">
            <a:noFill/>
            <a:miter lim="800000"/>
            <a:headEnd/>
            <a:tailEnd/>
          </a:ln>
        </p:spPr>
        <p:txBody>
          <a:bodyPr>
            <a:spAutoFit/>
          </a:bodyPr>
          <a:lstStyle/>
          <a:p>
            <a:pPr>
              <a:buFont typeface="Arial" pitchFamily="34" charset="0"/>
              <a:buChar char="•"/>
            </a:pPr>
            <a:r>
              <a:rPr lang="ru-RU" sz="1000">
                <a:latin typeface="Verdana" pitchFamily="34" charset="0"/>
              </a:rPr>
              <a:t>Регистрация пациента</a:t>
            </a:r>
            <a:endParaRPr lang="en-US" sz="1000">
              <a:latin typeface="Verdana" pitchFamily="34" charset="0"/>
            </a:endParaRPr>
          </a:p>
          <a:p>
            <a:pPr>
              <a:buFont typeface="Arial" pitchFamily="34" charset="0"/>
              <a:buChar char="•"/>
            </a:pPr>
            <a:r>
              <a:rPr lang="ru-RU" sz="1000">
                <a:latin typeface="Verdana" pitchFamily="34" charset="0"/>
              </a:rPr>
              <a:t>Внесение в расписание</a:t>
            </a:r>
            <a:endParaRPr lang="en-US" sz="1000">
              <a:latin typeface="Verdana" pitchFamily="34" charset="0"/>
            </a:endParaRPr>
          </a:p>
          <a:p>
            <a:pPr>
              <a:buFont typeface="Arial" pitchFamily="34" charset="0"/>
              <a:buChar char="•"/>
            </a:pPr>
            <a:r>
              <a:rPr lang="ru-RU" sz="1000">
                <a:latin typeface="Verdana" pitchFamily="34" charset="0"/>
              </a:rPr>
              <a:t>Направление на </a:t>
            </a:r>
            <a:br>
              <a:rPr lang="ru-RU" sz="1000">
                <a:latin typeface="Verdana" pitchFamily="34" charset="0"/>
              </a:rPr>
            </a:br>
            <a:r>
              <a:rPr lang="ru-RU" sz="1000">
                <a:latin typeface="Verdana" pitchFamily="34" charset="0"/>
              </a:rPr>
              <a:t>обследование</a:t>
            </a:r>
            <a:endParaRPr lang="en-US" sz="1000">
              <a:latin typeface="Verdana" pitchFamily="34" charset="0"/>
            </a:endParaRPr>
          </a:p>
        </p:txBody>
      </p:sp>
      <p:pic>
        <p:nvPicPr>
          <p:cNvPr id="40968" name="Picture 20" descr="Dell 755"/>
          <p:cNvPicPr>
            <a:picLocks noChangeAspect="1" noChangeArrowheads="1"/>
          </p:cNvPicPr>
          <p:nvPr/>
        </p:nvPicPr>
        <p:blipFill>
          <a:blip r:embed="rId6" cstate="email"/>
          <a:srcRect/>
          <a:stretch>
            <a:fillRect/>
          </a:stretch>
        </p:blipFill>
        <p:spPr bwMode="auto">
          <a:xfrm>
            <a:off x="395288" y="1330325"/>
            <a:ext cx="985837" cy="887413"/>
          </a:xfrm>
          <a:prstGeom prst="rect">
            <a:avLst/>
          </a:prstGeom>
          <a:noFill/>
          <a:ln w="9525">
            <a:noFill/>
            <a:miter lim="800000"/>
            <a:headEnd/>
            <a:tailEnd/>
          </a:ln>
        </p:spPr>
      </p:pic>
      <p:sp>
        <p:nvSpPr>
          <p:cNvPr id="40969" name="Text Box 99"/>
          <p:cNvSpPr txBox="1">
            <a:spLocks noChangeArrowheads="1"/>
          </p:cNvSpPr>
          <p:nvPr/>
        </p:nvSpPr>
        <p:spPr bwMode="auto">
          <a:xfrm>
            <a:off x="395288" y="1052513"/>
            <a:ext cx="798512" cy="246062"/>
          </a:xfrm>
          <a:prstGeom prst="rect">
            <a:avLst/>
          </a:prstGeom>
          <a:noFill/>
          <a:ln w="9525">
            <a:noFill/>
            <a:miter lim="800000"/>
            <a:headEnd/>
            <a:tailEnd/>
          </a:ln>
        </p:spPr>
        <p:txBody>
          <a:bodyPr wrap="none">
            <a:spAutoFit/>
          </a:bodyPr>
          <a:lstStyle/>
          <a:p>
            <a:pPr algn="ctr"/>
            <a:r>
              <a:rPr lang="ru-RU" sz="1000">
                <a:latin typeface="Verdana" pitchFamily="34" charset="0"/>
              </a:rPr>
              <a:t>МИС/РИС</a:t>
            </a:r>
            <a:endParaRPr lang="en-US" sz="1000">
              <a:latin typeface="Verdana" pitchFamily="34" charset="0"/>
            </a:endParaRPr>
          </a:p>
        </p:txBody>
      </p:sp>
      <p:sp>
        <p:nvSpPr>
          <p:cNvPr id="40970" name="Text Box 24"/>
          <p:cNvSpPr txBox="1">
            <a:spLocks noChangeArrowheads="1"/>
          </p:cNvSpPr>
          <p:nvPr/>
        </p:nvSpPr>
        <p:spPr bwMode="auto">
          <a:xfrm>
            <a:off x="1476375" y="1052513"/>
            <a:ext cx="1366838" cy="708025"/>
          </a:xfrm>
          <a:prstGeom prst="rect">
            <a:avLst/>
          </a:prstGeom>
          <a:noFill/>
          <a:ln w="9525">
            <a:noFill/>
            <a:miter lim="800000"/>
            <a:headEnd/>
            <a:tailEnd/>
          </a:ln>
        </p:spPr>
        <p:txBody>
          <a:bodyPr>
            <a:spAutoFit/>
          </a:bodyPr>
          <a:lstStyle/>
          <a:p>
            <a:pPr algn="ctr"/>
            <a:r>
              <a:rPr lang="ru-RU" sz="1000">
                <a:latin typeface="Verdana" pitchFamily="34" charset="0"/>
              </a:rPr>
              <a:t>Данные пациента и обследования в формате</a:t>
            </a:r>
          </a:p>
          <a:p>
            <a:pPr algn="ctr"/>
            <a:r>
              <a:rPr lang="en-US" sz="1000">
                <a:latin typeface="Verdana" pitchFamily="34" charset="0"/>
              </a:rPr>
              <a:t>HL7</a:t>
            </a:r>
          </a:p>
        </p:txBody>
      </p:sp>
      <p:sp>
        <p:nvSpPr>
          <p:cNvPr id="40971" name="Text Box 24"/>
          <p:cNvSpPr txBox="1">
            <a:spLocks noChangeArrowheads="1"/>
          </p:cNvSpPr>
          <p:nvPr/>
        </p:nvSpPr>
        <p:spPr bwMode="auto">
          <a:xfrm>
            <a:off x="2500313" y="1985963"/>
            <a:ext cx="1366837" cy="246062"/>
          </a:xfrm>
          <a:prstGeom prst="rect">
            <a:avLst/>
          </a:prstGeom>
          <a:noFill/>
          <a:ln w="9525">
            <a:noFill/>
            <a:miter lim="800000"/>
            <a:headEnd/>
            <a:tailEnd/>
          </a:ln>
        </p:spPr>
        <p:txBody>
          <a:bodyPr>
            <a:spAutoFit/>
          </a:bodyPr>
          <a:lstStyle/>
          <a:p>
            <a:pPr algn="ctr"/>
            <a:r>
              <a:rPr lang="en-US" sz="1000">
                <a:latin typeface="Verdana" pitchFamily="34" charset="0"/>
              </a:rPr>
              <a:t>HL7</a:t>
            </a:r>
            <a:r>
              <a:rPr lang="ru-RU" sz="1000">
                <a:latin typeface="Verdana" pitchFamily="34" charset="0"/>
              </a:rPr>
              <a:t> сервер</a:t>
            </a:r>
            <a:endParaRPr lang="en-US" sz="1000">
              <a:latin typeface="Verdana" pitchFamily="34" charset="0"/>
            </a:endParaRPr>
          </a:p>
        </p:txBody>
      </p:sp>
      <p:sp>
        <p:nvSpPr>
          <p:cNvPr id="40972" name="Text Box 24"/>
          <p:cNvSpPr txBox="1">
            <a:spLocks noChangeArrowheads="1"/>
          </p:cNvSpPr>
          <p:nvPr/>
        </p:nvSpPr>
        <p:spPr bwMode="auto">
          <a:xfrm>
            <a:off x="4786313" y="1914525"/>
            <a:ext cx="1366837" cy="246063"/>
          </a:xfrm>
          <a:prstGeom prst="rect">
            <a:avLst/>
          </a:prstGeom>
          <a:noFill/>
          <a:ln w="9525">
            <a:noFill/>
            <a:miter lim="800000"/>
            <a:headEnd/>
            <a:tailEnd/>
          </a:ln>
        </p:spPr>
        <p:txBody>
          <a:bodyPr>
            <a:spAutoFit/>
          </a:bodyPr>
          <a:lstStyle/>
          <a:p>
            <a:pPr algn="ctr"/>
            <a:r>
              <a:rPr lang="en-US" sz="1000">
                <a:latin typeface="Verdana" pitchFamily="34" charset="0"/>
              </a:rPr>
              <a:t>DICOM </a:t>
            </a:r>
            <a:r>
              <a:rPr lang="ru-RU" sz="1000">
                <a:latin typeface="Verdana" pitchFamily="34" charset="0"/>
              </a:rPr>
              <a:t>сервер</a:t>
            </a:r>
            <a:endParaRPr lang="en-US" sz="1000">
              <a:latin typeface="Verdana" pitchFamily="34" charset="0"/>
            </a:endParaRPr>
          </a:p>
        </p:txBody>
      </p:sp>
      <p:sp>
        <p:nvSpPr>
          <p:cNvPr id="40973" name="AutoShape 8"/>
          <p:cNvSpPr>
            <a:spLocks noChangeArrowheads="1"/>
          </p:cNvSpPr>
          <p:nvPr/>
        </p:nvSpPr>
        <p:spPr bwMode="auto">
          <a:xfrm>
            <a:off x="1547813" y="1690688"/>
            <a:ext cx="936625" cy="144462"/>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sp>
        <p:nvSpPr>
          <p:cNvPr id="40974" name="AutoShape 8"/>
          <p:cNvSpPr>
            <a:spLocks noChangeArrowheads="1"/>
          </p:cNvSpPr>
          <p:nvPr/>
        </p:nvSpPr>
        <p:spPr bwMode="auto">
          <a:xfrm rot="10800000">
            <a:off x="1476375" y="1806575"/>
            <a:ext cx="935038" cy="1428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sp>
        <p:nvSpPr>
          <p:cNvPr id="40975" name="AutoShape 8"/>
          <p:cNvSpPr>
            <a:spLocks noChangeArrowheads="1"/>
          </p:cNvSpPr>
          <p:nvPr/>
        </p:nvSpPr>
        <p:spPr bwMode="auto">
          <a:xfrm>
            <a:off x="3922713" y="1646238"/>
            <a:ext cx="936625" cy="144462"/>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sp>
        <p:nvSpPr>
          <p:cNvPr id="40976" name="AutoShape 8"/>
          <p:cNvSpPr>
            <a:spLocks noChangeArrowheads="1"/>
          </p:cNvSpPr>
          <p:nvPr/>
        </p:nvSpPr>
        <p:spPr bwMode="auto">
          <a:xfrm rot="10800000">
            <a:off x="3851275" y="1762125"/>
            <a:ext cx="935038" cy="1428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sp>
        <p:nvSpPr>
          <p:cNvPr id="40977" name="AutoShape 8"/>
          <p:cNvSpPr>
            <a:spLocks noChangeArrowheads="1"/>
          </p:cNvSpPr>
          <p:nvPr/>
        </p:nvSpPr>
        <p:spPr bwMode="auto">
          <a:xfrm>
            <a:off x="6083300" y="1619250"/>
            <a:ext cx="1225550" cy="17145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sp>
        <p:nvSpPr>
          <p:cNvPr id="40978" name="AutoShape 8"/>
          <p:cNvSpPr>
            <a:spLocks noChangeArrowheads="1"/>
          </p:cNvSpPr>
          <p:nvPr/>
        </p:nvSpPr>
        <p:spPr bwMode="auto">
          <a:xfrm rot="10800000">
            <a:off x="6011863" y="1762125"/>
            <a:ext cx="1296987" cy="14446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sp>
        <p:nvSpPr>
          <p:cNvPr id="40979" name="Text Box 24"/>
          <p:cNvSpPr txBox="1">
            <a:spLocks noChangeArrowheads="1"/>
          </p:cNvSpPr>
          <p:nvPr/>
        </p:nvSpPr>
        <p:spPr bwMode="auto">
          <a:xfrm>
            <a:off x="5940425" y="898525"/>
            <a:ext cx="1366838" cy="400050"/>
          </a:xfrm>
          <a:prstGeom prst="rect">
            <a:avLst/>
          </a:prstGeom>
          <a:noFill/>
          <a:ln w="9525">
            <a:noFill/>
            <a:miter lim="800000"/>
            <a:headEnd/>
            <a:tailEnd/>
          </a:ln>
        </p:spPr>
        <p:txBody>
          <a:bodyPr>
            <a:spAutoFit/>
          </a:bodyPr>
          <a:lstStyle/>
          <a:p>
            <a:pPr algn="ctr"/>
            <a:r>
              <a:rPr lang="ru-RU" sz="1000">
                <a:latin typeface="Verdana" pitchFamily="34" charset="0"/>
              </a:rPr>
              <a:t>Данные об обследовании</a:t>
            </a:r>
            <a:endParaRPr lang="en-US" sz="1000">
              <a:latin typeface="Verdana" pitchFamily="34" charset="0"/>
            </a:endParaRPr>
          </a:p>
        </p:txBody>
      </p:sp>
      <p:sp>
        <p:nvSpPr>
          <p:cNvPr id="40980" name="Text Box 24"/>
          <p:cNvSpPr txBox="1">
            <a:spLocks noChangeArrowheads="1"/>
          </p:cNvSpPr>
          <p:nvPr/>
        </p:nvSpPr>
        <p:spPr bwMode="auto">
          <a:xfrm>
            <a:off x="6084888" y="2482850"/>
            <a:ext cx="1366837" cy="400050"/>
          </a:xfrm>
          <a:prstGeom prst="rect">
            <a:avLst/>
          </a:prstGeom>
          <a:noFill/>
          <a:ln w="9525">
            <a:noFill/>
            <a:miter lim="800000"/>
            <a:headEnd/>
            <a:tailEnd/>
          </a:ln>
        </p:spPr>
        <p:txBody>
          <a:bodyPr>
            <a:spAutoFit/>
          </a:bodyPr>
          <a:lstStyle/>
          <a:p>
            <a:pPr algn="ctr"/>
            <a:r>
              <a:rPr lang="ru-RU" sz="1000">
                <a:latin typeface="Verdana" pitchFamily="34" charset="0"/>
              </a:rPr>
              <a:t>Изображения</a:t>
            </a:r>
          </a:p>
          <a:p>
            <a:pPr algn="ctr"/>
            <a:r>
              <a:rPr lang="en-US" sz="1000">
                <a:latin typeface="Verdana" pitchFamily="34" charset="0"/>
              </a:rPr>
              <a:t>DICOM</a:t>
            </a:r>
          </a:p>
        </p:txBody>
      </p:sp>
      <p:sp>
        <p:nvSpPr>
          <p:cNvPr id="40981" name="Text Box 24"/>
          <p:cNvSpPr txBox="1">
            <a:spLocks noChangeArrowheads="1"/>
          </p:cNvSpPr>
          <p:nvPr/>
        </p:nvSpPr>
        <p:spPr bwMode="auto">
          <a:xfrm>
            <a:off x="7451725" y="2338388"/>
            <a:ext cx="1366838" cy="400050"/>
          </a:xfrm>
          <a:prstGeom prst="rect">
            <a:avLst/>
          </a:prstGeom>
          <a:noFill/>
          <a:ln w="9525">
            <a:noFill/>
            <a:miter lim="800000"/>
            <a:headEnd/>
            <a:tailEnd/>
          </a:ln>
        </p:spPr>
        <p:txBody>
          <a:bodyPr>
            <a:spAutoFit/>
          </a:bodyPr>
          <a:lstStyle/>
          <a:p>
            <a:pPr algn="ctr"/>
            <a:r>
              <a:rPr lang="ru-RU" sz="1000">
                <a:latin typeface="Verdana" pitchFamily="34" charset="0"/>
              </a:rPr>
              <a:t>Получение изображений</a:t>
            </a:r>
            <a:endParaRPr lang="en-US" sz="1000">
              <a:latin typeface="Verdana" pitchFamily="34" charset="0"/>
            </a:endParaRPr>
          </a:p>
        </p:txBody>
      </p:sp>
      <p:sp>
        <p:nvSpPr>
          <p:cNvPr id="40982" name="AutoShape 8"/>
          <p:cNvSpPr>
            <a:spLocks noChangeArrowheads="1"/>
          </p:cNvSpPr>
          <p:nvPr/>
        </p:nvSpPr>
        <p:spPr bwMode="auto">
          <a:xfrm rot="3839460">
            <a:off x="5277644" y="2466182"/>
            <a:ext cx="892175" cy="204787"/>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sp>
        <p:nvSpPr>
          <p:cNvPr id="40983" name="AutoShape 8"/>
          <p:cNvSpPr>
            <a:spLocks noChangeArrowheads="1"/>
          </p:cNvSpPr>
          <p:nvPr/>
        </p:nvSpPr>
        <p:spPr bwMode="auto">
          <a:xfrm rot="7127814">
            <a:off x="4787106" y="2463007"/>
            <a:ext cx="858837" cy="1778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pic>
        <p:nvPicPr>
          <p:cNvPr id="40984" name="Picture 41" descr="http://im6-tub.yandex.net/i?id=146706789-07"/>
          <p:cNvPicPr>
            <a:picLocks noChangeAspect="1" noChangeArrowheads="1"/>
          </p:cNvPicPr>
          <p:nvPr/>
        </p:nvPicPr>
        <p:blipFill>
          <a:blip r:embed="rId7" cstate="email"/>
          <a:srcRect l="5478" t="22018" r="6871" b="26604"/>
          <a:stretch>
            <a:fillRect/>
          </a:stretch>
        </p:blipFill>
        <p:spPr bwMode="auto">
          <a:xfrm>
            <a:off x="3203575" y="5518150"/>
            <a:ext cx="1150938" cy="503238"/>
          </a:xfrm>
          <a:prstGeom prst="rect">
            <a:avLst/>
          </a:prstGeom>
          <a:noFill/>
          <a:ln w="9525">
            <a:noFill/>
            <a:miter lim="800000"/>
            <a:headEnd/>
            <a:tailEnd/>
          </a:ln>
        </p:spPr>
      </p:pic>
      <p:sp>
        <p:nvSpPr>
          <p:cNvPr id="40985" name="Text Box 30"/>
          <p:cNvSpPr txBox="1">
            <a:spLocks noChangeArrowheads="1"/>
          </p:cNvSpPr>
          <p:nvPr/>
        </p:nvSpPr>
        <p:spPr bwMode="auto">
          <a:xfrm>
            <a:off x="2987675" y="6092825"/>
            <a:ext cx="1728788" cy="401638"/>
          </a:xfrm>
          <a:prstGeom prst="rect">
            <a:avLst/>
          </a:prstGeom>
          <a:noFill/>
          <a:ln w="9525">
            <a:noFill/>
            <a:miter lim="800000"/>
            <a:headEnd/>
            <a:tailEnd/>
          </a:ln>
        </p:spPr>
        <p:txBody>
          <a:bodyPr>
            <a:spAutoFit/>
          </a:bodyPr>
          <a:lstStyle/>
          <a:p>
            <a:pPr algn="ctr"/>
            <a:r>
              <a:rPr lang="ru-RU" sz="1000">
                <a:latin typeface="Verdana" pitchFamily="34" charset="0"/>
              </a:rPr>
              <a:t>Архив он-лайн доступа</a:t>
            </a:r>
          </a:p>
          <a:p>
            <a:pPr algn="ctr"/>
            <a:r>
              <a:rPr lang="en-US" sz="1000">
                <a:latin typeface="Verdana" pitchFamily="34" charset="0"/>
              </a:rPr>
              <a:t>RAID</a:t>
            </a:r>
            <a:r>
              <a:rPr lang="ru-RU" sz="1000">
                <a:latin typeface="Verdana" pitchFamily="34" charset="0"/>
              </a:rPr>
              <a:t> массив</a:t>
            </a:r>
          </a:p>
        </p:txBody>
      </p:sp>
      <p:pic>
        <p:nvPicPr>
          <p:cNvPr id="40986" name="Picture 45" descr="Ленточная библиотека IBM System Storage TS3200 Express"/>
          <p:cNvPicPr>
            <a:picLocks noChangeAspect="1" noChangeArrowheads="1"/>
          </p:cNvPicPr>
          <p:nvPr/>
        </p:nvPicPr>
        <p:blipFill>
          <a:blip r:embed="rId8" cstate="email"/>
          <a:srcRect/>
          <a:stretch>
            <a:fillRect/>
          </a:stretch>
        </p:blipFill>
        <p:spPr bwMode="auto">
          <a:xfrm>
            <a:off x="1763713" y="5518150"/>
            <a:ext cx="1152525" cy="615950"/>
          </a:xfrm>
          <a:prstGeom prst="rect">
            <a:avLst/>
          </a:prstGeom>
          <a:noFill/>
          <a:ln w="9525">
            <a:noFill/>
            <a:miter lim="800000"/>
            <a:headEnd/>
            <a:tailEnd/>
          </a:ln>
        </p:spPr>
      </p:pic>
      <p:sp>
        <p:nvSpPr>
          <p:cNvPr id="40987" name="Text Box 30"/>
          <p:cNvSpPr txBox="1">
            <a:spLocks noChangeArrowheads="1"/>
          </p:cNvSpPr>
          <p:nvPr/>
        </p:nvSpPr>
        <p:spPr bwMode="auto">
          <a:xfrm>
            <a:off x="1979613" y="6165850"/>
            <a:ext cx="720725" cy="246063"/>
          </a:xfrm>
          <a:prstGeom prst="rect">
            <a:avLst/>
          </a:prstGeom>
          <a:noFill/>
          <a:ln w="9525">
            <a:noFill/>
            <a:miter lim="800000"/>
            <a:headEnd/>
            <a:tailEnd/>
          </a:ln>
        </p:spPr>
        <p:txBody>
          <a:bodyPr>
            <a:spAutoFit/>
          </a:bodyPr>
          <a:lstStyle/>
          <a:p>
            <a:pPr algn="ctr"/>
            <a:r>
              <a:rPr lang="en-US" sz="1000">
                <a:latin typeface="Verdana" pitchFamily="34" charset="0"/>
              </a:rPr>
              <a:t>LTO</a:t>
            </a:r>
          </a:p>
        </p:txBody>
      </p:sp>
      <p:sp>
        <p:nvSpPr>
          <p:cNvPr id="40988" name="Text Box 30"/>
          <p:cNvSpPr txBox="1">
            <a:spLocks noChangeArrowheads="1"/>
          </p:cNvSpPr>
          <p:nvPr/>
        </p:nvSpPr>
        <p:spPr bwMode="auto">
          <a:xfrm>
            <a:off x="2411413" y="5229225"/>
            <a:ext cx="1584325" cy="246063"/>
          </a:xfrm>
          <a:prstGeom prst="rect">
            <a:avLst/>
          </a:prstGeom>
          <a:noFill/>
          <a:ln w="9525">
            <a:noFill/>
            <a:miter lim="800000"/>
            <a:headEnd/>
            <a:tailEnd/>
          </a:ln>
        </p:spPr>
        <p:txBody>
          <a:bodyPr>
            <a:spAutoFit/>
          </a:bodyPr>
          <a:lstStyle/>
          <a:p>
            <a:pPr algn="ctr"/>
            <a:r>
              <a:rPr lang="ru-RU" sz="1000">
                <a:latin typeface="Verdana" pitchFamily="34" charset="0"/>
              </a:rPr>
              <a:t>Система хранения</a:t>
            </a:r>
          </a:p>
        </p:txBody>
      </p:sp>
      <p:sp>
        <p:nvSpPr>
          <p:cNvPr id="72" name="Rounded Rectangle 71"/>
          <p:cNvSpPr/>
          <p:nvPr/>
        </p:nvSpPr>
        <p:spPr>
          <a:xfrm>
            <a:off x="1476375" y="5229225"/>
            <a:ext cx="3311525" cy="12969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pic>
        <p:nvPicPr>
          <p:cNvPr id="40990" name="Picture 5"/>
          <p:cNvPicPr>
            <a:picLocks noChangeAspect="1" noChangeArrowheads="1"/>
          </p:cNvPicPr>
          <p:nvPr/>
        </p:nvPicPr>
        <p:blipFill>
          <a:blip r:embed="rId9" cstate="email"/>
          <a:srcRect/>
          <a:stretch>
            <a:fillRect/>
          </a:stretch>
        </p:blipFill>
        <p:spPr bwMode="auto">
          <a:xfrm>
            <a:off x="7164388" y="5229225"/>
            <a:ext cx="1258887" cy="1209675"/>
          </a:xfrm>
          <a:prstGeom prst="rect">
            <a:avLst/>
          </a:prstGeom>
          <a:noFill/>
          <a:ln w="9525">
            <a:noFill/>
            <a:miter lim="800000"/>
            <a:headEnd/>
            <a:tailEnd/>
          </a:ln>
        </p:spPr>
      </p:pic>
      <p:pic>
        <p:nvPicPr>
          <p:cNvPr id="40991" name="Рисунок 47" descr="serverR610.jpg"/>
          <p:cNvPicPr>
            <a:picLocks noChangeAspect="1"/>
          </p:cNvPicPr>
          <p:nvPr/>
        </p:nvPicPr>
        <p:blipFill>
          <a:blip r:embed="rId10" cstate="email"/>
          <a:srcRect/>
          <a:stretch>
            <a:fillRect/>
          </a:stretch>
        </p:blipFill>
        <p:spPr bwMode="auto">
          <a:xfrm>
            <a:off x="4929188" y="1485900"/>
            <a:ext cx="1023937" cy="428625"/>
          </a:xfrm>
          <a:prstGeom prst="rect">
            <a:avLst/>
          </a:prstGeom>
          <a:noFill/>
          <a:ln w="9525">
            <a:noFill/>
            <a:miter lim="800000"/>
            <a:headEnd/>
            <a:tailEnd/>
          </a:ln>
        </p:spPr>
      </p:pic>
      <p:pic>
        <p:nvPicPr>
          <p:cNvPr id="40992" name="Рисунок 48" descr="serverR610.jpg"/>
          <p:cNvPicPr>
            <a:picLocks noChangeAspect="1"/>
          </p:cNvPicPr>
          <p:nvPr/>
        </p:nvPicPr>
        <p:blipFill>
          <a:blip r:embed="rId10" cstate="email"/>
          <a:srcRect/>
          <a:stretch>
            <a:fillRect/>
          </a:stretch>
        </p:blipFill>
        <p:spPr bwMode="auto">
          <a:xfrm>
            <a:off x="2714625" y="1485900"/>
            <a:ext cx="1023938" cy="428625"/>
          </a:xfrm>
          <a:prstGeom prst="rect">
            <a:avLst/>
          </a:prstGeom>
          <a:noFill/>
          <a:ln w="9525">
            <a:noFill/>
            <a:miter lim="800000"/>
            <a:headEnd/>
            <a:tailEnd/>
          </a:ln>
        </p:spPr>
      </p:pic>
      <p:sp>
        <p:nvSpPr>
          <p:cNvPr id="40993" name="Text Box 24"/>
          <p:cNvSpPr txBox="1">
            <a:spLocks noChangeArrowheads="1"/>
          </p:cNvSpPr>
          <p:nvPr/>
        </p:nvSpPr>
        <p:spPr bwMode="auto">
          <a:xfrm>
            <a:off x="5653088" y="4937125"/>
            <a:ext cx="1366837" cy="246063"/>
          </a:xfrm>
          <a:prstGeom prst="rect">
            <a:avLst/>
          </a:prstGeom>
          <a:noFill/>
          <a:ln w="9525">
            <a:noFill/>
            <a:miter lim="800000"/>
            <a:headEnd/>
            <a:tailEnd/>
          </a:ln>
        </p:spPr>
        <p:txBody>
          <a:bodyPr>
            <a:spAutoFit/>
          </a:bodyPr>
          <a:lstStyle/>
          <a:p>
            <a:pPr algn="ctr"/>
            <a:r>
              <a:rPr lang="en-US" sz="1000">
                <a:latin typeface="Verdana" pitchFamily="34" charset="0"/>
              </a:rPr>
              <a:t>WEB-</a:t>
            </a:r>
            <a:r>
              <a:rPr lang="ru-RU" sz="1000">
                <a:latin typeface="Verdana" pitchFamily="34" charset="0"/>
              </a:rPr>
              <a:t>Сервер</a:t>
            </a:r>
            <a:endParaRPr lang="en-US" sz="1000">
              <a:latin typeface="Verdana" pitchFamily="34" charset="0"/>
            </a:endParaRPr>
          </a:p>
        </p:txBody>
      </p:sp>
      <p:pic>
        <p:nvPicPr>
          <p:cNvPr id="40994" name="Рисунок 47" descr="serverR610.jpg"/>
          <p:cNvPicPr>
            <a:picLocks noChangeAspect="1"/>
          </p:cNvPicPr>
          <p:nvPr/>
        </p:nvPicPr>
        <p:blipFill>
          <a:blip r:embed="rId10" cstate="email"/>
          <a:srcRect/>
          <a:stretch>
            <a:fillRect/>
          </a:stretch>
        </p:blipFill>
        <p:spPr bwMode="auto">
          <a:xfrm>
            <a:off x="5795963" y="4508500"/>
            <a:ext cx="1023937" cy="428625"/>
          </a:xfrm>
          <a:prstGeom prst="rect">
            <a:avLst/>
          </a:prstGeom>
          <a:noFill/>
          <a:ln w="9525">
            <a:noFill/>
            <a:miter lim="800000"/>
            <a:headEnd/>
            <a:tailEnd/>
          </a:ln>
        </p:spPr>
      </p:pic>
      <p:sp>
        <p:nvSpPr>
          <p:cNvPr id="40995" name="Text Box 24"/>
          <p:cNvSpPr txBox="1">
            <a:spLocks noChangeArrowheads="1"/>
          </p:cNvSpPr>
          <p:nvPr/>
        </p:nvSpPr>
        <p:spPr bwMode="auto">
          <a:xfrm>
            <a:off x="4141788" y="4937125"/>
            <a:ext cx="1366837" cy="246063"/>
          </a:xfrm>
          <a:prstGeom prst="rect">
            <a:avLst/>
          </a:prstGeom>
          <a:noFill/>
          <a:ln w="9525">
            <a:noFill/>
            <a:miter lim="800000"/>
            <a:headEnd/>
            <a:tailEnd/>
          </a:ln>
        </p:spPr>
        <p:txBody>
          <a:bodyPr>
            <a:spAutoFit/>
          </a:bodyPr>
          <a:lstStyle/>
          <a:p>
            <a:pPr algn="ctr"/>
            <a:r>
              <a:rPr lang="en-US" sz="1000">
                <a:latin typeface="Verdana" pitchFamily="34" charset="0"/>
              </a:rPr>
              <a:t>HSM</a:t>
            </a:r>
          </a:p>
        </p:txBody>
      </p:sp>
      <p:pic>
        <p:nvPicPr>
          <p:cNvPr id="40996" name="Рисунок 47" descr="serverR610.jpg"/>
          <p:cNvPicPr>
            <a:picLocks noChangeAspect="1"/>
          </p:cNvPicPr>
          <p:nvPr/>
        </p:nvPicPr>
        <p:blipFill>
          <a:blip r:embed="rId10" cstate="email"/>
          <a:srcRect/>
          <a:stretch>
            <a:fillRect/>
          </a:stretch>
        </p:blipFill>
        <p:spPr bwMode="auto">
          <a:xfrm>
            <a:off x="4284663" y="4508500"/>
            <a:ext cx="1023937" cy="428625"/>
          </a:xfrm>
          <a:prstGeom prst="rect">
            <a:avLst/>
          </a:prstGeom>
          <a:noFill/>
          <a:ln w="9525">
            <a:noFill/>
            <a:miter lim="800000"/>
            <a:headEnd/>
            <a:tailEnd/>
          </a:ln>
        </p:spPr>
      </p:pic>
      <p:sp>
        <p:nvSpPr>
          <p:cNvPr id="40997" name="Text Box 24"/>
          <p:cNvSpPr txBox="1">
            <a:spLocks noChangeArrowheads="1"/>
          </p:cNvSpPr>
          <p:nvPr/>
        </p:nvSpPr>
        <p:spPr bwMode="auto">
          <a:xfrm>
            <a:off x="900113" y="3789363"/>
            <a:ext cx="1366837" cy="554037"/>
          </a:xfrm>
          <a:prstGeom prst="rect">
            <a:avLst/>
          </a:prstGeom>
          <a:noFill/>
          <a:ln w="9525">
            <a:noFill/>
            <a:miter lim="800000"/>
            <a:headEnd/>
            <a:tailEnd/>
          </a:ln>
        </p:spPr>
        <p:txBody>
          <a:bodyPr>
            <a:spAutoFit/>
          </a:bodyPr>
          <a:lstStyle/>
          <a:p>
            <a:pPr algn="ctr"/>
            <a:r>
              <a:rPr lang="en-US" sz="1000">
                <a:latin typeface="Verdana" pitchFamily="34" charset="0"/>
              </a:rPr>
              <a:t>Cache-</a:t>
            </a:r>
            <a:r>
              <a:rPr lang="ru-RU" sz="1000">
                <a:latin typeface="Verdana" pitchFamily="34" charset="0"/>
              </a:rPr>
              <a:t>сервер</a:t>
            </a:r>
            <a:br>
              <a:rPr lang="ru-RU" sz="1000">
                <a:latin typeface="Verdana" pitchFamily="34" charset="0"/>
              </a:rPr>
            </a:br>
            <a:r>
              <a:rPr lang="ru-RU" sz="1000">
                <a:latin typeface="Verdana" pitchFamily="34" charset="0"/>
              </a:rPr>
              <a:t>предварительной загрузки</a:t>
            </a:r>
            <a:endParaRPr lang="en-US" sz="1000">
              <a:latin typeface="Verdana" pitchFamily="34" charset="0"/>
            </a:endParaRPr>
          </a:p>
        </p:txBody>
      </p:sp>
      <p:pic>
        <p:nvPicPr>
          <p:cNvPr id="40998" name="Рисунок 47" descr="serverR610.jpg"/>
          <p:cNvPicPr>
            <a:picLocks noChangeAspect="1"/>
          </p:cNvPicPr>
          <p:nvPr/>
        </p:nvPicPr>
        <p:blipFill>
          <a:blip r:embed="rId10" cstate="email"/>
          <a:srcRect/>
          <a:stretch>
            <a:fillRect/>
          </a:stretch>
        </p:blipFill>
        <p:spPr bwMode="auto">
          <a:xfrm>
            <a:off x="1042988" y="3360738"/>
            <a:ext cx="1023937" cy="428625"/>
          </a:xfrm>
          <a:prstGeom prst="rect">
            <a:avLst/>
          </a:prstGeom>
          <a:noFill/>
          <a:ln w="9525">
            <a:noFill/>
            <a:miter lim="800000"/>
            <a:headEnd/>
            <a:tailEnd/>
          </a:ln>
        </p:spPr>
      </p:pic>
      <p:sp>
        <p:nvSpPr>
          <p:cNvPr id="49" name="Cloud Callout 48"/>
          <p:cNvSpPr/>
          <p:nvPr/>
        </p:nvSpPr>
        <p:spPr>
          <a:xfrm>
            <a:off x="755650" y="3213100"/>
            <a:ext cx="1944688" cy="1223963"/>
          </a:xfrm>
          <a:prstGeom prst="cloudCallou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41000" name="Text Box 24"/>
          <p:cNvSpPr txBox="1">
            <a:spLocks noChangeArrowheads="1"/>
          </p:cNvSpPr>
          <p:nvPr/>
        </p:nvSpPr>
        <p:spPr bwMode="auto">
          <a:xfrm>
            <a:off x="5653088" y="3425825"/>
            <a:ext cx="1366837" cy="246063"/>
          </a:xfrm>
          <a:prstGeom prst="rect">
            <a:avLst/>
          </a:prstGeom>
          <a:noFill/>
          <a:ln w="9525">
            <a:noFill/>
            <a:miter lim="800000"/>
            <a:headEnd/>
            <a:tailEnd/>
          </a:ln>
        </p:spPr>
        <p:txBody>
          <a:bodyPr>
            <a:spAutoFit/>
          </a:bodyPr>
          <a:lstStyle/>
          <a:p>
            <a:pPr algn="ctr"/>
            <a:r>
              <a:rPr lang="ru-RU" sz="1000">
                <a:latin typeface="Verdana" pitchFamily="34" charset="0"/>
              </a:rPr>
              <a:t>База данных</a:t>
            </a:r>
            <a:endParaRPr lang="en-US" sz="1000">
              <a:latin typeface="Verdana" pitchFamily="34" charset="0"/>
            </a:endParaRPr>
          </a:p>
        </p:txBody>
      </p:sp>
      <p:pic>
        <p:nvPicPr>
          <p:cNvPr id="41001" name="Рисунок 47" descr="serverR610.jpg"/>
          <p:cNvPicPr>
            <a:picLocks noChangeAspect="1"/>
          </p:cNvPicPr>
          <p:nvPr/>
        </p:nvPicPr>
        <p:blipFill>
          <a:blip r:embed="rId10" cstate="email"/>
          <a:srcRect/>
          <a:stretch>
            <a:fillRect/>
          </a:stretch>
        </p:blipFill>
        <p:spPr bwMode="auto">
          <a:xfrm>
            <a:off x="5795963" y="2997200"/>
            <a:ext cx="1023937" cy="428625"/>
          </a:xfrm>
          <a:prstGeom prst="rect">
            <a:avLst/>
          </a:prstGeom>
          <a:noFill/>
          <a:ln w="9525">
            <a:noFill/>
            <a:miter lim="800000"/>
            <a:headEnd/>
            <a:tailEnd/>
          </a:ln>
        </p:spPr>
      </p:pic>
      <p:sp>
        <p:nvSpPr>
          <p:cNvPr id="41002" name="Text Box 24"/>
          <p:cNvSpPr txBox="1">
            <a:spLocks noChangeArrowheads="1"/>
          </p:cNvSpPr>
          <p:nvPr/>
        </p:nvSpPr>
        <p:spPr bwMode="auto">
          <a:xfrm>
            <a:off x="4068763" y="3425825"/>
            <a:ext cx="1366837" cy="246063"/>
          </a:xfrm>
          <a:prstGeom prst="rect">
            <a:avLst/>
          </a:prstGeom>
          <a:noFill/>
          <a:ln w="9525">
            <a:noFill/>
            <a:miter lim="800000"/>
            <a:headEnd/>
            <a:tailEnd/>
          </a:ln>
        </p:spPr>
        <p:txBody>
          <a:bodyPr>
            <a:spAutoFit/>
          </a:bodyPr>
          <a:lstStyle/>
          <a:p>
            <a:pPr algn="ctr"/>
            <a:r>
              <a:rPr lang="ru-RU" sz="1000">
                <a:latin typeface="Verdana" pitchFamily="34" charset="0"/>
              </a:rPr>
              <a:t>Сервер хранения</a:t>
            </a:r>
            <a:endParaRPr lang="en-US" sz="1000">
              <a:latin typeface="Verdana" pitchFamily="34" charset="0"/>
            </a:endParaRPr>
          </a:p>
        </p:txBody>
      </p:sp>
      <p:pic>
        <p:nvPicPr>
          <p:cNvPr id="41003" name="Рисунок 47" descr="serverR610.jpg"/>
          <p:cNvPicPr>
            <a:picLocks noChangeAspect="1"/>
          </p:cNvPicPr>
          <p:nvPr/>
        </p:nvPicPr>
        <p:blipFill>
          <a:blip r:embed="rId10" cstate="email"/>
          <a:srcRect/>
          <a:stretch>
            <a:fillRect/>
          </a:stretch>
        </p:blipFill>
        <p:spPr bwMode="auto">
          <a:xfrm>
            <a:off x="4211638" y="2997200"/>
            <a:ext cx="1023937" cy="428625"/>
          </a:xfrm>
          <a:prstGeom prst="rect">
            <a:avLst/>
          </a:prstGeom>
          <a:noFill/>
          <a:ln w="9525">
            <a:noFill/>
            <a:miter lim="800000"/>
            <a:headEnd/>
            <a:tailEnd/>
          </a:ln>
        </p:spPr>
      </p:pic>
      <p:sp>
        <p:nvSpPr>
          <p:cNvPr id="41004" name="AutoShape 8"/>
          <p:cNvSpPr>
            <a:spLocks noChangeArrowheads="1"/>
          </p:cNvSpPr>
          <p:nvPr/>
        </p:nvSpPr>
        <p:spPr bwMode="auto">
          <a:xfrm rot="3839460">
            <a:off x="5349875" y="3978275"/>
            <a:ext cx="892175" cy="2063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sp>
        <p:nvSpPr>
          <p:cNvPr id="41005" name="AutoShape 8"/>
          <p:cNvSpPr>
            <a:spLocks noChangeArrowheads="1"/>
          </p:cNvSpPr>
          <p:nvPr/>
        </p:nvSpPr>
        <p:spPr bwMode="auto">
          <a:xfrm rot="7127814">
            <a:off x="4859338" y="3975100"/>
            <a:ext cx="858837" cy="1762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sp>
        <p:nvSpPr>
          <p:cNvPr id="41006" name="AutoShape 8"/>
          <p:cNvSpPr>
            <a:spLocks noChangeArrowheads="1"/>
          </p:cNvSpPr>
          <p:nvPr/>
        </p:nvSpPr>
        <p:spPr bwMode="auto">
          <a:xfrm rot="3839460">
            <a:off x="6430169" y="5501482"/>
            <a:ext cx="892175" cy="204787"/>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sp>
        <p:nvSpPr>
          <p:cNvPr id="41007" name="AutoShape 8"/>
          <p:cNvSpPr>
            <a:spLocks noChangeArrowheads="1"/>
          </p:cNvSpPr>
          <p:nvPr/>
        </p:nvSpPr>
        <p:spPr bwMode="auto">
          <a:xfrm rot="7127814">
            <a:off x="4642644" y="5487194"/>
            <a:ext cx="858838" cy="1778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sp>
        <p:nvSpPr>
          <p:cNvPr id="41008" name="AutoShape 8"/>
          <p:cNvSpPr>
            <a:spLocks noChangeArrowheads="1"/>
          </p:cNvSpPr>
          <p:nvPr/>
        </p:nvSpPr>
        <p:spPr bwMode="auto">
          <a:xfrm rot="-5083143">
            <a:off x="7509669" y="4775994"/>
            <a:ext cx="601663" cy="17462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sp>
        <p:nvSpPr>
          <p:cNvPr id="41009" name="Text Box 24"/>
          <p:cNvSpPr txBox="1">
            <a:spLocks noChangeArrowheads="1"/>
          </p:cNvSpPr>
          <p:nvPr/>
        </p:nvSpPr>
        <p:spPr bwMode="auto">
          <a:xfrm>
            <a:off x="7164388" y="4365625"/>
            <a:ext cx="1366837" cy="246063"/>
          </a:xfrm>
          <a:prstGeom prst="rect">
            <a:avLst/>
          </a:prstGeom>
          <a:noFill/>
          <a:ln w="9525">
            <a:noFill/>
            <a:miter lim="800000"/>
            <a:headEnd/>
            <a:tailEnd/>
          </a:ln>
        </p:spPr>
        <p:txBody>
          <a:bodyPr>
            <a:spAutoFit/>
          </a:bodyPr>
          <a:lstStyle/>
          <a:p>
            <a:pPr algn="ctr"/>
            <a:r>
              <a:rPr lang="en-US" sz="1000">
                <a:latin typeface="Verdana" pitchFamily="34" charset="0"/>
              </a:rPr>
              <a:t>CD \ DVD </a:t>
            </a:r>
            <a:r>
              <a:rPr lang="ru-RU" sz="1000">
                <a:latin typeface="Verdana" pitchFamily="34" charset="0"/>
              </a:rPr>
              <a:t>робот</a:t>
            </a:r>
            <a:endParaRPr lang="en-US" sz="1000">
              <a:latin typeface="Verdana" pitchFamily="34" charset="0"/>
            </a:endParaRPr>
          </a:p>
        </p:txBody>
      </p:sp>
      <p:pic>
        <p:nvPicPr>
          <p:cNvPr id="41010" name="Picture 54" descr="Epson_DVD_robot.jpg"/>
          <p:cNvPicPr>
            <a:picLocks noChangeAspect="1"/>
          </p:cNvPicPr>
          <p:nvPr/>
        </p:nvPicPr>
        <p:blipFill>
          <a:blip r:embed="rId11" cstate="email"/>
          <a:srcRect/>
          <a:stretch>
            <a:fillRect/>
          </a:stretch>
        </p:blipFill>
        <p:spPr bwMode="auto">
          <a:xfrm>
            <a:off x="7451725" y="3789363"/>
            <a:ext cx="720725" cy="655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bwMode="auto">
          <a:xfrm>
            <a:off x="304800" y="188913"/>
            <a:ext cx="8534400" cy="649287"/>
          </a:xfrm>
          <a:noFill/>
          <a:ln>
            <a:miter lim="800000"/>
            <a:headEnd/>
            <a:tailEnd/>
          </a:ln>
        </p:spPr>
        <p:txBody>
          <a:bodyPr vert="horz" wrap="square" lIns="91440" tIns="45720" rIns="91440" bIns="45720" numCol="1" anchor="t" anchorCtr="0" compatLnSpc="1">
            <a:prstTxWarp prst="textNoShape">
              <a:avLst/>
            </a:prstTxWarp>
          </a:bodyPr>
          <a:lstStyle/>
          <a:p>
            <a:pPr algn="l"/>
            <a:r>
              <a:rPr lang="ru-RU" sz="2000" b="1" smtClean="0">
                <a:solidFill>
                  <a:schemeClr val="tx1"/>
                </a:solidFill>
                <a:latin typeface="Arial" pitchFamily="34" charset="0"/>
              </a:rPr>
              <a:t>Что такое </a:t>
            </a:r>
            <a:r>
              <a:rPr lang="en-US" sz="2000" b="1" smtClean="0">
                <a:solidFill>
                  <a:schemeClr val="tx1"/>
                </a:solidFill>
                <a:latin typeface="Arial" pitchFamily="34" charset="0"/>
              </a:rPr>
              <a:t>PACS</a:t>
            </a:r>
            <a:r>
              <a:rPr lang="ru-RU" sz="2000" b="1" smtClean="0">
                <a:solidFill>
                  <a:schemeClr val="tx1"/>
                </a:solidFill>
                <a:latin typeface="Arial" pitchFamily="34" charset="0"/>
              </a:rPr>
              <a:t>?</a:t>
            </a:r>
            <a:endParaRPr lang="it-IT" sz="2000" b="1" smtClean="0">
              <a:solidFill>
                <a:schemeClr val="tx1"/>
              </a:solidFill>
              <a:latin typeface="Arial" pitchFamily="34" charset="0"/>
            </a:endParaRPr>
          </a:p>
        </p:txBody>
      </p:sp>
      <p:sp>
        <p:nvSpPr>
          <p:cNvPr id="7171" name="Content Placeholder 3"/>
          <p:cNvSpPr>
            <a:spLocks noGrp="1"/>
          </p:cNvSpPr>
          <p:nvPr>
            <p:ph idx="1"/>
          </p:nvPr>
        </p:nvSpPr>
        <p:spPr bwMode="auto">
          <a:xfrm>
            <a:off x="304800" y="1052513"/>
            <a:ext cx="8458200" cy="1519237"/>
          </a:xfrm>
          <a:noFill/>
          <a:ln>
            <a:miter lim="800000"/>
            <a:headEnd/>
            <a:tailEnd/>
          </a:ln>
        </p:spPr>
        <p:txBody>
          <a:bodyPr vert="horz" wrap="square" lIns="91440" tIns="45720" rIns="91440" bIns="45720" numCol="1" anchor="t" anchorCtr="0" compatLnSpc="1">
            <a:prstTxWarp prst="textNoShape">
              <a:avLst/>
            </a:prstTxWarp>
          </a:bodyPr>
          <a:lstStyle/>
          <a:p>
            <a:pPr marL="0" indent="0"/>
            <a:r>
              <a:rPr lang="en-US" sz="1600" b="1" smtClean="0"/>
              <a:t>PACS</a:t>
            </a:r>
            <a:r>
              <a:rPr lang="en-US" sz="1600" smtClean="0"/>
              <a:t> – </a:t>
            </a:r>
            <a:r>
              <a:rPr lang="ru-RU" sz="1600" smtClean="0"/>
              <a:t>Система Хранения, Обработки и Передачи диагностических Изображений (</a:t>
            </a:r>
            <a:r>
              <a:rPr lang="en-US" sz="1600" b="1" smtClean="0"/>
              <a:t>Picture Archiving and Communication System</a:t>
            </a:r>
            <a:r>
              <a:rPr lang="ru-RU" sz="1600" smtClean="0"/>
              <a:t>)</a:t>
            </a:r>
          </a:p>
          <a:p>
            <a:pPr marL="0" indent="0"/>
            <a:endParaRPr lang="ru-RU" sz="1600" smtClean="0"/>
          </a:p>
          <a:p>
            <a:pPr marL="0" indent="0"/>
            <a:r>
              <a:rPr lang="ru-RU" sz="1600" smtClean="0"/>
              <a:t>Комбинация компьютерного оборудования и ПО, предназначенного для кратко- и долгосрочного хранения, получения, управления, распространения и воспроизведения медицинских изображений в электронном виде.</a:t>
            </a:r>
            <a:endParaRPr lang="en-US" sz="1600" smtClean="0"/>
          </a:p>
        </p:txBody>
      </p:sp>
      <p:pic>
        <p:nvPicPr>
          <p:cNvPr id="1029" name="Рисунок 14" descr="server rack.jpg"/>
          <p:cNvPicPr>
            <a:picLocks noChangeAspect="1"/>
          </p:cNvPicPr>
          <p:nvPr/>
        </p:nvPicPr>
        <p:blipFill>
          <a:blip r:embed="rId3" cstate="email"/>
          <a:srcRect/>
          <a:stretch>
            <a:fillRect/>
          </a:stretch>
        </p:blipFill>
        <p:spPr bwMode="auto">
          <a:xfrm>
            <a:off x="1908175" y="3213100"/>
            <a:ext cx="2000250" cy="2727325"/>
          </a:xfrm>
          <a:prstGeom prst="rect">
            <a:avLst/>
          </a:prstGeom>
          <a:noFill/>
          <a:ln w="9525">
            <a:noFill/>
            <a:miter lim="800000"/>
            <a:headEnd/>
            <a:tailEnd/>
          </a:ln>
        </p:spPr>
      </p:pic>
      <p:grpSp>
        <p:nvGrpSpPr>
          <p:cNvPr id="7173" name="Group 11"/>
          <p:cNvGrpSpPr>
            <a:grpSpLocks/>
          </p:cNvGrpSpPr>
          <p:nvPr/>
        </p:nvGrpSpPr>
        <p:grpSpPr bwMode="auto">
          <a:xfrm>
            <a:off x="4427538" y="3213100"/>
            <a:ext cx="2232025" cy="1255713"/>
            <a:chOff x="4572000" y="2924944"/>
            <a:chExt cx="2231305" cy="1254695"/>
          </a:xfrm>
        </p:grpSpPr>
        <p:pic>
          <p:nvPicPr>
            <p:cNvPr id="7179" name="Picture 20" descr="Eizo Dual 2MP"/>
            <p:cNvPicPr>
              <a:picLocks noChangeAspect="1" noChangeArrowheads="1"/>
            </p:cNvPicPr>
            <p:nvPr/>
          </p:nvPicPr>
          <p:blipFill>
            <a:blip r:embed="rId4" cstate="email"/>
            <a:srcRect/>
            <a:stretch>
              <a:fillRect/>
            </a:stretch>
          </p:blipFill>
          <p:spPr bwMode="auto">
            <a:xfrm>
              <a:off x="4572000" y="2924944"/>
              <a:ext cx="1438275" cy="1174750"/>
            </a:xfrm>
            <a:prstGeom prst="rect">
              <a:avLst/>
            </a:prstGeom>
            <a:noFill/>
            <a:ln w="9525">
              <a:noFill/>
              <a:miter lim="800000"/>
              <a:headEnd/>
              <a:tailEnd/>
            </a:ln>
          </p:spPr>
        </p:pic>
        <p:pic>
          <p:nvPicPr>
            <p:cNvPr id="7180" name="Picture 63" descr="Dell Precision T5400"/>
            <p:cNvPicPr>
              <a:picLocks noChangeAspect="1" noChangeArrowheads="1"/>
            </p:cNvPicPr>
            <p:nvPr/>
          </p:nvPicPr>
          <p:blipFill>
            <a:blip r:embed="rId5" cstate="email"/>
            <a:srcRect l="23479" t="20642" r="21739"/>
            <a:stretch>
              <a:fillRect/>
            </a:stretch>
          </p:blipFill>
          <p:spPr bwMode="auto">
            <a:xfrm>
              <a:off x="6084168" y="2996952"/>
              <a:ext cx="719137" cy="1182687"/>
            </a:xfrm>
            <a:prstGeom prst="rect">
              <a:avLst/>
            </a:prstGeom>
            <a:noFill/>
            <a:ln w="9525">
              <a:noFill/>
              <a:miter lim="800000"/>
              <a:headEnd/>
              <a:tailEnd/>
            </a:ln>
          </p:spPr>
        </p:pic>
      </p:grpSp>
      <p:pic>
        <p:nvPicPr>
          <p:cNvPr id="1034" name="Picture 69" descr="http://t0.gstatic.com/images?q=tbn:jMR4ZTh9s9t-BM:http://product-image.tradeindia.com/00270681/b/0/FCR-Profect-CS.jpg">
            <a:hlinkClick r:id="rId6"/>
          </p:cNvPr>
          <p:cNvPicPr>
            <a:picLocks noChangeAspect="1" noChangeArrowheads="1"/>
          </p:cNvPicPr>
          <p:nvPr/>
        </p:nvPicPr>
        <p:blipFill>
          <a:blip r:embed="rId7" cstate="email"/>
          <a:srcRect l="19551" r="21794"/>
          <a:stretch>
            <a:fillRect/>
          </a:stretch>
        </p:blipFill>
        <p:spPr bwMode="auto">
          <a:xfrm>
            <a:off x="539750" y="3500438"/>
            <a:ext cx="1152525" cy="1960562"/>
          </a:xfrm>
          <a:prstGeom prst="rect">
            <a:avLst/>
          </a:prstGeom>
          <a:noFill/>
          <a:ln w="9525">
            <a:noFill/>
            <a:miter lim="800000"/>
            <a:headEnd/>
            <a:tailEnd/>
          </a:ln>
        </p:spPr>
      </p:pic>
      <p:pic>
        <p:nvPicPr>
          <p:cNvPr id="5127" name="Picture 16" descr="DryPix.png"/>
          <p:cNvPicPr>
            <a:picLocks noChangeAspect="1"/>
          </p:cNvPicPr>
          <p:nvPr/>
        </p:nvPicPr>
        <p:blipFill>
          <a:blip r:embed="rId8" cstate="email"/>
          <a:srcRect/>
          <a:stretch>
            <a:fillRect/>
          </a:stretch>
        </p:blipFill>
        <p:spPr bwMode="auto">
          <a:xfrm>
            <a:off x="7380288" y="4508500"/>
            <a:ext cx="1079500" cy="1755775"/>
          </a:xfrm>
          <a:prstGeom prst="rect">
            <a:avLst/>
          </a:prstGeom>
          <a:noFill/>
          <a:ln w="9525">
            <a:noFill/>
            <a:miter lim="800000"/>
            <a:headEnd/>
            <a:tailEnd/>
          </a:ln>
        </p:spPr>
      </p:pic>
      <p:pic>
        <p:nvPicPr>
          <p:cNvPr id="5128" name="Picture 17" descr="Medi-6000_Plus.jpg"/>
          <p:cNvPicPr>
            <a:picLocks noChangeAspect="1"/>
          </p:cNvPicPr>
          <p:nvPr/>
        </p:nvPicPr>
        <p:blipFill>
          <a:blip r:embed="rId9" cstate="email"/>
          <a:srcRect/>
          <a:stretch>
            <a:fillRect/>
          </a:stretch>
        </p:blipFill>
        <p:spPr bwMode="auto">
          <a:xfrm>
            <a:off x="7380288" y="3141663"/>
            <a:ext cx="1012825" cy="1077912"/>
          </a:xfrm>
          <a:prstGeom prst="rect">
            <a:avLst/>
          </a:prstGeom>
          <a:noFill/>
          <a:ln w="9525">
            <a:noFill/>
            <a:miter lim="800000"/>
            <a:headEnd/>
            <a:tailEnd/>
          </a:ln>
        </p:spPr>
      </p:pic>
      <p:pic>
        <p:nvPicPr>
          <p:cNvPr id="20" name="Picture 19" descr="Mobilization.png"/>
          <p:cNvPicPr>
            <a:picLocks noChangeAspect="1"/>
          </p:cNvPicPr>
          <p:nvPr/>
        </p:nvPicPr>
        <p:blipFill>
          <a:blip r:embed="rId10" cstate="email"/>
          <a:srcRect/>
          <a:stretch>
            <a:fillRect/>
          </a:stretch>
        </p:blipFill>
        <p:spPr bwMode="auto">
          <a:xfrm>
            <a:off x="4284663" y="4724400"/>
            <a:ext cx="806450" cy="1516063"/>
          </a:xfrm>
          <a:prstGeom prst="rect">
            <a:avLst/>
          </a:prstGeom>
          <a:noFill/>
          <a:ln w="9525">
            <a:noFill/>
            <a:miter lim="800000"/>
            <a:headEnd/>
            <a:tailEnd/>
          </a:ln>
        </p:spPr>
      </p:pic>
      <p:pic>
        <p:nvPicPr>
          <p:cNvPr id="21" name="Picture 20" descr="Synapse 3D_hires"/>
          <p:cNvPicPr>
            <a:picLocks noChangeAspect="1" noChangeArrowheads="1"/>
          </p:cNvPicPr>
          <p:nvPr/>
        </p:nvPicPr>
        <p:blipFill>
          <a:blip r:embed="rId11" cstate="email"/>
          <a:srcRect/>
          <a:stretch>
            <a:fillRect/>
          </a:stretch>
        </p:blipFill>
        <p:spPr bwMode="auto">
          <a:xfrm>
            <a:off x="5076056" y="4725144"/>
            <a:ext cx="1584176" cy="1471964"/>
          </a:xfrm>
          <a:prstGeom prst="roundRect">
            <a:avLst>
              <a:gd name="adj" fmla="val 8594"/>
            </a:avLst>
          </a:prstGeom>
          <a:solidFill>
            <a:srgbClr val="FFFFFF">
              <a:shade val="85000"/>
            </a:srgbClr>
          </a:solidFill>
          <a:ln>
            <a:noFill/>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34"/>
                                        </p:tgtEl>
                                        <p:attrNameLst>
                                          <p:attrName>style.visibility</p:attrName>
                                        </p:attrNameLst>
                                      </p:cBhvr>
                                      <p:to>
                                        <p:strVal val="visible"/>
                                      </p:to>
                                    </p:set>
                                    <p:animEffect transition="in" filter="box(in)">
                                      <p:cBhvr>
                                        <p:cTn id="7" dur="500"/>
                                        <p:tgtEl>
                                          <p:spTgt spid="1034"/>
                                        </p:tgtEl>
                                      </p:cBhvr>
                                    </p:animEffect>
                                  </p:childTnLst>
                                </p:cTn>
                              </p:par>
                              <p:par>
                                <p:cTn id="8" presetID="4" presetClass="entr" presetSubtype="16" fill="hold" nodeType="withEffect">
                                  <p:stCondLst>
                                    <p:cond delay="0"/>
                                  </p:stCondLst>
                                  <p:childTnLst>
                                    <p:set>
                                      <p:cBhvr>
                                        <p:cTn id="9" dur="1" fill="hold">
                                          <p:stCondLst>
                                            <p:cond delay="0"/>
                                          </p:stCondLst>
                                        </p:cTn>
                                        <p:tgtEl>
                                          <p:spTgt spid="1029"/>
                                        </p:tgtEl>
                                        <p:attrNameLst>
                                          <p:attrName>style.visibility</p:attrName>
                                        </p:attrNameLst>
                                      </p:cBhvr>
                                      <p:to>
                                        <p:strVal val="visible"/>
                                      </p:to>
                                    </p:set>
                                    <p:animEffect transition="in" filter="box(in)">
                                      <p:cBhvr>
                                        <p:cTn id="10" dur="500"/>
                                        <p:tgtEl>
                                          <p:spTgt spid="1029"/>
                                        </p:tgtEl>
                                      </p:cBhvr>
                                    </p:animEffect>
                                  </p:childTnLst>
                                </p:cTn>
                              </p:par>
                              <p:par>
                                <p:cTn id="11" presetID="4" presetClass="entr" presetSubtype="16"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ox(in)">
                                      <p:cBhvr>
                                        <p:cTn id="13" dur="500"/>
                                        <p:tgtEl>
                                          <p:spTgt spid="20"/>
                                        </p:tgtEl>
                                      </p:cBhvr>
                                    </p:animEffect>
                                  </p:childTnLst>
                                </p:cTn>
                              </p:par>
                              <p:par>
                                <p:cTn id="14" presetID="4" presetClass="entr" presetSubtype="16"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ox(in)">
                                      <p:cBhvr>
                                        <p:cTn id="16" dur="500"/>
                                        <p:tgtEl>
                                          <p:spTgt spid="21"/>
                                        </p:tgtEl>
                                      </p:cBhvr>
                                    </p:animEffect>
                                  </p:childTnLst>
                                </p:cTn>
                              </p:par>
                              <p:par>
                                <p:cTn id="17" presetID="4" presetClass="entr" presetSubtype="16" fill="hold" nodeType="withEffect">
                                  <p:stCondLst>
                                    <p:cond delay="0"/>
                                  </p:stCondLst>
                                  <p:childTnLst>
                                    <p:set>
                                      <p:cBhvr>
                                        <p:cTn id="18" dur="1" fill="hold">
                                          <p:stCondLst>
                                            <p:cond delay="0"/>
                                          </p:stCondLst>
                                        </p:cTn>
                                        <p:tgtEl>
                                          <p:spTgt spid="5128"/>
                                        </p:tgtEl>
                                        <p:attrNameLst>
                                          <p:attrName>style.visibility</p:attrName>
                                        </p:attrNameLst>
                                      </p:cBhvr>
                                      <p:to>
                                        <p:strVal val="visible"/>
                                      </p:to>
                                    </p:set>
                                    <p:animEffect transition="in" filter="box(in)">
                                      <p:cBhvr>
                                        <p:cTn id="19" dur="500"/>
                                        <p:tgtEl>
                                          <p:spTgt spid="5128"/>
                                        </p:tgtEl>
                                      </p:cBhvr>
                                    </p:animEffect>
                                  </p:childTnLst>
                                </p:cTn>
                              </p:par>
                              <p:par>
                                <p:cTn id="20" presetID="4" presetClass="entr" presetSubtype="16" fill="hold" nodeType="withEffect">
                                  <p:stCondLst>
                                    <p:cond delay="0"/>
                                  </p:stCondLst>
                                  <p:childTnLst>
                                    <p:set>
                                      <p:cBhvr>
                                        <p:cTn id="21" dur="1" fill="hold">
                                          <p:stCondLst>
                                            <p:cond delay="0"/>
                                          </p:stCondLst>
                                        </p:cTn>
                                        <p:tgtEl>
                                          <p:spTgt spid="5127"/>
                                        </p:tgtEl>
                                        <p:attrNameLst>
                                          <p:attrName>style.visibility</p:attrName>
                                        </p:attrNameLst>
                                      </p:cBhvr>
                                      <p:to>
                                        <p:strVal val="visible"/>
                                      </p:to>
                                    </p:set>
                                    <p:animEffect transition="in" filter="box(in)">
                                      <p:cBhvr>
                                        <p:cTn id="22" dur="5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bwMode="auto">
          <a:xfrm>
            <a:off x="468313" y="260350"/>
            <a:ext cx="8135937" cy="461963"/>
          </a:xfrm>
          <a:noFill/>
          <a:ln>
            <a:miter lim="800000"/>
            <a:headEnd/>
            <a:tailEnd/>
          </a:ln>
        </p:spPr>
        <p:txBody>
          <a:bodyPr vert="horz" wrap="square" lIns="91440" tIns="45720" rIns="91440" bIns="45720" numCol="1" anchor="t" anchorCtr="0" compatLnSpc="1">
            <a:prstTxWarp prst="textNoShape">
              <a:avLst/>
            </a:prstTxWarp>
          </a:bodyPr>
          <a:lstStyle/>
          <a:p>
            <a:pPr algn="l"/>
            <a:r>
              <a:rPr lang="ru-RU" altLang="ja-JP" sz="2000" b="1" smtClean="0">
                <a:solidFill>
                  <a:schemeClr val="tx1"/>
                </a:solidFill>
                <a:latin typeface="Arial" pitchFamily="34" charset="0"/>
              </a:rPr>
              <a:t>Гибкая архитектура </a:t>
            </a:r>
            <a:r>
              <a:rPr lang="en-US" altLang="ja-JP" sz="2000" b="1" smtClean="0">
                <a:solidFill>
                  <a:schemeClr val="tx1"/>
                </a:solidFill>
                <a:latin typeface="Arial" pitchFamily="34" charset="0"/>
                <a:ea typeface="MS PGothic" pitchFamily="34" charset="-128"/>
              </a:rPr>
              <a:t>Synapse</a:t>
            </a:r>
            <a:br>
              <a:rPr lang="en-US" altLang="ja-JP" sz="2000" b="1" smtClean="0">
                <a:solidFill>
                  <a:schemeClr val="tx1"/>
                </a:solidFill>
                <a:latin typeface="Arial" pitchFamily="34" charset="0"/>
                <a:ea typeface="MS PGothic" pitchFamily="34" charset="-128"/>
              </a:rPr>
            </a:br>
            <a:r>
              <a:rPr lang="ru-RU" altLang="ja-JP" sz="2000" b="1" smtClean="0">
                <a:solidFill>
                  <a:schemeClr val="tx1"/>
                </a:solidFill>
                <a:latin typeface="Arial" pitchFamily="34" charset="0"/>
              </a:rPr>
              <a:t>для сети ЛПУ, масштабируемость</a:t>
            </a:r>
          </a:p>
        </p:txBody>
      </p:sp>
      <p:pic>
        <p:nvPicPr>
          <p:cNvPr id="41987" name="Picture 3" descr="RUS SYN - Regional design concept RU 20110602.jpg"/>
          <p:cNvPicPr>
            <a:picLocks noChangeAspect="1"/>
          </p:cNvPicPr>
          <p:nvPr/>
        </p:nvPicPr>
        <p:blipFill>
          <a:blip r:embed="rId3" cstate="email"/>
          <a:srcRect/>
          <a:stretch>
            <a:fillRect/>
          </a:stretch>
        </p:blipFill>
        <p:spPr bwMode="auto">
          <a:xfrm>
            <a:off x="755650" y="981075"/>
            <a:ext cx="7612063" cy="55149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bwMode="auto">
          <a:xfrm>
            <a:off x="457200" y="274638"/>
            <a:ext cx="8229600" cy="633412"/>
          </a:xfrm>
          <a:noFill/>
          <a:ln>
            <a:miter lim="800000"/>
            <a:headEnd/>
            <a:tailEnd/>
          </a:ln>
        </p:spPr>
        <p:txBody>
          <a:bodyPr vert="horz" wrap="square" lIns="91440" tIns="45720" rIns="91440" bIns="45720" numCol="1" anchor="t" anchorCtr="0" compatLnSpc="1">
            <a:prstTxWarp prst="textNoShape">
              <a:avLst/>
            </a:prstTxWarp>
          </a:bodyPr>
          <a:lstStyle/>
          <a:p>
            <a:pPr algn="l"/>
            <a:r>
              <a:rPr lang="ru-RU" altLang="ja-JP" sz="2000" b="1" smtClean="0">
                <a:solidFill>
                  <a:schemeClr val="tx1"/>
                </a:solidFill>
                <a:latin typeface="Arial" pitchFamily="34" charset="0"/>
              </a:rPr>
              <a:t>Дизайн регионального проекта </a:t>
            </a:r>
            <a:br>
              <a:rPr lang="ru-RU" altLang="ja-JP" sz="2000" b="1" smtClean="0">
                <a:solidFill>
                  <a:schemeClr val="tx1"/>
                </a:solidFill>
                <a:latin typeface="Arial" pitchFamily="34" charset="0"/>
              </a:rPr>
            </a:br>
            <a:r>
              <a:rPr lang="ru-RU" altLang="ja-JP" sz="2000" b="1" smtClean="0">
                <a:solidFill>
                  <a:schemeClr val="tx1"/>
                </a:solidFill>
                <a:latin typeface="Arial" pitchFamily="34" charset="0"/>
              </a:rPr>
              <a:t>Университетский центр Индианы (Клариан), США</a:t>
            </a:r>
          </a:p>
        </p:txBody>
      </p:sp>
      <p:pic>
        <p:nvPicPr>
          <p:cNvPr id="43011" name="Picture 2"/>
          <p:cNvPicPr>
            <a:picLocks noGrp="1" noChangeAspect="1" noChangeArrowheads="1"/>
          </p:cNvPicPr>
          <p:nvPr>
            <p:ph idx="1"/>
          </p:nvPr>
        </p:nvPicPr>
        <p:blipFill>
          <a:blip r:embed="rId2" cstate="email"/>
          <a:srcRect/>
          <a:stretch>
            <a:fillRect/>
          </a:stretch>
        </p:blipFill>
        <p:spPr bwMode="auto">
          <a:xfrm>
            <a:off x="871538" y="1052513"/>
            <a:ext cx="7085012" cy="5380037"/>
          </a:xfrm>
          <a:noFill/>
          <a:ln>
            <a:miter lim="800000"/>
            <a:headEnd/>
            <a:tailEnd/>
          </a:ln>
        </p:spPr>
      </p:pic>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7"/>
          <p:cNvSpPr>
            <a:spLocks noGrp="1"/>
          </p:cNvSpPr>
          <p:nvPr>
            <p:ph type="title"/>
          </p:nvPr>
        </p:nvSpPr>
        <p:spPr bwMode="auto">
          <a:xfrm>
            <a:off x="323850" y="260350"/>
            <a:ext cx="8351838" cy="720725"/>
          </a:xfrm>
          <a:noFill/>
          <a:ln>
            <a:miter lim="800000"/>
            <a:headEnd/>
            <a:tailEnd/>
          </a:ln>
        </p:spPr>
        <p:txBody>
          <a:bodyPr vert="horz" wrap="square" lIns="91440" tIns="45720" rIns="91440" bIns="45720" numCol="1" anchor="t" anchorCtr="0" compatLnSpc="1">
            <a:prstTxWarp prst="textNoShape">
              <a:avLst/>
            </a:prstTxWarp>
          </a:bodyPr>
          <a:lstStyle/>
          <a:p>
            <a:pPr algn="l"/>
            <a:r>
              <a:rPr lang="ru-RU" sz="2000" b="1" smtClean="0">
                <a:solidFill>
                  <a:schemeClr val="tx1"/>
                </a:solidFill>
                <a:latin typeface="Arial" pitchFamily="34" charset="0"/>
              </a:rPr>
              <a:t>Региональные проекты </a:t>
            </a:r>
            <a:r>
              <a:rPr lang="en-US" sz="2000" b="1" smtClean="0">
                <a:solidFill>
                  <a:schemeClr val="tx1"/>
                </a:solidFill>
                <a:latin typeface="Arial" pitchFamily="34" charset="0"/>
              </a:rPr>
              <a:t>PACS Synapse</a:t>
            </a:r>
            <a:r>
              <a:rPr lang="ru-RU" sz="2000" b="1" smtClean="0">
                <a:solidFill>
                  <a:schemeClr val="tx1"/>
                </a:solidFill>
                <a:latin typeface="Arial" pitchFamily="34" charset="0"/>
              </a:rPr>
              <a:t>: </a:t>
            </a:r>
            <a:r>
              <a:rPr lang="ru-RU" sz="2000" smtClean="0">
                <a:solidFill>
                  <a:schemeClr val="tx1"/>
                </a:solidFill>
                <a:latin typeface="Arial" pitchFamily="34" charset="0"/>
              </a:rPr>
              <a:t/>
            </a:r>
            <a:br>
              <a:rPr lang="ru-RU" sz="2000" smtClean="0">
                <a:solidFill>
                  <a:schemeClr val="tx1"/>
                </a:solidFill>
                <a:latin typeface="Arial" pitchFamily="34" charset="0"/>
              </a:rPr>
            </a:br>
            <a:r>
              <a:rPr lang="en-US" sz="2000" smtClean="0">
                <a:solidFill>
                  <a:schemeClr val="tx1"/>
                </a:solidFill>
                <a:latin typeface="Arial" pitchFamily="34" charset="0"/>
              </a:rPr>
              <a:t>Baptist memorial, </a:t>
            </a:r>
            <a:r>
              <a:rPr lang="ru-RU" sz="2000" smtClean="0">
                <a:solidFill>
                  <a:schemeClr val="tx1"/>
                </a:solidFill>
                <a:latin typeface="Arial" pitchFamily="34" charset="0"/>
              </a:rPr>
              <a:t>США</a:t>
            </a:r>
            <a:r>
              <a:rPr lang="it-IT" sz="2000" smtClean="0">
                <a:solidFill>
                  <a:schemeClr val="tx1"/>
                </a:solidFill>
                <a:latin typeface="Arial" pitchFamily="34" charset="0"/>
              </a:rPr>
              <a:t/>
            </a:r>
            <a:br>
              <a:rPr lang="it-IT" sz="2000" smtClean="0">
                <a:solidFill>
                  <a:schemeClr val="tx1"/>
                </a:solidFill>
                <a:latin typeface="Arial" pitchFamily="34" charset="0"/>
              </a:rPr>
            </a:br>
            <a:endParaRPr lang="ru-RU" sz="2000" smtClean="0">
              <a:solidFill>
                <a:schemeClr val="tx1"/>
              </a:solidFill>
              <a:latin typeface="Arial" pitchFamily="34" charset="0"/>
            </a:endParaRPr>
          </a:p>
        </p:txBody>
      </p:sp>
      <p:pic>
        <p:nvPicPr>
          <p:cNvPr id="44035" name="Picture 5" descr="baptist"/>
          <p:cNvPicPr>
            <a:picLocks noChangeAspect="1" noChangeArrowheads="1"/>
          </p:cNvPicPr>
          <p:nvPr/>
        </p:nvPicPr>
        <p:blipFill>
          <a:blip r:embed="rId4" cstate="email"/>
          <a:srcRect/>
          <a:stretch>
            <a:fillRect/>
          </a:stretch>
        </p:blipFill>
        <p:spPr bwMode="auto">
          <a:xfrm>
            <a:off x="0" y="1371600"/>
            <a:ext cx="5840413" cy="3962400"/>
          </a:xfrm>
          <a:prstGeom prst="rect">
            <a:avLst/>
          </a:prstGeom>
          <a:noFill/>
          <a:ln w="9525">
            <a:noFill/>
            <a:miter lim="800000"/>
            <a:headEnd/>
            <a:tailEnd/>
          </a:ln>
        </p:spPr>
      </p:pic>
      <p:pic>
        <p:nvPicPr>
          <p:cNvPr id="44036" name="Picture 6" descr="VMpool1"/>
          <p:cNvPicPr>
            <a:picLocks noChangeAspect="1" noChangeArrowheads="1"/>
          </p:cNvPicPr>
          <p:nvPr/>
        </p:nvPicPr>
        <p:blipFill>
          <a:blip r:embed="rId5" cstate="email"/>
          <a:srcRect/>
          <a:stretch>
            <a:fillRect/>
          </a:stretch>
        </p:blipFill>
        <p:spPr bwMode="auto">
          <a:xfrm>
            <a:off x="5791200" y="1371600"/>
            <a:ext cx="2743200" cy="3124200"/>
          </a:xfrm>
          <a:prstGeom prst="rect">
            <a:avLst/>
          </a:prstGeom>
          <a:noFill/>
          <a:ln w="9525">
            <a:noFill/>
            <a:miter lim="800000"/>
            <a:headEnd/>
            <a:tailEnd/>
          </a:ln>
        </p:spPr>
      </p:pic>
      <p:pic>
        <p:nvPicPr>
          <p:cNvPr id="44037" name="Picture 7" descr="VMware"/>
          <p:cNvPicPr>
            <a:picLocks noChangeAspect="1" noChangeArrowheads="1"/>
          </p:cNvPicPr>
          <p:nvPr/>
        </p:nvPicPr>
        <p:blipFill>
          <a:blip r:embed="rId6" cstate="email"/>
          <a:srcRect/>
          <a:stretch>
            <a:fillRect/>
          </a:stretch>
        </p:blipFill>
        <p:spPr bwMode="auto">
          <a:xfrm>
            <a:off x="5791200" y="4419600"/>
            <a:ext cx="2738438" cy="914400"/>
          </a:xfrm>
          <a:prstGeom prst="rect">
            <a:avLst/>
          </a:prstGeom>
          <a:noFill/>
          <a:ln w="9525">
            <a:noFill/>
            <a:miter lim="800000"/>
            <a:headEnd/>
            <a:tailEnd/>
          </a:ln>
        </p:spPr>
      </p:pic>
      <p:pic>
        <p:nvPicPr>
          <p:cNvPr id="7" name="Picture 2" descr="http://www.hologic.com/wh/images/tech.jpg"/>
          <p:cNvPicPr>
            <a:picLocks noChangeAspect="1" noChangeArrowheads="1"/>
          </p:cNvPicPr>
          <p:nvPr/>
        </p:nvPicPr>
        <p:blipFill>
          <a:blip r:embed="rId7" cstate="email"/>
          <a:srcRect/>
          <a:stretch>
            <a:fillRect/>
          </a:stretch>
        </p:blipFill>
        <p:spPr bwMode="auto">
          <a:xfrm>
            <a:off x="3000375" y="4500563"/>
            <a:ext cx="2743200" cy="1887537"/>
          </a:xfrm>
          <a:prstGeom prst="rect">
            <a:avLst/>
          </a:prstGeom>
          <a:noFill/>
          <a:ln>
            <a:solidFill>
              <a:schemeClr val="bg1">
                <a:lumMod val="65000"/>
                <a:lumOff val="35000"/>
              </a:schemeClr>
            </a:solidFill>
          </a:ln>
        </p:spPr>
      </p:pic>
      <p:pic>
        <p:nvPicPr>
          <p:cNvPr id="44039" name="Picture 4" descr="bap"/>
          <p:cNvPicPr>
            <a:picLocks noChangeAspect="1" noChangeArrowheads="1"/>
          </p:cNvPicPr>
          <p:nvPr/>
        </p:nvPicPr>
        <p:blipFill>
          <a:blip r:embed="rId8" cstate="email"/>
          <a:srcRect/>
          <a:stretch>
            <a:fillRect/>
          </a:stretch>
        </p:blipFill>
        <p:spPr bwMode="auto">
          <a:xfrm>
            <a:off x="6286500" y="5661025"/>
            <a:ext cx="2857500" cy="887413"/>
          </a:xfrm>
          <a:prstGeom prst="rect">
            <a:avLst/>
          </a:prstGeom>
          <a:noFill/>
          <a:ln w="9525">
            <a:noFill/>
            <a:miter lim="800000"/>
            <a:headEnd/>
            <a:tailEnd/>
          </a:ln>
        </p:spPr>
      </p:pic>
    </p:spTree>
    <p:custDataLst>
      <p:tags r:id="rId1"/>
    </p:custData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bwMode="auto">
          <a:xfrm>
            <a:off x="250825" y="260350"/>
            <a:ext cx="8534400" cy="533400"/>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en-US" altLang="ja-JP" sz="2000" b="1" smtClean="0">
                <a:solidFill>
                  <a:schemeClr val="tx1"/>
                </a:solidFill>
                <a:latin typeface="Arial" pitchFamily="34" charset="0"/>
                <a:ea typeface="MS PGothic" pitchFamily="34" charset="-128"/>
              </a:rPr>
              <a:t>Synapse PACS </a:t>
            </a:r>
            <a:r>
              <a:rPr lang="ru-RU" altLang="ja-JP" sz="2000" b="1" smtClean="0">
                <a:solidFill>
                  <a:schemeClr val="tx1"/>
                </a:solidFill>
                <a:latin typeface="Arial" pitchFamily="34" charset="0"/>
              </a:rPr>
              <a:t>в модели </a:t>
            </a:r>
            <a:r>
              <a:rPr lang="en-US" altLang="ja-JP" sz="2000" b="1" smtClean="0">
                <a:solidFill>
                  <a:schemeClr val="tx1"/>
                </a:solidFill>
                <a:latin typeface="Arial" pitchFamily="34" charset="0"/>
                <a:ea typeface="MS PGothic" pitchFamily="34" charset="-128"/>
              </a:rPr>
              <a:t>SaaS</a:t>
            </a:r>
            <a:r>
              <a:rPr lang="ru-RU" altLang="ja-JP" sz="2000" b="1" smtClean="0">
                <a:solidFill>
                  <a:schemeClr val="tx1"/>
                </a:solidFill>
                <a:latin typeface="Arial" pitchFamily="34" charset="0"/>
              </a:rPr>
              <a:t>:</a:t>
            </a:r>
            <a:br>
              <a:rPr lang="ru-RU" altLang="ja-JP" sz="2000" b="1" smtClean="0">
                <a:solidFill>
                  <a:schemeClr val="tx1"/>
                </a:solidFill>
                <a:latin typeface="Arial" pitchFamily="34" charset="0"/>
              </a:rPr>
            </a:br>
            <a:r>
              <a:rPr lang="ru-RU" altLang="ja-JP" sz="2000" b="1" smtClean="0">
                <a:solidFill>
                  <a:schemeClr val="tx1"/>
                </a:solidFill>
                <a:latin typeface="Arial" pitchFamily="34" charset="0"/>
              </a:rPr>
              <a:t>дата центр в Денвере, США</a:t>
            </a:r>
            <a:endParaRPr lang="ru-RU" sz="2000" b="1" smtClean="0">
              <a:solidFill>
                <a:schemeClr val="tx1"/>
              </a:solidFill>
              <a:latin typeface="Arial" pitchFamily="34" charset="0"/>
            </a:endParaRPr>
          </a:p>
        </p:txBody>
      </p:sp>
      <p:pic>
        <p:nvPicPr>
          <p:cNvPr id="45059" name="Picture 4" descr="map.png"/>
          <p:cNvPicPr>
            <a:picLocks noChangeAspect="1"/>
          </p:cNvPicPr>
          <p:nvPr/>
        </p:nvPicPr>
        <p:blipFill>
          <a:blip r:embed="rId2" cstate="email"/>
          <a:srcRect/>
          <a:stretch>
            <a:fillRect/>
          </a:stretch>
        </p:blipFill>
        <p:spPr bwMode="auto">
          <a:xfrm>
            <a:off x="381000" y="1125538"/>
            <a:ext cx="8382000" cy="535146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bwMode="auto">
          <a:xfrm>
            <a:off x="250825" y="260350"/>
            <a:ext cx="8534400" cy="533400"/>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en-US" altLang="ja-JP" sz="2000" b="1" smtClean="0">
                <a:solidFill>
                  <a:schemeClr val="tx1"/>
                </a:solidFill>
                <a:latin typeface="Arial" pitchFamily="34" charset="0"/>
                <a:ea typeface="MS PGothic" pitchFamily="34" charset="-128"/>
              </a:rPr>
              <a:t>Synapse PACS </a:t>
            </a:r>
            <a:r>
              <a:rPr lang="ru-RU" altLang="ja-JP" sz="2000" b="1" smtClean="0">
                <a:solidFill>
                  <a:schemeClr val="tx1"/>
                </a:solidFill>
                <a:latin typeface="Arial" pitchFamily="34" charset="0"/>
              </a:rPr>
              <a:t>в модели </a:t>
            </a:r>
            <a:r>
              <a:rPr lang="en-US" altLang="ja-JP" sz="2000" b="1" smtClean="0">
                <a:solidFill>
                  <a:schemeClr val="tx1"/>
                </a:solidFill>
                <a:latin typeface="Arial" pitchFamily="34" charset="0"/>
                <a:ea typeface="MS PGothic" pitchFamily="34" charset="-128"/>
              </a:rPr>
              <a:t>SaaS</a:t>
            </a:r>
            <a:r>
              <a:rPr lang="ru-RU" altLang="ja-JP" sz="2000" b="1" smtClean="0">
                <a:solidFill>
                  <a:schemeClr val="tx1"/>
                </a:solidFill>
                <a:latin typeface="Arial" pitchFamily="34" charset="0"/>
              </a:rPr>
              <a:t>:</a:t>
            </a:r>
            <a:br>
              <a:rPr lang="ru-RU" altLang="ja-JP" sz="2000" b="1" smtClean="0">
                <a:solidFill>
                  <a:schemeClr val="tx1"/>
                </a:solidFill>
                <a:latin typeface="Arial" pitchFamily="34" charset="0"/>
              </a:rPr>
            </a:br>
            <a:r>
              <a:rPr lang="ru-RU" altLang="ja-JP" sz="2000" b="1" smtClean="0">
                <a:solidFill>
                  <a:schemeClr val="tx1"/>
                </a:solidFill>
                <a:latin typeface="Arial" pitchFamily="34" charset="0"/>
              </a:rPr>
              <a:t>дата центр в Денвере, США</a:t>
            </a:r>
            <a:endParaRPr lang="ru-RU" sz="2000" b="1" smtClean="0">
              <a:solidFill>
                <a:schemeClr val="tx1"/>
              </a:solidFill>
              <a:latin typeface="Arial" pitchFamily="34" charset="0"/>
            </a:endParaRPr>
          </a:p>
        </p:txBody>
      </p:sp>
      <p:pic>
        <p:nvPicPr>
          <p:cNvPr id="46083" name="Picture 2" descr="E:\ARCHIVE\Fujifilm\Advertisement_PR\Events\Medsoft 2011\Screen_shots\RDS_short.jpg"/>
          <p:cNvPicPr>
            <a:picLocks noChangeAspect="1" noChangeArrowheads="1"/>
          </p:cNvPicPr>
          <p:nvPr/>
        </p:nvPicPr>
        <p:blipFill>
          <a:blip r:embed="rId2" cstate="email"/>
          <a:srcRect/>
          <a:stretch>
            <a:fillRect/>
          </a:stretch>
        </p:blipFill>
        <p:spPr bwMode="auto">
          <a:xfrm>
            <a:off x="530225" y="1000125"/>
            <a:ext cx="7913688" cy="4445000"/>
          </a:xfrm>
          <a:prstGeom prst="rect">
            <a:avLst/>
          </a:prstGeom>
          <a:noFill/>
          <a:ln w="9525">
            <a:noFill/>
            <a:miter lim="800000"/>
            <a:headEnd/>
            <a:tailEnd/>
          </a:ln>
        </p:spPr>
      </p:pic>
      <p:pic>
        <p:nvPicPr>
          <p:cNvPr id="46084" name="Picture 3" descr="E:\ARCHIVE\Fujifilm\Advertisement_PR\Events\Medsoft 2011\Screen_shots\RDS_text.jpg"/>
          <p:cNvPicPr>
            <a:picLocks noChangeAspect="1" noChangeArrowheads="1"/>
          </p:cNvPicPr>
          <p:nvPr/>
        </p:nvPicPr>
        <p:blipFill>
          <a:blip r:embed="rId3" cstate="email"/>
          <a:srcRect/>
          <a:stretch>
            <a:fillRect/>
          </a:stretch>
        </p:blipFill>
        <p:spPr bwMode="auto">
          <a:xfrm>
            <a:off x="0" y="5373688"/>
            <a:ext cx="9144000" cy="955675"/>
          </a:xfrm>
          <a:prstGeom prst="rect">
            <a:avLst/>
          </a:prstGeom>
          <a:noFill/>
          <a:ln w="9525">
            <a:noFill/>
            <a:miter lim="800000"/>
            <a:headEnd/>
            <a:tailEnd/>
          </a:ln>
        </p:spPr>
      </p:pic>
      <p:sp>
        <p:nvSpPr>
          <p:cNvPr id="46085" name="Rectangle 4"/>
          <p:cNvSpPr>
            <a:spLocks noChangeArrowheads="1"/>
          </p:cNvSpPr>
          <p:nvPr/>
        </p:nvSpPr>
        <p:spPr bwMode="auto">
          <a:xfrm>
            <a:off x="468313" y="6237288"/>
            <a:ext cx="2736850" cy="277812"/>
          </a:xfrm>
          <a:prstGeom prst="rect">
            <a:avLst/>
          </a:prstGeom>
          <a:noFill/>
          <a:ln w="9525">
            <a:noFill/>
            <a:miter lim="800000"/>
            <a:headEnd/>
            <a:tailEnd/>
          </a:ln>
        </p:spPr>
        <p:txBody>
          <a:bodyPr wrap="none">
            <a:spAutoFit/>
          </a:bodyPr>
          <a:lstStyle/>
          <a:p>
            <a:r>
              <a:rPr lang="en-US" sz="1200"/>
              <a:t>http://www.rsdcolorado.com/pacs.htm</a:t>
            </a:r>
            <a:endParaRPr lang="ru-RU" sz="1200"/>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bwMode="auto">
          <a:xfrm>
            <a:off x="457200" y="274638"/>
            <a:ext cx="8229600" cy="777875"/>
          </a:xfrm>
          <a:noFill/>
          <a:ln>
            <a:miter lim="800000"/>
            <a:headEnd/>
            <a:tailEnd/>
          </a:ln>
        </p:spPr>
        <p:txBody>
          <a:bodyPr vert="horz" wrap="square" lIns="91440" tIns="45720" rIns="91440" bIns="45720" numCol="1" anchor="t" anchorCtr="0" compatLnSpc="1">
            <a:prstTxWarp prst="textNoShape">
              <a:avLst/>
            </a:prstTxWarp>
          </a:bodyPr>
          <a:lstStyle/>
          <a:p>
            <a:pPr algn="l"/>
            <a:r>
              <a:rPr lang="en-US" altLang="ja-JP" sz="2000" b="1" smtClean="0">
                <a:solidFill>
                  <a:schemeClr val="tx1"/>
                </a:solidFill>
                <a:latin typeface="Arial" pitchFamily="34" charset="0"/>
                <a:ea typeface="MS PGothic" pitchFamily="34" charset="-128"/>
              </a:rPr>
              <a:t>Synapse PACS </a:t>
            </a:r>
            <a:r>
              <a:rPr lang="ru-RU" altLang="ja-JP" sz="2000" b="1" smtClean="0">
                <a:solidFill>
                  <a:schemeClr val="tx1"/>
                </a:solidFill>
                <a:latin typeface="Arial" pitchFamily="34" charset="0"/>
              </a:rPr>
              <a:t>в модели </a:t>
            </a:r>
            <a:r>
              <a:rPr lang="en-US" altLang="ja-JP" sz="2000" b="1" smtClean="0">
                <a:solidFill>
                  <a:schemeClr val="tx1"/>
                </a:solidFill>
                <a:latin typeface="Arial" pitchFamily="34" charset="0"/>
                <a:ea typeface="MS PGothic" pitchFamily="34" charset="-128"/>
              </a:rPr>
              <a:t>SaaS</a:t>
            </a:r>
            <a:r>
              <a:rPr lang="ru-RU" altLang="ja-JP" sz="2000" b="1" smtClean="0">
                <a:solidFill>
                  <a:schemeClr val="tx1"/>
                </a:solidFill>
                <a:latin typeface="Arial" pitchFamily="34" charset="0"/>
              </a:rPr>
              <a:t>:</a:t>
            </a:r>
            <a:br>
              <a:rPr lang="ru-RU" altLang="ja-JP" sz="2000" b="1" smtClean="0">
                <a:solidFill>
                  <a:schemeClr val="tx1"/>
                </a:solidFill>
                <a:latin typeface="Arial" pitchFamily="34" charset="0"/>
              </a:rPr>
            </a:br>
            <a:r>
              <a:rPr lang="ru-RU" altLang="ja-JP" sz="2000" b="1" smtClean="0">
                <a:solidFill>
                  <a:schemeClr val="tx1"/>
                </a:solidFill>
                <a:latin typeface="Arial" pitchFamily="34" charset="0"/>
              </a:rPr>
              <a:t>дата центр в Денвере, США</a:t>
            </a:r>
          </a:p>
        </p:txBody>
      </p:sp>
      <p:pic>
        <p:nvPicPr>
          <p:cNvPr id="47107" name="Picture 2"/>
          <p:cNvPicPr>
            <a:picLocks noGrp="1" noChangeAspect="1" noChangeArrowheads="1"/>
          </p:cNvPicPr>
          <p:nvPr>
            <p:ph idx="1"/>
          </p:nvPr>
        </p:nvPicPr>
        <p:blipFill>
          <a:blip r:embed="rId2" cstate="email"/>
          <a:srcRect/>
          <a:stretch>
            <a:fillRect/>
          </a:stretch>
        </p:blipFill>
        <p:spPr bwMode="auto">
          <a:xfrm>
            <a:off x="395288" y="1268413"/>
            <a:ext cx="8286750" cy="5194300"/>
          </a:xfrm>
          <a:noFill/>
          <a:ln>
            <a:miter lim="800000"/>
            <a:headEnd/>
            <a:tailEnd/>
          </a:ln>
        </p:spPr>
      </p:pic>
      <p:sp>
        <p:nvSpPr>
          <p:cNvPr id="5" name="Rectangle 4"/>
          <p:cNvSpPr/>
          <p:nvPr/>
        </p:nvSpPr>
        <p:spPr>
          <a:xfrm>
            <a:off x="395288" y="1412875"/>
            <a:ext cx="1368425" cy="792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47109" name="TextBox 5"/>
          <p:cNvSpPr txBox="1">
            <a:spLocks noChangeArrowheads="1"/>
          </p:cNvSpPr>
          <p:nvPr/>
        </p:nvSpPr>
        <p:spPr bwMode="auto">
          <a:xfrm>
            <a:off x="4572000" y="3213100"/>
            <a:ext cx="658813" cy="369888"/>
          </a:xfrm>
          <a:prstGeom prst="rect">
            <a:avLst/>
          </a:prstGeom>
          <a:noFill/>
          <a:ln w="9525">
            <a:noFill/>
            <a:miter lim="800000"/>
            <a:headEnd/>
            <a:tailEnd/>
          </a:ln>
        </p:spPr>
        <p:txBody>
          <a:bodyPr wrap="none">
            <a:spAutoFit/>
          </a:bodyPr>
          <a:lstStyle/>
          <a:p>
            <a:r>
              <a:rPr lang="en-US"/>
              <a:t>VPN</a:t>
            </a:r>
            <a:endParaRPr lang="ru-RU"/>
          </a:p>
        </p:txBody>
      </p:sp>
      <p:sp>
        <p:nvSpPr>
          <p:cNvPr id="47110" name="TextBox 6"/>
          <p:cNvSpPr txBox="1">
            <a:spLocks noChangeArrowheads="1"/>
          </p:cNvSpPr>
          <p:nvPr/>
        </p:nvSpPr>
        <p:spPr bwMode="auto">
          <a:xfrm>
            <a:off x="2700338" y="1628775"/>
            <a:ext cx="620712" cy="369888"/>
          </a:xfrm>
          <a:prstGeom prst="rect">
            <a:avLst/>
          </a:prstGeom>
          <a:noFill/>
          <a:ln w="9525">
            <a:noFill/>
            <a:miter lim="800000"/>
            <a:headEnd/>
            <a:tailEnd/>
          </a:ln>
        </p:spPr>
        <p:txBody>
          <a:bodyPr wrap="none">
            <a:spAutoFit/>
          </a:bodyPr>
          <a:lstStyle/>
          <a:p>
            <a:r>
              <a:rPr lang="en-US"/>
              <a:t>SSL</a:t>
            </a:r>
            <a:endParaRPr lang="ru-RU"/>
          </a:p>
        </p:txBody>
      </p:sp>
      <p:sp>
        <p:nvSpPr>
          <p:cNvPr id="47111" name="TextBox 7"/>
          <p:cNvSpPr txBox="1">
            <a:spLocks noChangeArrowheads="1"/>
          </p:cNvSpPr>
          <p:nvPr/>
        </p:nvSpPr>
        <p:spPr bwMode="auto">
          <a:xfrm>
            <a:off x="0" y="1484313"/>
            <a:ext cx="2060575" cy="831850"/>
          </a:xfrm>
          <a:prstGeom prst="rect">
            <a:avLst/>
          </a:prstGeom>
          <a:noFill/>
          <a:ln w="9525">
            <a:noFill/>
            <a:miter lim="800000"/>
            <a:headEnd/>
            <a:tailEnd/>
          </a:ln>
        </p:spPr>
        <p:txBody>
          <a:bodyPr wrap="none">
            <a:spAutoFit/>
          </a:bodyPr>
          <a:lstStyle/>
          <a:p>
            <a:r>
              <a:rPr lang="ru-RU" sz="1600" b="1"/>
              <a:t>Клиенты </a:t>
            </a:r>
          </a:p>
          <a:p>
            <a:r>
              <a:rPr lang="ru-RU" sz="1600" b="1"/>
              <a:t>диагностического </a:t>
            </a:r>
          </a:p>
          <a:p>
            <a:r>
              <a:rPr lang="ru-RU" sz="1600" b="1"/>
              <a:t>центра</a:t>
            </a:r>
          </a:p>
        </p:txBody>
      </p:sp>
      <p:sp>
        <p:nvSpPr>
          <p:cNvPr id="47112" name="TextBox 8"/>
          <p:cNvSpPr txBox="1">
            <a:spLocks noChangeArrowheads="1"/>
          </p:cNvSpPr>
          <p:nvPr/>
        </p:nvSpPr>
        <p:spPr bwMode="auto">
          <a:xfrm>
            <a:off x="0" y="3644900"/>
            <a:ext cx="1965325" cy="1323975"/>
          </a:xfrm>
          <a:prstGeom prst="rect">
            <a:avLst/>
          </a:prstGeom>
          <a:noFill/>
          <a:ln w="9525">
            <a:noFill/>
            <a:miter lim="800000"/>
            <a:headEnd/>
            <a:tailEnd/>
          </a:ln>
        </p:spPr>
        <p:txBody>
          <a:bodyPr wrap="none">
            <a:spAutoFit/>
          </a:bodyPr>
          <a:lstStyle/>
          <a:p>
            <a:r>
              <a:rPr lang="ru-RU" sz="1600" b="1"/>
              <a:t>Диагностические</a:t>
            </a:r>
          </a:p>
          <a:p>
            <a:r>
              <a:rPr lang="ru-RU" sz="1600" b="1"/>
              <a:t>Центры:</a:t>
            </a:r>
          </a:p>
          <a:p>
            <a:r>
              <a:rPr lang="ru-RU" sz="1600" b="1"/>
              <a:t>Радиологическое</a:t>
            </a:r>
            <a:br>
              <a:rPr lang="ru-RU" sz="1600" b="1"/>
            </a:br>
            <a:r>
              <a:rPr lang="ru-RU" sz="1600" b="1"/>
              <a:t>Сообщество</a:t>
            </a:r>
            <a:br>
              <a:rPr lang="ru-RU" sz="1600" b="1"/>
            </a:br>
            <a:r>
              <a:rPr lang="ru-RU" sz="1600" b="1"/>
              <a:t>Денвера</a:t>
            </a:r>
          </a:p>
        </p:txBody>
      </p:sp>
      <p:sp>
        <p:nvSpPr>
          <p:cNvPr id="47113" name="TextBox 9"/>
          <p:cNvSpPr txBox="1">
            <a:spLocks noChangeArrowheads="1"/>
          </p:cNvSpPr>
          <p:nvPr/>
        </p:nvSpPr>
        <p:spPr bwMode="auto">
          <a:xfrm>
            <a:off x="6084888" y="1341438"/>
            <a:ext cx="2520950" cy="1076325"/>
          </a:xfrm>
          <a:prstGeom prst="rect">
            <a:avLst/>
          </a:prstGeom>
          <a:solidFill>
            <a:schemeClr val="bg1"/>
          </a:solidFill>
          <a:ln w="9525">
            <a:noFill/>
            <a:miter lim="800000"/>
            <a:headEnd/>
            <a:tailEnd/>
          </a:ln>
        </p:spPr>
        <p:txBody>
          <a:bodyPr wrap="none">
            <a:spAutoFit/>
          </a:bodyPr>
          <a:lstStyle/>
          <a:p>
            <a:pPr algn="ctr"/>
            <a:r>
              <a:rPr lang="ru-RU" sz="1600" b="1"/>
              <a:t>Единый</a:t>
            </a:r>
            <a:br>
              <a:rPr lang="ru-RU" sz="1600" b="1"/>
            </a:br>
            <a:r>
              <a:rPr lang="ru-RU" sz="1600" b="1"/>
              <a:t>дата-центр в Денвере, </a:t>
            </a:r>
            <a:br>
              <a:rPr lang="ru-RU" sz="1600" b="1"/>
            </a:br>
            <a:r>
              <a:rPr lang="ru-RU" sz="1600" b="1"/>
              <a:t>США</a:t>
            </a:r>
          </a:p>
          <a:p>
            <a:pPr algn="ctr"/>
            <a:r>
              <a:rPr lang="ru-RU" sz="1600" b="1"/>
              <a:t>(</a:t>
            </a:r>
            <a:r>
              <a:rPr lang="en-US" sz="1600" b="1"/>
              <a:t>Fujifilm SaaS)</a:t>
            </a:r>
            <a:endParaRPr lang="ru-RU" sz="1600" b="1"/>
          </a:p>
        </p:txBody>
      </p:sp>
      <p:sp>
        <p:nvSpPr>
          <p:cNvPr id="11" name="Line Callout 1 10"/>
          <p:cNvSpPr/>
          <p:nvPr/>
        </p:nvSpPr>
        <p:spPr>
          <a:xfrm>
            <a:off x="5292725" y="5516563"/>
            <a:ext cx="1511300" cy="1081087"/>
          </a:xfrm>
          <a:prstGeom prst="borderCallout1">
            <a:avLst>
              <a:gd name="adj1" fmla="val -11281"/>
              <a:gd name="adj2" fmla="val 55766"/>
              <a:gd name="adj3" fmla="val -132892"/>
              <a:gd name="adj4" fmla="val 13351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solidFill>
                  <a:srgbClr val="C00000"/>
                </a:solidFill>
              </a:rPr>
              <a:t>Продажа</a:t>
            </a:r>
            <a:br>
              <a:rPr lang="ru-RU">
                <a:solidFill>
                  <a:srgbClr val="C00000"/>
                </a:solidFill>
              </a:rPr>
            </a:br>
            <a:r>
              <a:rPr lang="ru-RU">
                <a:solidFill>
                  <a:srgbClr val="C00000"/>
                </a:solidFill>
              </a:rPr>
              <a:t>услуг</a:t>
            </a:r>
            <a:br>
              <a:rPr lang="ru-RU">
                <a:solidFill>
                  <a:srgbClr val="C00000"/>
                </a:solidFill>
              </a:rPr>
            </a:br>
            <a:r>
              <a:rPr lang="ru-RU">
                <a:solidFill>
                  <a:srgbClr val="C00000"/>
                </a:solidFill>
              </a:rPr>
              <a:t>хранения </a:t>
            </a:r>
            <a:br>
              <a:rPr lang="ru-RU">
                <a:solidFill>
                  <a:srgbClr val="C00000"/>
                </a:solidFill>
              </a:rPr>
            </a:br>
            <a:r>
              <a:rPr lang="ru-RU">
                <a:solidFill>
                  <a:srgbClr val="C00000"/>
                </a:solidFill>
              </a:rPr>
              <a:t>данных</a:t>
            </a:r>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bwMode="auto">
          <a:xfrm>
            <a:off x="457200" y="274638"/>
            <a:ext cx="8229600" cy="777875"/>
          </a:xfrm>
          <a:noFill/>
          <a:ln>
            <a:miter lim="800000"/>
            <a:headEnd/>
            <a:tailEnd/>
          </a:ln>
        </p:spPr>
        <p:txBody>
          <a:bodyPr vert="horz" wrap="square" lIns="91440" tIns="45720" rIns="91440" bIns="45720" numCol="1" anchor="t" anchorCtr="0" compatLnSpc="1">
            <a:prstTxWarp prst="textNoShape">
              <a:avLst/>
            </a:prstTxWarp>
          </a:bodyPr>
          <a:lstStyle/>
          <a:p>
            <a:pPr algn="l"/>
            <a:r>
              <a:rPr lang="en-US" altLang="ja-JP" sz="2000" b="1" smtClean="0">
                <a:solidFill>
                  <a:schemeClr val="tx1"/>
                </a:solidFill>
                <a:latin typeface="Arial" pitchFamily="34" charset="0"/>
                <a:ea typeface="MS PGothic" pitchFamily="34" charset="-128"/>
              </a:rPr>
              <a:t>Synapse PACS</a:t>
            </a:r>
            <a:r>
              <a:rPr lang="ru-RU" altLang="ja-JP" sz="2000" b="1" smtClean="0">
                <a:solidFill>
                  <a:schemeClr val="tx1"/>
                </a:solidFill>
                <a:latin typeface="Arial" pitchFamily="34" charset="0"/>
                <a:ea typeface="MS PGothic" pitchFamily="34" charset="-128"/>
              </a:rPr>
              <a:t>: </a:t>
            </a:r>
            <a:r>
              <a:rPr lang="ru-RU" altLang="ja-JP" sz="2000" b="1" smtClean="0">
                <a:solidFill>
                  <a:schemeClr val="tx1"/>
                </a:solidFill>
                <a:latin typeface="Arial" pitchFamily="34" charset="0"/>
              </a:rPr>
              <a:t>телерадиология, США</a:t>
            </a:r>
          </a:p>
        </p:txBody>
      </p:sp>
      <p:sp>
        <p:nvSpPr>
          <p:cNvPr id="48131" name="Content Placeholder 5"/>
          <p:cNvSpPr>
            <a:spLocks noGrp="1"/>
          </p:cNvSpPr>
          <p:nvPr>
            <p:ph idx="1"/>
          </p:nvPr>
        </p:nvSpPr>
        <p:spPr bwMode="auto">
          <a:xfrm>
            <a:off x="457200" y="1052513"/>
            <a:ext cx="2459038" cy="5073650"/>
          </a:xfrm>
          <a:noFill/>
          <a:ln>
            <a:miter lim="800000"/>
            <a:headEnd/>
            <a:tailEnd/>
          </a:ln>
        </p:spPr>
        <p:txBody>
          <a:bodyPr vert="horz" wrap="square" lIns="91440" tIns="45720" rIns="91440" bIns="45720" numCol="1" anchor="t" anchorCtr="0" compatLnSpc="1">
            <a:prstTxWarp prst="textNoShape">
              <a:avLst/>
            </a:prstTxWarp>
          </a:bodyPr>
          <a:lstStyle/>
          <a:p>
            <a:pPr>
              <a:buFontTx/>
              <a:buNone/>
            </a:pPr>
            <a:r>
              <a:rPr lang="ru-RU" sz="1400" smtClean="0"/>
              <a:t>Диагностический центр </a:t>
            </a:r>
            <a:r>
              <a:rPr lang="en-US" sz="1400" smtClean="0"/>
              <a:t>Reliable Imaging, USA</a:t>
            </a:r>
          </a:p>
          <a:p>
            <a:pPr>
              <a:buFontTx/>
              <a:buNone/>
            </a:pPr>
            <a:endParaRPr lang="en-US" sz="1400" smtClean="0"/>
          </a:p>
          <a:p>
            <a:pPr>
              <a:buFontTx/>
              <a:buNone/>
            </a:pPr>
            <a:r>
              <a:rPr lang="ru-RU" sz="1400" smtClean="0"/>
              <a:t>Услуги по удаленному анализу диагностических изображений</a:t>
            </a:r>
            <a:endParaRPr lang="en-US" sz="1400" smtClean="0"/>
          </a:p>
          <a:p>
            <a:pPr>
              <a:buFontTx/>
              <a:buNone/>
            </a:pPr>
            <a:endParaRPr lang="ru-RU" sz="1400" smtClean="0"/>
          </a:p>
          <a:p>
            <a:pPr>
              <a:buFontTx/>
              <a:buNone/>
            </a:pPr>
            <a:r>
              <a:rPr lang="ru-RU" sz="1400" smtClean="0"/>
              <a:t>Используемая </a:t>
            </a:r>
            <a:r>
              <a:rPr lang="en-US" sz="1400" smtClean="0"/>
              <a:t>PACS  </a:t>
            </a:r>
            <a:r>
              <a:rPr lang="en-US" sz="1400" b="1" smtClean="0"/>
              <a:t>Synapse Fujifilm</a:t>
            </a:r>
          </a:p>
        </p:txBody>
      </p:sp>
      <p:pic>
        <p:nvPicPr>
          <p:cNvPr id="48132" name="Picture 3"/>
          <p:cNvPicPr>
            <a:picLocks noChangeAspect="1" noChangeArrowheads="1"/>
          </p:cNvPicPr>
          <p:nvPr/>
        </p:nvPicPr>
        <p:blipFill>
          <a:blip r:embed="rId2" cstate="email"/>
          <a:srcRect/>
          <a:stretch>
            <a:fillRect/>
          </a:stretch>
        </p:blipFill>
        <p:spPr bwMode="auto">
          <a:xfrm>
            <a:off x="2987675" y="1052513"/>
            <a:ext cx="5907088" cy="4321175"/>
          </a:xfrm>
          <a:prstGeom prst="rect">
            <a:avLst/>
          </a:prstGeom>
          <a:noFill/>
          <a:ln w="9525">
            <a:noFill/>
            <a:miter lim="800000"/>
            <a:headEnd/>
            <a:tailEnd/>
          </a:ln>
        </p:spPr>
      </p:pic>
      <p:sp>
        <p:nvSpPr>
          <p:cNvPr id="48133" name="Rectangle 7"/>
          <p:cNvSpPr>
            <a:spLocks noChangeArrowheads="1"/>
          </p:cNvSpPr>
          <p:nvPr/>
        </p:nvSpPr>
        <p:spPr bwMode="auto">
          <a:xfrm>
            <a:off x="611188" y="6092825"/>
            <a:ext cx="5473700" cy="277813"/>
          </a:xfrm>
          <a:prstGeom prst="rect">
            <a:avLst/>
          </a:prstGeom>
          <a:noFill/>
          <a:ln w="9525">
            <a:noFill/>
            <a:miter lim="800000"/>
            <a:headEnd/>
            <a:tailEnd/>
          </a:ln>
        </p:spPr>
        <p:txBody>
          <a:bodyPr>
            <a:spAutoFit/>
          </a:bodyPr>
          <a:lstStyle/>
          <a:p>
            <a:r>
              <a:rPr lang="en-US" sz="1200"/>
              <a:t>http://www.reliableimaging.com/synapse.asp</a:t>
            </a:r>
            <a:endParaRPr lang="ru-RU" sz="1200"/>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0825" y="1268413"/>
            <a:ext cx="8642350" cy="5040312"/>
          </a:xfrm>
        </p:spPr>
        <p:txBody>
          <a:bodyPr vert="horz" wrap="square" lIns="91440" tIns="45720" rIns="91440" bIns="45720" numCol="1" anchor="t" anchorCtr="0" compatLnSpc="1">
            <a:prstTxWarp prst="textNoShape">
              <a:avLst/>
            </a:prstTxWarp>
          </a:bodyPr>
          <a:lstStyle/>
          <a:p>
            <a:pPr algn="ctr">
              <a:buFontTx/>
              <a:buNone/>
              <a:defRPr/>
            </a:pPr>
            <a:endParaRPr lang="en-US" smtClean="0"/>
          </a:p>
          <a:p>
            <a:pPr algn="ctr">
              <a:buFontTx/>
              <a:buNone/>
              <a:defRPr/>
            </a:pPr>
            <a:endParaRPr lang="en-US" smtClean="0"/>
          </a:p>
          <a:p>
            <a:pPr algn="ctr">
              <a:buFontTx/>
              <a:buNone/>
              <a:defRPr/>
            </a:pPr>
            <a:endParaRPr lang="en-US" sz="2800" b="1" smtClean="0">
              <a:effectLst>
                <a:outerShdw blurRad="38100" dist="38100" dir="2700000" algn="tl">
                  <a:srgbClr val="C0C0C0"/>
                </a:outerShdw>
              </a:effectLst>
            </a:endParaRPr>
          </a:p>
          <a:p>
            <a:pPr algn="ctr">
              <a:buFontTx/>
              <a:buNone/>
              <a:defRPr/>
            </a:pPr>
            <a:r>
              <a:rPr lang="ru-RU" sz="4500" b="1" smtClean="0">
                <a:latin typeface="Arial" pitchFamily="34" charset="0"/>
              </a:rPr>
              <a:t>Спасибо</a:t>
            </a:r>
            <a:r>
              <a:rPr lang="en-US" sz="4500" b="1" smtClean="0">
                <a:latin typeface="Arial" pitchFamily="34" charset="0"/>
              </a:rPr>
              <a:t>!</a:t>
            </a:r>
            <a:endParaRPr lang="ru-RU" sz="4500" b="1" smtClean="0">
              <a:effectLst>
                <a:outerShdw blurRad="38100" dist="38100" dir="2700000" algn="tl">
                  <a:srgbClr val="C0C0C0"/>
                </a:outerShdw>
              </a:effectLst>
              <a:latin typeface="Arial" pitchFamily="34" charset="0"/>
            </a:endParaRPr>
          </a:p>
        </p:txBody>
      </p:sp>
      <p:pic>
        <p:nvPicPr>
          <p:cNvPr id="49155" name="Picture 2" descr="C:\Documents and Settings\kstavrinakis\Local Settings\Temporary Internet Files\Content.IE5\P11PWLVM\MM900336396[1].gif"/>
          <p:cNvPicPr>
            <a:picLocks noChangeAspect="1" noChangeArrowheads="1" noCrop="1"/>
          </p:cNvPicPr>
          <p:nvPr/>
        </p:nvPicPr>
        <p:blipFill>
          <a:blip r:embed="rId2" cstate="email"/>
          <a:srcRect/>
          <a:stretch>
            <a:fillRect/>
          </a:stretch>
        </p:blipFill>
        <p:spPr bwMode="auto">
          <a:xfrm>
            <a:off x="4211638" y="4437063"/>
            <a:ext cx="647700" cy="6477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112"/>
          <p:cNvSpPr>
            <a:spLocks noChangeArrowheads="1"/>
          </p:cNvSpPr>
          <p:nvPr/>
        </p:nvSpPr>
        <p:spPr bwMode="auto">
          <a:xfrm>
            <a:off x="287338" y="334963"/>
            <a:ext cx="5868987" cy="400050"/>
          </a:xfrm>
          <a:prstGeom prst="rect">
            <a:avLst/>
          </a:prstGeom>
          <a:noFill/>
          <a:ln w="9525">
            <a:noFill/>
            <a:miter lim="800000"/>
            <a:headEnd/>
            <a:tailEnd/>
          </a:ln>
        </p:spPr>
        <p:txBody>
          <a:bodyPr>
            <a:spAutoFit/>
          </a:bodyPr>
          <a:lstStyle/>
          <a:p>
            <a:r>
              <a:rPr lang="en-US" sz="2000" b="1"/>
              <a:t>PACS: </a:t>
            </a:r>
            <a:r>
              <a:rPr lang="ru-RU" sz="2000" b="1"/>
              <a:t>единое пространство</a:t>
            </a:r>
            <a:endParaRPr lang="it-IT" sz="2000" b="1"/>
          </a:p>
        </p:txBody>
      </p:sp>
      <p:grpSp>
        <p:nvGrpSpPr>
          <p:cNvPr id="8195" name="Группа 34"/>
          <p:cNvGrpSpPr>
            <a:grpSpLocks/>
          </p:cNvGrpSpPr>
          <p:nvPr/>
        </p:nvGrpSpPr>
        <p:grpSpPr bwMode="auto">
          <a:xfrm>
            <a:off x="3348038" y="2349500"/>
            <a:ext cx="2714625" cy="2571750"/>
            <a:chOff x="3214678" y="2428868"/>
            <a:chExt cx="2714644" cy="2571768"/>
          </a:xfrm>
        </p:grpSpPr>
        <p:sp>
          <p:nvSpPr>
            <p:cNvPr id="8216" name="Oval 1431"/>
            <p:cNvSpPr>
              <a:spLocks noChangeArrowheads="1"/>
            </p:cNvSpPr>
            <p:nvPr/>
          </p:nvSpPr>
          <p:spPr bwMode="auto">
            <a:xfrm>
              <a:off x="3214678" y="2428868"/>
              <a:ext cx="2714644" cy="2571768"/>
            </a:xfrm>
            <a:prstGeom prst="ellipse">
              <a:avLst/>
            </a:prstGeom>
            <a:gradFill rotWithShape="0">
              <a:gsLst>
                <a:gs pos="0">
                  <a:srgbClr val="00A45C"/>
                </a:gs>
                <a:gs pos="100000">
                  <a:srgbClr val="EAEAEA"/>
                </a:gs>
              </a:gsLst>
              <a:path path="shape">
                <a:fillToRect l="50000" t="50000" r="50000" b="50000"/>
              </a:path>
            </a:gradFill>
            <a:ln w="9525">
              <a:solidFill>
                <a:schemeClr val="tx1"/>
              </a:solidFill>
              <a:round/>
              <a:headEnd/>
              <a:tailEnd/>
            </a:ln>
          </p:spPr>
          <p:txBody>
            <a:bodyPr wrap="none"/>
            <a:lstStyle/>
            <a:p>
              <a:pPr algn="ctr" eaLnBrk="0" hangingPunct="0"/>
              <a:r>
                <a:rPr lang="ru-RU" sz="2400" b="1">
                  <a:solidFill>
                    <a:srgbClr val="003300"/>
                  </a:solidFill>
                </a:rPr>
                <a:t>Единая</a:t>
              </a:r>
              <a:br>
                <a:rPr lang="ru-RU" sz="2400" b="1">
                  <a:solidFill>
                    <a:srgbClr val="003300"/>
                  </a:solidFill>
                </a:rPr>
              </a:br>
              <a:r>
                <a:rPr lang="ru-RU" sz="2400" b="1">
                  <a:solidFill>
                    <a:srgbClr val="003300"/>
                  </a:solidFill>
                </a:rPr>
                <a:t>архитектура</a:t>
              </a:r>
              <a:br>
                <a:rPr lang="ru-RU" sz="2400" b="1">
                  <a:solidFill>
                    <a:srgbClr val="003300"/>
                  </a:solidFill>
                </a:rPr>
              </a:br>
              <a:r>
                <a:rPr lang="en-US" sz="2400" b="1">
                  <a:solidFill>
                    <a:srgbClr val="003300"/>
                  </a:solidFill>
                </a:rPr>
                <a:t>PACS</a:t>
              </a:r>
              <a:endParaRPr lang="ru-RU" sz="2400" b="1">
                <a:solidFill>
                  <a:srgbClr val="003300"/>
                </a:solidFill>
              </a:endParaRPr>
            </a:p>
          </p:txBody>
        </p:sp>
        <p:grpSp>
          <p:nvGrpSpPr>
            <p:cNvPr id="8217" name="Group 1436"/>
            <p:cNvGrpSpPr>
              <a:grpSpLocks noChangeAspect="1"/>
            </p:cNvGrpSpPr>
            <p:nvPr/>
          </p:nvGrpSpPr>
          <p:grpSpPr bwMode="auto">
            <a:xfrm>
              <a:off x="3500430" y="4286256"/>
              <a:ext cx="2041360" cy="336461"/>
              <a:chOff x="612" y="255"/>
              <a:chExt cx="3084" cy="547"/>
            </a:xfrm>
          </p:grpSpPr>
          <p:sp>
            <p:nvSpPr>
              <p:cNvPr id="27" name="AutoShape 1437"/>
              <p:cNvSpPr>
                <a:spLocks noChangeAspect="1" noChangeArrowheads="1" noTextEdit="1"/>
              </p:cNvSpPr>
              <p:nvPr/>
            </p:nvSpPr>
            <p:spPr bwMode="auto">
              <a:xfrm>
                <a:off x="612" y="263"/>
                <a:ext cx="3084" cy="539"/>
              </a:xfrm>
              <a:prstGeom prst="rect">
                <a:avLst/>
              </a:prstGeom>
              <a:noFill/>
              <a:ln w="9525">
                <a:noFill/>
                <a:miter lim="800000"/>
                <a:headEnd/>
                <a:tailEnd/>
              </a:ln>
            </p:spPr>
            <p:txBody>
              <a:bodyPr wrap="none"/>
              <a:lstStyle/>
              <a:p>
                <a:pPr>
                  <a:defRPr/>
                </a:pPr>
                <a:endParaRPr lang="ru-RU">
                  <a:solidFill>
                    <a:schemeClr val="accent2">
                      <a:lumMod val="75000"/>
                    </a:schemeClr>
                  </a:solidFill>
                </a:endParaRPr>
              </a:p>
            </p:txBody>
          </p:sp>
          <p:sp>
            <p:nvSpPr>
              <p:cNvPr id="8219" name="Freeform 1438"/>
              <p:cNvSpPr>
                <a:spLocks noChangeAspect="1"/>
              </p:cNvSpPr>
              <p:nvPr/>
            </p:nvSpPr>
            <p:spPr bwMode="auto">
              <a:xfrm>
                <a:off x="2053" y="381"/>
                <a:ext cx="319" cy="225"/>
              </a:xfrm>
              <a:custGeom>
                <a:avLst/>
                <a:gdLst>
                  <a:gd name="T0" fmla="*/ 0 w 636"/>
                  <a:gd name="T1" fmla="*/ 0 h 445"/>
                  <a:gd name="T2" fmla="*/ 1 w 636"/>
                  <a:gd name="T3" fmla="*/ 0 h 445"/>
                  <a:gd name="T4" fmla="*/ 1 w 636"/>
                  <a:gd name="T5" fmla="*/ 0 h 445"/>
                  <a:gd name="T6" fmla="*/ 0 w 636"/>
                  <a:gd name="T7" fmla="*/ 0 h 445"/>
                  <a:gd name="T8" fmla="*/ 0 60000 65536"/>
                  <a:gd name="T9" fmla="*/ 0 60000 65536"/>
                  <a:gd name="T10" fmla="*/ 0 60000 65536"/>
                  <a:gd name="T11" fmla="*/ 0 60000 65536"/>
                  <a:gd name="T12" fmla="*/ 0 w 636"/>
                  <a:gd name="T13" fmla="*/ 0 h 445"/>
                  <a:gd name="T14" fmla="*/ 636 w 636"/>
                  <a:gd name="T15" fmla="*/ 445 h 445"/>
                </a:gdLst>
                <a:ahLst/>
                <a:cxnLst>
                  <a:cxn ang="T8">
                    <a:pos x="T0" y="T1"/>
                  </a:cxn>
                  <a:cxn ang="T9">
                    <a:pos x="T2" y="T3"/>
                  </a:cxn>
                  <a:cxn ang="T10">
                    <a:pos x="T4" y="T5"/>
                  </a:cxn>
                  <a:cxn ang="T11">
                    <a:pos x="T6" y="T7"/>
                  </a:cxn>
                </a:cxnLst>
                <a:rect l="T12" t="T13" r="T14" b="T15"/>
                <a:pathLst>
                  <a:path w="636" h="445">
                    <a:moveTo>
                      <a:pt x="0" y="445"/>
                    </a:moveTo>
                    <a:lnTo>
                      <a:pt x="636" y="445"/>
                    </a:lnTo>
                    <a:lnTo>
                      <a:pt x="319" y="0"/>
                    </a:lnTo>
                    <a:lnTo>
                      <a:pt x="0" y="445"/>
                    </a:lnTo>
                    <a:close/>
                  </a:path>
                </a:pathLst>
              </a:custGeom>
              <a:solidFill>
                <a:srgbClr val="FF0000"/>
              </a:solidFill>
              <a:ln w="9525">
                <a:noFill/>
                <a:round/>
                <a:headEnd/>
                <a:tailEnd/>
              </a:ln>
            </p:spPr>
            <p:txBody>
              <a:bodyPr wrap="none"/>
              <a:lstStyle/>
              <a:p>
                <a:endParaRPr lang="ru-RU"/>
              </a:p>
            </p:txBody>
          </p:sp>
          <p:sp>
            <p:nvSpPr>
              <p:cNvPr id="8220" name="Freeform 1439"/>
              <p:cNvSpPr>
                <a:spLocks noChangeAspect="1"/>
              </p:cNvSpPr>
              <p:nvPr/>
            </p:nvSpPr>
            <p:spPr bwMode="auto">
              <a:xfrm>
                <a:off x="655" y="255"/>
                <a:ext cx="576" cy="356"/>
              </a:xfrm>
              <a:custGeom>
                <a:avLst/>
                <a:gdLst>
                  <a:gd name="T0" fmla="*/ 1 w 1147"/>
                  <a:gd name="T1" fmla="*/ 1 h 709"/>
                  <a:gd name="T2" fmla="*/ 1 w 1147"/>
                  <a:gd name="T3" fmla="*/ 1 h 709"/>
                  <a:gd name="T4" fmla="*/ 1 w 1147"/>
                  <a:gd name="T5" fmla="*/ 1 h 709"/>
                  <a:gd name="T6" fmla="*/ 1 w 1147"/>
                  <a:gd name="T7" fmla="*/ 1 h 709"/>
                  <a:gd name="T8" fmla="*/ 1 w 1147"/>
                  <a:gd name="T9" fmla="*/ 1 h 709"/>
                  <a:gd name="T10" fmla="*/ 1 w 1147"/>
                  <a:gd name="T11" fmla="*/ 1 h 709"/>
                  <a:gd name="T12" fmla="*/ 1 w 1147"/>
                  <a:gd name="T13" fmla="*/ 1 h 709"/>
                  <a:gd name="T14" fmla="*/ 1 w 1147"/>
                  <a:gd name="T15" fmla="*/ 1 h 709"/>
                  <a:gd name="T16" fmla="*/ 1 w 1147"/>
                  <a:gd name="T17" fmla="*/ 1 h 709"/>
                  <a:gd name="T18" fmla="*/ 1 w 1147"/>
                  <a:gd name="T19" fmla="*/ 1 h 709"/>
                  <a:gd name="T20" fmla="*/ 1 w 1147"/>
                  <a:gd name="T21" fmla="*/ 1 h 709"/>
                  <a:gd name="T22" fmla="*/ 1 w 1147"/>
                  <a:gd name="T23" fmla="*/ 1 h 709"/>
                  <a:gd name="T24" fmla="*/ 1 w 1147"/>
                  <a:gd name="T25" fmla="*/ 1 h 709"/>
                  <a:gd name="T26" fmla="*/ 1 w 1147"/>
                  <a:gd name="T27" fmla="*/ 1 h 709"/>
                  <a:gd name="T28" fmla="*/ 1 w 1147"/>
                  <a:gd name="T29" fmla="*/ 1 h 709"/>
                  <a:gd name="T30" fmla="*/ 1 w 1147"/>
                  <a:gd name="T31" fmla="*/ 1 h 709"/>
                  <a:gd name="T32" fmla="*/ 1 w 1147"/>
                  <a:gd name="T33" fmla="*/ 1 h 709"/>
                  <a:gd name="T34" fmla="*/ 1 w 1147"/>
                  <a:gd name="T35" fmla="*/ 1 h 709"/>
                  <a:gd name="T36" fmla="*/ 1 w 1147"/>
                  <a:gd name="T37" fmla="*/ 1 h 709"/>
                  <a:gd name="T38" fmla="*/ 1 w 1147"/>
                  <a:gd name="T39" fmla="*/ 1 h 709"/>
                  <a:gd name="T40" fmla="*/ 1 w 1147"/>
                  <a:gd name="T41" fmla="*/ 1 h 709"/>
                  <a:gd name="T42" fmla="*/ 1 w 1147"/>
                  <a:gd name="T43" fmla="*/ 1 h 709"/>
                  <a:gd name="T44" fmla="*/ 1 w 1147"/>
                  <a:gd name="T45" fmla="*/ 1 h 709"/>
                  <a:gd name="T46" fmla="*/ 1 w 1147"/>
                  <a:gd name="T47" fmla="*/ 1 h 709"/>
                  <a:gd name="T48" fmla="*/ 1 w 1147"/>
                  <a:gd name="T49" fmla="*/ 1 h 709"/>
                  <a:gd name="T50" fmla="*/ 1 w 1147"/>
                  <a:gd name="T51" fmla="*/ 1 h 709"/>
                  <a:gd name="T52" fmla="*/ 1 w 1147"/>
                  <a:gd name="T53" fmla="*/ 1 h 709"/>
                  <a:gd name="T54" fmla="*/ 1 w 1147"/>
                  <a:gd name="T55" fmla="*/ 1 h 709"/>
                  <a:gd name="T56" fmla="*/ 1 w 1147"/>
                  <a:gd name="T57" fmla="*/ 1 h 709"/>
                  <a:gd name="T58" fmla="*/ 1 w 1147"/>
                  <a:gd name="T59" fmla="*/ 1 h 709"/>
                  <a:gd name="T60" fmla="*/ 1 w 1147"/>
                  <a:gd name="T61" fmla="*/ 1 h 709"/>
                  <a:gd name="T62" fmla="*/ 1 w 1147"/>
                  <a:gd name="T63" fmla="*/ 1 h 709"/>
                  <a:gd name="T64" fmla="*/ 1 w 1147"/>
                  <a:gd name="T65" fmla="*/ 1 h 709"/>
                  <a:gd name="T66" fmla="*/ 1 w 1147"/>
                  <a:gd name="T67" fmla="*/ 1 h 709"/>
                  <a:gd name="T68" fmla="*/ 1 w 1147"/>
                  <a:gd name="T69" fmla="*/ 1 h 709"/>
                  <a:gd name="T70" fmla="*/ 1 w 1147"/>
                  <a:gd name="T71" fmla="*/ 1 h 709"/>
                  <a:gd name="T72" fmla="*/ 1 w 1147"/>
                  <a:gd name="T73" fmla="*/ 1 h 709"/>
                  <a:gd name="T74" fmla="*/ 1 w 1147"/>
                  <a:gd name="T75" fmla="*/ 1 h 709"/>
                  <a:gd name="T76" fmla="*/ 1 w 1147"/>
                  <a:gd name="T77" fmla="*/ 1 h 709"/>
                  <a:gd name="T78" fmla="*/ 1 w 1147"/>
                  <a:gd name="T79" fmla="*/ 1 h 709"/>
                  <a:gd name="T80" fmla="*/ 1 w 1147"/>
                  <a:gd name="T81" fmla="*/ 1 h 709"/>
                  <a:gd name="T82" fmla="*/ 1 w 1147"/>
                  <a:gd name="T83" fmla="*/ 1 h 709"/>
                  <a:gd name="T84" fmla="*/ 1 w 1147"/>
                  <a:gd name="T85" fmla="*/ 1 h 709"/>
                  <a:gd name="T86" fmla="*/ 1 w 1147"/>
                  <a:gd name="T87" fmla="*/ 1 h 709"/>
                  <a:gd name="T88" fmla="*/ 1 w 1147"/>
                  <a:gd name="T89" fmla="*/ 1 h 709"/>
                  <a:gd name="T90" fmla="*/ 1 w 1147"/>
                  <a:gd name="T91" fmla="*/ 1 h 709"/>
                  <a:gd name="T92" fmla="*/ 1 w 1147"/>
                  <a:gd name="T93" fmla="*/ 1 h 709"/>
                  <a:gd name="T94" fmla="*/ 1 w 1147"/>
                  <a:gd name="T95" fmla="*/ 1 h 709"/>
                  <a:gd name="T96" fmla="*/ 1 w 1147"/>
                  <a:gd name="T97" fmla="*/ 1 h 709"/>
                  <a:gd name="T98" fmla="*/ 1 w 1147"/>
                  <a:gd name="T99" fmla="*/ 1 h 709"/>
                  <a:gd name="T100" fmla="*/ 1 w 1147"/>
                  <a:gd name="T101" fmla="*/ 1 h 709"/>
                  <a:gd name="T102" fmla="*/ 1 w 1147"/>
                  <a:gd name="T103" fmla="*/ 1 h 709"/>
                  <a:gd name="T104" fmla="*/ 1 w 1147"/>
                  <a:gd name="T105" fmla="*/ 1 h 709"/>
                  <a:gd name="T106" fmla="*/ 1 w 1147"/>
                  <a:gd name="T107" fmla="*/ 1 h 709"/>
                  <a:gd name="T108" fmla="*/ 1 w 1147"/>
                  <a:gd name="T109" fmla="*/ 1 h 709"/>
                  <a:gd name="T110" fmla="*/ 1 w 1147"/>
                  <a:gd name="T111" fmla="*/ 0 h 709"/>
                  <a:gd name="T112" fmla="*/ 1 w 1147"/>
                  <a:gd name="T113" fmla="*/ 1 h 709"/>
                  <a:gd name="T114" fmla="*/ 1 w 1147"/>
                  <a:gd name="T115" fmla="*/ 1 h 709"/>
                  <a:gd name="T116" fmla="*/ 1 w 1147"/>
                  <a:gd name="T117" fmla="*/ 1 h 709"/>
                  <a:gd name="T118" fmla="*/ 1 w 1147"/>
                  <a:gd name="T119" fmla="*/ 1 h 70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47"/>
                  <a:gd name="T181" fmla="*/ 0 h 709"/>
                  <a:gd name="T182" fmla="*/ 1147 w 1147"/>
                  <a:gd name="T183" fmla="*/ 709 h 70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47" h="709">
                    <a:moveTo>
                      <a:pt x="829" y="207"/>
                    </a:moveTo>
                    <a:lnTo>
                      <a:pt x="821" y="197"/>
                    </a:lnTo>
                    <a:lnTo>
                      <a:pt x="813" y="186"/>
                    </a:lnTo>
                    <a:lnTo>
                      <a:pt x="803" y="177"/>
                    </a:lnTo>
                    <a:lnTo>
                      <a:pt x="793" y="169"/>
                    </a:lnTo>
                    <a:lnTo>
                      <a:pt x="780" y="162"/>
                    </a:lnTo>
                    <a:lnTo>
                      <a:pt x="768" y="155"/>
                    </a:lnTo>
                    <a:lnTo>
                      <a:pt x="755" y="150"/>
                    </a:lnTo>
                    <a:lnTo>
                      <a:pt x="741" y="144"/>
                    </a:lnTo>
                    <a:lnTo>
                      <a:pt x="725" y="140"/>
                    </a:lnTo>
                    <a:lnTo>
                      <a:pt x="709" y="135"/>
                    </a:lnTo>
                    <a:lnTo>
                      <a:pt x="692" y="132"/>
                    </a:lnTo>
                    <a:lnTo>
                      <a:pt x="673" y="129"/>
                    </a:lnTo>
                    <a:lnTo>
                      <a:pt x="654" y="127"/>
                    </a:lnTo>
                    <a:lnTo>
                      <a:pt x="634" y="126"/>
                    </a:lnTo>
                    <a:lnTo>
                      <a:pt x="611" y="125"/>
                    </a:lnTo>
                    <a:lnTo>
                      <a:pt x="589" y="125"/>
                    </a:lnTo>
                    <a:lnTo>
                      <a:pt x="572" y="125"/>
                    </a:lnTo>
                    <a:lnTo>
                      <a:pt x="555" y="125"/>
                    </a:lnTo>
                    <a:lnTo>
                      <a:pt x="538" y="126"/>
                    </a:lnTo>
                    <a:lnTo>
                      <a:pt x="521" y="127"/>
                    </a:lnTo>
                    <a:lnTo>
                      <a:pt x="504" y="129"/>
                    </a:lnTo>
                    <a:lnTo>
                      <a:pt x="489" y="131"/>
                    </a:lnTo>
                    <a:lnTo>
                      <a:pt x="474" y="134"/>
                    </a:lnTo>
                    <a:lnTo>
                      <a:pt x="458" y="138"/>
                    </a:lnTo>
                    <a:lnTo>
                      <a:pt x="445" y="141"/>
                    </a:lnTo>
                    <a:lnTo>
                      <a:pt x="433" y="146"/>
                    </a:lnTo>
                    <a:lnTo>
                      <a:pt x="422" y="151"/>
                    </a:lnTo>
                    <a:lnTo>
                      <a:pt x="412" y="157"/>
                    </a:lnTo>
                    <a:lnTo>
                      <a:pt x="404" y="164"/>
                    </a:lnTo>
                    <a:lnTo>
                      <a:pt x="399" y="171"/>
                    </a:lnTo>
                    <a:lnTo>
                      <a:pt x="396" y="180"/>
                    </a:lnTo>
                    <a:lnTo>
                      <a:pt x="394" y="189"/>
                    </a:lnTo>
                    <a:lnTo>
                      <a:pt x="396" y="199"/>
                    </a:lnTo>
                    <a:lnTo>
                      <a:pt x="400" y="207"/>
                    </a:lnTo>
                    <a:lnTo>
                      <a:pt x="406" y="214"/>
                    </a:lnTo>
                    <a:lnTo>
                      <a:pt x="414" y="220"/>
                    </a:lnTo>
                    <a:lnTo>
                      <a:pt x="426" y="226"/>
                    </a:lnTo>
                    <a:lnTo>
                      <a:pt x="437" y="231"/>
                    </a:lnTo>
                    <a:lnTo>
                      <a:pt x="451" y="236"/>
                    </a:lnTo>
                    <a:lnTo>
                      <a:pt x="465" y="240"/>
                    </a:lnTo>
                    <a:lnTo>
                      <a:pt x="482" y="243"/>
                    </a:lnTo>
                    <a:lnTo>
                      <a:pt x="498" y="248"/>
                    </a:lnTo>
                    <a:lnTo>
                      <a:pt x="514" y="250"/>
                    </a:lnTo>
                    <a:lnTo>
                      <a:pt x="532" y="252"/>
                    </a:lnTo>
                    <a:lnTo>
                      <a:pt x="549" y="254"/>
                    </a:lnTo>
                    <a:lnTo>
                      <a:pt x="565" y="256"/>
                    </a:lnTo>
                    <a:lnTo>
                      <a:pt x="582" y="258"/>
                    </a:lnTo>
                    <a:lnTo>
                      <a:pt x="597" y="259"/>
                    </a:lnTo>
                    <a:lnTo>
                      <a:pt x="618" y="261"/>
                    </a:lnTo>
                    <a:lnTo>
                      <a:pt x="642" y="263"/>
                    </a:lnTo>
                    <a:lnTo>
                      <a:pt x="664" y="266"/>
                    </a:lnTo>
                    <a:lnTo>
                      <a:pt x="689" y="268"/>
                    </a:lnTo>
                    <a:lnTo>
                      <a:pt x="713" y="271"/>
                    </a:lnTo>
                    <a:lnTo>
                      <a:pt x="736" y="274"/>
                    </a:lnTo>
                    <a:lnTo>
                      <a:pt x="761" y="277"/>
                    </a:lnTo>
                    <a:lnTo>
                      <a:pt x="786" y="280"/>
                    </a:lnTo>
                    <a:lnTo>
                      <a:pt x="810" y="284"/>
                    </a:lnTo>
                    <a:lnTo>
                      <a:pt x="833" y="287"/>
                    </a:lnTo>
                    <a:lnTo>
                      <a:pt x="857" y="291"/>
                    </a:lnTo>
                    <a:lnTo>
                      <a:pt x="880" y="296"/>
                    </a:lnTo>
                    <a:lnTo>
                      <a:pt x="902" y="300"/>
                    </a:lnTo>
                    <a:lnTo>
                      <a:pt x="924" y="306"/>
                    </a:lnTo>
                    <a:lnTo>
                      <a:pt x="943" y="311"/>
                    </a:lnTo>
                    <a:lnTo>
                      <a:pt x="963" y="317"/>
                    </a:lnTo>
                    <a:lnTo>
                      <a:pt x="983" y="324"/>
                    </a:lnTo>
                    <a:lnTo>
                      <a:pt x="1003" y="332"/>
                    </a:lnTo>
                    <a:lnTo>
                      <a:pt x="1022" y="340"/>
                    </a:lnTo>
                    <a:lnTo>
                      <a:pt x="1039" y="348"/>
                    </a:lnTo>
                    <a:lnTo>
                      <a:pt x="1056" y="358"/>
                    </a:lnTo>
                    <a:lnTo>
                      <a:pt x="1071" y="367"/>
                    </a:lnTo>
                    <a:lnTo>
                      <a:pt x="1085" y="377"/>
                    </a:lnTo>
                    <a:lnTo>
                      <a:pt x="1097" y="386"/>
                    </a:lnTo>
                    <a:lnTo>
                      <a:pt x="1108" y="397"/>
                    </a:lnTo>
                    <a:lnTo>
                      <a:pt x="1119" y="407"/>
                    </a:lnTo>
                    <a:lnTo>
                      <a:pt x="1127" y="420"/>
                    </a:lnTo>
                    <a:lnTo>
                      <a:pt x="1134" y="431"/>
                    </a:lnTo>
                    <a:lnTo>
                      <a:pt x="1139" y="442"/>
                    </a:lnTo>
                    <a:lnTo>
                      <a:pt x="1143" y="454"/>
                    </a:lnTo>
                    <a:lnTo>
                      <a:pt x="1145" y="467"/>
                    </a:lnTo>
                    <a:lnTo>
                      <a:pt x="1147" y="480"/>
                    </a:lnTo>
                    <a:lnTo>
                      <a:pt x="1145" y="492"/>
                    </a:lnTo>
                    <a:lnTo>
                      <a:pt x="1143" y="505"/>
                    </a:lnTo>
                    <a:lnTo>
                      <a:pt x="1139" y="517"/>
                    </a:lnTo>
                    <a:lnTo>
                      <a:pt x="1135" y="529"/>
                    </a:lnTo>
                    <a:lnTo>
                      <a:pt x="1128" y="541"/>
                    </a:lnTo>
                    <a:lnTo>
                      <a:pt x="1120" y="553"/>
                    </a:lnTo>
                    <a:lnTo>
                      <a:pt x="1110" y="564"/>
                    </a:lnTo>
                    <a:lnTo>
                      <a:pt x="1100" y="576"/>
                    </a:lnTo>
                    <a:lnTo>
                      <a:pt x="1088" y="587"/>
                    </a:lnTo>
                    <a:lnTo>
                      <a:pt x="1075" y="597"/>
                    </a:lnTo>
                    <a:lnTo>
                      <a:pt x="1061" y="608"/>
                    </a:lnTo>
                    <a:lnTo>
                      <a:pt x="1045" y="617"/>
                    </a:lnTo>
                    <a:lnTo>
                      <a:pt x="1029" y="626"/>
                    </a:lnTo>
                    <a:lnTo>
                      <a:pt x="1011" y="636"/>
                    </a:lnTo>
                    <a:lnTo>
                      <a:pt x="992" y="644"/>
                    </a:lnTo>
                    <a:lnTo>
                      <a:pt x="973" y="652"/>
                    </a:lnTo>
                    <a:lnTo>
                      <a:pt x="952" y="660"/>
                    </a:lnTo>
                    <a:lnTo>
                      <a:pt x="928" y="667"/>
                    </a:lnTo>
                    <a:lnTo>
                      <a:pt x="906" y="673"/>
                    </a:lnTo>
                    <a:lnTo>
                      <a:pt x="881" y="679"/>
                    </a:lnTo>
                    <a:lnTo>
                      <a:pt x="857" y="685"/>
                    </a:lnTo>
                    <a:lnTo>
                      <a:pt x="832" y="690"/>
                    </a:lnTo>
                    <a:lnTo>
                      <a:pt x="806" y="694"/>
                    </a:lnTo>
                    <a:lnTo>
                      <a:pt x="780" y="697"/>
                    </a:lnTo>
                    <a:lnTo>
                      <a:pt x="754" y="700"/>
                    </a:lnTo>
                    <a:lnTo>
                      <a:pt x="727" y="702"/>
                    </a:lnTo>
                    <a:lnTo>
                      <a:pt x="700" y="705"/>
                    </a:lnTo>
                    <a:lnTo>
                      <a:pt x="673" y="706"/>
                    </a:lnTo>
                    <a:lnTo>
                      <a:pt x="647" y="707"/>
                    </a:lnTo>
                    <a:lnTo>
                      <a:pt x="619" y="708"/>
                    </a:lnTo>
                    <a:lnTo>
                      <a:pt x="593" y="708"/>
                    </a:lnTo>
                    <a:lnTo>
                      <a:pt x="566" y="709"/>
                    </a:lnTo>
                    <a:lnTo>
                      <a:pt x="517" y="708"/>
                    </a:lnTo>
                    <a:lnTo>
                      <a:pt x="468" y="706"/>
                    </a:lnTo>
                    <a:lnTo>
                      <a:pt x="422" y="703"/>
                    </a:lnTo>
                    <a:lnTo>
                      <a:pt x="376" y="698"/>
                    </a:lnTo>
                    <a:lnTo>
                      <a:pt x="331" y="692"/>
                    </a:lnTo>
                    <a:lnTo>
                      <a:pt x="288" y="684"/>
                    </a:lnTo>
                    <a:lnTo>
                      <a:pt x="247" y="674"/>
                    </a:lnTo>
                    <a:lnTo>
                      <a:pt x="208" y="664"/>
                    </a:lnTo>
                    <a:lnTo>
                      <a:pt x="171" y="651"/>
                    </a:lnTo>
                    <a:lnTo>
                      <a:pt x="138" y="637"/>
                    </a:lnTo>
                    <a:lnTo>
                      <a:pt x="106" y="621"/>
                    </a:lnTo>
                    <a:lnTo>
                      <a:pt x="78" y="604"/>
                    </a:lnTo>
                    <a:lnTo>
                      <a:pt x="53" y="586"/>
                    </a:lnTo>
                    <a:lnTo>
                      <a:pt x="31" y="564"/>
                    </a:lnTo>
                    <a:lnTo>
                      <a:pt x="14" y="542"/>
                    </a:lnTo>
                    <a:lnTo>
                      <a:pt x="0" y="518"/>
                    </a:lnTo>
                    <a:lnTo>
                      <a:pt x="302" y="484"/>
                    </a:lnTo>
                    <a:lnTo>
                      <a:pt x="311" y="496"/>
                    </a:lnTo>
                    <a:lnTo>
                      <a:pt x="321" y="508"/>
                    </a:lnTo>
                    <a:lnTo>
                      <a:pt x="332" y="520"/>
                    </a:lnTo>
                    <a:lnTo>
                      <a:pt x="345" y="529"/>
                    </a:lnTo>
                    <a:lnTo>
                      <a:pt x="359" y="538"/>
                    </a:lnTo>
                    <a:lnTo>
                      <a:pt x="375" y="546"/>
                    </a:lnTo>
                    <a:lnTo>
                      <a:pt x="392" y="553"/>
                    </a:lnTo>
                    <a:lnTo>
                      <a:pt x="409" y="559"/>
                    </a:lnTo>
                    <a:lnTo>
                      <a:pt x="429" y="564"/>
                    </a:lnTo>
                    <a:lnTo>
                      <a:pt x="449" y="569"/>
                    </a:lnTo>
                    <a:lnTo>
                      <a:pt x="471" y="574"/>
                    </a:lnTo>
                    <a:lnTo>
                      <a:pt x="494" y="576"/>
                    </a:lnTo>
                    <a:lnTo>
                      <a:pt x="517" y="579"/>
                    </a:lnTo>
                    <a:lnTo>
                      <a:pt x="542" y="580"/>
                    </a:lnTo>
                    <a:lnTo>
                      <a:pt x="567" y="581"/>
                    </a:lnTo>
                    <a:lnTo>
                      <a:pt x="595" y="581"/>
                    </a:lnTo>
                    <a:lnTo>
                      <a:pt x="612" y="581"/>
                    </a:lnTo>
                    <a:lnTo>
                      <a:pt x="630" y="581"/>
                    </a:lnTo>
                    <a:lnTo>
                      <a:pt x="650" y="579"/>
                    </a:lnTo>
                    <a:lnTo>
                      <a:pt x="668" y="578"/>
                    </a:lnTo>
                    <a:lnTo>
                      <a:pt x="687" y="576"/>
                    </a:lnTo>
                    <a:lnTo>
                      <a:pt x="705" y="572"/>
                    </a:lnTo>
                    <a:lnTo>
                      <a:pt x="723" y="569"/>
                    </a:lnTo>
                    <a:lnTo>
                      <a:pt x="740" y="565"/>
                    </a:lnTo>
                    <a:lnTo>
                      <a:pt x="755" y="560"/>
                    </a:lnTo>
                    <a:lnTo>
                      <a:pt x="769" y="555"/>
                    </a:lnTo>
                    <a:lnTo>
                      <a:pt x="781" y="549"/>
                    </a:lnTo>
                    <a:lnTo>
                      <a:pt x="793" y="543"/>
                    </a:lnTo>
                    <a:lnTo>
                      <a:pt x="801" y="535"/>
                    </a:lnTo>
                    <a:lnTo>
                      <a:pt x="808" y="527"/>
                    </a:lnTo>
                    <a:lnTo>
                      <a:pt x="812" y="516"/>
                    </a:lnTo>
                    <a:lnTo>
                      <a:pt x="814" y="506"/>
                    </a:lnTo>
                    <a:lnTo>
                      <a:pt x="812" y="496"/>
                    </a:lnTo>
                    <a:lnTo>
                      <a:pt x="807" y="487"/>
                    </a:lnTo>
                    <a:lnTo>
                      <a:pt x="799" y="479"/>
                    </a:lnTo>
                    <a:lnTo>
                      <a:pt x="786" y="472"/>
                    </a:lnTo>
                    <a:lnTo>
                      <a:pt x="774" y="466"/>
                    </a:lnTo>
                    <a:lnTo>
                      <a:pt x="759" y="459"/>
                    </a:lnTo>
                    <a:lnTo>
                      <a:pt x="742" y="454"/>
                    </a:lnTo>
                    <a:lnTo>
                      <a:pt x="723" y="449"/>
                    </a:lnTo>
                    <a:lnTo>
                      <a:pt x="704" y="446"/>
                    </a:lnTo>
                    <a:lnTo>
                      <a:pt x="683" y="443"/>
                    </a:lnTo>
                    <a:lnTo>
                      <a:pt x="663" y="440"/>
                    </a:lnTo>
                    <a:lnTo>
                      <a:pt x="643" y="437"/>
                    </a:lnTo>
                    <a:lnTo>
                      <a:pt x="622" y="435"/>
                    </a:lnTo>
                    <a:lnTo>
                      <a:pt x="603" y="433"/>
                    </a:lnTo>
                    <a:lnTo>
                      <a:pt x="586" y="431"/>
                    </a:lnTo>
                    <a:lnTo>
                      <a:pt x="568" y="430"/>
                    </a:lnTo>
                    <a:lnTo>
                      <a:pt x="521" y="425"/>
                    </a:lnTo>
                    <a:lnTo>
                      <a:pt x="476" y="420"/>
                    </a:lnTo>
                    <a:lnTo>
                      <a:pt x="431" y="414"/>
                    </a:lnTo>
                    <a:lnTo>
                      <a:pt x="386" y="406"/>
                    </a:lnTo>
                    <a:lnTo>
                      <a:pt x="343" y="399"/>
                    </a:lnTo>
                    <a:lnTo>
                      <a:pt x="302" y="391"/>
                    </a:lnTo>
                    <a:lnTo>
                      <a:pt x="264" y="381"/>
                    </a:lnTo>
                    <a:lnTo>
                      <a:pt x="228" y="371"/>
                    </a:lnTo>
                    <a:lnTo>
                      <a:pt x="194" y="359"/>
                    </a:lnTo>
                    <a:lnTo>
                      <a:pt x="165" y="344"/>
                    </a:lnTo>
                    <a:lnTo>
                      <a:pt x="138" y="328"/>
                    </a:lnTo>
                    <a:lnTo>
                      <a:pt x="116" y="311"/>
                    </a:lnTo>
                    <a:lnTo>
                      <a:pt x="97" y="291"/>
                    </a:lnTo>
                    <a:lnTo>
                      <a:pt x="84" y="269"/>
                    </a:lnTo>
                    <a:lnTo>
                      <a:pt x="76" y="244"/>
                    </a:lnTo>
                    <a:lnTo>
                      <a:pt x="74" y="218"/>
                    </a:lnTo>
                    <a:lnTo>
                      <a:pt x="74" y="206"/>
                    </a:lnTo>
                    <a:lnTo>
                      <a:pt x="76" y="195"/>
                    </a:lnTo>
                    <a:lnTo>
                      <a:pt x="79" y="182"/>
                    </a:lnTo>
                    <a:lnTo>
                      <a:pt x="83" y="171"/>
                    </a:lnTo>
                    <a:lnTo>
                      <a:pt x="88" y="160"/>
                    </a:lnTo>
                    <a:lnTo>
                      <a:pt x="94" y="149"/>
                    </a:lnTo>
                    <a:lnTo>
                      <a:pt x="103" y="139"/>
                    </a:lnTo>
                    <a:lnTo>
                      <a:pt x="112" y="128"/>
                    </a:lnTo>
                    <a:lnTo>
                      <a:pt x="122" y="118"/>
                    </a:lnTo>
                    <a:lnTo>
                      <a:pt x="133" y="108"/>
                    </a:lnTo>
                    <a:lnTo>
                      <a:pt x="145" y="99"/>
                    </a:lnTo>
                    <a:lnTo>
                      <a:pt x="159" y="90"/>
                    </a:lnTo>
                    <a:lnTo>
                      <a:pt x="174" y="80"/>
                    </a:lnTo>
                    <a:lnTo>
                      <a:pt x="189" y="72"/>
                    </a:lnTo>
                    <a:lnTo>
                      <a:pt x="207" y="64"/>
                    </a:lnTo>
                    <a:lnTo>
                      <a:pt x="225" y="56"/>
                    </a:lnTo>
                    <a:lnTo>
                      <a:pt x="244" y="48"/>
                    </a:lnTo>
                    <a:lnTo>
                      <a:pt x="264" y="42"/>
                    </a:lnTo>
                    <a:lnTo>
                      <a:pt x="284" y="35"/>
                    </a:lnTo>
                    <a:lnTo>
                      <a:pt x="304" y="30"/>
                    </a:lnTo>
                    <a:lnTo>
                      <a:pt x="326" y="24"/>
                    </a:lnTo>
                    <a:lnTo>
                      <a:pt x="347" y="19"/>
                    </a:lnTo>
                    <a:lnTo>
                      <a:pt x="369" y="15"/>
                    </a:lnTo>
                    <a:lnTo>
                      <a:pt x="390" y="12"/>
                    </a:lnTo>
                    <a:lnTo>
                      <a:pt x="412" y="9"/>
                    </a:lnTo>
                    <a:lnTo>
                      <a:pt x="435" y="7"/>
                    </a:lnTo>
                    <a:lnTo>
                      <a:pt x="458" y="5"/>
                    </a:lnTo>
                    <a:lnTo>
                      <a:pt x="482" y="3"/>
                    </a:lnTo>
                    <a:lnTo>
                      <a:pt x="504" y="2"/>
                    </a:lnTo>
                    <a:lnTo>
                      <a:pt x="529" y="0"/>
                    </a:lnTo>
                    <a:lnTo>
                      <a:pt x="552" y="0"/>
                    </a:lnTo>
                    <a:lnTo>
                      <a:pt x="576" y="0"/>
                    </a:lnTo>
                    <a:lnTo>
                      <a:pt x="622" y="0"/>
                    </a:lnTo>
                    <a:lnTo>
                      <a:pt x="666" y="2"/>
                    </a:lnTo>
                    <a:lnTo>
                      <a:pt x="709" y="5"/>
                    </a:lnTo>
                    <a:lnTo>
                      <a:pt x="751" y="8"/>
                    </a:lnTo>
                    <a:lnTo>
                      <a:pt x="790" y="13"/>
                    </a:lnTo>
                    <a:lnTo>
                      <a:pt x="829" y="19"/>
                    </a:lnTo>
                    <a:lnTo>
                      <a:pt x="867" y="27"/>
                    </a:lnTo>
                    <a:lnTo>
                      <a:pt x="902" y="36"/>
                    </a:lnTo>
                    <a:lnTo>
                      <a:pt x="935" y="46"/>
                    </a:lnTo>
                    <a:lnTo>
                      <a:pt x="967" y="58"/>
                    </a:lnTo>
                    <a:lnTo>
                      <a:pt x="995" y="70"/>
                    </a:lnTo>
                    <a:lnTo>
                      <a:pt x="1023" y="86"/>
                    </a:lnTo>
                    <a:lnTo>
                      <a:pt x="1047" y="102"/>
                    </a:lnTo>
                    <a:lnTo>
                      <a:pt x="1070" y="120"/>
                    </a:lnTo>
                    <a:lnTo>
                      <a:pt x="1090" y="140"/>
                    </a:lnTo>
                    <a:lnTo>
                      <a:pt x="1108" y="161"/>
                    </a:lnTo>
                    <a:lnTo>
                      <a:pt x="829" y="207"/>
                    </a:lnTo>
                    <a:close/>
                  </a:path>
                </a:pathLst>
              </a:custGeom>
              <a:solidFill>
                <a:srgbClr val="FFFFFF"/>
              </a:solidFill>
              <a:ln w="9525">
                <a:noFill/>
                <a:round/>
                <a:headEnd/>
                <a:tailEnd/>
              </a:ln>
            </p:spPr>
            <p:txBody>
              <a:bodyPr wrap="none"/>
              <a:lstStyle/>
              <a:p>
                <a:endParaRPr lang="ru-RU"/>
              </a:p>
            </p:txBody>
          </p:sp>
          <p:sp>
            <p:nvSpPr>
              <p:cNvPr id="8221" name="Freeform 1440"/>
              <p:cNvSpPr>
                <a:spLocks noChangeAspect="1"/>
              </p:cNvSpPr>
              <p:nvPr/>
            </p:nvSpPr>
            <p:spPr bwMode="auto">
              <a:xfrm>
                <a:off x="1166" y="353"/>
                <a:ext cx="446" cy="253"/>
              </a:xfrm>
              <a:custGeom>
                <a:avLst/>
                <a:gdLst>
                  <a:gd name="T0" fmla="*/ 1 w 888"/>
                  <a:gd name="T1" fmla="*/ 0 h 505"/>
                  <a:gd name="T2" fmla="*/ 1 w 888"/>
                  <a:gd name="T3" fmla="*/ 0 h 505"/>
                  <a:gd name="T4" fmla="*/ 1 w 888"/>
                  <a:gd name="T5" fmla="*/ 0 h 505"/>
                  <a:gd name="T6" fmla="*/ 1 w 888"/>
                  <a:gd name="T7" fmla="*/ 0 h 505"/>
                  <a:gd name="T8" fmla="*/ 0 w 888"/>
                  <a:gd name="T9" fmla="*/ 0 h 505"/>
                  <a:gd name="T10" fmla="*/ 1 w 888"/>
                  <a:gd name="T11" fmla="*/ 0 h 505"/>
                  <a:gd name="T12" fmla="*/ 1 w 888"/>
                  <a:gd name="T13" fmla="*/ 0 h 505"/>
                  <a:gd name="T14" fmla="*/ 1 w 888"/>
                  <a:gd name="T15" fmla="*/ 0 h 505"/>
                  <a:gd name="T16" fmla="*/ 1 w 888"/>
                  <a:gd name="T17" fmla="*/ 0 h 505"/>
                  <a:gd name="T18" fmla="*/ 1 w 888"/>
                  <a:gd name="T19" fmla="*/ 0 h 50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8"/>
                  <a:gd name="T31" fmla="*/ 0 h 505"/>
                  <a:gd name="T32" fmla="*/ 888 w 888"/>
                  <a:gd name="T33" fmla="*/ 505 h 50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8" h="505">
                    <a:moveTo>
                      <a:pt x="565" y="292"/>
                    </a:moveTo>
                    <a:lnTo>
                      <a:pt x="565" y="505"/>
                    </a:lnTo>
                    <a:lnTo>
                      <a:pt x="325" y="505"/>
                    </a:lnTo>
                    <a:lnTo>
                      <a:pt x="325" y="292"/>
                    </a:lnTo>
                    <a:lnTo>
                      <a:pt x="0" y="0"/>
                    </a:lnTo>
                    <a:lnTo>
                      <a:pt x="278" y="0"/>
                    </a:lnTo>
                    <a:lnTo>
                      <a:pt x="477" y="191"/>
                    </a:lnTo>
                    <a:lnTo>
                      <a:pt x="671" y="0"/>
                    </a:lnTo>
                    <a:lnTo>
                      <a:pt x="888" y="0"/>
                    </a:lnTo>
                    <a:lnTo>
                      <a:pt x="565" y="292"/>
                    </a:lnTo>
                    <a:close/>
                  </a:path>
                </a:pathLst>
              </a:custGeom>
              <a:solidFill>
                <a:srgbClr val="FFFFFF"/>
              </a:solidFill>
              <a:ln w="9525">
                <a:noFill/>
                <a:round/>
                <a:headEnd/>
                <a:tailEnd/>
              </a:ln>
            </p:spPr>
            <p:txBody>
              <a:bodyPr wrap="none"/>
              <a:lstStyle/>
              <a:p>
                <a:endParaRPr lang="ru-RU"/>
              </a:p>
            </p:txBody>
          </p:sp>
          <p:sp>
            <p:nvSpPr>
              <p:cNvPr id="8222" name="Freeform 1441"/>
              <p:cNvSpPr>
                <a:spLocks noChangeAspect="1"/>
              </p:cNvSpPr>
              <p:nvPr/>
            </p:nvSpPr>
            <p:spPr bwMode="auto">
              <a:xfrm>
                <a:off x="1600" y="353"/>
                <a:ext cx="396" cy="253"/>
              </a:xfrm>
              <a:custGeom>
                <a:avLst/>
                <a:gdLst>
                  <a:gd name="T0" fmla="*/ 1 w 792"/>
                  <a:gd name="T1" fmla="*/ 0 h 505"/>
                  <a:gd name="T2" fmla="*/ 1 w 792"/>
                  <a:gd name="T3" fmla="*/ 0 h 505"/>
                  <a:gd name="T4" fmla="*/ 1 w 792"/>
                  <a:gd name="T5" fmla="*/ 0 h 505"/>
                  <a:gd name="T6" fmla="*/ 1 w 792"/>
                  <a:gd name="T7" fmla="*/ 0 h 505"/>
                  <a:gd name="T8" fmla="*/ 1 w 792"/>
                  <a:gd name="T9" fmla="*/ 0 h 505"/>
                  <a:gd name="T10" fmla="*/ 0 w 792"/>
                  <a:gd name="T11" fmla="*/ 0 h 505"/>
                  <a:gd name="T12" fmla="*/ 0 w 792"/>
                  <a:gd name="T13" fmla="*/ 0 h 505"/>
                  <a:gd name="T14" fmla="*/ 1 w 792"/>
                  <a:gd name="T15" fmla="*/ 0 h 505"/>
                  <a:gd name="T16" fmla="*/ 1 w 792"/>
                  <a:gd name="T17" fmla="*/ 0 h 505"/>
                  <a:gd name="T18" fmla="*/ 1 w 792"/>
                  <a:gd name="T19" fmla="*/ 0 h 505"/>
                  <a:gd name="T20" fmla="*/ 1 w 792"/>
                  <a:gd name="T21" fmla="*/ 0 h 505"/>
                  <a:gd name="T22" fmla="*/ 1 w 792"/>
                  <a:gd name="T23" fmla="*/ 0 h 505"/>
                  <a:gd name="T24" fmla="*/ 1 w 792"/>
                  <a:gd name="T25" fmla="*/ 0 h 5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92"/>
                  <a:gd name="T40" fmla="*/ 0 h 505"/>
                  <a:gd name="T41" fmla="*/ 792 w 792"/>
                  <a:gd name="T42" fmla="*/ 505 h 5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92" h="505">
                    <a:moveTo>
                      <a:pt x="792" y="505"/>
                    </a:moveTo>
                    <a:lnTo>
                      <a:pt x="586" y="505"/>
                    </a:lnTo>
                    <a:lnTo>
                      <a:pt x="192" y="165"/>
                    </a:lnTo>
                    <a:lnTo>
                      <a:pt x="186" y="165"/>
                    </a:lnTo>
                    <a:lnTo>
                      <a:pt x="186" y="505"/>
                    </a:lnTo>
                    <a:lnTo>
                      <a:pt x="0" y="505"/>
                    </a:lnTo>
                    <a:lnTo>
                      <a:pt x="0" y="0"/>
                    </a:lnTo>
                    <a:lnTo>
                      <a:pt x="260" y="0"/>
                    </a:lnTo>
                    <a:lnTo>
                      <a:pt x="602" y="296"/>
                    </a:lnTo>
                    <a:lnTo>
                      <a:pt x="605" y="296"/>
                    </a:lnTo>
                    <a:lnTo>
                      <a:pt x="605" y="0"/>
                    </a:lnTo>
                    <a:lnTo>
                      <a:pt x="792" y="0"/>
                    </a:lnTo>
                    <a:lnTo>
                      <a:pt x="792" y="505"/>
                    </a:lnTo>
                    <a:close/>
                  </a:path>
                </a:pathLst>
              </a:custGeom>
              <a:solidFill>
                <a:srgbClr val="FFFFFF"/>
              </a:solidFill>
              <a:ln w="9525">
                <a:noFill/>
                <a:round/>
                <a:headEnd/>
                <a:tailEnd/>
              </a:ln>
            </p:spPr>
            <p:txBody>
              <a:bodyPr wrap="none"/>
              <a:lstStyle/>
              <a:p>
                <a:endParaRPr lang="ru-RU"/>
              </a:p>
            </p:txBody>
          </p:sp>
          <p:sp>
            <p:nvSpPr>
              <p:cNvPr id="8223" name="Freeform 1442"/>
              <p:cNvSpPr>
                <a:spLocks noChangeAspect="1"/>
              </p:cNvSpPr>
              <p:nvPr/>
            </p:nvSpPr>
            <p:spPr bwMode="auto">
              <a:xfrm>
                <a:off x="1998" y="353"/>
                <a:ext cx="456" cy="253"/>
              </a:xfrm>
              <a:custGeom>
                <a:avLst/>
                <a:gdLst>
                  <a:gd name="T0" fmla="*/ 0 w 914"/>
                  <a:gd name="T1" fmla="*/ 0 h 505"/>
                  <a:gd name="T2" fmla="*/ 0 w 914"/>
                  <a:gd name="T3" fmla="*/ 0 h 505"/>
                  <a:gd name="T4" fmla="*/ 0 w 914"/>
                  <a:gd name="T5" fmla="*/ 0 h 505"/>
                  <a:gd name="T6" fmla="*/ 0 w 914"/>
                  <a:gd name="T7" fmla="*/ 0 h 505"/>
                  <a:gd name="T8" fmla="*/ 0 w 914"/>
                  <a:gd name="T9" fmla="*/ 0 h 505"/>
                  <a:gd name="T10" fmla="*/ 0 w 914"/>
                  <a:gd name="T11" fmla="*/ 0 h 505"/>
                  <a:gd name="T12" fmla="*/ 0 w 914"/>
                  <a:gd name="T13" fmla="*/ 0 h 505"/>
                  <a:gd name="T14" fmla="*/ 0 w 914"/>
                  <a:gd name="T15" fmla="*/ 0 h 505"/>
                  <a:gd name="T16" fmla="*/ 0 60000 65536"/>
                  <a:gd name="T17" fmla="*/ 0 60000 65536"/>
                  <a:gd name="T18" fmla="*/ 0 60000 65536"/>
                  <a:gd name="T19" fmla="*/ 0 60000 65536"/>
                  <a:gd name="T20" fmla="*/ 0 60000 65536"/>
                  <a:gd name="T21" fmla="*/ 0 60000 65536"/>
                  <a:gd name="T22" fmla="*/ 0 60000 65536"/>
                  <a:gd name="T23" fmla="*/ 0 60000 65536"/>
                  <a:gd name="T24" fmla="*/ 0 w 914"/>
                  <a:gd name="T25" fmla="*/ 0 h 505"/>
                  <a:gd name="T26" fmla="*/ 914 w 914"/>
                  <a:gd name="T27" fmla="*/ 505 h 5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14" h="505">
                    <a:moveTo>
                      <a:pt x="597" y="0"/>
                    </a:moveTo>
                    <a:lnTo>
                      <a:pt x="324" y="0"/>
                    </a:lnTo>
                    <a:lnTo>
                      <a:pt x="0" y="505"/>
                    </a:lnTo>
                    <a:lnTo>
                      <a:pt x="207" y="505"/>
                    </a:lnTo>
                    <a:lnTo>
                      <a:pt x="435" y="130"/>
                    </a:lnTo>
                    <a:lnTo>
                      <a:pt x="659" y="505"/>
                    </a:lnTo>
                    <a:lnTo>
                      <a:pt x="914" y="505"/>
                    </a:lnTo>
                    <a:lnTo>
                      <a:pt x="597" y="0"/>
                    </a:lnTo>
                    <a:close/>
                  </a:path>
                </a:pathLst>
              </a:custGeom>
              <a:solidFill>
                <a:srgbClr val="FFFFFF"/>
              </a:solidFill>
              <a:ln w="9525">
                <a:noFill/>
                <a:round/>
                <a:headEnd/>
                <a:tailEnd/>
              </a:ln>
            </p:spPr>
            <p:txBody>
              <a:bodyPr wrap="none"/>
              <a:lstStyle/>
              <a:p>
                <a:endParaRPr lang="ru-RU"/>
              </a:p>
            </p:txBody>
          </p:sp>
          <p:sp>
            <p:nvSpPr>
              <p:cNvPr id="8224" name="Freeform 1443"/>
              <p:cNvSpPr>
                <a:spLocks noChangeAspect="1"/>
              </p:cNvSpPr>
              <p:nvPr/>
            </p:nvSpPr>
            <p:spPr bwMode="auto">
              <a:xfrm>
                <a:off x="3226" y="353"/>
                <a:ext cx="367" cy="253"/>
              </a:xfrm>
              <a:custGeom>
                <a:avLst/>
                <a:gdLst>
                  <a:gd name="T0" fmla="*/ 0 w 736"/>
                  <a:gd name="T1" fmla="*/ 0 h 505"/>
                  <a:gd name="T2" fmla="*/ 0 w 736"/>
                  <a:gd name="T3" fmla="*/ 0 h 505"/>
                  <a:gd name="T4" fmla="*/ 0 w 736"/>
                  <a:gd name="T5" fmla="*/ 0 h 505"/>
                  <a:gd name="T6" fmla="*/ 0 w 736"/>
                  <a:gd name="T7" fmla="*/ 0 h 505"/>
                  <a:gd name="T8" fmla="*/ 0 w 736"/>
                  <a:gd name="T9" fmla="*/ 0 h 505"/>
                  <a:gd name="T10" fmla="*/ 0 w 736"/>
                  <a:gd name="T11" fmla="*/ 0 h 505"/>
                  <a:gd name="T12" fmla="*/ 0 w 736"/>
                  <a:gd name="T13" fmla="*/ 0 h 505"/>
                  <a:gd name="T14" fmla="*/ 0 w 736"/>
                  <a:gd name="T15" fmla="*/ 0 h 505"/>
                  <a:gd name="T16" fmla="*/ 0 w 736"/>
                  <a:gd name="T17" fmla="*/ 0 h 505"/>
                  <a:gd name="T18" fmla="*/ 0 w 736"/>
                  <a:gd name="T19" fmla="*/ 0 h 505"/>
                  <a:gd name="T20" fmla="*/ 0 w 736"/>
                  <a:gd name="T21" fmla="*/ 0 h 505"/>
                  <a:gd name="T22" fmla="*/ 0 w 736"/>
                  <a:gd name="T23" fmla="*/ 0 h 505"/>
                  <a:gd name="T24" fmla="*/ 0 w 736"/>
                  <a:gd name="T25" fmla="*/ 0 h 5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6"/>
                  <a:gd name="T40" fmla="*/ 0 h 505"/>
                  <a:gd name="T41" fmla="*/ 736 w 736"/>
                  <a:gd name="T42" fmla="*/ 505 h 5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6" h="505">
                    <a:moveTo>
                      <a:pt x="241" y="97"/>
                    </a:moveTo>
                    <a:lnTo>
                      <a:pt x="241" y="200"/>
                    </a:lnTo>
                    <a:lnTo>
                      <a:pt x="631" y="200"/>
                    </a:lnTo>
                    <a:lnTo>
                      <a:pt x="631" y="295"/>
                    </a:lnTo>
                    <a:lnTo>
                      <a:pt x="241" y="295"/>
                    </a:lnTo>
                    <a:lnTo>
                      <a:pt x="241" y="407"/>
                    </a:lnTo>
                    <a:lnTo>
                      <a:pt x="736" y="407"/>
                    </a:lnTo>
                    <a:lnTo>
                      <a:pt x="736" y="505"/>
                    </a:lnTo>
                    <a:lnTo>
                      <a:pt x="0" y="505"/>
                    </a:lnTo>
                    <a:lnTo>
                      <a:pt x="0" y="0"/>
                    </a:lnTo>
                    <a:lnTo>
                      <a:pt x="736" y="0"/>
                    </a:lnTo>
                    <a:lnTo>
                      <a:pt x="736" y="97"/>
                    </a:lnTo>
                    <a:lnTo>
                      <a:pt x="241" y="97"/>
                    </a:lnTo>
                    <a:close/>
                  </a:path>
                </a:pathLst>
              </a:custGeom>
              <a:solidFill>
                <a:srgbClr val="FFFFFF"/>
              </a:solidFill>
              <a:ln w="9525">
                <a:noFill/>
                <a:round/>
                <a:headEnd/>
                <a:tailEnd/>
              </a:ln>
            </p:spPr>
            <p:txBody>
              <a:bodyPr wrap="none"/>
              <a:lstStyle/>
              <a:p>
                <a:endParaRPr lang="ru-RU"/>
              </a:p>
            </p:txBody>
          </p:sp>
          <p:sp>
            <p:nvSpPr>
              <p:cNvPr id="8225" name="Freeform 1444"/>
              <p:cNvSpPr>
                <a:spLocks noChangeAspect="1" noEditPoints="1"/>
              </p:cNvSpPr>
              <p:nvPr/>
            </p:nvSpPr>
            <p:spPr bwMode="auto">
              <a:xfrm>
                <a:off x="2456" y="353"/>
                <a:ext cx="398" cy="253"/>
              </a:xfrm>
              <a:custGeom>
                <a:avLst/>
                <a:gdLst>
                  <a:gd name="T0" fmla="*/ 0 w 797"/>
                  <a:gd name="T1" fmla="*/ 0 h 505"/>
                  <a:gd name="T2" fmla="*/ 0 w 797"/>
                  <a:gd name="T3" fmla="*/ 0 h 505"/>
                  <a:gd name="T4" fmla="*/ 0 w 797"/>
                  <a:gd name="T5" fmla="*/ 0 h 505"/>
                  <a:gd name="T6" fmla="*/ 0 w 797"/>
                  <a:gd name="T7" fmla="*/ 0 h 505"/>
                  <a:gd name="T8" fmla="*/ 0 w 797"/>
                  <a:gd name="T9" fmla="*/ 0 h 505"/>
                  <a:gd name="T10" fmla="*/ 0 w 797"/>
                  <a:gd name="T11" fmla="*/ 0 h 505"/>
                  <a:gd name="T12" fmla="*/ 0 w 797"/>
                  <a:gd name="T13" fmla="*/ 0 h 505"/>
                  <a:gd name="T14" fmla="*/ 0 w 797"/>
                  <a:gd name="T15" fmla="*/ 0 h 505"/>
                  <a:gd name="T16" fmla="*/ 0 w 797"/>
                  <a:gd name="T17" fmla="*/ 0 h 505"/>
                  <a:gd name="T18" fmla="*/ 0 w 797"/>
                  <a:gd name="T19" fmla="*/ 0 h 505"/>
                  <a:gd name="T20" fmla="*/ 0 w 797"/>
                  <a:gd name="T21" fmla="*/ 0 h 505"/>
                  <a:gd name="T22" fmla="*/ 0 w 797"/>
                  <a:gd name="T23" fmla="*/ 0 h 505"/>
                  <a:gd name="T24" fmla="*/ 0 w 797"/>
                  <a:gd name="T25" fmla="*/ 0 h 505"/>
                  <a:gd name="T26" fmla="*/ 0 w 797"/>
                  <a:gd name="T27" fmla="*/ 0 h 505"/>
                  <a:gd name="T28" fmla="*/ 0 w 797"/>
                  <a:gd name="T29" fmla="*/ 0 h 505"/>
                  <a:gd name="T30" fmla="*/ 0 w 797"/>
                  <a:gd name="T31" fmla="*/ 0 h 505"/>
                  <a:gd name="T32" fmla="*/ 0 w 797"/>
                  <a:gd name="T33" fmla="*/ 0 h 505"/>
                  <a:gd name="T34" fmla="*/ 0 w 797"/>
                  <a:gd name="T35" fmla="*/ 0 h 505"/>
                  <a:gd name="T36" fmla="*/ 0 w 797"/>
                  <a:gd name="T37" fmla="*/ 0 h 505"/>
                  <a:gd name="T38" fmla="*/ 0 w 797"/>
                  <a:gd name="T39" fmla="*/ 0 h 505"/>
                  <a:gd name="T40" fmla="*/ 0 w 797"/>
                  <a:gd name="T41" fmla="*/ 0 h 505"/>
                  <a:gd name="T42" fmla="*/ 0 w 797"/>
                  <a:gd name="T43" fmla="*/ 0 h 505"/>
                  <a:gd name="T44" fmla="*/ 0 w 797"/>
                  <a:gd name="T45" fmla="*/ 0 h 505"/>
                  <a:gd name="T46" fmla="*/ 0 w 797"/>
                  <a:gd name="T47" fmla="*/ 0 h 505"/>
                  <a:gd name="T48" fmla="*/ 0 w 797"/>
                  <a:gd name="T49" fmla="*/ 0 h 505"/>
                  <a:gd name="T50" fmla="*/ 0 w 797"/>
                  <a:gd name="T51" fmla="*/ 0 h 505"/>
                  <a:gd name="T52" fmla="*/ 0 w 797"/>
                  <a:gd name="T53" fmla="*/ 0 h 505"/>
                  <a:gd name="T54" fmla="*/ 0 w 797"/>
                  <a:gd name="T55" fmla="*/ 0 h 505"/>
                  <a:gd name="T56" fmla="*/ 0 w 797"/>
                  <a:gd name="T57" fmla="*/ 0 h 505"/>
                  <a:gd name="T58" fmla="*/ 0 w 797"/>
                  <a:gd name="T59" fmla="*/ 0 h 505"/>
                  <a:gd name="T60" fmla="*/ 0 w 797"/>
                  <a:gd name="T61" fmla="*/ 0 h 505"/>
                  <a:gd name="T62" fmla="*/ 0 w 797"/>
                  <a:gd name="T63" fmla="*/ 0 h 505"/>
                  <a:gd name="T64" fmla="*/ 0 w 797"/>
                  <a:gd name="T65" fmla="*/ 0 h 505"/>
                  <a:gd name="T66" fmla="*/ 0 w 797"/>
                  <a:gd name="T67" fmla="*/ 0 h 505"/>
                  <a:gd name="T68" fmla="*/ 0 w 797"/>
                  <a:gd name="T69" fmla="*/ 0 h 505"/>
                  <a:gd name="T70" fmla="*/ 0 w 797"/>
                  <a:gd name="T71" fmla="*/ 0 h 505"/>
                  <a:gd name="T72" fmla="*/ 0 w 797"/>
                  <a:gd name="T73" fmla="*/ 0 h 505"/>
                  <a:gd name="T74" fmla="*/ 0 w 797"/>
                  <a:gd name="T75" fmla="*/ 0 h 505"/>
                  <a:gd name="T76" fmla="*/ 0 w 797"/>
                  <a:gd name="T77" fmla="*/ 0 h 505"/>
                  <a:gd name="T78" fmla="*/ 0 w 797"/>
                  <a:gd name="T79" fmla="*/ 0 h 505"/>
                  <a:gd name="T80" fmla="*/ 0 w 797"/>
                  <a:gd name="T81" fmla="*/ 0 h 505"/>
                  <a:gd name="T82" fmla="*/ 0 w 797"/>
                  <a:gd name="T83" fmla="*/ 0 h 505"/>
                  <a:gd name="T84" fmla="*/ 0 w 797"/>
                  <a:gd name="T85" fmla="*/ 0 h 505"/>
                  <a:gd name="T86" fmla="*/ 0 w 797"/>
                  <a:gd name="T87" fmla="*/ 0 h 505"/>
                  <a:gd name="T88" fmla="*/ 0 w 797"/>
                  <a:gd name="T89" fmla="*/ 0 h 505"/>
                  <a:gd name="T90" fmla="*/ 0 w 797"/>
                  <a:gd name="T91" fmla="*/ 0 h 5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97"/>
                  <a:gd name="T139" fmla="*/ 0 h 505"/>
                  <a:gd name="T140" fmla="*/ 797 w 797"/>
                  <a:gd name="T141" fmla="*/ 505 h 5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97" h="505">
                    <a:moveTo>
                      <a:pt x="240" y="505"/>
                    </a:moveTo>
                    <a:lnTo>
                      <a:pt x="0" y="505"/>
                    </a:lnTo>
                    <a:lnTo>
                      <a:pt x="0" y="0"/>
                    </a:lnTo>
                    <a:lnTo>
                      <a:pt x="386" y="0"/>
                    </a:lnTo>
                    <a:lnTo>
                      <a:pt x="405" y="0"/>
                    </a:lnTo>
                    <a:lnTo>
                      <a:pt x="424" y="0"/>
                    </a:lnTo>
                    <a:lnTo>
                      <a:pt x="441" y="0"/>
                    </a:lnTo>
                    <a:lnTo>
                      <a:pt x="460" y="1"/>
                    </a:lnTo>
                    <a:lnTo>
                      <a:pt x="478" y="1"/>
                    </a:lnTo>
                    <a:lnTo>
                      <a:pt x="495" y="2"/>
                    </a:lnTo>
                    <a:lnTo>
                      <a:pt x="513" y="2"/>
                    </a:lnTo>
                    <a:lnTo>
                      <a:pt x="531" y="3"/>
                    </a:lnTo>
                    <a:lnTo>
                      <a:pt x="548" y="5"/>
                    </a:lnTo>
                    <a:lnTo>
                      <a:pt x="565" y="7"/>
                    </a:lnTo>
                    <a:lnTo>
                      <a:pt x="582" y="9"/>
                    </a:lnTo>
                    <a:lnTo>
                      <a:pt x="598" y="12"/>
                    </a:lnTo>
                    <a:lnTo>
                      <a:pt x="615" y="15"/>
                    </a:lnTo>
                    <a:lnTo>
                      <a:pt x="632" y="19"/>
                    </a:lnTo>
                    <a:lnTo>
                      <a:pt x="647" y="23"/>
                    </a:lnTo>
                    <a:lnTo>
                      <a:pt x="665" y="28"/>
                    </a:lnTo>
                    <a:lnTo>
                      <a:pt x="680" y="34"/>
                    </a:lnTo>
                    <a:lnTo>
                      <a:pt x="694" y="40"/>
                    </a:lnTo>
                    <a:lnTo>
                      <a:pt x="708" y="46"/>
                    </a:lnTo>
                    <a:lnTo>
                      <a:pt x="722" y="54"/>
                    </a:lnTo>
                    <a:lnTo>
                      <a:pt x="733" y="61"/>
                    </a:lnTo>
                    <a:lnTo>
                      <a:pt x="744" y="67"/>
                    </a:lnTo>
                    <a:lnTo>
                      <a:pt x="754" y="75"/>
                    </a:lnTo>
                    <a:lnTo>
                      <a:pt x="762" y="83"/>
                    </a:lnTo>
                    <a:lnTo>
                      <a:pt x="771" y="91"/>
                    </a:lnTo>
                    <a:lnTo>
                      <a:pt x="778" y="99"/>
                    </a:lnTo>
                    <a:lnTo>
                      <a:pt x="784" y="108"/>
                    </a:lnTo>
                    <a:lnTo>
                      <a:pt x="789" y="117"/>
                    </a:lnTo>
                    <a:lnTo>
                      <a:pt x="792" y="126"/>
                    </a:lnTo>
                    <a:lnTo>
                      <a:pt x="795" y="135"/>
                    </a:lnTo>
                    <a:lnTo>
                      <a:pt x="797" y="144"/>
                    </a:lnTo>
                    <a:lnTo>
                      <a:pt x="797" y="154"/>
                    </a:lnTo>
                    <a:lnTo>
                      <a:pt x="797" y="163"/>
                    </a:lnTo>
                    <a:lnTo>
                      <a:pt x="795" y="172"/>
                    </a:lnTo>
                    <a:lnTo>
                      <a:pt x="794" y="181"/>
                    </a:lnTo>
                    <a:lnTo>
                      <a:pt x="791" y="190"/>
                    </a:lnTo>
                    <a:lnTo>
                      <a:pt x="787" y="198"/>
                    </a:lnTo>
                    <a:lnTo>
                      <a:pt x="782" y="207"/>
                    </a:lnTo>
                    <a:lnTo>
                      <a:pt x="777" y="216"/>
                    </a:lnTo>
                    <a:lnTo>
                      <a:pt x="771" y="224"/>
                    </a:lnTo>
                    <a:lnTo>
                      <a:pt x="762" y="232"/>
                    </a:lnTo>
                    <a:lnTo>
                      <a:pt x="754" y="240"/>
                    </a:lnTo>
                    <a:lnTo>
                      <a:pt x="746" y="248"/>
                    </a:lnTo>
                    <a:lnTo>
                      <a:pt x="736" y="255"/>
                    </a:lnTo>
                    <a:lnTo>
                      <a:pt x="725" y="262"/>
                    </a:lnTo>
                    <a:lnTo>
                      <a:pt x="714" y="270"/>
                    </a:lnTo>
                    <a:lnTo>
                      <a:pt x="700" y="276"/>
                    </a:lnTo>
                    <a:lnTo>
                      <a:pt x="687" y="282"/>
                    </a:lnTo>
                    <a:lnTo>
                      <a:pt x="670" y="289"/>
                    </a:lnTo>
                    <a:lnTo>
                      <a:pt x="652" y="294"/>
                    </a:lnTo>
                    <a:lnTo>
                      <a:pt x="636" y="299"/>
                    </a:lnTo>
                    <a:lnTo>
                      <a:pt x="619" y="303"/>
                    </a:lnTo>
                    <a:lnTo>
                      <a:pt x="601" y="306"/>
                    </a:lnTo>
                    <a:lnTo>
                      <a:pt x="584" y="309"/>
                    </a:lnTo>
                    <a:lnTo>
                      <a:pt x="566" y="311"/>
                    </a:lnTo>
                    <a:lnTo>
                      <a:pt x="548" y="313"/>
                    </a:lnTo>
                    <a:lnTo>
                      <a:pt x="530" y="314"/>
                    </a:lnTo>
                    <a:lnTo>
                      <a:pt x="511" y="315"/>
                    </a:lnTo>
                    <a:lnTo>
                      <a:pt x="492" y="316"/>
                    </a:lnTo>
                    <a:lnTo>
                      <a:pt x="473" y="316"/>
                    </a:lnTo>
                    <a:lnTo>
                      <a:pt x="454" y="317"/>
                    </a:lnTo>
                    <a:lnTo>
                      <a:pt x="434" y="317"/>
                    </a:lnTo>
                    <a:lnTo>
                      <a:pt x="415" y="317"/>
                    </a:lnTo>
                    <a:lnTo>
                      <a:pt x="395" y="317"/>
                    </a:lnTo>
                    <a:lnTo>
                      <a:pt x="240" y="317"/>
                    </a:lnTo>
                    <a:lnTo>
                      <a:pt x="240" y="505"/>
                    </a:lnTo>
                    <a:close/>
                    <a:moveTo>
                      <a:pt x="374" y="226"/>
                    </a:moveTo>
                    <a:lnTo>
                      <a:pt x="384" y="226"/>
                    </a:lnTo>
                    <a:lnTo>
                      <a:pt x="396" y="226"/>
                    </a:lnTo>
                    <a:lnTo>
                      <a:pt x="406" y="226"/>
                    </a:lnTo>
                    <a:lnTo>
                      <a:pt x="416" y="226"/>
                    </a:lnTo>
                    <a:lnTo>
                      <a:pt x="425" y="225"/>
                    </a:lnTo>
                    <a:lnTo>
                      <a:pt x="435" y="224"/>
                    </a:lnTo>
                    <a:lnTo>
                      <a:pt x="444" y="224"/>
                    </a:lnTo>
                    <a:lnTo>
                      <a:pt x="454" y="223"/>
                    </a:lnTo>
                    <a:lnTo>
                      <a:pt x="462" y="222"/>
                    </a:lnTo>
                    <a:lnTo>
                      <a:pt x="471" y="221"/>
                    </a:lnTo>
                    <a:lnTo>
                      <a:pt x="480" y="219"/>
                    </a:lnTo>
                    <a:lnTo>
                      <a:pt x="488" y="216"/>
                    </a:lnTo>
                    <a:lnTo>
                      <a:pt x="496" y="213"/>
                    </a:lnTo>
                    <a:lnTo>
                      <a:pt x="506" y="210"/>
                    </a:lnTo>
                    <a:lnTo>
                      <a:pt x="513" y="207"/>
                    </a:lnTo>
                    <a:lnTo>
                      <a:pt x="521" y="203"/>
                    </a:lnTo>
                    <a:lnTo>
                      <a:pt x="525" y="201"/>
                    </a:lnTo>
                    <a:lnTo>
                      <a:pt x="529" y="198"/>
                    </a:lnTo>
                    <a:lnTo>
                      <a:pt x="532" y="196"/>
                    </a:lnTo>
                    <a:lnTo>
                      <a:pt x="536" y="193"/>
                    </a:lnTo>
                    <a:lnTo>
                      <a:pt x="538" y="191"/>
                    </a:lnTo>
                    <a:lnTo>
                      <a:pt x="541" y="188"/>
                    </a:lnTo>
                    <a:lnTo>
                      <a:pt x="544" y="185"/>
                    </a:lnTo>
                    <a:lnTo>
                      <a:pt x="546" y="182"/>
                    </a:lnTo>
                    <a:lnTo>
                      <a:pt x="548" y="179"/>
                    </a:lnTo>
                    <a:lnTo>
                      <a:pt x="549" y="176"/>
                    </a:lnTo>
                    <a:lnTo>
                      <a:pt x="550" y="174"/>
                    </a:lnTo>
                    <a:lnTo>
                      <a:pt x="553" y="171"/>
                    </a:lnTo>
                    <a:lnTo>
                      <a:pt x="554" y="168"/>
                    </a:lnTo>
                    <a:lnTo>
                      <a:pt x="554" y="165"/>
                    </a:lnTo>
                    <a:lnTo>
                      <a:pt x="555" y="162"/>
                    </a:lnTo>
                    <a:lnTo>
                      <a:pt x="555" y="158"/>
                    </a:lnTo>
                    <a:lnTo>
                      <a:pt x="555" y="154"/>
                    </a:lnTo>
                    <a:lnTo>
                      <a:pt x="554" y="150"/>
                    </a:lnTo>
                    <a:lnTo>
                      <a:pt x="553" y="147"/>
                    </a:lnTo>
                    <a:lnTo>
                      <a:pt x="550" y="143"/>
                    </a:lnTo>
                    <a:lnTo>
                      <a:pt x="549" y="140"/>
                    </a:lnTo>
                    <a:lnTo>
                      <a:pt x="547" y="136"/>
                    </a:lnTo>
                    <a:lnTo>
                      <a:pt x="544" y="132"/>
                    </a:lnTo>
                    <a:lnTo>
                      <a:pt x="542" y="129"/>
                    </a:lnTo>
                    <a:lnTo>
                      <a:pt x="538" y="126"/>
                    </a:lnTo>
                    <a:lnTo>
                      <a:pt x="535" y="123"/>
                    </a:lnTo>
                    <a:lnTo>
                      <a:pt x="531" y="119"/>
                    </a:lnTo>
                    <a:lnTo>
                      <a:pt x="526" y="117"/>
                    </a:lnTo>
                    <a:lnTo>
                      <a:pt x="521" y="114"/>
                    </a:lnTo>
                    <a:lnTo>
                      <a:pt x="516" y="111"/>
                    </a:lnTo>
                    <a:lnTo>
                      <a:pt x="511" y="108"/>
                    </a:lnTo>
                    <a:lnTo>
                      <a:pt x="505" y="105"/>
                    </a:lnTo>
                    <a:lnTo>
                      <a:pt x="497" y="103"/>
                    </a:lnTo>
                    <a:lnTo>
                      <a:pt x="490" y="100"/>
                    </a:lnTo>
                    <a:lnTo>
                      <a:pt x="482" y="99"/>
                    </a:lnTo>
                    <a:lnTo>
                      <a:pt x="475" y="97"/>
                    </a:lnTo>
                    <a:lnTo>
                      <a:pt x="467" y="96"/>
                    </a:lnTo>
                    <a:lnTo>
                      <a:pt x="459" y="95"/>
                    </a:lnTo>
                    <a:lnTo>
                      <a:pt x="450" y="94"/>
                    </a:lnTo>
                    <a:lnTo>
                      <a:pt x="441" y="93"/>
                    </a:lnTo>
                    <a:lnTo>
                      <a:pt x="433" y="92"/>
                    </a:lnTo>
                    <a:lnTo>
                      <a:pt x="425" y="92"/>
                    </a:lnTo>
                    <a:lnTo>
                      <a:pt x="416" y="92"/>
                    </a:lnTo>
                    <a:lnTo>
                      <a:pt x="407" y="91"/>
                    </a:lnTo>
                    <a:lnTo>
                      <a:pt x="399" y="91"/>
                    </a:lnTo>
                    <a:lnTo>
                      <a:pt x="389" y="91"/>
                    </a:lnTo>
                    <a:lnTo>
                      <a:pt x="381" y="91"/>
                    </a:lnTo>
                    <a:lnTo>
                      <a:pt x="373" y="91"/>
                    </a:lnTo>
                    <a:lnTo>
                      <a:pt x="240" y="91"/>
                    </a:lnTo>
                    <a:lnTo>
                      <a:pt x="240" y="226"/>
                    </a:lnTo>
                    <a:lnTo>
                      <a:pt x="374" y="226"/>
                    </a:lnTo>
                    <a:close/>
                  </a:path>
                </a:pathLst>
              </a:custGeom>
              <a:solidFill>
                <a:srgbClr val="FFFFFF"/>
              </a:solidFill>
              <a:ln w="9525">
                <a:noFill/>
                <a:round/>
                <a:headEnd/>
                <a:tailEnd/>
              </a:ln>
            </p:spPr>
            <p:txBody>
              <a:bodyPr wrap="none"/>
              <a:lstStyle/>
              <a:p>
                <a:endParaRPr lang="ru-RU"/>
              </a:p>
            </p:txBody>
          </p:sp>
          <p:sp>
            <p:nvSpPr>
              <p:cNvPr id="8226" name="Freeform 1445"/>
              <p:cNvSpPr>
                <a:spLocks noChangeAspect="1"/>
              </p:cNvSpPr>
              <p:nvPr/>
            </p:nvSpPr>
            <p:spPr bwMode="auto">
              <a:xfrm>
                <a:off x="2816" y="348"/>
                <a:ext cx="420" cy="261"/>
              </a:xfrm>
              <a:custGeom>
                <a:avLst/>
                <a:gdLst>
                  <a:gd name="T0" fmla="*/ 1 w 840"/>
                  <a:gd name="T1" fmla="*/ 1 h 520"/>
                  <a:gd name="T2" fmla="*/ 1 w 840"/>
                  <a:gd name="T3" fmla="*/ 1 h 520"/>
                  <a:gd name="T4" fmla="*/ 1 w 840"/>
                  <a:gd name="T5" fmla="*/ 1 h 520"/>
                  <a:gd name="T6" fmla="*/ 1 w 840"/>
                  <a:gd name="T7" fmla="*/ 1 h 520"/>
                  <a:gd name="T8" fmla="*/ 1 w 840"/>
                  <a:gd name="T9" fmla="*/ 1 h 520"/>
                  <a:gd name="T10" fmla="*/ 1 w 840"/>
                  <a:gd name="T11" fmla="*/ 1 h 520"/>
                  <a:gd name="T12" fmla="*/ 1 w 840"/>
                  <a:gd name="T13" fmla="*/ 1 h 520"/>
                  <a:gd name="T14" fmla="*/ 1 w 840"/>
                  <a:gd name="T15" fmla="*/ 1 h 520"/>
                  <a:gd name="T16" fmla="*/ 1 w 840"/>
                  <a:gd name="T17" fmla="*/ 1 h 520"/>
                  <a:gd name="T18" fmla="*/ 1 w 840"/>
                  <a:gd name="T19" fmla="*/ 1 h 520"/>
                  <a:gd name="T20" fmla="*/ 1 w 840"/>
                  <a:gd name="T21" fmla="*/ 1 h 520"/>
                  <a:gd name="T22" fmla="*/ 1 w 840"/>
                  <a:gd name="T23" fmla="*/ 1 h 520"/>
                  <a:gd name="T24" fmla="*/ 1 w 840"/>
                  <a:gd name="T25" fmla="*/ 1 h 520"/>
                  <a:gd name="T26" fmla="*/ 1 w 840"/>
                  <a:gd name="T27" fmla="*/ 1 h 520"/>
                  <a:gd name="T28" fmla="*/ 1 w 840"/>
                  <a:gd name="T29" fmla="*/ 1 h 520"/>
                  <a:gd name="T30" fmla="*/ 1 w 840"/>
                  <a:gd name="T31" fmla="*/ 1 h 520"/>
                  <a:gd name="T32" fmla="*/ 1 w 840"/>
                  <a:gd name="T33" fmla="*/ 1 h 520"/>
                  <a:gd name="T34" fmla="*/ 1 w 840"/>
                  <a:gd name="T35" fmla="*/ 1 h 520"/>
                  <a:gd name="T36" fmla="*/ 1 w 840"/>
                  <a:gd name="T37" fmla="*/ 1 h 520"/>
                  <a:gd name="T38" fmla="*/ 1 w 840"/>
                  <a:gd name="T39" fmla="*/ 1 h 520"/>
                  <a:gd name="T40" fmla="*/ 1 w 840"/>
                  <a:gd name="T41" fmla="*/ 1 h 520"/>
                  <a:gd name="T42" fmla="*/ 1 w 840"/>
                  <a:gd name="T43" fmla="*/ 1 h 520"/>
                  <a:gd name="T44" fmla="*/ 1 w 840"/>
                  <a:gd name="T45" fmla="*/ 1 h 520"/>
                  <a:gd name="T46" fmla="*/ 1 w 840"/>
                  <a:gd name="T47" fmla="*/ 1 h 520"/>
                  <a:gd name="T48" fmla="*/ 1 w 840"/>
                  <a:gd name="T49" fmla="*/ 1 h 520"/>
                  <a:gd name="T50" fmla="*/ 1 w 840"/>
                  <a:gd name="T51" fmla="*/ 1 h 520"/>
                  <a:gd name="T52" fmla="*/ 1 w 840"/>
                  <a:gd name="T53" fmla="*/ 1 h 520"/>
                  <a:gd name="T54" fmla="*/ 1 w 840"/>
                  <a:gd name="T55" fmla="*/ 1 h 520"/>
                  <a:gd name="T56" fmla="*/ 1 w 840"/>
                  <a:gd name="T57" fmla="*/ 1 h 520"/>
                  <a:gd name="T58" fmla="*/ 1 w 840"/>
                  <a:gd name="T59" fmla="*/ 1 h 520"/>
                  <a:gd name="T60" fmla="*/ 1 w 840"/>
                  <a:gd name="T61" fmla="*/ 1 h 520"/>
                  <a:gd name="T62" fmla="*/ 1 w 840"/>
                  <a:gd name="T63" fmla="*/ 1 h 520"/>
                  <a:gd name="T64" fmla="*/ 1 w 840"/>
                  <a:gd name="T65" fmla="*/ 1 h 520"/>
                  <a:gd name="T66" fmla="*/ 1 w 840"/>
                  <a:gd name="T67" fmla="*/ 1 h 520"/>
                  <a:gd name="T68" fmla="*/ 1 w 840"/>
                  <a:gd name="T69" fmla="*/ 1 h 520"/>
                  <a:gd name="T70" fmla="*/ 1 w 840"/>
                  <a:gd name="T71" fmla="*/ 1 h 520"/>
                  <a:gd name="T72" fmla="*/ 1 w 840"/>
                  <a:gd name="T73" fmla="*/ 1 h 520"/>
                  <a:gd name="T74" fmla="*/ 1 w 840"/>
                  <a:gd name="T75" fmla="*/ 1 h 520"/>
                  <a:gd name="T76" fmla="*/ 1 w 840"/>
                  <a:gd name="T77" fmla="*/ 1 h 520"/>
                  <a:gd name="T78" fmla="*/ 1 w 840"/>
                  <a:gd name="T79" fmla="*/ 1 h 520"/>
                  <a:gd name="T80" fmla="*/ 1 w 840"/>
                  <a:gd name="T81" fmla="*/ 1 h 520"/>
                  <a:gd name="T82" fmla="*/ 1 w 840"/>
                  <a:gd name="T83" fmla="*/ 1 h 520"/>
                  <a:gd name="T84" fmla="*/ 1 w 840"/>
                  <a:gd name="T85" fmla="*/ 1 h 520"/>
                  <a:gd name="T86" fmla="*/ 1 w 840"/>
                  <a:gd name="T87" fmla="*/ 1 h 520"/>
                  <a:gd name="T88" fmla="*/ 1 w 840"/>
                  <a:gd name="T89" fmla="*/ 1 h 520"/>
                  <a:gd name="T90" fmla="*/ 1 w 840"/>
                  <a:gd name="T91" fmla="*/ 1 h 520"/>
                  <a:gd name="T92" fmla="*/ 1 w 840"/>
                  <a:gd name="T93" fmla="*/ 1 h 520"/>
                  <a:gd name="T94" fmla="*/ 1 w 840"/>
                  <a:gd name="T95" fmla="*/ 1 h 520"/>
                  <a:gd name="T96" fmla="*/ 1 w 840"/>
                  <a:gd name="T97" fmla="*/ 1 h 520"/>
                  <a:gd name="T98" fmla="*/ 1 w 840"/>
                  <a:gd name="T99" fmla="*/ 1 h 520"/>
                  <a:gd name="T100" fmla="*/ 1 w 840"/>
                  <a:gd name="T101" fmla="*/ 1 h 520"/>
                  <a:gd name="T102" fmla="*/ 1 w 840"/>
                  <a:gd name="T103" fmla="*/ 1 h 520"/>
                  <a:gd name="T104" fmla="*/ 1 w 840"/>
                  <a:gd name="T105" fmla="*/ 1 h 520"/>
                  <a:gd name="T106" fmla="*/ 1 w 840"/>
                  <a:gd name="T107" fmla="*/ 1 h 520"/>
                  <a:gd name="T108" fmla="*/ 1 w 840"/>
                  <a:gd name="T109" fmla="*/ 1 h 520"/>
                  <a:gd name="T110" fmla="*/ 1 w 840"/>
                  <a:gd name="T111" fmla="*/ 0 h 520"/>
                  <a:gd name="T112" fmla="*/ 1 w 840"/>
                  <a:gd name="T113" fmla="*/ 1 h 520"/>
                  <a:gd name="T114" fmla="*/ 1 w 840"/>
                  <a:gd name="T115" fmla="*/ 1 h 520"/>
                  <a:gd name="T116" fmla="*/ 1 w 840"/>
                  <a:gd name="T117" fmla="*/ 1 h 520"/>
                  <a:gd name="T118" fmla="*/ 1 w 840"/>
                  <a:gd name="T119" fmla="*/ 1 h 5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40"/>
                  <a:gd name="T181" fmla="*/ 0 h 520"/>
                  <a:gd name="T182" fmla="*/ 840 w 840"/>
                  <a:gd name="T183" fmla="*/ 520 h 52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40" h="520">
                    <a:moveTo>
                      <a:pt x="608" y="151"/>
                    </a:moveTo>
                    <a:lnTo>
                      <a:pt x="602" y="144"/>
                    </a:lnTo>
                    <a:lnTo>
                      <a:pt x="596" y="137"/>
                    </a:lnTo>
                    <a:lnTo>
                      <a:pt x="589" y="130"/>
                    </a:lnTo>
                    <a:lnTo>
                      <a:pt x="581" y="125"/>
                    </a:lnTo>
                    <a:lnTo>
                      <a:pt x="572" y="119"/>
                    </a:lnTo>
                    <a:lnTo>
                      <a:pt x="563" y="113"/>
                    </a:lnTo>
                    <a:lnTo>
                      <a:pt x="553" y="109"/>
                    </a:lnTo>
                    <a:lnTo>
                      <a:pt x="543" y="106"/>
                    </a:lnTo>
                    <a:lnTo>
                      <a:pt x="532" y="102"/>
                    </a:lnTo>
                    <a:lnTo>
                      <a:pt x="519" y="99"/>
                    </a:lnTo>
                    <a:lnTo>
                      <a:pt x="507" y="97"/>
                    </a:lnTo>
                    <a:lnTo>
                      <a:pt x="494" y="95"/>
                    </a:lnTo>
                    <a:lnTo>
                      <a:pt x="479" y="94"/>
                    </a:lnTo>
                    <a:lnTo>
                      <a:pt x="464" y="93"/>
                    </a:lnTo>
                    <a:lnTo>
                      <a:pt x="448" y="92"/>
                    </a:lnTo>
                    <a:lnTo>
                      <a:pt x="432" y="92"/>
                    </a:lnTo>
                    <a:lnTo>
                      <a:pt x="419" y="92"/>
                    </a:lnTo>
                    <a:lnTo>
                      <a:pt x="406" y="92"/>
                    </a:lnTo>
                    <a:lnTo>
                      <a:pt x="394" y="93"/>
                    </a:lnTo>
                    <a:lnTo>
                      <a:pt x="382" y="94"/>
                    </a:lnTo>
                    <a:lnTo>
                      <a:pt x="370" y="95"/>
                    </a:lnTo>
                    <a:lnTo>
                      <a:pt x="358" y="97"/>
                    </a:lnTo>
                    <a:lnTo>
                      <a:pt x="346" y="98"/>
                    </a:lnTo>
                    <a:lnTo>
                      <a:pt x="336" y="101"/>
                    </a:lnTo>
                    <a:lnTo>
                      <a:pt x="326" y="103"/>
                    </a:lnTo>
                    <a:lnTo>
                      <a:pt x="318" y="106"/>
                    </a:lnTo>
                    <a:lnTo>
                      <a:pt x="309" y="110"/>
                    </a:lnTo>
                    <a:lnTo>
                      <a:pt x="302" y="116"/>
                    </a:lnTo>
                    <a:lnTo>
                      <a:pt x="297" y="121"/>
                    </a:lnTo>
                    <a:lnTo>
                      <a:pt x="293" y="126"/>
                    </a:lnTo>
                    <a:lnTo>
                      <a:pt x="290" y="132"/>
                    </a:lnTo>
                    <a:lnTo>
                      <a:pt x="289" y="139"/>
                    </a:lnTo>
                    <a:lnTo>
                      <a:pt x="290" y="145"/>
                    </a:lnTo>
                    <a:lnTo>
                      <a:pt x="293" y="152"/>
                    </a:lnTo>
                    <a:lnTo>
                      <a:pt x="298" y="157"/>
                    </a:lnTo>
                    <a:lnTo>
                      <a:pt x="303" y="161"/>
                    </a:lnTo>
                    <a:lnTo>
                      <a:pt x="312" y="166"/>
                    </a:lnTo>
                    <a:lnTo>
                      <a:pt x="321" y="170"/>
                    </a:lnTo>
                    <a:lnTo>
                      <a:pt x="331" y="174"/>
                    </a:lnTo>
                    <a:lnTo>
                      <a:pt x="341" y="177"/>
                    </a:lnTo>
                    <a:lnTo>
                      <a:pt x="352" y="179"/>
                    </a:lnTo>
                    <a:lnTo>
                      <a:pt x="365" y="182"/>
                    </a:lnTo>
                    <a:lnTo>
                      <a:pt x="377" y="183"/>
                    </a:lnTo>
                    <a:lnTo>
                      <a:pt x="389" y="185"/>
                    </a:lnTo>
                    <a:lnTo>
                      <a:pt x="402" y="186"/>
                    </a:lnTo>
                    <a:lnTo>
                      <a:pt x="414" y="188"/>
                    </a:lnTo>
                    <a:lnTo>
                      <a:pt x="426" y="189"/>
                    </a:lnTo>
                    <a:lnTo>
                      <a:pt x="437" y="190"/>
                    </a:lnTo>
                    <a:lnTo>
                      <a:pt x="453" y="192"/>
                    </a:lnTo>
                    <a:lnTo>
                      <a:pt x="469" y="193"/>
                    </a:lnTo>
                    <a:lnTo>
                      <a:pt x="488" y="195"/>
                    </a:lnTo>
                    <a:lnTo>
                      <a:pt x="504" y="197"/>
                    </a:lnTo>
                    <a:lnTo>
                      <a:pt x="522" y="199"/>
                    </a:lnTo>
                    <a:lnTo>
                      <a:pt x="540" y="201"/>
                    </a:lnTo>
                    <a:lnTo>
                      <a:pt x="558" y="203"/>
                    </a:lnTo>
                    <a:lnTo>
                      <a:pt x="575" y="206"/>
                    </a:lnTo>
                    <a:lnTo>
                      <a:pt x="594" y="208"/>
                    </a:lnTo>
                    <a:lnTo>
                      <a:pt x="611" y="211"/>
                    </a:lnTo>
                    <a:lnTo>
                      <a:pt x="628" y="214"/>
                    </a:lnTo>
                    <a:lnTo>
                      <a:pt x="645" y="217"/>
                    </a:lnTo>
                    <a:lnTo>
                      <a:pt x="661" y="220"/>
                    </a:lnTo>
                    <a:lnTo>
                      <a:pt x="677" y="225"/>
                    </a:lnTo>
                    <a:lnTo>
                      <a:pt x="692" y="229"/>
                    </a:lnTo>
                    <a:lnTo>
                      <a:pt x="706" y="233"/>
                    </a:lnTo>
                    <a:lnTo>
                      <a:pt x="721" y="238"/>
                    </a:lnTo>
                    <a:lnTo>
                      <a:pt x="735" y="243"/>
                    </a:lnTo>
                    <a:lnTo>
                      <a:pt x="750" y="249"/>
                    </a:lnTo>
                    <a:lnTo>
                      <a:pt x="762" y="256"/>
                    </a:lnTo>
                    <a:lnTo>
                      <a:pt x="774" y="262"/>
                    </a:lnTo>
                    <a:lnTo>
                      <a:pt x="785" y="269"/>
                    </a:lnTo>
                    <a:lnTo>
                      <a:pt x="796" y="276"/>
                    </a:lnTo>
                    <a:lnTo>
                      <a:pt x="805" y="284"/>
                    </a:lnTo>
                    <a:lnTo>
                      <a:pt x="813" y="292"/>
                    </a:lnTo>
                    <a:lnTo>
                      <a:pt x="820" y="299"/>
                    </a:lnTo>
                    <a:lnTo>
                      <a:pt x="826" y="308"/>
                    </a:lnTo>
                    <a:lnTo>
                      <a:pt x="831" y="316"/>
                    </a:lnTo>
                    <a:lnTo>
                      <a:pt x="835" y="324"/>
                    </a:lnTo>
                    <a:lnTo>
                      <a:pt x="837" y="334"/>
                    </a:lnTo>
                    <a:lnTo>
                      <a:pt x="839" y="343"/>
                    </a:lnTo>
                    <a:lnTo>
                      <a:pt x="840" y="352"/>
                    </a:lnTo>
                    <a:lnTo>
                      <a:pt x="839" y="361"/>
                    </a:lnTo>
                    <a:lnTo>
                      <a:pt x="838" y="370"/>
                    </a:lnTo>
                    <a:lnTo>
                      <a:pt x="835" y="379"/>
                    </a:lnTo>
                    <a:lnTo>
                      <a:pt x="831" y="389"/>
                    </a:lnTo>
                    <a:lnTo>
                      <a:pt x="827" y="397"/>
                    </a:lnTo>
                    <a:lnTo>
                      <a:pt x="821" y="406"/>
                    </a:lnTo>
                    <a:lnTo>
                      <a:pt x="814" y="414"/>
                    </a:lnTo>
                    <a:lnTo>
                      <a:pt x="807" y="422"/>
                    </a:lnTo>
                    <a:lnTo>
                      <a:pt x="798" y="430"/>
                    </a:lnTo>
                    <a:lnTo>
                      <a:pt x="788" y="438"/>
                    </a:lnTo>
                    <a:lnTo>
                      <a:pt x="778" y="446"/>
                    </a:lnTo>
                    <a:lnTo>
                      <a:pt x="767" y="453"/>
                    </a:lnTo>
                    <a:lnTo>
                      <a:pt x="755" y="460"/>
                    </a:lnTo>
                    <a:lnTo>
                      <a:pt x="742" y="467"/>
                    </a:lnTo>
                    <a:lnTo>
                      <a:pt x="727" y="473"/>
                    </a:lnTo>
                    <a:lnTo>
                      <a:pt x="713" y="478"/>
                    </a:lnTo>
                    <a:lnTo>
                      <a:pt x="698" y="484"/>
                    </a:lnTo>
                    <a:lnTo>
                      <a:pt x="680" y="489"/>
                    </a:lnTo>
                    <a:lnTo>
                      <a:pt x="664" y="494"/>
                    </a:lnTo>
                    <a:lnTo>
                      <a:pt x="647" y="499"/>
                    </a:lnTo>
                    <a:lnTo>
                      <a:pt x="628" y="503"/>
                    </a:lnTo>
                    <a:lnTo>
                      <a:pt x="610" y="506"/>
                    </a:lnTo>
                    <a:lnTo>
                      <a:pt x="591" y="509"/>
                    </a:lnTo>
                    <a:lnTo>
                      <a:pt x="571" y="512"/>
                    </a:lnTo>
                    <a:lnTo>
                      <a:pt x="552" y="514"/>
                    </a:lnTo>
                    <a:lnTo>
                      <a:pt x="533" y="515"/>
                    </a:lnTo>
                    <a:lnTo>
                      <a:pt x="513" y="517"/>
                    </a:lnTo>
                    <a:lnTo>
                      <a:pt x="494" y="518"/>
                    </a:lnTo>
                    <a:lnTo>
                      <a:pt x="474" y="519"/>
                    </a:lnTo>
                    <a:lnTo>
                      <a:pt x="454" y="519"/>
                    </a:lnTo>
                    <a:lnTo>
                      <a:pt x="435" y="520"/>
                    </a:lnTo>
                    <a:lnTo>
                      <a:pt x="414" y="520"/>
                    </a:lnTo>
                    <a:lnTo>
                      <a:pt x="379" y="519"/>
                    </a:lnTo>
                    <a:lnTo>
                      <a:pt x="343" y="518"/>
                    </a:lnTo>
                    <a:lnTo>
                      <a:pt x="308" y="515"/>
                    </a:lnTo>
                    <a:lnTo>
                      <a:pt x="275" y="512"/>
                    </a:lnTo>
                    <a:lnTo>
                      <a:pt x="242" y="508"/>
                    </a:lnTo>
                    <a:lnTo>
                      <a:pt x="211" y="502"/>
                    </a:lnTo>
                    <a:lnTo>
                      <a:pt x="181" y="494"/>
                    </a:lnTo>
                    <a:lnTo>
                      <a:pt x="153" y="487"/>
                    </a:lnTo>
                    <a:lnTo>
                      <a:pt x="125" y="478"/>
                    </a:lnTo>
                    <a:lnTo>
                      <a:pt x="101" y="468"/>
                    </a:lnTo>
                    <a:lnTo>
                      <a:pt x="77" y="456"/>
                    </a:lnTo>
                    <a:lnTo>
                      <a:pt x="57" y="444"/>
                    </a:lnTo>
                    <a:lnTo>
                      <a:pt x="38" y="429"/>
                    </a:lnTo>
                    <a:lnTo>
                      <a:pt x="23" y="414"/>
                    </a:lnTo>
                    <a:lnTo>
                      <a:pt x="10" y="398"/>
                    </a:lnTo>
                    <a:lnTo>
                      <a:pt x="0" y="380"/>
                    </a:lnTo>
                    <a:lnTo>
                      <a:pt x="222" y="355"/>
                    </a:lnTo>
                    <a:lnTo>
                      <a:pt x="228" y="364"/>
                    </a:lnTo>
                    <a:lnTo>
                      <a:pt x="235" y="373"/>
                    </a:lnTo>
                    <a:lnTo>
                      <a:pt x="243" y="381"/>
                    </a:lnTo>
                    <a:lnTo>
                      <a:pt x="252" y="389"/>
                    </a:lnTo>
                    <a:lnTo>
                      <a:pt x="263" y="395"/>
                    </a:lnTo>
                    <a:lnTo>
                      <a:pt x="275" y="401"/>
                    </a:lnTo>
                    <a:lnTo>
                      <a:pt x="287" y="406"/>
                    </a:lnTo>
                    <a:lnTo>
                      <a:pt x="299" y="411"/>
                    </a:lnTo>
                    <a:lnTo>
                      <a:pt x="314" y="414"/>
                    </a:lnTo>
                    <a:lnTo>
                      <a:pt x="329" y="417"/>
                    </a:lnTo>
                    <a:lnTo>
                      <a:pt x="345" y="420"/>
                    </a:lnTo>
                    <a:lnTo>
                      <a:pt x="361" y="422"/>
                    </a:lnTo>
                    <a:lnTo>
                      <a:pt x="379" y="424"/>
                    </a:lnTo>
                    <a:lnTo>
                      <a:pt x="397" y="425"/>
                    </a:lnTo>
                    <a:lnTo>
                      <a:pt x="416" y="426"/>
                    </a:lnTo>
                    <a:lnTo>
                      <a:pt x="436" y="426"/>
                    </a:lnTo>
                    <a:lnTo>
                      <a:pt x="449" y="426"/>
                    </a:lnTo>
                    <a:lnTo>
                      <a:pt x="462" y="425"/>
                    </a:lnTo>
                    <a:lnTo>
                      <a:pt x="477" y="425"/>
                    </a:lnTo>
                    <a:lnTo>
                      <a:pt x="490" y="423"/>
                    </a:lnTo>
                    <a:lnTo>
                      <a:pt x="504" y="422"/>
                    </a:lnTo>
                    <a:lnTo>
                      <a:pt x="516" y="420"/>
                    </a:lnTo>
                    <a:lnTo>
                      <a:pt x="530" y="417"/>
                    </a:lnTo>
                    <a:lnTo>
                      <a:pt x="542" y="415"/>
                    </a:lnTo>
                    <a:lnTo>
                      <a:pt x="553" y="411"/>
                    </a:lnTo>
                    <a:lnTo>
                      <a:pt x="563" y="407"/>
                    </a:lnTo>
                    <a:lnTo>
                      <a:pt x="572" y="403"/>
                    </a:lnTo>
                    <a:lnTo>
                      <a:pt x="581" y="398"/>
                    </a:lnTo>
                    <a:lnTo>
                      <a:pt x="588" y="393"/>
                    </a:lnTo>
                    <a:lnTo>
                      <a:pt x="592" y="387"/>
                    </a:lnTo>
                    <a:lnTo>
                      <a:pt x="595" y="379"/>
                    </a:lnTo>
                    <a:lnTo>
                      <a:pt x="596" y="372"/>
                    </a:lnTo>
                    <a:lnTo>
                      <a:pt x="595" y="364"/>
                    </a:lnTo>
                    <a:lnTo>
                      <a:pt x="591" y="358"/>
                    </a:lnTo>
                    <a:lnTo>
                      <a:pt x="585" y="352"/>
                    </a:lnTo>
                    <a:lnTo>
                      <a:pt x="576" y="346"/>
                    </a:lnTo>
                    <a:lnTo>
                      <a:pt x="567" y="342"/>
                    </a:lnTo>
                    <a:lnTo>
                      <a:pt x="556" y="338"/>
                    </a:lnTo>
                    <a:lnTo>
                      <a:pt x="543" y="334"/>
                    </a:lnTo>
                    <a:lnTo>
                      <a:pt x="530" y="330"/>
                    </a:lnTo>
                    <a:lnTo>
                      <a:pt x="515" y="327"/>
                    </a:lnTo>
                    <a:lnTo>
                      <a:pt x="501" y="324"/>
                    </a:lnTo>
                    <a:lnTo>
                      <a:pt x="486" y="322"/>
                    </a:lnTo>
                    <a:lnTo>
                      <a:pt x="472" y="320"/>
                    </a:lnTo>
                    <a:lnTo>
                      <a:pt x="456" y="319"/>
                    </a:lnTo>
                    <a:lnTo>
                      <a:pt x="442" y="317"/>
                    </a:lnTo>
                    <a:lnTo>
                      <a:pt x="429" y="316"/>
                    </a:lnTo>
                    <a:lnTo>
                      <a:pt x="416" y="315"/>
                    </a:lnTo>
                    <a:lnTo>
                      <a:pt x="382" y="311"/>
                    </a:lnTo>
                    <a:lnTo>
                      <a:pt x="348" y="308"/>
                    </a:lnTo>
                    <a:lnTo>
                      <a:pt x="315" y="303"/>
                    </a:lnTo>
                    <a:lnTo>
                      <a:pt x="282" y="299"/>
                    </a:lnTo>
                    <a:lnTo>
                      <a:pt x="251" y="293"/>
                    </a:lnTo>
                    <a:lnTo>
                      <a:pt x="221" y="287"/>
                    </a:lnTo>
                    <a:lnTo>
                      <a:pt x="193" y="280"/>
                    </a:lnTo>
                    <a:lnTo>
                      <a:pt x="167" y="271"/>
                    </a:lnTo>
                    <a:lnTo>
                      <a:pt x="142" y="263"/>
                    </a:lnTo>
                    <a:lnTo>
                      <a:pt x="120" y="252"/>
                    </a:lnTo>
                    <a:lnTo>
                      <a:pt x="101" y="241"/>
                    </a:lnTo>
                    <a:lnTo>
                      <a:pt x="84" y="229"/>
                    </a:lnTo>
                    <a:lnTo>
                      <a:pt x="71" y="213"/>
                    </a:lnTo>
                    <a:lnTo>
                      <a:pt x="62" y="197"/>
                    </a:lnTo>
                    <a:lnTo>
                      <a:pt x="56" y="180"/>
                    </a:lnTo>
                    <a:lnTo>
                      <a:pt x="54" y="160"/>
                    </a:lnTo>
                    <a:lnTo>
                      <a:pt x="54" y="151"/>
                    </a:lnTo>
                    <a:lnTo>
                      <a:pt x="56" y="142"/>
                    </a:lnTo>
                    <a:lnTo>
                      <a:pt x="58" y="134"/>
                    </a:lnTo>
                    <a:lnTo>
                      <a:pt x="60" y="126"/>
                    </a:lnTo>
                    <a:lnTo>
                      <a:pt x="65" y="118"/>
                    </a:lnTo>
                    <a:lnTo>
                      <a:pt x="69" y="109"/>
                    </a:lnTo>
                    <a:lnTo>
                      <a:pt x="75" y="101"/>
                    </a:lnTo>
                    <a:lnTo>
                      <a:pt x="81" y="94"/>
                    </a:lnTo>
                    <a:lnTo>
                      <a:pt x="89" y="87"/>
                    </a:lnTo>
                    <a:lnTo>
                      <a:pt x="97" y="80"/>
                    </a:lnTo>
                    <a:lnTo>
                      <a:pt x="106" y="73"/>
                    </a:lnTo>
                    <a:lnTo>
                      <a:pt x="116" y="66"/>
                    </a:lnTo>
                    <a:lnTo>
                      <a:pt x="127" y="60"/>
                    </a:lnTo>
                    <a:lnTo>
                      <a:pt x="138" y="53"/>
                    </a:lnTo>
                    <a:lnTo>
                      <a:pt x="152" y="47"/>
                    </a:lnTo>
                    <a:lnTo>
                      <a:pt x="165" y="41"/>
                    </a:lnTo>
                    <a:lnTo>
                      <a:pt x="179" y="36"/>
                    </a:lnTo>
                    <a:lnTo>
                      <a:pt x="193" y="31"/>
                    </a:lnTo>
                    <a:lnTo>
                      <a:pt x="208" y="26"/>
                    </a:lnTo>
                    <a:lnTo>
                      <a:pt x="223" y="22"/>
                    </a:lnTo>
                    <a:lnTo>
                      <a:pt x="238" y="18"/>
                    </a:lnTo>
                    <a:lnTo>
                      <a:pt x="254" y="15"/>
                    </a:lnTo>
                    <a:lnTo>
                      <a:pt x="270" y="12"/>
                    </a:lnTo>
                    <a:lnTo>
                      <a:pt x="286" y="9"/>
                    </a:lnTo>
                    <a:lnTo>
                      <a:pt x="302" y="7"/>
                    </a:lnTo>
                    <a:lnTo>
                      <a:pt x="319" y="4"/>
                    </a:lnTo>
                    <a:lnTo>
                      <a:pt x="336" y="3"/>
                    </a:lnTo>
                    <a:lnTo>
                      <a:pt x="352" y="2"/>
                    </a:lnTo>
                    <a:lnTo>
                      <a:pt x="370" y="1"/>
                    </a:lnTo>
                    <a:lnTo>
                      <a:pt x="387" y="0"/>
                    </a:lnTo>
                    <a:lnTo>
                      <a:pt x="404" y="0"/>
                    </a:lnTo>
                    <a:lnTo>
                      <a:pt x="423" y="0"/>
                    </a:lnTo>
                    <a:lnTo>
                      <a:pt x="455" y="0"/>
                    </a:lnTo>
                    <a:lnTo>
                      <a:pt x="488" y="1"/>
                    </a:lnTo>
                    <a:lnTo>
                      <a:pt x="519" y="3"/>
                    </a:lnTo>
                    <a:lnTo>
                      <a:pt x="550" y="7"/>
                    </a:lnTo>
                    <a:lnTo>
                      <a:pt x="580" y="10"/>
                    </a:lnTo>
                    <a:lnTo>
                      <a:pt x="608" y="15"/>
                    </a:lnTo>
                    <a:lnTo>
                      <a:pt x="635" y="20"/>
                    </a:lnTo>
                    <a:lnTo>
                      <a:pt x="661" y="27"/>
                    </a:lnTo>
                    <a:lnTo>
                      <a:pt x="686" y="34"/>
                    </a:lnTo>
                    <a:lnTo>
                      <a:pt x="709" y="42"/>
                    </a:lnTo>
                    <a:lnTo>
                      <a:pt x="730" y="52"/>
                    </a:lnTo>
                    <a:lnTo>
                      <a:pt x="750" y="64"/>
                    </a:lnTo>
                    <a:lnTo>
                      <a:pt x="768" y="75"/>
                    </a:lnTo>
                    <a:lnTo>
                      <a:pt x="784" y="88"/>
                    </a:lnTo>
                    <a:lnTo>
                      <a:pt x="800" y="102"/>
                    </a:lnTo>
                    <a:lnTo>
                      <a:pt x="813" y="119"/>
                    </a:lnTo>
                    <a:lnTo>
                      <a:pt x="608" y="151"/>
                    </a:lnTo>
                    <a:close/>
                  </a:path>
                </a:pathLst>
              </a:custGeom>
              <a:solidFill>
                <a:srgbClr val="FFFFFF"/>
              </a:solidFill>
              <a:ln w="9525">
                <a:noFill/>
                <a:round/>
                <a:headEnd/>
                <a:tailEnd/>
              </a:ln>
            </p:spPr>
            <p:txBody>
              <a:bodyPr wrap="none"/>
              <a:lstStyle/>
              <a:p>
                <a:endParaRPr lang="ru-RU"/>
              </a:p>
            </p:txBody>
          </p:sp>
          <p:sp>
            <p:nvSpPr>
              <p:cNvPr id="8227" name="Freeform 1446"/>
              <p:cNvSpPr>
                <a:spLocks noChangeAspect="1"/>
              </p:cNvSpPr>
              <p:nvPr/>
            </p:nvSpPr>
            <p:spPr bwMode="auto">
              <a:xfrm>
                <a:off x="2053" y="381"/>
                <a:ext cx="319" cy="225"/>
              </a:xfrm>
              <a:custGeom>
                <a:avLst/>
                <a:gdLst>
                  <a:gd name="T0" fmla="*/ 0 w 636"/>
                  <a:gd name="T1" fmla="*/ 0 h 445"/>
                  <a:gd name="T2" fmla="*/ 1 w 636"/>
                  <a:gd name="T3" fmla="*/ 0 h 445"/>
                  <a:gd name="T4" fmla="*/ 1 w 636"/>
                  <a:gd name="T5" fmla="*/ 0 h 445"/>
                  <a:gd name="T6" fmla="*/ 0 w 636"/>
                  <a:gd name="T7" fmla="*/ 0 h 445"/>
                  <a:gd name="T8" fmla="*/ 0 60000 65536"/>
                  <a:gd name="T9" fmla="*/ 0 60000 65536"/>
                  <a:gd name="T10" fmla="*/ 0 60000 65536"/>
                  <a:gd name="T11" fmla="*/ 0 60000 65536"/>
                  <a:gd name="T12" fmla="*/ 0 w 636"/>
                  <a:gd name="T13" fmla="*/ 0 h 445"/>
                  <a:gd name="T14" fmla="*/ 636 w 636"/>
                  <a:gd name="T15" fmla="*/ 445 h 445"/>
                </a:gdLst>
                <a:ahLst/>
                <a:cxnLst>
                  <a:cxn ang="T8">
                    <a:pos x="T0" y="T1"/>
                  </a:cxn>
                  <a:cxn ang="T9">
                    <a:pos x="T2" y="T3"/>
                  </a:cxn>
                  <a:cxn ang="T10">
                    <a:pos x="T4" y="T5"/>
                  </a:cxn>
                  <a:cxn ang="T11">
                    <a:pos x="T6" y="T7"/>
                  </a:cxn>
                </a:cxnLst>
                <a:rect l="T12" t="T13" r="T14" b="T15"/>
                <a:pathLst>
                  <a:path w="636" h="445">
                    <a:moveTo>
                      <a:pt x="0" y="445"/>
                    </a:moveTo>
                    <a:lnTo>
                      <a:pt x="636" y="445"/>
                    </a:lnTo>
                    <a:lnTo>
                      <a:pt x="319" y="0"/>
                    </a:lnTo>
                    <a:lnTo>
                      <a:pt x="0" y="445"/>
                    </a:lnTo>
                    <a:close/>
                  </a:path>
                </a:pathLst>
              </a:custGeom>
              <a:solidFill>
                <a:srgbClr val="FF0000"/>
              </a:solidFill>
              <a:ln w="9525">
                <a:noFill/>
                <a:round/>
                <a:headEnd/>
                <a:tailEnd/>
              </a:ln>
            </p:spPr>
            <p:txBody>
              <a:bodyPr wrap="none"/>
              <a:lstStyle/>
              <a:p>
                <a:endParaRPr lang="ru-RU"/>
              </a:p>
            </p:txBody>
          </p:sp>
          <p:sp>
            <p:nvSpPr>
              <p:cNvPr id="8228" name="Freeform 1447"/>
              <p:cNvSpPr>
                <a:spLocks noChangeAspect="1"/>
              </p:cNvSpPr>
              <p:nvPr/>
            </p:nvSpPr>
            <p:spPr bwMode="auto">
              <a:xfrm>
                <a:off x="655" y="255"/>
                <a:ext cx="576" cy="356"/>
              </a:xfrm>
              <a:custGeom>
                <a:avLst/>
                <a:gdLst>
                  <a:gd name="T0" fmla="*/ 1 w 1147"/>
                  <a:gd name="T1" fmla="*/ 1 h 709"/>
                  <a:gd name="T2" fmla="*/ 1 w 1147"/>
                  <a:gd name="T3" fmla="*/ 1 h 709"/>
                  <a:gd name="T4" fmla="*/ 1 w 1147"/>
                  <a:gd name="T5" fmla="*/ 1 h 709"/>
                  <a:gd name="T6" fmla="*/ 1 w 1147"/>
                  <a:gd name="T7" fmla="*/ 1 h 709"/>
                  <a:gd name="T8" fmla="*/ 1 w 1147"/>
                  <a:gd name="T9" fmla="*/ 1 h 709"/>
                  <a:gd name="T10" fmla="*/ 1 w 1147"/>
                  <a:gd name="T11" fmla="*/ 1 h 709"/>
                  <a:gd name="T12" fmla="*/ 1 w 1147"/>
                  <a:gd name="T13" fmla="*/ 1 h 709"/>
                  <a:gd name="T14" fmla="*/ 1 w 1147"/>
                  <a:gd name="T15" fmla="*/ 1 h 709"/>
                  <a:gd name="T16" fmla="*/ 1 w 1147"/>
                  <a:gd name="T17" fmla="*/ 1 h 709"/>
                  <a:gd name="T18" fmla="*/ 1 w 1147"/>
                  <a:gd name="T19" fmla="*/ 1 h 709"/>
                  <a:gd name="T20" fmla="*/ 1 w 1147"/>
                  <a:gd name="T21" fmla="*/ 1 h 709"/>
                  <a:gd name="T22" fmla="*/ 1 w 1147"/>
                  <a:gd name="T23" fmla="*/ 1 h 709"/>
                  <a:gd name="T24" fmla="*/ 1 w 1147"/>
                  <a:gd name="T25" fmla="*/ 1 h 709"/>
                  <a:gd name="T26" fmla="*/ 1 w 1147"/>
                  <a:gd name="T27" fmla="*/ 1 h 709"/>
                  <a:gd name="T28" fmla="*/ 1 w 1147"/>
                  <a:gd name="T29" fmla="*/ 1 h 709"/>
                  <a:gd name="T30" fmla="*/ 1 w 1147"/>
                  <a:gd name="T31" fmla="*/ 1 h 709"/>
                  <a:gd name="T32" fmla="*/ 1 w 1147"/>
                  <a:gd name="T33" fmla="*/ 1 h 709"/>
                  <a:gd name="T34" fmla="*/ 1 w 1147"/>
                  <a:gd name="T35" fmla="*/ 1 h 709"/>
                  <a:gd name="T36" fmla="*/ 1 w 1147"/>
                  <a:gd name="T37" fmla="*/ 1 h 709"/>
                  <a:gd name="T38" fmla="*/ 1 w 1147"/>
                  <a:gd name="T39" fmla="*/ 1 h 709"/>
                  <a:gd name="T40" fmla="*/ 1 w 1147"/>
                  <a:gd name="T41" fmla="*/ 1 h 709"/>
                  <a:gd name="T42" fmla="*/ 1 w 1147"/>
                  <a:gd name="T43" fmla="*/ 1 h 709"/>
                  <a:gd name="T44" fmla="*/ 1 w 1147"/>
                  <a:gd name="T45" fmla="*/ 1 h 709"/>
                  <a:gd name="T46" fmla="*/ 1 w 1147"/>
                  <a:gd name="T47" fmla="*/ 1 h 709"/>
                  <a:gd name="T48" fmla="*/ 1 w 1147"/>
                  <a:gd name="T49" fmla="*/ 1 h 709"/>
                  <a:gd name="T50" fmla="*/ 1 w 1147"/>
                  <a:gd name="T51" fmla="*/ 1 h 709"/>
                  <a:gd name="T52" fmla="*/ 1 w 1147"/>
                  <a:gd name="T53" fmla="*/ 1 h 709"/>
                  <a:gd name="T54" fmla="*/ 1 w 1147"/>
                  <a:gd name="T55" fmla="*/ 1 h 709"/>
                  <a:gd name="T56" fmla="*/ 1 w 1147"/>
                  <a:gd name="T57" fmla="*/ 1 h 709"/>
                  <a:gd name="T58" fmla="*/ 1 w 1147"/>
                  <a:gd name="T59" fmla="*/ 1 h 709"/>
                  <a:gd name="T60" fmla="*/ 1 w 1147"/>
                  <a:gd name="T61" fmla="*/ 1 h 709"/>
                  <a:gd name="T62" fmla="*/ 1 w 1147"/>
                  <a:gd name="T63" fmla="*/ 1 h 709"/>
                  <a:gd name="T64" fmla="*/ 1 w 1147"/>
                  <a:gd name="T65" fmla="*/ 1 h 709"/>
                  <a:gd name="T66" fmla="*/ 1 w 1147"/>
                  <a:gd name="T67" fmla="*/ 1 h 709"/>
                  <a:gd name="T68" fmla="*/ 1 w 1147"/>
                  <a:gd name="T69" fmla="*/ 1 h 709"/>
                  <a:gd name="T70" fmla="*/ 1 w 1147"/>
                  <a:gd name="T71" fmla="*/ 1 h 709"/>
                  <a:gd name="T72" fmla="*/ 1 w 1147"/>
                  <a:gd name="T73" fmla="*/ 1 h 709"/>
                  <a:gd name="T74" fmla="*/ 1 w 1147"/>
                  <a:gd name="T75" fmla="*/ 1 h 709"/>
                  <a:gd name="T76" fmla="*/ 1 w 1147"/>
                  <a:gd name="T77" fmla="*/ 1 h 709"/>
                  <a:gd name="T78" fmla="*/ 1 w 1147"/>
                  <a:gd name="T79" fmla="*/ 1 h 709"/>
                  <a:gd name="T80" fmla="*/ 1 w 1147"/>
                  <a:gd name="T81" fmla="*/ 1 h 709"/>
                  <a:gd name="T82" fmla="*/ 1 w 1147"/>
                  <a:gd name="T83" fmla="*/ 1 h 709"/>
                  <a:gd name="T84" fmla="*/ 1 w 1147"/>
                  <a:gd name="T85" fmla="*/ 1 h 709"/>
                  <a:gd name="T86" fmla="*/ 1 w 1147"/>
                  <a:gd name="T87" fmla="*/ 1 h 709"/>
                  <a:gd name="T88" fmla="*/ 1 w 1147"/>
                  <a:gd name="T89" fmla="*/ 1 h 709"/>
                  <a:gd name="T90" fmla="*/ 1 w 1147"/>
                  <a:gd name="T91" fmla="*/ 1 h 709"/>
                  <a:gd name="T92" fmla="*/ 1 w 1147"/>
                  <a:gd name="T93" fmla="*/ 1 h 709"/>
                  <a:gd name="T94" fmla="*/ 1 w 1147"/>
                  <a:gd name="T95" fmla="*/ 1 h 709"/>
                  <a:gd name="T96" fmla="*/ 1 w 1147"/>
                  <a:gd name="T97" fmla="*/ 1 h 709"/>
                  <a:gd name="T98" fmla="*/ 1 w 1147"/>
                  <a:gd name="T99" fmla="*/ 1 h 709"/>
                  <a:gd name="T100" fmla="*/ 1 w 1147"/>
                  <a:gd name="T101" fmla="*/ 1 h 709"/>
                  <a:gd name="T102" fmla="*/ 1 w 1147"/>
                  <a:gd name="T103" fmla="*/ 1 h 709"/>
                  <a:gd name="T104" fmla="*/ 1 w 1147"/>
                  <a:gd name="T105" fmla="*/ 1 h 709"/>
                  <a:gd name="T106" fmla="*/ 1 w 1147"/>
                  <a:gd name="T107" fmla="*/ 1 h 709"/>
                  <a:gd name="T108" fmla="*/ 1 w 1147"/>
                  <a:gd name="T109" fmla="*/ 1 h 709"/>
                  <a:gd name="T110" fmla="*/ 1 w 1147"/>
                  <a:gd name="T111" fmla="*/ 0 h 709"/>
                  <a:gd name="T112" fmla="*/ 1 w 1147"/>
                  <a:gd name="T113" fmla="*/ 1 h 709"/>
                  <a:gd name="T114" fmla="*/ 1 w 1147"/>
                  <a:gd name="T115" fmla="*/ 1 h 709"/>
                  <a:gd name="T116" fmla="*/ 1 w 1147"/>
                  <a:gd name="T117" fmla="*/ 1 h 709"/>
                  <a:gd name="T118" fmla="*/ 1 w 1147"/>
                  <a:gd name="T119" fmla="*/ 1 h 70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47"/>
                  <a:gd name="T181" fmla="*/ 0 h 709"/>
                  <a:gd name="T182" fmla="*/ 1147 w 1147"/>
                  <a:gd name="T183" fmla="*/ 709 h 70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47" h="709">
                    <a:moveTo>
                      <a:pt x="829" y="207"/>
                    </a:moveTo>
                    <a:lnTo>
                      <a:pt x="821" y="197"/>
                    </a:lnTo>
                    <a:lnTo>
                      <a:pt x="813" y="186"/>
                    </a:lnTo>
                    <a:lnTo>
                      <a:pt x="803" y="177"/>
                    </a:lnTo>
                    <a:lnTo>
                      <a:pt x="793" y="169"/>
                    </a:lnTo>
                    <a:lnTo>
                      <a:pt x="780" y="162"/>
                    </a:lnTo>
                    <a:lnTo>
                      <a:pt x="768" y="155"/>
                    </a:lnTo>
                    <a:lnTo>
                      <a:pt x="755" y="150"/>
                    </a:lnTo>
                    <a:lnTo>
                      <a:pt x="741" y="144"/>
                    </a:lnTo>
                    <a:lnTo>
                      <a:pt x="725" y="140"/>
                    </a:lnTo>
                    <a:lnTo>
                      <a:pt x="709" y="135"/>
                    </a:lnTo>
                    <a:lnTo>
                      <a:pt x="692" y="132"/>
                    </a:lnTo>
                    <a:lnTo>
                      <a:pt x="673" y="129"/>
                    </a:lnTo>
                    <a:lnTo>
                      <a:pt x="654" y="127"/>
                    </a:lnTo>
                    <a:lnTo>
                      <a:pt x="634" y="126"/>
                    </a:lnTo>
                    <a:lnTo>
                      <a:pt x="611" y="125"/>
                    </a:lnTo>
                    <a:lnTo>
                      <a:pt x="589" y="125"/>
                    </a:lnTo>
                    <a:lnTo>
                      <a:pt x="572" y="125"/>
                    </a:lnTo>
                    <a:lnTo>
                      <a:pt x="555" y="125"/>
                    </a:lnTo>
                    <a:lnTo>
                      <a:pt x="538" y="126"/>
                    </a:lnTo>
                    <a:lnTo>
                      <a:pt x="521" y="127"/>
                    </a:lnTo>
                    <a:lnTo>
                      <a:pt x="504" y="129"/>
                    </a:lnTo>
                    <a:lnTo>
                      <a:pt x="489" y="131"/>
                    </a:lnTo>
                    <a:lnTo>
                      <a:pt x="474" y="134"/>
                    </a:lnTo>
                    <a:lnTo>
                      <a:pt x="458" y="138"/>
                    </a:lnTo>
                    <a:lnTo>
                      <a:pt x="445" y="141"/>
                    </a:lnTo>
                    <a:lnTo>
                      <a:pt x="433" y="146"/>
                    </a:lnTo>
                    <a:lnTo>
                      <a:pt x="422" y="151"/>
                    </a:lnTo>
                    <a:lnTo>
                      <a:pt x="412" y="157"/>
                    </a:lnTo>
                    <a:lnTo>
                      <a:pt x="404" y="164"/>
                    </a:lnTo>
                    <a:lnTo>
                      <a:pt x="399" y="171"/>
                    </a:lnTo>
                    <a:lnTo>
                      <a:pt x="396" y="180"/>
                    </a:lnTo>
                    <a:lnTo>
                      <a:pt x="394" y="189"/>
                    </a:lnTo>
                    <a:lnTo>
                      <a:pt x="396" y="199"/>
                    </a:lnTo>
                    <a:lnTo>
                      <a:pt x="400" y="207"/>
                    </a:lnTo>
                    <a:lnTo>
                      <a:pt x="406" y="214"/>
                    </a:lnTo>
                    <a:lnTo>
                      <a:pt x="414" y="220"/>
                    </a:lnTo>
                    <a:lnTo>
                      <a:pt x="426" y="226"/>
                    </a:lnTo>
                    <a:lnTo>
                      <a:pt x="437" y="231"/>
                    </a:lnTo>
                    <a:lnTo>
                      <a:pt x="451" y="236"/>
                    </a:lnTo>
                    <a:lnTo>
                      <a:pt x="465" y="240"/>
                    </a:lnTo>
                    <a:lnTo>
                      <a:pt x="482" y="243"/>
                    </a:lnTo>
                    <a:lnTo>
                      <a:pt x="498" y="248"/>
                    </a:lnTo>
                    <a:lnTo>
                      <a:pt x="514" y="250"/>
                    </a:lnTo>
                    <a:lnTo>
                      <a:pt x="532" y="252"/>
                    </a:lnTo>
                    <a:lnTo>
                      <a:pt x="549" y="254"/>
                    </a:lnTo>
                    <a:lnTo>
                      <a:pt x="565" y="256"/>
                    </a:lnTo>
                    <a:lnTo>
                      <a:pt x="582" y="258"/>
                    </a:lnTo>
                    <a:lnTo>
                      <a:pt x="597" y="259"/>
                    </a:lnTo>
                    <a:lnTo>
                      <a:pt x="618" y="261"/>
                    </a:lnTo>
                    <a:lnTo>
                      <a:pt x="642" y="263"/>
                    </a:lnTo>
                    <a:lnTo>
                      <a:pt x="664" y="266"/>
                    </a:lnTo>
                    <a:lnTo>
                      <a:pt x="689" y="268"/>
                    </a:lnTo>
                    <a:lnTo>
                      <a:pt x="713" y="271"/>
                    </a:lnTo>
                    <a:lnTo>
                      <a:pt x="736" y="274"/>
                    </a:lnTo>
                    <a:lnTo>
                      <a:pt x="761" y="277"/>
                    </a:lnTo>
                    <a:lnTo>
                      <a:pt x="786" y="280"/>
                    </a:lnTo>
                    <a:lnTo>
                      <a:pt x="810" y="284"/>
                    </a:lnTo>
                    <a:lnTo>
                      <a:pt x="833" y="287"/>
                    </a:lnTo>
                    <a:lnTo>
                      <a:pt x="857" y="291"/>
                    </a:lnTo>
                    <a:lnTo>
                      <a:pt x="880" y="296"/>
                    </a:lnTo>
                    <a:lnTo>
                      <a:pt x="902" y="300"/>
                    </a:lnTo>
                    <a:lnTo>
                      <a:pt x="924" y="306"/>
                    </a:lnTo>
                    <a:lnTo>
                      <a:pt x="943" y="311"/>
                    </a:lnTo>
                    <a:lnTo>
                      <a:pt x="963" y="317"/>
                    </a:lnTo>
                    <a:lnTo>
                      <a:pt x="983" y="324"/>
                    </a:lnTo>
                    <a:lnTo>
                      <a:pt x="1003" y="332"/>
                    </a:lnTo>
                    <a:lnTo>
                      <a:pt x="1022" y="340"/>
                    </a:lnTo>
                    <a:lnTo>
                      <a:pt x="1039" y="348"/>
                    </a:lnTo>
                    <a:lnTo>
                      <a:pt x="1056" y="358"/>
                    </a:lnTo>
                    <a:lnTo>
                      <a:pt x="1071" y="367"/>
                    </a:lnTo>
                    <a:lnTo>
                      <a:pt x="1085" y="377"/>
                    </a:lnTo>
                    <a:lnTo>
                      <a:pt x="1097" y="386"/>
                    </a:lnTo>
                    <a:lnTo>
                      <a:pt x="1108" y="397"/>
                    </a:lnTo>
                    <a:lnTo>
                      <a:pt x="1119" y="407"/>
                    </a:lnTo>
                    <a:lnTo>
                      <a:pt x="1127" y="420"/>
                    </a:lnTo>
                    <a:lnTo>
                      <a:pt x="1134" y="431"/>
                    </a:lnTo>
                    <a:lnTo>
                      <a:pt x="1139" y="442"/>
                    </a:lnTo>
                    <a:lnTo>
                      <a:pt x="1143" y="454"/>
                    </a:lnTo>
                    <a:lnTo>
                      <a:pt x="1145" y="467"/>
                    </a:lnTo>
                    <a:lnTo>
                      <a:pt x="1147" y="480"/>
                    </a:lnTo>
                    <a:lnTo>
                      <a:pt x="1145" y="492"/>
                    </a:lnTo>
                    <a:lnTo>
                      <a:pt x="1143" y="505"/>
                    </a:lnTo>
                    <a:lnTo>
                      <a:pt x="1139" y="517"/>
                    </a:lnTo>
                    <a:lnTo>
                      <a:pt x="1135" y="529"/>
                    </a:lnTo>
                    <a:lnTo>
                      <a:pt x="1128" y="541"/>
                    </a:lnTo>
                    <a:lnTo>
                      <a:pt x="1120" y="553"/>
                    </a:lnTo>
                    <a:lnTo>
                      <a:pt x="1110" y="564"/>
                    </a:lnTo>
                    <a:lnTo>
                      <a:pt x="1100" y="576"/>
                    </a:lnTo>
                    <a:lnTo>
                      <a:pt x="1088" y="587"/>
                    </a:lnTo>
                    <a:lnTo>
                      <a:pt x="1075" y="597"/>
                    </a:lnTo>
                    <a:lnTo>
                      <a:pt x="1061" y="608"/>
                    </a:lnTo>
                    <a:lnTo>
                      <a:pt x="1045" y="617"/>
                    </a:lnTo>
                    <a:lnTo>
                      <a:pt x="1029" y="626"/>
                    </a:lnTo>
                    <a:lnTo>
                      <a:pt x="1011" y="636"/>
                    </a:lnTo>
                    <a:lnTo>
                      <a:pt x="992" y="644"/>
                    </a:lnTo>
                    <a:lnTo>
                      <a:pt x="973" y="652"/>
                    </a:lnTo>
                    <a:lnTo>
                      <a:pt x="952" y="660"/>
                    </a:lnTo>
                    <a:lnTo>
                      <a:pt x="928" y="667"/>
                    </a:lnTo>
                    <a:lnTo>
                      <a:pt x="906" y="673"/>
                    </a:lnTo>
                    <a:lnTo>
                      <a:pt x="881" y="679"/>
                    </a:lnTo>
                    <a:lnTo>
                      <a:pt x="857" y="685"/>
                    </a:lnTo>
                    <a:lnTo>
                      <a:pt x="832" y="690"/>
                    </a:lnTo>
                    <a:lnTo>
                      <a:pt x="806" y="694"/>
                    </a:lnTo>
                    <a:lnTo>
                      <a:pt x="780" y="697"/>
                    </a:lnTo>
                    <a:lnTo>
                      <a:pt x="754" y="700"/>
                    </a:lnTo>
                    <a:lnTo>
                      <a:pt x="727" y="702"/>
                    </a:lnTo>
                    <a:lnTo>
                      <a:pt x="700" y="705"/>
                    </a:lnTo>
                    <a:lnTo>
                      <a:pt x="673" y="706"/>
                    </a:lnTo>
                    <a:lnTo>
                      <a:pt x="647" y="707"/>
                    </a:lnTo>
                    <a:lnTo>
                      <a:pt x="619" y="708"/>
                    </a:lnTo>
                    <a:lnTo>
                      <a:pt x="593" y="708"/>
                    </a:lnTo>
                    <a:lnTo>
                      <a:pt x="566" y="709"/>
                    </a:lnTo>
                    <a:lnTo>
                      <a:pt x="517" y="708"/>
                    </a:lnTo>
                    <a:lnTo>
                      <a:pt x="468" y="706"/>
                    </a:lnTo>
                    <a:lnTo>
                      <a:pt x="422" y="703"/>
                    </a:lnTo>
                    <a:lnTo>
                      <a:pt x="376" y="698"/>
                    </a:lnTo>
                    <a:lnTo>
                      <a:pt x="331" y="692"/>
                    </a:lnTo>
                    <a:lnTo>
                      <a:pt x="288" y="684"/>
                    </a:lnTo>
                    <a:lnTo>
                      <a:pt x="247" y="674"/>
                    </a:lnTo>
                    <a:lnTo>
                      <a:pt x="208" y="664"/>
                    </a:lnTo>
                    <a:lnTo>
                      <a:pt x="171" y="651"/>
                    </a:lnTo>
                    <a:lnTo>
                      <a:pt x="138" y="637"/>
                    </a:lnTo>
                    <a:lnTo>
                      <a:pt x="106" y="621"/>
                    </a:lnTo>
                    <a:lnTo>
                      <a:pt x="78" y="604"/>
                    </a:lnTo>
                    <a:lnTo>
                      <a:pt x="53" y="586"/>
                    </a:lnTo>
                    <a:lnTo>
                      <a:pt x="31" y="564"/>
                    </a:lnTo>
                    <a:lnTo>
                      <a:pt x="14" y="542"/>
                    </a:lnTo>
                    <a:lnTo>
                      <a:pt x="0" y="518"/>
                    </a:lnTo>
                    <a:lnTo>
                      <a:pt x="302" y="484"/>
                    </a:lnTo>
                    <a:lnTo>
                      <a:pt x="311" y="496"/>
                    </a:lnTo>
                    <a:lnTo>
                      <a:pt x="321" y="508"/>
                    </a:lnTo>
                    <a:lnTo>
                      <a:pt x="332" y="520"/>
                    </a:lnTo>
                    <a:lnTo>
                      <a:pt x="345" y="529"/>
                    </a:lnTo>
                    <a:lnTo>
                      <a:pt x="359" y="538"/>
                    </a:lnTo>
                    <a:lnTo>
                      <a:pt x="375" y="546"/>
                    </a:lnTo>
                    <a:lnTo>
                      <a:pt x="392" y="553"/>
                    </a:lnTo>
                    <a:lnTo>
                      <a:pt x="409" y="559"/>
                    </a:lnTo>
                    <a:lnTo>
                      <a:pt x="429" y="564"/>
                    </a:lnTo>
                    <a:lnTo>
                      <a:pt x="449" y="569"/>
                    </a:lnTo>
                    <a:lnTo>
                      <a:pt x="471" y="574"/>
                    </a:lnTo>
                    <a:lnTo>
                      <a:pt x="494" y="576"/>
                    </a:lnTo>
                    <a:lnTo>
                      <a:pt x="517" y="579"/>
                    </a:lnTo>
                    <a:lnTo>
                      <a:pt x="542" y="580"/>
                    </a:lnTo>
                    <a:lnTo>
                      <a:pt x="567" y="581"/>
                    </a:lnTo>
                    <a:lnTo>
                      <a:pt x="595" y="581"/>
                    </a:lnTo>
                    <a:lnTo>
                      <a:pt x="612" y="581"/>
                    </a:lnTo>
                    <a:lnTo>
                      <a:pt x="630" y="581"/>
                    </a:lnTo>
                    <a:lnTo>
                      <a:pt x="650" y="579"/>
                    </a:lnTo>
                    <a:lnTo>
                      <a:pt x="668" y="578"/>
                    </a:lnTo>
                    <a:lnTo>
                      <a:pt x="687" y="576"/>
                    </a:lnTo>
                    <a:lnTo>
                      <a:pt x="705" y="572"/>
                    </a:lnTo>
                    <a:lnTo>
                      <a:pt x="723" y="569"/>
                    </a:lnTo>
                    <a:lnTo>
                      <a:pt x="740" y="565"/>
                    </a:lnTo>
                    <a:lnTo>
                      <a:pt x="755" y="560"/>
                    </a:lnTo>
                    <a:lnTo>
                      <a:pt x="769" y="555"/>
                    </a:lnTo>
                    <a:lnTo>
                      <a:pt x="781" y="549"/>
                    </a:lnTo>
                    <a:lnTo>
                      <a:pt x="793" y="543"/>
                    </a:lnTo>
                    <a:lnTo>
                      <a:pt x="801" y="535"/>
                    </a:lnTo>
                    <a:lnTo>
                      <a:pt x="808" y="527"/>
                    </a:lnTo>
                    <a:lnTo>
                      <a:pt x="812" y="516"/>
                    </a:lnTo>
                    <a:lnTo>
                      <a:pt x="814" y="506"/>
                    </a:lnTo>
                    <a:lnTo>
                      <a:pt x="812" y="496"/>
                    </a:lnTo>
                    <a:lnTo>
                      <a:pt x="807" y="487"/>
                    </a:lnTo>
                    <a:lnTo>
                      <a:pt x="799" y="479"/>
                    </a:lnTo>
                    <a:lnTo>
                      <a:pt x="786" y="472"/>
                    </a:lnTo>
                    <a:lnTo>
                      <a:pt x="774" y="466"/>
                    </a:lnTo>
                    <a:lnTo>
                      <a:pt x="759" y="459"/>
                    </a:lnTo>
                    <a:lnTo>
                      <a:pt x="742" y="454"/>
                    </a:lnTo>
                    <a:lnTo>
                      <a:pt x="723" y="449"/>
                    </a:lnTo>
                    <a:lnTo>
                      <a:pt x="704" y="446"/>
                    </a:lnTo>
                    <a:lnTo>
                      <a:pt x="683" y="443"/>
                    </a:lnTo>
                    <a:lnTo>
                      <a:pt x="663" y="440"/>
                    </a:lnTo>
                    <a:lnTo>
                      <a:pt x="643" y="437"/>
                    </a:lnTo>
                    <a:lnTo>
                      <a:pt x="622" y="435"/>
                    </a:lnTo>
                    <a:lnTo>
                      <a:pt x="603" y="433"/>
                    </a:lnTo>
                    <a:lnTo>
                      <a:pt x="586" y="431"/>
                    </a:lnTo>
                    <a:lnTo>
                      <a:pt x="568" y="430"/>
                    </a:lnTo>
                    <a:lnTo>
                      <a:pt x="521" y="425"/>
                    </a:lnTo>
                    <a:lnTo>
                      <a:pt x="476" y="420"/>
                    </a:lnTo>
                    <a:lnTo>
                      <a:pt x="431" y="414"/>
                    </a:lnTo>
                    <a:lnTo>
                      <a:pt x="386" y="406"/>
                    </a:lnTo>
                    <a:lnTo>
                      <a:pt x="343" y="399"/>
                    </a:lnTo>
                    <a:lnTo>
                      <a:pt x="302" y="391"/>
                    </a:lnTo>
                    <a:lnTo>
                      <a:pt x="264" y="381"/>
                    </a:lnTo>
                    <a:lnTo>
                      <a:pt x="228" y="371"/>
                    </a:lnTo>
                    <a:lnTo>
                      <a:pt x="194" y="359"/>
                    </a:lnTo>
                    <a:lnTo>
                      <a:pt x="165" y="344"/>
                    </a:lnTo>
                    <a:lnTo>
                      <a:pt x="138" y="328"/>
                    </a:lnTo>
                    <a:lnTo>
                      <a:pt x="116" y="311"/>
                    </a:lnTo>
                    <a:lnTo>
                      <a:pt x="97" y="291"/>
                    </a:lnTo>
                    <a:lnTo>
                      <a:pt x="84" y="269"/>
                    </a:lnTo>
                    <a:lnTo>
                      <a:pt x="76" y="244"/>
                    </a:lnTo>
                    <a:lnTo>
                      <a:pt x="74" y="218"/>
                    </a:lnTo>
                    <a:lnTo>
                      <a:pt x="74" y="206"/>
                    </a:lnTo>
                    <a:lnTo>
                      <a:pt x="76" y="195"/>
                    </a:lnTo>
                    <a:lnTo>
                      <a:pt x="79" y="182"/>
                    </a:lnTo>
                    <a:lnTo>
                      <a:pt x="83" y="171"/>
                    </a:lnTo>
                    <a:lnTo>
                      <a:pt x="88" y="160"/>
                    </a:lnTo>
                    <a:lnTo>
                      <a:pt x="94" y="149"/>
                    </a:lnTo>
                    <a:lnTo>
                      <a:pt x="103" y="139"/>
                    </a:lnTo>
                    <a:lnTo>
                      <a:pt x="112" y="128"/>
                    </a:lnTo>
                    <a:lnTo>
                      <a:pt x="122" y="118"/>
                    </a:lnTo>
                    <a:lnTo>
                      <a:pt x="133" y="108"/>
                    </a:lnTo>
                    <a:lnTo>
                      <a:pt x="145" y="99"/>
                    </a:lnTo>
                    <a:lnTo>
                      <a:pt x="159" y="90"/>
                    </a:lnTo>
                    <a:lnTo>
                      <a:pt x="174" y="80"/>
                    </a:lnTo>
                    <a:lnTo>
                      <a:pt x="189" y="72"/>
                    </a:lnTo>
                    <a:lnTo>
                      <a:pt x="207" y="64"/>
                    </a:lnTo>
                    <a:lnTo>
                      <a:pt x="225" y="56"/>
                    </a:lnTo>
                    <a:lnTo>
                      <a:pt x="244" y="48"/>
                    </a:lnTo>
                    <a:lnTo>
                      <a:pt x="264" y="42"/>
                    </a:lnTo>
                    <a:lnTo>
                      <a:pt x="284" y="35"/>
                    </a:lnTo>
                    <a:lnTo>
                      <a:pt x="304" y="30"/>
                    </a:lnTo>
                    <a:lnTo>
                      <a:pt x="326" y="24"/>
                    </a:lnTo>
                    <a:lnTo>
                      <a:pt x="347" y="19"/>
                    </a:lnTo>
                    <a:lnTo>
                      <a:pt x="369" y="15"/>
                    </a:lnTo>
                    <a:lnTo>
                      <a:pt x="390" y="12"/>
                    </a:lnTo>
                    <a:lnTo>
                      <a:pt x="412" y="9"/>
                    </a:lnTo>
                    <a:lnTo>
                      <a:pt x="435" y="7"/>
                    </a:lnTo>
                    <a:lnTo>
                      <a:pt x="458" y="5"/>
                    </a:lnTo>
                    <a:lnTo>
                      <a:pt x="482" y="3"/>
                    </a:lnTo>
                    <a:lnTo>
                      <a:pt x="504" y="2"/>
                    </a:lnTo>
                    <a:lnTo>
                      <a:pt x="529" y="0"/>
                    </a:lnTo>
                    <a:lnTo>
                      <a:pt x="552" y="0"/>
                    </a:lnTo>
                    <a:lnTo>
                      <a:pt x="576" y="0"/>
                    </a:lnTo>
                    <a:lnTo>
                      <a:pt x="622" y="0"/>
                    </a:lnTo>
                    <a:lnTo>
                      <a:pt x="666" y="2"/>
                    </a:lnTo>
                    <a:lnTo>
                      <a:pt x="709" y="5"/>
                    </a:lnTo>
                    <a:lnTo>
                      <a:pt x="751" y="8"/>
                    </a:lnTo>
                    <a:lnTo>
                      <a:pt x="790" y="13"/>
                    </a:lnTo>
                    <a:lnTo>
                      <a:pt x="829" y="19"/>
                    </a:lnTo>
                    <a:lnTo>
                      <a:pt x="867" y="27"/>
                    </a:lnTo>
                    <a:lnTo>
                      <a:pt x="902" y="36"/>
                    </a:lnTo>
                    <a:lnTo>
                      <a:pt x="935" y="46"/>
                    </a:lnTo>
                    <a:lnTo>
                      <a:pt x="967" y="58"/>
                    </a:lnTo>
                    <a:lnTo>
                      <a:pt x="995" y="70"/>
                    </a:lnTo>
                    <a:lnTo>
                      <a:pt x="1023" y="86"/>
                    </a:lnTo>
                    <a:lnTo>
                      <a:pt x="1047" y="102"/>
                    </a:lnTo>
                    <a:lnTo>
                      <a:pt x="1070" y="120"/>
                    </a:lnTo>
                    <a:lnTo>
                      <a:pt x="1090" y="140"/>
                    </a:lnTo>
                    <a:lnTo>
                      <a:pt x="1108" y="161"/>
                    </a:lnTo>
                    <a:lnTo>
                      <a:pt x="829" y="207"/>
                    </a:lnTo>
                    <a:close/>
                  </a:path>
                </a:pathLst>
              </a:custGeom>
              <a:solidFill>
                <a:schemeClr val="tx2"/>
              </a:solidFill>
              <a:ln w="9525">
                <a:noFill/>
                <a:round/>
                <a:headEnd/>
                <a:tailEnd/>
              </a:ln>
            </p:spPr>
            <p:txBody>
              <a:bodyPr wrap="none"/>
              <a:lstStyle/>
              <a:p>
                <a:endParaRPr lang="ru-RU"/>
              </a:p>
            </p:txBody>
          </p:sp>
          <p:sp>
            <p:nvSpPr>
              <p:cNvPr id="8229" name="Freeform 1448"/>
              <p:cNvSpPr>
                <a:spLocks noChangeAspect="1"/>
              </p:cNvSpPr>
              <p:nvPr/>
            </p:nvSpPr>
            <p:spPr bwMode="auto">
              <a:xfrm>
                <a:off x="1166" y="353"/>
                <a:ext cx="446" cy="253"/>
              </a:xfrm>
              <a:custGeom>
                <a:avLst/>
                <a:gdLst>
                  <a:gd name="T0" fmla="*/ 1 w 888"/>
                  <a:gd name="T1" fmla="*/ 0 h 505"/>
                  <a:gd name="T2" fmla="*/ 1 w 888"/>
                  <a:gd name="T3" fmla="*/ 0 h 505"/>
                  <a:gd name="T4" fmla="*/ 1 w 888"/>
                  <a:gd name="T5" fmla="*/ 0 h 505"/>
                  <a:gd name="T6" fmla="*/ 1 w 888"/>
                  <a:gd name="T7" fmla="*/ 0 h 505"/>
                  <a:gd name="T8" fmla="*/ 0 w 888"/>
                  <a:gd name="T9" fmla="*/ 0 h 505"/>
                  <a:gd name="T10" fmla="*/ 1 w 888"/>
                  <a:gd name="T11" fmla="*/ 0 h 505"/>
                  <a:gd name="T12" fmla="*/ 1 w 888"/>
                  <a:gd name="T13" fmla="*/ 0 h 505"/>
                  <a:gd name="T14" fmla="*/ 1 w 888"/>
                  <a:gd name="T15" fmla="*/ 0 h 505"/>
                  <a:gd name="T16" fmla="*/ 1 w 888"/>
                  <a:gd name="T17" fmla="*/ 0 h 505"/>
                  <a:gd name="T18" fmla="*/ 1 w 888"/>
                  <a:gd name="T19" fmla="*/ 0 h 50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8"/>
                  <a:gd name="T31" fmla="*/ 0 h 505"/>
                  <a:gd name="T32" fmla="*/ 888 w 888"/>
                  <a:gd name="T33" fmla="*/ 505 h 50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8" h="505">
                    <a:moveTo>
                      <a:pt x="565" y="292"/>
                    </a:moveTo>
                    <a:lnTo>
                      <a:pt x="565" y="505"/>
                    </a:lnTo>
                    <a:lnTo>
                      <a:pt x="325" y="505"/>
                    </a:lnTo>
                    <a:lnTo>
                      <a:pt x="325" y="292"/>
                    </a:lnTo>
                    <a:lnTo>
                      <a:pt x="0" y="0"/>
                    </a:lnTo>
                    <a:lnTo>
                      <a:pt x="278" y="0"/>
                    </a:lnTo>
                    <a:lnTo>
                      <a:pt x="477" y="191"/>
                    </a:lnTo>
                    <a:lnTo>
                      <a:pt x="671" y="0"/>
                    </a:lnTo>
                    <a:lnTo>
                      <a:pt x="888" y="0"/>
                    </a:lnTo>
                    <a:lnTo>
                      <a:pt x="565" y="292"/>
                    </a:lnTo>
                    <a:close/>
                  </a:path>
                </a:pathLst>
              </a:custGeom>
              <a:solidFill>
                <a:schemeClr val="tx2"/>
              </a:solidFill>
              <a:ln w="9525">
                <a:noFill/>
                <a:round/>
                <a:headEnd/>
                <a:tailEnd/>
              </a:ln>
            </p:spPr>
            <p:txBody>
              <a:bodyPr wrap="none"/>
              <a:lstStyle/>
              <a:p>
                <a:endParaRPr lang="ru-RU"/>
              </a:p>
            </p:txBody>
          </p:sp>
          <p:sp>
            <p:nvSpPr>
              <p:cNvPr id="8230" name="Freeform 1449"/>
              <p:cNvSpPr>
                <a:spLocks noChangeAspect="1"/>
              </p:cNvSpPr>
              <p:nvPr/>
            </p:nvSpPr>
            <p:spPr bwMode="auto">
              <a:xfrm>
                <a:off x="1600" y="353"/>
                <a:ext cx="396" cy="253"/>
              </a:xfrm>
              <a:custGeom>
                <a:avLst/>
                <a:gdLst>
                  <a:gd name="T0" fmla="*/ 1 w 792"/>
                  <a:gd name="T1" fmla="*/ 0 h 505"/>
                  <a:gd name="T2" fmla="*/ 1 w 792"/>
                  <a:gd name="T3" fmla="*/ 0 h 505"/>
                  <a:gd name="T4" fmla="*/ 1 w 792"/>
                  <a:gd name="T5" fmla="*/ 0 h 505"/>
                  <a:gd name="T6" fmla="*/ 1 w 792"/>
                  <a:gd name="T7" fmla="*/ 0 h 505"/>
                  <a:gd name="T8" fmla="*/ 1 w 792"/>
                  <a:gd name="T9" fmla="*/ 0 h 505"/>
                  <a:gd name="T10" fmla="*/ 0 w 792"/>
                  <a:gd name="T11" fmla="*/ 0 h 505"/>
                  <a:gd name="T12" fmla="*/ 0 w 792"/>
                  <a:gd name="T13" fmla="*/ 0 h 505"/>
                  <a:gd name="T14" fmla="*/ 1 w 792"/>
                  <a:gd name="T15" fmla="*/ 0 h 505"/>
                  <a:gd name="T16" fmla="*/ 1 w 792"/>
                  <a:gd name="T17" fmla="*/ 0 h 505"/>
                  <a:gd name="T18" fmla="*/ 1 w 792"/>
                  <a:gd name="T19" fmla="*/ 0 h 505"/>
                  <a:gd name="T20" fmla="*/ 1 w 792"/>
                  <a:gd name="T21" fmla="*/ 0 h 505"/>
                  <a:gd name="T22" fmla="*/ 1 w 792"/>
                  <a:gd name="T23" fmla="*/ 0 h 505"/>
                  <a:gd name="T24" fmla="*/ 1 w 792"/>
                  <a:gd name="T25" fmla="*/ 0 h 5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92"/>
                  <a:gd name="T40" fmla="*/ 0 h 505"/>
                  <a:gd name="T41" fmla="*/ 792 w 792"/>
                  <a:gd name="T42" fmla="*/ 505 h 5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92" h="505">
                    <a:moveTo>
                      <a:pt x="792" y="505"/>
                    </a:moveTo>
                    <a:lnTo>
                      <a:pt x="586" y="505"/>
                    </a:lnTo>
                    <a:lnTo>
                      <a:pt x="192" y="165"/>
                    </a:lnTo>
                    <a:lnTo>
                      <a:pt x="186" y="165"/>
                    </a:lnTo>
                    <a:lnTo>
                      <a:pt x="186" y="505"/>
                    </a:lnTo>
                    <a:lnTo>
                      <a:pt x="0" y="505"/>
                    </a:lnTo>
                    <a:lnTo>
                      <a:pt x="0" y="0"/>
                    </a:lnTo>
                    <a:lnTo>
                      <a:pt x="260" y="0"/>
                    </a:lnTo>
                    <a:lnTo>
                      <a:pt x="602" y="296"/>
                    </a:lnTo>
                    <a:lnTo>
                      <a:pt x="605" y="296"/>
                    </a:lnTo>
                    <a:lnTo>
                      <a:pt x="605" y="0"/>
                    </a:lnTo>
                    <a:lnTo>
                      <a:pt x="792" y="0"/>
                    </a:lnTo>
                    <a:lnTo>
                      <a:pt x="792" y="505"/>
                    </a:lnTo>
                    <a:close/>
                  </a:path>
                </a:pathLst>
              </a:custGeom>
              <a:solidFill>
                <a:schemeClr val="tx2"/>
              </a:solidFill>
              <a:ln w="9525">
                <a:noFill/>
                <a:round/>
                <a:headEnd/>
                <a:tailEnd/>
              </a:ln>
            </p:spPr>
            <p:txBody>
              <a:bodyPr wrap="none"/>
              <a:lstStyle/>
              <a:p>
                <a:endParaRPr lang="ru-RU"/>
              </a:p>
            </p:txBody>
          </p:sp>
          <p:sp>
            <p:nvSpPr>
              <p:cNvPr id="8231" name="Freeform 1450"/>
              <p:cNvSpPr>
                <a:spLocks noChangeAspect="1"/>
              </p:cNvSpPr>
              <p:nvPr/>
            </p:nvSpPr>
            <p:spPr bwMode="auto">
              <a:xfrm>
                <a:off x="1998" y="353"/>
                <a:ext cx="456" cy="253"/>
              </a:xfrm>
              <a:custGeom>
                <a:avLst/>
                <a:gdLst>
                  <a:gd name="T0" fmla="*/ 0 w 914"/>
                  <a:gd name="T1" fmla="*/ 0 h 505"/>
                  <a:gd name="T2" fmla="*/ 0 w 914"/>
                  <a:gd name="T3" fmla="*/ 0 h 505"/>
                  <a:gd name="T4" fmla="*/ 0 w 914"/>
                  <a:gd name="T5" fmla="*/ 0 h 505"/>
                  <a:gd name="T6" fmla="*/ 0 w 914"/>
                  <a:gd name="T7" fmla="*/ 0 h 505"/>
                  <a:gd name="T8" fmla="*/ 0 w 914"/>
                  <a:gd name="T9" fmla="*/ 0 h 505"/>
                  <a:gd name="T10" fmla="*/ 0 w 914"/>
                  <a:gd name="T11" fmla="*/ 0 h 505"/>
                  <a:gd name="T12" fmla="*/ 0 w 914"/>
                  <a:gd name="T13" fmla="*/ 0 h 505"/>
                  <a:gd name="T14" fmla="*/ 0 w 914"/>
                  <a:gd name="T15" fmla="*/ 0 h 505"/>
                  <a:gd name="T16" fmla="*/ 0 60000 65536"/>
                  <a:gd name="T17" fmla="*/ 0 60000 65536"/>
                  <a:gd name="T18" fmla="*/ 0 60000 65536"/>
                  <a:gd name="T19" fmla="*/ 0 60000 65536"/>
                  <a:gd name="T20" fmla="*/ 0 60000 65536"/>
                  <a:gd name="T21" fmla="*/ 0 60000 65536"/>
                  <a:gd name="T22" fmla="*/ 0 60000 65536"/>
                  <a:gd name="T23" fmla="*/ 0 60000 65536"/>
                  <a:gd name="T24" fmla="*/ 0 w 914"/>
                  <a:gd name="T25" fmla="*/ 0 h 505"/>
                  <a:gd name="T26" fmla="*/ 914 w 914"/>
                  <a:gd name="T27" fmla="*/ 505 h 5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14" h="505">
                    <a:moveTo>
                      <a:pt x="597" y="0"/>
                    </a:moveTo>
                    <a:lnTo>
                      <a:pt x="324" y="0"/>
                    </a:lnTo>
                    <a:lnTo>
                      <a:pt x="0" y="505"/>
                    </a:lnTo>
                    <a:lnTo>
                      <a:pt x="207" y="505"/>
                    </a:lnTo>
                    <a:lnTo>
                      <a:pt x="435" y="130"/>
                    </a:lnTo>
                    <a:lnTo>
                      <a:pt x="659" y="505"/>
                    </a:lnTo>
                    <a:lnTo>
                      <a:pt x="914" y="505"/>
                    </a:lnTo>
                    <a:lnTo>
                      <a:pt x="597" y="0"/>
                    </a:lnTo>
                    <a:close/>
                  </a:path>
                </a:pathLst>
              </a:custGeom>
              <a:solidFill>
                <a:schemeClr val="tx2"/>
              </a:solidFill>
              <a:ln w="9525">
                <a:noFill/>
                <a:round/>
                <a:headEnd/>
                <a:tailEnd/>
              </a:ln>
            </p:spPr>
            <p:txBody>
              <a:bodyPr wrap="none"/>
              <a:lstStyle/>
              <a:p>
                <a:endParaRPr lang="ru-RU"/>
              </a:p>
            </p:txBody>
          </p:sp>
          <p:sp>
            <p:nvSpPr>
              <p:cNvPr id="8232" name="Freeform 1451"/>
              <p:cNvSpPr>
                <a:spLocks noChangeAspect="1"/>
              </p:cNvSpPr>
              <p:nvPr/>
            </p:nvSpPr>
            <p:spPr bwMode="auto">
              <a:xfrm>
                <a:off x="3226" y="353"/>
                <a:ext cx="367" cy="253"/>
              </a:xfrm>
              <a:custGeom>
                <a:avLst/>
                <a:gdLst>
                  <a:gd name="T0" fmla="*/ 0 w 736"/>
                  <a:gd name="T1" fmla="*/ 0 h 505"/>
                  <a:gd name="T2" fmla="*/ 0 w 736"/>
                  <a:gd name="T3" fmla="*/ 0 h 505"/>
                  <a:gd name="T4" fmla="*/ 0 w 736"/>
                  <a:gd name="T5" fmla="*/ 0 h 505"/>
                  <a:gd name="T6" fmla="*/ 0 w 736"/>
                  <a:gd name="T7" fmla="*/ 0 h 505"/>
                  <a:gd name="T8" fmla="*/ 0 w 736"/>
                  <a:gd name="T9" fmla="*/ 0 h 505"/>
                  <a:gd name="T10" fmla="*/ 0 w 736"/>
                  <a:gd name="T11" fmla="*/ 0 h 505"/>
                  <a:gd name="T12" fmla="*/ 0 w 736"/>
                  <a:gd name="T13" fmla="*/ 0 h 505"/>
                  <a:gd name="T14" fmla="*/ 0 w 736"/>
                  <a:gd name="T15" fmla="*/ 0 h 505"/>
                  <a:gd name="T16" fmla="*/ 0 w 736"/>
                  <a:gd name="T17" fmla="*/ 0 h 505"/>
                  <a:gd name="T18" fmla="*/ 0 w 736"/>
                  <a:gd name="T19" fmla="*/ 0 h 505"/>
                  <a:gd name="T20" fmla="*/ 0 w 736"/>
                  <a:gd name="T21" fmla="*/ 0 h 505"/>
                  <a:gd name="T22" fmla="*/ 0 w 736"/>
                  <a:gd name="T23" fmla="*/ 0 h 505"/>
                  <a:gd name="T24" fmla="*/ 0 w 736"/>
                  <a:gd name="T25" fmla="*/ 0 h 5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6"/>
                  <a:gd name="T40" fmla="*/ 0 h 505"/>
                  <a:gd name="T41" fmla="*/ 736 w 736"/>
                  <a:gd name="T42" fmla="*/ 505 h 5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6" h="505">
                    <a:moveTo>
                      <a:pt x="241" y="97"/>
                    </a:moveTo>
                    <a:lnTo>
                      <a:pt x="241" y="200"/>
                    </a:lnTo>
                    <a:lnTo>
                      <a:pt x="631" y="200"/>
                    </a:lnTo>
                    <a:lnTo>
                      <a:pt x="631" y="295"/>
                    </a:lnTo>
                    <a:lnTo>
                      <a:pt x="241" y="295"/>
                    </a:lnTo>
                    <a:lnTo>
                      <a:pt x="241" y="407"/>
                    </a:lnTo>
                    <a:lnTo>
                      <a:pt x="736" y="407"/>
                    </a:lnTo>
                    <a:lnTo>
                      <a:pt x="736" y="505"/>
                    </a:lnTo>
                    <a:lnTo>
                      <a:pt x="0" y="505"/>
                    </a:lnTo>
                    <a:lnTo>
                      <a:pt x="0" y="0"/>
                    </a:lnTo>
                    <a:lnTo>
                      <a:pt x="736" y="0"/>
                    </a:lnTo>
                    <a:lnTo>
                      <a:pt x="736" y="97"/>
                    </a:lnTo>
                    <a:lnTo>
                      <a:pt x="241" y="97"/>
                    </a:lnTo>
                    <a:close/>
                  </a:path>
                </a:pathLst>
              </a:custGeom>
              <a:solidFill>
                <a:schemeClr val="tx2"/>
              </a:solidFill>
              <a:ln w="9525">
                <a:noFill/>
                <a:round/>
                <a:headEnd/>
                <a:tailEnd/>
              </a:ln>
            </p:spPr>
            <p:txBody>
              <a:bodyPr wrap="none"/>
              <a:lstStyle/>
              <a:p>
                <a:endParaRPr lang="ru-RU"/>
              </a:p>
            </p:txBody>
          </p:sp>
          <p:sp>
            <p:nvSpPr>
              <p:cNvPr id="8233" name="Freeform 1452"/>
              <p:cNvSpPr>
                <a:spLocks noChangeAspect="1" noEditPoints="1"/>
              </p:cNvSpPr>
              <p:nvPr/>
            </p:nvSpPr>
            <p:spPr bwMode="auto">
              <a:xfrm>
                <a:off x="2456" y="353"/>
                <a:ext cx="398" cy="253"/>
              </a:xfrm>
              <a:custGeom>
                <a:avLst/>
                <a:gdLst>
                  <a:gd name="T0" fmla="*/ 0 w 797"/>
                  <a:gd name="T1" fmla="*/ 0 h 505"/>
                  <a:gd name="T2" fmla="*/ 0 w 797"/>
                  <a:gd name="T3" fmla="*/ 0 h 505"/>
                  <a:gd name="T4" fmla="*/ 0 w 797"/>
                  <a:gd name="T5" fmla="*/ 0 h 505"/>
                  <a:gd name="T6" fmla="*/ 0 w 797"/>
                  <a:gd name="T7" fmla="*/ 0 h 505"/>
                  <a:gd name="T8" fmla="*/ 0 w 797"/>
                  <a:gd name="T9" fmla="*/ 0 h 505"/>
                  <a:gd name="T10" fmla="*/ 0 w 797"/>
                  <a:gd name="T11" fmla="*/ 0 h 505"/>
                  <a:gd name="T12" fmla="*/ 0 w 797"/>
                  <a:gd name="T13" fmla="*/ 0 h 505"/>
                  <a:gd name="T14" fmla="*/ 0 w 797"/>
                  <a:gd name="T15" fmla="*/ 0 h 505"/>
                  <a:gd name="T16" fmla="*/ 0 w 797"/>
                  <a:gd name="T17" fmla="*/ 0 h 505"/>
                  <a:gd name="T18" fmla="*/ 0 w 797"/>
                  <a:gd name="T19" fmla="*/ 0 h 505"/>
                  <a:gd name="T20" fmla="*/ 0 w 797"/>
                  <a:gd name="T21" fmla="*/ 0 h 505"/>
                  <a:gd name="T22" fmla="*/ 0 w 797"/>
                  <a:gd name="T23" fmla="*/ 0 h 505"/>
                  <a:gd name="T24" fmla="*/ 0 w 797"/>
                  <a:gd name="T25" fmla="*/ 0 h 505"/>
                  <a:gd name="T26" fmla="*/ 0 w 797"/>
                  <a:gd name="T27" fmla="*/ 0 h 505"/>
                  <a:gd name="T28" fmla="*/ 0 w 797"/>
                  <a:gd name="T29" fmla="*/ 0 h 505"/>
                  <a:gd name="T30" fmla="*/ 0 w 797"/>
                  <a:gd name="T31" fmla="*/ 0 h 505"/>
                  <a:gd name="T32" fmla="*/ 0 w 797"/>
                  <a:gd name="T33" fmla="*/ 0 h 505"/>
                  <a:gd name="T34" fmla="*/ 0 w 797"/>
                  <a:gd name="T35" fmla="*/ 0 h 505"/>
                  <a:gd name="T36" fmla="*/ 0 w 797"/>
                  <a:gd name="T37" fmla="*/ 0 h 505"/>
                  <a:gd name="T38" fmla="*/ 0 w 797"/>
                  <a:gd name="T39" fmla="*/ 0 h 505"/>
                  <a:gd name="T40" fmla="*/ 0 w 797"/>
                  <a:gd name="T41" fmla="*/ 0 h 505"/>
                  <a:gd name="T42" fmla="*/ 0 w 797"/>
                  <a:gd name="T43" fmla="*/ 0 h 505"/>
                  <a:gd name="T44" fmla="*/ 0 w 797"/>
                  <a:gd name="T45" fmla="*/ 0 h 505"/>
                  <a:gd name="T46" fmla="*/ 0 w 797"/>
                  <a:gd name="T47" fmla="*/ 0 h 505"/>
                  <a:gd name="T48" fmla="*/ 0 w 797"/>
                  <a:gd name="T49" fmla="*/ 0 h 505"/>
                  <a:gd name="T50" fmla="*/ 0 w 797"/>
                  <a:gd name="T51" fmla="*/ 0 h 505"/>
                  <a:gd name="T52" fmla="*/ 0 w 797"/>
                  <a:gd name="T53" fmla="*/ 0 h 505"/>
                  <a:gd name="T54" fmla="*/ 0 w 797"/>
                  <a:gd name="T55" fmla="*/ 0 h 505"/>
                  <a:gd name="T56" fmla="*/ 0 w 797"/>
                  <a:gd name="T57" fmla="*/ 0 h 505"/>
                  <a:gd name="T58" fmla="*/ 0 w 797"/>
                  <a:gd name="T59" fmla="*/ 0 h 505"/>
                  <a:gd name="T60" fmla="*/ 0 w 797"/>
                  <a:gd name="T61" fmla="*/ 0 h 505"/>
                  <a:gd name="T62" fmla="*/ 0 w 797"/>
                  <a:gd name="T63" fmla="*/ 0 h 505"/>
                  <a:gd name="T64" fmla="*/ 0 w 797"/>
                  <a:gd name="T65" fmla="*/ 0 h 505"/>
                  <a:gd name="T66" fmla="*/ 0 w 797"/>
                  <a:gd name="T67" fmla="*/ 0 h 505"/>
                  <a:gd name="T68" fmla="*/ 0 w 797"/>
                  <a:gd name="T69" fmla="*/ 0 h 505"/>
                  <a:gd name="T70" fmla="*/ 0 w 797"/>
                  <a:gd name="T71" fmla="*/ 0 h 505"/>
                  <a:gd name="T72" fmla="*/ 0 w 797"/>
                  <a:gd name="T73" fmla="*/ 0 h 505"/>
                  <a:gd name="T74" fmla="*/ 0 w 797"/>
                  <a:gd name="T75" fmla="*/ 0 h 505"/>
                  <a:gd name="T76" fmla="*/ 0 w 797"/>
                  <a:gd name="T77" fmla="*/ 0 h 505"/>
                  <a:gd name="T78" fmla="*/ 0 w 797"/>
                  <a:gd name="T79" fmla="*/ 0 h 505"/>
                  <a:gd name="T80" fmla="*/ 0 w 797"/>
                  <a:gd name="T81" fmla="*/ 0 h 505"/>
                  <a:gd name="T82" fmla="*/ 0 w 797"/>
                  <a:gd name="T83" fmla="*/ 0 h 505"/>
                  <a:gd name="T84" fmla="*/ 0 w 797"/>
                  <a:gd name="T85" fmla="*/ 0 h 505"/>
                  <a:gd name="T86" fmla="*/ 0 w 797"/>
                  <a:gd name="T87" fmla="*/ 0 h 505"/>
                  <a:gd name="T88" fmla="*/ 0 w 797"/>
                  <a:gd name="T89" fmla="*/ 0 h 505"/>
                  <a:gd name="T90" fmla="*/ 0 w 797"/>
                  <a:gd name="T91" fmla="*/ 0 h 5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97"/>
                  <a:gd name="T139" fmla="*/ 0 h 505"/>
                  <a:gd name="T140" fmla="*/ 797 w 797"/>
                  <a:gd name="T141" fmla="*/ 505 h 5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97" h="505">
                    <a:moveTo>
                      <a:pt x="240" y="505"/>
                    </a:moveTo>
                    <a:lnTo>
                      <a:pt x="0" y="505"/>
                    </a:lnTo>
                    <a:lnTo>
                      <a:pt x="0" y="0"/>
                    </a:lnTo>
                    <a:lnTo>
                      <a:pt x="386" y="0"/>
                    </a:lnTo>
                    <a:lnTo>
                      <a:pt x="405" y="0"/>
                    </a:lnTo>
                    <a:lnTo>
                      <a:pt x="424" y="0"/>
                    </a:lnTo>
                    <a:lnTo>
                      <a:pt x="441" y="0"/>
                    </a:lnTo>
                    <a:lnTo>
                      <a:pt x="460" y="1"/>
                    </a:lnTo>
                    <a:lnTo>
                      <a:pt x="478" y="1"/>
                    </a:lnTo>
                    <a:lnTo>
                      <a:pt x="495" y="2"/>
                    </a:lnTo>
                    <a:lnTo>
                      <a:pt x="513" y="2"/>
                    </a:lnTo>
                    <a:lnTo>
                      <a:pt x="531" y="3"/>
                    </a:lnTo>
                    <a:lnTo>
                      <a:pt x="548" y="5"/>
                    </a:lnTo>
                    <a:lnTo>
                      <a:pt x="565" y="7"/>
                    </a:lnTo>
                    <a:lnTo>
                      <a:pt x="582" y="9"/>
                    </a:lnTo>
                    <a:lnTo>
                      <a:pt x="598" y="12"/>
                    </a:lnTo>
                    <a:lnTo>
                      <a:pt x="615" y="15"/>
                    </a:lnTo>
                    <a:lnTo>
                      <a:pt x="632" y="19"/>
                    </a:lnTo>
                    <a:lnTo>
                      <a:pt x="647" y="23"/>
                    </a:lnTo>
                    <a:lnTo>
                      <a:pt x="665" y="28"/>
                    </a:lnTo>
                    <a:lnTo>
                      <a:pt x="680" y="34"/>
                    </a:lnTo>
                    <a:lnTo>
                      <a:pt x="694" y="40"/>
                    </a:lnTo>
                    <a:lnTo>
                      <a:pt x="708" y="46"/>
                    </a:lnTo>
                    <a:lnTo>
                      <a:pt x="722" y="54"/>
                    </a:lnTo>
                    <a:lnTo>
                      <a:pt x="733" y="61"/>
                    </a:lnTo>
                    <a:lnTo>
                      <a:pt x="744" y="67"/>
                    </a:lnTo>
                    <a:lnTo>
                      <a:pt x="754" y="75"/>
                    </a:lnTo>
                    <a:lnTo>
                      <a:pt x="762" y="83"/>
                    </a:lnTo>
                    <a:lnTo>
                      <a:pt x="771" y="91"/>
                    </a:lnTo>
                    <a:lnTo>
                      <a:pt x="778" y="99"/>
                    </a:lnTo>
                    <a:lnTo>
                      <a:pt x="784" y="108"/>
                    </a:lnTo>
                    <a:lnTo>
                      <a:pt x="789" y="117"/>
                    </a:lnTo>
                    <a:lnTo>
                      <a:pt x="792" y="126"/>
                    </a:lnTo>
                    <a:lnTo>
                      <a:pt x="795" y="135"/>
                    </a:lnTo>
                    <a:lnTo>
                      <a:pt x="797" y="144"/>
                    </a:lnTo>
                    <a:lnTo>
                      <a:pt x="797" y="154"/>
                    </a:lnTo>
                    <a:lnTo>
                      <a:pt x="797" y="163"/>
                    </a:lnTo>
                    <a:lnTo>
                      <a:pt x="795" y="172"/>
                    </a:lnTo>
                    <a:lnTo>
                      <a:pt x="794" y="181"/>
                    </a:lnTo>
                    <a:lnTo>
                      <a:pt x="791" y="190"/>
                    </a:lnTo>
                    <a:lnTo>
                      <a:pt x="787" y="198"/>
                    </a:lnTo>
                    <a:lnTo>
                      <a:pt x="782" y="207"/>
                    </a:lnTo>
                    <a:lnTo>
                      <a:pt x="777" y="216"/>
                    </a:lnTo>
                    <a:lnTo>
                      <a:pt x="771" y="224"/>
                    </a:lnTo>
                    <a:lnTo>
                      <a:pt x="762" y="232"/>
                    </a:lnTo>
                    <a:lnTo>
                      <a:pt x="754" y="240"/>
                    </a:lnTo>
                    <a:lnTo>
                      <a:pt x="746" y="248"/>
                    </a:lnTo>
                    <a:lnTo>
                      <a:pt x="736" y="255"/>
                    </a:lnTo>
                    <a:lnTo>
                      <a:pt x="725" y="262"/>
                    </a:lnTo>
                    <a:lnTo>
                      <a:pt x="714" y="270"/>
                    </a:lnTo>
                    <a:lnTo>
                      <a:pt x="700" y="276"/>
                    </a:lnTo>
                    <a:lnTo>
                      <a:pt x="687" y="282"/>
                    </a:lnTo>
                    <a:lnTo>
                      <a:pt x="670" y="289"/>
                    </a:lnTo>
                    <a:lnTo>
                      <a:pt x="652" y="294"/>
                    </a:lnTo>
                    <a:lnTo>
                      <a:pt x="636" y="299"/>
                    </a:lnTo>
                    <a:lnTo>
                      <a:pt x="619" y="303"/>
                    </a:lnTo>
                    <a:lnTo>
                      <a:pt x="601" y="306"/>
                    </a:lnTo>
                    <a:lnTo>
                      <a:pt x="584" y="309"/>
                    </a:lnTo>
                    <a:lnTo>
                      <a:pt x="566" y="311"/>
                    </a:lnTo>
                    <a:lnTo>
                      <a:pt x="548" y="313"/>
                    </a:lnTo>
                    <a:lnTo>
                      <a:pt x="530" y="314"/>
                    </a:lnTo>
                    <a:lnTo>
                      <a:pt x="511" y="315"/>
                    </a:lnTo>
                    <a:lnTo>
                      <a:pt x="492" y="316"/>
                    </a:lnTo>
                    <a:lnTo>
                      <a:pt x="473" y="316"/>
                    </a:lnTo>
                    <a:lnTo>
                      <a:pt x="454" y="317"/>
                    </a:lnTo>
                    <a:lnTo>
                      <a:pt x="434" y="317"/>
                    </a:lnTo>
                    <a:lnTo>
                      <a:pt x="415" y="317"/>
                    </a:lnTo>
                    <a:lnTo>
                      <a:pt x="395" y="317"/>
                    </a:lnTo>
                    <a:lnTo>
                      <a:pt x="240" y="317"/>
                    </a:lnTo>
                    <a:lnTo>
                      <a:pt x="240" y="505"/>
                    </a:lnTo>
                    <a:close/>
                    <a:moveTo>
                      <a:pt x="374" y="226"/>
                    </a:moveTo>
                    <a:lnTo>
                      <a:pt x="384" y="226"/>
                    </a:lnTo>
                    <a:lnTo>
                      <a:pt x="396" y="226"/>
                    </a:lnTo>
                    <a:lnTo>
                      <a:pt x="406" y="226"/>
                    </a:lnTo>
                    <a:lnTo>
                      <a:pt x="416" y="226"/>
                    </a:lnTo>
                    <a:lnTo>
                      <a:pt x="425" y="225"/>
                    </a:lnTo>
                    <a:lnTo>
                      <a:pt x="435" y="224"/>
                    </a:lnTo>
                    <a:lnTo>
                      <a:pt x="444" y="224"/>
                    </a:lnTo>
                    <a:lnTo>
                      <a:pt x="454" y="223"/>
                    </a:lnTo>
                    <a:lnTo>
                      <a:pt x="462" y="222"/>
                    </a:lnTo>
                    <a:lnTo>
                      <a:pt x="471" y="221"/>
                    </a:lnTo>
                    <a:lnTo>
                      <a:pt x="480" y="219"/>
                    </a:lnTo>
                    <a:lnTo>
                      <a:pt x="488" y="216"/>
                    </a:lnTo>
                    <a:lnTo>
                      <a:pt x="496" y="213"/>
                    </a:lnTo>
                    <a:lnTo>
                      <a:pt x="506" y="210"/>
                    </a:lnTo>
                    <a:lnTo>
                      <a:pt x="513" y="207"/>
                    </a:lnTo>
                    <a:lnTo>
                      <a:pt x="521" y="203"/>
                    </a:lnTo>
                    <a:lnTo>
                      <a:pt x="525" y="201"/>
                    </a:lnTo>
                    <a:lnTo>
                      <a:pt x="529" y="198"/>
                    </a:lnTo>
                    <a:lnTo>
                      <a:pt x="532" y="196"/>
                    </a:lnTo>
                    <a:lnTo>
                      <a:pt x="536" y="193"/>
                    </a:lnTo>
                    <a:lnTo>
                      <a:pt x="538" y="191"/>
                    </a:lnTo>
                    <a:lnTo>
                      <a:pt x="541" y="188"/>
                    </a:lnTo>
                    <a:lnTo>
                      <a:pt x="544" y="185"/>
                    </a:lnTo>
                    <a:lnTo>
                      <a:pt x="546" y="182"/>
                    </a:lnTo>
                    <a:lnTo>
                      <a:pt x="548" y="179"/>
                    </a:lnTo>
                    <a:lnTo>
                      <a:pt x="549" y="176"/>
                    </a:lnTo>
                    <a:lnTo>
                      <a:pt x="550" y="174"/>
                    </a:lnTo>
                    <a:lnTo>
                      <a:pt x="553" y="171"/>
                    </a:lnTo>
                    <a:lnTo>
                      <a:pt x="554" y="168"/>
                    </a:lnTo>
                    <a:lnTo>
                      <a:pt x="554" y="165"/>
                    </a:lnTo>
                    <a:lnTo>
                      <a:pt x="555" y="162"/>
                    </a:lnTo>
                    <a:lnTo>
                      <a:pt x="555" y="158"/>
                    </a:lnTo>
                    <a:lnTo>
                      <a:pt x="555" y="154"/>
                    </a:lnTo>
                    <a:lnTo>
                      <a:pt x="554" y="150"/>
                    </a:lnTo>
                    <a:lnTo>
                      <a:pt x="553" y="147"/>
                    </a:lnTo>
                    <a:lnTo>
                      <a:pt x="550" y="143"/>
                    </a:lnTo>
                    <a:lnTo>
                      <a:pt x="549" y="140"/>
                    </a:lnTo>
                    <a:lnTo>
                      <a:pt x="547" y="136"/>
                    </a:lnTo>
                    <a:lnTo>
                      <a:pt x="544" y="132"/>
                    </a:lnTo>
                    <a:lnTo>
                      <a:pt x="542" y="129"/>
                    </a:lnTo>
                    <a:lnTo>
                      <a:pt x="538" y="126"/>
                    </a:lnTo>
                    <a:lnTo>
                      <a:pt x="535" y="123"/>
                    </a:lnTo>
                    <a:lnTo>
                      <a:pt x="531" y="119"/>
                    </a:lnTo>
                    <a:lnTo>
                      <a:pt x="526" y="117"/>
                    </a:lnTo>
                    <a:lnTo>
                      <a:pt x="521" y="114"/>
                    </a:lnTo>
                    <a:lnTo>
                      <a:pt x="516" y="111"/>
                    </a:lnTo>
                    <a:lnTo>
                      <a:pt x="511" y="108"/>
                    </a:lnTo>
                    <a:lnTo>
                      <a:pt x="505" y="105"/>
                    </a:lnTo>
                    <a:lnTo>
                      <a:pt x="497" y="103"/>
                    </a:lnTo>
                    <a:lnTo>
                      <a:pt x="490" y="100"/>
                    </a:lnTo>
                    <a:lnTo>
                      <a:pt x="482" y="99"/>
                    </a:lnTo>
                    <a:lnTo>
                      <a:pt x="475" y="97"/>
                    </a:lnTo>
                    <a:lnTo>
                      <a:pt x="467" y="96"/>
                    </a:lnTo>
                    <a:lnTo>
                      <a:pt x="459" y="95"/>
                    </a:lnTo>
                    <a:lnTo>
                      <a:pt x="450" y="94"/>
                    </a:lnTo>
                    <a:lnTo>
                      <a:pt x="441" y="93"/>
                    </a:lnTo>
                    <a:lnTo>
                      <a:pt x="433" y="92"/>
                    </a:lnTo>
                    <a:lnTo>
                      <a:pt x="425" y="92"/>
                    </a:lnTo>
                    <a:lnTo>
                      <a:pt x="416" y="92"/>
                    </a:lnTo>
                    <a:lnTo>
                      <a:pt x="407" y="91"/>
                    </a:lnTo>
                    <a:lnTo>
                      <a:pt x="399" y="91"/>
                    </a:lnTo>
                    <a:lnTo>
                      <a:pt x="389" y="91"/>
                    </a:lnTo>
                    <a:lnTo>
                      <a:pt x="381" y="91"/>
                    </a:lnTo>
                    <a:lnTo>
                      <a:pt x="373" y="91"/>
                    </a:lnTo>
                    <a:lnTo>
                      <a:pt x="240" y="91"/>
                    </a:lnTo>
                    <a:lnTo>
                      <a:pt x="240" y="226"/>
                    </a:lnTo>
                    <a:lnTo>
                      <a:pt x="374" y="226"/>
                    </a:lnTo>
                    <a:close/>
                  </a:path>
                </a:pathLst>
              </a:custGeom>
              <a:solidFill>
                <a:schemeClr val="tx2"/>
              </a:solidFill>
              <a:ln w="9525">
                <a:noFill/>
                <a:round/>
                <a:headEnd/>
                <a:tailEnd/>
              </a:ln>
            </p:spPr>
            <p:txBody>
              <a:bodyPr wrap="none"/>
              <a:lstStyle/>
              <a:p>
                <a:endParaRPr lang="ru-RU"/>
              </a:p>
            </p:txBody>
          </p:sp>
          <p:sp>
            <p:nvSpPr>
              <p:cNvPr id="8234" name="Freeform 1453"/>
              <p:cNvSpPr>
                <a:spLocks noChangeAspect="1"/>
              </p:cNvSpPr>
              <p:nvPr/>
            </p:nvSpPr>
            <p:spPr bwMode="auto">
              <a:xfrm>
                <a:off x="2816" y="348"/>
                <a:ext cx="420" cy="261"/>
              </a:xfrm>
              <a:custGeom>
                <a:avLst/>
                <a:gdLst>
                  <a:gd name="T0" fmla="*/ 1 w 840"/>
                  <a:gd name="T1" fmla="*/ 1 h 520"/>
                  <a:gd name="T2" fmla="*/ 1 w 840"/>
                  <a:gd name="T3" fmla="*/ 1 h 520"/>
                  <a:gd name="T4" fmla="*/ 1 w 840"/>
                  <a:gd name="T5" fmla="*/ 1 h 520"/>
                  <a:gd name="T6" fmla="*/ 1 w 840"/>
                  <a:gd name="T7" fmla="*/ 1 h 520"/>
                  <a:gd name="T8" fmla="*/ 1 w 840"/>
                  <a:gd name="T9" fmla="*/ 1 h 520"/>
                  <a:gd name="T10" fmla="*/ 1 w 840"/>
                  <a:gd name="T11" fmla="*/ 1 h 520"/>
                  <a:gd name="T12" fmla="*/ 1 w 840"/>
                  <a:gd name="T13" fmla="*/ 1 h 520"/>
                  <a:gd name="T14" fmla="*/ 1 w 840"/>
                  <a:gd name="T15" fmla="*/ 1 h 520"/>
                  <a:gd name="T16" fmla="*/ 1 w 840"/>
                  <a:gd name="T17" fmla="*/ 1 h 520"/>
                  <a:gd name="T18" fmla="*/ 1 w 840"/>
                  <a:gd name="T19" fmla="*/ 1 h 520"/>
                  <a:gd name="T20" fmla="*/ 1 w 840"/>
                  <a:gd name="T21" fmla="*/ 1 h 520"/>
                  <a:gd name="T22" fmla="*/ 1 w 840"/>
                  <a:gd name="T23" fmla="*/ 1 h 520"/>
                  <a:gd name="T24" fmla="*/ 1 w 840"/>
                  <a:gd name="T25" fmla="*/ 1 h 520"/>
                  <a:gd name="T26" fmla="*/ 1 w 840"/>
                  <a:gd name="T27" fmla="*/ 1 h 520"/>
                  <a:gd name="T28" fmla="*/ 1 w 840"/>
                  <a:gd name="T29" fmla="*/ 1 h 520"/>
                  <a:gd name="T30" fmla="*/ 1 w 840"/>
                  <a:gd name="T31" fmla="*/ 1 h 520"/>
                  <a:gd name="T32" fmla="*/ 1 w 840"/>
                  <a:gd name="T33" fmla="*/ 1 h 520"/>
                  <a:gd name="T34" fmla="*/ 1 w 840"/>
                  <a:gd name="T35" fmla="*/ 1 h 520"/>
                  <a:gd name="T36" fmla="*/ 1 w 840"/>
                  <a:gd name="T37" fmla="*/ 1 h 520"/>
                  <a:gd name="T38" fmla="*/ 1 w 840"/>
                  <a:gd name="T39" fmla="*/ 1 h 520"/>
                  <a:gd name="T40" fmla="*/ 1 w 840"/>
                  <a:gd name="T41" fmla="*/ 1 h 520"/>
                  <a:gd name="T42" fmla="*/ 1 w 840"/>
                  <a:gd name="T43" fmla="*/ 1 h 520"/>
                  <a:gd name="T44" fmla="*/ 1 w 840"/>
                  <a:gd name="T45" fmla="*/ 1 h 520"/>
                  <a:gd name="T46" fmla="*/ 1 w 840"/>
                  <a:gd name="T47" fmla="*/ 1 h 520"/>
                  <a:gd name="T48" fmla="*/ 1 w 840"/>
                  <a:gd name="T49" fmla="*/ 1 h 520"/>
                  <a:gd name="T50" fmla="*/ 1 w 840"/>
                  <a:gd name="T51" fmla="*/ 1 h 520"/>
                  <a:gd name="T52" fmla="*/ 1 w 840"/>
                  <a:gd name="T53" fmla="*/ 1 h 520"/>
                  <a:gd name="T54" fmla="*/ 1 w 840"/>
                  <a:gd name="T55" fmla="*/ 1 h 520"/>
                  <a:gd name="T56" fmla="*/ 1 w 840"/>
                  <a:gd name="T57" fmla="*/ 1 h 520"/>
                  <a:gd name="T58" fmla="*/ 1 w 840"/>
                  <a:gd name="T59" fmla="*/ 1 h 520"/>
                  <a:gd name="T60" fmla="*/ 1 w 840"/>
                  <a:gd name="T61" fmla="*/ 1 h 520"/>
                  <a:gd name="T62" fmla="*/ 1 w 840"/>
                  <a:gd name="T63" fmla="*/ 1 h 520"/>
                  <a:gd name="T64" fmla="*/ 1 w 840"/>
                  <a:gd name="T65" fmla="*/ 1 h 520"/>
                  <a:gd name="T66" fmla="*/ 1 w 840"/>
                  <a:gd name="T67" fmla="*/ 1 h 520"/>
                  <a:gd name="T68" fmla="*/ 1 w 840"/>
                  <a:gd name="T69" fmla="*/ 1 h 520"/>
                  <a:gd name="T70" fmla="*/ 1 w 840"/>
                  <a:gd name="T71" fmla="*/ 1 h 520"/>
                  <a:gd name="T72" fmla="*/ 1 w 840"/>
                  <a:gd name="T73" fmla="*/ 1 h 520"/>
                  <a:gd name="T74" fmla="*/ 1 w 840"/>
                  <a:gd name="T75" fmla="*/ 1 h 520"/>
                  <a:gd name="T76" fmla="*/ 1 w 840"/>
                  <a:gd name="T77" fmla="*/ 1 h 520"/>
                  <a:gd name="T78" fmla="*/ 1 w 840"/>
                  <a:gd name="T79" fmla="*/ 1 h 520"/>
                  <a:gd name="T80" fmla="*/ 1 w 840"/>
                  <a:gd name="T81" fmla="*/ 1 h 520"/>
                  <a:gd name="T82" fmla="*/ 1 w 840"/>
                  <a:gd name="T83" fmla="*/ 1 h 520"/>
                  <a:gd name="T84" fmla="*/ 1 w 840"/>
                  <a:gd name="T85" fmla="*/ 1 h 520"/>
                  <a:gd name="T86" fmla="*/ 1 w 840"/>
                  <a:gd name="T87" fmla="*/ 1 h 520"/>
                  <a:gd name="T88" fmla="*/ 1 w 840"/>
                  <a:gd name="T89" fmla="*/ 1 h 520"/>
                  <a:gd name="T90" fmla="*/ 1 w 840"/>
                  <a:gd name="T91" fmla="*/ 1 h 520"/>
                  <a:gd name="T92" fmla="*/ 1 w 840"/>
                  <a:gd name="T93" fmla="*/ 1 h 520"/>
                  <a:gd name="T94" fmla="*/ 1 w 840"/>
                  <a:gd name="T95" fmla="*/ 1 h 520"/>
                  <a:gd name="T96" fmla="*/ 1 w 840"/>
                  <a:gd name="T97" fmla="*/ 1 h 520"/>
                  <a:gd name="T98" fmla="*/ 1 w 840"/>
                  <a:gd name="T99" fmla="*/ 1 h 520"/>
                  <a:gd name="T100" fmla="*/ 1 w 840"/>
                  <a:gd name="T101" fmla="*/ 1 h 520"/>
                  <a:gd name="T102" fmla="*/ 1 w 840"/>
                  <a:gd name="T103" fmla="*/ 1 h 520"/>
                  <a:gd name="T104" fmla="*/ 1 w 840"/>
                  <a:gd name="T105" fmla="*/ 1 h 520"/>
                  <a:gd name="T106" fmla="*/ 1 w 840"/>
                  <a:gd name="T107" fmla="*/ 1 h 520"/>
                  <a:gd name="T108" fmla="*/ 1 w 840"/>
                  <a:gd name="T109" fmla="*/ 1 h 520"/>
                  <a:gd name="T110" fmla="*/ 1 w 840"/>
                  <a:gd name="T111" fmla="*/ 0 h 520"/>
                  <a:gd name="T112" fmla="*/ 1 w 840"/>
                  <a:gd name="T113" fmla="*/ 1 h 520"/>
                  <a:gd name="T114" fmla="*/ 1 w 840"/>
                  <a:gd name="T115" fmla="*/ 1 h 520"/>
                  <a:gd name="T116" fmla="*/ 1 w 840"/>
                  <a:gd name="T117" fmla="*/ 1 h 520"/>
                  <a:gd name="T118" fmla="*/ 1 w 840"/>
                  <a:gd name="T119" fmla="*/ 1 h 5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40"/>
                  <a:gd name="T181" fmla="*/ 0 h 520"/>
                  <a:gd name="T182" fmla="*/ 840 w 840"/>
                  <a:gd name="T183" fmla="*/ 520 h 52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40" h="520">
                    <a:moveTo>
                      <a:pt x="608" y="151"/>
                    </a:moveTo>
                    <a:lnTo>
                      <a:pt x="602" y="144"/>
                    </a:lnTo>
                    <a:lnTo>
                      <a:pt x="596" y="137"/>
                    </a:lnTo>
                    <a:lnTo>
                      <a:pt x="589" y="130"/>
                    </a:lnTo>
                    <a:lnTo>
                      <a:pt x="581" y="125"/>
                    </a:lnTo>
                    <a:lnTo>
                      <a:pt x="572" y="119"/>
                    </a:lnTo>
                    <a:lnTo>
                      <a:pt x="563" y="113"/>
                    </a:lnTo>
                    <a:lnTo>
                      <a:pt x="553" y="109"/>
                    </a:lnTo>
                    <a:lnTo>
                      <a:pt x="543" y="106"/>
                    </a:lnTo>
                    <a:lnTo>
                      <a:pt x="532" y="102"/>
                    </a:lnTo>
                    <a:lnTo>
                      <a:pt x="519" y="99"/>
                    </a:lnTo>
                    <a:lnTo>
                      <a:pt x="507" y="97"/>
                    </a:lnTo>
                    <a:lnTo>
                      <a:pt x="494" y="95"/>
                    </a:lnTo>
                    <a:lnTo>
                      <a:pt x="479" y="94"/>
                    </a:lnTo>
                    <a:lnTo>
                      <a:pt x="464" y="93"/>
                    </a:lnTo>
                    <a:lnTo>
                      <a:pt x="448" y="92"/>
                    </a:lnTo>
                    <a:lnTo>
                      <a:pt x="432" y="92"/>
                    </a:lnTo>
                    <a:lnTo>
                      <a:pt x="419" y="92"/>
                    </a:lnTo>
                    <a:lnTo>
                      <a:pt x="406" y="92"/>
                    </a:lnTo>
                    <a:lnTo>
                      <a:pt x="394" y="93"/>
                    </a:lnTo>
                    <a:lnTo>
                      <a:pt x="382" y="94"/>
                    </a:lnTo>
                    <a:lnTo>
                      <a:pt x="370" y="95"/>
                    </a:lnTo>
                    <a:lnTo>
                      <a:pt x="358" y="97"/>
                    </a:lnTo>
                    <a:lnTo>
                      <a:pt x="346" y="98"/>
                    </a:lnTo>
                    <a:lnTo>
                      <a:pt x="336" y="101"/>
                    </a:lnTo>
                    <a:lnTo>
                      <a:pt x="326" y="103"/>
                    </a:lnTo>
                    <a:lnTo>
                      <a:pt x="318" y="106"/>
                    </a:lnTo>
                    <a:lnTo>
                      <a:pt x="309" y="110"/>
                    </a:lnTo>
                    <a:lnTo>
                      <a:pt x="302" y="116"/>
                    </a:lnTo>
                    <a:lnTo>
                      <a:pt x="297" y="121"/>
                    </a:lnTo>
                    <a:lnTo>
                      <a:pt x="293" y="126"/>
                    </a:lnTo>
                    <a:lnTo>
                      <a:pt x="290" y="132"/>
                    </a:lnTo>
                    <a:lnTo>
                      <a:pt x="289" y="139"/>
                    </a:lnTo>
                    <a:lnTo>
                      <a:pt x="290" y="145"/>
                    </a:lnTo>
                    <a:lnTo>
                      <a:pt x="293" y="152"/>
                    </a:lnTo>
                    <a:lnTo>
                      <a:pt x="298" y="157"/>
                    </a:lnTo>
                    <a:lnTo>
                      <a:pt x="303" y="161"/>
                    </a:lnTo>
                    <a:lnTo>
                      <a:pt x="312" y="166"/>
                    </a:lnTo>
                    <a:lnTo>
                      <a:pt x="321" y="170"/>
                    </a:lnTo>
                    <a:lnTo>
                      <a:pt x="331" y="174"/>
                    </a:lnTo>
                    <a:lnTo>
                      <a:pt x="341" y="177"/>
                    </a:lnTo>
                    <a:lnTo>
                      <a:pt x="352" y="179"/>
                    </a:lnTo>
                    <a:lnTo>
                      <a:pt x="365" y="182"/>
                    </a:lnTo>
                    <a:lnTo>
                      <a:pt x="377" y="183"/>
                    </a:lnTo>
                    <a:lnTo>
                      <a:pt x="389" y="185"/>
                    </a:lnTo>
                    <a:lnTo>
                      <a:pt x="402" y="186"/>
                    </a:lnTo>
                    <a:lnTo>
                      <a:pt x="414" y="188"/>
                    </a:lnTo>
                    <a:lnTo>
                      <a:pt x="426" y="189"/>
                    </a:lnTo>
                    <a:lnTo>
                      <a:pt x="437" y="190"/>
                    </a:lnTo>
                    <a:lnTo>
                      <a:pt x="453" y="192"/>
                    </a:lnTo>
                    <a:lnTo>
                      <a:pt x="469" y="193"/>
                    </a:lnTo>
                    <a:lnTo>
                      <a:pt x="488" y="195"/>
                    </a:lnTo>
                    <a:lnTo>
                      <a:pt x="504" y="197"/>
                    </a:lnTo>
                    <a:lnTo>
                      <a:pt x="522" y="199"/>
                    </a:lnTo>
                    <a:lnTo>
                      <a:pt x="540" y="201"/>
                    </a:lnTo>
                    <a:lnTo>
                      <a:pt x="558" y="203"/>
                    </a:lnTo>
                    <a:lnTo>
                      <a:pt x="575" y="206"/>
                    </a:lnTo>
                    <a:lnTo>
                      <a:pt x="594" y="208"/>
                    </a:lnTo>
                    <a:lnTo>
                      <a:pt x="611" y="211"/>
                    </a:lnTo>
                    <a:lnTo>
                      <a:pt x="628" y="214"/>
                    </a:lnTo>
                    <a:lnTo>
                      <a:pt x="645" y="217"/>
                    </a:lnTo>
                    <a:lnTo>
                      <a:pt x="661" y="220"/>
                    </a:lnTo>
                    <a:lnTo>
                      <a:pt x="677" y="225"/>
                    </a:lnTo>
                    <a:lnTo>
                      <a:pt x="692" y="229"/>
                    </a:lnTo>
                    <a:lnTo>
                      <a:pt x="706" y="233"/>
                    </a:lnTo>
                    <a:lnTo>
                      <a:pt x="721" y="238"/>
                    </a:lnTo>
                    <a:lnTo>
                      <a:pt x="735" y="243"/>
                    </a:lnTo>
                    <a:lnTo>
                      <a:pt x="750" y="249"/>
                    </a:lnTo>
                    <a:lnTo>
                      <a:pt x="762" y="256"/>
                    </a:lnTo>
                    <a:lnTo>
                      <a:pt x="774" y="262"/>
                    </a:lnTo>
                    <a:lnTo>
                      <a:pt x="785" y="269"/>
                    </a:lnTo>
                    <a:lnTo>
                      <a:pt x="796" y="276"/>
                    </a:lnTo>
                    <a:lnTo>
                      <a:pt x="805" y="284"/>
                    </a:lnTo>
                    <a:lnTo>
                      <a:pt x="813" y="292"/>
                    </a:lnTo>
                    <a:lnTo>
                      <a:pt x="820" y="299"/>
                    </a:lnTo>
                    <a:lnTo>
                      <a:pt x="826" y="308"/>
                    </a:lnTo>
                    <a:lnTo>
                      <a:pt x="831" y="316"/>
                    </a:lnTo>
                    <a:lnTo>
                      <a:pt x="835" y="324"/>
                    </a:lnTo>
                    <a:lnTo>
                      <a:pt x="837" y="334"/>
                    </a:lnTo>
                    <a:lnTo>
                      <a:pt x="839" y="343"/>
                    </a:lnTo>
                    <a:lnTo>
                      <a:pt x="840" y="352"/>
                    </a:lnTo>
                    <a:lnTo>
                      <a:pt x="839" y="361"/>
                    </a:lnTo>
                    <a:lnTo>
                      <a:pt x="838" y="370"/>
                    </a:lnTo>
                    <a:lnTo>
                      <a:pt x="835" y="379"/>
                    </a:lnTo>
                    <a:lnTo>
                      <a:pt x="831" y="389"/>
                    </a:lnTo>
                    <a:lnTo>
                      <a:pt x="827" y="397"/>
                    </a:lnTo>
                    <a:lnTo>
                      <a:pt x="821" y="406"/>
                    </a:lnTo>
                    <a:lnTo>
                      <a:pt x="814" y="414"/>
                    </a:lnTo>
                    <a:lnTo>
                      <a:pt x="807" y="422"/>
                    </a:lnTo>
                    <a:lnTo>
                      <a:pt x="798" y="430"/>
                    </a:lnTo>
                    <a:lnTo>
                      <a:pt x="788" y="438"/>
                    </a:lnTo>
                    <a:lnTo>
                      <a:pt x="778" y="446"/>
                    </a:lnTo>
                    <a:lnTo>
                      <a:pt x="767" y="453"/>
                    </a:lnTo>
                    <a:lnTo>
                      <a:pt x="755" y="460"/>
                    </a:lnTo>
                    <a:lnTo>
                      <a:pt x="742" y="467"/>
                    </a:lnTo>
                    <a:lnTo>
                      <a:pt x="727" y="473"/>
                    </a:lnTo>
                    <a:lnTo>
                      <a:pt x="713" y="478"/>
                    </a:lnTo>
                    <a:lnTo>
                      <a:pt x="698" y="484"/>
                    </a:lnTo>
                    <a:lnTo>
                      <a:pt x="680" y="489"/>
                    </a:lnTo>
                    <a:lnTo>
                      <a:pt x="664" y="494"/>
                    </a:lnTo>
                    <a:lnTo>
                      <a:pt x="647" y="499"/>
                    </a:lnTo>
                    <a:lnTo>
                      <a:pt x="628" y="503"/>
                    </a:lnTo>
                    <a:lnTo>
                      <a:pt x="610" y="506"/>
                    </a:lnTo>
                    <a:lnTo>
                      <a:pt x="591" y="509"/>
                    </a:lnTo>
                    <a:lnTo>
                      <a:pt x="571" y="512"/>
                    </a:lnTo>
                    <a:lnTo>
                      <a:pt x="552" y="514"/>
                    </a:lnTo>
                    <a:lnTo>
                      <a:pt x="533" y="515"/>
                    </a:lnTo>
                    <a:lnTo>
                      <a:pt x="513" y="517"/>
                    </a:lnTo>
                    <a:lnTo>
                      <a:pt x="494" y="518"/>
                    </a:lnTo>
                    <a:lnTo>
                      <a:pt x="474" y="519"/>
                    </a:lnTo>
                    <a:lnTo>
                      <a:pt x="454" y="519"/>
                    </a:lnTo>
                    <a:lnTo>
                      <a:pt x="435" y="520"/>
                    </a:lnTo>
                    <a:lnTo>
                      <a:pt x="414" y="520"/>
                    </a:lnTo>
                    <a:lnTo>
                      <a:pt x="379" y="519"/>
                    </a:lnTo>
                    <a:lnTo>
                      <a:pt x="343" y="518"/>
                    </a:lnTo>
                    <a:lnTo>
                      <a:pt x="308" y="515"/>
                    </a:lnTo>
                    <a:lnTo>
                      <a:pt x="275" y="512"/>
                    </a:lnTo>
                    <a:lnTo>
                      <a:pt x="242" y="508"/>
                    </a:lnTo>
                    <a:lnTo>
                      <a:pt x="211" y="502"/>
                    </a:lnTo>
                    <a:lnTo>
                      <a:pt x="181" y="494"/>
                    </a:lnTo>
                    <a:lnTo>
                      <a:pt x="153" y="487"/>
                    </a:lnTo>
                    <a:lnTo>
                      <a:pt x="125" y="478"/>
                    </a:lnTo>
                    <a:lnTo>
                      <a:pt x="101" y="468"/>
                    </a:lnTo>
                    <a:lnTo>
                      <a:pt x="77" y="456"/>
                    </a:lnTo>
                    <a:lnTo>
                      <a:pt x="57" y="444"/>
                    </a:lnTo>
                    <a:lnTo>
                      <a:pt x="38" y="429"/>
                    </a:lnTo>
                    <a:lnTo>
                      <a:pt x="23" y="414"/>
                    </a:lnTo>
                    <a:lnTo>
                      <a:pt x="10" y="398"/>
                    </a:lnTo>
                    <a:lnTo>
                      <a:pt x="0" y="380"/>
                    </a:lnTo>
                    <a:lnTo>
                      <a:pt x="222" y="355"/>
                    </a:lnTo>
                    <a:lnTo>
                      <a:pt x="228" y="364"/>
                    </a:lnTo>
                    <a:lnTo>
                      <a:pt x="235" y="373"/>
                    </a:lnTo>
                    <a:lnTo>
                      <a:pt x="243" y="381"/>
                    </a:lnTo>
                    <a:lnTo>
                      <a:pt x="252" y="389"/>
                    </a:lnTo>
                    <a:lnTo>
                      <a:pt x="263" y="395"/>
                    </a:lnTo>
                    <a:lnTo>
                      <a:pt x="275" y="401"/>
                    </a:lnTo>
                    <a:lnTo>
                      <a:pt x="287" y="406"/>
                    </a:lnTo>
                    <a:lnTo>
                      <a:pt x="299" y="411"/>
                    </a:lnTo>
                    <a:lnTo>
                      <a:pt x="314" y="414"/>
                    </a:lnTo>
                    <a:lnTo>
                      <a:pt x="329" y="417"/>
                    </a:lnTo>
                    <a:lnTo>
                      <a:pt x="345" y="420"/>
                    </a:lnTo>
                    <a:lnTo>
                      <a:pt x="361" y="422"/>
                    </a:lnTo>
                    <a:lnTo>
                      <a:pt x="379" y="424"/>
                    </a:lnTo>
                    <a:lnTo>
                      <a:pt x="397" y="425"/>
                    </a:lnTo>
                    <a:lnTo>
                      <a:pt x="416" y="426"/>
                    </a:lnTo>
                    <a:lnTo>
                      <a:pt x="436" y="426"/>
                    </a:lnTo>
                    <a:lnTo>
                      <a:pt x="449" y="426"/>
                    </a:lnTo>
                    <a:lnTo>
                      <a:pt x="462" y="425"/>
                    </a:lnTo>
                    <a:lnTo>
                      <a:pt x="477" y="425"/>
                    </a:lnTo>
                    <a:lnTo>
                      <a:pt x="490" y="423"/>
                    </a:lnTo>
                    <a:lnTo>
                      <a:pt x="504" y="422"/>
                    </a:lnTo>
                    <a:lnTo>
                      <a:pt x="516" y="420"/>
                    </a:lnTo>
                    <a:lnTo>
                      <a:pt x="530" y="417"/>
                    </a:lnTo>
                    <a:lnTo>
                      <a:pt x="542" y="415"/>
                    </a:lnTo>
                    <a:lnTo>
                      <a:pt x="553" y="411"/>
                    </a:lnTo>
                    <a:lnTo>
                      <a:pt x="563" y="407"/>
                    </a:lnTo>
                    <a:lnTo>
                      <a:pt x="572" y="403"/>
                    </a:lnTo>
                    <a:lnTo>
                      <a:pt x="581" y="398"/>
                    </a:lnTo>
                    <a:lnTo>
                      <a:pt x="588" y="393"/>
                    </a:lnTo>
                    <a:lnTo>
                      <a:pt x="592" y="387"/>
                    </a:lnTo>
                    <a:lnTo>
                      <a:pt x="595" y="379"/>
                    </a:lnTo>
                    <a:lnTo>
                      <a:pt x="596" y="372"/>
                    </a:lnTo>
                    <a:lnTo>
                      <a:pt x="595" y="364"/>
                    </a:lnTo>
                    <a:lnTo>
                      <a:pt x="591" y="358"/>
                    </a:lnTo>
                    <a:lnTo>
                      <a:pt x="585" y="352"/>
                    </a:lnTo>
                    <a:lnTo>
                      <a:pt x="576" y="346"/>
                    </a:lnTo>
                    <a:lnTo>
                      <a:pt x="567" y="342"/>
                    </a:lnTo>
                    <a:lnTo>
                      <a:pt x="556" y="338"/>
                    </a:lnTo>
                    <a:lnTo>
                      <a:pt x="543" y="334"/>
                    </a:lnTo>
                    <a:lnTo>
                      <a:pt x="530" y="330"/>
                    </a:lnTo>
                    <a:lnTo>
                      <a:pt x="515" y="327"/>
                    </a:lnTo>
                    <a:lnTo>
                      <a:pt x="501" y="324"/>
                    </a:lnTo>
                    <a:lnTo>
                      <a:pt x="486" y="322"/>
                    </a:lnTo>
                    <a:lnTo>
                      <a:pt x="472" y="320"/>
                    </a:lnTo>
                    <a:lnTo>
                      <a:pt x="456" y="319"/>
                    </a:lnTo>
                    <a:lnTo>
                      <a:pt x="442" y="317"/>
                    </a:lnTo>
                    <a:lnTo>
                      <a:pt x="429" y="316"/>
                    </a:lnTo>
                    <a:lnTo>
                      <a:pt x="416" y="315"/>
                    </a:lnTo>
                    <a:lnTo>
                      <a:pt x="382" y="311"/>
                    </a:lnTo>
                    <a:lnTo>
                      <a:pt x="348" y="308"/>
                    </a:lnTo>
                    <a:lnTo>
                      <a:pt x="315" y="303"/>
                    </a:lnTo>
                    <a:lnTo>
                      <a:pt x="282" y="299"/>
                    </a:lnTo>
                    <a:lnTo>
                      <a:pt x="251" y="293"/>
                    </a:lnTo>
                    <a:lnTo>
                      <a:pt x="221" y="287"/>
                    </a:lnTo>
                    <a:lnTo>
                      <a:pt x="193" y="280"/>
                    </a:lnTo>
                    <a:lnTo>
                      <a:pt x="167" y="271"/>
                    </a:lnTo>
                    <a:lnTo>
                      <a:pt x="142" y="263"/>
                    </a:lnTo>
                    <a:lnTo>
                      <a:pt x="120" y="252"/>
                    </a:lnTo>
                    <a:lnTo>
                      <a:pt x="101" y="241"/>
                    </a:lnTo>
                    <a:lnTo>
                      <a:pt x="84" y="229"/>
                    </a:lnTo>
                    <a:lnTo>
                      <a:pt x="71" y="213"/>
                    </a:lnTo>
                    <a:lnTo>
                      <a:pt x="62" y="197"/>
                    </a:lnTo>
                    <a:lnTo>
                      <a:pt x="56" y="180"/>
                    </a:lnTo>
                    <a:lnTo>
                      <a:pt x="54" y="160"/>
                    </a:lnTo>
                    <a:lnTo>
                      <a:pt x="54" y="151"/>
                    </a:lnTo>
                    <a:lnTo>
                      <a:pt x="56" y="142"/>
                    </a:lnTo>
                    <a:lnTo>
                      <a:pt x="58" y="134"/>
                    </a:lnTo>
                    <a:lnTo>
                      <a:pt x="60" y="126"/>
                    </a:lnTo>
                    <a:lnTo>
                      <a:pt x="65" y="118"/>
                    </a:lnTo>
                    <a:lnTo>
                      <a:pt x="69" y="109"/>
                    </a:lnTo>
                    <a:lnTo>
                      <a:pt x="75" y="101"/>
                    </a:lnTo>
                    <a:lnTo>
                      <a:pt x="81" y="94"/>
                    </a:lnTo>
                    <a:lnTo>
                      <a:pt x="89" y="87"/>
                    </a:lnTo>
                    <a:lnTo>
                      <a:pt x="97" y="80"/>
                    </a:lnTo>
                    <a:lnTo>
                      <a:pt x="106" y="73"/>
                    </a:lnTo>
                    <a:lnTo>
                      <a:pt x="116" y="66"/>
                    </a:lnTo>
                    <a:lnTo>
                      <a:pt x="127" y="60"/>
                    </a:lnTo>
                    <a:lnTo>
                      <a:pt x="138" y="53"/>
                    </a:lnTo>
                    <a:lnTo>
                      <a:pt x="152" y="47"/>
                    </a:lnTo>
                    <a:lnTo>
                      <a:pt x="165" y="41"/>
                    </a:lnTo>
                    <a:lnTo>
                      <a:pt x="179" y="36"/>
                    </a:lnTo>
                    <a:lnTo>
                      <a:pt x="193" y="31"/>
                    </a:lnTo>
                    <a:lnTo>
                      <a:pt x="208" y="26"/>
                    </a:lnTo>
                    <a:lnTo>
                      <a:pt x="223" y="22"/>
                    </a:lnTo>
                    <a:lnTo>
                      <a:pt x="238" y="18"/>
                    </a:lnTo>
                    <a:lnTo>
                      <a:pt x="254" y="15"/>
                    </a:lnTo>
                    <a:lnTo>
                      <a:pt x="270" y="12"/>
                    </a:lnTo>
                    <a:lnTo>
                      <a:pt x="286" y="9"/>
                    </a:lnTo>
                    <a:lnTo>
                      <a:pt x="302" y="7"/>
                    </a:lnTo>
                    <a:lnTo>
                      <a:pt x="319" y="4"/>
                    </a:lnTo>
                    <a:lnTo>
                      <a:pt x="336" y="3"/>
                    </a:lnTo>
                    <a:lnTo>
                      <a:pt x="352" y="2"/>
                    </a:lnTo>
                    <a:lnTo>
                      <a:pt x="370" y="1"/>
                    </a:lnTo>
                    <a:lnTo>
                      <a:pt x="387" y="0"/>
                    </a:lnTo>
                    <a:lnTo>
                      <a:pt x="404" y="0"/>
                    </a:lnTo>
                    <a:lnTo>
                      <a:pt x="423" y="0"/>
                    </a:lnTo>
                    <a:lnTo>
                      <a:pt x="455" y="0"/>
                    </a:lnTo>
                    <a:lnTo>
                      <a:pt x="488" y="1"/>
                    </a:lnTo>
                    <a:lnTo>
                      <a:pt x="519" y="3"/>
                    </a:lnTo>
                    <a:lnTo>
                      <a:pt x="550" y="7"/>
                    </a:lnTo>
                    <a:lnTo>
                      <a:pt x="580" y="10"/>
                    </a:lnTo>
                    <a:lnTo>
                      <a:pt x="608" y="15"/>
                    </a:lnTo>
                    <a:lnTo>
                      <a:pt x="635" y="20"/>
                    </a:lnTo>
                    <a:lnTo>
                      <a:pt x="661" y="27"/>
                    </a:lnTo>
                    <a:lnTo>
                      <a:pt x="686" y="34"/>
                    </a:lnTo>
                    <a:lnTo>
                      <a:pt x="709" y="42"/>
                    </a:lnTo>
                    <a:lnTo>
                      <a:pt x="730" y="52"/>
                    </a:lnTo>
                    <a:lnTo>
                      <a:pt x="750" y="64"/>
                    </a:lnTo>
                    <a:lnTo>
                      <a:pt x="768" y="75"/>
                    </a:lnTo>
                    <a:lnTo>
                      <a:pt x="784" y="88"/>
                    </a:lnTo>
                    <a:lnTo>
                      <a:pt x="800" y="102"/>
                    </a:lnTo>
                    <a:lnTo>
                      <a:pt x="813" y="119"/>
                    </a:lnTo>
                    <a:lnTo>
                      <a:pt x="608" y="151"/>
                    </a:lnTo>
                    <a:close/>
                  </a:path>
                </a:pathLst>
              </a:custGeom>
              <a:solidFill>
                <a:schemeClr val="tx2"/>
              </a:solidFill>
              <a:ln w="9525">
                <a:noFill/>
                <a:round/>
                <a:headEnd/>
                <a:tailEnd/>
              </a:ln>
            </p:spPr>
            <p:txBody>
              <a:bodyPr wrap="none"/>
              <a:lstStyle/>
              <a:p>
                <a:endParaRPr lang="ru-RU"/>
              </a:p>
            </p:txBody>
          </p:sp>
          <p:sp>
            <p:nvSpPr>
              <p:cNvPr id="8235" name="Rectangle 1454"/>
              <p:cNvSpPr>
                <a:spLocks noChangeAspect="1" noChangeArrowheads="1"/>
              </p:cNvSpPr>
              <p:nvPr/>
            </p:nvSpPr>
            <p:spPr bwMode="auto">
              <a:xfrm>
                <a:off x="672" y="621"/>
                <a:ext cx="2926" cy="134"/>
              </a:xfrm>
              <a:prstGeom prst="rect">
                <a:avLst/>
              </a:prstGeom>
              <a:noFill/>
              <a:ln w="9525">
                <a:noFill/>
                <a:miter lim="800000"/>
                <a:headEnd/>
                <a:tailEnd/>
              </a:ln>
            </p:spPr>
            <p:txBody>
              <a:bodyPr wrap="none" lIns="0" tIns="0" rIns="0" bIns="0"/>
              <a:lstStyle/>
              <a:p>
                <a:endParaRPr lang="en-US" sz="1000">
                  <a:solidFill>
                    <a:srgbClr val="262673"/>
                  </a:solidFill>
                </a:endParaRPr>
              </a:p>
            </p:txBody>
          </p:sp>
          <p:sp>
            <p:nvSpPr>
              <p:cNvPr id="8236" name="Rectangle 1455"/>
              <p:cNvSpPr>
                <a:spLocks noChangeAspect="1" noChangeArrowheads="1"/>
              </p:cNvSpPr>
              <p:nvPr/>
            </p:nvSpPr>
            <p:spPr bwMode="auto">
              <a:xfrm>
                <a:off x="3617" y="330"/>
                <a:ext cx="77" cy="124"/>
              </a:xfrm>
              <a:prstGeom prst="rect">
                <a:avLst/>
              </a:prstGeom>
              <a:noFill/>
              <a:ln w="9525">
                <a:noFill/>
                <a:miter lim="800000"/>
                <a:headEnd/>
                <a:tailEnd/>
              </a:ln>
            </p:spPr>
            <p:txBody>
              <a:bodyPr wrap="none" lIns="0" tIns="0" rIns="0" bIns="0"/>
              <a:lstStyle/>
              <a:p>
                <a:r>
                  <a:rPr lang="en-US" sz="1300">
                    <a:solidFill>
                      <a:srgbClr val="262673"/>
                    </a:solidFill>
                  </a:rPr>
                  <a:t>®</a:t>
                </a:r>
                <a:endParaRPr lang="en-US" sz="2400">
                  <a:solidFill>
                    <a:srgbClr val="262673"/>
                  </a:solidFill>
                </a:endParaRPr>
              </a:p>
            </p:txBody>
          </p:sp>
        </p:grpSp>
      </p:grpSp>
      <p:sp>
        <p:nvSpPr>
          <p:cNvPr id="46" name="Down Arrow 45"/>
          <p:cNvSpPr/>
          <p:nvPr/>
        </p:nvSpPr>
        <p:spPr>
          <a:xfrm rot="13968427">
            <a:off x="1691481" y="4034632"/>
            <a:ext cx="576263" cy="647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47" name="Down Arrow 46"/>
          <p:cNvSpPr/>
          <p:nvPr/>
        </p:nvSpPr>
        <p:spPr>
          <a:xfrm rot="18495361">
            <a:off x="1691481" y="2596357"/>
            <a:ext cx="576263" cy="647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grpSp>
        <p:nvGrpSpPr>
          <p:cNvPr id="8198" name="Group 110"/>
          <p:cNvGrpSpPr>
            <a:grpSpLocks/>
          </p:cNvGrpSpPr>
          <p:nvPr/>
        </p:nvGrpSpPr>
        <p:grpSpPr bwMode="auto">
          <a:xfrm>
            <a:off x="323850" y="4724400"/>
            <a:ext cx="2489200" cy="1582738"/>
            <a:chOff x="323528" y="4725144"/>
            <a:chExt cx="2489094" cy="1582435"/>
          </a:xfrm>
        </p:grpSpPr>
        <p:pic>
          <p:nvPicPr>
            <p:cNvPr id="8212" name="Picture 9" descr="brilliance2"/>
            <p:cNvPicPr>
              <a:picLocks noChangeAspect="1" noChangeArrowheads="1"/>
            </p:cNvPicPr>
            <p:nvPr/>
          </p:nvPicPr>
          <p:blipFill>
            <a:blip r:embed="rId3" cstate="email"/>
            <a:srcRect/>
            <a:stretch>
              <a:fillRect/>
            </a:stretch>
          </p:blipFill>
          <p:spPr bwMode="auto">
            <a:xfrm>
              <a:off x="323528" y="4797152"/>
              <a:ext cx="1056372" cy="720253"/>
            </a:xfrm>
            <a:prstGeom prst="rect">
              <a:avLst/>
            </a:prstGeom>
            <a:noFill/>
            <a:ln w="9525">
              <a:noFill/>
              <a:miter lim="800000"/>
              <a:headEnd/>
              <a:tailEnd/>
            </a:ln>
          </p:spPr>
        </p:pic>
        <p:sp>
          <p:nvSpPr>
            <p:cNvPr id="8213" name="TextBox 54"/>
            <p:cNvSpPr txBox="1">
              <a:spLocks noChangeArrowheads="1"/>
            </p:cNvSpPr>
            <p:nvPr/>
          </p:nvSpPr>
          <p:spPr bwMode="auto">
            <a:xfrm>
              <a:off x="611560" y="5661248"/>
              <a:ext cx="2148922" cy="646331"/>
            </a:xfrm>
            <a:prstGeom prst="rect">
              <a:avLst/>
            </a:prstGeom>
            <a:noFill/>
            <a:ln w="9525">
              <a:noFill/>
              <a:miter lim="800000"/>
              <a:headEnd/>
              <a:tailEnd/>
            </a:ln>
          </p:spPr>
          <p:txBody>
            <a:bodyPr wrap="none">
              <a:spAutoFit/>
            </a:bodyPr>
            <a:lstStyle/>
            <a:p>
              <a:r>
                <a:rPr lang="ru-RU" b="1">
                  <a:solidFill>
                    <a:srgbClr val="003300"/>
                  </a:solidFill>
                </a:rPr>
                <a:t>Диагностическое</a:t>
              </a:r>
              <a:br>
                <a:rPr lang="ru-RU" b="1">
                  <a:solidFill>
                    <a:srgbClr val="003300"/>
                  </a:solidFill>
                </a:rPr>
              </a:br>
              <a:r>
                <a:rPr lang="ru-RU" b="1">
                  <a:solidFill>
                    <a:srgbClr val="003300"/>
                  </a:solidFill>
                </a:rPr>
                <a:t>оборудование</a:t>
              </a:r>
            </a:p>
          </p:txBody>
        </p:sp>
        <p:pic>
          <p:nvPicPr>
            <p:cNvPr id="8214" name="Picture 62"/>
            <p:cNvPicPr>
              <a:picLocks noChangeAspect="1" noChangeArrowheads="1"/>
            </p:cNvPicPr>
            <p:nvPr/>
          </p:nvPicPr>
          <p:blipFill>
            <a:blip r:embed="rId4" cstate="email"/>
            <a:srcRect/>
            <a:stretch>
              <a:fillRect/>
            </a:stretch>
          </p:blipFill>
          <p:spPr bwMode="auto">
            <a:xfrm>
              <a:off x="1403648" y="4725144"/>
              <a:ext cx="872619" cy="792088"/>
            </a:xfrm>
            <a:prstGeom prst="rect">
              <a:avLst/>
            </a:prstGeom>
            <a:noFill/>
            <a:ln w="9525">
              <a:noFill/>
              <a:miter lim="800000"/>
              <a:headEnd/>
              <a:tailEnd/>
            </a:ln>
          </p:spPr>
        </p:pic>
        <p:pic>
          <p:nvPicPr>
            <p:cNvPr id="8215" name="Picture 65" descr="http://im3-tub.yandex.net/i?id=120269058-06"/>
            <p:cNvPicPr>
              <a:picLocks noChangeAspect="1" noChangeArrowheads="1"/>
            </p:cNvPicPr>
            <p:nvPr/>
          </p:nvPicPr>
          <p:blipFill>
            <a:blip r:embed="rId5" cstate="email"/>
            <a:srcRect/>
            <a:stretch>
              <a:fillRect/>
            </a:stretch>
          </p:blipFill>
          <p:spPr bwMode="auto">
            <a:xfrm>
              <a:off x="2339752" y="4797152"/>
              <a:ext cx="472870" cy="720080"/>
            </a:xfrm>
            <a:prstGeom prst="rect">
              <a:avLst/>
            </a:prstGeom>
            <a:noFill/>
            <a:ln w="9525">
              <a:noFill/>
              <a:miter lim="800000"/>
              <a:headEnd/>
              <a:tailEnd/>
            </a:ln>
          </p:spPr>
        </p:pic>
      </p:grpSp>
      <p:sp>
        <p:nvSpPr>
          <p:cNvPr id="8199" name="Oval 1431"/>
          <p:cNvSpPr>
            <a:spLocks noChangeArrowheads="1"/>
          </p:cNvSpPr>
          <p:nvPr/>
        </p:nvSpPr>
        <p:spPr bwMode="auto">
          <a:xfrm>
            <a:off x="0" y="1052513"/>
            <a:ext cx="1851025" cy="1800225"/>
          </a:xfrm>
          <a:prstGeom prst="ellipse">
            <a:avLst/>
          </a:prstGeom>
          <a:gradFill rotWithShape="0">
            <a:gsLst>
              <a:gs pos="0">
                <a:srgbClr val="00A45C"/>
              </a:gs>
              <a:gs pos="100000">
                <a:srgbClr val="EAEAEA"/>
              </a:gs>
            </a:gsLst>
            <a:path path="shape">
              <a:fillToRect l="50000" t="50000" r="50000" b="50000"/>
            </a:path>
          </a:gradFill>
          <a:ln w="9525">
            <a:solidFill>
              <a:schemeClr val="tx1"/>
            </a:solidFill>
            <a:round/>
            <a:headEnd/>
            <a:tailEnd/>
          </a:ln>
        </p:spPr>
        <p:txBody>
          <a:bodyPr wrap="none" anchor="ctr"/>
          <a:lstStyle/>
          <a:p>
            <a:pPr algn="ctr" eaLnBrk="0" hangingPunct="0"/>
            <a:r>
              <a:rPr lang="ru-RU" sz="2000" b="1">
                <a:solidFill>
                  <a:srgbClr val="003300"/>
                </a:solidFill>
              </a:rPr>
              <a:t>Внешние</a:t>
            </a:r>
            <a:br>
              <a:rPr lang="ru-RU" sz="2000" b="1">
                <a:solidFill>
                  <a:srgbClr val="003300"/>
                </a:solidFill>
              </a:rPr>
            </a:br>
            <a:r>
              <a:rPr lang="ru-RU" sz="2000" b="1">
                <a:solidFill>
                  <a:srgbClr val="003300"/>
                </a:solidFill>
              </a:rPr>
              <a:t>системы:</a:t>
            </a:r>
          </a:p>
          <a:p>
            <a:pPr algn="ctr" eaLnBrk="0" hangingPunct="0"/>
            <a:r>
              <a:rPr lang="en-US" sz="2000" b="1">
                <a:solidFill>
                  <a:srgbClr val="003300"/>
                </a:solidFill>
              </a:rPr>
              <a:t>RIS</a:t>
            </a:r>
            <a:r>
              <a:rPr lang="ru-RU" sz="2000" b="1">
                <a:solidFill>
                  <a:srgbClr val="003300"/>
                </a:solidFill>
              </a:rPr>
              <a:t> / </a:t>
            </a:r>
            <a:r>
              <a:rPr lang="en-US" sz="2000" b="1">
                <a:solidFill>
                  <a:srgbClr val="003300"/>
                </a:solidFill>
              </a:rPr>
              <a:t>HIS</a:t>
            </a:r>
            <a:endParaRPr lang="ru-RU" sz="2000" b="1">
              <a:solidFill>
                <a:srgbClr val="003300"/>
              </a:solidFill>
            </a:endParaRPr>
          </a:p>
          <a:p>
            <a:pPr algn="ctr" eaLnBrk="0" hangingPunct="0"/>
            <a:r>
              <a:rPr lang="en-US" sz="2000" b="1">
                <a:solidFill>
                  <a:srgbClr val="003300"/>
                </a:solidFill>
              </a:rPr>
              <a:t>PACS</a:t>
            </a:r>
            <a:endParaRPr lang="ru-RU" sz="2000" b="1">
              <a:solidFill>
                <a:srgbClr val="003300"/>
              </a:solidFill>
            </a:endParaRPr>
          </a:p>
        </p:txBody>
      </p:sp>
      <p:sp>
        <p:nvSpPr>
          <p:cNvPr id="8200" name="Oval 1431"/>
          <p:cNvSpPr>
            <a:spLocks noChangeArrowheads="1"/>
          </p:cNvSpPr>
          <p:nvPr/>
        </p:nvSpPr>
        <p:spPr bwMode="auto">
          <a:xfrm>
            <a:off x="4067175" y="1285875"/>
            <a:ext cx="1368425" cy="1295400"/>
          </a:xfrm>
          <a:prstGeom prst="ellipse">
            <a:avLst/>
          </a:prstGeom>
          <a:gradFill rotWithShape="0">
            <a:gsLst>
              <a:gs pos="0">
                <a:srgbClr val="00A45C"/>
              </a:gs>
              <a:gs pos="100000">
                <a:srgbClr val="EAEAEA"/>
              </a:gs>
            </a:gsLst>
            <a:path path="shape">
              <a:fillToRect l="50000" t="50000" r="50000" b="50000"/>
            </a:path>
          </a:gradFill>
          <a:ln w="9525">
            <a:solidFill>
              <a:schemeClr val="tx1"/>
            </a:solidFill>
            <a:round/>
            <a:headEnd/>
            <a:tailEnd/>
          </a:ln>
        </p:spPr>
        <p:txBody>
          <a:bodyPr wrap="none" anchor="ctr"/>
          <a:lstStyle/>
          <a:p>
            <a:pPr algn="ctr" eaLnBrk="0" hangingPunct="0"/>
            <a:r>
              <a:rPr lang="en-US" sz="2000" b="1">
                <a:solidFill>
                  <a:srgbClr val="003300"/>
                </a:solidFill>
              </a:rPr>
              <a:t>Synapse</a:t>
            </a:r>
            <a:br>
              <a:rPr lang="en-US" sz="2000" b="1">
                <a:solidFill>
                  <a:srgbClr val="003300"/>
                </a:solidFill>
              </a:rPr>
            </a:br>
            <a:r>
              <a:rPr lang="en-US" sz="2000" b="1">
                <a:solidFill>
                  <a:srgbClr val="003300"/>
                </a:solidFill>
              </a:rPr>
              <a:t>PACS</a:t>
            </a:r>
          </a:p>
        </p:txBody>
      </p:sp>
      <p:sp>
        <p:nvSpPr>
          <p:cNvPr id="8201" name="Oval 1431"/>
          <p:cNvSpPr>
            <a:spLocks noChangeArrowheads="1"/>
          </p:cNvSpPr>
          <p:nvPr/>
        </p:nvSpPr>
        <p:spPr bwMode="auto">
          <a:xfrm>
            <a:off x="2268538" y="2852738"/>
            <a:ext cx="1366837" cy="1296987"/>
          </a:xfrm>
          <a:prstGeom prst="ellipse">
            <a:avLst/>
          </a:prstGeom>
          <a:gradFill rotWithShape="0">
            <a:gsLst>
              <a:gs pos="0">
                <a:srgbClr val="00A45C"/>
              </a:gs>
              <a:gs pos="100000">
                <a:srgbClr val="EAEAEA"/>
              </a:gs>
            </a:gsLst>
            <a:path path="shape">
              <a:fillToRect l="50000" t="50000" r="50000" b="50000"/>
            </a:path>
          </a:gradFill>
          <a:ln w="9525">
            <a:solidFill>
              <a:schemeClr val="tx1"/>
            </a:solidFill>
            <a:round/>
            <a:headEnd/>
            <a:tailEnd/>
          </a:ln>
        </p:spPr>
        <p:txBody>
          <a:bodyPr wrap="none" anchor="ctr"/>
          <a:lstStyle/>
          <a:p>
            <a:pPr algn="ctr" eaLnBrk="0" hangingPunct="0"/>
            <a:r>
              <a:rPr lang="en-US" sz="2000" b="1">
                <a:solidFill>
                  <a:srgbClr val="003300"/>
                </a:solidFill>
              </a:rPr>
              <a:t>Synapse</a:t>
            </a:r>
            <a:br>
              <a:rPr lang="en-US" sz="2000" b="1">
                <a:solidFill>
                  <a:srgbClr val="003300"/>
                </a:solidFill>
              </a:rPr>
            </a:br>
            <a:r>
              <a:rPr lang="en-US" sz="2000" b="1">
                <a:solidFill>
                  <a:srgbClr val="003300"/>
                </a:solidFill>
              </a:rPr>
              <a:t>3D</a:t>
            </a:r>
          </a:p>
        </p:txBody>
      </p:sp>
      <p:sp>
        <p:nvSpPr>
          <p:cNvPr id="8202" name="Oval 1431"/>
          <p:cNvSpPr>
            <a:spLocks noChangeArrowheads="1"/>
          </p:cNvSpPr>
          <p:nvPr/>
        </p:nvSpPr>
        <p:spPr bwMode="auto">
          <a:xfrm>
            <a:off x="5795963" y="2924175"/>
            <a:ext cx="1368425" cy="1296988"/>
          </a:xfrm>
          <a:prstGeom prst="ellipse">
            <a:avLst/>
          </a:prstGeom>
          <a:gradFill rotWithShape="0">
            <a:gsLst>
              <a:gs pos="0">
                <a:srgbClr val="00A45C"/>
              </a:gs>
              <a:gs pos="100000">
                <a:srgbClr val="EAEAEA"/>
              </a:gs>
            </a:gsLst>
            <a:path path="shape">
              <a:fillToRect l="50000" t="50000" r="50000" b="50000"/>
            </a:path>
          </a:gradFill>
          <a:ln w="9525">
            <a:solidFill>
              <a:schemeClr val="tx1"/>
            </a:solidFill>
            <a:round/>
            <a:headEnd/>
            <a:tailEnd/>
          </a:ln>
        </p:spPr>
        <p:txBody>
          <a:bodyPr wrap="none" anchor="ctr"/>
          <a:lstStyle/>
          <a:p>
            <a:pPr algn="ctr" eaLnBrk="0" hangingPunct="0"/>
            <a:r>
              <a:rPr lang="en-US" sz="2000" b="1">
                <a:solidFill>
                  <a:srgbClr val="003300"/>
                </a:solidFill>
              </a:rPr>
              <a:t>Synapse</a:t>
            </a:r>
            <a:br>
              <a:rPr lang="en-US" sz="2000" b="1">
                <a:solidFill>
                  <a:srgbClr val="003300"/>
                </a:solidFill>
              </a:rPr>
            </a:br>
            <a:r>
              <a:rPr lang="en-US" sz="2000" b="1">
                <a:solidFill>
                  <a:srgbClr val="003300"/>
                </a:solidFill>
              </a:rPr>
              <a:t>Mobility</a:t>
            </a:r>
          </a:p>
        </p:txBody>
      </p:sp>
      <p:grpSp>
        <p:nvGrpSpPr>
          <p:cNvPr id="8203" name="Group 111"/>
          <p:cNvGrpSpPr>
            <a:grpSpLocks/>
          </p:cNvGrpSpPr>
          <p:nvPr/>
        </p:nvGrpSpPr>
        <p:grpSpPr bwMode="auto">
          <a:xfrm>
            <a:off x="7164388" y="1125538"/>
            <a:ext cx="1595437" cy="1797050"/>
            <a:chOff x="7092280" y="1484784"/>
            <a:chExt cx="1595501" cy="1798459"/>
          </a:xfrm>
        </p:grpSpPr>
        <p:pic>
          <p:nvPicPr>
            <p:cNvPr id="8210" name="Picture 2"/>
            <p:cNvPicPr>
              <a:picLocks noChangeAspect="1" noChangeArrowheads="1"/>
            </p:cNvPicPr>
            <p:nvPr/>
          </p:nvPicPr>
          <p:blipFill>
            <a:blip r:embed="rId6" cstate="email"/>
            <a:srcRect/>
            <a:stretch>
              <a:fillRect/>
            </a:stretch>
          </p:blipFill>
          <p:spPr bwMode="auto">
            <a:xfrm>
              <a:off x="7164288" y="1484784"/>
              <a:ext cx="1441450" cy="1131887"/>
            </a:xfrm>
            <a:prstGeom prst="rect">
              <a:avLst/>
            </a:prstGeom>
            <a:noFill/>
            <a:ln w="9525">
              <a:noFill/>
              <a:miter lim="800000"/>
              <a:headEnd/>
              <a:tailEnd/>
            </a:ln>
          </p:spPr>
        </p:pic>
        <p:sp>
          <p:nvSpPr>
            <p:cNvPr id="8211" name="TextBox 54"/>
            <p:cNvSpPr txBox="1">
              <a:spLocks noChangeArrowheads="1"/>
            </p:cNvSpPr>
            <p:nvPr/>
          </p:nvSpPr>
          <p:spPr bwMode="auto">
            <a:xfrm>
              <a:off x="7092280" y="2636912"/>
              <a:ext cx="1595501" cy="646331"/>
            </a:xfrm>
            <a:prstGeom prst="rect">
              <a:avLst/>
            </a:prstGeom>
            <a:noFill/>
            <a:ln w="9525">
              <a:noFill/>
              <a:miter lim="800000"/>
              <a:headEnd/>
              <a:tailEnd/>
            </a:ln>
          </p:spPr>
          <p:txBody>
            <a:bodyPr wrap="none">
              <a:spAutoFit/>
            </a:bodyPr>
            <a:lstStyle/>
            <a:p>
              <a:pPr algn="ctr"/>
              <a:r>
                <a:rPr lang="ru-RU" b="1">
                  <a:solidFill>
                    <a:srgbClr val="003300"/>
                  </a:solidFill>
                </a:rPr>
                <a:t>Рабочие</a:t>
              </a:r>
              <a:br>
                <a:rPr lang="ru-RU" b="1">
                  <a:solidFill>
                    <a:srgbClr val="003300"/>
                  </a:solidFill>
                </a:rPr>
              </a:br>
              <a:r>
                <a:rPr lang="ru-RU" b="1">
                  <a:solidFill>
                    <a:srgbClr val="003300"/>
                  </a:solidFill>
                </a:rPr>
                <a:t>места в ЛПУ</a:t>
              </a:r>
            </a:p>
          </p:txBody>
        </p:sp>
      </p:grpSp>
      <p:grpSp>
        <p:nvGrpSpPr>
          <p:cNvPr id="8204" name="Group 112"/>
          <p:cNvGrpSpPr>
            <a:grpSpLocks/>
          </p:cNvGrpSpPr>
          <p:nvPr/>
        </p:nvGrpSpPr>
        <p:grpSpPr bwMode="auto">
          <a:xfrm>
            <a:off x="7380288" y="4221163"/>
            <a:ext cx="1219200" cy="2085975"/>
            <a:chOff x="7308304" y="4221088"/>
            <a:chExt cx="1219200" cy="2086491"/>
          </a:xfrm>
        </p:grpSpPr>
        <p:pic>
          <p:nvPicPr>
            <p:cNvPr id="8208" name="Picture 3"/>
            <p:cNvPicPr>
              <a:picLocks noChangeAspect="1" noChangeArrowheads="1"/>
            </p:cNvPicPr>
            <p:nvPr/>
          </p:nvPicPr>
          <p:blipFill>
            <a:blip r:embed="rId7" cstate="email"/>
            <a:srcRect/>
            <a:stretch>
              <a:fillRect/>
            </a:stretch>
          </p:blipFill>
          <p:spPr bwMode="auto">
            <a:xfrm>
              <a:off x="7308304" y="4221088"/>
              <a:ext cx="1219200" cy="1439863"/>
            </a:xfrm>
            <a:prstGeom prst="rect">
              <a:avLst/>
            </a:prstGeom>
            <a:noFill/>
            <a:ln w="9525">
              <a:noFill/>
              <a:miter lim="800000"/>
              <a:headEnd/>
              <a:tailEnd/>
            </a:ln>
          </p:spPr>
        </p:pic>
        <p:sp>
          <p:nvSpPr>
            <p:cNvPr id="8209" name="TextBox 54"/>
            <p:cNvSpPr txBox="1">
              <a:spLocks noChangeArrowheads="1"/>
            </p:cNvSpPr>
            <p:nvPr/>
          </p:nvSpPr>
          <p:spPr bwMode="auto">
            <a:xfrm>
              <a:off x="7308304" y="5661248"/>
              <a:ext cx="1087542" cy="646331"/>
            </a:xfrm>
            <a:prstGeom prst="rect">
              <a:avLst/>
            </a:prstGeom>
            <a:noFill/>
            <a:ln w="9525">
              <a:noFill/>
              <a:miter lim="800000"/>
              <a:headEnd/>
              <a:tailEnd/>
            </a:ln>
          </p:spPr>
          <p:txBody>
            <a:bodyPr wrap="none">
              <a:spAutoFit/>
            </a:bodyPr>
            <a:lstStyle/>
            <a:p>
              <a:r>
                <a:rPr lang="ru-RU" b="1">
                  <a:solidFill>
                    <a:srgbClr val="003300"/>
                  </a:solidFill>
                </a:rPr>
                <a:t>Доступ</a:t>
              </a:r>
              <a:br>
                <a:rPr lang="ru-RU" b="1">
                  <a:solidFill>
                    <a:srgbClr val="003300"/>
                  </a:solidFill>
                </a:rPr>
              </a:br>
              <a:r>
                <a:rPr lang="ru-RU" b="1">
                  <a:solidFill>
                    <a:srgbClr val="003300"/>
                  </a:solidFill>
                </a:rPr>
                <a:t>из дома</a:t>
              </a:r>
            </a:p>
          </p:txBody>
        </p:sp>
      </p:grpSp>
      <p:sp>
        <p:nvSpPr>
          <p:cNvPr id="107" name="Down Arrow 106"/>
          <p:cNvSpPr/>
          <p:nvPr/>
        </p:nvSpPr>
        <p:spPr>
          <a:xfrm rot="13968427">
            <a:off x="5868193" y="1945482"/>
            <a:ext cx="576263" cy="647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108" name="Down Arrow 107"/>
          <p:cNvSpPr/>
          <p:nvPr/>
        </p:nvSpPr>
        <p:spPr>
          <a:xfrm rot="18495361">
            <a:off x="5868193" y="4612482"/>
            <a:ext cx="576263" cy="647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8207" name="Oval 1431"/>
          <p:cNvSpPr>
            <a:spLocks noChangeArrowheads="1"/>
          </p:cNvSpPr>
          <p:nvPr/>
        </p:nvSpPr>
        <p:spPr bwMode="auto">
          <a:xfrm>
            <a:off x="3995738" y="4581525"/>
            <a:ext cx="1368425" cy="1295400"/>
          </a:xfrm>
          <a:prstGeom prst="ellipse">
            <a:avLst/>
          </a:prstGeom>
          <a:gradFill rotWithShape="0">
            <a:gsLst>
              <a:gs pos="0">
                <a:srgbClr val="00A45C"/>
              </a:gs>
              <a:gs pos="100000">
                <a:srgbClr val="EAEAEA"/>
              </a:gs>
            </a:gsLst>
            <a:path path="shape">
              <a:fillToRect l="50000" t="50000" r="50000" b="50000"/>
            </a:path>
          </a:gradFill>
          <a:ln w="9525">
            <a:solidFill>
              <a:schemeClr val="tx1"/>
            </a:solidFill>
            <a:round/>
            <a:headEnd/>
            <a:tailEnd/>
          </a:ln>
        </p:spPr>
        <p:txBody>
          <a:bodyPr wrap="none" anchor="ctr"/>
          <a:lstStyle/>
          <a:p>
            <a:pPr algn="ctr" eaLnBrk="0" hangingPunct="0"/>
            <a:r>
              <a:rPr lang="ru-RU" sz="2000" b="1">
                <a:solidFill>
                  <a:srgbClr val="003300"/>
                </a:solidFill>
              </a:rPr>
              <a:t>Архив</a:t>
            </a:r>
            <a:br>
              <a:rPr lang="ru-RU" sz="2000" b="1">
                <a:solidFill>
                  <a:srgbClr val="003300"/>
                </a:solidFill>
              </a:rPr>
            </a:br>
            <a:r>
              <a:rPr lang="en-US" sz="2000" b="1">
                <a:solidFill>
                  <a:srgbClr val="003300"/>
                </a:solidFill>
              </a:rPr>
              <a:t>PACS</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5"/>
          <p:cNvPicPr>
            <a:picLocks noChangeAspect="1" noChangeArrowheads="1"/>
          </p:cNvPicPr>
          <p:nvPr/>
        </p:nvPicPr>
        <p:blipFill>
          <a:blip r:embed="rId2" cstate="email"/>
          <a:srcRect/>
          <a:stretch>
            <a:fillRect/>
          </a:stretch>
        </p:blipFill>
        <p:spPr bwMode="auto">
          <a:xfrm>
            <a:off x="3995738" y="3213100"/>
            <a:ext cx="1081087" cy="1038225"/>
          </a:xfrm>
          <a:prstGeom prst="rect">
            <a:avLst/>
          </a:prstGeom>
          <a:noFill/>
          <a:ln w="9525">
            <a:noFill/>
            <a:miter lim="800000"/>
            <a:headEnd/>
            <a:tailEnd/>
          </a:ln>
        </p:spPr>
      </p:pic>
      <p:sp>
        <p:nvSpPr>
          <p:cNvPr id="9219" name="AutoShape 8"/>
          <p:cNvSpPr>
            <a:spLocks noChangeArrowheads="1"/>
          </p:cNvSpPr>
          <p:nvPr/>
        </p:nvSpPr>
        <p:spPr bwMode="auto">
          <a:xfrm rot="-5400000">
            <a:off x="4032250" y="4724400"/>
            <a:ext cx="1008063" cy="14446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sp>
        <p:nvSpPr>
          <p:cNvPr id="9220" name="AutoShape 8"/>
          <p:cNvSpPr>
            <a:spLocks noChangeArrowheads="1"/>
          </p:cNvSpPr>
          <p:nvPr/>
        </p:nvSpPr>
        <p:spPr bwMode="auto">
          <a:xfrm rot="5400000">
            <a:off x="4022725" y="2565400"/>
            <a:ext cx="1008063" cy="14446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sp>
        <p:nvSpPr>
          <p:cNvPr id="9221" name="AutoShape 8"/>
          <p:cNvSpPr>
            <a:spLocks noChangeArrowheads="1"/>
          </p:cNvSpPr>
          <p:nvPr/>
        </p:nvSpPr>
        <p:spPr bwMode="auto">
          <a:xfrm rot="10800000">
            <a:off x="5148263" y="3644900"/>
            <a:ext cx="1008062" cy="14446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sp>
        <p:nvSpPr>
          <p:cNvPr id="9222" name="AutoShape 8"/>
          <p:cNvSpPr>
            <a:spLocks noChangeArrowheads="1"/>
          </p:cNvSpPr>
          <p:nvPr/>
        </p:nvSpPr>
        <p:spPr bwMode="auto">
          <a:xfrm>
            <a:off x="2970213" y="3644900"/>
            <a:ext cx="1008062" cy="14446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ru-RU"/>
          </a:p>
        </p:txBody>
      </p:sp>
      <p:pic>
        <p:nvPicPr>
          <p:cNvPr id="9223" name="Picture 2"/>
          <p:cNvPicPr>
            <a:picLocks noChangeAspect="1" noChangeArrowheads="1"/>
          </p:cNvPicPr>
          <p:nvPr/>
        </p:nvPicPr>
        <p:blipFill>
          <a:blip r:embed="rId3" cstate="email"/>
          <a:srcRect/>
          <a:stretch>
            <a:fillRect/>
          </a:stretch>
        </p:blipFill>
        <p:spPr bwMode="auto">
          <a:xfrm>
            <a:off x="1476375" y="3159125"/>
            <a:ext cx="1439863" cy="1131888"/>
          </a:xfrm>
          <a:prstGeom prst="rect">
            <a:avLst/>
          </a:prstGeom>
          <a:noFill/>
          <a:ln w="9525">
            <a:noFill/>
            <a:miter lim="800000"/>
            <a:headEnd/>
            <a:tailEnd/>
          </a:ln>
        </p:spPr>
      </p:pic>
      <p:pic>
        <p:nvPicPr>
          <p:cNvPr id="9224" name="Picture 2"/>
          <p:cNvPicPr>
            <a:picLocks noChangeAspect="1" noChangeArrowheads="1"/>
          </p:cNvPicPr>
          <p:nvPr/>
        </p:nvPicPr>
        <p:blipFill>
          <a:blip r:embed="rId3" cstate="email"/>
          <a:srcRect/>
          <a:stretch>
            <a:fillRect/>
          </a:stretch>
        </p:blipFill>
        <p:spPr bwMode="auto">
          <a:xfrm>
            <a:off x="6219825" y="3160713"/>
            <a:ext cx="1439863" cy="1131887"/>
          </a:xfrm>
          <a:prstGeom prst="rect">
            <a:avLst/>
          </a:prstGeom>
          <a:noFill/>
          <a:ln w="9525">
            <a:noFill/>
            <a:miter lim="800000"/>
            <a:headEnd/>
            <a:tailEnd/>
          </a:ln>
        </p:spPr>
      </p:pic>
      <p:pic>
        <p:nvPicPr>
          <p:cNvPr id="9225" name="Picture 2"/>
          <p:cNvPicPr>
            <a:picLocks noChangeAspect="1" noChangeArrowheads="1"/>
          </p:cNvPicPr>
          <p:nvPr/>
        </p:nvPicPr>
        <p:blipFill>
          <a:blip r:embed="rId3" cstate="email"/>
          <a:srcRect/>
          <a:stretch>
            <a:fillRect/>
          </a:stretch>
        </p:blipFill>
        <p:spPr bwMode="auto">
          <a:xfrm>
            <a:off x="3806825" y="989013"/>
            <a:ext cx="1441450" cy="1131887"/>
          </a:xfrm>
          <a:prstGeom prst="rect">
            <a:avLst/>
          </a:prstGeom>
          <a:noFill/>
          <a:ln w="9525">
            <a:noFill/>
            <a:miter lim="800000"/>
            <a:headEnd/>
            <a:tailEnd/>
          </a:ln>
        </p:spPr>
      </p:pic>
      <p:pic>
        <p:nvPicPr>
          <p:cNvPr id="9226" name="Picture 2"/>
          <p:cNvPicPr>
            <a:picLocks noChangeAspect="1" noChangeArrowheads="1"/>
          </p:cNvPicPr>
          <p:nvPr/>
        </p:nvPicPr>
        <p:blipFill>
          <a:blip r:embed="rId3" cstate="email"/>
          <a:srcRect/>
          <a:stretch>
            <a:fillRect/>
          </a:stretch>
        </p:blipFill>
        <p:spPr bwMode="auto">
          <a:xfrm>
            <a:off x="3824288" y="5346700"/>
            <a:ext cx="1439862" cy="1131888"/>
          </a:xfrm>
          <a:prstGeom prst="rect">
            <a:avLst/>
          </a:prstGeom>
          <a:noFill/>
          <a:ln w="9525">
            <a:noFill/>
            <a:miter lim="800000"/>
            <a:headEnd/>
            <a:tailEnd/>
          </a:ln>
        </p:spPr>
      </p:pic>
      <p:pic>
        <p:nvPicPr>
          <p:cNvPr id="9227" name="Picture 2"/>
          <p:cNvPicPr>
            <a:picLocks noChangeAspect="1" noChangeArrowheads="1"/>
          </p:cNvPicPr>
          <p:nvPr/>
        </p:nvPicPr>
        <p:blipFill>
          <a:blip r:embed="rId3" cstate="email"/>
          <a:srcRect/>
          <a:stretch>
            <a:fillRect/>
          </a:stretch>
        </p:blipFill>
        <p:spPr bwMode="auto">
          <a:xfrm>
            <a:off x="3959225" y="1141413"/>
            <a:ext cx="1441450" cy="1131887"/>
          </a:xfrm>
          <a:prstGeom prst="rect">
            <a:avLst/>
          </a:prstGeom>
          <a:noFill/>
          <a:ln w="9525">
            <a:noFill/>
            <a:miter lim="800000"/>
            <a:headEnd/>
            <a:tailEnd/>
          </a:ln>
        </p:spPr>
      </p:pic>
      <p:pic>
        <p:nvPicPr>
          <p:cNvPr id="9228" name="Picture 2"/>
          <p:cNvPicPr>
            <a:picLocks noChangeAspect="1" noChangeArrowheads="1"/>
          </p:cNvPicPr>
          <p:nvPr/>
        </p:nvPicPr>
        <p:blipFill>
          <a:blip r:embed="rId3" cstate="email"/>
          <a:srcRect/>
          <a:stretch>
            <a:fillRect/>
          </a:stretch>
        </p:blipFill>
        <p:spPr bwMode="auto">
          <a:xfrm>
            <a:off x="4111625" y="1293813"/>
            <a:ext cx="1441450" cy="1131887"/>
          </a:xfrm>
          <a:prstGeom prst="rect">
            <a:avLst/>
          </a:prstGeom>
          <a:noFill/>
          <a:ln w="9525">
            <a:noFill/>
            <a:miter lim="800000"/>
            <a:headEnd/>
            <a:tailEnd/>
          </a:ln>
        </p:spPr>
      </p:pic>
      <p:pic>
        <p:nvPicPr>
          <p:cNvPr id="9229" name="Picture 2"/>
          <p:cNvPicPr>
            <a:picLocks noChangeAspect="1" noChangeArrowheads="1"/>
          </p:cNvPicPr>
          <p:nvPr/>
        </p:nvPicPr>
        <p:blipFill>
          <a:blip r:embed="rId3" cstate="email"/>
          <a:srcRect/>
          <a:stretch>
            <a:fillRect/>
          </a:stretch>
        </p:blipFill>
        <p:spPr bwMode="auto">
          <a:xfrm>
            <a:off x="6372225" y="3313113"/>
            <a:ext cx="1439863" cy="1131887"/>
          </a:xfrm>
          <a:prstGeom prst="rect">
            <a:avLst/>
          </a:prstGeom>
          <a:noFill/>
          <a:ln w="9525">
            <a:noFill/>
            <a:miter lim="800000"/>
            <a:headEnd/>
            <a:tailEnd/>
          </a:ln>
        </p:spPr>
      </p:pic>
      <p:pic>
        <p:nvPicPr>
          <p:cNvPr id="9230" name="Picture 2"/>
          <p:cNvPicPr>
            <a:picLocks noChangeAspect="1" noChangeArrowheads="1"/>
          </p:cNvPicPr>
          <p:nvPr/>
        </p:nvPicPr>
        <p:blipFill>
          <a:blip r:embed="rId3" cstate="email"/>
          <a:srcRect/>
          <a:stretch>
            <a:fillRect/>
          </a:stretch>
        </p:blipFill>
        <p:spPr bwMode="auto">
          <a:xfrm>
            <a:off x="6524625" y="3465513"/>
            <a:ext cx="1439863" cy="1131887"/>
          </a:xfrm>
          <a:prstGeom prst="rect">
            <a:avLst/>
          </a:prstGeom>
          <a:noFill/>
          <a:ln w="9525">
            <a:noFill/>
            <a:miter lim="800000"/>
            <a:headEnd/>
            <a:tailEnd/>
          </a:ln>
        </p:spPr>
      </p:pic>
      <p:pic>
        <p:nvPicPr>
          <p:cNvPr id="9231" name="Picture 2"/>
          <p:cNvPicPr>
            <a:picLocks noChangeAspect="1" noChangeArrowheads="1"/>
          </p:cNvPicPr>
          <p:nvPr/>
        </p:nvPicPr>
        <p:blipFill>
          <a:blip r:embed="rId3" cstate="email"/>
          <a:srcRect/>
          <a:stretch>
            <a:fillRect/>
          </a:stretch>
        </p:blipFill>
        <p:spPr bwMode="auto">
          <a:xfrm>
            <a:off x="3976688" y="5499100"/>
            <a:ext cx="1439862" cy="1131888"/>
          </a:xfrm>
          <a:prstGeom prst="rect">
            <a:avLst/>
          </a:prstGeom>
          <a:noFill/>
          <a:ln w="9525">
            <a:noFill/>
            <a:miter lim="800000"/>
            <a:headEnd/>
            <a:tailEnd/>
          </a:ln>
        </p:spPr>
      </p:pic>
      <p:pic>
        <p:nvPicPr>
          <p:cNvPr id="9232" name="Picture 2"/>
          <p:cNvPicPr>
            <a:picLocks noChangeAspect="1" noChangeArrowheads="1"/>
          </p:cNvPicPr>
          <p:nvPr/>
        </p:nvPicPr>
        <p:blipFill>
          <a:blip r:embed="rId3" cstate="email"/>
          <a:srcRect/>
          <a:stretch>
            <a:fillRect/>
          </a:stretch>
        </p:blipFill>
        <p:spPr bwMode="auto">
          <a:xfrm>
            <a:off x="4129088" y="5651500"/>
            <a:ext cx="1439862" cy="1131888"/>
          </a:xfrm>
          <a:prstGeom prst="rect">
            <a:avLst/>
          </a:prstGeom>
          <a:noFill/>
          <a:ln w="9525">
            <a:noFill/>
            <a:miter lim="800000"/>
            <a:headEnd/>
            <a:tailEnd/>
          </a:ln>
        </p:spPr>
      </p:pic>
      <p:pic>
        <p:nvPicPr>
          <p:cNvPr id="9233" name="Picture 2"/>
          <p:cNvPicPr>
            <a:picLocks noChangeAspect="1" noChangeArrowheads="1"/>
          </p:cNvPicPr>
          <p:nvPr/>
        </p:nvPicPr>
        <p:blipFill>
          <a:blip r:embed="rId3" cstate="email"/>
          <a:srcRect/>
          <a:stretch>
            <a:fillRect/>
          </a:stretch>
        </p:blipFill>
        <p:spPr bwMode="auto">
          <a:xfrm>
            <a:off x="1628775" y="3311525"/>
            <a:ext cx="1439863" cy="1131888"/>
          </a:xfrm>
          <a:prstGeom prst="rect">
            <a:avLst/>
          </a:prstGeom>
          <a:noFill/>
          <a:ln w="9525">
            <a:noFill/>
            <a:miter lim="800000"/>
            <a:headEnd/>
            <a:tailEnd/>
          </a:ln>
        </p:spPr>
      </p:pic>
      <p:pic>
        <p:nvPicPr>
          <p:cNvPr id="9234" name="Picture 2"/>
          <p:cNvPicPr>
            <a:picLocks noChangeAspect="1" noChangeArrowheads="1"/>
          </p:cNvPicPr>
          <p:nvPr/>
        </p:nvPicPr>
        <p:blipFill>
          <a:blip r:embed="rId3" cstate="email"/>
          <a:srcRect/>
          <a:stretch>
            <a:fillRect/>
          </a:stretch>
        </p:blipFill>
        <p:spPr bwMode="auto">
          <a:xfrm>
            <a:off x="1781175" y="3463925"/>
            <a:ext cx="1439863" cy="1131888"/>
          </a:xfrm>
          <a:prstGeom prst="rect">
            <a:avLst/>
          </a:prstGeom>
          <a:noFill/>
          <a:ln w="9525">
            <a:noFill/>
            <a:miter lim="800000"/>
            <a:headEnd/>
            <a:tailEnd/>
          </a:ln>
        </p:spPr>
      </p:pic>
      <p:pic>
        <p:nvPicPr>
          <p:cNvPr id="9235" name="Picture 34" descr="Mobilization.png"/>
          <p:cNvPicPr>
            <a:picLocks noChangeAspect="1"/>
          </p:cNvPicPr>
          <p:nvPr/>
        </p:nvPicPr>
        <p:blipFill>
          <a:blip r:embed="rId4" cstate="email"/>
          <a:srcRect/>
          <a:stretch>
            <a:fillRect/>
          </a:stretch>
        </p:blipFill>
        <p:spPr bwMode="auto">
          <a:xfrm>
            <a:off x="6875463" y="4941888"/>
            <a:ext cx="806450" cy="1516062"/>
          </a:xfrm>
          <a:prstGeom prst="rect">
            <a:avLst/>
          </a:prstGeom>
          <a:noFill/>
          <a:ln w="9525">
            <a:noFill/>
            <a:miter lim="800000"/>
            <a:headEnd/>
            <a:tailEnd/>
          </a:ln>
        </p:spPr>
      </p:pic>
      <p:pic>
        <p:nvPicPr>
          <p:cNvPr id="9236" name="Picture 4"/>
          <p:cNvPicPr>
            <a:picLocks noChangeAspect="1" noChangeArrowheads="1"/>
          </p:cNvPicPr>
          <p:nvPr/>
        </p:nvPicPr>
        <p:blipFill>
          <a:blip r:embed="rId5" cstate="email"/>
          <a:srcRect/>
          <a:stretch>
            <a:fillRect/>
          </a:stretch>
        </p:blipFill>
        <p:spPr bwMode="auto">
          <a:xfrm>
            <a:off x="8172450" y="2349500"/>
            <a:ext cx="677863" cy="935038"/>
          </a:xfrm>
          <a:prstGeom prst="rect">
            <a:avLst/>
          </a:prstGeom>
          <a:noFill/>
          <a:ln w="9525">
            <a:noFill/>
            <a:miter lim="800000"/>
            <a:headEnd/>
            <a:tailEnd/>
          </a:ln>
        </p:spPr>
      </p:pic>
      <p:pic>
        <p:nvPicPr>
          <p:cNvPr id="9237" name="Picture 6"/>
          <p:cNvPicPr>
            <a:picLocks noChangeAspect="1" noChangeArrowheads="1"/>
          </p:cNvPicPr>
          <p:nvPr/>
        </p:nvPicPr>
        <p:blipFill>
          <a:blip r:embed="rId6" cstate="email"/>
          <a:srcRect/>
          <a:stretch>
            <a:fillRect/>
          </a:stretch>
        </p:blipFill>
        <p:spPr bwMode="auto">
          <a:xfrm>
            <a:off x="755650" y="3357563"/>
            <a:ext cx="647700" cy="930275"/>
          </a:xfrm>
          <a:prstGeom prst="rect">
            <a:avLst/>
          </a:prstGeom>
          <a:noFill/>
          <a:ln w="9525">
            <a:noFill/>
            <a:miter lim="800000"/>
            <a:headEnd/>
            <a:tailEnd/>
          </a:ln>
        </p:spPr>
      </p:pic>
      <p:pic>
        <p:nvPicPr>
          <p:cNvPr id="9238" name="Picture 37" descr="MRI protocol.jpg"/>
          <p:cNvPicPr>
            <a:picLocks noChangeAspect="1"/>
          </p:cNvPicPr>
          <p:nvPr/>
        </p:nvPicPr>
        <p:blipFill>
          <a:blip r:embed="rId7" cstate="email"/>
          <a:srcRect/>
          <a:stretch>
            <a:fillRect/>
          </a:stretch>
        </p:blipFill>
        <p:spPr bwMode="auto">
          <a:xfrm>
            <a:off x="5580063" y="1412875"/>
            <a:ext cx="661987" cy="936625"/>
          </a:xfrm>
          <a:prstGeom prst="rect">
            <a:avLst/>
          </a:prstGeom>
          <a:noFill/>
          <a:ln w="9525">
            <a:noFill/>
            <a:miter lim="800000"/>
            <a:headEnd/>
            <a:tailEnd/>
          </a:ln>
        </p:spPr>
      </p:pic>
      <p:pic>
        <p:nvPicPr>
          <p:cNvPr id="9239" name="Picture 4"/>
          <p:cNvPicPr>
            <a:picLocks noChangeAspect="1" noChangeArrowheads="1"/>
          </p:cNvPicPr>
          <p:nvPr/>
        </p:nvPicPr>
        <p:blipFill>
          <a:blip r:embed="rId5" cstate="email"/>
          <a:srcRect/>
          <a:stretch>
            <a:fillRect/>
          </a:stretch>
        </p:blipFill>
        <p:spPr bwMode="auto">
          <a:xfrm>
            <a:off x="6227763" y="1412875"/>
            <a:ext cx="677862" cy="936625"/>
          </a:xfrm>
          <a:prstGeom prst="rect">
            <a:avLst/>
          </a:prstGeom>
          <a:noFill/>
          <a:ln w="9525">
            <a:noFill/>
            <a:miter lim="800000"/>
            <a:headEnd/>
            <a:tailEnd/>
          </a:ln>
        </p:spPr>
      </p:pic>
      <p:pic>
        <p:nvPicPr>
          <p:cNvPr id="9240" name="Picture 6"/>
          <p:cNvPicPr>
            <a:picLocks noChangeAspect="1" noChangeArrowheads="1"/>
          </p:cNvPicPr>
          <p:nvPr/>
        </p:nvPicPr>
        <p:blipFill>
          <a:blip r:embed="rId6" cstate="email"/>
          <a:srcRect/>
          <a:stretch>
            <a:fillRect/>
          </a:stretch>
        </p:blipFill>
        <p:spPr bwMode="auto">
          <a:xfrm>
            <a:off x="3059113" y="5516563"/>
            <a:ext cx="649287" cy="931862"/>
          </a:xfrm>
          <a:prstGeom prst="rect">
            <a:avLst/>
          </a:prstGeom>
          <a:noFill/>
          <a:ln w="9525">
            <a:noFill/>
            <a:miter lim="800000"/>
            <a:headEnd/>
            <a:tailEnd/>
          </a:ln>
        </p:spPr>
      </p:pic>
      <p:pic>
        <p:nvPicPr>
          <p:cNvPr id="9241" name="Picture 40" descr="MRI protocol.jpg"/>
          <p:cNvPicPr>
            <a:picLocks noChangeAspect="1"/>
          </p:cNvPicPr>
          <p:nvPr/>
        </p:nvPicPr>
        <p:blipFill>
          <a:blip r:embed="rId7" cstate="email"/>
          <a:srcRect/>
          <a:stretch>
            <a:fillRect/>
          </a:stretch>
        </p:blipFill>
        <p:spPr bwMode="auto">
          <a:xfrm>
            <a:off x="7524750" y="2349500"/>
            <a:ext cx="660400" cy="935038"/>
          </a:xfrm>
          <a:prstGeom prst="rect">
            <a:avLst/>
          </a:prstGeom>
          <a:noFill/>
          <a:ln w="9525">
            <a:noFill/>
            <a:miter lim="800000"/>
            <a:headEnd/>
            <a:tailEnd/>
          </a:ln>
        </p:spPr>
      </p:pic>
      <p:pic>
        <p:nvPicPr>
          <p:cNvPr id="9242" name="Picture 41" descr="MRI protocol.jpg"/>
          <p:cNvPicPr>
            <a:picLocks noChangeAspect="1"/>
          </p:cNvPicPr>
          <p:nvPr/>
        </p:nvPicPr>
        <p:blipFill>
          <a:blip r:embed="rId7" cstate="email"/>
          <a:srcRect/>
          <a:stretch>
            <a:fillRect/>
          </a:stretch>
        </p:blipFill>
        <p:spPr bwMode="auto">
          <a:xfrm>
            <a:off x="107950" y="3357563"/>
            <a:ext cx="660400" cy="935037"/>
          </a:xfrm>
          <a:prstGeom prst="rect">
            <a:avLst/>
          </a:prstGeom>
          <a:noFill/>
          <a:ln w="9525">
            <a:noFill/>
            <a:miter lim="800000"/>
            <a:headEnd/>
            <a:tailEnd/>
          </a:ln>
        </p:spPr>
      </p:pic>
      <p:pic>
        <p:nvPicPr>
          <p:cNvPr id="9243" name="Picture 42" descr="MRI protocol.jpg"/>
          <p:cNvPicPr>
            <a:picLocks noChangeAspect="1"/>
          </p:cNvPicPr>
          <p:nvPr/>
        </p:nvPicPr>
        <p:blipFill>
          <a:blip r:embed="rId7" cstate="email"/>
          <a:srcRect/>
          <a:stretch>
            <a:fillRect/>
          </a:stretch>
        </p:blipFill>
        <p:spPr bwMode="auto">
          <a:xfrm>
            <a:off x="2411413" y="5516563"/>
            <a:ext cx="661987" cy="936625"/>
          </a:xfrm>
          <a:prstGeom prst="rect">
            <a:avLst/>
          </a:prstGeom>
          <a:noFill/>
          <a:ln w="9525">
            <a:noFill/>
            <a:miter lim="800000"/>
            <a:headEnd/>
            <a:tailEnd/>
          </a:ln>
        </p:spPr>
      </p:pic>
      <p:pic>
        <p:nvPicPr>
          <p:cNvPr id="31" name="Picture 28"/>
          <p:cNvPicPr>
            <a:picLocks noChangeAspect="1" noChangeArrowheads="1"/>
          </p:cNvPicPr>
          <p:nvPr/>
        </p:nvPicPr>
        <p:blipFill>
          <a:blip r:embed="rId8" cstate="email"/>
          <a:srcRect/>
          <a:stretch>
            <a:fillRect/>
          </a:stretch>
        </p:blipFill>
        <p:spPr bwMode="auto">
          <a:xfrm>
            <a:off x="6215063" y="5286375"/>
            <a:ext cx="528637" cy="785813"/>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32" name="Picture 27"/>
          <p:cNvPicPr>
            <a:picLocks noChangeAspect="1" noChangeArrowheads="1"/>
          </p:cNvPicPr>
          <p:nvPr/>
        </p:nvPicPr>
        <p:blipFill>
          <a:blip r:embed="rId9" cstate="email"/>
          <a:srcRect/>
          <a:stretch>
            <a:fillRect/>
          </a:stretch>
        </p:blipFill>
        <p:spPr bwMode="auto">
          <a:xfrm>
            <a:off x="1857375" y="1285875"/>
            <a:ext cx="714375" cy="714375"/>
          </a:xfrm>
          <a:prstGeom prst="rect">
            <a:avLst/>
          </a:prstGeom>
          <a:noFill/>
          <a:ln w="9525">
            <a:noFill/>
            <a:miter lim="800000"/>
            <a:headEnd/>
            <a:tailEnd/>
          </a:ln>
          <a:effectLst>
            <a:prstShdw prst="shdw17" dist="17961" dir="2700000">
              <a:schemeClr val="accent1">
                <a:gamma/>
                <a:shade val="60000"/>
                <a:invGamma/>
              </a:schemeClr>
            </a:prstShdw>
          </a:effectLst>
        </p:spPr>
      </p:pic>
      <p:sp>
        <p:nvSpPr>
          <p:cNvPr id="9246" name="Rectangle 14"/>
          <p:cNvSpPr>
            <a:spLocks noChangeArrowheads="1"/>
          </p:cNvSpPr>
          <p:nvPr/>
        </p:nvSpPr>
        <p:spPr bwMode="auto">
          <a:xfrm>
            <a:off x="179388" y="273050"/>
            <a:ext cx="9253537" cy="708025"/>
          </a:xfrm>
          <a:prstGeom prst="rect">
            <a:avLst/>
          </a:prstGeom>
          <a:noFill/>
          <a:ln w="9525">
            <a:noFill/>
            <a:miter lim="800000"/>
            <a:headEnd/>
            <a:tailEnd/>
          </a:ln>
        </p:spPr>
        <p:txBody>
          <a:bodyPr>
            <a:spAutoFit/>
          </a:bodyPr>
          <a:lstStyle/>
          <a:p>
            <a:r>
              <a:rPr lang="ru-RU" sz="2000" b="1"/>
              <a:t>Единая архитектура </a:t>
            </a:r>
            <a:r>
              <a:rPr lang="en-US" sz="2000" b="1"/>
              <a:t>PACS </a:t>
            </a:r>
            <a:r>
              <a:rPr lang="ru-RU" sz="2000" b="1"/>
              <a:t>для сети ЛПУ</a:t>
            </a:r>
          </a:p>
          <a:p>
            <a:r>
              <a:rPr lang="ru-RU" sz="2000" b="1"/>
              <a:t>Все диагностические данные на одной рабочей станции</a:t>
            </a:r>
            <a:endParaRPr lang="it-IT" sz="2000" b="1"/>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80"/>
          <p:cNvSpPr/>
          <p:nvPr/>
        </p:nvSpPr>
        <p:spPr bwMode="auto">
          <a:xfrm>
            <a:off x="642938" y="3071813"/>
            <a:ext cx="7929562" cy="57150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solidFill>
                  <a:srgbClr val="003300"/>
                </a:solidFill>
              </a:rPr>
              <a:t>МИС: региональный сегмент</a:t>
            </a:r>
          </a:p>
        </p:txBody>
      </p:sp>
      <p:sp>
        <p:nvSpPr>
          <p:cNvPr id="23" name="Rounded Rectangle 80"/>
          <p:cNvSpPr/>
          <p:nvPr/>
        </p:nvSpPr>
        <p:spPr bwMode="auto">
          <a:xfrm>
            <a:off x="214313" y="5214938"/>
            <a:ext cx="928687" cy="100171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solidFill>
                  <a:srgbClr val="003300"/>
                </a:solidFill>
              </a:rPr>
              <a:t>PACS</a:t>
            </a:r>
            <a:endParaRPr lang="ru-RU">
              <a:solidFill>
                <a:srgbClr val="003300"/>
              </a:solidFill>
            </a:endParaRPr>
          </a:p>
        </p:txBody>
      </p:sp>
      <p:sp>
        <p:nvSpPr>
          <p:cNvPr id="24" name="Rounded Rectangle 80"/>
          <p:cNvSpPr/>
          <p:nvPr/>
        </p:nvSpPr>
        <p:spPr bwMode="auto">
          <a:xfrm>
            <a:off x="1571625" y="5214938"/>
            <a:ext cx="928688" cy="100171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solidFill>
                  <a:srgbClr val="003300"/>
                </a:solidFill>
              </a:rPr>
              <a:t>МИС / РИС</a:t>
            </a:r>
          </a:p>
        </p:txBody>
      </p:sp>
      <p:sp>
        <p:nvSpPr>
          <p:cNvPr id="25" name="Rounded Rectangle 80"/>
          <p:cNvSpPr/>
          <p:nvPr/>
        </p:nvSpPr>
        <p:spPr bwMode="auto">
          <a:xfrm>
            <a:off x="179388" y="4572000"/>
            <a:ext cx="8821737" cy="28575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solidFill>
                  <a:srgbClr val="003300"/>
                </a:solidFill>
              </a:rPr>
              <a:t>Сеть</a:t>
            </a:r>
          </a:p>
        </p:txBody>
      </p:sp>
      <p:sp>
        <p:nvSpPr>
          <p:cNvPr id="30" name="Rounded Rectangle 80"/>
          <p:cNvSpPr/>
          <p:nvPr/>
        </p:nvSpPr>
        <p:spPr bwMode="auto">
          <a:xfrm>
            <a:off x="142875" y="1038225"/>
            <a:ext cx="1928813" cy="1001713"/>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solidFill>
                  <a:srgbClr val="003300"/>
                </a:solidFill>
              </a:rPr>
              <a:t>Врач-диагност</a:t>
            </a:r>
          </a:p>
        </p:txBody>
      </p:sp>
      <p:sp>
        <p:nvSpPr>
          <p:cNvPr id="32" name="Rounded Rectangle 80"/>
          <p:cNvSpPr/>
          <p:nvPr/>
        </p:nvSpPr>
        <p:spPr bwMode="auto">
          <a:xfrm>
            <a:off x="2428875" y="1038225"/>
            <a:ext cx="1928813" cy="1001713"/>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solidFill>
                  <a:srgbClr val="003300"/>
                </a:solidFill>
              </a:rPr>
              <a:t>Врач-клиницист</a:t>
            </a:r>
          </a:p>
        </p:txBody>
      </p:sp>
      <p:sp>
        <p:nvSpPr>
          <p:cNvPr id="33" name="Rounded Rectangle 80"/>
          <p:cNvSpPr/>
          <p:nvPr/>
        </p:nvSpPr>
        <p:spPr bwMode="auto">
          <a:xfrm>
            <a:off x="4714875" y="1038225"/>
            <a:ext cx="2000250" cy="1001713"/>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solidFill>
                  <a:srgbClr val="003300"/>
                </a:solidFill>
              </a:rPr>
              <a:t>Администратор</a:t>
            </a:r>
          </a:p>
        </p:txBody>
      </p:sp>
      <p:sp>
        <p:nvSpPr>
          <p:cNvPr id="34" name="Rounded Rectangle 80"/>
          <p:cNvSpPr/>
          <p:nvPr/>
        </p:nvSpPr>
        <p:spPr bwMode="auto">
          <a:xfrm>
            <a:off x="7000875" y="1038225"/>
            <a:ext cx="1928813" cy="1001713"/>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solidFill>
                  <a:srgbClr val="003300"/>
                </a:solidFill>
              </a:rPr>
              <a:t>Пациент</a:t>
            </a:r>
          </a:p>
        </p:txBody>
      </p:sp>
      <p:sp>
        <p:nvSpPr>
          <p:cNvPr id="39" name="Rounded Rectangle 80"/>
          <p:cNvSpPr/>
          <p:nvPr/>
        </p:nvSpPr>
        <p:spPr bwMode="auto">
          <a:xfrm>
            <a:off x="179388" y="2357438"/>
            <a:ext cx="8821737" cy="28575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solidFill>
                  <a:srgbClr val="003300"/>
                </a:solidFill>
              </a:rPr>
              <a:t>Сеть</a:t>
            </a:r>
          </a:p>
        </p:txBody>
      </p:sp>
      <p:sp>
        <p:nvSpPr>
          <p:cNvPr id="40" name="Rounded Rectangle 80"/>
          <p:cNvSpPr/>
          <p:nvPr/>
        </p:nvSpPr>
        <p:spPr bwMode="auto">
          <a:xfrm>
            <a:off x="642938" y="3643313"/>
            <a:ext cx="7929562" cy="57150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solidFill>
                  <a:srgbClr val="003300"/>
                </a:solidFill>
              </a:rPr>
              <a:t>Архив </a:t>
            </a:r>
            <a:r>
              <a:rPr lang="en-US">
                <a:solidFill>
                  <a:srgbClr val="003300"/>
                </a:solidFill>
              </a:rPr>
              <a:t>PACS</a:t>
            </a:r>
            <a:r>
              <a:rPr lang="ru-RU">
                <a:solidFill>
                  <a:srgbClr val="003300"/>
                </a:solidFill>
              </a:rPr>
              <a:t>: региональный сегмент</a:t>
            </a:r>
          </a:p>
        </p:txBody>
      </p:sp>
      <p:cxnSp>
        <p:nvCxnSpPr>
          <p:cNvPr id="43" name="Прямая со стрелкой 42"/>
          <p:cNvCxnSpPr/>
          <p:nvPr/>
        </p:nvCxnSpPr>
        <p:spPr>
          <a:xfrm rot="16200000" flipV="1">
            <a:off x="180975" y="4714876"/>
            <a:ext cx="1000125" cy="0"/>
          </a:xfrm>
          <a:prstGeom prst="straightConnector1">
            <a:avLst/>
          </a:prstGeom>
          <a:ln w="38100">
            <a:solidFill>
              <a:srgbClr val="0033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Прямая со стрелкой 46"/>
          <p:cNvCxnSpPr/>
          <p:nvPr/>
        </p:nvCxnSpPr>
        <p:spPr>
          <a:xfrm rot="16200000" flipV="1">
            <a:off x="1550987" y="4714876"/>
            <a:ext cx="1000125" cy="0"/>
          </a:xfrm>
          <a:prstGeom prst="straightConnector1">
            <a:avLst/>
          </a:prstGeom>
          <a:ln w="38100">
            <a:solidFill>
              <a:srgbClr val="0033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Прямая со стрелкой 47"/>
          <p:cNvCxnSpPr>
            <a:stCxn id="23" idx="3"/>
            <a:endCxn id="24" idx="1"/>
          </p:cNvCxnSpPr>
          <p:nvPr/>
        </p:nvCxnSpPr>
        <p:spPr>
          <a:xfrm>
            <a:off x="1143000" y="5716588"/>
            <a:ext cx="428625" cy="1587"/>
          </a:xfrm>
          <a:prstGeom prst="straightConnector1">
            <a:avLst/>
          </a:prstGeom>
          <a:ln w="38100">
            <a:solidFill>
              <a:srgbClr val="0033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2" name="Rounded Rectangle 80"/>
          <p:cNvSpPr/>
          <p:nvPr/>
        </p:nvSpPr>
        <p:spPr bwMode="auto">
          <a:xfrm>
            <a:off x="3357563" y="5214938"/>
            <a:ext cx="928687" cy="100171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solidFill>
                  <a:srgbClr val="003300"/>
                </a:solidFill>
              </a:rPr>
              <a:t>PACS</a:t>
            </a:r>
            <a:endParaRPr lang="ru-RU">
              <a:solidFill>
                <a:srgbClr val="003300"/>
              </a:solidFill>
            </a:endParaRPr>
          </a:p>
        </p:txBody>
      </p:sp>
      <p:sp>
        <p:nvSpPr>
          <p:cNvPr id="53" name="Rounded Rectangle 80"/>
          <p:cNvSpPr/>
          <p:nvPr/>
        </p:nvSpPr>
        <p:spPr bwMode="auto">
          <a:xfrm>
            <a:off x="4714875" y="5214938"/>
            <a:ext cx="928688" cy="100171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solidFill>
                  <a:srgbClr val="003300"/>
                </a:solidFill>
              </a:rPr>
              <a:t>МИС / РИС</a:t>
            </a:r>
          </a:p>
        </p:txBody>
      </p:sp>
      <p:cxnSp>
        <p:nvCxnSpPr>
          <p:cNvPr id="54" name="Прямая со стрелкой 53"/>
          <p:cNvCxnSpPr/>
          <p:nvPr/>
        </p:nvCxnSpPr>
        <p:spPr>
          <a:xfrm rot="16200000" flipV="1">
            <a:off x="3324225" y="4714876"/>
            <a:ext cx="1000125" cy="0"/>
          </a:xfrm>
          <a:prstGeom prst="straightConnector1">
            <a:avLst/>
          </a:prstGeom>
          <a:ln w="38100">
            <a:solidFill>
              <a:srgbClr val="0033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Прямая со стрелкой 54"/>
          <p:cNvCxnSpPr/>
          <p:nvPr/>
        </p:nvCxnSpPr>
        <p:spPr>
          <a:xfrm rot="16200000" flipV="1">
            <a:off x="4694237" y="4714876"/>
            <a:ext cx="1000125" cy="0"/>
          </a:xfrm>
          <a:prstGeom prst="straightConnector1">
            <a:avLst/>
          </a:prstGeom>
          <a:ln w="38100">
            <a:solidFill>
              <a:srgbClr val="0033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6" name="Прямая со стрелкой 55"/>
          <p:cNvCxnSpPr>
            <a:stCxn id="52" idx="3"/>
            <a:endCxn id="53" idx="1"/>
          </p:cNvCxnSpPr>
          <p:nvPr/>
        </p:nvCxnSpPr>
        <p:spPr>
          <a:xfrm>
            <a:off x="4286250" y="5716588"/>
            <a:ext cx="428625" cy="1587"/>
          </a:xfrm>
          <a:prstGeom prst="straightConnector1">
            <a:avLst/>
          </a:prstGeom>
          <a:ln w="38100">
            <a:solidFill>
              <a:srgbClr val="0033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7" name="Rounded Rectangle 80"/>
          <p:cNvSpPr/>
          <p:nvPr/>
        </p:nvSpPr>
        <p:spPr bwMode="auto">
          <a:xfrm>
            <a:off x="6715125" y="5214938"/>
            <a:ext cx="928688" cy="100171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solidFill>
                  <a:srgbClr val="003300"/>
                </a:solidFill>
              </a:rPr>
              <a:t>PACS</a:t>
            </a:r>
            <a:endParaRPr lang="ru-RU">
              <a:solidFill>
                <a:srgbClr val="003300"/>
              </a:solidFill>
            </a:endParaRPr>
          </a:p>
        </p:txBody>
      </p:sp>
      <p:sp>
        <p:nvSpPr>
          <p:cNvPr id="58" name="Rounded Rectangle 80"/>
          <p:cNvSpPr/>
          <p:nvPr/>
        </p:nvSpPr>
        <p:spPr bwMode="auto">
          <a:xfrm>
            <a:off x="8072438" y="5214938"/>
            <a:ext cx="928687" cy="100171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solidFill>
                  <a:srgbClr val="003300"/>
                </a:solidFill>
              </a:rPr>
              <a:t>МИС / РИС</a:t>
            </a:r>
          </a:p>
        </p:txBody>
      </p:sp>
      <p:cxnSp>
        <p:nvCxnSpPr>
          <p:cNvPr id="59" name="Прямая со стрелкой 58"/>
          <p:cNvCxnSpPr/>
          <p:nvPr/>
        </p:nvCxnSpPr>
        <p:spPr>
          <a:xfrm rot="16200000" flipV="1">
            <a:off x="6681787" y="4714876"/>
            <a:ext cx="1000125" cy="0"/>
          </a:xfrm>
          <a:prstGeom prst="straightConnector1">
            <a:avLst/>
          </a:prstGeom>
          <a:ln w="38100">
            <a:solidFill>
              <a:srgbClr val="0033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0" name="Прямая со стрелкой 59"/>
          <p:cNvCxnSpPr/>
          <p:nvPr/>
        </p:nvCxnSpPr>
        <p:spPr>
          <a:xfrm rot="16200000" flipV="1">
            <a:off x="8051800" y="4714876"/>
            <a:ext cx="1000125" cy="0"/>
          </a:xfrm>
          <a:prstGeom prst="straightConnector1">
            <a:avLst/>
          </a:prstGeom>
          <a:ln w="38100">
            <a:solidFill>
              <a:srgbClr val="0033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1" name="Прямая со стрелкой 60"/>
          <p:cNvCxnSpPr>
            <a:stCxn id="57" idx="3"/>
            <a:endCxn id="58" idx="1"/>
          </p:cNvCxnSpPr>
          <p:nvPr/>
        </p:nvCxnSpPr>
        <p:spPr>
          <a:xfrm>
            <a:off x="7643813" y="5716588"/>
            <a:ext cx="428625" cy="1587"/>
          </a:xfrm>
          <a:prstGeom prst="straightConnector1">
            <a:avLst/>
          </a:prstGeom>
          <a:ln w="38100">
            <a:solidFill>
              <a:srgbClr val="0033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265" name="TextBox 61"/>
          <p:cNvSpPr txBox="1">
            <a:spLocks noChangeArrowheads="1"/>
          </p:cNvSpPr>
          <p:nvPr/>
        </p:nvSpPr>
        <p:spPr bwMode="auto">
          <a:xfrm>
            <a:off x="2071688" y="4857750"/>
            <a:ext cx="608012" cy="369888"/>
          </a:xfrm>
          <a:prstGeom prst="rect">
            <a:avLst/>
          </a:prstGeom>
          <a:noFill/>
          <a:ln w="9525">
            <a:noFill/>
            <a:miter lim="800000"/>
            <a:headEnd/>
            <a:tailEnd/>
          </a:ln>
        </p:spPr>
        <p:txBody>
          <a:bodyPr wrap="none">
            <a:spAutoFit/>
          </a:bodyPr>
          <a:lstStyle/>
          <a:p>
            <a:r>
              <a:rPr lang="en-US"/>
              <a:t>HL7</a:t>
            </a:r>
            <a:endParaRPr lang="ru-RU"/>
          </a:p>
        </p:txBody>
      </p:sp>
      <p:sp>
        <p:nvSpPr>
          <p:cNvPr id="10266" name="TextBox 62"/>
          <p:cNvSpPr txBox="1">
            <a:spLocks noChangeArrowheads="1"/>
          </p:cNvSpPr>
          <p:nvPr/>
        </p:nvSpPr>
        <p:spPr bwMode="auto">
          <a:xfrm>
            <a:off x="714375" y="4857750"/>
            <a:ext cx="954088" cy="369888"/>
          </a:xfrm>
          <a:prstGeom prst="rect">
            <a:avLst/>
          </a:prstGeom>
          <a:noFill/>
          <a:ln w="9525">
            <a:noFill/>
            <a:miter lim="800000"/>
            <a:headEnd/>
            <a:tailEnd/>
          </a:ln>
        </p:spPr>
        <p:txBody>
          <a:bodyPr wrap="none">
            <a:spAutoFit/>
          </a:bodyPr>
          <a:lstStyle/>
          <a:p>
            <a:r>
              <a:rPr lang="en-US"/>
              <a:t>DICOM</a:t>
            </a:r>
            <a:endParaRPr lang="ru-RU"/>
          </a:p>
        </p:txBody>
      </p:sp>
      <p:sp>
        <p:nvSpPr>
          <p:cNvPr id="10267" name="Rectangle 1112"/>
          <p:cNvSpPr>
            <a:spLocks noChangeArrowheads="1"/>
          </p:cNvSpPr>
          <p:nvPr/>
        </p:nvSpPr>
        <p:spPr bwMode="auto">
          <a:xfrm>
            <a:off x="287338" y="214313"/>
            <a:ext cx="5868987" cy="400050"/>
          </a:xfrm>
          <a:prstGeom prst="rect">
            <a:avLst/>
          </a:prstGeom>
          <a:noFill/>
          <a:ln w="9525">
            <a:noFill/>
            <a:miter lim="800000"/>
            <a:headEnd/>
            <a:tailEnd/>
          </a:ln>
        </p:spPr>
        <p:txBody>
          <a:bodyPr>
            <a:spAutoFit/>
          </a:bodyPr>
          <a:lstStyle/>
          <a:p>
            <a:r>
              <a:rPr lang="ru-RU" sz="2000" b="1"/>
              <a:t>Структура регионального решения</a:t>
            </a:r>
            <a:endParaRPr lang="it-IT" sz="2000" b="1"/>
          </a:p>
        </p:txBody>
      </p:sp>
      <p:cxnSp>
        <p:nvCxnSpPr>
          <p:cNvPr id="65" name="Прямая со стрелкой 64"/>
          <p:cNvCxnSpPr/>
          <p:nvPr/>
        </p:nvCxnSpPr>
        <p:spPr>
          <a:xfrm rot="16200000" flipV="1">
            <a:off x="609600" y="2571751"/>
            <a:ext cx="1000125" cy="0"/>
          </a:xfrm>
          <a:prstGeom prst="straightConnector1">
            <a:avLst/>
          </a:prstGeom>
          <a:ln w="38100">
            <a:solidFill>
              <a:srgbClr val="0033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6" name="Прямая со стрелкой 65"/>
          <p:cNvCxnSpPr/>
          <p:nvPr/>
        </p:nvCxnSpPr>
        <p:spPr>
          <a:xfrm rot="16200000" flipV="1">
            <a:off x="2890837" y="2571751"/>
            <a:ext cx="1000125" cy="0"/>
          </a:xfrm>
          <a:prstGeom prst="straightConnector1">
            <a:avLst/>
          </a:prstGeom>
          <a:ln w="38100">
            <a:solidFill>
              <a:srgbClr val="0033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7" name="Прямая со стрелкой 66"/>
          <p:cNvCxnSpPr/>
          <p:nvPr/>
        </p:nvCxnSpPr>
        <p:spPr>
          <a:xfrm rot="16200000" flipV="1">
            <a:off x="5214937" y="2571751"/>
            <a:ext cx="1000125" cy="0"/>
          </a:xfrm>
          <a:prstGeom prst="straightConnector1">
            <a:avLst/>
          </a:prstGeom>
          <a:ln w="38100">
            <a:solidFill>
              <a:srgbClr val="0033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8" name="Прямая со стрелкой 67"/>
          <p:cNvCxnSpPr/>
          <p:nvPr/>
        </p:nvCxnSpPr>
        <p:spPr>
          <a:xfrm rot="16200000" flipV="1">
            <a:off x="7475537" y="2571751"/>
            <a:ext cx="1000125" cy="0"/>
          </a:xfrm>
          <a:prstGeom prst="straightConnector1">
            <a:avLst/>
          </a:prstGeom>
          <a:ln w="38100">
            <a:solidFill>
              <a:srgbClr val="003300"/>
            </a:solidFill>
            <a:headEnd type="triangl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bwMode="auto">
          <a:xfrm>
            <a:off x="457200" y="274638"/>
            <a:ext cx="8229600" cy="633412"/>
          </a:xfrm>
          <a:noFill/>
          <a:ln>
            <a:miter lim="800000"/>
            <a:headEnd/>
            <a:tailEnd/>
          </a:ln>
        </p:spPr>
        <p:txBody>
          <a:bodyPr vert="horz" wrap="square" lIns="91440" tIns="45720" rIns="91440" bIns="45720" numCol="1" anchor="t" anchorCtr="0" compatLnSpc="1">
            <a:prstTxWarp prst="textNoShape">
              <a:avLst/>
            </a:prstTxWarp>
          </a:bodyPr>
          <a:lstStyle/>
          <a:p>
            <a:pPr algn="l"/>
            <a:r>
              <a:rPr lang="ru-RU" altLang="ja-JP" sz="2000" b="1" smtClean="0">
                <a:solidFill>
                  <a:schemeClr val="tx1"/>
                </a:solidFill>
                <a:latin typeface="Arial" pitchFamily="34" charset="0"/>
              </a:rPr>
              <a:t>Дизайн регионального проекта </a:t>
            </a:r>
            <a:br>
              <a:rPr lang="ru-RU" altLang="ja-JP" sz="2000" b="1" smtClean="0">
                <a:solidFill>
                  <a:schemeClr val="tx1"/>
                </a:solidFill>
                <a:latin typeface="Arial" pitchFamily="34" charset="0"/>
              </a:rPr>
            </a:br>
            <a:r>
              <a:rPr lang="ru-RU" altLang="ja-JP" sz="2000" b="1" smtClean="0">
                <a:solidFill>
                  <a:schemeClr val="tx1"/>
                </a:solidFill>
                <a:latin typeface="Arial" pitchFamily="34" charset="0"/>
              </a:rPr>
              <a:t>Университетский центр Индианы (Клариан), США</a:t>
            </a:r>
          </a:p>
        </p:txBody>
      </p:sp>
      <p:pic>
        <p:nvPicPr>
          <p:cNvPr id="11267" name="Picture 2"/>
          <p:cNvPicPr>
            <a:picLocks noGrp="1" noChangeAspect="1" noChangeArrowheads="1"/>
          </p:cNvPicPr>
          <p:nvPr>
            <p:ph idx="1"/>
          </p:nvPr>
        </p:nvPicPr>
        <p:blipFill>
          <a:blip r:embed="rId2" cstate="email"/>
          <a:srcRect/>
          <a:stretch>
            <a:fillRect/>
          </a:stretch>
        </p:blipFill>
        <p:spPr bwMode="auto">
          <a:xfrm>
            <a:off x="871538" y="1052513"/>
            <a:ext cx="7085012" cy="5380037"/>
          </a:xfrm>
          <a:noFill/>
          <a:ln>
            <a:miter lim="800000"/>
            <a:headEnd/>
            <a:tailEnd/>
          </a:ln>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Группа 34"/>
          <p:cNvGrpSpPr>
            <a:grpSpLocks/>
          </p:cNvGrpSpPr>
          <p:nvPr/>
        </p:nvGrpSpPr>
        <p:grpSpPr bwMode="auto">
          <a:xfrm>
            <a:off x="3348038" y="2420938"/>
            <a:ext cx="2714625" cy="2571750"/>
            <a:chOff x="3214678" y="2428868"/>
            <a:chExt cx="2714644" cy="2571768"/>
          </a:xfrm>
        </p:grpSpPr>
        <p:sp>
          <p:nvSpPr>
            <p:cNvPr id="12296" name="Oval 1431"/>
            <p:cNvSpPr>
              <a:spLocks noChangeArrowheads="1"/>
            </p:cNvSpPr>
            <p:nvPr/>
          </p:nvSpPr>
          <p:spPr bwMode="auto">
            <a:xfrm>
              <a:off x="3214678" y="2428868"/>
              <a:ext cx="2714644" cy="2571768"/>
            </a:xfrm>
            <a:prstGeom prst="ellipse">
              <a:avLst/>
            </a:prstGeom>
            <a:gradFill rotWithShape="0">
              <a:gsLst>
                <a:gs pos="0">
                  <a:srgbClr val="00A45C"/>
                </a:gs>
                <a:gs pos="100000">
                  <a:srgbClr val="EAEAEA"/>
                </a:gs>
              </a:gsLst>
              <a:path path="shape">
                <a:fillToRect l="50000" t="50000" r="50000" b="50000"/>
              </a:path>
            </a:gradFill>
            <a:ln w="9525">
              <a:solidFill>
                <a:schemeClr val="tx1"/>
              </a:solidFill>
              <a:round/>
              <a:headEnd/>
              <a:tailEnd/>
            </a:ln>
          </p:spPr>
          <p:txBody>
            <a:bodyPr wrap="none"/>
            <a:lstStyle/>
            <a:p>
              <a:pPr algn="ctr" eaLnBrk="0" hangingPunct="0"/>
              <a:r>
                <a:rPr lang="ru-RU" sz="2400" b="1">
                  <a:solidFill>
                    <a:srgbClr val="003300"/>
                  </a:solidFill>
                </a:rPr>
                <a:t>Единая</a:t>
              </a:r>
              <a:br>
                <a:rPr lang="ru-RU" sz="2400" b="1">
                  <a:solidFill>
                    <a:srgbClr val="003300"/>
                  </a:solidFill>
                </a:rPr>
              </a:br>
              <a:r>
                <a:rPr lang="ru-RU" sz="2400" b="1">
                  <a:solidFill>
                    <a:srgbClr val="003300"/>
                  </a:solidFill>
                </a:rPr>
                <a:t>архитектура</a:t>
              </a:r>
              <a:br>
                <a:rPr lang="ru-RU" sz="2400" b="1">
                  <a:solidFill>
                    <a:srgbClr val="003300"/>
                  </a:solidFill>
                </a:rPr>
              </a:br>
              <a:r>
                <a:rPr lang="en-US" sz="2400" b="1">
                  <a:solidFill>
                    <a:srgbClr val="003300"/>
                  </a:solidFill>
                </a:rPr>
                <a:t>PACS</a:t>
              </a:r>
              <a:endParaRPr lang="ru-RU" sz="2400" b="1">
                <a:solidFill>
                  <a:srgbClr val="003300"/>
                </a:solidFill>
              </a:endParaRPr>
            </a:p>
          </p:txBody>
        </p:sp>
        <p:grpSp>
          <p:nvGrpSpPr>
            <p:cNvPr id="12297" name="Group 1436"/>
            <p:cNvGrpSpPr>
              <a:grpSpLocks noChangeAspect="1"/>
            </p:cNvGrpSpPr>
            <p:nvPr/>
          </p:nvGrpSpPr>
          <p:grpSpPr bwMode="auto">
            <a:xfrm>
              <a:off x="3500430" y="4286256"/>
              <a:ext cx="2041360" cy="336461"/>
              <a:chOff x="612" y="255"/>
              <a:chExt cx="3084" cy="547"/>
            </a:xfrm>
          </p:grpSpPr>
          <p:sp>
            <p:nvSpPr>
              <p:cNvPr id="7" name="AutoShape 1437"/>
              <p:cNvSpPr>
                <a:spLocks noChangeAspect="1" noChangeArrowheads="1" noTextEdit="1"/>
              </p:cNvSpPr>
              <p:nvPr/>
            </p:nvSpPr>
            <p:spPr bwMode="auto">
              <a:xfrm>
                <a:off x="612" y="263"/>
                <a:ext cx="3084" cy="539"/>
              </a:xfrm>
              <a:prstGeom prst="rect">
                <a:avLst/>
              </a:prstGeom>
              <a:noFill/>
              <a:ln w="9525">
                <a:noFill/>
                <a:miter lim="800000"/>
                <a:headEnd/>
                <a:tailEnd/>
              </a:ln>
            </p:spPr>
            <p:txBody>
              <a:bodyPr wrap="none"/>
              <a:lstStyle/>
              <a:p>
                <a:pPr>
                  <a:defRPr/>
                </a:pPr>
                <a:endParaRPr lang="ru-RU">
                  <a:solidFill>
                    <a:schemeClr val="accent2">
                      <a:lumMod val="75000"/>
                    </a:schemeClr>
                  </a:solidFill>
                </a:endParaRPr>
              </a:p>
            </p:txBody>
          </p:sp>
          <p:sp>
            <p:nvSpPr>
              <p:cNvPr id="12299" name="Freeform 1438"/>
              <p:cNvSpPr>
                <a:spLocks noChangeAspect="1"/>
              </p:cNvSpPr>
              <p:nvPr/>
            </p:nvSpPr>
            <p:spPr bwMode="auto">
              <a:xfrm>
                <a:off x="2053" y="381"/>
                <a:ext cx="319" cy="225"/>
              </a:xfrm>
              <a:custGeom>
                <a:avLst/>
                <a:gdLst>
                  <a:gd name="T0" fmla="*/ 0 w 636"/>
                  <a:gd name="T1" fmla="*/ 0 h 445"/>
                  <a:gd name="T2" fmla="*/ 1 w 636"/>
                  <a:gd name="T3" fmla="*/ 0 h 445"/>
                  <a:gd name="T4" fmla="*/ 1 w 636"/>
                  <a:gd name="T5" fmla="*/ 0 h 445"/>
                  <a:gd name="T6" fmla="*/ 0 w 636"/>
                  <a:gd name="T7" fmla="*/ 0 h 445"/>
                  <a:gd name="T8" fmla="*/ 0 60000 65536"/>
                  <a:gd name="T9" fmla="*/ 0 60000 65536"/>
                  <a:gd name="T10" fmla="*/ 0 60000 65536"/>
                  <a:gd name="T11" fmla="*/ 0 60000 65536"/>
                  <a:gd name="T12" fmla="*/ 0 w 636"/>
                  <a:gd name="T13" fmla="*/ 0 h 445"/>
                  <a:gd name="T14" fmla="*/ 636 w 636"/>
                  <a:gd name="T15" fmla="*/ 445 h 445"/>
                </a:gdLst>
                <a:ahLst/>
                <a:cxnLst>
                  <a:cxn ang="T8">
                    <a:pos x="T0" y="T1"/>
                  </a:cxn>
                  <a:cxn ang="T9">
                    <a:pos x="T2" y="T3"/>
                  </a:cxn>
                  <a:cxn ang="T10">
                    <a:pos x="T4" y="T5"/>
                  </a:cxn>
                  <a:cxn ang="T11">
                    <a:pos x="T6" y="T7"/>
                  </a:cxn>
                </a:cxnLst>
                <a:rect l="T12" t="T13" r="T14" b="T15"/>
                <a:pathLst>
                  <a:path w="636" h="445">
                    <a:moveTo>
                      <a:pt x="0" y="445"/>
                    </a:moveTo>
                    <a:lnTo>
                      <a:pt x="636" y="445"/>
                    </a:lnTo>
                    <a:lnTo>
                      <a:pt x="319" y="0"/>
                    </a:lnTo>
                    <a:lnTo>
                      <a:pt x="0" y="445"/>
                    </a:lnTo>
                    <a:close/>
                  </a:path>
                </a:pathLst>
              </a:custGeom>
              <a:solidFill>
                <a:srgbClr val="FF0000"/>
              </a:solidFill>
              <a:ln w="9525">
                <a:noFill/>
                <a:round/>
                <a:headEnd/>
                <a:tailEnd/>
              </a:ln>
            </p:spPr>
            <p:txBody>
              <a:bodyPr wrap="none"/>
              <a:lstStyle/>
              <a:p>
                <a:endParaRPr lang="ru-RU"/>
              </a:p>
            </p:txBody>
          </p:sp>
          <p:sp>
            <p:nvSpPr>
              <p:cNvPr id="12300" name="Freeform 1439"/>
              <p:cNvSpPr>
                <a:spLocks noChangeAspect="1"/>
              </p:cNvSpPr>
              <p:nvPr/>
            </p:nvSpPr>
            <p:spPr bwMode="auto">
              <a:xfrm>
                <a:off x="655" y="255"/>
                <a:ext cx="576" cy="356"/>
              </a:xfrm>
              <a:custGeom>
                <a:avLst/>
                <a:gdLst>
                  <a:gd name="T0" fmla="*/ 1 w 1147"/>
                  <a:gd name="T1" fmla="*/ 1 h 709"/>
                  <a:gd name="T2" fmla="*/ 1 w 1147"/>
                  <a:gd name="T3" fmla="*/ 1 h 709"/>
                  <a:gd name="T4" fmla="*/ 1 w 1147"/>
                  <a:gd name="T5" fmla="*/ 1 h 709"/>
                  <a:gd name="T6" fmla="*/ 1 w 1147"/>
                  <a:gd name="T7" fmla="*/ 1 h 709"/>
                  <a:gd name="T8" fmla="*/ 1 w 1147"/>
                  <a:gd name="T9" fmla="*/ 1 h 709"/>
                  <a:gd name="T10" fmla="*/ 1 w 1147"/>
                  <a:gd name="T11" fmla="*/ 1 h 709"/>
                  <a:gd name="T12" fmla="*/ 1 w 1147"/>
                  <a:gd name="T13" fmla="*/ 1 h 709"/>
                  <a:gd name="T14" fmla="*/ 1 w 1147"/>
                  <a:gd name="T15" fmla="*/ 1 h 709"/>
                  <a:gd name="T16" fmla="*/ 1 w 1147"/>
                  <a:gd name="T17" fmla="*/ 1 h 709"/>
                  <a:gd name="T18" fmla="*/ 1 w 1147"/>
                  <a:gd name="T19" fmla="*/ 1 h 709"/>
                  <a:gd name="T20" fmla="*/ 1 w 1147"/>
                  <a:gd name="T21" fmla="*/ 1 h 709"/>
                  <a:gd name="T22" fmla="*/ 1 w 1147"/>
                  <a:gd name="T23" fmla="*/ 1 h 709"/>
                  <a:gd name="T24" fmla="*/ 1 w 1147"/>
                  <a:gd name="T25" fmla="*/ 1 h 709"/>
                  <a:gd name="T26" fmla="*/ 1 w 1147"/>
                  <a:gd name="T27" fmla="*/ 1 h 709"/>
                  <a:gd name="T28" fmla="*/ 1 w 1147"/>
                  <a:gd name="T29" fmla="*/ 1 h 709"/>
                  <a:gd name="T30" fmla="*/ 1 w 1147"/>
                  <a:gd name="T31" fmla="*/ 1 h 709"/>
                  <a:gd name="T32" fmla="*/ 1 w 1147"/>
                  <a:gd name="T33" fmla="*/ 1 h 709"/>
                  <a:gd name="T34" fmla="*/ 1 w 1147"/>
                  <a:gd name="T35" fmla="*/ 1 h 709"/>
                  <a:gd name="T36" fmla="*/ 1 w 1147"/>
                  <a:gd name="T37" fmla="*/ 1 h 709"/>
                  <a:gd name="T38" fmla="*/ 1 w 1147"/>
                  <a:gd name="T39" fmla="*/ 1 h 709"/>
                  <a:gd name="T40" fmla="*/ 1 w 1147"/>
                  <a:gd name="T41" fmla="*/ 1 h 709"/>
                  <a:gd name="T42" fmla="*/ 1 w 1147"/>
                  <a:gd name="T43" fmla="*/ 1 h 709"/>
                  <a:gd name="T44" fmla="*/ 1 w 1147"/>
                  <a:gd name="T45" fmla="*/ 1 h 709"/>
                  <a:gd name="T46" fmla="*/ 1 w 1147"/>
                  <a:gd name="T47" fmla="*/ 1 h 709"/>
                  <a:gd name="T48" fmla="*/ 1 w 1147"/>
                  <a:gd name="T49" fmla="*/ 1 h 709"/>
                  <a:gd name="T50" fmla="*/ 1 w 1147"/>
                  <a:gd name="T51" fmla="*/ 1 h 709"/>
                  <a:gd name="T52" fmla="*/ 1 w 1147"/>
                  <a:gd name="T53" fmla="*/ 1 h 709"/>
                  <a:gd name="T54" fmla="*/ 1 w 1147"/>
                  <a:gd name="T55" fmla="*/ 1 h 709"/>
                  <a:gd name="T56" fmla="*/ 1 w 1147"/>
                  <a:gd name="T57" fmla="*/ 1 h 709"/>
                  <a:gd name="T58" fmla="*/ 1 w 1147"/>
                  <a:gd name="T59" fmla="*/ 1 h 709"/>
                  <a:gd name="T60" fmla="*/ 1 w 1147"/>
                  <a:gd name="T61" fmla="*/ 1 h 709"/>
                  <a:gd name="T62" fmla="*/ 1 w 1147"/>
                  <a:gd name="T63" fmla="*/ 1 h 709"/>
                  <a:gd name="T64" fmla="*/ 1 w 1147"/>
                  <a:gd name="T65" fmla="*/ 1 h 709"/>
                  <a:gd name="T66" fmla="*/ 1 w 1147"/>
                  <a:gd name="T67" fmla="*/ 1 h 709"/>
                  <a:gd name="T68" fmla="*/ 1 w 1147"/>
                  <a:gd name="T69" fmla="*/ 1 h 709"/>
                  <a:gd name="T70" fmla="*/ 1 w 1147"/>
                  <a:gd name="T71" fmla="*/ 1 h 709"/>
                  <a:gd name="T72" fmla="*/ 1 w 1147"/>
                  <a:gd name="T73" fmla="*/ 1 h 709"/>
                  <a:gd name="T74" fmla="*/ 1 w 1147"/>
                  <a:gd name="T75" fmla="*/ 1 h 709"/>
                  <a:gd name="T76" fmla="*/ 1 w 1147"/>
                  <a:gd name="T77" fmla="*/ 1 h 709"/>
                  <a:gd name="T78" fmla="*/ 1 w 1147"/>
                  <a:gd name="T79" fmla="*/ 1 h 709"/>
                  <a:gd name="T80" fmla="*/ 1 w 1147"/>
                  <a:gd name="T81" fmla="*/ 1 h 709"/>
                  <a:gd name="T82" fmla="*/ 1 w 1147"/>
                  <a:gd name="T83" fmla="*/ 1 h 709"/>
                  <a:gd name="T84" fmla="*/ 1 w 1147"/>
                  <a:gd name="T85" fmla="*/ 1 h 709"/>
                  <a:gd name="T86" fmla="*/ 1 w 1147"/>
                  <a:gd name="T87" fmla="*/ 1 h 709"/>
                  <a:gd name="T88" fmla="*/ 1 w 1147"/>
                  <a:gd name="T89" fmla="*/ 1 h 709"/>
                  <a:gd name="T90" fmla="*/ 1 w 1147"/>
                  <a:gd name="T91" fmla="*/ 1 h 709"/>
                  <a:gd name="T92" fmla="*/ 1 w 1147"/>
                  <a:gd name="T93" fmla="*/ 1 h 709"/>
                  <a:gd name="T94" fmla="*/ 1 w 1147"/>
                  <a:gd name="T95" fmla="*/ 1 h 709"/>
                  <a:gd name="T96" fmla="*/ 1 w 1147"/>
                  <a:gd name="T97" fmla="*/ 1 h 709"/>
                  <a:gd name="T98" fmla="*/ 1 w 1147"/>
                  <a:gd name="T99" fmla="*/ 1 h 709"/>
                  <a:gd name="T100" fmla="*/ 1 w 1147"/>
                  <a:gd name="T101" fmla="*/ 1 h 709"/>
                  <a:gd name="T102" fmla="*/ 1 w 1147"/>
                  <a:gd name="T103" fmla="*/ 1 h 709"/>
                  <a:gd name="T104" fmla="*/ 1 w 1147"/>
                  <a:gd name="T105" fmla="*/ 1 h 709"/>
                  <a:gd name="T106" fmla="*/ 1 w 1147"/>
                  <a:gd name="T107" fmla="*/ 1 h 709"/>
                  <a:gd name="T108" fmla="*/ 1 w 1147"/>
                  <a:gd name="T109" fmla="*/ 1 h 709"/>
                  <a:gd name="T110" fmla="*/ 1 w 1147"/>
                  <a:gd name="T111" fmla="*/ 0 h 709"/>
                  <a:gd name="T112" fmla="*/ 1 w 1147"/>
                  <a:gd name="T113" fmla="*/ 1 h 709"/>
                  <a:gd name="T114" fmla="*/ 1 w 1147"/>
                  <a:gd name="T115" fmla="*/ 1 h 709"/>
                  <a:gd name="T116" fmla="*/ 1 w 1147"/>
                  <a:gd name="T117" fmla="*/ 1 h 709"/>
                  <a:gd name="T118" fmla="*/ 1 w 1147"/>
                  <a:gd name="T119" fmla="*/ 1 h 70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47"/>
                  <a:gd name="T181" fmla="*/ 0 h 709"/>
                  <a:gd name="T182" fmla="*/ 1147 w 1147"/>
                  <a:gd name="T183" fmla="*/ 709 h 70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47" h="709">
                    <a:moveTo>
                      <a:pt x="829" y="207"/>
                    </a:moveTo>
                    <a:lnTo>
                      <a:pt x="821" y="197"/>
                    </a:lnTo>
                    <a:lnTo>
                      <a:pt x="813" y="186"/>
                    </a:lnTo>
                    <a:lnTo>
                      <a:pt x="803" y="177"/>
                    </a:lnTo>
                    <a:lnTo>
                      <a:pt x="793" y="169"/>
                    </a:lnTo>
                    <a:lnTo>
                      <a:pt x="780" y="162"/>
                    </a:lnTo>
                    <a:lnTo>
                      <a:pt x="768" y="155"/>
                    </a:lnTo>
                    <a:lnTo>
                      <a:pt x="755" y="150"/>
                    </a:lnTo>
                    <a:lnTo>
                      <a:pt x="741" y="144"/>
                    </a:lnTo>
                    <a:lnTo>
                      <a:pt x="725" y="140"/>
                    </a:lnTo>
                    <a:lnTo>
                      <a:pt x="709" y="135"/>
                    </a:lnTo>
                    <a:lnTo>
                      <a:pt x="692" y="132"/>
                    </a:lnTo>
                    <a:lnTo>
                      <a:pt x="673" y="129"/>
                    </a:lnTo>
                    <a:lnTo>
                      <a:pt x="654" y="127"/>
                    </a:lnTo>
                    <a:lnTo>
                      <a:pt x="634" y="126"/>
                    </a:lnTo>
                    <a:lnTo>
                      <a:pt x="611" y="125"/>
                    </a:lnTo>
                    <a:lnTo>
                      <a:pt x="589" y="125"/>
                    </a:lnTo>
                    <a:lnTo>
                      <a:pt x="572" y="125"/>
                    </a:lnTo>
                    <a:lnTo>
                      <a:pt x="555" y="125"/>
                    </a:lnTo>
                    <a:lnTo>
                      <a:pt x="538" y="126"/>
                    </a:lnTo>
                    <a:lnTo>
                      <a:pt x="521" y="127"/>
                    </a:lnTo>
                    <a:lnTo>
                      <a:pt x="504" y="129"/>
                    </a:lnTo>
                    <a:lnTo>
                      <a:pt x="489" y="131"/>
                    </a:lnTo>
                    <a:lnTo>
                      <a:pt x="474" y="134"/>
                    </a:lnTo>
                    <a:lnTo>
                      <a:pt x="458" y="138"/>
                    </a:lnTo>
                    <a:lnTo>
                      <a:pt x="445" y="141"/>
                    </a:lnTo>
                    <a:lnTo>
                      <a:pt x="433" y="146"/>
                    </a:lnTo>
                    <a:lnTo>
                      <a:pt x="422" y="151"/>
                    </a:lnTo>
                    <a:lnTo>
                      <a:pt x="412" y="157"/>
                    </a:lnTo>
                    <a:lnTo>
                      <a:pt x="404" y="164"/>
                    </a:lnTo>
                    <a:lnTo>
                      <a:pt x="399" y="171"/>
                    </a:lnTo>
                    <a:lnTo>
                      <a:pt x="396" y="180"/>
                    </a:lnTo>
                    <a:lnTo>
                      <a:pt x="394" y="189"/>
                    </a:lnTo>
                    <a:lnTo>
                      <a:pt x="396" y="199"/>
                    </a:lnTo>
                    <a:lnTo>
                      <a:pt x="400" y="207"/>
                    </a:lnTo>
                    <a:lnTo>
                      <a:pt x="406" y="214"/>
                    </a:lnTo>
                    <a:lnTo>
                      <a:pt x="414" y="220"/>
                    </a:lnTo>
                    <a:lnTo>
                      <a:pt x="426" y="226"/>
                    </a:lnTo>
                    <a:lnTo>
                      <a:pt x="437" y="231"/>
                    </a:lnTo>
                    <a:lnTo>
                      <a:pt x="451" y="236"/>
                    </a:lnTo>
                    <a:lnTo>
                      <a:pt x="465" y="240"/>
                    </a:lnTo>
                    <a:lnTo>
                      <a:pt x="482" y="243"/>
                    </a:lnTo>
                    <a:lnTo>
                      <a:pt x="498" y="248"/>
                    </a:lnTo>
                    <a:lnTo>
                      <a:pt x="514" y="250"/>
                    </a:lnTo>
                    <a:lnTo>
                      <a:pt x="532" y="252"/>
                    </a:lnTo>
                    <a:lnTo>
                      <a:pt x="549" y="254"/>
                    </a:lnTo>
                    <a:lnTo>
                      <a:pt x="565" y="256"/>
                    </a:lnTo>
                    <a:lnTo>
                      <a:pt x="582" y="258"/>
                    </a:lnTo>
                    <a:lnTo>
                      <a:pt x="597" y="259"/>
                    </a:lnTo>
                    <a:lnTo>
                      <a:pt x="618" y="261"/>
                    </a:lnTo>
                    <a:lnTo>
                      <a:pt x="642" y="263"/>
                    </a:lnTo>
                    <a:lnTo>
                      <a:pt x="664" y="266"/>
                    </a:lnTo>
                    <a:lnTo>
                      <a:pt x="689" y="268"/>
                    </a:lnTo>
                    <a:lnTo>
                      <a:pt x="713" y="271"/>
                    </a:lnTo>
                    <a:lnTo>
                      <a:pt x="736" y="274"/>
                    </a:lnTo>
                    <a:lnTo>
                      <a:pt x="761" y="277"/>
                    </a:lnTo>
                    <a:lnTo>
                      <a:pt x="786" y="280"/>
                    </a:lnTo>
                    <a:lnTo>
                      <a:pt x="810" y="284"/>
                    </a:lnTo>
                    <a:lnTo>
                      <a:pt x="833" y="287"/>
                    </a:lnTo>
                    <a:lnTo>
                      <a:pt x="857" y="291"/>
                    </a:lnTo>
                    <a:lnTo>
                      <a:pt x="880" y="296"/>
                    </a:lnTo>
                    <a:lnTo>
                      <a:pt x="902" y="300"/>
                    </a:lnTo>
                    <a:lnTo>
                      <a:pt x="924" y="306"/>
                    </a:lnTo>
                    <a:lnTo>
                      <a:pt x="943" y="311"/>
                    </a:lnTo>
                    <a:lnTo>
                      <a:pt x="963" y="317"/>
                    </a:lnTo>
                    <a:lnTo>
                      <a:pt x="983" y="324"/>
                    </a:lnTo>
                    <a:lnTo>
                      <a:pt x="1003" y="332"/>
                    </a:lnTo>
                    <a:lnTo>
                      <a:pt x="1022" y="340"/>
                    </a:lnTo>
                    <a:lnTo>
                      <a:pt x="1039" y="348"/>
                    </a:lnTo>
                    <a:lnTo>
                      <a:pt x="1056" y="358"/>
                    </a:lnTo>
                    <a:lnTo>
                      <a:pt x="1071" y="367"/>
                    </a:lnTo>
                    <a:lnTo>
                      <a:pt x="1085" y="377"/>
                    </a:lnTo>
                    <a:lnTo>
                      <a:pt x="1097" y="386"/>
                    </a:lnTo>
                    <a:lnTo>
                      <a:pt x="1108" y="397"/>
                    </a:lnTo>
                    <a:lnTo>
                      <a:pt x="1119" y="407"/>
                    </a:lnTo>
                    <a:lnTo>
                      <a:pt x="1127" y="420"/>
                    </a:lnTo>
                    <a:lnTo>
                      <a:pt x="1134" y="431"/>
                    </a:lnTo>
                    <a:lnTo>
                      <a:pt x="1139" y="442"/>
                    </a:lnTo>
                    <a:lnTo>
                      <a:pt x="1143" y="454"/>
                    </a:lnTo>
                    <a:lnTo>
                      <a:pt x="1145" y="467"/>
                    </a:lnTo>
                    <a:lnTo>
                      <a:pt x="1147" y="480"/>
                    </a:lnTo>
                    <a:lnTo>
                      <a:pt x="1145" y="492"/>
                    </a:lnTo>
                    <a:lnTo>
                      <a:pt x="1143" y="505"/>
                    </a:lnTo>
                    <a:lnTo>
                      <a:pt x="1139" y="517"/>
                    </a:lnTo>
                    <a:lnTo>
                      <a:pt x="1135" y="529"/>
                    </a:lnTo>
                    <a:lnTo>
                      <a:pt x="1128" y="541"/>
                    </a:lnTo>
                    <a:lnTo>
                      <a:pt x="1120" y="553"/>
                    </a:lnTo>
                    <a:lnTo>
                      <a:pt x="1110" y="564"/>
                    </a:lnTo>
                    <a:lnTo>
                      <a:pt x="1100" y="576"/>
                    </a:lnTo>
                    <a:lnTo>
                      <a:pt x="1088" y="587"/>
                    </a:lnTo>
                    <a:lnTo>
                      <a:pt x="1075" y="597"/>
                    </a:lnTo>
                    <a:lnTo>
                      <a:pt x="1061" y="608"/>
                    </a:lnTo>
                    <a:lnTo>
                      <a:pt x="1045" y="617"/>
                    </a:lnTo>
                    <a:lnTo>
                      <a:pt x="1029" y="626"/>
                    </a:lnTo>
                    <a:lnTo>
                      <a:pt x="1011" y="636"/>
                    </a:lnTo>
                    <a:lnTo>
                      <a:pt x="992" y="644"/>
                    </a:lnTo>
                    <a:lnTo>
                      <a:pt x="973" y="652"/>
                    </a:lnTo>
                    <a:lnTo>
                      <a:pt x="952" y="660"/>
                    </a:lnTo>
                    <a:lnTo>
                      <a:pt x="928" y="667"/>
                    </a:lnTo>
                    <a:lnTo>
                      <a:pt x="906" y="673"/>
                    </a:lnTo>
                    <a:lnTo>
                      <a:pt x="881" y="679"/>
                    </a:lnTo>
                    <a:lnTo>
                      <a:pt x="857" y="685"/>
                    </a:lnTo>
                    <a:lnTo>
                      <a:pt x="832" y="690"/>
                    </a:lnTo>
                    <a:lnTo>
                      <a:pt x="806" y="694"/>
                    </a:lnTo>
                    <a:lnTo>
                      <a:pt x="780" y="697"/>
                    </a:lnTo>
                    <a:lnTo>
                      <a:pt x="754" y="700"/>
                    </a:lnTo>
                    <a:lnTo>
                      <a:pt x="727" y="702"/>
                    </a:lnTo>
                    <a:lnTo>
                      <a:pt x="700" y="705"/>
                    </a:lnTo>
                    <a:lnTo>
                      <a:pt x="673" y="706"/>
                    </a:lnTo>
                    <a:lnTo>
                      <a:pt x="647" y="707"/>
                    </a:lnTo>
                    <a:lnTo>
                      <a:pt x="619" y="708"/>
                    </a:lnTo>
                    <a:lnTo>
                      <a:pt x="593" y="708"/>
                    </a:lnTo>
                    <a:lnTo>
                      <a:pt x="566" y="709"/>
                    </a:lnTo>
                    <a:lnTo>
                      <a:pt x="517" y="708"/>
                    </a:lnTo>
                    <a:lnTo>
                      <a:pt x="468" y="706"/>
                    </a:lnTo>
                    <a:lnTo>
                      <a:pt x="422" y="703"/>
                    </a:lnTo>
                    <a:lnTo>
                      <a:pt x="376" y="698"/>
                    </a:lnTo>
                    <a:lnTo>
                      <a:pt x="331" y="692"/>
                    </a:lnTo>
                    <a:lnTo>
                      <a:pt x="288" y="684"/>
                    </a:lnTo>
                    <a:lnTo>
                      <a:pt x="247" y="674"/>
                    </a:lnTo>
                    <a:lnTo>
                      <a:pt x="208" y="664"/>
                    </a:lnTo>
                    <a:lnTo>
                      <a:pt x="171" y="651"/>
                    </a:lnTo>
                    <a:lnTo>
                      <a:pt x="138" y="637"/>
                    </a:lnTo>
                    <a:lnTo>
                      <a:pt x="106" y="621"/>
                    </a:lnTo>
                    <a:lnTo>
                      <a:pt x="78" y="604"/>
                    </a:lnTo>
                    <a:lnTo>
                      <a:pt x="53" y="586"/>
                    </a:lnTo>
                    <a:lnTo>
                      <a:pt x="31" y="564"/>
                    </a:lnTo>
                    <a:lnTo>
                      <a:pt x="14" y="542"/>
                    </a:lnTo>
                    <a:lnTo>
                      <a:pt x="0" y="518"/>
                    </a:lnTo>
                    <a:lnTo>
                      <a:pt x="302" y="484"/>
                    </a:lnTo>
                    <a:lnTo>
                      <a:pt x="311" y="496"/>
                    </a:lnTo>
                    <a:lnTo>
                      <a:pt x="321" y="508"/>
                    </a:lnTo>
                    <a:lnTo>
                      <a:pt x="332" y="520"/>
                    </a:lnTo>
                    <a:lnTo>
                      <a:pt x="345" y="529"/>
                    </a:lnTo>
                    <a:lnTo>
                      <a:pt x="359" y="538"/>
                    </a:lnTo>
                    <a:lnTo>
                      <a:pt x="375" y="546"/>
                    </a:lnTo>
                    <a:lnTo>
                      <a:pt x="392" y="553"/>
                    </a:lnTo>
                    <a:lnTo>
                      <a:pt x="409" y="559"/>
                    </a:lnTo>
                    <a:lnTo>
                      <a:pt x="429" y="564"/>
                    </a:lnTo>
                    <a:lnTo>
                      <a:pt x="449" y="569"/>
                    </a:lnTo>
                    <a:lnTo>
                      <a:pt x="471" y="574"/>
                    </a:lnTo>
                    <a:lnTo>
                      <a:pt x="494" y="576"/>
                    </a:lnTo>
                    <a:lnTo>
                      <a:pt x="517" y="579"/>
                    </a:lnTo>
                    <a:lnTo>
                      <a:pt x="542" y="580"/>
                    </a:lnTo>
                    <a:lnTo>
                      <a:pt x="567" y="581"/>
                    </a:lnTo>
                    <a:lnTo>
                      <a:pt x="595" y="581"/>
                    </a:lnTo>
                    <a:lnTo>
                      <a:pt x="612" y="581"/>
                    </a:lnTo>
                    <a:lnTo>
                      <a:pt x="630" y="581"/>
                    </a:lnTo>
                    <a:lnTo>
                      <a:pt x="650" y="579"/>
                    </a:lnTo>
                    <a:lnTo>
                      <a:pt x="668" y="578"/>
                    </a:lnTo>
                    <a:lnTo>
                      <a:pt x="687" y="576"/>
                    </a:lnTo>
                    <a:lnTo>
                      <a:pt x="705" y="572"/>
                    </a:lnTo>
                    <a:lnTo>
                      <a:pt x="723" y="569"/>
                    </a:lnTo>
                    <a:lnTo>
                      <a:pt x="740" y="565"/>
                    </a:lnTo>
                    <a:lnTo>
                      <a:pt x="755" y="560"/>
                    </a:lnTo>
                    <a:lnTo>
                      <a:pt x="769" y="555"/>
                    </a:lnTo>
                    <a:lnTo>
                      <a:pt x="781" y="549"/>
                    </a:lnTo>
                    <a:lnTo>
                      <a:pt x="793" y="543"/>
                    </a:lnTo>
                    <a:lnTo>
                      <a:pt x="801" y="535"/>
                    </a:lnTo>
                    <a:lnTo>
                      <a:pt x="808" y="527"/>
                    </a:lnTo>
                    <a:lnTo>
                      <a:pt x="812" y="516"/>
                    </a:lnTo>
                    <a:lnTo>
                      <a:pt x="814" y="506"/>
                    </a:lnTo>
                    <a:lnTo>
                      <a:pt x="812" y="496"/>
                    </a:lnTo>
                    <a:lnTo>
                      <a:pt x="807" y="487"/>
                    </a:lnTo>
                    <a:lnTo>
                      <a:pt x="799" y="479"/>
                    </a:lnTo>
                    <a:lnTo>
                      <a:pt x="786" y="472"/>
                    </a:lnTo>
                    <a:lnTo>
                      <a:pt x="774" y="466"/>
                    </a:lnTo>
                    <a:lnTo>
                      <a:pt x="759" y="459"/>
                    </a:lnTo>
                    <a:lnTo>
                      <a:pt x="742" y="454"/>
                    </a:lnTo>
                    <a:lnTo>
                      <a:pt x="723" y="449"/>
                    </a:lnTo>
                    <a:lnTo>
                      <a:pt x="704" y="446"/>
                    </a:lnTo>
                    <a:lnTo>
                      <a:pt x="683" y="443"/>
                    </a:lnTo>
                    <a:lnTo>
                      <a:pt x="663" y="440"/>
                    </a:lnTo>
                    <a:lnTo>
                      <a:pt x="643" y="437"/>
                    </a:lnTo>
                    <a:lnTo>
                      <a:pt x="622" y="435"/>
                    </a:lnTo>
                    <a:lnTo>
                      <a:pt x="603" y="433"/>
                    </a:lnTo>
                    <a:lnTo>
                      <a:pt x="586" y="431"/>
                    </a:lnTo>
                    <a:lnTo>
                      <a:pt x="568" y="430"/>
                    </a:lnTo>
                    <a:lnTo>
                      <a:pt x="521" y="425"/>
                    </a:lnTo>
                    <a:lnTo>
                      <a:pt x="476" y="420"/>
                    </a:lnTo>
                    <a:lnTo>
                      <a:pt x="431" y="414"/>
                    </a:lnTo>
                    <a:lnTo>
                      <a:pt x="386" y="406"/>
                    </a:lnTo>
                    <a:lnTo>
                      <a:pt x="343" y="399"/>
                    </a:lnTo>
                    <a:lnTo>
                      <a:pt x="302" y="391"/>
                    </a:lnTo>
                    <a:lnTo>
                      <a:pt x="264" y="381"/>
                    </a:lnTo>
                    <a:lnTo>
                      <a:pt x="228" y="371"/>
                    </a:lnTo>
                    <a:lnTo>
                      <a:pt x="194" y="359"/>
                    </a:lnTo>
                    <a:lnTo>
                      <a:pt x="165" y="344"/>
                    </a:lnTo>
                    <a:lnTo>
                      <a:pt x="138" y="328"/>
                    </a:lnTo>
                    <a:lnTo>
                      <a:pt x="116" y="311"/>
                    </a:lnTo>
                    <a:lnTo>
                      <a:pt x="97" y="291"/>
                    </a:lnTo>
                    <a:lnTo>
                      <a:pt x="84" y="269"/>
                    </a:lnTo>
                    <a:lnTo>
                      <a:pt x="76" y="244"/>
                    </a:lnTo>
                    <a:lnTo>
                      <a:pt x="74" y="218"/>
                    </a:lnTo>
                    <a:lnTo>
                      <a:pt x="74" y="206"/>
                    </a:lnTo>
                    <a:lnTo>
                      <a:pt x="76" y="195"/>
                    </a:lnTo>
                    <a:lnTo>
                      <a:pt x="79" y="182"/>
                    </a:lnTo>
                    <a:lnTo>
                      <a:pt x="83" y="171"/>
                    </a:lnTo>
                    <a:lnTo>
                      <a:pt x="88" y="160"/>
                    </a:lnTo>
                    <a:lnTo>
                      <a:pt x="94" y="149"/>
                    </a:lnTo>
                    <a:lnTo>
                      <a:pt x="103" y="139"/>
                    </a:lnTo>
                    <a:lnTo>
                      <a:pt x="112" y="128"/>
                    </a:lnTo>
                    <a:lnTo>
                      <a:pt x="122" y="118"/>
                    </a:lnTo>
                    <a:lnTo>
                      <a:pt x="133" y="108"/>
                    </a:lnTo>
                    <a:lnTo>
                      <a:pt x="145" y="99"/>
                    </a:lnTo>
                    <a:lnTo>
                      <a:pt x="159" y="90"/>
                    </a:lnTo>
                    <a:lnTo>
                      <a:pt x="174" y="80"/>
                    </a:lnTo>
                    <a:lnTo>
                      <a:pt x="189" y="72"/>
                    </a:lnTo>
                    <a:lnTo>
                      <a:pt x="207" y="64"/>
                    </a:lnTo>
                    <a:lnTo>
                      <a:pt x="225" y="56"/>
                    </a:lnTo>
                    <a:lnTo>
                      <a:pt x="244" y="48"/>
                    </a:lnTo>
                    <a:lnTo>
                      <a:pt x="264" y="42"/>
                    </a:lnTo>
                    <a:lnTo>
                      <a:pt x="284" y="35"/>
                    </a:lnTo>
                    <a:lnTo>
                      <a:pt x="304" y="30"/>
                    </a:lnTo>
                    <a:lnTo>
                      <a:pt x="326" y="24"/>
                    </a:lnTo>
                    <a:lnTo>
                      <a:pt x="347" y="19"/>
                    </a:lnTo>
                    <a:lnTo>
                      <a:pt x="369" y="15"/>
                    </a:lnTo>
                    <a:lnTo>
                      <a:pt x="390" y="12"/>
                    </a:lnTo>
                    <a:lnTo>
                      <a:pt x="412" y="9"/>
                    </a:lnTo>
                    <a:lnTo>
                      <a:pt x="435" y="7"/>
                    </a:lnTo>
                    <a:lnTo>
                      <a:pt x="458" y="5"/>
                    </a:lnTo>
                    <a:lnTo>
                      <a:pt x="482" y="3"/>
                    </a:lnTo>
                    <a:lnTo>
                      <a:pt x="504" y="2"/>
                    </a:lnTo>
                    <a:lnTo>
                      <a:pt x="529" y="0"/>
                    </a:lnTo>
                    <a:lnTo>
                      <a:pt x="552" y="0"/>
                    </a:lnTo>
                    <a:lnTo>
                      <a:pt x="576" y="0"/>
                    </a:lnTo>
                    <a:lnTo>
                      <a:pt x="622" y="0"/>
                    </a:lnTo>
                    <a:lnTo>
                      <a:pt x="666" y="2"/>
                    </a:lnTo>
                    <a:lnTo>
                      <a:pt x="709" y="5"/>
                    </a:lnTo>
                    <a:lnTo>
                      <a:pt x="751" y="8"/>
                    </a:lnTo>
                    <a:lnTo>
                      <a:pt x="790" y="13"/>
                    </a:lnTo>
                    <a:lnTo>
                      <a:pt x="829" y="19"/>
                    </a:lnTo>
                    <a:lnTo>
                      <a:pt x="867" y="27"/>
                    </a:lnTo>
                    <a:lnTo>
                      <a:pt x="902" y="36"/>
                    </a:lnTo>
                    <a:lnTo>
                      <a:pt x="935" y="46"/>
                    </a:lnTo>
                    <a:lnTo>
                      <a:pt x="967" y="58"/>
                    </a:lnTo>
                    <a:lnTo>
                      <a:pt x="995" y="70"/>
                    </a:lnTo>
                    <a:lnTo>
                      <a:pt x="1023" y="86"/>
                    </a:lnTo>
                    <a:lnTo>
                      <a:pt x="1047" y="102"/>
                    </a:lnTo>
                    <a:lnTo>
                      <a:pt x="1070" y="120"/>
                    </a:lnTo>
                    <a:lnTo>
                      <a:pt x="1090" y="140"/>
                    </a:lnTo>
                    <a:lnTo>
                      <a:pt x="1108" y="161"/>
                    </a:lnTo>
                    <a:lnTo>
                      <a:pt x="829" y="207"/>
                    </a:lnTo>
                    <a:close/>
                  </a:path>
                </a:pathLst>
              </a:custGeom>
              <a:solidFill>
                <a:srgbClr val="FFFFFF"/>
              </a:solidFill>
              <a:ln w="9525">
                <a:noFill/>
                <a:round/>
                <a:headEnd/>
                <a:tailEnd/>
              </a:ln>
            </p:spPr>
            <p:txBody>
              <a:bodyPr wrap="none"/>
              <a:lstStyle/>
              <a:p>
                <a:endParaRPr lang="ru-RU"/>
              </a:p>
            </p:txBody>
          </p:sp>
          <p:sp>
            <p:nvSpPr>
              <p:cNvPr id="12301" name="Freeform 1440"/>
              <p:cNvSpPr>
                <a:spLocks noChangeAspect="1"/>
              </p:cNvSpPr>
              <p:nvPr/>
            </p:nvSpPr>
            <p:spPr bwMode="auto">
              <a:xfrm>
                <a:off x="1166" y="353"/>
                <a:ext cx="446" cy="253"/>
              </a:xfrm>
              <a:custGeom>
                <a:avLst/>
                <a:gdLst>
                  <a:gd name="T0" fmla="*/ 1 w 888"/>
                  <a:gd name="T1" fmla="*/ 0 h 505"/>
                  <a:gd name="T2" fmla="*/ 1 w 888"/>
                  <a:gd name="T3" fmla="*/ 0 h 505"/>
                  <a:gd name="T4" fmla="*/ 1 w 888"/>
                  <a:gd name="T5" fmla="*/ 0 h 505"/>
                  <a:gd name="T6" fmla="*/ 1 w 888"/>
                  <a:gd name="T7" fmla="*/ 0 h 505"/>
                  <a:gd name="T8" fmla="*/ 0 w 888"/>
                  <a:gd name="T9" fmla="*/ 0 h 505"/>
                  <a:gd name="T10" fmla="*/ 1 w 888"/>
                  <a:gd name="T11" fmla="*/ 0 h 505"/>
                  <a:gd name="T12" fmla="*/ 1 w 888"/>
                  <a:gd name="T13" fmla="*/ 0 h 505"/>
                  <a:gd name="T14" fmla="*/ 1 w 888"/>
                  <a:gd name="T15" fmla="*/ 0 h 505"/>
                  <a:gd name="T16" fmla="*/ 1 w 888"/>
                  <a:gd name="T17" fmla="*/ 0 h 505"/>
                  <a:gd name="T18" fmla="*/ 1 w 888"/>
                  <a:gd name="T19" fmla="*/ 0 h 50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8"/>
                  <a:gd name="T31" fmla="*/ 0 h 505"/>
                  <a:gd name="T32" fmla="*/ 888 w 888"/>
                  <a:gd name="T33" fmla="*/ 505 h 50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8" h="505">
                    <a:moveTo>
                      <a:pt x="565" y="292"/>
                    </a:moveTo>
                    <a:lnTo>
                      <a:pt x="565" y="505"/>
                    </a:lnTo>
                    <a:lnTo>
                      <a:pt x="325" y="505"/>
                    </a:lnTo>
                    <a:lnTo>
                      <a:pt x="325" y="292"/>
                    </a:lnTo>
                    <a:lnTo>
                      <a:pt x="0" y="0"/>
                    </a:lnTo>
                    <a:lnTo>
                      <a:pt x="278" y="0"/>
                    </a:lnTo>
                    <a:lnTo>
                      <a:pt x="477" y="191"/>
                    </a:lnTo>
                    <a:lnTo>
                      <a:pt x="671" y="0"/>
                    </a:lnTo>
                    <a:lnTo>
                      <a:pt x="888" y="0"/>
                    </a:lnTo>
                    <a:lnTo>
                      <a:pt x="565" y="292"/>
                    </a:lnTo>
                    <a:close/>
                  </a:path>
                </a:pathLst>
              </a:custGeom>
              <a:solidFill>
                <a:srgbClr val="FFFFFF"/>
              </a:solidFill>
              <a:ln w="9525">
                <a:noFill/>
                <a:round/>
                <a:headEnd/>
                <a:tailEnd/>
              </a:ln>
            </p:spPr>
            <p:txBody>
              <a:bodyPr wrap="none"/>
              <a:lstStyle/>
              <a:p>
                <a:endParaRPr lang="ru-RU"/>
              </a:p>
            </p:txBody>
          </p:sp>
          <p:sp>
            <p:nvSpPr>
              <p:cNvPr id="12302" name="Freeform 1441"/>
              <p:cNvSpPr>
                <a:spLocks noChangeAspect="1"/>
              </p:cNvSpPr>
              <p:nvPr/>
            </p:nvSpPr>
            <p:spPr bwMode="auto">
              <a:xfrm>
                <a:off x="1600" y="353"/>
                <a:ext cx="396" cy="253"/>
              </a:xfrm>
              <a:custGeom>
                <a:avLst/>
                <a:gdLst>
                  <a:gd name="T0" fmla="*/ 1 w 792"/>
                  <a:gd name="T1" fmla="*/ 0 h 505"/>
                  <a:gd name="T2" fmla="*/ 1 w 792"/>
                  <a:gd name="T3" fmla="*/ 0 h 505"/>
                  <a:gd name="T4" fmla="*/ 1 w 792"/>
                  <a:gd name="T5" fmla="*/ 0 h 505"/>
                  <a:gd name="T6" fmla="*/ 1 w 792"/>
                  <a:gd name="T7" fmla="*/ 0 h 505"/>
                  <a:gd name="T8" fmla="*/ 1 w 792"/>
                  <a:gd name="T9" fmla="*/ 0 h 505"/>
                  <a:gd name="T10" fmla="*/ 0 w 792"/>
                  <a:gd name="T11" fmla="*/ 0 h 505"/>
                  <a:gd name="T12" fmla="*/ 0 w 792"/>
                  <a:gd name="T13" fmla="*/ 0 h 505"/>
                  <a:gd name="T14" fmla="*/ 1 w 792"/>
                  <a:gd name="T15" fmla="*/ 0 h 505"/>
                  <a:gd name="T16" fmla="*/ 1 w 792"/>
                  <a:gd name="T17" fmla="*/ 0 h 505"/>
                  <a:gd name="T18" fmla="*/ 1 w 792"/>
                  <a:gd name="T19" fmla="*/ 0 h 505"/>
                  <a:gd name="T20" fmla="*/ 1 w 792"/>
                  <a:gd name="T21" fmla="*/ 0 h 505"/>
                  <a:gd name="T22" fmla="*/ 1 w 792"/>
                  <a:gd name="T23" fmla="*/ 0 h 505"/>
                  <a:gd name="T24" fmla="*/ 1 w 792"/>
                  <a:gd name="T25" fmla="*/ 0 h 5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92"/>
                  <a:gd name="T40" fmla="*/ 0 h 505"/>
                  <a:gd name="T41" fmla="*/ 792 w 792"/>
                  <a:gd name="T42" fmla="*/ 505 h 5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92" h="505">
                    <a:moveTo>
                      <a:pt x="792" y="505"/>
                    </a:moveTo>
                    <a:lnTo>
                      <a:pt x="586" y="505"/>
                    </a:lnTo>
                    <a:lnTo>
                      <a:pt x="192" y="165"/>
                    </a:lnTo>
                    <a:lnTo>
                      <a:pt x="186" y="165"/>
                    </a:lnTo>
                    <a:lnTo>
                      <a:pt x="186" y="505"/>
                    </a:lnTo>
                    <a:lnTo>
                      <a:pt x="0" y="505"/>
                    </a:lnTo>
                    <a:lnTo>
                      <a:pt x="0" y="0"/>
                    </a:lnTo>
                    <a:lnTo>
                      <a:pt x="260" y="0"/>
                    </a:lnTo>
                    <a:lnTo>
                      <a:pt x="602" y="296"/>
                    </a:lnTo>
                    <a:lnTo>
                      <a:pt x="605" y="296"/>
                    </a:lnTo>
                    <a:lnTo>
                      <a:pt x="605" y="0"/>
                    </a:lnTo>
                    <a:lnTo>
                      <a:pt x="792" y="0"/>
                    </a:lnTo>
                    <a:lnTo>
                      <a:pt x="792" y="505"/>
                    </a:lnTo>
                    <a:close/>
                  </a:path>
                </a:pathLst>
              </a:custGeom>
              <a:solidFill>
                <a:srgbClr val="FFFFFF"/>
              </a:solidFill>
              <a:ln w="9525">
                <a:noFill/>
                <a:round/>
                <a:headEnd/>
                <a:tailEnd/>
              </a:ln>
            </p:spPr>
            <p:txBody>
              <a:bodyPr wrap="none"/>
              <a:lstStyle/>
              <a:p>
                <a:endParaRPr lang="ru-RU"/>
              </a:p>
            </p:txBody>
          </p:sp>
          <p:sp>
            <p:nvSpPr>
              <p:cNvPr id="12303" name="Freeform 1442"/>
              <p:cNvSpPr>
                <a:spLocks noChangeAspect="1"/>
              </p:cNvSpPr>
              <p:nvPr/>
            </p:nvSpPr>
            <p:spPr bwMode="auto">
              <a:xfrm>
                <a:off x="1998" y="353"/>
                <a:ext cx="456" cy="253"/>
              </a:xfrm>
              <a:custGeom>
                <a:avLst/>
                <a:gdLst>
                  <a:gd name="T0" fmla="*/ 0 w 914"/>
                  <a:gd name="T1" fmla="*/ 0 h 505"/>
                  <a:gd name="T2" fmla="*/ 0 w 914"/>
                  <a:gd name="T3" fmla="*/ 0 h 505"/>
                  <a:gd name="T4" fmla="*/ 0 w 914"/>
                  <a:gd name="T5" fmla="*/ 0 h 505"/>
                  <a:gd name="T6" fmla="*/ 0 w 914"/>
                  <a:gd name="T7" fmla="*/ 0 h 505"/>
                  <a:gd name="T8" fmla="*/ 0 w 914"/>
                  <a:gd name="T9" fmla="*/ 0 h 505"/>
                  <a:gd name="T10" fmla="*/ 0 w 914"/>
                  <a:gd name="T11" fmla="*/ 0 h 505"/>
                  <a:gd name="T12" fmla="*/ 0 w 914"/>
                  <a:gd name="T13" fmla="*/ 0 h 505"/>
                  <a:gd name="T14" fmla="*/ 0 w 914"/>
                  <a:gd name="T15" fmla="*/ 0 h 505"/>
                  <a:gd name="T16" fmla="*/ 0 60000 65536"/>
                  <a:gd name="T17" fmla="*/ 0 60000 65536"/>
                  <a:gd name="T18" fmla="*/ 0 60000 65536"/>
                  <a:gd name="T19" fmla="*/ 0 60000 65536"/>
                  <a:gd name="T20" fmla="*/ 0 60000 65536"/>
                  <a:gd name="T21" fmla="*/ 0 60000 65536"/>
                  <a:gd name="T22" fmla="*/ 0 60000 65536"/>
                  <a:gd name="T23" fmla="*/ 0 60000 65536"/>
                  <a:gd name="T24" fmla="*/ 0 w 914"/>
                  <a:gd name="T25" fmla="*/ 0 h 505"/>
                  <a:gd name="T26" fmla="*/ 914 w 914"/>
                  <a:gd name="T27" fmla="*/ 505 h 5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14" h="505">
                    <a:moveTo>
                      <a:pt x="597" y="0"/>
                    </a:moveTo>
                    <a:lnTo>
                      <a:pt x="324" y="0"/>
                    </a:lnTo>
                    <a:lnTo>
                      <a:pt x="0" y="505"/>
                    </a:lnTo>
                    <a:lnTo>
                      <a:pt x="207" y="505"/>
                    </a:lnTo>
                    <a:lnTo>
                      <a:pt x="435" y="130"/>
                    </a:lnTo>
                    <a:lnTo>
                      <a:pt x="659" y="505"/>
                    </a:lnTo>
                    <a:lnTo>
                      <a:pt x="914" y="505"/>
                    </a:lnTo>
                    <a:lnTo>
                      <a:pt x="597" y="0"/>
                    </a:lnTo>
                    <a:close/>
                  </a:path>
                </a:pathLst>
              </a:custGeom>
              <a:solidFill>
                <a:srgbClr val="FFFFFF"/>
              </a:solidFill>
              <a:ln w="9525">
                <a:noFill/>
                <a:round/>
                <a:headEnd/>
                <a:tailEnd/>
              </a:ln>
            </p:spPr>
            <p:txBody>
              <a:bodyPr wrap="none"/>
              <a:lstStyle/>
              <a:p>
                <a:endParaRPr lang="ru-RU"/>
              </a:p>
            </p:txBody>
          </p:sp>
          <p:sp>
            <p:nvSpPr>
              <p:cNvPr id="12304" name="Freeform 1443"/>
              <p:cNvSpPr>
                <a:spLocks noChangeAspect="1"/>
              </p:cNvSpPr>
              <p:nvPr/>
            </p:nvSpPr>
            <p:spPr bwMode="auto">
              <a:xfrm>
                <a:off x="3226" y="353"/>
                <a:ext cx="367" cy="253"/>
              </a:xfrm>
              <a:custGeom>
                <a:avLst/>
                <a:gdLst>
                  <a:gd name="T0" fmla="*/ 0 w 736"/>
                  <a:gd name="T1" fmla="*/ 0 h 505"/>
                  <a:gd name="T2" fmla="*/ 0 w 736"/>
                  <a:gd name="T3" fmla="*/ 0 h 505"/>
                  <a:gd name="T4" fmla="*/ 0 w 736"/>
                  <a:gd name="T5" fmla="*/ 0 h 505"/>
                  <a:gd name="T6" fmla="*/ 0 w 736"/>
                  <a:gd name="T7" fmla="*/ 0 h 505"/>
                  <a:gd name="T8" fmla="*/ 0 w 736"/>
                  <a:gd name="T9" fmla="*/ 0 h 505"/>
                  <a:gd name="T10" fmla="*/ 0 w 736"/>
                  <a:gd name="T11" fmla="*/ 0 h 505"/>
                  <a:gd name="T12" fmla="*/ 0 w 736"/>
                  <a:gd name="T13" fmla="*/ 0 h 505"/>
                  <a:gd name="T14" fmla="*/ 0 w 736"/>
                  <a:gd name="T15" fmla="*/ 0 h 505"/>
                  <a:gd name="T16" fmla="*/ 0 w 736"/>
                  <a:gd name="T17" fmla="*/ 0 h 505"/>
                  <a:gd name="T18" fmla="*/ 0 w 736"/>
                  <a:gd name="T19" fmla="*/ 0 h 505"/>
                  <a:gd name="T20" fmla="*/ 0 w 736"/>
                  <a:gd name="T21" fmla="*/ 0 h 505"/>
                  <a:gd name="T22" fmla="*/ 0 w 736"/>
                  <a:gd name="T23" fmla="*/ 0 h 505"/>
                  <a:gd name="T24" fmla="*/ 0 w 736"/>
                  <a:gd name="T25" fmla="*/ 0 h 5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6"/>
                  <a:gd name="T40" fmla="*/ 0 h 505"/>
                  <a:gd name="T41" fmla="*/ 736 w 736"/>
                  <a:gd name="T42" fmla="*/ 505 h 5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6" h="505">
                    <a:moveTo>
                      <a:pt x="241" y="97"/>
                    </a:moveTo>
                    <a:lnTo>
                      <a:pt x="241" y="200"/>
                    </a:lnTo>
                    <a:lnTo>
                      <a:pt x="631" y="200"/>
                    </a:lnTo>
                    <a:lnTo>
                      <a:pt x="631" y="295"/>
                    </a:lnTo>
                    <a:lnTo>
                      <a:pt x="241" y="295"/>
                    </a:lnTo>
                    <a:lnTo>
                      <a:pt x="241" y="407"/>
                    </a:lnTo>
                    <a:lnTo>
                      <a:pt x="736" y="407"/>
                    </a:lnTo>
                    <a:lnTo>
                      <a:pt x="736" y="505"/>
                    </a:lnTo>
                    <a:lnTo>
                      <a:pt x="0" y="505"/>
                    </a:lnTo>
                    <a:lnTo>
                      <a:pt x="0" y="0"/>
                    </a:lnTo>
                    <a:lnTo>
                      <a:pt x="736" y="0"/>
                    </a:lnTo>
                    <a:lnTo>
                      <a:pt x="736" y="97"/>
                    </a:lnTo>
                    <a:lnTo>
                      <a:pt x="241" y="97"/>
                    </a:lnTo>
                    <a:close/>
                  </a:path>
                </a:pathLst>
              </a:custGeom>
              <a:solidFill>
                <a:srgbClr val="FFFFFF"/>
              </a:solidFill>
              <a:ln w="9525">
                <a:noFill/>
                <a:round/>
                <a:headEnd/>
                <a:tailEnd/>
              </a:ln>
            </p:spPr>
            <p:txBody>
              <a:bodyPr wrap="none"/>
              <a:lstStyle/>
              <a:p>
                <a:endParaRPr lang="ru-RU"/>
              </a:p>
            </p:txBody>
          </p:sp>
          <p:sp>
            <p:nvSpPr>
              <p:cNvPr id="12305" name="Freeform 1444"/>
              <p:cNvSpPr>
                <a:spLocks noChangeAspect="1" noEditPoints="1"/>
              </p:cNvSpPr>
              <p:nvPr/>
            </p:nvSpPr>
            <p:spPr bwMode="auto">
              <a:xfrm>
                <a:off x="2456" y="353"/>
                <a:ext cx="398" cy="253"/>
              </a:xfrm>
              <a:custGeom>
                <a:avLst/>
                <a:gdLst>
                  <a:gd name="T0" fmla="*/ 0 w 797"/>
                  <a:gd name="T1" fmla="*/ 0 h 505"/>
                  <a:gd name="T2" fmla="*/ 0 w 797"/>
                  <a:gd name="T3" fmla="*/ 0 h 505"/>
                  <a:gd name="T4" fmla="*/ 0 w 797"/>
                  <a:gd name="T5" fmla="*/ 0 h 505"/>
                  <a:gd name="T6" fmla="*/ 0 w 797"/>
                  <a:gd name="T7" fmla="*/ 0 h 505"/>
                  <a:gd name="T8" fmla="*/ 0 w 797"/>
                  <a:gd name="T9" fmla="*/ 0 h 505"/>
                  <a:gd name="T10" fmla="*/ 0 w 797"/>
                  <a:gd name="T11" fmla="*/ 0 h 505"/>
                  <a:gd name="T12" fmla="*/ 0 w 797"/>
                  <a:gd name="T13" fmla="*/ 0 h 505"/>
                  <a:gd name="T14" fmla="*/ 0 w 797"/>
                  <a:gd name="T15" fmla="*/ 0 h 505"/>
                  <a:gd name="T16" fmla="*/ 0 w 797"/>
                  <a:gd name="T17" fmla="*/ 0 h 505"/>
                  <a:gd name="T18" fmla="*/ 0 w 797"/>
                  <a:gd name="T19" fmla="*/ 0 h 505"/>
                  <a:gd name="T20" fmla="*/ 0 w 797"/>
                  <a:gd name="T21" fmla="*/ 0 h 505"/>
                  <a:gd name="T22" fmla="*/ 0 w 797"/>
                  <a:gd name="T23" fmla="*/ 0 h 505"/>
                  <a:gd name="T24" fmla="*/ 0 w 797"/>
                  <a:gd name="T25" fmla="*/ 0 h 505"/>
                  <a:gd name="T26" fmla="*/ 0 w 797"/>
                  <a:gd name="T27" fmla="*/ 0 h 505"/>
                  <a:gd name="T28" fmla="*/ 0 w 797"/>
                  <a:gd name="T29" fmla="*/ 0 h 505"/>
                  <a:gd name="T30" fmla="*/ 0 w 797"/>
                  <a:gd name="T31" fmla="*/ 0 h 505"/>
                  <a:gd name="T32" fmla="*/ 0 w 797"/>
                  <a:gd name="T33" fmla="*/ 0 h 505"/>
                  <a:gd name="T34" fmla="*/ 0 w 797"/>
                  <a:gd name="T35" fmla="*/ 0 h 505"/>
                  <a:gd name="T36" fmla="*/ 0 w 797"/>
                  <a:gd name="T37" fmla="*/ 0 h 505"/>
                  <a:gd name="T38" fmla="*/ 0 w 797"/>
                  <a:gd name="T39" fmla="*/ 0 h 505"/>
                  <a:gd name="T40" fmla="*/ 0 w 797"/>
                  <a:gd name="T41" fmla="*/ 0 h 505"/>
                  <a:gd name="T42" fmla="*/ 0 w 797"/>
                  <a:gd name="T43" fmla="*/ 0 h 505"/>
                  <a:gd name="T44" fmla="*/ 0 w 797"/>
                  <a:gd name="T45" fmla="*/ 0 h 505"/>
                  <a:gd name="T46" fmla="*/ 0 w 797"/>
                  <a:gd name="T47" fmla="*/ 0 h 505"/>
                  <a:gd name="T48" fmla="*/ 0 w 797"/>
                  <a:gd name="T49" fmla="*/ 0 h 505"/>
                  <a:gd name="T50" fmla="*/ 0 w 797"/>
                  <a:gd name="T51" fmla="*/ 0 h 505"/>
                  <a:gd name="T52" fmla="*/ 0 w 797"/>
                  <a:gd name="T53" fmla="*/ 0 h 505"/>
                  <a:gd name="T54" fmla="*/ 0 w 797"/>
                  <a:gd name="T55" fmla="*/ 0 h 505"/>
                  <a:gd name="T56" fmla="*/ 0 w 797"/>
                  <a:gd name="T57" fmla="*/ 0 h 505"/>
                  <a:gd name="T58" fmla="*/ 0 w 797"/>
                  <a:gd name="T59" fmla="*/ 0 h 505"/>
                  <a:gd name="T60" fmla="*/ 0 w 797"/>
                  <a:gd name="T61" fmla="*/ 0 h 505"/>
                  <a:gd name="T62" fmla="*/ 0 w 797"/>
                  <a:gd name="T63" fmla="*/ 0 h 505"/>
                  <a:gd name="T64" fmla="*/ 0 w 797"/>
                  <a:gd name="T65" fmla="*/ 0 h 505"/>
                  <a:gd name="T66" fmla="*/ 0 w 797"/>
                  <a:gd name="T67" fmla="*/ 0 h 505"/>
                  <a:gd name="T68" fmla="*/ 0 w 797"/>
                  <a:gd name="T69" fmla="*/ 0 h 505"/>
                  <a:gd name="T70" fmla="*/ 0 w 797"/>
                  <a:gd name="T71" fmla="*/ 0 h 505"/>
                  <a:gd name="T72" fmla="*/ 0 w 797"/>
                  <a:gd name="T73" fmla="*/ 0 h 505"/>
                  <a:gd name="T74" fmla="*/ 0 w 797"/>
                  <a:gd name="T75" fmla="*/ 0 h 505"/>
                  <a:gd name="T76" fmla="*/ 0 w 797"/>
                  <a:gd name="T77" fmla="*/ 0 h 505"/>
                  <a:gd name="T78" fmla="*/ 0 w 797"/>
                  <a:gd name="T79" fmla="*/ 0 h 505"/>
                  <a:gd name="T80" fmla="*/ 0 w 797"/>
                  <a:gd name="T81" fmla="*/ 0 h 505"/>
                  <a:gd name="T82" fmla="*/ 0 w 797"/>
                  <a:gd name="T83" fmla="*/ 0 h 505"/>
                  <a:gd name="T84" fmla="*/ 0 w 797"/>
                  <a:gd name="T85" fmla="*/ 0 h 505"/>
                  <a:gd name="T86" fmla="*/ 0 w 797"/>
                  <a:gd name="T87" fmla="*/ 0 h 505"/>
                  <a:gd name="T88" fmla="*/ 0 w 797"/>
                  <a:gd name="T89" fmla="*/ 0 h 505"/>
                  <a:gd name="T90" fmla="*/ 0 w 797"/>
                  <a:gd name="T91" fmla="*/ 0 h 5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97"/>
                  <a:gd name="T139" fmla="*/ 0 h 505"/>
                  <a:gd name="T140" fmla="*/ 797 w 797"/>
                  <a:gd name="T141" fmla="*/ 505 h 5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97" h="505">
                    <a:moveTo>
                      <a:pt x="240" y="505"/>
                    </a:moveTo>
                    <a:lnTo>
                      <a:pt x="0" y="505"/>
                    </a:lnTo>
                    <a:lnTo>
                      <a:pt x="0" y="0"/>
                    </a:lnTo>
                    <a:lnTo>
                      <a:pt x="386" y="0"/>
                    </a:lnTo>
                    <a:lnTo>
                      <a:pt x="405" y="0"/>
                    </a:lnTo>
                    <a:lnTo>
                      <a:pt x="424" y="0"/>
                    </a:lnTo>
                    <a:lnTo>
                      <a:pt x="441" y="0"/>
                    </a:lnTo>
                    <a:lnTo>
                      <a:pt x="460" y="1"/>
                    </a:lnTo>
                    <a:lnTo>
                      <a:pt x="478" y="1"/>
                    </a:lnTo>
                    <a:lnTo>
                      <a:pt x="495" y="2"/>
                    </a:lnTo>
                    <a:lnTo>
                      <a:pt x="513" y="2"/>
                    </a:lnTo>
                    <a:lnTo>
                      <a:pt x="531" y="3"/>
                    </a:lnTo>
                    <a:lnTo>
                      <a:pt x="548" y="5"/>
                    </a:lnTo>
                    <a:lnTo>
                      <a:pt x="565" y="7"/>
                    </a:lnTo>
                    <a:lnTo>
                      <a:pt x="582" y="9"/>
                    </a:lnTo>
                    <a:lnTo>
                      <a:pt x="598" y="12"/>
                    </a:lnTo>
                    <a:lnTo>
                      <a:pt x="615" y="15"/>
                    </a:lnTo>
                    <a:lnTo>
                      <a:pt x="632" y="19"/>
                    </a:lnTo>
                    <a:lnTo>
                      <a:pt x="647" y="23"/>
                    </a:lnTo>
                    <a:lnTo>
                      <a:pt x="665" y="28"/>
                    </a:lnTo>
                    <a:lnTo>
                      <a:pt x="680" y="34"/>
                    </a:lnTo>
                    <a:lnTo>
                      <a:pt x="694" y="40"/>
                    </a:lnTo>
                    <a:lnTo>
                      <a:pt x="708" y="46"/>
                    </a:lnTo>
                    <a:lnTo>
                      <a:pt x="722" y="54"/>
                    </a:lnTo>
                    <a:lnTo>
                      <a:pt x="733" y="61"/>
                    </a:lnTo>
                    <a:lnTo>
                      <a:pt x="744" y="67"/>
                    </a:lnTo>
                    <a:lnTo>
                      <a:pt x="754" y="75"/>
                    </a:lnTo>
                    <a:lnTo>
                      <a:pt x="762" y="83"/>
                    </a:lnTo>
                    <a:lnTo>
                      <a:pt x="771" y="91"/>
                    </a:lnTo>
                    <a:lnTo>
                      <a:pt x="778" y="99"/>
                    </a:lnTo>
                    <a:lnTo>
                      <a:pt x="784" y="108"/>
                    </a:lnTo>
                    <a:lnTo>
                      <a:pt x="789" y="117"/>
                    </a:lnTo>
                    <a:lnTo>
                      <a:pt x="792" y="126"/>
                    </a:lnTo>
                    <a:lnTo>
                      <a:pt x="795" y="135"/>
                    </a:lnTo>
                    <a:lnTo>
                      <a:pt x="797" y="144"/>
                    </a:lnTo>
                    <a:lnTo>
                      <a:pt x="797" y="154"/>
                    </a:lnTo>
                    <a:lnTo>
                      <a:pt x="797" y="163"/>
                    </a:lnTo>
                    <a:lnTo>
                      <a:pt x="795" y="172"/>
                    </a:lnTo>
                    <a:lnTo>
                      <a:pt x="794" y="181"/>
                    </a:lnTo>
                    <a:lnTo>
                      <a:pt x="791" y="190"/>
                    </a:lnTo>
                    <a:lnTo>
                      <a:pt x="787" y="198"/>
                    </a:lnTo>
                    <a:lnTo>
                      <a:pt x="782" y="207"/>
                    </a:lnTo>
                    <a:lnTo>
                      <a:pt x="777" y="216"/>
                    </a:lnTo>
                    <a:lnTo>
                      <a:pt x="771" y="224"/>
                    </a:lnTo>
                    <a:lnTo>
                      <a:pt x="762" y="232"/>
                    </a:lnTo>
                    <a:lnTo>
                      <a:pt x="754" y="240"/>
                    </a:lnTo>
                    <a:lnTo>
                      <a:pt x="746" y="248"/>
                    </a:lnTo>
                    <a:lnTo>
                      <a:pt x="736" y="255"/>
                    </a:lnTo>
                    <a:lnTo>
                      <a:pt x="725" y="262"/>
                    </a:lnTo>
                    <a:lnTo>
                      <a:pt x="714" y="270"/>
                    </a:lnTo>
                    <a:lnTo>
                      <a:pt x="700" y="276"/>
                    </a:lnTo>
                    <a:lnTo>
                      <a:pt x="687" y="282"/>
                    </a:lnTo>
                    <a:lnTo>
                      <a:pt x="670" y="289"/>
                    </a:lnTo>
                    <a:lnTo>
                      <a:pt x="652" y="294"/>
                    </a:lnTo>
                    <a:lnTo>
                      <a:pt x="636" y="299"/>
                    </a:lnTo>
                    <a:lnTo>
                      <a:pt x="619" y="303"/>
                    </a:lnTo>
                    <a:lnTo>
                      <a:pt x="601" y="306"/>
                    </a:lnTo>
                    <a:lnTo>
                      <a:pt x="584" y="309"/>
                    </a:lnTo>
                    <a:lnTo>
                      <a:pt x="566" y="311"/>
                    </a:lnTo>
                    <a:lnTo>
                      <a:pt x="548" y="313"/>
                    </a:lnTo>
                    <a:lnTo>
                      <a:pt x="530" y="314"/>
                    </a:lnTo>
                    <a:lnTo>
                      <a:pt x="511" y="315"/>
                    </a:lnTo>
                    <a:lnTo>
                      <a:pt x="492" y="316"/>
                    </a:lnTo>
                    <a:lnTo>
                      <a:pt x="473" y="316"/>
                    </a:lnTo>
                    <a:lnTo>
                      <a:pt x="454" y="317"/>
                    </a:lnTo>
                    <a:lnTo>
                      <a:pt x="434" y="317"/>
                    </a:lnTo>
                    <a:lnTo>
                      <a:pt x="415" y="317"/>
                    </a:lnTo>
                    <a:lnTo>
                      <a:pt x="395" y="317"/>
                    </a:lnTo>
                    <a:lnTo>
                      <a:pt x="240" y="317"/>
                    </a:lnTo>
                    <a:lnTo>
                      <a:pt x="240" y="505"/>
                    </a:lnTo>
                    <a:close/>
                    <a:moveTo>
                      <a:pt x="374" y="226"/>
                    </a:moveTo>
                    <a:lnTo>
                      <a:pt x="384" y="226"/>
                    </a:lnTo>
                    <a:lnTo>
                      <a:pt x="396" y="226"/>
                    </a:lnTo>
                    <a:lnTo>
                      <a:pt x="406" y="226"/>
                    </a:lnTo>
                    <a:lnTo>
                      <a:pt x="416" y="226"/>
                    </a:lnTo>
                    <a:lnTo>
                      <a:pt x="425" y="225"/>
                    </a:lnTo>
                    <a:lnTo>
                      <a:pt x="435" y="224"/>
                    </a:lnTo>
                    <a:lnTo>
                      <a:pt x="444" y="224"/>
                    </a:lnTo>
                    <a:lnTo>
                      <a:pt x="454" y="223"/>
                    </a:lnTo>
                    <a:lnTo>
                      <a:pt x="462" y="222"/>
                    </a:lnTo>
                    <a:lnTo>
                      <a:pt x="471" y="221"/>
                    </a:lnTo>
                    <a:lnTo>
                      <a:pt x="480" y="219"/>
                    </a:lnTo>
                    <a:lnTo>
                      <a:pt x="488" y="216"/>
                    </a:lnTo>
                    <a:lnTo>
                      <a:pt x="496" y="213"/>
                    </a:lnTo>
                    <a:lnTo>
                      <a:pt x="506" y="210"/>
                    </a:lnTo>
                    <a:lnTo>
                      <a:pt x="513" y="207"/>
                    </a:lnTo>
                    <a:lnTo>
                      <a:pt x="521" y="203"/>
                    </a:lnTo>
                    <a:lnTo>
                      <a:pt x="525" y="201"/>
                    </a:lnTo>
                    <a:lnTo>
                      <a:pt x="529" y="198"/>
                    </a:lnTo>
                    <a:lnTo>
                      <a:pt x="532" y="196"/>
                    </a:lnTo>
                    <a:lnTo>
                      <a:pt x="536" y="193"/>
                    </a:lnTo>
                    <a:lnTo>
                      <a:pt x="538" y="191"/>
                    </a:lnTo>
                    <a:lnTo>
                      <a:pt x="541" y="188"/>
                    </a:lnTo>
                    <a:lnTo>
                      <a:pt x="544" y="185"/>
                    </a:lnTo>
                    <a:lnTo>
                      <a:pt x="546" y="182"/>
                    </a:lnTo>
                    <a:lnTo>
                      <a:pt x="548" y="179"/>
                    </a:lnTo>
                    <a:lnTo>
                      <a:pt x="549" y="176"/>
                    </a:lnTo>
                    <a:lnTo>
                      <a:pt x="550" y="174"/>
                    </a:lnTo>
                    <a:lnTo>
                      <a:pt x="553" y="171"/>
                    </a:lnTo>
                    <a:lnTo>
                      <a:pt x="554" y="168"/>
                    </a:lnTo>
                    <a:lnTo>
                      <a:pt x="554" y="165"/>
                    </a:lnTo>
                    <a:lnTo>
                      <a:pt x="555" y="162"/>
                    </a:lnTo>
                    <a:lnTo>
                      <a:pt x="555" y="158"/>
                    </a:lnTo>
                    <a:lnTo>
                      <a:pt x="555" y="154"/>
                    </a:lnTo>
                    <a:lnTo>
                      <a:pt x="554" y="150"/>
                    </a:lnTo>
                    <a:lnTo>
                      <a:pt x="553" y="147"/>
                    </a:lnTo>
                    <a:lnTo>
                      <a:pt x="550" y="143"/>
                    </a:lnTo>
                    <a:lnTo>
                      <a:pt x="549" y="140"/>
                    </a:lnTo>
                    <a:lnTo>
                      <a:pt x="547" y="136"/>
                    </a:lnTo>
                    <a:lnTo>
                      <a:pt x="544" y="132"/>
                    </a:lnTo>
                    <a:lnTo>
                      <a:pt x="542" y="129"/>
                    </a:lnTo>
                    <a:lnTo>
                      <a:pt x="538" y="126"/>
                    </a:lnTo>
                    <a:lnTo>
                      <a:pt x="535" y="123"/>
                    </a:lnTo>
                    <a:lnTo>
                      <a:pt x="531" y="119"/>
                    </a:lnTo>
                    <a:lnTo>
                      <a:pt x="526" y="117"/>
                    </a:lnTo>
                    <a:lnTo>
                      <a:pt x="521" y="114"/>
                    </a:lnTo>
                    <a:lnTo>
                      <a:pt x="516" y="111"/>
                    </a:lnTo>
                    <a:lnTo>
                      <a:pt x="511" y="108"/>
                    </a:lnTo>
                    <a:lnTo>
                      <a:pt x="505" y="105"/>
                    </a:lnTo>
                    <a:lnTo>
                      <a:pt x="497" y="103"/>
                    </a:lnTo>
                    <a:lnTo>
                      <a:pt x="490" y="100"/>
                    </a:lnTo>
                    <a:lnTo>
                      <a:pt x="482" y="99"/>
                    </a:lnTo>
                    <a:lnTo>
                      <a:pt x="475" y="97"/>
                    </a:lnTo>
                    <a:lnTo>
                      <a:pt x="467" y="96"/>
                    </a:lnTo>
                    <a:lnTo>
                      <a:pt x="459" y="95"/>
                    </a:lnTo>
                    <a:lnTo>
                      <a:pt x="450" y="94"/>
                    </a:lnTo>
                    <a:lnTo>
                      <a:pt x="441" y="93"/>
                    </a:lnTo>
                    <a:lnTo>
                      <a:pt x="433" y="92"/>
                    </a:lnTo>
                    <a:lnTo>
                      <a:pt x="425" y="92"/>
                    </a:lnTo>
                    <a:lnTo>
                      <a:pt x="416" y="92"/>
                    </a:lnTo>
                    <a:lnTo>
                      <a:pt x="407" y="91"/>
                    </a:lnTo>
                    <a:lnTo>
                      <a:pt x="399" y="91"/>
                    </a:lnTo>
                    <a:lnTo>
                      <a:pt x="389" y="91"/>
                    </a:lnTo>
                    <a:lnTo>
                      <a:pt x="381" y="91"/>
                    </a:lnTo>
                    <a:lnTo>
                      <a:pt x="373" y="91"/>
                    </a:lnTo>
                    <a:lnTo>
                      <a:pt x="240" y="91"/>
                    </a:lnTo>
                    <a:lnTo>
                      <a:pt x="240" y="226"/>
                    </a:lnTo>
                    <a:lnTo>
                      <a:pt x="374" y="226"/>
                    </a:lnTo>
                    <a:close/>
                  </a:path>
                </a:pathLst>
              </a:custGeom>
              <a:solidFill>
                <a:srgbClr val="FFFFFF"/>
              </a:solidFill>
              <a:ln w="9525">
                <a:noFill/>
                <a:round/>
                <a:headEnd/>
                <a:tailEnd/>
              </a:ln>
            </p:spPr>
            <p:txBody>
              <a:bodyPr wrap="none"/>
              <a:lstStyle/>
              <a:p>
                <a:endParaRPr lang="ru-RU"/>
              </a:p>
            </p:txBody>
          </p:sp>
          <p:sp>
            <p:nvSpPr>
              <p:cNvPr id="12306" name="Freeform 1445"/>
              <p:cNvSpPr>
                <a:spLocks noChangeAspect="1"/>
              </p:cNvSpPr>
              <p:nvPr/>
            </p:nvSpPr>
            <p:spPr bwMode="auto">
              <a:xfrm>
                <a:off x="2816" y="348"/>
                <a:ext cx="420" cy="261"/>
              </a:xfrm>
              <a:custGeom>
                <a:avLst/>
                <a:gdLst>
                  <a:gd name="T0" fmla="*/ 1 w 840"/>
                  <a:gd name="T1" fmla="*/ 1 h 520"/>
                  <a:gd name="T2" fmla="*/ 1 w 840"/>
                  <a:gd name="T3" fmla="*/ 1 h 520"/>
                  <a:gd name="T4" fmla="*/ 1 w 840"/>
                  <a:gd name="T5" fmla="*/ 1 h 520"/>
                  <a:gd name="T6" fmla="*/ 1 w 840"/>
                  <a:gd name="T7" fmla="*/ 1 h 520"/>
                  <a:gd name="T8" fmla="*/ 1 w 840"/>
                  <a:gd name="T9" fmla="*/ 1 h 520"/>
                  <a:gd name="T10" fmla="*/ 1 w 840"/>
                  <a:gd name="T11" fmla="*/ 1 h 520"/>
                  <a:gd name="T12" fmla="*/ 1 w 840"/>
                  <a:gd name="T13" fmla="*/ 1 h 520"/>
                  <a:gd name="T14" fmla="*/ 1 w 840"/>
                  <a:gd name="T15" fmla="*/ 1 h 520"/>
                  <a:gd name="T16" fmla="*/ 1 w 840"/>
                  <a:gd name="T17" fmla="*/ 1 h 520"/>
                  <a:gd name="T18" fmla="*/ 1 w 840"/>
                  <a:gd name="T19" fmla="*/ 1 h 520"/>
                  <a:gd name="T20" fmla="*/ 1 w 840"/>
                  <a:gd name="T21" fmla="*/ 1 h 520"/>
                  <a:gd name="T22" fmla="*/ 1 w 840"/>
                  <a:gd name="T23" fmla="*/ 1 h 520"/>
                  <a:gd name="T24" fmla="*/ 1 w 840"/>
                  <a:gd name="T25" fmla="*/ 1 h 520"/>
                  <a:gd name="T26" fmla="*/ 1 w 840"/>
                  <a:gd name="T27" fmla="*/ 1 h 520"/>
                  <a:gd name="T28" fmla="*/ 1 w 840"/>
                  <a:gd name="T29" fmla="*/ 1 h 520"/>
                  <a:gd name="T30" fmla="*/ 1 w 840"/>
                  <a:gd name="T31" fmla="*/ 1 h 520"/>
                  <a:gd name="T32" fmla="*/ 1 w 840"/>
                  <a:gd name="T33" fmla="*/ 1 h 520"/>
                  <a:gd name="T34" fmla="*/ 1 w 840"/>
                  <a:gd name="T35" fmla="*/ 1 h 520"/>
                  <a:gd name="T36" fmla="*/ 1 w 840"/>
                  <a:gd name="T37" fmla="*/ 1 h 520"/>
                  <a:gd name="T38" fmla="*/ 1 w 840"/>
                  <a:gd name="T39" fmla="*/ 1 h 520"/>
                  <a:gd name="T40" fmla="*/ 1 w 840"/>
                  <a:gd name="T41" fmla="*/ 1 h 520"/>
                  <a:gd name="T42" fmla="*/ 1 w 840"/>
                  <a:gd name="T43" fmla="*/ 1 h 520"/>
                  <a:gd name="T44" fmla="*/ 1 w 840"/>
                  <a:gd name="T45" fmla="*/ 1 h 520"/>
                  <a:gd name="T46" fmla="*/ 1 w 840"/>
                  <a:gd name="T47" fmla="*/ 1 h 520"/>
                  <a:gd name="T48" fmla="*/ 1 w 840"/>
                  <a:gd name="T49" fmla="*/ 1 h 520"/>
                  <a:gd name="T50" fmla="*/ 1 w 840"/>
                  <a:gd name="T51" fmla="*/ 1 h 520"/>
                  <a:gd name="T52" fmla="*/ 1 w 840"/>
                  <a:gd name="T53" fmla="*/ 1 h 520"/>
                  <a:gd name="T54" fmla="*/ 1 w 840"/>
                  <a:gd name="T55" fmla="*/ 1 h 520"/>
                  <a:gd name="T56" fmla="*/ 1 w 840"/>
                  <a:gd name="T57" fmla="*/ 1 h 520"/>
                  <a:gd name="T58" fmla="*/ 1 w 840"/>
                  <a:gd name="T59" fmla="*/ 1 h 520"/>
                  <a:gd name="T60" fmla="*/ 1 w 840"/>
                  <a:gd name="T61" fmla="*/ 1 h 520"/>
                  <a:gd name="T62" fmla="*/ 1 w 840"/>
                  <a:gd name="T63" fmla="*/ 1 h 520"/>
                  <a:gd name="T64" fmla="*/ 1 w 840"/>
                  <a:gd name="T65" fmla="*/ 1 h 520"/>
                  <a:gd name="T66" fmla="*/ 1 w 840"/>
                  <a:gd name="T67" fmla="*/ 1 h 520"/>
                  <a:gd name="T68" fmla="*/ 1 w 840"/>
                  <a:gd name="T69" fmla="*/ 1 h 520"/>
                  <a:gd name="T70" fmla="*/ 1 w 840"/>
                  <a:gd name="T71" fmla="*/ 1 h 520"/>
                  <a:gd name="T72" fmla="*/ 1 w 840"/>
                  <a:gd name="T73" fmla="*/ 1 h 520"/>
                  <a:gd name="T74" fmla="*/ 1 w 840"/>
                  <a:gd name="T75" fmla="*/ 1 h 520"/>
                  <a:gd name="T76" fmla="*/ 1 w 840"/>
                  <a:gd name="T77" fmla="*/ 1 h 520"/>
                  <a:gd name="T78" fmla="*/ 1 w 840"/>
                  <a:gd name="T79" fmla="*/ 1 h 520"/>
                  <a:gd name="T80" fmla="*/ 1 w 840"/>
                  <a:gd name="T81" fmla="*/ 1 h 520"/>
                  <a:gd name="T82" fmla="*/ 1 w 840"/>
                  <a:gd name="T83" fmla="*/ 1 h 520"/>
                  <a:gd name="T84" fmla="*/ 1 w 840"/>
                  <a:gd name="T85" fmla="*/ 1 h 520"/>
                  <a:gd name="T86" fmla="*/ 1 w 840"/>
                  <a:gd name="T87" fmla="*/ 1 h 520"/>
                  <a:gd name="T88" fmla="*/ 1 w 840"/>
                  <a:gd name="T89" fmla="*/ 1 h 520"/>
                  <a:gd name="T90" fmla="*/ 1 w 840"/>
                  <a:gd name="T91" fmla="*/ 1 h 520"/>
                  <a:gd name="T92" fmla="*/ 1 w 840"/>
                  <a:gd name="T93" fmla="*/ 1 h 520"/>
                  <a:gd name="T94" fmla="*/ 1 w 840"/>
                  <a:gd name="T95" fmla="*/ 1 h 520"/>
                  <a:gd name="T96" fmla="*/ 1 w 840"/>
                  <a:gd name="T97" fmla="*/ 1 h 520"/>
                  <a:gd name="T98" fmla="*/ 1 w 840"/>
                  <a:gd name="T99" fmla="*/ 1 h 520"/>
                  <a:gd name="T100" fmla="*/ 1 w 840"/>
                  <a:gd name="T101" fmla="*/ 1 h 520"/>
                  <a:gd name="T102" fmla="*/ 1 w 840"/>
                  <a:gd name="T103" fmla="*/ 1 h 520"/>
                  <a:gd name="T104" fmla="*/ 1 w 840"/>
                  <a:gd name="T105" fmla="*/ 1 h 520"/>
                  <a:gd name="T106" fmla="*/ 1 w 840"/>
                  <a:gd name="T107" fmla="*/ 1 h 520"/>
                  <a:gd name="T108" fmla="*/ 1 w 840"/>
                  <a:gd name="T109" fmla="*/ 1 h 520"/>
                  <a:gd name="T110" fmla="*/ 1 w 840"/>
                  <a:gd name="T111" fmla="*/ 0 h 520"/>
                  <a:gd name="T112" fmla="*/ 1 w 840"/>
                  <a:gd name="T113" fmla="*/ 1 h 520"/>
                  <a:gd name="T114" fmla="*/ 1 w 840"/>
                  <a:gd name="T115" fmla="*/ 1 h 520"/>
                  <a:gd name="T116" fmla="*/ 1 w 840"/>
                  <a:gd name="T117" fmla="*/ 1 h 520"/>
                  <a:gd name="T118" fmla="*/ 1 w 840"/>
                  <a:gd name="T119" fmla="*/ 1 h 5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40"/>
                  <a:gd name="T181" fmla="*/ 0 h 520"/>
                  <a:gd name="T182" fmla="*/ 840 w 840"/>
                  <a:gd name="T183" fmla="*/ 520 h 52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40" h="520">
                    <a:moveTo>
                      <a:pt x="608" y="151"/>
                    </a:moveTo>
                    <a:lnTo>
                      <a:pt x="602" y="144"/>
                    </a:lnTo>
                    <a:lnTo>
                      <a:pt x="596" y="137"/>
                    </a:lnTo>
                    <a:lnTo>
                      <a:pt x="589" y="130"/>
                    </a:lnTo>
                    <a:lnTo>
                      <a:pt x="581" y="125"/>
                    </a:lnTo>
                    <a:lnTo>
                      <a:pt x="572" y="119"/>
                    </a:lnTo>
                    <a:lnTo>
                      <a:pt x="563" y="113"/>
                    </a:lnTo>
                    <a:lnTo>
                      <a:pt x="553" y="109"/>
                    </a:lnTo>
                    <a:lnTo>
                      <a:pt x="543" y="106"/>
                    </a:lnTo>
                    <a:lnTo>
                      <a:pt x="532" y="102"/>
                    </a:lnTo>
                    <a:lnTo>
                      <a:pt x="519" y="99"/>
                    </a:lnTo>
                    <a:lnTo>
                      <a:pt x="507" y="97"/>
                    </a:lnTo>
                    <a:lnTo>
                      <a:pt x="494" y="95"/>
                    </a:lnTo>
                    <a:lnTo>
                      <a:pt x="479" y="94"/>
                    </a:lnTo>
                    <a:lnTo>
                      <a:pt x="464" y="93"/>
                    </a:lnTo>
                    <a:lnTo>
                      <a:pt x="448" y="92"/>
                    </a:lnTo>
                    <a:lnTo>
                      <a:pt x="432" y="92"/>
                    </a:lnTo>
                    <a:lnTo>
                      <a:pt x="419" y="92"/>
                    </a:lnTo>
                    <a:lnTo>
                      <a:pt x="406" y="92"/>
                    </a:lnTo>
                    <a:lnTo>
                      <a:pt x="394" y="93"/>
                    </a:lnTo>
                    <a:lnTo>
                      <a:pt x="382" y="94"/>
                    </a:lnTo>
                    <a:lnTo>
                      <a:pt x="370" y="95"/>
                    </a:lnTo>
                    <a:lnTo>
                      <a:pt x="358" y="97"/>
                    </a:lnTo>
                    <a:lnTo>
                      <a:pt x="346" y="98"/>
                    </a:lnTo>
                    <a:lnTo>
                      <a:pt x="336" y="101"/>
                    </a:lnTo>
                    <a:lnTo>
                      <a:pt x="326" y="103"/>
                    </a:lnTo>
                    <a:lnTo>
                      <a:pt x="318" y="106"/>
                    </a:lnTo>
                    <a:lnTo>
                      <a:pt x="309" y="110"/>
                    </a:lnTo>
                    <a:lnTo>
                      <a:pt x="302" y="116"/>
                    </a:lnTo>
                    <a:lnTo>
                      <a:pt x="297" y="121"/>
                    </a:lnTo>
                    <a:lnTo>
                      <a:pt x="293" y="126"/>
                    </a:lnTo>
                    <a:lnTo>
                      <a:pt x="290" y="132"/>
                    </a:lnTo>
                    <a:lnTo>
                      <a:pt x="289" y="139"/>
                    </a:lnTo>
                    <a:lnTo>
                      <a:pt x="290" y="145"/>
                    </a:lnTo>
                    <a:lnTo>
                      <a:pt x="293" y="152"/>
                    </a:lnTo>
                    <a:lnTo>
                      <a:pt x="298" y="157"/>
                    </a:lnTo>
                    <a:lnTo>
                      <a:pt x="303" y="161"/>
                    </a:lnTo>
                    <a:lnTo>
                      <a:pt x="312" y="166"/>
                    </a:lnTo>
                    <a:lnTo>
                      <a:pt x="321" y="170"/>
                    </a:lnTo>
                    <a:lnTo>
                      <a:pt x="331" y="174"/>
                    </a:lnTo>
                    <a:lnTo>
                      <a:pt x="341" y="177"/>
                    </a:lnTo>
                    <a:lnTo>
                      <a:pt x="352" y="179"/>
                    </a:lnTo>
                    <a:lnTo>
                      <a:pt x="365" y="182"/>
                    </a:lnTo>
                    <a:lnTo>
                      <a:pt x="377" y="183"/>
                    </a:lnTo>
                    <a:lnTo>
                      <a:pt x="389" y="185"/>
                    </a:lnTo>
                    <a:lnTo>
                      <a:pt x="402" y="186"/>
                    </a:lnTo>
                    <a:lnTo>
                      <a:pt x="414" y="188"/>
                    </a:lnTo>
                    <a:lnTo>
                      <a:pt x="426" y="189"/>
                    </a:lnTo>
                    <a:lnTo>
                      <a:pt x="437" y="190"/>
                    </a:lnTo>
                    <a:lnTo>
                      <a:pt x="453" y="192"/>
                    </a:lnTo>
                    <a:lnTo>
                      <a:pt x="469" y="193"/>
                    </a:lnTo>
                    <a:lnTo>
                      <a:pt x="488" y="195"/>
                    </a:lnTo>
                    <a:lnTo>
                      <a:pt x="504" y="197"/>
                    </a:lnTo>
                    <a:lnTo>
                      <a:pt x="522" y="199"/>
                    </a:lnTo>
                    <a:lnTo>
                      <a:pt x="540" y="201"/>
                    </a:lnTo>
                    <a:lnTo>
                      <a:pt x="558" y="203"/>
                    </a:lnTo>
                    <a:lnTo>
                      <a:pt x="575" y="206"/>
                    </a:lnTo>
                    <a:lnTo>
                      <a:pt x="594" y="208"/>
                    </a:lnTo>
                    <a:lnTo>
                      <a:pt x="611" y="211"/>
                    </a:lnTo>
                    <a:lnTo>
                      <a:pt x="628" y="214"/>
                    </a:lnTo>
                    <a:lnTo>
                      <a:pt x="645" y="217"/>
                    </a:lnTo>
                    <a:lnTo>
                      <a:pt x="661" y="220"/>
                    </a:lnTo>
                    <a:lnTo>
                      <a:pt x="677" y="225"/>
                    </a:lnTo>
                    <a:lnTo>
                      <a:pt x="692" y="229"/>
                    </a:lnTo>
                    <a:lnTo>
                      <a:pt x="706" y="233"/>
                    </a:lnTo>
                    <a:lnTo>
                      <a:pt x="721" y="238"/>
                    </a:lnTo>
                    <a:lnTo>
                      <a:pt x="735" y="243"/>
                    </a:lnTo>
                    <a:lnTo>
                      <a:pt x="750" y="249"/>
                    </a:lnTo>
                    <a:lnTo>
                      <a:pt x="762" y="256"/>
                    </a:lnTo>
                    <a:lnTo>
                      <a:pt x="774" y="262"/>
                    </a:lnTo>
                    <a:lnTo>
                      <a:pt x="785" y="269"/>
                    </a:lnTo>
                    <a:lnTo>
                      <a:pt x="796" y="276"/>
                    </a:lnTo>
                    <a:lnTo>
                      <a:pt x="805" y="284"/>
                    </a:lnTo>
                    <a:lnTo>
                      <a:pt x="813" y="292"/>
                    </a:lnTo>
                    <a:lnTo>
                      <a:pt x="820" y="299"/>
                    </a:lnTo>
                    <a:lnTo>
                      <a:pt x="826" y="308"/>
                    </a:lnTo>
                    <a:lnTo>
                      <a:pt x="831" y="316"/>
                    </a:lnTo>
                    <a:lnTo>
                      <a:pt x="835" y="324"/>
                    </a:lnTo>
                    <a:lnTo>
                      <a:pt x="837" y="334"/>
                    </a:lnTo>
                    <a:lnTo>
                      <a:pt x="839" y="343"/>
                    </a:lnTo>
                    <a:lnTo>
                      <a:pt x="840" y="352"/>
                    </a:lnTo>
                    <a:lnTo>
                      <a:pt x="839" y="361"/>
                    </a:lnTo>
                    <a:lnTo>
                      <a:pt x="838" y="370"/>
                    </a:lnTo>
                    <a:lnTo>
                      <a:pt x="835" y="379"/>
                    </a:lnTo>
                    <a:lnTo>
                      <a:pt x="831" y="389"/>
                    </a:lnTo>
                    <a:lnTo>
                      <a:pt x="827" y="397"/>
                    </a:lnTo>
                    <a:lnTo>
                      <a:pt x="821" y="406"/>
                    </a:lnTo>
                    <a:lnTo>
                      <a:pt x="814" y="414"/>
                    </a:lnTo>
                    <a:lnTo>
                      <a:pt x="807" y="422"/>
                    </a:lnTo>
                    <a:lnTo>
                      <a:pt x="798" y="430"/>
                    </a:lnTo>
                    <a:lnTo>
                      <a:pt x="788" y="438"/>
                    </a:lnTo>
                    <a:lnTo>
                      <a:pt x="778" y="446"/>
                    </a:lnTo>
                    <a:lnTo>
                      <a:pt x="767" y="453"/>
                    </a:lnTo>
                    <a:lnTo>
                      <a:pt x="755" y="460"/>
                    </a:lnTo>
                    <a:lnTo>
                      <a:pt x="742" y="467"/>
                    </a:lnTo>
                    <a:lnTo>
                      <a:pt x="727" y="473"/>
                    </a:lnTo>
                    <a:lnTo>
                      <a:pt x="713" y="478"/>
                    </a:lnTo>
                    <a:lnTo>
                      <a:pt x="698" y="484"/>
                    </a:lnTo>
                    <a:lnTo>
                      <a:pt x="680" y="489"/>
                    </a:lnTo>
                    <a:lnTo>
                      <a:pt x="664" y="494"/>
                    </a:lnTo>
                    <a:lnTo>
                      <a:pt x="647" y="499"/>
                    </a:lnTo>
                    <a:lnTo>
                      <a:pt x="628" y="503"/>
                    </a:lnTo>
                    <a:lnTo>
                      <a:pt x="610" y="506"/>
                    </a:lnTo>
                    <a:lnTo>
                      <a:pt x="591" y="509"/>
                    </a:lnTo>
                    <a:lnTo>
                      <a:pt x="571" y="512"/>
                    </a:lnTo>
                    <a:lnTo>
                      <a:pt x="552" y="514"/>
                    </a:lnTo>
                    <a:lnTo>
                      <a:pt x="533" y="515"/>
                    </a:lnTo>
                    <a:lnTo>
                      <a:pt x="513" y="517"/>
                    </a:lnTo>
                    <a:lnTo>
                      <a:pt x="494" y="518"/>
                    </a:lnTo>
                    <a:lnTo>
                      <a:pt x="474" y="519"/>
                    </a:lnTo>
                    <a:lnTo>
                      <a:pt x="454" y="519"/>
                    </a:lnTo>
                    <a:lnTo>
                      <a:pt x="435" y="520"/>
                    </a:lnTo>
                    <a:lnTo>
                      <a:pt x="414" y="520"/>
                    </a:lnTo>
                    <a:lnTo>
                      <a:pt x="379" y="519"/>
                    </a:lnTo>
                    <a:lnTo>
                      <a:pt x="343" y="518"/>
                    </a:lnTo>
                    <a:lnTo>
                      <a:pt x="308" y="515"/>
                    </a:lnTo>
                    <a:lnTo>
                      <a:pt x="275" y="512"/>
                    </a:lnTo>
                    <a:lnTo>
                      <a:pt x="242" y="508"/>
                    </a:lnTo>
                    <a:lnTo>
                      <a:pt x="211" y="502"/>
                    </a:lnTo>
                    <a:lnTo>
                      <a:pt x="181" y="494"/>
                    </a:lnTo>
                    <a:lnTo>
                      <a:pt x="153" y="487"/>
                    </a:lnTo>
                    <a:lnTo>
                      <a:pt x="125" y="478"/>
                    </a:lnTo>
                    <a:lnTo>
                      <a:pt x="101" y="468"/>
                    </a:lnTo>
                    <a:lnTo>
                      <a:pt x="77" y="456"/>
                    </a:lnTo>
                    <a:lnTo>
                      <a:pt x="57" y="444"/>
                    </a:lnTo>
                    <a:lnTo>
                      <a:pt x="38" y="429"/>
                    </a:lnTo>
                    <a:lnTo>
                      <a:pt x="23" y="414"/>
                    </a:lnTo>
                    <a:lnTo>
                      <a:pt x="10" y="398"/>
                    </a:lnTo>
                    <a:lnTo>
                      <a:pt x="0" y="380"/>
                    </a:lnTo>
                    <a:lnTo>
                      <a:pt x="222" y="355"/>
                    </a:lnTo>
                    <a:lnTo>
                      <a:pt x="228" y="364"/>
                    </a:lnTo>
                    <a:lnTo>
                      <a:pt x="235" y="373"/>
                    </a:lnTo>
                    <a:lnTo>
                      <a:pt x="243" y="381"/>
                    </a:lnTo>
                    <a:lnTo>
                      <a:pt x="252" y="389"/>
                    </a:lnTo>
                    <a:lnTo>
                      <a:pt x="263" y="395"/>
                    </a:lnTo>
                    <a:lnTo>
                      <a:pt x="275" y="401"/>
                    </a:lnTo>
                    <a:lnTo>
                      <a:pt x="287" y="406"/>
                    </a:lnTo>
                    <a:lnTo>
                      <a:pt x="299" y="411"/>
                    </a:lnTo>
                    <a:lnTo>
                      <a:pt x="314" y="414"/>
                    </a:lnTo>
                    <a:lnTo>
                      <a:pt x="329" y="417"/>
                    </a:lnTo>
                    <a:lnTo>
                      <a:pt x="345" y="420"/>
                    </a:lnTo>
                    <a:lnTo>
                      <a:pt x="361" y="422"/>
                    </a:lnTo>
                    <a:lnTo>
                      <a:pt x="379" y="424"/>
                    </a:lnTo>
                    <a:lnTo>
                      <a:pt x="397" y="425"/>
                    </a:lnTo>
                    <a:lnTo>
                      <a:pt x="416" y="426"/>
                    </a:lnTo>
                    <a:lnTo>
                      <a:pt x="436" y="426"/>
                    </a:lnTo>
                    <a:lnTo>
                      <a:pt x="449" y="426"/>
                    </a:lnTo>
                    <a:lnTo>
                      <a:pt x="462" y="425"/>
                    </a:lnTo>
                    <a:lnTo>
                      <a:pt x="477" y="425"/>
                    </a:lnTo>
                    <a:lnTo>
                      <a:pt x="490" y="423"/>
                    </a:lnTo>
                    <a:lnTo>
                      <a:pt x="504" y="422"/>
                    </a:lnTo>
                    <a:lnTo>
                      <a:pt x="516" y="420"/>
                    </a:lnTo>
                    <a:lnTo>
                      <a:pt x="530" y="417"/>
                    </a:lnTo>
                    <a:lnTo>
                      <a:pt x="542" y="415"/>
                    </a:lnTo>
                    <a:lnTo>
                      <a:pt x="553" y="411"/>
                    </a:lnTo>
                    <a:lnTo>
                      <a:pt x="563" y="407"/>
                    </a:lnTo>
                    <a:lnTo>
                      <a:pt x="572" y="403"/>
                    </a:lnTo>
                    <a:lnTo>
                      <a:pt x="581" y="398"/>
                    </a:lnTo>
                    <a:lnTo>
                      <a:pt x="588" y="393"/>
                    </a:lnTo>
                    <a:lnTo>
                      <a:pt x="592" y="387"/>
                    </a:lnTo>
                    <a:lnTo>
                      <a:pt x="595" y="379"/>
                    </a:lnTo>
                    <a:lnTo>
                      <a:pt x="596" y="372"/>
                    </a:lnTo>
                    <a:lnTo>
                      <a:pt x="595" y="364"/>
                    </a:lnTo>
                    <a:lnTo>
                      <a:pt x="591" y="358"/>
                    </a:lnTo>
                    <a:lnTo>
                      <a:pt x="585" y="352"/>
                    </a:lnTo>
                    <a:lnTo>
                      <a:pt x="576" y="346"/>
                    </a:lnTo>
                    <a:lnTo>
                      <a:pt x="567" y="342"/>
                    </a:lnTo>
                    <a:lnTo>
                      <a:pt x="556" y="338"/>
                    </a:lnTo>
                    <a:lnTo>
                      <a:pt x="543" y="334"/>
                    </a:lnTo>
                    <a:lnTo>
                      <a:pt x="530" y="330"/>
                    </a:lnTo>
                    <a:lnTo>
                      <a:pt x="515" y="327"/>
                    </a:lnTo>
                    <a:lnTo>
                      <a:pt x="501" y="324"/>
                    </a:lnTo>
                    <a:lnTo>
                      <a:pt x="486" y="322"/>
                    </a:lnTo>
                    <a:lnTo>
                      <a:pt x="472" y="320"/>
                    </a:lnTo>
                    <a:lnTo>
                      <a:pt x="456" y="319"/>
                    </a:lnTo>
                    <a:lnTo>
                      <a:pt x="442" y="317"/>
                    </a:lnTo>
                    <a:lnTo>
                      <a:pt x="429" y="316"/>
                    </a:lnTo>
                    <a:lnTo>
                      <a:pt x="416" y="315"/>
                    </a:lnTo>
                    <a:lnTo>
                      <a:pt x="382" y="311"/>
                    </a:lnTo>
                    <a:lnTo>
                      <a:pt x="348" y="308"/>
                    </a:lnTo>
                    <a:lnTo>
                      <a:pt x="315" y="303"/>
                    </a:lnTo>
                    <a:lnTo>
                      <a:pt x="282" y="299"/>
                    </a:lnTo>
                    <a:lnTo>
                      <a:pt x="251" y="293"/>
                    </a:lnTo>
                    <a:lnTo>
                      <a:pt x="221" y="287"/>
                    </a:lnTo>
                    <a:lnTo>
                      <a:pt x="193" y="280"/>
                    </a:lnTo>
                    <a:lnTo>
                      <a:pt x="167" y="271"/>
                    </a:lnTo>
                    <a:lnTo>
                      <a:pt x="142" y="263"/>
                    </a:lnTo>
                    <a:lnTo>
                      <a:pt x="120" y="252"/>
                    </a:lnTo>
                    <a:lnTo>
                      <a:pt x="101" y="241"/>
                    </a:lnTo>
                    <a:lnTo>
                      <a:pt x="84" y="229"/>
                    </a:lnTo>
                    <a:lnTo>
                      <a:pt x="71" y="213"/>
                    </a:lnTo>
                    <a:lnTo>
                      <a:pt x="62" y="197"/>
                    </a:lnTo>
                    <a:lnTo>
                      <a:pt x="56" y="180"/>
                    </a:lnTo>
                    <a:lnTo>
                      <a:pt x="54" y="160"/>
                    </a:lnTo>
                    <a:lnTo>
                      <a:pt x="54" y="151"/>
                    </a:lnTo>
                    <a:lnTo>
                      <a:pt x="56" y="142"/>
                    </a:lnTo>
                    <a:lnTo>
                      <a:pt x="58" y="134"/>
                    </a:lnTo>
                    <a:lnTo>
                      <a:pt x="60" y="126"/>
                    </a:lnTo>
                    <a:lnTo>
                      <a:pt x="65" y="118"/>
                    </a:lnTo>
                    <a:lnTo>
                      <a:pt x="69" y="109"/>
                    </a:lnTo>
                    <a:lnTo>
                      <a:pt x="75" y="101"/>
                    </a:lnTo>
                    <a:lnTo>
                      <a:pt x="81" y="94"/>
                    </a:lnTo>
                    <a:lnTo>
                      <a:pt x="89" y="87"/>
                    </a:lnTo>
                    <a:lnTo>
                      <a:pt x="97" y="80"/>
                    </a:lnTo>
                    <a:lnTo>
                      <a:pt x="106" y="73"/>
                    </a:lnTo>
                    <a:lnTo>
                      <a:pt x="116" y="66"/>
                    </a:lnTo>
                    <a:lnTo>
                      <a:pt x="127" y="60"/>
                    </a:lnTo>
                    <a:lnTo>
                      <a:pt x="138" y="53"/>
                    </a:lnTo>
                    <a:lnTo>
                      <a:pt x="152" y="47"/>
                    </a:lnTo>
                    <a:lnTo>
                      <a:pt x="165" y="41"/>
                    </a:lnTo>
                    <a:lnTo>
                      <a:pt x="179" y="36"/>
                    </a:lnTo>
                    <a:lnTo>
                      <a:pt x="193" y="31"/>
                    </a:lnTo>
                    <a:lnTo>
                      <a:pt x="208" y="26"/>
                    </a:lnTo>
                    <a:lnTo>
                      <a:pt x="223" y="22"/>
                    </a:lnTo>
                    <a:lnTo>
                      <a:pt x="238" y="18"/>
                    </a:lnTo>
                    <a:lnTo>
                      <a:pt x="254" y="15"/>
                    </a:lnTo>
                    <a:lnTo>
                      <a:pt x="270" y="12"/>
                    </a:lnTo>
                    <a:lnTo>
                      <a:pt x="286" y="9"/>
                    </a:lnTo>
                    <a:lnTo>
                      <a:pt x="302" y="7"/>
                    </a:lnTo>
                    <a:lnTo>
                      <a:pt x="319" y="4"/>
                    </a:lnTo>
                    <a:lnTo>
                      <a:pt x="336" y="3"/>
                    </a:lnTo>
                    <a:lnTo>
                      <a:pt x="352" y="2"/>
                    </a:lnTo>
                    <a:lnTo>
                      <a:pt x="370" y="1"/>
                    </a:lnTo>
                    <a:lnTo>
                      <a:pt x="387" y="0"/>
                    </a:lnTo>
                    <a:lnTo>
                      <a:pt x="404" y="0"/>
                    </a:lnTo>
                    <a:lnTo>
                      <a:pt x="423" y="0"/>
                    </a:lnTo>
                    <a:lnTo>
                      <a:pt x="455" y="0"/>
                    </a:lnTo>
                    <a:lnTo>
                      <a:pt x="488" y="1"/>
                    </a:lnTo>
                    <a:lnTo>
                      <a:pt x="519" y="3"/>
                    </a:lnTo>
                    <a:lnTo>
                      <a:pt x="550" y="7"/>
                    </a:lnTo>
                    <a:lnTo>
                      <a:pt x="580" y="10"/>
                    </a:lnTo>
                    <a:lnTo>
                      <a:pt x="608" y="15"/>
                    </a:lnTo>
                    <a:lnTo>
                      <a:pt x="635" y="20"/>
                    </a:lnTo>
                    <a:lnTo>
                      <a:pt x="661" y="27"/>
                    </a:lnTo>
                    <a:lnTo>
                      <a:pt x="686" y="34"/>
                    </a:lnTo>
                    <a:lnTo>
                      <a:pt x="709" y="42"/>
                    </a:lnTo>
                    <a:lnTo>
                      <a:pt x="730" y="52"/>
                    </a:lnTo>
                    <a:lnTo>
                      <a:pt x="750" y="64"/>
                    </a:lnTo>
                    <a:lnTo>
                      <a:pt x="768" y="75"/>
                    </a:lnTo>
                    <a:lnTo>
                      <a:pt x="784" y="88"/>
                    </a:lnTo>
                    <a:lnTo>
                      <a:pt x="800" y="102"/>
                    </a:lnTo>
                    <a:lnTo>
                      <a:pt x="813" y="119"/>
                    </a:lnTo>
                    <a:lnTo>
                      <a:pt x="608" y="151"/>
                    </a:lnTo>
                    <a:close/>
                  </a:path>
                </a:pathLst>
              </a:custGeom>
              <a:solidFill>
                <a:srgbClr val="FFFFFF"/>
              </a:solidFill>
              <a:ln w="9525">
                <a:noFill/>
                <a:round/>
                <a:headEnd/>
                <a:tailEnd/>
              </a:ln>
            </p:spPr>
            <p:txBody>
              <a:bodyPr wrap="none"/>
              <a:lstStyle/>
              <a:p>
                <a:endParaRPr lang="ru-RU"/>
              </a:p>
            </p:txBody>
          </p:sp>
          <p:sp>
            <p:nvSpPr>
              <p:cNvPr id="12307" name="Freeform 1446"/>
              <p:cNvSpPr>
                <a:spLocks noChangeAspect="1"/>
              </p:cNvSpPr>
              <p:nvPr/>
            </p:nvSpPr>
            <p:spPr bwMode="auto">
              <a:xfrm>
                <a:off x="2053" y="381"/>
                <a:ext cx="319" cy="225"/>
              </a:xfrm>
              <a:custGeom>
                <a:avLst/>
                <a:gdLst>
                  <a:gd name="T0" fmla="*/ 0 w 636"/>
                  <a:gd name="T1" fmla="*/ 0 h 445"/>
                  <a:gd name="T2" fmla="*/ 1 w 636"/>
                  <a:gd name="T3" fmla="*/ 0 h 445"/>
                  <a:gd name="T4" fmla="*/ 1 w 636"/>
                  <a:gd name="T5" fmla="*/ 0 h 445"/>
                  <a:gd name="T6" fmla="*/ 0 w 636"/>
                  <a:gd name="T7" fmla="*/ 0 h 445"/>
                  <a:gd name="T8" fmla="*/ 0 60000 65536"/>
                  <a:gd name="T9" fmla="*/ 0 60000 65536"/>
                  <a:gd name="T10" fmla="*/ 0 60000 65536"/>
                  <a:gd name="T11" fmla="*/ 0 60000 65536"/>
                  <a:gd name="T12" fmla="*/ 0 w 636"/>
                  <a:gd name="T13" fmla="*/ 0 h 445"/>
                  <a:gd name="T14" fmla="*/ 636 w 636"/>
                  <a:gd name="T15" fmla="*/ 445 h 445"/>
                </a:gdLst>
                <a:ahLst/>
                <a:cxnLst>
                  <a:cxn ang="T8">
                    <a:pos x="T0" y="T1"/>
                  </a:cxn>
                  <a:cxn ang="T9">
                    <a:pos x="T2" y="T3"/>
                  </a:cxn>
                  <a:cxn ang="T10">
                    <a:pos x="T4" y="T5"/>
                  </a:cxn>
                  <a:cxn ang="T11">
                    <a:pos x="T6" y="T7"/>
                  </a:cxn>
                </a:cxnLst>
                <a:rect l="T12" t="T13" r="T14" b="T15"/>
                <a:pathLst>
                  <a:path w="636" h="445">
                    <a:moveTo>
                      <a:pt x="0" y="445"/>
                    </a:moveTo>
                    <a:lnTo>
                      <a:pt x="636" y="445"/>
                    </a:lnTo>
                    <a:lnTo>
                      <a:pt x="319" y="0"/>
                    </a:lnTo>
                    <a:lnTo>
                      <a:pt x="0" y="445"/>
                    </a:lnTo>
                    <a:close/>
                  </a:path>
                </a:pathLst>
              </a:custGeom>
              <a:solidFill>
                <a:srgbClr val="FF0000"/>
              </a:solidFill>
              <a:ln w="9525">
                <a:noFill/>
                <a:round/>
                <a:headEnd/>
                <a:tailEnd/>
              </a:ln>
            </p:spPr>
            <p:txBody>
              <a:bodyPr wrap="none"/>
              <a:lstStyle/>
              <a:p>
                <a:endParaRPr lang="ru-RU"/>
              </a:p>
            </p:txBody>
          </p:sp>
          <p:sp>
            <p:nvSpPr>
              <p:cNvPr id="12308" name="Freeform 1447"/>
              <p:cNvSpPr>
                <a:spLocks noChangeAspect="1"/>
              </p:cNvSpPr>
              <p:nvPr/>
            </p:nvSpPr>
            <p:spPr bwMode="auto">
              <a:xfrm>
                <a:off x="655" y="255"/>
                <a:ext cx="576" cy="356"/>
              </a:xfrm>
              <a:custGeom>
                <a:avLst/>
                <a:gdLst>
                  <a:gd name="T0" fmla="*/ 1 w 1147"/>
                  <a:gd name="T1" fmla="*/ 1 h 709"/>
                  <a:gd name="T2" fmla="*/ 1 w 1147"/>
                  <a:gd name="T3" fmla="*/ 1 h 709"/>
                  <a:gd name="T4" fmla="*/ 1 w 1147"/>
                  <a:gd name="T5" fmla="*/ 1 h 709"/>
                  <a:gd name="T6" fmla="*/ 1 w 1147"/>
                  <a:gd name="T7" fmla="*/ 1 h 709"/>
                  <a:gd name="T8" fmla="*/ 1 w 1147"/>
                  <a:gd name="T9" fmla="*/ 1 h 709"/>
                  <a:gd name="T10" fmla="*/ 1 w 1147"/>
                  <a:gd name="T11" fmla="*/ 1 h 709"/>
                  <a:gd name="T12" fmla="*/ 1 w 1147"/>
                  <a:gd name="T13" fmla="*/ 1 h 709"/>
                  <a:gd name="T14" fmla="*/ 1 w 1147"/>
                  <a:gd name="T15" fmla="*/ 1 h 709"/>
                  <a:gd name="T16" fmla="*/ 1 w 1147"/>
                  <a:gd name="T17" fmla="*/ 1 h 709"/>
                  <a:gd name="T18" fmla="*/ 1 w 1147"/>
                  <a:gd name="T19" fmla="*/ 1 h 709"/>
                  <a:gd name="T20" fmla="*/ 1 w 1147"/>
                  <a:gd name="T21" fmla="*/ 1 h 709"/>
                  <a:gd name="T22" fmla="*/ 1 w 1147"/>
                  <a:gd name="T23" fmla="*/ 1 h 709"/>
                  <a:gd name="T24" fmla="*/ 1 w 1147"/>
                  <a:gd name="T25" fmla="*/ 1 h 709"/>
                  <a:gd name="T26" fmla="*/ 1 w 1147"/>
                  <a:gd name="T27" fmla="*/ 1 h 709"/>
                  <a:gd name="T28" fmla="*/ 1 w 1147"/>
                  <a:gd name="T29" fmla="*/ 1 h 709"/>
                  <a:gd name="T30" fmla="*/ 1 w 1147"/>
                  <a:gd name="T31" fmla="*/ 1 h 709"/>
                  <a:gd name="T32" fmla="*/ 1 w 1147"/>
                  <a:gd name="T33" fmla="*/ 1 h 709"/>
                  <a:gd name="T34" fmla="*/ 1 w 1147"/>
                  <a:gd name="T35" fmla="*/ 1 h 709"/>
                  <a:gd name="T36" fmla="*/ 1 w 1147"/>
                  <a:gd name="T37" fmla="*/ 1 h 709"/>
                  <a:gd name="T38" fmla="*/ 1 w 1147"/>
                  <a:gd name="T39" fmla="*/ 1 h 709"/>
                  <a:gd name="T40" fmla="*/ 1 w 1147"/>
                  <a:gd name="T41" fmla="*/ 1 h 709"/>
                  <a:gd name="T42" fmla="*/ 1 w 1147"/>
                  <a:gd name="T43" fmla="*/ 1 h 709"/>
                  <a:gd name="T44" fmla="*/ 1 w 1147"/>
                  <a:gd name="T45" fmla="*/ 1 h 709"/>
                  <a:gd name="T46" fmla="*/ 1 w 1147"/>
                  <a:gd name="T47" fmla="*/ 1 h 709"/>
                  <a:gd name="T48" fmla="*/ 1 w 1147"/>
                  <a:gd name="T49" fmla="*/ 1 h 709"/>
                  <a:gd name="T50" fmla="*/ 1 w 1147"/>
                  <a:gd name="T51" fmla="*/ 1 h 709"/>
                  <a:gd name="T52" fmla="*/ 1 w 1147"/>
                  <a:gd name="T53" fmla="*/ 1 h 709"/>
                  <a:gd name="T54" fmla="*/ 1 w 1147"/>
                  <a:gd name="T55" fmla="*/ 1 h 709"/>
                  <a:gd name="T56" fmla="*/ 1 w 1147"/>
                  <a:gd name="T57" fmla="*/ 1 h 709"/>
                  <a:gd name="T58" fmla="*/ 1 w 1147"/>
                  <a:gd name="T59" fmla="*/ 1 h 709"/>
                  <a:gd name="T60" fmla="*/ 1 w 1147"/>
                  <a:gd name="T61" fmla="*/ 1 h 709"/>
                  <a:gd name="T62" fmla="*/ 1 w 1147"/>
                  <a:gd name="T63" fmla="*/ 1 h 709"/>
                  <a:gd name="T64" fmla="*/ 1 w 1147"/>
                  <a:gd name="T65" fmla="*/ 1 h 709"/>
                  <a:gd name="T66" fmla="*/ 1 w 1147"/>
                  <a:gd name="T67" fmla="*/ 1 h 709"/>
                  <a:gd name="T68" fmla="*/ 1 w 1147"/>
                  <a:gd name="T69" fmla="*/ 1 h 709"/>
                  <a:gd name="T70" fmla="*/ 1 w 1147"/>
                  <a:gd name="T71" fmla="*/ 1 h 709"/>
                  <a:gd name="T72" fmla="*/ 1 w 1147"/>
                  <a:gd name="T73" fmla="*/ 1 h 709"/>
                  <a:gd name="T74" fmla="*/ 1 w 1147"/>
                  <a:gd name="T75" fmla="*/ 1 h 709"/>
                  <a:gd name="T76" fmla="*/ 1 w 1147"/>
                  <a:gd name="T77" fmla="*/ 1 h 709"/>
                  <a:gd name="T78" fmla="*/ 1 w 1147"/>
                  <a:gd name="T79" fmla="*/ 1 h 709"/>
                  <a:gd name="T80" fmla="*/ 1 w 1147"/>
                  <a:gd name="T81" fmla="*/ 1 h 709"/>
                  <a:gd name="T82" fmla="*/ 1 w 1147"/>
                  <a:gd name="T83" fmla="*/ 1 h 709"/>
                  <a:gd name="T84" fmla="*/ 1 w 1147"/>
                  <a:gd name="T85" fmla="*/ 1 h 709"/>
                  <a:gd name="T86" fmla="*/ 1 w 1147"/>
                  <a:gd name="T87" fmla="*/ 1 h 709"/>
                  <a:gd name="T88" fmla="*/ 1 w 1147"/>
                  <a:gd name="T89" fmla="*/ 1 h 709"/>
                  <a:gd name="T90" fmla="*/ 1 w 1147"/>
                  <a:gd name="T91" fmla="*/ 1 h 709"/>
                  <a:gd name="T92" fmla="*/ 1 w 1147"/>
                  <a:gd name="T93" fmla="*/ 1 h 709"/>
                  <a:gd name="T94" fmla="*/ 1 w 1147"/>
                  <a:gd name="T95" fmla="*/ 1 h 709"/>
                  <a:gd name="T96" fmla="*/ 1 w 1147"/>
                  <a:gd name="T97" fmla="*/ 1 h 709"/>
                  <a:gd name="T98" fmla="*/ 1 w 1147"/>
                  <a:gd name="T99" fmla="*/ 1 h 709"/>
                  <a:gd name="T100" fmla="*/ 1 w 1147"/>
                  <a:gd name="T101" fmla="*/ 1 h 709"/>
                  <a:gd name="T102" fmla="*/ 1 w 1147"/>
                  <a:gd name="T103" fmla="*/ 1 h 709"/>
                  <a:gd name="T104" fmla="*/ 1 w 1147"/>
                  <a:gd name="T105" fmla="*/ 1 h 709"/>
                  <a:gd name="T106" fmla="*/ 1 w 1147"/>
                  <a:gd name="T107" fmla="*/ 1 h 709"/>
                  <a:gd name="T108" fmla="*/ 1 w 1147"/>
                  <a:gd name="T109" fmla="*/ 1 h 709"/>
                  <a:gd name="T110" fmla="*/ 1 w 1147"/>
                  <a:gd name="T111" fmla="*/ 0 h 709"/>
                  <a:gd name="T112" fmla="*/ 1 w 1147"/>
                  <a:gd name="T113" fmla="*/ 1 h 709"/>
                  <a:gd name="T114" fmla="*/ 1 w 1147"/>
                  <a:gd name="T115" fmla="*/ 1 h 709"/>
                  <a:gd name="T116" fmla="*/ 1 w 1147"/>
                  <a:gd name="T117" fmla="*/ 1 h 709"/>
                  <a:gd name="T118" fmla="*/ 1 w 1147"/>
                  <a:gd name="T119" fmla="*/ 1 h 70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47"/>
                  <a:gd name="T181" fmla="*/ 0 h 709"/>
                  <a:gd name="T182" fmla="*/ 1147 w 1147"/>
                  <a:gd name="T183" fmla="*/ 709 h 70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47" h="709">
                    <a:moveTo>
                      <a:pt x="829" y="207"/>
                    </a:moveTo>
                    <a:lnTo>
                      <a:pt x="821" y="197"/>
                    </a:lnTo>
                    <a:lnTo>
                      <a:pt x="813" y="186"/>
                    </a:lnTo>
                    <a:lnTo>
                      <a:pt x="803" y="177"/>
                    </a:lnTo>
                    <a:lnTo>
                      <a:pt x="793" y="169"/>
                    </a:lnTo>
                    <a:lnTo>
                      <a:pt x="780" y="162"/>
                    </a:lnTo>
                    <a:lnTo>
                      <a:pt x="768" y="155"/>
                    </a:lnTo>
                    <a:lnTo>
                      <a:pt x="755" y="150"/>
                    </a:lnTo>
                    <a:lnTo>
                      <a:pt x="741" y="144"/>
                    </a:lnTo>
                    <a:lnTo>
                      <a:pt x="725" y="140"/>
                    </a:lnTo>
                    <a:lnTo>
                      <a:pt x="709" y="135"/>
                    </a:lnTo>
                    <a:lnTo>
                      <a:pt x="692" y="132"/>
                    </a:lnTo>
                    <a:lnTo>
                      <a:pt x="673" y="129"/>
                    </a:lnTo>
                    <a:lnTo>
                      <a:pt x="654" y="127"/>
                    </a:lnTo>
                    <a:lnTo>
                      <a:pt x="634" y="126"/>
                    </a:lnTo>
                    <a:lnTo>
                      <a:pt x="611" y="125"/>
                    </a:lnTo>
                    <a:lnTo>
                      <a:pt x="589" y="125"/>
                    </a:lnTo>
                    <a:lnTo>
                      <a:pt x="572" y="125"/>
                    </a:lnTo>
                    <a:lnTo>
                      <a:pt x="555" y="125"/>
                    </a:lnTo>
                    <a:lnTo>
                      <a:pt x="538" y="126"/>
                    </a:lnTo>
                    <a:lnTo>
                      <a:pt x="521" y="127"/>
                    </a:lnTo>
                    <a:lnTo>
                      <a:pt x="504" y="129"/>
                    </a:lnTo>
                    <a:lnTo>
                      <a:pt x="489" y="131"/>
                    </a:lnTo>
                    <a:lnTo>
                      <a:pt x="474" y="134"/>
                    </a:lnTo>
                    <a:lnTo>
                      <a:pt x="458" y="138"/>
                    </a:lnTo>
                    <a:lnTo>
                      <a:pt x="445" y="141"/>
                    </a:lnTo>
                    <a:lnTo>
                      <a:pt x="433" y="146"/>
                    </a:lnTo>
                    <a:lnTo>
                      <a:pt x="422" y="151"/>
                    </a:lnTo>
                    <a:lnTo>
                      <a:pt x="412" y="157"/>
                    </a:lnTo>
                    <a:lnTo>
                      <a:pt x="404" y="164"/>
                    </a:lnTo>
                    <a:lnTo>
                      <a:pt x="399" y="171"/>
                    </a:lnTo>
                    <a:lnTo>
                      <a:pt x="396" y="180"/>
                    </a:lnTo>
                    <a:lnTo>
                      <a:pt x="394" y="189"/>
                    </a:lnTo>
                    <a:lnTo>
                      <a:pt x="396" y="199"/>
                    </a:lnTo>
                    <a:lnTo>
                      <a:pt x="400" y="207"/>
                    </a:lnTo>
                    <a:lnTo>
                      <a:pt x="406" y="214"/>
                    </a:lnTo>
                    <a:lnTo>
                      <a:pt x="414" y="220"/>
                    </a:lnTo>
                    <a:lnTo>
                      <a:pt x="426" y="226"/>
                    </a:lnTo>
                    <a:lnTo>
                      <a:pt x="437" y="231"/>
                    </a:lnTo>
                    <a:lnTo>
                      <a:pt x="451" y="236"/>
                    </a:lnTo>
                    <a:lnTo>
                      <a:pt x="465" y="240"/>
                    </a:lnTo>
                    <a:lnTo>
                      <a:pt x="482" y="243"/>
                    </a:lnTo>
                    <a:lnTo>
                      <a:pt x="498" y="248"/>
                    </a:lnTo>
                    <a:lnTo>
                      <a:pt x="514" y="250"/>
                    </a:lnTo>
                    <a:lnTo>
                      <a:pt x="532" y="252"/>
                    </a:lnTo>
                    <a:lnTo>
                      <a:pt x="549" y="254"/>
                    </a:lnTo>
                    <a:lnTo>
                      <a:pt x="565" y="256"/>
                    </a:lnTo>
                    <a:lnTo>
                      <a:pt x="582" y="258"/>
                    </a:lnTo>
                    <a:lnTo>
                      <a:pt x="597" y="259"/>
                    </a:lnTo>
                    <a:lnTo>
                      <a:pt x="618" y="261"/>
                    </a:lnTo>
                    <a:lnTo>
                      <a:pt x="642" y="263"/>
                    </a:lnTo>
                    <a:lnTo>
                      <a:pt x="664" y="266"/>
                    </a:lnTo>
                    <a:lnTo>
                      <a:pt x="689" y="268"/>
                    </a:lnTo>
                    <a:lnTo>
                      <a:pt x="713" y="271"/>
                    </a:lnTo>
                    <a:lnTo>
                      <a:pt x="736" y="274"/>
                    </a:lnTo>
                    <a:lnTo>
                      <a:pt x="761" y="277"/>
                    </a:lnTo>
                    <a:lnTo>
                      <a:pt x="786" y="280"/>
                    </a:lnTo>
                    <a:lnTo>
                      <a:pt x="810" y="284"/>
                    </a:lnTo>
                    <a:lnTo>
                      <a:pt x="833" y="287"/>
                    </a:lnTo>
                    <a:lnTo>
                      <a:pt x="857" y="291"/>
                    </a:lnTo>
                    <a:lnTo>
                      <a:pt x="880" y="296"/>
                    </a:lnTo>
                    <a:lnTo>
                      <a:pt x="902" y="300"/>
                    </a:lnTo>
                    <a:lnTo>
                      <a:pt x="924" y="306"/>
                    </a:lnTo>
                    <a:lnTo>
                      <a:pt x="943" y="311"/>
                    </a:lnTo>
                    <a:lnTo>
                      <a:pt x="963" y="317"/>
                    </a:lnTo>
                    <a:lnTo>
                      <a:pt x="983" y="324"/>
                    </a:lnTo>
                    <a:lnTo>
                      <a:pt x="1003" y="332"/>
                    </a:lnTo>
                    <a:lnTo>
                      <a:pt x="1022" y="340"/>
                    </a:lnTo>
                    <a:lnTo>
                      <a:pt x="1039" y="348"/>
                    </a:lnTo>
                    <a:lnTo>
                      <a:pt x="1056" y="358"/>
                    </a:lnTo>
                    <a:lnTo>
                      <a:pt x="1071" y="367"/>
                    </a:lnTo>
                    <a:lnTo>
                      <a:pt x="1085" y="377"/>
                    </a:lnTo>
                    <a:lnTo>
                      <a:pt x="1097" y="386"/>
                    </a:lnTo>
                    <a:lnTo>
                      <a:pt x="1108" y="397"/>
                    </a:lnTo>
                    <a:lnTo>
                      <a:pt x="1119" y="407"/>
                    </a:lnTo>
                    <a:lnTo>
                      <a:pt x="1127" y="420"/>
                    </a:lnTo>
                    <a:lnTo>
                      <a:pt x="1134" y="431"/>
                    </a:lnTo>
                    <a:lnTo>
                      <a:pt x="1139" y="442"/>
                    </a:lnTo>
                    <a:lnTo>
                      <a:pt x="1143" y="454"/>
                    </a:lnTo>
                    <a:lnTo>
                      <a:pt x="1145" y="467"/>
                    </a:lnTo>
                    <a:lnTo>
                      <a:pt x="1147" y="480"/>
                    </a:lnTo>
                    <a:lnTo>
                      <a:pt x="1145" y="492"/>
                    </a:lnTo>
                    <a:lnTo>
                      <a:pt x="1143" y="505"/>
                    </a:lnTo>
                    <a:lnTo>
                      <a:pt x="1139" y="517"/>
                    </a:lnTo>
                    <a:lnTo>
                      <a:pt x="1135" y="529"/>
                    </a:lnTo>
                    <a:lnTo>
                      <a:pt x="1128" y="541"/>
                    </a:lnTo>
                    <a:lnTo>
                      <a:pt x="1120" y="553"/>
                    </a:lnTo>
                    <a:lnTo>
                      <a:pt x="1110" y="564"/>
                    </a:lnTo>
                    <a:lnTo>
                      <a:pt x="1100" y="576"/>
                    </a:lnTo>
                    <a:lnTo>
                      <a:pt x="1088" y="587"/>
                    </a:lnTo>
                    <a:lnTo>
                      <a:pt x="1075" y="597"/>
                    </a:lnTo>
                    <a:lnTo>
                      <a:pt x="1061" y="608"/>
                    </a:lnTo>
                    <a:lnTo>
                      <a:pt x="1045" y="617"/>
                    </a:lnTo>
                    <a:lnTo>
                      <a:pt x="1029" y="626"/>
                    </a:lnTo>
                    <a:lnTo>
                      <a:pt x="1011" y="636"/>
                    </a:lnTo>
                    <a:lnTo>
                      <a:pt x="992" y="644"/>
                    </a:lnTo>
                    <a:lnTo>
                      <a:pt x="973" y="652"/>
                    </a:lnTo>
                    <a:lnTo>
                      <a:pt x="952" y="660"/>
                    </a:lnTo>
                    <a:lnTo>
                      <a:pt x="928" y="667"/>
                    </a:lnTo>
                    <a:lnTo>
                      <a:pt x="906" y="673"/>
                    </a:lnTo>
                    <a:lnTo>
                      <a:pt x="881" y="679"/>
                    </a:lnTo>
                    <a:lnTo>
                      <a:pt x="857" y="685"/>
                    </a:lnTo>
                    <a:lnTo>
                      <a:pt x="832" y="690"/>
                    </a:lnTo>
                    <a:lnTo>
                      <a:pt x="806" y="694"/>
                    </a:lnTo>
                    <a:lnTo>
                      <a:pt x="780" y="697"/>
                    </a:lnTo>
                    <a:lnTo>
                      <a:pt x="754" y="700"/>
                    </a:lnTo>
                    <a:lnTo>
                      <a:pt x="727" y="702"/>
                    </a:lnTo>
                    <a:lnTo>
                      <a:pt x="700" y="705"/>
                    </a:lnTo>
                    <a:lnTo>
                      <a:pt x="673" y="706"/>
                    </a:lnTo>
                    <a:lnTo>
                      <a:pt x="647" y="707"/>
                    </a:lnTo>
                    <a:lnTo>
                      <a:pt x="619" y="708"/>
                    </a:lnTo>
                    <a:lnTo>
                      <a:pt x="593" y="708"/>
                    </a:lnTo>
                    <a:lnTo>
                      <a:pt x="566" y="709"/>
                    </a:lnTo>
                    <a:lnTo>
                      <a:pt x="517" y="708"/>
                    </a:lnTo>
                    <a:lnTo>
                      <a:pt x="468" y="706"/>
                    </a:lnTo>
                    <a:lnTo>
                      <a:pt x="422" y="703"/>
                    </a:lnTo>
                    <a:lnTo>
                      <a:pt x="376" y="698"/>
                    </a:lnTo>
                    <a:lnTo>
                      <a:pt x="331" y="692"/>
                    </a:lnTo>
                    <a:lnTo>
                      <a:pt x="288" y="684"/>
                    </a:lnTo>
                    <a:lnTo>
                      <a:pt x="247" y="674"/>
                    </a:lnTo>
                    <a:lnTo>
                      <a:pt x="208" y="664"/>
                    </a:lnTo>
                    <a:lnTo>
                      <a:pt x="171" y="651"/>
                    </a:lnTo>
                    <a:lnTo>
                      <a:pt x="138" y="637"/>
                    </a:lnTo>
                    <a:lnTo>
                      <a:pt x="106" y="621"/>
                    </a:lnTo>
                    <a:lnTo>
                      <a:pt x="78" y="604"/>
                    </a:lnTo>
                    <a:lnTo>
                      <a:pt x="53" y="586"/>
                    </a:lnTo>
                    <a:lnTo>
                      <a:pt x="31" y="564"/>
                    </a:lnTo>
                    <a:lnTo>
                      <a:pt x="14" y="542"/>
                    </a:lnTo>
                    <a:lnTo>
                      <a:pt x="0" y="518"/>
                    </a:lnTo>
                    <a:lnTo>
                      <a:pt x="302" y="484"/>
                    </a:lnTo>
                    <a:lnTo>
                      <a:pt x="311" y="496"/>
                    </a:lnTo>
                    <a:lnTo>
                      <a:pt x="321" y="508"/>
                    </a:lnTo>
                    <a:lnTo>
                      <a:pt x="332" y="520"/>
                    </a:lnTo>
                    <a:lnTo>
                      <a:pt x="345" y="529"/>
                    </a:lnTo>
                    <a:lnTo>
                      <a:pt x="359" y="538"/>
                    </a:lnTo>
                    <a:lnTo>
                      <a:pt x="375" y="546"/>
                    </a:lnTo>
                    <a:lnTo>
                      <a:pt x="392" y="553"/>
                    </a:lnTo>
                    <a:lnTo>
                      <a:pt x="409" y="559"/>
                    </a:lnTo>
                    <a:lnTo>
                      <a:pt x="429" y="564"/>
                    </a:lnTo>
                    <a:lnTo>
                      <a:pt x="449" y="569"/>
                    </a:lnTo>
                    <a:lnTo>
                      <a:pt x="471" y="574"/>
                    </a:lnTo>
                    <a:lnTo>
                      <a:pt x="494" y="576"/>
                    </a:lnTo>
                    <a:lnTo>
                      <a:pt x="517" y="579"/>
                    </a:lnTo>
                    <a:lnTo>
                      <a:pt x="542" y="580"/>
                    </a:lnTo>
                    <a:lnTo>
                      <a:pt x="567" y="581"/>
                    </a:lnTo>
                    <a:lnTo>
                      <a:pt x="595" y="581"/>
                    </a:lnTo>
                    <a:lnTo>
                      <a:pt x="612" y="581"/>
                    </a:lnTo>
                    <a:lnTo>
                      <a:pt x="630" y="581"/>
                    </a:lnTo>
                    <a:lnTo>
                      <a:pt x="650" y="579"/>
                    </a:lnTo>
                    <a:lnTo>
                      <a:pt x="668" y="578"/>
                    </a:lnTo>
                    <a:lnTo>
                      <a:pt x="687" y="576"/>
                    </a:lnTo>
                    <a:lnTo>
                      <a:pt x="705" y="572"/>
                    </a:lnTo>
                    <a:lnTo>
                      <a:pt x="723" y="569"/>
                    </a:lnTo>
                    <a:lnTo>
                      <a:pt x="740" y="565"/>
                    </a:lnTo>
                    <a:lnTo>
                      <a:pt x="755" y="560"/>
                    </a:lnTo>
                    <a:lnTo>
                      <a:pt x="769" y="555"/>
                    </a:lnTo>
                    <a:lnTo>
                      <a:pt x="781" y="549"/>
                    </a:lnTo>
                    <a:lnTo>
                      <a:pt x="793" y="543"/>
                    </a:lnTo>
                    <a:lnTo>
                      <a:pt x="801" y="535"/>
                    </a:lnTo>
                    <a:lnTo>
                      <a:pt x="808" y="527"/>
                    </a:lnTo>
                    <a:lnTo>
                      <a:pt x="812" y="516"/>
                    </a:lnTo>
                    <a:lnTo>
                      <a:pt x="814" y="506"/>
                    </a:lnTo>
                    <a:lnTo>
                      <a:pt x="812" y="496"/>
                    </a:lnTo>
                    <a:lnTo>
                      <a:pt x="807" y="487"/>
                    </a:lnTo>
                    <a:lnTo>
                      <a:pt x="799" y="479"/>
                    </a:lnTo>
                    <a:lnTo>
                      <a:pt x="786" y="472"/>
                    </a:lnTo>
                    <a:lnTo>
                      <a:pt x="774" y="466"/>
                    </a:lnTo>
                    <a:lnTo>
                      <a:pt x="759" y="459"/>
                    </a:lnTo>
                    <a:lnTo>
                      <a:pt x="742" y="454"/>
                    </a:lnTo>
                    <a:lnTo>
                      <a:pt x="723" y="449"/>
                    </a:lnTo>
                    <a:lnTo>
                      <a:pt x="704" y="446"/>
                    </a:lnTo>
                    <a:lnTo>
                      <a:pt x="683" y="443"/>
                    </a:lnTo>
                    <a:lnTo>
                      <a:pt x="663" y="440"/>
                    </a:lnTo>
                    <a:lnTo>
                      <a:pt x="643" y="437"/>
                    </a:lnTo>
                    <a:lnTo>
                      <a:pt x="622" y="435"/>
                    </a:lnTo>
                    <a:lnTo>
                      <a:pt x="603" y="433"/>
                    </a:lnTo>
                    <a:lnTo>
                      <a:pt x="586" y="431"/>
                    </a:lnTo>
                    <a:lnTo>
                      <a:pt x="568" y="430"/>
                    </a:lnTo>
                    <a:lnTo>
                      <a:pt x="521" y="425"/>
                    </a:lnTo>
                    <a:lnTo>
                      <a:pt x="476" y="420"/>
                    </a:lnTo>
                    <a:lnTo>
                      <a:pt x="431" y="414"/>
                    </a:lnTo>
                    <a:lnTo>
                      <a:pt x="386" y="406"/>
                    </a:lnTo>
                    <a:lnTo>
                      <a:pt x="343" y="399"/>
                    </a:lnTo>
                    <a:lnTo>
                      <a:pt x="302" y="391"/>
                    </a:lnTo>
                    <a:lnTo>
                      <a:pt x="264" y="381"/>
                    </a:lnTo>
                    <a:lnTo>
                      <a:pt x="228" y="371"/>
                    </a:lnTo>
                    <a:lnTo>
                      <a:pt x="194" y="359"/>
                    </a:lnTo>
                    <a:lnTo>
                      <a:pt x="165" y="344"/>
                    </a:lnTo>
                    <a:lnTo>
                      <a:pt x="138" y="328"/>
                    </a:lnTo>
                    <a:lnTo>
                      <a:pt x="116" y="311"/>
                    </a:lnTo>
                    <a:lnTo>
                      <a:pt x="97" y="291"/>
                    </a:lnTo>
                    <a:lnTo>
                      <a:pt x="84" y="269"/>
                    </a:lnTo>
                    <a:lnTo>
                      <a:pt x="76" y="244"/>
                    </a:lnTo>
                    <a:lnTo>
                      <a:pt x="74" y="218"/>
                    </a:lnTo>
                    <a:lnTo>
                      <a:pt x="74" y="206"/>
                    </a:lnTo>
                    <a:lnTo>
                      <a:pt x="76" y="195"/>
                    </a:lnTo>
                    <a:lnTo>
                      <a:pt x="79" y="182"/>
                    </a:lnTo>
                    <a:lnTo>
                      <a:pt x="83" y="171"/>
                    </a:lnTo>
                    <a:lnTo>
                      <a:pt x="88" y="160"/>
                    </a:lnTo>
                    <a:lnTo>
                      <a:pt x="94" y="149"/>
                    </a:lnTo>
                    <a:lnTo>
                      <a:pt x="103" y="139"/>
                    </a:lnTo>
                    <a:lnTo>
                      <a:pt x="112" y="128"/>
                    </a:lnTo>
                    <a:lnTo>
                      <a:pt x="122" y="118"/>
                    </a:lnTo>
                    <a:lnTo>
                      <a:pt x="133" y="108"/>
                    </a:lnTo>
                    <a:lnTo>
                      <a:pt x="145" y="99"/>
                    </a:lnTo>
                    <a:lnTo>
                      <a:pt x="159" y="90"/>
                    </a:lnTo>
                    <a:lnTo>
                      <a:pt x="174" y="80"/>
                    </a:lnTo>
                    <a:lnTo>
                      <a:pt x="189" y="72"/>
                    </a:lnTo>
                    <a:lnTo>
                      <a:pt x="207" y="64"/>
                    </a:lnTo>
                    <a:lnTo>
                      <a:pt x="225" y="56"/>
                    </a:lnTo>
                    <a:lnTo>
                      <a:pt x="244" y="48"/>
                    </a:lnTo>
                    <a:lnTo>
                      <a:pt x="264" y="42"/>
                    </a:lnTo>
                    <a:lnTo>
                      <a:pt x="284" y="35"/>
                    </a:lnTo>
                    <a:lnTo>
                      <a:pt x="304" y="30"/>
                    </a:lnTo>
                    <a:lnTo>
                      <a:pt x="326" y="24"/>
                    </a:lnTo>
                    <a:lnTo>
                      <a:pt x="347" y="19"/>
                    </a:lnTo>
                    <a:lnTo>
                      <a:pt x="369" y="15"/>
                    </a:lnTo>
                    <a:lnTo>
                      <a:pt x="390" y="12"/>
                    </a:lnTo>
                    <a:lnTo>
                      <a:pt x="412" y="9"/>
                    </a:lnTo>
                    <a:lnTo>
                      <a:pt x="435" y="7"/>
                    </a:lnTo>
                    <a:lnTo>
                      <a:pt x="458" y="5"/>
                    </a:lnTo>
                    <a:lnTo>
                      <a:pt x="482" y="3"/>
                    </a:lnTo>
                    <a:lnTo>
                      <a:pt x="504" y="2"/>
                    </a:lnTo>
                    <a:lnTo>
                      <a:pt x="529" y="0"/>
                    </a:lnTo>
                    <a:lnTo>
                      <a:pt x="552" y="0"/>
                    </a:lnTo>
                    <a:lnTo>
                      <a:pt x="576" y="0"/>
                    </a:lnTo>
                    <a:lnTo>
                      <a:pt x="622" y="0"/>
                    </a:lnTo>
                    <a:lnTo>
                      <a:pt x="666" y="2"/>
                    </a:lnTo>
                    <a:lnTo>
                      <a:pt x="709" y="5"/>
                    </a:lnTo>
                    <a:lnTo>
                      <a:pt x="751" y="8"/>
                    </a:lnTo>
                    <a:lnTo>
                      <a:pt x="790" y="13"/>
                    </a:lnTo>
                    <a:lnTo>
                      <a:pt x="829" y="19"/>
                    </a:lnTo>
                    <a:lnTo>
                      <a:pt x="867" y="27"/>
                    </a:lnTo>
                    <a:lnTo>
                      <a:pt x="902" y="36"/>
                    </a:lnTo>
                    <a:lnTo>
                      <a:pt x="935" y="46"/>
                    </a:lnTo>
                    <a:lnTo>
                      <a:pt x="967" y="58"/>
                    </a:lnTo>
                    <a:lnTo>
                      <a:pt x="995" y="70"/>
                    </a:lnTo>
                    <a:lnTo>
                      <a:pt x="1023" y="86"/>
                    </a:lnTo>
                    <a:lnTo>
                      <a:pt x="1047" y="102"/>
                    </a:lnTo>
                    <a:lnTo>
                      <a:pt x="1070" y="120"/>
                    </a:lnTo>
                    <a:lnTo>
                      <a:pt x="1090" y="140"/>
                    </a:lnTo>
                    <a:lnTo>
                      <a:pt x="1108" y="161"/>
                    </a:lnTo>
                    <a:lnTo>
                      <a:pt x="829" y="207"/>
                    </a:lnTo>
                    <a:close/>
                  </a:path>
                </a:pathLst>
              </a:custGeom>
              <a:solidFill>
                <a:schemeClr val="tx2"/>
              </a:solidFill>
              <a:ln w="9525">
                <a:noFill/>
                <a:round/>
                <a:headEnd/>
                <a:tailEnd/>
              </a:ln>
            </p:spPr>
            <p:txBody>
              <a:bodyPr wrap="none"/>
              <a:lstStyle/>
              <a:p>
                <a:endParaRPr lang="ru-RU"/>
              </a:p>
            </p:txBody>
          </p:sp>
          <p:sp>
            <p:nvSpPr>
              <p:cNvPr id="12309" name="Freeform 1448"/>
              <p:cNvSpPr>
                <a:spLocks noChangeAspect="1"/>
              </p:cNvSpPr>
              <p:nvPr/>
            </p:nvSpPr>
            <p:spPr bwMode="auto">
              <a:xfrm>
                <a:off x="1166" y="353"/>
                <a:ext cx="446" cy="253"/>
              </a:xfrm>
              <a:custGeom>
                <a:avLst/>
                <a:gdLst>
                  <a:gd name="T0" fmla="*/ 1 w 888"/>
                  <a:gd name="T1" fmla="*/ 0 h 505"/>
                  <a:gd name="T2" fmla="*/ 1 w 888"/>
                  <a:gd name="T3" fmla="*/ 0 h 505"/>
                  <a:gd name="T4" fmla="*/ 1 w 888"/>
                  <a:gd name="T5" fmla="*/ 0 h 505"/>
                  <a:gd name="T6" fmla="*/ 1 w 888"/>
                  <a:gd name="T7" fmla="*/ 0 h 505"/>
                  <a:gd name="T8" fmla="*/ 0 w 888"/>
                  <a:gd name="T9" fmla="*/ 0 h 505"/>
                  <a:gd name="T10" fmla="*/ 1 w 888"/>
                  <a:gd name="T11" fmla="*/ 0 h 505"/>
                  <a:gd name="T12" fmla="*/ 1 w 888"/>
                  <a:gd name="T13" fmla="*/ 0 h 505"/>
                  <a:gd name="T14" fmla="*/ 1 w 888"/>
                  <a:gd name="T15" fmla="*/ 0 h 505"/>
                  <a:gd name="T16" fmla="*/ 1 w 888"/>
                  <a:gd name="T17" fmla="*/ 0 h 505"/>
                  <a:gd name="T18" fmla="*/ 1 w 888"/>
                  <a:gd name="T19" fmla="*/ 0 h 50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8"/>
                  <a:gd name="T31" fmla="*/ 0 h 505"/>
                  <a:gd name="T32" fmla="*/ 888 w 888"/>
                  <a:gd name="T33" fmla="*/ 505 h 50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8" h="505">
                    <a:moveTo>
                      <a:pt x="565" y="292"/>
                    </a:moveTo>
                    <a:lnTo>
                      <a:pt x="565" y="505"/>
                    </a:lnTo>
                    <a:lnTo>
                      <a:pt x="325" y="505"/>
                    </a:lnTo>
                    <a:lnTo>
                      <a:pt x="325" y="292"/>
                    </a:lnTo>
                    <a:lnTo>
                      <a:pt x="0" y="0"/>
                    </a:lnTo>
                    <a:lnTo>
                      <a:pt x="278" y="0"/>
                    </a:lnTo>
                    <a:lnTo>
                      <a:pt x="477" y="191"/>
                    </a:lnTo>
                    <a:lnTo>
                      <a:pt x="671" y="0"/>
                    </a:lnTo>
                    <a:lnTo>
                      <a:pt x="888" y="0"/>
                    </a:lnTo>
                    <a:lnTo>
                      <a:pt x="565" y="292"/>
                    </a:lnTo>
                    <a:close/>
                  </a:path>
                </a:pathLst>
              </a:custGeom>
              <a:solidFill>
                <a:schemeClr val="tx2"/>
              </a:solidFill>
              <a:ln w="9525">
                <a:noFill/>
                <a:round/>
                <a:headEnd/>
                <a:tailEnd/>
              </a:ln>
            </p:spPr>
            <p:txBody>
              <a:bodyPr wrap="none"/>
              <a:lstStyle/>
              <a:p>
                <a:endParaRPr lang="ru-RU"/>
              </a:p>
            </p:txBody>
          </p:sp>
          <p:sp>
            <p:nvSpPr>
              <p:cNvPr id="12310" name="Freeform 1449"/>
              <p:cNvSpPr>
                <a:spLocks noChangeAspect="1"/>
              </p:cNvSpPr>
              <p:nvPr/>
            </p:nvSpPr>
            <p:spPr bwMode="auto">
              <a:xfrm>
                <a:off x="1600" y="353"/>
                <a:ext cx="396" cy="253"/>
              </a:xfrm>
              <a:custGeom>
                <a:avLst/>
                <a:gdLst>
                  <a:gd name="T0" fmla="*/ 1 w 792"/>
                  <a:gd name="T1" fmla="*/ 0 h 505"/>
                  <a:gd name="T2" fmla="*/ 1 w 792"/>
                  <a:gd name="T3" fmla="*/ 0 h 505"/>
                  <a:gd name="T4" fmla="*/ 1 w 792"/>
                  <a:gd name="T5" fmla="*/ 0 h 505"/>
                  <a:gd name="T6" fmla="*/ 1 w 792"/>
                  <a:gd name="T7" fmla="*/ 0 h 505"/>
                  <a:gd name="T8" fmla="*/ 1 w 792"/>
                  <a:gd name="T9" fmla="*/ 0 h 505"/>
                  <a:gd name="T10" fmla="*/ 0 w 792"/>
                  <a:gd name="T11" fmla="*/ 0 h 505"/>
                  <a:gd name="T12" fmla="*/ 0 w 792"/>
                  <a:gd name="T13" fmla="*/ 0 h 505"/>
                  <a:gd name="T14" fmla="*/ 1 w 792"/>
                  <a:gd name="T15" fmla="*/ 0 h 505"/>
                  <a:gd name="T16" fmla="*/ 1 w 792"/>
                  <a:gd name="T17" fmla="*/ 0 h 505"/>
                  <a:gd name="T18" fmla="*/ 1 w 792"/>
                  <a:gd name="T19" fmla="*/ 0 h 505"/>
                  <a:gd name="T20" fmla="*/ 1 w 792"/>
                  <a:gd name="T21" fmla="*/ 0 h 505"/>
                  <a:gd name="T22" fmla="*/ 1 w 792"/>
                  <a:gd name="T23" fmla="*/ 0 h 505"/>
                  <a:gd name="T24" fmla="*/ 1 w 792"/>
                  <a:gd name="T25" fmla="*/ 0 h 5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92"/>
                  <a:gd name="T40" fmla="*/ 0 h 505"/>
                  <a:gd name="T41" fmla="*/ 792 w 792"/>
                  <a:gd name="T42" fmla="*/ 505 h 5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92" h="505">
                    <a:moveTo>
                      <a:pt x="792" y="505"/>
                    </a:moveTo>
                    <a:lnTo>
                      <a:pt x="586" y="505"/>
                    </a:lnTo>
                    <a:lnTo>
                      <a:pt x="192" y="165"/>
                    </a:lnTo>
                    <a:lnTo>
                      <a:pt x="186" y="165"/>
                    </a:lnTo>
                    <a:lnTo>
                      <a:pt x="186" y="505"/>
                    </a:lnTo>
                    <a:lnTo>
                      <a:pt x="0" y="505"/>
                    </a:lnTo>
                    <a:lnTo>
                      <a:pt x="0" y="0"/>
                    </a:lnTo>
                    <a:lnTo>
                      <a:pt x="260" y="0"/>
                    </a:lnTo>
                    <a:lnTo>
                      <a:pt x="602" y="296"/>
                    </a:lnTo>
                    <a:lnTo>
                      <a:pt x="605" y="296"/>
                    </a:lnTo>
                    <a:lnTo>
                      <a:pt x="605" y="0"/>
                    </a:lnTo>
                    <a:lnTo>
                      <a:pt x="792" y="0"/>
                    </a:lnTo>
                    <a:lnTo>
                      <a:pt x="792" y="505"/>
                    </a:lnTo>
                    <a:close/>
                  </a:path>
                </a:pathLst>
              </a:custGeom>
              <a:solidFill>
                <a:schemeClr val="tx2"/>
              </a:solidFill>
              <a:ln w="9525">
                <a:noFill/>
                <a:round/>
                <a:headEnd/>
                <a:tailEnd/>
              </a:ln>
            </p:spPr>
            <p:txBody>
              <a:bodyPr wrap="none"/>
              <a:lstStyle/>
              <a:p>
                <a:endParaRPr lang="ru-RU"/>
              </a:p>
            </p:txBody>
          </p:sp>
          <p:sp>
            <p:nvSpPr>
              <p:cNvPr id="12311" name="Freeform 1450"/>
              <p:cNvSpPr>
                <a:spLocks noChangeAspect="1"/>
              </p:cNvSpPr>
              <p:nvPr/>
            </p:nvSpPr>
            <p:spPr bwMode="auto">
              <a:xfrm>
                <a:off x="1998" y="353"/>
                <a:ext cx="456" cy="253"/>
              </a:xfrm>
              <a:custGeom>
                <a:avLst/>
                <a:gdLst>
                  <a:gd name="T0" fmla="*/ 0 w 914"/>
                  <a:gd name="T1" fmla="*/ 0 h 505"/>
                  <a:gd name="T2" fmla="*/ 0 w 914"/>
                  <a:gd name="T3" fmla="*/ 0 h 505"/>
                  <a:gd name="T4" fmla="*/ 0 w 914"/>
                  <a:gd name="T5" fmla="*/ 0 h 505"/>
                  <a:gd name="T6" fmla="*/ 0 w 914"/>
                  <a:gd name="T7" fmla="*/ 0 h 505"/>
                  <a:gd name="T8" fmla="*/ 0 w 914"/>
                  <a:gd name="T9" fmla="*/ 0 h 505"/>
                  <a:gd name="T10" fmla="*/ 0 w 914"/>
                  <a:gd name="T11" fmla="*/ 0 h 505"/>
                  <a:gd name="T12" fmla="*/ 0 w 914"/>
                  <a:gd name="T13" fmla="*/ 0 h 505"/>
                  <a:gd name="T14" fmla="*/ 0 w 914"/>
                  <a:gd name="T15" fmla="*/ 0 h 505"/>
                  <a:gd name="T16" fmla="*/ 0 60000 65536"/>
                  <a:gd name="T17" fmla="*/ 0 60000 65536"/>
                  <a:gd name="T18" fmla="*/ 0 60000 65536"/>
                  <a:gd name="T19" fmla="*/ 0 60000 65536"/>
                  <a:gd name="T20" fmla="*/ 0 60000 65536"/>
                  <a:gd name="T21" fmla="*/ 0 60000 65536"/>
                  <a:gd name="T22" fmla="*/ 0 60000 65536"/>
                  <a:gd name="T23" fmla="*/ 0 60000 65536"/>
                  <a:gd name="T24" fmla="*/ 0 w 914"/>
                  <a:gd name="T25" fmla="*/ 0 h 505"/>
                  <a:gd name="T26" fmla="*/ 914 w 914"/>
                  <a:gd name="T27" fmla="*/ 505 h 5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14" h="505">
                    <a:moveTo>
                      <a:pt x="597" y="0"/>
                    </a:moveTo>
                    <a:lnTo>
                      <a:pt x="324" y="0"/>
                    </a:lnTo>
                    <a:lnTo>
                      <a:pt x="0" y="505"/>
                    </a:lnTo>
                    <a:lnTo>
                      <a:pt x="207" y="505"/>
                    </a:lnTo>
                    <a:lnTo>
                      <a:pt x="435" y="130"/>
                    </a:lnTo>
                    <a:lnTo>
                      <a:pt x="659" y="505"/>
                    </a:lnTo>
                    <a:lnTo>
                      <a:pt x="914" y="505"/>
                    </a:lnTo>
                    <a:lnTo>
                      <a:pt x="597" y="0"/>
                    </a:lnTo>
                    <a:close/>
                  </a:path>
                </a:pathLst>
              </a:custGeom>
              <a:solidFill>
                <a:schemeClr val="tx2"/>
              </a:solidFill>
              <a:ln w="9525">
                <a:noFill/>
                <a:round/>
                <a:headEnd/>
                <a:tailEnd/>
              </a:ln>
            </p:spPr>
            <p:txBody>
              <a:bodyPr wrap="none"/>
              <a:lstStyle/>
              <a:p>
                <a:endParaRPr lang="ru-RU"/>
              </a:p>
            </p:txBody>
          </p:sp>
          <p:sp>
            <p:nvSpPr>
              <p:cNvPr id="12312" name="Freeform 1451"/>
              <p:cNvSpPr>
                <a:spLocks noChangeAspect="1"/>
              </p:cNvSpPr>
              <p:nvPr/>
            </p:nvSpPr>
            <p:spPr bwMode="auto">
              <a:xfrm>
                <a:off x="3226" y="353"/>
                <a:ext cx="367" cy="253"/>
              </a:xfrm>
              <a:custGeom>
                <a:avLst/>
                <a:gdLst>
                  <a:gd name="T0" fmla="*/ 0 w 736"/>
                  <a:gd name="T1" fmla="*/ 0 h 505"/>
                  <a:gd name="T2" fmla="*/ 0 w 736"/>
                  <a:gd name="T3" fmla="*/ 0 h 505"/>
                  <a:gd name="T4" fmla="*/ 0 w 736"/>
                  <a:gd name="T5" fmla="*/ 0 h 505"/>
                  <a:gd name="T6" fmla="*/ 0 w 736"/>
                  <a:gd name="T7" fmla="*/ 0 h 505"/>
                  <a:gd name="T8" fmla="*/ 0 w 736"/>
                  <a:gd name="T9" fmla="*/ 0 h 505"/>
                  <a:gd name="T10" fmla="*/ 0 w 736"/>
                  <a:gd name="T11" fmla="*/ 0 h 505"/>
                  <a:gd name="T12" fmla="*/ 0 w 736"/>
                  <a:gd name="T13" fmla="*/ 0 h 505"/>
                  <a:gd name="T14" fmla="*/ 0 w 736"/>
                  <a:gd name="T15" fmla="*/ 0 h 505"/>
                  <a:gd name="T16" fmla="*/ 0 w 736"/>
                  <a:gd name="T17" fmla="*/ 0 h 505"/>
                  <a:gd name="T18" fmla="*/ 0 w 736"/>
                  <a:gd name="T19" fmla="*/ 0 h 505"/>
                  <a:gd name="T20" fmla="*/ 0 w 736"/>
                  <a:gd name="T21" fmla="*/ 0 h 505"/>
                  <a:gd name="T22" fmla="*/ 0 w 736"/>
                  <a:gd name="T23" fmla="*/ 0 h 505"/>
                  <a:gd name="T24" fmla="*/ 0 w 736"/>
                  <a:gd name="T25" fmla="*/ 0 h 5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6"/>
                  <a:gd name="T40" fmla="*/ 0 h 505"/>
                  <a:gd name="T41" fmla="*/ 736 w 736"/>
                  <a:gd name="T42" fmla="*/ 505 h 5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6" h="505">
                    <a:moveTo>
                      <a:pt x="241" y="97"/>
                    </a:moveTo>
                    <a:lnTo>
                      <a:pt x="241" y="200"/>
                    </a:lnTo>
                    <a:lnTo>
                      <a:pt x="631" y="200"/>
                    </a:lnTo>
                    <a:lnTo>
                      <a:pt x="631" y="295"/>
                    </a:lnTo>
                    <a:lnTo>
                      <a:pt x="241" y="295"/>
                    </a:lnTo>
                    <a:lnTo>
                      <a:pt x="241" y="407"/>
                    </a:lnTo>
                    <a:lnTo>
                      <a:pt x="736" y="407"/>
                    </a:lnTo>
                    <a:lnTo>
                      <a:pt x="736" y="505"/>
                    </a:lnTo>
                    <a:lnTo>
                      <a:pt x="0" y="505"/>
                    </a:lnTo>
                    <a:lnTo>
                      <a:pt x="0" y="0"/>
                    </a:lnTo>
                    <a:lnTo>
                      <a:pt x="736" y="0"/>
                    </a:lnTo>
                    <a:lnTo>
                      <a:pt x="736" y="97"/>
                    </a:lnTo>
                    <a:lnTo>
                      <a:pt x="241" y="97"/>
                    </a:lnTo>
                    <a:close/>
                  </a:path>
                </a:pathLst>
              </a:custGeom>
              <a:solidFill>
                <a:schemeClr val="tx2"/>
              </a:solidFill>
              <a:ln w="9525">
                <a:noFill/>
                <a:round/>
                <a:headEnd/>
                <a:tailEnd/>
              </a:ln>
            </p:spPr>
            <p:txBody>
              <a:bodyPr wrap="none"/>
              <a:lstStyle/>
              <a:p>
                <a:endParaRPr lang="ru-RU"/>
              </a:p>
            </p:txBody>
          </p:sp>
          <p:sp>
            <p:nvSpPr>
              <p:cNvPr id="12313" name="Freeform 1452"/>
              <p:cNvSpPr>
                <a:spLocks noChangeAspect="1" noEditPoints="1"/>
              </p:cNvSpPr>
              <p:nvPr/>
            </p:nvSpPr>
            <p:spPr bwMode="auto">
              <a:xfrm>
                <a:off x="2456" y="353"/>
                <a:ext cx="398" cy="253"/>
              </a:xfrm>
              <a:custGeom>
                <a:avLst/>
                <a:gdLst>
                  <a:gd name="T0" fmla="*/ 0 w 797"/>
                  <a:gd name="T1" fmla="*/ 0 h 505"/>
                  <a:gd name="T2" fmla="*/ 0 w 797"/>
                  <a:gd name="T3" fmla="*/ 0 h 505"/>
                  <a:gd name="T4" fmla="*/ 0 w 797"/>
                  <a:gd name="T5" fmla="*/ 0 h 505"/>
                  <a:gd name="T6" fmla="*/ 0 w 797"/>
                  <a:gd name="T7" fmla="*/ 0 h 505"/>
                  <a:gd name="T8" fmla="*/ 0 w 797"/>
                  <a:gd name="T9" fmla="*/ 0 h 505"/>
                  <a:gd name="T10" fmla="*/ 0 w 797"/>
                  <a:gd name="T11" fmla="*/ 0 h 505"/>
                  <a:gd name="T12" fmla="*/ 0 w 797"/>
                  <a:gd name="T13" fmla="*/ 0 h 505"/>
                  <a:gd name="T14" fmla="*/ 0 w 797"/>
                  <a:gd name="T15" fmla="*/ 0 h 505"/>
                  <a:gd name="T16" fmla="*/ 0 w 797"/>
                  <a:gd name="T17" fmla="*/ 0 h 505"/>
                  <a:gd name="T18" fmla="*/ 0 w 797"/>
                  <a:gd name="T19" fmla="*/ 0 h 505"/>
                  <a:gd name="T20" fmla="*/ 0 w 797"/>
                  <a:gd name="T21" fmla="*/ 0 h 505"/>
                  <a:gd name="T22" fmla="*/ 0 w 797"/>
                  <a:gd name="T23" fmla="*/ 0 h 505"/>
                  <a:gd name="T24" fmla="*/ 0 w 797"/>
                  <a:gd name="T25" fmla="*/ 0 h 505"/>
                  <a:gd name="T26" fmla="*/ 0 w 797"/>
                  <a:gd name="T27" fmla="*/ 0 h 505"/>
                  <a:gd name="T28" fmla="*/ 0 w 797"/>
                  <a:gd name="T29" fmla="*/ 0 h 505"/>
                  <a:gd name="T30" fmla="*/ 0 w 797"/>
                  <a:gd name="T31" fmla="*/ 0 h 505"/>
                  <a:gd name="T32" fmla="*/ 0 w 797"/>
                  <a:gd name="T33" fmla="*/ 0 h 505"/>
                  <a:gd name="T34" fmla="*/ 0 w 797"/>
                  <a:gd name="T35" fmla="*/ 0 h 505"/>
                  <a:gd name="T36" fmla="*/ 0 w 797"/>
                  <a:gd name="T37" fmla="*/ 0 h 505"/>
                  <a:gd name="T38" fmla="*/ 0 w 797"/>
                  <a:gd name="T39" fmla="*/ 0 h 505"/>
                  <a:gd name="T40" fmla="*/ 0 w 797"/>
                  <a:gd name="T41" fmla="*/ 0 h 505"/>
                  <a:gd name="T42" fmla="*/ 0 w 797"/>
                  <a:gd name="T43" fmla="*/ 0 h 505"/>
                  <a:gd name="T44" fmla="*/ 0 w 797"/>
                  <a:gd name="T45" fmla="*/ 0 h 505"/>
                  <a:gd name="T46" fmla="*/ 0 w 797"/>
                  <a:gd name="T47" fmla="*/ 0 h 505"/>
                  <a:gd name="T48" fmla="*/ 0 w 797"/>
                  <a:gd name="T49" fmla="*/ 0 h 505"/>
                  <a:gd name="T50" fmla="*/ 0 w 797"/>
                  <a:gd name="T51" fmla="*/ 0 h 505"/>
                  <a:gd name="T52" fmla="*/ 0 w 797"/>
                  <a:gd name="T53" fmla="*/ 0 h 505"/>
                  <a:gd name="T54" fmla="*/ 0 w 797"/>
                  <a:gd name="T55" fmla="*/ 0 h 505"/>
                  <a:gd name="T56" fmla="*/ 0 w 797"/>
                  <a:gd name="T57" fmla="*/ 0 h 505"/>
                  <a:gd name="T58" fmla="*/ 0 w 797"/>
                  <a:gd name="T59" fmla="*/ 0 h 505"/>
                  <a:gd name="T60" fmla="*/ 0 w 797"/>
                  <a:gd name="T61" fmla="*/ 0 h 505"/>
                  <a:gd name="T62" fmla="*/ 0 w 797"/>
                  <a:gd name="T63" fmla="*/ 0 h 505"/>
                  <a:gd name="T64" fmla="*/ 0 w 797"/>
                  <a:gd name="T65" fmla="*/ 0 h 505"/>
                  <a:gd name="T66" fmla="*/ 0 w 797"/>
                  <a:gd name="T67" fmla="*/ 0 h 505"/>
                  <a:gd name="T68" fmla="*/ 0 w 797"/>
                  <a:gd name="T69" fmla="*/ 0 h 505"/>
                  <a:gd name="T70" fmla="*/ 0 w 797"/>
                  <a:gd name="T71" fmla="*/ 0 h 505"/>
                  <a:gd name="T72" fmla="*/ 0 w 797"/>
                  <a:gd name="T73" fmla="*/ 0 h 505"/>
                  <a:gd name="T74" fmla="*/ 0 w 797"/>
                  <a:gd name="T75" fmla="*/ 0 h 505"/>
                  <a:gd name="T76" fmla="*/ 0 w 797"/>
                  <a:gd name="T77" fmla="*/ 0 h 505"/>
                  <a:gd name="T78" fmla="*/ 0 w 797"/>
                  <a:gd name="T79" fmla="*/ 0 h 505"/>
                  <a:gd name="T80" fmla="*/ 0 w 797"/>
                  <a:gd name="T81" fmla="*/ 0 h 505"/>
                  <a:gd name="T82" fmla="*/ 0 w 797"/>
                  <a:gd name="T83" fmla="*/ 0 h 505"/>
                  <a:gd name="T84" fmla="*/ 0 w 797"/>
                  <a:gd name="T85" fmla="*/ 0 h 505"/>
                  <a:gd name="T86" fmla="*/ 0 w 797"/>
                  <a:gd name="T87" fmla="*/ 0 h 505"/>
                  <a:gd name="T88" fmla="*/ 0 w 797"/>
                  <a:gd name="T89" fmla="*/ 0 h 505"/>
                  <a:gd name="T90" fmla="*/ 0 w 797"/>
                  <a:gd name="T91" fmla="*/ 0 h 5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97"/>
                  <a:gd name="T139" fmla="*/ 0 h 505"/>
                  <a:gd name="T140" fmla="*/ 797 w 797"/>
                  <a:gd name="T141" fmla="*/ 505 h 5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97" h="505">
                    <a:moveTo>
                      <a:pt x="240" y="505"/>
                    </a:moveTo>
                    <a:lnTo>
                      <a:pt x="0" y="505"/>
                    </a:lnTo>
                    <a:lnTo>
                      <a:pt x="0" y="0"/>
                    </a:lnTo>
                    <a:lnTo>
                      <a:pt x="386" y="0"/>
                    </a:lnTo>
                    <a:lnTo>
                      <a:pt x="405" y="0"/>
                    </a:lnTo>
                    <a:lnTo>
                      <a:pt x="424" y="0"/>
                    </a:lnTo>
                    <a:lnTo>
                      <a:pt x="441" y="0"/>
                    </a:lnTo>
                    <a:lnTo>
                      <a:pt x="460" y="1"/>
                    </a:lnTo>
                    <a:lnTo>
                      <a:pt x="478" y="1"/>
                    </a:lnTo>
                    <a:lnTo>
                      <a:pt x="495" y="2"/>
                    </a:lnTo>
                    <a:lnTo>
                      <a:pt x="513" y="2"/>
                    </a:lnTo>
                    <a:lnTo>
                      <a:pt x="531" y="3"/>
                    </a:lnTo>
                    <a:lnTo>
                      <a:pt x="548" y="5"/>
                    </a:lnTo>
                    <a:lnTo>
                      <a:pt x="565" y="7"/>
                    </a:lnTo>
                    <a:lnTo>
                      <a:pt x="582" y="9"/>
                    </a:lnTo>
                    <a:lnTo>
                      <a:pt x="598" y="12"/>
                    </a:lnTo>
                    <a:lnTo>
                      <a:pt x="615" y="15"/>
                    </a:lnTo>
                    <a:lnTo>
                      <a:pt x="632" y="19"/>
                    </a:lnTo>
                    <a:lnTo>
                      <a:pt x="647" y="23"/>
                    </a:lnTo>
                    <a:lnTo>
                      <a:pt x="665" y="28"/>
                    </a:lnTo>
                    <a:lnTo>
                      <a:pt x="680" y="34"/>
                    </a:lnTo>
                    <a:lnTo>
                      <a:pt x="694" y="40"/>
                    </a:lnTo>
                    <a:lnTo>
                      <a:pt x="708" y="46"/>
                    </a:lnTo>
                    <a:lnTo>
                      <a:pt x="722" y="54"/>
                    </a:lnTo>
                    <a:lnTo>
                      <a:pt x="733" y="61"/>
                    </a:lnTo>
                    <a:lnTo>
                      <a:pt x="744" y="67"/>
                    </a:lnTo>
                    <a:lnTo>
                      <a:pt x="754" y="75"/>
                    </a:lnTo>
                    <a:lnTo>
                      <a:pt x="762" y="83"/>
                    </a:lnTo>
                    <a:lnTo>
                      <a:pt x="771" y="91"/>
                    </a:lnTo>
                    <a:lnTo>
                      <a:pt x="778" y="99"/>
                    </a:lnTo>
                    <a:lnTo>
                      <a:pt x="784" y="108"/>
                    </a:lnTo>
                    <a:lnTo>
                      <a:pt x="789" y="117"/>
                    </a:lnTo>
                    <a:lnTo>
                      <a:pt x="792" y="126"/>
                    </a:lnTo>
                    <a:lnTo>
                      <a:pt x="795" y="135"/>
                    </a:lnTo>
                    <a:lnTo>
                      <a:pt x="797" y="144"/>
                    </a:lnTo>
                    <a:lnTo>
                      <a:pt x="797" y="154"/>
                    </a:lnTo>
                    <a:lnTo>
                      <a:pt x="797" y="163"/>
                    </a:lnTo>
                    <a:lnTo>
                      <a:pt x="795" y="172"/>
                    </a:lnTo>
                    <a:lnTo>
                      <a:pt x="794" y="181"/>
                    </a:lnTo>
                    <a:lnTo>
                      <a:pt x="791" y="190"/>
                    </a:lnTo>
                    <a:lnTo>
                      <a:pt x="787" y="198"/>
                    </a:lnTo>
                    <a:lnTo>
                      <a:pt x="782" y="207"/>
                    </a:lnTo>
                    <a:lnTo>
                      <a:pt x="777" y="216"/>
                    </a:lnTo>
                    <a:lnTo>
                      <a:pt x="771" y="224"/>
                    </a:lnTo>
                    <a:lnTo>
                      <a:pt x="762" y="232"/>
                    </a:lnTo>
                    <a:lnTo>
                      <a:pt x="754" y="240"/>
                    </a:lnTo>
                    <a:lnTo>
                      <a:pt x="746" y="248"/>
                    </a:lnTo>
                    <a:lnTo>
                      <a:pt x="736" y="255"/>
                    </a:lnTo>
                    <a:lnTo>
                      <a:pt x="725" y="262"/>
                    </a:lnTo>
                    <a:lnTo>
                      <a:pt x="714" y="270"/>
                    </a:lnTo>
                    <a:lnTo>
                      <a:pt x="700" y="276"/>
                    </a:lnTo>
                    <a:lnTo>
                      <a:pt x="687" y="282"/>
                    </a:lnTo>
                    <a:lnTo>
                      <a:pt x="670" y="289"/>
                    </a:lnTo>
                    <a:lnTo>
                      <a:pt x="652" y="294"/>
                    </a:lnTo>
                    <a:lnTo>
                      <a:pt x="636" y="299"/>
                    </a:lnTo>
                    <a:lnTo>
                      <a:pt x="619" y="303"/>
                    </a:lnTo>
                    <a:lnTo>
                      <a:pt x="601" y="306"/>
                    </a:lnTo>
                    <a:lnTo>
                      <a:pt x="584" y="309"/>
                    </a:lnTo>
                    <a:lnTo>
                      <a:pt x="566" y="311"/>
                    </a:lnTo>
                    <a:lnTo>
                      <a:pt x="548" y="313"/>
                    </a:lnTo>
                    <a:lnTo>
                      <a:pt x="530" y="314"/>
                    </a:lnTo>
                    <a:lnTo>
                      <a:pt x="511" y="315"/>
                    </a:lnTo>
                    <a:lnTo>
                      <a:pt x="492" y="316"/>
                    </a:lnTo>
                    <a:lnTo>
                      <a:pt x="473" y="316"/>
                    </a:lnTo>
                    <a:lnTo>
                      <a:pt x="454" y="317"/>
                    </a:lnTo>
                    <a:lnTo>
                      <a:pt x="434" y="317"/>
                    </a:lnTo>
                    <a:lnTo>
                      <a:pt x="415" y="317"/>
                    </a:lnTo>
                    <a:lnTo>
                      <a:pt x="395" y="317"/>
                    </a:lnTo>
                    <a:lnTo>
                      <a:pt x="240" y="317"/>
                    </a:lnTo>
                    <a:lnTo>
                      <a:pt x="240" y="505"/>
                    </a:lnTo>
                    <a:close/>
                    <a:moveTo>
                      <a:pt x="374" y="226"/>
                    </a:moveTo>
                    <a:lnTo>
                      <a:pt x="384" y="226"/>
                    </a:lnTo>
                    <a:lnTo>
                      <a:pt x="396" y="226"/>
                    </a:lnTo>
                    <a:lnTo>
                      <a:pt x="406" y="226"/>
                    </a:lnTo>
                    <a:lnTo>
                      <a:pt x="416" y="226"/>
                    </a:lnTo>
                    <a:lnTo>
                      <a:pt x="425" y="225"/>
                    </a:lnTo>
                    <a:lnTo>
                      <a:pt x="435" y="224"/>
                    </a:lnTo>
                    <a:lnTo>
                      <a:pt x="444" y="224"/>
                    </a:lnTo>
                    <a:lnTo>
                      <a:pt x="454" y="223"/>
                    </a:lnTo>
                    <a:lnTo>
                      <a:pt x="462" y="222"/>
                    </a:lnTo>
                    <a:lnTo>
                      <a:pt x="471" y="221"/>
                    </a:lnTo>
                    <a:lnTo>
                      <a:pt x="480" y="219"/>
                    </a:lnTo>
                    <a:lnTo>
                      <a:pt x="488" y="216"/>
                    </a:lnTo>
                    <a:lnTo>
                      <a:pt x="496" y="213"/>
                    </a:lnTo>
                    <a:lnTo>
                      <a:pt x="506" y="210"/>
                    </a:lnTo>
                    <a:lnTo>
                      <a:pt x="513" y="207"/>
                    </a:lnTo>
                    <a:lnTo>
                      <a:pt x="521" y="203"/>
                    </a:lnTo>
                    <a:lnTo>
                      <a:pt x="525" y="201"/>
                    </a:lnTo>
                    <a:lnTo>
                      <a:pt x="529" y="198"/>
                    </a:lnTo>
                    <a:lnTo>
                      <a:pt x="532" y="196"/>
                    </a:lnTo>
                    <a:lnTo>
                      <a:pt x="536" y="193"/>
                    </a:lnTo>
                    <a:lnTo>
                      <a:pt x="538" y="191"/>
                    </a:lnTo>
                    <a:lnTo>
                      <a:pt x="541" y="188"/>
                    </a:lnTo>
                    <a:lnTo>
                      <a:pt x="544" y="185"/>
                    </a:lnTo>
                    <a:lnTo>
                      <a:pt x="546" y="182"/>
                    </a:lnTo>
                    <a:lnTo>
                      <a:pt x="548" y="179"/>
                    </a:lnTo>
                    <a:lnTo>
                      <a:pt x="549" y="176"/>
                    </a:lnTo>
                    <a:lnTo>
                      <a:pt x="550" y="174"/>
                    </a:lnTo>
                    <a:lnTo>
                      <a:pt x="553" y="171"/>
                    </a:lnTo>
                    <a:lnTo>
                      <a:pt x="554" y="168"/>
                    </a:lnTo>
                    <a:lnTo>
                      <a:pt x="554" y="165"/>
                    </a:lnTo>
                    <a:lnTo>
                      <a:pt x="555" y="162"/>
                    </a:lnTo>
                    <a:lnTo>
                      <a:pt x="555" y="158"/>
                    </a:lnTo>
                    <a:lnTo>
                      <a:pt x="555" y="154"/>
                    </a:lnTo>
                    <a:lnTo>
                      <a:pt x="554" y="150"/>
                    </a:lnTo>
                    <a:lnTo>
                      <a:pt x="553" y="147"/>
                    </a:lnTo>
                    <a:lnTo>
                      <a:pt x="550" y="143"/>
                    </a:lnTo>
                    <a:lnTo>
                      <a:pt x="549" y="140"/>
                    </a:lnTo>
                    <a:lnTo>
                      <a:pt x="547" y="136"/>
                    </a:lnTo>
                    <a:lnTo>
                      <a:pt x="544" y="132"/>
                    </a:lnTo>
                    <a:lnTo>
                      <a:pt x="542" y="129"/>
                    </a:lnTo>
                    <a:lnTo>
                      <a:pt x="538" y="126"/>
                    </a:lnTo>
                    <a:lnTo>
                      <a:pt x="535" y="123"/>
                    </a:lnTo>
                    <a:lnTo>
                      <a:pt x="531" y="119"/>
                    </a:lnTo>
                    <a:lnTo>
                      <a:pt x="526" y="117"/>
                    </a:lnTo>
                    <a:lnTo>
                      <a:pt x="521" y="114"/>
                    </a:lnTo>
                    <a:lnTo>
                      <a:pt x="516" y="111"/>
                    </a:lnTo>
                    <a:lnTo>
                      <a:pt x="511" y="108"/>
                    </a:lnTo>
                    <a:lnTo>
                      <a:pt x="505" y="105"/>
                    </a:lnTo>
                    <a:lnTo>
                      <a:pt x="497" y="103"/>
                    </a:lnTo>
                    <a:lnTo>
                      <a:pt x="490" y="100"/>
                    </a:lnTo>
                    <a:lnTo>
                      <a:pt x="482" y="99"/>
                    </a:lnTo>
                    <a:lnTo>
                      <a:pt x="475" y="97"/>
                    </a:lnTo>
                    <a:lnTo>
                      <a:pt x="467" y="96"/>
                    </a:lnTo>
                    <a:lnTo>
                      <a:pt x="459" y="95"/>
                    </a:lnTo>
                    <a:lnTo>
                      <a:pt x="450" y="94"/>
                    </a:lnTo>
                    <a:lnTo>
                      <a:pt x="441" y="93"/>
                    </a:lnTo>
                    <a:lnTo>
                      <a:pt x="433" y="92"/>
                    </a:lnTo>
                    <a:lnTo>
                      <a:pt x="425" y="92"/>
                    </a:lnTo>
                    <a:lnTo>
                      <a:pt x="416" y="92"/>
                    </a:lnTo>
                    <a:lnTo>
                      <a:pt x="407" y="91"/>
                    </a:lnTo>
                    <a:lnTo>
                      <a:pt x="399" y="91"/>
                    </a:lnTo>
                    <a:lnTo>
                      <a:pt x="389" y="91"/>
                    </a:lnTo>
                    <a:lnTo>
                      <a:pt x="381" y="91"/>
                    </a:lnTo>
                    <a:lnTo>
                      <a:pt x="373" y="91"/>
                    </a:lnTo>
                    <a:lnTo>
                      <a:pt x="240" y="91"/>
                    </a:lnTo>
                    <a:lnTo>
                      <a:pt x="240" y="226"/>
                    </a:lnTo>
                    <a:lnTo>
                      <a:pt x="374" y="226"/>
                    </a:lnTo>
                    <a:close/>
                  </a:path>
                </a:pathLst>
              </a:custGeom>
              <a:solidFill>
                <a:schemeClr val="tx2"/>
              </a:solidFill>
              <a:ln w="9525">
                <a:noFill/>
                <a:round/>
                <a:headEnd/>
                <a:tailEnd/>
              </a:ln>
            </p:spPr>
            <p:txBody>
              <a:bodyPr wrap="none"/>
              <a:lstStyle/>
              <a:p>
                <a:endParaRPr lang="ru-RU"/>
              </a:p>
            </p:txBody>
          </p:sp>
          <p:sp>
            <p:nvSpPr>
              <p:cNvPr id="12314" name="Freeform 1453"/>
              <p:cNvSpPr>
                <a:spLocks noChangeAspect="1"/>
              </p:cNvSpPr>
              <p:nvPr/>
            </p:nvSpPr>
            <p:spPr bwMode="auto">
              <a:xfrm>
                <a:off x="2816" y="348"/>
                <a:ext cx="420" cy="261"/>
              </a:xfrm>
              <a:custGeom>
                <a:avLst/>
                <a:gdLst>
                  <a:gd name="T0" fmla="*/ 1 w 840"/>
                  <a:gd name="T1" fmla="*/ 1 h 520"/>
                  <a:gd name="T2" fmla="*/ 1 w 840"/>
                  <a:gd name="T3" fmla="*/ 1 h 520"/>
                  <a:gd name="T4" fmla="*/ 1 w 840"/>
                  <a:gd name="T5" fmla="*/ 1 h 520"/>
                  <a:gd name="T6" fmla="*/ 1 w 840"/>
                  <a:gd name="T7" fmla="*/ 1 h 520"/>
                  <a:gd name="T8" fmla="*/ 1 w 840"/>
                  <a:gd name="T9" fmla="*/ 1 h 520"/>
                  <a:gd name="T10" fmla="*/ 1 w 840"/>
                  <a:gd name="T11" fmla="*/ 1 h 520"/>
                  <a:gd name="T12" fmla="*/ 1 w 840"/>
                  <a:gd name="T13" fmla="*/ 1 h 520"/>
                  <a:gd name="T14" fmla="*/ 1 w 840"/>
                  <a:gd name="T15" fmla="*/ 1 h 520"/>
                  <a:gd name="T16" fmla="*/ 1 w 840"/>
                  <a:gd name="T17" fmla="*/ 1 h 520"/>
                  <a:gd name="T18" fmla="*/ 1 w 840"/>
                  <a:gd name="T19" fmla="*/ 1 h 520"/>
                  <a:gd name="T20" fmla="*/ 1 w 840"/>
                  <a:gd name="T21" fmla="*/ 1 h 520"/>
                  <a:gd name="T22" fmla="*/ 1 w 840"/>
                  <a:gd name="T23" fmla="*/ 1 h 520"/>
                  <a:gd name="T24" fmla="*/ 1 w 840"/>
                  <a:gd name="T25" fmla="*/ 1 h 520"/>
                  <a:gd name="T26" fmla="*/ 1 w 840"/>
                  <a:gd name="T27" fmla="*/ 1 h 520"/>
                  <a:gd name="T28" fmla="*/ 1 w 840"/>
                  <a:gd name="T29" fmla="*/ 1 h 520"/>
                  <a:gd name="T30" fmla="*/ 1 w 840"/>
                  <a:gd name="T31" fmla="*/ 1 h 520"/>
                  <a:gd name="T32" fmla="*/ 1 w 840"/>
                  <a:gd name="T33" fmla="*/ 1 h 520"/>
                  <a:gd name="T34" fmla="*/ 1 w 840"/>
                  <a:gd name="T35" fmla="*/ 1 h 520"/>
                  <a:gd name="T36" fmla="*/ 1 w 840"/>
                  <a:gd name="T37" fmla="*/ 1 h 520"/>
                  <a:gd name="T38" fmla="*/ 1 w 840"/>
                  <a:gd name="T39" fmla="*/ 1 h 520"/>
                  <a:gd name="T40" fmla="*/ 1 w 840"/>
                  <a:gd name="T41" fmla="*/ 1 h 520"/>
                  <a:gd name="T42" fmla="*/ 1 w 840"/>
                  <a:gd name="T43" fmla="*/ 1 h 520"/>
                  <a:gd name="T44" fmla="*/ 1 w 840"/>
                  <a:gd name="T45" fmla="*/ 1 h 520"/>
                  <a:gd name="T46" fmla="*/ 1 w 840"/>
                  <a:gd name="T47" fmla="*/ 1 h 520"/>
                  <a:gd name="T48" fmla="*/ 1 w 840"/>
                  <a:gd name="T49" fmla="*/ 1 h 520"/>
                  <a:gd name="T50" fmla="*/ 1 w 840"/>
                  <a:gd name="T51" fmla="*/ 1 h 520"/>
                  <a:gd name="T52" fmla="*/ 1 w 840"/>
                  <a:gd name="T53" fmla="*/ 1 h 520"/>
                  <a:gd name="T54" fmla="*/ 1 w 840"/>
                  <a:gd name="T55" fmla="*/ 1 h 520"/>
                  <a:gd name="T56" fmla="*/ 1 w 840"/>
                  <a:gd name="T57" fmla="*/ 1 h 520"/>
                  <a:gd name="T58" fmla="*/ 1 w 840"/>
                  <a:gd name="T59" fmla="*/ 1 h 520"/>
                  <a:gd name="T60" fmla="*/ 1 w 840"/>
                  <a:gd name="T61" fmla="*/ 1 h 520"/>
                  <a:gd name="T62" fmla="*/ 1 w 840"/>
                  <a:gd name="T63" fmla="*/ 1 h 520"/>
                  <a:gd name="T64" fmla="*/ 1 w 840"/>
                  <a:gd name="T65" fmla="*/ 1 h 520"/>
                  <a:gd name="T66" fmla="*/ 1 w 840"/>
                  <a:gd name="T67" fmla="*/ 1 h 520"/>
                  <a:gd name="T68" fmla="*/ 1 w 840"/>
                  <a:gd name="T69" fmla="*/ 1 h 520"/>
                  <a:gd name="T70" fmla="*/ 1 w 840"/>
                  <a:gd name="T71" fmla="*/ 1 h 520"/>
                  <a:gd name="T72" fmla="*/ 1 w 840"/>
                  <a:gd name="T73" fmla="*/ 1 h 520"/>
                  <a:gd name="T74" fmla="*/ 1 w 840"/>
                  <a:gd name="T75" fmla="*/ 1 h 520"/>
                  <a:gd name="T76" fmla="*/ 1 w 840"/>
                  <a:gd name="T77" fmla="*/ 1 h 520"/>
                  <a:gd name="T78" fmla="*/ 1 w 840"/>
                  <a:gd name="T79" fmla="*/ 1 h 520"/>
                  <a:gd name="T80" fmla="*/ 1 w 840"/>
                  <a:gd name="T81" fmla="*/ 1 h 520"/>
                  <a:gd name="T82" fmla="*/ 1 w 840"/>
                  <a:gd name="T83" fmla="*/ 1 h 520"/>
                  <a:gd name="T84" fmla="*/ 1 w 840"/>
                  <a:gd name="T85" fmla="*/ 1 h 520"/>
                  <a:gd name="T86" fmla="*/ 1 w 840"/>
                  <a:gd name="T87" fmla="*/ 1 h 520"/>
                  <a:gd name="T88" fmla="*/ 1 w 840"/>
                  <a:gd name="T89" fmla="*/ 1 h 520"/>
                  <a:gd name="T90" fmla="*/ 1 w 840"/>
                  <a:gd name="T91" fmla="*/ 1 h 520"/>
                  <a:gd name="T92" fmla="*/ 1 w 840"/>
                  <a:gd name="T93" fmla="*/ 1 h 520"/>
                  <a:gd name="T94" fmla="*/ 1 w 840"/>
                  <a:gd name="T95" fmla="*/ 1 h 520"/>
                  <a:gd name="T96" fmla="*/ 1 w 840"/>
                  <a:gd name="T97" fmla="*/ 1 h 520"/>
                  <a:gd name="T98" fmla="*/ 1 w 840"/>
                  <a:gd name="T99" fmla="*/ 1 h 520"/>
                  <a:gd name="T100" fmla="*/ 1 w 840"/>
                  <a:gd name="T101" fmla="*/ 1 h 520"/>
                  <a:gd name="T102" fmla="*/ 1 w 840"/>
                  <a:gd name="T103" fmla="*/ 1 h 520"/>
                  <a:gd name="T104" fmla="*/ 1 w 840"/>
                  <a:gd name="T105" fmla="*/ 1 h 520"/>
                  <a:gd name="T106" fmla="*/ 1 w 840"/>
                  <a:gd name="T107" fmla="*/ 1 h 520"/>
                  <a:gd name="T108" fmla="*/ 1 w 840"/>
                  <a:gd name="T109" fmla="*/ 1 h 520"/>
                  <a:gd name="T110" fmla="*/ 1 w 840"/>
                  <a:gd name="T111" fmla="*/ 0 h 520"/>
                  <a:gd name="T112" fmla="*/ 1 w 840"/>
                  <a:gd name="T113" fmla="*/ 1 h 520"/>
                  <a:gd name="T114" fmla="*/ 1 w 840"/>
                  <a:gd name="T115" fmla="*/ 1 h 520"/>
                  <a:gd name="T116" fmla="*/ 1 w 840"/>
                  <a:gd name="T117" fmla="*/ 1 h 520"/>
                  <a:gd name="T118" fmla="*/ 1 w 840"/>
                  <a:gd name="T119" fmla="*/ 1 h 5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40"/>
                  <a:gd name="T181" fmla="*/ 0 h 520"/>
                  <a:gd name="T182" fmla="*/ 840 w 840"/>
                  <a:gd name="T183" fmla="*/ 520 h 52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40" h="520">
                    <a:moveTo>
                      <a:pt x="608" y="151"/>
                    </a:moveTo>
                    <a:lnTo>
                      <a:pt x="602" y="144"/>
                    </a:lnTo>
                    <a:lnTo>
                      <a:pt x="596" y="137"/>
                    </a:lnTo>
                    <a:lnTo>
                      <a:pt x="589" y="130"/>
                    </a:lnTo>
                    <a:lnTo>
                      <a:pt x="581" y="125"/>
                    </a:lnTo>
                    <a:lnTo>
                      <a:pt x="572" y="119"/>
                    </a:lnTo>
                    <a:lnTo>
                      <a:pt x="563" y="113"/>
                    </a:lnTo>
                    <a:lnTo>
                      <a:pt x="553" y="109"/>
                    </a:lnTo>
                    <a:lnTo>
                      <a:pt x="543" y="106"/>
                    </a:lnTo>
                    <a:lnTo>
                      <a:pt x="532" y="102"/>
                    </a:lnTo>
                    <a:lnTo>
                      <a:pt x="519" y="99"/>
                    </a:lnTo>
                    <a:lnTo>
                      <a:pt x="507" y="97"/>
                    </a:lnTo>
                    <a:lnTo>
                      <a:pt x="494" y="95"/>
                    </a:lnTo>
                    <a:lnTo>
                      <a:pt x="479" y="94"/>
                    </a:lnTo>
                    <a:lnTo>
                      <a:pt x="464" y="93"/>
                    </a:lnTo>
                    <a:lnTo>
                      <a:pt x="448" y="92"/>
                    </a:lnTo>
                    <a:lnTo>
                      <a:pt x="432" y="92"/>
                    </a:lnTo>
                    <a:lnTo>
                      <a:pt x="419" y="92"/>
                    </a:lnTo>
                    <a:lnTo>
                      <a:pt x="406" y="92"/>
                    </a:lnTo>
                    <a:lnTo>
                      <a:pt x="394" y="93"/>
                    </a:lnTo>
                    <a:lnTo>
                      <a:pt x="382" y="94"/>
                    </a:lnTo>
                    <a:lnTo>
                      <a:pt x="370" y="95"/>
                    </a:lnTo>
                    <a:lnTo>
                      <a:pt x="358" y="97"/>
                    </a:lnTo>
                    <a:lnTo>
                      <a:pt x="346" y="98"/>
                    </a:lnTo>
                    <a:lnTo>
                      <a:pt x="336" y="101"/>
                    </a:lnTo>
                    <a:lnTo>
                      <a:pt x="326" y="103"/>
                    </a:lnTo>
                    <a:lnTo>
                      <a:pt x="318" y="106"/>
                    </a:lnTo>
                    <a:lnTo>
                      <a:pt x="309" y="110"/>
                    </a:lnTo>
                    <a:lnTo>
                      <a:pt x="302" y="116"/>
                    </a:lnTo>
                    <a:lnTo>
                      <a:pt x="297" y="121"/>
                    </a:lnTo>
                    <a:lnTo>
                      <a:pt x="293" y="126"/>
                    </a:lnTo>
                    <a:lnTo>
                      <a:pt x="290" y="132"/>
                    </a:lnTo>
                    <a:lnTo>
                      <a:pt x="289" y="139"/>
                    </a:lnTo>
                    <a:lnTo>
                      <a:pt x="290" y="145"/>
                    </a:lnTo>
                    <a:lnTo>
                      <a:pt x="293" y="152"/>
                    </a:lnTo>
                    <a:lnTo>
                      <a:pt x="298" y="157"/>
                    </a:lnTo>
                    <a:lnTo>
                      <a:pt x="303" y="161"/>
                    </a:lnTo>
                    <a:lnTo>
                      <a:pt x="312" y="166"/>
                    </a:lnTo>
                    <a:lnTo>
                      <a:pt x="321" y="170"/>
                    </a:lnTo>
                    <a:lnTo>
                      <a:pt x="331" y="174"/>
                    </a:lnTo>
                    <a:lnTo>
                      <a:pt x="341" y="177"/>
                    </a:lnTo>
                    <a:lnTo>
                      <a:pt x="352" y="179"/>
                    </a:lnTo>
                    <a:lnTo>
                      <a:pt x="365" y="182"/>
                    </a:lnTo>
                    <a:lnTo>
                      <a:pt x="377" y="183"/>
                    </a:lnTo>
                    <a:lnTo>
                      <a:pt x="389" y="185"/>
                    </a:lnTo>
                    <a:lnTo>
                      <a:pt x="402" y="186"/>
                    </a:lnTo>
                    <a:lnTo>
                      <a:pt x="414" y="188"/>
                    </a:lnTo>
                    <a:lnTo>
                      <a:pt x="426" y="189"/>
                    </a:lnTo>
                    <a:lnTo>
                      <a:pt x="437" y="190"/>
                    </a:lnTo>
                    <a:lnTo>
                      <a:pt x="453" y="192"/>
                    </a:lnTo>
                    <a:lnTo>
                      <a:pt x="469" y="193"/>
                    </a:lnTo>
                    <a:lnTo>
                      <a:pt x="488" y="195"/>
                    </a:lnTo>
                    <a:lnTo>
                      <a:pt x="504" y="197"/>
                    </a:lnTo>
                    <a:lnTo>
                      <a:pt x="522" y="199"/>
                    </a:lnTo>
                    <a:lnTo>
                      <a:pt x="540" y="201"/>
                    </a:lnTo>
                    <a:lnTo>
                      <a:pt x="558" y="203"/>
                    </a:lnTo>
                    <a:lnTo>
                      <a:pt x="575" y="206"/>
                    </a:lnTo>
                    <a:lnTo>
                      <a:pt x="594" y="208"/>
                    </a:lnTo>
                    <a:lnTo>
                      <a:pt x="611" y="211"/>
                    </a:lnTo>
                    <a:lnTo>
                      <a:pt x="628" y="214"/>
                    </a:lnTo>
                    <a:lnTo>
                      <a:pt x="645" y="217"/>
                    </a:lnTo>
                    <a:lnTo>
                      <a:pt x="661" y="220"/>
                    </a:lnTo>
                    <a:lnTo>
                      <a:pt x="677" y="225"/>
                    </a:lnTo>
                    <a:lnTo>
                      <a:pt x="692" y="229"/>
                    </a:lnTo>
                    <a:lnTo>
                      <a:pt x="706" y="233"/>
                    </a:lnTo>
                    <a:lnTo>
                      <a:pt x="721" y="238"/>
                    </a:lnTo>
                    <a:lnTo>
                      <a:pt x="735" y="243"/>
                    </a:lnTo>
                    <a:lnTo>
                      <a:pt x="750" y="249"/>
                    </a:lnTo>
                    <a:lnTo>
                      <a:pt x="762" y="256"/>
                    </a:lnTo>
                    <a:lnTo>
                      <a:pt x="774" y="262"/>
                    </a:lnTo>
                    <a:lnTo>
                      <a:pt x="785" y="269"/>
                    </a:lnTo>
                    <a:lnTo>
                      <a:pt x="796" y="276"/>
                    </a:lnTo>
                    <a:lnTo>
                      <a:pt x="805" y="284"/>
                    </a:lnTo>
                    <a:lnTo>
                      <a:pt x="813" y="292"/>
                    </a:lnTo>
                    <a:lnTo>
                      <a:pt x="820" y="299"/>
                    </a:lnTo>
                    <a:lnTo>
                      <a:pt x="826" y="308"/>
                    </a:lnTo>
                    <a:lnTo>
                      <a:pt x="831" y="316"/>
                    </a:lnTo>
                    <a:lnTo>
                      <a:pt x="835" y="324"/>
                    </a:lnTo>
                    <a:lnTo>
                      <a:pt x="837" y="334"/>
                    </a:lnTo>
                    <a:lnTo>
                      <a:pt x="839" y="343"/>
                    </a:lnTo>
                    <a:lnTo>
                      <a:pt x="840" y="352"/>
                    </a:lnTo>
                    <a:lnTo>
                      <a:pt x="839" y="361"/>
                    </a:lnTo>
                    <a:lnTo>
                      <a:pt x="838" y="370"/>
                    </a:lnTo>
                    <a:lnTo>
                      <a:pt x="835" y="379"/>
                    </a:lnTo>
                    <a:lnTo>
                      <a:pt x="831" y="389"/>
                    </a:lnTo>
                    <a:lnTo>
                      <a:pt x="827" y="397"/>
                    </a:lnTo>
                    <a:lnTo>
                      <a:pt x="821" y="406"/>
                    </a:lnTo>
                    <a:lnTo>
                      <a:pt x="814" y="414"/>
                    </a:lnTo>
                    <a:lnTo>
                      <a:pt x="807" y="422"/>
                    </a:lnTo>
                    <a:lnTo>
                      <a:pt x="798" y="430"/>
                    </a:lnTo>
                    <a:lnTo>
                      <a:pt x="788" y="438"/>
                    </a:lnTo>
                    <a:lnTo>
                      <a:pt x="778" y="446"/>
                    </a:lnTo>
                    <a:lnTo>
                      <a:pt x="767" y="453"/>
                    </a:lnTo>
                    <a:lnTo>
                      <a:pt x="755" y="460"/>
                    </a:lnTo>
                    <a:lnTo>
                      <a:pt x="742" y="467"/>
                    </a:lnTo>
                    <a:lnTo>
                      <a:pt x="727" y="473"/>
                    </a:lnTo>
                    <a:lnTo>
                      <a:pt x="713" y="478"/>
                    </a:lnTo>
                    <a:lnTo>
                      <a:pt x="698" y="484"/>
                    </a:lnTo>
                    <a:lnTo>
                      <a:pt x="680" y="489"/>
                    </a:lnTo>
                    <a:lnTo>
                      <a:pt x="664" y="494"/>
                    </a:lnTo>
                    <a:lnTo>
                      <a:pt x="647" y="499"/>
                    </a:lnTo>
                    <a:lnTo>
                      <a:pt x="628" y="503"/>
                    </a:lnTo>
                    <a:lnTo>
                      <a:pt x="610" y="506"/>
                    </a:lnTo>
                    <a:lnTo>
                      <a:pt x="591" y="509"/>
                    </a:lnTo>
                    <a:lnTo>
                      <a:pt x="571" y="512"/>
                    </a:lnTo>
                    <a:lnTo>
                      <a:pt x="552" y="514"/>
                    </a:lnTo>
                    <a:lnTo>
                      <a:pt x="533" y="515"/>
                    </a:lnTo>
                    <a:lnTo>
                      <a:pt x="513" y="517"/>
                    </a:lnTo>
                    <a:lnTo>
                      <a:pt x="494" y="518"/>
                    </a:lnTo>
                    <a:lnTo>
                      <a:pt x="474" y="519"/>
                    </a:lnTo>
                    <a:lnTo>
                      <a:pt x="454" y="519"/>
                    </a:lnTo>
                    <a:lnTo>
                      <a:pt x="435" y="520"/>
                    </a:lnTo>
                    <a:lnTo>
                      <a:pt x="414" y="520"/>
                    </a:lnTo>
                    <a:lnTo>
                      <a:pt x="379" y="519"/>
                    </a:lnTo>
                    <a:lnTo>
                      <a:pt x="343" y="518"/>
                    </a:lnTo>
                    <a:lnTo>
                      <a:pt x="308" y="515"/>
                    </a:lnTo>
                    <a:lnTo>
                      <a:pt x="275" y="512"/>
                    </a:lnTo>
                    <a:lnTo>
                      <a:pt x="242" y="508"/>
                    </a:lnTo>
                    <a:lnTo>
                      <a:pt x="211" y="502"/>
                    </a:lnTo>
                    <a:lnTo>
                      <a:pt x="181" y="494"/>
                    </a:lnTo>
                    <a:lnTo>
                      <a:pt x="153" y="487"/>
                    </a:lnTo>
                    <a:lnTo>
                      <a:pt x="125" y="478"/>
                    </a:lnTo>
                    <a:lnTo>
                      <a:pt x="101" y="468"/>
                    </a:lnTo>
                    <a:lnTo>
                      <a:pt x="77" y="456"/>
                    </a:lnTo>
                    <a:lnTo>
                      <a:pt x="57" y="444"/>
                    </a:lnTo>
                    <a:lnTo>
                      <a:pt x="38" y="429"/>
                    </a:lnTo>
                    <a:lnTo>
                      <a:pt x="23" y="414"/>
                    </a:lnTo>
                    <a:lnTo>
                      <a:pt x="10" y="398"/>
                    </a:lnTo>
                    <a:lnTo>
                      <a:pt x="0" y="380"/>
                    </a:lnTo>
                    <a:lnTo>
                      <a:pt x="222" y="355"/>
                    </a:lnTo>
                    <a:lnTo>
                      <a:pt x="228" y="364"/>
                    </a:lnTo>
                    <a:lnTo>
                      <a:pt x="235" y="373"/>
                    </a:lnTo>
                    <a:lnTo>
                      <a:pt x="243" y="381"/>
                    </a:lnTo>
                    <a:lnTo>
                      <a:pt x="252" y="389"/>
                    </a:lnTo>
                    <a:lnTo>
                      <a:pt x="263" y="395"/>
                    </a:lnTo>
                    <a:lnTo>
                      <a:pt x="275" y="401"/>
                    </a:lnTo>
                    <a:lnTo>
                      <a:pt x="287" y="406"/>
                    </a:lnTo>
                    <a:lnTo>
                      <a:pt x="299" y="411"/>
                    </a:lnTo>
                    <a:lnTo>
                      <a:pt x="314" y="414"/>
                    </a:lnTo>
                    <a:lnTo>
                      <a:pt x="329" y="417"/>
                    </a:lnTo>
                    <a:lnTo>
                      <a:pt x="345" y="420"/>
                    </a:lnTo>
                    <a:lnTo>
                      <a:pt x="361" y="422"/>
                    </a:lnTo>
                    <a:lnTo>
                      <a:pt x="379" y="424"/>
                    </a:lnTo>
                    <a:lnTo>
                      <a:pt x="397" y="425"/>
                    </a:lnTo>
                    <a:lnTo>
                      <a:pt x="416" y="426"/>
                    </a:lnTo>
                    <a:lnTo>
                      <a:pt x="436" y="426"/>
                    </a:lnTo>
                    <a:lnTo>
                      <a:pt x="449" y="426"/>
                    </a:lnTo>
                    <a:lnTo>
                      <a:pt x="462" y="425"/>
                    </a:lnTo>
                    <a:lnTo>
                      <a:pt x="477" y="425"/>
                    </a:lnTo>
                    <a:lnTo>
                      <a:pt x="490" y="423"/>
                    </a:lnTo>
                    <a:lnTo>
                      <a:pt x="504" y="422"/>
                    </a:lnTo>
                    <a:lnTo>
                      <a:pt x="516" y="420"/>
                    </a:lnTo>
                    <a:lnTo>
                      <a:pt x="530" y="417"/>
                    </a:lnTo>
                    <a:lnTo>
                      <a:pt x="542" y="415"/>
                    </a:lnTo>
                    <a:lnTo>
                      <a:pt x="553" y="411"/>
                    </a:lnTo>
                    <a:lnTo>
                      <a:pt x="563" y="407"/>
                    </a:lnTo>
                    <a:lnTo>
                      <a:pt x="572" y="403"/>
                    </a:lnTo>
                    <a:lnTo>
                      <a:pt x="581" y="398"/>
                    </a:lnTo>
                    <a:lnTo>
                      <a:pt x="588" y="393"/>
                    </a:lnTo>
                    <a:lnTo>
                      <a:pt x="592" y="387"/>
                    </a:lnTo>
                    <a:lnTo>
                      <a:pt x="595" y="379"/>
                    </a:lnTo>
                    <a:lnTo>
                      <a:pt x="596" y="372"/>
                    </a:lnTo>
                    <a:lnTo>
                      <a:pt x="595" y="364"/>
                    </a:lnTo>
                    <a:lnTo>
                      <a:pt x="591" y="358"/>
                    </a:lnTo>
                    <a:lnTo>
                      <a:pt x="585" y="352"/>
                    </a:lnTo>
                    <a:lnTo>
                      <a:pt x="576" y="346"/>
                    </a:lnTo>
                    <a:lnTo>
                      <a:pt x="567" y="342"/>
                    </a:lnTo>
                    <a:lnTo>
                      <a:pt x="556" y="338"/>
                    </a:lnTo>
                    <a:lnTo>
                      <a:pt x="543" y="334"/>
                    </a:lnTo>
                    <a:lnTo>
                      <a:pt x="530" y="330"/>
                    </a:lnTo>
                    <a:lnTo>
                      <a:pt x="515" y="327"/>
                    </a:lnTo>
                    <a:lnTo>
                      <a:pt x="501" y="324"/>
                    </a:lnTo>
                    <a:lnTo>
                      <a:pt x="486" y="322"/>
                    </a:lnTo>
                    <a:lnTo>
                      <a:pt x="472" y="320"/>
                    </a:lnTo>
                    <a:lnTo>
                      <a:pt x="456" y="319"/>
                    </a:lnTo>
                    <a:lnTo>
                      <a:pt x="442" y="317"/>
                    </a:lnTo>
                    <a:lnTo>
                      <a:pt x="429" y="316"/>
                    </a:lnTo>
                    <a:lnTo>
                      <a:pt x="416" y="315"/>
                    </a:lnTo>
                    <a:lnTo>
                      <a:pt x="382" y="311"/>
                    </a:lnTo>
                    <a:lnTo>
                      <a:pt x="348" y="308"/>
                    </a:lnTo>
                    <a:lnTo>
                      <a:pt x="315" y="303"/>
                    </a:lnTo>
                    <a:lnTo>
                      <a:pt x="282" y="299"/>
                    </a:lnTo>
                    <a:lnTo>
                      <a:pt x="251" y="293"/>
                    </a:lnTo>
                    <a:lnTo>
                      <a:pt x="221" y="287"/>
                    </a:lnTo>
                    <a:lnTo>
                      <a:pt x="193" y="280"/>
                    </a:lnTo>
                    <a:lnTo>
                      <a:pt x="167" y="271"/>
                    </a:lnTo>
                    <a:lnTo>
                      <a:pt x="142" y="263"/>
                    </a:lnTo>
                    <a:lnTo>
                      <a:pt x="120" y="252"/>
                    </a:lnTo>
                    <a:lnTo>
                      <a:pt x="101" y="241"/>
                    </a:lnTo>
                    <a:lnTo>
                      <a:pt x="84" y="229"/>
                    </a:lnTo>
                    <a:lnTo>
                      <a:pt x="71" y="213"/>
                    </a:lnTo>
                    <a:lnTo>
                      <a:pt x="62" y="197"/>
                    </a:lnTo>
                    <a:lnTo>
                      <a:pt x="56" y="180"/>
                    </a:lnTo>
                    <a:lnTo>
                      <a:pt x="54" y="160"/>
                    </a:lnTo>
                    <a:lnTo>
                      <a:pt x="54" y="151"/>
                    </a:lnTo>
                    <a:lnTo>
                      <a:pt x="56" y="142"/>
                    </a:lnTo>
                    <a:lnTo>
                      <a:pt x="58" y="134"/>
                    </a:lnTo>
                    <a:lnTo>
                      <a:pt x="60" y="126"/>
                    </a:lnTo>
                    <a:lnTo>
                      <a:pt x="65" y="118"/>
                    </a:lnTo>
                    <a:lnTo>
                      <a:pt x="69" y="109"/>
                    </a:lnTo>
                    <a:lnTo>
                      <a:pt x="75" y="101"/>
                    </a:lnTo>
                    <a:lnTo>
                      <a:pt x="81" y="94"/>
                    </a:lnTo>
                    <a:lnTo>
                      <a:pt x="89" y="87"/>
                    </a:lnTo>
                    <a:lnTo>
                      <a:pt x="97" y="80"/>
                    </a:lnTo>
                    <a:lnTo>
                      <a:pt x="106" y="73"/>
                    </a:lnTo>
                    <a:lnTo>
                      <a:pt x="116" y="66"/>
                    </a:lnTo>
                    <a:lnTo>
                      <a:pt x="127" y="60"/>
                    </a:lnTo>
                    <a:lnTo>
                      <a:pt x="138" y="53"/>
                    </a:lnTo>
                    <a:lnTo>
                      <a:pt x="152" y="47"/>
                    </a:lnTo>
                    <a:lnTo>
                      <a:pt x="165" y="41"/>
                    </a:lnTo>
                    <a:lnTo>
                      <a:pt x="179" y="36"/>
                    </a:lnTo>
                    <a:lnTo>
                      <a:pt x="193" y="31"/>
                    </a:lnTo>
                    <a:lnTo>
                      <a:pt x="208" y="26"/>
                    </a:lnTo>
                    <a:lnTo>
                      <a:pt x="223" y="22"/>
                    </a:lnTo>
                    <a:lnTo>
                      <a:pt x="238" y="18"/>
                    </a:lnTo>
                    <a:lnTo>
                      <a:pt x="254" y="15"/>
                    </a:lnTo>
                    <a:lnTo>
                      <a:pt x="270" y="12"/>
                    </a:lnTo>
                    <a:lnTo>
                      <a:pt x="286" y="9"/>
                    </a:lnTo>
                    <a:lnTo>
                      <a:pt x="302" y="7"/>
                    </a:lnTo>
                    <a:lnTo>
                      <a:pt x="319" y="4"/>
                    </a:lnTo>
                    <a:lnTo>
                      <a:pt x="336" y="3"/>
                    </a:lnTo>
                    <a:lnTo>
                      <a:pt x="352" y="2"/>
                    </a:lnTo>
                    <a:lnTo>
                      <a:pt x="370" y="1"/>
                    </a:lnTo>
                    <a:lnTo>
                      <a:pt x="387" y="0"/>
                    </a:lnTo>
                    <a:lnTo>
                      <a:pt x="404" y="0"/>
                    </a:lnTo>
                    <a:lnTo>
                      <a:pt x="423" y="0"/>
                    </a:lnTo>
                    <a:lnTo>
                      <a:pt x="455" y="0"/>
                    </a:lnTo>
                    <a:lnTo>
                      <a:pt x="488" y="1"/>
                    </a:lnTo>
                    <a:lnTo>
                      <a:pt x="519" y="3"/>
                    </a:lnTo>
                    <a:lnTo>
                      <a:pt x="550" y="7"/>
                    </a:lnTo>
                    <a:lnTo>
                      <a:pt x="580" y="10"/>
                    </a:lnTo>
                    <a:lnTo>
                      <a:pt x="608" y="15"/>
                    </a:lnTo>
                    <a:lnTo>
                      <a:pt x="635" y="20"/>
                    </a:lnTo>
                    <a:lnTo>
                      <a:pt x="661" y="27"/>
                    </a:lnTo>
                    <a:lnTo>
                      <a:pt x="686" y="34"/>
                    </a:lnTo>
                    <a:lnTo>
                      <a:pt x="709" y="42"/>
                    </a:lnTo>
                    <a:lnTo>
                      <a:pt x="730" y="52"/>
                    </a:lnTo>
                    <a:lnTo>
                      <a:pt x="750" y="64"/>
                    </a:lnTo>
                    <a:lnTo>
                      <a:pt x="768" y="75"/>
                    </a:lnTo>
                    <a:lnTo>
                      <a:pt x="784" y="88"/>
                    </a:lnTo>
                    <a:lnTo>
                      <a:pt x="800" y="102"/>
                    </a:lnTo>
                    <a:lnTo>
                      <a:pt x="813" y="119"/>
                    </a:lnTo>
                    <a:lnTo>
                      <a:pt x="608" y="151"/>
                    </a:lnTo>
                    <a:close/>
                  </a:path>
                </a:pathLst>
              </a:custGeom>
              <a:solidFill>
                <a:schemeClr val="tx2"/>
              </a:solidFill>
              <a:ln w="9525">
                <a:noFill/>
                <a:round/>
                <a:headEnd/>
                <a:tailEnd/>
              </a:ln>
            </p:spPr>
            <p:txBody>
              <a:bodyPr wrap="none"/>
              <a:lstStyle/>
              <a:p>
                <a:endParaRPr lang="ru-RU"/>
              </a:p>
            </p:txBody>
          </p:sp>
          <p:sp>
            <p:nvSpPr>
              <p:cNvPr id="12315" name="Rectangle 1454"/>
              <p:cNvSpPr>
                <a:spLocks noChangeAspect="1" noChangeArrowheads="1"/>
              </p:cNvSpPr>
              <p:nvPr/>
            </p:nvSpPr>
            <p:spPr bwMode="auto">
              <a:xfrm>
                <a:off x="672" y="621"/>
                <a:ext cx="2926" cy="134"/>
              </a:xfrm>
              <a:prstGeom prst="rect">
                <a:avLst/>
              </a:prstGeom>
              <a:noFill/>
              <a:ln w="9525">
                <a:noFill/>
                <a:miter lim="800000"/>
                <a:headEnd/>
                <a:tailEnd/>
              </a:ln>
            </p:spPr>
            <p:txBody>
              <a:bodyPr wrap="none" lIns="0" tIns="0" rIns="0" bIns="0"/>
              <a:lstStyle/>
              <a:p>
                <a:endParaRPr lang="en-US" sz="1000">
                  <a:solidFill>
                    <a:srgbClr val="262673"/>
                  </a:solidFill>
                </a:endParaRPr>
              </a:p>
            </p:txBody>
          </p:sp>
          <p:sp>
            <p:nvSpPr>
              <p:cNvPr id="12316" name="Rectangle 1455"/>
              <p:cNvSpPr>
                <a:spLocks noChangeAspect="1" noChangeArrowheads="1"/>
              </p:cNvSpPr>
              <p:nvPr/>
            </p:nvSpPr>
            <p:spPr bwMode="auto">
              <a:xfrm>
                <a:off x="3617" y="330"/>
                <a:ext cx="77" cy="124"/>
              </a:xfrm>
              <a:prstGeom prst="rect">
                <a:avLst/>
              </a:prstGeom>
              <a:noFill/>
              <a:ln w="9525">
                <a:noFill/>
                <a:miter lim="800000"/>
                <a:headEnd/>
                <a:tailEnd/>
              </a:ln>
            </p:spPr>
            <p:txBody>
              <a:bodyPr wrap="none" lIns="0" tIns="0" rIns="0" bIns="0"/>
              <a:lstStyle/>
              <a:p>
                <a:r>
                  <a:rPr lang="en-US" sz="1300">
                    <a:solidFill>
                      <a:srgbClr val="262673"/>
                    </a:solidFill>
                  </a:rPr>
                  <a:t>®</a:t>
                </a:r>
                <a:endParaRPr lang="en-US" sz="2400">
                  <a:solidFill>
                    <a:srgbClr val="262673"/>
                  </a:solidFill>
                </a:endParaRPr>
              </a:p>
            </p:txBody>
          </p:sp>
        </p:grpSp>
      </p:grpSp>
      <p:sp>
        <p:nvSpPr>
          <p:cNvPr id="12291" name="Oval 1431"/>
          <p:cNvSpPr>
            <a:spLocks noChangeArrowheads="1"/>
          </p:cNvSpPr>
          <p:nvPr/>
        </p:nvSpPr>
        <p:spPr bwMode="auto">
          <a:xfrm>
            <a:off x="3635375" y="620713"/>
            <a:ext cx="2089150" cy="2032000"/>
          </a:xfrm>
          <a:prstGeom prst="ellipse">
            <a:avLst/>
          </a:prstGeom>
          <a:gradFill rotWithShape="0">
            <a:gsLst>
              <a:gs pos="0">
                <a:srgbClr val="00A45C"/>
              </a:gs>
              <a:gs pos="100000">
                <a:srgbClr val="EAEAEA"/>
              </a:gs>
            </a:gsLst>
            <a:path path="shape">
              <a:fillToRect l="50000" t="50000" r="50000" b="50000"/>
            </a:path>
          </a:gradFill>
          <a:ln w="9525">
            <a:solidFill>
              <a:schemeClr val="tx1"/>
            </a:solidFill>
            <a:round/>
            <a:headEnd/>
            <a:tailEnd/>
          </a:ln>
        </p:spPr>
        <p:txBody>
          <a:bodyPr wrap="none" anchor="ctr"/>
          <a:lstStyle/>
          <a:p>
            <a:pPr algn="ctr" eaLnBrk="0" hangingPunct="0"/>
            <a:r>
              <a:rPr lang="en-US" sz="2000" b="1">
                <a:solidFill>
                  <a:srgbClr val="003300"/>
                </a:solidFill>
              </a:rPr>
              <a:t>PACS</a:t>
            </a:r>
          </a:p>
        </p:txBody>
      </p:sp>
      <p:sp>
        <p:nvSpPr>
          <p:cNvPr id="12292" name="Oval 1431"/>
          <p:cNvSpPr>
            <a:spLocks noChangeArrowheads="1"/>
          </p:cNvSpPr>
          <p:nvPr/>
        </p:nvSpPr>
        <p:spPr bwMode="auto">
          <a:xfrm>
            <a:off x="1692275" y="2708275"/>
            <a:ext cx="1943100" cy="1944688"/>
          </a:xfrm>
          <a:prstGeom prst="ellipse">
            <a:avLst/>
          </a:prstGeom>
          <a:gradFill rotWithShape="0">
            <a:gsLst>
              <a:gs pos="0">
                <a:srgbClr val="00A45C"/>
              </a:gs>
              <a:gs pos="100000">
                <a:srgbClr val="EAEAEA"/>
              </a:gs>
            </a:gsLst>
            <a:path path="shape">
              <a:fillToRect l="50000" t="50000" r="50000" b="50000"/>
            </a:path>
          </a:gradFill>
          <a:ln w="9525">
            <a:solidFill>
              <a:schemeClr val="tx1"/>
            </a:solidFill>
            <a:round/>
            <a:headEnd/>
            <a:tailEnd/>
          </a:ln>
        </p:spPr>
        <p:txBody>
          <a:bodyPr wrap="none" anchor="ctr"/>
          <a:lstStyle/>
          <a:p>
            <a:pPr algn="ctr" eaLnBrk="0" hangingPunct="0"/>
            <a:r>
              <a:rPr lang="ru-RU" sz="2000" b="1">
                <a:solidFill>
                  <a:srgbClr val="003300"/>
                </a:solidFill>
              </a:rPr>
              <a:t>МИС</a:t>
            </a:r>
            <a:endParaRPr lang="en-US" sz="2000" b="1">
              <a:solidFill>
                <a:srgbClr val="003300"/>
              </a:solidFill>
            </a:endParaRPr>
          </a:p>
        </p:txBody>
      </p:sp>
      <p:sp>
        <p:nvSpPr>
          <p:cNvPr id="12293" name="Oval 1431"/>
          <p:cNvSpPr>
            <a:spLocks noChangeArrowheads="1"/>
          </p:cNvSpPr>
          <p:nvPr/>
        </p:nvSpPr>
        <p:spPr bwMode="auto">
          <a:xfrm>
            <a:off x="5724525" y="2781300"/>
            <a:ext cx="1944688" cy="1873250"/>
          </a:xfrm>
          <a:prstGeom prst="ellipse">
            <a:avLst/>
          </a:prstGeom>
          <a:gradFill rotWithShape="0">
            <a:gsLst>
              <a:gs pos="0">
                <a:srgbClr val="00A45C"/>
              </a:gs>
              <a:gs pos="100000">
                <a:srgbClr val="EAEAEA"/>
              </a:gs>
            </a:gsLst>
            <a:path path="shape">
              <a:fillToRect l="50000" t="50000" r="50000" b="50000"/>
            </a:path>
          </a:gradFill>
          <a:ln w="9525">
            <a:solidFill>
              <a:schemeClr val="tx1"/>
            </a:solidFill>
            <a:round/>
            <a:headEnd/>
            <a:tailEnd/>
          </a:ln>
        </p:spPr>
        <p:txBody>
          <a:bodyPr wrap="none" anchor="ctr"/>
          <a:lstStyle/>
          <a:p>
            <a:pPr algn="ctr" eaLnBrk="0" hangingPunct="0"/>
            <a:r>
              <a:rPr lang="ru-RU" sz="2000" b="1">
                <a:solidFill>
                  <a:srgbClr val="003300"/>
                </a:solidFill>
              </a:rPr>
              <a:t>Оборудование</a:t>
            </a:r>
            <a:endParaRPr lang="en-US" sz="2000" b="1">
              <a:solidFill>
                <a:srgbClr val="003300"/>
              </a:solidFill>
            </a:endParaRPr>
          </a:p>
        </p:txBody>
      </p:sp>
      <p:sp>
        <p:nvSpPr>
          <p:cNvPr id="12294" name="Oval 1431"/>
          <p:cNvSpPr>
            <a:spLocks noChangeArrowheads="1"/>
          </p:cNvSpPr>
          <p:nvPr/>
        </p:nvSpPr>
        <p:spPr bwMode="auto">
          <a:xfrm>
            <a:off x="3708400" y="4652963"/>
            <a:ext cx="2087563" cy="2016125"/>
          </a:xfrm>
          <a:prstGeom prst="ellipse">
            <a:avLst/>
          </a:prstGeom>
          <a:gradFill rotWithShape="0">
            <a:gsLst>
              <a:gs pos="0">
                <a:srgbClr val="00A45C"/>
              </a:gs>
              <a:gs pos="100000">
                <a:srgbClr val="EAEAEA"/>
              </a:gs>
            </a:gsLst>
            <a:path path="shape">
              <a:fillToRect l="50000" t="50000" r="50000" b="50000"/>
            </a:path>
          </a:gradFill>
          <a:ln w="9525">
            <a:solidFill>
              <a:schemeClr val="tx1"/>
            </a:solidFill>
            <a:round/>
            <a:headEnd/>
            <a:tailEnd/>
          </a:ln>
        </p:spPr>
        <p:txBody>
          <a:bodyPr wrap="none" anchor="ctr"/>
          <a:lstStyle/>
          <a:p>
            <a:pPr algn="ctr" eaLnBrk="0" hangingPunct="0"/>
            <a:r>
              <a:rPr lang="ru-RU" sz="2000" b="1">
                <a:solidFill>
                  <a:srgbClr val="003300"/>
                </a:solidFill>
              </a:rPr>
              <a:t>Сетевая</a:t>
            </a:r>
            <a:br>
              <a:rPr lang="ru-RU" sz="2000" b="1">
                <a:solidFill>
                  <a:srgbClr val="003300"/>
                </a:solidFill>
              </a:rPr>
            </a:br>
            <a:r>
              <a:rPr lang="ru-RU" sz="2000" b="1">
                <a:solidFill>
                  <a:srgbClr val="003300"/>
                </a:solidFill>
              </a:rPr>
              <a:t>инфраструктура</a:t>
            </a:r>
            <a:endParaRPr lang="en-US" sz="2000" b="1">
              <a:solidFill>
                <a:srgbClr val="003300"/>
              </a:solidFill>
            </a:endParaRPr>
          </a:p>
        </p:txBody>
      </p:sp>
      <p:sp>
        <p:nvSpPr>
          <p:cNvPr id="12295" name="Rectangle 1112"/>
          <p:cNvSpPr>
            <a:spLocks noChangeArrowheads="1"/>
          </p:cNvSpPr>
          <p:nvPr/>
        </p:nvSpPr>
        <p:spPr bwMode="auto">
          <a:xfrm>
            <a:off x="287338" y="214313"/>
            <a:ext cx="5868987" cy="708025"/>
          </a:xfrm>
          <a:prstGeom prst="rect">
            <a:avLst/>
          </a:prstGeom>
          <a:noFill/>
          <a:ln w="9525">
            <a:noFill/>
            <a:miter lim="800000"/>
            <a:headEnd/>
            <a:tailEnd/>
          </a:ln>
        </p:spPr>
        <p:txBody>
          <a:bodyPr>
            <a:spAutoFit/>
          </a:bodyPr>
          <a:lstStyle/>
          <a:p>
            <a:r>
              <a:rPr lang="ru-RU" sz="2000" b="1"/>
              <a:t>Единая архитектура как основа</a:t>
            </a:r>
            <a:br>
              <a:rPr lang="ru-RU" sz="2000" b="1"/>
            </a:br>
            <a:r>
              <a:rPr lang="ru-RU" sz="2000" b="1"/>
              <a:t>регионального решения </a:t>
            </a:r>
            <a:r>
              <a:rPr lang="en-US" sz="2000" b="1"/>
              <a:t>PACS</a:t>
            </a:r>
            <a:endParaRPr lang="it-IT" sz="2000" b="1"/>
          </a:p>
        </p:txBody>
      </p:sp>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OWER3D TRANSITION" val="VaultDoors.p3d 0"/>
  <p:tag name="POWER3D OPTIONS" val="Fast "/>
  <p:tag name="POWER3D IMAGE0" val="C:\Program Files\PowerPlugs\Transitions\synapse_icon_rgb.jpg"/>
  <p:tag name="POWER3D SOUND" val="Vault Doors"/>
</p:tagLst>
</file>

<file path=ppt/theme/theme1.xml><?xml version="1.0" encoding="utf-8"?>
<a:theme xmlns:a="http://schemas.openxmlformats.org/drawingml/2006/main" name="1_Standarddesign">
  <a:themeElements>
    <a:clrScheme name="1_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Standarddesign">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4393</TotalTime>
  <Words>2553</Words>
  <Application>Microsoft Office PowerPoint</Application>
  <PresentationFormat>Экран (4:3)</PresentationFormat>
  <Paragraphs>517</Paragraphs>
  <Slides>47</Slides>
  <Notes>24</Notes>
  <HiddenSlides>2</HiddenSlides>
  <MMClips>0</MMClips>
  <ScaleCrop>false</ScaleCrop>
  <HeadingPairs>
    <vt:vector size="6" baseType="variant">
      <vt:variant>
        <vt:lpstr>Тема</vt:lpstr>
      </vt:variant>
      <vt:variant>
        <vt:i4>1</vt:i4>
      </vt:variant>
      <vt:variant>
        <vt:lpstr>Внедренные серверы OLE</vt:lpstr>
      </vt:variant>
      <vt:variant>
        <vt:i4>4</vt:i4>
      </vt:variant>
      <vt:variant>
        <vt:lpstr>Заголовки слайдов</vt:lpstr>
      </vt:variant>
      <vt:variant>
        <vt:i4>47</vt:i4>
      </vt:variant>
    </vt:vector>
  </HeadingPairs>
  <TitlesOfParts>
    <vt:vector size="52" baseType="lpstr">
      <vt:lpstr>1_Standarddesign</vt:lpstr>
      <vt:lpstr>Image</vt:lpstr>
      <vt:lpstr>Photo Editor-Foto</vt:lpstr>
      <vt:lpstr>Bitmap</vt:lpstr>
      <vt:lpstr>Visio</vt:lpstr>
      <vt:lpstr>Региональные решения PACS для цифровой радиологии</vt:lpstr>
      <vt:lpstr>FUJIFILM в мире</vt:lpstr>
      <vt:lpstr>Слайд 3</vt:lpstr>
      <vt:lpstr>Что такое PACS?</vt:lpstr>
      <vt:lpstr>Слайд 5</vt:lpstr>
      <vt:lpstr>Слайд 6</vt:lpstr>
      <vt:lpstr>Слайд 7</vt:lpstr>
      <vt:lpstr>Дизайн регионального проекта  Университетский центр Индианы (Клариан), США</vt:lpstr>
      <vt:lpstr>Слайд 9</vt:lpstr>
      <vt:lpstr>Ключевые требования к PACS регионального уровня</vt:lpstr>
      <vt:lpstr>Слайд 11</vt:lpstr>
      <vt:lpstr>Слайд 12</vt:lpstr>
      <vt:lpstr>Слайд 13</vt:lpstr>
      <vt:lpstr>Пример архитектуры Synapse PACS  для сети ЛПУ: канал 3Мбит/с</vt:lpstr>
      <vt:lpstr>Виртуальная архитектура Synapse: полная совместимость с VMware </vt:lpstr>
      <vt:lpstr>Слайд 16</vt:lpstr>
      <vt:lpstr>Слайд 17</vt:lpstr>
      <vt:lpstr>Организация сети ЛПУ  регионального уровня</vt:lpstr>
      <vt:lpstr>Слайд 19</vt:lpstr>
      <vt:lpstr>Слайд 20</vt:lpstr>
      <vt:lpstr>Слайд 21</vt:lpstr>
      <vt:lpstr>Слайд 22</vt:lpstr>
      <vt:lpstr>Synapse PACS и мобильные устройства: Synapse Mobility</vt:lpstr>
      <vt:lpstr>Synapse PACS в модели SaaS: дата центр в Денвере, США</vt:lpstr>
      <vt:lpstr>Широкий спектр цифровых решений диагностической визуализации</vt:lpstr>
      <vt:lpstr>Слайд 26</vt:lpstr>
      <vt:lpstr>Слайд 27</vt:lpstr>
      <vt:lpstr>Интероперабельность / совместимость</vt:lpstr>
      <vt:lpstr>Слайд 29</vt:lpstr>
      <vt:lpstr>PACS: интеграция всего комплекса  диагностического оборудования</vt:lpstr>
      <vt:lpstr>Слайд 31</vt:lpstr>
      <vt:lpstr>Слайд 32</vt:lpstr>
      <vt:lpstr>Слайд 33</vt:lpstr>
      <vt:lpstr>Слайд 34</vt:lpstr>
      <vt:lpstr>Слайд 35</vt:lpstr>
      <vt:lpstr>Слайд 36</vt:lpstr>
      <vt:lpstr>Слайд 37</vt:lpstr>
      <vt:lpstr>Слайд 38</vt:lpstr>
      <vt:lpstr>Слайд 39</vt:lpstr>
      <vt:lpstr>Гибкая архитектура Synapse для сети ЛПУ, масштабируемость</vt:lpstr>
      <vt:lpstr>Дизайн регионального проекта  Университетский центр Индианы (Клариан), США</vt:lpstr>
      <vt:lpstr>Региональные проекты PACS Synapse:  Baptist memorial, США </vt:lpstr>
      <vt:lpstr>Synapse PACS в модели SaaS: дата центр в Денвере, США</vt:lpstr>
      <vt:lpstr>Synapse PACS в модели SaaS: дата центр в Денвере, США</vt:lpstr>
      <vt:lpstr>Synapse PACS в модели SaaS: дата центр в Денвере, США</vt:lpstr>
      <vt:lpstr>Synapse PACS: телерадиология, США</vt:lpstr>
      <vt:lpstr>Слайд 47</vt:lpstr>
    </vt:vector>
  </TitlesOfParts>
  <Company>Fujifilm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Synapse_cloud</dc:title>
  <dc:creator>Pereverzev</dc:creator>
  <cp:lastModifiedBy>Михаил</cp:lastModifiedBy>
  <cp:revision>565</cp:revision>
  <dcterms:created xsi:type="dcterms:W3CDTF">2010-01-18T07:06:41Z</dcterms:created>
  <dcterms:modified xsi:type="dcterms:W3CDTF">2012-04-23T08:14:57Z</dcterms:modified>
</cp:coreProperties>
</file>