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9"/>
  </p:notesMasterIdLst>
  <p:handoutMasterIdLst>
    <p:handoutMasterId r:id="rId20"/>
  </p:handoutMasterIdLst>
  <p:sldIdLst>
    <p:sldId id="344" r:id="rId6"/>
    <p:sldId id="359" r:id="rId7"/>
    <p:sldId id="352" r:id="rId8"/>
    <p:sldId id="338" r:id="rId9"/>
    <p:sldId id="354" r:id="rId10"/>
    <p:sldId id="371" r:id="rId11"/>
    <p:sldId id="379" r:id="rId12"/>
    <p:sldId id="383" r:id="rId13"/>
    <p:sldId id="380" r:id="rId14"/>
    <p:sldId id="381" r:id="rId15"/>
    <p:sldId id="385" r:id="rId16"/>
    <p:sldId id="382" r:id="rId17"/>
    <p:sldId id="319" r:id="rId18"/>
  </p:sldIdLst>
  <p:sldSz cx="9144000" cy="6858000" type="screen4x3"/>
  <p:notesSz cx="6858000" cy="9144000"/>
  <p:defaultTex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FBFBFB"/>
    <a:srgbClr val="000000"/>
    <a:srgbClr val="929292"/>
    <a:srgbClr val="4D4D4D"/>
    <a:srgbClr val="EE8200"/>
    <a:srgbClr val="F28500"/>
    <a:srgbClr val="83B800"/>
    <a:srgbClr val="00AEEF"/>
    <a:srgbClr val="64646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43" autoAdjust="0"/>
    <p:restoredTop sz="97815" autoAdjust="0"/>
  </p:normalViewPr>
  <p:slideViewPr>
    <p:cSldViewPr snapToGrid="0">
      <p:cViewPr>
        <p:scale>
          <a:sx n="70" d="100"/>
          <a:sy n="70" d="100"/>
        </p:scale>
        <p:origin x="-1152" y="-132"/>
      </p:cViewPr>
      <p:guideLst>
        <p:guide orient="horz" pos="147"/>
        <p:guide orient="horz" pos="4171"/>
        <p:guide orient="horz" pos="2173"/>
        <p:guide orient="horz" pos="3112"/>
        <p:guide orient="horz" pos="3165"/>
        <p:guide orient="horz" pos="912"/>
        <p:guide orient="horz" pos="1235"/>
        <p:guide orient="horz" pos="2226"/>
        <p:guide orient="horz" pos="1286"/>
        <p:guide orient="horz" pos="4050"/>
        <p:guide orient="horz" pos="4101"/>
        <p:guide orient="horz" pos="348"/>
        <p:guide orient="horz" pos="291"/>
        <p:guide pos="2853"/>
        <p:guide pos="1918"/>
        <p:guide pos="4729"/>
        <p:guide pos="981"/>
        <p:guide pos="3840"/>
        <p:guide pos="1032"/>
        <p:guide pos="1970"/>
        <p:guide pos="2904"/>
        <p:guide pos="3795"/>
        <p:guide pos="4779"/>
        <p:guide pos="5662"/>
        <p:guide pos="246"/>
        <p:guide pos="5716"/>
        <p:guide pos="98"/>
        <p:guide pos="45"/>
        <p:guide pos="5530"/>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8AC13B-7DE6-4439-BCDE-82E50FCFF559}" type="doc">
      <dgm:prSet loTypeId="urn:microsoft.com/office/officeart/2005/8/layout/radial5" loCatId="relationship" qsTypeId="urn:microsoft.com/office/officeart/2005/8/quickstyle/simple5" qsCatId="simple" csTypeId="urn:microsoft.com/office/officeart/2005/8/colors/colorful1#1" csCatId="colorful" phldr="1"/>
      <dgm:spPr/>
      <dgm:t>
        <a:bodyPr/>
        <a:lstStyle/>
        <a:p>
          <a:endParaRPr lang="ru-RU"/>
        </a:p>
      </dgm:t>
    </dgm:pt>
    <dgm:pt modelId="{75E3BBF8-2FFB-4C2A-B24C-D024330D145D}">
      <dgm:prSet phldrT="[Текст]" phldr="1"/>
      <dgm:spPr/>
      <dgm:t>
        <a:bodyPr/>
        <a:lstStyle/>
        <a:p>
          <a:endParaRPr lang="ru-RU"/>
        </a:p>
      </dgm:t>
    </dgm:pt>
    <dgm:pt modelId="{31D3AB6E-106F-47E3-A901-667725DB1793}" type="parTrans" cxnId="{16D5C80F-BFDA-4EC4-9236-3F575FAFE8C1}">
      <dgm:prSet/>
      <dgm:spPr/>
      <dgm:t>
        <a:bodyPr/>
        <a:lstStyle/>
        <a:p>
          <a:endParaRPr lang="ru-RU"/>
        </a:p>
      </dgm:t>
    </dgm:pt>
    <dgm:pt modelId="{6EDBDFE5-8709-4662-8556-89EAB5695E5B}" type="sibTrans" cxnId="{16D5C80F-BFDA-4EC4-9236-3F575FAFE8C1}">
      <dgm:prSet/>
      <dgm:spPr/>
      <dgm:t>
        <a:bodyPr/>
        <a:lstStyle/>
        <a:p>
          <a:endParaRPr lang="ru-RU"/>
        </a:p>
      </dgm:t>
    </dgm:pt>
    <dgm:pt modelId="{86E376B7-B672-4498-86C3-D4717051229E}">
      <dgm:prSet phldrT="[Текст]" custT="1"/>
      <dgm:spPr/>
      <dgm:t>
        <a:bodyPr/>
        <a:lstStyle/>
        <a:p>
          <a:r>
            <a:rPr lang="ru-RU" sz="2400" dirty="0" err="1" smtClean="0"/>
            <a:t>Удаленная</a:t>
          </a:r>
          <a:r>
            <a:rPr lang="ru-RU" sz="2400" dirty="0" smtClean="0"/>
            <a:t> консультация</a:t>
          </a:r>
          <a:endParaRPr lang="ru-RU" sz="2400" dirty="0"/>
        </a:p>
      </dgm:t>
    </dgm:pt>
    <dgm:pt modelId="{B4DFD0CE-D53E-491A-A755-D335117C0402}" type="parTrans" cxnId="{89157B22-3CE2-48AA-9AE3-3C6872A57E6E}">
      <dgm:prSet/>
      <dgm:spPr/>
      <dgm:t>
        <a:bodyPr/>
        <a:lstStyle/>
        <a:p>
          <a:endParaRPr lang="ru-RU"/>
        </a:p>
      </dgm:t>
    </dgm:pt>
    <dgm:pt modelId="{E150D943-1DBC-4D10-9E3B-D3C9140C0034}" type="sibTrans" cxnId="{89157B22-3CE2-48AA-9AE3-3C6872A57E6E}">
      <dgm:prSet/>
      <dgm:spPr/>
      <dgm:t>
        <a:bodyPr/>
        <a:lstStyle/>
        <a:p>
          <a:endParaRPr lang="ru-RU"/>
        </a:p>
      </dgm:t>
    </dgm:pt>
    <dgm:pt modelId="{FC269ED3-6E5B-4E46-9BEF-032078C2B62C}">
      <dgm:prSet phldrT="[Текст]"/>
      <dgm:spPr/>
      <dgm:t>
        <a:bodyPr/>
        <a:lstStyle/>
        <a:p>
          <a:r>
            <a:rPr lang="ru-RU" dirty="0" smtClean="0"/>
            <a:t>Медицинский консилиум</a:t>
          </a:r>
          <a:endParaRPr lang="ru-RU" dirty="0"/>
        </a:p>
      </dgm:t>
    </dgm:pt>
    <dgm:pt modelId="{3B9BED21-BD5A-4A1F-B3E2-C75BA715465F}" type="parTrans" cxnId="{0FA53587-B660-4283-9850-726DF067DFC4}">
      <dgm:prSet/>
      <dgm:spPr/>
      <dgm:t>
        <a:bodyPr/>
        <a:lstStyle/>
        <a:p>
          <a:endParaRPr lang="ru-RU"/>
        </a:p>
      </dgm:t>
    </dgm:pt>
    <dgm:pt modelId="{E75CAE30-4BAA-4343-84E7-6318BC66C749}" type="sibTrans" cxnId="{0FA53587-B660-4283-9850-726DF067DFC4}">
      <dgm:prSet/>
      <dgm:spPr/>
      <dgm:t>
        <a:bodyPr/>
        <a:lstStyle/>
        <a:p>
          <a:endParaRPr lang="ru-RU"/>
        </a:p>
      </dgm:t>
    </dgm:pt>
    <dgm:pt modelId="{5D77E281-3BB1-4199-91C2-325A86EBDBAA}">
      <dgm:prSet phldrT="[Текст]"/>
      <dgm:spPr/>
      <dgm:t>
        <a:bodyPr/>
        <a:lstStyle/>
        <a:p>
          <a:r>
            <a:rPr lang="ru-RU" dirty="0" smtClean="0"/>
            <a:t>Ежедневные </a:t>
          </a:r>
          <a:r>
            <a:rPr lang="ru-RU" dirty="0" err="1" smtClean="0"/>
            <a:t>оргвопросы</a:t>
          </a:r>
          <a:endParaRPr lang="ru-RU" dirty="0"/>
        </a:p>
      </dgm:t>
    </dgm:pt>
    <dgm:pt modelId="{1F4B4350-90DC-4414-B58C-473490A679F5}" type="parTrans" cxnId="{888DC0F9-426B-4E68-8B2A-4A33E0A208DD}">
      <dgm:prSet/>
      <dgm:spPr/>
      <dgm:t>
        <a:bodyPr/>
        <a:lstStyle/>
        <a:p>
          <a:endParaRPr lang="ru-RU"/>
        </a:p>
      </dgm:t>
    </dgm:pt>
    <dgm:pt modelId="{8031A893-D3D6-4C89-8379-589995C0D8AC}" type="sibTrans" cxnId="{888DC0F9-426B-4E68-8B2A-4A33E0A208DD}">
      <dgm:prSet/>
      <dgm:spPr/>
      <dgm:t>
        <a:bodyPr/>
        <a:lstStyle/>
        <a:p>
          <a:endParaRPr lang="ru-RU"/>
        </a:p>
      </dgm:t>
    </dgm:pt>
    <dgm:pt modelId="{801305AE-BFA2-4371-8EE5-27EFE369CD04}" type="pres">
      <dgm:prSet presAssocID="{9E8AC13B-7DE6-4439-BCDE-82E50FCFF559}" presName="Name0" presStyleCnt="0">
        <dgm:presLayoutVars>
          <dgm:chMax val="1"/>
          <dgm:dir/>
          <dgm:animLvl val="ctr"/>
          <dgm:resizeHandles val="exact"/>
        </dgm:presLayoutVars>
      </dgm:prSet>
      <dgm:spPr/>
      <dgm:t>
        <a:bodyPr/>
        <a:lstStyle/>
        <a:p>
          <a:endParaRPr lang="ru-RU"/>
        </a:p>
      </dgm:t>
    </dgm:pt>
    <dgm:pt modelId="{EDCB50E0-7B73-4B97-A6FE-BDB048D880BF}" type="pres">
      <dgm:prSet presAssocID="{75E3BBF8-2FFB-4C2A-B24C-D024330D145D}" presName="centerShape" presStyleLbl="node0" presStyleIdx="0" presStyleCnt="1"/>
      <dgm:spPr/>
      <dgm:t>
        <a:bodyPr/>
        <a:lstStyle/>
        <a:p>
          <a:endParaRPr lang="ru-RU"/>
        </a:p>
      </dgm:t>
    </dgm:pt>
    <dgm:pt modelId="{3BC09400-CBA9-4509-8633-996E76371A47}" type="pres">
      <dgm:prSet presAssocID="{B4DFD0CE-D53E-491A-A755-D335117C0402}" presName="parTrans" presStyleLbl="sibTrans2D1" presStyleIdx="0" presStyleCnt="3"/>
      <dgm:spPr/>
      <dgm:t>
        <a:bodyPr/>
        <a:lstStyle/>
        <a:p>
          <a:endParaRPr lang="ru-RU"/>
        </a:p>
      </dgm:t>
    </dgm:pt>
    <dgm:pt modelId="{C651D2E8-970E-429F-A07C-22585E9E93CE}" type="pres">
      <dgm:prSet presAssocID="{B4DFD0CE-D53E-491A-A755-D335117C0402}" presName="connectorText" presStyleLbl="sibTrans2D1" presStyleIdx="0" presStyleCnt="3"/>
      <dgm:spPr/>
      <dgm:t>
        <a:bodyPr/>
        <a:lstStyle/>
        <a:p>
          <a:endParaRPr lang="ru-RU"/>
        </a:p>
      </dgm:t>
    </dgm:pt>
    <dgm:pt modelId="{CD889179-0A80-4388-A167-49C29D80F484}" type="pres">
      <dgm:prSet presAssocID="{86E376B7-B672-4498-86C3-D4717051229E}" presName="node" presStyleLbl="node1" presStyleIdx="0" presStyleCnt="3" custScaleX="151221" custScaleY="64094">
        <dgm:presLayoutVars>
          <dgm:bulletEnabled val="1"/>
        </dgm:presLayoutVars>
      </dgm:prSet>
      <dgm:spPr>
        <a:prstGeom prst="roundRect">
          <a:avLst/>
        </a:prstGeom>
      </dgm:spPr>
      <dgm:t>
        <a:bodyPr/>
        <a:lstStyle/>
        <a:p>
          <a:endParaRPr lang="ru-RU"/>
        </a:p>
      </dgm:t>
    </dgm:pt>
    <dgm:pt modelId="{42686EF7-C5C7-41C7-96BB-D9CCB0A3E775}" type="pres">
      <dgm:prSet presAssocID="{3B9BED21-BD5A-4A1F-B3E2-C75BA715465F}" presName="parTrans" presStyleLbl="sibTrans2D1" presStyleIdx="1" presStyleCnt="3"/>
      <dgm:spPr/>
      <dgm:t>
        <a:bodyPr/>
        <a:lstStyle/>
        <a:p>
          <a:endParaRPr lang="ru-RU"/>
        </a:p>
      </dgm:t>
    </dgm:pt>
    <dgm:pt modelId="{67B25DD1-68CA-4E01-9127-D7DD33EDD824}" type="pres">
      <dgm:prSet presAssocID="{3B9BED21-BD5A-4A1F-B3E2-C75BA715465F}" presName="connectorText" presStyleLbl="sibTrans2D1" presStyleIdx="1" presStyleCnt="3"/>
      <dgm:spPr/>
      <dgm:t>
        <a:bodyPr/>
        <a:lstStyle/>
        <a:p>
          <a:endParaRPr lang="ru-RU"/>
        </a:p>
      </dgm:t>
    </dgm:pt>
    <dgm:pt modelId="{2934CCE7-CE5B-4D2D-B815-EADDDDEB4DC9}" type="pres">
      <dgm:prSet presAssocID="{FC269ED3-6E5B-4E46-9BEF-032078C2B62C}" presName="node" presStyleLbl="node1" presStyleIdx="1" presStyleCnt="3" custScaleX="133462" custScaleY="66236" custRadScaleRad="107650" custRadScaleInc="1334">
        <dgm:presLayoutVars>
          <dgm:bulletEnabled val="1"/>
        </dgm:presLayoutVars>
      </dgm:prSet>
      <dgm:spPr>
        <a:prstGeom prst="roundRect">
          <a:avLst/>
        </a:prstGeom>
      </dgm:spPr>
      <dgm:t>
        <a:bodyPr/>
        <a:lstStyle/>
        <a:p>
          <a:endParaRPr lang="ru-RU"/>
        </a:p>
      </dgm:t>
    </dgm:pt>
    <dgm:pt modelId="{FE53E660-FC6E-44F5-9944-E053065365AB}" type="pres">
      <dgm:prSet presAssocID="{1F4B4350-90DC-4414-B58C-473490A679F5}" presName="parTrans" presStyleLbl="sibTrans2D1" presStyleIdx="2" presStyleCnt="3"/>
      <dgm:spPr/>
      <dgm:t>
        <a:bodyPr/>
        <a:lstStyle/>
        <a:p>
          <a:endParaRPr lang="ru-RU"/>
        </a:p>
      </dgm:t>
    </dgm:pt>
    <dgm:pt modelId="{E62A658D-9170-474C-92A8-701F6176E87F}" type="pres">
      <dgm:prSet presAssocID="{1F4B4350-90DC-4414-B58C-473490A679F5}" presName="connectorText" presStyleLbl="sibTrans2D1" presStyleIdx="2" presStyleCnt="3"/>
      <dgm:spPr/>
      <dgm:t>
        <a:bodyPr/>
        <a:lstStyle/>
        <a:p>
          <a:endParaRPr lang="ru-RU"/>
        </a:p>
      </dgm:t>
    </dgm:pt>
    <dgm:pt modelId="{04DCD811-779D-43C2-8BBB-92E4320D6306}" type="pres">
      <dgm:prSet presAssocID="{5D77E281-3BB1-4199-91C2-325A86EBDBAA}" presName="node" presStyleLbl="node1" presStyleIdx="2" presStyleCnt="3" custScaleX="125860" custScaleY="68463" custRadScaleRad="108046" custRadScaleInc="-1126">
        <dgm:presLayoutVars>
          <dgm:bulletEnabled val="1"/>
        </dgm:presLayoutVars>
      </dgm:prSet>
      <dgm:spPr>
        <a:prstGeom prst="roundRect">
          <a:avLst/>
        </a:prstGeom>
      </dgm:spPr>
      <dgm:t>
        <a:bodyPr/>
        <a:lstStyle/>
        <a:p>
          <a:endParaRPr lang="ru-RU"/>
        </a:p>
      </dgm:t>
    </dgm:pt>
  </dgm:ptLst>
  <dgm:cxnLst>
    <dgm:cxn modelId="{4C9D318F-1BC1-4395-9919-92B9E03B423F}" type="presOf" srcId="{86E376B7-B672-4498-86C3-D4717051229E}" destId="{CD889179-0A80-4388-A167-49C29D80F484}" srcOrd="0" destOrd="0" presId="urn:microsoft.com/office/officeart/2005/8/layout/radial5"/>
    <dgm:cxn modelId="{CF38C70A-6B39-48EF-BB8A-E2CADC1C0FB3}" type="presOf" srcId="{3B9BED21-BD5A-4A1F-B3E2-C75BA715465F}" destId="{42686EF7-C5C7-41C7-96BB-D9CCB0A3E775}" srcOrd="0" destOrd="0" presId="urn:microsoft.com/office/officeart/2005/8/layout/radial5"/>
    <dgm:cxn modelId="{196C5935-CBEE-433C-91DA-39B506B489BD}" type="presOf" srcId="{B4DFD0CE-D53E-491A-A755-D335117C0402}" destId="{3BC09400-CBA9-4509-8633-996E76371A47}" srcOrd="0" destOrd="0" presId="urn:microsoft.com/office/officeart/2005/8/layout/radial5"/>
    <dgm:cxn modelId="{92B682BC-5E03-40D7-BD01-593FBE635AEE}" type="presOf" srcId="{9E8AC13B-7DE6-4439-BCDE-82E50FCFF559}" destId="{801305AE-BFA2-4371-8EE5-27EFE369CD04}" srcOrd="0" destOrd="0" presId="urn:microsoft.com/office/officeart/2005/8/layout/radial5"/>
    <dgm:cxn modelId="{16D5C80F-BFDA-4EC4-9236-3F575FAFE8C1}" srcId="{9E8AC13B-7DE6-4439-BCDE-82E50FCFF559}" destId="{75E3BBF8-2FFB-4C2A-B24C-D024330D145D}" srcOrd="0" destOrd="0" parTransId="{31D3AB6E-106F-47E3-A901-667725DB1793}" sibTransId="{6EDBDFE5-8709-4662-8556-89EAB5695E5B}"/>
    <dgm:cxn modelId="{67C24250-F7E5-4623-B291-8C309388A843}" type="presOf" srcId="{FC269ED3-6E5B-4E46-9BEF-032078C2B62C}" destId="{2934CCE7-CE5B-4D2D-B815-EADDDDEB4DC9}" srcOrd="0" destOrd="0" presId="urn:microsoft.com/office/officeart/2005/8/layout/radial5"/>
    <dgm:cxn modelId="{48BE1A6D-CF7D-44BD-A47A-E26F863B7A61}" type="presOf" srcId="{1F4B4350-90DC-4414-B58C-473490A679F5}" destId="{E62A658D-9170-474C-92A8-701F6176E87F}" srcOrd="1" destOrd="0" presId="urn:microsoft.com/office/officeart/2005/8/layout/radial5"/>
    <dgm:cxn modelId="{0FA53587-B660-4283-9850-726DF067DFC4}" srcId="{75E3BBF8-2FFB-4C2A-B24C-D024330D145D}" destId="{FC269ED3-6E5B-4E46-9BEF-032078C2B62C}" srcOrd="1" destOrd="0" parTransId="{3B9BED21-BD5A-4A1F-B3E2-C75BA715465F}" sibTransId="{E75CAE30-4BAA-4343-84E7-6318BC66C749}"/>
    <dgm:cxn modelId="{89157B22-3CE2-48AA-9AE3-3C6872A57E6E}" srcId="{75E3BBF8-2FFB-4C2A-B24C-D024330D145D}" destId="{86E376B7-B672-4498-86C3-D4717051229E}" srcOrd="0" destOrd="0" parTransId="{B4DFD0CE-D53E-491A-A755-D335117C0402}" sibTransId="{E150D943-1DBC-4D10-9E3B-D3C9140C0034}"/>
    <dgm:cxn modelId="{6F1C920D-7F2F-48D4-A262-17DB39C9DF9D}" type="presOf" srcId="{B4DFD0CE-D53E-491A-A755-D335117C0402}" destId="{C651D2E8-970E-429F-A07C-22585E9E93CE}" srcOrd="1" destOrd="0" presId="urn:microsoft.com/office/officeart/2005/8/layout/radial5"/>
    <dgm:cxn modelId="{18521958-9D5D-4D5F-817A-B16A5A24C302}" type="presOf" srcId="{75E3BBF8-2FFB-4C2A-B24C-D024330D145D}" destId="{EDCB50E0-7B73-4B97-A6FE-BDB048D880BF}" srcOrd="0" destOrd="0" presId="urn:microsoft.com/office/officeart/2005/8/layout/radial5"/>
    <dgm:cxn modelId="{CA7C7F91-4C05-4260-8816-4ACA075A04A9}" type="presOf" srcId="{1F4B4350-90DC-4414-B58C-473490A679F5}" destId="{FE53E660-FC6E-44F5-9944-E053065365AB}" srcOrd="0" destOrd="0" presId="urn:microsoft.com/office/officeart/2005/8/layout/radial5"/>
    <dgm:cxn modelId="{C7BBD277-7B61-4A40-8CD2-B1524D3C9543}" type="presOf" srcId="{5D77E281-3BB1-4199-91C2-325A86EBDBAA}" destId="{04DCD811-779D-43C2-8BBB-92E4320D6306}" srcOrd="0" destOrd="0" presId="urn:microsoft.com/office/officeart/2005/8/layout/radial5"/>
    <dgm:cxn modelId="{888DC0F9-426B-4E68-8B2A-4A33E0A208DD}" srcId="{75E3BBF8-2FFB-4C2A-B24C-D024330D145D}" destId="{5D77E281-3BB1-4199-91C2-325A86EBDBAA}" srcOrd="2" destOrd="0" parTransId="{1F4B4350-90DC-4414-B58C-473490A679F5}" sibTransId="{8031A893-D3D6-4C89-8379-589995C0D8AC}"/>
    <dgm:cxn modelId="{31CF80C0-1889-4D6C-8CE3-D037D9AFE3D3}" type="presOf" srcId="{3B9BED21-BD5A-4A1F-B3E2-C75BA715465F}" destId="{67B25DD1-68CA-4E01-9127-D7DD33EDD824}" srcOrd="1" destOrd="0" presId="urn:microsoft.com/office/officeart/2005/8/layout/radial5"/>
    <dgm:cxn modelId="{97CD6F8A-CD13-4F3C-95F7-36508C1BC1E7}" type="presParOf" srcId="{801305AE-BFA2-4371-8EE5-27EFE369CD04}" destId="{EDCB50E0-7B73-4B97-A6FE-BDB048D880BF}" srcOrd="0" destOrd="0" presId="urn:microsoft.com/office/officeart/2005/8/layout/radial5"/>
    <dgm:cxn modelId="{04C14462-3BDA-49F5-8364-207412065539}" type="presParOf" srcId="{801305AE-BFA2-4371-8EE5-27EFE369CD04}" destId="{3BC09400-CBA9-4509-8633-996E76371A47}" srcOrd="1" destOrd="0" presId="urn:microsoft.com/office/officeart/2005/8/layout/radial5"/>
    <dgm:cxn modelId="{BEB65E11-ED35-4706-80E3-29896D8D6DA6}" type="presParOf" srcId="{3BC09400-CBA9-4509-8633-996E76371A47}" destId="{C651D2E8-970E-429F-A07C-22585E9E93CE}" srcOrd="0" destOrd="0" presId="urn:microsoft.com/office/officeart/2005/8/layout/radial5"/>
    <dgm:cxn modelId="{23FD776D-3336-43E0-8B6F-22A3CA4120D3}" type="presParOf" srcId="{801305AE-BFA2-4371-8EE5-27EFE369CD04}" destId="{CD889179-0A80-4388-A167-49C29D80F484}" srcOrd="2" destOrd="0" presId="urn:microsoft.com/office/officeart/2005/8/layout/radial5"/>
    <dgm:cxn modelId="{C13BB887-D80C-471B-BA05-3D4300C6663F}" type="presParOf" srcId="{801305AE-BFA2-4371-8EE5-27EFE369CD04}" destId="{42686EF7-C5C7-41C7-96BB-D9CCB0A3E775}" srcOrd="3" destOrd="0" presId="urn:microsoft.com/office/officeart/2005/8/layout/radial5"/>
    <dgm:cxn modelId="{FF1EFB67-E89F-4860-B085-C8B56DDE45FF}" type="presParOf" srcId="{42686EF7-C5C7-41C7-96BB-D9CCB0A3E775}" destId="{67B25DD1-68CA-4E01-9127-D7DD33EDD824}" srcOrd="0" destOrd="0" presId="urn:microsoft.com/office/officeart/2005/8/layout/radial5"/>
    <dgm:cxn modelId="{A1D9F6CA-183F-4808-BE0D-050AC0445D9D}" type="presParOf" srcId="{801305AE-BFA2-4371-8EE5-27EFE369CD04}" destId="{2934CCE7-CE5B-4D2D-B815-EADDDDEB4DC9}" srcOrd="4" destOrd="0" presId="urn:microsoft.com/office/officeart/2005/8/layout/radial5"/>
    <dgm:cxn modelId="{49DA7372-387A-4931-ADAB-12BA0B4553B2}" type="presParOf" srcId="{801305AE-BFA2-4371-8EE5-27EFE369CD04}" destId="{FE53E660-FC6E-44F5-9944-E053065365AB}" srcOrd="5" destOrd="0" presId="urn:microsoft.com/office/officeart/2005/8/layout/radial5"/>
    <dgm:cxn modelId="{55A4C1FA-49AB-4B92-8CE4-CF33B9E4B46B}" type="presParOf" srcId="{FE53E660-FC6E-44F5-9944-E053065365AB}" destId="{E62A658D-9170-474C-92A8-701F6176E87F}" srcOrd="0" destOrd="0" presId="urn:microsoft.com/office/officeart/2005/8/layout/radial5"/>
    <dgm:cxn modelId="{39816D28-BCE6-4914-B46D-03B8DE873531}" type="presParOf" srcId="{801305AE-BFA2-4371-8EE5-27EFE369CD04}" destId="{04DCD811-779D-43C2-8BBB-92E4320D6306}"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4/23/2012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4/23/2012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2624648265"/>
      </p:ext>
    </p:extLst>
  </p:cSld>
  <p:clrMap bg1="lt1" tx1="dk1" bg2="lt2" tx2="dk2" accent1="accent1" accent2="accent2" accent3="accent3" accent4="accent4" accent5="accent5" accent6="accent6" hlink="hlink" folHlink="folHlink"/>
  <p:notesStyle>
    <a:lvl1pPr marL="0" algn="l" defTabSz="686047" rtl="0" eaLnBrk="1" latinLnBrk="0" hangingPunct="1">
      <a:lnSpc>
        <a:spcPct val="90000"/>
      </a:lnSpc>
      <a:spcAft>
        <a:spcPts val="250"/>
      </a:spcAft>
      <a:defRPr sz="700" kern="1200">
        <a:solidFill>
          <a:schemeClr val="tx1"/>
        </a:solidFill>
        <a:latin typeface="Segoe UI" pitchFamily="34" charset="0"/>
        <a:ea typeface="+mn-ea"/>
        <a:cs typeface="+mn-cs"/>
      </a:defRPr>
    </a:lvl1pPr>
    <a:lvl2pPr marL="159800" indent="-7940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2pPr>
    <a:lvl3pPr marL="246151"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3pPr>
    <a:lvl4pPr marL="362279" indent="-11017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4pPr>
    <a:lvl5pPr marL="461534"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5pPr>
    <a:lvl6pPr marL="1715118" algn="l" defTabSz="686047" rtl="0" eaLnBrk="1" latinLnBrk="0" hangingPunct="1">
      <a:defRPr sz="900" kern="1200">
        <a:solidFill>
          <a:schemeClr val="tx1"/>
        </a:solidFill>
        <a:latin typeface="+mn-lt"/>
        <a:ea typeface="+mn-ea"/>
        <a:cs typeface="+mn-cs"/>
      </a:defRPr>
    </a:lvl6pPr>
    <a:lvl7pPr marL="2058140" algn="l" defTabSz="686047" rtl="0" eaLnBrk="1" latinLnBrk="0" hangingPunct="1">
      <a:defRPr sz="900" kern="1200">
        <a:solidFill>
          <a:schemeClr val="tx1"/>
        </a:solidFill>
        <a:latin typeface="+mn-lt"/>
        <a:ea typeface="+mn-ea"/>
        <a:cs typeface="+mn-cs"/>
      </a:defRPr>
    </a:lvl7pPr>
    <a:lvl8pPr marL="2401164" algn="l" defTabSz="686047" rtl="0" eaLnBrk="1" latinLnBrk="0" hangingPunct="1">
      <a:defRPr sz="900" kern="1200">
        <a:solidFill>
          <a:schemeClr val="tx1"/>
        </a:solidFill>
        <a:latin typeface="+mn-lt"/>
        <a:ea typeface="+mn-ea"/>
        <a:cs typeface="+mn-cs"/>
      </a:defRPr>
    </a:lvl8pPr>
    <a:lvl9pPr marL="2744188" algn="l" defTabSz="68604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4/23/2012 12:16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782265"/>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1800" spc="-50"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xmlns=""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email">
            <a:extLst>
              <a:ext uri="{28A0092B-C50C-407E-A947-70E740481C1C}">
                <a14:useLocalDpi xmlns:a14="http://schemas.microsoft.com/office/drawing/2010/main" xmlns=""/>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xmlns=""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email">
            <a:extLst>
              <a:ext uri="{28A0092B-C50C-407E-A947-70E740481C1C}">
                <a14:useLocalDpi xmlns:a14="http://schemas.microsoft.com/office/drawing/2010/main" xmlns=""/>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xmlns=""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email">
            <a:extLst>
              <a:ext uri="{28A0092B-C50C-407E-A947-70E740481C1C}">
                <a14:useLocalDpi xmlns:a14="http://schemas.microsoft.com/office/drawing/2010/main" xmlns=""/>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xmlns=""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349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34925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183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14341" tIns="57171" rIns="114341" bIns="57171"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xmlns=""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sz="7200" i="0" spc="-75"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email">
            <a:extLst>
              <a:ext uri="{28A0092B-C50C-407E-A947-70E740481C1C}">
                <a14:useLocalDpi xmlns:a14="http://schemas.microsoft.com/office/drawing/2010/main" xmlns=""/>
              </a:ext>
            </a:extLst>
          </a:blip>
          <a:stretch/>
        </p:blipFill>
        <p:spPr bwMode="black">
          <a:xfrm>
            <a:off x="7436959" y="6358674"/>
            <a:ext cx="1551466" cy="262789"/>
          </a:xfrm>
          <a:prstGeom prst="rect">
            <a:avLst/>
          </a:prstGeom>
          <a:noFill/>
          <a:ln>
            <a:noFill/>
          </a:ln>
        </p:spPr>
      </p:pic>
      <p:sp>
        <p:nvSpPr>
          <p:cNvPr id="9" name="Text Placeholder 8"/>
          <p:cNvSpPr>
            <a:spLocks noGrp="1"/>
          </p:cNvSpPr>
          <p:nvPr>
            <p:ph type="body" sz="quarter" idx="11" hasCustomPrompt="1"/>
          </p:nvPr>
        </p:nvSpPr>
        <p:spPr>
          <a:xfrm>
            <a:off x="384673" y="3117239"/>
            <a:ext cx="5636696" cy="332399"/>
          </a:xfrm>
        </p:spPr>
        <p:txBody>
          <a:bodyPr/>
          <a:lstStyle>
            <a:lvl1pPr marL="0" indent="0">
              <a:buNone/>
              <a:defRPr spc="-75"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xmlns=""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sz="7200" i="0" spc="-75"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2" descr="Microsoft logo and tagline"/>
          <p:cNvPicPr>
            <a:picLocks noChangeAspect="1" noChangeArrowheads="1"/>
          </p:cNvPicPr>
          <p:nvPr userDrawn="1"/>
        </p:nvPicPr>
        <p:blipFill rotWithShape="1">
          <a:blip r:embed="rId2" cstate="email">
            <a:extLst>
              <a:ext uri="{28A0092B-C50C-407E-A947-70E740481C1C}">
                <a14:useLocalDpi xmlns:a14="http://schemas.microsoft.com/office/drawing/2010/main" xmlns=""/>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xmlns=""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1"/>
            <a:ext cx="8363937" cy="1932837"/>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56784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9436" y="1447801"/>
            <a:ext cx="8363937" cy="150041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686047" rtl="0" eaLnBrk="1" latinLnBrk="0" hangingPunct="1">
        <a:lnSpc>
          <a:spcPct val="90000"/>
        </a:lnSpc>
        <a:spcBef>
          <a:spcPct val="0"/>
        </a:spcBef>
        <a:buNone/>
        <a:defRPr lang="en-US" sz="4100" b="0" kern="1200" cap="none" spc="-75"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1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hyperlink" Target="mailto:zdrav@microsoft.com" TargetMode="Externa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1.emf"/><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0.png"/><Relationship Id="rId5" Type="http://schemas.microsoft.com/office/2007/relationships/hdphoto" Target="../media/hdphoto2.wdp"/><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1.xml"/><Relationship Id="rId7" Type="http://schemas.openxmlformats.org/officeDocument/2006/relationships/image" Target="../media/image17.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20.jpeg"/><Relationship Id="rId4" Type="http://schemas.openxmlformats.org/officeDocument/2006/relationships/diagramQuickStyle" Target="../diagrams/quickStyle1.xml"/><Relationship Id="rId9"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4672" y="599464"/>
            <a:ext cx="8318162" cy="112471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lang="en-US" sz="6600" dirty="0">
              <a:gradFill>
                <a:gsLst>
                  <a:gs pos="96667">
                    <a:srgbClr val="FFFFFF"/>
                  </a:gs>
                  <a:gs pos="90000">
                    <a:srgbClr val="FFFFFF"/>
                  </a:gs>
                </a:gsLst>
                <a:lin ang="5400000" scaled="0"/>
              </a:gradFill>
            </a:endParaRPr>
          </a:p>
        </p:txBody>
      </p:sp>
      <p:sp>
        <p:nvSpPr>
          <p:cNvPr id="6" name="Text Placeholder 2"/>
          <p:cNvSpPr>
            <a:spLocks noGrp="1"/>
          </p:cNvSpPr>
          <p:nvPr>
            <p:ph type="body" sz="quarter" idx="10"/>
          </p:nvPr>
        </p:nvSpPr>
        <p:spPr>
          <a:xfrm>
            <a:off x="384673" y="2041525"/>
            <a:ext cx="8423524" cy="1661993"/>
          </a:xfrm>
        </p:spPr>
        <p:txBody>
          <a:bodyPr/>
          <a:lstStyle/>
          <a:p>
            <a:r>
              <a:rPr lang="ru-RU" sz="6000" dirty="0">
                <a:solidFill>
                  <a:schemeClr val="tx1"/>
                </a:solidFill>
                <a:effectLst>
                  <a:outerShdw blurRad="38100" dist="38100" dir="2700000" algn="tl">
                    <a:srgbClr val="000000">
                      <a:alpha val="43137"/>
                    </a:srgbClr>
                  </a:outerShdw>
                </a:effectLst>
              </a:rPr>
              <a:t>Решения от </a:t>
            </a:r>
            <a:r>
              <a:rPr lang="en-US" sz="6000" dirty="0">
                <a:solidFill>
                  <a:schemeClr val="tx1"/>
                </a:solidFill>
                <a:effectLst>
                  <a:outerShdw blurRad="38100" dist="38100" dir="2700000" algn="tl">
                    <a:srgbClr val="000000">
                      <a:alpha val="43137"/>
                    </a:srgbClr>
                  </a:outerShdw>
                </a:effectLst>
              </a:rPr>
              <a:t>Microsoft</a:t>
            </a:r>
            <a:r>
              <a:rPr lang="ru-RU" sz="6000" dirty="0">
                <a:solidFill>
                  <a:schemeClr val="tx1"/>
                </a:solidFill>
                <a:effectLst>
                  <a:outerShdw blurRad="38100" dist="38100" dir="2700000" algn="tl">
                    <a:srgbClr val="000000">
                      <a:alpha val="43137"/>
                    </a:srgbClr>
                  </a:outerShdw>
                </a:effectLst>
              </a:rPr>
              <a:t> для здравоохранения</a:t>
            </a:r>
            <a:endParaRPr lang="en-US" sz="6000" dirty="0">
              <a:solidFill>
                <a:schemeClr val="tx1"/>
              </a:solidFill>
              <a:effectLst>
                <a:outerShdw blurRad="38100" dist="38100" dir="2700000" algn="tl">
                  <a:srgbClr val="000000">
                    <a:alpha val="43137"/>
                  </a:srgbClr>
                </a:outerShdw>
              </a:effectLst>
            </a:endParaRPr>
          </a:p>
        </p:txBody>
      </p:sp>
      <p:sp>
        <p:nvSpPr>
          <p:cNvPr id="7" name="Text Placeholder 6"/>
          <p:cNvSpPr>
            <a:spLocks noGrp="1"/>
          </p:cNvSpPr>
          <p:nvPr>
            <p:ph type="body" sz="quarter" idx="11"/>
          </p:nvPr>
        </p:nvSpPr>
        <p:spPr>
          <a:xfrm>
            <a:off x="398321" y="3867879"/>
            <a:ext cx="5636696" cy="738664"/>
          </a:xfrm>
        </p:spPr>
        <p:txBody>
          <a:bodyPr/>
          <a:lstStyle/>
          <a:p>
            <a:r>
              <a:rPr lang="ru-RU" dirty="0"/>
              <a:t>Наиль Минулаев</a:t>
            </a:r>
          </a:p>
          <a:p>
            <a:r>
              <a:rPr lang="ru-RU" dirty="0"/>
              <a:t>Менеджер по работе с партнерами</a:t>
            </a:r>
          </a:p>
        </p:txBody>
      </p:sp>
    </p:spTree>
    <p:extLst>
      <p:ext uri="{BB962C8B-B14F-4D97-AF65-F5344CB8AC3E}">
        <p14:creationId xmlns:p14="http://schemas.microsoft.com/office/powerpoint/2010/main" xmlns="" val="434524485"/>
      </p:ext>
    </p:extLst>
  </p:cSld>
  <p:clrMapOvr>
    <a:masterClrMapping/>
  </p:clrMapOvr>
  <mc:AlternateContent xmlns:mc="http://schemas.openxmlformats.org/markup-compatibility/2006">
    <mc:Choice xmlns:p14="http://schemas.microsoft.com/office/powerpoint/2010/main" xmlns="" Requires="p14">
      <p:transition spd="slow" p14:dur="15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157350"/>
            <a:ext cx="8363938" cy="443198"/>
          </a:xfrm>
        </p:spPr>
        <p:txBody>
          <a:bodyPr/>
          <a:lstStyle/>
          <a:p>
            <a:r>
              <a:rPr lang="ru-RU" sz="3200" dirty="0"/>
              <a:t>Как сделать коммуникации удобными?</a:t>
            </a:r>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25895" y="1531133"/>
            <a:ext cx="4621235" cy="16038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a:stretch/>
        </p:blipFill>
        <p:spPr bwMode="auto">
          <a:xfrm>
            <a:off x="3243115" y="3177224"/>
            <a:ext cx="3683307" cy="24583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25896" y="3904185"/>
            <a:ext cx="2833126" cy="2917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9" name="Группа 5"/>
          <p:cNvGrpSpPr/>
          <p:nvPr/>
        </p:nvGrpSpPr>
        <p:grpSpPr>
          <a:xfrm>
            <a:off x="6831382" y="5796335"/>
            <a:ext cx="1677687" cy="781417"/>
            <a:chOff x="665270" y="4290083"/>
            <a:chExt cx="1721590" cy="775559"/>
          </a:xfrm>
        </p:grpSpPr>
        <p:sp>
          <p:nvSpPr>
            <p:cNvPr id="10" name="Скругленный прямоугольник 6"/>
            <p:cNvSpPr/>
            <p:nvPr/>
          </p:nvSpPr>
          <p:spPr>
            <a:xfrm>
              <a:off x="665270" y="4290083"/>
              <a:ext cx="1721590" cy="775559"/>
            </a:xfrm>
            <a:prstGeom prst="roundRect">
              <a:avLst/>
            </a:prstGeom>
          </p:spPr>
          <p:style>
            <a:lnRef idx="0">
              <a:schemeClr val="lt1">
                <a:hueOff val="0"/>
                <a:satOff val="0"/>
                <a:lumOff val="0"/>
                <a:alphaOff val="0"/>
              </a:schemeClr>
            </a:lnRef>
            <a:fillRef idx="3">
              <a:schemeClr val="accent4">
                <a:hueOff val="0"/>
                <a:satOff val="0"/>
                <a:lumOff val="0"/>
                <a:alphaOff val="0"/>
              </a:schemeClr>
            </a:fillRef>
            <a:effectRef idx="3">
              <a:schemeClr val="accent4">
                <a:hueOff val="0"/>
                <a:satOff val="0"/>
                <a:lumOff val="0"/>
                <a:alphaOff val="0"/>
              </a:schemeClr>
            </a:effectRef>
            <a:fontRef idx="minor">
              <a:schemeClr val="lt1"/>
            </a:fontRef>
          </p:style>
        </p:sp>
        <p:sp>
          <p:nvSpPr>
            <p:cNvPr id="11" name="Скругленный прямоугольник 4"/>
            <p:cNvSpPr/>
            <p:nvPr/>
          </p:nvSpPr>
          <p:spPr>
            <a:xfrm>
              <a:off x="703130" y="4327942"/>
              <a:ext cx="1645870" cy="699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ru-RU" sz="1700" kern="1200" dirty="0" smtClean="0"/>
                <a:t>Быстрый вопрос коллеге</a:t>
              </a:r>
              <a:endParaRPr lang="ru-RU" sz="1700" kern="1200" dirty="0"/>
            </a:p>
          </p:txBody>
        </p:sp>
      </p:grpSp>
      <p:grpSp>
        <p:nvGrpSpPr>
          <p:cNvPr id="12" name="Группа 4"/>
          <p:cNvGrpSpPr/>
          <p:nvPr/>
        </p:nvGrpSpPr>
        <p:grpSpPr>
          <a:xfrm>
            <a:off x="1754088" y="1874529"/>
            <a:ext cx="2549353" cy="1260430"/>
            <a:chOff x="1979712" y="1444640"/>
            <a:chExt cx="3392043" cy="1715842"/>
          </a:xfrm>
        </p:grpSpPr>
        <p:sp>
          <p:nvSpPr>
            <p:cNvPr id="13" name="Блок-схема: альтернативный процесс 2"/>
            <p:cNvSpPr/>
            <p:nvPr/>
          </p:nvSpPr>
          <p:spPr bwMode="auto">
            <a:xfrm>
              <a:off x="1979712" y="2800442"/>
              <a:ext cx="1346201" cy="360040"/>
            </a:xfrm>
            <a:prstGeom prst="flowChartAlternateProcess">
              <a:avLst/>
            </a:prstGeom>
            <a:noFill/>
            <a:ln w="28575">
              <a:solidFill>
                <a:srgbClr val="FF0000"/>
              </a:solidFill>
              <a:headEnd type="none" w="med" len="med"/>
              <a:tailEnd type="none" w="med" len="med"/>
            </a:ln>
            <a:effectLst/>
            <a:scene3d>
              <a:camera prst="orthographicFront" fov="0">
                <a:rot lat="0" lon="0" rev="0"/>
              </a:camera>
              <a:lightRig rig="glow" dir="t">
                <a:rot lat="0" lon="0" rev="6360000"/>
              </a:lightRig>
            </a:scene3d>
            <a:sp3d contourW="1000" prstMaterial="flat">
              <a:bevel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ru-RU" sz="2300" dirty="0" smtClean="0">
                <a:solidFill>
                  <a:srgbClr val="FFFFFF"/>
                </a:solidFill>
                <a:latin typeface="Trebuchet MS" pitchFamily="34" charset="0"/>
              </a:endParaRPr>
            </a:p>
          </p:txBody>
        </p:sp>
        <p:sp>
          <p:nvSpPr>
            <p:cNvPr id="14" name="Скругленная прямоугольная выноска 3"/>
            <p:cNvSpPr/>
            <p:nvPr/>
          </p:nvSpPr>
          <p:spPr bwMode="auto">
            <a:xfrm>
              <a:off x="3333580" y="1444640"/>
              <a:ext cx="2038175" cy="770163"/>
            </a:xfrm>
            <a:prstGeom prst="wedgeRoundRectCallout">
              <a:avLst>
                <a:gd name="adj1" fmla="val -50316"/>
                <a:gd name="adj2" fmla="val 150937"/>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1400" dirty="0" smtClean="0">
                  <a:solidFill>
                    <a:srgbClr val="FFFFFF"/>
                  </a:solidFill>
                  <a:latin typeface="Trebuchet MS" pitchFamily="34" charset="0"/>
                </a:rPr>
                <a:t>Информация о присутствии на рабочем месте</a:t>
              </a:r>
            </a:p>
          </p:txBody>
        </p:sp>
      </p:grpSp>
      <p:grpSp>
        <p:nvGrpSpPr>
          <p:cNvPr id="15" name="Группа 8"/>
          <p:cNvGrpSpPr/>
          <p:nvPr/>
        </p:nvGrpSpPr>
        <p:grpSpPr>
          <a:xfrm>
            <a:off x="3552940" y="3749034"/>
            <a:ext cx="3578631" cy="2145382"/>
            <a:chOff x="4382450" y="2995440"/>
            <a:chExt cx="4761550" cy="2920541"/>
          </a:xfrm>
        </p:grpSpPr>
        <p:sp>
          <p:nvSpPr>
            <p:cNvPr id="16" name="Блок-схема: альтернативный процесс 12"/>
            <p:cNvSpPr/>
            <p:nvPr/>
          </p:nvSpPr>
          <p:spPr bwMode="auto">
            <a:xfrm>
              <a:off x="6287741" y="2995440"/>
              <a:ext cx="2856259" cy="1189562"/>
            </a:xfrm>
            <a:prstGeom prst="flowChartAlternateProcess">
              <a:avLst/>
            </a:prstGeom>
            <a:noFill/>
            <a:ln w="28575">
              <a:solidFill>
                <a:srgbClr val="FF0000"/>
              </a:solidFill>
              <a:headEnd type="none" w="med" len="med"/>
              <a:tailEnd type="none" w="med" len="med"/>
            </a:ln>
            <a:effectLst/>
            <a:scene3d>
              <a:camera prst="orthographicFront" fov="0">
                <a:rot lat="0" lon="0" rev="0"/>
              </a:camera>
              <a:lightRig rig="glow" dir="t">
                <a:rot lat="0" lon="0" rev="6360000"/>
              </a:lightRig>
            </a:scene3d>
            <a:sp3d contourW="1000" prstMaterial="flat">
              <a:bevel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ru-RU" sz="2300" dirty="0" smtClean="0">
                <a:solidFill>
                  <a:srgbClr val="FFFFFF"/>
                </a:solidFill>
                <a:latin typeface="Trebuchet MS" pitchFamily="34" charset="0"/>
              </a:endParaRPr>
            </a:p>
          </p:txBody>
        </p:sp>
        <p:sp>
          <p:nvSpPr>
            <p:cNvPr id="17" name="Скругленная прямоугольная выноска 13"/>
            <p:cNvSpPr/>
            <p:nvPr/>
          </p:nvSpPr>
          <p:spPr bwMode="auto">
            <a:xfrm>
              <a:off x="4382450" y="4813019"/>
              <a:ext cx="2038175" cy="1102962"/>
            </a:xfrm>
            <a:prstGeom prst="wedgeRoundRectCallout">
              <a:avLst>
                <a:gd name="adj1" fmla="val 104296"/>
                <a:gd name="adj2" fmla="val -151591"/>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1400" dirty="0" smtClean="0">
                  <a:solidFill>
                    <a:srgbClr val="FFFFFF"/>
                  </a:solidFill>
                  <a:latin typeface="Trebuchet MS" pitchFamily="34" charset="0"/>
                </a:rPr>
                <a:t>Возможность сделать звонок или написать сообщение</a:t>
              </a:r>
            </a:p>
          </p:txBody>
        </p:sp>
      </p:grpSp>
      <p:grpSp>
        <p:nvGrpSpPr>
          <p:cNvPr id="18" name="Группа 9"/>
          <p:cNvGrpSpPr/>
          <p:nvPr/>
        </p:nvGrpSpPr>
        <p:grpSpPr>
          <a:xfrm>
            <a:off x="83436" y="5868204"/>
            <a:ext cx="4435916" cy="873833"/>
            <a:chOff x="309060" y="5577999"/>
            <a:chExt cx="5902211" cy="1189562"/>
          </a:xfrm>
        </p:grpSpPr>
        <p:sp>
          <p:nvSpPr>
            <p:cNvPr id="19" name="Блок-схема: альтернативный процесс 16"/>
            <p:cNvSpPr/>
            <p:nvPr/>
          </p:nvSpPr>
          <p:spPr bwMode="auto">
            <a:xfrm>
              <a:off x="309060" y="5577999"/>
              <a:ext cx="3398844" cy="1189562"/>
            </a:xfrm>
            <a:prstGeom prst="flowChartAlternateProcess">
              <a:avLst/>
            </a:prstGeom>
            <a:noFill/>
            <a:ln w="28575">
              <a:solidFill>
                <a:srgbClr val="FF0000"/>
              </a:solidFill>
              <a:headEnd type="none" w="med" len="med"/>
              <a:tailEnd type="none" w="med" len="med"/>
            </a:ln>
            <a:effectLst/>
            <a:scene3d>
              <a:camera prst="orthographicFront" fov="0">
                <a:rot lat="0" lon="0" rev="0"/>
              </a:camera>
              <a:lightRig rig="glow" dir="t">
                <a:rot lat="0" lon="0" rev="6360000"/>
              </a:lightRig>
            </a:scene3d>
            <a:sp3d contourW="1000" prstMaterial="flat">
              <a:bevel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ru-RU" sz="2300" dirty="0" smtClean="0">
                <a:solidFill>
                  <a:srgbClr val="FFFFFF"/>
                </a:solidFill>
                <a:latin typeface="Trebuchet MS" pitchFamily="34" charset="0"/>
              </a:endParaRPr>
            </a:p>
          </p:txBody>
        </p:sp>
        <p:sp>
          <p:nvSpPr>
            <p:cNvPr id="20" name="Скругленная прямоугольная выноска 17"/>
            <p:cNvSpPr/>
            <p:nvPr/>
          </p:nvSpPr>
          <p:spPr bwMode="auto">
            <a:xfrm>
              <a:off x="4173096" y="5993461"/>
              <a:ext cx="2038175" cy="774100"/>
            </a:xfrm>
            <a:prstGeom prst="wedgeRoundRectCallout">
              <a:avLst>
                <a:gd name="adj1" fmla="val -81080"/>
                <a:gd name="adj2" fmla="val -39710"/>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1400" dirty="0" smtClean="0">
                  <a:solidFill>
                    <a:srgbClr val="FFFFFF"/>
                  </a:solidFill>
                  <a:latin typeface="Trebuchet MS" pitchFamily="34" charset="0"/>
                </a:rPr>
                <a:t>Короткое тестовое сообщение</a:t>
              </a:r>
            </a:p>
          </p:txBody>
        </p:sp>
      </p:grpSp>
      <p:pic>
        <p:nvPicPr>
          <p:cNvPr id="25" name="Picture 2"/>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6926422" y="684056"/>
            <a:ext cx="2217578" cy="44001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6" name="Группа 3"/>
          <p:cNvGrpSpPr/>
          <p:nvPr/>
        </p:nvGrpSpPr>
        <p:grpSpPr>
          <a:xfrm>
            <a:off x="7670226" y="2361493"/>
            <a:ext cx="1473774" cy="2189143"/>
            <a:chOff x="4932040" y="2295554"/>
            <a:chExt cx="2469116" cy="2539021"/>
          </a:xfrm>
        </p:grpSpPr>
        <p:sp>
          <p:nvSpPr>
            <p:cNvPr id="27" name="Блок-схема: альтернативный процесс 10"/>
            <p:cNvSpPr/>
            <p:nvPr/>
          </p:nvSpPr>
          <p:spPr bwMode="auto">
            <a:xfrm>
              <a:off x="4932040" y="2295554"/>
              <a:ext cx="2469116" cy="1925534"/>
            </a:xfrm>
            <a:prstGeom prst="flowChartAlternateProcess">
              <a:avLst/>
            </a:prstGeom>
            <a:noFill/>
            <a:ln w="28575">
              <a:solidFill>
                <a:srgbClr val="FF0000"/>
              </a:solidFill>
              <a:headEnd type="none" w="med" len="med"/>
              <a:tailEnd type="none" w="med" len="med"/>
            </a:ln>
            <a:effectLst/>
            <a:scene3d>
              <a:camera prst="orthographicFront" fov="0">
                <a:rot lat="0" lon="0" rev="0"/>
              </a:camera>
              <a:lightRig rig="glow" dir="t">
                <a:rot lat="0" lon="0" rev="6360000"/>
              </a:lightRig>
            </a:scene3d>
            <a:sp3d contourW="1000" prstMaterial="flat">
              <a:bevelT/>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ru-RU" sz="2300" dirty="0" smtClean="0">
                <a:solidFill>
                  <a:srgbClr val="FFFFFF"/>
                </a:solidFill>
                <a:latin typeface="Trebuchet MS" pitchFamily="34" charset="0"/>
              </a:endParaRPr>
            </a:p>
          </p:txBody>
        </p:sp>
        <p:sp>
          <p:nvSpPr>
            <p:cNvPr id="28" name="Скругленная прямоугольная выноска 11"/>
            <p:cNvSpPr/>
            <p:nvPr/>
          </p:nvSpPr>
          <p:spPr bwMode="auto">
            <a:xfrm>
              <a:off x="4981043" y="4231614"/>
              <a:ext cx="2038175" cy="602961"/>
            </a:xfrm>
            <a:prstGeom prst="wedgeRoundRectCallout">
              <a:avLst>
                <a:gd name="adj1" fmla="val 26593"/>
                <a:gd name="adj2" fmla="val -119869"/>
                <a:gd name="adj3" fmla="val 1666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ru-RU" sz="1400" dirty="0" smtClean="0">
                  <a:solidFill>
                    <a:srgbClr val="FFFFFF"/>
                  </a:solidFill>
                  <a:latin typeface="Trebuchet MS" pitchFamily="34" charset="0"/>
                </a:rPr>
                <a:t>2х точечная видеоконференция</a:t>
              </a:r>
            </a:p>
          </p:txBody>
        </p:sp>
      </p:grpSp>
    </p:spTree>
    <p:extLst>
      <p:ext uri="{BB962C8B-B14F-4D97-AF65-F5344CB8AC3E}">
        <p14:creationId xmlns:p14="http://schemas.microsoft.com/office/powerpoint/2010/main" xmlns="" val="2478540793"/>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89436" y="264226"/>
            <a:ext cx="8363938" cy="830997"/>
          </a:xfrm>
          <a:prstGeom prst="rect">
            <a:avLst/>
          </a:prstGeom>
        </p:spPr>
        <p:txBody>
          <a:bodyPr vert="horz" wrap="square" lIns="0" tIns="0" rIns="0" bIns="0" rtlCol="0" anchor="t">
            <a:spAutoFit/>
          </a:bodyPr>
          <a:lst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pPr defTabSz="914400">
              <a:spcBef>
                <a:spcPts val="0"/>
              </a:spcBef>
            </a:pPr>
            <a:r>
              <a:rPr lang="ru-RU" sz="4000" spc="-150" dirty="0" smtClean="0">
                <a:latin typeface="Segoe UI" pitchFamily="34" charset="0"/>
                <a:cs typeface="Arial"/>
              </a:rPr>
              <a:t>Портал </a:t>
            </a:r>
            <a:r>
              <a:rPr lang="ru-RU" sz="4000" spc="-150" dirty="0" err="1" smtClean="0">
                <a:latin typeface="Segoe UI" pitchFamily="34" charset="0"/>
                <a:cs typeface="Arial"/>
              </a:rPr>
              <a:t>SharePoint</a:t>
            </a:r>
            <a:r>
              <a:rPr lang="ru-RU" sz="4000" spc="-150" dirty="0" smtClean="0">
                <a:latin typeface="Segoe UI" pitchFamily="34" charset="0"/>
                <a:cs typeface="Arial"/>
              </a:rPr>
              <a:t/>
            </a:r>
            <a:br>
              <a:rPr lang="ru-RU" sz="4000" spc="-150" dirty="0" smtClean="0">
                <a:latin typeface="Segoe UI" pitchFamily="34" charset="0"/>
                <a:cs typeface="Arial"/>
              </a:rPr>
            </a:br>
            <a:r>
              <a:rPr lang="ru-RU" sz="2000" i="1" spc="-150" dirty="0" smtClean="0">
                <a:solidFill>
                  <a:srgbClr val="002060"/>
                </a:solidFill>
                <a:latin typeface="Segoe UI" pitchFamily="34" charset="0"/>
                <a:cs typeface="Arial"/>
              </a:rPr>
              <a:t>Платформа для организации совместной работы</a:t>
            </a:r>
            <a:endParaRPr lang="ru-RU" sz="2000" i="1" spc="-150" dirty="0">
              <a:solidFill>
                <a:srgbClr val="5C5A54"/>
              </a:solidFill>
              <a:latin typeface="Segoe UI" pitchFamily="34" charset="0"/>
              <a:cs typeface="Arial"/>
            </a:endParaRPr>
          </a:p>
        </p:txBody>
      </p:sp>
      <p:pic>
        <p:nvPicPr>
          <p:cNvPr id="6" name="Picture 2" descr="W:\TRANSFER\MBupload\SERVER-new\Logo\SharePoint\SharePoint\ShrPt_h_rgb_r.png"/>
          <p:cNvPicPr>
            <a:picLocks noChangeAspect="1" noChangeArrowheads="1"/>
          </p:cNvPicPr>
          <p:nvPr/>
        </p:nvPicPr>
        <p:blipFill>
          <a:blip r:embed="rId2" cstate="email"/>
          <a:stretch>
            <a:fillRect/>
          </a:stretch>
        </p:blipFill>
        <p:spPr bwMode="auto">
          <a:xfrm>
            <a:off x="5471556" y="149481"/>
            <a:ext cx="3505200" cy="695648"/>
          </a:xfrm>
          <a:prstGeom prst="rect">
            <a:avLst/>
          </a:prstGeom>
          <a:noFill/>
          <a:effectLst>
            <a:outerShdw blurRad="203200" dist="50800" dir="2700000" sx="101000" sy="101000" algn="tl" rotWithShape="0">
              <a:prstClr val="black">
                <a:alpha val="54000"/>
              </a:prstClr>
            </a:outerShdw>
          </a:effectLst>
        </p:spPr>
      </p:pic>
      <p:sp>
        <p:nvSpPr>
          <p:cNvPr id="8" name="Rectangle 32"/>
          <p:cNvSpPr/>
          <p:nvPr/>
        </p:nvSpPr>
        <p:spPr bwMode="auto">
          <a:xfrm>
            <a:off x="3688685" y="2504500"/>
            <a:ext cx="5338299"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auto">
              <a:lnSpc>
                <a:spcPct val="90000"/>
              </a:lnSpc>
              <a:spcBef>
                <a:spcPts val="0"/>
              </a:spcBef>
              <a:spcAft>
                <a:spcPts val="1458"/>
              </a:spcAft>
              <a:defRPr/>
            </a:pPr>
            <a:r>
              <a:rPr lang="ru-RU" i="1" spc="-50" dirty="0">
                <a:ln w="3175">
                  <a:noFill/>
                </a:ln>
                <a:solidFill>
                  <a:prstClr val="black"/>
                </a:solidFill>
                <a:cs typeface="Arial" charset="0"/>
              </a:rPr>
              <a:t>Повышение производительности труда сотрудников</a:t>
            </a:r>
            <a:endParaRPr lang="en-US" altLang="zh-CN" i="1" spc="-50" dirty="0">
              <a:solidFill>
                <a:prstClr val="black"/>
              </a:solidFill>
              <a:latin typeface="Segoe Semibold" pitchFamily="34" charset="0"/>
            </a:endParaRPr>
          </a:p>
        </p:txBody>
      </p:sp>
      <p:sp>
        <p:nvSpPr>
          <p:cNvPr id="9" name="Rectangle 35"/>
          <p:cNvSpPr/>
          <p:nvPr/>
        </p:nvSpPr>
        <p:spPr bwMode="auto">
          <a:xfrm>
            <a:off x="3696793" y="3451218"/>
            <a:ext cx="5330191"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auto">
              <a:lnSpc>
                <a:spcPct val="90000"/>
              </a:lnSpc>
              <a:spcBef>
                <a:spcPts val="0"/>
              </a:spcBef>
              <a:spcAft>
                <a:spcPts val="1458"/>
              </a:spcAft>
              <a:defRPr/>
            </a:pPr>
            <a:r>
              <a:rPr lang="ru-RU" i="1" spc="-50" dirty="0">
                <a:ln w="3175">
                  <a:noFill/>
                </a:ln>
                <a:solidFill>
                  <a:prstClr val="black"/>
                </a:solidFill>
                <a:cs typeface="Arial" charset="0"/>
              </a:rPr>
              <a:t>Сокращение издержек за счет унификации ИТ инфраструктуры</a:t>
            </a:r>
            <a:endParaRPr lang="en-US" i="1" spc="-50" dirty="0">
              <a:ln w="3175">
                <a:noFill/>
              </a:ln>
              <a:solidFill>
                <a:prstClr val="black"/>
              </a:solidFill>
              <a:cs typeface="Arial" charset="0"/>
            </a:endParaRPr>
          </a:p>
        </p:txBody>
      </p:sp>
      <p:sp>
        <p:nvSpPr>
          <p:cNvPr id="10" name="Rectangle 36"/>
          <p:cNvSpPr/>
          <p:nvPr/>
        </p:nvSpPr>
        <p:spPr bwMode="auto">
          <a:xfrm>
            <a:off x="3679162" y="4534184"/>
            <a:ext cx="5347818"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lIns="365760" tIns="18288" rIns="0" bIns="0" anchor="ctr"/>
          <a:lstStyle/>
          <a:p>
            <a:pPr fontAlgn="auto">
              <a:lnSpc>
                <a:spcPct val="90000"/>
              </a:lnSpc>
              <a:spcBef>
                <a:spcPts val="0"/>
              </a:spcBef>
              <a:spcAft>
                <a:spcPts val="1458"/>
              </a:spcAft>
              <a:defRPr/>
            </a:pPr>
            <a:r>
              <a:rPr lang="ru-RU" i="1" spc="-50" dirty="0">
                <a:ln w="3175">
                  <a:noFill/>
                </a:ln>
                <a:solidFill>
                  <a:prstClr val="black"/>
                </a:solidFill>
                <a:cs typeface="Arial" charset="0"/>
              </a:rPr>
              <a:t>Быстрая реакция на изменения потребностей </a:t>
            </a:r>
            <a:r>
              <a:rPr lang="ru-RU" i="1" spc="-50" dirty="0" smtClean="0">
                <a:ln w="3175">
                  <a:noFill/>
                </a:ln>
                <a:solidFill>
                  <a:prstClr val="black"/>
                </a:solidFill>
                <a:cs typeface="Arial" charset="0"/>
              </a:rPr>
              <a:t>организации</a:t>
            </a:r>
            <a:endParaRPr lang="en-US" i="1" spc="-50" dirty="0">
              <a:ln w="3175">
                <a:noFill/>
              </a:ln>
              <a:solidFill>
                <a:prstClr val="black"/>
              </a:solidFill>
              <a:cs typeface="Arial" charset="0"/>
            </a:endParaRPr>
          </a:p>
        </p:txBody>
      </p:sp>
      <p:sp>
        <p:nvSpPr>
          <p:cNvPr id="11" name="TextBox 1"/>
          <p:cNvSpPr txBox="1">
            <a:spLocks noChangeArrowheads="1"/>
          </p:cNvSpPr>
          <p:nvPr/>
        </p:nvSpPr>
        <p:spPr bwMode="auto">
          <a:xfrm>
            <a:off x="2574925" y="3004250"/>
            <a:ext cx="1228725"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rgbClr val="777777"/>
              </a:buClr>
              <a:buSzPct val="130000"/>
            </a:pPr>
            <a:endParaRPr lang="en-US" sz="2400">
              <a:solidFill>
                <a:srgbClr val="BFBFBF"/>
              </a:solidFill>
              <a:latin typeface="Segoe" pitchFamily="34" charset="0"/>
            </a:endParaRPr>
          </a:p>
        </p:txBody>
      </p:sp>
      <p:sp>
        <p:nvSpPr>
          <p:cNvPr id="12" name="Rectangle 61"/>
          <p:cNvSpPr/>
          <p:nvPr/>
        </p:nvSpPr>
        <p:spPr>
          <a:xfrm>
            <a:off x="2392363" y="3159825"/>
            <a:ext cx="1417637" cy="393700"/>
          </a:xfrm>
          <a:prstGeom prst="rect">
            <a:avLst/>
          </a:prstGeom>
        </p:spPr>
        <p:txBody>
          <a:bodyPr lIns="0" tIns="0" rIns="0" bIns="0">
            <a:spAutoFit/>
          </a:bodyPr>
          <a:lstStyle/>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Сообщества</a:t>
            </a:r>
            <a:endParaRPr lang="en-US" sz="1600" b="1" spc="-80" dirty="0">
              <a:ln w="3175">
                <a:noFill/>
              </a:ln>
              <a:solidFill>
                <a:prstClr val="white"/>
              </a:solidFill>
              <a:latin typeface="Segoe UI" pitchFamily="34" charset="0"/>
              <a:cs typeface="Segoe UI" pitchFamily="34" charset="0"/>
            </a:endParaRPr>
          </a:p>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и сети</a:t>
            </a:r>
            <a:endParaRPr lang="en-US" sz="1600" b="1" spc="-80" dirty="0">
              <a:ln w="3175">
                <a:noFill/>
              </a:ln>
              <a:solidFill>
                <a:prstClr val="white"/>
              </a:solidFill>
              <a:latin typeface="Segoe UI" pitchFamily="34" charset="0"/>
              <a:cs typeface="Segoe UI" pitchFamily="34" charset="0"/>
            </a:endParaRPr>
          </a:p>
        </p:txBody>
      </p:sp>
      <p:sp>
        <p:nvSpPr>
          <p:cNvPr id="13" name="Rectangle 67"/>
          <p:cNvSpPr/>
          <p:nvPr/>
        </p:nvSpPr>
        <p:spPr>
          <a:xfrm>
            <a:off x="1295400" y="5091813"/>
            <a:ext cx="1417638" cy="196850"/>
          </a:xfrm>
          <a:prstGeom prst="rect">
            <a:avLst/>
          </a:prstGeom>
        </p:spPr>
        <p:txBody>
          <a:bodyPr lIns="0" tIns="0" rIns="0" bIns="0">
            <a:spAutoFit/>
          </a:bodyPr>
          <a:lstStyle/>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Поиск</a:t>
            </a:r>
            <a:endParaRPr lang="en-US" sz="1600" b="1" spc="-80" dirty="0">
              <a:ln w="3175">
                <a:noFill/>
              </a:ln>
              <a:solidFill>
                <a:prstClr val="white"/>
              </a:solidFill>
              <a:latin typeface="Segoe UI" pitchFamily="34" charset="0"/>
              <a:cs typeface="Segoe UI" pitchFamily="34" charset="0"/>
            </a:endParaRPr>
          </a:p>
        </p:txBody>
      </p:sp>
      <p:sp>
        <p:nvSpPr>
          <p:cNvPr id="14" name="Rectangle 65"/>
          <p:cNvSpPr/>
          <p:nvPr/>
        </p:nvSpPr>
        <p:spPr>
          <a:xfrm>
            <a:off x="1295400" y="2550225"/>
            <a:ext cx="1417638" cy="196850"/>
          </a:xfrm>
          <a:prstGeom prst="rect">
            <a:avLst/>
          </a:prstGeom>
        </p:spPr>
        <p:txBody>
          <a:bodyPr lIns="0" tIns="0" rIns="0" bIns="0">
            <a:spAutoFit/>
          </a:bodyPr>
          <a:lstStyle/>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Сайты</a:t>
            </a:r>
            <a:endParaRPr lang="en-US" sz="1600" b="1" spc="-80" dirty="0">
              <a:ln w="3175">
                <a:noFill/>
              </a:ln>
              <a:solidFill>
                <a:prstClr val="white"/>
              </a:solidFill>
              <a:latin typeface="Segoe UI" pitchFamily="34" charset="0"/>
              <a:cs typeface="Segoe UI" pitchFamily="34" charset="0"/>
            </a:endParaRPr>
          </a:p>
        </p:txBody>
      </p:sp>
      <p:sp>
        <p:nvSpPr>
          <p:cNvPr id="15" name="Rectangle 68"/>
          <p:cNvSpPr/>
          <p:nvPr/>
        </p:nvSpPr>
        <p:spPr>
          <a:xfrm>
            <a:off x="2525713" y="4271075"/>
            <a:ext cx="1201737" cy="393700"/>
          </a:xfrm>
          <a:prstGeom prst="rect">
            <a:avLst/>
          </a:prstGeom>
        </p:spPr>
        <p:txBody>
          <a:bodyPr lIns="0" tIns="0" rIns="0" bIns="0">
            <a:spAutoFit/>
          </a:bodyPr>
          <a:lstStyle/>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Управление</a:t>
            </a:r>
          </a:p>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контентом</a:t>
            </a:r>
            <a:endParaRPr lang="en-US" sz="1600" b="1" spc="-80" dirty="0">
              <a:ln w="3175">
                <a:noFill/>
              </a:ln>
              <a:solidFill>
                <a:prstClr val="white"/>
              </a:solidFill>
              <a:latin typeface="Segoe UI" pitchFamily="34" charset="0"/>
              <a:cs typeface="Segoe UI" pitchFamily="34" charset="0"/>
            </a:endParaRPr>
          </a:p>
        </p:txBody>
      </p:sp>
      <p:sp>
        <p:nvSpPr>
          <p:cNvPr id="16" name="Rectangle 64"/>
          <p:cNvSpPr/>
          <p:nvPr/>
        </p:nvSpPr>
        <p:spPr>
          <a:xfrm>
            <a:off x="304800" y="4328225"/>
            <a:ext cx="1001713" cy="393700"/>
          </a:xfrm>
          <a:prstGeom prst="rect">
            <a:avLst/>
          </a:prstGeom>
        </p:spPr>
        <p:txBody>
          <a:bodyPr lIns="0" tIns="0" rIns="0" bIns="0">
            <a:spAutoFit/>
          </a:bodyPr>
          <a:lstStyle/>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Бизнес-</a:t>
            </a:r>
          </a:p>
          <a:p>
            <a:pPr algn="ctr" fontAlgn="auto">
              <a:lnSpc>
                <a:spcPct val="80000"/>
              </a:lnSpc>
              <a:spcBef>
                <a:spcPts val="0"/>
              </a:spcBef>
              <a:spcAft>
                <a:spcPts val="0"/>
              </a:spcAft>
              <a:defRPr/>
            </a:pPr>
            <a:r>
              <a:rPr lang="ru-RU" sz="1600" b="1" spc="-80" dirty="0">
                <a:ln w="3175">
                  <a:noFill/>
                </a:ln>
                <a:solidFill>
                  <a:prstClr val="white"/>
                </a:solidFill>
                <a:latin typeface="Segoe UI" pitchFamily="34" charset="0"/>
                <a:cs typeface="Segoe UI" pitchFamily="34" charset="0"/>
              </a:rPr>
              <a:t>анализ</a:t>
            </a:r>
            <a:endParaRPr lang="en-US" sz="1600" b="1" spc="-80" dirty="0">
              <a:ln w="3175">
                <a:noFill/>
              </a:ln>
              <a:solidFill>
                <a:prstClr val="white"/>
              </a:solidFill>
              <a:latin typeface="Segoe UI" pitchFamily="34" charset="0"/>
              <a:cs typeface="Segoe UI" pitchFamily="34" charset="0"/>
            </a:endParaRPr>
          </a:p>
        </p:txBody>
      </p:sp>
      <p:pic>
        <p:nvPicPr>
          <p:cNvPr id="17" name="Picture 2"/>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214313" y="1597725"/>
            <a:ext cx="4437063" cy="391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39366411"/>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0"/>
            <a:ext cx="8363938" cy="443198"/>
          </a:xfrm>
        </p:spPr>
        <p:txBody>
          <a:bodyPr/>
          <a:lstStyle/>
          <a:p>
            <a:pPr lvl="0"/>
            <a:r>
              <a:rPr lang="ru-RU" sz="3200" dirty="0"/>
              <a:t>Портал для административных задач</a:t>
            </a:r>
          </a:p>
        </p:txBody>
      </p:sp>
      <p:sp>
        <p:nvSpPr>
          <p:cNvPr id="2" name="Rectangle 1"/>
          <p:cNvSpPr/>
          <p:nvPr/>
        </p:nvSpPr>
        <p:spPr>
          <a:xfrm>
            <a:off x="71133" y="896996"/>
            <a:ext cx="4020380" cy="1255728"/>
          </a:xfrm>
          <a:prstGeom prst="rect">
            <a:avLst/>
          </a:prstGeom>
        </p:spPr>
        <p:txBody>
          <a:bodyPr wrap="square">
            <a:spAutoFit/>
          </a:bodyPr>
          <a:lstStyle/>
          <a:p>
            <a:pPr lvl="0">
              <a:lnSpc>
                <a:spcPct val="90000"/>
              </a:lnSpc>
            </a:pPr>
            <a:r>
              <a:rPr lang="ru-RU" dirty="0" smtClean="0">
                <a:latin typeface="Segoe"/>
              </a:rPr>
              <a:t>- Хранение </a:t>
            </a:r>
            <a:r>
              <a:rPr lang="ru-RU" dirty="0">
                <a:latin typeface="Segoe"/>
              </a:rPr>
              <a:t>административных документов</a:t>
            </a:r>
          </a:p>
          <a:p>
            <a:pPr>
              <a:lnSpc>
                <a:spcPct val="90000"/>
              </a:lnSpc>
            </a:pPr>
            <a:r>
              <a:rPr lang="ru-RU" dirty="0" smtClean="0">
                <a:latin typeface="Segoe"/>
              </a:rPr>
              <a:t>- Автоматизация </a:t>
            </a:r>
            <a:r>
              <a:rPr lang="ru-RU" dirty="0">
                <a:latin typeface="Segoe"/>
              </a:rPr>
              <a:t>административных процессов</a:t>
            </a:r>
            <a:br>
              <a:rPr lang="ru-RU" dirty="0">
                <a:latin typeface="Segoe"/>
              </a:rPr>
            </a:br>
            <a:r>
              <a:rPr lang="ru-RU" dirty="0" smtClean="0">
                <a:latin typeface="Segoe"/>
              </a:rPr>
              <a:t>- В</a:t>
            </a:r>
            <a:r>
              <a:rPr lang="ru-RU" altLang="ja-JP" dirty="0" smtClean="0">
                <a:latin typeface="Segoe"/>
              </a:rPr>
              <a:t>заимодействие врачей </a:t>
            </a:r>
            <a:r>
              <a:rPr lang="ru-RU" altLang="ja-JP" dirty="0">
                <a:latin typeface="Segoe"/>
              </a:rPr>
              <a:t>и административных </a:t>
            </a:r>
            <a:endParaRPr lang="ru-RU" altLang="ja-JP" dirty="0" smtClean="0">
              <a:latin typeface="Segoe"/>
            </a:endParaRPr>
          </a:p>
          <a:p>
            <a:pPr>
              <a:lnSpc>
                <a:spcPct val="90000"/>
              </a:lnSpc>
            </a:pPr>
            <a:r>
              <a:rPr lang="ru-RU" altLang="ja-JP" dirty="0" smtClean="0">
                <a:latin typeface="Segoe"/>
              </a:rPr>
              <a:t>работников</a:t>
            </a:r>
            <a:endParaRPr lang="en-US" altLang="ja-JP" dirty="0">
              <a:latin typeface="Segoe"/>
            </a:endParaRPr>
          </a:p>
          <a:p>
            <a:pPr lvl="0" indent="-457200">
              <a:lnSpc>
                <a:spcPct val="90000"/>
              </a:lnSpc>
            </a:pPr>
            <a:r>
              <a:rPr lang="ru-RU" dirty="0" smtClean="0">
                <a:effectLst>
                  <a:outerShdw blurRad="38100" dist="38100" dir="2700000" algn="tl">
                    <a:srgbClr val="000000">
                      <a:alpha val="43137"/>
                    </a:srgbClr>
                  </a:outerShdw>
                </a:effectLst>
                <a:latin typeface="Segoe"/>
              </a:rPr>
              <a:t> </a:t>
            </a:r>
            <a:endParaRPr lang="ru-RU"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3575552" y="3318910"/>
            <a:ext cx="4921858" cy="33947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itle 1"/>
          <p:cNvSpPr txBox="1">
            <a:spLocks/>
          </p:cNvSpPr>
          <p:nvPr/>
        </p:nvSpPr>
        <p:spPr>
          <a:xfrm>
            <a:off x="219456" y="2392652"/>
            <a:ext cx="3461895" cy="498598"/>
          </a:xfrm>
          <a:prstGeom prst="rect">
            <a:avLst/>
          </a:prstGeom>
        </p:spPr>
        <p:txBody>
          <a:bodyPr vert="horz" wrap="square" lIns="0" tIns="0" rIns="0" bIns="0" rtlCol="0" anchor="t">
            <a:spAutoFit/>
          </a:bodyPr>
          <a:lst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pPr defTabSz="914400">
              <a:spcBef>
                <a:spcPts val="0"/>
              </a:spcBef>
            </a:pPr>
            <a:r>
              <a:rPr lang="ru-RU" sz="2000" spc="-150" dirty="0" err="1" smtClean="0">
                <a:latin typeface="Segoe UI"/>
                <a:cs typeface="Arial"/>
              </a:rPr>
              <a:t>Сайты</a:t>
            </a:r>
            <a:r>
              <a:rPr lang="ru-RU" sz="1600" i="1" dirty="0" err="1" smtClean="0">
                <a:solidFill>
                  <a:srgbClr val="5C5A54"/>
                </a:solidFill>
                <a:cs typeface="Arial"/>
              </a:rPr>
              <a:t>Единая</a:t>
            </a:r>
            <a:r>
              <a:rPr lang="ru-RU" sz="1600" i="1" dirty="0" smtClean="0">
                <a:solidFill>
                  <a:srgbClr val="5C5A54"/>
                </a:solidFill>
                <a:cs typeface="Arial"/>
              </a:rPr>
              <a:t> инфраструктура для </a:t>
            </a:r>
            <a:r>
              <a:rPr lang="ru-RU" sz="1600" i="1" dirty="0" err="1" smtClean="0">
                <a:solidFill>
                  <a:srgbClr val="5C5A54"/>
                </a:solidFill>
                <a:cs typeface="Arial"/>
              </a:rPr>
              <a:t>Интранет</a:t>
            </a:r>
            <a:r>
              <a:rPr lang="ru-RU" sz="1600" i="1" dirty="0" smtClean="0">
                <a:solidFill>
                  <a:srgbClr val="5C5A54"/>
                </a:solidFill>
                <a:cs typeface="Arial"/>
              </a:rPr>
              <a:t>, </a:t>
            </a:r>
            <a:r>
              <a:rPr lang="ru-RU" sz="1600" i="1" dirty="0" err="1" smtClean="0">
                <a:solidFill>
                  <a:srgbClr val="5C5A54"/>
                </a:solidFill>
                <a:cs typeface="Arial"/>
              </a:rPr>
              <a:t>Экстранет</a:t>
            </a:r>
            <a:r>
              <a:rPr lang="ru-RU" sz="1600" i="1" dirty="0" smtClean="0">
                <a:solidFill>
                  <a:srgbClr val="5C5A54"/>
                </a:solidFill>
                <a:cs typeface="Arial"/>
              </a:rPr>
              <a:t> и Интернет-сайтов</a:t>
            </a:r>
            <a:endParaRPr lang="ru-RU" sz="1600" i="1" spc="-150" dirty="0">
              <a:solidFill>
                <a:srgbClr val="5C5A54"/>
              </a:solidFill>
              <a:latin typeface="Segoe UI"/>
              <a:cs typeface="Arial"/>
            </a:endParaRPr>
          </a:p>
        </p:txBody>
      </p:sp>
      <p:pic>
        <p:nvPicPr>
          <p:cNvPr id="8" name="Picture 7" descr="Sales Search Results.png"/>
          <p:cNvPicPr>
            <a:picLocks noChangeAspect="1"/>
          </p:cNvPicPr>
          <p:nvPr/>
        </p:nvPicPr>
        <p:blipFill>
          <a:blip r:embed="rId3" cstate="email"/>
          <a:stretch>
            <a:fillRect/>
          </a:stretch>
        </p:blipFill>
        <p:spPr>
          <a:xfrm>
            <a:off x="219456" y="3318910"/>
            <a:ext cx="3250502" cy="2447146"/>
          </a:xfrm>
          <a:prstGeom prst="rect">
            <a:avLst/>
          </a:prstGeom>
          <a:ln>
            <a:solidFill>
              <a:schemeClr val="bg1">
                <a:lumMod val="65000"/>
              </a:schemeClr>
            </a:solidFill>
          </a:ln>
          <a:effectLst>
            <a:outerShdw blurRad="177800" sx="102000" sy="102000" algn="ctr" rotWithShape="0">
              <a:prstClr val="black">
                <a:alpha val="28000"/>
              </a:prstClr>
            </a:outerShdw>
            <a:reflection blurRad="6350" stA="52000" endA="300" endPos="35000" dir="5400000" sy="-100000" algn="bl" rotWithShape="0"/>
          </a:effectLst>
        </p:spPr>
      </p:pic>
      <p:sp>
        <p:nvSpPr>
          <p:cNvPr id="9" name="Rectangle 8"/>
          <p:cNvSpPr/>
          <p:nvPr/>
        </p:nvSpPr>
        <p:spPr>
          <a:xfrm>
            <a:off x="7747557" y="891959"/>
            <a:ext cx="1250663" cy="400110"/>
          </a:xfrm>
          <a:prstGeom prst="rect">
            <a:avLst/>
          </a:prstGeom>
        </p:spPr>
        <p:txBody>
          <a:bodyPr wrap="none">
            <a:spAutoFit/>
          </a:bodyPr>
          <a:lstStyle/>
          <a:p>
            <a:r>
              <a:rPr lang="ru-RU" sz="2000" spc="-150" dirty="0">
                <a:ln w="3175">
                  <a:noFill/>
                </a:ln>
                <a:gradFill flip="none" rotWithShape="1">
                  <a:gsLst>
                    <a:gs pos="0">
                      <a:schemeClr val="tx1">
                        <a:lumMod val="65000"/>
                        <a:lumOff val="35000"/>
                      </a:schemeClr>
                    </a:gs>
                    <a:gs pos="86000">
                      <a:schemeClr val="tx1">
                        <a:lumMod val="65000"/>
                        <a:lumOff val="35000"/>
                      </a:schemeClr>
                    </a:gs>
                  </a:gsLst>
                  <a:lin ang="5400000" scaled="0"/>
                  <a:tileRect/>
                </a:gradFill>
                <a:latin typeface="Segoe UI"/>
                <a:cs typeface="Arial"/>
              </a:rPr>
              <a:t>Аналитика</a:t>
            </a:r>
          </a:p>
        </p:txBody>
      </p:sp>
      <p:pic>
        <p:nvPicPr>
          <p:cNvPr id="10" name="Picture 9" descr="Excel Services Workbook.png"/>
          <p:cNvPicPr>
            <a:picLocks noChangeAspect="1"/>
          </p:cNvPicPr>
          <p:nvPr/>
        </p:nvPicPr>
        <p:blipFill>
          <a:blip r:embed="rId4" cstate="email"/>
          <a:stretch>
            <a:fillRect/>
          </a:stretch>
        </p:blipFill>
        <p:spPr>
          <a:xfrm>
            <a:off x="4091513" y="1050885"/>
            <a:ext cx="3336564" cy="2268025"/>
          </a:xfrm>
          <a:prstGeom prst="rect">
            <a:avLst/>
          </a:prstGeom>
          <a:ln>
            <a:solidFill>
              <a:schemeClr val="bg1">
                <a:lumMod val="65000"/>
              </a:schemeClr>
            </a:solidFill>
          </a:ln>
          <a:effectLst>
            <a:outerShdw blurRad="177800" sx="102000" sy="102000" algn="ctr" rotWithShape="0">
              <a:prstClr val="black">
                <a:alpha val="28000"/>
              </a:prstClr>
            </a:outerShdw>
            <a:reflection blurRad="6350" stA="52000" endA="300" endPos="35000" dir="5400000" sy="-100000" algn="bl" rotWithShape="0"/>
          </a:effectLst>
        </p:spPr>
      </p:pic>
      <p:pic>
        <p:nvPicPr>
          <p:cNvPr id="11" name="Picture 10" descr="PerformancePoint Services.png"/>
          <p:cNvPicPr>
            <a:picLocks noChangeAspect="1"/>
          </p:cNvPicPr>
          <p:nvPr/>
        </p:nvPicPr>
        <p:blipFill>
          <a:blip r:embed="rId5" cstate="email"/>
          <a:stretch>
            <a:fillRect/>
          </a:stretch>
        </p:blipFill>
        <p:spPr>
          <a:xfrm>
            <a:off x="6036481" y="1384029"/>
            <a:ext cx="3107519" cy="2017246"/>
          </a:xfrm>
          <a:prstGeom prst="rect">
            <a:avLst/>
          </a:prstGeom>
          <a:ln>
            <a:solidFill>
              <a:schemeClr val="bg1">
                <a:lumMod val="65000"/>
              </a:schemeClr>
            </a:solidFill>
          </a:ln>
          <a:effectLst>
            <a:outerShdw blurRad="177800" sx="102000" sy="102000" algn="ctr" rotWithShape="0">
              <a:prstClr val="black">
                <a:alpha val="28000"/>
              </a:prstClr>
            </a:outerShdw>
            <a:reflection blurRad="6350" stA="52000" endA="300" endPos="35000" dir="5400000" sy="-100000" algn="bl" rotWithShape="0"/>
          </a:effectLst>
        </p:spPr>
      </p:pic>
    </p:spTree>
    <p:extLst>
      <p:ext uri="{BB962C8B-B14F-4D97-AF65-F5344CB8AC3E}">
        <p14:creationId xmlns:p14="http://schemas.microsoft.com/office/powerpoint/2010/main" xmlns="" val="672568182"/>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0525" y="6190576"/>
            <a:ext cx="8382000" cy="430887"/>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685848" eaLnBrk="0" hangingPunct="0"/>
            <a:r>
              <a:rPr lang="en-US" sz="700" dirty="0">
                <a:gradFill>
                  <a:gsLst>
                    <a:gs pos="0">
                      <a:srgbClr val="FFFFFF"/>
                    </a:gs>
                    <a:gs pos="100000">
                      <a:srgbClr val="FFFFFF"/>
                    </a:gs>
                  </a:gsLst>
                  <a:lin ang="5400000" scaled="0"/>
                </a:gradFill>
                <a:latin typeface="Segoe UI" pitchFamily="34" charset="0"/>
                <a:cs typeface="Arial" charset="0"/>
              </a:rPr>
              <a:t>© 2012 Microsoft Corporation. All rights reserved. Microsoft, Windows, Windows Vista and other product names are or may be registered trademarks and/or trademarks in the U.S. and/or other countries.</a:t>
            </a:r>
          </a:p>
          <a:p>
            <a:pPr defTabSz="685848"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gradFill>
                  <a:gsLst>
                    <a:gs pos="0">
                      <a:srgbClr val="FFFFFF"/>
                    </a:gs>
                    <a:gs pos="100000">
                      <a:srgbClr val="FFFFFF"/>
                    </a:gs>
                  </a:gsLst>
                  <a:lin ang="5400000" scaled="0"/>
                </a:gradFill>
                <a:latin typeface="Segoe UI" pitchFamily="34" charset="0"/>
                <a:cs typeface="Arial" charset="0"/>
              </a:rPr>
              <a:t/>
            </a:r>
            <a:br>
              <a:rPr lang="en-US" sz="700" dirty="0" smtClean="0">
                <a:gradFill>
                  <a:gsLst>
                    <a:gs pos="0">
                      <a:srgbClr val="FFFFFF"/>
                    </a:gs>
                    <a:gs pos="100000">
                      <a:srgbClr val="FFFFFF"/>
                    </a:gs>
                  </a:gsLst>
                  <a:lin ang="5400000" scaled="0"/>
                </a:gradFill>
                <a:latin typeface="Segoe UI" pitchFamily="34" charset="0"/>
                <a:cs typeface="Arial" charset="0"/>
              </a:rPr>
            </a:br>
            <a:r>
              <a:rPr lang="en-US" sz="700" dirty="0" smtClean="0">
                <a:gradFill>
                  <a:gsLst>
                    <a:gs pos="0">
                      <a:srgbClr val="FFFFFF"/>
                    </a:gs>
                    <a:gs pos="100000">
                      <a:srgbClr val="FFFFFF"/>
                    </a:gs>
                  </a:gsLst>
                  <a:lin ang="5400000" scaled="0"/>
                </a:gradFill>
                <a:latin typeface="Segoe UI" pitchFamily="34" charset="0"/>
                <a:cs typeface="Arial" charset="0"/>
              </a:rPr>
              <a:t>MICROSOFT </a:t>
            </a:r>
            <a:r>
              <a:rPr lang="en-US" sz="700" dirty="0">
                <a:gradFill>
                  <a:gsLst>
                    <a:gs pos="0">
                      <a:srgbClr val="FFFFFF"/>
                    </a:gs>
                    <a:gs pos="100000">
                      <a:srgbClr val="FFFFFF"/>
                    </a:gs>
                  </a:gsLst>
                  <a:lin ang="5400000" scaled="0"/>
                </a:gradFill>
                <a:latin typeface="Segoe UI" pitchFamily="34" charset="0"/>
                <a:cs typeface="Arial" charset="0"/>
              </a:rPr>
              <a:t>MAKES NO WARRANTIES, EXPRESS, IMPLIED OR STATUTORY, AS TO THE INFORMATION IN THIS PRESENTATION.</a:t>
            </a:r>
          </a:p>
        </p:txBody>
      </p:sp>
      <p:pic>
        <p:nvPicPr>
          <p:cNvPr id="6" name="Picture 2" descr="Microsoft logo and tagline"/>
          <p:cNvPicPr>
            <a:picLocks noChangeAspect="1" noChangeArrowheads="1"/>
          </p:cNvPicPr>
          <p:nvPr/>
        </p:nvPicPr>
        <p:blipFill rotWithShape="1">
          <a:blip r:embed="rId3" cstate="email">
            <a:extLst>
              <a:ext uri="{BEBA8EAE-BF5A-486C-A8C5-ECC9F3942E4B}">
                <a14:imgProps xmlns:a14="http://schemas.microsoft.com/office/drawing/2010/main" xmlns="">
                  <a14:imgLayer r:embed="rId4">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2823884" y="2762488"/>
            <a:ext cx="3515281" cy="591615"/>
          </a:xfrm>
          <a:prstGeom prst="rect">
            <a:avLst/>
          </a:prstGeom>
          <a:noFill/>
          <a:ln>
            <a:noFill/>
          </a:ln>
        </p:spPr>
      </p:pic>
      <p:sp>
        <p:nvSpPr>
          <p:cNvPr id="2" name="Rectangle 1"/>
          <p:cNvSpPr/>
          <p:nvPr/>
        </p:nvSpPr>
        <p:spPr>
          <a:xfrm>
            <a:off x="3299730" y="3902909"/>
            <a:ext cx="2563587" cy="369332"/>
          </a:xfrm>
          <a:prstGeom prst="rect">
            <a:avLst/>
          </a:prstGeom>
        </p:spPr>
        <p:txBody>
          <a:bodyPr wrap="none">
            <a:spAutoFit/>
          </a:bodyPr>
          <a:lstStyle/>
          <a:p>
            <a:r>
              <a:rPr lang="en-US" sz="1800" b="1" dirty="0">
                <a:hlinkClick r:id="rId5"/>
              </a:rPr>
              <a:t>zdrav@microsoft.com</a:t>
            </a:r>
            <a:endParaRPr lang="ru-RU" sz="1800" b="1" dirty="0"/>
          </a:p>
        </p:txBody>
      </p:sp>
    </p:spTree>
    <p:extLst>
      <p:ext uri="{BB962C8B-B14F-4D97-AF65-F5344CB8AC3E}">
        <p14:creationId xmlns:p14="http://schemas.microsoft.com/office/powerpoint/2010/main" xmlns="" val="1186198653"/>
      </p:ext>
    </p:extLst>
  </p:cSld>
  <p:clrMapOvr>
    <a:masterClrMapping/>
  </p:clrMapOvr>
  <mc:AlternateContent xmlns:mc="http://schemas.openxmlformats.org/markup-compatibility/2006">
    <mc:Choice xmlns:p14="http://schemas.microsoft.com/office/powerpoint/2010/main" xmlns="" Requires="p14">
      <p:transition spd="slow" p14:dur="15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830997"/>
          </a:xfrm>
        </p:spPr>
        <p:txBody>
          <a:bodyPr/>
          <a:lstStyle/>
          <a:p>
            <a:r>
              <a:rPr lang="ru-RU" sz="4000" dirty="0">
                <a:solidFill>
                  <a:schemeClr val="tx1"/>
                </a:solidFill>
              </a:rPr>
              <a:t>Цели здравоохранения</a:t>
            </a:r>
            <a:r>
              <a:rPr lang="ru-RU" sz="2000" dirty="0">
                <a:solidFill>
                  <a:schemeClr val="tx1"/>
                </a:solidFill>
              </a:rPr>
              <a:t/>
            </a:r>
            <a:br>
              <a:rPr lang="ru-RU" sz="2000" dirty="0">
                <a:solidFill>
                  <a:schemeClr val="tx1"/>
                </a:solidFill>
              </a:rPr>
            </a:br>
            <a:r>
              <a:rPr lang="ru-RU" sz="2000" spc="-80" dirty="0">
                <a:solidFill>
                  <a:schemeClr val="tx1"/>
                </a:solidFill>
              </a:rPr>
              <a:t>Улучшить качество медицинских услуг с минимальными расходами</a:t>
            </a:r>
            <a:endParaRPr lang="en-US" sz="2000" dirty="0"/>
          </a:p>
        </p:txBody>
      </p:sp>
      <p:sp>
        <p:nvSpPr>
          <p:cNvPr id="3" name="Content Placeholder 2"/>
          <p:cNvSpPr>
            <a:spLocks noGrp="1"/>
          </p:cNvSpPr>
          <p:nvPr>
            <p:ph type="body" sz="quarter" idx="10"/>
          </p:nvPr>
        </p:nvSpPr>
        <p:spPr>
          <a:xfrm>
            <a:off x="321196" y="2049492"/>
            <a:ext cx="3889288" cy="3250121"/>
          </a:xfrm>
        </p:spPr>
        <p:txBody>
          <a:bodyPr/>
          <a:lstStyle/>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sz="2000" spc="-100" dirty="0">
                <a:gradFill>
                  <a:gsLst>
                    <a:gs pos="0">
                      <a:schemeClr val="accent6"/>
                    </a:gs>
                    <a:gs pos="86000">
                      <a:schemeClr val="accent6"/>
                    </a:gs>
                  </a:gsLst>
                  <a:lin ang="5400000" scaled="0"/>
                </a:gradFill>
                <a:latin typeface="Segoe UI Light" pitchFamily="34" charset="0"/>
              </a:rPr>
              <a:t>Сократить врачебные ошибки</a:t>
            </a:r>
          </a:p>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sz="2000" spc="-100" dirty="0" smtClean="0">
                <a:gradFill>
                  <a:gsLst>
                    <a:gs pos="0">
                      <a:schemeClr val="accent6"/>
                    </a:gs>
                    <a:gs pos="86000">
                      <a:schemeClr val="accent6"/>
                    </a:gs>
                  </a:gsLst>
                  <a:lin ang="5400000" scaled="0"/>
                </a:gradFill>
                <a:latin typeface="Segoe UI Light" pitchFamily="34" charset="0"/>
              </a:rPr>
              <a:t>Упростить </a:t>
            </a:r>
            <a:r>
              <a:rPr lang="ru-RU" sz="2000" spc="-100" dirty="0">
                <a:gradFill>
                  <a:gsLst>
                    <a:gs pos="0">
                      <a:schemeClr val="accent6"/>
                    </a:gs>
                    <a:gs pos="86000">
                      <a:schemeClr val="accent6"/>
                    </a:gs>
                  </a:gsLst>
                  <a:lin ang="5400000" scaled="0"/>
                </a:gradFill>
                <a:latin typeface="Segoe UI Light" pitchFamily="34" charset="0"/>
              </a:rPr>
              <a:t>административные процессы </a:t>
            </a:r>
            <a:endParaRPr lang="en-US" sz="2000" spc="-100" dirty="0">
              <a:gradFill>
                <a:gsLst>
                  <a:gs pos="0">
                    <a:schemeClr val="accent6"/>
                  </a:gs>
                  <a:gs pos="86000">
                    <a:schemeClr val="accent6"/>
                  </a:gs>
                </a:gsLst>
                <a:lin ang="5400000" scaled="0"/>
              </a:gradFill>
              <a:latin typeface="Segoe UI Light" pitchFamily="34" charset="0"/>
            </a:endParaRPr>
          </a:p>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altLang="ja-JP" sz="2000" spc="-100" dirty="0">
                <a:gradFill>
                  <a:gsLst>
                    <a:gs pos="0">
                      <a:schemeClr val="accent6"/>
                    </a:gs>
                    <a:gs pos="86000">
                      <a:schemeClr val="accent6"/>
                    </a:gs>
                  </a:gsLst>
                  <a:lin ang="5400000" scaled="0"/>
                </a:gradFill>
                <a:latin typeface="Segoe UI Light" pitchFamily="34" charset="0"/>
                <a:sym typeface="Wingdings" pitchFamily="2" charset="2"/>
              </a:rPr>
              <a:t>Обеспечить обмен знаниями между врачами</a:t>
            </a:r>
          </a:p>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sz="2000" spc="-100" dirty="0">
                <a:gradFill>
                  <a:gsLst>
                    <a:gs pos="0">
                      <a:schemeClr val="accent6"/>
                    </a:gs>
                    <a:gs pos="86000">
                      <a:schemeClr val="accent6"/>
                    </a:gs>
                  </a:gsLst>
                  <a:lin ang="5400000" scaled="0"/>
                </a:gradFill>
                <a:latin typeface="Segoe UI Light" pitchFamily="34" charset="0"/>
              </a:rPr>
              <a:t>Упростить процесс оказания технической поддержки</a:t>
            </a:r>
            <a:endParaRPr lang="en-US" sz="2000" spc="-100" dirty="0">
              <a:gradFill>
                <a:gsLst>
                  <a:gs pos="0">
                    <a:schemeClr val="accent6"/>
                  </a:gs>
                  <a:gs pos="86000">
                    <a:schemeClr val="accent6"/>
                  </a:gs>
                </a:gsLst>
                <a:lin ang="5400000" scaled="0"/>
              </a:gradFill>
              <a:latin typeface="Segoe UI Light" pitchFamily="34" charset="0"/>
            </a:endParaRPr>
          </a:p>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sz="2000" spc="-100" dirty="0">
                <a:gradFill>
                  <a:gsLst>
                    <a:gs pos="0">
                      <a:schemeClr val="accent6"/>
                    </a:gs>
                    <a:gs pos="86000">
                      <a:schemeClr val="accent6"/>
                    </a:gs>
                  </a:gsLst>
                  <a:lin ang="5400000" scaled="0"/>
                </a:gradFill>
                <a:latin typeface="Segoe UI Light" pitchFamily="34" charset="0"/>
              </a:rPr>
              <a:t>Обеспечить качественную связь между пациентом и ЛПУ</a:t>
            </a:r>
          </a:p>
          <a:p>
            <a:pPr marL="342900" lvl="1" indent="-342900" defTabSz="914363" eaLnBrk="0" hangingPunct="0">
              <a:lnSpc>
                <a:spcPct val="80000"/>
              </a:lnSpc>
              <a:spcBef>
                <a:spcPct val="20000"/>
              </a:spcBef>
              <a:buClr>
                <a:schemeClr val="accent6">
                  <a:lumMod val="75000"/>
                </a:schemeClr>
              </a:buClr>
              <a:buSzPct val="105000"/>
              <a:buFont typeface="Wingdings" pitchFamily="2" charset="2"/>
              <a:buChar char="Ø"/>
              <a:defRPr/>
            </a:pPr>
            <a:r>
              <a:rPr lang="ru-RU" sz="2000" spc="-100" dirty="0">
                <a:gradFill>
                  <a:gsLst>
                    <a:gs pos="0">
                      <a:schemeClr val="accent6"/>
                    </a:gs>
                    <a:gs pos="86000">
                      <a:schemeClr val="accent6"/>
                    </a:gs>
                  </a:gsLst>
                  <a:lin ang="5400000" scaled="0"/>
                </a:gradFill>
                <a:latin typeface="Segoe UI Light" pitchFamily="34" charset="0"/>
              </a:rPr>
              <a:t>Аттестация и обучение персонала </a:t>
            </a:r>
            <a:endParaRPr lang="en-US" sz="2000" spc="-100" dirty="0">
              <a:gradFill>
                <a:gsLst>
                  <a:gs pos="0">
                    <a:schemeClr val="accent6"/>
                  </a:gs>
                  <a:gs pos="86000">
                    <a:schemeClr val="accent6"/>
                  </a:gs>
                </a:gsLst>
                <a:lin ang="5400000" scaled="0"/>
              </a:gradFill>
              <a:latin typeface="Segoe UI Light" pitchFamily="34" charset="0"/>
            </a:endParaRPr>
          </a:p>
          <a:p>
            <a:pPr lvl="1"/>
            <a:endParaRPr lang="en-US" dirty="0"/>
          </a:p>
        </p:txBody>
      </p:sp>
      <p:pic>
        <p:nvPicPr>
          <p:cNvPr id="14" name="Picture 10" descr="D:\UC Health Selects\Scenarios Top 10\Conference Room Top 10\shot_4_068_prv.jpg"/>
          <p:cNvPicPr>
            <a:picLocks noChangeAspect="1" noChangeArrowheads="1"/>
          </p:cNvPicPr>
          <p:nvPr/>
        </p:nvPicPr>
        <p:blipFill>
          <a:blip r:embed="rId2" cstate="email"/>
          <a:stretch>
            <a:fillRect/>
          </a:stretch>
        </p:blipFill>
        <p:spPr bwMode="auto">
          <a:xfrm>
            <a:off x="7284895" y="2026393"/>
            <a:ext cx="1529386" cy="1280708"/>
          </a:xfrm>
          <a:prstGeom prst="roundRect">
            <a:avLst>
              <a:gd name="adj" fmla="val 9244"/>
            </a:avLst>
          </a:prstGeom>
          <a:noFill/>
          <a:ln>
            <a:solidFill>
              <a:schemeClr val="accent3">
                <a:lumMod val="20000"/>
                <a:lumOff val="80000"/>
              </a:schemeClr>
            </a:solidFill>
          </a:ln>
          <a:effectLst>
            <a:outerShdw blurRad="50800" dist="38100" dir="2700000" algn="tl" rotWithShape="0">
              <a:prstClr val="black">
                <a:alpha val="40000"/>
              </a:prstClr>
            </a:outerShdw>
          </a:effectLst>
        </p:spPr>
      </p:pic>
      <p:pic>
        <p:nvPicPr>
          <p:cNvPr id="19" name="Picture 9" descr="D:\UC Health Selects\Scenarios Top 10\Dr Office 3 Top 10\shot_12_010_prv.jpg"/>
          <p:cNvPicPr>
            <a:picLocks noChangeAspect="1" noChangeArrowheads="1"/>
          </p:cNvPicPr>
          <p:nvPr/>
        </p:nvPicPr>
        <p:blipFill>
          <a:blip r:embed="rId3" cstate="email"/>
          <a:stretch>
            <a:fillRect/>
          </a:stretch>
        </p:blipFill>
        <p:spPr bwMode="auto">
          <a:xfrm>
            <a:off x="4221127" y="3393954"/>
            <a:ext cx="1542309" cy="1291529"/>
          </a:xfrm>
          <a:prstGeom prst="roundRect">
            <a:avLst>
              <a:gd name="adj" fmla="val 8816"/>
            </a:avLst>
          </a:prstGeom>
          <a:noFill/>
          <a:ln>
            <a:solidFill>
              <a:schemeClr val="accent3">
                <a:lumMod val="20000"/>
                <a:lumOff val="80000"/>
              </a:schemeClr>
            </a:solidFill>
          </a:ln>
          <a:effectLst>
            <a:outerShdw blurRad="50800" dist="38100" dir="2700000" algn="tl" rotWithShape="0">
              <a:prstClr val="black">
                <a:alpha val="40000"/>
              </a:prstClr>
            </a:outerShdw>
          </a:effectLst>
        </p:spPr>
      </p:pic>
      <p:pic>
        <p:nvPicPr>
          <p:cNvPr id="22" name="Picture 8" descr="D:\UC Health Selects\Scenarios Top 10\Dr Office 1 Top 10\shot_3_059_prv.jpg"/>
          <p:cNvPicPr>
            <a:picLocks noChangeAspect="1" noChangeArrowheads="1"/>
          </p:cNvPicPr>
          <p:nvPr/>
        </p:nvPicPr>
        <p:blipFill>
          <a:blip r:embed="rId4" cstate="email"/>
          <a:stretch>
            <a:fillRect/>
          </a:stretch>
        </p:blipFill>
        <p:spPr bwMode="auto">
          <a:xfrm>
            <a:off x="7300860" y="3393954"/>
            <a:ext cx="1543894" cy="1292856"/>
          </a:xfrm>
          <a:prstGeom prst="roundRect">
            <a:avLst>
              <a:gd name="adj" fmla="val 8891"/>
            </a:avLst>
          </a:prstGeom>
          <a:noFill/>
          <a:ln>
            <a:solidFill>
              <a:schemeClr val="accent3">
                <a:lumMod val="20000"/>
                <a:lumOff val="80000"/>
              </a:schemeClr>
            </a:solidFill>
          </a:ln>
          <a:effectLst>
            <a:outerShdw blurRad="50800" dist="38100" dir="2700000" algn="tl" rotWithShape="0">
              <a:prstClr val="black">
                <a:alpha val="40000"/>
              </a:prstClr>
            </a:outerShdw>
          </a:effectLst>
        </p:spPr>
      </p:pic>
      <p:pic>
        <p:nvPicPr>
          <p:cNvPr id="24" name="Picture 7" descr="D:\UC Health Selects\Scenarios Top 10\Nurses Station Top 10\shot_6_025_prv.jpg"/>
          <p:cNvPicPr>
            <a:picLocks noChangeAspect="1" noChangeArrowheads="1"/>
          </p:cNvPicPr>
          <p:nvPr/>
        </p:nvPicPr>
        <p:blipFill>
          <a:blip r:embed="rId5" cstate="email"/>
          <a:stretch>
            <a:fillRect/>
          </a:stretch>
        </p:blipFill>
        <p:spPr bwMode="auto">
          <a:xfrm>
            <a:off x="5762349" y="2027068"/>
            <a:ext cx="1545520" cy="1294218"/>
          </a:xfrm>
          <a:prstGeom prst="roundRect">
            <a:avLst>
              <a:gd name="adj" fmla="val 11248"/>
            </a:avLst>
          </a:prstGeom>
          <a:noFill/>
          <a:ln>
            <a:solidFill>
              <a:schemeClr val="accent3">
                <a:lumMod val="20000"/>
                <a:lumOff val="80000"/>
              </a:schemeClr>
            </a:solidFill>
          </a:ln>
          <a:effectLst>
            <a:outerShdw blurRad="50800" dist="38100" dir="2700000" algn="tl" rotWithShape="0">
              <a:prstClr val="black">
                <a:alpha val="40000"/>
              </a:prstClr>
            </a:outerShdw>
          </a:effectLst>
        </p:spPr>
      </p:pic>
      <p:pic>
        <p:nvPicPr>
          <p:cNvPr id="25" name="Picture 6" descr="D:\UC Health Selects\Scenarios Top 10\Hall Top 10\shot_5_080_prv.jpg"/>
          <p:cNvPicPr>
            <a:picLocks noChangeAspect="1" noChangeArrowheads="1"/>
          </p:cNvPicPr>
          <p:nvPr/>
        </p:nvPicPr>
        <p:blipFill>
          <a:blip r:embed="rId6" cstate="email"/>
          <a:stretch>
            <a:fillRect/>
          </a:stretch>
        </p:blipFill>
        <p:spPr bwMode="auto">
          <a:xfrm>
            <a:off x="4210485" y="2015974"/>
            <a:ext cx="1542432" cy="1291633"/>
          </a:xfrm>
          <a:prstGeom prst="roundRect">
            <a:avLst>
              <a:gd name="adj" fmla="val 10804"/>
            </a:avLst>
          </a:prstGeom>
          <a:noFill/>
          <a:ln>
            <a:solidFill>
              <a:schemeClr val="accent3">
                <a:lumMod val="20000"/>
                <a:lumOff val="80000"/>
              </a:schemeClr>
            </a:solidFill>
          </a:ln>
          <a:effectLst>
            <a:outerShdw blurRad="50800" dist="38100" dir="2700000" algn="tl" rotWithShape="0">
              <a:prstClr val="black">
                <a:alpha val="40000"/>
              </a:prstClr>
            </a:outerShdw>
          </a:effectLst>
        </p:spPr>
      </p:pic>
      <p:pic>
        <p:nvPicPr>
          <p:cNvPr id="27" name="Picture 2" descr="D:\UC Health Selects\Scenarios Top 10\Dr Office 2 Top 10\shot_7_056_prv.jpg"/>
          <p:cNvPicPr>
            <a:picLocks noChangeAspect="1" noChangeArrowheads="1"/>
          </p:cNvPicPr>
          <p:nvPr/>
        </p:nvPicPr>
        <p:blipFill>
          <a:blip r:embed="rId7" cstate="email"/>
          <a:stretch>
            <a:fillRect/>
          </a:stretch>
        </p:blipFill>
        <p:spPr bwMode="auto">
          <a:xfrm>
            <a:off x="5774091" y="3393050"/>
            <a:ext cx="1531634" cy="1282591"/>
          </a:xfrm>
          <a:prstGeom prst="roundRect">
            <a:avLst>
              <a:gd name="adj" fmla="val 8732"/>
            </a:avLst>
          </a:prstGeom>
          <a:solidFill>
            <a:srgbClr val="FFFFFF">
              <a:shade val="85000"/>
            </a:srgbClr>
          </a:solidFill>
          <a:ln>
            <a:solidFill>
              <a:schemeClr val="accent3">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723229069"/>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53998"/>
          </a:xfrm>
        </p:spPr>
        <p:txBody>
          <a:bodyPr/>
          <a:lstStyle/>
          <a:p>
            <a:r>
              <a:rPr lang="ru-RU" sz="4000" dirty="0" smtClean="0"/>
              <a:t>Базовые федеральные сервисы</a:t>
            </a:r>
            <a:endParaRPr lang="en-US" sz="4000" dirty="0"/>
          </a:p>
        </p:txBody>
      </p:sp>
      <p:sp>
        <p:nvSpPr>
          <p:cNvPr id="3" name="Text Placeholder 2"/>
          <p:cNvSpPr>
            <a:spLocks noGrp="1"/>
          </p:cNvSpPr>
          <p:nvPr>
            <p:ph type="body" sz="quarter" idx="10"/>
          </p:nvPr>
        </p:nvSpPr>
        <p:spPr>
          <a:xfrm>
            <a:off x="389436" y="1447800"/>
            <a:ext cx="8754564" cy="4347857"/>
          </a:xfrm>
        </p:spPr>
        <p:txBody>
          <a:bodyPr/>
          <a:lstStyle/>
          <a:p>
            <a:pPr marL="457200" indent="-457200">
              <a:buFont typeface="Wingdings" pitchFamily="2" charset="2"/>
              <a:buChar char="ü"/>
            </a:pPr>
            <a:r>
              <a:rPr lang="ru-RU" dirty="0" smtClean="0">
                <a:gradFill>
                  <a:gsLst>
                    <a:gs pos="0">
                      <a:schemeClr val="accent6"/>
                    </a:gs>
                    <a:gs pos="86000">
                      <a:schemeClr val="accent6"/>
                    </a:gs>
                  </a:gsLst>
                  <a:lin ang="5400000" scaled="0"/>
                </a:gradFill>
              </a:rPr>
              <a:t>Интегрированная электронная медицинская карта</a:t>
            </a:r>
            <a:endParaRPr lang="en-US" dirty="0" smtClean="0"/>
          </a:p>
          <a:p>
            <a:pPr marL="457200" indent="-457200">
              <a:buFont typeface="Wingdings" pitchFamily="2" charset="2"/>
              <a:buChar char="ü"/>
            </a:pPr>
            <a:r>
              <a:rPr lang="ru-RU" dirty="0" smtClean="0">
                <a:gradFill>
                  <a:gsLst>
                    <a:gs pos="0">
                      <a:schemeClr val="accent6"/>
                    </a:gs>
                    <a:gs pos="86000">
                      <a:schemeClr val="accent6"/>
                    </a:gs>
                  </a:gsLst>
                  <a:lin ang="5400000" scaled="0"/>
                </a:gradFill>
              </a:rPr>
              <a:t>Электронная </a:t>
            </a:r>
            <a:r>
              <a:rPr lang="ru-RU" dirty="0" err="1" smtClean="0">
                <a:gradFill>
                  <a:gsLst>
                    <a:gs pos="0">
                      <a:schemeClr val="accent6"/>
                    </a:gs>
                    <a:gs pos="86000">
                      <a:schemeClr val="accent6"/>
                    </a:gs>
                  </a:gsLst>
                  <a:lin ang="5400000" scaled="0"/>
                </a:gradFill>
              </a:rPr>
              <a:t>самозапись</a:t>
            </a:r>
            <a:r>
              <a:rPr lang="ru-RU" dirty="0" smtClean="0">
                <a:gradFill>
                  <a:gsLst>
                    <a:gs pos="0">
                      <a:schemeClr val="accent6"/>
                    </a:gs>
                    <a:gs pos="86000">
                      <a:schemeClr val="accent6"/>
                    </a:gs>
                  </a:gsLst>
                  <a:lin ang="5400000" scaled="0"/>
                </a:gradFill>
              </a:rPr>
              <a:t> и направление на прием к врачу</a:t>
            </a:r>
            <a:endParaRPr lang="en-US" dirty="0">
              <a:gradFill>
                <a:gsLst>
                  <a:gs pos="0">
                    <a:schemeClr val="accent6"/>
                  </a:gs>
                  <a:gs pos="86000">
                    <a:schemeClr val="accent6"/>
                  </a:gs>
                </a:gsLst>
                <a:lin ang="5400000" scaled="0"/>
              </a:gradFill>
            </a:endParaRPr>
          </a:p>
          <a:p>
            <a:pPr marL="457200" indent="-457200">
              <a:buFont typeface="Wingdings" pitchFamily="2" charset="2"/>
              <a:buChar char="ü"/>
            </a:pPr>
            <a:r>
              <a:rPr lang="ru-RU" dirty="0" smtClean="0">
                <a:gradFill>
                  <a:gsLst>
                    <a:gs pos="0">
                      <a:schemeClr val="accent6"/>
                    </a:gs>
                    <a:gs pos="86000">
                      <a:schemeClr val="accent6"/>
                    </a:gs>
                  </a:gsLst>
                  <a:lin ang="5400000" scaled="0"/>
                </a:gradFill>
              </a:rPr>
              <a:t>Единая </a:t>
            </a:r>
            <a:r>
              <a:rPr lang="ru-RU" dirty="0">
                <a:gradFill>
                  <a:gsLst>
                    <a:gs pos="0">
                      <a:schemeClr val="accent6"/>
                    </a:gs>
                    <a:gs pos="86000">
                      <a:schemeClr val="accent6"/>
                    </a:gs>
                  </a:gsLst>
                  <a:lin ang="5400000" scaled="0"/>
                </a:gradFill>
              </a:rPr>
              <a:t>аналитическая </a:t>
            </a:r>
            <a:r>
              <a:rPr lang="ru-RU" dirty="0" smtClean="0">
                <a:gradFill>
                  <a:gsLst>
                    <a:gs pos="0">
                      <a:schemeClr val="accent6"/>
                    </a:gs>
                    <a:gs pos="86000">
                      <a:schemeClr val="accent6"/>
                    </a:gs>
                  </a:gsLst>
                  <a:lin ang="5400000" scaled="0"/>
                </a:gradFill>
              </a:rPr>
              <a:t>система</a:t>
            </a:r>
          </a:p>
          <a:p>
            <a:pPr marL="457200" indent="-457200">
              <a:buFont typeface="Wingdings" pitchFamily="2" charset="2"/>
              <a:buChar char="ü"/>
            </a:pPr>
            <a:r>
              <a:rPr lang="ru-RU" dirty="0" smtClean="0">
                <a:gradFill>
                  <a:gsLst>
                    <a:gs pos="0">
                      <a:schemeClr val="accent6"/>
                    </a:gs>
                    <a:gs pos="86000">
                      <a:schemeClr val="accent6"/>
                    </a:gs>
                  </a:gsLst>
                  <a:lin ang="5400000" scaled="0"/>
                </a:gradFill>
              </a:rPr>
              <a:t>Управленческий учет административно – хозяйственной деятельности</a:t>
            </a:r>
          </a:p>
          <a:p>
            <a:pPr marL="457200" indent="-457200">
              <a:buFont typeface="Wingdings" pitchFamily="2" charset="2"/>
              <a:buChar char="ü"/>
            </a:pPr>
            <a:r>
              <a:rPr lang="ru-RU" b="1" dirty="0" smtClean="0">
                <a:gradFill>
                  <a:gsLst>
                    <a:gs pos="0">
                      <a:schemeClr val="accent6"/>
                    </a:gs>
                    <a:gs pos="86000">
                      <a:schemeClr val="accent6"/>
                    </a:gs>
                  </a:gsLst>
                  <a:lin ang="5400000" scaled="0"/>
                </a:gradFill>
              </a:rPr>
              <a:t>Единый </a:t>
            </a:r>
            <a:r>
              <a:rPr lang="ru-RU" b="1" dirty="0">
                <a:gradFill>
                  <a:gsLst>
                    <a:gs pos="0">
                      <a:schemeClr val="accent6"/>
                    </a:gs>
                    <a:gs pos="86000">
                      <a:schemeClr val="accent6"/>
                    </a:gs>
                  </a:gsLst>
                  <a:lin ang="5400000" scaled="0"/>
                </a:gradFill>
              </a:rPr>
              <a:t>сервис защищенного обмена информацией</a:t>
            </a:r>
          </a:p>
        </p:txBody>
      </p:sp>
    </p:spTree>
    <p:extLst>
      <p:ext uri="{BB962C8B-B14F-4D97-AF65-F5344CB8AC3E}">
        <p14:creationId xmlns:p14="http://schemas.microsoft.com/office/powerpoint/2010/main" xmlns="" val="2496838715"/>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9436" y="228600"/>
            <a:ext cx="8363938" cy="553998"/>
          </a:xfrm>
        </p:spPr>
        <p:txBody>
          <a:bodyPr/>
          <a:lstStyle/>
          <a:p>
            <a:r>
              <a:rPr lang="ru-RU" sz="4000" dirty="0" smtClean="0"/>
              <a:t>Состав сервиса</a:t>
            </a:r>
            <a:endParaRPr lang="en-US" sz="4000" dirty="0"/>
          </a:p>
        </p:txBody>
      </p:sp>
      <p:sp>
        <p:nvSpPr>
          <p:cNvPr id="5" name="Text Placeholder 4"/>
          <p:cNvSpPr>
            <a:spLocks noGrp="1"/>
          </p:cNvSpPr>
          <p:nvPr>
            <p:ph type="body" sz="quarter" idx="10"/>
          </p:nvPr>
        </p:nvSpPr>
        <p:spPr>
          <a:xfrm>
            <a:off x="306311" y="1918278"/>
            <a:ext cx="5692456" cy="2664832"/>
          </a:xfrm>
        </p:spPr>
        <p:txBody>
          <a:bodyPr/>
          <a:lstStyle/>
          <a:p>
            <a:pPr marL="285750" indent="-285750">
              <a:buFont typeface="Wingdings" pitchFamily="2" charset="2"/>
              <a:buChar char="v"/>
            </a:pPr>
            <a:r>
              <a:rPr lang="ru-RU" sz="1600" dirty="0">
                <a:gradFill>
                  <a:gsLst>
                    <a:gs pos="0">
                      <a:schemeClr val="accent6"/>
                    </a:gs>
                    <a:gs pos="86000">
                      <a:schemeClr val="accent6"/>
                    </a:gs>
                  </a:gsLst>
                  <a:lin ang="5400000" scaled="0"/>
                </a:gradFill>
              </a:rPr>
              <a:t>Каталог пользователей, построенный по открытому протоколу </a:t>
            </a:r>
            <a:r>
              <a:rPr lang="en-US" sz="1600" dirty="0">
                <a:gradFill>
                  <a:gsLst>
                    <a:gs pos="0">
                      <a:schemeClr val="accent6"/>
                    </a:gs>
                    <a:gs pos="86000">
                      <a:schemeClr val="accent6"/>
                    </a:gs>
                  </a:gsLst>
                  <a:lin ang="5400000" scaled="0"/>
                </a:gradFill>
              </a:rPr>
              <a:t>LDAP</a:t>
            </a:r>
            <a:endParaRPr lang="ru-RU" sz="1600" dirty="0">
              <a:gradFill>
                <a:gsLst>
                  <a:gs pos="0">
                    <a:schemeClr val="accent6"/>
                  </a:gs>
                  <a:gs pos="86000">
                    <a:schemeClr val="accent6"/>
                  </a:gs>
                </a:gsLst>
                <a:lin ang="5400000" scaled="0"/>
              </a:gradFill>
            </a:endParaRPr>
          </a:p>
          <a:p>
            <a:pPr marL="285750" indent="-285750">
              <a:buFont typeface="Wingdings" pitchFamily="2" charset="2"/>
              <a:buChar char="v"/>
            </a:pPr>
            <a:r>
              <a:rPr lang="ru-RU" sz="1600" dirty="0">
                <a:gradFill>
                  <a:gsLst>
                    <a:gs pos="0">
                      <a:schemeClr val="accent6"/>
                    </a:gs>
                    <a:gs pos="86000">
                      <a:schemeClr val="accent6"/>
                    </a:gs>
                  </a:gsLst>
                  <a:lin ang="5400000" scaled="0"/>
                </a:gradFill>
              </a:rPr>
              <a:t>Система виртуализации (создание в ЦОД логических вычислительных мощностей, в которые можно разместить разные программы и сервисы в режиме экономически эффективного гибкого распределения вычислительных ресурсов)</a:t>
            </a:r>
          </a:p>
          <a:p>
            <a:pPr marL="285750" lvl="1" indent="-285750">
              <a:spcAft>
                <a:spcPts val="675"/>
              </a:spcAft>
              <a:buFont typeface="Wingdings" pitchFamily="2" charset="2"/>
              <a:buChar char="v"/>
            </a:pPr>
            <a:r>
              <a:rPr lang="ru-RU" sz="1600" spc="-100" dirty="0">
                <a:gradFill>
                  <a:gsLst>
                    <a:gs pos="0">
                      <a:schemeClr val="accent6"/>
                    </a:gs>
                    <a:gs pos="86000">
                      <a:schemeClr val="accent6"/>
                    </a:gs>
                  </a:gsLst>
                  <a:lin ang="5400000" scaled="0"/>
                </a:gradFill>
                <a:latin typeface="Segoe UI Light" pitchFamily="34" charset="0"/>
              </a:rPr>
              <a:t>Подсистема мониторинга (сервисов) и управления</a:t>
            </a:r>
          </a:p>
          <a:p>
            <a:pPr marL="285750" lvl="1" indent="-285750">
              <a:spcAft>
                <a:spcPts val="675"/>
              </a:spcAft>
              <a:buFont typeface="Wingdings" pitchFamily="2" charset="2"/>
              <a:buChar char="v"/>
            </a:pPr>
            <a:r>
              <a:rPr lang="ru-RU" sz="1600" spc="-100" dirty="0" smtClean="0">
                <a:gradFill>
                  <a:gsLst>
                    <a:gs pos="0">
                      <a:schemeClr val="accent6"/>
                    </a:gs>
                    <a:gs pos="86000">
                      <a:schemeClr val="accent6"/>
                    </a:gs>
                  </a:gsLst>
                  <a:lin ang="5400000" scaled="0"/>
                </a:gradFill>
                <a:latin typeface="Segoe UI Light" pitchFamily="34" charset="0"/>
              </a:rPr>
              <a:t>Электронная </a:t>
            </a:r>
            <a:r>
              <a:rPr lang="ru-RU" sz="1600" spc="-100" dirty="0">
                <a:gradFill>
                  <a:gsLst>
                    <a:gs pos="0">
                      <a:schemeClr val="accent6"/>
                    </a:gs>
                    <a:gs pos="86000">
                      <a:schemeClr val="accent6"/>
                    </a:gs>
                  </a:gsLst>
                  <a:lin ang="5400000" scaled="0"/>
                </a:gradFill>
                <a:latin typeface="Segoe UI Light" pitchFamily="34" charset="0"/>
              </a:rPr>
              <a:t>почта</a:t>
            </a:r>
          </a:p>
          <a:p>
            <a:pPr marL="285750" lvl="1" indent="-285750">
              <a:spcAft>
                <a:spcPts val="675"/>
              </a:spcAft>
              <a:buFont typeface="Wingdings" pitchFamily="2" charset="2"/>
              <a:buChar char="v"/>
            </a:pPr>
            <a:r>
              <a:rPr lang="ru-RU" sz="1600" spc="-100" dirty="0">
                <a:gradFill>
                  <a:gsLst>
                    <a:gs pos="0">
                      <a:schemeClr val="accent6"/>
                    </a:gs>
                    <a:gs pos="86000">
                      <a:schemeClr val="accent6"/>
                    </a:gs>
                  </a:gsLst>
                  <a:lin ang="5400000" scaled="0"/>
                </a:gradFill>
                <a:latin typeface="Segoe UI Light" pitchFamily="34" charset="0"/>
              </a:rPr>
              <a:t>Сервис </a:t>
            </a:r>
            <a:r>
              <a:rPr lang="ru-RU" sz="1600" spc="-100" dirty="0" smtClean="0">
                <a:gradFill>
                  <a:gsLst>
                    <a:gs pos="0">
                      <a:schemeClr val="accent6"/>
                    </a:gs>
                    <a:gs pos="86000">
                      <a:schemeClr val="accent6"/>
                    </a:gs>
                  </a:gsLst>
                  <a:lin ang="5400000" scaled="0"/>
                </a:gradFill>
                <a:latin typeface="Segoe UI Light" pitchFamily="34" charset="0"/>
              </a:rPr>
              <a:t>аудио и видеоконференций </a:t>
            </a:r>
          </a:p>
          <a:p>
            <a:pPr marL="285750" lvl="1" indent="-285750">
              <a:spcAft>
                <a:spcPts val="675"/>
              </a:spcAft>
              <a:buFont typeface="Wingdings" pitchFamily="2" charset="2"/>
              <a:buChar char="v"/>
            </a:pPr>
            <a:r>
              <a:rPr lang="ru-RU" sz="1600" spc="-100" dirty="0" smtClean="0">
                <a:gradFill>
                  <a:gsLst>
                    <a:gs pos="0">
                      <a:schemeClr val="accent6"/>
                    </a:gs>
                    <a:gs pos="86000">
                      <a:schemeClr val="accent6"/>
                    </a:gs>
                  </a:gsLst>
                  <a:lin ang="5400000" scaled="0"/>
                </a:gradFill>
                <a:latin typeface="Segoe UI Light" pitchFamily="34" charset="0"/>
              </a:rPr>
              <a:t>Подсистема </a:t>
            </a:r>
            <a:r>
              <a:rPr lang="ru-RU" sz="1600" spc="-100" dirty="0">
                <a:gradFill>
                  <a:gsLst>
                    <a:gs pos="0">
                      <a:schemeClr val="accent6"/>
                    </a:gs>
                    <a:gs pos="86000">
                      <a:schemeClr val="accent6"/>
                    </a:gs>
                  </a:gsLst>
                  <a:lin ang="5400000" scaled="0"/>
                </a:gradFill>
                <a:latin typeface="Segoe UI Light" pitchFamily="34" charset="0"/>
              </a:rPr>
              <a:t>безопасности, включающая в себя систему резервирования, защиту </a:t>
            </a:r>
            <a:r>
              <a:rPr lang="ru-RU" sz="1600" spc="-100" dirty="0" smtClean="0">
                <a:gradFill>
                  <a:gsLst>
                    <a:gs pos="0">
                      <a:schemeClr val="accent6"/>
                    </a:gs>
                    <a:gs pos="86000">
                      <a:schemeClr val="accent6"/>
                    </a:gs>
                  </a:gsLst>
                  <a:lin ang="5400000" scaled="0"/>
                </a:gradFill>
                <a:latin typeface="Segoe UI Light" pitchFamily="34" charset="0"/>
              </a:rPr>
              <a:t>периметра, </a:t>
            </a:r>
            <a:r>
              <a:rPr lang="ru-RU" sz="1600" spc="-100" dirty="0">
                <a:gradFill>
                  <a:gsLst>
                    <a:gs pos="0">
                      <a:schemeClr val="accent6"/>
                    </a:gs>
                    <a:gs pos="86000">
                      <a:schemeClr val="accent6"/>
                    </a:gs>
                  </a:gsLst>
                  <a:lin ang="5400000" scaled="0"/>
                </a:gradFill>
                <a:latin typeface="Segoe UI Light" pitchFamily="34" charset="0"/>
              </a:rPr>
              <a:t>антивирусную </a:t>
            </a:r>
            <a:r>
              <a:rPr lang="ru-RU" sz="1600" spc="-100" dirty="0" smtClean="0">
                <a:gradFill>
                  <a:gsLst>
                    <a:gs pos="0">
                      <a:schemeClr val="accent6"/>
                    </a:gs>
                    <a:gs pos="86000">
                      <a:schemeClr val="accent6"/>
                    </a:gs>
                  </a:gsLst>
                  <a:lin ang="5400000" scaled="0"/>
                </a:gradFill>
                <a:latin typeface="Segoe UI Light" pitchFamily="34" charset="0"/>
              </a:rPr>
              <a:t>защиту.</a:t>
            </a:r>
            <a:endParaRPr lang="ru-RU" sz="1600" spc="-100" dirty="0">
              <a:gradFill>
                <a:gsLst>
                  <a:gs pos="0">
                    <a:schemeClr val="accent6"/>
                  </a:gs>
                  <a:gs pos="86000">
                    <a:schemeClr val="accent6"/>
                  </a:gs>
                </a:gsLst>
                <a:lin ang="5400000" scaled="0"/>
              </a:gradFill>
              <a:latin typeface="Segoe UI Light" pitchFamily="34" charset="0"/>
            </a:endParaRPr>
          </a:p>
        </p:txBody>
      </p:sp>
      <p:grpSp>
        <p:nvGrpSpPr>
          <p:cNvPr id="14" name="Group 13"/>
          <p:cNvGrpSpPr/>
          <p:nvPr/>
        </p:nvGrpSpPr>
        <p:grpSpPr>
          <a:xfrm>
            <a:off x="6089141" y="2176958"/>
            <a:ext cx="2897260" cy="2903272"/>
            <a:chOff x="7863969" y="2002276"/>
            <a:chExt cx="3348544" cy="3353260"/>
          </a:xfrm>
        </p:grpSpPr>
        <p:sp>
          <p:nvSpPr>
            <p:cNvPr id="15" name="Rectangle 14"/>
            <p:cNvSpPr/>
            <p:nvPr/>
          </p:nvSpPr>
          <p:spPr bwMode="auto">
            <a:xfrm>
              <a:off x="9582829" y="3725851"/>
              <a:ext cx="1629684" cy="162968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848" fontAlgn="base">
                <a:spcBef>
                  <a:spcPct val="0"/>
                </a:spcBef>
                <a:spcAft>
                  <a:spcPct val="0"/>
                </a:spcAft>
              </a:pPr>
              <a:endParaRPr lang="en-US"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7863969" y="3725851"/>
              <a:ext cx="1629684" cy="162968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848" fontAlgn="base">
                <a:spcBef>
                  <a:spcPct val="0"/>
                </a:spcBef>
                <a:spcAft>
                  <a:spcPct val="0"/>
                </a:spcAft>
              </a:pPr>
              <a:endParaRPr lang="en-US"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9582829" y="2002276"/>
              <a:ext cx="1629684" cy="162968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848" fontAlgn="base">
                <a:spcBef>
                  <a:spcPct val="0"/>
                </a:spcBef>
                <a:spcAft>
                  <a:spcPct val="0"/>
                </a:spcAft>
              </a:pPr>
              <a:endParaRPr lang="en-US"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Rectangle 17"/>
            <p:cNvSpPr/>
            <p:nvPr/>
          </p:nvSpPr>
          <p:spPr bwMode="auto">
            <a:xfrm>
              <a:off x="7863969" y="2002276"/>
              <a:ext cx="1629684" cy="162968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848" fontAlgn="base">
                <a:spcBef>
                  <a:spcPct val="0"/>
                </a:spcBef>
                <a:spcAft>
                  <a:spcPct val="0"/>
                </a:spcAft>
              </a:pPr>
              <a:endParaRPr lang="en-US"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19" name="Picture 2" descr="C:\Users\chrisw\Desktop\Cloud Services 3.png"/>
            <p:cNvPicPr>
              <a:picLocks noChangeAspect="1" noChangeArrowheads="1"/>
            </p:cNvPicPr>
            <p:nvPr/>
          </p:nvPicPr>
          <p:blipFill>
            <a:blip r:embed="rId2" cstate="email">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a:fillRect/>
            </a:stretch>
          </p:blipFill>
          <p:spPr bwMode="auto">
            <a:xfrm>
              <a:off x="8013008" y="2347994"/>
              <a:ext cx="1287071" cy="887688"/>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19"/>
            <p:cNvPicPr>
              <a:picLocks noChangeAspect="1"/>
            </p:cNvPicPr>
            <p:nvPr/>
          </p:nvPicPr>
          <p:blipFill>
            <a:blip r:embed="rId4" cstate="email">
              <a:extLst>
                <a:ext uri="{BEBA8EAE-BF5A-486C-A8C5-ECC9F3942E4B}">
                  <a14:imgProps xmlns:a14="http://schemas.microsoft.com/office/drawing/2010/main" xmlns="">
                    <a14:imgLayer r:embed="rId5">
                      <a14:imgEffect>
                        <a14:brightnessContrast bright="100000"/>
                      </a14:imgEffect>
                    </a14:imgLayer>
                  </a14:imgProps>
                </a:ext>
                <a:ext uri="{28A0092B-C50C-407E-A947-70E740481C1C}">
                  <a14:useLocalDpi xmlns:a14="http://schemas.microsoft.com/office/drawing/2010/main" xmlns=""/>
                </a:ext>
              </a:extLst>
            </a:blip>
            <a:stretch>
              <a:fillRect/>
            </a:stretch>
          </p:blipFill>
          <p:spPr>
            <a:xfrm>
              <a:off x="10162008" y="2379846"/>
              <a:ext cx="471326" cy="905541"/>
            </a:xfrm>
            <a:prstGeom prst="rect">
              <a:avLst/>
            </a:prstGeom>
          </p:spPr>
        </p:pic>
        <p:pic>
          <p:nvPicPr>
            <p:cNvPr id="21" name="Picture 4" descr="C:\Users\chrisw\Desktop\microphone.png"/>
            <p:cNvPicPr>
              <a:picLocks noChangeAspect="1" noChangeArrowheads="1"/>
            </p:cNvPicPr>
            <p:nvPr/>
          </p:nvPicPr>
          <p:blipFill>
            <a:blip r:embed="rId6" cstate="email">
              <a:extLst>
                <a:ext uri="{28A0092B-C50C-407E-A947-70E740481C1C}">
                  <a14:useLocalDpi xmlns:a14="http://schemas.microsoft.com/office/drawing/2010/main" xmlns=""/>
                </a:ext>
              </a:extLst>
            </a:blip>
            <a:srcRect/>
            <a:stretch>
              <a:fillRect/>
            </a:stretch>
          </p:blipFill>
          <p:spPr bwMode="auto">
            <a:xfrm>
              <a:off x="8456772" y="4065776"/>
              <a:ext cx="444078" cy="925018"/>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20"/>
            <p:cNvPicPr>
              <a:picLocks noChangeAspect="1" noChangeArrowheads="1"/>
            </p:cNvPicPr>
            <p:nvPr/>
          </p:nvPicPr>
          <p:blipFill>
            <a:blip r:embed="rId7" cstate="email">
              <a:lum bright="100000"/>
              <a:extLst>
                <a:ext uri="{28A0092B-C50C-407E-A947-70E740481C1C}">
                  <a14:useLocalDpi xmlns:a14="http://schemas.microsoft.com/office/drawing/2010/main" xmlns=""/>
                </a:ext>
              </a:extLst>
            </a:blip>
            <a:srcRect/>
            <a:stretch>
              <a:fillRect/>
            </a:stretch>
          </p:blipFill>
          <p:spPr bwMode="auto">
            <a:xfrm>
              <a:off x="10026169" y="4196703"/>
              <a:ext cx="743004" cy="5578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2" name="Rectangle 1"/>
          <p:cNvSpPr/>
          <p:nvPr/>
        </p:nvSpPr>
        <p:spPr>
          <a:xfrm>
            <a:off x="318976" y="878737"/>
            <a:ext cx="8448098" cy="978729"/>
          </a:xfrm>
          <a:prstGeom prst="rect">
            <a:avLst/>
          </a:prstGeom>
        </p:spPr>
        <p:txBody>
          <a:bodyPr wrap="square">
            <a:spAutoFit/>
          </a:bodyPr>
          <a:lstStyle/>
          <a:p>
            <a:pPr>
              <a:lnSpc>
                <a:spcPct val="120000"/>
              </a:lnSpc>
            </a:pPr>
            <a:r>
              <a:rPr lang="ru-RU" sz="1600" b="1" dirty="0"/>
              <a:t>Единая система идентификации, аутентификации и авторизации пользователей ЕГАИСЗ для обеспечения достоверности и непротиворечивости данных, а также сервиса защищенного обмена почтовыми сообщениями</a:t>
            </a:r>
          </a:p>
        </p:txBody>
      </p:sp>
      <p:sp>
        <p:nvSpPr>
          <p:cNvPr id="3" name="Rectangle 2"/>
          <p:cNvSpPr/>
          <p:nvPr/>
        </p:nvSpPr>
        <p:spPr>
          <a:xfrm>
            <a:off x="318976" y="4957254"/>
            <a:ext cx="5978597" cy="738664"/>
          </a:xfrm>
          <a:prstGeom prst="rect">
            <a:avLst/>
          </a:prstGeom>
        </p:spPr>
        <p:txBody>
          <a:bodyPr wrap="square">
            <a:spAutoFit/>
          </a:bodyPr>
          <a:lstStyle/>
          <a:p>
            <a:pPr marL="285750" indent="-285750">
              <a:buFont typeface="Wingdings" pitchFamily="2" charset="2"/>
              <a:buChar char="v"/>
            </a:pPr>
            <a:r>
              <a:rPr lang="ru-RU" dirty="0">
                <a:gradFill>
                  <a:gsLst>
                    <a:gs pos="0">
                      <a:schemeClr val="accent6"/>
                    </a:gs>
                    <a:gs pos="86000">
                      <a:schemeClr val="accent6"/>
                    </a:gs>
                  </a:gsLst>
                  <a:lin ang="5400000" scaled="0"/>
                </a:gradFill>
              </a:rPr>
              <a:t>Система интеграции с другими федеральными подсистемами </a:t>
            </a:r>
            <a:endParaRPr lang="ru-RU" dirty="0" smtClean="0">
              <a:gradFill>
                <a:gsLst>
                  <a:gs pos="0">
                    <a:schemeClr val="accent6"/>
                  </a:gs>
                  <a:gs pos="86000">
                    <a:schemeClr val="accent6"/>
                  </a:gs>
                </a:gsLst>
                <a:lin ang="5400000" scaled="0"/>
              </a:gradFill>
            </a:endParaRPr>
          </a:p>
          <a:p>
            <a:pPr marL="285750" indent="-285750">
              <a:buFont typeface="Wingdings" pitchFamily="2" charset="2"/>
              <a:buChar char="v"/>
            </a:pPr>
            <a:endParaRPr lang="ru-RU" dirty="0" smtClean="0">
              <a:gradFill>
                <a:gsLst>
                  <a:gs pos="0">
                    <a:schemeClr val="accent6"/>
                  </a:gs>
                  <a:gs pos="86000">
                    <a:schemeClr val="accent6"/>
                  </a:gs>
                </a:gsLst>
                <a:lin ang="5400000" scaled="0"/>
              </a:gradFill>
            </a:endParaRPr>
          </a:p>
          <a:p>
            <a:pPr marL="285750" indent="-285750">
              <a:buFont typeface="Wingdings" pitchFamily="2" charset="2"/>
              <a:buChar char="v"/>
            </a:pPr>
            <a:r>
              <a:rPr lang="ru-RU" dirty="0">
                <a:gradFill>
                  <a:gsLst>
                    <a:gs pos="0">
                      <a:schemeClr val="accent6"/>
                    </a:gs>
                    <a:gs pos="86000">
                      <a:schemeClr val="accent6"/>
                    </a:gs>
                  </a:gsLst>
                  <a:lin ang="5400000" scaled="0"/>
                </a:gradFill>
              </a:rPr>
              <a:t>Система интеграции с региональными компонентами </a:t>
            </a:r>
            <a:r>
              <a:rPr lang="ru-RU" dirty="0" smtClean="0">
                <a:gradFill>
                  <a:gsLst>
                    <a:gs pos="0">
                      <a:schemeClr val="accent6"/>
                    </a:gs>
                    <a:gs pos="86000">
                      <a:schemeClr val="accent6"/>
                    </a:gs>
                  </a:gsLst>
                  <a:lin ang="5400000" scaled="0"/>
                </a:gradFill>
              </a:rPr>
              <a:t>ЕГАИСЗ</a:t>
            </a:r>
            <a:endParaRPr lang="ru-RU" dirty="0">
              <a:gradFill>
                <a:gsLst>
                  <a:gs pos="0">
                    <a:schemeClr val="accent6"/>
                  </a:gs>
                  <a:gs pos="86000">
                    <a:schemeClr val="accent6"/>
                  </a:gs>
                </a:gsLst>
                <a:lin ang="5400000" scaled="0"/>
              </a:gradFill>
            </a:endParaRPr>
          </a:p>
        </p:txBody>
      </p:sp>
    </p:spTree>
    <p:extLst>
      <p:ext uri="{BB962C8B-B14F-4D97-AF65-F5344CB8AC3E}">
        <p14:creationId xmlns:p14="http://schemas.microsoft.com/office/powerpoint/2010/main" xmlns="" val="3184599230"/>
      </p:ext>
    </p:extLst>
  </p:cSld>
  <p:clrMapOvr>
    <a:masterClrMapping/>
  </p:clrMapOvr>
  <mc:AlternateContent xmlns:mc="http://schemas.openxmlformats.org/markup-compatibility/2006">
    <mc:Choice xmlns:p14="http://schemas.microsoft.com/office/powerpoint/2010/main" xmlns="" Requires="p14">
      <p:transition spd="slow" p14:dur="15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53998"/>
          </a:xfrm>
        </p:spPr>
        <p:txBody>
          <a:bodyPr/>
          <a:lstStyle/>
          <a:p>
            <a:r>
              <a:rPr lang="ru-RU" sz="4000" dirty="0"/>
              <a:t>Развитие системы в регионах</a:t>
            </a:r>
            <a:endParaRPr lang="en-US" sz="4000" dirty="0"/>
          </a:p>
        </p:txBody>
      </p:sp>
      <p:sp>
        <p:nvSpPr>
          <p:cNvPr id="3" name="Text Placeholder 2"/>
          <p:cNvSpPr>
            <a:spLocks noGrp="1"/>
          </p:cNvSpPr>
          <p:nvPr>
            <p:ph type="body" sz="quarter" idx="10"/>
          </p:nvPr>
        </p:nvSpPr>
        <p:spPr>
          <a:xfrm>
            <a:off x="381790" y="967753"/>
            <a:ext cx="8363938" cy="4601260"/>
          </a:xfrm>
        </p:spPr>
        <p:txBody>
          <a:bodyPr/>
          <a:lstStyle/>
          <a:p>
            <a:pPr>
              <a:lnSpc>
                <a:spcPct val="120000"/>
              </a:lnSpc>
            </a:pPr>
            <a:r>
              <a:rPr lang="ru-RU" sz="2000" dirty="0" smtClean="0">
                <a:gradFill>
                  <a:gsLst>
                    <a:gs pos="100000">
                      <a:schemeClr val="accent6"/>
                    </a:gs>
                    <a:gs pos="0">
                      <a:schemeClr val="accent6"/>
                    </a:gs>
                  </a:gsLst>
                  <a:lin ang="5400000" scaled="0"/>
                </a:gradFill>
              </a:rPr>
              <a:t>Типы </a:t>
            </a:r>
            <a:r>
              <a:rPr lang="ru-RU" sz="2000" dirty="0">
                <a:gradFill>
                  <a:gsLst>
                    <a:gs pos="100000">
                      <a:schemeClr val="accent6"/>
                    </a:gs>
                    <a:gs pos="0">
                      <a:schemeClr val="accent6"/>
                    </a:gs>
                  </a:gsLst>
                  <a:lin ang="5400000" scaled="0"/>
                </a:gradFill>
              </a:rPr>
              <a:t>регионов с точки зрения интеграции</a:t>
            </a:r>
          </a:p>
          <a:p>
            <a:pPr marL="310987" indent="-310987">
              <a:lnSpc>
                <a:spcPct val="120000"/>
              </a:lnSpc>
              <a:buFontTx/>
              <a:buChar char="•"/>
            </a:pPr>
            <a:r>
              <a:rPr lang="ru-RU" sz="1800" b="1" dirty="0" smtClean="0"/>
              <a:t>Сценарий 1</a:t>
            </a:r>
            <a:r>
              <a:rPr lang="ru-RU" sz="1800" dirty="0" smtClean="0"/>
              <a:t>. Регион имеет свою централизованную ИТ инфраструктуру,  ЦОД. Системы здравоохранения размещены как локально, так и в РЦОД. </a:t>
            </a:r>
          </a:p>
          <a:p>
            <a:pPr marL="310987" indent="-310987">
              <a:lnSpc>
                <a:spcPct val="120000"/>
              </a:lnSpc>
              <a:buFontTx/>
              <a:buChar char="•"/>
            </a:pPr>
            <a:r>
              <a:rPr lang="ru-RU" sz="1800" b="1" dirty="0" smtClean="0"/>
              <a:t>Сценарий </a:t>
            </a:r>
            <a:r>
              <a:rPr lang="ru-RU" sz="1800" b="1" dirty="0"/>
              <a:t>2</a:t>
            </a:r>
            <a:r>
              <a:rPr lang="ru-RU" sz="1800" dirty="0"/>
              <a:t>. Регион не имеет централизованной ИТ инфраструктуры, клиники или группы клиник имеют локальные ИС.</a:t>
            </a:r>
          </a:p>
          <a:p>
            <a:pPr marL="310987" indent="-310987">
              <a:lnSpc>
                <a:spcPct val="120000"/>
              </a:lnSpc>
              <a:buFontTx/>
              <a:buChar char="•"/>
            </a:pPr>
            <a:r>
              <a:rPr lang="ru-RU" sz="1800" b="1" dirty="0"/>
              <a:t>Сценарий 3</a:t>
            </a:r>
            <a:r>
              <a:rPr lang="ru-RU" sz="1800" dirty="0"/>
              <a:t>. Регион не имеет централизованной ИТ инфраструктуры, клиники не имеют своих </a:t>
            </a:r>
            <a:r>
              <a:rPr lang="ru-RU" sz="1800" dirty="0" smtClean="0"/>
              <a:t> ИС </a:t>
            </a:r>
            <a:r>
              <a:rPr lang="ru-RU" sz="1800" dirty="0"/>
              <a:t>в области </a:t>
            </a:r>
            <a:r>
              <a:rPr lang="ru-RU" sz="1800" dirty="0" smtClean="0"/>
              <a:t>здравоохранения.</a:t>
            </a:r>
            <a:endParaRPr lang="ru-RU" sz="1800" dirty="0"/>
          </a:p>
          <a:p>
            <a:pPr>
              <a:lnSpc>
                <a:spcPct val="120000"/>
              </a:lnSpc>
            </a:pPr>
            <a:endParaRPr lang="ru-RU" sz="2000" dirty="0" smtClean="0">
              <a:gradFill>
                <a:gsLst>
                  <a:gs pos="100000">
                    <a:schemeClr val="accent6"/>
                  </a:gs>
                  <a:gs pos="0">
                    <a:schemeClr val="accent6"/>
                  </a:gs>
                </a:gsLst>
                <a:lin ang="5400000" scaled="0"/>
              </a:gradFill>
            </a:endParaRPr>
          </a:p>
          <a:p>
            <a:pPr marL="285750" indent="-285750">
              <a:lnSpc>
                <a:spcPct val="120000"/>
              </a:lnSpc>
              <a:buFont typeface="Arial" pitchFamily="34" charset="0"/>
              <a:buChar char="•"/>
            </a:pPr>
            <a:r>
              <a:rPr lang="ru-RU" sz="1800" dirty="0" smtClean="0"/>
              <a:t>Если есть ЦОД – интегрируем федеральные компоненты с ЦОД, остальное делает регион на своем уровне</a:t>
            </a:r>
          </a:p>
          <a:p>
            <a:pPr marL="285750" indent="-285750">
              <a:lnSpc>
                <a:spcPct val="120000"/>
              </a:lnSpc>
              <a:buFont typeface="Arial" pitchFamily="34" charset="0"/>
              <a:buChar char="•"/>
            </a:pPr>
            <a:r>
              <a:rPr lang="ru-RU" sz="1800" dirty="0" smtClean="0"/>
              <a:t>Если </a:t>
            </a:r>
            <a:r>
              <a:rPr lang="ru-RU" sz="1800" dirty="0" err="1" smtClean="0"/>
              <a:t>ЦОДа</a:t>
            </a:r>
            <a:r>
              <a:rPr lang="ru-RU" sz="1800" dirty="0" smtClean="0"/>
              <a:t> нет – клиники работают в федеральных компонентах напрямую через разработанные в рамках пилотов интерфейсы пользователей.</a:t>
            </a:r>
          </a:p>
        </p:txBody>
      </p:sp>
    </p:spTree>
    <p:extLst>
      <p:ext uri="{BB962C8B-B14F-4D97-AF65-F5344CB8AC3E}">
        <p14:creationId xmlns:p14="http://schemas.microsoft.com/office/powerpoint/2010/main" xmlns="" val="955085758"/>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301546" y="2291204"/>
            <a:ext cx="8423524" cy="830997"/>
          </a:xfrm>
          <a:prstGeom prst="rect">
            <a:avLst/>
          </a:prstGeom>
        </p:spPr>
        <p:txBody>
          <a:bodyPr vert="horz" wrap="square" lIns="0" tIns="0" rIns="0" bIns="0" rtlCol="0">
            <a:spAutoFit/>
          </a:bodyPr>
          <a:lstStyle>
            <a:lvl1pPr marL="0" indent="0" algn="l" defTabSz="686047" rtl="0" eaLnBrk="1" latinLnBrk="0" hangingPunct="1">
              <a:lnSpc>
                <a:spcPct val="90000"/>
              </a:lnSpc>
              <a:spcBef>
                <a:spcPct val="20000"/>
              </a:spcBef>
              <a:buSzPct val="90000"/>
              <a:buFont typeface="Arial" pitchFamily="34" charse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1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ru-RU" sz="6000" dirty="0" smtClean="0"/>
              <a:t>Сценарии</a:t>
            </a:r>
            <a:endParaRPr lang="ru-RU" sz="6000" dirty="0"/>
          </a:p>
        </p:txBody>
      </p:sp>
    </p:spTree>
    <p:extLst>
      <p:ext uri="{BB962C8B-B14F-4D97-AF65-F5344CB8AC3E}">
        <p14:creationId xmlns:p14="http://schemas.microsoft.com/office/powerpoint/2010/main" xmlns="" val="212394962"/>
      </p:ext>
    </p:extLst>
  </p:cSld>
  <p:clrMapOvr>
    <a:masterClrMapping/>
  </p:clrMapOvr>
  <mc:AlternateContent xmlns:mc="http://schemas.openxmlformats.org/markup-compatibility/2006">
    <mc:Choice xmlns:p14="http://schemas.microsoft.com/office/powerpoint/2010/main" xmlns="" Requires="p14">
      <p:transition spd="slow" p14:dur="15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8868" y="2866925"/>
            <a:ext cx="8363938" cy="443198"/>
          </a:xfrm>
        </p:spPr>
        <p:txBody>
          <a:bodyPr/>
          <a:lstStyle/>
          <a:p>
            <a:r>
              <a:rPr lang="en-US" sz="3200" dirty="0"/>
              <a:t>System Center 2012: </a:t>
            </a:r>
            <a:r>
              <a:rPr lang="ru-RU" sz="3200" dirty="0"/>
              <a:t>Стержень частного облака</a:t>
            </a:r>
          </a:p>
        </p:txBody>
      </p:sp>
      <p:grpSp>
        <p:nvGrpSpPr>
          <p:cNvPr id="6" name="Group 5"/>
          <p:cNvGrpSpPr/>
          <p:nvPr/>
        </p:nvGrpSpPr>
        <p:grpSpPr>
          <a:xfrm>
            <a:off x="409051" y="3411940"/>
            <a:ext cx="1501162" cy="1635074"/>
            <a:chOff x="1162367" y="1143000"/>
            <a:chExt cx="2148840" cy="2148840"/>
          </a:xfrm>
        </p:grpSpPr>
        <p:sp>
          <p:nvSpPr>
            <p:cNvPr id="7" name="Rectangle 6"/>
            <p:cNvSpPr/>
            <p:nvPr/>
          </p:nvSpPr>
          <p:spPr bwMode="auto">
            <a:xfrm>
              <a:off x="1162367" y="1143000"/>
              <a:ext cx="2148840" cy="21488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Фокус на приложениях</a:t>
              </a:r>
              <a:endParaRPr lang="en-US"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8" name="Picture 7" descr="\\MAGNUM\Projects\Microsoft\Cloud Power FY12\Design\ICONS_PNG\Application.png"/>
            <p:cNvPicPr>
              <a:picLocks noChangeAspect="1" noChangeArrowheads="1"/>
            </p:cNvPicPr>
            <p:nvPr/>
          </p:nvPicPr>
          <p:blipFill>
            <a:blip r:embed="rId2" cstate="email">
              <a:lum bright="100000"/>
            </a:blip>
            <a:srcRect/>
            <a:stretch>
              <a:fillRect/>
            </a:stretch>
          </p:blipFill>
          <p:spPr bwMode="auto">
            <a:xfrm>
              <a:off x="1567954" y="1261706"/>
              <a:ext cx="1291062" cy="1290725"/>
            </a:xfrm>
            <a:prstGeom prst="rect">
              <a:avLst/>
            </a:prstGeom>
            <a:noFill/>
          </p:spPr>
        </p:pic>
      </p:grpSp>
      <p:grpSp>
        <p:nvGrpSpPr>
          <p:cNvPr id="9" name="Group 8"/>
          <p:cNvGrpSpPr/>
          <p:nvPr/>
        </p:nvGrpSpPr>
        <p:grpSpPr>
          <a:xfrm>
            <a:off x="2765595" y="3411940"/>
            <a:ext cx="1501162" cy="1635074"/>
            <a:chOff x="3734117" y="1143000"/>
            <a:chExt cx="2148840" cy="2148840"/>
          </a:xfrm>
        </p:grpSpPr>
        <p:sp>
          <p:nvSpPr>
            <p:cNvPr id="10" name="Rectangle 9"/>
            <p:cNvSpPr/>
            <p:nvPr/>
          </p:nvSpPr>
          <p:spPr bwMode="auto">
            <a:xfrm>
              <a:off x="3734117" y="1143000"/>
              <a:ext cx="2148840" cy="21488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Кросс-платформенность</a:t>
              </a:r>
              <a:endParaRPr lang="en-US"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11" name="Picture 10" descr="cross platform.png"/>
            <p:cNvPicPr>
              <a:picLocks noChangeAspect="1"/>
            </p:cNvPicPr>
            <p:nvPr/>
          </p:nvPicPr>
          <p:blipFill>
            <a:blip r:embed="rId3" cstate="email">
              <a:lum bright="100000"/>
            </a:blip>
            <a:stretch>
              <a:fillRect/>
            </a:stretch>
          </p:blipFill>
          <p:spPr>
            <a:xfrm>
              <a:off x="4302493" y="1330154"/>
              <a:ext cx="1075368" cy="670463"/>
            </a:xfrm>
            <a:prstGeom prst="rect">
              <a:avLst/>
            </a:prstGeom>
          </p:spPr>
        </p:pic>
      </p:grpSp>
      <p:grpSp>
        <p:nvGrpSpPr>
          <p:cNvPr id="12" name="Group 11"/>
          <p:cNvGrpSpPr/>
          <p:nvPr/>
        </p:nvGrpSpPr>
        <p:grpSpPr>
          <a:xfrm>
            <a:off x="5122139" y="3370447"/>
            <a:ext cx="1501162" cy="1676567"/>
            <a:chOff x="6305867" y="1088469"/>
            <a:chExt cx="2148840" cy="2203371"/>
          </a:xfrm>
        </p:grpSpPr>
        <p:sp>
          <p:nvSpPr>
            <p:cNvPr id="13" name="Rectangle 12"/>
            <p:cNvSpPr/>
            <p:nvPr/>
          </p:nvSpPr>
          <p:spPr bwMode="auto">
            <a:xfrm>
              <a:off x="6305867" y="1143000"/>
              <a:ext cx="2148840" cy="21488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Фундамент для будущего развития</a:t>
              </a:r>
              <a:endParaRPr lang="en-US"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pic>
          <p:nvPicPr>
            <p:cNvPr id="14" name="Picture 2" descr="\\MAGNUM\Projects\Microsoft\Cloud Power FY12\Design\Icons\PNGs\Scalable_Elastic_3.png"/>
            <p:cNvPicPr>
              <a:picLocks noChangeAspect="1" noChangeArrowheads="1"/>
            </p:cNvPicPr>
            <p:nvPr/>
          </p:nvPicPr>
          <p:blipFill>
            <a:blip r:embed="rId4" cstate="email">
              <a:lum bright="100000" contrast="100000"/>
            </a:blip>
            <a:stretch>
              <a:fillRect/>
            </a:stretch>
          </p:blipFill>
          <p:spPr bwMode="auto">
            <a:xfrm>
              <a:off x="6866397" y="1088469"/>
              <a:ext cx="1154130" cy="1153830"/>
            </a:xfrm>
            <a:prstGeom prst="rect">
              <a:avLst/>
            </a:prstGeom>
            <a:noFill/>
          </p:spPr>
        </p:pic>
      </p:grpSp>
      <p:sp>
        <p:nvSpPr>
          <p:cNvPr id="15" name="Rectangle 14"/>
          <p:cNvSpPr/>
          <p:nvPr/>
        </p:nvSpPr>
        <p:spPr bwMode="auto">
          <a:xfrm>
            <a:off x="7478684" y="3411940"/>
            <a:ext cx="1501162" cy="163507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Облако на ваших условиях</a:t>
            </a:r>
            <a:endParaRPr lang="en-US" sz="1800"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1" y="5119058"/>
            <a:ext cx="9144000" cy="132312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0" tIns="45720" rIns="45720" bIns="91440" numCol="2" spcCol="914400" rtlCol="0" fromWordArt="0" anchor="ctr" anchorCtr="0" forceAA="0" compatLnSpc="1">
            <a:prstTxWarp prst="textNoShape">
              <a:avLst/>
            </a:prstTxWarp>
            <a:noAutofit/>
          </a:bodyPr>
          <a:lstStyle/>
          <a:p>
            <a:pPr marL="457200" indent="-457200">
              <a:spcAft>
                <a:spcPts val="300"/>
              </a:spcAft>
              <a:buFont typeface="+mj-lt"/>
              <a:buAutoNum type="arabicPeriod"/>
            </a:pPr>
            <a:r>
              <a:rPr lang="ru-RU" sz="1600" dirty="0" smtClean="0">
                <a:solidFill>
                  <a:schemeClr val="tx1"/>
                </a:solidFill>
              </a:rPr>
              <a:t>Управление гибридной инфраструктурой</a:t>
            </a:r>
            <a:endParaRPr lang="en-US" sz="1600" dirty="0">
              <a:solidFill>
                <a:schemeClr val="tx1"/>
              </a:solidFill>
            </a:endParaRPr>
          </a:p>
          <a:p>
            <a:pPr marL="457200" indent="-457200">
              <a:spcAft>
                <a:spcPts val="300"/>
              </a:spcAft>
              <a:buFont typeface="+mj-lt"/>
              <a:buAutoNum type="arabicPeriod"/>
            </a:pPr>
            <a:r>
              <a:rPr lang="ru-RU" sz="1600" dirty="0" smtClean="0">
                <a:solidFill>
                  <a:schemeClr val="tx1"/>
                </a:solidFill>
              </a:rPr>
              <a:t>Управление облачными сервисами</a:t>
            </a:r>
            <a:endParaRPr lang="en-US" sz="1600" dirty="0" smtClean="0">
              <a:solidFill>
                <a:schemeClr val="tx1"/>
              </a:solidFill>
            </a:endParaRPr>
          </a:p>
          <a:p>
            <a:pPr marL="457200" indent="-457200">
              <a:spcAft>
                <a:spcPts val="300"/>
              </a:spcAft>
              <a:buFont typeface="+mj-lt"/>
              <a:buAutoNum type="arabicPeriod"/>
            </a:pPr>
            <a:r>
              <a:rPr lang="ru-RU" sz="1600" dirty="0" smtClean="0">
                <a:solidFill>
                  <a:schemeClr val="tx1"/>
                </a:solidFill>
              </a:rPr>
              <a:t>Глубокий мониторинг приложений</a:t>
            </a:r>
          </a:p>
          <a:p>
            <a:pPr>
              <a:spcAft>
                <a:spcPts val="300"/>
              </a:spcAft>
            </a:pPr>
            <a:endParaRPr lang="en-US" sz="1600" dirty="0">
              <a:solidFill>
                <a:schemeClr val="tx1"/>
              </a:solidFill>
            </a:endParaRPr>
          </a:p>
          <a:p>
            <a:pPr marL="457200" indent="-457200">
              <a:spcAft>
                <a:spcPts val="300"/>
              </a:spcAft>
              <a:buFont typeface="+mj-lt"/>
              <a:buAutoNum type="arabicPeriod"/>
            </a:pPr>
            <a:r>
              <a:rPr lang="ru-RU" sz="1600" dirty="0" smtClean="0">
                <a:solidFill>
                  <a:schemeClr val="tx1"/>
                </a:solidFill>
              </a:rPr>
              <a:t>Виртуализация серверных приложений</a:t>
            </a:r>
            <a:endParaRPr lang="en-US" sz="1600" dirty="0" smtClean="0">
              <a:solidFill>
                <a:schemeClr val="tx1"/>
              </a:solidFill>
            </a:endParaRPr>
          </a:p>
          <a:p>
            <a:pPr marL="457200" indent="-457200">
              <a:spcAft>
                <a:spcPts val="300"/>
              </a:spcAft>
              <a:buFont typeface="+mj-lt"/>
              <a:buAutoNum type="arabicPeriod"/>
            </a:pPr>
            <a:r>
              <a:rPr lang="ru-RU" sz="1600" dirty="0" smtClean="0">
                <a:solidFill>
                  <a:schemeClr val="tx1"/>
                </a:solidFill>
              </a:rPr>
              <a:t>Динамическая оптимизация нагрузок</a:t>
            </a:r>
            <a:endParaRPr lang="en-US" sz="1600" dirty="0" smtClean="0">
              <a:solidFill>
                <a:schemeClr val="tx1"/>
              </a:solidFill>
            </a:endParaRPr>
          </a:p>
          <a:p>
            <a:pPr marL="457200" indent="-457200">
              <a:spcAft>
                <a:spcPts val="300"/>
              </a:spcAft>
              <a:buFont typeface="+mj-lt"/>
              <a:buAutoNum type="arabicPeriod"/>
            </a:pPr>
            <a:r>
              <a:rPr lang="ru-RU" sz="1600" dirty="0" smtClean="0">
                <a:solidFill>
                  <a:schemeClr val="tx1"/>
                </a:solidFill>
              </a:rPr>
              <a:t>Мониторинг сетей</a:t>
            </a:r>
            <a:endParaRPr lang="en-US" sz="1600" dirty="0" smtClean="0">
              <a:solidFill>
                <a:schemeClr val="tx1"/>
              </a:solidFill>
            </a:endParaRPr>
          </a:p>
        </p:txBody>
      </p:sp>
      <p:sp>
        <p:nvSpPr>
          <p:cNvPr id="17" name="Rectangle 16"/>
          <p:cNvSpPr/>
          <p:nvPr/>
        </p:nvSpPr>
        <p:spPr bwMode="auto">
          <a:xfrm>
            <a:off x="-1" y="6483124"/>
            <a:ext cx="9144001" cy="3783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z="2400" spc="-50" dirty="0" smtClean="0">
                <a:gradFill>
                  <a:gsLst>
                    <a:gs pos="0">
                      <a:srgbClr val="FFFFFF"/>
                    </a:gs>
                    <a:gs pos="100000">
                      <a:srgbClr val="FFFFFF"/>
                    </a:gs>
                  </a:gsLst>
                  <a:lin ang="5400000" scaled="0"/>
                </a:gradFill>
                <a:latin typeface="Segoe Light" pitchFamily="34" charset="0"/>
                <a:ea typeface="Segoe UI" pitchFamily="34" charset="0"/>
                <a:cs typeface="Segoe UI" pitchFamily="34" charset="0"/>
              </a:rPr>
              <a:t>Возможности</a:t>
            </a:r>
            <a:r>
              <a:rPr lang="en-US" sz="2400" spc="-50" dirty="0" smtClean="0">
                <a:gradFill>
                  <a:gsLst>
                    <a:gs pos="0">
                      <a:srgbClr val="FFFFFF"/>
                    </a:gs>
                    <a:gs pos="100000">
                      <a:srgbClr val="FFFFFF"/>
                    </a:gs>
                  </a:gsLst>
                  <a:lin ang="5400000" scaled="0"/>
                </a:gradFill>
                <a:latin typeface="Segoe Light" pitchFamily="34" charset="0"/>
                <a:ea typeface="Segoe UI" pitchFamily="34" charset="0"/>
                <a:cs typeface="Segoe UI" pitchFamily="34" charset="0"/>
              </a:rPr>
              <a:t> System Center 2012</a:t>
            </a:r>
          </a:p>
        </p:txBody>
      </p:sp>
      <p:pic>
        <p:nvPicPr>
          <p:cNvPr id="18" name="Picture 17" descr="Private_to_Partner.png"/>
          <p:cNvPicPr>
            <a:picLocks noChangeAspect="1"/>
          </p:cNvPicPr>
          <p:nvPr/>
        </p:nvPicPr>
        <p:blipFill>
          <a:blip r:embed="rId5" cstate="email">
            <a:lum bright="100000"/>
          </a:blip>
          <a:stretch>
            <a:fillRect/>
          </a:stretch>
        </p:blipFill>
        <p:spPr>
          <a:xfrm>
            <a:off x="7660792" y="3310123"/>
            <a:ext cx="1142014" cy="1183013"/>
          </a:xfrm>
          <a:prstGeom prst="rect">
            <a:avLst/>
          </a:prstGeom>
        </p:spPr>
      </p:pic>
      <p:sp>
        <p:nvSpPr>
          <p:cNvPr id="19" name="Text Placeholder 3"/>
          <p:cNvSpPr>
            <a:spLocks noGrp="1"/>
          </p:cNvSpPr>
          <p:nvPr>
            <p:ph type="body" sz="quarter" idx="10"/>
          </p:nvPr>
        </p:nvSpPr>
        <p:spPr>
          <a:xfrm>
            <a:off x="199430" y="693283"/>
            <a:ext cx="8754564" cy="1931298"/>
          </a:xfrm>
        </p:spPr>
        <p:txBody>
          <a:bodyPr/>
          <a:lstStyle/>
          <a:p>
            <a:pPr marL="342900" lvl="0" indent="-342900">
              <a:buFont typeface="Wingdings" pitchFamily="2" charset="2"/>
              <a:buChar char="Ø"/>
            </a:pPr>
            <a:r>
              <a:rPr lang="ru-RU" sz="2000" dirty="0" smtClean="0"/>
              <a:t>Управляемость </a:t>
            </a:r>
            <a:r>
              <a:rPr lang="ru-RU" sz="2000" dirty="0"/>
              <a:t>и </a:t>
            </a:r>
            <a:r>
              <a:rPr lang="ru-RU" sz="2000" dirty="0" smtClean="0"/>
              <a:t>удобство </a:t>
            </a:r>
            <a:r>
              <a:rPr lang="ru-RU" sz="2000" dirty="0"/>
              <a:t>администрирования </a:t>
            </a:r>
            <a:r>
              <a:rPr lang="ru-RU" sz="2000" dirty="0" smtClean="0"/>
              <a:t>инфраструктуры </a:t>
            </a:r>
            <a:r>
              <a:rPr lang="ru-RU" sz="2000" dirty="0"/>
              <a:t>ЕСК;</a:t>
            </a:r>
          </a:p>
          <a:p>
            <a:pPr marL="342900" lvl="0" indent="-342900">
              <a:buFont typeface="Wingdings" pitchFamily="2" charset="2"/>
              <a:buChar char="Ø"/>
            </a:pPr>
            <a:r>
              <a:rPr lang="ru-RU" sz="2000" dirty="0"/>
              <a:t>Реализация принципа «Единой точки входа» (</a:t>
            </a:r>
            <a:r>
              <a:rPr lang="ru-RU" sz="2000" dirty="0" err="1"/>
              <a:t>Single</a:t>
            </a:r>
            <a:r>
              <a:rPr lang="ru-RU" sz="2000" dirty="0"/>
              <a:t> </a:t>
            </a:r>
            <a:r>
              <a:rPr lang="ru-RU" sz="2000" dirty="0" err="1"/>
              <a:t>Sing</a:t>
            </a:r>
            <a:r>
              <a:rPr lang="ru-RU" sz="2000" dirty="0"/>
              <a:t> </a:t>
            </a:r>
            <a:r>
              <a:rPr lang="ru-RU" sz="2000" dirty="0" err="1"/>
              <a:t>On</a:t>
            </a:r>
            <a:r>
              <a:rPr lang="ru-RU" sz="2000" dirty="0"/>
              <a:t>) для рабочих станций и серверов </a:t>
            </a:r>
            <a:r>
              <a:rPr lang="ru-RU" sz="2000" dirty="0" smtClean="0"/>
              <a:t>и приложений;</a:t>
            </a:r>
            <a:endParaRPr lang="ru-RU" sz="2000" dirty="0"/>
          </a:p>
          <a:p>
            <a:pPr marL="342900" lvl="0" indent="-342900">
              <a:buFont typeface="Wingdings" pitchFamily="2" charset="2"/>
              <a:buChar char="Ø"/>
            </a:pPr>
            <a:r>
              <a:rPr lang="ru-RU" sz="2000" dirty="0" smtClean="0"/>
              <a:t>Платформа </a:t>
            </a:r>
            <a:r>
              <a:rPr lang="ru-RU" sz="2000" dirty="0"/>
              <a:t>для единого учета рабочих станций, серверов, сетевых служб и учетных записей пользователей;</a:t>
            </a:r>
          </a:p>
          <a:p>
            <a:pPr marL="342900" lvl="0" indent="-342900">
              <a:buFont typeface="Wingdings" pitchFamily="2" charset="2"/>
              <a:buChar char="Ø"/>
            </a:pPr>
            <a:r>
              <a:rPr lang="ru-RU" sz="2000" dirty="0" smtClean="0"/>
              <a:t>Достижение </a:t>
            </a:r>
            <a:r>
              <a:rPr lang="ru-RU" sz="2000" dirty="0"/>
              <a:t>высокой степени отказоустойчивости и доступности </a:t>
            </a:r>
            <a:r>
              <a:rPr lang="ru-RU" sz="2000" dirty="0" smtClean="0"/>
              <a:t>ЕСК.</a:t>
            </a:r>
            <a:endParaRPr lang="ru-RU" sz="2000" dirty="0"/>
          </a:p>
        </p:txBody>
      </p:sp>
      <p:sp>
        <p:nvSpPr>
          <p:cNvPr id="20" name="Title 4"/>
          <p:cNvSpPr txBox="1">
            <a:spLocks/>
          </p:cNvSpPr>
          <p:nvPr/>
        </p:nvSpPr>
        <p:spPr>
          <a:xfrm>
            <a:off x="389436" y="37528"/>
            <a:ext cx="8363938" cy="498598"/>
          </a:xfrm>
          <a:prstGeom prst="rect">
            <a:avLst/>
          </a:prstGeom>
        </p:spPr>
        <p:txBody>
          <a:bodyPr vert="horz" wrap="square" lIns="0" tIns="0" rIns="0" bIns="0" rtlCol="0" anchor="t">
            <a:spAutoFit/>
          </a:bodyPr>
          <a:lst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r>
              <a:rPr lang="ru-RU" sz="3600" dirty="0" smtClean="0"/>
              <a:t>Единая служба каталога </a:t>
            </a:r>
            <a:r>
              <a:rPr lang="ru-RU" sz="3600" dirty="0" err="1" smtClean="0"/>
              <a:t>Active</a:t>
            </a:r>
            <a:r>
              <a:rPr lang="ru-RU" sz="3600" dirty="0" smtClean="0"/>
              <a:t> </a:t>
            </a:r>
            <a:r>
              <a:rPr lang="ru-RU" sz="3600" dirty="0" err="1" smtClean="0"/>
              <a:t>Directory</a:t>
            </a:r>
            <a:endParaRPr lang="ru-RU" sz="4400" dirty="0"/>
          </a:p>
        </p:txBody>
      </p:sp>
    </p:spTree>
    <p:extLst>
      <p:ext uri="{BB962C8B-B14F-4D97-AF65-F5344CB8AC3E}">
        <p14:creationId xmlns:p14="http://schemas.microsoft.com/office/powerpoint/2010/main" xmlns="" val="1064295963"/>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4384" y="3063376"/>
            <a:ext cx="8573985" cy="3460434"/>
          </a:xfrm>
        </p:spPr>
        <p:txBody>
          <a:bodyPr/>
          <a:lstStyle/>
          <a:p>
            <a:r>
              <a:rPr lang="ru-RU" sz="1800" b="1" dirty="0" smtClean="0">
                <a:solidFill>
                  <a:schemeClr val="tx1"/>
                </a:solidFill>
              </a:rPr>
              <a:t>Удобный </a:t>
            </a:r>
            <a:r>
              <a:rPr lang="ru-RU" sz="1800" b="1" dirty="0">
                <a:solidFill>
                  <a:schemeClr val="tx1"/>
                </a:solidFill>
              </a:rPr>
              <a:t>доступ к сообщениям</a:t>
            </a:r>
          </a:p>
          <a:p>
            <a:r>
              <a:rPr lang="ru-RU" sz="1600" dirty="0" err="1">
                <a:solidFill>
                  <a:schemeClr val="tx1"/>
                </a:solidFill>
              </a:rPr>
              <a:t>Exchange</a:t>
            </a:r>
            <a:r>
              <a:rPr lang="ru-RU" sz="1600" dirty="0">
                <a:solidFill>
                  <a:schemeClr val="tx1"/>
                </a:solidFill>
              </a:rPr>
              <a:t> </a:t>
            </a:r>
            <a:r>
              <a:rPr lang="ru-RU" sz="1600" dirty="0" err="1">
                <a:solidFill>
                  <a:schemeClr val="tx1"/>
                </a:solidFill>
              </a:rPr>
              <a:t>Server</a:t>
            </a:r>
            <a:r>
              <a:rPr lang="ru-RU" sz="1600" dirty="0">
                <a:solidFill>
                  <a:schemeClr val="tx1"/>
                </a:solidFill>
              </a:rPr>
              <a:t> 2010 предоставляет пользователю универсальный почтовый ящик, обеспечивающий работу с сообщениями любых типов.</a:t>
            </a:r>
          </a:p>
          <a:p>
            <a:r>
              <a:rPr lang="ru-RU" sz="1800" b="1" dirty="0" smtClean="0">
                <a:solidFill>
                  <a:schemeClr val="tx1"/>
                </a:solidFill>
              </a:rPr>
              <a:t>Защита </a:t>
            </a:r>
            <a:r>
              <a:rPr lang="ru-RU" sz="1800" b="1" dirty="0">
                <a:solidFill>
                  <a:schemeClr val="tx1"/>
                </a:solidFill>
              </a:rPr>
              <a:t>электронной переписки</a:t>
            </a:r>
          </a:p>
          <a:p>
            <a:r>
              <a:rPr lang="ru-RU" sz="1600" dirty="0">
                <a:solidFill>
                  <a:schemeClr val="tx1"/>
                </a:solidFill>
              </a:rPr>
              <a:t>С помощью централизованных средств контроля и защиты информации </a:t>
            </a:r>
            <a:r>
              <a:rPr lang="ru-RU" sz="1600" dirty="0" err="1">
                <a:solidFill>
                  <a:schemeClr val="tx1"/>
                </a:solidFill>
              </a:rPr>
              <a:t>Exchange</a:t>
            </a:r>
            <a:r>
              <a:rPr lang="ru-RU" sz="1600" dirty="0">
                <a:solidFill>
                  <a:schemeClr val="tx1"/>
                </a:solidFill>
              </a:rPr>
              <a:t> 2010 обеспечивает конфиденциальность электронной переписки в сети предприятия и за ее пределами.</a:t>
            </a:r>
          </a:p>
          <a:p>
            <a:r>
              <a:rPr lang="ru-RU" sz="1800" b="1" dirty="0">
                <a:solidFill>
                  <a:schemeClr val="tx1"/>
                </a:solidFill>
              </a:rPr>
              <a:t>Защита от вирусов и спама</a:t>
            </a:r>
          </a:p>
          <a:p>
            <a:r>
              <a:rPr lang="ru-RU" sz="1600" dirty="0" err="1">
                <a:solidFill>
                  <a:schemeClr val="tx1"/>
                </a:solidFill>
              </a:rPr>
              <a:t>Exchange</a:t>
            </a:r>
            <a:r>
              <a:rPr lang="ru-RU" sz="1600" dirty="0">
                <a:solidFill>
                  <a:schemeClr val="tx1"/>
                </a:solidFill>
              </a:rPr>
              <a:t> </a:t>
            </a:r>
            <a:r>
              <a:rPr lang="ru-RU" sz="1600" dirty="0" err="1">
                <a:solidFill>
                  <a:schemeClr val="tx1"/>
                </a:solidFill>
              </a:rPr>
              <a:t>Server</a:t>
            </a:r>
            <a:r>
              <a:rPr lang="ru-RU" sz="1600" dirty="0">
                <a:solidFill>
                  <a:schemeClr val="tx1"/>
                </a:solidFill>
              </a:rPr>
              <a:t> 2010 помогает защитить каналы обмена сообщениями благодаря встроенным средствам защиты от спама и поддержкой широкого спектра антивирусных продуктов сторонних разработчиков</a:t>
            </a:r>
            <a:r>
              <a:rPr lang="ru-RU" sz="1600" dirty="0" smtClean="0">
                <a:solidFill>
                  <a:schemeClr val="tx1"/>
                </a:solidFill>
              </a:rPr>
              <a:t>.</a:t>
            </a:r>
          </a:p>
          <a:p>
            <a:r>
              <a:rPr lang="ru-RU" sz="1800" b="1" dirty="0">
                <a:solidFill>
                  <a:schemeClr val="tx1"/>
                </a:solidFill>
              </a:rPr>
              <a:t>Голосовая почта нового поколения</a:t>
            </a:r>
          </a:p>
          <a:p>
            <a:r>
              <a:rPr lang="ru-RU" sz="1600" dirty="0" err="1">
                <a:solidFill>
                  <a:schemeClr val="tx1"/>
                </a:solidFill>
              </a:rPr>
              <a:t>Exchange</a:t>
            </a:r>
            <a:r>
              <a:rPr lang="ru-RU" sz="1600" dirty="0">
                <a:solidFill>
                  <a:schemeClr val="tx1"/>
                </a:solidFill>
              </a:rPr>
              <a:t> </a:t>
            </a:r>
            <a:r>
              <a:rPr lang="ru-RU" sz="1600" dirty="0" err="1">
                <a:solidFill>
                  <a:schemeClr val="tx1"/>
                </a:solidFill>
              </a:rPr>
              <a:t>Server</a:t>
            </a:r>
            <a:r>
              <a:rPr lang="ru-RU" sz="1600" dirty="0">
                <a:solidFill>
                  <a:schemeClr val="tx1"/>
                </a:solidFill>
              </a:rPr>
              <a:t> 2010 доставляет голосовые сообщения прямо в почтовые ящики пользователей</a:t>
            </a:r>
            <a:r>
              <a:rPr lang="ru-RU" sz="1600" dirty="0" smtClean="0">
                <a:solidFill>
                  <a:schemeClr val="tx1"/>
                </a:solidFill>
              </a:rPr>
              <a:t>.</a:t>
            </a:r>
            <a:endParaRPr lang="ru-RU" sz="1600" dirty="0">
              <a:solidFill>
                <a:schemeClr val="tx1"/>
              </a:solidFill>
            </a:endParaRPr>
          </a:p>
          <a:p>
            <a:endParaRPr lang="ru-RU" sz="1400" dirty="0">
              <a:solidFill>
                <a:schemeClr val="tx1"/>
              </a:solidFill>
            </a:endParaRPr>
          </a:p>
        </p:txBody>
      </p:sp>
      <p:sp>
        <p:nvSpPr>
          <p:cNvPr id="5" name="Title 4"/>
          <p:cNvSpPr>
            <a:spLocks noGrp="1"/>
          </p:cNvSpPr>
          <p:nvPr>
            <p:ph type="title"/>
          </p:nvPr>
        </p:nvSpPr>
        <p:spPr>
          <a:xfrm>
            <a:off x="389436" y="228600"/>
            <a:ext cx="8754564" cy="443198"/>
          </a:xfrm>
        </p:spPr>
        <p:txBody>
          <a:bodyPr/>
          <a:lstStyle/>
          <a:p>
            <a:r>
              <a:rPr lang="ru-RU" sz="3200" b="1" dirty="0" smtClean="0"/>
              <a:t>Защищенный обмен </a:t>
            </a:r>
            <a:r>
              <a:rPr lang="ru-RU" sz="3200" b="1" dirty="0"/>
              <a:t>почтовыми </a:t>
            </a:r>
            <a:r>
              <a:rPr lang="ru-RU" sz="3200" b="1" dirty="0" smtClean="0"/>
              <a:t>сообщениями </a:t>
            </a:r>
            <a:endParaRPr lang="ru-RU" sz="3200" dirty="0"/>
          </a:p>
        </p:txBody>
      </p:sp>
      <p:pic>
        <p:nvPicPr>
          <p:cNvPr id="2" name="Picture 1"/>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607628" y="580902"/>
            <a:ext cx="4042558" cy="808511"/>
          </a:xfrm>
          <a:prstGeom prst="rect">
            <a:avLst/>
          </a:prstGeom>
        </p:spPr>
      </p:pic>
      <p:sp>
        <p:nvSpPr>
          <p:cNvPr id="3" name="Rectangle 2"/>
          <p:cNvSpPr/>
          <p:nvPr/>
        </p:nvSpPr>
        <p:spPr>
          <a:xfrm>
            <a:off x="344384" y="804637"/>
            <a:ext cx="6151419" cy="1754326"/>
          </a:xfrm>
          <a:prstGeom prst="rect">
            <a:avLst/>
          </a:prstGeom>
        </p:spPr>
        <p:txBody>
          <a:bodyPr wrap="square">
            <a:spAutoFit/>
          </a:bodyPr>
          <a:lstStyle/>
          <a:p>
            <a:r>
              <a:rPr lang="ru-RU" sz="1800" dirty="0" err="1" smtClean="0"/>
              <a:t>Microsoft</a:t>
            </a:r>
            <a:r>
              <a:rPr lang="ru-RU" sz="1800" dirty="0" smtClean="0"/>
              <a:t> </a:t>
            </a:r>
            <a:r>
              <a:rPr lang="ru-RU" sz="1800" dirty="0" err="1"/>
              <a:t>Exchange</a:t>
            </a:r>
            <a:r>
              <a:rPr lang="ru-RU" sz="1800" dirty="0"/>
              <a:t> </a:t>
            </a:r>
            <a:r>
              <a:rPr lang="ru-RU" sz="1800" dirty="0" err="1" smtClean="0"/>
              <a:t>Server</a:t>
            </a:r>
            <a:r>
              <a:rPr lang="ru-RU" sz="1800" dirty="0" smtClean="0"/>
              <a:t> – </a:t>
            </a:r>
            <a:r>
              <a:rPr lang="ru-RU" sz="1800" dirty="0"/>
              <a:t>это гибкая и надежная платформа для обмена сообщениями, которая помогает </a:t>
            </a:r>
            <a:r>
              <a:rPr lang="ru-RU" sz="1800" b="1" dirty="0"/>
              <a:t>сократить </a:t>
            </a:r>
            <a:r>
              <a:rPr lang="ru-RU" sz="1800" b="1" dirty="0" smtClean="0"/>
              <a:t>затраты</a:t>
            </a:r>
            <a:r>
              <a:rPr lang="ru-RU" sz="1800" dirty="0" smtClean="0"/>
              <a:t>, </a:t>
            </a:r>
            <a:r>
              <a:rPr lang="ru-RU" sz="1800" b="1" dirty="0"/>
              <a:t>повысить продуктивность</a:t>
            </a:r>
            <a:r>
              <a:rPr lang="ru-RU" sz="1800" dirty="0"/>
              <a:t> пользователей с помощью повсеместного доступа к электронным коммуникациям и </a:t>
            </a:r>
            <a:r>
              <a:rPr lang="ru-RU" sz="1800" b="1" dirty="0"/>
              <a:t>снизить риски</a:t>
            </a:r>
            <a:r>
              <a:rPr lang="ru-RU" sz="1800" dirty="0"/>
              <a:t> с помощью средств контроля и защиты информации.</a:t>
            </a:r>
          </a:p>
        </p:txBody>
      </p:sp>
    </p:spTree>
    <p:extLst>
      <p:ext uri="{BB962C8B-B14F-4D97-AF65-F5344CB8AC3E}">
        <p14:creationId xmlns:p14="http://schemas.microsoft.com/office/powerpoint/2010/main" xmlns="" val="2537161469"/>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1"/>
          <p:cNvGraphicFramePr/>
          <p:nvPr>
            <p:extLst>
              <p:ext uri="{D42A27DB-BD31-4B8C-83A1-F6EECF244321}">
                <p14:modId xmlns:p14="http://schemas.microsoft.com/office/powerpoint/2010/main" xmlns="" val="2730115078"/>
              </p:ext>
            </p:extLst>
          </p:nvPr>
        </p:nvGraphicFramePr>
        <p:xfrm>
          <a:off x="1447864" y="2137144"/>
          <a:ext cx="6525906" cy="4547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p:cNvSpPr>
            <a:spLocks noGrp="1"/>
          </p:cNvSpPr>
          <p:nvPr>
            <p:ph type="title"/>
          </p:nvPr>
        </p:nvSpPr>
        <p:spPr>
          <a:xfrm>
            <a:off x="389436" y="228600"/>
            <a:ext cx="8363938" cy="443198"/>
          </a:xfrm>
        </p:spPr>
        <p:txBody>
          <a:bodyPr/>
          <a:lstStyle/>
          <a:p>
            <a:pPr lvl="0"/>
            <a:r>
              <a:rPr lang="ru-RU" sz="3200" dirty="0"/>
              <a:t>Центр медицинских телекоммуникаций</a:t>
            </a:r>
            <a:endParaRPr lang="en-US" sz="3200" dirty="0"/>
          </a:p>
        </p:txBody>
      </p:sp>
      <p:sp>
        <p:nvSpPr>
          <p:cNvPr id="2" name="Rectangle 1"/>
          <p:cNvSpPr/>
          <p:nvPr/>
        </p:nvSpPr>
        <p:spPr>
          <a:xfrm>
            <a:off x="367898" y="1714108"/>
            <a:ext cx="4572000" cy="674031"/>
          </a:xfrm>
          <a:prstGeom prst="rect">
            <a:avLst/>
          </a:prstGeom>
        </p:spPr>
        <p:txBody>
          <a:bodyPr>
            <a:spAutoFit/>
          </a:bodyPr>
          <a:lstStyle/>
          <a:p>
            <a:pPr lvl="0">
              <a:lnSpc>
                <a:spcPct val="90000"/>
              </a:lnSpc>
            </a:pPr>
            <a:r>
              <a:rPr lang="ru-RU" dirty="0">
                <a:latin typeface="Segoe"/>
              </a:rPr>
              <a:t>Проведение аудио- и видеоконференций</a:t>
            </a:r>
          </a:p>
          <a:p>
            <a:pPr lvl="0">
              <a:lnSpc>
                <a:spcPct val="90000"/>
              </a:lnSpc>
            </a:pPr>
            <a:r>
              <a:rPr lang="ru-RU" dirty="0">
                <a:latin typeface="Segoe"/>
              </a:rPr>
              <a:t>Обмен мгновенными сообщениями</a:t>
            </a:r>
          </a:p>
          <a:p>
            <a:pPr lvl="0">
              <a:lnSpc>
                <a:spcPct val="90000"/>
              </a:lnSpc>
            </a:pPr>
            <a:r>
              <a:rPr lang="ru-RU" dirty="0">
                <a:latin typeface="Segoe"/>
              </a:rPr>
              <a:t>Звонки с компьютера </a:t>
            </a:r>
          </a:p>
        </p:txBody>
      </p:sp>
      <p:sp>
        <p:nvSpPr>
          <p:cNvPr id="3" name="Rectangle 2"/>
          <p:cNvSpPr/>
          <p:nvPr/>
        </p:nvSpPr>
        <p:spPr>
          <a:xfrm>
            <a:off x="367898" y="760001"/>
            <a:ext cx="4049199" cy="954107"/>
          </a:xfrm>
          <a:prstGeom prst="rect">
            <a:avLst/>
          </a:prstGeom>
        </p:spPr>
        <p:txBody>
          <a:bodyPr wrap="square">
            <a:spAutoFit/>
          </a:bodyPr>
          <a:lstStyle/>
          <a:p>
            <a:pPr lvl="0"/>
            <a:r>
              <a:rPr lang="ru-RU" dirty="0">
                <a:latin typeface="Segoe"/>
              </a:rPr>
              <a:t>Обучение сотрудников в удаленных регионах через веб-конференции</a:t>
            </a:r>
          </a:p>
          <a:p>
            <a:pPr lvl="0"/>
            <a:r>
              <a:rPr lang="ru-RU" dirty="0">
                <a:latin typeface="Segoe"/>
              </a:rPr>
              <a:t>Просмотр специально записанных курсов</a:t>
            </a:r>
          </a:p>
          <a:p>
            <a:pPr lvl="0"/>
            <a:r>
              <a:rPr lang="ru-RU" dirty="0">
                <a:latin typeface="Segoe"/>
              </a:rPr>
              <a:t>Удаленное тестирование и аттестация</a:t>
            </a:r>
            <a:endParaRPr lang="en-US" dirty="0">
              <a:latin typeface="Segoe"/>
            </a:endParaRPr>
          </a:p>
        </p:txBody>
      </p:sp>
      <p:cxnSp>
        <p:nvCxnSpPr>
          <p:cNvPr id="6" name="Straight Connector 5"/>
          <p:cNvCxnSpPr/>
          <p:nvPr/>
        </p:nvCxnSpPr>
        <p:spPr bwMode="auto">
          <a:xfrm>
            <a:off x="1622541" y="2244269"/>
            <a:ext cx="6351229" cy="1351"/>
          </a:xfrm>
          <a:prstGeom prst="line">
            <a:avLst/>
          </a:prstGeom>
          <a:no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cxnSp>
      <p:pic>
        <p:nvPicPr>
          <p:cNvPr id="8" name="Picture 2" descr="C:\Users\annayuf\AppData\Local\Microsoft\Windows\Temporary Internet Files\Content.IE5\CNTJ3FLX\MP900402537[1].jpg"/>
          <p:cNvPicPr>
            <a:picLocks noChangeAspect="1" noChangeArrowheads="1"/>
          </p:cNvPicPr>
          <p:nvPr/>
        </p:nvPicPr>
        <p:blipFill>
          <a:blip r:embed="rId7" cstate="email">
            <a:extLst>
              <a:ext uri="{28A0092B-C50C-407E-A947-70E740481C1C}">
                <a14:useLocalDpi xmlns:a14="http://schemas.microsoft.com/office/drawing/2010/main" xmlns="" val="0"/>
              </a:ext>
            </a:extLst>
          </a:blip>
          <a:srcRect/>
          <a:stretch>
            <a:fillRect/>
          </a:stretch>
        </p:blipFill>
        <p:spPr bwMode="auto">
          <a:xfrm>
            <a:off x="3843402" y="4036360"/>
            <a:ext cx="1621736" cy="1707091"/>
          </a:xfrm>
          <a:prstGeom prst="flowChartConnector">
            <a:avLst/>
          </a:prstGeom>
          <a:noFill/>
          <a:extLst>
            <a:ext uri="{909E8E84-426E-40DD-AFC4-6F175D3DCCD1}">
              <a14:hiddenFill xmlns:a14="http://schemas.microsoft.com/office/drawing/2010/main" xmlns="">
                <a:solidFill>
                  <a:srgbClr val="FFFFFF"/>
                </a:solidFill>
              </a14:hiddenFill>
            </a:ext>
          </a:extLst>
        </p:spPr>
      </p:pic>
      <p:pic>
        <p:nvPicPr>
          <p:cNvPr id="9" name="Picture 4" descr="C:\Users\annayuf\AppData\Local\Microsoft\Windows\Temporary Internet Files\Content.IE5\4O8ZGPH8\MP900289289[1].jpg"/>
          <p:cNvPicPr>
            <a:picLocks noChangeAspect="1" noChangeArrowheads="1"/>
          </p:cNvPicPr>
          <p:nvPr/>
        </p:nvPicPr>
        <p:blipFill>
          <a:blip r:embed="rId8" cstate="email">
            <a:extLst>
              <a:ext uri="{28A0092B-C50C-407E-A947-70E740481C1C}">
                <a14:useLocalDpi xmlns:a14="http://schemas.microsoft.com/office/drawing/2010/main" xmlns="" val="0"/>
              </a:ext>
            </a:extLst>
          </a:blip>
          <a:srcRect/>
          <a:stretch>
            <a:fillRect/>
          </a:stretch>
        </p:blipFill>
        <p:spPr bwMode="auto">
          <a:xfrm>
            <a:off x="6489698" y="1443538"/>
            <a:ext cx="2025479" cy="1353695"/>
          </a:xfrm>
          <a:prstGeom prst="wedgeRoundRectCallout">
            <a:avLst>
              <a:gd name="adj1" fmla="val -93443"/>
              <a:gd name="adj2" fmla="val 19775"/>
              <a:gd name="adj3" fmla="val 16667"/>
            </a:avLst>
          </a:prstGeom>
          <a:noFill/>
          <a:scene3d>
            <a:camera prst="orthographicFront"/>
            <a:lightRig rig="threePt" dir="t"/>
          </a:scene3d>
          <a:sp3d>
            <a:bevelT/>
          </a:sp3d>
          <a:extLst>
            <a:ext uri="{909E8E84-426E-40DD-AFC4-6F175D3DCCD1}">
              <a14:hiddenFill xmlns:a14="http://schemas.microsoft.com/office/drawing/2010/main" xmlns="">
                <a:solidFill>
                  <a:srgbClr val="FFFFFF"/>
                </a:solidFill>
              </a14:hiddenFill>
            </a:ext>
          </a:extLst>
        </p:spPr>
      </p:pic>
      <p:pic>
        <p:nvPicPr>
          <p:cNvPr id="10" name="Picture 5" descr="C:\Users\annayuf\AppData\Local\Microsoft\Windows\Temporary Internet Files\Content.IE5\C6UA3YVK\MP900182807[1].jpg"/>
          <p:cNvPicPr>
            <a:picLocks noChangeAspect="1" noChangeArrowheads="1"/>
          </p:cNvPicPr>
          <p:nvPr/>
        </p:nvPicPr>
        <p:blipFill>
          <a:blip r:embed="rId9" cstate="email">
            <a:extLst>
              <a:ext uri="{28A0092B-C50C-407E-A947-70E740481C1C}">
                <a14:useLocalDpi xmlns:a14="http://schemas.microsoft.com/office/drawing/2010/main" xmlns="" val="0"/>
              </a:ext>
            </a:extLst>
          </a:blip>
          <a:srcRect/>
          <a:stretch>
            <a:fillRect/>
          </a:stretch>
        </p:blipFill>
        <p:spPr bwMode="auto">
          <a:xfrm>
            <a:off x="537788" y="4020132"/>
            <a:ext cx="2089996" cy="1232141"/>
          </a:xfrm>
          <a:prstGeom prst="wedgeRoundRectCallout">
            <a:avLst>
              <a:gd name="adj1" fmla="val -2890"/>
              <a:gd name="adj2" fmla="val 78293"/>
              <a:gd name="adj3" fmla="val 16667"/>
            </a:avLst>
          </a:prstGeom>
          <a:noFill/>
          <a:scene3d>
            <a:camera prst="orthographicFront"/>
            <a:lightRig rig="threePt" dir="t"/>
          </a:scene3d>
          <a:sp3d>
            <a:bevelT/>
          </a:sp3d>
          <a:extLst>
            <a:ext uri="{909E8E84-426E-40DD-AFC4-6F175D3DCCD1}">
              <a14:hiddenFill xmlns:a14="http://schemas.microsoft.com/office/drawing/2010/main" xmlns="">
                <a:solidFill>
                  <a:srgbClr val="FFFFFF"/>
                </a:solidFill>
              </a14:hiddenFill>
            </a:ext>
          </a:extLst>
        </p:spPr>
      </p:pic>
      <p:pic>
        <p:nvPicPr>
          <p:cNvPr id="11" name="Picture 8" descr="C:\Users\annayuf\AppData\Local\Microsoft\Windows\Temporary Internet Files\Content.IE5\4O8ZGPH8\MP900409449[1].jpg"/>
          <p:cNvPicPr>
            <a:picLocks noChangeAspect="1" noChangeArrowheads="1"/>
          </p:cNvPicPr>
          <p:nvPr/>
        </p:nvPicPr>
        <p:blipFill>
          <a:blip r:embed="rId10" cstate="email">
            <a:extLst>
              <a:ext uri="{28A0092B-C50C-407E-A947-70E740481C1C}">
                <a14:useLocalDpi xmlns:a14="http://schemas.microsoft.com/office/drawing/2010/main" xmlns="" val="0"/>
              </a:ext>
            </a:extLst>
          </a:blip>
          <a:srcRect/>
          <a:stretch>
            <a:fillRect/>
          </a:stretch>
        </p:blipFill>
        <p:spPr bwMode="auto">
          <a:xfrm>
            <a:off x="6916065" y="4025729"/>
            <a:ext cx="2069140" cy="1275480"/>
          </a:xfrm>
          <a:prstGeom prst="wedgeRoundRectCallout">
            <a:avLst>
              <a:gd name="adj1" fmla="val -42639"/>
              <a:gd name="adj2" fmla="val 67942"/>
              <a:gd name="adj3" fmla="val 16667"/>
            </a:avLst>
          </a:prstGeom>
          <a:noFill/>
          <a:scene3d>
            <a:camera prst="orthographicFront"/>
            <a:lightRig rig="threePt" dir="t"/>
          </a:scene3d>
          <a:sp3d>
            <a:bevelT/>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34155526"/>
      </p:ext>
    </p:extLst>
  </p:cSld>
  <p:clrMapOvr>
    <a:masterClrMapping/>
  </p:clrMapOvr>
  <mc:AlternateContent xmlns:mc="http://schemas.openxmlformats.org/markup-compatibility/2006">
    <mc:Choice xmlns:p14="http://schemas.microsoft.com/office/powerpoint/2010/main" xmlns="" Requires="p14">
      <p:transition spd="slow" p14:dur="1500">
        <p:push/>
      </p:transition>
    </mc:Choice>
    <mc:Fallback>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4x3">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550EBE697BD046B456DA66823B9687" ma:contentTypeVersion="0" ma:contentTypeDescription="Create a new document." ma:contentTypeScope="" ma:versionID="3f954cfbcc3a2c9fdfb8e70ce5fc2fbd">
  <xsd:schema xmlns:xsd="http://www.w3.org/2001/XMLSchema" xmlns:xs="http://www.w3.org/2001/XMLSchema" xmlns:p="http://schemas.microsoft.com/office/2006/metadata/properties" targetNamespace="http://schemas.microsoft.com/office/2006/metadata/properties" ma:root="true" ma:fieldsID="aa1222beb234debe96d12a98d24ff8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D6C079-FE47-4225-BA37-032B869944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4x3</Template>
  <TotalTime>674</TotalTime>
  <Words>815</Words>
  <Application>Microsoft Office PowerPoint</Application>
  <PresentationFormat>Экран (4:3)</PresentationFormat>
  <Paragraphs>106</Paragraphs>
  <Slides>13</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13</vt:i4>
      </vt:variant>
    </vt:vector>
  </HeadingPairs>
  <TitlesOfParts>
    <vt:vector size="15" baseType="lpstr">
      <vt:lpstr>Metro Template Light 4x3</vt:lpstr>
      <vt:lpstr>Metro Template Colored Titles Segoe UI 16x9</vt:lpstr>
      <vt:lpstr>Слайд 1</vt:lpstr>
      <vt:lpstr>Цели здравоохранения Улучшить качество медицинских услуг с минимальными расходами</vt:lpstr>
      <vt:lpstr>Базовые федеральные сервисы</vt:lpstr>
      <vt:lpstr>Состав сервиса</vt:lpstr>
      <vt:lpstr>Развитие системы в регионах</vt:lpstr>
      <vt:lpstr>Слайд 6</vt:lpstr>
      <vt:lpstr>System Center 2012: Стержень частного облака</vt:lpstr>
      <vt:lpstr>Защищенный обмен почтовыми сообщениями </vt:lpstr>
      <vt:lpstr>Центр медицинских телекоммуникаций</vt:lpstr>
      <vt:lpstr>Как сделать коммуникации удобными?</vt:lpstr>
      <vt:lpstr>Слайд 11</vt:lpstr>
      <vt:lpstr>Портал для административных задач</vt:lpstr>
      <vt:lpstr>Слайд 13</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Lada Chetina</dc:creator>
  <cp:keywords>&lt;Any Related Keywords&gt;</cp:keywords>
  <dc:description>Template: Saku Uchikawa, Microsoft Corporation
Formatting:
Event Date: 
Event Location: 
Audience Type: Internal</dc:description>
  <cp:lastModifiedBy>Михаил</cp:lastModifiedBy>
  <cp:revision>69</cp:revision>
  <dcterms:created xsi:type="dcterms:W3CDTF">2012-03-11T11:42:29Z</dcterms:created>
  <dcterms:modified xsi:type="dcterms:W3CDTF">2012-04-23T08:16:45Z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0x01010009550EBE697BD046B456DA66823B9687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