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6" r:id="rId1"/>
  </p:sldMasterIdLst>
  <p:notesMasterIdLst>
    <p:notesMasterId r:id="rId14"/>
  </p:notesMasterIdLst>
  <p:handoutMasterIdLst>
    <p:handoutMasterId r:id="rId15"/>
  </p:handoutMasterIdLst>
  <p:sldIdLst>
    <p:sldId id="501" r:id="rId2"/>
    <p:sldId id="505" r:id="rId3"/>
    <p:sldId id="515" r:id="rId4"/>
    <p:sldId id="531" r:id="rId5"/>
    <p:sldId id="532" r:id="rId6"/>
    <p:sldId id="533" r:id="rId7"/>
    <p:sldId id="535" r:id="rId8"/>
    <p:sldId id="537" r:id="rId9"/>
    <p:sldId id="536" r:id="rId10"/>
    <p:sldId id="538" r:id="rId11"/>
    <p:sldId id="530" r:id="rId12"/>
    <p:sldId id="381" r:id="rId13"/>
  </p:sldIdLst>
  <p:sldSz cx="9144000" cy="6858000" type="screen4x3"/>
  <p:notesSz cx="8432800" cy="121205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2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2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2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2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F6A"/>
    <a:srgbClr val="77FDFA"/>
    <a:srgbClr val="0066FF"/>
    <a:srgbClr val="2012A2"/>
    <a:srgbClr val="75BAFF"/>
    <a:srgbClr val="FEFEBA"/>
    <a:srgbClr val="7568EE"/>
    <a:srgbClr val="3826E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86" autoAdjust="0"/>
    <p:restoredTop sz="92543" autoAdjust="0"/>
  </p:normalViewPr>
  <p:slideViewPr>
    <p:cSldViewPr snapToGrid="0">
      <p:cViewPr>
        <p:scale>
          <a:sx n="90" d="100"/>
          <a:sy n="90" d="100"/>
        </p:scale>
        <p:origin x="-870" y="870"/>
      </p:cViewPr>
      <p:guideLst>
        <p:guide orient="horz" pos="563"/>
        <p:guide pos="39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65442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3214" tIns="56607" rIns="113214" bIns="56607" numCol="1" anchor="t" anchorCtr="0" compatLnSpc="1">
            <a:prstTxWarp prst="textNoShape">
              <a:avLst/>
            </a:prstTxWarp>
          </a:bodyPr>
          <a:lstStyle>
            <a:lvl1pPr defTabSz="1133475" eaLnBrk="0" hangingPunct="0">
              <a:defRPr sz="15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083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776788" y="0"/>
            <a:ext cx="365442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3214" tIns="56607" rIns="113214" bIns="56607" numCol="1" anchor="t" anchorCtr="0" compatLnSpc="1">
            <a:prstTxWarp prst="textNoShape">
              <a:avLst/>
            </a:prstTxWarp>
          </a:bodyPr>
          <a:lstStyle>
            <a:lvl1pPr algn="r" defTabSz="1133475" eaLnBrk="0" hangingPunct="0">
              <a:defRPr sz="15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083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1512550"/>
            <a:ext cx="3654425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3214" tIns="56607" rIns="113214" bIns="56607" numCol="1" anchor="b" anchorCtr="0" compatLnSpc="1">
            <a:prstTxWarp prst="textNoShape">
              <a:avLst/>
            </a:prstTxWarp>
          </a:bodyPr>
          <a:lstStyle>
            <a:lvl1pPr defTabSz="1133475" eaLnBrk="0" hangingPunct="0">
              <a:defRPr sz="15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083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776788" y="11512550"/>
            <a:ext cx="3654425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3214" tIns="56607" rIns="113214" bIns="56607" numCol="1" anchor="b" anchorCtr="0" compatLnSpc="1">
            <a:prstTxWarp prst="textNoShape">
              <a:avLst/>
            </a:prstTxWarp>
          </a:bodyPr>
          <a:lstStyle>
            <a:lvl1pPr algn="r" defTabSz="1133475" eaLnBrk="0" hangingPunct="0">
              <a:defRPr sz="15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BD919EE6-65B5-4C46-8FB6-61F76DE0CE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77766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65442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3214" tIns="56607" rIns="113214" bIns="56607" numCol="1" anchor="t" anchorCtr="0" compatLnSpc="1">
            <a:prstTxWarp prst="textNoShape">
              <a:avLst/>
            </a:prstTxWarp>
          </a:bodyPr>
          <a:lstStyle>
            <a:lvl1pPr defTabSz="1133475" eaLnBrk="0" hangingPunct="0">
              <a:defRPr sz="15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778375" y="0"/>
            <a:ext cx="365442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3214" tIns="56607" rIns="113214" bIns="56607" numCol="1" anchor="t" anchorCtr="0" compatLnSpc="1">
            <a:prstTxWarp prst="textNoShape">
              <a:avLst/>
            </a:prstTxWarp>
          </a:bodyPr>
          <a:lstStyle>
            <a:lvl1pPr algn="r" defTabSz="1133475" eaLnBrk="0" hangingPunct="0">
              <a:defRPr sz="15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909638"/>
            <a:ext cx="6062662" cy="4546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23950" y="5757863"/>
            <a:ext cx="6184900" cy="545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3214" tIns="56607" rIns="113214" bIns="56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1515725"/>
            <a:ext cx="365442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3214" tIns="56607" rIns="113214" bIns="56607" numCol="1" anchor="b" anchorCtr="0" compatLnSpc="1">
            <a:prstTxWarp prst="textNoShape">
              <a:avLst/>
            </a:prstTxWarp>
          </a:bodyPr>
          <a:lstStyle>
            <a:lvl1pPr defTabSz="1133475" eaLnBrk="0" hangingPunct="0">
              <a:defRPr sz="15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778375" y="11515725"/>
            <a:ext cx="365442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3214" tIns="56607" rIns="113214" bIns="56607" numCol="1" anchor="b" anchorCtr="0" compatLnSpc="1">
            <a:prstTxWarp prst="textNoShape">
              <a:avLst/>
            </a:prstTxWarp>
          </a:bodyPr>
          <a:lstStyle>
            <a:lvl1pPr algn="r" defTabSz="1133475" eaLnBrk="0" hangingPunct="0">
              <a:defRPr sz="15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43C7AE5A-3F88-45EF-887D-578378D50C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43725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8" name="Номер слайда 3"/>
          <p:cNvSpPr txBox="1">
            <a:spLocks noGrp="1"/>
          </p:cNvSpPr>
          <p:nvPr/>
        </p:nvSpPr>
        <p:spPr bwMode="auto">
          <a:xfrm>
            <a:off x="4778375" y="11515725"/>
            <a:ext cx="365442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3214" tIns="56607" rIns="113214" bIns="56607" anchor="b"/>
          <a:lstStyle/>
          <a:p>
            <a:pPr algn="r" defTabSz="1133475" eaLnBrk="0" hangingPunct="0"/>
            <a:fld id="{5587CA6F-DE79-4D44-B7F3-0A8F92D65F5D}" type="slidenum">
              <a:rPr lang="ru-RU" sz="1500" b="0">
                <a:latin typeface="Times New Roman" pitchFamily="18" charset="0"/>
              </a:rPr>
              <a:pPr algn="r" defTabSz="1133475" eaLnBrk="0" hangingPunct="0"/>
              <a:t>1</a:t>
            </a:fld>
            <a:endParaRPr lang="ru-RU" sz="1500" b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5604" name="Номер слайда 3"/>
          <p:cNvSpPr txBox="1">
            <a:spLocks noGrp="1"/>
          </p:cNvSpPr>
          <p:nvPr/>
        </p:nvSpPr>
        <p:spPr bwMode="auto">
          <a:xfrm>
            <a:off x="4778375" y="11515725"/>
            <a:ext cx="365442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3214" tIns="56607" rIns="113214" bIns="56607" anchor="b"/>
          <a:lstStyle/>
          <a:p>
            <a:pPr algn="r" defTabSz="1133475" eaLnBrk="0" hangingPunct="0"/>
            <a:fld id="{CFF2DCCA-7EB5-4E00-8E95-F8666064762C}" type="slidenum">
              <a:rPr lang="ru-RU" sz="1500" b="0">
                <a:latin typeface="Times New Roman" pitchFamily="18" charset="0"/>
              </a:rPr>
              <a:pPr algn="r" defTabSz="1133475" eaLnBrk="0" hangingPunct="0"/>
              <a:t>10</a:t>
            </a:fld>
            <a:endParaRPr lang="ru-RU" sz="1500" b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, второе издание которой выходит в следующем месяце и отражает мнение 2</a:t>
            </a:r>
            <a:r>
              <a:rPr lang="ru-RU" smtClean="0">
                <a:latin typeface="Arial" charset="0"/>
              </a:rPr>
              <a:t>6</a:t>
            </a:r>
            <a:r>
              <a:rPr lang="ru-RU" smtClean="0"/>
              <a:t> ведущих специалистов в области медицинской информатизации, работающих в разных клиниках и организациях.</a:t>
            </a:r>
          </a:p>
          <a:p>
            <a:endParaRPr lang="ru-RU" smtClean="0"/>
          </a:p>
        </p:txBody>
      </p:sp>
      <p:sp>
        <p:nvSpPr>
          <p:cNvPr id="26628" name="Номер слайда 3"/>
          <p:cNvSpPr txBox="1">
            <a:spLocks noGrp="1"/>
          </p:cNvSpPr>
          <p:nvPr/>
        </p:nvSpPr>
        <p:spPr bwMode="auto">
          <a:xfrm>
            <a:off x="4778375" y="11515725"/>
            <a:ext cx="365442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3214" tIns="56607" rIns="113214" bIns="56607" anchor="b"/>
          <a:lstStyle/>
          <a:p>
            <a:pPr algn="r" defTabSz="1133475" eaLnBrk="0" hangingPunct="0"/>
            <a:fld id="{EA30FFF3-D2B3-47AB-8D35-F48CEDD4D0ED}" type="slidenum">
              <a:rPr lang="ru-RU" sz="1500" b="0">
                <a:latin typeface="Times New Roman" pitchFamily="18" charset="0"/>
              </a:rPr>
              <a:pPr algn="r" defTabSz="1133475" eaLnBrk="0" hangingPunct="0"/>
              <a:t>11</a:t>
            </a:fld>
            <a:endParaRPr lang="ru-RU" sz="1500" b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0CDF2D-FA10-4198-A4AA-A0E917863C4A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2" name="Номер слайда 3"/>
          <p:cNvSpPr txBox="1">
            <a:spLocks noGrp="1"/>
          </p:cNvSpPr>
          <p:nvPr/>
        </p:nvSpPr>
        <p:spPr bwMode="auto">
          <a:xfrm>
            <a:off x="4778375" y="11515725"/>
            <a:ext cx="365442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3214" tIns="56607" rIns="113214" bIns="56607" anchor="b"/>
          <a:lstStyle/>
          <a:p>
            <a:pPr algn="r" defTabSz="1133475" eaLnBrk="0" hangingPunct="0"/>
            <a:fld id="{B7BD5597-8277-4531-BDE3-5D7BBFC6B631}" type="slidenum">
              <a:rPr lang="ru-RU" sz="1500" b="0">
                <a:latin typeface="Times New Roman" pitchFamily="18" charset="0"/>
              </a:rPr>
              <a:pPr algn="r" defTabSz="1133475" eaLnBrk="0" hangingPunct="0"/>
              <a:t>2</a:t>
            </a:fld>
            <a:endParaRPr lang="ru-RU" sz="1500" b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dirty="0" smtClean="0"/>
              <a:t>Высокотехнологичная медпомощь</a:t>
            </a:r>
          </a:p>
        </p:txBody>
      </p:sp>
      <p:sp>
        <p:nvSpPr>
          <p:cNvPr id="18436" name="Номер слайда 3"/>
          <p:cNvSpPr txBox="1">
            <a:spLocks noGrp="1"/>
          </p:cNvSpPr>
          <p:nvPr/>
        </p:nvSpPr>
        <p:spPr bwMode="auto">
          <a:xfrm>
            <a:off x="4778375" y="11515725"/>
            <a:ext cx="365442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3214" tIns="56607" rIns="113214" bIns="56607" anchor="b"/>
          <a:lstStyle/>
          <a:p>
            <a:pPr algn="r" defTabSz="1133475" eaLnBrk="0" hangingPunct="0"/>
            <a:fld id="{E9B15507-A65F-48E6-B9F9-A958E1BFC5A3}" type="slidenum">
              <a:rPr lang="ru-RU" sz="1500" b="0">
                <a:latin typeface="Times New Roman" pitchFamily="18" charset="0"/>
              </a:rPr>
              <a:pPr algn="r" defTabSz="1133475" eaLnBrk="0" hangingPunct="0"/>
              <a:t>3</a:t>
            </a:fld>
            <a:endParaRPr lang="ru-RU" sz="1500" b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9460" name="Номер слайда 3"/>
          <p:cNvSpPr txBox="1">
            <a:spLocks noGrp="1"/>
          </p:cNvSpPr>
          <p:nvPr/>
        </p:nvSpPr>
        <p:spPr bwMode="auto">
          <a:xfrm>
            <a:off x="4778375" y="11515725"/>
            <a:ext cx="365442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3214" tIns="56607" rIns="113214" bIns="56607" anchor="b"/>
          <a:lstStyle/>
          <a:p>
            <a:pPr algn="r" defTabSz="1133475" eaLnBrk="0" hangingPunct="0"/>
            <a:fld id="{84100ECE-5E27-41E2-BF8A-3436FF93EF0D}" type="slidenum">
              <a:rPr lang="ru-RU" sz="1500" b="0">
                <a:latin typeface="Times New Roman" pitchFamily="18" charset="0"/>
              </a:rPr>
              <a:pPr algn="r" defTabSz="1133475" eaLnBrk="0" hangingPunct="0"/>
              <a:t>4</a:t>
            </a:fld>
            <a:endParaRPr lang="ru-RU" sz="1500" b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0484" name="Номер слайда 3"/>
          <p:cNvSpPr txBox="1">
            <a:spLocks noGrp="1"/>
          </p:cNvSpPr>
          <p:nvPr/>
        </p:nvSpPr>
        <p:spPr bwMode="auto">
          <a:xfrm>
            <a:off x="4778375" y="11515725"/>
            <a:ext cx="365442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3214" tIns="56607" rIns="113214" bIns="56607" anchor="b"/>
          <a:lstStyle/>
          <a:p>
            <a:pPr algn="r" defTabSz="1133475" eaLnBrk="0" hangingPunct="0"/>
            <a:fld id="{6D2E4359-E799-4120-9E74-EBABEBD10CC7}" type="slidenum">
              <a:rPr lang="ru-RU" sz="1500" b="0">
                <a:latin typeface="Times New Roman" pitchFamily="18" charset="0"/>
              </a:rPr>
              <a:pPr algn="r" defTabSz="1133475" eaLnBrk="0" hangingPunct="0"/>
              <a:t>5</a:t>
            </a:fld>
            <a:endParaRPr lang="ru-RU" sz="1500" b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1508" name="Номер слайда 3"/>
          <p:cNvSpPr txBox="1">
            <a:spLocks noGrp="1"/>
          </p:cNvSpPr>
          <p:nvPr/>
        </p:nvSpPr>
        <p:spPr bwMode="auto">
          <a:xfrm>
            <a:off x="4778375" y="11515725"/>
            <a:ext cx="365442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3214" tIns="56607" rIns="113214" bIns="56607" anchor="b"/>
          <a:lstStyle/>
          <a:p>
            <a:pPr algn="r" defTabSz="1133475" eaLnBrk="0" hangingPunct="0"/>
            <a:fld id="{7BE6E27E-1EFF-410D-8E80-377952F47165}" type="slidenum">
              <a:rPr lang="ru-RU" sz="1500" b="0">
                <a:latin typeface="Times New Roman" pitchFamily="18" charset="0"/>
              </a:rPr>
              <a:pPr algn="r" defTabSz="1133475" eaLnBrk="0" hangingPunct="0"/>
              <a:t>6</a:t>
            </a:fld>
            <a:endParaRPr lang="ru-RU" sz="1500" b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2532" name="Номер слайда 3"/>
          <p:cNvSpPr txBox="1">
            <a:spLocks noGrp="1"/>
          </p:cNvSpPr>
          <p:nvPr/>
        </p:nvSpPr>
        <p:spPr bwMode="auto">
          <a:xfrm>
            <a:off x="4778375" y="11515725"/>
            <a:ext cx="365442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3214" tIns="56607" rIns="113214" bIns="56607" anchor="b"/>
          <a:lstStyle/>
          <a:p>
            <a:pPr algn="r" defTabSz="1133475" eaLnBrk="0" hangingPunct="0"/>
            <a:fld id="{8D815342-F34C-494C-B873-892623B4A570}" type="slidenum">
              <a:rPr lang="ru-RU" sz="1500" b="0">
                <a:latin typeface="Times New Roman" pitchFamily="18" charset="0"/>
              </a:rPr>
              <a:pPr algn="r" defTabSz="1133475" eaLnBrk="0" hangingPunct="0"/>
              <a:t>7</a:t>
            </a:fld>
            <a:endParaRPr lang="ru-RU" sz="1500" b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4580" name="Номер слайда 3"/>
          <p:cNvSpPr txBox="1">
            <a:spLocks noGrp="1"/>
          </p:cNvSpPr>
          <p:nvPr/>
        </p:nvSpPr>
        <p:spPr bwMode="auto">
          <a:xfrm>
            <a:off x="4778375" y="11515725"/>
            <a:ext cx="365442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3214" tIns="56607" rIns="113214" bIns="56607" anchor="b"/>
          <a:lstStyle/>
          <a:p>
            <a:pPr algn="r" defTabSz="1133475" eaLnBrk="0" hangingPunct="0"/>
            <a:fld id="{C3375FC7-D33C-4336-A004-F9579ACFFDFA}" type="slidenum">
              <a:rPr lang="ru-RU" sz="1500" b="0">
                <a:latin typeface="Times New Roman" pitchFamily="18" charset="0"/>
              </a:rPr>
              <a:pPr algn="r" defTabSz="1133475" eaLnBrk="0" hangingPunct="0"/>
              <a:t>8</a:t>
            </a:fld>
            <a:endParaRPr lang="ru-RU" sz="1500" b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3556" name="Номер слайда 3"/>
          <p:cNvSpPr txBox="1">
            <a:spLocks noGrp="1"/>
          </p:cNvSpPr>
          <p:nvPr/>
        </p:nvSpPr>
        <p:spPr bwMode="auto">
          <a:xfrm>
            <a:off x="4778375" y="11515725"/>
            <a:ext cx="365442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3214" tIns="56607" rIns="113214" bIns="56607" anchor="b"/>
          <a:lstStyle/>
          <a:p>
            <a:pPr algn="r" defTabSz="1133475" eaLnBrk="0" hangingPunct="0"/>
            <a:fld id="{8C294F92-D6D2-424A-BCBF-87315716FB20}" type="slidenum">
              <a:rPr lang="ru-RU" sz="1500" b="0">
                <a:latin typeface="Times New Roman" pitchFamily="18" charset="0"/>
              </a:rPr>
              <a:pPr algn="r" defTabSz="1133475" eaLnBrk="0" hangingPunct="0"/>
              <a:t>9</a:t>
            </a:fld>
            <a:endParaRPr lang="ru-RU" sz="1500" b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3810000"/>
          </a:xfrm>
          <a:prstGeom prst="rect">
            <a:avLst/>
          </a:prstGeom>
          <a:solidFill>
            <a:srgbClr val="F70048"/>
          </a:solidFill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/>
          </a:p>
        </p:txBody>
      </p:sp>
      <p:pic>
        <p:nvPicPr>
          <p:cNvPr id="5" name="Picture 5" descr="OT-logo-vert-Panton206-ru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094663" y="304800"/>
            <a:ext cx="798512" cy="3124200"/>
          </a:xfrm>
          <a:prstGeom prst="rect">
            <a:avLst/>
          </a:prstGeom>
          <a:solidFill>
            <a:srgbClr val="F70048"/>
          </a:solidFill>
          <a:ln w="9525">
            <a:noFill/>
            <a:miter lim="800000"/>
            <a:headEnd/>
            <a:tailEnd/>
          </a:ln>
        </p:spPr>
      </p:pic>
      <p:pic>
        <p:nvPicPr>
          <p:cNvPr id="6" name="Picture 6" descr="imag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806825"/>
            <a:ext cx="914400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38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30263" y="620713"/>
            <a:ext cx="6765925" cy="1944687"/>
          </a:xfrm>
        </p:spPr>
        <p:txBody>
          <a:bodyPr anchor="b"/>
          <a:lstStyle>
            <a:lvl1pPr>
              <a:defRPr sz="340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638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5025" y="2708275"/>
            <a:ext cx="6761163" cy="720725"/>
          </a:xfrm>
        </p:spPr>
        <p:txBody>
          <a:bodyPr/>
          <a:lstStyle>
            <a:lvl1pPr>
              <a:defRPr sz="17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Открытые Технологии - оптимальное решение сложных задач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146800" y="169863"/>
            <a:ext cx="1881188" cy="60674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1650" y="169863"/>
            <a:ext cx="5492750" cy="60674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Открытые Технологии - оптимальное решение сложных задач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1650" y="169863"/>
            <a:ext cx="752633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750" y="1557338"/>
            <a:ext cx="3667125" cy="46799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359275" y="1557338"/>
            <a:ext cx="3668713" cy="46799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Открытые Технологии - оптимальное решение сложных задач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501650" y="169863"/>
            <a:ext cx="7526338" cy="60674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Открытые Технологии - оптимальное решение сложных задач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Открытые Технологии - оптимальное решение сложных задач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Открытые Технологии - оптимальное решение сложных задач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750" y="1557338"/>
            <a:ext cx="3667125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9275" y="1557338"/>
            <a:ext cx="3668713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Открытые Технологии - оптимальное решение сложных задач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Открытые Технологии - оптимальное решение сложных задач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Открытые Технологии - оптимальное решение сложных задач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Открытые Технологии - оптимальное решение сложных задач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Открытые Технологии - оптимальное решение сложных задач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Открытые Технологии - оптимальное решение сложных задач</a:t>
            </a:r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1650" y="169863"/>
            <a:ext cx="75263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557338"/>
            <a:ext cx="7488238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6285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9750" y="6597650"/>
            <a:ext cx="7561263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chemeClr val="bg2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Открытые Технологии - оптимальное решение сложных задач</a:t>
            </a:r>
          </a:p>
        </p:txBody>
      </p:sp>
      <p:pic>
        <p:nvPicPr>
          <p:cNvPr id="1029" name="Picture 5" descr="OT-logo-vert-Panton206-ru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8382000" y="381000"/>
            <a:ext cx="4667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8458200" y="6096000"/>
            <a:ext cx="0" cy="7620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8434388" y="6411913"/>
            <a:ext cx="57785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6000"/>
          <a:lstStyle/>
          <a:p>
            <a:pPr algn="ctr" eaLnBrk="0" hangingPunct="0"/>
            <a:fld id="{F35976D6-3753-4E78-86A7-7E6559091C98}" type="slidenum">
              <a:rPr lang="en-US" sz="1200" b="0">
                <a:solidFill>
                  <a:srgbClr val="F70048"/>
                </a:solidFill>
                <a:latin typeface="Verdana" pitchFamily="34" charset="0"/>
                <a:ea typeface="ＭＳ Ｐゴシック" pitchFamily="34" charset="-128"/>
              </a:rPr>
              <a:pPr algn="ctr" eaLnBrk="0" hangingPunct="0"/>
              <a:t>‹#›</a:t>
            </a:fld>
            <a:endParaRPr lang="en-US" sz="1200" b="0">
              <a:solidFill>
                <a:srgbClr val="F70048"/>
              </a:solidFill>
              <a:latin typeface="Verdana" pitchFamily="34" charset="0"/>
              <a:ea typeface="ＭＳ Ｐゴシック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</p:sldLayoutIdLst>
  <p:transition>
    <p:strips dir="ru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70048"/>
        </a:buClr>
        <a:buSzPct val="80000"/>
        <a:buFont typeface="Wingdings" pitchFamily="2" charset="2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820738" indent="-285750" algn="l" rtl="0" eaLnBrk="0" fontAlgn="base" hangingPunct="0">
        <a:spcBef>
          <a:spcPct val="20000"/>
        </a:spcBef>
        <a:spcAft>
          <a:spcPct val="0"/>
        </a:spcAft>
        <a:buClr>
          <a:srgbClr val="F70048"/>
        </a:buClr>
        <a:buSzPct val="80000"/>
        <a:buFont typeface="Wingdings" pitchFamily="2" charset="2"/>
        <a:buChar char="¢"/>
        <a:defRPr sz="1600">
          <a:solidFill>
            <a:schemeClr val="tx1"/>
          </a:solidFill>
          <a:latin typeface="+mn-lt"/>
        </a:defRPr>
      </a:lvl2pPr>
      <a:lvl3pPr marL="1228725" indent="-228600" algn="l" rtl="0" eaLnBrk="0" fontAlgn="base" hangingPunct="0">
        <a:spcBef>
          <a:spcPct val="20000"/>
        </a:spcBef>
        <a:spcAft>
          <a:spcPct val="0"/>
        </a:spcAft>
        <a:buClr>
          <a:srgbClr val="F70048"/>
        </a:buClr>
        <a:buSzPct val="80000"/>
        <a:buFont typeface="Wingdings" pitchFamily="2" charset="2"/>
        <a:buChar char="¢"/>
        <a:defRPr sz="1400">
          <a:solidFill>
            <a:schemeClr val="tx1"/>
          </a:solidFill>
          <a:latin typeface="+mn-lt"/>
        </a:defRPr>
      </a:lvl3pPr>
      <a:lvl4pPr marL="1636713" indent="-228600" algn="l" rtl="0" eaLnBrk="0" fontAlgn="base" hangingPunct="0">
        <a:spcBef>
          <a:spcPct val="20000"/>
        </a:spcBef>
        <a:spcAft>
          <a:spcPct val="0"/>
        </a:spcAft>
        <a:buClr>
          <a:srgbClr val="F70048"/>
        </a:buClr>
        <a:buSzPct val="80000"/>
        <a:buFont typeface="Wingdings" pitchFamily="2" charset="2"/>
        <a:buChar char="¢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70048"/>
        </a:buClr>
        <a:buSzPct val="80000"/>
        <a:buFont typeface="Wingdings" pitchFamily="2" charset="2"/>
        <a:buChar char="¢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70048"/>
        </a:buClr>
        <a:buSzPct val="80000"/>
        <a:buFont typeface="Wingdings" pitchFamily="2" charset="2"/>
        <a:buChar char="¢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70048"/>
        </a:buClr>
        <a:buSzPct val="80000"/>
        <a:buFont typeface="Wingdings" pitchFamily="2" charset="2"/>
        <a:buChar char="¢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70048"/>
        </a:buClr>
        <a:buSzPct val="80000"/>
        <a:buFont typeface="Wingdings" pitchFamily="2" charset="2"/>
        <a:buChar char="¢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70048"/>
        </a:buClr>
        <a:buSzPct val="80000"/>
        <a:buFont typeface="Wingdings" pitchFamily="2" charset="2"/>
        <a:buChar char="¢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imag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806825"/>
            <a:ext cx="914400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8"/>
          <p:cNvSpPr>
            <a:spLocks noGrp="1" noChangeArrowheads="1"/>
          </p:cNvSpPr>
          <p:nvPr>
            <p:ph type="ctrTitle" idx="4294967295"/>
          </p:nvPr>
        </p:nvSpPr>
        <p:spPr>
          <a:xfrm>
            <a:off x="681038" y="622246"/>
            <a:ext cx="7527925" cy="1130300"/>
          </a:xfrm>
        </p:spPr>
        <p:txBody>
          <a:bodyPr anchor="b"/>
          <a:lstStyle/>
          <a:p>
            <a:pPr eaLnBrk="1" hangingPunct="1">
              <a:lnSpc>
                <a:spcPct val="85000"/>
              </a:lnSpc>
            </a:pPr>
            <a:r>
              <a:rPr lang="ru-RU" sz="2800" dirty="0" smtClean="0">
                <a:solidFill>
                  <a:schemeClr val="bg1"/>
                </a:solidFill>
              </a:rPr>
              <a:t>«</a:t>
            </a:r>
            <a:r>
              <a:rPr lang="ru-RU" sz="2800" b="1" dirty="0" smtClean="0">
                <a:solidFill>
                  <a:schemeClr val="bg1"/>
                </a:solidFill>
              </a:rPr>
              <a:t>Что и как тормозит внедрение ИКТ в медицине?</a:t>
            </a:r>
            <a:r>
              <a:rPr lang="ru-RU" sz="2800" dirty="0" smtClean="0">
                <a:solidFill>
                  <a:schemeClr val="bg1"/>
                </a:solidFill>
              </a:rPr>
              <a:t>»</a:t>
            </a:r>
          </a:p>
        </p:txBody>
      </p:sp>
      <p:sp>
        <p:nvSpPr>
          <p:cNvPr id="3076" name="Rectangle 9"/>
          <p:cNvSpPr>
            <a:spLocks noGrp="1" noChangeArrowheads="1"/>
          </p:cNvSpPr>
          <p:nvPr>
            <p:ph type="subTitle" idx="4294967295"/>
          </p:nvPr>
        </p:nvSpPr>
        <p:spPr>
          <a:xfrm>
            <a:off x="633413" y="2797175"/>
            <a:ext cx="8013700" cy="1046163"/>
          </a:xfrm>
        </p:spPr>
        <p:txBody>
          <a:bodyPr/>
          <a:lstStyle/>
          <a:p>
            <a:pPr marL="0" indent="0" eaLnBrk="1" hangingPunct="1"/>
            <a:r>
              <a:rPr lang="ru-RU" sz="1700" b="1" dirty="0" smtClean="0">
                <a:solidFill>
                  <a:schemeClr val="bg1"/>
                </a:solidFill>
                <a:latin typeface="Verdana" pitchFamily="34" charset="0"/>
              </a:rPr>
              <a:t>Григорий Шевченко, </a:t>
            </a:r>
            <a:r>
              <a:rPr lang="ru-RU" sz="1700" b="1" dirty="0" smtClean="0">
                <a:solidFill>
                  <a:schemeClr val="bg1"/>
                </a:solidFill>
              </a:rPr>
              <a:t>к</a:t>
            </a:r>
            <a:r>
              <a:rPr lang="ru-RU" sz="1700" b="1" dirty="0" smtClean="0">
                <a:solidFill>
                  <a:schemeClr val="bg1"/>
                </a:solidFill>
                <a:latin typeface="Verdana" pitchFamily="34" charset="0"/>
              </a:rPr>
              <a:t>оммерческий </a:t>
            </a:r>
            <a:r>
              <a:rPr lang="ru-RU" sz="1700" b="1" dirty="0" smtClean="0">
                <a:solidFill>
                  <a:schemeClr val="bg1"/>
                </a:solidFill>
              </a:rPr>
              <a:t>д</a:t>
            </a:r>
            <a:r>
              <a:rPr lang="ru-RU" sz="1700" b="1" dirty="0" smtClean="0">
                <a:solidFill>
                  <a:schemeClr val="bg1"/>
                </a:solidFill>
                <a:latin typeface="Verdana" pitchFamily="34" charset="0"/>
              </a:rPr>
              <a:t>иректор, </a:t>
            </a:r>
          </a:p>
          <a:p>
            <a:pPr marL="0" indent="0" eaLnBrk="1" hangingPunct="1"/>
            <a:r>
              <a:rPr lang="ru-RU" sz="1700" b="1" dirty="0" smtClean="0">
                <a:solidFill>
                  <a:schemeClr val="bg1"/>
                </a:solidFill>
                <a:latin typeface="Verdana" pitchFamily="34" charset="0"/>
              </a:rPr>
              <a:t>ЗАО «Открытые Технологии» (Москва)</a:t>
            </a:r>
          </a:p>
          <a:p>
            <a:pPr marL="0" indent="0" eaLnBrk="1" hangingPunct="1"/>
            <a:r>
              <a:rPr lang="en-US" sz="1700" b="1" dirty="0" smtClean="0">
                <a:solidFill>
                  <a:schemeClr val="bg1"/>
                </a:solidFill>
                <a:latin typeface="Verdana" pitchFamily="34" charset="0"/>
              </a:rPr>
              <a:t>greg@ot.ru, +7 (916) 693-79-73</a:t>
            </a:r>
            <a:endParaRPr lang="ru-RU" sz="1700" b="1" dirty="0" smtClean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ctrTitle" idx="4294967295"/>
          </p:nvPr>
        </p:nvSpPr>
        <p:spPr>
          <a:xfrm>
            <a:off x="677069" y="876300"/>
            <a:ext cx="7789862" cy="1615910"/>
          </a:xfrm>
        </p:spPr>
        <p:txBody>
          <a:bodyPr anchor="b"/>
          <a:lstStyle/>
          <a:p>
            <a:pPr eaLnBrk="1" hangingPunct="1">
              <a:lnSpc>
                <a:spcPct val="85000"/>
              </a:lnSpc>
            </a:pPr>
            <a:r>
              <a:rPr lang="ru-RU" sz="2800" dirty="0" smtClean="0">
                <a:solidFill>
                  <a:schemeClr val="bg1"/>
                </a:solidFill>
              </a:rPr>
              <a:t>«</a:t>
            </a:r>
            <a:r>
              <a:rPr lang="ru-RU" sz="2800" b="1" dirty="0" smtClean="0">
                <a:solidFill>
                  <a:schemeClr val="bg1"/>
                </a:solidFill>
              </a:rPr>
              <a:t>Что и как нужно сделать, чтобы внедрение ИКТ в медицину стало эффективным, желанным и своевременным?</a:t>
            </a:r>
            <a:r>
              <a:rPr lang="ru-RU" sz="2800" dirty="0" smtClean="0">
                <a:solidFill>
                  <a:schemeClr val="bg1"/>
                </a:solidFill>
              </a:rPr>
              <a:t>»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 bwMode="auto">
          <a:xfrm>
            <a:off x="633413" y="1090613"/>
            <a:ext cx="540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 contourW="12700" prstMaterial="dkEdge">
            <a:contourClr>
              <a:schemeClr val="accent1"/>
            </a:contourClr>
          </a:sp3d>
        </p:spPr>
      </p:cxnSp>
      <p:sp>
        <p:nvSpPr>
          <p:cNvPr id="2" name="Прямоугольник 1"/>
          <p:cNvSpPr/>
          <p:nvPr/>
        </p:nvSpPr>
        <p:spPr>
          <a:xfrm>
            <a:off x="509588" y="454065"/>
            <a:ext cx="7551737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0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Что делать после отказа от мифов</a:t>
            </a:r>
          </a:p>
        </p:txBody>
      </p:sp>
      <p:sp>
        <p:nvSpPr>
          <p:cNvPr id="6" name="Прямоугольник 2"/>
          <p:cNvSpPr>
            <a:spLocks noChangeArrowheads="1"/>
          </p:cNvSpPr>
          <p:nvPr/>
        </p:nvSpPr>
        <p:spPr bwMode="auto">
          <a:xfrm>
            <a:off x="576592" y="1156521"/>
            <a:ext cx="8129587" cy="544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7188" indent="-357188">
              <a:lnSpc>
                <a:spcPts val="3000"/>
              </a:lnSpc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000" b="0" dirty="0"/>
              <a:t>Остановить внедрение «региональных фрагментов» ЕГИСЗ</a:t>
            </a:r>
          </a:p>
          <a:p>
            <a:pPr marL="357188" indent="-357188">
              <a:lnSpc>
                <a:spcPts val="3000"/>
              </a:lnSpc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000" b="0" dirty="0"/>
              <a:t>Перейти от концепции информатизации здравоохранения к разработке стратегии информатизации медицины</a:t>
            </a:r>
          </a:p>
          <a:p>
            <a:pPr marL="357188" indent="-357188">
              <a:lnSpc>
                <a:spcPts val="3000"/>
              </a:lnSpc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000" b="0" dirty="0"/>
              <a:t>Собрать рабочий коллектив из медицинского и ИТ сообществ под эгидой </a:t>
            </a:r>
            <a:r>
              <a:rPr lang="ru-RU" sz="2000" b="0" dirty="0" err="1"/>
              <a:t>частно-государственного</a:t>
            </a:r>
            <a:r>
              <a:rPr lang="ru-RU" sz="2000" b="0" dirty="0"/>
              <a:t> партнерства.</a:t>
            </a:r>
          </a:p>
          <a:p>
            <a:pPr marL="357188" indent="-357188">
              <a:lnSpc>
                <a:spcPts val="3000"/>
              </a:lnSpc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000" b="0" dirty="0"/>
              <a:t>Обсудить и принять цели, задачи и планы медицинской информатизации: стратегию.</a:t>
            </a:r>
          </a:p>
          <a:p>
            <a:pPr marL="357188" indent="-357188">
              <a:lnSpc>
                <a:spcPts val="3000"/>
              </a:lnSpc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000" b="0" dirty="0"/>
              <a:t>Подготовить типовые МТТ и МТЗ для регионов и центра.</a:t>
            </a:r>
          </a:p>
          <a:p>
            <a:pPr marL="357188" indent="-357188">
              <a:lnSpc>
                <a:spcPts val="3000"/>
              </a:lnSpc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000" b="0" dirty="0" smtClean="0">
                <a:solidFill>
                  <a:srgbClr val="FF0000"/>
                </a:solidFill>
              </a:rPr>
              <a:t>Подготовить типовые проекты для регионов и проект для центра. Обосновать. Обсудить. Утвердить не МЗСР, а ответственной Правительственной комиссией опытных профессионалов с полномочиями и ответственностью за результат.</a:t>
            </a:r>
          </a:p>
          <a:p>
            <a:pPr marL="357188" indent="-357188">
              <a:lnSpc>
                <a:spcPts val="3000"/>
              </a:lnSpc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000" b="0" dirty="0" smtClean="0"/>
              <a:t>Только </a:t>
            </a:r>
            <a:r>
              <a:rPr lang="ru-RU" sz="2000" b="0" dirty="0"/>
              <a:t>после этого начинать внедрение.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1650" y="360363"/>
            <a:ext cx="7526338" cy="77787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ru-RU" smtClean="0"/>
              <a:t>Можно пользоваться!</a:t>
            </a:r>
          </a:p>
        </p:txBody>
      </p:sp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515938" y="2255838"/>
            <a:ext cx="8472487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dirty="0"/>
              <a:t>СТРАТЕГИЯ ИНФОРМАТИЗАЦИИ МЕДИЦИНЫ</a:t>
            </a:r>
            <a:endParaRPr lang="ru-RU" sz="2400" b="0" dirty="0"/>
          </a:p>
          <a:p>
            <a:pPr>
              <a:lnSpc>
                <a:spcPct val="90000"/>
              </a:lnSpc>
            </a:pPr>
            <a:r>
              <a:rPr lang="ru-RU" sz="2400" b="0" i="1" dirty="0" err="1"/>
              <a:t>Лищук</a:t>
            </a:r>
            <a:r>
              <a:rPr lang="ru-RU" sz="2400" b="0" i="1" dirty="0"/>
              <a:t> В.А., Калин С.В., Шевченко Г.В., </a:t>
            </a:r>
            <a:r>
              <a:rPr lang="ru-RU" sz="2400" b="0" i="1" dirty="0" err="1"/>
              <a:t>Газизова</a:t>
            </a:r>
            <a:r>
              <a:rPr lang="ru-RU" sz="2400" b="0" i="1" dirty="0"/>
              <a:t> Д.Ш., </a:t>
            </a:r>
            <a:r>
              <a:rPr lang="ru-RU" sz="2400" b="0" i="1" dirty="0" err="1"/>
              <a:t>Андриков</a:t>
            </a:r>
            <a:r>
              <a:rPr lang="ru-RU" sz="2400" b="0" i="1" dirty="0"/>
              <a:t> Д.А., </a:t>
            </a:r>
            <a:r>
              <a:rPr lang="ru-RU" sz="2400" b="0" i="1" dirty="0" err="1"/>
              <a:t>Сазыкина</a:t>
            </a:r>
            <a:r>
              <a:rPr lang="ru-RU" sz="2400" b="0" i="1" dirty="0"/>
              <a:t> Л.В., Данилевич А.И., 2011. </a:t>
            </a:r>
            <a:endParaRPr lang="ru-RU" sz="2400" i="1" dirty="0"/>
          </a:p>
          <a:p>
            <a:pPr>
              <a:lnSpc>
                <a:spcPct val="90000"/>
              </a:lnSpc>
              <a:spcBef>
                <a:spcPct val="50000"/>
              </a:spcBef>
            </a:pPr>
            <a:endParaRPr lang="en-US" sz="2400" b="0" dirty="0"/>
          </a:p>
          <a:p>
            <a:pPr>
              <a:lnSpc>
                <a:spcPct val="90000"/>
              </a:lnSpc>
              <a:spcBef>
                <a:spcPct val="50000"/>
              </a:spcBef>
            </a:pPr>
            <a:endParaRPr lang="en-US" sz="2400" b="0" dirty="0"/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ru-RU" sz="2400" b="0" dirty="0"/>
              <a:t>Более подробную информацию можно получить, отправив запрос Шевченко Г.В. по адресу </a:t>
            </a:r>
            <a:r>
              <a:rPr lang="en-US" sz="2400" dirty="0"/>
              <a:t>greg@ot.ru</a:t>
            </a:r>
            <a:r>
              <a:rPr lang="ru-RU" sz="2400" dirty="0"/>
              <a:t>, или по телефону: +7 (495) 787-08-88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 bwMode="auto">
          <a:xfrm>
            <a:off x="633413" y="1189038"/>
            <a:ext cx="540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 contourW="12700" prstMaterial="dkEdge">
            <a:contourClr>
              <a:schemeClr val="accent1"/>
            </a:contourClr>
          </a:sp3d>
        </p:spPr>
      </p:cxn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70048"/>
          </a:solid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800" b="0"/>
          </a:p>
        </p:txBody>
      </p:sp>
      <p:pic>
        <p:nvPicPr>
          <p:cNvPr id="14339" name="Picture 3" descr="OT-logo-center-Panton206-ru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98775" y="1085850"/>
            <a:ext cx="3349625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879725" y="3386138"/>
            <a:ext cx="3384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0">
                <a:solidFill>
                  <a:schemeClr val="bg1"/>
                </a:solidFill>
                <a:latin typeface="Verdana" pitchFamily="34" charset="0"/>
              </a:rPr>
              <a:t>ТЕХНОЛОГИИ ОТКРЫТИЙ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087563" y="5229225"/>
            <a:ext cx="4968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 b="0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541463" y="4735513"/>
            <a:ext cx="5868987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0" dirty="0">
                <a:solidFill>
                  <a:schemeClr val="bg1"/>
                </a:solidFill>
                <a:latin typeface="Verdana" pitchFamily="34" charset="0"/>
              </a:rPr>
              <a:t>Россия, 115280, Москва, ул. Ленинская слобода, д.19 стр.6. Бизнес-центр ОМЕГА ПЛАЗА</a:t>
            </a:r>
            <a:br>
              <a:rPr lang="ru-RU" sz="1600" b="0" dirty="0">
                <a:solidFill>
                  <a:schemeClr val="bg1"/>
                </a:solidFill>
                <a:latin typeface="Verdana" pitchFamily="34" charset="0"/>
              </a:rPr>
            </a:br>
            <a:r>
              <a:rPr lang="ru-RU" sz="1600" b="0" dirty="0">
                <a:solidFill>
                  <a:schemeClr val="bg1"/>
                </a:solidFill>
                <a:latin typeface="Verdana" pitchFamily="34" charset="0"/>
              </a:rPr>
              <a:t>Тел.: (495) 787-08-88, 787-70-27 </a:t>
            </a:r>
            <a:br>
              <a:rPr lang="ru-RU" sz="1600" b="0" dirty="0">
                <a:solidFill>
                  <a:schemeClr val="bg1"/>
                </a:solidFill>
                <a:latin typeface="Verdana" pitchFamily="34" charset="0"/>
              </a:rPr>
            </a:br>
            <a:r>
              <a:rPr lang="ru-RU" sz="1600" b="0" dirty="0">
                <a:solidFill>
                  <a:schemeClr val="bg1"/>
                </a:solidFill>
                <a:latin typeface="Verdana" pitchFamily="34" charset="0"/>
              </a:rPr>
              <a:t>Факс: (495) 787-70-28, 225-23-58 </a:t>
            </a:r>
            <a:br>
              <a:rPr lang="ru-RU" sz="1600" b="0" dirty="0">
                <a:solidFill>
                  <a:schemeClr val="bg1"/>
                </a:solidFill>
                <a:latin typeface="Verdana" pitchFamily="34" charset="0"/>
              </a:rPr>
            </a:br>
            <a:r>
              <a:rPr lang="ru-RU" sz="1600" b="0" dirty="0" err="1">
                <a:solidFill>
                  <a:schemeClr val="bg1"/>
                </a:solidFill>
                <a:latin typeface="Verdana" pitchFamily="34" charset="0"/>
              </a:rPr>
              <a:t>E-mail</a:t>
            </a:r>
            <a:r>
              <a:rPr lang="ru-RU" sz="1600" b="0" dirty="0">
                <a:solidFill>
                  <a:schemeClr val="bg1"/>
                </a:solidFill>
                <a:latin typeface="Verdana" pitchFamily="34" charset="0"/>
              </a:rPr>
              <a:t>: </a:t>
            </a:r>
            <a:r>
              <a:rPr lang="en-US" sz="1600" b="0" dirty="0" err="1">
                <a:solidFill>
                  <a:schemeClr val="bg1"/>
                </a:solidFill>
                <a:latin typeface="Verdana" pitchFamily="34" charset="0"/>
              </a:rPr>
              <a:t>greg</a:t>
            </a:r>
            <a:r>
              <a:rPr lang="ru-RU" sz="1600" b="0" dirty="0">
                <a:solidFill>
                  <a:schemeClr val="bg1"/>
                </a:solidFill>
                <a:latin typeface="Verdana" pitchFamily="34" charset="0"/>
              </a:rPr>
              <a:t>@</a:t>
            </a:r>
            <a:r>
              <a:rPr lang="ru-RU" sz="1600" b="0" dirty="0" err="1">
                <a:solidFill>
                  <a:schemeClr val="bg1"/>
                </a:solidFill>
                <a:latin typeface="Verdana" pitchFamily="34" charset="0"/>
              </a:rPr>
              <a:t>ot.ru</a:t>
            </a:r>
            <a:r>
              <a:rPr lang="ru-RU" sz="1600" b="0" dirty="0">
                <a:solidFill>
                  <a:schemeClr val="bg1"/>
                </a:solidFill>
                <a:latin typeface="Verdana" pitchFamily="34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en-US" sz="1600" b="0" dirty="0">
                <a:solidFill>
                  <a:schemeClr val="bg1"/>
                </a:solidFill>
                <a:latin typeface="Verdana" pitchFamily="34" charset="0"/>
              </a:rPr>
              <a:t>www.ot.ru</a:t>
            </a:r>
            <a:endParaRPr lang="ru-RU" sz="1600" b="0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Представительства ОТ (Россия, Беларусия, Казахстан, Узбекистан, Швейцария)_v9_2010_rus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776343">
            <a:off x="4578350" y="3871913"/>
            <a:ext cx="4565650" cy="259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12763" y="371475"/>
            <a:ext cx="4421187" cy="717550"/>
          </a:xfrm>
        </p:spPr>
        <p:txBody>
          <a:bodyPr/>
          <a:lstStyle/>
          <a:p>
            <a:pPr eaLnBrk="1" hangingPunct="1"/>
            <a:r>
              <a:rPr lang="ru-RU" dirty="0" smtClean="0"/>
              <a:t>План презентации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idx="4294967295"/>
          </p:nvPr>
        </p:nvSpPr>
        <p:spPr>
          <a:xfrm>
            <a:off x="504825" y="1266825"/>
            <a:ext cx="6457950" cy="2308225"/>
          </a:xfrm>
        </p:spPr>
        <p:txBody>
          <a:bodyPr wrap="square">
            <a:spAutoFit/>
          </a:bodyPr>
          <a:lstStyle/>
          <a:p>
            <a:pPr marL="533400" indent="-533400">
              <a:spcBef>
                <a:spcPct val="25000"/>
              </a:spcBef>
              <a:buClr>
                <a:schemeClr val="accent1"/>
              </a:buClr>
              <a:buFont typeface="Wingdings" pitchFamily="2" charset="2"/>
              <a:buChar char="¢"/>
              <a:defRPr/>
            </a:pPr>
            <a:r>
              <a:rPr lang="ru-RU" sz="2400" kern="1200" dirty="0" smtClean="0"/>
              <a:t>ИКТ в медицине вчера и сегодня</a:t>
            </a:r>
          </a:p>
          <a:p>
            <a:pPr marL="533400" indent="-533400">
              <a:spcBef>
                <a:spcPct val="25000"/>
              </a:spcBef>
              <a:buClr>
                <a:schemeClr val="accent1"/>
              </a:buClr>
              <a:buFont typeface="Wingdings" pitchFamily="2" charset="2"/>
              <a:buChar char="¢"/>
              <a:defRPr/>
            </a:pPr>
            <a:r>
              <a:rPr lang="ru-RU" sz="2400" kern="1200" dirty="0" smtClean="0"/>
              <a:t>Что требуется изменить в подходе к ИМ</a:t>
            </a:r>
          </a:p>
          <a:p>
            <a:pPr marL="533400" indent="-533400">
              <a:spcBef>
                <a:spcPct val="25000"/>
              </a:spcBef>
              <a:buClr>
                <a:schemeClr val="accent1"/>
              </a:buClr>
              <a:buFont typeface="Wingdings" pitchFamily="2" charset="2"/>
              <a:buChar char="¢"/>
              <a:defRPr/>
            </a:pPr>
            <a:r>
              <a:rPr lang="ru-RU" sz="2400" kern="1200" dirty="0" smtClean="0"/>
              <a:t>Потребности ключевых субъектов ИМ</a:t>
            </a:r>
          </a:p>
          <a:p>
            <a:pPr marL="533400" indent="-533400">
              <a:spcBef>
                <a:spcPct val="25000"/>
              </a:spcBef>
              <a:buClr>
                <a:schemeClr val="accent1"/>
              </a:buClr>
              <a:buFont typeface="Wingdings" pitchFamily="2" charset="2"/>
              <a:buChar char="¢"/>
              <a:defRPr/>
            </a:pPr>
            <a:r>
              <a:rPr lang="ru-RU" sz="2400" kern="1200" dirty="0" smtClean="0"/>
              <a:t>Задачи ближайшего будущего</a:t>
            </a:r>
          </a:p>
          <a:p>
            <a:pPr marL="533400" indent="-533400">
              <a:spcBef>
                <a:spcPct val="25000"/>
              </a:spcBef>
              <a:buClr>
                <a:schemeClr val="accent1"/>
              </a:buClr>
              <a:buFont typeface="Wingdings" pitchFamily="2" charset="2"/>
              <a:buChar char="¢"/>
              <a:defRPr/>
            </a:pPr>
            <a:endParaRPr lang="ru-RU" sz="2400" kern="1200" dirty="0" smtClean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2800" dirty="0" smtClean="0"/>
              <a:t>Начало внедрения ИКТ в медицину - середина ХХ века</a:t>
            </a:r>
          </a:p>
        </p:txBody>
      </p:sp>
      <p:sp>
        <p:nvSpPr>
          <p:cNvPr id="4" name="Прямоугольник 2"/>
          <p:cNvSpPr>
            <a:spLocks noChangeArrowheads="1"/>
          </p:cNvSpPr>
          <p:nvPr/>
        </p:nvSpPr>
        <p:spPr bwMode="auto">
          <a:xfrm>
            <a:off x="519113" y="1739900"/>
            <a:ext cx="7421562" cy="3890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7188" indent="-357188">
              <a:lnSpc>
                <a:spcPct val="150000"/>
              </a:lnSpc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800" b="0" dirty="0"/>
              <a:t>Передача ЭКГ на расстояние</a:t>
            </a:r>
          </a:p>
          <a:p>
            <a:pPr marL="357188" indent="-357188">
              <a:lnSpc>
                <a:spcPct val="150000"/>
              </a:lnSpc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800" b="0" dirty="0"/>
              <a:t>ИС функциональной диагностики</a:t>
            </a:r>
          </a:p>
          <a:p>
            <a:pPr marL="357188" indent="-357188">
              <a:lnSpc>
                <a:spcPct val="150000"/>
              </a:lnSpc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800" b="0" dirty="0"/>
              <a:t>Исследования и терапия головного мозга</a:t>
            </a:r>
          </a:p>
          <a:p>
            <a:pPr marL="357188" indent="-357188">
              <a:lnSpc>
                <a:spcPct val="150000"/>
              </a:lnSpc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800" b="0" dirty="0"/>
              <a:t>Космическая медицина</a:t>
            </a:r>
          </a:p>
          <a:p>
            <a:pPr marL="357188" indent="-357188">
              <a:lnSpc>
                <a:spcPct val="150000"/>
              </a:lnSpc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800" b="0" dirty="0"/>
              <a:t>Информатизация «Скорой помощи»</a:t>
            </a:r>
          </a:p>
          <a:p>
            <a:pPr marL="357188" indent="-357188">
              <a:lnSpc>
                <a:spcPct val="150000"/>
              </a:lnSpc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800" b="0" dirty="0"/>
              <a:t>АСУ «Здравоохранение»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 bwMode="auto">
          <a:xfrm>
            <a:off x="633413" y="1243013"/>
            <a:ext cx="540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 contourW="12700" prstMaterial="dkEdge">
            <a:contourClr>
              <a:schemeClr val="accent1"/>
            </a:contourClr>
          </a:sp3d>
        </p:spPr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63" y="150813"/>
            <a:ext cx="7786687" cy="1143000"/>
          </a:xfrm>
        </p:spPr>
        <p:txBody>
          <a:bodyPr/>
          <a:lstStyle/>
          <a:p>
            <a:r>
              <a:rPr lang="ru-RU" dirty="0" smtClean="0"/>
              <a:t>Сегодняшний уровень информатизации медицины. </a:t>
            </a:r>
            <a:br>
              <a:rPr lang="ru-RU" dirty="0" smtClean="0"/>
            </a:br>
            <a:r>
              <a:rPr lang="ru-RU" dirty="0" smtClean="0"/>
              <a:t>Что есть.</a:t>
            </a:r>
          </a:p>
        </p:txBody>
      </p:sp>
      <p:sp>
        <p:nvSpPr>
          <p:cNvPr id="4" name="Прямоугольник 2"/>
          <p:cNvSpPr>
            <a:spLocks noChangeArrowheads="1"/>
          </p:cNvSpPr>
          <p:nvPr/>
        </p:nvSpPr>
        <p:spPr bwMode="auto">
          <a:xfrm>
            <a:off x="519113" y="1768475"/>
            <a:ext cx="7888287" cy="4163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7188" indent="-357188">
              <a:lnSpc>
                <a:spcPts val="3200"/>
              </a:lnSpc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400" b="0" dirty="0"/>
              <a:t>Обилие высокотехнологичного компьютеризированного </a:t>
            </a:r>
            <a:r>
              <a:rPr lang="ru-RU" sz="2400" b="0" dirty="0" err="1"/>
              <a:t>медоборудования</a:t>
            </a:r>
            <a:endParaRPr lang="ru-RU" sz="2400" b="0" dirty="0"/>
          </a:p>
          <a:p>
            <a:pPr marL="814388" lvl="1" indent="-357188">
              <a:lnSpc>
                <a:spcPts val="3200"/>
              </a:lnSpc>
              <a:buClr>
                <a:srgbClr val="FF0D52"/>
              </a:buClr>
              <a:buSzPct val="80000"/>
              <a:buFont typeface="Wingdings" pitchFamily="2" charset="2"/>
              <a:buChar char="v"/>
            </a:pPr>
            <a:r>
              <a:rPr lang="ru-RU" b="0" dirty="0"/>
              <a:t>Диагностические кабинеты</a:t>
            </a:r>
          </a:p>
          <a:p>
            <a:pPr marL="814388" lvl="1" indent="-357188">
              <a:lnSpc>
                <a:spcPts val="3200"/>
              </a:lnSpc>
              <a:buClr>
                <a:srgbClr val="FF0D52"/>
              </a:buClr>
              <a:buSzPct val="80000"/>
              <a:buFont typeface="Wingdings" pitchFamily="2" charset="2"/>
              <a:buChar char="v"/>
            </a:pPr>
            <a:r>
              <a:rPr lang="ru-RU" b="0" dirty="0"/>
              <a:t>Автоматизированные клинические лаборатории</a:t>
            </a:r>
          </a:p>
          <a:p>
            <a:pPr marL="814388" lvl="1" indent="-357188">
              <a:lnSpc>
                <a:spcPts val="3200"/>
              </a:lnSpc>
              <a:buClr>
                <a:srgbClr val="FF0D52"/>
              </a:buClr>
              <a:buSzPct val="80000"/>
              <a:buFont typeface="Wingdings" pitchFamily="2" charset="2"/>
              <a:buChar char="v"/>
            </a:pPr>
            <a:r>
              <a:rPr lang="ru-RU" b="0" dirty="0"/>
              <a:t>Интенсивная </a:t>
            </a:r>
            <a:r>
              <a:rPr lang="ru-RU" b="0" dirty="0" smtClean="0"/>
              <a:t>терапия</a:t>
            </a:r>
            <a:endParaRPr lang="en-US" b="0" dirty="0" smtClean="0"/>
          </a:p>
          <a:p>
            <a:pPr marL="814388" lvl="1" indent="-357188">
              <a:lnSpc>
                <a:spcPts val="3200"/>
              </a:lnSpc>
              <a:buClr>
                <a:srgbClr val="FF0D52"/>
              </a:buClr>
              <a:buSzPct val="80000"/>
              <a:buFont typeface="Wingdings" pitchFamily="2" charset="2"/>
              <a:buChar char="v"/>
            </a:pPr>
            <a:r>
              <a:rPr lang="ru-RU" b="0" dirty="0" smtClean="0"/>
              <a:t>УЗИ</a:t>
            </a:r>
          </a:p>
          <a:p>
            <a:pPr marL="814388" lvl="1" indent="-357188">
              <a:lnSpc>
                <a:spcPts val="3200"/>
              </a:lnSpc>
              <a:buClr>
                <a:srgbClr val="FF0D52"/>
              </a:buClr>
              <a:buSzPct val="80000"/>
              <a:buFont typeface="Wingdings" pitchFamily="2" charset="2"/>
              <a:buChar char="v"/>
            </a:pPr>
            <a:r>
              <a:rPr lang="ru-RU" b="0" dirty="0" smtClean="0"/>
              <a:t>ТК</a:t>
            </a:r>
            <a:endParaRPr lang="ru-RU" b="0" dirty="0"/>
          </a:p>
          <a:p>
            <a:pPr marL="357188" indent="-357188">
              <a:lnSpc>
                <a:spcPts val="3200"/>
              </a:lnSpc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400" b="0" dirty="0"/>
              <a:t>Глобальные ИС (ФОМС)</a:t>
            </a:r>
          </a:p>
          <a:p>
            <a:pPr marL="357188" indent="-357188">
              <a:lnSpc>
                <a:spcPts val="3200"/>
              </a:lnSpc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400" b="0" dirty="0"/>
              <a:t>Региональные сети МИАЦ</a:t>
            </a:r>
          </a:p>
          <a:p>
            <a:pPr marL="357188" indent="-357188">
              <a:lnSpc>
                <a:spcPts val="3200"/>
              </a:lnSpc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400" b="0" dirty="0"/>
              <a:t>Широкое использование Интернет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 bwMode="auto">
          <a:xfrm>
            <a:off x="633413" y="1547813"/>
            <a:ext cx="540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 contourW="12700" prstMaterial="dkEdge">
            <a:contourClr>
              <a:schemeClr val="accent1"/>
            </a:contourClr>
          </a:sp3d>
        </p:spPr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"/>
          <p:cNvSpPr>
            <a:spLocks noChangeArrowheads="1"/>
          </p:cNvSpPr>
          <p:nvPr/>
        </p:nvSpPr>
        <p:spPr bwMode="auto">
          <a:xfrm>
            <a:off x="500063" y="1988830"/>
            <a:ext cx="876136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7188" indent="-357188">
              <a:lnSpc>
                <a:spcPct val="150000"/>
              </a:lnSpc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400" b="0" dirty="0"/>
              <a:t>Необходим системный подход</a:t>
            </a:r>
          </a:p>
          <a:p>
            <a:pPr marL="357188" indent="-357188">
              <a:lnSpc>
                <a:spcPct val="150000"/>
              </a:lnSpc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400" b="0" dirty="0"/>
              <a:t>Необходима общемедицинская концепция развития</a:t>
            </a:r>
          </a:p>
          <a:p>
            <a:pPr marL="357188" indent="-357188">
              <a:lnSpc>
                <a:spcPct val="150000"/>
              </a:lnSpc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400" b="0" dirty="0"/>
              <a:t>Необходимо превратить слова ЭМК, ЭКП, ЭКГ</a:t>
            </a:r>
            <a:r>
              <a:rPr lang="ru-RU" sz="2400" b="0" dirty="0" smtClean="0"/>
              <a:t>,		 </a:t>
            </a:r>
            <a:r>
              <a:rPr lang="ru-RU" sz="2400" b="0" dirty="0"/>
              <a:t>ЕГИСЗ – в реальность</a:t>
            </a:r>
          </a:p>
          <a:p>
            <a:pPr marL="357188" indent="-357188">
              <a:lnSpc>
                <a:spcPct val="150000"/>
              </a:lnSpc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400" b="0" dirty="0">
                <a:solidFill>
                  <a:srgbClr val="FF0000"/>
                </a:solidFill>
              </a:rPr>
              <a:t>Развеять МИФЫ </a:t>
            </a:r>
            <a:r>
              <a:rPr lang="en-US" sz="2400" b="0" dirty="0" smtClean="0">
                <a:solidFill>
                  <a:srgbClr val="FF0000"/>
                </a:solidFill>
              </a:rPr>
              <a:t>IT</a:t>
            </a:r>
            <a:r>
              <a:rPr lang="ru-RU" sz="2400" b="0" dirty="0" smtClean="0">
                <a:solidFill>
                  <a:srgbClr val="FF0000"/>
                </a:solidFill>
              </a:rPr>
              <a:t>-</a:t>
            </a:r>
            <a:r>
              <a:rPr lang="ru-RU" sz="2400" b="0" dirty="0" err="1" smtClean="0">
                <a:solidFill>
                  <a:srgbClr val="FF0000"/>
                </a:solidFill>
              </a:rPr>
              <a:t>шников</a:t>
            </a:r>
            <a:r>
              <a:rPr lang="ru-RU" sz="2400" b="0" dirty="0" smtClean="0">
                <a:solidFill>
                  <a:srgbClr val="FF0000"/>
                </a:solidFill>
              </a:rPr>
              <a:t> </a:t>
            </a:r>
            <a:r>
              <a:rPr lang="ru-RU" sz="2400" b="0" dirty="0">
                <a:solidFill>
                  <a:srgbClr val="FF0000"/>
                </a:solidFill>
              </a:rPr>
              <a:t>и отказаться от них!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 bwMode="auto">
          <a:xfrm>
            <a:off x="633413" y="1546225"/>
            <a:ext cx="540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 contourW="12700" prstMaterial="dkEdge">
            <a:contourClr>
              <a:schemeClr val="accent1"/>
            </a:contourClr>
          </a:sp3d>
        </p:spPr>
      </p:cxnSp>
      <p:sp>
        <p:nvSpPr>
          <p:cNvPr id="2" name="Прямоугольник 1"/>
          <p:cNvSpPr/>
          <p:nvPr/>
        </p:nvSpPr>
        <p:spPr>
          <a:xfrm>
            <a:off x="509588" y="0"/>
            <a:ext cx="7323137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0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Сегодняшний уровень информатизации медицины.</a:t>
            </a:r>
            <a:br>
              <a:rPr lang="ru-RU" sz="30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30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Что требуется.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 bwMode="auto">
          <a:xfrm>
            <a:off x="633413" y="1276350"/>
            <a:ext cx="540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 contourW="12700" prstMaterial="dkEdge">
            <a:contourClr>
              <a:schemeClr val="accent1"/>
            </a:contourClr>
          </a:sp3d>
        </p:spPr>
      </p:cxnSp>
      <p:sp>
        <p:nvSpPr>
          <p:cNvPr id="5" name="Прямоугольник 2"/>
          <p:cNvSpPr>
            <a:spLocks noChangeArrowheads="1"/>
          </p:cNvSpPr>
          <p:nvPr/>
        </p:nvSpPr>
        <p:spPr bwMode="auto">
          <a:xfrm>
            <a:off x="512762" y="1509713"/>
            <a:ext cx="812477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971675" lvl="1" indent="-1971675" defTabSz="895350">
              <a:buClr>
                <a:srgbClr val="FF0D52"/>
              </a:buClr>
              <a:buSzPct val="80000"/>
              <a:defRPr/>
            </a:pPr>
            <a:r>
              <a:rPr lang="ru-RU" sz="2000" dirty="0" smtClean="0">
                <a:cs typeface="+mn-cs"/>
              </a:rPr>
              <a:t>МИФ1</a:t>
            </a:r>
            <a:r>
              <a:rPr lang="ru-RU" sz="2000" b="0" dirty="0" smtClean="0">
                <a:cs typeface="+mn-cs"/>
              </a:rPr>
              <a:t>. 	</a:t>
            </a:r>
            <a:r>
              <a:rPr lang="ru-RU" sz="2000" b="0" i="1" dirty="0" smtClean="0">
                <a:cs typeface="+mn-cs"/>
              </a:rPr>
              <a:t>Должна быть </a:t>
            </a:r>
            <a:r>
              <a:rPr lang="ru-RU" sz="2000" b="0" i="1" dirty="0">
                <a:cs typeface="+mn-cs"/>
              </a:rPr>
              <a:t>в</a:t>
            </a:r>
            <a:r>
              <a:rPr lang="ru-RU" sz="2000" b="0" i="1" dirty="0" smtClean="0">
                <a:cs typeface="+mn-cs"/>
              </a:rPr>
              <a:t>озможность </a:t>
            </a:r>
            <a:r>
              <a:rPr lang="ru-RU" sz="2000" b="0" i="1" dirty="0">
                <a:cs typeface="+mn-cs"/>
              </a:rPr>
              <a:t>немедленно </a:t>
            </a:r>
            <a:r>
              <a:rPr lang="ru-RU" sz="2000" b="0" i="1" dirty="0" smtClean="0">
                <a:cs typeface="+mn-cs"/>
              </a:rPr>
              <a:t>получить нужные сведения.</a:t>
            </a:r>
            <a:endParaRPr lang="ru-RU" sz="2000" b="0" i="1" dirty="0">
              <a:cs typeface="+mn-cs"/>
            </a:endParaRPr>
          </a:p>
          <a:p>
            <a:pPr marL="1971675" lvl="1" indent="-1971675">
              <a:buClr>
                <a:srgbClr val="FF0D52"/>
              </a:buClr>
              <a:buSzPct val="80000"/>
              <a:defRPr/>
            </a:pPr>
            <a:r>
              <a:rPr lang="ru-RU" sz="2000" dirty="0" smtClean="0">
                <a:solidFill>
                  <a:srgbClr val="FF0000"/>
                </a:solidFill>
                <a:cs typeface="+mn-cs"/>
              </a:rPr>
              <a:t>РЕАЛЬНОСТЬ</a:t>
            </a:r>
            <a:r>
              <a:rPr lang="ru-RU" sz="2000" b="0" dirty="0" smtClean="0">
                <a:solidFill>
                  <a:srgbClr val="FF0000"/>
                </a:solidFill>
                <a:cs typeface="+mn-cs"/>
              </a:rPr>
              <a:t>. Не </a:t>
            </a:r>
            <a:r>
              <a:rPr lang="ru-RU" sz="2000" b="0" dirty="0">
                <a:solidFill>
                  <a:srgbClr val="FF0000"/>
                </a:solidFill>
                <a:cs typeface="+mn-cs"/>
              </a:rPr>
              <a:t>актуально. Врач и так знает, что ему </a:t>
            </a:r>
            <a:r>
              <a:rPr lang="ru-RU" sz="2000" b="0" dirty="0" smtClean="0">
                <a:solidFill>
                  <a:srgbClr val="FF0000"/>
                </a:solidFill>
                <a:cs typeface="+mn-cs"/>
              </a:rPr>
              <a:t>нужно. </a:t>
            </a:r>
            <a:r>
              <a:rPr lang="ru-RU" sz="2000" b="0" dirty="0" smtClean="0">
                <a:solidFill>
                  <a:srgbClr val="FF0000"/>
                </a:solidFill>
              </a:rPr>
              <a:t>Иначе он не </a:t>
            </a:r>
            <a:r>
              <a:rPr lang="ru-RU" sz="2000" b="0" dirty="0">
                <a:solidFill>
                  <a:srgbClr val="FF0000"/>
                </a:solidFill>
              </a:rPr>
              <a:t>профессионал. </a:t>
            </a:r>
            <a:endParaRPr lang="ru-RU" sz="2000" b="0" dirty="0" smtClean="0">
              <a:solidFill>
                <a:srgbClr val="FF0000"/>
              </a:solidFill>
              <a:cs typeface="+mn-cs"/>
            </a:endParaRPr>
          </a:p>
        </p:txBody>
      </p:sp>
      <p:sp>
        <p:nvSpPr>
          <p:cNvPr id="6" name="Прямоугольник 2"/>
          <p:cNvSpPr>
            <a:spLocks noChangeArrowheads="1"/>
          </p:cNvSpPr>
          <p:nvPr/>
        </p:nvSpPr>
        <p:spPr bwMode="auto">
          <a:xfrm>
            <a:off x="430014" y="4976449"/>
            <a:ext cx="826928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7188" indent="-357188">
              <a:buClr>
                <a:srgbClr val="FF0D52"/>
              </a:buClr>
              <a:buSzPct val="80000"/>
            </a:pPr>
            <a:r>
              <a:rPr lang="ru-RU" sz="2000" dirty="0" smtClean="0"/>
              <a:t>Врачу нужна </a:t>
            </a:r>
            <a:r>
              <a:rPr lang="ru-RU" sz="2000" dirty="0"/>
              <a:t>польза</a:t>
            </a:r>
          </a:p>
          <a:p>
            <a:pPr marL="814388" lvl="1" indent="-357188"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000" b="0" dirty="0"/>
              <a:t>Прикладные </a:t>
            </a:r>
            <a:r>
              <a:rPr lang="ru-RU" sz="2000" b="0" dirty="0" smtClean="0"/>
              <a:t>и </a:t>
            </a:r>
            <a:r>
              <a:rPr lang="ru-RU" sz="2000" b="0" dirty="0"/>
              <a:t>«умные» </a:t>
            </a:r>
            <a:r>
              <a:rPr lang="ru-RU" sz="2000" b="0" dirty="0" smtClean="0"/>
              <a:t>ИС и </a:t>
            </a:r>
            <a:r>
              <a:rPr lang="ru-RU" sz="2000" b="0" dirty="0" err="1" smtClean="0"/>
              <a:t>медприборы</a:t>
            </a:r>
            <a:r>
              <a:rPr lang="ru-RU" sz="2000" b="0" dirty="0"/>
              <a:t>.</a:t>
            </a:r>
          </a:p>
          <a:p>
            <a:pPr marL="814388" lvl="1" indent="-357188"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000" b="0" dirty="0"/>
              <a:t>Поддержка врачебных решений</a:t>
            </a:r>
          </a:p>
          <a:p>
            <a:pPr marL="814388" lvl="1" indent="-357188"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000" b="0" dirty="0"/>
              <a:t>Интеллектуальные </a:t>
            </a:r>
            <a:r>
              <a:rPr lang="ru-RU" sz="2000" b="0" dirty="0" smtClean="0"/>
              <a:t>рекомендации</a:t>
            </a:r>
            <a:endParaRPr lang="ru-RU" sz="2000" b="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9588" y="192088"/>
            <a:ext cx="7305675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000" b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Что нужно врачу от информатизации медицины</a:t>
            </a:r>
          </a:p>
        </p:txBody>
      </p:sp>
      <p:sp>
        <p:nvSpPr>
          <p:cNvPr id="8" name="Прямоугольник 2"/>
          <p:cNvSpPr>
            <a:spLocks noChangeArrowheads="1"/>
          </p:cNvSpPr>
          <p:nvPr/>
        </p:nvSpPr>
        <p:spPr bwMode="auto">
          <a:xfrm>
            <a:off x="512762" y="3335169"/>
            <a:ext cx="863123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971675" lvl="1" indent="-1971675" defTabSz="895350">
              <a:buClr>
                <a:srgbClr val="FF0D52"/>
              </a:buClr>
              <a:buSzPct val="80000"/>
            </a:pPr>
            <a:r>
              <a:rPr lang="ru-RU" sz="2000" dirty="0">
                <a:cs typeface="+mn-cs"/>
              </a:rPr>
              <a:t>МИФ2. 	</a:t>
            </a:r>
            <a:r>
              <a:rPr lang="ru-RU" sz="2000" b="0" i="1" dirty="0">
                <a:cs typeface="+mn-cs"/>
              </a:rPr>
              <a:t>Нужно получение сведений о больном из других клиник.</a:t>
            </a:r>
          </a:p>
          <a:p>
            <a:pPr marL="1971675" lvl="1" indent="-1971675" defTabSz="895350">
              <a:buClr>
                <a:srgbClr val="FF0D52"/>
              </a:buClr>
              <a:buSzPct val="80000"/>
            </a:pPr>
            <a:r>
              <a:rPr lang="ru-RU" sz="2000" dirty="0">
                <a:solidFill>
                  <a:srgbClr val="FF0000"/>
                </a:solidFill>
                <a:cs typeface="+mn-cs"/>
              </a:rPr>
              <a:t>РЕАЛЬНОСТЬ. </a:t>
            </a:r>
            <a:r>
              <a:rPr lang="ru-RU" sz="2000" b="0" dirty="0">
                <a:solidFill>
                  <a:srgbClr val="FF0000"/>
                </a:solidFill>
                <a:cs typeface="+mn-cs"/>
              </a:rPr>
              <a:t>Проблематично. В клиниках преобладают формальные отписки. А суть во врачебном искусстве.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 bwMode="auto">
          <a:xfrm>
            <a:off x="395288" y="1277938"/>
            <a:ext cx="540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 contourW="12700" prstMaterial="dkEdge">
            <a:contourClr>
              <a:schemeClr val="accent1"/>
            </a:contourClr>
          </a:sp3d>
        </p:spPr>
      </p:cxnSp>
      <p:sp>
        <p:nvSpPr>
          <p:cNvPr id="5" name="Прямоугольник 2"/>
          <p:cNvSpPr>
            <a:spLocks noChangeArrowheads="1"/>
          </p:cNvSpPr>
          <p:nvPr/>
        </p:nvSpPr>
        <p:spPr bwMode="auto">
          <a:xfrm>
            <a:off x="509588" y="1538288"/>
            <a:ext cx="844763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160588" lvl="1" indent="-2160588">
              <a:buClr>
                <a:srgbClr val="FF0D52"/>
              </a:buClr>
              <a:buSzPct val="80000"/>
              <a:defRPr/>
            </a:pPr>
            <a:r>
              <a:rPr lang="ru-RU" sz="2000" dirty="0" smtClean="0">
                <a:cs typeface="+mn-cs"/>
              </a:rPr>
              <a:t>МИФ3</a:t>
            </a:r>
            <a:r>
              <a:rPr lang="ru-RU" sz="2000" b="0" dirty="0">
                <a:cs typeface="+mn-cs"/>
              </a:rPr>
              <a:t>.</a:t>
            </a:r>
            <a:r>
              <a:rPr lang="ru-RU" sz="2000" b="0" dirty="0" smtClean="0">
                <a:cs typeface="+mn-cs"/>
              </a:rPr>
              <a:t>	</a:t>
            </a:r>
            <a:r>
              <a:rPr lang="ru-RU" sz="2000" b="0" i="1" dirty="0" smtClean="0">
                <a:cs typeface="+mn-cs"/>
              </a:rPr>
              <a:t>Нужна </a:t>
            </a:r>
            <a:r>
              <a:rPr lang="ru-RU" sz="2000" b="0" i="1" dirty="0">
                <a:cs typeface="+mn-cs"/>
              </a:rPr>
              <a:t>вся информация о работе клиники</a:t>
            </a:r>
          </a:p>
          <a:p>
            <a:pPr marL="2160588" lvl="1" indent="-2160588">
              <a:buClr>
                <a:srgbClr val="FF0D52"/>
              </a:buClr>
              <a:buSzPct val="80000"/>
              <a:defRPr/>
            </a:pPr>
            <a:r>
              <a:rPr lang="ru-RU" sz="2000" dirty="0" smtClean="0">
                <a:solidFill>
                  <a:srgbClr val="FF0000"/>
                </a:solidFill>
                <a:cs typeface="+mn-cs"/>
              </a:rPr>
              <a:t>РЕАЛЬНОСТЬ.</a:t>
            </a:r>
            <a:r>
              <a:rPr lang="ru-RU" sz="2000" b="0" dirty="0" smtClean="0">
                <a:solidFill>
                  <a:srgbClr val="FF0000"/>
                </a:solidFill>
                <a:cs typeface="+mn-cs"/>
              </a:rPr>
              <a:t> 	Вся </a:t>
            </a:r>
            <a:r>
              <a:rPr lang="ru-RU" sz="2000" b="0" dirty="0">
                <a:solidFill>
                  <a:srgbClr val="FF0000"/>
                </a:solidFill>
                <a:cs typeface="+mn-cs"/>
              </a:rPr>
              <a:t>не нужна. Только обязательная отчетность. Остальное - </a:t>
            </a:r>
            <a:r>
              <a:rPr lang="ru-RU" sz="2000" b="0" dirty="0" smtClean="0">
                <a:solidFill>
                  <a:srgbClr val="FF0000"/>
                </a:solidFill>
                <a:cs typeface="+mn-cs"/>
              </a:rPr>
              <a:t>по </a:t>
            </a:r>
            <a:r>
              <a:rPr lang="ru-RU" sz="2000" b="0" dirty="0">
                <a:solidFill>
                  <a:srgbClr val="FF0000"/>
                </a:solidFill>
                <a:cs typeface="+mn-cs"/>
              </a:rPr>
              <a:t>индивидуальным </a:t>
            </a:r>
            <a:r>
              <a:rPr lang="ru-RU" sz="2000" b="0" dirty="0" smtClean="0">
                <a:solidFill>
                  <a:srgbClr val="FF0000"/>
                </a:solidFill>
                <a:cs typeface="+mn-cs"/>
              </a:rPr>
              <a:t>потребностям.</a:t>
            </a:r>
          </a:p>
        </p:txBody>
      </p:sp>
      <p:sp>
        <p:nvSpPr>
          <p:cNvPr id="6" name="Прямоугольник 2"/>
          <p:cNvSpPr>
            <a:spLocks noChangeArrowheads="1"/>
          </p:cNvSpPr>
          <p:nvPr/>
        </p:nvSpPr>
        <p:spPr bwMode="auto">
          <a:xfrm>
            <a:off x="509588" y="4039450"/>
            <a:ext cx="8034337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7188" indent="-357188">
              <a:buClr>
                <a:srgbClr val="FF0D52"/>
              </a:buClr>
              <a:buSzPct val="80000"/>
            </a:pPr>
            <a:r>
              <a:rPr lang="ru-RU" dirty="0"/>
              <a:t>Реальные потребности:</a:t>
            </a:r>
          </a:p>
          <a:p>
            <a:pPr marL="908050" lvl="1" indent="-360363"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b="0" dirty="0"/>
              <a:t>организация клинико-диагностического процесса современными </a:t>
            </a:r>
            <a:r>
              <a:rPr lang="ru-RU" b="0" dirty="0" smtClean="0"/>
              <a:t>средствами</a:t>
            </a:r>
            <a:endParaRPr lang="ru-RU" b="0" dirty="0"/>
          </a:p>
          <a:p>
            <a:pPr marL="908050" lvl="1" indent="-360363"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b="0" dirty="0"/>
              <a:t>возможность управлять </a:t>
            </a:r>
            <a:r>
              <a:rPr lang="ru-RU" b="0" dirty="0" smtClean="0"/>
              <a:t>клиникой, лидерство</a:t>
            </a:r>
            <a:endParaRPr lang="ru-RU" b="0" dirty="0"/>
          </a:p>
          <a:p>
            <a:pPr marL="908050" lvl="1" indent="-360363"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b="0" dirty="0"/>
              <a:t>выполнение поручений и задач вышестоящих </a:t>
            </a:r>
            <a:r>
              <a:rPr lang="ru-RU" b="0" dirty="0" smtClean="0"/>
              <a:t>организаций</a:t>
            </a:r>
            <a:endParaRPr lang="ru-RU" b="0" dirty="0"/>
          </a:p>
          <a:p>
            <a:pPr marL="908050" lvl="1" indent="-360363"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b="0" dirty="0"/>
              <a:t>контроль ближайших подчиненных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3837" y="212726"/>
            <a:ext cx="81105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000" b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Что нужно главврачу и администрации клиник от информатизации медицины</a:t>
            </a:r>
            <a:endParaRPr lang="ru-RU" sz="3000" b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2"/>
          <p:cNvSpPr>
            <a:spLocks noChangeArrowheads="1"/>
          </p:cNvSpPr>
          <p:nvPr/>
        </p:nvSpPr>
        <p:spPr bwMode="auto">
          <a:xfrm>
            <a:off x="502493" y="2796474"/>
            <a:ext cx="844763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160588" lvl="1" indent="-2160588">
              <a:buClr>
                <a:srgbClr val="FF0D52"/>
              </a:buClr>
              <a:buSzPct val="80000"/>
              <a:defRPr/>
            </a:pPr>
            <a:r>
              <a:rPr lang="ru-RU" sz="2000" dirty="0"/>
              <a:t>МИФ4.	</a:t>
            </a:r>
            <a:r>
              <a:rPr lang="ru-RU" sz="2000" b="0" i="1" dirty="0"/>
              <a:t>Нужна информационная система</a:t>
            </a:r>
          </a:p>
          <a:p>
            <a:pPr marL="2160588" lvl="1" indent="-2160588">
              <a:buClr>
                <a:srgbClr val="FF0D52"/>
              </a:buClr>
              <a:buSzPct val="80000"/>
              <a:defRPr/>
            </a:pPr>
            <a:r>
              <a:rPr lang="ru-RU" sz="2000" dirty="0">
                <a:solidFill>
                  <a:srgbClr val="FF0000"/>
                </a:solidFill>
              </a:rPr>
              <a:t>РЕАЛЬНОСТЬ . 	</a:t>
            </a:r>
            <a:r>
              <a:rPr lang="ru-RU" sz="2000" b="0" dirty="0">
                <a:solidFill>
                  <a:srgbClr val="FF0000"/>
                </a:solidFill>
              </a:rPr>
              <a:t>Нужна информационно-управляющая система (АСУ). 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 bwMode="auto">
          <a:xfrm>
            <a:off x="633413" y="1287463"/>
            <a:ext cx="540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 contourW="12700" prstMaterial="dkEdge">
            <a:contourClr>
              <a:schemeClr val="accent1"/>
            </a:contourClr>
          </a:sp3d>
        </p:spPr>
      </p:cxnSp>
      <p:sp>
        <p:nvSpPr>
          <p:cNvPr id="5" name="Прямоугольник 2"/>
          <p:cNvSpPr>
            <a:spLocks noChangeArrowheads="1"/>
          </p:cNvSpPr>
          <p:nvPr/>
        </p:nvSpPr>
        <p:spPr bwMode="auto">
          <a:xfrm>
            <a:off x="519113" y="1552575"/>
            <a:ext cx="781526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160588" lvl="1" indent="-2160588">
              <a:buClr>
                <a:srgbClr val="FF0D52"/>
              </a:buClr>
              <a:buSzPct val="80000"/>
              <a:defRPr/>
            </a:pPr>
            <a:r>
              <a:rPr lang="ru-RU" sz="2000" dirty="0" smtClean="0">
                <a:cs typeface="+mn-cs"/>
              </a:rPr>
              <a:t>МИФ5. 	</a:t>
            </a:r>
            <a:r>
              <a:rPr lang="ru-RU" sz="2000" b="0" i="1" dirty="0" smtClean="0">
                <a:cs typeface="+mn-cs"/>
              </a:rPr>
              <a:t>Нужна ЭКП</a:t>
            </a:r>
          </a:p>
          <a:p>
            <a:pPr marL="2160588" lvl="1" indent="-2160588">
              <a:buClr>
                <a:srgbClr val="FF0D52"/>
              </a:buClr>
              <a:buSzPct val="80000"/>
              <a:defRPr/>
            </a:pPr>
            <a:r>
              <a:rPr lang="ru-RU" sz="2000" dirty="0" smtClean="0">
                <a:solidFill>
                  <a:srgbClr val="FF0000"/>
                </a:solidFill>
              </a:rPr>
              <a:t>РЕАЛЬНОСТЬ. 	</a:t>
            </a:r>
            <a:r>
              <a:rPr lang="ru-RU" sz="2000" b="0" dirty="0" smtClean="0">
                <a:solidFill>
                  <a:srgbClr val="FF0000"/>
                </a:solidFill>
                <a:cs typeface="+mn-cs"/>
              </a:rPr>
              <a:t>Нужна</a:t>
            </a:r>
            <a:r>
              <a:rPr lang="ru-RU" sz="2000" b="0" dirty="0">
                <a:solidFill>
                  <a:srgbClr val="FF0000"/>
                </a:solidFill>
                <a:cs typeface="+mn-cs"/>
              </a:rPr>
              <a:t>, но это верхушка информационного айсберга. </a:t>
            </a:r>
            <a:endParaRPr lang="ru-RU" sz="2000" b="0" dirty="0" smtClean="0">
              <a:solidFill>
                <a:srgbClr val="FF0000"/>
              </a:solidFill>
              <a:cs typeface="+mn-cs"/>
            </a:endParaRPr>
          </a:p>
        </p:txBody>
      </p:sp>
      <p:sp>
        <p:nvSpPr>
          <p:cNvPr id="6" name="Прямоугольник 2"/>
          <p:cNvSpPr>
            <a:spLocks noChangeArrowheads="1"/>
          </p:cNvSpPr>
          <p:nvPr/>
        </p:nvSpPr>
        <p:spPr bwMode="auto">
          <a:xfrm>
            <a:off x="517525" y="4071938"/>
            <a:ext cx="8128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7188" indent="-357188">
              <a:buClr>
                <a:srgbClr val="FF0D52"/>
              </a:buClr>
              <a:buSzPct val="80000"/>
            </a:pPr>
            <a:r>
              <a:rPr lang="ru-RU" dirty="0"/>
              <a:t>Реальные потребности граждан:</a:t>
            </a:r>
          </a:p>
          <a:p>
            <a:pPr marL="908050" lvl="1" indent="-360363"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b="0" dirty="0"/>
              <a:t>Информация, помогающая оставаться здоровым</a:t>
            </a:r>
          </a:p>
          <a:p>
            <a:pPr marL="908050" lvl="1" indent="-360363"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b="0" dirty="0"/>
              <a:t>Максимум объективной информации о своем заболевании и о том, где и как его лечить.</a:t>
            </a:r>
          </a:p>
          <a:p>
            <a:pPr marL="908050" lvl="1" indent="-360363"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b="0" dirty="0"/>
              <a:t>Максимум консультативной удаленной </a:t>
            </a:r>
            <a:r>
              <a:rPr lang="ru-RU" b="0" dirty="0" smtClean="0"/>
              <a:t>локальной помощи </a:t>
            </a:r>
            <a:r>
              <a:rPr lang="ru-RU" b="0" dirty="0"/>
              <a:t>от врачей и </a:t>
            </a:r>
            <a:r>
              <a:rPr lang="ru-RU" b="0" dirty="0" err="1"/>
              <a:t>соцсообщества</a:t>
            </a:r>
            <a:r>
              <a:rPr lang="ru-RU" b="0" dirty="0"/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9588" y="192088"/>
            <a:ext cx="7305675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0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Что нужно </a:t>
            </a:r>
            <a:r>
              <a:rPr lang="ru-RU" sz="3000" b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гражданам </a:t>
            </a:r>
            <a:r>
              <a:rPr lang="ru-RU" sz="30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от информатизации медицины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09587" y="2568238"/>
            <a:ext cx="76562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0588" lvl="1" indent="-2160588">
              <a:buClr>
                <a:srgbClr val="FF0D52"/>
              </a:buClr>
              <a:buSzPct val="80000"/>
              <a:defRPr/>
            </a:pPr>
            <a:r>
              <a:rPr lang="ru-RU" sz="2000" dirty="0"/>
              <a:t>МИФ6. 	</a:t>
            </a:r>
            <a:r>
              <a:rPr lang="ru-RU" sz="2000" b="0" i="1" dirty="0"/>
              <a:t>Нужна электронная запись к врачам</a:t>
            </a:r>
          </a:p>
          <a:p>
            <a:pPr marL="2160588" lvl="1" indent="-2160588">
              <a:buClr>
                <a:srgbClr val="FF0D52"/>
              </a:buClr>
              <a:buSzPct val="80000"/>
              <a:defRPr/>
            </a:pPr>
            <a:r>
              <a:rPr lang="ru-RU" sz="2000" dirty="0">
                <a:solidFill>
                  <a:srgbClr val="FF0000"/>
                </a:solidFill>
              </a:rPr>
              <a:t>РЕАЛЬНОСТЬ. 	</a:t>
            </a:r>
            <a:r>
              <a:rPr lang="ru-RU" sz="2000" b="0" dirty="0">
                <a:solidFill>
                  <a:srgbClr val="FF0000"/>
                </a:solidFill>
              </a:rPr>
              <a:t>Удобно, но без МИС ЛПУ не работает. Далеко не главное.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 bwMode="auto">
          <a:xfrm>
            <a:off x="633413" y="1296988"/>
            <a:ext cx="540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 contourW="12700" prstMaterial="dkEdge">
            <a:contourClr>
              <a:schemeClr val="accent1"/>
            </a:contourClr>
          </a:sp3d>
        </p:spPr>
      </p:cxnSp>
      <p:sp>
        <p:nvSpPr>
          <p:cNvPr id="2" name="Прямоугольник 1"/>
          <p:cNvSpPr/>
          <p:nvPr/>
        </p:nvSpPr>
        <p:spPr>
          <a:xfrm>
            <a:off x="509588" y="192088"/>
            <a:ext cx="7305675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0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Что нужно государству от информатизации медицины</a:t>
            </a:r>
          </a:p>
        </p:txBody>
      </p:sp>
      <p:sp>
        <p:nvSpPr>
          <p:cNvPr id="5" name="Прямоугольник 2"/>
          <p:cNvSpPr>
            <a:spLocks noChangeArrowheads="1"/>
          </p:cNvSpPr>
          <p:nvPr/>
        </p:nvSpPr>
        <p:spPr bwMode="auto">
          <a:xfrm>
            <a:off x="519113" y="1537522"/>
            <a:ext cx="772953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160588" lvl="1" indent="-2160588">
              <a:buClr>
                <a:srgbClr val="FF0D52"/>
              </a:buClr>
              <a:buSzPct val="80000"/>
              <a:defRPr/>
            </a:pPr>
            <a:r>
              <a:rPr lang="ru-RU" sz="2000" dirty="0" smtClean="0">
                <a:cs typeface="+mn-cs"/>
              </a:rPr>
              <a:t>МИФ7.</a:t>
            </a:r>
            <a:r>
              <a:rPr lang="ru-RU" sz="2000" b="0" dirty="0" smtClean="0">
                <a:cs typeface="+mn-cs"/>
              </a:rPr>
              <a:t>	</a:t>
            </a:r>
            <a:r>
              <a:rPr lang="ru-RU" sz="2000" b="0" i="1" dirty="0" smtClean="0">
                <a:cs typeface="+mn-cs"/>
              </a:rPr>
              <a:t>Нужна </a:t>
            </a:r>
            <a:r>
              <a:rPr lang="ru-RU" sz="2000" b="0" i="1" dirty="0">
                <a:cs typeface="+mn-cs"/>
              </a:rPr>
              <a:t>вся информация для централизованной обработки и управления </a:t>
            </a:r>
            <a:r>
              <a:rPr lang="ru-RU" sz="2000" b="0" i="1" dirty="0" smtClean="0">
                <a:cs typeface="+mn-cs"/>
              </a:rPr>
              <a:t>здравоохранением.</a:t>
            </a:r>
          </a:p>
          <a:p>
            <a:pPr marL="2160588" lvl="1" indent="-2160588">
              <a:buClr>
                <a:srgbClr val="FF0D52"/>
              </a:buClr>
              <a:buSzPct val="80000"/>
              <a:defRPr/>
            </a:pPr>
            <a:r>
              <a:rPr lang="ru-RU" sz="2000" dirty="0" smtClean="0">
                <a:solidFill>
                  <a:srgbClr val="FF0000"/>
                </a:solidFill>
                <a:cs typeface="+mn-cs"/>
              </a:rPr>
              <a:t>РЕАЛЬНОСТЬ. 	</a:t>
            </a:r>
            <a:r>
              <a:rPr lang="ru-RU" sz="2000" b="0" dirty="0" smtClean="0">
                <a:solidFill>
                  <a:srgbClr val="FF0000"/>
                </a:solidFill>
                <a:cs typeface="+mn-cs"/>
              </a:rPr>
              <a:t>Вся </a:t>
            </a:r>
            <a:r>
              <a:rPr lang="ru-RU" sz="2000" b="0" dirty="0">
                <a:solidFill>
                  <a:srgbClr val="FF0000"/>
                </a:solidFill>
                <a:cs typeface="+mn-cs"/>
              </a:rPr>
              <a:t>не нужна и даже вредна. </a:t>
            </a:r>
            <a:r>
              <a:rPr lang="ru-RU" sz="2000" b="0" dirty="0" smtClean="0">
                <a:solidFill>
                  <a:srgbClr val="FF0000"/>
                </a:solidFill>
                <a:cs typeface="+mn-cs"/>
              </a:rPr>
              <a:t>Нужна необходимая и достаточная</a:t>
            </a:r>
            <a:r>
              <a:rPr lang="en-US" sz="2000" b="0" dirty="0" smtClean="0">
                <a:solidFill>
                  <a:srgbClr val="FF0000"/>
                </a:solidFill>
                <a:cs typeface="+mn-cs"/>
              </a:rPr>
              <a:t>, </a:t>
            </a:r>
            <a:r>
              <a:rPr lang="ru-RU" sz="2000" b="0" dirty="0" smtClean="0">
                <a:solidFill>
                  <a:srgbClr val="FF0000"/>
                </a:solidFill>
                <a:cs typeface="+mn-cs"/>
              </a:rPr>
              <a:t>в соответствии с задачами АСУ.</a:t>
            </a:r>
          </a:p>
        </p:txBody>
      </p:sp>
      <p:sp>
        <p:nvSpPr>
          <p:cNvPr id="6" name="Прямоугольник 2"/>
          <p:cNvSpPr>
            <a:spLocks noChangeArrowheads="1"/>
          </p:cNvSpPr>
          <p:nvPr/>
        </p:nvSpPr>
        <p:spPr bwMode="auto">
          <a:xfrm>
            <a:off x="519113" y="4680666"/>
            <a:ext cx="812958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7188" indent="-357188">
              <a:buClr>
                <a:srgbClr val="FF0D52"/>
              </a:buClr>
              <a:buSzPct val="80000"/>
            </a:pPr>
            <a:r>
              <a:rPr lang="ru-RU" sz="2400" dirty="0"/>
              <a:t>Необходимо</a:t>
            </a:r>
          </a:p>
          <a:p>
            <a:pPr marL="908050" lvl="1" indent="-360363"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400" b="0" dirty="0" smtClean="0"/>
              <a:t>На региональном  уровне </a:t>
            </a:r>
            <a:r>
              <a:rPr lang="ru-RU" sz="2400" b="0" dirty="0"/>
              <a:t>– управление региональной медициной</a:t>
            </a:r>
          </a:p>
          <a:p>
            <a:pPr marL="908050" lvl="1" indent="-360363">
              <a:buClr>
                <a:srgbClr val="FF0D52"/>
              </a:buClr>
              <a:buSzPct val="80000"/>
              <a:buFont typeface="Wingdings" pitchFamily="2" charset="2"/>
              <a:buChar char="¢"/>
            </a:pPr>
            <a:r>
              <a:rPr lang="ru-RU" sz="2400" b="0" dirty="0"/>
              <a:t>На </a:t>
            </a:r>
            <a:r>
              <a:rPr lang="ru-RU" sz="2400" b="0" dirty="0" smtClean="0"/>
              <a:t>федеральном уровне – </a:t>
            </a:r>
            <a:r>
              <a:rPr lang="ru-RU" sz="2400" b="0" dirty="0"/>
              <a:t>координация работы регионов.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9113" y="3466699"/>
            <a:ext cx="81295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0588" lvl="1" indent="-2160588">
              <a:buClr>
                <a:srgbClr val="FF0D52"/>
              </a:buClr>
              <a:buSzPct val="80000"/>
              <a:defRPr/>
            </a:pPr>
            <a:r>
              <a:rPr lang="ru-RU" sz="2000" dirty="0"/>
              <a:t>МИФ8.	</a:t>
            </a:r>
            <a:r>
              <a:rPr lang="ru-RU" sz="2000" b="0" i="1" dirty="0"/>
              <a:t>Нужна информационно-отчетная система</a:t>
            </a:r>
          </a:p>
          <a:p>
            <a:pPr marL="2160588" lvl="1" indent="-2160588">
              <a:buClr>
                <a:srgbClr val="FF0D52"/>
              </a:buClr>
              <a:buSzPct val="80000"/>
              <a:defRPr/>
            </a:pPr>
            <a:r>
              <a:rPr lang="ru-RU" sz="2000" dirty="0">
                <a:solidFill>
                  <a:srgbClr val="FF0000"/>
                </a:solidFill>
              </a:rPr>
              <a:t>РЕАЛЬНОСТЬ . 	</a:t>
            </a:r>
            <a:r>
              <a:rPr lang="ru-RU" sz="2000" b="0" dirty="0">
                <a:solidFill>
                  <a:srgbClr val="FF0000"/>
                </a:solidFill>
              </a:rPr>
              <a:t>Нужна управляющая и координирующая система (АСУ). 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4" grpId="0" build="p"/>
    </p:bldLst>
  </p:timing>
</p:sld>
</file>

<file path=ppt/theme/theme1.xml><?xml version="1.0" encoding="utf-8"?>
<a:theme xmlns:a="http://schemas.openxmlformats.org/drawingml/2006/main" name="OT PPT_m_rus2">
  <a:themeElements>
    <a:clrScheme name="OT PPT_m_rus2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70048"/>
      </a:accent1>
      <a:accent2>
        <a:srgbClr val="925FAC"/>
      </a:accent2>
      <a:accent3>
        <a:srgbClr val="FFFFFF"/>
      </a:accent3>
      <a:accent4>
        <a:srgbClr val="000000"/>
      </a:accent4>
      <a:accent5>
        <a:srgbClr val="FAAAB1"/>
      </a:accent5>
      <a:accent6>
        <a:srgbClr val="84559B"/>
      </a:accent6>
      <a:hlink>
        <a:srgbClr val="800148"/>
      </a:hlink>
      <a:folHlink>
        <a:srgbClr val="E2759E"/>
      </a:folHlink>
    </a:clrScheme>
    <a:fontScheme name="OT PPT_m_rus2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T PPT_m_rus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T PPT_m_rus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T PPT_m_rus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T PPT_m_rus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T PPT_m_rus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T PPT_m_rus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T PPT_m_rus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T PPT_m_rus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T PPT_m_rus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T PPT_m_rus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T PPT_m_rus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T PPT_m_rus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T PPT_m_rus2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25FAC"/>
        </a:accent1>
        <a:accent2>
          <a:srgbClr val="800148"/>
        </a:accent2>
        <a:accent3>
          <a:srgbClr val="FFFFFF"/>
        </a:accent3>
        <a:accent4>
          <a:srgbClr val="000000"/>
        </a:accent4>
        <a:accent5>
          <a:srgbClr val="C7B6D2"/>
        </a:accent5>
        <a:accent6>
          <a:srgbClr val="730140"/>
        </a:accent6>
        <a:hlink>
          <a:srgbClr val="C70756"/>
        </a:hlink>
        <a:folHlink>
          <a:srgbClr val="E275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T PPT_m_rus2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70048"/>
        </a:accent1>
        <a:accent2>
          <a:srgbClr val="925FAC"/>
        </a:accent2>
        <a:accent3>
          <a:srgbClr val="FFFFFF"/>
        </a:accent3>
        <a:accent4>
          <a:srgbClr val="000000"/>
        </a:accent4>
        <a:accent5>
          <a:srgbClr val="FAAAB1"/>
        </a:accent5>
        <a:accent6>
          <a:srgbClr val="84559B"/>
        </a:accent6>
        <a:hlink>
          <a:srgbClr val="800148"/>
        </a:hlink>
        <a:folHlink>
          <a:srgbClr val="E2759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OT PPT_m_rus2</Template>
  <TotalTime>15448</TotalTime>
  <Words>497</Words>
  <Application>Microsoft Office PowerPoint</Application>
  <PresentationFormat>Экран (4:3)</PresentationFormat>
  <Paragraphs>99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OT PPT_m_rus2</vt:lpstr>
      <vt:lpstr>«Что и как тормозит внедрение ИКТ в медицине?»</vt:lpstr>
      <vt:lpstr>План презентации</vt:lpstr>
      <vt:lpstr>Начало внедрения ИКТ в медицину - середина ХХ века</vt:lpstr>
      <vt:lpstr>Сегодняшний уровень информатизации медицины.  Что есть.</vt:lpstr>
      <vt:lpstr>Слайд 5</vt:lpstr>
      <vt:lpstr>Слайд 6</vt:lpstr>
      <vt:lpstr>Слайд 7</vt:lpstr>
      <vt:lpstr>Слайд 8</vt:lpstr>
      <vt:lpstr>Слайд 9</vt:lpstr>
      <vt:lpstr>Слайд 10</vt:lpstr>
      <vt:lpstr>Можно пользоваться!</vt:lpstr>
      <vt:lpstr>Слайд 12</vt:lpstr>
    </vt:vector>
  </TitlesOfParts>
  <Company>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Григорий Шевченко</dc:creator>
  <cp:lastModifiedBy>Михаил</cp:lastModifiedBy>
  <cp:revision>321</cp:revision>
  <dcterms:created xsi:type="dcterms:W3CDTF">2004-06-21T07:42:19Z</dcterms:created>
  <dcterms:modified xsi:type="dcterms:W3CDTF">2012-04-23T08:19:54Z</dcterms:modified>
</cp:coreProperties>
</file>