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53" r:id="rId1"/>
  </p:sldMasterIdLst>
  <p:notesMasterIdLst>
    <p:notesMasterId r:id="rId48"/>
  </p:notesMasterIdLst>
  <p:sldIdLst>
    <p:sldId id="673" r:id="rId2"/>
    <p:sldId id="672" r:id="rId3"/>
    <p:sldId id="678" r:id="rId4"/>
    <p:sldId id="675" r:id="rId5"/>
    <p:sldId id="677" r:id="rId6"/>
    <p:sldId id="540" r:id="rId7"/>
    <p:sldId id="666" r:id="rId8"/>
    <p:sldId id="564" r:id="rId9"/>
    <p:sldId id="565" r:id="rId10"/>
    <p:sldId id="618" r:id="rId11"/>
    <p:sldId id="619" r:id="rId12"/>
    <p:sldId id="621" r:id="rId13"/>
    <p:sldId id="622" r:id="rId14"/>
    <p:sldId id="626" r:id="rId15"/>
    <p:sldId id="568" r:id="rId16"/>
    <p:sldId id="635" r:id="rId17"/>
    <p:sldId id="636" r:id="rId18"/>
    <p:sldId id="637" r:id="rId19"/>
    <p:sldId id="638" r:id="rId20"/>
    <p:sldId id="649" r:id="rId21"/>
    <p:sldId id="650" r:id="rId22"/>
    <p:sldId id="652" r:id="rId23"/>
    <p:sldId id="642" r:id="rId24"/>
    <p:sldId id="643" r:id="rId25"/>
    <p:sldId id="644" r:id="rId26"/>
    <p:sldId id="646" r:id="rId27"/>
    <p:sldId id="674" r:id="rId28"/>
    <p:sldId id="557" r:id="rId29"/>
    <p:sldId id="549" r:id="rId30"/>
    <p:sldId id="569" r:id="rId31"/>
    <p:sldId id="631" r:id="rId32"/>
    <p:sldId id="632" r:id="rId33"/>
    <p:sldId id="570" r:id="rId34"/>
    <p:sldId id="531" r:id="rId35"/>
    <p:sldId id="533" r:id="rId36"/>
    <p:sldId id="669" r:id="rId37"/>
    <p:sldId id="553" r:id="rId38"/>
    <p:sldId id="554" r:id="rId39"/>
    <p:sldId id="657" r:id="rId40"/>
    <p:sldId id="659" r:id="rId41"/>
    <p:sldId id="660" r:id="rId42"/>
    <p:sldId id="571" r:id="rId43"/>
    <p:sldId id="665" r:id="rId44"/>
    <p:sldId id="663" r:id="rId45"/>
    <p:sldId id="664" r:id="rId46"/>
    <p:sldId id="563" r:id="rId47"/>
  </p:sldIdLst>
  <p:sldSz cx="9144000" cy="6858000" type="screen4x3"/>
  <p:notesSz cx="6858000" cy="9144000"/>
  <p:defaultTextStyle>
    <a:defPPr>
      <a:defRPr lang="en-US"/>
    </a:defPPr>
    <a:lvl1pPr algn="ctr" rtl="0" eaLnBrk="0" fontAlgn="base" hangingPunct="0">
      <a:spcBef>
        <a:spcPct val="0"/>
      </a:spcBef>
      <a:spcAft>
        <a:spcPct val="0"/>
      </a:spcAft>
      <a:defRPr sz="20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0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0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0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660066"/>
    <a:srgbClr val="A50021"/>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82" autoAdjust="0"/>
    <p:restoredTop sz="88540" autoAdjust="0"/>
  </p:normalViewPr>
  <p:slideViewPr>
    <p:cSldViewPr snapToGrid="0">
      <p:cViewPr>
        <p:scale>
          <a:sx n="90" d="100"/>
          <a:sy n="90" d="100"/>
        </p:scale>
        <p:origin x="-126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292"/>
    </p:cViewPr>
  </p:sorterViewPr>
  <p:notesViewPr>
    <p:cSldViewPr snapToGrid="0">
      <p:cViewPr>
        <p:scale>
          <a:sx n="66" d="100"/>
          <a:sy n="66" d="100"/>
        </p:scale>
        <p:origin x="-1386" y="21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1EC219-73BD-4552-9A86-11CE33125FA0}" type="doc">
      <dgm:prSet loTypeId="urn:microsoft.com/office/officeart/2005/8/layout/arrow2" loCatId="process" qsTypeId="urn:microsoft.com/office/officeart/2005/8/quickstyle/simple1" qsCatId="simple" csTypeId="urn:microsoft.com/office/officeart/2005/8/colors/accent1_2" csCatId="accent1" phldr="1"/>
      <dgm:spPr/>
    </dgm:pt>
    <dgm:pt modelId="{5D263DB2-F668-4D81-B21B-BF83CB8B029A}">
      <dgm:prSet phldrT="[Text]" custT="1"/>
      <dgm:spPr/>
      <dgm:t>
        <a:bodyPr/>
        <a:lstStyle/>
        <a:p>
          <a:r>
            <a:rPr lang="en-US" sz="1200" b="1" dirty="0" smtClean="0"/>
            <a:t>Narrative</a:t>
          </a:r>
        </a:p>
        <a:p>
          <a:r>
            <a:rPr lang="en-US" sz="1200" b="1" dirty="0" smtClean="0"/>
            <a:t>Text</a:t>
          </a:r>
          <a:endParaRPr lang="en-US" sz="1200" b="1" dirty="0"/>
        </a:p>
      </dgm:t>
    </dgm:pt>
    <dgm:pt modelId="{F4DBD747-FD70-4D54-ABE0-4B988592BD73}" type="parTrans" cxnId="{059F145C-28FA-4DBD-A514-CB912ABAE267}">
      <dgm:prSet/>
      <dgm:spPr/>
      <dgm:t>
        <a:bodyPr/>
        <a:lstStyle/>
        <a:p>
          <a:endParaRPr lang="en-US"/>
        </a:p>
      </dgm:t>
    </dgm:pt>
    <dgm:pt modelId="{57E00E87-8521-430F-B8C7-5751F5EF2688}" type="sibTrans" cxnId="{059F145C-28FA-4DBD-A514-CB912ABAE267}">
      <dgm:prSet/>
      <dgm:spPr/>
      <dgm:t>
        <a:bodyPr/>
        <a:lstStyle/>
        <a:p>
          <a:endParaRPr lang="en-US"/>
        </a:p>
      </dgm:t>
    </dgm:pt>
    <dgm:pt modelId="{AB9669E2-1EA5-49BC-93D7-BA6072088312}">
      <dgm:prSet phldrT="[Text]" custT="1"/>
      <dgm:spPr/>
      <dgm:t>
        <a:bodyPr/>
        <a:lstStyle/>
        <a:p>
          <a:r>
            <a:rPr lang="en-US" sz="1200" b="1" dirty="0" smtClean="0"/>
            <a:t>HL7 CDA Structured Documents</a:t>
          </a:r>
          <a:endParaRPr lang="en-US" sz="1200" b="1" dirty="0"/>
        </a:p>
      </dgm:t>
    </dgm:pt>
    <dgm:pt modelId="{4273DADD-164D-4B3C-AE59-77839826D862}" type="parTrans" cxnId="{426830F6-CD54-412B-8798-1681DD54646F}">
      <dgm:prSet/>
      <dgm:spPr/>
      <dgm:t>
        <a:bodyPr/>
        <a:lstStyle/>
        <a:p>
          <a:endParaRPr lang="en-US"/>
        </a:p>
      </dgm:t>
    </dgm:pt>
    <dgm:pt modelId="{DF2EC3F6-56AD-4A8E-9235-AC3F51D513A5}" type="sibTrans" cxnId="{426830F6-CD54-412B-8798-1681DD54646F}">
      <dgm:prSet/>
      <dgm:spPr/>
      <dgm:t>
        <a:bodyPr/>
        <a:lstStyle/>
        <a:p>
          <a:endParaRPr lang="en-US"/>
        </a:p>
      </dgm:t>
    </dgm:pt>
    <dgm:pt modelId="{9B74CAB3-F47D-4832-9C4B-1976FBA431FB}">
      <dgm:prSet phldrT="[Text]" custT="1"/>
      <dgm:spPr/>
      <dgm:t>
        <a:bodyPr/>
        <a:lstStyle/>
        <a:p>
          <a:r>
            <a:rPr lang="en-US" sz="1200" b="1" dirty="0" smtClean="0"/>
            <a:t>Coded Data Elements via</a:t>
          </a:r>
          <a:br>
            <a:rPr lang="en-US" sz="1200" b="1" dirty="0" smtClean="0"/>
          </a:br>
          <a:r>
            <a:rPr lang="en-US" sz="1200" b="1" dirty="0" smtClean="0"/>
            <a:t>Templates</a:t>
          </a:r>
          <a:endParaRPr lang="en-US" sz="1200" b="1" dirty="0"/>
        </a:p>
      </dgm:t>
    </dgm:pt>
    <dgm:pt modelId="{FD448479-85A0-4BF2-A8D8-F4FB32CD3238}" type="parTrans" cxnId="{DCE2F745-795A-42D1-A5E4-CEB271464D08}">
      <dgm:prSet/>
      <dgm:spPr/>
      <dgm:t>
        <a:bodyPr/>
        <a:lstStyle/>
        <a:p>
          <a:endParaRPr lang="en-US"/>
        </a:p>
      </dgm:t>
    </dgm:pt>
    <dgm:pt modelId="{5C02B02D-37F6-4BE1-A99D-B3662ABFF63A}" type="sibTrans" cxnId="{DCE2F745-795A-42D1-A5E4-CEB271464D08}">
      <dgm:prSet/>
      <dgm:spPr/>
      <dgm:t>
        <a:bodyPr/>
        <a:lstStyle/>
        <a:p>
          <a:endParaRPr lang="en-US"/>
        </a:p>
      </dgm:t>
    </dgm:pt>
    <dgm:pt modelId="{90897AF2-882A-4DF2-BD68-3AF97AE8C2D7}" type="pres">
      <dgm:prSet presAssocID="{E31EC219-73BD-4552-9A86-11CE33125FA0}" presName="arrowDiagram" presStyleCnt="0">
        <dgm:presLayoutVars>
          <dgm:chMax val="5"/>
          <dgm:dir/>
          <dgm:resizeHandles val="exact"/>
        </dgm:presLayoutVars>
      </dgm:prSet>
      <dgm:spPr/>
    </dgm:pt>
    <dgm:pt modelId="{FA3FAF8C-154F-42C0-A885-93F9A1EEF6CC}" type="pres">
      <dgm:prSet presAssocID="{E31EC219-73BD-4552-9A86-11CE33125FA0}" presName="arrow" presStyleLbl="bgShp" presStyleIdx="0" presStyleCnt="1" custScaleX="104167" custLinFactNeighborX="0"/>
      <dgm:spPr>
        <a:solidFill>
          <a:srgbClr val="6699FF"/>
        </a:solidFill>
        <a:ln>
          <a:solidFill>
            <a:schemeClr val="tx1"/>
          </a:solidFill>
        </a:ln>
      </dgm:spPr>
    </dgm:pt>
    <dgm:pt modelId="{DA10D3EE-3933-48F9-8090-43A40B633ED1}" type="pres">
      <dgm:prSet presAssocID="{E31EC219-73BD-4552-9A86-11CE33125FA0}" presName="arrowDiagram3" presStyleCnt="0"/>
      <dgm:spPr/>
    </dgm:pt>
    <dgm:pt modelId="{C2DE97E3-2459-4E28-95AC-30016B7ECB13}" type="pres">
      <dgm:prSet presAssocID="{5D263DB2-F668-4D81-B21B-BF83CB8B029A}" presName="bullet3a" presStyleLbl="node1" presStyleIdx="0" presStyleCnt="3" custLinFactNeighborX="32372" custLinFactNeighborY="-56570"/>
      <dgm:spPr>
        <a:solidFill>
          <a:schemeClr val="tx1"/>
        </a:solidFill>
      </dgm:spPr>
    </dgm:pt>
    <dgm:pt modelId="{0896A87F-F671-4A0E-B2A9-15BA0B0E8E2A}" type="pres">
      <dgm:prSet presAssocID="{5D263DB2-F668-4D81-B21B-BF83CB8B029A}" presName="textBox3a" presStyleLbl="revTx" presStyleIdx="0" presStyleCnt="3" custScaleY="42330" custLinFactNeighborX="-1967" custLinFactNeighborY="-8131">
        <dgm:presLayoutVars>
          <dgm:bulletEnabled val="1"/>
        </dgm:presLayoutVars>
      </dgm:prSet>
      <dgm:spPr/>
      <dgm:t>
        <a:bodyPr/>
        <a:lstStyle/>
        <a:p>
          <a:endParaRPr lang="en-US"/>
        </a:p>
      </dgm:t>
    </dgm:pt>
    <dgm:pt modelId="{B5306CCF-3C6F-4C7F-9B67-74A5D1F55591}" type="pres">
      <dgm:prSet presAssocID="{AB9669E2-1EA5-49BC-93D7-BA6072088312}" presName="bullet3b" presStyleLbl="node1" presStyleIdx="1" presStyleCnt="3"/>
      <dgm:spPr>
        <a:solidFill>
          <a:schemeClr val="tx1"/>
        </a:solidFill>
      </dgm:spPr>
    </dgm:pt>
    <dgm:pt modelId="{8A3C32FE-231C-4739-959F-D767AED3684E}" type="pres">
      <dgm:prSet presAssocID="{AB9669E2-1EA5-49BC-93D7-BA6072088312}" presName="textBox3b" presStyleLbl="revTx" presStyleIdx="1" presStyleCnt="3" custAng="10800000" custFlipVert="1" custScaleX="121702" custScaleY="15747" custLinFactNeighborX="-4253" custLinFactNeighborY="-22978">
        <dgm:presLayoutVars>
          <dgm:bulletEnabled val="1"/>
        </dgm:presLayoutVars>
      </dgm:prSet>
      <dgm:spPr/>
      <dgm:t>
        <a:bodyPr/>
        <a:lstStyle/>
        <a:p>
          <a:endParaRPr lang="en-US"/>
        </a:p>
      </dgm:t>
    </dgm:pt>
    <dgm:pt modelId="{75CAD429-3E1E-45A7-ADB5-6646B1B2C4BF}" type="pres">
      <dgm:prSet presAssocID="{9B74CAB3-F47D-4832-9C4B-1976FBA431FB}" presName="bullet3c" presStyleLbl="node1" presStyleIdx="2" presStyleCnt="3" custLinFactNeighborX="-3525" custLinFactNeighborY="-2885"/>
      <dgm:spPr>
        <a:solidFill>
          <a:schemeClr val="tx1"/>
        </a:solidFill>
      </dgm:spPr>
    </dgm:pt>
    <dgm:pt modelId="{4F20B2C6-A2B9-4826-A186-EE27998587C6}" type="pres">
      <dgm:prSet presAssocID="{9B74CAB3-F47D-4832-9C4B-1976FBA431FB}" presName="textBox3c" presStyleLbl="revTx" presStyleIdx="2" presStyleCnt="3" custScaleX="110852" custScaleY="19904" custLinFactNeighborX="-14496" custLinFactNeighborY="-20983">
        <dgm:presLayoutVars>
          <dgm:bulletEnabled val="1"/>
        </dgm:presLayoutVars>
      </dgm:prSet>
      <dgm:spPr/>
      <dgm:t>
        <a:bodyPr/>
        <a:lstStyle/>
        <a:p>
          <a:endParaRPr lang="en-US"/>
        </a:p>
      </dgm:t>
    </dgm:pt>
  </dgm:ptLst>
  <dgm:cxnLst>
    <dgm:cxn modelId="{059F145C-28FA-4DBD-A514-CB912ABAE267}" srcId="{E31EC219-73BD-4552-9A86-11CE33125FA0}" destId="{5D263DB2-F668-4D81-B21B-BF83CB8B029A}" srcOrd="0" destOrd="0" parTransId="{F4DBD747-FD70-4D54-ABE0-4B988592BD73}" sibTransId="{57E00E87-8521-430F-B8C7-5751F5EF2688}"/>
    <dgm:cxn modelId="{DCE2F745-795A-42D1-A5E4-CEB271464D08}" srcId="{E31EC219-73BD-4552-9A86-11CE33125FA0}" destId="{9B74CAB3-F47D-4832-9C4B-1976FBA431FB}" srcOrd="2" destOrd="0" parTransId="{FD448479-85A0-4BF2-A8D8-F4FB32CD3238}" sibTransId="{5C02B02D-37F6-4BE1-A99D-B3662ABFF63A}"/>
    <dgm:cxn modelId="{426830F6-CD54-412B-8798-1681DD54646F}" srcId="{E31EC219-73BD-4552-9A86-11CE33125FA0}" destId="{AB9669E2-1EA5-49BC-93D7-BA6072088312}" srcOrd="1" destOrd="0" parTransId="{4273DADD-164D-4B3C-AE59-77839826D862}" sibTransId="{DF2EC3F6-56AD-4A8E-9235-AC3F51D513A5}"/>
    <dgm:cxn modelId="{A1BB9984-1597-403E-8EE7-2F57A3757B70}" type="presOf" srcId="{9B74CAB3-F47D-4832-9C4B-1976FBA431FB}" destId="{4F20B2C6-A2B9-4826-A186-EE27998587C6}" srcOrd="0" destOrd="0" presId="urn:microsoft.com/office/officeart/2005/8/layout/arrow2"/>
    <dgm:cxn modelId="{841250C2-9F3D-411B-A684-0F174774FA4E}" type="presOf" srcId="{E31EC219-73BD-4552-9A86-11CE33125FA0}" destId="{90897AF2-882A-4DF2-BD68-3AF97AE8C2D7}" srcOrd="0" destOrd="0" presId="urn:microsoft.com/office/officeart/2005/8/layout/arrow2"/>
    <dgm:cxn modelId="{055198DF-8297-4BF1-9A82-54E6F0E3BEFD}" type="presOf" srcId="{5D263DB2-F668-4D81-B21B-BF83CB8B029A}" destId="{0896A87F-F671-4A0E-B2A9-15BA0B0E8E2A}" srcOrd="0" destOrd="0" presId="urn:microsoft.com/office/officeart/2005/8/layout/arrow2"/>
    <dgm:cxn modelId="{21478983-7A63-42D3-8F15-F88D2BA465F4}" type="presOf" srcId="{AB9669E2-1EA5-49BC-93D7-BA6072088312}" destId="{8A3C32FE-231C-4739-959F-D767AED3684E}" srcOrd="0" destOrd="0" presId="urn:microsoft.com/office/officeart/2005/8/layout/arrow2"/>
    <dgm:cxn modelId="{F23D4CB3-1D5B-4043-8A79-D3E3B529477B}" type="presParOf" srcId="{90897AF2-882A-4DF2-BD68-3AF97AE8C2D7}" destId="{FA3FAF8C-154F-42C0-A885-93F9A1EEF6CC}" srcOrd="0" destOrd="0" presId="urn:microsoft.com/office/officeart/2005/8/layout/arrow2"/>
    <dgm:cxn modelId="{415DDA5C-CFF3-4AC8-8080-C6BBB3DB724B}" type="presParOf" srcId="{90897AF2-882A-4DF2-BD68-3AF97AE8C2D7}" destId="{DA10D3EE-3933-48F9-8090-43A40B633ED1}" srcOrd="1" destOrd="0" presId="urn:microsoft.com/office/officeart/2005/8/layout/arrow2"/>
    <dgm:cxn modelId="{42CA4C73-7FBD-4326-9977-DDED64D3F87A}" type="presParOf" srcId="{DA10D3EE-3933-48F9-8090-43A40B633ED1}" destId="{C2DE97E3-2459-4E28-95AC-30016B7ECB13}" srcOrd="0" destOrd="0" presId="urn:microsoft.com/office/officeart/2005/8/layout/arrow2"/>
    <dgm:cxn modelId="{8264CFEA-54A6-416A-A2FA-810CDCEC2DDF}" type="presParOf" srcId="{DA10D3EE-3933-48F9-8090-43A40B633ED1}" destId="{0896A87F-F671-4A0E-B2A9-15BA0B0E8E2A}" srcOrd="1" destOrd="0" presId="urn:microsoft.com/office/officeart/2005/8/layout/arrow2"/>
    <dgm:cxn modelId="{D9E52CB2-C477-4B3C-A656-A75A330BDB6F}" type="presParOf" srcId="{DA10D3EE-3933-48F9-8090-43A40B633ED1}" destId="{B5306CCF-3C6F-4C7F-9B67-74A5D1F55591}" srcOrd="2" destOrd="0" presId="urn:microsoft.com/office/officeart/2005/8/layout/arrow2"/>
    <dgm:cxn modelId="{48C44E0E-0126-48A1-882D-9E37F9759B18}" type="presParOf" srcId="{DA10D3EE-3933-48F9-8090-43A40B633ED1}" destId="{8A3C32FE-231C-4739-959F-D767AED3684E}" srcOrd="3" destOrd="0" presId="urn:microsoft.com/office/officeart/2005/8/layout/arrow2"/>
    <dgm:cxn modelId="{2AD460ED-9159-4F65-8503-95B85295BFE5}" type="presParOf" srcId="{DA10D3EE-3933-48F9-8090-43A40B633ED1}" destId="{75CAD429-3E1E-45A7-ADB5-6646B1B2C4BF}" srcOrd="4" destOrd="0" presId="urn:microsoft.com/office/officeart/2005/8/layout/arrow2"/>
    <dgm:cxn modelId="{6C976BFB-3561-4E2F-86A0-65A356A265BC}" type="presParOf" srcId="{DA10D3EE-3933-48F9-8090-43A40B633ED1}" destId="{4F20B2C6-A2B9-4826-A186-EE27998587C6}"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1EC219-73BD-4552-9A86-11CE33125FA0}" type="doc">
      <dgm:prSet loTypeId="urn:microsoft.com/office/officeart/2005/8/layout/arrow2" loCatId="process" qsTypeId="urn:microsoft.com/office/officeart/2005/8/quickstyle/simple1" qsCatId="simple" csTypeId="urn:microsoft.com/office/officeart/2005/8/colors/accent1_2" csCatId="accent1" phldr="1"/>
      <dgm:spPr/>
    </dgm:pt>
    <dgm:pt modelId="{5D263DB2-F668-4D81-B21B-BF83CB8B029A}">
      <dgm:prSet phldrT="[Text]" custT="1"/>
      <dgm:spPr/>
      <dgm:t>
        <a:bodyPr/>
        <a:lstStyle/>
        <a:p>
          <a:r>
            <a:rPr lang="en-US" sz="1200" b="1" dirty="0" smtClean="0"/>
            <a:t>Narrative</a:t>
          </a:r>
        </a:p>
        <a:p>
          <a:r>
            <a:rPr lang="en-US" sz="1200" b="1" dirty="0" smtClean="0"/>
            <a:t>Text</a:t>
          </a:r>
          <a:endParaRPr lang="en-US" sz="1200" b="1" dirty="0"/>
        </a:p>
      </dgm:t>
    </dgm:pt>
    <dgm:pt modelId="{F4DBD747-FD70-4D54-ABE0-4B988592BD73}" type="parTrans" cxnId="{059F145C-28FA-4DBD-A514-CB912ABAE267}">
      <dgm:prSet/>
      <dgm:spPr/>
      <dgm:t>
        <a:bodyPr/>
        <a:lstStyle/>
        <a:p>
          <a:endParaRPr lang="en-US"/>
        </a:p>
      </dgm:t>
    </dgm:pt>
    <dgm:pt modelId="{57E00E87-8521-430F-B8C7-5751F5EF2688}" type="sibTrans" cxnId="{059F145C-28FA-4DBD-A514-CB912ABAE267}">
      <dgm:prSet/>
      <dgm:spPr/>
      <dgm:t>
        <a:bodyPr/>
        <a:lstStyle/>
        <a:p>
          <a:endParaRPr lang="en-US"/>
        </a:p>
      </dgm:t>
    </dgm:pt>
    <dgm:pt modelId="{AB9669E2-1EA5-49BC-93D7-BA6072088312}">
      <dgm:prSet phldrT="[Text]" custT="1"/>
      <dgm:spPr/>
      <dgm:t>
        <a:bodyPr/>
        <a:lstStyle/>
        <a:p>
          <a:r>
            <a:rPr lang="en-US" sz="1200" b="1" dirty="0" smtClean="0"/>
            <a:t>HL7 CDA Structured Documents</a:t>
          </a:r>
          <a:endParaRPr lang="en-US" sz="1200" b="1" dirty="0"/>
        </a:p>
      </dgm:t>
    </dgm:pt>
    <dgm:pt modelId="{4273DADD-164D-4B3C-AE59-77839826D862}" type="parTrans" cxnId="{426830F6-CD54-412B-8798-1681DD54646F}">
      <dgm:prSet/>
      <dgm:spPr/>
      <dgm:t>
        <a:bodyPr/>
        <a:lstStyle/>
        <a:p>
          <a:endParaRPr lang="en-US"/>
        </a:p>
      </dgm:t>
    </dgm:pt>
    <dgm:pt modelId="{DF2EC3F6-56AD-4A8E-9235-AC3F51D513A5}" type="sibTrans" cxnId="{426830F6-CD54-412B-8798-1681DD54646F}">
      <dgm:prSet/>
      <dgm:spPr/>
      <dgm:t>
        <a:bodyPr/>
        <a:lstStyle/>
        <a:p>
          <a:endParaRPr lang="en-US"/>
        </a:p>
      </dgm:t>
    </dgm:pt>
    <dgm:pt modelId="{9B74CAB3-F47D-4832-9C4B-1976FBA431FB}">
      <dgm:prSet phldrT="[Text]" custT="1"/>
      <dgm:spPr/>
      <dgm:t>
        <a:bodyPr/>
        <a:lstStyle/>
        <a:p>
          <a:r>
            <a:rPr lang="en-US" sz="1200" b="1" dirty="0" smtClean="0"/>
            <a:t>Coded Data Elements via</a:t>
          </a:r>
          <a:br>
            <a:rPr lang="en-US" sz="1200" b="1" dirty="0" smtClean="0"/>
          </a:br>
          <a:r>
            <a:rPr lang="en-US" sz="1200" b="1" dirty="0" smtClean="0"/>
            <a:t>Templates</a:t>
          </a:r>
          <a:endParaRPr lang="en-US" sz="1200" b="1" dirty="0"/>
        </a:p>
      </dgm:t>
    </dgm:pt>
    <dgm:pt modelId="{FD448479-85A0-4BF2-A8D8-F4FB32CD3238}" type="parTrans" cxnId="{DCE2F745-795A-42D1-A5E4-CEB271464D08}">
      <dgm:prSet/>
      <dgm:spPr/>
      <dgm:t>
        <a:bodyPr/>
        <a:lstStyle/>
        <a:p>
          <a:endParaRPr lang="en-US"/>
        </a:p>
      </dgm:t>
    </dgm:pt>
    <dgm:pt modelId="{5C02B02D-37F6-4BE1-A99D-B3662ABFF63A}" type="sibTrans" cxnId="{DCE2F745-795A-42D1-A5E4-CEB271464D08}">
      <dgm:prSet/>
      <dgm:spPr/>
      <dgm:t>
        <a:bodyPr/>
        <a:lstStyle/>
        <a:p>
          <a:endParaRPr lang="en-US"/>
        </a:p>
      </dgm:t>
    </dgm:pt>
    <dgm:pt modelId="{90897AF2-882A-4DF2-BD68-3AF97AE8C2D7}" type="pres">
      <dgm:prSet presAssocID="{E31EC219-73BD-4552-9A86-11CE33125FA0}" presName="arrowDiagram" presStyleCnt="0">
        <dgm:presLayoutVars>
          <dgm:chMax val="5"/>
          <dgm:dir/>
          <dgm:resizeHandles val="exact"/>
        </dgm:presLayoutVars>
      </dgm:prSet>
      <dgm:spPr/>
    </dgm:pt>
    <dgm:pt modelId="{FA3FAF8C-154F-42C0-A885-93F9A1EEF6CC}" type="pres">
      <dgm:prSet presAssocID="{E31EC219-73BD-4552-9A86-11CE33125FA0}" presName="arrow" presStyleLbl="bgShp" presStyleIdx="0" presStyleCnt="1" custScaleX="104167" custLinFactNeighborX="0"/>
      <dgm:spPr>
        <a:solidFill>
          <a:srgbClr val="6699FF"/>
        </a:solidFill>
        <a:ln>
          <a:solidFill>
            <a:schemeClr val="tx1"/>
          </a:solidFill>
        </a:ln>
      </dgm:spPr>
    </dgm:pt>
    <dgm:pt modelId="{DA10D3EE-3933-48F9-8090-43A40B633ED1}" type="pres">
      <dgm:prSet presAssocID="{E31EC219-73BD-4552-9A86-11CE33125FA0}" presName="arrowDiagram3" presStyleCnt="0"/>
      <dgm:spPr/>
    </dgm:pt>
    <dgm:pt modelId="{C2DE97E3-2459-4E28-95AC-30016B7ECB13}" type="pres">
      <dgm:prSet presAssocID="{5D263DB2-F668-4D81-B21B-BF83CB8B029A}" presName="bullet3a" presStyleLbl="node1" presStyleIdx="0" presStyleCnt="3" custLinFactNeighborX="32372" custLinFactNeighborY="-56570"/>
      <dgm:spPr>
        <a:solidFill>
          <a:schemeClr val="tx1"/>
        </a:solidFill>
      </dgm:spPr>
    </dgm:pt>
    <dgm:pt modelId="{0896A87F-F671-4A0E-B2A9-15BA0B0E8E2A}" type="pres">
      <dgm:prSet presAssocID="{5D263DB2-F668-4D81-B21B-BF83CB8B029A}" presName="textBox3a" presStyleLbl="revTx" presStyleIdx="0" presStyleCnt="3" custScaleY="42330" custLinFactNeighborX="-1967" custLinFactNeighborY="-8131">
        <dgm:presLayoutVars>
          <dgm:bulletEnabled val="1"/>
        </dgm:presLayoutVars>
      </dgm:prSet>
      <dgm:spPr/>
      <dgm:t>
        <a:bodyPr/>
        <a:lstStyle/>
        <a:p>
          <a:endParaRPr lang="en-US"/>
        </a:p>
      </dgm:t>
    </dgm:pt>
    <dgm:pt modelId="{B5306CCF-3C6F-4C7F-9B67-74A5D1F55591}" type="pres">
      <dgm:prSet presAssocID="{AB9669E2-1EA5-49BC-93D7-BA6072088312}" presName="bullet3b" presStyleLbl="node1" presStyleIdx="1" presStyleCnt="3"/>
      <dgm:spPr>
        <a:solidFill>
          <a:schemeClr val="tx1"/>
        </a:solidFill>
      </dgm:spPr>
    </dgm:pt>
    <dgm:pt modelId="{8A3C32FE-231C-4739-959F-D767AED3684E}" type="pres">
      <dgm:prSet presAssocID="{AB9669E2-1EA5-49BC-93D7-BA6072088312}" presName="textBox3b" presStyleLbl="revTx" presStyleIdx="1" presStyleCnt="3" custAng="10800000" custFlipVert="1" custScaleX="121702" custScaleY="15747" custLinFactNeighborX="-4253" custLinFactNeighborY="-22978">
        <dgm:presLayoutVars>
          <dgm:bulletEnabled val="1"/>
        </dgm:presLayoutVars>
      </dgm:prSet>
      <dgm:spPr/>
      <dgm:t>
        <a:bodyPr/>
        <a:lstStyle/>
        <a:p>
          <a:endParaRPr lang="en-US"/>
        </a:p>
      </dgm:t>
    </dgm:pt>
    <dgm:pt modelId="{75CAD429-3E1E-45A7-ADB5-6646B1B2C4BF}" type="pres">
      <dgm:prSet presAssocID="{9B74CAB3-F47D-4832-9C4B-1976FBA431FB}" presName="bullet3c" presStyleLbl="node1" presStyleIdx="2" presStyleCnt="3" custLinFactNeighborX="-3525" custLinFactNeighborY="-2885"/>
      <dgm:spPr>
        <a:solidFill>
          <a:schemeClr val="tx1"/>
        </a:solidFill>
      </dgm:spPr>
    </dgm:pt>
    <dgm:pt modelId="{4F20B2C6-A2B9-4826-A186-EE27998587C6}" type="pres">
      <dgm:prSet presAssocID="{9B74CAB3-F47D-4832-9C4B-1976FBA431FB}" presName="textBox3c" presStyleLbl="revTx" presStyleIdx="2" presStyleCnt="3" custScaleX="110852" custScaleY="19904" custLinFactNeighborX="-14496" custLinFactNeighborY="-20983">
        <dgm:presLayoutVars>
          <dgm:bulletEnabled val="1"/>
        </dgm:presLayoutVars>
      </dgm:prSet>
      <dgm:spPr/>
      <dgm:t>
        <a:bodyPr/>
        <a:lstStyle/>
        <a:p>
          <a:endParaRPr lang="en-US"/>
        </a:p>
      </dgm:t>
    </dgm:pt>
  </dgm:ptLst>
  <dgm:cxnLst>
    <dgm:cxn modelId="{8C21A97A-348A-45D4-BB44-D2ED85FE16BA}" type="presOf" srcId="{AB9669E2-1EA5-49BC-93D7-BA6072088312}" destId="{8A3C32FE-231C-4739-959F-D767AED3684E}" srcOrd="0" destOrd="0" presId="urn:microsoft.com/office/officeart/2005/8/layout/arrow2"/>
    <dgm:cxn modelId="{059F145C-28FA-4DBD-A514-CB912ABAE267}" srcId="{E31EC219-73BD-4552-9A86-11CE33125FA0}" destId="{5D263DB2-F668-4D81-B21B-BF83CB8B029A}" srcOrd="0" destOrd="0" parTransId="{F4DBD747-FD70-4D54-ABE0-4B988592BD73}" sibTransId="{57E00E87-8521-430F-B8C7-5751F5EF2688}"/>
    <dgm:cxn modelId="{DCE2F745-795A-42D1-A5E4-CEB271464D08}" srcId="{E31EC219-73BD-4552-9A86-11CE33125FA0}" destId="{9B74CAB3-F47D-4832-9C4B-1976FBA431FB}" srcOrd="2" destOrd="0" parTransId="{FD448479-85A0-4BF2-A8D8-F4FB32CD3238}" sibTransId="{5C02B02D-37F6-4BE1-A99D-B3662ABFF63A}"/>
    <dgm:cxn modelId="{426830F6-CD54-412B-8798-1681DD54646F}" srcId="{E31EC219-73BD-4552-9A86-11CE33125FA0}" destId="{AB9669E2-1EA5-49BC-93D7-BA6072088312}" srcOrd="1" destOrd="0" parTransId="{4273DADD-164D-4B3C-AE59-77839826D862}" sibTransId="{DF2EC3F6-56AD-4A8E-9235-AC3F51D513A5}"/>
    <dgm:cxn modelId="{3FA8B891-6151-48D7-8353-B9A0D8F82157}" type="presOf" srcId="{5D263DB2-F668-4D81-B21B-BF83CB8B029A}" destId="{0896A87F-F671-4A0E-B2A9-15BA0B0E8E2A}" srcOrd="0" destOrd="0" presId="urn:microsoft.com/office/officeart/2005/8/layout/arrow2"/>
    <dgm:cxn modelId="{AF5D600E-C721-4DF5-9651-CC20E7E84E47}" type="presOf" srcId="{9B74CAB3-F47D-4832-9C4B-1976FBA431FB}" destId="{4F20B2C6-A2B9-4826-A186-EE27998587C6}" srcOrd="0" destOrd="0" presId="urn:microsoft.com/office/officeart/2005/8/layout/arrow2"/>
    <dgm:cxn modelId="{5C951D38-409C-4C08-941D-BA59487591B6}" type="presOf" srcId="{E31EC219-73BD-4552-9A86-11CE33125FA0}" destId="{90897AF2-882A-4DF2-BD68-3AF97AE8C2D7}" srcOrd="0" destOrd="0" presId="urn:microsoft.com/office/officeart/2005/8/layout/arrow2"/>
    <dgm:cxn modelId="{FD71FF43-5024-4831-AD48-8387A7679A5C}" type="presParOf" srcId="{90897AF2-882A-4DF2-BD68-3AF97AE8C2D7}" destId="{FA3FAF8C-154F-42C0-A885-93F9A1EEF6CC}" srcOrd="0" destOrd="0" presId="urn:microsoft.com/office/officeart/2005/8/layout/arrow2"/>
    <dgm:cxn modelId="{86B6DBBB-F36B-4E0A-A226-277834644496}" type="presParOf" srcId="{90897AF2-882A-4DF2-BD68-3AF97AE8C2D7}" destId="{DA10D3EE-3933-48F9-8090-43A40B633ED1}" srcOrd="1" destOrd="0" presId="urn:microsoft.com/office/officeart/2005/8/layout/arrow2"/>
    <dgm:cxn modelId="{09D45FE7-4872-4B97-BAA7-A940B82F3785}" type="presParOf" srcId="{DA10D3EE-3933-48F9-8090-43A40B633ED1}" destId="{C2DE97E3-2459-4E28-95AC-30016B7ECB13}" srcOrd="0" destOrd="0" presId="urn:microsoft.com/office/officeart/2005/8/layout/arrow2"/>
    <dgm:cxn modelId="{932E6A46-79D2-4C61-91EF-EAB29FABEB8D}" type="presParOf" srcId="{DA10D3EE-3933-48F9-8090-43A40B633ED1}" destId="{0896A87F-F671-4A0E-B2A9-15BA0B0E8E2A}" srcOrd="1" destOrd="0" presId="urn:microsoft.com/office/officeart/2005/8/layout/arrow2"/>
    <dgm:cxn modelId="{DF0BD6E1-B8AB-4257-8C54-0FDB3E6ED9D4}" type="presParOf" srcId="{DA10D3EE-3933-48F9-8090-43A40B633ED1}" destId="{B5306CCF-3C6F-4C7F-9B67-74A5D1F55591}" srcOrd="2" destOrd="0" presId="urn:microsoft.com/office/officeart/2005/8/layout/arrow2"/>
    <dgm:cxn modelId="{5E9A9681-DE25-4125-8D3E-1A900D389A35}" type="presParOf" srcId="{DA10D3EE-3933-48F9-8090-43A40B633ED1}" destId="{8A3C32FE-231C-4739-959F-D767AED3684E}" srcOrd="3" destOrd="0" presId="urn:microsoft.com/office/officeart/2005/8/layout/arrow2"/>
    <dgm:cxn modelId="{053F4A12-E083-434D-817C-A623AB2FB843}" type="presParOf" srcId="{DA10D3EE-3933-48F9-8090-43A40B633ED1}" destId="{75CAD429-3E1E-45A7-ADB5-6646B1B2C4BF}" srcOrd="4" destOrd="0" presId="urn:microsoft.com/office/officeart/2005/8/layout/arrow2"/>
    <dgm:cxn modelId="{D0E9B9F8-86FA-4F20-9AE2-372D1663A4CA}" type="presParOf" srcId="{DA10D3EE-3933-48F9-8090-43A40B633ED1}" destId="{4F20B2C6-A2B9-4826-A186-EE27998587C6}"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dirty="0"/>
          </a:p>
        </p:txBody>
      </p:sp>
      <p:sp>
        <p:nvSpPr>
          <p:cNvPr id="112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dirty="0"/>
          </a:p>
        </p:txBody>
      </p:sp>
      <p:sp>
        <p:nvSpPr>
          <p:cNvPr id="112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5E9A193-0730-48FE-A0CC-C0A04290EB00}" type="slidenum">
              <a:rPr lang="en-US"/>
              <a:pPr>
                <a:defRPr/>
              </a:pPr>
              <a:t>‹#›</a:t>
            </a:fld>
            <a:endParaRPr lang="en-US" dirty="0"/>
          </a:p>
        </p:txBody>
      </p:sp>
    </p:spTree>
    <p:extLst>
      <p:ext uri="{BB962C8B-B14F-4D97-AF65-F5344CB8AC3E}">
        <p14:creationId xmlns:p14="http://schemas.microsoft.com/office/powerpoint/2010/main" val="36170523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5E9A193-0730-48FE-A0CC-C0A04290EB00}"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9088E787-4ED5-4730-89F8-A16AAFAA0C81}" type="slidenum">
              <a:rPr lang="en-US">
                <a:solidFill>
                  <a:prstClr val="black"/>
                </a:solidFill>
              </a:rPr>
              <a:pPr>
                <a:defRPr/>
              </a:pPr>
              <a:t>10</a:t>
            </a:fld>
            <a:endParaRPr lang="en-US" dirty="0">
              <a:solidFill>
                <a:prstClr val="black"/>
              </a:solidFill>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p:txBody>
          <a:bodyPr/>
          <a:lstStyle/>
          <a:p>
            <a:pPr>
              <a:defRPr/>
            </a:pPr>
            <a:fld id="{AF14129E-81E1-4A53-B371-72E418AF3FC0}" type="slidenum">
              <a:rPr lang="en-US">
                <a:solidFill>
                  <a:prstClr val="black"/>
                </a:solidFill>
              </a:rPr>
              <a:pPr>
                <a:defRPr/>
              </a:pPr>
              <a:t>11</a:t>
            </a:fld>
            <a:endParaRPr lang="en-US" dirty="0">
              <a:solidFill>
                <a:prstClr val="black"/>
              </a:solidFill>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p:txBody>
          <a:bodyPr/>
          <a:lstStyle/>
          <a:p>
            <a:pPr>
              <a:defRPr/>
            </a:pPr>
            <a:fld id="{58A22F4E-9D98-4184-966F-67F5C0CCBE2C}" type="slidenum">
              <a:rPr lang="en-US">
                <a:solidFill>
                  <a:prstClr val="black"/>
                </a:solidFill>
              </a:rPr>
              <a:pPr>
                <a:defRPr/>
              </a:pPr>
              <a:t>12</a:t>
            </a:fld>
            <a:endParaRPr lang="en-US" dirty="0">
              <a:solidFill>
                <a:prstClr val="black"/>
              </a:solidFill>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dirty="0" smtClean="0"/>
              <a:t>Discuss the consensus that has gone in to the RIM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eaLnBrk="1" hangingPunct="1"/>
            <a:endParaRPr lang="en-US" dirty="0" smtClean="0"/>
          </a:p>
        </p:txBody>
      </p:sp>
      <p:sp>
        <p:nvSpPr>
          <p:cNvPr id="37892" name="Slide Number Placeholder 3"/>
          <p:cNvSpPr>
            <a:spLocks noGrp="1"/>
          </p:cNvSpPr>
          <p:nvPr>
            <p:ph type="sldNum" sz="quarter" idx="5"/>
          </p:nvPr>
        </p:nvSpPr>
        <p:spPr/>
        <p:txBody>
          <a:bodyPr/>
          <a:lstStyle/>
          <a:p>
            <a:pPr>
              <a:defRPr/>
            </a:pPr>
            <a:fld id="{7CB9F6AB-BD79-411A-968F-BC8E79F96782}" type="slidenum">
              <a:rPr lang="en-US">
                <a:solidFill>
                  <a:prstClr val="black"/>
                </a:solidFill>
              </a:rPr>
              <a:pPr>
                <a:defRPr/>
              </a:pPr>
              <a:t>13</a:t>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p:txBody>
          <a:bodyPr/>
          <a:lstStyle/>
          <a:p>
            <a:pPr>
              <a:defRPr/>
            </a:pPr>
            <a:fld id="{28D32DBF-C942-496B-8E40-75F4C573E36B}" type="slidenum">
              <a:rPr lang="en-US">
                <a:solidFill>
                  <a:prstClr val="black"/>
                </a:solidFill>
              </a:rPr>
              <a:pPr>
                <a:defRPr/>
              </a:pPr>
              <a:t>14</a:t>
            </a:fld>
            <a:endParaRPr lang="en-US" dirty="0">
              <a:solidFill>
                <a:prstClr val="black"/>
              </a:solidFill>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15</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EEB528BD-EF41-46B3-B097-C3CBD49B7220}" type="slidenum">
              <a:rPr lang="en-US">
                <a:solidFill>
                  <a:prstClr val="black"/>
                </a:solidFill>
              </a:rPr>
              <a:pPr>
                <a:defRPr/>
              </a:pPr>
              <a:t>16</a:t>
            </a:fld>
            <a:endParaRPr lang="en-US" dirty="0">
              <a:solidFill>
                <a:prstClr val="black"/>
              </a:solidFill>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buFontTx/>
              <a:buChar char="•"/>
            </a:pPr>
            <a:r>
              <a:rPr lang="en-US" dirty="0" smtClean="0"/>
              <a:t> constrain / consistency</a:t>
            </a:r>
          </a:p>
          <a:p>
            <a:pPr eaLnBrk="1" hangingPunct="1">
              <a:buFontTx/>
              <a:buChar char="•"/>
            </a:pPr>
            <a:r>
              <a:rPr lang="en-US" dirty="0" smtClean="0"/>
              <a:t> community library</a:t>
            </a:r>
          </a:p>
          <a:p>
            <a:pPr eaLnBrk="1" hangingPunct="1">
              <a:buFontTx/>
              <a:buChar char="•"/>
            </a:pPr>
            <a:r>
              <a:rPr lang="en-US" dirty="0" smtClean="0"/>
              <a:t> multiple contributors</a:t>
            </a:r>
          </a:p>
          <a:p>
            <a:pPr eaLnBrk="1" hangingPunct="1">
              <a:buFontTx/>
              <a:buChar char="•"/>
            </a:pPr>
            <a:r>
              <a:rPr lang="en-US" dirty="0" smtClean="0"/>
              <a:t> small, able to be assembled, able to use multiple in a document</a:t>
            </a:r>
          </a:p>
          <a:p>
            <a:pPr eaLnBrk="1" hangingPunct="1">
              <a:buFontTx/>
              <a:buChar char="•"/>
            </a:pPr>
            <a:r>
              <a:rPr lang="en-US" dirty="0" smtClean="0"/>
              <a:t> output in an interoperable format</a:t>
            </a:r>
          </a:p>
          <a:p>
            <a:pPr eaLnBrk="1" hangingPunct="1">
              <a:buFontTx/>
              <a:buChar char="•"/>
            </a:pPr>
            <a:r>
              <a:rPr lang="en-US" dirty="0" smtClean="0"/>
              <a:t> vetted by SMEs</a:t>
            </a:r>
          </a:p>
          <a:p>
            <a:pPr eaLnBrk="1" hangingPunct="1">
              <a:buFontTx/>
              <a:buChar char="•"/>
            </a:pPr>
            <a:r>
              <a:rPr lang="en-US" dirty="0" smtClean="0"/>
              <a:t> minimal disruption in clinical workflow</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FE21457E-97BB-499B-BD94-360DDEBDAE08}" type="slidenum">
              <a:rPr lang="en-US">
                <a:solidFill>
                  <a:prstClr val="black"/>
                </a:solidFill>
              </a:rPr>
              <a:pPr>
                <a:defRPr/>
              </a:pPr>
              <a:t>17</a:t>
            </a:fld>
            <a:endParaRPr lang="en-US" dirty="0">
              <a:solidFill>
                <a:prstClr val="black"/>
              </a:solidFill>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buFontTx/>
              <a:buNone/>
            </a:pP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EBB31235-7023-4040-9311-258BECC3A266}" type="slidenum">
              <a:rPr lang="en-US">
                <a:solidFill>
                  <a:prstClr val="black"/>
                </a:solidFill>
              </a:rPr>
              <a:pPr>
                <a:defRPr/>
              </a:pPr>
              <a:t>18</a:t>
            </a:fld>
            <a:endParaRPr lang="en-US" dirty="0">
              <a:solidFill>
                <a:prstClr val="black"/>
              </a:solidFill>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buFontTx/>
              <a:buNone/>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93A735E2-930F-4FDC-868C-B0A6F335A93C}" type="slidenum">
              <a:rPr lang="en-US">
                <a:solidFill>
                  <a:prstClr val="black"/>
                </a:solidFill>
              </a:rPr>
              <a:pPr>
                <a:defRPr/>
              </a:pPr>
              <a:t>19</a:t>
            </a:fld>
            <a:endParaRPr lang="en-US" dirty="0">
              <a:solidFill>
                <a:prstClr val="black"/>
              </a:solidFill>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2</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ea typeface="ＭＳ Ｐゴシック" pitchFamily="34" charset="-128"/>
            </a:endParaRPr>
          </a:p>
        </p:txBody>
      </p:sp>
      <p:sp>
        <p:nvSpPr>
          <p:cNvPr id="92164" name="Slide Number Placeholder 3"/>
          <p:cNvSpPr>
            <a:spLocks noGrp="1"/>
          </p:cNvSpPr>
          <p:nvPr>
            <p:ph type="sldNum" sz="quarter" idx="5"/>
          </p:nvPr>
        </p:nvSpPr>
        <p:spPr bwMode="auto">
          <a:noFill/>
          <a:ln>
            <a:miter lim="800000"/>
            <a:headEnd/>
            <a:tailEnd/>
          </a:ln>
        </p:spPr>
        <p:txBody>
          <a:bodyPr/>
          <a:lstStyle/>
          <a:p>
            <a:fld id="{E8F5A3F6-A68E-42BC-A6EF-9EB56746BFB9}" type="slidenum">
              <a:rPr lang="en-US"/>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ea typeface="ＭＳ Ｐゴシック" pitchFamily="34" charset="-128"/>
            </a:endParaRPr>
          </a:p>
        </p:txBody>
      </p:sp>
      <p:sp>
        <p:nvSpPr>
          <p:cNvPr id="93188" name="Slide Number Placeholder 3"/>
          <p:cNvSpPr>
            <a:spLocks noGrp="1"/>
          </p:cNvSpPr>
          <p:nvPr>
            <p:ph type="sldNum" sz="quarter" idx="5"/>
          </p:nvPr>
        </p:nvSpPr>
        <p:spPr bwMode="auto">
          <a:noFill/>
          <a:ln>
            <a:miter lim="800000"/>
            <a:headEnd/>
            <a:tailEnd/>
          </a:ln>
        </p:spPr>
        <p:txBody>
          <a:bodyPr/>
          <a:lstStyle/>
          <a:p>
            <a:fld id="{0133DAEE-52AB-4A3F-AC1D-BEDDED187513}" type="slidenum">
              <a:rPr lang="en-US"/>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ea typeface="ＭＳ Ｐゴシック" pitchFamily="34" charset="-128"/>
            </a:endParaRPr>
          </a:p>
        </p:txBody>
      </p:sp>
      <p:sp>
        <p:nvSpPr>
          <p:cNvPr id="94212" name="Slide Number Placeholder 3"/>
          <p:cNvSpPr>
            <a:spLocks noGrp="1"/>
          </p:cNvSpPr>
          <p:nvPr>
            <p:ph type="sldNum" sz="quarter" idx="5"/>
          </p:nvPr>
        </p:nvSpPr>
        <p:spPr bwMode="auto">
          <a:noFill/>
          <a:ln>
            <a:miter lim="800000"/>
            <a:headEnd/>
            <a:tailEnd/>
          </a:ln>
        </p:spPr>
        <p:txBody>
          <a:bodyPr/>
          <a:lstStyle/>
          <a:p>
            <a:fld id="{8619EDAC-CA41-4E76-962E-18535314751E}" type="slidenum">
              <a:rPr lang="en-US"/>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B49E794C-8504-4541-A143-CF4F1A611D29}" type="slidenum">
              <a:rPr lang="en-US">
                <a:solidFill>
                  <a:prstClr val="black"/>
                </a:solidFill>
              </a:rPr>
              <a:pPr>
                <a:defRPr/>
              </a:pPr>
              <a:t>23</a:t>
            </a:fld>
            <a:endParaRPr 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16ECB949-00F5-40C6-9A6E-E3F686BAD41C}" type="slidenum">
              <a:rPr lang="en-US">
                <a:solidFill>
                  <a:prstClr val="black"/>
                </a:solidFill>
              </a:rPr>
              <a:pPr>
                <a:defRPr/>
              </a:pPr>
              <a:t>24</a:t>
            </a:fld>
            <a:endParaRPr lang="en-US" dirty="0">
              <a:solidFill>
                <a:prstClr val="black"/>
              </a:solidFill>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4521F8BF-9DD5-4A48-836E-A41044FECC5B}" type="slidenum">
              <a:rPr lang="en-US">
                <a:solidFill>
                  <a:prstClr val="black"/>
                </a:solidFill>
              </a:rPr>
              <a:pPr>
                <a:defRPr/>
              </a:pPr>
              <a:t>25</a:t>
            </a:fld>
            <a:endParaRPr lang="en-US" dirty="0">
              <a:solidFill>
                <a:prstClr val="black"/>
              </a:solidFill>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2E4066D3-C1C0-41B3-9A63-69D73ED9039A}" type="slidenum">
              <a:rPr lang="en-US">
                <a:solidFill>
                  <a:prstClr val="black"/>
                </a:solidFill>
              </a:rPr>
              <a:pPr>
                <a:defRPr/>
              </a:pPr>
              <a:t>26</a:t>
            </a:fld>
            <a:endParaRPr lang="en-US" dirty="0">
              <a:solidFill>
                <a:prstClr val="black"/>
              </a:solidFill>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27</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CCC65432-3EC6-4532-AAA8-FE651562281D}" type="slidenum">
              <a:rPr lang="en-US" smtClean="0"/>
              <a:pPr/>
              <a:t>28</a:t>
            </a:fld>
            <a:endParaRPr lang="en-US" dirty="0" smtClean="0"/>
          </a:p>
        </p:txBody>
      </p:sp>
      <p:sp>
        <p:nvSpPr>
          <p:cNvPr id="17411" name="Rectangle 1026"/>
          <p:cNvSpPr>
            <a:spLocks noGrp="1" noRot="1" noChangeAspect="1" noChangeArrowheads="1" noTextEdit="1"/>
          </p:cNvSpPr>
          <p:nvPr>
            <p:ph type="sldImg"/>
          </p:nvPr>
        </p:nvSpPr>
        <p:spPr>
          <a:ln/>
        </p:spPr>
      </p:sp>
      <p:sp>
        <p:nvSpPr>
          <p:cNvPr id="17412"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CCC65432-3EC6-4532-AAA8-FE651562281D}" type="slidenum">
              <a:rPr lang="en-US" smtClean="0"/>
              <a:pPr/>
              <a:t>29</a:t>
            </a:fld>
            <a:endParaRPr lang="en-US" dirty="0" smtClean="0"/>
          </a:p>
        </p:txBody>
      </p:sp>
      <p:sp>
        <p:nvSpPr>
          <p:cNvPr id="17411" name="Rectangle 1026"/>
          <p:cNvSpPr>
            <a:spLocks noGrp="1" noRot="1" noChangeAspect="1" noChangeArrowheads="1" noTextEdit="1"/>
          </p:cNvSpPr>
          <p:nvPr>
            <p:ph type="sldImg"/>
          </p:nvPr>
        </p:nvSpPr>
        <p:spPr>
          <a:ln/>
        </p:spPr>
      </p:sp>
      <p:sp>
        <p:nvSpPr>
          <p:cNvPr id="17412"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3</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30</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spcBef>
                <a:spcPct val="0"/>
              </a:spcBef>
            </a:pPr>
            <a:endParaRPr lang="en-US" dirty="0" smtClean="0"/>
          </a:p>
        </p:txBody>
      </p:sp>
      <p:sp>
        <p:nvSpPr>
          <p:cNvPr id="11268" name="Slide Number Placeholder 3"/>
          <p:cNvSpPr>
            <a:spLocks noGrp="1"/>
          </p:cNvSpPr>
          <p:nvPr>
            <p:ph type="sldNum" sz="quarter" idx="5"/>
          </p:nvPr>
        </p:nvSpPr>
        <p:spPr/>
        <p:txBody>
          <a:bodyPr/>
          <a:lstStyle/>
          <a:p>
            <a:pPr>
              <a:defRPr/>
            </a:pPr>
            <a:fld id="{5D5C8631-CFA0-4F32-88A0-075D451C6558}" type="slidenum">
              <a:rPr lang="en-US">
                <a:solidFill>
                  <a:prstClr val="black"/>
                </a:solidFill>
              </a:rPr>
              <a:pPr>
                <a:defRPr/>
              </a:pPr>
              <a:t>31</a:t>
            </a:fld>
            <a:endParaRPr lang="en-US" dirty="0">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pPr eaLnBrk="1" hangingPunct="1">
              <a:spcBef>
                <a:spcPct val="0"/>
              </a:spcBef>
            </a:pPr>
            <a:endParaRPr lang="en-US" dirty="0" smtClean="0"/>
          </a:p>
        </p:txBody>
      </p:sp>
      <p:sp>
        <p:nvSpPr>
          <p:cNvPr id="12292" name="Slide Number Placeholder 3"/>
          <p:cNvSpPr>
            <a:spLocks noGrp="1"/>
          </p:cNvSpPr>
          <p:nvPr>
            <p:ph type="sldNum" sz="quarter" idx="5"/>
          </p:nvPr>
        </p:nvSpPr>
        <p:spPr/>
        <p:txBody>
          <a:bodyPr/>
          <a:lstStyle/>
          <a:p>
            <a:pPr>
              <a:defRPr/>
            </a:pPr>
            <a:fld id="{F71FB446-6DC2-4DE8-948B-7F8E14C81F13}" type="slidenum">
              <a:rPr lang="en-US">
                <a:solidFill>
                  <a:prstClr val="black"/>
                </a:solidFill>
              </a:rPr>
              <a:pPr>
                <a:defRPr/>
              </a:pPr>
              <a:t>32</a:t>
            </a:fld>
            <a:endParaRPr lang="en-US" dirty="0">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33</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CCC65432-3EC6-4532-AAA8-FE651562281D}" type="slidenum">
              <a:rPr lang="en-US" smtClean="0"/>
              <a:pPr/>
              <a:t>34</a:t>
            </a:fld>
            <a:endParaRPr lang="en-US" dirty="0" smtClean="0"/>
          </a:p>
        </p:txBody>
      </p:sp>
      <p:sp>
        <p:nvSpPr>
          <p:cNvPr id="17411" name="Rectangle 1026"/>
          <p:cNvSpPr>
            <a:spLocks noGrp="1" noRot="1" noChangeAspect="1" noChangeArrowheads="1" noTextEdit="1"/>
          </p:cNvSpPr>
          <p:nvPr>
            <p:ph type="sldImg"/>
          </p:nvPr>
        </p:nvSpPr>
        <p:spPr>
          <a:ln/>
        </p:spPr>
      </p:sp>
      <p:sp>
        <p:nvSpPr>
          <p:cNvPr id="17412"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F4410D1C-AB15-43EA-BA20-C2E287D97326}" type="slidenum">
              <a:rPr lang="en-US" smtClean="0"/>
              <a:pPr/>
              <a:t>35</a:t>
            </a:fld>
            <a:endParaRPr lang="en-US" dirty="0" smtClean="0"/>
          </a:p>
        </p:txBody>
      </p:sp>
      <p:sp>
        <p:nvSpPr>
          <p:cNvPr id="18435" name="Rectangle 1026"/>
          <p:cNvSpPr>
            <a:spLocks noGrp="1" noRot="1" noChangeAspect="1" noChangeArrowheads="1" noTextEdit="1"/>
          </p:cNvSpPr>
          <p:nvPr>
            <p:ph type="sldImg"/>
          </p:nvPr>
        </p:nvSpPr>
        <p:spPr>
          <a:ln/>
        </p:spPr>
      </p:sp>
      <p:sp>
        <p:nvSpPr>
          <p:cNvPr id="18436"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2FECDB9D-8E46-40A2-82E3-44F5CB4CBBF6}" type="slidenum">
              <a:rPr lang="en-US">
                <a:solidFill>
                  <a:prstClr val="black"/>
                </a:solidFill>
              </a:rPr>
              <a:pPr/>
              <a:t>36</a:t>
            </a:fld>
            <a:endParaRPr lang="en-US" dirty="0">
              <a:solidFill>
                <a:prstClr val="black"/>
              </a:solidFill>
            </a:endParaRPr>
          </a:p>
        </p:txBody>
      </p:sp>
      <p:sp>
        <p:nvSpPr>
          <p:cNvPr id="5123" name="Rectangle 1026"/>
          <p:cNvSpPr>
            <a:spLocks noGrp="1" noRot="1" noChangeAspect="1" noChangeArrowheads="1" noTextEdit="1"/>
          </p:cNvSpPr>
          <p:nvPr>
            <p:ph type="sldImg"/>
          </p:nvPr>
        </p:nvSpPr>
        <p:spPr>
          <a:ln/>
        </p:spPr>
      </p:sp>
      <p:sp>
        <p:nvSpPr>
          <p:cNvPr id="512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F4410D1C-AB15-43EA-BA20-C2E287D97326}" type="slidenum">
              <a:rPr lang="en-US" smtClean="0"/>
              <a:pPr/>
              <a:t>37</a:t>
            </a:fld>
            <a:endParaRPr lang="en-US" dirty="0" smtClean="0"/>
          </a:p>
        </p:txBody>
      </p:sp>
      <p:sp>
        <p:nvSpPr>
          <p:cNvPr id="18435" name="Rectangle 1026"/>
          <p:cNvSpPr>
            <a:spLocks noGrp="1" noRot="1" noChangeAspect="1" noChangeArrowheads="1" noTextEdit="1"/>
          </p:cNvSpPr>
          <p:nvPr>
            <p:ph type="sldImg"/>
          </p:nvPr>
        </p:nvSpPr>
        <p:spPr>
          <a:ln/>
        </p:spPr>
      </p:sp>
      <p:sp>
        <p:nvSpPr>
          <p:cNvPr id="18436"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F4410D1C-AB15-43EA-BA20-C2E287D97326}" type="slidenum">
              <a:rPr lang="en-US" smtClean="0"/>
              <a:pPr/>
              <a:t>38</a:t>
            </a:fld>
            <a:endParaRPr lang="en-US" dirty="0" smtClean="0"/>
          </a:p>
        </p:txBody>
      </p:sp>
      <p:sp>
        <p:nvSpPr>
          <p:cNvPr id="18435" name="Rectangle 1026"/>
          <p:cNvSpPr>
            <a:spLocks noGrp="1" noRot="1" noChangeAspect="1" noChangeArrowheads="1" noTextEdit="1"/>
          </p:cNvSpPr>
          <p:nvPr>
            <p:ph type="sldImg"/>
          </p:nvPr>
        </p:nvSpPr>
        <p:spPr>
          <a:ln/>
        </p:spPr>
      </p:sp>
      <p:sp>
        <p:nvSpPr>
          <p:cNvPr id="18436"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ea typeface="ＭＳ Ｐゴシック" pitchFamily="34" charset="-128"/>
            </a:endParaRPr>
          </a:p>
        </p:txBody>
      </p:sp>
      <p:sp>
        <p:nvSpPr>
          <p:cNvPr id="71684" name="Slide Number Placeholder 3"/>
          <p:cNvSpPr>
            <a:spLocks noGrp="1"/>
          </p:cNvSpPr>
          <p:nvPr>
            <p:ph type="sldNum" sz="quarter" idx="5"/>
          </p:nvPr>
        </p:nvSpPr>
        <p:spPr bwMode="auto">
          <a:noFill/>
          <a:ln>
            <a:miter lim="800000"/>
            <a:headEnd/>
            <a:tailEnd/>
          </a:ln>
        </p:spPr>
        <p:txBody>
          <a:bodyPr/>
          <a:lstStyle/>
          <a:p>
            <a:fld id="{29926307-C1F5-4E23-B31D-2CEA448AEFF9}" type="slidenum">
              <a:rPr lang="en-US"/>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4</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ＭＳ Ｐゴシック" pitchFamily="34" charset="-128"/>
              </a:rPr>
              <a:t>The components of a QDM element are shown in the figure. The figure on the left identifies the terms used for each component of the QDM element. The figure on the right uses each of these components to describe a QDM element indicating “Medication, </a:t>
            </a:r>
            <a:r>
              <a:rPr lang="en-US" i="1" dirty="0" smtClean="0">
                <a:ea typeface="ＭＳ Ｐゴシック" pitchFamily="34" charset="-128"/>
              </a:rPr>
              <a:t>administer aspirin.” Each QDM element is composed of a concept, the state in which that concept is expected to be used and a value set of codes in a defined taxonomy to specify which instance of the concept is expected. The boxes in the lower section of the QDM element specify individual attributes, or additional data to </a:t>
            </a:r>
            <a:r>
              <a:rPr lang="en-US" dirty="0" smtClean="0">
                <a:ea typeface="ＭＳ Ｐゴシック" pitchFamily="34" charset="-128"/>
              </a:rPr>
              <a:t>describe the QDM element. Attributes include: </a:t>
            </a:r>
            <a:r>
              <a:rPr lang="en-US" i="1" dirty="0" smtClean="0">
                <a:ea typeface="ＭＳ Ｐゴシック" pitchFamily="34" charset="-128"/>
              </a:rPr>
              <a:t>timing, actor, data flow, and concept-specific. More detail about each of these QDM components is provided in the text. </a:t>
            </a:r>
            <a:endParaRPr lang="en-US" dirty="0" smtClean="0">
              <a:ea typeface="ＭＳ Ｐゴシック" pitchFamily="34" charset="-128"/>
            </a:endParaRPr>
          </a:p>
        </p:txBody>
      </p:sp>
      <p:sp>
        <p:nvSpPr>
          <p:cNvPr id="73732" name="Slide Number Placeholder 3"/>
          <p:cNvSpPr>
            <a:spLocks noGrp="1"/>
          </p:cNvSpPr>
          <p:nvPr>
            <p:ph type="sldNum" sz="quarter" idx="5"/>
          </p:nvPr>
        </p:nvSpPr>
        <p:spPr bwMode="auto">
          <a:noFill/>
          <a:ln>
            <a:miter lim="800000"/>
            <a:headEnd/>
            <a:tailEnd/>
          </a:ln>
        </p:spPr>
        <p:txBody>
          <a:bodyPr/>
          <a:lstStyle/>
          <a:p>
            <a:fld id="{5C26F1ED-FB4A-440F-9334-2C733B756E0F}" type="slidenum">
              <a:rPr lang="en-US"/>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ＭＳ Ｐゴシック" pitchFamily="34" charset="-128"/>
              </a:rPr>
              <a:t>This figure shows three QDM elements, each of which uses value sets. The figure on the left shows a value set for medication (aspirin) that includes a single set of codes using a single taxonomy. The middle figure shows the instance </a:t>
            </a:r>
            <a:r>
              <a:rPr lang="en-US" i="1" dirty="0" smtClean="0">
                <a:ea typeface="ＭＳ Ｐゴシック" pitchFamily="34" charset="-128"/>
              </a:rPr>
              <a:t>diabetes of the concept diagnosis. In the middle figure the value set provided is a parent value set composed of three child value sets, one each using the taxonomies SNOMED-CT, ICD-9-CM, and ICD-10-CM, respectively. In this case the parent value set indicates the same concept instance but expressed in different taxonomies. The figure on the right provides a parent value set titled ACEI/ARB* comprised of two child value sets, each in the same taxonomy (RxNorm). This example uses a parent value set for convenience, expressing a combination of two different concept instances (both ACEI and ARB medications). *ACEI = angiotensin-converting enzyme inhibitor; ARB = angiotensin receptor blocker. </a:t>
            </a:r>
            <a:endParaRPr lang="en-US" dirty="0" smtClean="0">
              <a:ea typeface="ＭＳ Ｐゴシック" pitchFamily="34" charset="-128"/>
            </a:endParaRPr>
          </a:p>
        </p:txBody>
      </p:sp>
      <p:sp>
        <p:nvSpPr>
          <p:cNvPr id="74756" name="Slide Number Placeholder 3"/>
          <p:cNvSpPr>
            <a:spLocks noGrp="1"/>
          </p:cNvSpPr>
          <p:nvPr>
            <p:ph type="sldNum" sz="quarter" idx="5"/>
          </p:nvPr>
        </p:nvSpPr>
        <p:spPr bwMode="auto">
          <a:noFill/>
          <a:ln>
            <a:miter lim="800000"/>
            <a:headEnd/>
            <a:tailEnd/>
          </a:ln>
        </p:spPr>
        <p:txBody>
          <a:bodyPr/>
          <a:lstStyle/>
          <a:p>
            <a:fld id="{F9368F55-29CD-4B9D-A334-DCD3813B2777}" type="slidenum">
              <a:rPr lang="en-US"/>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42</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4521F8BF-9DD5-4A48-836E-A41044FECC5B}" type="slidenum">
              <a:rPr lang="en-US">
                <a:solidFill>
                  <a:prstClr val="black"/>
                </a:solidFill>
              </a:rPr>
              <a:pPr>
                <a:defRPr/>
              </a:pPr>
              <a:t>43</a:t>
            </a:fld>
            <a:endParaRPr lang="en-US" dirty="0">
              <a:solidFill>
                <a:prstClr val="black"/>
              </a:solidFill>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ea typeface="ＭＳ Ｐゴシック" pitchFamily="34" charset="-128"/>
            </a:endParaRPr>
          </a:p>
        </p:txBody>
      </p:sp>
      <p:sp>
        <p:nvSpPr>
          <p:cNvPr id="80900" name="Slide Number Placeholder 3"/>
          <p:cNvSpPr>
            <a:spLocks noGrp="1"/>
          </p:cNvSpPr>
          <p:nvPr>
            <p:ph type="sldNum" sz="quarter" idx="5"/>
          </p:nvPr>
        </p:nvSpPr>
        <p:spPr bwMode="auto">
          <a:noFill/>
          <a:ln>
            <a:miter lim="800000"/>
            <a:headEnd/>
            <a:tailEnd/>
          </a:ln>
        </p:spPr>
        <p:txBody>
          <a:bodyPr/>
          <a:lstStyle/>
          <a:p>
            <a:fld id="{FC37D121-6C9B-4E9D-990F-B7B47F963F79}" type="slidenum">
              <a:rPr lang="en-US"/>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ea typeface="ＭＳ Ｐゴシック" pitchFamily="34" charset="-128"/>
            </a:endParaRPr>
          </a:p>
        </p:txBody>
      </p:sp>
      <p:sp>
        <p:nvSpPr>
          <p:cNvPr id="98308" name="Slide Number Placeholder 3"/>
          <p:cNvSpPr>
            <a:spLocks noGrp="1"/>
          </p:cNvSpPr>
          <p:nvPr>
            <p:ph type="sldNum" sz="quarter" idx="5"/>
          </p:nvPr>
        </p:nvSpPr>
        <p:spPr bwMode="auto">
          <a:noFill/>
          <a:ln>
            <a:miter lim="800000"/>
            <a:headEnd/>
            <a:tailEnd/>
          </a:ln>
        </p:spPr>
        <p:txBody>
          <a:bodyPr/>
          <a:lstStyle/>
          <a:p>
            <a:fld id="{104C65A8-4AEF-4E63-8E23-D42334E07CEE}" type="slidenum">
              <a:rPr lang="en-US"/>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46</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pPr>
              <a:buFont typeface="Arial" pitchFamily="34" charset="0"/>
              <a:buNone/>
            </a:pP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5</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6</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ea typeface="ＭＳ Ｐゴシック" pitchFamily="34" charset="-128"/>
            </a:endParaRPr>
          </a:p>
        </p:txBody>
      </p:sp>
      <p:sp>
        <p:nvSpPr>
          <p:cNvPr id="80900" name="Slide Number Placeholder 3"/>
          <p:cNvSpPr>
            <a:spLocks noGrp="1"/>
          </p:cNvSpPr>
          <p:nvPr>
            <p:ph type="sldNum" sz="quarter" idx="5"/>
          </p:nvPr>
        </p:nvSpPr>
        <p:spPr bwMode="auto">
          <a:noFill/>
          <a:ln>
            <a:miter lim="800000"/>
            <a:headEnd/>
            <a:tailEnd/>
          </a:ln>
        </p:spPr>
        <p:txBody>
          <a:bodyPr/>
          <a:lstStyle/>
          <a:p>
            <a:fld id="{FC37D121-6C9B-4E9D-990F-B7B47F963F79}" type="slidenum">
              <a:rPr lang="en-US">
                <a:solidFill>
                  <a:prstClr val="black"/>
                </a:solidFill>
              </a:rPr>
              <a:pPr/>
              <a:t>7</a:t>
            </a:fld>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8</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2ED5E16-6C26-4723-9E42-DF8ECCA6C242}" type="slidenum">
              <a:rPr lang="en-US" smtClean="0"/>
              <a:pPr/>
              <a:t>9</a:t>
            </a:fld>
            <a:endParaRPr lang="en-US" dirty="0" smtClean="0"/>
          </a:p>
        </p:txBody>
      </p:sp>
      <p:sp>
        <p:nvSpPr>
          <p:cNvPr id="15363" name="Rectangle 1026"/>
          <p:cNvSpPr>
            <a:spLocks noGrp="1" noRot="1" noChangeAspect="1" noChangeArrowheads="1" noTextEdit="1"/>
          </p:cNvSpPr>
          <p:nvPr>
            <p:ph type="sldImg"/>
          </p:nvPr>
        </p:nvSpPr>
        <p:spPr>
          <a:ln/>
        </p:spPr>
      </p:sp>
      <p:sp>
        <p:nvSpPr>
          <p:cNvPr id="15364" name="Rectangle 1027"/>
          <p:cNvSpPr>
            <a:spLocks noGrp="1" noChangeArrowheads="1"/>
          </p:cNvSpPr>
          <p:nvPr>
            <p:ph type="body" idx="1"/>
          </p:nvPr>
        </p:nvSpPr>
        <p:spPr>
          <a:noFill/>
          <a:ln/>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A432C8-69A7-458B-9684-2BFA64B31948}" type="datetime2">
              <a:rPr lang="en-US" smtClean="0"/>
              <a:t>Wednesday, April 18, 2012</a:t>
            </a:fld>
            <a:endParaRPr lang="en-US" dirty="0"/>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C057FC-95B6-4D89-AFDA-ABA33EE921E5}" type="datetime2">
              <a:rPr lang="en-US" smtClean="0"/>
              <a:t>Wednesday, April 18, 2012</a:t>
            </a:fld>
            <a:endParaRPr lang="en-US" dirty="0"/>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dirty="0"/>
          </a:p>
        </p:txBody>
      </p:sp>
      <p:pic>
        <p:nvPicPr>
          <p:cNvPr id="7" name="Picture 6"/>
          <p:cNvPicPr>
            <a:picLocks noChangeAspect="1" noChangeArrowheads="1"/>
          </p:cNvPicPr>
          <p:nvPr userDrawn="1"/>
        </p:nvPicPr>
        <p:blipFill>
          <a:blip r:embed="rId2" cstate="print"/>
          <a:srcRect/>
          <a:stretch>
            <a:fillRect/>
          </a:stretch>
        </p:blipFill>
        <p:spPr bwMode="auto">
          <a:xfrm>
            <a:off x="152400" y="1066800"/>
            <a:ext cx="8831263" cy="95250"/>
          </a:xfrm>
          <a:prstGeom prst="rect">
            <a:avLst/>
          </a:prstGeom>
          <a:noFill/>
          <a:ln w="9525">
            <a:noFill/>
            <a:miter lim="800000"/>
            <a:headEnd/>
            <a:tailEnd/>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C4549AC-EB31-477F-92A9-B1988E232878}" type="datetime2">
              <a:rPr lang="en-US" smtClean="0"/>
              <a:t>Wednesday, April 18, 2012</a:t>
            </a:fld>
            <a:endParaRPr lang="en-US" dirty="0"/>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dirty="0"/>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693838"/>
          </a:xfrm>
        </p:spPr>
        <p:txBody>
          <a:bodyPr/>
          <a:lstStyle>
            <a:lvl1pPr>
              <a:defRPr baseline="0">
                <a:solidFill>
                  <a:srgbClr val="847867"/>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1303438"/>
            <a:ext cx="8610600" cy="4714875"/>
          </a:xfrm>
        </p:spPr>
        <p:txBody>
          <a:bodyPr/>
          <a:lstStyle>
            <a:lvl1pPr>
              <a:defRPr sz="2400">
                <a:latin typeface="Franklin Gothic Book"/>
                <a:cs typeface="Franklin Gothic Book"/>
              </a:defRPr>
            </a:lvl1pPr>
            <a:lvl2pPr>
              <a:defRPr sz="2400">
                <a:latin typeface="Franklin Gothic Book"/>
                <a:cs typeface="Franklin Gothic Book"/>
              </a:defRPr>
            </a:lvl2pPr>
            <a:lvl3pPr>
              <a:defRPr sz="1800">
                <a:latin typeface="Franklin Gothic Book"/>
                <a:cs typeface="Franklin Gothic Book"/>
              </a:defRPr>
            </a:lvl3pPr>
            <a:lvl4pPr>
              <a:defRPr sz="1400">
                <a:latin typeface="Franklin Gothic Book"/>
                <a:cs typeface="Franklin Gothic Book"/>
              </a:defRPr>
            </a:lvl4pPr>
            <a:lvl5pPr>
              <a:defRPr sz="1400">
                <a:latin typeface="Franklin Gothic Book"/>
                <a:cs typeface="Franklin Gothic Book"/>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1" y="304800"/>
            <a:ext cx="3237236" cy="1314375"/>
          </a:xfrm>
        </p:spPr>
        <p:txBody>
          <a:bodyPr anchor="b"/>
          <a:lstStyle>
            <a:lvl1pPr algn="l">
              <a:defRPr sz="3200" b="0"/>
            </a:lvl1pPr>
          </a:lstStyle>
          <a:p>
            <a:r>
              <a:rPr lang="en-US" dirty="0" smtClean="0"/>
              <a:t>Click to edit Master title style</a:t>
            </a:r>
            <a:endParaRPr lang="en-US" dirty="0"/>
          </a:p>
        </p:txBody>
      </p:sp>
      <p:sp>
        <p:nvSpPr>
          <p:cNvPr id="3" name="Content Placeholder 2"/>
          <p:cNvSpPr>
            <a:spLocks noGrp="1"/>
          </p:cNvSpPr>
          <p:nvPr>
            <p:ph idx="1"/>
          </p:nvPr>
        </p:nvSpPr>
        <p:spPr>
          <a:xfrm>
            <a:off x="3575224" y="273472"/>
            <a:ext cx="5263976" cy="5822528"/>
          </a:xfrm>
        </p:spPr>
        <p:txBody>
          <a:bodyPr/>
          <a:lstStyle>
            <a:lvl1pPr>
              <a:defRPr sz="2400"/>
            </a:lvl1pPr>
            <a:lvl2pPr>
              <a:defRPr sz="20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6"/>
          <p:cNvSpPr>
            <a:spLocks noGrp="1"/>
          </p:cNvSpPr>
          <p:nvPr>
            <p:ph type="body" sz="half" idx="4294967295"/>
          </p:nvPr>
        </p:nvSpPr>
        <p:spPr>
          <a:xfrm>
            <a:off x="228600" y="1905000"/>
            <a:ext cx="3236913" cy="4191000"/>
          </a:xfrm>
        </p:spPr>
        <p:txBody>
          <a:bodyPr/>
          <a:lstStyle/>
          <a:p>
            <a:r>
              <a:rPr lang="en-US" dirty="0"/>
              <a:t>Sample text for sample presentation here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3"/>
          <p:cNvPicPr>
            <a:picLocks noChangeAspect="1" noChangeArrowheads="1"/>
          </p:cNvPicPr>
          <p:nvPr userDrawn="1"/>
        </p:nvPicPr>
        <p:blipFill>
          <a:blip r:embed="rId2" cstate="print"/>
          <a:srcRect/>
          <a:stretch>
            <a:fillRect/>
          </a:stretch>
        </p:blipFill>
        <p:spPr bwMode="auto">
          <a:xfrm>
            <a:off x="152400" y="1066800"/>
            <a:ext cx="8831263" cy="9525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hart Placeholder 3"/>
          <p:cNvSpPr>
            <a:spLocks noGrp="1"/>
          </p:cNvSpPr>
          <p:nvPr>
            <p:ph type="chart" sz="quarter" idx="10"/>
          </p:nvPr>
        </p:nvSpPr>
        <p:spPr>
          <a:xfrm>
            <a:off x="914400" y="1447800"/>
            <a:ext cx="7467600" cy="4572000"/>
          </a:xfrm>
        </p:spPr>
        <p:txBody>
          <a:bodyPr/>
          <a:lstStyle/>
          <a:p>
            <a:pPr lvl="0"/>
            <a:r>
              <a:rPr lang="en-US" noProof="0" dirty="0" smtClean="0">
                <a:sym typeface="Helvetica" charset="0"/>
              </a:rPr>
              <a:t>Click icon to add chart</a:t>
            </a:r>
            <a:endParaRPr lang="en-US" noProof="0" dirty="0">
              <a:sym typeface="Helvetica"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4" name="Picture 6"/>
          <p:cNvPicPr>
            <a:picLocks noChangeAspect="1" noChangeArrowheads="1"/>
          </p:cNvPicPr>
          <p:nvPr userDrawn="1"/>
        </p:nvPicPr>
        <p:blipFill>
          <a:blip r:embed="rId2" cstate="print"/>
          <a:srcRect/>
          <a:stretch>
            <a:fillRect/>
          </a:stretch>
        </p:blipFill>
        <p:spPr bwMode="auto">
          <a:xfrm>
            <a:off x="152400" y="1066800"/>
            <a:ext cx="8831263" cy="95250"/>
          </a:xfrm>
          <a:prstGeom prst="rect">
            <a:avLst/>
          </a:prstGeom>
          <a:noFill/>
          <a:ln w="9525">
            <a:noFill/>
            <a:miter lim="800000"/>
            <a:headEnd/>
            <a:tailEnd/>
          </a:ln>
        </p:spPr>
      </p:pic>
      <p:sp>
        <p:nvSpPr>
          <p:cNvPr id="2" name="Title 1"/>
          <p:cNvSpPr>
            <a:spLocks noGrp="1"/>
          </p:cNvSpPr>
          <p:nvPr>
            <p:ph type="title"/>
          </p:nvPr>
        </p:nvSpPr>
        <p:spPr>
          <a:xfrm>
            <a:off x="228600" y="304800"/>
            <a:ext cx="8610600" cy="693838"/>
          </a:xfrm>
        </p:spPr>
        <p:txBody>
          <a:bodyPr/>
          <a:lstStyle>
            <a:lvl1pPr>
              <a:defRPr baseline="0">
                <a:solidFill>
                  <a:srgbClr val="847867"/>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1303438"/>
            <a:ext cx="8610600" cy="4714875"/>
          </a:xfrm>
        </p:spPr>
        <p:txBody>
          <a:bodyPr/>
          <a:lstStyle>
            <a:lvl1pPr>
              <a:defRPr sz="2400">
                <a:latin typeface="Franklin Gothic Book"/>
                <a:cs typeface="Franklin Gothic Book"/>
              </a:defRPr>
            </a:lvl1pPr>
            <a:lvl2pPr>
              <a:defRPr sz="2400">
                <a:latin typeface="Franklin Gothic Book"/>
                <a:cs typeface="Franklin Gothic Book"/>
              </a:defRPr>
            </a:lvl2pPr>
            <a:lvl3pPr>
              <a:defRPr sz="1800">
                <a:latin typeface="Franklin Gothic Book"/>
                <a:cs typeface="Franklin Gothic Book"/>
              </a:defRPr>
            </a:lvl3pPr>
            <a:lvl4pPr>
              <a:defRPr sz="1400">
                <a:latin typeface="Franklin Gothic Book"/>
                <a:cs typeface="Franklin Gothic Book"/>
              </a:defRPr>
            </a:lvl4pPr>
            <a:lvl5pPr>
              <a:defRPr sz="1400">
                <a:latin typeface="Franklin Gothic Book"/>
                <a:cs typeface="Franklin Gothic Book"/>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1" y="304800"/>
            <a:ext cx="3237236" cy="1314375"/>
          </a:xfrm>
        </p:spPr>
        <p:txBody>
          <a:bodyPr anchor="b"/>
          <a:lstStyle>
            <a:lvl1pPr algn="l">
              <a:defRPr sz="3200" b="0"/>
            </a:lvl1pPr>
          </a:lstStyle>
          <a:p>
            <a:r>
              <a:rPr lang="en-US" dirty="0" smtClean="0"/>
              <a:t>Click to edit Master title style</a:t>
            </a:r>
            <a:endParaRPr lang="en-US" dirty="0"/>
          </a:p>
        </p:txBody>
      </p:sp>
      <p:sp>
        <p:nvSpPr>
          <p:cNvPr id="3" name="Content Placeholder 2"/>
          <p:cNvSpPr>
            <a:spLocks noGrp="1"/>
          </p:cNvSpPr>
          <p:nvPr>
            <p:ph idx="1"/>
          </p:nvPr>
        </p:nvSpPr>
        <p:spPr>
          <a:xfrm>
            <a:off x="3575224" y="273472"/>
            <a:ext cx="5263976" cy="5822528"/>
          </a:xfrm>
        </p:spPr>
        <p:txBody>
          <a:bodyPr/>
          <a:lstStyle>
            <a:lvl1pPr>
              <a:defRPr sz="2400"/>
            </a:lvl1pPr>
            <a:lvl2pPr>
              <a:defRPr sz="20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6"/>
          <p:cNvSpPr>
            <a:spLocks noGrp="1"/>
          </p:cNvSpPr>
          <p:nvPr>
            <p:ph type="body" sz="half" idx="4294967295"/>
          </p:nvPr>
        </p:nvSpPr>
        <p:spPr>
          <a:xfrm>
            <a:off x="228600" y="1905000"/>
            <a:ext cx="3236913" cy="4191000"/>
          </a:xfrm>
        </p:spPr>
        <p:txBody>
          <a:bodyPr/>
          <a:lstStyle/>
          <a:p>
            <a:r>
              <a:rPr lang="en-US" dirty="0"/>
              <a:t>Sample text for sample presentation here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3"/>
          <p:cNvPicPr>
            <a:picLocks noChangeAspect="1" noChangeArrowheads="1"/>
          </p:cNvPicPr>
          <p:nvPr userDrawn="1"/>
        </p:nvPicPr>
        <p:blipFill>
          <a:blip r:embed="rId2" cstate="print"/>
          <a:srcRect/>
          <a:stretch>
            <a:fillRect/>
          </a:stretch>
        </p:blipFill>
        <p:spPr bwMode="auto">
          <a:xfrm>
            <a:off x="152400" y="1066800"/>
            <a:ext cx="8831263" cy="9525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hart Placeholder 3"/>
          <p:cNvSpPr>
            <a:spLocks noGrp="1"/>
          </p:cNvSpPr>
          <p:nvPr>
            <p:ph type="chart" sz="quarter" idx="10"/>
          </p:nvPr>
        </p:nvSpPr>
        <p:spPr>
          <a:xfrm>
            <a:off x="914400" y="1447800"/>
            <a:ext cx="7467600" cy="4572000"/>
          </a:xfrm>
        </p:spPr>
        <p:txBody>
          <a:bodyPr/>
          <a:lstStyle/>
          <a:p>
            <a:pPr lvl="0"/>
            <a:r>
              <a:rPr lang="en-US" noProof="0" dirty="0" smtClean="0">
                <a:sym typeface="Helvetica" charset="0"/>
              </a:rPr>
              <a:t>Click icon to add chart</a:t>
            </a:r>
            <a:endParaRPr lang="en-US" noProof="0" dirty="0">
              <a:sym typeface="Helvetica"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4" name="Picture 6"/>
          <p:cNvPicPr>
            <a:picLocks noChangeAspect="1" noChangeArrowheads="1"/>
          </p:cNvPicPr>
          <p:nvPr userDrawn="1"/>
        </p:nvPicPr>
        <p:blipFill>
          <a:blip r:embed="rId2" cstate="print"/>
          <a:srcRect/>
          <a:stretch>
            <a:fillRect/>
          </a:stretch>
        </p:blipFill>
        <p:spPr bwMode="auto">
          <a:xfrm>
            <a:off x="152400" y="1066800"/>
            <a:ext cx="8831263" cy="95250"/>
          </a:xfrm>
          <a:prstGeom prst="rect">
            <a:avLst/>
          </a:prstGeom>
          <a:noFill/>
          <a:ln w="9525">
            <a:noFill/>
            <a:miter lim="800000"/>
            <a:headEnd/>
            <a:tailEnd/>
          </a:ln>
        </p:spPr>
      </p:pic>
      <p:sp>
        <p:nvSpPr>
          <p:cNvPr id="2" name="Title 1"/>
          <p:cNvSpPr>
            <a:spLocks noGrp="1"/>
          </p:cNvSpPr>
          <p:nvPr>
            <p:ph type="title"/>
          </p:nvPr>
        </p:nvSpPr>
        <p:spPr>
          <a:xfrm>
            <a:off x="228600" y="304800"/>
            <a:ext cx="8610600" cy="693838"/>
          </a:xfrm>
        </p:spPr>
        <p:txBody>
          <a:bodyPr/>
          <a:lstStyle>
            <a:lvl1pPr>
              <a:defRPr baseline="0">
                <a:solidFill>
                  <a:srgbClr val="847867"/>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1303438"/>
            <a:ext cx="8610600" cy="4714875"/>
          </a:xfrm>
        </p:spPr>
        <p:txBody>
          <a:bodyPr/>
          <a:lstStyle>
            <a:lvl1pPr>
              <a:defRPr sz="2400">
                <a:latin typeface="Franklin Gothic Book"/>
                <a:cs typeface="Franklin Gothic Book"/>
              </a:defRPr>
            </a:lvl1pPr>
            <a:lvl2pPr>
              <a:defRPr sz="2400">
                <a:latin typeface="Franklin Gothic Book"/>
                <a:cs typeface="Franklin Gothic Book"/>
              </a:defRPr>
            </a:lvl2pPr>
            <a:lvl3pPr>
              <a:defRPr sz="1800">
                <a:latin typeface="Franklin Gothic Book"/>
                <a:cs typeface="Franklin Gothic Book"/>
              </a:defRPr>
            </a:lvl3pPr>
            <a:lvl4pPr>
              <a:defRPr sz="1400">
                <a:latin typeface="Franklin Gothic Book"/>
                <a:cs typeface="Franklin Gothic Book"/>
              </a:defRPr>
            </a:lvl4pPr>
            <a:lvl5pPr>
              <a:defRPr sz="1400">
                <a:latin typeface="Franklin Gothic Book"/>
                <a:cs typeface="Franklin Gothic Book"/>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1" y="304800"/>
            <a:ext cx="3237236" cy="1314375"/>
          </a:xfrm>
        </p:spPr>
        <p:txBody>
          <a:bodyPr anchor="b"/>
          <a:lstStyle>
            <a:lvl1pPr algn="l">
              <a:defRPr sz="3200" b="0"/>
            </a:lvl1pPr>
          </a:lstStyle>
          <a:p>
            <a:r>
              <a:rPr lang="en-US" dirty="0" smtClean="0"/>
              <a:t>Click to edit Master title style</a:t>
            </a:r>
            <a:endParaRPr lang="en-US" dirty="0"/>
          </a:p>
        </p:txBody>
      </p:sp>
      <p:sp>
        <p:nvSpPr>
          <p:cNvPr id="3" name="Content Placeholder 2"/>
          <p:cNvSpPr>
            <a:spLocks noGrp="1"/>
          </p:cNvSpPr>
          <p:nvPr>
            <p:ph idx="1"/>
          </p:nvPr>
        </p:nvSpPr>
        <p:spPr>
          <a:xfrm>
            <a:off x="3575224" y="273472"/>
            <a:ext cx="5263976" cy="5822528"/>
          </a:xfrm>
        </p:spPr>
        <p:txBody>
          <a:bodyPr/>
          <a:lstStyle>
            <a:lvl1pPr>
              <a:defRPr sz="2400"/>
            </a:lvl1pPr>
            <a:lvl2pPr>
              <a:defRPr sz="20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6"/>
          <p:cNvSpPr>
            <a:spLocks noGrp="1"/>
          </p:cNvSpPr>
          <p:nvPr>
            <p:ph type="body" sz="half" idx="4294967295"/>
          </p:nvPr>
        </p:nvSpPr>
        <p:spPr>
          <a:xfrm>
            <a:off x="228600" y="1905000"/>
            <a:ext cx="3236913" cy="4191000"/>
          </a:xfrm>
        </p:spPr>
        <p:txBody>
          <a:bodyPr/>
          <a:lstStyle/>
          <a:p>
            <a:r>
              <a:rPr lang="en-US" dirty="0"/>
              <a:t>Sample text for sample presentation here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6A3A3-94A6-4E5B-AF39-173ACA3E61CC}" type="datetime2">
              <a:rPr lang="en-US" smtClean="0"/>
              <a:t>Wednesday, April 18, 2012</a:t>
            </a:fld>
            <a:endParaRPr lang="en-US" dirty="0"/>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3"/>
          <p:cNvPicPr>
            <a:picLocks noChangeAspect="1" noChangeArrowheads="1"/>
          </p:cNvPicPr>
          <p:nvPr userDrawn="1"/>
        </p:nvPicPr>
        <p:blipFill>
          <a:blip r:embed="rId2" cstate="print"/>
          <a:srcRect/>
          <a:stretch>
            <a:fillRect/>
          </a:stretch>
        </p:blipFill>
        <p:spPr bwMode="auto">
          <a:xfrm>
            <a:off x="152400" y="1066800"/>
            <a:ext cx="8831263" cy="9525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hart Placeholder 3"/>
          <p:cNvSpPr>
            <a:spLocks noGrp="1"/>
          </p:cNvSpPr>
          <p:nvPr>
            <p:ph type="chart" sz="quarter" idx="10"/>
          </p:nvPr>
        </p:nvSpPr>
        <p:spPr>
          <a:xfrm>
            <a:off x="914400" y="1447800"/>
            <a:ext cx="7467600" cy="4572000"/>
          </a:xfrm>
        </p:spPr>
        <p:txBody>
          <a:bodyPr/>
          <a:lstStyle/>
          <a:p>
            <a:pPr lvl="0"/>
            <a:r>
              <a:rPr lang="en-US" noProof="0" dirty="0" smtClean="0">
                <a:sym typeface="Helvetica" charset="0"/>
              </a:rPr>
              <a:t>Click icon to add chart</a:t>
            </a:r>
            <a:endParaRPr lang="en-US" noProof="0" dirty="0">
              <a:sym typeface="Helvetica"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33D019-A32C-4EAD-B8E6-DBDA699692FD}" type="datetime2">
              <a:rPr lang="en-US" smtClean="0"/>
              <a:t>Wednesday, April 18, 2012</a:t>
            </a:fld>
            <a:endParaRPr lang="en-US" dirty="0"/>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EBA98F-560C-4997-81C4-81D4D9187EAB}" type="datetime2">
              <a:rPr lang="en-US" smtClean="0"/>
              <a:t>Wednesday, April 18, 2012</a:t>
            </a:fld>
            <a:endParaRPr lang="en-US" dirty="0"/>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dirty="0"/>
          </a:p>
        </p:txBody>
      </p:sp>
      <p:pic>
        <p:nvPicPr>
          <p:cNvPr id="8" name="Picture 3"/>
          <p:cNvPicPr>
            <a:picLocks noChangeAspect="1" noChangeArrowheads="1"/>
          </p:cNvPicPr>
          <p:nvPr userDrawn="1"/>
        </p:nvPicPr>
        <p:blipFill>
          <a:blip r:embed="rId2" cstate="print"/>
          <a:srcRect/>
          <a:stretch>
            <a:fillRect/>
          </a:stretch>
        </p:blipFill>
        <p:spPr bwMode="auto">
          <a:xfrm>
            <a:off x="152400" y="1066800"/>
            <a:ext cx="8831263" cy="95250"/>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0972B2-CA5C-437D-87D0-8081271A9E4B}" type="datetime2">
              <a:rPr lang="en-US" smtClean="0"/>
              <a:t>Wednesday, April 18, 2012</a:t>
            </a:fld>
            <a:endParaRPr lang="en-US" dirty="0"/>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CD4847-11EF-4466-A8AD-85CDB7B49118}" type="datetime2">
              <a:rPr lang="en-US" smtClean="0"/>
              <a:t>Wednesday, April 18, 2012</a:t>
            </a:fld>
            <a:endParaRPr lang="en-US" dirty="0"/>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dirty="0"/>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8457A-3AB9-4880-8A0C-9F8524491207}" type="datetime2">
              <a:rPr lang="en-US" smtClean="0"/>
              <a:t>Wednesday, April 18, 2012</a:t>
            </a:fld>
            <a:endParaRPr lang="en-US" dirty="0"/>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E976D3-5B7F-4300-ABED-C91F1B2AE209}" type="datetime2">
              <a:rPr lang="en-US" smtClean="0"/>
              <a:t>Wednesday, April 18, 2012</a:t>
            </a:fld>
            <a:endParaRPr lang="en-US" dirty="0"/>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C1E59-17DD-41CE-97CA-624A472382D4}" type="datetime2">
              <a:rPr lang="en-US" smtClean="0"/>
              <a:t>Wednesday, April 18, 2012</a:t>
            </a:fld>
            <a:endParaRPr lang="en-US" dirty="0"/>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80CB818-7379-467D-8E76-EF9D9074A26C}" type="datetime2">
              <a:rPr lang="en-US" smtClean="0"/>
              <a:t>Wednesday, April 18, 2012</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lgn="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45" r:id="rId12"/>
    <p:sldLayoutId id="2147483849" r:id="rId13"/>
    <p:sldLayoutId id="2147483851" r:id="rId14"/>
    <p:sldLayoutId id="2147483836" r:id="rId15"/>
    <p:sldLayoutId id="2147483840" r:id="rId16"/>
    <p:sldLayoutId id="2147483842" r:id="rId17"/>
    <p:sldLayoutId id="2147483827" r:id="rId18"/>
    <p:sldLayoutId id="2147483831" r:id="rId19"/>
    <p:sldLayoutId id="2147483833" r:id="rId20"/>
  </p:sldLayoutIdLst>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5.jpeg"/></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64534" y="1711843"/>
            <a:ext cx="7848600" cy="1927225"/>
          </a:xfrm>
        </p:spPr>
        <p:txBody>
          <a:bodyPr/>
          <a:lstStyle/>
          <a:p>
            <a:pPr algn="ctr"/>
            <a:r>
              <a:rPr lang="en-US" sz="4800" dirty="0" smtClean="0">
                <a:latin typeface="Gill Sans" charset="0"/>
              </a:rPr>
              <a:t/>
            </a:r>
            <a:br>
              <a:rPr lang="en-US" sz="4800" dirty="0" smtClean="0">
                <a:latin typeface="Gill Sans" charset="0"/>
              </a:rPr>
            </a:br>
            <a:r>
              <a:rPr lang="en-US" sz="4800" dirty="0">
                <a:latin typeface="Gill Sans" charset="0"/>
              </a:rPr>
              <a:t/>
            </a:r>
            <a:br>
              <a:rPr lang="en-US" sz="4800" dirty="0">
                <a:latin typeface="Gill Sans" charset="0"/>
              </a:rPr>
            </a:br>
            <a:r>
              <a:rPr lang="en-US" sz="4800" dirty="0" smtClean="0">
                <a:latin typeface="Gill Sans" charset="0"/>
              </a:rPr>
              <a:t/>
            </a:r>
            <a:br>
              <a:rPr lang="en-US" sz="4800" dirty="0" smtClean="0">
                <a:latin typeface="Gill Sans" charset="0"/>
              </a:rPr>
            </a:br>
            <a:r>
              <a:rPr lang="en-US" sz="4800" dirty="0">
                <a:latin typeface="Gill Sans" charset="0"/>
              </a:rPr>
              <a:t/>
            </a:r>
            <a:br>
              <a:rPr lang="en-US" sz="4800" dirty="0">
                <a:latin typeface="Gill Sans" charset="0"/>
              </a:rPr>
            </a:br>
            <a:r>
              <a:rPr lang="en-US" sz="4800" dirty="0" smtClean="0">
                <a:latin typeface="Gill Sans" charset="0"/>
              </a:rPr>
              <a:t>Striving for Quality:</a:t>
            </a:r>
            <a:br>
              <a:rPr lang="en-US" sz="4800" dirty="0" smtClean="0">
                <a:latin typeface="Gill Sans" charset="0"/>
              </a:rPr>
            </a:br>
            <a:r>
              <a:rPr lang="en-US" sz="4400" dirty="0" smtClean="0">
                <a:latin typeface="Gill Sans" charset="0"/>
              </a:rPr>
              <a:t>The Role </a:t>
            </a:r>
            <a:r>
              <a:rPr lang="en-US" sz="4400" dirty="0">
                <a:latin typeface="Gill Sans" charset="0"/>
              </a:rPr>
              <a:t>of </a:t>
            </a:r>
            <a:r>
              <a:rPr lang="en-US" sz="4400" dirty="0" smtClean="0">
                <a:latin typeface="Gill Sans" charset="0"/>
              </a:rPr>
              <a:t>Standards</a:t>
            </a:r>
            <a:r>
              <a:rPr lang="en-US" sz="4800" dirty="0">
                <a:latin typeface="Gill Sans" charset="0"/>
              </a:rPr>
              <a:t/>
            </a:r>
            <a:br>
              <a:rPr lang="en-US" sz="4800" dirty="0">
                <a:latin typeface="Gill Sans" charset="0"/>
              </a:rPr>
            </a:br>
            <a:endParaRPr lang="en-US" sz="4800" dirty="0">
              <a:latin typeface="Gill Sans" charset="0"/>
            </a:endParaRPr>
          </a:p>
        </p:txBody>
      </p:sp>
      <p:sp>
        <p:nvSpPr>
          <p:cNvPr id="13315" name="Subtitle 2"/>
          <p:cNvSpPr>
            <a:spLocks noGrp="1"/>
          </p:cNvSpPr>
          <p:nvPr>
            <p:ph type="subTitle" idx="1"/>
          </p:nvPr>
        </p:nvSpPr>
        <p:spPr>
          <a:xfrm>
            <a:off x="1403498" y="3817088"/>
            <a:ext cx="6400800" cy="2457640"/>
          </a:xfrm>
        </p:spPr>
        <p:txBody>
          <a:bodyPr>
            <a:normAutofit fontScale="92500" lnSpcReduction="20000"/>
          </a:bodyPr>
          <a:lstStyle/>
          <a:p>
            <a:pPr algn="ctr" eaLnBrk="1" hangingPunct="1"/>
            <a:r>
              <a:rPr lang="en-US" b="1" dirty="0" smtClean="0">
                <a:latin typeface="Calibri" pitchFamily="34" charset="0"/>
              </a:rPr>
              <a:t>Charles Jaffe, MD, PhD</a:t>
            </a:r>
            <a:br>
              <a:rPr lang="en-US" b="1" dirty="0" smtClean="0">
                <a:latin typeface="Calibri" pitchFamily="34" charset="0"/>
              </a:rPr>
            </a:br>
            <a:r>
              <a:rPr lang="en-US" dirty="0" smtClean="0">
                <a:latin typeface="Calibri" pitchFamily="34" charset="0"/>
              </a:rPr>
              <a:t>CEO, Health Level 7</a:t>
            </a:r>
          </a:p>
          <a:p>
            <a:pPr algn="ctr" eaLnBrk="1" hangingPunct="1">
              <a:spcBef>
                <a:spcPts val="0"/>
              </a:spcBef>
            </a:pPr>
            <a:r>
              <a:rPr lang="en-US" dirty="0" smtClean="0">
                <a:latin typeface="Calibri" pitchFamily="34" charset="0"/>
              </a:rPr>
              <a:t>Professor of Medicine, University of California</a:t>
            </a:r>
            <a:br>
              <a:rPr lang="en-US" dirty="0" smtClean="0">
                <a:latin typeface="Calibri" pitchFamily="34" charset="0"/>
              </a:rPr>
            </a:br>
            <a:r>
              <a:rPr lang="en-US" dirty="0">
                <a:latin typeface="Calibri" pitchFamily="34" charset="0"/>
              </a:rPr>
              <a:t/>
            </a:r>
            <a:br>
              <a:rPr lang="en-US" dirty="0">
                <a:latin typeface="Calibri" pitchFamily="34" charset="0"/>
              </a:rPr>
            </a:br>
            <a:r>
              <a:rPr lang="en-US" b="1" dirty="0" smtClean="0">
                <a:latin typeface="Calibri" pitchFamily="34" charset="0"/>
              </a:rPr>
              <a:t>EFMI 2012</a:t>
            </a:r>
          </a:p>
          <a:p>
            <a:pPr algn="ctr" eaLnBrk="1" hangingPunct="1">
              <a:spcBef>
                <a:spcPts val="0"/>
              </a:spcBef>
            </a:pPr>
            <a:r>
              <a:rPr lang="en-US" dirty="0" smtClean="0">
                <a:latin typeface="Calibri" pitchFamily="34" charset="0"/>
              </a:rPr>
              <a:t>Joachim Dudeck Lecture</a:t>
            </a:r>
            <a:r>
              <a:rPr lang="en-US" b="1" dirty="0" smtClean="0">
                <a:latin typeface="Calibri" pitchFamily="34" charset="0"/>
              </a:rPr>
              <a:t/>
            </a:r>
            <a:br>
              <a:rPr lang="en-US" b="1" dirty="0" smtClean="0">
                <a:latin typeface="Calibri" pitchFamily="34" charset="0"/>
              </a:rPr>
            </a:br>
            <a:r>
              <a:rPr lang="en-US" dirty="0" smtClean="0">
                <a:latin typeface="Calibri" pitchFamily="34" charset="0"/>
              </a:rPr>
              <a:t>Moscow</a:t>
            </a:r>
          </a:p>
          <a:p>
            <a:pPr algn="ctr" eaLnBrk="1" hangingPunct="1">
              <a:spcBef>
                <a:spcPts val="0"/>
              </a:spcBef>
            </a:pPr>
            <a:r>
              <a:rPr lang="en-US" dirty="0" smtClean="0">
                <a:latin typeface="Calibri" pitchFamily="34" charset="0"/>
              </a:rPr>
              <a:t>18 April 2012</a:t>
            </a:r>
          </a:p>
          <a:p>
            <a:pPr eaLnBrk="1" hangingPunct="1"/>
            <a:endParaRPr lang="en-US" dirty="0" smtClean="0">
              <a:latin typeface="Arial" charset="0"/>
              <a:cs typeface="Arial"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452" y="5805377"/>
            <a:ext cx="868685" cy="893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descr="C:\Users\CJaffe\Pictures\Downloaded Pictures\EFMI 2012 Moscow.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11898" y="5454502"/>
            <a:ext cx="1464344" cy="1244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676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33400"/>
            <a:ext cx="9144000" cy="990600"/>
          </a:xfrm>
        </p:spPr>
        <p:txBody>
          <a:bodyPr>
            <a:normAutofit/>
          </a:bodyPr>
          <a:lstStyle/>
          <a:p>
            <a:pPr algn="ctr" eaLnBrk="1" hangingPunct="1"/>
            <a:r>
              <a:rPr lang="en-US" dirty="0" smtClean="0"/>
              <a:t>Defining Clinical Document Architecture</a:t>
            </a:r>
          </a:p>
        </p:txBody>
      </p:sp>
      <p:sp>
        <p:nvSpPr>
          <p:cNvPr id="13315" name="Rectangle 3"/>
          <p:cNvSpPr>
            <a:spLocks noGrp="1" noChangeArrowheads="1"/>
          </p:cNvSpPr>
          <p:nvPr>
            <p:ph idx="1"/>
          </p:nvPr>
        </p:nvSpPr>
        <p:spPr/>
        <p:txBody>
          <a:bodyPr/>
          <a:lstStyle/>
          <a:p>
            <a:pPr eaLnBrk="1" hangingPunct="1"/>
            <a:r>
              <a:rPr lang="en-US" sz="2000" dirty="0" smtClean="0"/>
              <a:t>The CDA is a document markup standard for the structure and 	semantics of an exchanged "clinical document".</a:t>
            </a:r>
          </a:p>
          <a:p>
            <a:pPr eaLnBrk="1" hangingPunct="1"/>
            <a:r>
              <a:rPr lang="en-US" sz="2000" dirty="0" smtClean="0"/>
              <a:t>A clinical document is a documentation of observations and other 	services with the following characteristics:</a:t>
            </a:r>
          </a:p>
          <a:p>
            <a:pPr lvl="1" eaLnBrk="1" hangingPunct="1">
              <a:spcBef>
                <a:spcPts val="600"/>
              </a:spcBef>
            </a:pPr>
            <a:r>
              <a:rPr lang="en-US" sz="2000" dirty="0" smtClean="0"/>
              <a:t>Persistence</a:t>
            </a:r>
          </a:p>
          <a:p>
            <a:pPr lvl="1" eaLnBrk="1" hangingPunct="1">
              <a:spcBef>
                <a:spcPts val="600"/>
              </a:spcBef>
            </a:pPr>
            <a:r>
              <a:rPr lang="en-US" sz="2000" dirty="0" smtClean="0"/>
              <a:t>Stewardship</a:t>
            </a:r>
          </a:p>
          <a:p>
            <a:pPr lvl="1" eaLnBrk="1" hangingPunct="1">
              <a:spcBef>
                <a:spcPts val="600"/>
              </a:spcBef>
            </a:pPr>
            <a:r>
              <a:rPr lang="en-US" sz="2000" dirty="0" smtClean="0"/>
              <a:t>Potential for authentication</a:t>
            </a:r>
          </a:p>
          <a:p>
            <a:pPr lvl="1" eaLnBrk="1" hangingPunct="1">
              <a:spcBef>
                <a:spcPts val="600"/>
              </a:spcBef>
            </a:pPr>
            <a:r>
              <a:rPr lang="en-US" sz="2000" dirty="0" smtClean="0"/>
              <a:t>Context</a:t>
            </a:r>
          </a:p>
          <a:p>
            <a:pPr lvl="1" eaLnBrk="1" hangingPunct="1">
              <a:spcBef>
                <a:spcPts val="600"/>
              </a:spcBef>
            </a:pPr>
            <a:r>
              <a:rPr lang="en-US" sz="2000" dirty="0" smtClean="0"/>
              <a:t>Wholeness</a:t>
            </a:r>
          </a:p>
          <a:p>
            <a:pPr lvl="1" eaLnBrk="1" hangingPunct="1">
              <a:spcBef>
                <a:spcPts val="600"/>
              </a:spcBef>
            </a:pPr>
            <a:r>
              <a:rPr lang="en-US" sz="2000" dirty="0" smtClean="0"/>
              <a:t>Human readability</a:t>
            </a:r>
          </a:p>
          <a:p>
            <a:pPr eaLnBrk="1" hangingPunct="1"/>
            <a:r>
              <a:rPr lang="en-US" sz="2000" dirty="0" smtClean="0"/>
              <a:t>A CDA document is a defined and complete information object that 	can exist outside of a message, and can include text, images, 	sounds, and other multimedia content.</a:t>
            </a:r>
          </a:p>
          <a:p>
            <a:pPr eaLnBrk="1" hangingPunct="1"/>
            <a:endParaRPr lang="en-US" sz="2000"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en-US" dirty="0" smtClean="0"/>
              <a:t>The Business Case for CDA</a:t>
            </a:r>
          </a:p>
        </p:txBody>
      </p:sp>
      <p:sp>
        <p:nvSpPr>
          <p:cNvPr id="14339" name="Rectangle 3"/>
          <p:cNvSpPr>
            <a:spLocks noGrp="1" noChangeArrowheads="1"/>
          </p:cNvSpPr>
          <p:nvPr>
            <p:ph idx="1"/>
          </p:nvPr>
        </p:nvSpPr>
        <p:spPr/>
        <p:txBody>
          <a:bodyPr>
            <a:normAutofit lnSpcReduction="10000"/>
          </a:bodyPr>
          <a:lstStyle/>
          <a:p>
            <a:pPr eaLnBrk="1" hangingPunct="1">
              <a:spcBef>
                <a:spcPts val="1200"/>
              </a:spcBef>
            </a:pPr>
            <a:r>
              <a:rPr lang="en-US" sz="1800" b="1" dirty="0" smtClean="0"/>
              <a:t>CDA is highly flexible and configurable </a:t>
            </a:r>
            <a:r>
              <a:rPr lang="en-US" sz="1800" dirty="0" smtClean="0"/>
              <a:t>– CDA support every type of </a:t>
            </a:r>
            <a:br>
              <a:rPr lang="en-US" sz="1800" dirty="0" smtClean="0"/>
            </a:br>
            <a:r>
              <a:rPr lang="en-US" sz="1800" dirty="0" smtClean="0"/>
              <a:t>clinical document. A single standard for the entire EHR</a:t>
            </a:r>
            <a:br>
              <a:rPr lang="en-US" sz="1800" dirty="0" smtClean="0"/>
            </a:br>
            <a:r>
              <a:rPr lang="en-US" sz="1800" dirty="0" smtClean="0"/>
              <a:t>may be too broad. Multiple standards and/or  messages</a:t>
            </a:r>
            <a:br>
              <a:rPr lang="en-US" sz="1800" dirty="0" smtClean="0"/>
            </a:br>
            <a:r>
              <a:rPr lang="en-US" sz="1800" dirty="0" smtClean="0"/>
              <a:t>for each EHR function may be difficult to implement. </a:t>
            </a:r>
            <a:br>
              <a:rPr lang="en-US" sz="1800" dirty="0" smtClean="0"/>
            </a:br>
            <a:r>
              <a:rPr lang="en-US" sz="1800" dirty="0" smtClean="0"/>
              <a:t>CDA satisfies all such needs.</a:t>
            </a:r>
          </a:p>
          <a:p>
            <a:pPr eaLnBrk="1" hangingPunct="1">
              <a:spcBef>
                <a:spcPts val="1200"/>
              </a:spcBef>
            </a:pPr>
            <a:r>
              <a:rPr lang="en-US" sz="1800" b="1" dirty="0" smtClean="0"/>
              <a:t>CDA Implementation experience is vast</a:t>
            </a:r>
            <a:r>
              <a:rPr lang="en-US" sz="1800" dirty="0" smtClean="0"/>
              <a:t> - CDA </a:t>
            </a:r>
            <a:br>
              <a:rPr lang="en-US" sz="1800" dirty="0" smtClean="0"/>
            </a:br>
            <a:r>
              <a:rPr lang="en-US" sz="1800" dirty="0" smtClean="0"/>
              <a:t>has been a Normative </a:t>
            </a:r>
            <a:r>
              <a:rPr lang="en-US" sz="1800" dirty="0"/>
              <a:t>S</a:t>
            </a:r>
            <a:r>
              <a:rPr lang="en-US" sz="1800" dirty="0" smtClean="0"/>
              <a:t>tandard since </a:t>
            </a:r>
            <a:br>
              <a:rPr lang="en-US" sz="1800" dirty="0" smtClean="0"/>
            </a:br>
            <a:r>
              <a:rPr lang="en-US" sz="1800" dirty="0" smtClean="0"/>
              <a:t>2000, and has been balloted through HL7's </a:t>
            </a:r>
            <a:br>
              <a:rPr lang="en-US" sz="1800" dirty="0" smtClean="0"/>
            </a:br>
            <a:r>
              <a:rPr lang="en-US" sz="1800" dirty="0" smtClean="0"/>
              <a:t>consensus process. CDA is widely implemented.</a:t>
            </a:r>
          </a:p>
          <a:p>
            <a:pPr eaLnBrk="1" hangingPunct="1">
              <a:spcBef>
                <a:spcPts val="1200"/>
              </a:spcBef>
            </a:pPr>
            <a:r>
              <a:rPr lang="en-US" sz="1800" b="1" dirty="0" smtClean="0"/>
              <a:t>CDA provides a gentle on-ramp to information exchange - </a:t>
            </a:r>
            <a:r>
              <a:rPr lang="en-US" sz="1800" dirty="0" smtClean="0"/>
              <a:t>CDA is straight-forward to implement, and provides a mechanism for incremental semantic interoperability.</a:t>
            </a:r>
          </a:p>
          <a:p>
            <a:pPr eaLnBrk="1" hangingPunct="1">
              <a:spcBef>
                <a:spcPts val="1200"/>
              </a:spcBef>
            </a:pPr>
            <a:r>
              <a:rPr lang="en-US" sz="1800" b="1" dirty="0" smtClean="0"/>
              <a:t>CDA improves patient care</a:t>
            </a:r>
            <a:r>
              <a:rPr lang="en-US" sz="1800" dirty="0" smtClean="0"/>
              <a:t> - CDA provides a mechanism for inserting evidence-based medicine directly into the process of  care (via templates)</a:t>
            </a:r>
          </a:p>
          <a:p>
            <a:pPr eaLnBrk="1" hangingPunct="1">
              <a:spcBef>
                <a:spcPts val="1200"/>
              </a:spcBef>
            </a:pPr>
            <a:r>
              <a:rPr lang="en-US" sz="1800" b="1" dirty="0" smtClean="0"/>
              <a:t>CDA lowers costs</a:t>
            </a:r>
            <a:r>
              <a:rPr lang="en-US" sz="1800" dirty="0" smtClean="0"/>
              <a:t> – Leveraging CDA provides “top down” strategy allowing initial implementation to be reused many times for highly varying scenarios.</a:t>
            </a:r>
          </a:p>
          <a:p>
            <a:pPr eaLnBrk="1" hangingPunct="1"/>
            <a:endParaRPr lang="en-US" sz="1600" dirty="0" smtClean="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7471" y="2041450"/>
            <a:ext cx="1801266" cy="1855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Functional Characteristics of CDA</a:t>
            </a:r>
            <a:endParaRPr lang="en-US" dirty="0"/>
          </a:p>
        </p:txBody>
      </p:sp>
      <p:sp>
        <p:nvSpPr>
          <p:cNvPr id="7" name="Text Placeholder 6"/>
          <p:cNvSpPr>
            <a:spLocks noGrp="1"/>
          </p:cNvSpPr>
          <p:nvPr>
            <p:ph idx="1"/>
          </p:nvPr>
        </p:nvSpPr>
        <p:spPr/>
        <p:txBody>
          <a:bodyPr>
            <a:normAutofit lnSpcReduction="10000"/>
          </a:bodyPr>
          <a:lstStyle/>
          <a:p>
            <a:pPr marL="330200" indent="-285750" eaLnBrk="1" hangingPunct="1">
              <a:buFont typeface="Wingdings" pitchFamily="2" charset="2"/>
              <a:buChar char="§"/>
              <a:defRPr/>
            </a:pPr>
            <a:r>
              <a:rPr lang="en-US" dirty="0" smtClean="0">
                <a:latin typeface="Franklin Gothic Book" pitchFamily="34" charset="0"/>
                <a:ea typeface="+mj-ea"/>
                <a:cs typeface="+mj-cs"/>
              </a:rPr>
              <a:t>Encoded in Extensible Markup Language (XML).</a:t>
            </a:r>
            <a:endParaRPr lang="en-US" dirty="0" smtClean="0">
              <a:latin typeface="Franklin Gothic Book" pitchFamily="34" charset="0"/>
            </a:endParaRPr>
          </a:p>
          <a:p>
            <a:pPr marL="330200" indent="-285750">
              <a:buFont typeface="Wingdings" pitchFamily="2" charset="2"/>
              <a:buChar char="§"/>
              <a:defRPr/>
            </a:pPr>
            <a:r>
              <a:rPr lang="en-US" dirty="0">
                <a:latin typeface="Franklin Gothic Book" pitchFamily="34" charset="0"/>
                <a:ea typeface="+mj-ea"/>
                <a:cs typeface="+mj-cs"/>
              </a:rPr>
              <a:t>Based upon HL7's Reference Information Model (RIM</a:t>
            </a:r>
            <a:r>
              <a:rPr lang="en-US" dirty="0" smtClean="0">
                <a:latin typeface="Franklin Gothic Book" pitchFamily="34" charset="0"/>
                <a:ea typeface="+mj-ea"/>
                <a:cs typeface="+mj-cs"/>
              </a:rPr>
              <a:t>)</a:t>
            </a:r>
          </a:p>
          <a:p>
            <a:pPr marL="330200" indent="-285750">
              <a:buFont typeface="Wingdings" pitchFamily="2" charset="2"/>
              <a:buChar char="§"/>
              <a:defRPr/>
            </a:pPr>
            <a:r>
              <a:rPr lang="en-US" dirty="0">
                <a:latin typeface="Franklin Gothic Book" pitchFamily="34" charset="0"/>
                <a:ea typeface="+mj-ea"/>
                <a:cs typeface="+mj-cs"/>
              </a:rPr>
              <a:t>Enables data reuse </a:t>
            </a:r>
          </a:p>
          <a:p>
            <a:pPr marL="661670" lvl="1" indent="-342900">
              <a:buSzPct val="50000"/>
              <a:buFont typeface="Courier New" pitchFamily="49" charset="0"/>
              <a:buChar char="o"/>
              <a:defRPr/>
            </a:pPr>
            <a:r>
              <a:rPr lang="en-US" dirty="0">
                <a:latin typeface="Franklin Gothic Book" pitchFamily="34" charset="0"/>
                <a:ea typeface="+mj-ea"/>
                <a:cs typeface="+mj-cs"/>
              </a:rPr>
              <a:t>Patient summaries</a:t>
            </a:r>
          </a:p>
          <a:p>
            <a:pPr marL="661670" lvl="1" indent="-342900">
              <a:buSzPct val="50000"/>
              <a:buFont typeface="Courier New" pitchFamily="49" charset="0"/>
              <a:buChar char="o"/>
              <a:defRPr/>
            </a:pPr>
            <a:r>
              <a:rPr lang="en-US" dirty="0">
                <a:latin typeface="Franklin Gothic Book" pitchFamily="34" charset="0"/>
                <a:ea typeface="+mj-ea"/>
                <a:cs typeface="+mj-cs"/>
              </a:rPr>
              <a:t>Lab </a:t>
            </a:r>
            <a:r>
              <a:rPr lang="en-US" dirty="0" smtClean="0">
                <a:latin typeface="Franklin Gothic Book" pitchFamily="34" charset="0"/>
                <a:ea typeface="+mj-ea"/>
                <a:cs typeface="+mj-cs"/>
              </a:rPr>
              <a:t>and </a:t>
            </a:r>
            <a:r>
              <a:rPr lang="en-US" dirty="0">
                <a:latin typeface="Franklin Gothic Book" pitchFamily="34" charset="0"/>
                <a:ea typeface="+mj-ea"/>
                <a:cs typeface="+mj-cs"/>
              </a:rPr>
              <a:t>pharmacy messages</a:t>
            </a:r>
          </a:p>
          <a:p>
            <a:pPr marL="661670" lvl="1" indent="-342900">
              <a:buSzPct val="50000"/>
              <a:buFont typeface="Courier New" pitchFamily="49" charset="0"/>
              <a:buChar char="o"/>
              <a:defRPr/>
            </a:pPr>
            <a:r>
              <a:rPr lang="en-US" dirty="0">
                <a:latin typeface="Franklin Gothic Book" pitchFamily="34" charset="0"/>
                <a:ea typeface="+mj-ea"/>
                <a:cs typeface="+mj-cs"/>
              </a:rPr>
              <a:t>Clinical research</a:t>
            </a:r>
          </a:p>
          <a:p>
            <a:pPr marL="661670" lvl="1" indent="-342900">
              <a:buSzPct val="50000"/>
              <a:buFont typeface="Courier New" pitchFamily="49" charset="0"/>
              <a:buChar char="o"/>
              <a:defRPr/>
            </a:pPr>
            <a:r>
              <a:rPr lang="en-US" dirty="0">
                <a:latin typeface="Franklin Gothic Book" pitchFamily="34" charset="0"/>
                <a:ea typeface="+mj-ea"/>
                <a:cs typeface="+mj-cs"/>
              </a:rPr>
              <a:t>Electronic prescriptions</a:t>
            </a:r>
          </a:p>
          <a:p>
            <a:pPr marL="661670" lvl="1" indent="-342900">
              <a:buSzPct val="50000"/>
              <a:buFont typeface="Courier New" pitchFamily="49" charset="0"/>
              <a:buChar char="o"/>
              <a:defRPr/>
            </a:pPr>
            <a:r>
              <a:rPr lang="en-US" dirty="0">
                <a:latin typeface="Franklin Gothic Book" pitchFamily="34" charset="0"/>
                <a:ea typeface="+mj-ea"/>
                <a:cs typeface="+mj-cs"/>
              </a:rPr>
              <a:t>Clinical Decision Support</a:t>
            </a:r>
          </a:p>
          <a:p>
            <a:pPr marL="661670" lvl="1" indent="-342900">
              <a:buSzPct val="50000"/>
              <a:buFont typeface="Courier New" pitchFamily="49" charset="0"/>
              <a:buChar char="o"/>
              <a:defRPr/>
            </a:pPr>
            <a:r>
              <a:rPr lang="en-US" dirty="0">
                <a:latin typeface="Franklin Gothic Book" pitchFamily="34" charset="0"/>
                <a:ea typeface="+mj-ea"/>
                <a:cs typeface="+mj-cs"/>
              </a:rPr>
              <a:t>Public Health</a:t>
            </a:r>
          </a:p>
          <a:p>
            <a:pPr marL="661670" lvl="1" indent="-342900">
              <a:buSzPct val="50000"/>
              <a:buFont typeface="Courier New" pitchFamily="49" charset="0"/>
              <a:buChar char="o"/>
              <a:defRPr/>
            </a:pPr>
            <a:r>
              <a:rPr lang="en-US" dirty="0">
                <a:latin typeface="Franklin Gothic Book" pitchFamily="34" charset="0"/>
                <a:ea typeface="+mj-ea"/>
                <a:cs typeface="+mj-cs"/>
              </a:rPr>
              <a:t>Quality assessment</a:t>
            </a:r>
          </a:p>
          <a:p>
            <a:pPr marL="330200" indent="-285750">
              <a:buFont typeface="Wingdings" pitchFamily="2" charset="2"/>
              <a:buChar char="§"/>
              <a:defRPr/>
            </a:pPr>
            <a:r>
              <a:rPr lang="en-US" dirty="0" smtClean="0">
                <a:latin typeface="Franklin Gothic Book" pitchFamily="34" charset="0"/>
              </a:rPr>
              <a:t>Richly </a:t>
            </a:r>
            <a:r>
              <a:rPr lang="en-US" dirty="0">
                <a:latin typeface="Franklin Gothic Book" pitchFamily="34" charset="0"/>
              </a:rPr>
              <a:t>expressive and flexible. Templates, conformance profiles, and implementation guides can be used to constrain generic CDA</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pPr algn="ctr" eaLnBrk="1" hangingPunct="1"/>
            <a:r>
              <a:rPr lang="en-US" dirty="0" smtClean="0"/>
              <a:t>Guiding Principles of CDA</a:t>
            </a:r>
          </a:p>
        </p:txBody>
      </p:sp>
      <p:sp>
        <p:nvSpPr>
          <p:cNvPr id="17411" name="Text Placeholder 4"/>
          <p:cNvSpPr>
            <a:spLocks noGrp="1"/>
          </p:cNvSpPr>
          <p:nvPr>
            <p:ph idx="1"/>
          </p:nvPr>
        </p:nvSpPr>
        <p:spPr>
          <a:xfrm>
            <a:off x="467833" y="1706524"/>
            <a:ext cx="8229600" cy="4290237"/>
          </a:xfrm>
        </p:spPr>
        <p:txBody>
          <a:bodyPr/>
          <a:lstStyle/>
          <a:p>
            <a:pPr marL="387350" indent="-342900">
              <a:buFont typeface="Wingdings" pitchFamily="2" charset="2"/>
              <a:buChar char="§"/>
            </a:pPr>
            <a:r>
              <a:rPr lang="en-US" dirty="0">
                <a:latin typeface="Franklin Gothic Book" pitchFamily="34" charset="0"/>
              </a:rPr>
              <a:t>Prioritizes documents generated by clinicians involved in 	direct patient </a:t>
            </a:r>
            <a:r>
              <a:rPr lang="en-US" dirty="0" smtClean="0">
                <a:latin typeface="Franklin Gothic Book" pitchFamily="34" charset="0"/>
              </a:rPr>
              <a:t>care</a:t>
            </a:r>
            <a:endParaRPr lang="en-US" dirty="0">
              <a:latin typeface="Franklin Gothic Book" pitchFamily="34" charset="0"/>
            </a:endParaRPr>
          </a:p>
          <a:p>
            <a:pPr marL="387350" indent="-342900">
              <a:buFont typeface="Wingdings" pitchFamily="2" charset="2"/>
              <a:buChar char="§"/>
            </a:pPr>
            <a:r>
              <a:rPr lang="en-US" dirty="0">
                <a:latin typeface="Franklin Gothic Book" pitchFamily="34" charset="0"/>
              </a:rPr>
              <a:t>Minimizes the technical barriers needed </a:t>
            </a:r>
            <a:r>
              <a:rPr lang="en-US" dirty="0" smtClean="0">
                <a:latin typeface="Franklin Gothic Book" pitchFamily="34" charset="0"/>
              </a:rPr>
              <a:t>for 	implementation</a:t>
            </a:r>
            <a:endParaRPr lang="en-US" dirty="0">
              <a:latin typeface="Franklin Gothic Book" pitchFamily="34" charset="0"/>
            </a:endParaRPr>
          </a:p>
          <a:p>
            <a:pPr marL="387350" indent="-342900">
              <a:buFont typeface="Wingdings" pitchFamily="2" charset="2"/>
              <a:buChar char="§"/>
            </a:pPr>
            <a:r>
              <a:rPr lang="en-US" dirty="0">
                <a:latin typeface="Franklin Gothic Book" pitchFamily="34" charset="0"/>
              </a:rPr>
              <a:t>Promotes longevity of all information</a:t>
            </a:r>
          </a:p>
          <a:p>
            <a:pPr marL="387350" indent="-342900">
              <a:buFont typeface="Wingdings" pitchFamily="2" charset="2"/>
              <a:buChar char="§"/>
            </a:pPr>
            <a:r>
              <a:rPr lang="en-US" dirty="0">
                <a:latin typeface="Franklin Gothic Book" pitchFamily="34" charset="0"/>
              </a:rPr>
              <a:t>Enables exchange that is independent of the underlying 	transfer or storage mechanism. </a:t>
            </a:r>
          </a:p>
          <a:p>
            <a:pPr marL="387350" indent="-342900">
              <a:buFont typeface="Wingdings" pitchFamily="2" charset="2"/>
              <a:buChar char="§"/>
            </a:pPr>
            <a:r>
              <a:rPr lang="en-US" dirty="0">
                <a:latin typeface="Franklin Gothic Book" pitchFamily="34" charset="0"/>
              </a:rPr>
              <a:t>Assures that policy-makers can control their own 	information requirements without relying upon 	extensions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5"/>
          <p:cNvSpPr>
            <a:spLocks noGrp="1"/>
          </p:cNvSpPr>
          <p:nvPr>
            <p:ph type="title"/>
          </p:nvPr>
        </p:nvSpPr>
        <p:spPr/>
        <p:txBody>
          <a:bodyPr>
            <a:normAutofit fontScale="90000"/>
          </a:bodyPr>
          <a:lstStyle/>
          <a:p>
            <a:pPr algn="ctr" eaLnBrk="1" hangingPunct="1"/>
            <a:r>
              <a:rPr lang="en-US" dirty="0" smtClean="0"/>
              <a:t>A Key Value of CDA:</a:t>
            </a:r>
            <a:br>
              <a:rPr lang="en-US" dirty="0" smtClean="0"/>
            </a:br>
            <a:r>
              <a:rPr lang="en-US" i="1" dirty="0" smtClean="0"/>
              <a:t>Incremental Interoperability</a:t>
            </a:r>
          </a:p>
        </p:txBody>
      </p:sp>
      <p:sp>
        <p:nvSpPr>
          <p:cNvPr id="7" name="Text Placeholder 6"/>
          <p:cNvSpPr>
            <a:spLocks noGrp="1"/>
          </p:cNvSpPr>
          <p:nvPr>
            <p:ph idx="1"/>
          </p:nvPr>
        </p:nvSpPr>
        <p:spPr>
          <a:xfrm>
            <a:off x="435935" y="1759688"/>
            <a:ext cx="8229600" cy="4876800"/>
          </a:xfrm>
        </p:spPr>
        <p:txBody>
          <a:bodyPr>
            <a:normAutofit lnSpcReduction="10000"/>
          </a:bodyPr>
          <a:lstStyle/>
          <a:p>
            <a:pPr marL="387350" indent="-342900">
              <a:spcBef>
                <a:spcPts val="1200"/>
              </a:spcBef>
              <a:buFont typeface="Wingdings" pitchFamily="2" charset="2"/>
              <a:buChar char="§"/>
              <a:defRPr/>
            </a:pPr>
            <a:r>
              <a:rPr lang="en-US" i="1" dirty="0">
                <a:latin typeface="Franklin Gothic Book" pitchFamily="34" charset="0"/>
              </a:rPr>
              <a:t>Incremental Interoperability means that an implementer </a:t>
            </a:r>
            <a:r>
              <a:rPr lang="en-US" i="1" dirty="0" smtClean="0">
                <a:latin typeface="Franklin Gothic Book" pitchFamily="34" charset="0"/>
              </a:rPr>
              <a:t>	can </a:t>
            </a:r>
            <a:r>
              <a:rPr lang="en-US" i="1" dirty="0">
                <a:latin typeface="Franklin Gothic Book" pitchFamily="34" charset="0"/>
              </a:rPr>
              <a:t>begin </a:t>
            </a:r>
            <a:r>
              <a:rPr lang="en-US" i="1" dirty="0" smtClean="0">
                <a:latin typeface="Franklin Gothic Book" pitchFamily="34" charset="0"/>
              </a:rPr>
              <a:t>with </a:t>
            </a:r>
            <a:r>
              <a:rPr lang="en-US" i="1" dirty="0">
                <a:latin typeface="Franklin Gothic Book" pitchFamily="34" charset="0"/>
              </a:rPr>
              <a:t>a simple CDA, and then add structured </a:t>
            </a:r>
            <a:r>
              <a:rPr lang="en-US" i="1" dirty="0" smtClean="0">
                <a:latin typeface="Franklin Gothic Book" pitchFamily="34" charset="0"/>
              </a:rPr>
              <a:t>	data </a:t>
            </a:r>
            <a:r>
              <a:rPr lang="en-US" i="1" dirty="0">
                <a:latin typeface="Franklin Gothic Book" pitchFamily="34" charset="0"/>
              </a:rPr>
              <a:t>elements over </a:t>
            </a:r>
            <a:r>
              <a:rPr lang="en-US" i="1" dirty="0" smtClean="0">
                <a:latin typeface="Franklin Gothic Book" pitchFamily="34" charset="0"/>
              </a:rPr>
              <a:t>time</a:t>
            </a:r>
            <a:r>
              <a:rPr lang="en-US" i="1" dirty="0">
                <a:latin typeface="Franklin Gothic Book" pitchFamily="34" charset="0"/>
              </a:rPr>
              <a:t>.</a:t>
            </a:r>
          </a:p>
          <a:p>
            <a:pPr marL="387350" indent="-342900">
              <a:spcBef>
                <a:spcPts val="1200"/>
              </a:spcBef>
              <a:buFont typeface="Wingdings" pitchFamily="2" charset="2"/>
              <a:buChar char="§"/>
              <a:defRPr/>
            </a:pPr>
            <a:r>
              <a:rPr lang="en-US" i="1" dirty="0">
                <a:latin typeface="Franklin Gothic Book" pitchFamily="34" charset="0"/>
              </a:rPr>
              <a:t>CDA Release 2 consists of a single CDA XML Schema, and </a:t>
            </a:r>
            <a:br>
              <a:rPr lang="en-US" i="1" dirty="0">
                <a:latin typeface="Franklin Gothic Book" pitchFamily="34" charset="0"/>
              </a:rPr>
            </a:br>
            <a:r>
              <a:rPr lang="en-US" i="1" dirty="0">
                <a:latin typeface="Franklin Gothic Book" pitchFamily="34" charset="0"/>
              </a:rPr>
              <a:t>	the “architecture” arises from the ability to apply one or </a:t>
            </a:r>
            <a:br>
              <a:rPr lang="en-US" i="1" dirty="0">
                <a:latin typeface="Franklin Gothic Book" pitchFamily="34" charset="0"/>
              </a:rPr>
            </a:br>
            <a:r>
              <a:rPr lang="en-US" i="1" dirty="0">
                <a:latin typeface="Franklin Gothic Book" pitchFamily="34" charset="0"/>
              </a:rPr>
              <a:t>	more “templates” which serve to constrain the richness </a:t>
            </a:r>
            <a:r>
              <a:rPr lang="en-US" i="1" dirty="0" smtClean="0">
                <a:latin typeface="Franklin Gothic Book" pitchFamily="34" charset="0"/>
              </a:rPr>
              <a:t>	and flexibility </a:t>
            </a:r>
            <a:r>
              <a:rPr lang="en-US" i="1" dirty="0">
                <a:latin typeface="Franklin Gothic Book" pitchFamily="34" charset="0"/>
              </a:rPr>
              <a:t>of CDA. </a:t>
            </a:r>
          </a:p>
          <a:p>
            <a:pPr marL="387350" indent="-342900">
              <a:spcBef>
                <a:spcPts val="1200"/>
              </a:spcBef>
              <a:buFont typeface="Wingdings" pitchFamily="2" charset="2"/>
              <a:buChar char="§"/>
              <a:defRPr/>
            </a:pPr>
            <a:r>
              <a:rPr lang="en-US" i="1" dirty="0">
                <a:latin typeface="Franklin Gothic Book" pitchFamily="34" charset="0"/>
              </a:rPr>
              <a:t>Professional society recommendations, national clinical </a:t>
            </a:r>
            <a:r>
              <a:rPr lang="en-US" i="1" dirty="0" smtClean="0">
                <a:latin typeface="Franklin Gothic Book" pitchFamily="34" charset="0"/>
              </a:rPr>
              <a:t>	practice guidelines</a:t>
            </a:r>
            <a:r>
              <a:rPr lang="en-US" i="1" dirty="0">
                <a:latin typeface="Franklin Gothic Book" pitchFamily="34" charset="0"/>
              </a:rPr>
              <a:t>, standardized data sets can be </a:t>
            </a:r>
            <a:r>
              <a:rPr lang="en-US" i="1" dirty="0" smtClean="0">
                <a:latin typeface="Franklin Gothic Book" pitchFamily="34" charset="0"/>
              </a:rPr>
              <a:t>	expressed </a:t>
            </a:r>
            <a:r>
              <a:rPr lang="en-US" i="1" dirty="0">
                <a:latin typeface="Franklin Gothic Book" pitchFamily="34" charset="0"/>
              </a:rPr>
              <a:t>as CDA </a:t>
            </a:r>
            <a:r>
              <a:rPr lang="en-US" i="1" dirty="0" smtClean="0">
                <a:latin typeface="Franklin Gothic Book" pitchFamily="34" charset="0"/>
              </a:rPr>
              <a:t>templates</a:t>
            </a:r>
            <a:r>
              <a:rPr lang="en-US" i="1" dirty="0">
                <a:latin typeface="Franklin Gothic Book" pitchFamily="34" charset="0"/>
              </a:rPr>
              <a:t>.</a:t>
            </a:r>
          </a:p>
          <a:p>
            <a:pPr marL="387350" indent="-342900">
              <a:spcBef>
                <a:spcPts val="1200"/>
              </a:spcBef>
              <a:buFont typeface="Wingdings" pitchFamily="2" charset="2"/>
              <a:buChar char="§"/>
              <a:defRPr/>
            </a:pPr>
            <a:r>
              <a:rPr lang="en-US" i="1" dirty="0">
                <a:latin typeface="Franklin Gothic Book" pitchFamily="34" charset="0"/>
              </a:rPr>
              <a:t>There are </a:t>
            </a:r>
            <a:r>
              <a:rPr lang="en-US" i="1" dirty="0" smtClean="0">
                <a:latin typeface="Franklin Gothic Book" pitchFamily="34" charset="0"/>
              </a:rPr>
              <a:t>numerous types of </a:t>
            </a:r>
            <a:r>
              <a:rPr lang="en-US" i="1" dirty="0">
                <a:latin typeface="Franklin Gothic Book" pitchFamily="34" charset="0"/>
              </a:rPr>
              <a:t>templates that might be </a:t>
            </a:r>
            <a:r>
              <a:rPr lang="en-US" i="1" dirty="0" smtClean="0">
                <a:latin typeface="Franklin Gothic Book" pitchFamily="34" charset="0"/>
              </a:rPr>
              <a:t>	created </a:t>
            </a:r>
            <a:r>
              <a:rPr lang="en-US" i="1" dirty="0">
                <a:latin typeface="Franklin Gothic Book" pitchFamily="34" charset="0"/>
              </a:rPr>
              <a:t>in </a:t>
            </a:r>
            <a:r>
              <a:rPr lang="en-US" i="1" dirty="0" smtClean="0">
                <a:latin typeface="Franklin Gothic Book" pitchFamily="34" charset="0"/>
              </a:rPr>
              <a:t>CDA.</a:t>
            </a:r>
            <a:endParaRPr lang="en-US" dirty="0" smtClean="0">
              <a:latin typeface="Franklin Gothic Book" pitchFamily="34" charset="0"/>
            </a:endParaRPr>
          </a:p>
          <a:p>
            <a:pPr eaLnBrk="1" hangingPunct="1">
              <a:defRPr/>
            </a:pPr>
            <a:endParaRPr lang="en-US" sz="2000"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Templated CDA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eaLnBrk="1" hangingPunct="1"/>
            <a:r>
              <a:rPr lang="en-US" dirty="0" smtClean="0"/>
              <a:t>Understanding Templated CDA</a:t>
            </a:r>
          </a:p>
        </p:txBody>
      </p:sp>
      <p:pic>
        <p:nvPicPr>
          <p:cNvPr id="32771" name="Picture 4"/>
          <p:cNvPicPr>
            <a:picLocks noChangeAspect="1" noChangeArrowheads="1"/>
          </p:cNvPicPr>
          <p:nvPr/>
        </p:nvPicPr>
        <p:blipFill>
          <a:blip r:embed="rId3" cstate="print"/>
          <a:srcRect/>
          <a:stretch>
            <a:fillRect/>
          </a:stretch>
        </p:blipFill>
        <p:spPr bwMode="auto">
          <a:xfrm>
            <a:off x="914400" y="1866723"/>
            <a:ext cx="7315200" cy="457200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eaLnBrk="1" hangingPunct="1"/>
            <a:r>
              <a:rPr lang="en-US" dirty="0" smtClean="0"/>
              <a:t>Highly Configurable CDA</a:t>
            </a:r>
            <a:r>
              <a:rPr lang="en-US" dirty="0"/>
              <a:t> </a:t>
            </a:r>
            <a:r>
              <a:rPr lang="en-US" dirty="0" smtClean="0"/>
              <a:t>Templates</a:t>
            </a:r>
          </a:p>
        </p:txBody>
      </p:sp>
      <p:pic>
        <p:nvPicPr>
          <p:cNvPr id="33795" name="Picture 3" descr="templated_CDA_form_display.jpg"/>
          <p:cNvPicPr>
            <a:picLocks noChangeAspect="1" noChangeArrowheads="1"/>
          </p:cNvPicPr>
          <p:nvPr/>
        </p:nvPicPr>
        <p:blipFill>
          <a:blip r:embed="rId3" cstate="print"/>
          <a:srcRect/>
          <a:stretch>
            <a:fillRect/>
          </a:stretch>
        </p:blipFill>
        <p:spPr bwMode="auto">
          <a:xfrm>
            <a:off x="1569720" y="1618394"/>
            <a:ext cx="5686425" cy="450215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lgn="ctr" eaLnBrk="1" hangingPunct="1"/>
            <a:r>
              <a:rPr lang="en-US" dirty="0" smtClean="0"/>
              <a:t>Translating a Use Case to CDA</a:t>
            </a:r>
          </a:p>
        </p:txBody>
      </p:sp>
      <p:pic>
        <p:nvPicPr>
          <p:cNvPr id="34819" name="Picture 3" descr="templated_CDA_form_complete.jpg"/>
          <p:cNvPicPr>
            <a:picLocks noChangeAspect="1" noChangeArrowheads="1"/>
          </p:cNvPicPr>
          <p:nvPr/>
        </p:nvPicPr>
        <p:blipFill>
          <a:blip r:embed="rId3" cstate="print"/>
          <a:srcRect/>
          <a:stretch>
            <a:fillRect/>
          </a:stretch>
        </p:blipFill>
        <p:spPr bwMode="auto">
          <a:xfrm>
            <a:off x="298450" y="1886549"/>
            <a:ext cx="8464550" cy="4605337"/>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pPr algn="ctr" eaLnBrk="1" hangingPunct="1"/>
            <a:r>
              <a:rPr lang="en-US" dirty="0" smtClean="0"/>
              <a:t>The Business Case for Templated CDA</a:t>
            </a:r>
          </a:p>
        </p:txBody>
      </p:sp>
      <p:sp>
        <p:nvSpPr>
          <p:cNvPr id="35843" name="Content Placeholder 3"/>
          <p:cNvSpPr>
            <a:spLocks noGrp="1"/>
          </p:cNvSpPr>
          <p:nvPr>
            <p:ph idx="1"/>
          </p:nvPr>
        </p:nvSpPr>
        <p:spPr/>
        <p:txBody>
          <a:bodyPr>
            <a:normAutofit lnSpcReduction="10000"/>
          </a:bodyPr>
          <a:lstStyle/>
          <a:p>
            <a:pPr marL="387350" indent="-342900">
              <a:buFont typeface="Wingdings" pitchFamily="2" charset="2"/>
              <a:buChar char="§"/>
            </a:pPr>
            <a:r>
              <a:rPr lang="en-US" dirty="0" smtClean="0"/>
              <a:t>Streamlined standards development</a:t>
            </a:r>
          </a:p>
          <a:p>
            <a:pPr lvl="2">
              <a:buSzPct val="50000"/>
              <a:buFont typeface="Courier New" pitchFamily="49" charset="0"/>
              <a:buChar char="o"/>
            </a:pPr>
            <a:r>
              <a:rPr lang="en-US" sz="2400" dirty="0" smtClean="0"/>
              <a:t>Reusable building blocks</a:t>
            </a:r>
            <a:r>
              <a:rPr lang="en-US" sz="2200" dirty="0" smtClean="0"/>
              <a:t>.</a:t>
            </a:r>
          </a:p>
          <a:p>
            <a:pPr marL="387350" indent="-342900">
              <a:buFont typeface="Wingdings" pitchFamily="2" charset="2"/>
              <a:buChar char="§"/>
            </a:pPr>
            <a:r>
              <a:rPr lang="en-US" dirty="0" smtClean="0"/>
              <a:t>Streamlined standards implementation</a:t>
            </a:r>
          </a:p>
          <a:p>
            <a:pPr lvl="2">
              <a:buSzPct val="50000"/>
              <a:buFont typeface="Courier New" pitchFamily="49" charset="0"/>
              <a:buChar char="o"/>
            </a:pPr>
            <a:r>
              <a:rPr lang="en-US" sz="2400" dirty="0" smtClean="0"/>
              <a:t>Implement once, deploy many.</a:t>
            </a:r>
            <a:endParaRPr lang="en-US" sz="1800" dirty="0" smtClean="0"/>
          </a:p>
          <a:p>
            <a:pPr marL="387350" indent="-342900">
              <a:buFont typeface="Wingdings" pitchFamily="2" charset="2"/>
              <a:buChar char="§"/>
            </a:pPr>
            <a:r>
              <a:rPr lang="en-US" dirty="0" smtClean="0"/>
              <a:t>Modular and reusable</a:t>
            </a:r>
          </a:p>
          <a:p>
            <a:pPr lvl="2">
              <a:buSzPct val="50000"/>
              <a:buFont typeface="Courier New" pitchFamily="49" charset="0"/>
              <a:buChar char="o"/>
            </a:pPr>
            <a:r>
              <a:rPr lang="en-US" sz="2400" dirty="0" smtClean="0"/>
              <a:t>Templates (blood pressure, discharge diagnoses, lab results) can be repackaged with other templates in any number of CDA implementation guides.</a:t>
            </a:r>
          </a:p>
          <a:p>
            <a:pPr marL="387350" indent="-342900">
              <a:buFont typeface="Wingdings" pitchFamily="2" charset="2"/>
              <a:buChar char="§"/>
            </a:pPr>
            <a:r>
              <a:rPr lang="en-US" sz="2400" dirty="0" smtClean="0"/>
              <a:t>Core component of CDA’s “incremental interoperability” strategy</a:t>
            </a:r>
          </a:p>
          <a:p>
            <a:pPr lvl="2">
              <a:buSzPct val="50000"/>
              <a:buFont typeface="Courier New" pitchFamily="49" charset="0"/>
              <a:buChar char="o"/>
            </a:pPr>
            <a:r>
              <a:rPr lang="en-US" sz="2400" dirty="0" smtClean="0"/>
              <a:t> Begin with simple CDA, and add templates as they are prioritized.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990600"/>
          </a:xfrm>
        </p:spPr>
        <p:txBody>
          <a:bodyPr/>
          <a:lstStyle/>
          <a:p>
            <a:pPr algn="ctr"/>
            <a:r>
              <a:rPr lang="en-US" dirty="0" smtClean="0"/>
              <a:t>In Fond Memory of</a:t>
            </a:r>
            <a:endParaRPr lang="en-US" dirty="0"/>
          </a:p>
        </p:txBody>
      </p:sp>
      <p:pic>
        <p:nvPicPr>
          <p:cNvPr id="4098" name="Picture 2" descr="C:\Users\CJaffe\Pictures\Downloaded Pictures\Joachim Dudek, M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1667983"/>
            <a:ext cx="2423890" cy="365570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0" y="5608674"/>
            <a:ext cx="91440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en-US" dirty="0" smtClean="0"/>
              <a:t>Professor Joachim Dudek</a:t>
            </a:r>
            <a:endParaRPr lang="en-US" dirty="0"/>
          </a:p>
        </p:txBody>
      </p:sp>
    </p:spTree>
    <p:extLst>
      <p:ext uri="{BB962C8B-B14F-4D97-AF65-F5344CB8AC3E}">
        <p14:creationId xmlns:p14="http://schemas.microsoft.com/office/powerpoint/2010/main" val="2100906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500856" y="384544"/>
            <a:ext cx="8229600" cy="990600"/>
          </a:xfrm>
        </p:spPr>
        <p:txBody>
          <a:bodyPr/>
          <a:lstStyle/>
          <a:p>
            <a:pPr algn="ctr"/>
            <a:r>
              <a:rPr lang="en-US" dirty="0" smtClean="0">
                <a:latin typeface="Gill Sans" charset="0"/>
              </a:rPr>
              <a:t>Templated CDA Overview</a:t>
            </a:r>
          </a:p>
        </p:txBody>
      </p:sp>
      <p:sp>
        <p:nvSpPr>
          <p:cNvPr id="8" name="Rectangle 7"/>
          <p:cNvSpPr/>
          <p:nvPr/>
        </p:nvSpPr>
        <p:spPr bwMode="auto">
          <a:xfrm>
            <a:off x="3200400" y="1219200"/>
            <a:ext cx="2830513"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b="1" dirty="0" smtClean="0">
                <a:solidFill>
                  <a:prstClr val="white"/>
                </a:solidFill>
                <a:sym typeface="Gill Sans" charset="0"/>
              </a:rPr>
              <a:t>CDA Implementation </a:t>
            </a:r>
            <a:r>
              <a:rPr lang="en-US" b="1" dirty="0">
                <a:solidFill>
                  <a:prstClr val="white"/>
                </a:solidFill>
                <a:sym typeface="Gill Sans" charset="0"/>
              </a:rPr>
              <a:t>Guides </a:t>
            </a:r>
          </a:p>
        </p:txBody>
      </p:sp>
      <p:sp>
        <p:nvSpPr>
          <p:cNvPr id="9" name="Horizontal Scroll 8"/>
          <p:cNvSpPr/>
          <p:nvPr/>
        </p:nvSpPr>
        <p:spPr bwMode="auto">
          <a:xfrm>
            <a:off x="3810000" y="2819400"/>
            <a:ext cx="1676400" cy="1109663"/>
          </a:xfrm>
          <a:prstGeom prst="horizont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rgbClr val="423C33"/>
                </a:solidFill>
                <a:sym typeface="Gill Sans" charset="0"/>
              </a:rPr>
              <a:t>CDA (CCD)</a:t>
            </a:r>
          </a:p>
        </p:txBody>
      </p:sp>
      <p:sp>
        <p:nvSpPr>
          <p:cNvPr id="10" name="Horizontal Scroll 9"/>
          <p:cNvSpPr/>
          <p:nvPr/>
        </p:nvSpPr>
        <p:spPr bwMode="auto">
          <a:xfrm>
            <a:off x="3886200" y="3886200"/>
            <a:ext cx="1600200" cy="1066800"/>
          </a:xfrm>
          <a:prstGeom prst="horizont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rgbClr val="423C33"/>
                </a:solidFill>
                <a:sym typeface="Gill Sans" charset="0"/>
              </a:rPr>
              <a:t>CDA </a:t>
            </a:r>
            <a:r>
              <a:rPr lang="en-US" sz="1600" b="1" dirty="0" smtClean="0">
                <a:solidFill>
                  <a:srgbClr val="423C33"/>
                </a:solidFill>
                <a:sym typeface="Gill Sans" charset="0"/>
              </a:rPr>
              <a:t>(QRDA)</a:t>
            </a:r>
            <a:endParaRPr lang="en-US" sz="1600" b="1" dirty="0">
              <a:solidFill>
                <a:srgbClr val="423C33"/>
              </a:solidFill>
              <a:sym typeface="Gill Sans" charset="0"/>
            </a:endParaRPr>
          </a:p>
        </p:txBody>
      </p:sp>
      <p:sp>
        <p:nvSpPr>
          <p:cNvPr id="11" name="Horizontal Scroll 10"/>
          <p:cNvSpPr/>
          <p:nvPr/>
        </p:nvSpPr>
        <p:spPr bwMode="auto">
          <a:xfrm>
            <a:off x="3962400" y="4876800"/>
            <a:ext cx="1524000" cy="1371600"/>
          </a:xfrm>
          <a:prstGeom prst="horizont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rgbClr val="423C33"/>
                </a:solidFill>
                <a:sym typeface="Gill Sans" charset="0"/>
              </a:rPr>
              <a:t>CDA (Discharge Summary)</a:t>
            </a:r>
          </a:p>
        </p:txBody>
      </p:sp>
      <p:cxnSp>
        <p:nvCxnSpPr>
          <p:cNvPr id="27" name="Straight Arrow Connector 26"/>
          <p:cNvCxnSpPr/>
          <p:nvPr/>
        </p:nvCxnSpPr>
        <p:spPr bwMode="auto">
          <a:xfrm rot="16200000" flipH="1">
            <a:off x="4277519" y="2624931"/>
            <a:ext cx="685800" cy="79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522767" y="536257"/>
            <a:ext cx="8229600" cy="990600"/>
          </a:xfrm>
        </p:spPr>
        <p:txBody>
          <a:bodyPr>
            <a:normAutofit fontScale="90000"/>
          </a:bodyPr>
          <a:lstStyle/>
          <a:p>
            <a:r>
              <a:rPr lang="en-US" dirty="0" smtClean="0">
                <a:latin typeface="Gill Sans" charset="0"/>
              </a:rPr>
              <a:t>Templated CDA </a:t>
            </a:r>
            <a:br>
              <a:rPr lang="en-US" dirty="0" smtClean="0">
                <a:latin typeface="Gill Sans" charset="0"/>
              </a:rPr>
            </a:br>
            <a:r>
              <a:rPr lang="en-US" dirty="0" smtClean="0">
                <a:latin typeface="Gill Sans" charset="0"/>
              </a:rPr>
              <a:t>Overview</a:t>
            </a:r>
          </a:p>
        </p:txBody>
      </p:sp>
      <p:sp>
        <p:nvSpPr>
          <p:cNvPr id="5" name="Rectangle 4"/>
          <p:cNvSpPr/>
          <p:nvPr/>
        </p:nvSpPr>
        <p:spPr bwMode="auto">
          <a:xfrm>
            <a:off x="1129665" y="2944177"/>
            <a:ext cx="2314575" cy="320040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US" sz="3000" dirty="0">
              <a:solidFill>
                <a:srgbClr val="FFFFFF"/>
              </a:solidFill>
              <a:ea typeface="ＭＳ Ｐゴシック" pitchFamily="34" charset="-128"/>
              <a:sym typeface="Gill Sans" charset="0"/>
            </a:endParaRPr>
          </a:p>
        </p:txBody>
      </p:sp>
      <p:sp>
        <p:nvSpPr>
          <p:cNvPr id="6" name="Rectangle 5"/>
          <p:cNvSpPr/>
          <p:nvPr/>
        </p:nvSpPr>
        <p:spPr bwMode="auto">
          <a:xfrm>
            <a:off x="1483678" y="4849177"/>
            <a:ext cx="1414462" cy="381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rgbClr val="423C33"/>
                </a:solidFill>
                <a:sym typeface="Gill Sans" charset="0"/>
              </a:rPr>
              <a:t>Problems</a:t>
            </a:r>
          </a:p>
        </p:txBody>
      </p:sp>
      <p:sp>
        <p:nvSpPr>
          <p:cNvPr id="7" name="Rectangle 6"/>
          <p:cNvSpPr/>
          <p:nvPr/>
        </p:nvSpPr>
        <p:spPr bwMode="auto">
          <a:xfrm>
            <a:off x="1483678" y="5534977"/>
            <a:ext cx="1414462" cy="381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rgbClr val="423C33"/>
                </a:solidFill>
                <a:latin typeface="Franklin Gothic Book" pitchFamily="34" charset="0"/>
                <a:ea typeface="ＭＳ Ｐゴシック" pitchFamily="34" charset="-128"/>
                <a:sym typeface="Gill Sans" charset="0"/>
              </a:rPr>
              <a:t>…</a:t>
            </a:r>
          </a:p>
        </p:txBody>
      </p:sp>
      <p:sp>
        <p:nvSpPr>
          <p:cNvPr id="8" name="Rectangle 7"/>
          <p:cNvSpPr/>
          <p:nvPr/>
        </p:nvSpPr>
        <p:spPr bwMode="auto">
          <a:xfrm>
            <a:off x="1483678" y="4163377"/>
            <a:ext cx="1414462" cy="381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rgbClr val="423C33"/>
                </a:solidFill>
                <a:sym typeface="Gill Sans" charset="0"/>
              </a:rPr>
              <a:t>Plan</a:t>
            </a:r>
          </a:p>
        </p:txBody>
      </p:sp>
      <p:sp>
        <p:nvSpPr>
          <p:cNvPr id="9" name="Rectangle 8"/>
          <p:cNvSpPr/>
          <p:nvPr/>
        </p:nvSpPr>
        <p:spPr bwMode="auto">
          <a:xfrm>
            <a:off x="1483678" y="3477577"/>
            <a:ext cx="1414462" cy="381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rgbClr val="423C33"/>
                </a:solidFill>
                <a:sym typeface="Gill Sans" charset="0"/>
              </a:rPr>
              <a:t>Purpose</a:t>
            </a:r>
          </a:p>
        </p:txBody>
      </p:sp>
      <p:sp>
        <p:nvSpPr>
          <p:cNvPr id="10" name="Horizontal Scroll 9"/>
          <p:cNvSpPr/>
          <p:nvPr/>
        </p:nvSpPr>
        <p:spPr bwMode="auto">
          <a:xfrm>
            <a:off x="6690360" y="2365057"/>
            <a:ext cx="1676400" cy="1033463"/>
          </a:xfrm>
          <a:prstGeom prst="horizont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800" b="1" dirty="0">
                <a:solidFill>
                  <a:srgbClr val="423C33"/>
                </a:solidFill>
                <a:sym typeface="Gill Sans" charset="0"/>
              </a:rPr>
              <a:t>CDA (CCD)</a:t>
            </a:r>
          </a:p>
        </p:txBody>
      </p:sp>
      <p:sp>
        <p:nvSpPr>
          <p:cNvPr id="11" name="Horizontal Scroll 10"/>
          <p:cNvSpPr/>
          <p:nvPr/>
        </p:nvSpPr>
        <p:spPr bwMode="auto">
          <a:xfrm>
            <a:off x="6766560" y="3812857"/>
            <a:ext cx="1600200" cy="1033463"/>
          </a:xfrm>
          <a:prstGeom prst="horizont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800" b="1" dirty="0">
                <a:solidFill>
                  <a:srgbClr val="423C33"/>
                </a:solidFill>
                <a:sym typeface="Gill Sans" charset="0"/>
              </a:rPr>
              <a:t>CDA </a:t>
            </a:r>
            <a:r>
              <a:rPr lang="en-US" sz="1800" b="1" dirty="0" smtClean="0">
                <a:solidFill>
                  <a:srgbClr val="423C33"/>
                </a:solidFill>
                <a:sym typeface="Gill Sans" charset="0"/>
              </a:rPr>
              <a:t>(QRDA)</a:t>
            </a:r>
            <a:endParaRPr lang="en-US" sz="1800" b="1" dirty="0">
              <a:solidFill>
                <a:srgbClr val="423C33"/>
              </a:solidFill>
              <a:sym typeface="Gill Sans" charset="0"/>
            </a:endParaRPr>
          </a:p>
        </p:txBody>
      </p:sp>
      <p:sp>
        <p:nvSpPr>
          <p:cNvPr id="12" name="Horizontal Scroll 11"/>
          <p:cNvSpPr/>
          <p:nvPr/>
        </p:nvSpPr>
        <p:spPr bwMode="auto">
          <a:xfrm>
            <a:off x="6842760" y="5062537"/>
            <a:ext cx="1524000" cy="1371600"/>
          </a:xfrm>
          <a:prstGeom prst="horizontalScroll">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rgbClr val="423C33"/>
                </a:solidFill>
                <a:sym typeface="Gill Sans" charset="0"/>
              </a:rPr>
              <a:t>CDA (Discharge Summary)</a:t>
            </a:r>
          </a:p>
        </p:txBody>
      </p:sp>
      <p:cxnSp>
        <p:nvCxnSpPr>
          <p:cNvPr id="13" name="Straight Arrow Connector 12"/>
          <p:cNvCxnSpPr>
            <a:stCxn id="21" idx="2"/>
          </p:cNvCxnSpPr>
          <p:nvPr/>
        </p:nvCxnSpPr>
        <p:spPr bwMode="auto">
          <a:xfrm flipH="1">
            <a:off x="7530306" y="2022157"/>
            <a:ext cx="1" cy="4095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3"/>
            <a:endCxn id="10" idx="1"/>
          </p:cNvCxnSpPr>
          <p:nvPr/>
        </p:nvCxnSpPr>
        <p:spPr bwMode="auto">
          <a:xfrm flipV="1">
            <a:off x="2898140" y="2881789"/>
            <a:ext cx="3792220" cy="78628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6" idx="3"/>
            <a:endCxn id="10" idx="1"/>
          </p:cNvCxnSpPr>
          <p:nvPr/>
        </p:nvCxnSpPr>
        <p:spPr bwMode="auto">
          <a:xfrm flipV="1">
            <a:off x="2898140" y="2881789"/>
            <a:ext cx="3792220" cy="215788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8" idx="3"/>
            <a:endCxn id="11" idx="1"/>
          </p:cNvCxnSpPr>
          <p:nvPr/>
        </p:nvCxnSpPr>
        <p:spPr bwMode="auto">
          <a:xfrm flipV="1">
            <a:off x="2898140" y="4329589"/>
            <a:ext cx="3868420" cy="2428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8" idx="3"/>
            <a:endCxn id="12" idx="1"/>
          </p:cNvCxnSpPr>
          <p:nvPr/>
        </p:nvCxnSpPr>
        <p:spPr bwMode="auto">
          <a:xfrm>
            <a:off x="2898140" y="4353877"/>
            <a:ext cx="3944620" cy="139446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3"/>
            <a:endCxn id="11" idx="1"/>
          </p:cNvCxnSpPr>
          <p:nvPr/>
        </p:nvCxnSpPr>
        <p:spPr bwMode="auto">
          <a:xfrm flipV="1">
            <a:off x="2898140" y="4329589"/>
            <a:ext cx="3868420" cy="71008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6" idx="3"/>
            <a:endCxn id="12" idx="1"/>
          </p:cNvCxnSpPr>
          <p:nvPr/>
        </p:nvCxnSpPr>
        <p:spPr bwMode="auto">
          <a:xfrm>
            <a:off x="2898140" y="5039677"/>
            <a:ext cx="3944620" cy="70866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bwMode="auto">
          <a:xfrm>
            <a:off x="1045528" y="2867977"/>
            <a:ext cx="2474912"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b="1" u="sng" dirty="0">
                <a:solidFill>
                  <a:srgbClr val="423C33"/>
                </a:solidFill>
                <a:sym typeface="Gill Sans" charset="0"/>
              </a:rPr>
              <a:t>Template Library</a:t>
            </a:r>
          </a:p>
        </p:txBody>
      </p:sp>
      <p:sp>
        <p:nvSpPr>
          <p:cNvPr id="21" name="Rectangle 20"/>
          <p:cNvSpPr/>
          <p:nvPr/>
        </p:nvSpPr>
        <p:spPr bwMode="auto">
          <a:xfrm>
            <a:off x="6115050" y="802957"/>
            <a:ext cx="2830513"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b="1" dirty="0" smtClean="0">
                <a:solidFill>
                  <a:prstClr val="white"/>
                </a:solidFill>
                <a:sym typeface="Gill Sans" charset="0"/>
              </a:rPr>
              <a:t>CDA Implementation </a:t>
            </a:r>
            <a:r>
              <a:rPr lang="en-US" b="1" dirty="0">
                <a:solidFill>
                  <a:prstClr val="white"/>
                </a:solidFill>
                <a:sym typeface="Gill Sans" charset="0"/>
              </a:rPr>
              <a:t>Guides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741363" y="520996"/>
            <a:ext cx="8229600" cy="990600"/>
          </a:xfrm>
        </p:spPr>
        <p:txBody>
          <a:bodyPr/>
          <a:lstStyle/>
          <a:p>
            <a:pPr algn="ctr"/>
            <a:r>
              <a:rPr lang="en-US" dirty="0" smtClean="0">
                <a:latin typeface="Gill Sans" charset="0"/>
              </a:rPr>
              <a:t>CDA Template Library</a:t>
            </a:r>
          </a:p>
        </p:txBody>
      </p:sp>
      <p:cxnSp>
        <p:nvCxnSpPr>
          <p:cNvPr id="30" name="Straight Arrow Connector 29"/>
          <p:cNvCxnSpPr>
            <a:cxnSpLocks noChangeShapeType="1"/>
            <a:stCxn id="42" idx="3"/>
            <a:endCxn id="31" idx="0"/>
          </p:cNvCxnSpPr>
          <p:nvPr/>
        </p:nvCxnSpPr>
        <p:spPr bwMode="auto">
          <a:xfrm rot="16200000" flipH="1">
            <a:off x="3161507" y="4235450"/>
            <a:ext cx="738188" cy="211137"/>
          </a:xfrm>
          <a:prstGeom prst="straightConnector1">
            <a:avLst/>
          </a:prstGeom>
          <a:noFill/>
          <a:ln w="25400" algn="ctr">
            <a:solidFill>
              <a:schemeClr val="accent1"/>
            </a:solidFill>
            <a:round/>
            <a:headEnd/>
            <a:tailEnd type="arrow" w="med" len="med"/>
          </a:ln>
          <a:effectLst>
            <a:outerShdw dist="20000" dir="5400000" rotWithShape="0">
              <a:srgbClr val="000000">
                <a:alpha val="37999"/>
              </a:srgbClr>
            </a:outerShdw>
          </a:effectLst>
        </p:spPr>
      </p:cxnSp>
      <p:sp>
        <p:nvSpPr>
          <p:cNvPr id="31" name="Rectangle 30"/>
          <p:cNvSpPr>
            <a:spLocks noChangeArrowheads="1"/>
          </p:cNvSpPr>
          <p:nvPr/>
        </p:nvSpPr>
        <p:spPr bwMode="auto">
          <a:xfrm>
            <a:off x="3044032" y="4710113"/>
            <a:ext cx="1182687" cy="923925"/>
          </a:xfrm>
          <a:prstGeom prst="rect">
            <a:avLst/>
          </a:prstGeom>
          <a:solidFill>
            <a:srgbClr val="FFCC00">
              <a:alpha val="74001"/>
            </a:srgbClr>
          </a:solidFill>
          <a:ln w="9525" algn="ctr">
            <a:solidFill>
              <a:srgbClr val="2068A1"/>
            </a:solidFill>
            <a:miter lim="800000"/>
            <a:headEnd/>
            <a:tailEnd/>
          </a:ln>
          <a:effectLst>
            <a:outerShdw dist="23000" dir="5400000" rotWithShape="0">
              <a:srgbClr val="000000">
                <a:alpha val="34999"/>
              </a:srgbClr>
            </a:outerShdw>
          </a:effectLst>
        </p:spPr>
        <p:txBody>
          <a:bodyPr anchor="ctr"/>
          <a:lstStyle>
            <a:defPPr>
              <a:defRPr lang="en-US"/>
            </a:defPPr>
            <a:lvl1pPr algn="l" rtl="0" fontAlgn="base">
              <a:spcBef>
                <a:spcPct val="0"/>
              </a:spcBef>
              <a:spcAft>
                <a:spcPct val="0"/>
              </a:spcAft>
              <a:defRPr sz="11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1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1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1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100" kern="1200">
                <a:solidFill>
                  <a:schemeClr val="tx1"/>
                </a:solidFill>
                <a:latin typeface="Arial" pitchFamily="34" charset="0"/>
                <a:ea typeface="+mn-ea"/>
                <a:cs typeface="Arial" pitchFamily="34" charset="0"/>
              </a:defRPr>
            </a:lvl5pPr>
            <a:lvl6pPr marL="2286000" algn="l" defTabSz="914400" rtl="0" eaLnBrk="1" latinLnBrk="0" hangingPunct="1">
              <a:defRPr sz="1100" kern="1200">
                <a:solidFill>
                  <a:schemeClr val="tx1"/>
                </a:solidFill>
                <a:latin typeface="Arial" pitchFamily="34" charset="0"/>
                <a:ea typeface="+mn-ea"/>
                <a:cs typeface="Arial" pitchFamily="34" charset="0"/>
              </a:defRPr>
            </a:lvl6pPr>
            <a:lvl7pPr marL="2743200" algn="l" defTabSz="914400" rtl="0" eaLnBrk="1" latinLnBrk="0" hangingPunct="1">
              <a:defRPr sz="1100" kern="1200">
                <a:solidFill>
                  <a:schemeClr val="tx1"/>
                </a:solidFill>
                <a:latin typeface="Arial" pitchFamily="34" charset="0"/>
                <a:ea typeface="+mn-ea"/>
                <a:cs typeface="Arial" pitchFamily="34" charset="0"/>
              </a:defRPr>
            </a:lvl7pPr>
            <a:lvl8pPr marL="3200400" algn="l" defTabSz="914400" rtl="0" eaLnBrk="1" latinLnBrk="0" hangingPunct="1">
              <a:defRPr sz="1100" kern="1200">
                <a:solidFill>
                  <a:schemeClr val="tx1"/>
                </a:solidFill>
                <a:latin typeface="Arial" pitchFamily="34" charset="0"/>
                <a:ea typeface="+mn-ea"/>
                <a:cs typeface="Arial" pitchFamily="34" charset="0"/>
              </a:defRPr>
            </a:lvl8pPr>
            <a:lvl9pPr marL="3657600" algn="l" defTabSz="914400" rtl="0" eaLnBrk="1" latinLnBrk="0" hangingPunct="1">
              <a:defRPr sz="1100" kern="1200">
                <a:solidFill>
                  <a:schemeClr val="tx1"/>
                </a:solidFill>
                <a:latin typeface="Arial" pitchFamily="34" charset="0"/>
                <a:ea typeface="+mn-ea"/>
                <a:cs typeface="Arial" pitchFamily="34" charset="0"/>
              </a:defRPr>
            </a:lvl9pPr>
          </a:lstStyle>
          <a:p>
            <a:pPr algn="ctr" eaLnBrk="1" hangingPunct="1">
              <a:defRPr/>
            </a:pPr>
            <a:r>
              <a:rPr lang="en-US" dirty="0">
                <a:latin typeface="Helvetica"/>
                <a:cs typeface="+mn-cs"/>
                <a:sym typeface="Gill Sans" charset="0"/>
              </a:rPr>
              <a:t>CDA</a:t>
            </a:r>
          </a:p>
          <a:p>
            <a:pPr algn="ctr" eaLnBrk="1" hangingPunct="1">
              <a:defRPr/>
            </a:pPr>
            <a:r>
              <a:rPr lang="en-US" dirty="0">
                <a:latin typeface="Helvetica"/>
                <a:cs typeface="+mn-cs"/>
                <a:sym typeface="Gill Sans" charset="0"/>
              </a:rPr>
              <a:t>Implementation Guide</a:t>
            </a:r>
          </a:p>
        </p:txBody>
      </p:sp>
      <p:cxnSp>
        <p:nvCxnSpPr>
          <p:cNvPr id="32" name="Straight Arrow Connector 31"/>
          <p:cNvCxnSpPr>
            <a:stCxn id="42" idx="4"/>
            <a:endCxn id="35" idx="1"/>
          </p:cNvCxnSpPr>
          <p:nvPr/>
        </p:nvCxnSpPr>
        <p:spPr bwMode="auto">
          <a:xfrm>
            <a:off x="4250532" y="3306763"/>
            <a:ext cx="1135062" cy="13573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cxnSpLocks noChangeShapeType="1"/>
            <a:stCxn id="42" idx="4"/>
            <a:endCxn id="36" idx="1"/>
          </p:cNvCxnSpPr>
          <p:nvPr/>
        </p:nvCxnSpPr>
        <p:spPr bwMode="auto">
          <a:xfrm flipV="1">
            <a:off x="4250532" y="3179763"/>
            <a:ext cx="1211262" cy="127000"/>
          </a:xfrm>
          <a:prstGeom prst="straightConnector1">
            <a:avLst/>
          </a:prstGeom>
          <a:noFill/>
          <a:ln w="25400" algn="ctr">
            <a:solidFill>
              <a:schemeClr val="accent1"/>
            </a:solidFill>
            <a:round/>
            <a:headEnd/>
            <a:tailEnd type="arrow" w="med" len="med"/>
          </a:ln>
          <a:effectLst>
            <a:outerShdw dist="20000" dir="5400000" rotWithShape="0">
              <a:srgbClr val="000000">
                <a:alpha val="37999"/>
              </a:srgbClr>
            </a:outerShdw>
          </a:effectLst>
        </p:spPr>
      </p:cxnSp>
      <p:cxnSp>
        <p:nvCxnSpPr>
          <p:cNvPr id="34" name="Straight Arrow Connector 33"/>
          <p:cNvCxnSpPr>
            <a:cxnSpLocks noChangeShapeType="1"/>
            <a:stCxn id="42" idx="4"/>
            <a:endCxn id="37" idx="2"/>
          </p:cNvCxnSpPr>
          <p:nvPr/>
        </p:nvCxnSpPr>
        <p:spPr bwMode="auto">
          <a:xfrm flipV="1">
            <a:off x="4250532" y="2362200"/>
            <a:ext cx="1710890" cy="944563"/>
          </a:xfrm>
          <a:prstGeom prst="straightConnector1">
            <a:avLst/>
          </a:prstGeom>
          <a:noFill/>
          <a:ln w="25400" algn="ctr">
            <a:solidFill>
              <a:schemeClr val="accent1"/>
            </a:solidFill>
            <a:round/>
            <a:headEnd/>
            <a:tailEnd type="arrow" w="med" len="med"/>
          </a:ln>
          <a:effectLst>
            <a:outerShdw dist="20000" dir="5400000" rotWithShape="0">
              <a:srgbClr val="000000">
                <a:alpha val="37999"/>
              </a:srgbClr>
            </a:outerShdw>
          </a:effectLst>
        </p:spPr>
      </p:cxnSp>
      <p:sp>
        <p:nvSpPr>
          <p:cNvPr id="35" name="Rectangle 34"/>
          <p:cNvSpPr/>
          <p:nvPr/>
        </p:nvSpPr>
        <p:spPr bwMode="auto">
          <a:xfrm>
            <a:off x="5385594" y="4114800"/>
            <a:ext cx="811213" cy="109696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sz="1100" kern="1200">
                <a:solidFill>
                  <a:schemeClr val="lt1"/>
                </a:solidFill>
                <a:latin typeface="+mn-lt"/>
                <a:ea typeface="+mn-ea"/>
                <a:cs typeface="+mn-cs"/>
              </a:defRPr>
            </a:lvl1pPr>
            <a:lvl2pPr marL="457200" algn="l" rtl="0" fontAlgn="base">
              <a:spcBef>
                <a:spcPct val="0"/>
              </a:spcBef>
              <a:spcAft>
                <a:spcPct val="0"/>
              </a:spcAft>
              <a:defRPr sz="1100" kern="1200">
                <a:solidFill>
                  <a:schemeClr val="lt1"/>
                </a:solidFill>
                <a:latin typeface="+mn-lt"/>
                <a:ea typeface="+mn-ea"/>
                <a:cs typeface="+mn-cs"/>
              </a:defRPr>
            </a:lvl2pPr>
            <a:lvl3pPr marL="914400" algn="l" rtl="0" fontAlgn="base">
              <a:spcBef>
                <a:spcPct val="0"/>
              </a:spcBef>
              <a:spcAft>
                <a:spcPct val="0"/>
              </a:spcAft>
              <a:defRPr sz="1100" kern="1200">
                <a:solidFill>
                  <a:schemeClr val="lt1"/>
                </a:solidFill>
                <a:latin typeface="+mn-lt"/>
                <a:ea typeface="+mn-ea"/>
                <a:cs typeface="+mn-cs"/>
              </a:defRPr>
            </a:lvl3pPr>
            <a:lvl4pPr marL="1371600" algn="l" rtl="0" fontAlgn="base">
              <a:spcBef>
                <a:spcPct val="0"/>
              </a:spcBef>
              <a:spcAft>
                <a:spcPct val="0"/>
              </a:spcAft>
              <a:defRPr sz="1100" kern="1200">
                <a:solidFill>
                  <a:schemeClr val="lt1"/>
                </a:solidFill>
                <a:latin typeface="+mn-lt"/>
                <a:ea typeface="+mn-ea"/>
                <a:cs typeface="+mn-cs"/>
              </a:defRPr>
            </a:lvl4pPr>
            <a:lvl5pPr marL="1828800" algn="l" rtl="0" fontAlgn="base">
              <a:spcBef>
                <a:spcPct val="0"/>
              </a:spcBef>
              <a:spcAft>
                <a:spcPct val="0"/>
              </a:spcAft>
              <a:defRPr sz="1100" kern="1200">
                <a:solidFill>
                  <a:schemeClr val="lt1"/>
                </a:solidFill>
                <a:latin typeface="+mn-lt"/>
                <a:ea typeface="+mn-ea"/>
                <a:cs typeface="+mn-cs"/>
              </a:defRPr>
            </a:lvl5pPr>
            <a:lvl6pPr marL="2286000" algn="l" defTabSz="914400" rtl="0" eaLnBrk="1" latinLnBrk="0" hangingPunct="1">
              <a:defRPr sz="1100" kern="1200">
                <a:solidFill>
                  <a:schemeClr val="lt1"/>
                </a:solidFill>
                <a:latin typeface="+mn-lt"/>
                <a:ea typeface="+mn-ea"/>
                <a:cs typeface="+mn-cs"/>
              </a:defRPr>
            </a:lvl6pPr>
            <a:lvl7pPr marL="2743200" algn="l" defTabSz="914400" rtl="0" eaLnBrk="1" latinLnBrk="0" hangingPunct="1">
              <a:defRPr sz="1100" kern="1200">
                <a:solidFill>
                  <a:schemeClr val="lt1"/>
                </a:solidFill>
                <a:latin typeface="+mn-lt"/>
                <a:ea typeface="+mn-ea"/>
                <a:cs typeface="+mn-cs"/>
              </a:defRPr>
            </a:lvl7pPr>
            <a:lvl8pPr marL="3200400" algn="l" defTabSz="914400" rtl="0" eaLnBrk="1" latinLnBrk="0" hangingPunct="1">
              <a:defRPr sz="1100" kern="1200">
                <a:solidFill>
                  <a:schemeClr val="lt1"/>
                </a:solidFill>
                <a:latin typeface="+mn-lt"/>
                <a:ea typeface="+mn-ea"/>
                <a:cs typeface="+mn-cs"/>
              </a:defRPr>
            </a:lvl8pPr>
            <a:lvl9pPr marL="3657600" algn="l" defTabSz="914400" rtl="0" eaLnBrk="1" latinLnBrk="0" hangingPunct="1">
              <a:defRPr sz="1100" kern="1200">
                <a:solidFill>
                  <a:schemeClr val="lt1"/>
                </a:solidFill>
                <a:latin typeface="+mn-lt"/>
                <a:ea typeface="+mn-ea"/>
                <a:cs typeface="+mn-cs"/>
              </a:defRPr>
            </a:lvl9pPr>
          </a:lstStyle>
          <a:p>
            <a:pPr algn="ctr" eaLnBrk="1" hangingPunct="1">
              <a:defRPr/>
            </a:pPr>
            <a:r>
              <a:rPr lang="en-US" dirty="0">
                <a:solidFill>
                  <a:prstClr val="white"/>
                </a:solidFill>
                <a:sym typeface="Gill Sans" charset="0"/>
              </a:rPr>
              <a:t>CDA Instance Validation</a:t>
            </a:r>
          </a:p>
        </p:txBody>
      </p:sp>
      <p:sp>
        <p:nvSpPr>
          <p:cNvPr id="36" name="Rectangle 35"/>
          <p:cNvSpPr/>
          <p:nvPr/>
        </p:nvSpPr>
        <p:spPr bwMode="auto">
          <a:xfrm>
            <a:off x="5461794" y="2667000"/>
            <a:ext cx="695325" cy="10239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sz="1100" kern="1200">
                <a:solidFill>
                  <a:schemeClr val="lt1"/>
                </a:solidFill>
                <a:latin typeface="+mn-lt"/>
                <a:ea typeface="+mn-ea"/>
                <a:cs typeface="+mn-cs"/>
              </a:defRPr>
            </a:lvl1pPr>
            <a:lvl2pPr marL="457200" algn="l" rtl="0" fontAlgn="base">
              <a:spcBef>
                <a:spcPct val="0"/>
              </a:spcBef>
              <a:spcAft>
                <a:spcPct val="0"/>
              </a:spcAft>
              <a:defRPr sz="1100" kern="1200">
                <a:solidFill>
                  <a:schemeClr val="lt1"/>
                </a:solidFill>
                <a:latin typeface="+mn-lt"/>
                <a:ea typeface="+mn-ea"/>
                <a:cs typeface="+mn-cs"/>
              </a:defRPr>
            </a:lvl2pPr>
            <a:lvl3pPr marL="914400" algn="l" rtl="0" fontAlgn="base">
              <a:spcBef>
                <a:spcPct val="0"/>
              </a:spcBef>
              <a:spcAft>
                <a:spcPct val="0"/>
              </a:spcAft>
              <a:defRPr sz="1100" kern="1200">
                <a:solidFill>
                  <a:schemeClr val="lt1"/>
                </a:solidFill>
                <a:latin typeface="+mn-lt"/>
                <a:ea typeface="+mn-ea"/>
                <a:cs typeface="+mn-cs"/>
              </a:defRPr>
            </a:lvl3pPr>
            <a:lvl4pPr marL="1371600" algn="l" rtl="0" fontAlgn="base">
              <a:spcBef>
                <a:spcPct val="0"/>
              </a:spcBef>
              <a:spcAft>
                <a:spcPct val="0"/>
              </a:spcAft>
              <a:defRPr sz="1100" kern="1200">
                <a:solidFill>
                  <a:schemeClr val="lt1"/>
                </a:solidFill>
                <a:latin typeface="+mn-lt"/>
                <a:ea typeface="+mn-ea"/>
                <a:cs typeface="+mn-cs"/>
              </a:defRPr>
            </a:lvl4pPr>
            <a:lvl5pPr marL="1828800" algn="l" rtl="0" fontAlgn="base">
              <a:spcBef>
                <a:spcPct val="0"/>
              </a:spcBef>
              <a:spcAft>
                <a:spcPct val="0"/>
              </a:spcAft>
              <a:defRPr sz="1100" kern="1200">
                <a:solidFill>
                  <a:schemeClr val="lt1"/>
                </a:solidFill>
                <a:latin typeface="+mn-lt"/>
                <a:ea typeface="+mn-ea"/>
                <a:cs typeface="+mn-cs"/>
              </a:defRPr>
            </a:lvl5pPr>
            <a:lvl6pPr marL="2286000" algn="l" defTabSz="914400" rtl="0" eaLnBrk="1" latinLnBrk="0" hangingPunct="1">
              <a:defRPr sz="1100" kern="1200">
                <a:solidFill>
                  <a:schemeClr val="lt1"/>
                </a:solidFill>
                <a:latin typeface="+mn-lt"/>
                <a:ea typeface="+mn-ea"/>
                <a:cs typeface="+mn-cs"/>
              </a:defRPr>
            </a:lvl6pPr>
            <a:lvl7pPr marL="2743200" algn="l" defTabSz="914400" rtl="0" eaLnBrk="1" latinLnBrk="0" hangingPunct="1">
              <a:defRPr sz="1100" kern="1200">
                <a:solidFill>
                  <a:schemeClr val="lt1"/>
                </a:solidFill>
                <a:latin typeface="+mn-lt"/>
                <a:ea typeface="+mn-ea"/>
                <a:cs typeface="+mn-cs"/>
              </a:defRPr>
            </a:lvl7pPr>
            <a:lvl8pPr marL="3200400" algn="l" defTabSz="914400" rtl="0" eaLnBrk="1" latinLnBrk="0" hangingPunct="1">
              <a:defRPr sz="1100" kern="1200">
                <a:solidFill>
                  <a:schemeClr val="lt1"/>
                </a:solidFill>
                <a:latin typeface="+mn-lt"/>
                <a:ea typeface="+mn-ea"/>
                <a:cs typeface="+mn-cs"/>
              </a:defRPr>
            </a:lvl8pPr>
            <a:lvl9pPr marL="3657600" algn="l" defTabSz="914400" rtl="0" eaLnBrk="1" latinLnBrk="0" hangingPunct="1">
              <a:defRPr sz="1100" kern="1200">
                <a:solidFill>
                  <a:schemeClr val="lt1"/>
                </a:solidFill>
                <a:latin typeface="+mn-lt"/>
                <a:ea typeface="+mn-ea"/>
                <a:cs typeface="+mn-cs"/>
              </a:defRPr>
            </a:lvl9pPr>
          </a:lstStyle>
          <a:p>
            <a:pPr algn="ctr" eaLnBrk="1" hangingPunct="1">
              <a:defRPr/>
            </a:pPr>
            <a:r>
              <a:rPr lang="en-US" dirty="0">
                <a:solidFill>
                  <a:prstClr val="white"/>
                </a:solidFill>
                <a:sym typeface="Gill Sans" charset="0"/>
              </a:rPr>
              <a:t>Data Entry Form</a:t>
            </a:r>
          </a:p>
        </p:txBody>
      </p:sp>
      <p:sp>
        <p:nvSpPr>
          <p:cNvPr id="37" name="Rectangle 36"/>
          <p:cNvSpPr/>
          <p:nvPr/>
        </p:nvSpPr>
        <p:spPr bwMode="auto">
          <a:xfrm>
            <a:off x="5309393" y="1600200"/>
            <a:ext cx="1304057" cy="7620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sz="1100" kern="1200">
                <a:solidFill>
                  <a:schemeClr val="lt1"/>
                </a:solidFill>
                <a:latin typeface="+mn-lt"/>
                <a:ea typeface="+mn-ea"/>
                <a:cs typeface="+mn-cs"/>
              </a:defRPr>
            </a:lvl1pPr>
            <a:lvl2pPr marL="457200" algn="l" rtl="0" fontAlgn="base">
              <a:spcBef>
                <a:spcPct val="0"/>
              </a:spcBef>
              <a:spcAft>
                <a:spcPct val="0"/>
              </a:spcAft>
              <a:defRPr sz="1100" kern="1200">
                <a:solidFill>
                  <a:schemeClr val="lt1"/>
                </a:solidFill>
                <a:latin typeface="+mn-lt"/>
                <a:ea typeface="+mn-ea"/>
                <a:cs typeface="+mn-cs"/>
              </a:defRPr>
            </a:lvl2pPr>
            <a:lvl3pPr marL="914400" algn="l" rtl="0" fontAlgn="base">
              <a:spcBef>
                <a:spcPct val="0"/>
              </a:spcBef>
              <a:spcAft>
                <a:spcPct val="0"/>
              </a:spcAft>
              <a:defRPr sz="1100" kern="1200">
                <a:solidFill>
                  <a:schemeClr val="lt1"/>
                </a:solidFill>
                <a:latin typeface="+mn-lt"/>
                <a:ea typeface="+mn-ea"/>
                <a:cs typeface="+mn-cs"/>
              </a:defRPr>
            </a:lvl3pPr>
            <a:lvl4pPr marL="1371600" algn="l" rtl="0" fontAlgn="base">
              <a:spcBef>
                <a:spcPct val="0"/>
              </a:spcBef>
              <a:spcAft>
                <a:spcPct val="0"/>
              </a:spcAft>
              <a:defRPr sz="1100" kern="1200">
                <a:solidFill>
                  <a:schemeClr val="lt1"/>
                </a:solidFill>
                <a:latin typeface="+mn-lt"/>
                <a:ea typeface="+mn-ea"/>
                <a:cs typeface="+mn-cs"/>
              </a:defRPr>
            </a:lvl4pPr>
            <a:lvl5pPr marL="1828800" algn="l" rtl="0" fontAlgn="base">
              <a:spcBef>
                <a:spcPct val="0"/>
              </a:spcBef>
              <a:spcAft>
                <a:spcPct val="0"/>
              </a:spcAft>
              <a:defRPr sz="1100" kern="1200">
                <a:solidFill>
                  <a:schemeClr val="lt1"/>
                </a:solidFill>
                <a:latin typeface="+mn-lt"/>
                <a:ea typeface="+mn-ea"/>
                <a:cs typeface="+mn-cs"/>
              </a:defRPr>
            </a:lvl5pPr>
            <a:lvl6pPr marL="2286000" algn="l" defTabSz="914400" rtl="0" eaLnBrk="1" latinLnBrk="0" hangingPunct="1">
              <a:defRPr sz="1100" kern="1200">
                <a:solidFill>
                  <a:schemeClr val="lt1"/>
                </a:solidFill>
                <a:latin typeface="+mn-lt"/>
                <a:ea typeface="+mn-ea"/>
                <a:cs typeface="+mn-cs"/>
              </a:defRPr>
            </a:lvl6pPr>
            <a:lvl7pPr marL="2743200" algn="l" defTabSz="914400" rtl="0" eaLnBrk="1" latinLnBrk="0" hangingPunct="1">
              <a:defRPr sz="1100" kern="1200">
                <a:solidFill>
                  <a:schemeClr val="lt1"/>
                </a:solidFill>
                <a:latin typeface="+mn-lt"/>
                <a:ea typeface="+mn-ea"/>
                <a:cs typeface="+mn-cs"/>
              </a:defRPr>
            </a:lvl7pPr>
            <a:lvl8pPr marL="3200400" algn="l" defTabSz="914400" rtl="0" eaLnBrk="1" latinLnBrk="0" hangingPunct="1">
              <a:defRPr sz="1100" kern="1200">
                <a:solidFill>
                  <a:schemeClr val="lt1"/>
                </a:solidFill>
                <a:latin typeface="+mn-lt"/>
                <a:ea typeface="+mn-ea"/>
                <a:cs typeface="+mn-cs"/>
              </a:defRPr>
            </a:lvl8pPr>
            <a:lvl9pPr marL="3657600" algn="l" defTabSz="914400" rtl="0" eaLnBrk="1" latinLnBrk="0" hangingPunct="1">
              <a:defRPr sz="1100" kern="1200">
                <a:solidFill>
                  <a:schemeClr val="lt1"/>
                </a:solidFill>
                <a:latin typeface="+mn-lt"/>
                <a:ea typeface="+mn-ea"/>
                <a:cs typeface="+mn-cs"/>
              </a:defRPr>
            </a:lvl9pPr>
          </a:lstStyle>
          <a:p>
            <a:pPr algn="ctr" eaLnBrk="1" hangingPunct="1">
              <a:defRPr/>
            </a:pPr>
            <a:r>
              <a:rPr lang="en-US" sz="1800" b="1" dirty="0">
                <a:solidFill>
                  <a:srgbClr val="00B050"/>
                </a:solidFill>
                <a:effectLst>
                  <a:outerShdw blurRad="38100" dist="38100" dir="2700000" algn="tl">
                    <a:srgbClr val="000000">
                      <a:alpha val="43137"/>
                    </a:srgbClr>
                  </a:outerShdw>
                </a:effectLst>
                <a:sym typeface="Gill Sans" charset="0"/>
              </a:rPr>
              <a:t>greenCDA</a:t>
            </a:r>
          </a:p>
          <a:p>
            <a:pPr algn="ctr" eaLnBrk="1" hangingPunct="1">
              <a:defRPr/>
            </a:pPr>
            <a:r>
              <a:rPr lang="en-US" sz="1400" b="1" dirty="0">
                <a:solidFill>
                  <a:prstClr val="white"/>
                </a:solidFill>
                <a:sym typeface="Gill Sans" charset="0"/>
              </a:rPr>
              <a:t>XML</a:t>
            </a:r>
          </a:p>
        </p:txBody>
      </p:sp>
      <p:sp>
        <p:nvSpPr>
          <p:cNvPr id="38" name="Rectangle 37"/>
          <p:cNvSpPr/>
          <p:nvPr/>
        </p:nvSpPr>
        <p:spPr bwMode="auto">
          <a:xfrm>
            <a:off x="5069682" y="5522913"/>
            <a:ext cx="1400175" cy="56197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sz="1100" kern="1200">
                <a:solidFill>
                  <a:schemeClr val="lt1"/>
                </a:solidFill>
                <a:latin typeface="+mn-lt"/>
                <a:ea typeface="+mn-ea"/>
                <a:cs typeface="+mn-cs"/>
              </a:defRPr>
            </a:lvl1pPr>
            <a:lvl2pPr marL="457200" algn="l" rtl="0" fontAlgn="base">
              <a:spcBef>
                <a:spcPct val="0"/>
              </a:spcBef>
              <a:spcAft>
                <a:spcPct val="0"/>
              </a:spcAft>
              <a:defRPr sz="1100" kern="1200">
                <a:solidFill>
                  <a:schemeClr val="lt1"/>
                </a:solidFill>
                <a:latin typeface="+mn-lt"/>
                <a:ea typeface="+mn-ea"/>
                <a:cs typeface="+mn-cs"/>
              </a:defRPr>
            </a:lvl2pPr>
            <a:lvl3pPr marL="914400" algn="l" rtl="0" fontAlgn="base">
              <a:spcBef>
                <a:spcPct val="0"/>
              </a:spcBef>
              <a:spcAft>
                <a:spcPct val="0"/>
              </a:spcAft>
              <a:defRPr sz="1100" kern="1200">
                <a:solidFill>
                  <a:schemeClr val="lt1"/>
                </a:solidFill>
                <a:latin typeface="+mn-lt"/>
                <a:ea typeface="+mn-ea"/>
                <a:cs typeface="+mn-cs"/>
              </a:defRPr>
            </a:lvl3pPr>
            <a:lvl4pPr marL="1371600" algn="l" rtl="0" fontAlgn="base">
              <a:spcBef>
                <a:spcPct val="0"/>
              </a:spcBef>
              <a:spcAft>
                <a:spcPct val="0"/>
              </a:spcAft>
              <a:defRPr sz="1100" kern="1200">
                <a:solidFill>
                  <a:schemeClr val="lt1"/>
                </a:solidFill>
                <a:latin typeface="+mn-lt"/>
                <a:ea typeface="+mn-ea"/>
                <a:cs typeface="+mn-cs"/>
              </a:defRPr>
            </a:lvl4pPr>
            <a:lvl5pPr marL="1828800" algn="l" rtl="0" fontAlgn="base">
              <a:spcBef>
                <a:spcPct val="0"/>
              </a:spcBef>
              <a:spcAft>
                <a:spcPct val="0"/>
              </a:spcAft>
              <a:defRPr sz="1100" kern="1200">
                <a:solidFill>
                  <a:schemeClr val="lt1"/>
                </a:solidFill>
                <a:latin typeface="+mn-lt"/>
                <a:ea typeface="+mn-ea"/>
                <a:cs typeface="+mn-cs"/>
              </a:defRPr>
            </a:lvl5pPr>
            <a:lvl6pPr marL="2286000" algn="l" defTabSz="914400" rtl="0" eaLnBrk="1" latinLnBrk="0" hangingPunct="1">
              <a:defRPr sz="1100" kern="1200">
                <a:solidFill>
                  <a:schemeClr val="lt1"/>
                </a:solidFill>
                <a:latin typeface="+mn-lt"/>
                <a:ea typeface="+mn-ea"/>
                <a:cs typeface="+mn-cs"/>
              </a:defRPr>
            </a:lvl6pPr>
            <a:lvl7pPr marL="2743200" algn="l" defTabSz="914400" rtl="0" eaLnBrk="1" latinLnBrk="0" hangingPunct="1">
              <a:defRPr sz="1100" kern="1200">
                <a:solidFill>
                  <a:schemeClr val="lt1"/>
                </a:solidFill>
                <a:latin typeface="+mn-lt"/>
                <a:ea typeface="+mn-ea"/>
                <a:cs typeface="+mn-cs"/>
              </a:defRPr>
            </a:lvl7pPr>
            <a:lvl8pPr marL="3200400" algn="l" defTabSz="914400" rtl="0" eaLnBrk="1" latinLnBrk="0" hangingPunct="1">
              <a:defRPr sz="1100" kern="1200">
                <a:solidFill>
                  <a:schemeClr val="lt1"/>
                </a:solidFill>
                <a:latin typeface="+mn-lt"/>
                <a:ea typeface="+mn-ea"/>
                <a:cs typeface="+mn-cs"/>
              </a:defRPr>
            </a:lvl8pPr>
            <a:lvl9pPr marL="3657600" algn="l" defTabSz="914400" rtl="0" eaLnBrk="1" latinLnBrk="0" hangingPunct="1">
              <a:defRPr sz="1100" kern="1200">
                <a:solidFill>
                  <a:schemeClr val="lt1"/>
                </a:solidFill>
                <a:latin typeface="+mn-lt"/>
                <a:ea typeface="+mn-ea"/>
                <a:cs typeface="+mn-cs"/>
              </a:defRPr>
            </a:lvl9pPr>
          </a:lstStyle>
          <a:p>
            <a:pPr algn="ctr" eaLnBrk="1" hangingPunct="1">
              <a:defRPr/>
            </a:pPr>
            <a:r>
              <a:rPr lang="en-US" dirty="0">
                <a:solidFill>
                  <a:prstClr val="white"/>
                </a:solidFill>
                <a:sym typeface="Gill Sans" charset="0"/>
              </a:rPr>
              <a:t>Runtime API</a:t>
            </a:r>
          </a:p>
        </p:txBody>
      </p:sp>
      <p:cxnSp>
        <p:nvCxnSpPr>
          <p:cNvPr id="39" name="Straight Arrow Connector 38"/>
          <p:cNvCxnSpPr>
            <a:cxnSpLocks noChangeShapeType="1"/>
            <a:stCxn id="42" idx="4"/>
            <a:endCxn id="38" idx="1"/>
          </p:cNvCxnSpPr>
          <p:nvPr/>
        </p:nvCxnSpPr>
        <p:spPr bwMode="auto">
          <a:xfrm>
            <a:off x="4250532" y="3306763"/>
            <a:ext cx="819150" cy="2497137"/>
          </a:xfrm>
          <a:prstGeom prst="straightConnector1">
            <a:avLst/>
          </a:prstGeom>
          <a:noFill/>
          <a:ln w="25400" algn="ctr">
            <a:solidFill>
              <a:schemeClr val="accent1"/>
            </a:solidFill>
            <a:round/>
            <a:headEnd/>
            <a:tailEnd type="arrow" w="med" len="med"/>
          </a:ln>
          <a:effectLst>
            <a:outerShdw dist="20000" dir="5400000" rotWithShape="0">
              <a:srgbClr val="000000">
                <a:alpha val="37999"/>
              </a:srgbClr>
            </a:outerShdw>
          </a:effectLst>
        </p:spPr>
      </p:cxnSp>
      <p:sp>
        <p:nvSpPr>
          <p:cNvPr id="44045" name="Text Box 13"/>
          <p:cNvSpPr txBox="1">
            <a:spLocks noChangeArrowheads="1"/>
          </p:cNvSpPr>
          <p:nvPr/>
        </p:nvSpPr>
        <p:spPr bwMode="auto">
          <a:xfrm>
            <a:off x="2794794" y="6096000"/>
            <a:ext cx="2125663" cy="428625"/>
          </a:xfrm>
          <a:prstGeom prst="rect">
            <a:avLst/>
          </a:prstGeom>
          <a:noFill/>
          <a:ln w="9525">
            <a:noFill/>
            <a:miter lim="800000"/>
            <a:headEnd/>
            <a:tailEnd/>
          </a:ln>
        </p:spPr>
        <p:txBody>
          <a:bodyPr>
            <a:spAutoFit/>
          </a:bodyPr>
          <a:lstStyle/>
          <a:p>
            <a:pPr algn="l" eaLnBrk="1" hangingPunct="1">
              <a:spcBef>
                <a:spcPct val="50000"/>
              </a:spcBef>
            </a:pPr>
            <a:r>
              <a:rPr lang="en-US" sz="1100" b="1" dirty="0" smtClean="0">
                <a:solidFill>
                  <a:srgbClr val="423C33"/>
                </a:solidFill>
                <a:latin typeface="Arial" charset="0"/>
                <a:cs typeface="Arial" charset="0"/>
                <a:sym typeface="Gill Sans" charset="0"/>
              </a:rPr>
              <a:t>Support for standards development</a:t>
            </a:r>
          </a:p>
        </p:txBody>
      </p:sp>
      <p:sp>
        <p:nvSpPr>
          <p:cNvPr id="44046" name="Text Box 14"/>
          <p:cNvSpPr txBox="1">
            <a:spLocks noChangeArrowheads="1"/>
          </p:cNvSpPr>
          <p:nvPr/>
        </p:nvSpPr>
        <p:spPr bwMode="auto">
          <a:xfrm>
            <a:off x="5004594" y="6096000"/>
            <a:ext cx="2125663" cy="428625"/>
          </a:xfrm>
          <a:prstGeom prst="rect">
            <a:avLst/>
          </a:prstGeom>
          <a:noFill/>
          <a:ln w="9525">
            <a:noFill/>
            <a:miter lim="800000"/>
            <a:headEnd/>
            <a:tailEnd/>
          </a:ln>
        </p:spPr>
        <p:txBody>
          <a:bodyPr>
            <a:spAutoFit/>
          </a:bodyPr>
          <a:lstStyle/>
          <a:p>
            <a:pPr algn="l" eaLnBrk="1" hangingPunct="1">
              <a:spcBef>
                <a:spcPct val="50000"/>
              </a:spcBef>
            </a:pPr>
            <a:r>
              <a:rPr lang="en-US" sz="1100" b="1" dirty="0" smtClean="0">
                <a:solidFill>
                  <a:srgbClr val="423C33"/>
                </a:solidFill>
                <a:latin typeface="Arial" charset="0"/>
                <a:cs typeface="Arial" charset="0"/>
                <a:sym typeface="Gill Sans" charset="0"/>
              </a:rPr>
              <a:t>Support for standards implementation</a:t>
            </a:r>
          </a:p>
        </p:txBody>
      </p:sp>
      <p:sp>
        <p:nvSpPr>
          <p:cNvPr id="42" name="Can 41"/>
          <p:cNvSpPr/>
          <p:nvPr/>
        </p:nvSpPr>
        <p:spPr>
          <a:xfrm>
            <a:off x="2599532" y="2641600"/>
            <a:ext cx="1651000" cy="1330325"/>
          </a:xfrm>
          <a:prstGeom prst="can">
            <a:avLst/>
          </a:prstGeom>
          <a:solidFill>
            <a:srgbClr val="91C688"/>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sz="1100" kern="1200">
                <a:solidFill>
                  <a:schemeClr val="lt1"/>
                </a:solidFill>
                <a:latin typeface="+mn-lt"/>
                <a:ea typeface="+mn-ea"/>
                <a:cs typeface="+mn-cs"/>
              </a:defRPr>
            </a:lvl1pPr>
            <a:lvl2pPr marL="457200" algn="l" rtl="0" fontAlgn="base">
              <a:spcBef>
                <a:spcPct val="0"/>
              </a:spcBef>
              <a:spcAft>
                <a:spcPct val="0"/>
              </a:spcAft>
              <a:defRPr sz="1100" kern="1200">
                <a:solidFill>
                  <a:schemeClr val="lt1"/>
                </a:solidFill>
                <a:latin typeface="+mn-lt"/>
                <a:ea typeface="+mn-ea"/>
                <a:cs typeface="+mn-cs"/>
              </a:defRPr>
            </a:lvl2pPr>
            <a:lvl3pPr marL="914400" algn="l" rtl="0" fontAlgn="base">
              <a:spcBef>
                <a:spcPct val="0"/>
              </a:spcBef>
              <a:spcAft>
                <a:spcPct val="0"/>
              </a:spcAft>
              <a:defRPr sz="1100" kern="1200">
                <a:solidFill>
                  <a:schemeClr val="lt1"/>
                </a:solidFill>
                <a:latin typeface="+mn-lt"/>
                <a:ea typeface="+mn-ea"/>
                <a:cs typeface="+mn-cs"/>
              </a:defRPr>
            </a:lvl3pPr>
            <a:lvl4pPr marL="1371600" algn="l" rtl="0" fontAlgn="base">
              <a:spcBef>
                <a:spcPct val="0"/>
              </a:spcBef>
              <a:spcAft>
                <a:spcPct val="0"/>
              </a:spcAft>
              <a:defRPr sz="1100" kern="1200">
                <a:solidFill>
                  <a:schemeClr val="lt1"/>
                </a:solidFill>
                <a:latin typeface="+mn-lt"/>
                <a:ea typeface="+mn-ea"/>
                <a:cs typeface="+mn-cs"/>
              </a:defRPr>
            </a:lvl4pPr>
            <a:lvl5pPr marL="1828800" algn="l" rtl="0" fontAlgn="base">
              <a:spcBef>
                <a:spcPct val="0"/>
              </a:spcBef>
              <a:spcAft>
                <a:spcPct val="0"/>
              </a:spcAft>
              <a:defRPr sz="1100" kern="1200">
                <a:solidFill>
                  <a:schemeClr val="lt1"/>
                </a:solidFill>
                <a:latin typeface="+mn-lt"/>
                <a:ea typeface="+mn-ea"/>
                <a:cs typeface="+mn-cs"/>
              </a:defRPr>
            </a:lvl5pPr>
            <a:lvl6pPr marL="2286000" algn="l" defTabSz="914400" rtl="0" eaLnBrk="1" latinLnBrk="0" hangingPunct="1">
              <a:defRPr sz="1100" kern="1200">
                <a:solidFill>
                  <a:schemeClr val="lt1"/>
                </a:solidFill>
                <a:latin typeface="+mn-lt"/>
                <a:ea typeface="+mn-ea"/>
                <a:cs typeface="+mn-cs"/>
              </a:defRPr>
            </a:lvl6pPr>
            <a:lvl7pPr marL="2743200" algn="l" defTabSz="914400" rtl="0" eaLnBrk="1" latinLnBrk="0" hangingPunct="1">
              <a:defRPr sz="1100" kern="1200">
                <a:solidFill>
                  <a:schemeClr val="lt1"/>
                </a:solidFill>
                <a:latin typeface="+mn-lt"/>
                <a:ea typeface="+mn-ea"/>
                <a:cs typeface="+mn-cs"/>
              </a:defRPr>
            </a:lvl7pPr>
            <a:lvl8pPr marL="3200400" algn="l" defTabSz="914400" rtl="0" eaLnBrk="1" latinLnBrk="0" hangingPunct="1">
              <a:defRPr sz="1100" kern="1200">
                <a:solidFill>
                  <a:schemeClr val="lt1"/>
                </a:solidFill>
                <a:latin typeface="+mn-lt"/>
                <a:ea typeface="+mn-ea"/>
                <a:cs typeface="+mn-cs"/>
              </a:defRPr>
            </a:lvl8pPr>
            <a:lvl9pPr marL="3657600" algn="l" defTabSz="914400" rtl="0" eaLnBrk="1" latinLnBrk="0" hangingPunct="1">
              <a:defRPr sz="1100" kern="1200">
                <a:solidFill>
                  <a:schemeClr val="lt1"/>
                </a:solidFill>
                <a:latin typeface="+mn-lt"/>
                <a:ea typeface="+mn-ea"/>
                <a:cs typeface="+mn-cs"/>
              </a:defRPr>
            </a:lvl9pPr>
          </a:lstStyle>
          <a:p>
            <a:pPr algn="ctr" eaLnBrk="1" hangingPunct="1">
              <a:defRPr/>
            </a:pPr>
            <a:r>
              <a:rPr lang="en-US" sz="1200" b="1" dirty="0" smtClean="0">
                <a:solidFill>
                  <a:srgbClr val="423C33"/>
                </a:solidFill>
                <a:sym typeface="Gill Sans" charset="0"/>
              </a:rPr>
              <a:t>CDA</a:t>
            </a:r>
          </a:p>
          <a:p>
            <a:pPr algn="ctr" eaLnBrk="1" hangingPunct="1">
              <a:defRPr/>
            </a:pPr>
            <a:r>
              <a:rPr lang="en-US" sz="1200" b="1" dirty="0" smtClean="0">
                <a:solidFill>
                  <a:srgbClr val="423C33"/>
                </a:solidFill>
                <a:sym typeface="Gill Sans" charset="0"/>
              </a:rPr>
              <a:t>Template</a:t>
            </a:r>
          </a:p>
          <a:p>
            <a:pPr algn="ctr" eaLnBrk="1" hangingPunct="1">
              <a:defRPr/>
            </a:pPr>
            <a:r>
              <a:rPr lang="en-US" sz="1200" b="1" dirty="0" smtClean="0">
                <a:solidFill>
                  <a:srgbClr val="423C33"/>
                </a:solidFill>
                <a:sym typeface="Gill Sans" charset="0"/>
              </a:rPr>
              <a:t>Library</a:t>
            </a:r>
            <a:endParaRPr lang="en-US" sz="1200" b="1" dirty="0">
              <a:solidFill>
                <a:srgbClr val="423C33"/>
              </a:solidFill>
              <a:sym typeface="Gill Sans"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eaLnBrk="1" hangingPunct="1"/>
            <a:r>
              <a:rPr lang="en-US" dirty="0" smtClean="0"/>
              <a:t>CDA Template Development*</a:t>
            </a:r>
          </a:p>
        </p:txBody>
      </p:sp>
      <p:sp>
        <p:nvSpPr>
          <p:cNvPr id="5" name="Freeform 4"/>
          <p:cNvSpPr/>
          <p:nvPr/>
        </p:nvSpPr>
        <p:spPr>
          <a:xfrm>
            <a:off x="536575" y="2234565"/>
            <a:ext cx="8378825" cy="2719388"/>
          </a:xfrm>
          <a:custGeom>
            <a:avLst/>
            <a:gdLst>
              <a:gd name="connsiteX0" fmla="*/ 0 w 8379725"/>
              <a:gd name="connsiteY0" fmla="*/ 2720453 h 2720453"/>
              <a:gd name="connsiteX1" fmla="*/ 2593074 w 8379725"/>
              <a:gd name="connsiteY1" fmla="*/ 100083 h 2720453"/>
              <a:gd name="connsiteX2" fmla="*/ 4408227 w 8379725"/>
              <a:gd name="connsiteY2" fmla="*/ 2119952 h 2720453"/>
              <a:gd name="connsiteX3" fmla="*/ 8379725 w 8379725"/>
              <a:gd name="connsiteY3" fmla="*/ 1915235 h 2720453"/>
              <a:gd name="connsiteX4" fmla="*/ 8379725 w 8379725"/>
              <a:gd name="connsiteY4" fmla="*/ 1915235 h 2720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9725" h="2720453">
                <a:moveTo>
                  <a:pt x="0" y="2720453"/>
                </a:moveTo>
                <a:cubicBezTo>
                  <a:pt x="929185" y="1460309"/>
                  <a:pt x="1858370" y="200166"/>
                  <a:pt x="2593074" y="100083"/>
                </a:cubicBezTo>
                <a:cubicBezTo>
                  <a:pt x="3327778" y="0"/>
                  <a:pt x="3443785" y="1817427"/>
                  <a:pt x="4408227" y="2119952"/>
                </a:cubicBezTo>
                <a:cubicBezTo>
                  <a:pt x="5372669" y="2422477"/>
                  <a:pt x="8379725" y="1915235"/>
                  <a:pt x="8379725" y="1915235"/>
                </a:cubicBezTo>
                <a:lnTo>
                  <a:pt x="8379725" y="1915235"/>
                </a:lnTo>
              </a:path>
            </a:pathLst>
          </a:custGeom>
        </p:spPr>
        <p:style>
          <a:lnRef idx="2">
            <a:schemeClr val="accent1"/>
          </a:lnRef>
          <a:fillRef idx="0">
            <a:schemeClr val="accent1"/>
          </a:fillRef>
          <a:effectRef idx="1">
            <a:schemeClr val="accent1"/>
          </a:effectRef>
          <a:fontRef idx="minor">
            <a:schemeClr val="tx1"/>
          </a:fontRef>
        </p:style>
        <p:txBody>
          <a:bodyPr anchor="ctr"/>
          <a:lstStyle>
            <a:defPPr>
              <a:defRPr lang="en-US"/>
            </a:defPPr>
            <a:lvl1pPr algn="l" rtl="0" fontAlgn="base">
              <a:spcBef>
                <a:spcPct val="0"/>
              </a:spcBef>
              <a:spcAft>
                <a:spcPct val="0"/>
              </a:spcAft>
              <a:defRPr sz="1100" kern="1200">
                <a:solidFill>
                  <a:schemeClr val="tx1"/>
                </a:solidFill>
                <a:latin typeface="+mn-lt"/>
                <a:ea typeface="+mn-ea"/>
                <a:cs typeface="+mn-cs"/>
              </a:defRPr>
            </a:lvl1pPr>
            <a:lvl2pPr marL="457200" algn="l" rtl="0" fontAlgn="base">
              <a:spcBef>
                <a:spcPct val="0"/>
              </a:spcBef>
              <a:spcAft>
                <a:spcPct val="0"/>
              </a:spcAft>
              <a:defRPr sz="1100" kern="1200">
                <a:solidFill>
                  <a:schemeClr val="tx1"/>
                </a:solidFill>
                <a:latin typeface="+mn-lt"/>
                <a:ea typeface="+mn-ea"/>
                <a:cs typeface="+mn-cs"/>
              </a:defRPr>
            </a:lvl2pPr>
            <a:lvl3pPr marL="914400" algn="l" rtl="0" fontAlgn="base">
              <a:spcBef>
                <a:spcPct val="0"/>
              </a:spcBef>
              <a:spcAft>
                <a:spcPct val="0"/>
              </a:spcAft>
              <a:defRPr sz="1100" kern="1200">
                <a:solidFill>
                  <a:schemeClr val="tx1"/>
                </a:solidFill>
                <a:latin typeface="+mn-lt"/>
                <a:ea typeface="+mn-ea"/>
                <a:cs typeface="+mn-cs"/>
              </a:defRPr>
            </a:lvl3pPr>
            <a:lvl4pPr marL="1371600" algn="l" rtl="0" fontAlgn="base">
              <a:spcBef>
                <a:spcPct val="0"/>
              </a:spcBef>
              <a:spcAft>
                <a:spcPct val="0"/>
              </a:spcAft>
              <a:defRPr sz="1100" kern="1200">
                <a:solidFill>
                  <a:schemeClr val="tx1"/>
                </a:solidFill>
                <a:latin typeface="+mn-lt"/>
                <a:ea typeface="+mn-ea"/>
                <a:cs typeface="+mn-cs"/>
              </a:defRPr>
            </a:lvl4pPr>
            <a:lvl5pPr marL="1828800" algn="l" rtl="0" fontAlgn="base">
              <a:spcBef>
                <a:spcPct val="0"/>
              </a:spcBef>
              <a:spcAft>
                <a:spcPct val="0"/>
              </a:spcAft>
              <a:defRPr sz="1100" kern="1200">
                <a:solidFill>
                  <a:schemeClr val="tx1"/>
                </a:solidFill>
                <a:latin typeface="+mn-lt"/>
                <a:ea typeface="+mn-ea"/>
                <a:cs typeface="+mn-cs"/>
              </a:defRPr>
            </a:lvl5pPr>
            <a:lvl6pPr marL="2286000" algn="l" defTabSz="914400" rtl="0" eaLnBrk="1" latinLnBrk="0" hangingPunct="1">
              <a:defRPr sz="1100" kern="1200">
                <a:solidFill>
                  <a:schemeClr val="tx1"/>
                </a:solidFill>
                <a:latin typeface="+mn-lt"/>
                <a:ea typeface="+mn-ea"/>
                <a:cs typeface="+mn-cs"/>
              </a:defRPr>
            </a:lvl6pPr>
            <a:lvl7pPr marL="2743200" algn="l" defTabSz="914400" rtl="0" eaLnBrk="1" latinLnBrk="0" hangingPunct="1">
              <a:defRPr sz="1100" kern="1200">
                <a:solidFill>
                  <a:schemeClr val="tx1"/>
                </a:solidFill>
                <a:latin typeface="+mn-lt"/>
                <a:ea typeface="+mn-ea"/>
                <a:cs typeface="+mn-cs"/>
              </a:defRPr>
            </a:lvl7pPr>
            <a:lvl8pPr marL="3200400" algn="l" defTabSz="914400" rtl="0" eaLnBrk="1" latinLnBrk="0" hangingPunct="1">
              <a:defRPr sz="1100" kern="1200">
                <a:solidFill>
                  <a:schemeClr val="tx1"/>
                </a:solidFill>
                <a:latin typeface="+mn-lt"/>
                <a:ea typeface="+mn-ea"/>
                <a:cs typeface="+mn-cs"/>
              </a:defRPr>
            </a:lvl8pPr>
            <a:lvl9pPr marL="3657600" algn="l" defTabSz="914400" rtl="0" eaLnBrk="1" latinLnBrk="0" hangingPunct="1">
              <a:defRPr sz="1100" kern="1200">
                <a:solidFill>
                  <a:schemeClr val="tx1"/>
                </a:solidFill>
                <a:latin typeface="+mn-lt"/>
                <a:ea typeface="+mn-ea"/>
                <a:cs typeface="+mn-cs"/>
              </a:defRPr>
            </a:lvl9pPr>
          </a:lstStyle>
          <a:p>
            <a:pPr algn="ctr" eaLnBrk="1" hangingPunct="1">
              <a:defRPr/>
            </a:pPr>
            <a:endParaRPr lang="en-US" dirty="0">
              <a:solidFill>
                <a:srgbClr val="000000"/>
              </a:solidFill>
            </a:endParaRPr>
          </a:p>
        </p:txBody>
      </p:sp>
      <p:cxnSp>
        <p:nvCxnSpPr>
          <p:cNvPr id="8" name="Straight Connector 7"/>
          <p:cNvCxnSpPr/>
          <p:nvPr/>
        </p:nvCxnSpPr>
        <p:spPr>
          <a:xfrm rot="16200000" flipH="1">
            <a:off x="1096169" y="3746024"/>
            <a:ext cx="4367213" cy="28575"/>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H="1">
            <a:off x="2900363" y="3776980"/>
            <a:ext cx="4367212" cy="26988"/>
          </a:xfrm>
          <a:prstGeom prst="line">
            <a:avLst/>
          </a:prstGeom>
        </p:spPr>
        <p:style>
          <a:lnRef idx="2">
            <a:schemeClr val="accent1"/>
          </a:lnRef>
          <a:fillRef idx="0">
            <a:schemeClr val="accent1"/>
          </a:fillRef>
          <a:effectRef idx="1">
            <a:schemeClr val="accent1"/>
          </a:effectRef>
          <a:fontRef idx="minor">
            <a:schemeClr val="tx1"/>
          </a:fontRef>
        </p:style>
      </p:cxnSp>
      <p:sp>
        <p:nvSpPr>
          <p:cNvPr id="39942" name="TextBox 9"/>
          <p:cNvSpPr txBox="1">
            <a:spLocks noChangeArrowheads="1"/>
          </p:cNvSpPr>
          <p:nvPr/>
        </p:nvSpPr>
        <p:spPr bwMode="auto">
          <a:xfrm>
            <a:off x="877888" y="5221605"/>
            <a:ext cx="2095574" cy="646331"/>
          </a:xfrm>
          <a:prstGeom prst="rect">
            <a:avLst/>
          </a:prstGeom>
          <a:noFill/>
          <a:ln w="9525">
            <a:noFill/>
            <a:miter lim="800000"/>
            <a:headEnd/>
            <a:tailEnd/>
          </a:ln>
        </p:spPr>
        <p:txBody>
          <a:bodyPr wrap="none">
            <a:spAutoFit/>
          </a:bodyPr>
          <a:lstStyle/>
          <a:p>
            <a:pPr algn="l" eaLnBrk="1" hangingPunct="1"/>
            <a:r>
              <a:rPr lang="en-US" sz="1800" dirty="0" smtClean="0">
                <a:solidFill>
                  <a:srgbClr val="000000"/>
                </a:solidFill>
                <a:latin typeface="Franklin Gothic Book" pitchFamily="34" charset="0"/>
                <a:cs typeface="Arial" charset="0"/>
              </a:rPr>
              <a:t>A thousand flowers </a:t>
            </a:r>
          </a:p>
          <a:p>
            <a:pPr eaLnBrk="1" hangingPunct="1"/>
            <a:r>
              <a:rPr lang="en-US" sz="1800" dirty="0" smtClean="0">
                <a:solidFill>
                  <a:srgbClr val="000000"/>
                </a:solidFill>
                <a:latin typeface="Franklin Gothic Book" pitchFamily="34" charset="0"/>
                <a:cs typeface="Arial" charset="0"/>
              </a:rPr>
              <a:t>bloom</a:t>
            </a:r>
          </a:p>
        </p:txBody>
      </p:sp>
      <p:sp>
        <p:nvSpPr>
          <p:cNvPr id="39943" name="TextBox 10"/>
          <p:cNvSpPr txBox="1">
            <a:spLocks noChangeArrowheads="1"/>
          </p:cNvSpPr>
          <p:nvPr/>
        </p:nvSpPr>
        <p:spPr bwMode="auto">
          <a:xfrm>
            <a:off x="3418906" y="5217567"/>
            <a:ext cx="1604927" cy="646331"/>
          </a:xfrm>
          <a:prstGeom prst="rect">
            <a:avLst/>
          </a:prstGeom>
          <a:noFill/>
          <a:ln w="9525">
            <a:noFill/>
            <a:miter lim="800000"/>
            <a:headEnd/>
            <a:tailEnd/>
          </a:ln>
        </p:spPr>
        <p:txBody>
          <a:bodyPr wrap="none">
            <a:spAutoFit/>
          </a:bodyPr>
          <a:lstStyle/>
          <a:p>
            <a:pPr eaLnBrk="1" hangingPunct="1"/>
            <a:r>
              <a:rPr lang="en-US" sz="1800" dirty="0" smtClean="0">
                <a:solidFill>
                  <a:srgbClr val="000000"/>
                </a:solidFill>
                <a:latin typeface="Franklin Gothic Book" pitchFamily="34" charset="0"/>
                <a:cs typeface="Arial" charset="0"/>
              </a:rPr>
              <a:t>Active </a:t>
            </a:r>
          </a:p>
          <a:p>
            <a:pPr eaLnBrk="1" hangingPunct="1"/>
            <a:r>
              <a:rPr lang="en-US" sz="1800" dirty="0">
                <a:solidFill>
                  <a:srgbClr val="000000"/>
                </a:solidFill>
                <a:latin typeface="Franklin Gothic Book" pitchFamily="34" charset="0"/>
                <a:cs typeface="Arial" charset="0"/>
              </a:rPr>
              <a:t>H</a:t>
            </a:r>
            <a:r>
              <a:rPr lang="en-US" sz="1800" dirty="0" smtClean="0">
                <a:solidFill>
                  <a:srgbClr val="000000"/>
                </a:solidFill>
                <a:latin typeface="Franklin Gothic Book" pitchFamily="34" charset="0"/>
                <a:cs typeface="Arial" charset="0"/>
              </a:rPr>
              <a:t>armonization</a:t>
            </a:r>
          </a:p>
        </p:txBody>
      </p:sp>
      <p:sp>
        <p:nvSpPr>
          <p:cNvPr id="39944" name="TextBox 11"/>
          <p:cNvSpPr txBox="1">
            <a:spLocks noChangeArrowheads="1"/>
          </p:cNvSpPr>
          <p:nvPr/>
        </p:nvSpPr>
        <p:spPr bwMode="auto">
          <a:xfrm>
            <a:off x="5578992" y="5228199"/>
            <a:ext cx="3217163" cy="646331"/>
          </a:xfrm>
          <a:prstGeom prst="rect">
            <a:avLst/>
          </a:prstGeom>
          <a:noFill/>
          <a:ln w="9525">
            <a:noFill/>
            <a:miter lim="800000"/>
            <a:headEnd/>
            <a:tailEnd/>
          </a:ln>
        </p:spPr>
        <p:txBody>
          <a:bodyPr wrap="none">
            <a:spAutoFit/>
          </a:bodyPr>
          <a:lstStyle/>
          <a:p>
            <a:pPr eaLnBrk="1" hangingPunct="1"/>
            <a:r>
              <a:rPr lang="en-US" sz="1800" dirty="0" smtClean="0">
                <a:solidFill>
                  <a:srgbClr val="000000"/>
                </a:solidFill>
                <a:latin typeface="Franklin Gothic Book" pitchFamily="34" charset="0"/>
                <a:cs typeface="Arial" charset="0"/>
              </a:rPr>
              <a:t>Gradual increase in templates </a:t>
            </a:r>
          </a:p>
          <a:p>
            <a:pPr eaLnBrk="1" hangingPunct="1"/>
            <a:r>
              <a:rPr lang="en-US" sz="1800" dirty="0">
                <a:solidFill>
                  <a:srgbClr val="000000"/>
                </a:solidFill>
                <a:latin typeface="Franklin Gothic Book" pitchFamily="34" charset="0"/>
                <a:cs typeface="Arial" charset="0"/>
              </a:rPr>
              <a:t>d</a:t>
            </a:r>
            <a:r>
              <a:rPr lang="en-US" sz="1800" dirty="0" smtClean="0">
                <a:solidFill>
                  <a:srgbClr val="000000"/>
                </a:solidFill>
                <a:latin typeface="Franklin Gothic Book" pitchFamily="34" charset="0"/>
                <a:cs typeface="Arial" charset="0"/>
              </a:rPr>
              <a:t>emanded by new use cases</a:t>
            </a:r>
          </a:p>
        </p:txBody>
      </p:sp>
      <p:cxnSp>
        <p:nvCxnSpPr>
          <p:cNvPr id="13" name="Straight Arrow Connector 12"/>
          <p:cNvCxnSpPr>
            <a:stCxn id="39946" idx="2"/>
          </p:cNvCxnSpPr>
          <p:nvPr/>
        </p:nvCxnSpPr>
        <p:spPr>
          <a:xfrm>
            <a:off x="665162" y="3293664"/>
            <a:ext cx="334963" cy="999254"/>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39946" name="TextBox 12"/>
          <p:cNvSpPr txBox="1">
            <a:spLocks noChangeArrowheads="1"/>
          </p:cNvSpPr>
          <p:nvPr/>
        </p:nvSpPr>
        <p:spPr bwMode="auto">
          <a:xfrm>
            <a:off x="330198" y="2985887"/>
            <a:ext cx="669927" cy="307777"/>
          </a:xfrm>
          <a:prstGeom prst="rect">
            <a:avLst/>
          </a:prstGeom>
          <a:noFill/>
          <a:ln w="9525">
            <a:noFill/>
            <a:miter lim="800000"/>
            <a:headEnd/>
            <a:tailEnd/>
          </a:ln>
        </p:spPr>
        <p:txBody>
          <a:bodyPr wrap="none">
            <a:spAutoFit/>
          </a:bodyPr>
          <a:lstStyle/>
          <a:p>
            <a:pPr algn="l" eaLnBrk="1" hangingPunct="1"/>
            <a:r>
              <a:rPr lang="en-US" sz="1400" b="1" dirty="0" smtClean="0">
                <a:solidFill>
                  <a:srgbClr val="FF0000"/>
                </a:solidFill>
                <a:latin typeface="Franklin Gothic Book" pitchFamily="34" charset="0"/>
                <a:cs typeface="Arial" charset="0"/>
              </a:rPr>
              <a:t>TODAY</a:t>
            </a:r>
          </a:p>
        </p:txBody>
      </p:sp>
      <p:sp>
        <p:nvSpPr>
          <p:cNvPr id="3" name="TextBox 2"/>
          <p:cNvSpPr txBox="1"/>
          <p:nvPr/>
        </p:nvSpPr>
        <p:spPr>
          <a:xfrm>
            <a:off x="472672" y="6117648"/>
            <a:ext cx="3803152" cy="307777"/>
          </a:xfrm>
          <a:prstGeom prst="rect">
            <a:avLst/>
          </a:prstGeom>
          <a:noFill/>
        </p:spPr>
        <p:txBody>
          <a:bodyPr wrap="square" rtlCol="0">
            <a:spAutoFit/>
          </a:bodyPr>
          <a:lstStyle/>
          <a:p>
            <a:pPr algn="l"/>
            <a:r>
              <a:rPr lang="en-US" sz="1400" dirty="0" smtClean="0">
                <a:latin typeface="+mn-lt"/>
              </a:rPr>
              <a:t>* After the Gartner Curve</a:t>
            </a:r>
            <a:endParaRPr lang="en-US" sz="1400" dirty="0">
              <a:latin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3" cstate="print"/>
          <a:srcRect/>
          <a:stretch>
            <a:fillRect/>
          </a:stretch>
        </p:blipFill>
        <p:spPr bwMode="auto">
          <a:xfrm>
            <a:off x="3876675" y="2043113"/>
            <a:ext cx="4038600" cy="3571875"/>
          </a:xfrm>
          <a:prstGeom prst="rect">
            <a:avLst/>
          </a:prstGeom>
          <a:noFill/>
          <a:ln w="9525">
            <a:noFill/>
            <a:miter lim="800000"/>
            <a:headEnd/>
            <a:tailEnd/>
          </a:ln>
        </p:spPr>
      </p:pic>
      <p:sp>
        <p:nvSpPr>
          <p:cNvPr id="40962" name="Rectangle 2"/>
          <p:cNvSpPr>
            <a:spLocks noGrp="1" noChangeArrowheads="1"/>
          </p:cNvSpPr>
          <p:nvPr>
            <p:ph type="title"/>
          </p:nvPr>
        </p:nvSpPr>
        <p:spPr/>
        <p:txBody>
          <a:bodyPr/>
          <a:lstStyle/>
          <a:p>
            <a:pPr algn="ctr" eaLnBrk="1" hangingPunct="1"/>
            <a:r>
              <a:rPr lang="en-US" dirty="0" smtClean="0"/>
              <a:t>Standard EHR Interface</a:t>
            </a:r>
          </a:p>
        </p:txBody>
      </p:sp>
      <p:sp>
        <p:nvSpPr>
          <p:cNvPr id="17" name="Rectangle 16"/>
          <p:cNvSpPr/>
          <p:nvPr/>
        </p:nvSpPr>
        <p:spPr>
          <a:xfrm>
            <a:off x="1600200" y="2133600"/>
            <a:ext cx="1406525" cy="914400"/>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r>
              <a:rPr lang="en-US" sz="1800" dirty="0">
                <a:solidFill>
                  <a:srgbClr val="FFFFFF"/>
                </a:solidFill>
              </a:rPr>
              <a:t>Quality Measure</a:t>
            </a:r>
          </a:p>
        </p:txBody>
      </p:sp>
      <p:cxnSp>
        <p:nvCxnSpPr>
          <p:cNvPr id="18" name="Straight Arrow Connector 17"/>
          <p:cNvCxnSpPr>
            <a:stCxn id="17" idx="3"/>
          </p:cNvCxnSpPr>
          <p:nvPr/>
        </p:nvCxnSpPr>
        <p:spPr>
          <a:xfrm>
            <a:off x="3006725" y="2590800"/>
            <a:ext cx="869950" cy="32385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1752600" y="3625850"/>
            <a:ext cx="1497013" cy="914400"/>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r>
              <a:rPr lang="en-US" sz="1800" dirty="0">
                <a:solidFill>
                  <a:srgbClr val="FFFFFF"/>
                </a:solidFill>
              </a:rPr>
              <a:t>Decision Support</a:t>
            </a:r>
          </a:p>
        </p:txBody>
      </p:sp>
      <p:cxnSp>
        <p:nvCxnSpPr>
          <p:cNvPr id="20" name="Straight Arrow Connector 19"/>
          <p:cNvCxnSpPr>
            <a:stCxn id="19" idx="3"/>
          </p:cNvCxnSpPr>
          <p:nvPr/>
        </p:nvCxnSpPr>
        <p:spPr>
          <a:xfrm flipV="1">
            <a:off x="3249613" y="3513138"/>
            <a:ext cx="879475" cy="5699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3006725" y="5639945"/>
            <a:ext cx="1497013" cy="914400"/>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r>
              <a:rPr lang="en-US" sz="1800" dirty="0" smtClean="0">
                <a:solidFill>
                  <a:srgbClr val="FFFFFF"/>
                </a:solidFill>
              </a:rPr>
              <a:t>Public </a:t>
            </a:r>
          </a:p>
          <a:p>
            <a:pPr eaLnBrk="1" hangingPunct="1">
              <a:defRPr/>
            </a:pPr>
            <a:r>
              <a:rPr lang="en-US" sz="1800" dirty="0" smtClean="0">
                <a:solidFill>
                  <a:srgbClr val="FFFFFF"/>
                </a:solidFill>
              </a:rPr>
              <a:t>Health</a:t>
            </a:r>
            <a:endParaRPr lang="en-US" sz="1800" dirty="0">
              <a:solidFill>
                <a:srgbClr val="FFFFFF"/>
              </a:solidFill>
            </a:endParaRPr>
          </a:p>
        </p:txBody>
      </p:sp>
      <p:sp>
        <p:nvSpPr>
          <p:cNvPr id="10" name="Rectangle 9"/>
          <p:cNvSpPr/>
          <p:nvPr/>
        </p:nvSpPr>
        <p:spPr>
          <a:xfrm>
            <a:off x="1944687" y="5047216"/>
            <a:ext cx="1497013" cy="914400"/>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r>
              <a:rPr lang="en-US" sz="1800" dirty="0" smtClean="0">
                <a:solidFill>
                  <a:srgbClr val="FFFFFF"/>
                </a:solidFill>
              </a:rPr>
              <a:t>Clinical Research</a:t>
            </a:r>
            <a:endParaRPr lang="en-US" sz="1800" dirty="0">
              <a:solidFill>
                <a:srgbClr val="FFFFFF"/>
              </a:solidFill>
            </a:endParaRPr>
          </a:p>
        </p:txBody>
      </p:sp>
      <p:sp>
        <p:nvSpPr>
          <p:cNvPr id="11" name="Rectangle 10"/>
          <p:cNvSpPr/>
          <p:nvPr/>
        </p:nvSpPr>
        <p:spPr>
          <a:xfrm>
            <a:off x="499730" y="4725545"/>
            <a:ext cx="1584547" cy="914400"/>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r>
              <a:rPr lang="en-US" sz="1800" dirty="0" smtClean="0">
                <a:solidFill>
                  <a:srgbClr val="FFFFFF"/>
                </a:solidFill>
              </a:rPr>
              <a:t>Comparative</a:t>
            </a:r>
          </a:p>
          <a:p>
            <a:pPr eaLnBrk="1" hangingPunct="1">
              <a:defRPr/>
            </a:pPr>
            <a:r>
              <a:rPr lang="en-US" sz="1800" dirty="0" smtClean="0">
                <a:solidFill>
                  <a:srgbClr val="FFFFFF"/>
                </a:solidFill>
              </a:rPr>
              <a:t>Effectiveness</a:t>
            </a:r>
            <a:endParaRPr lang="en-US" sz="1800" dirty="0">
              <a:solidFill>
                <a:srgbClr val="FFFFFF"/>
              </a:solidFill>
            </a:endParaRPr>
          </a:p>
        </p:txBody>
      </p:sp>
      <p:cxnSp>
        <p:nvCxnSpPr>
          <p:cNvPr id="12" name="Straight Arrow Connector 11"/>
          <p:cNvCxnSpPr/>
          <p:nvPr/>
        </p:nvCxnSpPr>
        <p:spPr>
          <a:xfrm flipV="1">
            <a:off x="3327991" y="3798094"/>
            <a:ext cx="1175747" cy="1249122"/>
          </a:xfrm>
          <a:prstGeom prst="straightConnector1">
            <a:avLst/>
          </a:prstGeom>
          <a:ln>
            <a:prstDash val="sysDash"/>
            <a:headEnd type="arrow"/>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pPr eaLnBrk="1" hangingPunct="1"/>
            <a:r>
              <a:rPr lang="en-US" dirty="0" smtClean="0"/>
              <a:t>Templated CDA Interoperability Roadmap</a:t>
            </a:r>
          </a:p>
        </p:txBody>
      </p:sp>
      <p:sp>
        <p:nvSpPr>
          <p:cNvPr id="8" name="Rectangle 7"/>
          <p:cNvSpPr/>
          <p:nvPr/>
        </p:nvSpPr>
        <p:spPr>
          <a:xfrm>
            <a:off x="274638" y="1378642"/>
            <a:ext cx="8488362" cy="4673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eaLnBrk="1" hangingPunct="1">
              <a:defRPr/>
            </a:pPr>
            <a:endParaRPr lang="en-US" sz="1800" dirty="0">
              <a:solidFill>
                <a:srgbClr val="FFFFFF"/>
              </a:solidFill>
            </a:endParaRPr>
          </a:p>
        </p:txBody>
      </p:sp>
      <p:sp>
        <p:nvSpPr>
          <p:cNvPr id="41988" name="TextBox 49"/>
          <p:cNvSpPr txBox="1">
            <a:spLocks noChangeArrowheads="1"/>
          </p:cNvSpPr>
          <p:nvPr/>
        </p:nvSpPr>
        <p:spPr bwMode="auto">
          <a:xfrm>
            <a:off x="2971800" y="4045642"/>
            <a:ext cx="5651500" cy="369887"/>
          </a:xfrm>
          <a:prstGeom prst="rect">
            <a:avLst/>
          </a:prstGeom>
          <a:noFill/>
          <a:ln w="9525">
            <a:noFill/>
            <a:miter lim="800000"/>
            <a:headEnd/>
            <a:tailEnd/>
          </a:ln>
        </p:spPr>
        <p:txBody>
          <a:bodyPr>
            <a:spAutoFit/>
          </a:bodyPr>
          <a:lstStyle/>
          <a:p>
            <a:pPr algn="l" eaLnBrk="1" hangingPunct="1"/>
            <a:r>
              <a:rPr lang="en-US" sz="1800" dirty="0" smtClean="0">
                <a:solidFill>
                  <a:srgbClr val="000000"/>
                </a:solidFill>
                <a:latin typeface="Arial" charset="0"/>
                <a:cs typeface="Arial" charset="0"/>
              </a:rPr>
              <a:t> </a:t>
            </a:r>
          </a:p>
        </p:txBody>
      </p:sp>
      <p:graphicFrame>
        <p:nvGraphicFramePr>
          <p:cNvPr id="10" name="Diagram 9"/>
          <p:cNvGraphicFramePr/>
          <p:nvPr>
            <p:extLst>
              <p:ext uri="{D42A27DB-BD31-4B8C-83A1-F6EECF244321}">
                <p14:modId xmlns:p14="http://schemas.microsoft.com/office/powerpoint/2010/main" val="1831981931"/>
              </p:ext>
            </p:extLst>
          </p:nvPr>
        </p:nvGraphicFramePr>
        <p:xfrm>
          <a:off x="914400" y="1454841"/>
          <a:ext cx="60960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9"/>
          <p:cNvGrpSpPr>
            <a:grpSpLocks/>
          </p:cNvGrpSpPr>
          <p:nvPr/>
        </p:nvGrpSpPr>
        <p:grpSpPr bwMode="auto">
          <a:xfrm>
            <a:off x="7162800" y="1648517"/>
            <a:ext cx="1470025" cy="1236662"/>
            <a:chOff x="6835109" y="2133601"/>
            <a:chExt cx="1623091" cy="1425442"/>
          </a:xfrm>
        </p:grpSpPr>
        <p:sp>
          <p:nvSpPr>
            <p:cNvPr id="12" name="Freeform 11"/>
            <p:cNvSpPr/>
            <p:nvPr/>
          </p:nvSpPr>
          <p:spPr>
            <a:xfrm>
              <a:off x="6835109" y="2133601"/>
              <a:ext cx="1623091" cy="547121"/>
            </a:xfrm>
            <a:custGeom>
              <a:avLst/>
              <a:gdLst>
                <a:gd name="connsiteX0" fmla="*/ 0 w 1562067"/>
                <a:gd name="connsiteY0" fmla="*/ 0 h 540409"/>
                <a:gd name="connsiteX1" fmla="*/ 1562067 w 1562067"/>
                <a:gd name="connsiteY1" fmla="*/ 0 h 540409"/>
                <a:gd name="connsiteX2" fmla="*/ 1562067 w 1562067"/>
                <a:gd name="connsiteY2" fmla="*/ 540409 h 540409"/>
                <a:gd name="connsiteX3" fmla="*/ 0 w 1562067"/>
                <a:gd name="connsiteY3" fmla="*/ 540409 h 540409"/>
                <a:gd name="connsiteX4" fmla="*/ 0 w 1562067"/>
                <a:gd name="connsiteY4" fmla="*/ 0 h 540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067" h="540409">
                  <a:moveTo>
                    <a:pt x="0" y="0"/>
                  </a:moveTo>
                  <a:lnTo>
                    <a:pt x="1562067" y="0"/>
                  </a:lnTo>
                  <a:lnTo>
                    <a:pt x="1562067" y="540409"/>
                  </a:lnTo>
                  <a:lnTo>
                    <a:pt x="0" y="540409"/>
                  </a:lnTo>
                  <a:lnTo>
                    <a:pt x="0" y="0"/>
                  </a:lnTo>
                  <a:close/>
                </a:path>
              </a:pathLst>
            </a:custGeom>
            <a:solidFill>
              <a:srgbClr val="6699F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57150" tIns="57150" rIns="57150" bIns="57150" spcCol="1270" anchor="ctr"/>
            <a:lstStyle/>
            <a:p>
              <a:pPr algn="l" defTabSz="666750" eaLnBrk="1" hangingPunct="1">
                <a:spcAft>
                  <a:spcPct val="35000"/>
                </a:spcAft>
                <a:defRPr/>
              </a:pPr>
              <a:r>
                <a:rPr lang="en-US" sz="1500" b="1" dirty="0">
                  <a:solidFill>
                    <a:schemeClr val="bg1"/>
                  </a:solidFill>
                </a:rPr>
                <a:t>EHR Repository</a:t>
              </a:r>
            </a:p>
          </p:txBody>
        </p:sp>
        <p:sp>
          <p:nvSpPr>
            <p:cNvPr id="13" name="Freeform 12"/>
            <p:cNvSpPr/>
            <p:nvPr/>
          </p:nvSpPr>
          <p:spPr>
            <a:xfrm>
              <a:off x="6835109" y="2931410"/>
              <a:ext cx="1623091" cy="627633"/>
            </a:xfrm>
            <a:custGeom>
              <a:avLst/>
              <a:gdLst>
                <a:gd name="connsiteX0" fmla="*/ 0 w 1623088"/>
                <a:gd name="connsiteY0" fmla="*/ 0 h 627364"/>
                <a:gd name="connsiteX1" fmla="*/ 1623088 w 1623088"/>
                <a:gd name="connsiteY1" fmla="*/ 0 h 627364"/>
                <a:gd name="connsiteX2" fmla="*/ 1623088 w 1623088"/>
                <a:gd name="connsiteY2" fmla="*/ 627364 h 627364"/>
                <a:gd name="connsiteX3" fmla="*/ 0 w 1623088"/>
                <a:gd name="connsiteY3" fmla="*/ 627364 h 627364"/>
                <a:gd name="connsiteX4" fmla="*/ 0 w 1623088"/>
                <a:gd name="connsiteY4" fmla="*/ 0 h 627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3088" h="627364">
                  <a:moveTo>
                    <a:pt x="0" y="0"/>
                  </a:moveTo>
                  <a:lnTo>
                    <a:pt x="1623088" y="0"/>
                  </a:lnTo>
                  <a:lnTo>
                    <a:pt x="1623088" y="627364"/>
                  </a:lnTo>
                  <a:lnTo>
                    <a:pt x="0" y="627364"/>
                  </a:lnTo>
                  <a:lnTo>
                    <a:pt x="0" y="0"/>
                  </a:lnTo>
                  <a:close/>
                </a:path>
              </a:pathLst>
            </a:custGeom>
            <a:solidFill>
              <a:srgbClr val="6699F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57150" tIns="57150" rIns="57150" bIns="57150" spcCol="1270" anchor="ctr"/>
            <a:lstStyle/>
            <a:p>
              <a:pPr algn="l" defTabSz="666750" eaLnBrk="1" hangingPunct="1">
                <a:spcAft>
                  <a:spcPct val="35000"/>
                </a:spcAft>
                <a:defRPr/>
              </a:pPr>
              <a:r>
                <a:rPr lang="en-US" sz="1500" b="1" dirty="0">
                  <a:solidFill>
                    <a:schemeClr val="bg1"/>
                  </a:solidFill>
                </a:rPr>
                <a:t>Clinical Applications</a:t>
              </a:r>
            </a:p>
          </p:txBody>
        </p:sp>
      </p:grpSp>
      <p:sp>
        <p:nvSpPr>
          <p:cNvPr id="41991" name="Rectangle 15"/>
          <p:cNvSpPr>
            <a:spLocks noChangeArrowheads="1"/>
          </p:cNvSpPr>
          <p:nvPr/>
        </p:nvSpPr>
        <p:spPr bwMode="auto">
          <a:xfrm>
            <a:off x="6096000" y="3512242"/>
            <a:ext cx="1262063" cy="307975"/>
          </a:xfrm>
          <a:prstGeom prst="rect">
            <a:avLst/>
          </a:prstGeom>
          <a:noFill/>
          <a:ln w="9525">
            <a:noFill/>
            <a:miter lim="800000"/>
            <a:headEnd/>
            <a:tailEnd/>
          </a:ln>
        </p:spPr>
        <p:txBody>
          <a:bodyPr wrap="none">
            <a:spAutoFit/>
          </a:bodyPr>
          <a:lstStyle/>
          <a:p>
            <a:pPr algn="l" eaLnBrk="1" hangingPunct="1"/>
            <a:r>
              <a:rPr lang="en-US" sz="1400" b="1" dirty="0" smtClean="0">
                <a:solidFill>
                  <a:srgbClr val="000000"/>
                </a:solidFill>
                <a:latin typeface="Arial" charset="0"/>
                <a:cs typeface="Arial" charset="0"/>
              </a:rPr>
              <a:t>SNOMED CT</a:t>
            </a:r>
            <a:endParaRPr lang="en-US" sz="1400" dirty="0" smtClean="0">
              <a:solidFill>
                <a:srgbClr val="000000"/>
              </a:solidFill>
              <a:latin typeface="Arial" charset="0"/>
              <a:cs typeface="Arial" charset="0"/>
            </a:endParaRPr>
          </a:p>
        </p:txBody>
      </p:sp>
      <p:pic>
        <p:nvPicPr>
          <p:cNvPr id="41992" name="Picture 9" descr="cdasample"/>
          <p:cNvPicPr>
            <a:picLocks noChangeAspect="1" noChangeArrowheads="1"/>
          </p:cNvPicPr>
          <p:nvPr/>
        </p:nvPicPr>
        <p:blipFill>
          <a:blip r:embed="rId8" cstate="print"/>
          <a:srcRect/>
          <a:stretch>
            <a:fillRect/>
          </a:stretch>
        </p:blipFill>
        <p:spPr bwMode="auto">
          <a:xfrm>
            <a:off x="2667000" y="3893242"/>
            <a:ext cx="2736850" cy="1798637"/>
          </a:xfrm>
          <a:prstGeom prst="rect">
            <a:avLst/>
          </a:prstGeom>
          <a:noFill/>
          <a:ln w="9525">
            <a:noFill/>
            <a:miter lim="800000"/>
            <a:headEnd/>
            <a:tailEnd/>
          </a:ln>
        </p:spPr>
      </p:pic>
      <p:pic>
        <p:nvPicPr>
          <p:cNvPr id="41993" name="Picture 5" descr="dischargesummary"/>
          <p:cNvPicPr>
            <a:picLocks noChangeAspect="1" noChangeArrowheads="1"/>
          </p:cNvPicPr>
          <p:nvPr/>
        </p:nvPicPr>
        <p:blipFill>
          <a:blip r:embed="rId9" cstate="print"/>
          <a:srcRect/>
          <a:stretch>
            <a:fillRect/>
          </a:stretch>
        </p:blipFill>
        <p:spPr bwMode="auto">
          <a:xfrm>
            <a:off x="323850" y="1378642"/>
            <a:ext cx="2038350" cy="2286000"/>
          </a:xfrm>
          <a:prstGeom prst="rect">
            <a:avLst/>
          </a:prstGeom>
          <a:noFill/>
          <a:ln w="9525">
            <a:noFill/>
            <a:miter lim="800000"/>
            <a:headEnd/>
            <a:tailEnd/>
          </a:ln>
        </p:spPr>
      </p:pic>
      <p:grpSp>
        <p:nvGrpSpPr>
          <p:cNvPr id="3" name="Group 48"/>
          <p:cNvGrpSpPr>
            <a:grpSpLocks/>
          </p:cNvGrpSpPr>
          <p:nvPr/>
        </p:nvGrpSpPr>
        <p:grpSpPr bwMode="auto">
          <a:xfrm>
            <a:off x="6019800" y="3893242"/>
            <a:ext cx="2133600" cy="1905000"/>
            <a:chOff x="1905000" y="2455863"/>
            <a:chExt cx="6900863" cy="4006851"/>
          </a:xfrm>
        </p:grpSpPr>
        <p:grpSp>
          <p:nvGrpSpPr>
            <p:cNvPr id="4" name="Group 33"/>
            <p:cNvGrpSpPr>
              <a:grpSpLocks/>
            </p:cNvGrpSpPr>
            <p:nvPr/>
          </p:nvGrpSpPr>
          <p:grpSpPr bwMode="auto">
            <a:xfrm>
              <a:off x="1905000" y="2455863"/>
              <a:ext cx="5642894" cy="4006851"/>
              <a:chOff x="1905000" y="2455863"/>
              <a:chExt cx="5642894" cy="4006851"/>
            </a:xfrm>
          </p:grpSpPr>
          <p:sp>
            <p:nvSpPr>
              <p:cNvPr id="26" name="Line 21"/>
              <p:cNvSpPr>
                <a:spLocks noChangeShapeType="1"/>
              </p:cNvSpPr>
              <p:nvPr/>
            </p:nvSpPr>
            <p:spPr bwMode="auto">
              <a:xfrm>
                <a:off x="4030712" y="4723072"/>
                <a:ext cx="2207865" cy="631080"/>
              </a:xfrm>
              <a:prstGeom prst="line">
                <a:avLst/>
              </a:prstGeom>
              <a:noFill/>
              <a:ln w="12700">
                <a:solidFill>
                  <a:schemeClr val="tx1"/>
                </a:solidFill>
                <a:round/>
                <a:headEnd type="none" w="sm" len="sm"/>
                <a:tailEnd type="none" w="sm" len="sm"/>
              </a:ln>
            </p:spPr>
            <p:txBody>
              <a:bodyPr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27" name="Line 22"/>
              <p:cNvSpPr>
                <a:spLocks noChangeShapeType="1"/>
              </p:cNvSpPr>
              <p:nvPr/>
            </p:nvSpPr>
            <p:spPr bwMode="auto">
              <a:xfrm>
                <a:off x="2593032" y="4252268"/>
                <a:ext cx="0" cy="457448"/>
              </a:xfrm>
              <a:prstGeom prst="line">
                <a:avLst/>
              </a:prstGeom>
              <a:noFill/>
              <a:ln w="12700">
                <a:solidFill>
                  <a:schemeClr val="tx1"/>
                </a:solidFill>
                <a:round/>
                <a:headEnd type="none" w="sm" len="sm"/>
                <a:tailEnd type="none" w="sm" len="sm"/>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28" name="Line 23"/>
              <p:cNvSpPr>
                <a:spLocks noChangeShapeType="1"/>
              </p:cNvSpPr>
              <p:nvPr/>
            </p:nvSpPr>
            <p:spPr bwMode="auto">
              <a:xfrm>
                <a:off x="2593032" y="4252268"/>
                <a:ext cx="1453085" cy="470804"/>
              </a:xfrm>
              <a:prstGeom prst="line">
                <a:avLst/>
              </a:prstGeom>
              <a:noFill/>
              <a:ln w="12700">
                <a:solidFill>
                  <a:schemeClr val="tx1"/>
                </a:solidFill>
                <a:round/>
                <a:headEnd type="none" w="sm" len="sm"/>
                <a:tailEnd type="none" w="sm" len="sm"/>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29" name="Line 24"/>
              <p:cNvSpPr>
                <a:spLocks noChangeShapeType="1"/>
              </p:cNvSpPr>
              <p:nvPr/>
            </p:nvSpPr>
            <p:spPr bwMode="auto">
              <a:xfrm>
                <a:off x="4015310" y="4723072"/>
                <a:ext cx="313207" cy="1322261"/>
              </a:xfrm>
              <a:prstGeom prst="line">
                <a:avLst/>
              </a:prstGeom>
              <a:noFill/>
              <a:ln w="12700">
                <a:solidFill>
                  <a:schemeClr val="tx1"/>
                </a:solidFill>
                <a:round/>
                <a:headEnd type="none" w="sm" len="sm"/>
                <a:tailEnd type="none" w="sm" len="sm"/>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30" name="Text Box 25"/>
              <p:cNvSpPr txBox="1">
                <a:spLocks noChangeAspect="1" noChangeArrowheads="1"/>
              </p:cNvSpPr>
              <p:nvPr/>
            </p:nvSpPr>
            <p:spPr bwMode="auto">
              <a:xfrm>
                <a:off x="2813820" y="2455863"/>
                <a:ext cx="2582687"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Disease, DF-00000</a:t>
                </a:r>
              </a:p>
            </p:txBody>
          </p:sp>
          <p:sp>
            <p:nvSpPr>
              <p:cNvPr id="31" name="Text Box 26"/>
              <p:cNvSpPr txBox="1">
                <a:spLocks noChangeAspect="1" noChangeArrowheads="1"/>
              </p:cNvSpPr>
              <p:nvPr/>
            </p:nvSpPr>
            <p:spPr bwMode="auto">
              <a:xfrm>
                <a:off x="2803551" y="2813139"/>
                <a:ext cx="3532584"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Metabolic Disease, D6-00000</a:t>
                </a:r>
              </a:p>
            </p:txBody>
          </p:sp>
          <p:sp>
            <p:nvSpPr>
              <p:cNvPr id="32" name="Text Box 27"/>
              <p:cNvSpPr txBox="1">
                <a:spLocks noChangeAspect="1" noChangeArrowheads="1"/>
              </p:cNvSpPr>
              <p:nvPr/>
            </p:nvSpPr>
            <p:spPr bwMode="auto">
              <a:xfrm>
                <a:off x="2777877" y="3577781"/>
                <a:ext cx="4770017" cy="36395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Disorder of glucose metabolism, D6-50100</a:t>
                </a:r>
              </a:p>
            </p:txBody>
          </p:sp>
          <p:sp>
            <p:nvSpPr>
              <p:cNvPr id="33" name="Text Box 28"/>
              <p:cNvSpPr txBox="1">
                <a:spLocks noChangeAspect="1" noChangeArrowheads="1"/>
              </p:cNvSpPr>
              <p:nvPr/>
            </p:nvSpPr>
            <p:spPr bwMode="auto">
              <a:xfrm>
                <a:off x="2777877" y="4018535"/>
                <a:ext cx="4112792" cy="367295"/>
              </a:xfrm>
              <a:prstGeom prst="rect">
                <a:avLst/>
              </a:prstGeom>
              <a:noFill/>
              <a:ln w="9525">
                <a:noFill/>
                <a:miter lim="800000"/>
                <a:headEnd/>
                <a:tailEnd/>
              </a:ln>
            </p:spPr>
            <p:txBody>
              <a:bodyPr>
                <a:normAutofit fontScale="32500" lnSpcReduction="20000"/>
              </a:bodyPr>
              <a:lstStyle/>
              <a:p>
                <a:pPr algn="l" eaLnBrk="1" hangingPunct="1">
                  <a:defRPr/>
                </a:pPr>
                <a:r>
                  <a:rPr lang="en-US" sz="1800" dirty="0">
                    <a:solidFill>
                      <a:srgbClr val="000000"/>
                    </a:solidFill>
                    <a:latin typeface="Arial" charset="0"/>
                    <a:cs typeface="Arial" charset="0"/>
                  </a:rPr>
                  <a:t>Diabetes Mellitus, DB-61000</a:t>
                </a:r>
              </a:p>
            </p:txBody>
          </p:sp>
          <p:sp>
            <p:nvSpPr>
              <p:cNvPr id="34" name="Text Box 29"/>
              <p:cNvSpPr txBox="1">
                <a:spLocks noChangeAspect="1" noChangeArrowheads="1"/>
              </p:cNvSpPr>
              <p:nvPr/>
            </p:nvSpPr>
            <p:spPr bwMode="auto">
              <a:xfrm>
                <a:off x="4241231" y="4529407"/>
                <a:ext cx="2212998"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Type 1, DB-61010</a:t>
                </a:r>
              </a:p>
            </p:txBody>
          </p:sp>
          <p:sp>
            <p:nvSpPr>
              <p:cNvPr id="35" name="Text Box 30"/>
              <p:cNvSpPr txBox="1">
                <a:spLocks noChangeAspect="1" noChangeArrowheads="1"/>
              </p:cNvSpPr>
              <p:nvPr/>
            </p:nvSpPr>
            <p:spPr bwMode="auto">
              <a:xfrm>
                <a:off x="2593032" y="6095419"/>
                <a:ext cx="4261693"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Insulin dependant type IA, DB-61020</a:t>
                </a:r>
              </a:p>
            </p:txBody>
          </p:sp>
          <p:sp>
            <p:nvSpPr>
              <p:cNvPr id="36" name="Text Box 31"/>
              <p:cNvSpPr txBox="1">
                <a:spLocks noChangeAspect="1" noChangeArrowheads="1"/>
              </p:cNvSpPr>
              <p:nvPr/>
            </p:nvSpPr>
            <p:spPr bwMode="auto">
              <a:xfrm>
                <a:off x="1905000" y="4826583"/>
                <a:ext cx="2392710"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Neonatal, DB75110</a:t>
                </a:r>
              </a:p>
            </p:txBody>
          </p:sp>
          <p:sp>
            <p:nvSpPr>
              <p:cNvPr id="37" name="Line 32"/>
              <p:cNvSpPr>
                <a:spLocks noChangeShapeType="1"/>
              </p:cNvSpPr>
              <p:nvPr/>
            </p:nvSpPr>
            <p:spPr bwMode="auto">
              <a:xfrm flipH="1">
                <a:off x="2582763" y="2632831"/>
                <a:ext cx="10269" cy="2066868"/>
              </a:xfrm>
              <a:prstGeom prst="line">
                <a:avLst/>
              </a:prstGeom>
              <a:noFill/>
              <a:ln w="15875">
                <a:solidFill>
                  <a:schemeClr val="tx1"/>
                </a:solidFill>
                <a:round/>
                <a:headEnd/>
                <a:tailEnd/>
              </a:ln>
            </p:spPr>
            <p:txBody>
              <a:bodyPr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38" name="Oval 33"/>
              <p:cNvSpPr>
                <a:spLocks noChangeAspect="1" noChangeArrowheads="1"/>
              </p:cNvSpPr>
              <p:nvPr/>
            </p:nvSpPr>
            <p:spPr bwMode="auto">
              <a:xfrm>
                <a:off x="2495477" y="2525982"/>
                <a:ext cx="189977" cy="190326"/>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39" name="Oval 34"/>
              <p:cNvSpPr>
                <a:spLocks noChangeAspect="1" noChangeArrowheads="1"/>
              </p:cNvSpPr>
              <p:nvPr/>
            </p:nvSpPr>
            <p:spPr bwMode="auto">
              <a:xfrm>
                <a:off x="2495477" y="2906633"/>
                <a:ext cx="189977" cy="19366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0" name="Oval 35"/>
              <p:cNvSpPr>
                <a:spLocks noChangeAspect="1" noChangeArrowheads="1"/>
              </p:cNvSpPr>
              <p:nvPr/>
            </p:nvSpPr>
            <p:spPr bwMode="auto">
              <a:xfrm>
                <a:off x="2495477" y="3290624"/>
                <a:ext cx="189977" cy="19032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1" name="Oval 36"/>
              <p:cNvSpPr>
                <a:spLocks noChangeAspect="1" noChangeArrowheads="1"/>
              </p:cNvSpPr>
              <p:nvPr/>
            </p:nvSpPr>
            <p:spPr bwMode="auto">
              <a:xfrm>
                <a:off x="2495477" y="3671274"/>
                <a:ext cx="189977" cy="19032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2" name="Oval 37"/>
              <p:cNvSpPr>
                <a:spLocks noChangeAspect="1" noChangeArrowheads="1"/>
              </p:cNvSpPr>
              <p:nvPr/>
            </p:nvSpPr>
            <p:spPr bwMode="auto">
              <a:xfrm>
                <a:off x="2495477" y="4606206"/>
                <a:ext cx="189977" cy="19032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3" name="Line 38"/>
              <p:cNvSpPr>
                <a:spLocks noChangeShapeType="1"/>
              </p:cNvSpPr>
              <p:nvPr/>
            </p:nvSpPr>
            <p:spPr bwMode="auto">
              <a:xfrm>
                <a:off x="2582763" y="4228894"/>
                <a:ext cx="1432547" cy="494178"/>
              </a:xfrm>
              <a:prstGeom prst="line">
                <a:avLst/>
              </a:prstGeom>
              <a:noFill/>
              <a:ln w="1587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4" name="Line 39"/>
              <p:cNvSpPr>
                <a:spLocks noChangeShapeType="1"/>
              </p:cNvSpPr>
              <p:nvPr/>
            </p:nvSpPr>
            <p:spPr bwMode="auto">
              <a:xfrm>
                <a:off x="4015310" y="4723072"/>
                <a:ext cx="2233536" cy="631080"/>
              </a:xfrm>
              <a:prstGeom prst="line">
                <a:avLst/>
              </a:prstGeom>
              <a:noFill/>
              <a:ln w="1587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5" name="Oval 40"/>
              <p:cNvSpPr>
                <a:spLocks noChangeAspect="1" noChangeArrowheads="1"/>
              </p:cNvSpPr>
              <p:nvPr/>
            </p:nvSpPr>
            <p:spPr bwMode="auto">
              <a:xfrm>
                <a:off x="6156424" y="5263997"/>
                <a:ext cx="189981" cy="19366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6" name="Line 41"/>
              <p:cNvSpPr>
                <a:spLocks noChangeShapeType="1"/>
              </p:cNvSpPr>
              <p:nvPr/>
            </p:nvSpPr>
            <p:spPr bwMode="auto">
              <a:xfrm>
                <a:off x="4015310" y="4723072"/>
                <a:ext cx="313207" cy="1322261"/>
              </a:xfrm>
              <a:prstGeom prst="line">
                <a:avLst/>
              </a:prstGeom>
              <a:noFill/>
              <a:ln w="1587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7" name="Oval 42"/>
              <p:cNvSpPr>
                <a:spLocks noChangeAspect="1" noChangeArrowheads="1"/>
              </p:cNvSpPr>
              <p:nvPr/>
            </p:nvSpPr>
            <p:spPr bwMode="auto">
              <a:xfrm>
                <a:off x="3928021" y="4626241"/>
                <a:ext cx="189981" cy="19032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8" name="Oval 43"/>
              <p:cNvSpPr>
                <a:spLocks noChangeAspect="1" noChangeArrowheads="1"/>
              </p:cNvSpPr>
              <p:nvPr/>
            </p:nvSpPr>
            <p:spPr bwMode="auto">
              <a:xfrm>
                <a:off x="4225826" y="5938483"/>
                <a:ext cx="189981" cy="190326"/>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9" name="Oval 44"/>
              <p:cNvSpPr>
                <a:spLocks noChangeAspect="1" noChangeArrowheads="1"/>
              </p:cNvSpPr>
              <p:nvPr/>
            </p:nvSpPr>
            <p:spPr bwMode="auto">
              <a:xfrm>
                <a:off x="2495477" y="4148756"/>
                <a:ext cx="189977" cy="190326"/>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grpSp>
        <p:sp>
          <p:nvSpPr>
            <p:cNvPr id="24" name="Text Box 6"/>
            <p:cNvSpPr txBox="1">
              <a:spLocks noChangeAspect="1" noChangeArrowheads="1"/>
            </p:cNvSpPr>
            <p:nvPr/>
          </p:nvSpPr>
          <p:spPr bwMode="auto">
            <a:xfrm>
              <a:off x="5257876" y="5487714"/>
              <a:ext cx="3547987" cy="36395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Carpenter Syndrome, DB-02324</a:t>
              </a:r>
            </a:p>
          </p:txBody>
        </p:sp>
        <p:sp>
          <p:nvSpPr>
            <p:cNvPr id="25" name="Text Box 5"/>
            <p:cNvSpPr txBox="1">
              <a:spLocks noChangeAspect="1" noChangeArrowheads="1"/>
            </p:cNvSpPr>
            <p:nvPr/>
          </p:nvSpPr>
          <p:spPr bwMode="auto">
            <a:xfrm>
              <a:off x="2818954" y="3200468"/>
              <a:ext cx="5108899"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Disorder of carbohydrate metabolism, D6-50000</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fontScale="90000"/>
          </a:bodyPr>
          <a:lstStyle/>
          <a:p>
            <a:pPr algn="ctr" eaLnBrk="1" hangingPunct="1"/>
            <a:r>
              <a:rPr lang="en-US" dirty="0" smtClean="0"/>
              <a:t>Templated CDA </a:t>
            </a:r>
            <a:br>
              <a:rPr lang="en-US" dirty="0" smtClean="0"/>
            </a:br>
            <a:r>
              <a:rPr lang="en-US" dirty="0" smtClean="0"/>
              <a:t>Interoperability Roadmap: 2012</a:t>
            </a:r>
          </a:p>
        </p:txBody>
      </p:sp>
      <p:sp>
        <p:nvSpPr>
          <p:cNvPr id="44036" name="Content Placeholder 49"/>
          <p:cNvSpPr>
            <a:spLocks noGrp="1"/>
          </p:cNvSpPr>
          <p:nvPr>
            <p:ph idx="1"/>
          </p:nvPr>
        </p:nvSpPr>
        <p:spPr>
          <a:xfrm>
            <a:off x="446567" y="1876646"/>
            <a:ext cx="8229600" cy="4876800"/>
          </a:xfrm>
        </p:spPr>
        <p:txBody>
          <a:bodyPr/>
          <a:lstStyle/>
          <a:p>
            <a:pPr marL="501650" indent="-457200">
              <a:buFont typeface="Wingdings" pitchFamily="2" charset="2"/>
              <a:buChar char="§"/>
            </a:pPr>
            <a:r>
              <a:rPr lang="en-US" sz="2800" dirty="0" smtClean="0"/>
              <a:t>Template tooling</a:t>
            </a:r>
          </a:p>
          <a:p>
            <a:pPr marL="501650" indent="-457200">
              <a:buFont typeface="Wingdings" pitchFamily="2" charset="2"/>
              <a:buChar char="§"/>
            </a:pPr>
            <a:r>
              <a:rPr lang="en-US" sz="2800" dirty="0" smtClean="0"/>
              <a:t>Template harmonization</a:t>
            </a:r>
          </a:p>
          <a:p>
            <a:pPr marL="501650" indent="-457200">
              <a:buFont typeface="Wingdings" pitchFamily="2" charset="2"/>
              <a:buChar char="§"/>
            </a:pPr>
            <a:r>
              <a:rPr lang="en-US" sz="2800" dirty="0" smtClean="0"/>
              <a:t>Template prioritization</a:t>
            </a:r>
          </a:p>
          <a:p>
            <a:pPr marL="501650" indent="-457200">
              <a:buFont typeface="Wingdings" pitchFamily="2" charset="2"/>
              <a:buChar char="§"/>
            </a:pPr>
            <a:r>
              <a:rPr lang="en-US" sz="2800" dirty="0" smtClean="0"/>
              <a:t>CDA Release 3</a:t>
            </a:r>
          </a:p>
          <a:p>
            <a:pPr marL="501650" indent="-457200">
              <a:buFont typeface="Wingdings" pitchFamily="2" charset="2"/>
              <a:buChar char="§"/>
            </a:pPr>
            <a:r>
              <a:rPr lang="en-US" sz="2800" dirty="0" smtClean="0"/>
              <a:t>Templates vs. Archetypes vs.                 	Detailed Clinical Models vs.                       	Domain Analysis Models vs.                         		whatever may be next</a:t>
            </a:r>
          </a:p>
          <a:p>
            <a:endParaRPr lang="en-US" sz="2800"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QRDA</a:t>
            </a:r>
            <a:endParaRPr lang="en-US" dirty="0"/>
          </a:p>
        </p:txBody>
      </p:sp>
      <p:sp>
        <p:nvSpPr>
          <p:cNvPr id="3" name="Subtitle 2"/>
          <p:cNvSpPr>
            <a:spLocks noGrp="1"/>
          </p:cNvSpPr>
          <p:nvPr>
            <p:ph type="subTitle" idx="1"/>
          </p:nvPr>
        </p:nvSpPr>
        <p:spPr>
          <a:xfrm>
            <a:off x="685799" y="3505200"/>
            <a:ext cx="7820247" cy="1752600"/>
          </a:xfrm>
        </p:spPr>
        <p:txBody>
          <a:bodyPr/>
          <a:lstStyle/>
          <a:p>
            <a:pPr algn="ctr"/>
            <a:r>
              <a:rPr lang="en-US" dirty="0" smtClean="0"/>
              <a:t>HL7 Quality Reporting Document Architecture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QRDA Categories</a:t>
            </a:r>
            <a:endParaRPr lang="en-US" dirty="0"/>
          </a:p>
        </p:txBody>
      </p:sp>
      <p:sp>
        <p:nvSpPr>
          <p:cNvPr id="3" name="Content Placeholder 2"/>
          <p:cNvSpPr>
            <a:spLocks noGrp="1"/>
          </p:cNvSpPr>
          <p:nvPr>
            <p:ph idx="1"/>
          </p:nvPr>
        </p:nvSpPr>
        <p:spPr>
          <a:xfrm>
            <a:off x="292395" y="2010661"/>
            <a:ext cx="8610600" cy="4656238"/>
          </a:xfrm>
        </p:spPr>
        <p:txBody>
          <a:bodyPr/>
          <a:lstStyle/>
          <a:p>
            <a:pPr lvl="1" indent="-342900" eaLnBrk="1" hangingPunct="1">
              <a:spcBef>
                <a:spcPct val="20000"/>
              </a:spcBef>
              <a:buFont typeface="Wingdings" pitchFamily="2" charset="2"/>
              <a:buChar char="§"/>
              <a:defRPr/>
            </a:pPr>
            <a:r>
              <a:rPr lang="en-US" sz="2800" dirty="0"/>
              <a:t>QRDA Category I – Single Patient Report </a:t>
            </a:r>
          </a:p>
          <a:p>
            <a:pPr marL="1203325" lvl="2" indent="-457200" eaLnBrk="1" hangingPunct="1">
              <a:spcBef>
                <a:spcPct val="20000"/>
              </a:spcBef>
              <a:buFont typeface="Arial" pitchFamily="34" charset="0"/>
              <a:buChar char="•"/>
              <a:defRPr/>
            </a:pPr>
            <a:r>
              <a:rPr lang="en-US" sz="2400" dirty="0"/>
              <a:t>Draft Standard for Trial Use</a:t>
            </a:r>
          </a:p>
          <a:p>
            <a:pPr marL="1203325" lvl="2" indent="-457200" eaLnBrk="1" hangingPunct="1">
              <a:spcBef>
                <a:spcPct val="20000"/>
              </a:spcBef>
              <a:buFont typeface="Arial" pitchFamily="34" charset="0"/>
              <a:buChar char="•"/>
              <a:defRPr/>
            </a:pPr>
            <a:r>
              <a:rPr lang="en-US" sz="2400" dirty="0"/>
              <a:t>Reuses </a:t>
            </a:r>
            <a:r>
              <a:rPr lang="en-US" sz="2400" dirty="0" smtClean="0"/>
              <a:t>CDA </a:t>
            </a:r>
            <a:r>
              <a:rPr lang="en-US" sz="2400" dirty="0"/>
              <a:t>templates where possible</a:t>
            </a:r>
          </a:p>
          <a:p>
            <a:pPr lvl="1" indent="-342900" eaLnBrk="1" hangingPunct="1">
              <a:spcBef>
                <a:spcPct val="20000"/>
              </a:spcBef>
              <a:buFont typeface="Wingdings" pitchFamily="2" charset="2"/>
              <a:buChar char="§"/>
              <a:defRPr/>
            </a:pPr>
            <a:r>
              <a:rPr lang="en-US" sz="2800" dirty="0"/>
              <a:t>QRDA Category II – Patient List Report</a:t>
            </a:r>
          </a:p>
          <a:p>
            <a:pPr marL="1203325" lvl="2" indent="-457200" eaLnBrk="1" hangingPunct="1">
              <a:spcBef>
                <a:spcPct val="20000"/>
              </a:spcBef>
              <a:buFont typeface="Arial" pitchFamily="34" charset="0"/>
              <a:buChar char="•"/>
              <a:defRPr/>
            </a:pPr>
            <a:r>
              <a:rPr lang="en-US" sz="2400" dirty="0"/>
              <a:t>Not yet officially balloted</a:t>
            </a:r>
          </a:p>
          <a:p>
            <a:pPr lvl="1" indent="-342900" eaLnBrk="1" hangingPunct="1">
              <a:spcBef>
                <a:spcPct val="20000"/>
              </a:spcBef>
              <a:buFont typeface="Wingdings" pitchFamily="2" charset="2"/>
              <a:buChar char="§"/>
              <a:defRPr/>
            </a:pPr>
            <a:r>
              <a:rPr lang="en-US" sz="2800" dirty="0"/>
              <a:t>QRDA Category III – Calculated Report</a:t>
            </a:r>
          </a:p>
          <a:p>
            <a:pPr marL="1203325" lvl="2" indent="-457200" eaLnBrk="1" hangingPunct="1">
              <a:spcBef>
                <a:spcPct val="20000"/>
              </a:spcBef>
              <a:buFont typeface="Arial" pitchFamily="34" charset="0"/>
              <a:buChar char="•"/>
              <a:defRPr/>
            </a:pPr>
            <a:r>
              <a:rPr lang="en-US" sz="2400" dirty="0">
                <a:latin typeface="Franklin Gothic Book" pitchFamily="34" charset="0"/>
              </a:rPr>
              <a:t>Not yet officially balloted</a:t>
            </a:r>
          </a:p>
          <a:p>
            <a:pPr lvl="1" indent="-342900" eaLnBrk="1" hangingPunct="1">
              <a:spcBef>
                <a:spcPct val="20000"/>
              </a:spcBef>
              <a:buFont typeface="Wingdings" pitchFamily="2" charset="2"/>
              <a:buChar char="§"/>
              <a:defRPr/>
            </a:pPr>
            <a:endParaRPr lang="en-US" sz="2800" dirty="0">
              <a:latin typeface="Calibri" pitchFamily="34" charset="0"/>
            </a:endParaRP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QRDA Heuristic</a:t>
            </a:r>
            <a:endParaRPr lang="en-US" dirty="0"/>
          </a:p>
        </p:txBody>
      </p:sp>
      <p:sp>
        <p:nvSpPr>
          <p:cNvPr id="3" name="Content Placeholder 2"/>
          <p:cNvSpPr>
            <a:spLocks noGrp="1"/>
          </p:cNvSpPr>
          <p:nvPr>
            <p:ph idx="1"/>
          </p:nvPr>
        </p:nvSpPr>
        <p:spPr>
          <a:xfrm>
            <a:off x="228600" y="1945094"/>
            <a:ext cx="8610600" cy="4732438"/>
          </a:xfrm>
        </p:spPr>
        <p:txBody>
          <a:bodyPr/>
          <a:lstStyle/>
          <a:p>
            <a:pPr lvl="1" indent="-342900" eaLnBrk="1" hangingPunct="1">
              <a:spcBef>
                <a:spcPct val="20000"/>
              </a:spcBef>
              <a:buFont typeface="Wingdings" pitchFamily="2" charset="2"/>
              <a:buChar char="§"/>
              <a:defRPr/>
            </a:pPr>
            <a:r>
              <a:rPr lang="en-US" sz="2800" dirty="0"/>
              <a:t>Heuristic for QRDA Category I design: What data </a:t>
            </a:r>
            <a:r>
              <a:rPr lang="en-US" sz="2800" dirty="0" smtClean="0"/>
              <a:t>	would </a:t>
            </a:r>
            <a:r>
              <a:rPr lang="en-US" sz="2800" dirty="0"/>
              <a:t>a Quality Improvement Organization </a:t>
            </a:r>
            <a:r>
              <a:rPr lang="en-US" sz="2800" dirty="0" smtClean="0"/>
              <a:t>	need </a:t>
            </a:r>
            <a:r>
              <a:rPr lang="en-US" sz="2800" dirty="0"/>
              <a:t>in order to compute a quality measure </a:t>
            </a:r>
            <a:r>
              <a:rPr lang="en-US" sz="2800" dirty="0" smtClean="0"/>
              <a:t>	and </a:t>
            </a:r>
            <a:r>
              <a:rPr lang="en-US" sz="2800" dirty="0"/>
              <a:t>report on </a:t>
            </a:r>
            <a:r>
              <a:rPr lang="en-US" sz="2800" dirty="0" smtClean="0"/>
              <a:t>the data?</a:t>
            </a:r>
            <a:endParaRPr lang="en-US" sz="2800" dirty="0"/>
          </a:p>
          <a:p>
            <a:pPr lvl="2" indent="-342900" eaLnBrk="1" hangingPunct="1">
              <a:spcBef>
                <a:spcPct val="20000"/>
              </a:spcBef>
              <a:buFont typeface="Arial" pitchFamily="34" charset="0"/>
              <a:buChar char="•"/>
              <a:defRPr/>
            </a:pPr>
            <a:r>
              <a:rPr lang="en-US" sz="2400" dirty="0">
                <a:latin typeface="Franklin Gothic Book" pitchFamily="34" charset="0"/>
              </a:rPr>
              <a:t>Includes data elements to compute eMeasure population criteria</a:t>
            </a:r>
          </a:p>
          <a:p>
            <a:pPr lvl="2" indent="-342900" eaLnBrk="1" hangingPunct="1">
              <a:spcBef>
                <a:spcPct val="20000"/>
              </a:spcBef>
              <a:buFont typeface="Arial" pitchFamily="34" charset="0"/>
              <a:buChar char="•"/>
              <a:defRPr/>
            </a:pPr>
            <a:r>
              <a:rPr lang="en-US" sz="2400" dirty="0">
                <a:latin typeface="Franklin Gothic Book" pitchFamily="34" charset="0"/>
              </a:rPr>
              <a:t>Includes data elements to </a:t>
            </a:r>
            <a:r>
              <a:rPr lang="en-US" sz="2400" dirty="0" smtClean="0">
                <a:latin typeface="Franklin Gothic Book" pitchFamily="34" charset="0"/>
              </a:rPr>
              <a:t>mine and analyze the </a:t>
            </a:r>
            <a:r>
              <a:rPr lang="en-US" sz="2400" dirty="0">
                <a:latin typeface="Franklin Gothic Book" pitchFamily="34" charset="0"/>
              </a:rPr>
              <a:t>data (e.g. by facility </a:t>
            </a:r>
            <a:r>
              <a:rPr lang="en-US" sz="2400" dirty="0" smtClean="0">
                <a:latin typeface="Franklin Gothic Book" pitchFamily="34" charset="0"/>
              </a:rPr>
              <a:t>type or specialty)</a:t>
            </a:r>
            <a:endParaRPr lang="en-US" sz="2400" dirty="0">
              <a:latin typeface="Franklin Gothic Book" pitchFamily="34" charset="0"/>
            </a:endParaRP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Outline</a:t>
            </a:r>
            <a:endParaRPr lang="en-US" dirty="0"/>
          </a:p>
        </p:txBody>
      </p:sp>
      <p:sp>
        <p:nvSpPr>
          <p:cNvPr id="3" name="Content Placeholder 2"/>
          <p:cNvSpPr>
            <a:spLocks noGrp="1"/>
          </p:cNvSpPr>
          <p:nvPr>
            <p:ph idx="1"/>
          </p:nvPr>
        </p:nvSpPr>
        <p:spPr>
          <a:xfrm>
            <a:off x="228600" y="1341120"/>
            <a:ext cx="8610600" cy="4677193"/>
          </a:xfrm>
        </p:spPr>
        <p:txBody>
          <a:bodyPr>
            <a:normAutofit/>
          </a:bodyPr>
          <a:lstStyle/>
          <a:p>
            <a:pPr lvl="1" indent="-342900" eaLnBrk="1" hangingPunct="1">
              <a:spcBef>
                <a:spcPct val="20000"/>
              </a:spcBef>
              <a:buFont typeface="Wingdings" pitchFamily="2" charset="2"/>
              <a:buChar char="§"/>
              <a:defRPr/>
            </a:pPr>
            <a:r>
              <a:rPr lang="en-US" sz="2800" dirty="0" smtClean="0"/>
              <a:t>Requirements for achieving quality</a:t>
            </a:r>
            <a:endParaRPr lang="en-US" sz="2800" dirty="0"/>
          </a:p>
          <a:p>
            <a:pPr lvl="1" indent="-342900" eaLnBrk="1" hangingPunct="1">
              <a:spcBef>
                <a:spcPct val="20000"/>
              </a:spcBef>
              <a:buFont typeface="Wingdings" pitchFamily="2" charset="2"/>
              <a:buChar char="§"/>
              <a:defRPr/>
            </a:pPr>
            <a:r>
              <a:rPr lang="en-US" sz="2800" dirty="0"/>
              <a:t>Relevant </a:t>
            </a:r>
            <a:r>
              <a:rPr lang="en-US" sz="2800" dirty="0" smtClean="0"/>
              <a:t>HL7 standards</a:t>
            </a:r>
            <a:endParaRPr lang="en-US" sz="2800" dirty="0"/>
          </a:p>
          <a:p>
            <a:pPr lvl="2" indent="-342900" eaLnBrk="1" hangingPunct="1">
              <a:spcBef>
                <a:spcPct val="20000"/>
              </a:spcBef>
              <a:buFont typeface="Wingdings" pitchFamily="2" charset="2"/>
              <a:buChar char="§"/>
              <a:defRPr/>
            </a:pPr>
            <a:r>
              <a:rPr lang="en-US" sz="2400" dirty="0"/>
              <a:t>CDA</a:t>
            </a:r>
          </a:p>
          <a:p>
            <a:pPr lvl="2" indent="-342900" eaLnBrk="1" hangingPunct="1">
              <a:spcBef>
                <a:spcPct val="20000"/>
              </a:spcBef>
              <a:buFont typeface="Wingdings" pitchFamily="2" charset="2"/>
              <a:buChar char="§"/>
              <a:defRPr/>
            </a:pPr>
            <a:r>
              <a:rPr lang="en-US" sz="2400" dirty="0"/>
              <a:t>Templated CDA</a:t>
            </a:r>
          </a:p>
          <a:p>
            <a:pPr lvl="2" indent="-342900" eaLnBrk="1" hangingPunct="1">
              <a:spcBef>
                <a:spcPct val="20000"/>
              </a:spcBef>
              <a:buFont typeface="Wingdings" pitchFamily="2" charset="2"/>
              <a:buChar char="§"/>
              <a:defRPr/>
            </a:pPr>
            <a:r>
              <a:rPr lang="en-US" sz="2400" dirty="0"/>
              <a:t>CDA Implementation Guides</a:t>
            </a:r>
          </a:p>
          <a:p>
            <a:pPr lvl="3" indent="-342900" eaLnBrk="1" hangingPunct="1">
              <a:spcBef>
                <a:spcPct val="20000"/>
              </a:spcBef>
              <a:buFont typeface="Wingdings" pitchFamily="2" charset="2"/>
              <a:buChar char="§"/>
              <a:defRPr/>
            </a:pPr>
            <a:r>
              <a:rPr lang="en-US" sz="2400" dirty="0" smtClean="0"/>
              <a:t>QRDA</a:t>
            </a:r>
            <a:endParaRPr lang="en-US" sz="2400" dirty="0"/>
          </a:p>
          <a:p>
            <a:pPr lvl="2" indent="-342900" eaLnBrk="1" hangingPunct="1">
              <a:spcBef>
                <a:spcPct val="20000"/>
              </a:spcBef>
              <a:buFont typeface="Wingdings" pitchFamily="2" charset="2"/>
              <a:buChar char="§"/>
              <a:defRPr/>
            </a:pPr>
            <a:r>
              <a:rPr lang="en-US" sz="2400" b="1" dirty="0">
                <a:solidFill>
                  <a:srgbClr val="00B050"/>
                </a:solidFill>
              </a:rPr>
              <a:t>GreenCDA</a:t>
            </a:r>
          </a:p>
          <a:p>
            <a:pPr lvl="2" indent="-342900" eaLnBrk="1" hangingPunct="1">
              <a:spcBef>
                <a:spcPct val="20000"/>
              </a:spcBef>
              <a:buFont typeface="Wingdings" pitchFamily="2" charset="2"/>
              <a:buChar char="§"/>
              <a:defRPr/>
            </a:pPr>
            <a:r>
              <a:rPr lang="en-US" sz="2400" dirty="0"/>
              <a:t>eMeasure</a:t>
            </a:r>
          </a:p>
          <a:p>
            <a:pPr lvl="1" indent="-342900" eaLnBrk="1" hangingPunct="1">
              <a:spcBef>
                <a:spcPct val="20000"/>
              </a:spcBef>
              <a:buFont typeface="Wingdings" pitchFamily="2" charset="2"/>
              <a:buChar char="§"/>
              <a:defRPr/>
            </a:pPr>
            <a:r>
              <a:rPr lang="en-US" sz="2800" dirty="0" smtClean="0"/>
              <a:t>HL7 and the Future of Quality Measurement &amp; 	Reporting</a:t>
            </a:r>
            <a:endParaRPr lang="en-US" sz="2800" dirty="0"/>
          </a:p>
          <a:p>
            <a:endParaRPr lang="en-US" dirty="0"/>
          </a:p>
        </p:txBody>
      </p:sp>
    </p:spTree>
    <p:extLst>
      <p:ext uri="{BB962C8B-B14F-4D97-AF65-F5344CB8AC3E}">
        <p14:creationId xmlns:p14="http://schemas.microsoft.com/office/powerpoint/2010/main" val="1879017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923295" y="2377243"/>
            <a:ext cx="3570208" cy="923330"/>
          </a:xfrm>
          <a:prstGeom prst="rect">
            <a:avLst/>
          </a:prstGeom>
        </p:spPr>
        <p:txBody>
          <a:bodyPr wrap="none">
            <a:spAutoFit/>
          </a:bodyPr>
          <a:lstStyle/>
          <a:p>
            <a:pPr lvl="0" algn="l" eaLnBrk="1" fontAlgn="auto" hangingPunct="1">
              <a:spcBef>
                <a:spcPct val="20000"/>
              </a:spcBef>
              <a:spcAft>
                <a:spcPts val="0"/>
              </a:spcAft>
              <a:buClr>
                <a:srgbClr val="93A299"/>
              </a:buClr>
              <a:buSzPct val="85000"/>
            </a:pPr>
            <a:r>
              <a:rPr lang="en-US" sz="5400" b="1" dirty="0">
                <a:solidFill>
                  <a:srgbClr val="10A01E"/>
                </a:solidFill>
                <a:latin typeface="Arial"/>
              </a:rPr>
              <a:t>greenCDA</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eaLnBrk="1" hangingPunct="1"/>
            <a:r>
              <a:rPr lang="en-US" dirty="0" smtClean="0"/>
              <a:t>The Problem</a:t>
            </a:r>
          </a:p>
        </p:txBody>
      </p:sp>
      <p:sp>
        <p:nvSpPr>
          <p:cNvPr id="26627" name="Rectangle 3"/>
          <p:cNvSpPr>
            <a:spLocks noGrp="1" noChangeArrowheads="1"/>
          </p:cNvSpPr>
          <p:nvPr>
            <p:ph idx="1"/>
          </p:nvPr>
        </p:nvSpPr>
        <p:spPr>
          <a:xfrm>
            <a:off x="271130" y="1582719"/>
            <a:ext cx="8610600" cy="4714875"/>
          </a:xfrm>
        </p:spPr>
        <p:txBody>
          <a:bodyPr>
            <a:normAutofit lnSpcReduction="10000"/>
          </a:bodyPr>
          <a:lstStyle/>
          <a:p>
            <a:pPr eaLnBrk="1" hangingPunct="1">
              <a:spcBef>
                <a:spcPts val="1200"/>
              </a:spcBef>
            </a:pPr>
            <a:r>
              <a:rPr lang="en-US" sz="2800" dirty="0" smtClean="0"/>
              <a:t>Creation of an instance conforming to a particular 	CDA Implementation Guide may require 	knowledge multiple specifications</a:t>
            </a:r>
          </a:p>
          <a:p>
            <a:pPr lvl="1" eaLnBrk="1" hangingPunct="1">
              <a:spcBef>
                <a:spcPts val="600"/>
              </a:spcBef>
            </a:pPr>
            <a:r>
              <a:rPr lang="en-US" dirty="0" smtClean="0"/>
              <a:t>CDA R2 base specification;</a:t>
            </a:r>
          </a:p>
          <a:p>
            <a:pPr lvl="1" eaLnBrk="1" hangingPunct="1">
              <a:spcBef>
                <a:spcPts val="600"/>
              </a:spcBef>
            </a:pPr>
            <a:r>
              <a:rPr lang="en-US" dirty="0" smtClean="0"/>
              <a:t>HL7 Version 3 data type specification;</a:t>
            </a:r>
          </a:p>
          <a:p>
            <a:pPr lvl="1" eaLnBrk="1" hangingPunct="1">
              <a:spcBef>
                <a:spcPts val="600"/>
              </a:spcBef>
            </a:pPr>
            <a:r>
              <a:rPr lang="en-US" dirty="0" smtClean="0"/>
              <a:t>CDA templates defined in the particular IG;</a:t>
            </a:r>
          </a:p>
          <a:p>
            <a:pPr lvl="1" eaLnBrk="1" hangingPunct="1">
              <a:spcBef>
                <a:spcPts val="600"/>
              </a:spcBef>
            </a:pPr>
            <a:r>
              <a:rPr lang="en-US" dirty="0" smtClean="0"/>
              <a:t>CDA templates referenced by the particular IG;</a:t>
            </a:r>
          </a:p>
          <a:p>
            <a:pPr lvl="1" eaLnBrk="1" hangingPunct="1">
              <a:spcBef>
                <a:spcPts val="600"/>
              </a:spcBef>
            </a:pPr>
            <a:r>
              <a:rPr lang="en-US" dirty="0" smtClean="0"/>
              <a:t>Terminology code lists defined/referenced by the particular IG;</a:t>
            </a:r>
          </a:p>
          <a:p>
            <a:pPr eaLnBrk="1" hangingPunct="1">
              <a:spcBef>
                <a:spcPts val="1200"/>
              </a:spcBef>
            </a:pPr>
            <a:r>
              <a:rPr lang="en-US" sz="2800" dirty="0" smtClean="0"/>
              <a:t>Validation of an instance conforming to a particular CDA IG may require additional validation</a:t>
            </a:r>
          </a:p>
          <a:p>
            <a:pPr lvl="1" eaLnBrk="1" hangingPunct="1">
              <a:spcBef>
                <a:spcPts val="600"/>
              </a:spcBef>
            </a:pPr>
            <a:r>
              <a:rPr lang="en-US" dirty="0" smtClean="0"/>
              <a:t>W3C Schema validation;</a:t>
            </a:r>
          </a:p>
          <a:p>
            <a:pPr lvl="1" eaLnBrk="1" hangingPunct="1">
              <a:spcBef>
                <a:spcPts val="600"/>
              </a:spcBef>
            </a:pPr>
            <a:r>
              <a:rPr lang="en-US" dirty="0" smtClean="0"/>
              <a:t>Schematron validation;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eaLnBrk="1" hangingPunct="1"/>
            <a:r>
              <a:rPr lang="en-US" dirty="0" smtClean="0"/>
              <a:t>One Solution</a:t>
            </a:r>
          </a:p>
        </p:txBody>
      </p:sp>
      <p:sp>
        <p:nvSpPr>
          <p:cNvPr id="27651" name="Rectangle 3"/>
          <p:cNvSpPr>
            <a:spLocks noGrp="1" noChangeArrowheads="1"/>
          </p:cNvSpPr>
          <p:nvPr>
            <p:ph idx="1"/>
          </p:nvPr>
        </p:nvSpPr>
        <p:spPr/>
        <p:txBody>
          <a:bodyPr/>
          <a:lstStyle/>
          <a:p>
            <a:pPr eaLnBrk="1" hangingPunct="1"/>
            <a:r>
              <a:rPr lang="en-US" sz="2800" dirty="0" smtClean="0"/>
              <a:t>Create an “authoring schema” that simplifies the creation and processing of a particular CDA IG:</a:t>
            </a:r>
          </a:p>
          <a:p>
            <a:pPr lvl="1" eaLnBrk="1" hangingPunct="1"/>
            <a:r>
              <a:rPr lang="en-US" dirty="0" smtClean="0"/>
              <a:t>Clinically meaningful XML element and attribute names;</a:t>
            </a:r>
          </a:p>
          <a:p>
            <a:pPr lvl="1" eaLnBrk="1" hangingPunct="1"/>
            <a:r>
              <a:rPr lang="en-US" dirty="0" smtClean="0"/>
              <a:t>100% transformable into conformant CDA IG;</a:t>
            </a:r>
          </a:p>
          <a:p>
            <a:pPr lvl="1" eaLnBrk="1" hangingPunct="1"/>
            <a:r>
              <a:rPr lang="en-US" dirty="0" smtClean="0"/>
              <a:t>Hides certain CDA complexities (such as moodCodes, fixed attributes, etc.).</a:t>
            </a:r>
          </a:p>
          <a:p>
            <a:pPr eaLnBrk="1" hangingPunct="1"/>
            <a:r>
              <a:rPr lang="en-US" sz="2800" dirty="0" smtClean="0"/>
              <a:t>We call this strategy: </a:t>
            </a:r>
            <a:r>
              <a:rPr lang="en-US" sz="2800" b="1" dirty="0" smtClean="0">
                <a:solidFill>
                  <a:srgbClr val="10A01E"/>
                </a:solidFill>
              </a:rPr>
              <a:t>greenCDA</a:t>
            </a:r>
          </a:p>
          <a:p>
            <a:pPr lvl="1" eaLnBrk="1" hangingPunct="1"/>
            <a:r>
              <a:rPr lang="en-US" b="1" dirty="0" smtClean="0">
                <a:solidFill>
                  <a:srgbClr val="10A01E"/>
                </a:solidFill>
              </a:rPr>
              <a:t>greenCDA</a:t>
            </a:r>
            <a:r>
              <a:rPr lang="en-US" dirty="0" smtClean="0"/>
              <a:t> schemas are modular, corresponding to CDA templates.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3505200"/>
            <a:ext cx="7841512" cy="1752600"/>
          </a:xfrm>
        </p:spPr>
        <p:txBody>
          <a:bodyPr/>
          <a:lstStyle/>
          <a:p>
            <a:pPr algn="ctr"/>
            <a:r>
              <a:rPr lang="en-US" dirty="0" smtClean="0"/>
              <a:t>HL7 Health Quality Measures Format: eMeasures</a:t>
            </a:r>
            <a:endParaRPr lang="en-US" dirty="0"/>
          </a:p>
        </p:txBody>
      </p:sp>
      <p:sp>
        <p:nvSpPr>
          <p:cNvPr id="5" name="Rectangle 4"/>
          <p:cNvSpPr/>
          <p:nvPr/>
        </p:nvSpPr>
        <p:spPr>
          <a:xfrm>
            <a:off x="659219" y="2230605"/>
            <a:ext cx="7868093" cy="923330"/>
          </a:xfrm>
          <a:prstGeom prst="rect">
            <a:avLst/>
          </a:prstGeom>
        </p:spPr>
        <p:txBody>
          <a:bodyPr wrap="square">
            <a:spAutoFit/>
          </a:bodyPr>
          <a:lstStyle/>
          <a:p>
            <a:pPr lvl="0" eaLnBrk="1" fontAlgn="auto" hangingPunct="1">
              <a:spcBef>
                <a:spcPct val="20000"/>
              </a:spcBef>
              <a:spcAft>
                <a:spcPts val="0"/>
              </a:spcAft>
              <a:buClr>
                <a:srgbClr val="93A299"/>
              </a:buClr>
              <a:buSzPct val="85000"/>
            </a:pPr>
            <a:r>
              <a:rPr lang="en-US" sz="5400" dirty="0">
                <a:solidFill>
                  <a:srgbClr val="292934">
                    <a:lumMod val="75000"/>
                    <a:lumOff val="25000"/>
                  </a:srgbClr>
                </a:solidFill>
                <a:latin typeface="Arial"/>
              </a:rPr>
              <a:t>eMeasures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eMeasure and QRDA</a:t>
            </a:r>
            <a:endParaRPr lang="en-US" sz="4800" dirty="0"/>
          </a:p>
        </p:txBody>
      </p:sp>
      <p:sp>
        <p:nvSpPr>
          <p:cNvPr id="3" name="Content Placeholder 2"/>
          <p:cNvSpPr>
            <a:spLocks noGrp="1"/>
          </p:cNvSpPr>
          <p:nvPr>
            <p:ph idx="1"/>
          </p:nvPr>
        </p:nvSpPr>
        <p:spPr>
          <a:xfrm>
            <a:off x="281763" y="1887988"/>
            <a:ext cx="8610600" cy="4661953"/>
          </a:xfrm>
        </p:spPr>
        <p:txBody>
          <a:bodyPr/>
          <a:lstStyle/>
          <a:p>
            <a:pPr lvl="1" indent="-342900" eaLnBrk="1" hangingPunct="1">
              <a:spcBef>
                <a:spcPct val="20000"/>
              </a:spcBef>
              <a:buFont typeface="Wingdings" pitchFamily="2" charset="2"/>
              <a:buChar char="§"/>
              <a:defRPr/>
            </a:pPr>
            <a:r>
              <a:rPr lang="en-US" sz="2800" dirty="0">
                <a:latin typeface="Franklin Gothic Book" pitchFamily="34" charset="0"/>
              </a:rPr>
              <a:t>eMeasure  provides the rules for determining if a particular patient is included in a population:</a:t>
            </a:r>
          </a:p>
          <a:p>
            <a:pPr lvl="2" indent="-342900" eaLnBrk="1" hangingPunct="1">
              <a:spcBef>
                <a:spcPct val="20000"/>
              </a:spcBef>
              <a:buFont typeface="Arial" pitchFamily="34" charset="0"/>
              <a:buChar char="•"/>
              <a:defRPr/>
            </a:pPr>
            <a:r>
              <a:rPr lang="en-US" sz="2400" dirty="0">
                <a:latin typeface="Franklin Gothic Book" pitchFamily="34" charset="0"/>
              </a:rPr>
              <a:t>Initial Patient Population (IPP)</a:t>
            </a:r>
          </a:p>
          <a:p>
            <a:pPr lvl="2" indent="-342900" eaLnBrk="1" hangingPunct="1">
              <a:spcBef>
                <a:spcPct val="20000"/>
              </a:spcBef>
              <a:buFont typeface="Arial" pitchFamily="34" charset="0"/>
              <a:buChar char="•"/>
              <a:defRPr/>
            </a:pPr>
            <a:r>
              <a:rPr lang="en-US" sz="2400" dirty="0">
                <a:latin typeface="Franklin Gothic Book" pitchFamily="34" charset="0"/>
              </a:rPr>
              <a:t>Denominator Population (DENOM)</a:t>
            </a:r>
          </a:p>
          <a:p>
            <a:pPr lvl="2" indent="-342900" eaLnBrk="1" hangingPunct="1">
              <a:spcBef>
                <a:spcPct val="20000"/>
              </a:spcBef>
              <a:buFont typeface="Arial" pitchFamily="34" charset="0"/>
              <a:buChar char="•"/>
              <a:defRPr/>
            </a:pPr>
            <a:r>
              <a:rPr lang="en-US" sz="2400" dirty="0">
                <a:latin typeface="Franklin Gothic Book" pitchFamily="34" charset="0"/>
              </a:rPr>
              <a:t>Numerator Population (NUM)</a:t>
            </a:r>
          </a:p>
          <a:p>
            <a:pPr lvl="1" indent="-342900" eaLnBrk="1" hangingPunct="1">
              <a:spcBef>
                <a:spcPct val="20000"/>
              </a:spcBef>
              <a:buFont typeface="Wingdings" pitchFamily="2" charset="2"/>
              <a:buChar char="§"/>
              <a:defRPr/>
            </a:pPr>
            <a:r>
              <a:rPr lang="en-US" sz="2800" dirty="0">
                <a:latin typeface="Franklin Gothic Book" pitchFamily="34" charset="0"/>
              </a:rPr>
              <a:t>The QRDA contains sufficient data elements to enable determining if the patient meets population criteria.</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0475" y="2286000"/>
            <a:ext cx="3343275" cy="3194721"/>
          </a:xfrm>
          <a:prstGeom prst="rect">
            <a:avLst/>
          </a:prstGeom>
          <a:noFill/>
          <a:ln>
            <a:solidFill>
              <a:schemeClr val="accent1"/>
            </a:solidFill>
          </a:ln>
        </p:spPr>
        <p:txBody>
          <a:bodyPr>
            <a:spAutoFit/>
          </a:bodyPr>
          <a:lstStyle/>
          <a:p>
            <a:pPr lvl="1" indent="-342900" algn="l" eaLnBrk="1" hangingPunct="1">
              <a:spcBef>
                <a:spcPct val="20000"/>
              </a:spcBef>
              <a:defRPr/>
            </a:pPr>
            <a:r>
              <a:rPr lang="en-US" sz="1800" b="1" kern="0" dirty="0">
                <a:latin typeface="Calibri" pitchFamily="34" charset="0"/>
              </a:rPr>
              <a:t>eMeasure</a:t>
            </a:r>
            <a:r>
              <a:rPr lang="en-US" sz="1800" kern="0" dirty="0">
                <a:latin typeface="Calibri" pitchFamily="34" charset="0"/>
              </a:rPr>
              <a:t> (criteria</a:t>
            </a:r>
            <a:r>
              <a:rPr lang="en-US" sz="1800" kern="0" dirty="0" smtClean="0">
                <a:latin typeface="Calibri" pitchFamily="34" charset="0"/>
              </a:rPr>
              <a:t>)</a:t>
            </a:r>
          </a:p>
          <a:p>
            <a:pPr lvl="1" indent="-342900" algn="l" eaLnBrk="1" hangingPunct="1">
              <a:spcBef>
                <a:spcPct val="20000"/>
              </a:spcBef>
              <a:buFont typeface="Wingdings" pitchFamily="2" charset="2"/>
              <a:buChar char="§"/>
              <a:defRPr/>
            </a:pPr>
            <a:r>
              <a:rPr lang="en-US" sz="1800" kern="0" dirty="0" smtClean="0">
                <a:latin typeface="Calibri" pitchFamily="34" charset="0"/>
              </a:rPr>
              <a:t>DENOM</a:t>
            </a:r>
            <a:endParaRPr lang="en-US" sz="1800" kern="0" dirty="0">
              <a:latin typeface="Calibri" pitchFamily="34" charset="0"/>
            </a:endParaRPr>
          </a:p>
          <a:p>
            <a:pPr lvl="2" indent="-342900" algn="l" eaLnBrk="1" hangingPunct="1">
              <a:spcBef>
                <a:spcPct val="20000"/>
              </a:spcBef>
              <a:buFont typeface="Wingdings" pitchFamily="2" charset="2"/>
              <a:buChar char="§"/>
              <a:defRPr/>
            </a:pPr>
            <a:r>
              <a:rPr lang="en-US" sz="1800" kern="0" dirty="0">
                <a:latin typeface="Calibri" pitchFamily="34" charset="0"/>
              </a:rPr>
              <a:t>Discharge diagnosis of ischemic stroke</a:t>
            </a:r>
          </a:p>
          <a:p>
            <a:pPr lvl="2" indent="-342900" algn="l" eaLnBrk="1" hangingPunct="1">
              <a:spcBef>
                <a:spcPct val="20000"/>
              </a:spcBef>
              <a:buFont typeface="Wingdings" pitchFamily="2" charset="2"/>
              <a:buChar char="§"/>
              <a:defRPr/>
            </a:pPr>
            <a:r>
              <a:rPr lang="en-US" sz="1800" kern="0" dirty="0">
                <a:latin typeface="Calibri" pitchFamily="34" charset="0"/>
              </a:rPr>
              <a:t>Age &gt;= 18</a:t>
            </a:r>
          </a:p>
          <a:p>
            <a:pPr lvl="2" indent="-342900" algn="l" eaLnBrk="1" hangingPunct="1">
              <a:spcBef>
                <a:spcPct val="20000"/>
              </a:spcBef>
              <a:buFont typeface="Wingdings" pitchFamily="2" charset="2"/>
              <a:buChar char="§"/>
              <a:defRPr/>
            </a:pPr>
            <a:r>
              <a:rPr lang="en-US" sz="1800" kern="0" dirty="0">
                <a:latin typeface="Calibri" pitchFamily="34" charset="0"/>
              </a:rPr>
              <a:t>Hx of Afib/Aflutter</a:t>
            </a:r>
          </a:p>
          <a:p>
            <a:pPr lvl="1" indent="-342900" algn="l" eaLnBrk="1" hangingPunct="1">
              <a:spcBef>
                <a:spcPct val="20000"/>
              </a:spcBef>
              <a:buFont typeface="Wingdings" pitchFamily="2" charset="2"/>
              <a:buChar char="§"/>
              <a:defRPr/>
            </a:pPr>
            <a:r>
              <a:rPr lang="en-US" sz="1800" kern="0" dirty="0">
                <a:latin typeface="Calibri" pitchFamily="34" charset="0"/>
              </a:rPr>
              <a:t>NUM</a:t>
            </a:r>
          </a:p>
          <a:p>
            <a:pPr lvl="2" indent="-342900" algn="l" eaLnBrk="1" hangingPunct="1">
              <a:spcBef>
                <a:spcPct val="20000"/>
              </a:spcBef>
              <a:buFont typeface="Wingdings" pitchFamily="2" charset="2"/>
              <a:buChar char="§"/>
              <a:defRPr/>
            </a:pPr>
            <a:r>
              <a:rPr lang="en-US" sz="1800" kern="0" dirty="0">
                <a:latin typeface="Calibri" pitchFamily="34" charset="0"/>
              </a:rPr>
              <a:t>Anticoagulation prescribed at discharge</a:t>
            </a:r>
          </a:p>
          <a:p>
            <a:pPr>
              <a:defRPr/>
            </a:pPr>
            <a:endParaRPr lang="en-US" sz="1800" dirty="0"/>
          </a:p>
        </p:txBody>
      </p:sp>
      <p:sp>
        <p:nvSpPr>
          <p:cNvPr id="6" name="TextBox 5"/>
          <p:cNvSpPr txBox="1"/>
          <p:nvPr/>
        </p:nvSpPr>
        <p:spPr>
          <a:xfrm>
            <a:off x="5355460" y="3348443"/>
            <a:ext cx="3236747" cy="2363788"/>
          </a:xfrm>
          <a:prstGeom prst="rect">
            <a:avLst/>
          </a:prstGeom>
          <a:solidFill>
            <a:schemeClr val="bg1"/>
          </a:solidFill>
          <a:ln>
            <a:solidFill>
              <a:schemeClr val="accent1"/>
            </a:solidFill>
          </a:ln>
        </p:spPr>
        <p:txBody>
          <a:bodyPr wrap="square">
            <a:spAutoFit/>
          </a:bodyPr>
          <a:lstStyle/>
          <a:p>
            <a:pPr lvl="1" indent="-342900" algn="l" eaLnBrk="1" hangingPunct="1">
              <a:spcBef>
                <a:spcPct val="20000"/>
              </a:spcBef>
              <a:defRPr/>
            </a:pPr>
            <a:r>
              <a:rPr lang="en-US" sz="1800" b="1" kern="0" dirty="0">
                <a:latin typeface="Calibri" pitchFamily="34" charset="0"/>
              </a:rPr>
              <a:t>QRDA</a:t>
            </a:r>
            <a:r>
              <a:rPr lang="en-US" sz="1800" kern="0" dirty="0">
                <a:latin typeface="Calibri" pitchFamily="34" charset="0"/>
              </a:rPr>
              <a:t> (patient data)</a:t>
            </a:r>
          </a:p>
          <a:p>
            <a:pPr lvl="1" indent="-342900" algn="l" eaLnBrk="1" hangingPunct="1">
              <a:spcBef>
                <a:spcPct val="20000"/>
              </a:spcBef>
              <a:buFont typeface="Wingdings" pitchFamily="2" charset="2"/>
              <a:buChar char="§"/>
              <a:defRPr/>
            </a:pPr>
            <a:r>
              <a:rPr lang="en-US" sz="1800" kern="0" dirty="0">
                <a:latin typeface="Calibri" pitchFamily="34" charset="0"/>
              </a:rPr>
              <a:t>Age</a:t>
            </a:r>
          </a:p>
          <a:p>
            <a:pPr lvl="1" indent="-342900" algn="l" eaLnBrk="1" hangingPunct="1">
              <a:spcBef>
                <a:spcPct val="20000"/>
              </a:spcBef>
              <a:buFont typeface="Wingdings" pitchFamily="2" charset="2"/>
              <a:buChar char="§"/>
              <a:defRPr/>
            </a:pPr>
            <a:r>
              <a:rPr lang="en-US" sz="1800" kern="0" dirty="0">
                <a:latin typeface="Calibri" pitchFamily="34" charset="0"/>
              </a:rPr>
              <a:t>Encounter type</a:t>
            </a:r>
          </a:p>
          <a:p>
            <a:pPr lvl="1" indent="-342900" algn="l" eaLnBrk="1" hangingPunct="1">
              <a:spcBef>
                <a:spcPct val="20000"/>
              </a:spcBef>
              <a:buFont typeface="Wingdings" pitchFamily="2" charset="2"/>
              <a:buChar char="§"/>
              <a:defRPr/>
            </a:pPr>
            <a:r>
              <a:rPr lang="en-US" sz="1800" kern="0" dirty="0">
                <a:latin typeface="Calibri" pitchFamily="34" charset="0"/>
              </a:rPr>
              <a:t>Encounter admit date</a:t>
            </a:r>
          </a:p>
          <a:p>
            <a:pPr lvl="1" indent="-342900" algn="l" eaLnBrk="1" hangingPunct="1">
              <a:spcBef>
                <a:spcPct val="20000"/>
              </a:spcBef>
              <a:buFont typeface="Wingdings" pitchFamily="2" charset="2"/>
              <a:buChar char="§"/>
              <a:defRPr/>
            </a:pPr>
            <a:r>
              <a:rPr lang="en-US" sz="1800" kern="0" dirty="0">
                <a:latin typeface="Calibri" pitchFamily="34" charset="0"/>
              </a:rPr>
              <a:t>Encounter d/c diagnoses</a:t>
            </a:r>
          </a:p>
          <a:p>
            <a:pPr lvl="1" indent="-342900" algn="l" eaLnBrk="1" hangingPunct="1">
              <a:spcBef>
                <a:spcPct val="20000"/>
              </a:spcBef>
              <a:buFont typeface="Wingdings" pitchFamily="2" charset="2"/>
              <a:buChar char="§"/>
              <a:defRPr/>
            </a:pPr>
            <a:r>
              <a:rPr lang="en-US" sz="1800" kern="0" dirty="0">
                <a:latin typeface="Calibri" pitchFamily="34" charset="0"/>
              </a:rPr>
              <a:t>Problem list</a:t>
            </a:r>
          </a:p>
          <a:p>
            <a:pPr lvl="1" indent="-342900" algn="l" eaLnBrk="1" hangingPunct="1">
              <a:spcBef>
                <a:spcPct val="20000"/>
              </a:spcBef>
              <a:buFont typeface="Wingdings" pitchFamily="2" charset="2"/>
              <a:buChar char="§"/>
              <a:defRPr/>
            </a:pPr>
            <a:r>
              <a:rPr lang="en-US" sz="1800" kern="0" dirty="0">
                <a:latin typeface="Calibri" pitchFamily="34" charset="0"/>
              </a:rPr>
              <a:t>Discharge medications</a:t>
            </a:r>
          </a:p>
        </p:txBody>
      </p:sp>
      <p:sp>
        <p:nvSpPr>
          <p:cNvPr id="2" name="Title 1"/>
          <p:cNvSpPr>
            <a:spLocks noGrp="1"/>
          </p:cNvSpPr>
          <p:nvPr>
            <p:ph type="title"/>
          </p:nvPr>
        </p:nvSpPr>
        <p:spPr/>
        <p:txBody>
          <a:bodyPr/>
          <a:lstStyle/>
          <a:p>
            <a:pPr algn="ctr"/>
            <a:r>
              <a:rPr lang="en-US" dirty="0" smtClean="0"/>
              <a:t>eMeasure and QRDA: an Example</a:t>
            </a:r>
            <a:endParaRPr lang="en-US" dirty="0"/>
          </a:p>
        </p:txBody>
      </p:sp>
      <p:sp>
        <p:nvSpPr>
          <p:cNvPr id="3" name="Content Placeholder 2"/>
          <p:cNvSpPr>
            <a:spLocks noGrp="1"/>
          </p:cNvSpPr>
          <p:nvPr>
            <p:ph idx="1"/>
          </p:nvPr>
        </p:nvSpPr>
        <p:spPr>
          <a:xfrm>
            <a:off x="228600" y="1349158"/>
            <a:ext cx="8610600" cy="4714875"/>
          </a:xfrm>
        </p:spPr>
        <p:txBody>
          <a:bodyPr/>
          <a:lstStyle/>
          <a:p>
            <a:pPr marL="60325" lvl="1" indent="-15875">
              <a:spcBef>
                <a:spcPts val="2000"/>
              </a:spcBef>
              <a:buNone/>
            </a:pPr>
            <a:r>
              <a:rPr lang="en-US" sz="2800" dirty="0"/>
              <a:t>% of inpatients </a:t>
            </a:r>
            <a:r>
              <a:rPr lang="en-US" sz="2800" dirty="0" smtClean="0"/>
              <a:t>diagnosed </a:t>
            </a:r>
            <a:r>
              <a:rPr lang="en-US" sz="2800" dirty="0"/>
              <a:t>with ischemic stroke prescribed anticoagulation at discharge</a:t>
            </a:r>
            <a:r>
              <a:rPr lang="en-US" sz="2800" dirty="0" smtClean="0"/>
              <a:t>.</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a:grpSpLocks/>
          </p:cNvGrpSpPr>
          <p:nvPr/>
        </p:nvGrpSpPr>
        <p:grpSpPr bwMode="auto">
          <a:xfrm>
            <a:off x="1214438" y="1191082"/>
            <a:ext cx="7116762" cy="5308600"/>
            <a:chOff x="1214438" y="763588"/>
            <a:chExt cx="8284363" cy="5910262"/>
          </a:xfrm>
        </p:grpSpPr>
        <p:grpSp>
          <p:nvGrpSpPr>
            <p:cNvPr id="3" name="Group 16"/>
            <p:cNvGrpSpPr>
              <a:grpSpLocks/>
            </p:cNvGrpSpPr>
            <p:nvPr/>
          </p:nvGrpSpPr>
          <p:grpSpPr bwMode="auto">
            <a:xfrm>
              <a:off x="1214438" y="763588"/>
              <a:ext cx="8284363" cy="5910262"/>
              <a:chOff x="1214438" y="763588"/>
              <a:chExt cx="8284363" cy="5910262"/>
            </a:xfrm>
          </p:grpSpPr>
          <p:sp>
            <p:nvSpPr>
              <p:cNvPr id="2056" name="Oval 4"/>
              <p:cNvSpPr>
                <a:spLocks noChangeArrowheads="1"/>
              </p:cNvSpPr>
              <p:nvPr/>
            </p:nvSpPr>
            <p:spPr bwMode="auto">
              <a:xfrm>
                <a:off x="1228725" y="763588"/>
                <a:ext cx="6003925" cy="5910262"/>
              </a:xfrm>
              <a:prstGeom prst="ellipse">
                <a:avLst/>
              </a:prstGeom>
              <a:solidFill>
                <a:schemeClr val="bg1"/>
              </a:solidFill>
              <a:ln w="38100" algn="ctr">
                <a:solidFill>
                  <a:schemeClr val="tx1"/>
                </a:solidFill>
                <a:round/>
                <a:headEnd/>
                <a:tailEnd/>
              </a:ln>
            </p:spPr>
            <p:txBody>
              <a:bodyPr wrap="none" anchor="ctr"/>
              <a:lstStyle/>
              <a:p>
                <a:endParaRPr lang="en-US" dirty="0" smtClean="0">
                  <a:solidFill>
                    <a:srgbClr val="000000"/>
                  </a:solidFill>
                </a:endParaRPr>
              </a:p>
            </p:txBody>
          </p:sp>
          <p:sp>
            <p:nvSpPr>
              <p:cNvPr id="2057" name="TextBox 7"/>
              <p:cNvSpPr txBox="1">
                <a:spLocks noChangeArrowheads="1"/>
              </p:cNvSpPr>
              <p:nvPr/>
            </p:nvSpPr>
            <p:spPr bwMode="auto">
              <a:xfrm>
                <a:off x="6540940" y="860425"/>
                <a:ext cx="2957861" cy="400110"/>
              </a:xfrm>
              <a:prstGeom prst="rect">
                <a:avLst/>
              </a:prstGeom>
              <a:noFill/>
              <a:ln w="38100">
                <a:noFill/>
                <a:miter lim="800000"/>
                <a:headEnd/>
                <a:tailEnd/>
              </a:ln>
            </p:spPr>
            <p:txBody>
              <a:bodyPr wrap="none">
                <a:spAutoFit/>
              </a:bodyPr>
              <a:lstStyle/>
              <a:p>
                <a:pPr algn="r"/>
                <a:r>
                  <a:rPr lang="en-US" b="1" dirty="0" smtClean="0"/>
                  <a:t>Initial Patient Population</a:t>
                </a:r>
              </a:p>
            </p:txBody>
          </p:sp>
          <p:sp>
            <p:nvSpPr>
              <p:cNvPr id="2058" name="TextBox 9"/>
              <p:cNvSpPr txBox="1">
                <a:spLocks noChangeArrowheads="1"/>
              </p:cNvSpPr>
              <p:nvPr/>
            </p:nvSpPr>
            <p:spPr bwMode="auto">
              <a:xfrm>
                <a:off x="7557698" y="3021013"/>
                <a:ext cx="1636986" cy="400110"/>
              </a:xfrm>
              <a:prstGeom prst="rect">
                <a:avLst/>
              </a:prstGeom>
              <a:noFill/>
              <a:ln w="38100">
                <a:noFill/>
                <a:miter lim="800000"/>
                <a:headEnd/>
                <a:tailEnd/>
              </a:ln>
            </p:spPr>
            <p:txBody>
              <a:bodyPr wrap="none">
                <a:spAutoFit/>
              </a:bodyPr>
              <a:lstStyle/>
              <a:p>
                <a:pPr algn="r"/>
                <a:r>
                  <a:rPr lang="en-US" b="1" dirty="0" smtClean="0"/>
                  <a:t>Denominator</a:t>
                </a:r>
              </a:p>
            </p:txBody>
          </p:sp>
          <p:sp>
            <p:nvSpPr>
              <p:cNvPr id="2059" name="TextBox 10"/>
              <p:cNvSpPr txBox="1">
                <a:spLocks noChangeArrowheads="1"/>
              </p:cNvSpPr>
              <p:nvPr/>
            </p:nvSpPr>
            <p:spPr bwMode="auto">
              <a:xfrm>
                <a:off x="7785325" y="5821363"/>
                <a:ext cx="1409360" cy="400110"/>
              </a:xfrm>
              <a:prstGeom prst="rect">
                <a:avLst/>
              </a:prstGeom>
              <a:noFill/>
              <a:ln w="38100">
                <a:noFill/>
                <a:miter lim="800000"/>
                <a:headEnd/>
                <a:tailEnd/>
              </a:ln>
            </p:spPr>
            <p:txBody>
              <a:bodyPr wrap="none">
                <a:spAutoFit/>
              </a:bodyPr>
              <a:lstStyle/>
              <a:p>
                <a:pPr algn="r"/>
                <a:r>
                  <a:rPr lang="en-US" b="1" dirty="0" smtClean="0"/>
                  <a:t>Numerator</a:t>
                </a:r>
              </a:p>
            </p:txBody>
          </p:sp>
          <p:sp>
            <p:nvSpPr>
              <p:cNvPr id="2060" name="TextBox 12"/>
              <p:cNvSpPr txBox="1">
                <a:spLocks noChangeArrowheads="1"/>
              </p:cNvSpPr>
              <p:nvPr/>
            </p:nvSpPr>
            <p:spPr bwMode="auto">
              <a:xfrm>
                <a:off x="7498196" y="3661511"/>
                <a:ext cx="1696490" cy="707887"/>
              </a:xfrm>
              <a:prstGeom prst="rect">
                <a:avLst/>
              </a:prstGeom>
              <a:noFill/>
              <a:ln w="38100">
                <a:noFill/>
                <a:miter lim="800000"/>
                <a:headEnd/>
                <a:tailEnd/>
              </a:ln>
            </p:spPr>
            <p:txBody>
              <a:bodyPr wrap="none">
                <a:spAutoFit/>
              </a:bodyPr>
              <a:lstStyle/>
              <a:p>
                <a:pPr algn="r"/>
                <a:r>
                  <a:rPr lang="en-US" b="1" dirty="0" smtClean="0"/>
                  <a:t>Denominator </a:t>
                </a:r>
              </a:p>
              <a:p>
                <a:pPr algn="r"/>
                <a:r>
                  <a:rPr lang="en-US" b="1" dirty="0" smtClean="0"/>
                  <a:t>Exceptions</a:t>
                </a:r>
              </a:p>
            </p:txBody>
          </p:sp>
          <p:sp>
            <p:nvSpPr>
              <p:cNvPr id="2061" name="Oval 13"/>
              <p:cNvSpPr>
                <a:spLocks noChangeArrowheads="1"/>
              </p:cNvSpPr>
              <p:nvPr/>
            </p:nvSpPr>
            <p:spPr bwMode="auto">
              <a:xfrm>
                <a:off x="1228725" y="1638300"/>
                <a:ext cx="4452938" cy="4152900"/>
              </a:xfrm>
              <a:prstGeom prst="ellipse">
                <a:avLst/>
              </a:prstGeom>
              <a:solidFill>
                <a:schemeClr val="bg1"/>
              </a:solidFill>
              <a:ln w="38100" algn="ctr">
                <a:solidFill>
                  <a:schemeClr val="tx1"/>
                </a:solidFill>
                <a:round/>
                <a:headEnd/>
                <a:tailEnd/>
              </a:ln>
            </p:spPr>
            <p:txBody>
              <a:bodyPr wrap="none" anchor="ctr"/>
              <a:lstStyle/>
              <a:p>
                <a:endParaRPr lang="en-US" dirty="0" smtClean="0">
                  <a:solidFill>
                    <a:srgbClr val="000000"/>
                  </a:solidFill>
                </a:endParaRPr>
              </a:p>
            </p:txBody>
          </p:sp>
          <p:sp>
            <p:nvSpPr>
              <p:cNvPr id="2062" name="Oval 14"/>
              <p:cNvSpPr>
                <a:spLocks noChangeArrowheads="1"/>
              </p:cNvSpPr>
              <p:nvPr/>
            </p:nvSpPr>
            <p:spPr bwMode="auto">
              <a:xfrm>
                <a:off x="1214438" y="2033588"/>
                <a:ext cx="3351212" cy="3309937"/>
              </a:xfrm>
              <a:prstGeom prst="ellipse">
                <a:avLst/>
              </a:prstGeom>
              <a:solidFill>
                <a:schemeClr val="bg1"/>
              </a:solidFill>
              <a:ln w="38100" algn="ctr">
                <a:solidFill>
                  <a:schemeClr val="tx1"/>
                </a:solidFill>
                <a:round/>
                <a:headEnd/>
                <a:tailEnd/>
              </a:ln>
            </p:spPr>
            <p:txBody>
              <a:bodyPr wrap="none" anchor="ctr"/>
              <a:lstStyle/>
              <a:p>
                <a:endParaRPr lang="en-US" dirty="0" smtClean="0">
                  <a:solidFill>
                    <a:srgbClr val="00B050"/>
                  </a:solidFill>
                </a:endParaRPr>
              </a:p>
            </p:txBody>
          </p:sp>
          <p:sp>
            <p:nvSpPr>
              <p:cNvPr id="2063" name="Oval 15"/>
              <p:cNvSpPr>
                <a:spLocks noChangeArrowheads="1"/>
              </p:cNvSpPr>
              <p:nvPr/>
            </p:nvSpPr>
            <p:spPr bwMode="auto">
              <a:xfrm>
                <a:off x="4749800" y="2647950"/>
                <a:ext cx="690563" cy="1892300"/>
              </a:xfrm>
              <a:prstGeom prst="ellipse">
                <a:avLst/>
              </a:prstGeom>
              <a:solidFill>
                <a:schemeClr val="bg1"/>
              </a:solidFill>
              <a:ln w="38100" algn="ctr">
                <a:solidFill>
                  <a:schemeClr val="tx1"/>
                </a:solidFill>
                <a:round/>
                <a:headEnd/>
                <a:tailEnd/>
              </a:ln>
            </p:spPr>
            <p:txBody>
              <a:bodyPr wrap="none" anchor="ctr"/>
              <a:lstStyle/>
              <a:p>
                <a:endParaRPr lang="en-US" dirty="0" smtClean="0">
                  <a:solidFill>
                    <a:srgbClr val="000000"/>
                  </a:solidFill>
                </a:endParaRPr>
              </a:p>
            </p:txBody>
          </p:sp>
          <p:cxnSp>
            <p:nvCxnSpPr>
              <p:cNvPr id="2064" name="Straight Arrow Connector 17"/>
              <p:cNvCxnSpPr>
                <a:cxnSpLocks noChangeShapeType="1"/>
                <a:endCxn id="2056" idx="7"/>
              </p:cNvCxnSpPr>
              <p:nvPr/>
            </p:nvCxnSpPr>
            <p:spPr bwMode="auto">
              <a:xfrm flipH="1">
                <a:off x="6353395" y="1254388"/>
                <a:ext cx="187542" cy="374737"/>
              </a:xfrm>
              <a:prstGeom prst="straightConnector1">
                <a:avLst/>
              </a:prstGeom>
              <a:noFill/>
              <a:ln w="38100" algn="ctr">
                <a:solidFill>
                  <a:schemeClr val="tx1"/>
                </a:solidFill>
                <a:round/>
                <a:headEnd/>
                <a:tailEnd type="arrow" w="med" len="med"/>
              </a:ln>
            </p:spPr>
          </p:cxnSp>
          <p:cxnSp>
            <p:nvCxnSpPr>
              <p:cNvPr id="2065" name="Straight Arrow Connector 21"/>
              <p:cNvCxnSpPr>
                <a:cxnSpLocks noChangeShapeType="1"/>
              </p:cNvCxnSpPr>
              <p:nvPr/>
            </p:nvCxnSpPr>
            <p:spPr bwMode="auto">
              <a:xfrm flipH="1">
                <a:off x="5700603" y="3421123"/>
                <a:ext cx="1797593" cy="311891"/>
              </a:xfrm>
              <a:prstGeom prst="straightConnector1">
                <a:avLst/>
              </a:prstGeom>
              <a:noFill/>
              <a:ln w="38100" algn="ctr">
                <a:solidFill>
                  <a:schemeClr val="tx1"/>
                </a:solidFill>
                <a:round/>
                <a:headEnd/>
                <a:tailEnd type="arrow" w="med" len="med"/>
              </a:ln>
            </p:spPr>
          </p:cxnSp>
          <p:cxnSp>
            <p:nvCxnSpPr>
              <p:cNvPr id="2066" name="Straight Arrow Connector 24"/>
              <p:cNvCxnSpPr>
                <a:cxnSpLocks noChangeShapeType="1"/>
                <a:endCxn id="2062" idx="5"/>
              </p:cNvCxnSpPr>
              <p:nvPr/>
            </p:nvCxnSpPr>
            <p:spPr bwMode="auto">
              <a:xfrm flipH="1" flipV="1">
                <a:off x="4074876" y="4858796"/>
                <a:ext cx="3482822" cy="1162622"/>
              </a:xfrm>
              <a:prstGeom prst="straightConnector1">
                <a:avLst/>
              </a:prstGeom>
              <a:noFill/>
              <a:ln w="38100" algn="ctr">
                <a:solidFill>
                  <a:schemeClr val="tx1"/>
                </a:solidFill>
                <a:round/>
                <a:headEnd/>
                <a:tailEnd type="arrow" w="med" len="med"/>
              </a:ln>
            </p:spPr>
          </p:cxnSp>
          <p:cxnSp>
            <p:nvCxnSpPr>
              <p:cNvPr id="2067" name="Straight Arrow Connector 31"/>
              <p:cNvCxnSpPr>
                <a:cxnSpLocks noChangeShapeType="1"/>
              </p:cNvCxnSpPr>
              <p:nvPr/>
            </p:nvCxnSpPr>
            <p:spPr bwMode="auto">
              <a:xfrm flipH="1">
                <a:off x="5339233" y="4128567"/>
                <a:ext cx="2158963" cy="199198"/>
              </a:xfrm>
              <a:prstGeom prst="straightConnector1">
                <a:avLst/>
              </a:prstGeom>
              <a:noFill/>
              <a:ln w="38100" algn="ctr">
                <a:solidFill>
                  <a:schemeClr val="tx1"/>
                </a:solidFill>
                <a:round/>
                <a:headEnd/>
                <a:tailEnd type="arrow" w="med" len="med"/>
              </a:ln>
            </p:spPr>
          </p:cxnSp>
        </p:grpSp>
        <p:sp>
          <p:nvSpPr>
            <p:cNvPr id="2053" name="Oval 15"/>
            <p:cNvSpPr>
              <a:spLocks noChangeArrowheads="1"/>
            </p:cNvSpPr>
            <p:nvPr/>
          </p:nvSpPr>
          <p:spPr bwMode="auto">
            <a:xfrm>
              <a:off x="5543550" y="1657350"/>
              <a:ext cx="944563" cy="1409700"/>
            </a:xfrm>
            <a:prstGeom prst="ellipse">
              <a:avLst/>
            </a:prstGeom>
            <a:solidFill>
              <a:schemeClr val="bg1"/>
            </a:solidFill>
            <a:ln w="38100" algn="ctr">
              <a:solidFill>
                <a:schemeClr val="tx1"/>
              </a:solidFill>
              <a:round/>
              <a:headEnd/>
              <a:tailEnd/>
            </a:ln>
          </p:spPr>
          <p:txBody>
            <a:bodyPr wrap="none" anchor="ctr"/>
            <a:lstStyle/>
            <a:p>
              <a:endParaRPr lang="en-US" dirty="0" smtClean="0">
                <a:solidFill>
                  <a:srgbClr val="000000"/>
                </a:solidFill>
              </a:endParaRPr>
            </a:p>
          </p:txBody>
        </p:sp>
        <p:cxnSp>
          <p:nvCxnSpPr>
            <p:cNvPr id="2054" name="Straight Arrow Connector 31"/>
            <p:cNvCxnSpPr>
              <a:cxnSpLocks noChangeShapeType="1"/>
            </p:cNvCxnSpPr>
            <p:nvPr/>
          </p:nvCxnSpPr>
          <p:spPr bwMode="auto">
            <a:xfrm flipH="1">
              <a:off x="6513869" y="2280717"/>
              <a:ext cx="984327" cy="199198"/>
            </a:xfrm>
            <a:prstGeom prst="straightConnector1">
              <a:avLst/>
            </a:prstGeom>
            <a:noFill/>
            <a:ln w="38100" algn="ctr">
              <a:solidFill>
                <a:schemeClr val="tx1"/>
              </a:solidFill>
              <a:round/>
              <a:headEnd/>
              <a:tailEnd type="arrow" w="med" len="med"/>
            </a:ln>
          </p:spPr>
        </p:cxnSp>
        <p:sp>
          <p:nvSpPr>
            <p:cNvPr id="2055" name="TextBox 12"/>
            <p:cNvSpPr txBox="1">
              <a:spLocks noChangeArrowheads="1"/>
            </p:cNvSpPr>
            <p:nvPr/>
          </p:nvSpPr>
          <p:spPr bwMode="auto">
            <a:xfrm>
              <a:off x="7498196" y="1862138"/>
              <a:ext cx="1696490" cy="707887"/>
            </a:xfrm>
            <a:prstGeom prst="rect">
              <a:avLst/>
            </a:prstGeom>
            <a:noFill/>
            <a:ln w="38100">
              <a:noFill/>
              <a:miter lim="800000"/>
              <a:headEnd/>
              <a:tailEnd/>
            </a:ln>
          </p:spPr>
          <p:txBody>
            <a:bodyPr wrap="none">
              <a:spAutoFit/>
            </a:bodyPr>
            <a:lstStyle/>
            <a:p>
              <a:pPr algn="r"/>
              <a:r>
                <a:rPr lang="en-US" b="1" dirty="0" smtClean="0"/>
                <a:t>Denominator </a:t>
              </a:r>
            </a:p>
            <a:p>
              <a:pPr algn="r"/>
              <a:r>
                <a:rPr lang="en-US" b="1" dirty="0" smtClean="0"/>
                <a:t>Exclusions</a:t>
              </a:r>
            </a:p>
          </p:txBody>
        </p:sp>
      </p:grpSp>
      <p:sp>
        <p:nvSpPr>
          <p:cNvPr id="4" name="Title 3"/>
          <p:cNvSpPr>
            <a:spLocks noGrp="1"/>
          </p:cNvSpPr>
          <p:nvPr>
            <p:ph type="title"/>
          </p:nvPr>
        </p:nvSpPr>
        <p:spPr>
          <a:xfrm>
            <a:off x="244549" y="287461"/>
            <a:ext cx="8628134" cy="990600"/>
          </a:xfrm>
        </p:spPr>
        <p:txBody>
          <a:bodyPr/>
          <a:lstStyle/>
          <a:p>
            <a:pPr algn="ctr"/>
            <a:r>
              <a:rPr lang="en-US" dirty="0" smtClean="0"/>
              <a:t>Proportion Measure Populations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65427" y="1857178"/>
            <a:ext cx="5581759" cy="3970318"/>
          </a:xfrm>
          <a:prstGeom prst="rect">
            <a:avLst/>
          </a:prstGeom>
          <a:noFill/>
          <a:ln>
            <a:solidFill>
              <a:schemeClr val="accent1"/>
            </a:solidFill>
          </a:ln>
        </p:spPr>
        <p:txBody>
          <a:bodyPr wrap="square">
            <a:spAutoFit/>
          </a:bodyPr>
          <a:lstStyle/>
          <a:p>
            <a:pPr lvl="1" indent="-342900" algn="l" eaLnBrk="1" hangingPunct="1">
              <a:spcBef>
                <a:spcPct val="20000"/>
              </a:spcBef>
              <a:defRPr/>
            </a:pPr>
            <a:r>
              <a:rPr lang="en-US" sz="1800" b="1" kern="0" dirty="0" smtClean="0">
                <a:latin typeface="Calibri" pitchFamily="34" charset="0"/>
              </a:rPr>
              <a:t>Data Criteria</a:t>
            </a:r>
          </a:p>
          <a:p>
            <a:pPr lvl="1" indent="-342900" algn="l" eaLnBrk="1" hangingPunct="1">
              <a:spcBef>
                <a:spcPct val="20000"/>
              </a:spcBef>
              <a:buFont typeface="Arial" pitchFamily="34" charset="0"/>
              <a:buChar char="•"/>
              <a:defRPr/>
            </a:pPr>
            <a:r>
              <a:rPr lang="en-US" sz="1800" kern="0" dirty="0" smtClean="0">
                <a:latin typeface="Calibri" pitchFamily="34" charset="0"/>
              </a:rPr>
              <a:t>Discharge diagnosis: Ischemic stroke</a:t>
            </a:r>
          </a:p>
          <a:p>
            <a:pPr lvl="1" indent="-342900" algn="l" eaLnBrk="1" hangingPunct="1">
              <a:spcBef>
                <a:spcPct val="20000"/>
              </a:spcBef>
              <a:buFont typeface="Arial" pitchFamily="34" charset="0"/>
              <a:buChar char="•"/>
              <a:defRPr/>
            </a:pPr>
            <a:r>
              <a:rPr lang="en-US" sz="1800" kern="0" dirty="0" smtClean="0">
                <a:latin typeface="Calibri" pitchFamily="34" charset="0"/>
              </a:rPr>
              <a:t>Hx of: Afib/Aflutter</a:t>
            </a:r>
          </a:p>
          <a:p>
            <a:pPr lvl="1" indent="-342900" algn="l" eaLnBrk="1" hangingPunct="1">
              <a:spcBef>
                <a:spcPct val="20000"/>
              </a:spcBef>
              <a:buFont typeface="Arial" pitchFamily="34" charset="0"/>
              <a:buChar char="•"/>
              <a:defRPr/>
            </a:pPr>
            <a:r>
              <a:rPr lang="en-US" sz="1800" kern="0" dirty="0" smtClean="0">
                <a:latin typeface="Calibri" pitchFamily="34" charset="0"/>
              </a:rPr>
              <a:t>Discharge medication: Anticoagulant</a:t>
            </a:r>
          </a:p>
          <a:p>
            <a:pPr lvl="1" indent="-342900" algn="l" eaLnBrk="1" hangingPunct="1">
              <a:spcBef>
                <a:spcPct val="20000"/>
              </a:spcBef>
              <a:defRPr/>
            </a:pPr>
            <a:endParaRPr lang="en-US" sz="1800" b="1" kern="0" dirty="0" smtClean="0">
              <a:latin typeface="Calibri" pitchFamily="34" charset="0"/>
            </a:endParaRPr>
          </a:p>
          <a:p>
            <a:pPr lvl="1" indent="-342900" algn="l" eaLnBrk="1" hangingPunct="1">
              <a:spcBef>
                <a:spcPct val="20000"/>
              </a:spcBef>
              <a:defRPr/>
            </a:pPr>
            <a:r>
              <a:rPr lang="en-US" sz="1800" b="1" kern="0" dirty="0" smtClean="0">
                <a:latin typeface="Calibri" pitchFamily="34" charset="0"/>
              </a:rPr>
              <a:t>Population Criteria</a:t>
            </a:r>
            <a:endParaRPr lang="en-US" sz="1800" kern="0" dirty="0" smtClean="0">
              <a:latin typeface="Calibri" pitchFamily="34" charset="0"/>
            </a:endParaRPr>
          </a:p>
          <a:p>
            <a:pPr lvl="1" indent="-342900" algn="l" eaLnBrk="1" hangingPunct="1">
              <a:spcBef>
                <a:spcPct val="20000"/>
              </a:spcBef>
              <a:buFont typeface="Wingdings" pitchFamily="2" charset="2"/>
              <a:buChar char="§"/>
              <a:defRPr/>
            </a:pPr>
            <a:r>
              <a:rPr lang="en-US" sz="1800" kern="0" dirty="0" smtClean="0">
                <a:latin typeface="Calibri" pitchFamily="34" charset="0"/>
              </a:rPr>
              <a:t>DENOM</a:t>
            </a:r>
            <a:endParaRPr lang="en-US" sz="1800" kern="0" dirty="0">
              <a:latin typeface="Calibri" pitchFamily="34" charset="0"/>
            </a:endParaRPr>
          </a:p>
          <a:p>
            <a:pPr lvl="2" indent="-342900" algn="l" eaLnBrk="1" hangingPunct="1">
              <a:spcBef>
                <a:spcPct val="20000"/>
              </a:spcBef>
              <a:buFont typeface="Wingdings" pitchFamily="2" charset="2"/>
              <a:buChar char="§"/>
              <a:defRPr/>
            </a:pPr>
            <a:r>
              <a:rPr lang="en-US" sz="1800" b="1" kern="0" dirty="0" smtClean="0">
                <a:latin typeface="Calibri" pitchFamily="34" charset="0"/>
              </a:rPr>
              <a:t>AND</a:t>
            </a:r>
            <a:r>
              <a:rPr lang="en-US" sz="1800" kern="0" dirty="0" smtClean="0">
                <a:latin typeface="Calibri" pitchFamily="34" charset="0"/>
              </a:rPr>
              <a:t>: Discharge diagnosis: Ischemic stroke</a:t>
            </a:r>
          </a:p>
          <a:p>
            <a:pPr lvl="2" indent="-342900" algn="l" eaLnBrk="1" hangingPunct="1">
              <a:spcBef>
                <a:spcPct val="20000"/>
              </a:spcBef>
              <a:buFont typeface="Wingdings" pitchFamily="2" charset="2"/>
              <a:buChar char="§"/>
              <a:defRPr/>
            </a:pPr>
            <a:r>
              <a:rPr lang="en-US" sz="1800" b="1" kern="0" dirty="0" smtClean="0">
                <a:latin typeface="Calibri" pitchFamily="34" charset="0"/>
              </a:rPr>
              <a:t>AND</a:t>
            </a:r>
            <a:r>
              <a:rPr lang="en-US" sz="1800" kern="0" dirty="0" smtClean="0">
                <a:latin typeface="Calibri" pitchFamily="34" charset="0"/>
              </a:rPr>
              <a:t>: Hx of: Afib/Aflutter</a:t>
            </a:r>
            <a:endParaRPr lang="en-US" sz="1800" kern="0" dirty="0">
              <a:latin typeface="Calibri" pitchFamily="34" charset="0"/>
            </a:endParaRPr>
          </a:p>
          <a:p>
            <a:pPr lvl="1" indent="-342900" algn="l" eaLnBrk="1" hangingPunct="1">
              <a:spcBef>
                <a:spcPct val="20000"/>
              </a:spcBef>
              <a:buFont typeface="Wingdings" pitchFamily="2" charset="2"/>
              <a:buChar char="§"/>
              <a:defRPr/>
            </a:pPr>
            <a:r>
              <a:rPr lang="en-US" sz="1800" kern="0" dirty="0">
                <a:latin typeface="Calibri" pitchFamily="34" charset="0"/>
              </a:rPr>
              <a:t>NUM</a:t>
            </a:r>
          </a:p>
          <a:p>
            <a:pPr lvl="2" indent="-342900" algn="l" eaLnBrk="1" hangingPunct="1">
              <a:spcBef>
                <a:spcPct val="20000"/>
              </a:spcBef>
              <a:buFont typeface="Wingdings" pitchFamily="2" charset="2"/>
              <a:buChar char="§"/>
              <a:defRPr/>
            </a:pPr>
            <a:r>
              <a:rPr lang="en-US" sz="1800" b="1" kern="0" dirty="0" smtClean="0">
                <a:latin typeface="Calibri" pitchFamily="34" charset="0"/>
              </a:rPr>
              <a:t>AND</a:t>
            </a:r>
            <a:r>
              <a:rPr lang="en-US" sz="1800" kern="0" dirty="0" smtClean="0">
                <a:latin typeface="Calibri" pitchFamily="34" charset="0"/>
              </a:rPr>
              <a:t>: Discharge medication: Anticoagulant</a:t>
            </a:r>
            <a:endParaRPr lang="en-US" sz="1800" kern="0" dirty="0">
              <a:latin typeface="Calibri" pitchFamily="34" charset="0"/>
            </a:endParaRPr>
          </a:p>
          <a:p>
            <a:pPr>
              <a:defRPr/>
            </a:pPr>
            <a:endParaRPr lang="en-US" sz="1800" dirty="0"/>
          </a:p>
        </p:txBody>
      </p:sp>
      <p:sp>
        <p:nvSpPr>
          <p:cNvPr id="2" name="Title 1"/>
          <p:cNvSpPr>
            <a:spLocks noGrp="1"/>
          </p:cNvSpPr>
          <p:nvPr>
            <p:ph type="title"/>
          </p:nvPr>
        </p:nvSpPr>
        <p:spPr/>
        <p:txBody>
          <a:bodyPr/>
          <a:lstStyle/>
          <a:p>
            <a:pPr algn="ctr"/>
            <a:r>
              <a:rPr lang="en-US" dirty="0" smtClean="0"/>
              <a:t>eMeasure</a:t>
            </a:r>
            <a:endParaRPr lang="en-US" dirty="0"/>
          </a:p>
        </p:txBody>
      </p:sp>
      <p:sp>
        <p:nvSpPr>
          <p:cNvPr id="3" name="Content Placeholder 2"/>
          <p:cNvSpPr>
            <a:spLocks noGrp="1"/>
          </p:cNvSpPr>
          <p:nvPr>
            <p:ph idx="1"/>
          </p:nvPr>
        </p:nvSpPr>
        <p:spPr>
          <a:xfrm>
            <a:off x="281763" y="1400308"/>
            <a:ext cx="8610600" cy="4692433"/>
          </a:xfrm>
        </p:spPr>
        <p:txBody>
          <a:bodyPr/>
          <a:lstStyle/>
          <a:p>
            <a:pPr marL="0" indent="0" algn="ctr">
              <a:buNone/>
            </a:pPr>
            <a:r>
              <a:rPr lang="en-US" dirty="0">
                <a:latin typeface="Franklin Gothic Book" pitchFamily="34" charset="0"/>
              </a:rPr>
              <a:t>Data criteria are the building blocks for population criteria</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83272" y="3563436"/>
            <a:ext cx="5581759" cy="2997744"/>
          </a:xfrm>
          <a:prstGeom prst="rect">
            <a:avLst/>
          </a:prstGeom>
          <a:solidFill>
            <a:schemeClr val="bg1"/>
          </a:solidFill>
          <a:ln>
            <a:solidFill>
              <a:schemeClr val="accent1"/>
            </a:solidFill>
          </a:ln>
        </p:spPr>
        <p:txBody>
          <a:bodyPr wrap="square">
            <a:spAutoFit/>
          </a:bodyPr>
          <a:lstStyle/>
          <a:p>
            <a:pPr lvl="1" indent="-342900" algn="l" eaLnBrk="1" hangingPunct="1">
              <a:spcBef>
                <a:spcPct val="20000"/>
              </a:spcBef>
              <a:defRPr/>
            </a:pPr>
            <a:r>
              <a:rPr lang="en-US" sz="1600" b="1" kern="0" dirty="0" smtClean="0">
                <a:latin typeface="Calibri" pitchFamily="34" charset="0"/>
              </a:rPr>
              <a:t>Data Criteria</a:t>
            </a:r>
          </a:p>
          <a:p>
            <a:pPr lvl="1" indent="-342900" algn="l" eaLnBrk="1" hangingPunct="1">
              <a:spcBef>
                <a:spcPct val="20000"/>
              </a:spcBef>
              <a:buFont typeface="Arial" pitchFamily="34" charset="0"/>
              <a:buChar char="•"/>
              <a:defRPr/>
            </a:pPr>
            <a:r>
              <a:rPr lang="en-US" sz="1600" kern="0" dirty="0" smtClean="0">
                <a:latin typeface="Calibri" pitchFamily="34" charset="0"/>
              </a:rPr>
              <a:t>Discharge diagnosis: Ischemic stroke</a:t>
            </a:r>
          </a:p>
          <a:p>
            <a:pPr lvl="1" indent="-342900" algn="l" eaLnBrk="1" hangingPunct="1">
              <a:spcBef>
                <a:spcPct val="20000"/>
              </a:spcBef>
              <a:buFont typeface="Arial" pitchFamily="34" charset="0"/>
              <a:buChar char="•"/>
              <a:defRPr/>
            </a:pPr>
            <a:r>
              <a:rPr lang="en-US" sz="1600" kern="0" dirty="0" smtClean="0">
                <a:latin typeface="Calibri" pitchFamily="34" charset="0"/>
              </a:rPr>
              <a:t>Hx of: Afib/Aflutter</a:t>
            </a:r>
          </a:p>
          <a:p>
            <a:pPr lvl="1" indent="-342900" algn="l" eaLnBrk="1" hangingPunct="1">
              <a:spcBef>
                <a:spcPct val="20000"/>
              </a:spcBef>
              <a:buFont typeface="Arial" pitchFamily="34" charset="0"/>
              <a:buChar char="•"/>
              <a:defRPr/>
            </a:pPr>
            <a:r>
              <a:rPr lang="en-US" sz="1600" kern="0" dirty="0" smtClean="0">
                <a:latin typeface="Calibri" pitchFamily="34" charset="0"/>
              </a:rPr>
              <a:t>Discharge medication: Anticoagulant</a:t>
            </a:r>
          </a:p>
          <a:p>
            <a:pPr lvl="1" indent="-342900" algn="l" eaLnBrk="1" hangingPunct="1">
              <a:spcBef>
                <a:spcPct val="20000"/>
              </a:spcBef>
              <a:defRPr/>
            </a:pPr>
            <a:r>
              <a:rPr lang="en-US" sz="1600" b="1" kern="0" dirty="0" smtClean="0">
                <a:latin typeface="Calibri" pitchFamily="34" charset="0"/>
              </a:rPr>
              <a:t>Population Criteria</a:t>
            </a:r>
            <a:endParaRPr lang="en-US" sz="1600" kern="0" dirty="0" smtClean="0">
              <a:latin typeface="Calibri" pitchFamily="34" charset="0"/>
            </a:endParaRPr>
          </a:p>
          <a:p>
            <a:pPr lvl="1" indent="-342900" algn="l" eaLnBrk="1" hangingPunct="1">
              <a:spcBef>
                <a:spcPct val="20000"/>
              </a:spcBef>
              <a:buFont typeface="Wingdings" pitchFamily="2" charset="2"/>
              <a:buChar char="§"/>
              <a:defRPr/>
            </a:pPr>
            <a:r>
              <a:rPr lang="en-US" sz="1600" kern="0" dirty="0" smtClean="0">
                <a:latin typeface="Calibri" pitchFamily="34" charset="0"/>
              </a:rPr>
              <a:t>DENOM</a:t>
            </a:r>
            <a:endParaRPr lang="en-US" sz="1600" kern="0" dirty="0">
              <a:latin typeface="Calibri" pitchFamily="34" charset="0"/>
            </a:endParaRPr>
          </a:p>
          <a:p>
            <a:pPr lvl="2" indent="-342900" algn="l" eaLnBrk="1" hangingPunct="1">
              <a:spcBef>
                <a:spcPct val="20000"/>
              </a:spcBef>
              <a:buFont typeface="Wingdings" pitchFamily="2" charset="2"/>
              <a:buChar char="§"/>
              <a:defRPr/>
            </a:pPr>
            <a:r>
              <a:rPr lang="en-US" sz="1600" b="1" kern="0" dirty="0" smtClean="0">
                <a:latin typeface="Calibri" pitchFamily="34" charset="0"/>
              </a:rPr>
              <a:t>AND</a:t>
            </a:r>
            <a:r>
              <a:rPr lang="en-US" sz="1600" kern="0" dirty="0" smtClean="0">
                <a:latin typeface="Calibri" pitchFamily="34" charset="0"/>
              </a:rPr>
              <a:t>: Discharge diagnosis: Ischemic stroke</a:t>
            </a:r>
          </a:p>
          <a:p>
            <a:pPr lvl="2" indent="-342900" algn="l" eaLnBrk="1" hangingPunct="1">
              <a:spcBef>
                <a:spcPct val="20000"/>
              </a:spcBef>
              <a:buFont typeface="Wingdings" pitchFamily="2" charset="2"/>
              <a:buChar char="§"/>
              <a:defRPr/>
            </a:pPr>
            <a:r>
              <a:rPr lang="en-US" sz="1600" b="1" kern="0" dirty="0" smtClean="0">
                <a:latin typeface="Calibri" pitchFamily="34" charset="0"/>
              </a:rPr>
              <a:t>AND</a:t>
            </a:r>
            <a:r>
              <a:rPr lang="en-US" sz="1600" kern="0" dirty="0" smtClean="0">
                <a:latin typeface="Calibri" pitchFamily="34" charset="0"/>
              </a:rPr>
              <a:t>: Hx of: Afib/Aflutter</a:t>
            </a:r>
            <a:endParaRPr lang="en-US" sz="1600" kern="0" dirty="0">
              <a:latin typeface="Calibri" pitchFamily="34" charset="0"/>
            </a:endParaRPr>
          </a:p>
          <a:p>
            <a:pPr lvl="1" indent="-342900" algn="l" eaLnBrk="1" hangingPunct="1">
              <a:spcBef>
                <a:spcPct val="20000"/>
              </a:spcBef>
              <a:buFont typeface="Wingdings" pitchFamily="2" charset="2"/>
              <a:buChar char="§"/>
              <a:defRPr/>
            </a:pPr>
            <a:r>
              <a:rPr lang="en-US" sz="1600" kern="0" dirty="0">
                <a:latin typeface="Calibri" pitchFamily="34" charset="0"/>
              </a:rPr>
              <a:t>NUM</a:t>
            </a:r>
          </a:p>
          <a:p>
            <a:pPr lvl="2" indent="-342900" algn="l" eaLnBrk="1" hangingPunct="1">
              <a:spcBef>
                <a:spcPct val="20000"/>
              </a:spcBef>
              <a:buFont typeface="Wingdings" pitchFamily="2" charset="2"/>
              <a:buChar char="§"/>
              <a:defRPr/>
            </a:pPr>
            <a:r>
              <a:rPr lang="en-US" sz="1600" b="1" kern="0" dirty="0" smtClean="0">
                <a:latin typeface="Calibri" pitchFamily="34" charset="0"/>
              </a:rPr>
              <a:t>AND</a:t>
            </a:r>
            <a:r>
              <a:rPr lang="en-US" sz="1600" kern="0" dirty="0" smtClean="0">
                <a:latin typeface="Calibri" pitchFamily="34" charset="0"/>
              </a:rPr>
              <a:t>: Discharge medication: Anticoagulant</a:t>
            </a:r>
            <a:endParaRPr lang="en-US" sz="1600" dirty="0"/>
          </a:p>
        </p:txBody>
      </p:sp>
      <p:graphicFrame>
        <p:nvGraphicFramePr>
          <p:cNvPr id="7" name="Table 6"/>
          <p:cNvGraphicFramePr>
            <a:graphicFrameLocks noGrp="1"/>
          </p:cNvGraphicFramePr>
          <p:nvPr>
            <p:extLst>
              <p:ext uri="{D42A27DB-BD31-4B8C-83A1-F6EECF244321}">
                <p14:modId xmlns:p14="http://schemas.microsoft.com/office/powerpoint/2010/main" val="3865545585"/>
              </p:ext>
            </p:extLst>
          </p:nvPr>
        </p:nvGraphicFramePr>
        <p:xfrm>
          <a:off x="2613397" y="1434289"/>
          <a:ext cx="6096000" cy="175260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HITEP Quality Data</a:t>
                      </a:r>
                      <a:r>
                        <a:rPr lang="en-US" baseline="0" dirty="0" smtClean="0"/>
                        <a:t> Element</a:t>
                      </a:r>
                      <a:endParaRPr lang="en-US" dirty="0"/>
                    </a:p>
                  </a:txBody>
                  <a:tcPr/>
                </a:tc>
                <a:tc>
                  <a:txBody>
                    <a:bodyPr/>
                    <a:lstStyle/>
                    <a:p>
                      <a:r>
                        <a:rPr lang="en-US" dirty="0" smtClean="0"/>
                        <a:t>Code List</a:t>
                      </a:r>
                      <a:endParaRPr lang="en-US" dirty="0"/>
                    </a:p>
                  </a:txBody>
                  <a:tcPr/>
                </a:tc>
              </a:tr>
              <a:tr h="370840">
                <a:tc>
                  <a:txBody>
                    <a:bodyPr/>
                    <a:lstStyle/>
                    <a:p>
                      <a:r>
                        <a:rPr lang="en-US" dirty="0" smtClean="0"/>
                        <a:t>Discharge diagnosis</a:t>
                      </a:r>
                      <a:endParaRPr lang="en-US" dirty="0"/>
                    </a:p>
                  </a:txBody>
                  <a:tcPr/>
                </a:tc>
                <a:tc>
                  <a:txBody>
                    <a:bodyPr/>
                    <a:lstStyle/>
                    <a:p>
                      <a:r>
                        <a:rPr lang="en-US" dirty="0" smtClean="0"/>
                        <a:t>Ischemic</a:t>
                      </a:r>
                      <a:r>
                        <a:rPr lang="en-US" baseline="0" dirty="0" smtClean="0"/>
                        <a:t> stroke code list</a:t>
                      </a:r>
                      <a:endParaRPr lang="en-US" dirty="0"/>
                    </a:p>
                  </a:txBody>
                  <a:tcPr/>
                </a:tc>
              </a:tr>
              <a:tr h="370840">
                <a:tc>
                  <a:txBody>
                    <a:bodyPr/>
                    <a:lstStyle/>
                    <a:p>
                      <a:r>
                        <a:rPr lang="en-US" dirty="0" smtClean="0"/>
                        <a:t>History of</a:t>
                      </a:r>
                      <a:endParaRPr lang="en-US" dirty="0"/>
                    </a:p>
                  </a:txBody>
                  <a:tcPr/>
                </a:tc>
                <a:tc>
                  <a:txBody>
                    <a:bodyPr/>
                    <a:lstStyle/>
                    <a:p>
                      <a:r>
                        <a:rPr lang="en-US" dirty="0" smtClean="0"/>
                        <a:t>Afib/Aflutter code list</a:t>
                      </a:r>
                      <a:endParaRPr lang="en-US" dirty="0"/>
                    </a:p>
                  </a:txBody>
                  <a:tcPr/>
                </a:tc>
              </a:tr>
              <a:tr h="370840">
                <a:tc>
                  <a:txBody>
                    <a:bodyPr/>
                    <a:lstStyle/>
                    <a:p>
                      <a:r>
                        <a:rPr lang="en-US" dirty="0" smtClean="0"/>
                        <a:t>Discharge medication</a:t>
                      </a:r>
                      <a:endParaRPr lang="en-US" dirty="0"/>
                    </a:p>
                  </a:txBody>
                  <a:tcPr/>
                </a:tc>
                <a:tc>
                  <a:txBody>
                    <a:bodyPr/>
                    <a:lstStyle/>
                    <a:p>
                      <a:r>
                        <a:rPr lang="en-US" dirty="0" smtClean="0"/>
                        <a:t>Anticoagulant code list</a:t>
                      </a:r>
                      <a:endParaRPr lang="en-US" dirty="0"/>
                    </a:p>
                  </a:txBody>
                  <a:tcPr/>
                </a:tc>
              </a:tr>
            </a:tbl>
          </a:graphicData>
        </a:graphic>
      </p:graphicFrame>
      <p:sp>
        <p:nvSpPr>
          <p:cNvPr id="2" name="Title 1"/>
          <p:cNvSpPr>
            <a:spLocks noGrp="1"/>
          </p:cNvSpPr>
          <p:nvPr>
            <p:ph type="title"/>
          </p:nvPr>
        </p:nvSpPr>
        <p:spPr/>
        <p:txBody>
          <a:bodyPr/>
          <a:lstStyle/>
          <a:p>
            <a:pPr algn="ctr"/>
            <a:r>
              <a:rPr lang="en-US" dirty="0" smtClean="0"/>
              <a:t>eMeasure</a:t>
            </a:r>
            <a:endParaRPr lang="en-US" dirty="0"/>
          </a:p>
        </p:txBody>
      </p:sp>
      <p:sp>
        <p:nvSpPr>
          <p:cNvPr id="3" name="Content Placeholder 2"/>
          <p:cNvSpPr>
            <a:spLocks noGrp="1"/>
          </p:cNvSpPr>
          <p:nvPr>
            <p:ph idx="1"/>
          </p:nvPr>
        </p:nvSpPr>
        <p:spPr>
          <a:xfrm>
            <a:off x="239233" y="1454525"/>
            <a:ext cx="2377440" cy="4787072"/>
          </a:xfrm>
        </p:spPr>
        <p:txBody>
          <a:bodyPr/>
          <a:lstStyle/>
          <a:p>
            <a:pPr marL="60325" lvl="1" indent="-15875">
              <a:spcBef>
                <a:spcPts val="2000"/>
              </a:spcBef>
              <a:buNone/>
            </a:pPr>
            <a:r>
              <a:rPr lang="en-US" dirty="0">
                <a:latin typeface="Franklin Gothic Book" pitchFamily="34" charset="0"/>
              </a:rPr>
              <a:t>Many data criteria are </a:t>
            </a:r>
            <a:r>
              <a:rPr lang="en-US" dirty="0" smtClean="0">
                <a:latin typeface="Franklin Gothic Book" pitchFamily="34" charset="0"/>
              </a:rPr>
              <a:t>developed </a:t>
            </a:r>
            <a:r>
              <a:rPr lang="en-US" dirty="0">
                <a:latin typeface="Franklin Gothic Book" pitchFamily="34" charset="0"/>
              </a:rPr>
              <a:t>from the </a:t>
            </a:r>
            <a:r>
              <a:rPr lang="en-US" b="1" i="1" dirty="0" smtClean="0">
                <a:latin typeface="Franklin Gothic Book" pitchFamily="34" charset="0"/>
              </a:rPr>
              <a:t>National Quality Forum </a:t>
            </a:r>
            <a:r>
              <a:rPr lang="en-US" dirty="0" smtClean="0">
                <a:latin typeface="Franklin Gothic Book" pitchFamily="34" charset="0"/>
              </a:rPr>
              <a:t>HIT </a:t>
            </a:r>
            <a:r>
              <a:rPr lang="en-US" dirty="0">
                <a:latin typeface="Franklin Gothic Book" pitchFamily="34" charset="0"/>
              </a:rPr>
              <a:t>Expert </a:t>
            </a:r>
            <a:r>
              <a:rPr lang="en-US" dirty="0" smtClean="0">
                <a:latin typeface="Franklin Gothic Book" pitchFamily="34" charset="0"/>
              </a:rPr>
              <a:t/>
            </a:r>
            <a:br>
              <a:rPr lang="en-US" dirty="0" smtClean="0">
                <a:latin typeface="Franklin Gothic Book" pitchFamily="34" charset="0"/>
              </a:rPr>
            </a:br>
            <a:r>
              <a:rPr lang="en-US" dirty="0" smtClean="0">
                <a:latin typeface="Franklin Gothic Book" pitchFamily="34" charset="0"/>
              </a:rPr>
              <a:t>Panel’s defined </a:t>
            </a:r>
            <a:r>
              <a:rPr lang="en-US" b="1" dirty="0">
                <a:latin typeface="Franklin Gothic Book" pitchFamily="34" charset="0"/>
              </a:rPr>
              <a:t>Quality Data Elements </a:t>
            </a:r>
            <a:r>
              <a:rPr lang="en-US" dirty="0" smtClean="0">
                <a:latin typeface="Franklin Gothic Book" pitchFamily="34" charset="0"/>
              </a:rPr>
              <a:t/>
            </a:r>
            <a:br>
              <a:rPr lang="en-US" dirty="0" smtClean="0">
                <a:latin typeface="Franklin Gothic Book" pitchFamily="34" charset="0"/>
              </a:rPr>
            </a:br>
            <a:r>
              <a:rPr lang="en-US" dirty="0" smtClean="0">
                <a:latin typeface="Franklin Gothic Book" pitchFamily="34" charset="0"/>
              </a:rPr>
              <a:t>(</a:t>
            </a:r>
            <a:r>
              <a:rPr lang="en-US" dirty="0">
                <a:latin typeface="Franklin Gothic Book" pitchFamily="34" charset="0"/>
              </a:rPr>
              <a:t>HITEP QDEs)</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lgn="ctr"/>
            <a:r>
              <a:rPr lang="en-US" dirty="0" smtClean="0">
                <a:latin typeface="Gill Sans" charset="0"/>
              </a:rPr>
              <a:t>Quality Data Model (QDM)</a:t>
            </a:r>
          </a:p>
        </p:txBody>
      </p:sp>
      <p:sp>
        <p:nvSpPr>
          <p:cNvPr id="32771" name="Content Placeholder 2"/>
          <p:cNvSpPr>
            <a:spLocks noGrp="1"/>
          </p:cNvSpPr>
          <p:nvPr>
            <p:ph idx="1"/>
          </p:nvPr>
        </p:nvSpPr>
        <p:spPr/>
        <p:txBody>
          <a:bodyPr/>
          <a:lstStyle/>
          <a:p>
            <a:pPr marL="387350" indent="-342900">
              <a:buFont typeface="Wingdings" pitchFamily="2" charset="2"/>
              <a:buChar char="§"/>
            </a:pPr>
            <a:r>
              <a:rPr lang="en-US" sz="2800" dirty="0" smtClean="0">
                <a:cs typeface="Franklin Gothic Book" pitchFamily="34" charset="0"/>
              </a:rPr>
              <a:t>The QDM is a model of information used to 	express patient, clinical, and community 	characteristics as well as the basic logic 	required to express quality measure criteria.</a:t>
            </a:r>
          </a:p>
          <a:p>
            <a:pPr marL="387350" indent="-342900">
              <a:buFont typeface="Wingdings" pitchFamily="2" charset="2"/>
              <a:buChar char="§"/>
            </a:pPr>
            <a:r>
              <a:rPr lang="en-US" sz="2800" dirty="0" smtClean="0">
                <a:cs typeface="Franklin Gothic Book" pitchFamily="34" charset="0"/>
              </a:rPr>
              <a:t>The QDM describes the data elements and the 	states, or contexts in which the data 	elements are expected to exist in clinical 	information systems.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Requirements for Achieving Quality</a:t>
            </a:r>
            <a:endParaRPr lang="en-US" dirty="0"/>
          </a:p>
        </p:txBody>
      </p:sp>
      <p:sp>
        <p:nvSpPr>
          <p:cNvPr id="3" name="Content Placeholder 2"/>
          <p:cNvSpPr>
            <a:spLocks noGrp="1"/>
          </p:cNvSpPr>
          <p:nvPr>
            <p:ph idx="1"/>
          </p:nvPr>
        </p:nvSpPr>
        <p:spPr>
          <a:xfrm>
            <a:off x="228600" y="1871330"/>
            <a:ext cx="8610600" cy="4146983"/>
          </a:xfrm>
        </p:spPr>
        <p:txBody>
          <a:bodyPr/>
          <a:lstStyle/>
          <a:p>
            <a:pPr lvl="1" indent="-342900" eaLnBrk="1" hangingPunct="1">
              <a:spcBef>
                <a:spcPct val="20000"/>
              </a:spcBef>
              <a:buFont typeface="Wingdings" pitchFamily="2" charset="2"/>
              <a:buChar char="§"/>
              <a:defRPr/>
            </a:pPr>
            <a:r>
              <a:rPr lang="en-US" sz="2800" dirty="0" smtClean="0"/>
              <a:t>Policy Alignment</a:t>
            </a:r>
            <a:endParaRPr lang="en-US" sz="2800" dirty="0"/>
          </a:p>
          <a:p>
            <a:pPr lvl="1" indent="-342900" eaLnBrk="1" hangingPunct="1">
              <a:spcBef>
                <a:spcPct val="20000"/>
              </a:spcBef>
              <a:buFont typeface="Wingdings" pitchFamily="2" charset="2"/>
              <a:buChar char="§"/>
              <a:defRPr/>
            </a:pPr>
            <a:r>
              <a:rPr lang="en-US" sz="2800" dirty="0"/>
              <a:t>Relevant S</a:t>
            </a:r>
            <a:r>
              <a:rPr lang="en-US" sz="2800" dirty="0" smtClean="0"/>
              <a:t>tandards</a:t>
            </a:r>
          </a:p>
          <a:p>
            <a:pPr lvl="1" indent="-342900" eaLnBrk="1" hangingPunct="1">
              <a:spcBef>
                <a:spcPct val="20000"/>
              </a:spcBef>
              <a:buFont typeface="Wingdings" pitchFamily="2" charset="2"/>
              <a:buChar char="§"/>
              <a:defRPr/>
            </a:pPr>
            <a:r>
              <a:rPr lang="en-US" sz="2800" dirty="0" smtClean="0"/>
              <a:t>Economic Incentives</a:t>
            </a:r>
          </a:p>
          <a:p>
            <a:pPr lvl="1" indent="-342900" eaLnBrk="1" hangingPunct="1">
              <a:spcBef>
                <a:spcPct val="20000"/>
              </a:spcBef>
              <a:buFont typeface="Wingdings" pitchFamily="2" charset="2"/>
              <a:buChar char="§"/>
              <a:defRPr/>
            </a:pPr>
            <a:r>
              <a:rPr lang="en-US" sz="2800" dirty="0" smtClean="0"/>
              <a:t>Industry Collaboration</a:t>
            </a:r>
          </a:p>
          <a:p>
            <a:pPr lvl="1" indent="-342900" eaLnBrk="1" hangingPunct="1">
              <a:spcBef>
                <a:spcPct val="20000"/>
              </a:spcBef>
              <a:buFont typeface="Wingdings" pitchFamily="2" charset="2"/>
              <a:buChar char="§"/>
              <a:defRPr/>
            </a:pPr>
            <a:r>
              <a:rPr lang="en-US" sz="2800" dirty="0" smtClean="0"/>
              <a:t>Public Health Support</a:t>
            </a:r>
          </a:p>
          <a:p>
            <a:pPr lvl="1" indent="-342900" eaLnBrk="1" hangingPunct="1">
              <a:spcBef>
                <a:spcPct val="20000"/>
              </a:spcBef>
              <a:buFont typeface="Wingdings" pitchFamily="2" charset="2"/>
              <a:buChar char="§"/>
              <a:defRPr/>
            </a:pPr>
            <a:r>
              <a:rPr lang="en-US" sz="2800" dirty="0" smtClean="0"/>
              <a:t>Research Validation </a:t>
            </a:r>
            <a:endParaRPr lang="en-US" sz="2800" dirty="0"/>
          </a:p>
          <a:p>
            <a:pPr lvl="1" indent="-342900" eaLnBrk="1" hangingPunct="1">
              <a:spcBef>
                <a:spcPct val="20000"/>
              </a:spcBef>
              <a:buFont typeface="Wingdings" pitchFamily="2" charset="2"/>
              <a:buChar char="§"/>
              <a:defRPr/>
            </a:pPr>
            <a:r>
              <a:rPr lang="en-US" sz="2800" dirty="0" smtClean="0"/>
              <a:t>Trust</a:t>
            </a:r>
            <a:endParaRPr lang="en-US" sz="2800" dirty="0"/>
          </a:p>
          <a:p>
            <a:endParaRPr lang="en-US" dirty="0"/>
          </a:p>
        </p:txBody>
      </p:sp>
    </p:spTree>
    <p:extLst>
      <p:ext uri="{BB962C8B-B14F-4D97-AF65-F5344CB8AC3E}">
        <p14:creationId xmlns:p14="http://schemas.microsoft.com/office/powerpoint/2010/main" val="1862983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gn="ctr"/>
            <a:r>
              <a:rPr lang="en-US" dirty="0" smtClean="0">
                <a:latin typeface="Gill Sans" charset="0"/>
              </a:rPr>
              <a:t>QDM Element Structure</a:t>
            </a:r>
          </a:p>
        </p:txBody>
      </p:sp>
      <p:pic>
        <p:nvPicPr>
          <p:cNvPr id="34819" name="Picture 2"/>
          <p:cNvPicPr>
            <a:picLocks noGrp="1" noChangeAspect="1" noChangeArrowheads="1"/>
          </p:cNvPicPr>
          <p:nvPr>
            <p:ph idx="1"/>
          </p:nvPr>
        </p:nvPicPr>
        <p:blipFill>
          <a:blip r:embed="rId3" cstate="print"/>
          <a:stretch>
            <a:fillRect/>
          </a:stretch>
        </p:blipFill>
        <p:spPr>
          <a:xfrm>
            <a:off x="769501" y="1600200"/>
            <a:ext cx="7604997" cy="4876800"/>
          </a:xfr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lgn="ctr"/>
            <a:r>
              <a:rPr lang="en-US" dirty="0" smtClean="0">
                <a:latin typeface="Gill Sans" charset="0"/>
              </a:rPr>
              <a:t>QDM Use of Value Sets</a:t>
            </a:r>
          </a:p>
        </p:txBody>
      </p:sp>
      <p:pic>
        <p:nvPicPr>
          <p:cNvPr id="35843" name="Picture 2"/>
          <p:cNvPicPr>
            <a:picLocks noGrp="1" noChangeAspect="1" noChangeArrowheads="1"/>
          </p:cNvPicPr>
          <p:nvPr>
            <p:ph idx="1"/>
          </p:nvPr>
        </p:nvPicPr>
        <p:blipFill>
          <a:blip r:embed="rId3" cstate="print"/>
          <a:stretch>
            <a:fillRect/>
          </a:stretch>
        </p:blipFill>
        <p:spPr>
          <a:xfrm>
            <a:off x="457200" y="1789556"/>
            <a:ext cx="8229600" cy="4498087"/>
          </a:xfr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0484" y="1688075"/>
            <a:ext cx="7804297" cy="1323439"/>
          </a:xfrm>
          <a:prstGeom prst="rect">
            <a:avLst/>
          </a:prstGeom>
          <a:noFill/>
        </p:spPr>
        <p:txBody>
          <a:bodyPr wrap="square" rtlCol="0">
            <a:spAutoFit/>
          </a:bodyPr>
          <a:lstStyle/>
          <a:p>
            <a:r>
              <a:rPr lang="en-US" sz="4000" dirty="0" smtClean="0">
                <a:solidFill>
                  <a:schemeClr val="tx2"/>
                </a:solidFill>
                <a:latin typeface="+mn-lt"/>
              </a:rPr>
              <a:t>The Future of HL7 in </a:t>
            </a:r>
          </a:p>
          <a:p>
            <a:r>
              <a:rPr lang="en-US" sz="4000" dirty="0" smtClean="0">
                <a:solidFill>
                  <a:schemeClr val="tx2"/>
                </a:solidFill>
                <a:latin typeface="+mn-lt"/>
              </a:rPr>
              <a:t>Quality Measure &amp; Reporting </a:t>
            </a:r>
            <a:endParaRPr lang="en-US" sz="4000" dirty="0">
              <a:solidFill>
                <a:schemeClr val="tx2"/>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eaLnBrk="1" hangingPunct="1"/>
            <a:r>
              <a:rPr lang="en-US" dirty="0" smtClean="0"/>
              <a:t>Templated CDA</a:t>
            </a:r>
          </a:p>
        </p:txBody>
      </p:sp>
      <p:sp>
        <p:nvSpPr>
          <p:cNvPr id="8" name="Rectangle 7"/>
          <p:cNvSpPr/>
          <p:nvPr/>
        </p:nvSpPr>
        <p:spPr>
          <a:xfrm>
            <a:off x="274638" y="1284522"/>
            <a:ext cx="8488362" cy="480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eaLnBrk="1" hangingPunct="1">
              <a:defRPr/>
            </a:pPr>
            <a:endParaRPr lang="en-US" sz="1800" dirty="0">
              <a:solidFill>
                <a:srgbClr val="FFFFFF"/>
              </a:solidFill>
            </a:endParaRPr>
          </a:p>
        </p:txBody>
      </p:sp>
      <p:sp>
        <p:nvSpPr>
          <p:cNvPr id="41988" name="TextBox 49"/>
          <p:cNvSpPr txBox="1">
            <a:spLocks noChangeArrowheads="1"/>
          </p:cNvSpPr>
          <p:nvPr/>
        </p:nvSpPr>
        <p:spPr bwMode="auto">
          <a:xfrm>
            <a:off x="2971800" y="4219810"/>
            <a:ext cx="5651500" cy="369887"/>
          </a:xfrm>
          <a:prstGeom prst="rect">
            <a:avLst/>
          </a:prstGeom>
          <a:noFill/>
          <a:ln w="9525">
            <a:noFill/>
            <a:miter lim="800000"/>
            <a:headEnd/>
            <a:tailEnd/>
          </a:ln>
        </p:spPr>
        <p:txBody>
          <a:bodyPr>
            <a:spAutoFit/>
          </a:bodyPr>
          <a:lstStyle/>
          <a:p>
            <a:pPr algn="l" eaLnBrk="1" hangingPunct="1"/>
            <a:r>
              <a:rPr lang="en-US" sz="1800" dirty="0" smtClean="0">
                <a:solidFill>
                  <a:srgbClr val="000000"/>
                </a:solidFill>
                <a:latin typeface="Arial" charset="0"/>
                <a:cs typeface="Arial" charset="0"/>
              </a:rPr>
              <a:t> </a:t>
            </a:r>
          </a:p>
        </p:txBody>
      </p:sp>
      <p:graphicFrame>
        <p:nvGraphicFramePr>
          <p:cNvPr id="10" name="Diagram 9"/>
          <p:cNvGraphicFramePr/>
          <p:nvPr>
            <p:extLst>
              <p:ext uri="{D42A27DB-BD31-4B8C-83A1-F6EECF244321}">
                <p14:modId xmlns:p14="http://schemas.microsoft.com/office/powerpoint/2010/main" val="2145605393"/>
              </p:ext>
            </p:extLst>
          </p:nvPr>
        </p:nvGraphicFramePr>
        <p:xfrm>
          <a:off x="914400" y="1629009"/>
          <a:ext cx="60960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9"/>
          <p:cNvGrpSpPr>
            <a:grpSpLocks/>
          </p:cNvGrpSpPr>
          <p:nvPr/>
        </p:nvGrpSpPr>
        <p:grpSpPr bwMode="auto">
          <a:xfrm>
            <a:off x="7162800" y="1822685"/>
            <a:ext cx="1470025" cy="1236662"/>
            <a:chOff x="6835109" y="2133601"/>
            <a:chExt cx="1623091" cy="1425442"/>
          </a:xfrm>
        </p:grpSpPr>
        <p:sp>
          <p:nvSpPr>
            <p:cNvPr id="12" name="Freeform 11"/>
            <p:cNvSpPr/>
            <p:nvPr/>
          </p:nvSpPr>
          <p:spPr>
            <a:xfrm>
              <a:off x="6835109" y="2133601"/>
              <a:ext cx="1623091" cy="547121"/>
            </a:xfrm>
            <a:custGeom>
              <a:avLst/>
              <a:gdLst>
                <a:gd name="connsiteX0" fmla="*/ 0 w 1562067"/>
                <a:gd name="connsiteY0" fmla="*/ 0 h 540409"/>
                <a:gd name="connsiteX1" fmla="*/ 1562067 w 1562067"/>
                <a:gd name="connsiteY1" fmla="*/ 0 h 540409"/>
                <a:gd name="connsiteX2" fmla="*/ 1562067 w 1562067"/>
                <a:gd name="connsiteY2" fmla="*/ 540409 h 540409"/>
                <a:gd name="connsiteX3" fmla="*/ 0 w 1562067"/>
                <a:gd name="connsiteY3" fmla="*/ 540409 h 540409"/>
                <a:gd name="connsiteX4" fmla="*/ 0 w 1562067"/>
                <a:gd name="connsiteY4" fmla="*/ 0 h 540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067" h="540409">
                  <a:moveTo>
                    <a:pt x="0" y="0"/>
                  </a:moveTo>
                  <a:lnTo>
                    <a:pt x="1562067" y="0"/>
                  </a:lnTo>
                  <a:lnTo>
                    <a:pt x="1562067" y="540409"/>
                  </a:lnTo>
                  <a:lnTo>
                    <a:pt x="0" y="540409"/>
                  </a:lnTo>
                  <a:lnTo>
                    <a:pt x="0" y="0"/>
                  </a:lnTo>
                  <a:close/>
                </a:path>
              </a:pathLst>
            </a:custGeom>
            <a:solidFill>
              <a:srgbClr val="6699F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57150" tIns="57150" rIns="57150" bIns="57150" spcCol="1270" anchor="ctr"/>
            <a:lstStyle/>
            <a:p>
              <a:pPr algn="l" defTabSz="666750" eaLnBrk="1" hangingPunct="1">
                <a:spcAft>
                  <a:spcPct val="35000"/>
                </a:spcAft>
                <a:defRPr/>
              </a:pPr>
              <a:r>
                <a:rPr lang="en-US" sz="1500" b="1" dirty="0">
                  <a:solidFill>
                    <a:srgbClr val="000000"/>
                  </a:solidFill>
                </a:rPr>
                <a:t>EHR Repository</a:t>
              </a:r>
            </a:p>
          </p:txBody>
        </p:sp>
        <p:sp>
          <p:nvSpPr>
            <p:cNvPr id="13" name="Freeform 12"/>
            <p:cNvSpPr/>
            <p:nvPr/>
          </p:nvSpPr>
          <p:spPr>
            <a:xfrm>
              <a:off x="6835109" y="2931410"/>
              <a:ext cx="1623091" cy="627633"/>
            </a:xfrm>
            <a:custGeom>
              <a:avLst/>
              <a:gdLst>
                <a:gd name="connsiteX0" fmla="*/ 0 w 1623088"/>
                <a:gd name="connsiteY0" fmla="*/ 0 h 627364"/>
                <a:gd name="connsiteX1" fmla="*/ 1623088 w 1623088"/>
                <a:gd name="connsiteY1" fmla="*/ 0 h 627364"/>
                <a:gd name="connsiteX2" fmla="*/ 1623088 w 1623088"/>
                <a:gd name="connsiteY2" fmla="*/ 627364 h 627364"/>
                <a:gd name="connsiteX3" fmla="*/ 0 w 1623088"/>
                <a:gd name="connsiteY3" fmla="*/ 627364 h 627364"/>
                <a:gd name="connsiteX4" fmla="*/ 0 w 1623088"/>
                <a:gd name="connsiteY4" fmla="*/ 0 h 627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3088" h="627364">
                  <a:moveTo>
                    <a:pt x="0" y="0"/>
                  </a:moveTo>
                  <a:lnTo>
                    <a:pt x="1623088" y="0"/>
                  </a:lnTo>
                  <a:lnTo>
                    <a:pt x="1623088" y="627364"/>
                  </a:lnTo>
                  <a:lnTo>
                    <a:pt x="0" y="627364"/>
                  </a:lnTo>
                  <a:lnTo>
                    <a:pt x="0" y="0"/>
                  </a:lnTo>
                  <a:close/>
                </a:path>
              </a:pathLst>
            </a:custGeom>
            <a:solidFill>
              <a:srgbClr val="6699F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57150" tIns="57150" rIns="57150" bIns="57150" spcCol="1270" anchor="ctr"/>
            <a:lstStyle/>
            <a:p>
              <a:pPr algn="l" defTabSz="666750" eaLnBrk="1" hangingPunct="1">
                <a:spcAft>
                  <a:spcPct val="35000"/>
                </a:spcAft>
                <a:defRPr/>
              </a:pPr>
              <a:r>
                <a:rPr lang="en-US" sz="1500" b="1" dirty="0">
                  <a:solidFill>
                    <a:srgbClr val="000000"/>
                  </a:solidFill>
                </a:rPr>
                <a:t>Clinical Applications</a:t>
              </a:r>
            </a:p>
          </p:txBody>
        </p:sp>
      </p:grpSp>
      <p:sp>
        <p:nvSpPr>
          <p:cNvPr id="41991" name="Rectangle 15"/>
          <p:cNvSpPr>
            <a:spLocks noChangeArrowheads="1"/>
          </p:cNvSpPr>
          <p:nvPr/>
        </p:nvSpPr>
        <p:spPr bwMode="auto">
          <a:xfrm>
            <a:off x="6096000" y="3686410"/>
            <a:ext cx="1262063" cy="307975"/>
          </a:xfrm>
          <a:prstGeom prst="rect">
            <a:avLst/>
          </a:prstGeom>
          <a:noFill/>
          <a:ln w="9525">
            <a:noFill/>
            <a:miter lim="800000"/>
            <a:headEnd/>
            <a:tailEnd/>
          </a:ln>
        </p:spPr>
        <p:txBody>
          <a:bodyPr wrap="none">
            <a:spAutoFit/>
          </a:bodyPr>
          <a:lstStyle/>
          <a:p>
            <a:pPr algn="l" eaLnBrk="1" hangingPunct="1"/>
            <a:r>
              <a:rPr lang="en-US" sz="1400" b="1" dirty="0" smtClean="0">
                <a:solidFill>
                  <a:srgbClr val="000000"/>
                </a:solidFill>
                <a:latin typeface="Arial" charset="0"/>
                <a:cs typeface="Arial" charset="0"/>
              </a:rPr>
              <a:t>SNOMED CT</a:t>
            </a:r>
            <a:endParaRPr lang="en-US" sz="1400" dirty="0" smtClean="0">
              <a:solidFill>
                <a:srgbClr val="000000"/>
              </a:solidFill>
              <a:latin typeface="Arial" charset="0"/>
              <a:cs typeface="Arial" charset="0"/>
            </a:endParaRPr>
          </a:p>
        </p:txBody>
      </p:sp>
      <p:pic>
        <p:nvPicPr>
          <p:cNvPr id="41992" name="Picture 9" descr="cdasample"/>
          <p:cNvPicPr>
            <a:picLocks noChangeAspect="1" noChangeArrowheads="1"/>
          </p:cNvPicPr>
          <p:nvPr/>
        </p:nvPicPr>
        <p:blipFill>
          <a:blip r:embed="rId8" cstate="print"/>
          <a:srcRect/>
          <a:stretch>
            <a:fillRect/>
          </a:stretch>
        </p:blipFill>
        <p:spPr bwMode="auto">
          <a:xfrm>
            <a:off x="2667000" y="4067410"/>
            <a:ext cx="2736850" cy="1798637"/>
          </a:xfrm>
          <a:prstGeom prst="rect">
            <a:avLst/>
          </a:prstGeom>
          <a:noFill/>
          <a:ln w="9525">
            <a:noFill/>
            <a:miter lim="800000"/>
            <a:headEnd/>
            <a:tailEnd/>
          </a:ln>
        </p:spPr>
      </p:pic>
      <p:pic>
        <p:nvPicPr>
          <p:cNvPr id="41993" name="Picture 5" descr="dischargesummary"/>
          <p:cNvPicPr>
            <a:picLocks noChangeAspect="1" noChangeArrowheads="1"/>
          </p:cNvPicPr>
          <p:nvPr/>
        </p:nvPicPr>
        <p:blipFill>
          <a:blip r:embed="rId9" cstate="print"/>
          <a:srcRect/>
          <a:stretch>
            <a:fillRect/>
          </a:stretch>
        </p:blipFill>
        <p:spPr bwMode="auto">
          <a:xfrm>
            <a:off x="323850" y="1552810"/>
            <a:ext cx="2038350" cy="2286000"/>
          </a:xfrm>
          <a:prstGeom prst="rect">
            <a:avLst/>
          </a:prstGeom>
          <a:noFill/>
          <a:ln w="9525">
            <a:noFill/>
            <a:miter lim="800000"/>
            <a:headEnd/>
            <a:tailEnd/>
          </a:ln>
        </p:spPr>
      </p:pic>
      <p:grpSp>
        <p:nvGrpSpPr>
          <p:cNvPr id="3" name="Group 48"/>
          <p:cNvGrpSpPr>
            <a:grpSpLocks/>
          </p:cNvGrpSpPr>
          <p:nvPr/>
        </p:nvGrpSpPr>
        <p:grpSpPr bwMode="auto">
          <a:xfrm>
            <a:off x="6019800" y="4067410"/>
            <a:ext cx="2133600" cy="1905000"/>
            <a:chOff x="1905000" y="2455863"/>
            <a:chExt cx="6900863" cy="4006851"/>
          </a:xfrm>
        </p:grpSpPr>
        <p:grpSp>
          <p:nvGrpSpPr>
            <p:cNvPr id="4" name="Group 33"/>
            <p:cNvGrpSpPr>
              <a:grpSpLocks/>
            </p:cNvGrpSpPr>
            <p:nvPr/>
          </p:nvGrpSpPr>
          <p:grpSpPr bwMode="auto">
            <a:xfrm>
              <a:off x="1905000" y="2455863"/>
              <a:ext cx="5642894" cy="4006851"/>
              <a:chOff x="1905000" y="2455863"/>
              <a:chExt cx="5642894" cy="4006851"/>
            </a:xfrm>
          </p:grpSpPr>
          <p:sp>
            <p:nvSpPr>
              <p:cNvPr id="26" name="Line 21"/>
              <p:cNvSpPr>
                <a:spLocks noChangeShapeType="1"/>
              </p:cNvSpPr>
              <p:nvPr/>
            </p:nvSpPr>
            <p:spPr bwMode="auto">
              <a:xfrm>
                <a:off x="4030712" y="4723072"/>
                <a:ext cx="2207865" cy="631080"/>
              </a:xfrm>
              <a:prstGeom prst="line">
                <a:avLst/>
              </a:prstGeom>
              <a:noFill/>
              <a:ln w="12700">
                <a:solidFill>
                  <a:schemeClr val="tx1"/>
                </a:solidFill>
                <a:round/>
                <a:headEnd type="none" w="sm" len="sm"/>
                <a:tailEnd type="none" w="sm" len="sm"/>
              </a:ln>
            </p:spPr>
            <p:txBody>
              <a:bodyPr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27" name="Line 22"/>
              <p:cNvSpPr>
                <a:spLocks noChangeShapeType="1"/>
              </p:cNvSpPr>
              <p:nvPr/>
            </p:nvSpPr>
            <p:spPr bwMode="auto">
              <a:xfrm>
                <a:off x="2593032" y="4252268"/>
                <a:ext cx="0" cy="457448"/>
              </a:xfrm>
              <a:prstGeom prst="line">
                <a:avLst/>
              </a:prstGeom>
              <a:noFill/>
              <a:ln w="12700">
                <a:solidFill>
                  <a:schemeClr val="tx1"/>
                </a:solidFill>
                <a:round/>
                <a:headEnd type="none" w="sm" len="sm"/>
                <a:tailEnd type="none" w="sm" len="sm"/>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28" name="Line 23"/>
              <p:cNvSpPr>
                <a:spLocks noChangeShapeType="1"/>
              </p:cNvSpPr>
              <p:nvPr/>
            </p:nvSpPr>
            <p:spPr bwMode="auto">
              <a:xfrm>
                <a:off x="2593032" y="4252268"/>
                <a:ext cx="1453085" cy="470804"/>
              </a:xfrm>
              <a:prstGeom prst="line">
                <a:avLst/>
              </a:prstGeom>
              <a:noFill/>
              <a:ln w="12700">
                <a:solidFill>
                  <a:schemeClr val="tx1"/>
                </a:solidFill>
                <a:round/>
                <a:headEnd type="none" w="sm" len="sm"/>
                <a:tailEnd type="none" w="sm" len="sm"/>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29" name="Line 24"/>
              <p:cNvSpPr>
                <a:spLocks noChangeShapeType="1"/>
              </p:cNvSpPr>
              <p:nvPr/>
            </p:nvSpPr>
            <p:spPr bwMode="auto">
              <a:xfrm>
                <a:off x="4015310" y="4723072"/>
                <a:ext cx="313207" cy="1322261"/>
              </a:xfrm>
              <a:prstGeom prst="line">
                <a:avLst/>
              </a:prstGeom>
              <a:noFill/>
              <a:ln w="12700">
                <a:solidFill>
                  <a:schemeClr val="tx1"/>
                </a:solidFill>
                <a:round/>
                <a:headEnd type="none" w="sm" len="sm"/>
                <a:tailEnd type="none" w="sm" len="sm"/>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30" name="Text Box 25"/>
              <p:cNvSpPr txBox="1">
                <a:spLocks noChangeAspect="1" noChangeArrowheads="1"/>
              </p:cNvSpPr>
              <p:nvPr/>
            </p:nvSpPr>
            <p:spPr bwMode="auto">
              <a:xfrm>
                <a:off x="2813820" y="2455863"/>
                <a:ext cx="2582687"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Disease, DF-00000</a:t>
                </a:r>
              </a:p>
            </p:txBody>
          </p:sp>
          <p:sp>
            <p:nvSpPr>
              <p:cNvPr id="31" name="Text Box 26"/>
              <p:cNvSpPr txBox="1">
                <a:spLocks noChangeAspect="1" noChangeArrowheads="1"/>
              </p:cNvSpPr>
              <p:nvPr/>
            </p:nvSpPr>
            <p:spPr bwMode="auto">
              <a:xfrm>
                <a:off x="2803551" y="2813139"/>
                <a:ext cx="3532584"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Metabolic Disease, D6-00000</a:t>
                </a:r>
              </a:p>
            </p:txBody>
          </p:sp>
          <p:sp>
            <p:nvSpPr>
              <p:cNvPr id="32" name="Text Box 27"/>
              <p:cNvSpPr txBox="1">
                <a:spLocks noChangeAspect="1" noChangeArrowheads="1"/>
              </p:cNvSpPr>
              <p:nvPr/>
            </p:nvSpPr>
            <p:spPr bwMode="auto">
              <a:xfrm>
                <a:off x="2777877" y="3577781"/>
                <a:ext cx="4770017" cy="36395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Disorder of glucose metabolism, D6-50100</a:t>
                </a:r>
              </a:p>
            </p:txBody>
          </p:sp>
          <p:sp>
            <p:nvSpPr>
              <p:cNvPr id="33" name="Text Box 28"/>
              <p:cNvSpPr txBox="1">
                <a:spLocks noChangeAspect="1" noChangeArrowheads="1"/>
              </p:cNvSpPr>
              <p:nvPr/>
            </p:nvSpPr>
            <p:spPr bwMode="auto">
              <a:xfrm>
                <a:off x="2777877" y="4018535"/>
                <a:ext cx="4112792" cy="367295"/>
              </a:xfrm>
              <a:prstGeom prst="rect">
                <a:avLst/>
              </a:prstGeom>
              <a:noFill/>
              <a:ln w="9525">
                <a:noFill/>
                <a:miter lim="800000"/>
                <a:headEnd/>
                <a:tailEnd/>
              </a:ln>
            </p:spPr>
            <p:txBody>
              <a:bodyPr>
                <a:normAutofit fontScale="32500" lnSpcReduction="20000"/>
              </a:bodyPr>
              <a:lstStyle/>
              <a:p>
                <a:pPr algn="l" eaLnBrk="1" hangingPunct="1">
                  <a:defRPr/>
                </a:pPr>
                <a:r>
                  <a:rPr lang="en-US" sz="1800" dirty="0">
                    <a:solidFill>
                      <a:srgbClr val="000000"/>
                    </a:solidFill>
                    <a:latin typeface="Arial" charset="0"/>
                    <a:cs typeface="Arial" charset="0"/>
                  </a:rPr>
                  <a:t>Diabetes Mellitus, DB-61000</a:t>
                </a:r>
              </a:p>
            </p:txBody>
          </p:sp>
          <p:sp>
            <p:nvSpPr>
              <p:cNvPr id="34" name="Text Box 29"/>
              <p:cNvSpPr txBox="1">
                <a:spLocks noChangeAspect="1" noChangeArrowheads="1"/>
              </p:cNvSpPr>
              <p:nvPr/>
            </p:nvSpPr>
            <p:spPr bwMode="auto">
              <a:xfrm>
                <a:off x="4241231" y="4529407"/>
                <a:ext cx="2212998"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Type 1, DB-61010</a:t>
                </a:r>
              </a:p>
            </p:txBody>
          </p:sp>
          <p:sp>
            <p:nvSpPr>
              <p:cNvPr id="35" name="Text Box 30"/>
              <p:cNvSpPr txBox="1">
                <a:spLocks noChangeAspect="1" noChangeArrowheads="1"/>
              </p:cNvSpPr>
              <p:nvPr/>
            </p:nvSpPr>
            <p:spPr bwMode="auto">
              <a:xfrm>
                <a:off x="2593032" y="6095419"/>
                <a:ext cx="4261693"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Insulin dependant type IA, DB-61020</a:t>
                </a:r>
              </a:p>
            </p:txBody>
          </p:sp>
          <p:sp>
            <p:nvSpPr>
              <p:cNvPr id="36" name="Text Box 31"/>
              <p:cNvSpPr txBox="1">
                <a:spLocks noChangeAspect="1" noChangeArrowheads="1"/>
              </p:cNvSpPr>
              <p:nvPr/>
            </p:nvSpPr>
            <p:spPr bwMode="auto">
              <a:xfrm>
                <a:off x="1905000" y="4826583"/>
                <a:ext cx="2392710"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Neonatal, DB75110</a:t>
                </a:r>
              </a:p>
            </p:txBody>
          </p:sp>
          <p:sp>
            <p:nvSpPr>
              <p:cNvPr id="37" name="Line 32"/>
              <p:cNvSpPr>
                <a:spLocks noChangeShapeType="1"/>
              </p:cNvSpPr>
              <p:nvPr/>
            </p:nvSpPr>
            <p:spPr bwMode="auto">
              <a:xfrm flipH="1">
                <a:off x="2582763" y="2632831"/>
                <a:ext cx="10269" cy="2066868"/>
              </a:xfrm>
              <a:prstGeom prst="line">
                <a:avLst/>
              </a:prstGeom>
              <a:noFill/>
              <a:ln w="15875">
                <a:solidFill>
                  <a:schemeClr val="tx1"/>
                </a:solidFill>
                <a:round/>
                <a:headEnd/>
                <a:tailEnd/>
              </a:ln>
            </p:spPr>
            <p:txBody>
              <a:bodyPr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38" name="Oval 33"/>
              <p:cNvSpPr>
                <a:spLocks noChangeAspect="1" noChangeArrowheads="1"/>
              </p:cNvSpPr>
              <p:nvPr/>
            </p:nvSpPr>
            <p:spPr bwMode="auto">
              <a:xfrm>
                <a:off x="2495477" y="2525982"/>
                <a:ext cx="189977" cy="190326"/>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39" name="Oval 34"/>
              <p:cNvSpPr>
                <a:spLocks noChangeAspect="1" noChangeArrowheads="1"/>
              </p:cNvSpPr>
              <p:nvPr/>
            </p:nvSpPr>
            <p:spPr bwMode="auto">
              <a:xfrm>
                <a:off x="2495477" y="2906633"/>
                <a:ext cx="189977" cy="19366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0" name="Oval 35"/>
              <p:cNvSpPr>
                <a:spLocks noChangeAspect="1" noChangeArrowheads="1"/>
              </p:cNvSpPr>
              <p:nvPr/>
            </p:nvSpPr>
            <p:spPr bwMode="auto">
              <a:xfrm>
                <a:off x="2495477" y="3290624"/>
                <a:ext cx="189977" cy="19032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1" name="Oval 36"/>
              <p:cNvSpPr>
                <a:spLocks noChangeAspect="1" noChangeArrowheads="1"/>
              </p:cNvSpPr>
              <p:nvPr/>
            </p:nvSpPr>
            <p:spPr bwMode="auto">
              <a:xfrm>
                <a:off x="2495477" y="3671274"/>
                <a:ext cx="189977" cy="19032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2" name="Oval 37"/>
              <p:cNvSpPr>
                <a:spLocks noChangeAspect="1" noChangeArrowheads="1"/>
              </p:cNvSpPr>
              <p:nvPr/>
            </p:nvSpPr>
            <p:spPr bwMode="auto">
              <a:xfrm>
                <a:off x="2495477" y="4606206"/>
                <a:ext cx="189977" cy="19032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3" name="Line 38"/>
              <p:cNvSpPr>
                <a:spLocks noChangeShapeType="1"/>
              </p:cNvSpPr>
              <p:nvPr/>
            </p:nvSpPr>
            <p:spPr bwMode="auto">
              <a:xfrm>
                <a:off x="2582763" y="4228894"/>
                <a:ext cx="1432547" cy="494178"/>
              </a:xfrm>
              <a:prstGeom prst="line">
                <a:avLst/>
              </a:prstGeom>
              <a:noFill/>
              <a:ln w="1587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4" name="Line 39"/>
              <p:cNvSpPr>
                <a:spLocks noChangeShapeType="1"/>
              </p:cNvSpPr>
              <p:nvPr/>
            </p:nvSpPr>
            <p:spPr bwMode="auto">
              <a:xfrm>
                <a:off x="4015310" y="4723072"/>
                <a:ext cx="2233536" cy="631080"/>
              </a:xfrm>
              <a:prstGeom prst="line">
                <a:avLst/>
              </a:prstGeom>
              <a:noFill/>
              <a:ln w="1587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5" name="Oval 40"/>
              <p:cNvSpPr>
                <a:spLocks noChangeAspect="1" noChangeArrowheads="1"/>
              </p:cNvSpPr>
              <p:nvPr/>
            </p:nvSpPr>
            <p:spPr bwMode="auto">
              <a:xfrm>
                <a:off x="6156424" y="5263997"/>
                <a:ext cx="189981" cy="19366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6" name="Line 41"/>
              <p:cNvSpPr>
                <a:spLocks noChangeShapeType="1"/>
              </p:cNvSpPr>
              <p:nvPr/>
            </p:nvSpPr>
            <p:spPr bwMode="auto">
              <a:xfrm>
                <a:off x="4015310" y="4723072"/>
                <a:ext cx="313207" cy="1322261"/>
              </a:xfrm>
              <a:prstGeom prst="line">
                <a:avLst/>
              </a:prstGeom>
              <a:noFill/>
              <a:ln w="1587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7" name="Oval 42"/>
              <p:cNvSpPr>
                <a:spLocks noChangeAspect="1" noChangeArrowheads="1"/>
              </p:cNvSpPr>
              <p:nvPr/>
            </p:nvSpPr>
            <p:spPr bwMode="auto">
              <a:xfrm>
                <a:off x="3928021" y="4626241"/>
                <a:ext cx="189981" cy="190324"/>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8" name="Oval 43"/>
              <p:cNvSpPr>
                <a:spLocks noChangeAspect="1" noChangeArrowheads="1"/>
              </p:cNvSpPr>
              <p:nvPr/>
            </p:nvSpPr>
            <p:spPr bwMode="auto">
              <a:xfrm>
                <a:off x="4225826" y="5938483"/>
                <a:ext cx="189981" cy="190326"/>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sp>
            <p:nvSpPr>
              <p:cNvPr id="49" name="Oval 44"/>
              <p:cNvSpPr>
                <a:spLocks noChangeAspect="1" noChangeArrowheads="1"/>
              </p:cNvSpPr>
              <p:nvPr/>
            </p:nvSpPr>
            <p:spPr bwMode="auto">
              <a:xfrm>
                <a:off x="2495477" y="4148756"/>
                <a:ext cx="189977" cy="190326"/>
              </a:xfrm>
              <a:prstGeom prst="ellipse">
                <a:avLst/>
              </a:prstGeom>
              <a:solidFill>
                <a:srgbClr val="FF0000"/>
              </a:solidFill>
              <a:ln w="9525">
                <a:solidFill>
                  <a:schemeClr val="tx1"/>
                </a:solidFill>
                <a:round/>
                <a:headEnd/>
                <a:tailEnd/>
              </a:ln>
            </p:spPr>
            <p:txBody>
              <a:bodyPr wrap="none" anchor="ctr">
                <a:normAutofit fontScale="25000" lnSpcReduction="20000"/>
              </a:bodyPr>
              <a:lstStyle/>
              <a:p>
                <a:pPr algn="l" eaLnBrk="1" hangingPunct="1">
                  <a:defRPr/>
                </a:pPr>
                <a:endParaRPr lang="en-US" sz="1800" dirty="0">
                  <a:solidFill>
                    <a:srgbClr val="000000"/>
                  </a:solidFill>
                  <a:latin typeface="Arial" charset="0"/>
                  <a:cs typeface="Arial" charset="0"/>
                </a:endParaRPr>
              </a:p>
            </p:txBody>
          </p:sp>
        </p:grpSp>
        <p:sp>
          <p:nvSpPr>
            <p:cNvPr id="24" name="Text Box 6"/>
            <p:cNvSpPr txBox="1">
              <a:spLocks noChangeAspect="1" noChangeArrowheads="1"/>
            </p:cNvSpPr>
            <p:nvPr/>
          </p:nvSpPr>
          <p:spPr bwMode="auto">
            <a:xfrm>
              <a:off x="5257876" y="5487714"/>
              <a:ext cx="3547987" cy="36395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Carpenter Syndrome, DB-02324</a:t>
              </a:r>
            </a:p>
          </p:txBody>
        </p:sp>
        <p:sp>
          <p:nvSpPr>
            <p:cNvPr id="25" name="Text Box 5"/>
            <p:cNvSpPr txBox="1">
              <a:spLocks noChangeAspect="1" noChangeArrowheads="1"/>
            </p:cNvSpPr>
            <p:nvPr/>
          </p:nvSpPr>
          <p:spPr bwMode="auto">
            <a:xfrm>
              <a:off x="2818954" y="3200468"/>
              <a:ext cx="5108899" cy="367295"/>
            </a:xfrm>
            <a:prstGeom prst="rect">
              <a:avLst/>
            </a:prstGeom>
            <a:noFill/>
            <a:ln w="9525">
              <a:noFill/>
              <a:miter lim="800000"/>
              <a:headEnd/>
              <a:tailEnd/>
            </a:ln>
          </p:spPr>
          <p:txBody>
            <a:bodyPr>
              <a:normAutofit fontScale="25000" lnSpcReduction="20000"/>
            </a:bodyPr>
            <a:lstStyle/>
            <a:p>
              <a:pPr algn="l" eaLnBrk="1" hangingPunct="1">
                <a:defRPr/>
              </a:pPr>
              <a:r>
                <a:rPr lang="en-US" sz="1800" dirty="0">
                  <a:solidFill>
                    <a:srgbClr val="000000"/>
                  </a:solidFill>
                  <a:latin typeface="Arial" charset="0"/>
                  <a:cs typeface="Arial" charset="0"/>
                </a:rPr>
                <a:t>Disorder of carbohydrate metabolism, D6-50000</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algn="ctr"/>
            <a:r>
              <a:rPr lang="en-US" dirty="0" smtClean="0">
                <a:latin typeface="Gill Sans" charset="0"/>
                <a:ea typeface="ＭＳ Ｐゴシック" pitchFamily="34" charset="-128"/>
              </a:rPr>
              <a:t>Quality Measurement</a:t>
            </a:r>
            <a:endParaRPr lang="en-US" dirty="0" smtClean="0">
              <a:latin typeface="Gill Sans" charset="0"/>
            </a:endParaRPr>
          </a:p>
        </p:txBody>
      </p:sp>
      <p:sp>
        <p:nvSpPr>
          <p:cNvPr id="41987" name="Content Placeholder 2"/>
          <p:cNvSpPr>
            <a:spLocks noGrp="1"/>
          </p:cNvSpPr>
          <p:nvPr>
            <p:ph idx="1"/>
          </p:nvPr>
        </p:nvSpPr>
        <p:spPr/>
        <p:txBody>
          <a:bodyPr/>
          <a:lstStyle/>
          <a:p>
            <a:pPr marL="0" indent="0">
              <a:buNone/>
            </a:pPr>
            <a:r>
              <a:rPr lang="en-US" dirty="0" smtClean="0">
                <a:latin typeface="Franklin Gothic Book" pitchFamily="34" charset="0"/>
                <a:cs typeface="Franklin Gothic Book" pitchFamily="34" charset="0"/>
              </a:rPr>
              <a:t>Measurement Schema</a:t>
            </a:r>
          </a:p>
        </p:txBody>
      </p:sp>
      <p:pic>
        <p:nvPicPr>
          <p:cNvPr id="41988" name="Picture 8" descr="popHealth_system_overview.bmp"/>
          <p:cNvPicPr>
            <a:picLocks noChangeAspect="1"/>
          </p:cNvPicPr>
          <p:nvPr/>
        </p:nvPicPr>
        <p:blipFill>
          <a:blip r:embed="rId3" cstate="print"/>
          <a:srcRect/>
          <a:stretch>
            <a:fillRect/>
          </a:stretch>
        </p:blipFill>
        <p:spPr bwMode="auto">
          <a:xfrm>
            <a:off x="533400" y="2667000"/>
            <a:ext cx="7567613" cy="3429000"/>
          </a:xfrm>
          <a:prstGeom prst="rect">
            <a:avLst/>
          </a:prstGeom>
          <a:noFill/>
          <a:ln w="9525">
            <a:noFill/>
            <a:miter lim="800000"/>
            <a:headEnd/>
            <a:tailEnd/>
          </a:ln>
        </p:spPr>
      </p:pic>
      <p:sp>
        <p:nvSpPr>
          <p:cNvPr id="6" name="Rounded Rectangle 5"/>
          <p:cNvSpPr/>
          <p:nvPr/>
        </p:nvSpPr>
        <p:spPr>
          <a:xfrm>
            <a:off x="1905000" y="4800600"/>
            <a:ext cx="1066800" cy="6096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eaLnBrk="1" hangingPunct="1">
              <a:defRPr/>
            </a:pPr>
            <a:r>
              <a:rPr lang="en-US" sz="1200" b="1" dirty="0">
                <a:solidFill>
                  <a:prstClr val="white"/>
                </a:solidFill>
                <a:latin typeface="Calibri" pitchFamily="34" charset="0"/>
                <a:cs typeface="Calibri" pitchFamily="34" charset="0"/>
                <a:sym typeface="Gill Sans" charset="0"/>
              </a:rPr>
              <a:t>QRDA Category I Instances</a:t>
            </a:r>
          </a:p>
        </p:txBody>
      </p:sp>
      <p:cxnSp>
        <p:nvCxnSpPr>
          <p:cNvPr id="7" name="Straight Arrow Connector 6"/>
          <p:cNvCxnSpPr>
            <a:endCxn id="6" idx="1"/>
          </p:cNvCxnSpPr>
          <p:nvPr/>
        </p:nvCxnSpPr>
        <p:spPr>
          <a:xfrm rot="16200000" flipH="1">
            <a:off x="1333500" y="4533900"/>
            <a:ext cx="609600" cy="533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6" idx="3"/>
          </p:cNvCxnSpPr>
          <p:nvPr/>
        </p:nvCxnSpPr>
        <p:spPr>
          <a:xfrm flipV="1">
            <a:off x="2971800" y="4191000"/>
            <a:ext cx="533400"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7772400" y="3429000"/>
            <a:ext cx="10668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200" b="1" dirty="0">
                <a:solidFill>
                  <a:prstClr val="white"/>
                </a:solidFill>
                <a:latin typeface="Calibri" pitchFamily="34" charset="0"/>
                <a:cs typeface="Calibri" pitchFamily="34" charset="0"/>
                <a:sym typeface="Gill Sans" charset="0"/>
              </a:rPr>
              <a:t>PQRI XML Registry Specification</a:t>
            </a:r>
          </a:p>
        </p:txBody>
      </p:sp>
      <p:sp>
        <p:nvSpPr>
          <p:cNvPr id="10" name="Rounded Rectangle 9"/>
          <p:cNvSpPr/>
          <p:nvPr/>
        </p:nvSpPr>
        <p:spPr>
          <a:xfrm>
            <a:off x="7772400" y="2590800"/>
            <a:ext cx="10668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200" b="1" dirty="0">
                <a:solidFill>
                  <a:prstClr val="white"/>
                </a:solidFill>
                <a:latin typeface="Calibri" pitchFamily="34" charset="0"/>
                <a:cs typeface="Calibri" pitchFamily="34" charset="0"/>
                <a:sym typeface="Gill Sans" charset="0"/>
              </a:rPr>
              <a:t>QRDA Category II/III Reports</a:t>
            </a:r>
          </a:p>
        </p:txBody>
      </p:sp>
      <p:sp>
        <p:nvSpPr>
          <p:cNvPr id="11" name="Rounded Rectangle 10"/>
          <p:cNvSpPr/>
          <p:nvPr/>
        </p:nvSpPr>
        <p:spPr>
          <a:xfrm>
            <a:off x="2305050" y="2371725"/>
            <a:ext cx="1066800" cy="32385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eaLnBrk="1" hangingPunct="1">
              <a:defRPr/>
            </a:pPr>
            <a:r>
              <a:rPr lang="en-US" sz="1200" b="1" dirty="0" smtClean="0">
                <a:solidFill>
                  <a:prstClr val="white"/>
                </a:solidFill>
                <a:latin typeface="Calibri" pitchFamily="34" charset="0"/>
                <a:cs typeface="Calibri" pitchFamily="34" charset="0"/>
                <a:sym typeface="Gill Sans" charset="0"/>
              </a:rPr>
              <a:t>eMeasure</a:t>
            </a:r>
            <a:endParaRPr lang="en-US" sz="1200" b="1" dirty="0">
              <a:solidFill>
                <a:prstClr val="white"/>
              </a:solidFill>
              <a:latin typeface="Calibri" pitchFamily="34" charset="0"/>
              <a:cs typeface="Calibri" pitchFamily="34" charset="0"/>
              <a:sym typeface="Gill Sans" charset="0"/>
            </a:endParaRPr>
          </a:p>
        </p:txBody>
      </p:sp>
      <p:cxnSp>
        <p:nvCxnSpPr>
          <p:cNvPr id="12" name="Straight Arrow Connector 11"/>
          <p:cNvCxnSpPr>
            <a:stCxn id="11" idx="2"/>
          </p:cNvCxnSpPr>
          <p:nvPr/>
        </p:nvCxnSpPr>
        <p:spPr>
          <a:xfrm rot="16200000" flipH="1">
            <a:off x="2705100" y="2828925"/>
            <a:ext cx="762000" cy="4953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pPr algn="ctr"/>
            <a:r>
              <a:rPr lang="en-US" dirty="0" smtClean="0">
                <a:latin typeface="Gill Sans" charset="0"/>
              </a:rPr>
              <a:t>Data-Driven Healthcare</a:t>
            </a:r>
          </a:p>
        </p:txBody>
      </p:sp>
      <p:graphicFrame>
        <p:nvGraphicFramePr>
          <p:cNvPr id="2050" name="Object 3"/>
          <p:cNvGraphicFramePr>
            <a:graphicFrameLocks noChangeAspect="1"/>
          </p:cNvGraphicFramePr>
          <p:nvPr>
            <p:extLst>
              <p:ext uri="{D42A27DB-BD31-4B8C-83A1-F6EECF244321}">
                <p14:modId xmlns:p14="http://schemas.microsoft.com/office/powerpoint/2010/main" val="509342086"/>
              </p:ext>
            </p:extLst>
          </p:nvPr>
        </p:nvGraphicFramePr>
        <p:xfrm>
          <a:off x="429886" y="1464531"/>
          <a:ext cx="8426738" cy="4686961"/>
        </p:xfrm>
        <a:graphic>
          <a:graphicData uri="http://schemas.openxmlformats.org/presentationml/2006/ole">
            <mc:AlternateContent xmlns:mc="http://schemas.openxmlformats.org/markup-compatibility/2006">
              <mc:Choice xmlns:v="urn:schemas-microsoft-com:vml" Requires="v">
                <p:oleObj spid="_x0000_s3145" name="Visio" r:id="rId4" imgW="9071730" imgH="5047531" progId="Visio.Drawing.11">
                  <p:embed/>
                </p:oleObj>
              </mc:Choice>
              <mc:Fallback>
                <p:oleObj name="Visio" r:id="rId4" imgW="9071730" imgH="5047531" progId="Visio.Drawing.11">
                  <p:embed/>
                  <p:pic>
                    <p:nvPicPr>
                      <p:cNvPr id="0"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886" y="1464531"/>
                        <a:ext cx="8426738" cy="46869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45758"/>
          </a:xfrm>
        </p:spPr>
        <p:txBody>
          <a:bodyPr/>
          <a:lstStyle/>
          <a:p>
            <a:pPr algn="ctr"/>
            <a:r>
              <a:rPr lang="en-US" dirty="0" smtClean="0"/>
              <a:t>Thank you</a:t>
            </a:r>
            <a:endParaRPr lang="en-US" dirty="0"/>
          </a:p>
        </p:txBody>
      </p:sp>
      <p:sp>
        <p:nvSpPr>
          <p:cNvPr id="3" name="TextBox 2"/>
          <p:cNvSpPr txBox="1"/>
          <p:nvPr/>
        </p:nvSpPr>
        <p:spPr>
          <a:xfrm>
            <a:off x="967563" y="3937145"/>
            <a:ext cx="7389628" cy="2123658"/>
          </a:xfrm>
          <a:prstGeom prst="rect">
            <a:avLst/>
          </a:prstGeom>
          <a:noFill/>
        </p:spPr>
        <p:txBody>
          <a:bodyPr wrap="square" rtlCol="0">
            <a:spAutoFit/>
          </a:bodyPr>
          <a:lstStyle/>
          <a:p>
            <a:r>
              <a:rPr lang="en-US" sz="3200" dirty="0" smtClean="0">
                <a:latin typeface="+mn-lt"/>
              </a:rPr>
              <a:t>cjaffe@hl7.org</a:t>
            </a:r>
          </a:p>
          <a:p>
            <a:endParaRPr lang="en-US" dirty="0">
              <a:latin typeface="+mn-lt"/>
            </a:endParaRPr>
          </a:p>
          <a:p>
            <a:endParaRPr lang="en-US" dirty="0" smtClean="0">
              <a:latin typeface="+mn-lt"/>
            </a:endParaRPr>
          </a:p>
          <a:p>
            <a:endParaRPr lang="en-US" dirty="0">
              <a:latin typeface="+mn-lt"/>
            </a:endParaRPr>
          </a:p>
          <a:p>
            <a:endParaRPr lang="en-US" dirty="0" smtClean="0">
              <a:latin typeface="+mn-lt"/>
            </a:endParaRPr>
          </a:p>
          <a:p>
            <a:r>
              <a:rPr lang="en-US" dirty="0" smtClean="0">
                <a:latin typeface="+mn-lt"/>
              </a:rPr>
              <a:t>A very special thanks to Dr. Robert Dolin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Collaboration</a:t>
            </a:r>
            <a:endParaRPr lang="en-US" dirty="0"/>
          </a:p>
        </p:txBody>
      </p:sp>
      <p:sp>
        <p:nvSpPr>
          <p:cNvPr id="3" name="Content Placeholder 2"/>
          <p:cNvSpPr>
            <a:spLocks noGrp="1"/>
          </p:cNvSpPr>
          <p:nvPr>
            <p:ph idx="1"/>
          </p:nvPr>
        </p:nvSpPr>
        <p:spPr>
          <a:xfrm>
            <a:off x="0" y="2392326"/>
            <a:ext cx="9144000" cy="3625987"/>
          </a:xfrm>
        </p:spPr>
        <p:txBody>
          <a:bodyPr/>
          <a:lstStyle/>
          <a:p>
            <a:pPr marL="114300" lvl="1" indent="0" algn="ctr" eaLnBrk="1" hangingPunct="1">
              <a:spcBef>
                <a:spcPct val="20000"/>
              </a:spcBef>
              <a:buNone/>
              <a:defRPr/>
            </a:pPr>
            <a:r>
              <a:rPr lang="en-US" sz="3600" dirty="0" smtClean="0"/>
              <a:t>If you want to go fast, go alone.</a:t>
            </a:r>
          </a:p>
          <a:p>
            <a:pPr marL="114300" lvl="1" indent="0" algn="ctr" eaLnBrk="1" hangingPunct="1">
              <a:spcBef>
                <a:spcPct val="20000"/>
              </a:spcBef>
              <a:buNone/>
              <a:defRPr/>
            </a:pPr>
            <a:r>
              <a:rPr lang="en-US" sz="3600" dirty="0" smtClean="0"/>
              <a:t>If you want to go far, go together.</a:t>
            </a:r>
          </a:p>
          <a:p>
            <a:pPr marL="114300" lvl="1" indent="0" algn="ctr" eaLnBrk="1" hangingPunct="1">
              <a:spcBef>
                <a:spcPct val="20000"/>
              </a:spcBef>
              <a:buNone/>
              <a:defRPr/>
            </a:pPr>
            <a:r>
              <a:rPr lang="en-US" sz="3600" dirty="0" smtClean="0"/>
              <a:t>                         </a:t>
            </a:r>
            <a:r>
              <a:rPr lang="en-US" sz="2800" dirty="0" smtClean="0"/>
              <a:t>- African Proverb</a:t>
            </a:r>
            <a:endParaRPr lang="en-US" sz="2800" dirty="0"/>
          </a:p>
          <a:p>
            <a:pPr algn="ctr"/>
            <a:endParaRPr lang="en-US" dirty="0"/>
          </a:p>
        </p:txBody>
      </p:sp>
    </p:spTree>
    <p:extLst>
      <p:ext uri="{BB962C8B-B14F-4D97-AF65-F5344CB8AC3E}">
        <p14:creationId xmlns:p14="http://schemas.microsoft.com/office/powerpoint/2010/main" val="3423430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Quality Reporting Framework</a:t>
            </a:r>
            <a:endParaRPr lang="en-US" dirty="0"/>
          </a:p>
        </p:txBody>
      </p:sp>
      <p:pic>
        <p:nvPicPr>
          <p:cNvPr id="7" name="Picture 48"/>
          <p:cNvPicPr>
            <a:picLocks noGrp="1" noChangeAspect="1" noChangeArrowheads="1"/>
          </p:cNvPicPr>
          <p:nvPr>
            <p:ph idx="1"/>
          </p:nvPr>
        </p:nvPicPr>
        <p:blipFill>
          <a:blip r:embed="rId3" cstate="print"/>
          <a:srcRect/>
          <a:stretch>
            <a:fillRect/>
          </a:stretch>
        </p:blipFill>
        <p:spPr bwMode="auto">
          <a:xfrm>
            <a:off x="1357599" y="1409608"/>
            <a:ext cx="6576061" cy="5016664"/>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0" y="533400"/>
            <a:ext cx="9144000" cy="990600"/>
          </a:xfrm>
        </p:spPr>
        <p:txBody>
          <a:bodyPr>
            <a:normAutofit fontScale="90000"/>
          </a:bodyPr>
          <a:lstStyle/>
          <a:p>
            <a:pPr algn="ctr"/>
            <a:r>
              <a:rPr lang="en-US" dirty="0" smtClean="0">
                <a:latin typeface="Gill Sans" charset="0"/>
                <a:ea typeface="ＭＳ Ｐゴシック" pitchFamily="34" charset="-128"/>
              </a:rPr>
              <a:t>Leveraging Open Source Quality Measures</a:t>
            </a:r>
            <a:endParaRPr lang="en-US" dirty="0" smtClean="0">
              <a:latin typeface="Gill Sans" charset="0"/>
            </a:endParaRPr>
          </a:p>
        </p:txBody>
      </p:sp>
      <p:sp>
        <p:nvSpPr>
          <p:cNvPr id="41987" name="Content Placeholder 2"/>
          <p:cNvSpPr>
            <a:spLocks noGrp="1"/>
          </p:cNvSpPr>
          <p:nvPr>
            <p:ph idx="1"/>
          </p:nvPr>
        </p:nvSpPr>
        <p:spPr/>
        <p:txBody>
          <a:bodyPr/>
          <a:lstStyle/>
          <a:p>
            <a:pPr marL="0" indent="0" algn="ctr">
              <a:buNone/>
            </a:pPr>
            <a:r>
              <a:rPr lang="en-US" sz="2800" dirty="0" smtClean="0">
                <a:latin typeface="Franklin Gothic Book" pitchFamily="34" charset="0"/>
                <a:cs typeface="Franklin Gothic Book" pitchFamily="34" charset="0"/>
              </a:rPr>
              <a:t>popHealth: An open-source quality measure</a:t>
            </a:r>
            <a:endParaRPr lang="en-US" dirty="0" smtClean="0">
              <a:latin typeface="Franklin Gothic Book" pitchFamily="34" charset="0"/>
              <a:cs typeface="Franklin Gothic Book" pitchFamily="34" charset="0"/>
            </a:endParaRPr>
          </a:p>
        </p:txBody>
      </p:sp>
      <p:pic>
        <p:nvPicPr>
          <p:cNvPr id="41988" name="Picture 8" descr="popHealth_system_overview.bmp"/>
          <p:cNvPicPr>
            <a:picLocks noChangeAspect="1"/>
          </p:cNvPicPr>
          <p:nvPr/>
        </p:nvPicPr>
        <p:blipFill>
          <a:blip r:embed="rId3" cstate="print"/>
          <a:srcRect/>
          <a:stretch>
            <a:fillRect/>
          </a:stretch>
        </p:blipFill>
        <p:spPr bwMode="auto">
          <a:xfrm>
            <a:off x="533400" y="3096067"/>
            <a:ext cx="7567613" cy="3429000"/>
          </a:xfrm>
          <a:prstGeom prst="rect">
            <a:avLst/>
          </a:prstGeom>
          <a:noFill/>
          <a:ln w="9525">
            <a:noFill/>
            <a:miter lim="800000"/>
            <a:headEnd/>
            <a:tailEnd/>
          </a:ln>
        </p:spPr>
      </p:pic>
      <p:sp>
        <p:nvSpPr>
          <p:cNvPr id="6" name="Rounded Rectangle 5"/>
          <p:cNvSpPr/>
          <p:nvPr/>
        </p:nvSpPr>
        <p:spPr>
          <a:xfrm>
            <a:off x="1905000" y="4800600"/>
            <a:ext cx="1066800" cy="6096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eaLnBrk="1" hangingPunct="1">
              <a:defRPr/>
            </a:pPr>
            <a:r>
              <a:rPr lang="en-US" sz="1200" b="1" dirty="0">
                <a:solidFill>
                  <a:prstClr val="white"/>
                </a:solidFill>
                <a:latin typeface="Calibri" pitchFamily="34" charset="0"/>
                <a:cs typeface="Calibri" pitchFamily="34" charset="0"/>
                <a:sym typeface="Gill Sans" charset="0"/>
              </a:rPr>
              <a:t>QRDA Category I Instances</a:t>
            </a:r>
          </a:p>
        </p:txBody>
      </p:sp>
      <p:cxnSp>
        <p:nvCxnSpPr>
          <p:cNvPr id="7" name="Straight Arrow Connector 6"/>
          <p:cNvCxnSpPr>
            <a:endCxn id="6" idx="1"/>
          </p:cNvCxnSpPr>
          <p:nvPr/>
        </p:nvCxnSpPr>
        <p:spPr>
          <a:xfrm rot="16200000" flipH="1">
            <a:off x="1333500" y="4533900"/>
            <a:ext cx="609600" cy="533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6" idx="3"/>
          </p:cNvCxnSpPr>
          <p:nvPr/>
        </p:nvCxnSpPr>
        <p:spPr>
          <a:xfrm flipV="1">
            <a:off x="2971800" y="4191000"/>
            <a:ext cx="533400"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7772400" y="3429000"/>
            <a:ext cx="10668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200" b="1" dirty="0">
                <a:solidFill>
                  <a:prstClr val="white"/>
                </a:solidFill>
                <a:latin typeface="Calibri" pitchFamily="34" charset="0"/>
                <a:cs typeface="Calibri" pitchFamily="34" charset="0"/>
                <a:sym typeface="Gill Sans" charset="0"/>
              </a:rPr>
              <a:t>PQRI XML Registry Specification</a:t>
            </a:r>
          </a:p>
        </p:txBody>
      </p:sp>
      <p:sp>
        <p:nvSpPr>
          <p:cNvPr id="10" name="Rounded Rectangle 9"/>
          <p:cNvSpPr/>
          <p:nvPr/>
        </p:nvSpPr>
        <p:spPr>
          <a:xfrm>
            <a:off x="7772400" y="2590800"/>
            <a:ext cx="10668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200" b="1" dirty="0">
                <a:solidFill>
                  <a:prstClr val="white"/>
                </a:solidFill>
                <a:latin typeface="Calibri" pitchFamily="34" charset="0"/>
                <a:cs typeface="Calibri" pitchFamily="34" charset="0"/>
                <a:sym typeface="Gill Sans" charset="0"/>
              </a:rPr>
              <a:t>QRDA Category II/III Reports</a:t>
            </a:r>
          </a:p>
        </p:txBody>
      </p:sp>
      <p:sp>
        <p:nvSpPr>
          <p:cNvPr id="11" name="Rounded Rectangle 10"/>
          <p:cNvSpPr/>
          <p:nvPr/>
        </p:nvSpPr>
        <p:spPr>
          <a:xfrm>
            <a:off x="2305050" y="2371725"/>
            <a:ext cx="1066800" cy="32385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eaLnBrk="1" hangingPunct="1">
              <a:defRPr/>
            </a:pPr>
            <a:r>
              <a:rPr lang="en-US" sz="1200" b="1" dirty="0" smtClean="0">
                <a:solidFill>
                  <a:prstClr val="white"/>
                </a:solidFill>
                <a:latin typeface="Calibri" pitchFamily="34" charset="0"/>
                <a:cs typeface="Calibri" pitchFamily="34" charset="0"/>
                <a:sym typeface="Gill Sans" charset="0"/>
              </a:rPr>
              <a:t>eMeasure</a:t>
            </a:r>
            <a:endParaRPr lang="en-US" sz="1200" b="1" dirty="0">
              <a:solidFill>
                <a:prstClr val="white"/>
              </a:solidFill>
              <a:latin typeface="Calibri" pitchFamily="34" charset="0"/>
              <a:cs typeface="Calibri" pitchFamily="34" charset="0"/>
              <a:sym typeface="Gill Sans" charset="0"/>
            </a:endParaRPr>
          </a:p>
        </p:txBody>
      </p:sp>
      <p:cxnSp>
        <p:nvCxnSpPr>
          <p:cNvPr id="12" name="Straight Arrow Connector 11"/>
          <p:cNvCxnSpPr>
            <a:stCxn id="11" idx="2"/>
          </p:cNvCxnSpPr>
          <p:nvPr/>
        </p:nvCxnSpPr>
        <p:spPr>
          <a:xfrm rot="16200000" flipH="1">
            <a:off x="2705100" y="2828925"/>
            <a:ext cx="762000" cy="4953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mplate_fig_5.jpg"/>
          <p:cNvPicPr/>
          <p:nvPr/>
        </p:nvPicPr>
        <p:blipFill>
          <a:blip r:embed="rId3" cstate="print"/>
          <a:stretch>
            <a:fillRect/>
          </a:stretch>
        </p:blipFill>
        <p:spPr>
          <a:xfrm>
            <a:off x="2240280" y="1566752"/>
            <a:ext cx="4876800" cy="4848225"/>
          </a:xfrm>
          <a:prstGeom prst="rect">
            <a:avLst/>
          </a:prstGeom>
        </p:spPr>
      </p:pic>
      <p:sp>
        <p:nvSpPr>
          <p:cNvPr id="2" name="Title 1"/>
          <p:cNvSpPr>
            <a:spLocks noGrp="1"/>
          </p:cNvSpPr>
          <p:nvPr>
            <p:ph type="title"/>
          </p:nvPr>
        </p:nvSpPr>
        <p:spPr>
          <a:xfrm>
            <a:off x="0" y="533400"/>
            <a:ext cx="9144000" cy="990600"/>
          </a:xfrm>
        </p:spPr>
        <p:txBody>
          <a:bodyPr>
            <a:normAutofit fontScale="90000"/>
          </a:bodyPr>
          <a:lstStyle/>
          <a:p>
            <a:pPr algn="ctr"/>
            <a:r>
              <a:rPr lang="en-US" dirty="0" smtClean="0"/>
              <a:t>Quality Assessment using CDA Templates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CDA</a:t>
            </a:r>
            <a:endParaRPr lang="en-US" dirty="0"/>
          </a:p>
        </p:txBody>
      </p:sp>
      <p:sp>
        <p:nvSpPr>
          <p:cNvPr id="3" name="Subtitle 2"/>
          <p:cNvSpPr>
            <a:spLocks noGrp="1"/>
          </p:cNvSpPr>
          <p:nvPr>
            <p:ph type="subTitle" idx="1"/>
          </p:nvPr>
        </p:nvSpPr>
        <p:spPr>
          <a:xfrm>
            <a:off x="685799" y="3505200"/>
            <a:ext cx="7862777" cy="1752600"/>
          </a:xfrm>
        </p:spPr>
        <p:txBody>
          <a:bodyPr/>
          <a:lstStyle/>
          <a:p>
            <a:endParaRPr lang="en-US" dirty="0" smtClean="0"/>
          </a:p>
          <a:p>
            <a:pPr algn="ctr"/>
            <a:r>
              <a:rPr lang="en-US" dirty="0" smtClean="0"/>
              <a:t>HL7 Clinical Document Architecture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26810</TotalTime>
  <Words>1421</Words>
  <Application>Microsoft Office PowerPoint</Application>
  <PresentationFormat>On-screen Show (4:3)</PresentationFormat>
  <Paragraphs>353</Paragraphs>
  <Slides>46</Slides>
  <Notes>46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48" baseType="lpstr">
      <vt:lpstr>Clarity</vt:lpstr>
      <vt:lpstr>Visio</vt:lpstr>
      <vt:lpstr>    Striving for Quality: The Role of Standards </vt:lpstr>
      <vt:lpstr>In Fond Memory of</vt:lpstr>
      <vt:lpstr>Outline</vt:lpstr>
      <vt:lpstr>Requirements for Achieving Quality</vt:lpstr>
      <vt:lpstr>Collaboration</vt:lpstr>
      <vt:lpstr>Quality Reporting Framework</vt:lpstr>
      <vt:lpstr>Leveraging Open Source Quality Measures</vt:lpstr>
      <vt:lpstr>Quality Assessment using CDA Templates</vt:lpstr>
      <vt:lpstr>CDA</vt:lpstr>
      <vt:lpstr>Defining Clinical Document Architecture</vt:lpstr>
      <vt:lpstr>The Business Case for CDA</vt:lpstr>
      <vt:lpstr>Functional Characteristics of CDA</vt:lpstr>
      <vt:lpstr>Guiding Principles of CDA</vt:lpstr>
      <vt:lpstr>A Key Value of CDA: Incremental Interoperability</vt:lpstr>
      <vt:lpstr>Templated CDA</vt:lpstr>
      <vt:lpstr>Understanding Templated CDA</vt:lpstr>
      <vt:lpstr>Highly Configurable CDA Templates</vt:lpstr>
      <vt:lpstr>Translating a Use Case to CDA</vt:lpstr>
      <vt:lpstr>The Business Case for Templated CDA</vt:lpstr>
      <vt:lpstr>Templated CDA Overview</vt:lpstr>
      <vt:lpstr>Templated CDA  Overview</vt:lpstr>
      <vt:lpstr>CDA Template Library</vt:lpstr>
      <vt:lpstr>CDA Template Development*</vt:lpstr>
      <vt:lpstr>Standard EHR Interface</vt:lpstr>
      <vt:lpstr>Templated CDA Interoperability Roadmap</vt:lpstr>
      <vt:lpstr>Templated CDA  Interoperability Roadmap: 2012</vt:lpstr>
      <vt:lpstr>QRDA</vt:lpstr>
      <vt:lpstr>QRDA Categories</vt:lpstr>
      <vt:lpstr>QRDA Heuristic</vt:lpstr>
      <vt:lpstr>PowerPoint Presentation</vt:lpstr>
      <vt:lpstr>The Problem</vt:lpstr>
      <vt:lpstr>One Solution</vt:lpstr>
      <vt:lpstr>PowerPoint Presentation</vt:lpstr>
      <vt:lpstr>eMeasure and QRDA</vt:lpstr>
      <vt:lpstr>eMeasure and QRDA: an Example</vt:lpstr>
      <vt:lpstr>Proportion Measure Populations</vt:lpstr>
      <vt:lpstr>eMeasure</vt:lpstr>
      <vt:lpstr>eMeasure</vt:lpstr>
      <vt:lpstr>Quality Data Model (QDM)</vt:lpstr>
      <vt:lpstr>QDM Element Structure</vt:lpstr>
      <vt:lpstr>QDM Use of Value Sets</vt:lpstr>
      <vt:lpstr>PowerPoint Presentation</vt:lpstr>
      <vt:lpstr>Templated CDA</vt:lpstr>
      <vt:lpstr>Quality Measurement</vt:lpstr>
      <vt:lpstr>Data-Driven Healthcare</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Striving for Quality: The Role of Standards </dc:title>
  <cp:lastModifiedBy>Charles Jaffe, MD</cp:lastModifiedBy>
  <cp:revision>1441</cp:revision>
  <dcterms:created xsi:type="dcterms:W3CDTF">1999-05-14T21:16:03Z</dcterms:created>
  <dcterms:modified xsi:type="dcterms:W3CDTF">2012-04-18T08:43:28Z</dcterms:modified>
</cp:coreProperties>
</file>