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459" r:id="rId3"/>
    <p:sldId id="460" r:id="rId4"/>
    <p:sldId id="461" r:id="rId5"/>
    <p:sldId id="462" r:id="rId6"/>
    <p:sldId id="458" r:id="rId7"/>
    <p:sldId id="463" r:id="rId8"/>
    <p:sldId id="464" r:id="rId9"/>
    <p:sldId id="465" r:id="rId10"/>
    <p:sldId id="466" r:id="rId11"/>
    <p:sldId id="467" r:id="rId12"/>
    <p:sldId id="3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214" autoAdjust="0"/>
  </p:normalViewPr>
  <p:slideViewPr>
    <p:cSldViewPr>
      <p:cViewPr varScale="1">
        <p:scale>
          <a:sx n="81" d="100"/>
          <a:sy n="81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1AB1C8-7CD1-41C7-89E9-9E52553911B1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1C7234-7BF3-4C44-8769-D8E9FA311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029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l"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F6B3-486B-4434-BF0D-CA721A87DF0C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8EFFC-94D6-4D59-A8C4-D19B66AF5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A38C-2EFE-4CDA-ABB0-6CEBC41ED225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3341F-8164-4FAC-A850-0849EE36C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461344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744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40768"/>
            <a:ext cx="8715405" cy="46202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84565D-5A0F-4CE1-A68D-BB58A6DD5487}" type="datetimeFigureOut">
              <a:rPr lang="ru-RU" smtClean="0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861711-C7E8-4EA9-A338-B5A2789DB8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ln>
            <a:noFill/>
          </a:ln>
        </p:spPr>
        <p:txBody>
          <a:bodyPr tIns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spc="50" baseline="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5D84-A251-4337-956F-99672948A059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58586-3786-4C83-885F-1530450A5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28586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330669" y="1298521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953364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30669" y="1953364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0299A-CC8C-4280-B5F1-843979A91856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44B0A-9F5A-4D70-A82A-73F57C94D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7B8E0-BA91-47BF-923B-A7A737B7CC80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8C160-7294-4B8D-AFB8-464507E84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2A98-8A6B-4F98-8BA1-009FF53ADF2F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C30E-0C10-4F69-8EAB-FD8FB14CF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3D5E-0EF5-451F-8252-518DF3F959F0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1659C-FEDE-4DC1-B535-499410DF8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</p:spPr>
        <p:txBody>
          <a:bodyPr lIns="45720" t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92EAB-3FCC-4770-9619-5AAC28641B8B}" type="datetimeFigureOut">
              <a:rPr lang="ru-RU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9CCB3-479C-48BC-BE22-7B8F49CE8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 rot="10800000">
            <a:off x="0" y="5733256"/>
            <a:ext cx="9144000" cy="112474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3000"/>
                  <a:alpha val="0"/>
                </a:schemeClr>
              </a:gs>
              <a:gs pos="100000">
                <a:schemeClr val="tx1">
                  <a:lumMod val="82000"/>
                  <a:alpha val="33000"/>
                </a:schemeClr>
              </a:gs>
            </a:gsLst>
            <a:lin ang="16200000" scaled="1"/>
            <a:tileRect/>
          </a:gradFill>
          <a:ln w="0">
            <a:noFill/>
          </a:ln>
          <a:effectLst>
            <a:outerShdw blurRad="419100" dir="15300000" sx="108000" sy="108000" algn="ctr" rotWithShape="0">
              <a:srgbClr val="000000">
                <a:alpha val="9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112474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3000"/>
                  <a:alpha val="0"/>
                </a:schemeClr>
              </a:gs>
              <a:gs pos="100000">
                <a:schemeClr val="tx1">
                  <a:lumMod val="82000"/>
                  <a:alpha val="33000"/>
                </a:schemeClr>
              </a:gs>
            </a:gsLst>
            <a:lin ang="16200000" scaled="1"/>
            <a:tileRect/>
          </a:gradFill>
          <a:ln w="0"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Текст 29"/>
          <p:cNvSpPr>
            <a:spLocks noGrp="1"/>
          </p:cNvSpPr>
          <p:nvPr>
            <p:ph type="body" idx="1"/>
          </p:nvPr>
        </p:nvSpPr>
        <p:spPr bwMode="auto">
          <a:xfrm>
            <a:off x="214313" y="1571625"/>
            <a:ext cx="871540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16.04.2012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79" r:id="rId3"/>
    <p:sldLayoutId id="2147483688" r:id="rId4"/>
    <p:sldLayoutId id="2147483681" r:id="rId5"/>
    <p:sldLayoutId id="2147483682" r:id="rId6"/>
    <p:sldLayoutId id="2147483683" r:id="rId7"/>
    <p:sldLayoutId id="2147483684" r:id="rId8"/>
    <p:sldLayoutId id="2147483689" r:id="rId9"/>
    <p:sldLayoutId id="2147483685" r:id="rId10"/>
    <p:sldLayoutId id="2147483686" r:id="rId11"/>
  </p:sldLayoutIdLst>
  <p:transition spd="med">
    <p:circl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800" b="1" kern="1200" spc="50">
          <a:ln w="11430"/>
          <a:solidFill>
            <a:srgbClr val="00B050"/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mis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Подзаголовок 2"/>
          <p:cNvSpPr>
            <a:spLocks noGrp="1"/>
          </p:cNvSpPr>
          <p:nvPr>
            <p:ph type="body" idx="1"/>
          </p:nvPr>
        </p:nvSpPr>
        <p:spPr>
          <a:xfrm>
            <a:off x="395536" y="4653136"/>
            <a:ext cx="8605620" cy="1509712"/>
          </a:xfrm>
        </p:spPr>
        <p:txBody>
          <a:bodyPr/>
          <a:lstStyle/>
          <a:p>
            <a:pPr marR="0" algn="l"/>
            <a:r>
              <a:rPr lang="ru-RU" sz="2400" b="1" dirty="0" smtClean="0"/>
              <a:t>Компания </a:t>
            </a:r>
            <a:r>
              <a:rPr lang="ru-RU" sz="2400" b="1" dirty="0" smtClean="0">
                <a:solidFill>
                  <a:srgbClr val="FFFF00"/>
                </a:solidFill>
              </a:rPr>
              <a:t>«Комплексные медицинские информационные системы» </a:t>
            </a:r>
            <a:r>
              <a:rPr lang="ru-RU" sz="2400" b="1" dirty="0" smtClean="0"/>
              <a:t>(К-МИС)</a:t>
            </a:r>
          </a:p>
          <a:p>
            <a:pPr marR="0" algn="l"/>
            <a:r>
              <a:rPr lang="ru-RU" sz="2400" b="1" dirty="0" smtClean="0"/>
              <a:t>Республика Карелия, г. Петрозаводск </a:t>
            </a:r>
            <a:endParaRPr lang="en-US" sz="2400" b="1" dirty="0" smtClean="0"/>
          </a:p>
          <a:p>
            <a:pPr marR="0" algn="l"/>
            <a:r>
              <a:rPr lang="ru-RU" sz="2400" b="1" dirty="0" smtClean="0"/>
              <a:t>Сайт: </a:t>
            </a:r>
            <a:r>
              <a:rPr lang="en-US" sz="2400" b="1" dirty="0" smtClean="0">
                <a:solidFill>
                  <a:srgbClr val="FFFF00"/>
                </a:solidFill>
                <a:hlinkClick r:id="rId2"/>
              </a:rPr>
              <a:t>http://www.kmis.ru </a:t>
            </a: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0314" y="1027587"/>
            <a:ext cx="8229600" cy="1143000"/>
          </a:xfrm>
        </p:spPr>
        <p:txBody>
          <a:bodyPr/>
          <a:lstStyle/>
          <a:p>
            <a:r>
              <a:rPr lang="ru-RU" dirty="0"/>
              <a:t>Автоматизация здравоохранения и СПО: потребности, реалии, </a:t>
            </a:r>
            <a:r>
              <a:rPr lang="ru-RU" dirty="0" smtClean="0"/>
              <a:t>перспективы</a:t>
            </a:r>
            <a:endParaRPr lang="ru-RU" dirty="0"/>
          </a:p>
        </p:txBody>
      </p:sp>
      <p:pic>
        <p:nvPicPr>
          <p:cNvPr id="7" name="Рисунок 6" descr="КМИС 3.3 ло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285728"/>
            <a:ext cx="1000132" cy="989714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-468560" y="4293096"/>
            <a:ext cx="10369152" cy="0"/>
          </a:xfrm>
          <a:prstGeom prst="line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Классификация МИС и СПО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882084"/>
              </p:ext>
            </p:extLst>
          </p:nvPr>
        </p:nvGraphicFramePr>
        <p:xfrm>
          <a:off x="179512" y="1124744"/>
          <a:ext cx="8534152" cy="399796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333353"/>
                <a:gridCol w="720079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Класс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Уровень поддержки СПО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Полное отсутствие поддержки СПО.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Для работы МИС требуются только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проприетарное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ПО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Поддержка СПО на уровне операционных систем. 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Работа МИС (сервера , ПК) возможна на базе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Linux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Поддержка операционных систем + офисный пакет. 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+ МИС поддерживает экспорт  документов в ODF.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Полноценная поддержка всего общесистемного СПО. 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+ МИС работает под свободной СУБД (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MySQL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PostgressSQL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Полностью СПО-проект. 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+  Сама система распространяется по свободной лицензии, с возможностью доступа к открытому исходному коду.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9714" y="5229200"/>
            <a:ext cx="1325942" cy="1325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420381" y="5371507"/>
            <a:ext cx="7524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рекомендация: воздержаться от 0-го класса (выбор должен быть всегда), но и не ставить самоцелью выбрать МИС только с 4-м уровнем поддержки (нет оснований)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23358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3678" y="1350665"/>
            <a:ext cx="6296948" cy="2880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Лучшим </a:t>
            </a:r>
            <a:r>
              <a:rPr lang="ru-RU" dirty="0"/>
              <a:t>ответом на вопрос – нужно или нет применять и поддерживать СПО, является принцип и главный лозунг </a:t>
            </a:r>
            <a:r>
              <a:rPr lang="ru-RU" dirty="0" smtClean="0"/>
              <a:t>Российской Ассоциации </a:t>
            </a:r>
            <a:r>
              <a:rPr lang="ru-RU" dirty="0"/>
              <a:t>Свободного Программного </a:t>
            </a:r>
            <a:r>
              <a:rPr lang="ru-RU" dirty="0" smtClean="0"/>
              <a:t>Обеспечения (РАСПО):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6" y="1628800"/>
            <a:ext cx="238125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st="508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0156" y="4221088"/>
            <a:ext cx="86843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«СПО везде, где возможно, </a:t>
            </a:r>
            <a:r>
              <a:rPr lang="ru-RU" sz="32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проприетарное</a:t>
            </a: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везде, где необходимо». </a:t>
            </a:r>
          </a:p>
        </p:txBody>
      </p:sp>
    </p:spTree>
    <p:extLst>
      <p:ext uri="{BB962C8B-B14F-4D97-AF65-F5344CB8AC3E}">
        <p14:creationId xmlns:p14="http://schemas.microsoft.com/office/powerpoint/2010/main" val="966056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629996" y="1628800"/>
            <a:ext cx="822960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098284"/>
            <a:ext cx="83696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Компания «Комплексные медицинские 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информационные системы» (К-МИС)</a:t>
            </a:r>
          </a:p>
          <a:p>
            <a:pPr algn="r"/>
            <a:endParaRPr lang="ru-RU" sz="2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Контактная информация: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Наш сайт </a:t>
            </a:r>
            <a:r>
              <a:rPr lang="en-US" b="1" dirty="0" smtClean="0">
                <a:solidFill>
                  <a:schemeClr val="bg1"/>
                </a:solidFill>
              </a:rPr>
              <a:t>http://www.kmis.ru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Электронная почта: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info@kmis.ru</a:t>
            </a:r>
            <a:endParaRPr lang="ru-RU" b="1" dirty="0" smtClean="0">
              <a:solidFill>
                <a:schemeClr val="bg1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Телефон: (8142) 67-20-10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СПО: предпосылки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03848" y="1484784"/>
            <a:ext cx="5400600" cy="4620295"/>
          </a:xfrm>
        </p:spPr>
        <p:txBody>
          <a:bodyPr/>
          <a:lstStyle/>
          <a:p>
            <a:r>
              <a:rPr lang="ru-RU" dirty="0" smtClean="0"/>
              <a:t>Заинтересованность </a:t>
            </a:r>
            <a:r>
              <a:rPr lang="ru-RU" dirty="0"/>
              <a:t>со стороны государства в </a:t>
            </a:r>
            <a:r>
              <a:rPr lang="ru-RU" dirty="0" err="1"/>
              <a:t>импортозамещении</a:t>
            </a:r>
            <a:r>
              <a:rPr lang="ru-RU" dirty="0"/>
              <a:t> проприетарного ПО производства зарубежных </a:t>
            </a:r>
            <a:r>
              <a:rPr lang="ru-RU" dirty="0" smtClean="0"/>
              <a:t>компаний</a:t>
            </a:r>
          </a:p>
          <a:p>
            <a:r>
              <a:rPr lang="ru-RU" dirty="0" smtClean="0"/>
              <a:t>Независимость </a:t>
            </a:r>
            <a:r>
              <a:rPr lang="ru-RU" dirty="0"/>
              <a:t>от зарубежных </a:t>
            </a:r>
            <a:r>
              <a:rPr lang="ru-RU" dirty="0" smtClean="0"/>
              <a:t>компаний</a:t>
            </a:r>
          </a:p>
          <a:p>
            <a:r>
              <a:rPr lang="ru-RU" dirty="0" smtClean="0"/>
              <a:t>Экономия на лицензионных отчислениях</a:t>
            </a:r>
          </a:p>
          <a:p>
            <a:r>
              <a:rPr lang="ru-RU" dirty="0" smtClean="0"/>
              <a:t>Лучшая производительность (ОС, сервера)</a:t>
            </a:r>
          </a:p>
          <a:p>
            <a:r>
              <a:rPr lang="ru-RU" dirty="0" smtClean="0"/>
              <a:t>Лучшая защищенность (но это скорее миф)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3" y="1803029"/>
            <a:ext cx="3251941" cy="325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6041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СПО: проблемы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03848" y="1484784"/>
            <a:ext cx="5400600" cy="4620295"/>
          </a:xfrm>
        </p:spPr>
        <p:txBody>
          <a:bodyPr/>
          <a:lstStyle/>
          <a:p>
            <a:r>
              <a:rPr lang="ru-RU" dirty="0" smtClean="0"/>
              <a:t>Проблемы </a:t>
            </a:r>
            <a:r>
              <a:rPr lang="ru-RU" dirty="0"/>
              <a:t>информационной </a:t>
            </a:r>
            <a:r>
              <a:rPr lang="ru-RU" dirty="0" smtClean="0"/>
              <a:t>совместимости</a:t>
            </a:r>
          </a:p>
          <a:p>
            <a:r>
              <a:rPr lang="ru-RU" dirty="0" smtClean="0"/>
              <a:t>Более </a:t>
            </a:r>
            <a:r>
              <a:rPr lang="ru-RU" dirty="0"/>
              <a:t>высокие затраты на квалифицированный </a:t>
            </a:r>
            <a:r>
              <a:rPr lang="ru-RU" dirty="0" smtClean="0"/>
              <a:t>IT-персонал и обслуживание</a:t>
            </a:r>
          </a:p>
          <a:p>
            <a:r>
              <a:rPr lang="ru-RU" dirty="0" smtClean="0"/>
              <a:t>Проблемы </a:t>
            </a:r>
            <a:r>
              <a:rPr lang="ru-RU" dirty="0"/>
              <a:t>с качеством ПО и технической </a:t>
            </a:r>
            <a:r>
              <a:rPr lang="ru-RU" dirty="0" smtClean="0"/>
              <a:t>поддержкой</a:t>
            </a:r>
          </a:p>
          <a:p>
            <a:r>
              <a:rPr lang="ru-RU" dirty="0" smtClean="0"/>
              <a:t>Удобство в работе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3" y="1803029"/>
            <a:ext cx="3251941" cy="325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2673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 в мире: опыт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946165"/>
              </p:ext>
            </p:extLst>
          </p:nvPr>
        </p:nvGraphicFramePr>
        <p:xfrm>
          <a:off x="214313" y="1341438"/>
          <a:ext cx="8715376" cy="320548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4357688"/>
                <a:gridCol w="43576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Позитивные примеры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Негативные примеры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Самый распространённый веб-сервер – на СПО (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Apache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Министерство юстиции Бельгии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Полиция Франции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Программа перехода госорганов Мюнхена и Берлина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т.д. ………..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Август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2011: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Индийский штат Западная Бенгалия, штат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Тамилнад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– переход на ОС 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Microsoft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Windows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Октябрь 2011: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штат Пенджаб  - отказ от СПО в школьном образовании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Январь 2012: Хельсинки – отказ от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OpenOffice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после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2-х лет пилотного проекта (более высокие затраты)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и т.д.  ………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9512" y="4509120"/>
            <a:ext cx="1625970" cy="1625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805482" y="4825824"/>
            <a:ext cx="7086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имеющемуся опыту нельзя относится однобоко: есть масса примеров успеха и провала СПО-проектов одновременно.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251530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1700808"/>
            <a:ext cx="8216900" cy="268763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Применение СПО в здравоохранении РФ: </a:t>
            </a:r>
            <a:br>
              <a:rPr lang="ru-RU" dirty="0" smtClean="0"/>
            </a:br>
            <a:r>
              <a:rPr lang="ru-RU" dirty="0" smtClean="0"/>
              <a:t>а что на практике?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0876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Гос. поддержка СПО в РФ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Распоряжение </a:t>
            </a:r>
            <a:r>
              <a:rPr lang="ru-RU" dirty="0"/>
              <a:t>правительства </a:t>
            </a:r>
            <a:r>
              <a:rPr lang="ru-RU" dirty="0" smtClean="0"/>
              <a:t>РФ от 20.10.2010 </a:t>
            </a:r>
            <a:r>
              <a:rPr lang="ru-RU" dirty="0"/>
              <a:t>г. № 1815-р “О государственной программе Российской Федерации «Информационное общество (2011 — 2020 годы</a:t>
            </a:r>
            <a:r>
              <a:rPr lang="ru-RU" dirty="0" smtClean="0"/>
              <a:t>)»” – создание НПП</a:t>
            </a:r>
          </a:p>
          <a:p>
            <a:r>
              <a:rPr lang="ru-RU" dirty="0"/>
              <a:t>Проект </a:t>
            </a:r>
            <a:r>
              <a:rPr lang="ru-RU" dirty="0" err="1"/>
              <a:t>Минкомсвязи</a:t>
            </a:r>
            <a:r>
              <a:rPr lang="ru-RU" dirty="0"/>
              <a:t> по формированию инфраструктуры электронного правительства </a:t>
            </a:r>
            <a:r>
              <a:rPr lang="ru-RU" dirty="0" smtClean="0"/>
              <a:t>РФ – использование СПО в типовых решениях</a:t>
            </a:r>
          </a:p>
          <a:p>
            <a:r>
              <a:rPr lang="ru-RU" dirty="0" smtClean="0"/>
              <a:t>Распоряжение правительства РФ </a:t>
            </a:r>
            <a:r>
              <a:rPr lang="ru-RU" dirty="0"/>
              <a:t>от </a:t>
            </a:r>
            <a:r>
              <a:rPr lang="ru-RU" dirty="0" smtClean="0"/>
              <a:t>17.12.2010 </a:t>
            </a:r>
            <a:r>
              <a:rPr lang="ru-RU" dirty="0"/>
              <a:t>г. № 2299-р </a:t>
            </a:r>
            <a:r>
              <a:rPr lang="ru-RU" dirty="0" smtClean="0"/>
              <a:t>- План </a:t>
            </a:r>
            <a:r>
              <a:rPr lang="ru-RU" dirty="0"/>
              <a:t>перехода федеральных органов исполнительной власти и федеральных бюджетных учреждений на использование </a:t>
            </a:r>
            <a:r>
              <a:rPr lang="ru-RU" dirty="0" smtClean="0"/>
              <a:t>СПО </a:t>
            </a:r>
            <a:r>
              <a:rPr lang="ru-RU" dirty="0"/>
              <a:t>на 2011—2015 годы </a:t>
            </a:r>
          </a:p>
        </p:txBody>
      </p:sp>
    </p:spTree>
    <p:extLst>
      <p:ext uri="{BB962C8B-B14F-4D97-AF65-F5344CB8AC3E}">
        <p14:creationId xmlns:p14="http://schemas.microsoft.com/office/powerpoint/2010/main" val="254644940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Руководящие документы МЗСР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442864"/>
              </p:ext>
            </p:extLst>
          </p:nvPr>
        </p:nvGraphicFramePr>
        <p:xfrm>
          <a:off x="214313" y="1341438"/>
          <a:ext cx="8715376" cy="237744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6445919"/>
                <a:gridCol w="22694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«Концепция создания единой государственной информационной системы здравоохранения» (ЕГИСЗ, Приказ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Минздравсоцразвития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России №364 от 28 апреля 2011 г.)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«Методические рекомендации» </a:t>
                      </a:r>
                      <a:r>
                        <a:rPr lang="ru-RU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Минздравсоцразвития</a:t>
                      </a: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РФ по созданию региональных проектов автоматизации здравоохранения,</a:t>
                      </a:r>
                      <a:r>
                        <a:rPr lang="ru-RU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последний вариант от 14.11.2011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513293"/>
            <a:ext cx="1769986" cy="1769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7845" y="3889505"/>
            <a:ext cx="1625970" cy="1625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783815" y="4206209"/>
            <a:ext cx="70869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сегодняшний день внятного предпочтения СПО или рекомендаций по его преимущественному применению в основных официальных руководящих документах МЗСР нет.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231575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Разработчики МИС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1340769"/>
            <a:ext cx="8715405" cy="2232248"/>
          </a:xfrm>
        </p:spPr>
        <p:txBody>
          <a:bodyPr/>
          <a:lstStyle/>
          <a:p>
            <a:r>
              <a:rPr lang="ru-RU" dirty="0" smtClean="0"/>
              <a:t>Опрос разработчиков МИС, март 2012 г. </a:t>
            </a:r>
          </a:p>
          <a:p>
            <a:r>
              <a:rPr lang="ru-RU" dirty="0"/>
              <a:t>Вопрос: </a:t>
            </a:r>
            <a:r>
              <a:rPr lang="ru-RU" i="1" dirty="0" smtClean="0"/>
              <a:t>«</a:t>
            </a:r>
            <a:r>
              <a:rPr lang="ru-RU" i="1" dirty="0"/>
              <a:t>Как Вы относитесь к усилению внимания к свободному программному обеспечению (СПО), в том числе требование государства к приоритетному переходу на СПО?»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3645024"/>
            <a:ext cx="65578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57%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- выраженно негативное отношение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7%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- нет внятной позиции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36%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- поддерживают данное явление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95873"/>
            <a:ext cx="2083296" cy="208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694003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Практические резуль</a:t>
            </a:r>
            <a:r>
              <a:rPr lang="ru-RU" dirty="0"/>
              <a:t>т</a:t>
            </a:r>
            <a:r>
              <a:rPr lang="ru-RU" dirty="0" smtClean="0"/>
              <a:t>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МИС на базе СПО-СУБД: 5% всех систем</a:t>
            </a:r>
          </a:p>
          <a:p>
            <a:endParaRPr lang="ru-RU" sz="2800" dirty="0" smtClean="0"/>
          </a:p>
          <a:p>
            <a:r>
              <a:rPr lang="ru-RU" sz="2800" dirty="0" smtClean="0"/>
              <a:t>Проекты МИС на СПО</a:t>
            </a:r>
          </a:p>
          <a:p>
            <a:pPr lvl="1"/>
            <a:r>
              <a:rPr lang="ru-RU" sz="2400" dirty="0" smtClean="0"/>
              <a:t>17% всех поставок МИС</a:t>
            </a:r>
          </a:p>
          <a:p>
            <a:pPr lvl="1"/>
            <a:r>
              <a:rPr lang="ru-RU" sz="2400" dirty="0" smtClean="0"/>
              <a:t>15.2% всех рабочих мест</a:t>
            </a:r>
          </a:p>
          <a:p>
            <a:pPr lvl="1"/>
            <a:endParaRPr lang="ru-RU" sz="2400" dirty="0" smtClean="0"/>
          </a:p>
          <a:p>
            <a:r>
              <a:rPr lang="ru-RU" sz="2800" dirty="0" smtClean="0"/>
              <a:t>МИС с поддержкой </a:t>
            </a:r>
            <a:r>
              <a:rPr lang="en-US" sz="2800" dirty="0" smtClean="0"/>
              <a:t>Linux</a:t>
            </a:r>
            <a:r>
              <a:rPr lang="ru-RU" sz="2800" dirty="0" smtClean="0"/>
              <a:t> на сервере</a:t>
            </a:r>
            <a:r>
              <a:rPr lang="en-US" sz="2800" dirty="0" smtClean="0"/>
              <a:t>: 47%</a:t>
            </a:r>
          </a:p>
          <a:p>
            <a:r>
              <a:rPr lang="ru-RU" sz="2800" dirty="0" smtClean="0"/>
              <a:t>МИС с поддержкой </a:t>
            </a:r>
            <a:r>
              <a:rPr lang="en-US" sz="2800" dirty="0" smtClean="0"/>
              <a:t>Linux</a:t>
            </a:r>
            <a:r>
              <a:rPr lang="ru-RU" sz="2800" dirty="0" smtClean="0"/>
              <a:t> на ПК: 18%</a:t>
            </a:r>
          </a:p>
          <a:p>
            <a:r>
              <a:rPr lang="ru-RU" sz="2800" dirty="0" smtClean="0"/>
              <a:t>МИС с поддержкой </a:t>
            </a:r>
            <a:r>
              <a:rPr lang="en-US" sz="2800" dirty="0" smtClean="0"/>
              <a:t>ODF (</a:t>
            </a:r>
            <a:r>
              <a:rPr lang="en-US" sz="2800" dirty="0" err="1" smtClean="0"/>
              <a:t>OpenOffice</a:t>
            </a:r>
            <a:r>
              <a:rPr lang="en-US" sz="2800" dirty="0" smtClean="0"/>
              <a:t>): 70%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63853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926</TotalTime>
  <Words>612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Автоматизация здравоохранения и СПО: потребности, реалии, перспективы</vt:lpstr>
      <vt:lpstr>СПО: предпосылки</vt:lpstr>
      <vt:lpstr>СПО: проблемы</vt:lpstr>
      <vt:lpstr>СПО в мире: опыт</vt:lpstr>
      <vt:lpstr>Применение СПО в здравоохранении РФ:  а что на практике?</vt:lpstr>
      <vt:lpstr>Гос. поддержка СПО в РФ</vt:lpstr>
      <vt:lpstr>Руководящие документы МЗСР</vt:lpstr>
      <vt:lpstr>Разработчики МИС</vt:lpstr>
      <vt:lpstr>Практические результаты</vt:lpstr>
      <vt:lpstr>Классификация МИС и СПО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Гусев Александр</dc:creator>
  <cp:lastModifiedBy>Администратор</cp:lastModifiedBy>
  <cp:revision>191</cp:revision>
  <dcterms:created xsi:type="dcterms:W3CDTF">2007-03-23T16:03:23Z</dcterms:created>
  <dcterms:modified xsi:type="dcterms:W3CDTF">2012-04-16T06:14:07Z</dcterms:modified>
</cp:coreProperties>
</file>