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9" r:id="rId4"/>
    <p:sldId id="260" r:id="rId5"/>
    <p:sldId id="276" r:id="rId6"/>
    <p:sldId id="261" r:id="rId7"/>
    <p:sldId id="278" r:id="rId8"/>
    <p:sldId id="279" r:id="rId9"/>
    <p:sldId id="282" r:id="rId10"/>
    <p:sldId id="277" r:id="rId11"/>
    <p:sldId id="262" r:id="rId12"/>
    <p:sldId id="283" r:id="rId13"/>
    <p:sldId id="264" r:id="rId14"/>
    <p:sldId id="265" r:id="rId15"/>
    <p:sldId id="267" r:id="rId16"/>
    <p:sldId id="268" r:id="rId17"/>
    <p:sldId id="284" r:id="rId18"/>
    <p:sldId id="269" r:id="rId19"/>
    <p:sldId id="285" r:id="rId20"/>
    <p:sldId id="270" r:id="rId21"/>
    <p:sldId id="271" r:id="rId22"/>
    <p:sldId id="273" r:id="rId23"/>
    <p:sldId id="286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84129" autoAdjust="0"/>
  </p:normalViewPr>
  <p:slideViewPr>
    <p:cSldViewPr>
      <p:cViewPr varScale="1">
        <p:scale>
          <a:sx n="78" d="100"/>
          <a:sy n="78" d="100"/>
        </p:scale>
        <p:origin x="-13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0C8340-A5AA-418C-A3CD-24CC8E9E4B8D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53AB94-F6D4-4856-A318-025274086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3AB94-F6D4-4856-A318-0252740867B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3AB94-F6D4-4856-A318-0252740867B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Средства защиты от НСД должны применяться в</a:t>
            </a:r>
            <a:r>
              <a:rPr lang="ru-RU" baseline="0" dirty="0" smtClean="0"/>
              <a:t> местах обработки ПДн.</a:t>
            </a:r>
            <a:endParaRPr lang="ru-RU" dirty="0" smtClean="0"/>
          </a:p>
          <a:p>
            <a:r>
              <a:rPr lang="ru-RU" dirty="0" smtClean="0"/>
              <a:t>Один из способов</a:t>
            </a:r>
            <a:r>
              <a:rPr lang="ru-RU" baseline="0" dirty="0" smtClean="0"/>
              <a:t> снижения затрат на реализацию защиты </a:t>
            </a:r>
            <a:r>
              <a:rPr lang="ru-RU" dirty="0" smtClean="0"/>
              <a:t>является перенос обработки ПДн на терминальные серверы.</a:t>
            </a:r>
            <a:r>
              <a:rPr lang="ru-RU" baseline="0" dirty="0" smtClean="0"/>
              <a:t> </a:t>
            </a:r>
          </a:p>
          <a:p>
            <a:r>
              <a:rPr lang="ru-RU" baseline="0" dirty="0" smtClean="0"/>
              <a:t>Это позволяет снизить требования по защите для рабочих станций (особенно при наличии их большого кол-ва и при их расположении в слабо </a:t>
            </a:r>
            <a:r>
              <a:rPr lang="ru-RU" baseline="0" dirty="0" err="1" smtClean="0"/>
              <a:t>контроллируемых</a:t>
            </a:r>
            <a:r>
              <a:rPr lang="ru-RU" baseline="0" dirty="0" smtClean="0"/>
              <a:t> местах).</a:t>
            </a:r>
          </a:p>
          <a:p>
            <a:r>
              <a:rPr lang="ru-RU" baseline="0" dirty="0" smtClean="0"/>
              <a:t>Выбор средств для защиты терминальных серверов осуществляется на основе: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dirty="0" smtClean="0"/>
              <a:t> Типа и класса информационной системы (т</a:t>
            </a:r>
            <a:r>
              <a:rPr lang="ru-RU" baseline="0" dirty="0" smtClean="0"/>
              <a:t>иповые/специальные, класс)</a:t>
            </a:r>
          </a:p>
          <a:p>
            <a:pPr>
              <a:buFontTx/>
              <a:buChar char="-"/>
            </a:pPr>
            <a:r>
              <a:rPr lang="ru-RU" dirty="0" smtClean="0"/>
              <a:t> Наличие подключения к сетям связи общего пользования</a:t>
            </a:r>
          </a:p>
          <a:p>
            <a:pPr marL="228600" indent="-228600">
              <a:buFontTx/>
              <a:buNone/>
            </a:pPr>
            <a:r>
              <a:rPr lang="ru-RU" dirty="0" smtClean="0"/>
              <a:t>- Режим обработки ПДн и Режим разграничения прав доступа (</a:t>
            </a:r>
            <a:r>
              <a:rPr lang="ru-RU" baseline="0" dirty="0" smtClean="0"/>
              <a:t>Однопользовательский/многопользовательский, С равными правами/с разными правами)</a:t>
            </a:r>
          </a:p>
          <a:p>
            <a:pPr>
              <a:buFontTx/>
              <a:buChar char="-"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3AB94-F6D4-4856-A318-0252740867B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3AB94-F6D4-4856-A318-0252740867B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Необходимость защиты от данных угроз обуславливается наличием</a:t>
            </a:r>
            <a:r>
              <a:rPr lang="ru-RU" baseline="0" dirty="0" smtClean="0"/>
              <a:t> актуальности таких угроз для данной ИСПДн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3AB94-F6D4-4856-A318-0252740867BF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3AB94-F6D4-4856-A318-0252740867B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3AB94-F6D4-4856-A318-0252740867B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Реализация угроз безопасности ПДн, связанных с перехватом ПЭМИН в ИСПДн МУ маловероятна, так как носители ПДн (технические средства ИСПДн, создающие физические поля) находятся в пределах контролируемой зоны. Кроме того, стоимость средств съема информации и полученной в результате регистрации ПЭМИН информации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малосопоставимы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Кроме того,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МУ как правило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размер контролируемой зоны большой, и элементы ИСПДн, зачастую, находятся в самом центре здания и экранируются несколькими несущими стенами, и паразитный сигнал маскируется со множеством других паразитных сигналов элементов не входящих в ИСПДн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3AB94-F6D4-4856-A318-0252740867BF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3AB94-F6D4-4856-A318-0252740867BF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Средства защиты – дороги.</a:t>
            </a:r>
          </a:p>
          <a:p>
            <a:r>
              <a:rPr lang="ru-RU" dirty="0" smtClean="0"/>
              <a:t>Требуют постоянного контроля</a:t>
            </a:r>
            <a:r>
              <a:rPr lang="ru-RU" baseline="0" dirty="0" smtClean="0"/>
              <a:t>.</a:t>
            </a:r>
            <a:endParaRPr lang="ru-RU" dirty="0" smtClean="0"/>
          </a:p>
          <a:p>
            <a:r>
              <a:rPr lang="ru-RU" dirty="0" smtClean="0"/>
              <a:t>Требуется дополнительное квалифицированное лицо для контроля за действиями администраторов, обладающее не меньшей квалификацией.</a:t>
            </a:r>
          </a:p>
          <a:p>
            <a:endParaRPr lang="ru-RU" dirty="0" smtClean="0"/>
          </a:p>
          <a:p>
            <a:r>
              <a:rPr lang="ru-RU" dirty="0" smtClean="0"/>
              <a:t>Целесообразно</a:t>
            </a:r>
            <a:r>
              <a:rPr lang="ru-RU" baseline="0" dirty="0" smtClean="0"/>
              <a:t> проводить мероприятия, направленные на обеспечение «доверенного» отношения к этим лицам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3AB94-F6D4-4856-A318-0252740867BF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3AB94-F6D4-4856-A318-0252740867BF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3AB94-F6D4-4856-A318-0252740867B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</a:t>
            </a:r>
            <a:r>
              <a:rPr lang="ru-RU" baseline="0" dirty="0" smtClean="0"/>
              <a:t> секрет, что существуют загрузочные утилиты, которые позволяют, после запуска со стороннего носителя, предоставить доступ к информации, хранимой на диске защищаемого компьютера. В том числе и сменить/сбросить пароль администратора или любого другого пользователя. </a:t>
            </a:r>
          </a:p>
          <a:p>
            <a:r>
              <a:rPr lang="ru-RU" baseline="0" dirty="0" smtClean="0"/>
              <a:t>Т.е. мы говорим о защите от лица, имеющего физический доступ к ИСПДн и являющегося злоумышленником, обладающим достаточной квалификацией, чтобы в КЗ осуществить свои преступные намерения без хищения ТС.</a:t>
            </a:r>
          </a:p>
          <a:p>
            <a:r>
              <a:rPr lang="ru-RU" baseline="0" dirty="0" smtClean="0"/>
              <a:t>Я не говорю об угрозах, связанных с организацией и проведением хищения технических средств ИСПДн с целью получения доступа к ПДн. Для это применяются меры физической охраны.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3AB94-F6D4-4856-A318-0252740867BF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3AB94-F6D4-4856-A318-0252740867BF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3AB94-F6D4-4856-A318-0252740867BF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3AB94-F6D4-4856-A318-0252740867BF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Представлена</a:t>
            </a:r>
            <a:r>
              <a:rPr lang="ru-RU" baseline="0" dirty="0" smtClean="0"/>
              <a:t> </a:t>
            </a:r>
            <a:r>
              <a:rPr lang="ru-RU" dirty="0" smtClean="0"/>
              <a:t>Типовая схема сети МУ</a:t>
            </a:r>
            <a:r>
              <a:rPr lang="ru-RU" baseline="0" dirty="0" smtClean="0"/>
              <a:t> (наиболее простой вариант).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Итак,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Когда возникает понимание того что сеть нужно сегментировать? Тогда когда затраты на реализацию защиты начинают превышать все мыслимые пределы. Особенно, если класс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системы у нас получается 1-й.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тогда мы понимаем, что целесообразно выделить наиболее ценное и положить это в специальное защищенное место.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3AB94-F6D4-4856-A318-0252740867B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Вариант 1: Выделение ИСПДн в отдельный сегмент. Не самый лучший вариант.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еще лучше - подойти дифференцированно к «ценностям» разного уровня «важности»: «ценности»,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защите которых предъявляются разные требования, выносить в разные сегменты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3AB94-F6D4-4856-A318-0252740867B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 всех указанных</a:t>
            </a:r>
            <a:r>
              <a:rPr lang="ru-RU" baseline="0" dirty="0" smtClean="0"/>
              <a:t> случаях считается, что наша ИСПДн подключена к СОП.</a:t>
            </a:r>
          </a:p>
          <a:p>
            <a:r>
              <a:rPr lang="ru-RU" baseline="0" dirty="0" smtClean="0"/>
              <a:t>Соответственно, исходя из этих задач, появляется необходимость выделения дополнительных сегментов и необходимость применения дополнительных средств защиты.</a:t>
            </a:r>
            <a:endParaRPr lang="en-US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3AB94-F6D4-4856-A318-0252740867B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Типовая схема организации сегментов сети</a:t>
            </a:r>
            <a:r>
              <a:rPr lang="ru-RU" baseline="0" dirty="0" smtClean="0"/>
              <a:t>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/>
              <a:t>Основной принцип: все информационные потоки, выходящие за пределы сегмента должны контролироваться МЭ</a:t>
            </a:r>
          </a:p>
          <a:p>
            <a:r>
              <a:rPr lang="ru-RU" baseline="0" dirty="0" smtClean="0"/>
              <a:t>В зависимости от ситуации </a:t>
            </a:r>
            <a:r>
              <a:rPr lang="ru-RU" baseline="0" dirty="0" err="1" smtClean="0"/>
              <a:t>подсегменты</a:t>
            </a:r>
            <a:r>
              <a:rPr lang="ru-RU" baseline="0" dirty="0" smtClean="0"/>
              <a:t> со сходными требованиями по безопасности могут объединяться.</a:t>
            </a:r>
          </a:p>
          <a:p>
            <a:r>
              <a:rPr lang="ru-RU" baseline="0" dirty="0" smtClean="0"/>
              <a:t>Для защиты при наличии взаимодействия с сетью Интернет необходимо применять </a:t>
            </a:r>
            <a:r>
              <a:rPr lang="ru-RU" b="1" baseline="0" dirty="0" smtClean="0"/>
              <a:t>дополнительные средства защиты</a:t>
            </a:r>
          </a:p>
          <a:p>
            <a:endParaRPr lang="ru-RU" baseline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3AB94-F6D4-4856-A318-0252740867B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Даются пояснения по местам применения с отсылкой на слайд с типовыми</a:t>
            </a:r>
            <a:r>
              <a:rPr lang="ru-RU" baseline="0" dirty="0" smtClean="0"/>
              <a:t> сегментами сети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8D375-52A6-41F2-A260-E86BCD20FA9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Даются пояснения по местам применения с отсылкой на слайд с типовыми</a:t>
            </a:r>
            <a:r>
              <a:rPr lang="ru-RU" baseline="0" dirty="0" smtClean="0"/>
              <a:t> сегментами сети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8D375-52A6-41F2-A260-E86BCD20FA9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3AB94-F6D4-4856-A318-0252740867B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707904" y="5877272"/>
            <a:ext cx="1679112" cy="50405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>
            <a:lvl1pPr marL="0" indent="0" algn="l" eaLnBrk="1" hangingPunct="1">
              <a:buClr>
                <a:srgbClr val="EEA521"/>
              </a:buClr>
              <a:buFont typeface="Arial" charset="0"/>
              <a:buNone/>
              <a:def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EA521"/>
              </a:buClr>
              <a:buSzTx/>
              <a:buFont typeface="Arial" charset="0"/>
              <a:buNone/>
              <a:tabLst/>
              <a:defRPr/>
            </a:pPr>
            <a:r>
              <a:rPr lang="ru-RU" dirty="0" smtClean="0"/>
              <a:t>Докладчик</a:t>
            </a:r>
            <a:endParaRPr lang="en-US" dirty="0" smtClean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851920" y="2204864"/>
            <a:ext cx="48348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428868"/>
            <a:ext cx="7772400" cy="1004885"/>
          </a:xfrm>
        </p:spPr>
        <p:txBody>
          <a:bodyPr/>
          <a:lstStyle>
            <a:lvl1pPr marL="398463" indent="-398463" algn="ctr" defTabSz="530225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lang="ru-RU" dirty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3571876"/>
            <a:ext cx="7772400" cy="2214578"/>
          </a:xfrm>
        </p:spPr>
        <p:txBody>
          <a:bodyPr anchor="b"/>
          <a:lstStyle>
            <a:lvl1pPr marL="0" indent="0" eaLnBrk="1" hangingPunct="1">
              <a:buClr>
                <a:srgbClr val="009CDB"/>
              </a:buClr>
              <a:buFont typeface="Arial" charset="0"/>
              <a:buNone/>
              <a:defRPr lang="en-US" dirty="0" smtClean="0"/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4FCA5-57A0-4B78-B5F9-B7F0E534A014}" type="datetimeFigureOut">
              <a:rPr lang="ru-RU"/>
              <a:pPr>
                <a:defRPr/>
              </a:pPr>
              <a:t>19.05.2011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0990B-B40E-45C8-8DC6-188D94463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C41C6-293E-447F-8B9C-968E4CD23FAF}" type="datetimeFigureOut">
              <a:rPr lang="ru-RU"/>
              <a:pPr>
                <a:defRPr/>
              </a:pPr>
              <a:t>19.05.2011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DE74F-1779-4FF0-8EC2-C708DB06C9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29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B0F0"/>
              </a:buClr>
              <a:defRPr sz="3400"/>
            </a:lvl1pPr>
            <a:lvl2pPr>
              <a:buClr>
                <a:srgbClr val="179A39"/>
              </a:buClr>
              <a:buFont typeface="Wingdings" pitchFamily="2" charset="2"/>
              <a:buChar char="Ø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5C7FA-EE36-469E-AF78-BE5DD7BDC164}" type="datetime1">
              <a:rPr lang="en-US"/>
              <a:pPr>
                <a:defRPr/>
              </a:pPr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A9A6F-82E6-4245-8BBB-E943341FB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следний слайд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779912" y="5301208"/>
            <a:ext cx="4283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9CDB"/>
              </a:buClr>
              <a:defRPr/>
            </a:pPr>
            <a:endParaRPr lang="en-US" dirty="0">
              <a:solidFill>
                <a:srgbClr val="898989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9CDB"/>
              </a:buClr>
              <a:defRPr/>
            </a:pPr>
            <a:r>
              <a:rPr lang="ru-RU" dirty="0">
                <a:solidFill>
                  <a:srgbClr val="898989"/>
                </a:solidFill>
                <a:latin typeface="Arial" pitchFamily="34" charset="0"/>
                <a:cs typeface="Arial" pitchFamily="34" charset="0"/>
              </a:rPr>
              <a:t>тел: (495) 980 23 45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9CDB"/>
              </a:buClr>
              <a:defRPr/>
            </a:pPr>
            <a:r>
              <a:rPr lang="en-US" dirty="0">
                <a:solidFill>
                  <a:srgbClr val="898989"/>
                </a:solidFill>
                <a:latin typeface="Arial" pitchFamily="34" charset="0"/>
                <a:cs typeface="Arial" pitchFamily="34" charset="0"/>
              </a:rPr>
              <a:t>e-mail: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Текст 2"/>
          <p:cNvSpPr>
            <a:spLocks noGrp="1"/>
          </p:cNvSpPr>
          <p:nvPr>
            <p:ph type="body" idx="10" hasCustomPrompt="1"/>
          </p:nvPr>
        </p:nvSpPr>
        <p:spPr>
          <a:xfrm>
            <a:off x="3851920" y="4653136"/>
            <a:ext cx="3000396" cy="857256"/>
          </a:xfrm>
        </p:spPr>
        <p:txBody>
          <a:bodyPr anchor="b">
            <a:normAutofit/>
          </a:bodyPr>
          <a:lstStyle>
            <a:lvl1pPr marL="0" indent="0" eaLnBrk="1" hangingPunct="1">
              <a:buClr>
                <a:srgbClr val="009CDB"/>
              </a:buClr>
              <a:buFont typeface="Arial" charset="0"/>
              <a:buNone/>
              <a:defRPr lang="en-US" sz="2000" b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Докладчик</a:t>
            </a:r>
          </a:p>
        </p:txBody>
      </p:sp>
      <p:sp>
        <p:nvSpPr>
          <p:cNvPr id="16" name="Текст 2"/>
          <p:cNvSpPr>
            <a:spLocks noGrp="1"/>
          </p:cNvSpPr>
          <p:nvPr>
            <p:ph type="body" idx="11"/>
          </p:nvPr>
        </p:nvSpPr>
        <p:spPr>
          <a:xfrm>
            <a:off x="4572000" y="5877272"/>
            <a:ext cx="2304256" cy="357190"/>
          </a:xfrm>
        </p:spPr>
        <p:txBody>
          <a:bodyPr anchor="b"/>
          <a:lstStyle>
            <a:lvl1pPr marL="0" indent="0" eaLnBrk="1" hangingPunct="1">
              <a:buClr>
                <a:srgbClr val="009CDB"/>
              </a:buClr>
              <a:buFont typeface="Arial" charset="0"/>
              <a:buNone/>
              <a:defRPr lang="en-US" sz="1800" kern="1200" dirty="0" smtClean="0">
                <a:solidFill>
                  <a:srgbClr val="898989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3995936" y="22048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9CDB"/>
              </a:buClr>
              <a:defRPr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Вопросы?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83342-82AA-4B61-9E5B-A02B0738558A}" type="datetimeFigureOut">
              <a:rPr lang="ru-RU"/>
              <a:pPr>
                <a:defRPr/>
              </a:pPr>
              <a:t>19.05.2011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E4007-BD72-4237-8EF8-1EF62EC992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B7E4A-37F7-46D9-80E8-27C2A21B53A8}" type="datetimeFigureOut">
              <a:rPr lang="ru-RU"/>
              <a:pPr>
                <a:defRPr/>
              </a:pPr>
              <a:t>19.05.2011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00A51-3961-44B0-9E7F-E30156B095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5610E719-9E34-40A4-A275-2C704175B151}" type="datetimeFigureOut">
              <a:rPr lang="ru-RU" smtClean="0"/>
              <a:pPr>
                <a:defRPr/>
              </a:pPr>
              <a:t>19.05.2011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CA1D07F8-BF3F-412E-971C-183BE3D935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9" r:id="rId3"/>
    <p:sldLayoutId id="2147483664" r:id="rId4"/>
    <p:sldLayoutId id="2147483665" r:id="rId5"/>
    <p:sldLayoutId id="2147483666" r:id="rId6"/>
    <p:sldLayoutId id="2147483667" r:id="rId7"/>
    <p:sldLayoutId id="2147483660" r:id="rId8"/>
    <p:sldLayoutId id="2147483659" r:id="rId9"/>
    <p:sldLayoutId id="2147483668" r:id="rId10"/>
    <p:sldLayoutId id="2147483658" r:id="rId11"/>
    <p:sldLayoutId id="2147483657" r:id="rId12"/>
    <p:sldLayoutId id="2147483670" r:id="rId13"/>
  </p:sldLayoutIdLst>
  <p:txStyles>
    <p:titleStyle>
      <a:lvl1pPr algn="ctr" defTabSz="530225" rtl="0" eaLnBrk="1" fontAlgn="base" hangingPunct="1">
        <a:spcBef>
          <a:spcPct val="0"/>
        </a:spcBef>
        <a:spcAft>
          <a:spcPct val="0"/>
        </a:spcAft>
        <a:defRPr lang="ru-RU" sz="3600" b="1" kern="1200" dirty="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38" charset="-128"/>
          <a:cs typeface="ＭＳ Ｐゴシック"/>
        </a:defRPr>
      </a:lvl1pPr>
      <a:lvl2pPr algn="ctr" defTabSz="530225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/>
          <a:cs typeface="ＭＳ Ｐゴシック"/>
        </a:defRPr>
      </a:lvl2pPr>
      <a:lvl3pPr algn="ctr" defTabSz="530225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/>
          <a:cs typeface="ＭＳ Ｐゴシック"/>
        </a:defRPr>
      </a:lvl3pPr>
      <a:lvl4pPr algn="ctr" defTabSz="530225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/>
          <a:cs typeface="ＭＳ Ｐゴシック"/>
        </a:defRPr>
      </a:lvl4pPr>
      <a:lvl5pPr algn="ctr" defTabSz="530225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/>
          <a:cs typeface="ＭＳ Ｐゴシック"/>
        </a:defRPr>
      </a:lvl5pPr>
      <a:lvl6pPr marL="457200" algn="ctr" defTabSz="530225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/>
          <a:cs typeface="ＭＳ Ｐゴシック"/>
        </a:defRPr>
      </a:lvl6pPr>
      <a:lvl7pPr marL="914400" algn="ctr" defTabSz="530225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/>
          <a:cs typeface="ＭＳ Ｐゴシック"/>
        </a:defRPr>
      </a:lvl7pPr>
      <a:lvl8pPr marL="1371600" algn="ctr" defTabSz="530225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/>
          <a:cs typeface="ＭＳ Ｐゴシック"/>
        </a:defRPr>
      </a:lvl8pPr>
      <a:lvl9pPr marL="1828800" algn="ctr" defTabSz="530225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/>
          <a:cs typeface="ＭＳ Ｐゴシック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612968" y="4293096"/>
            <a:ext cx="5063488" cy="864096"/>
          </a:xfrm>
        </p:spPr>
        <p:txBody>
          <a:bodyPr>
            <a:normAutofit fontScale="25000" lnSpcReduction="20000"/>
          </a:bodyPr>
          <a:lstStyle/>
          <a:p>
            <a:pPr algn="r" defTabSz="530225">
              <a:defRPr/>
            </a:pPr>
            <a:r>
              <a:rPr lang="ru-RU" altLang="ko-KR" sz="9600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ＭＳ Ｐゴシック" pitchFamily="38" charset="-128"/>
                <a:cs typeface="Arial" charset="0"/>
              </a:rPr>
              <a:t>Николай Остаполец </a:t>
            </a:r>
          </a:p>
          <a:p>
            <a:pPr algn="r"/>
            <a:r>
              <a:rPr lang="ru-RU" sz="7200" dirty="0">
                <a:solidFill>
                  <a:srgbClr val="898989"/>
                </a:solidFill>
                <a:latin typeface="+mj-lt"/>
                <a:ea typeface="ＭＳ Ｐゴシック" pitchFamily="38" charset="-128"/>
                <a:cs typeface="Arial" charset="0"/>
              </a:rPr>
              <a:t>Заместитель директора департамента проектирования и консалтинга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87824" y="2430016"/>
            <a:ext cx="5698976" cy="1143000"/>
          </a:xfrm>
        </p:spPr>
        <p:txBody>
          <a:bodyPr>
            <a:noAutofit/>
          </a:bodyPr>
          <a:lstStyle/>
          <a:p>
            <a:pPr algn="r" eaLnBrk="0" hangingPunct="0">
              <a:spcBef>
                <a:spcPct val="20000"/>
              </a:spcBef>
              <a:buClr>
                <a:srgbClr val="EEA521"/>
              </a:buClr>
              <a:defRPr/>
            </a:pPr>
            <a:r>
              <a:rPr lang="ru-RU" sz="4200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Типовые ситуации при реализации защиты ПДн </a:t>
            </a:r>
            <a:endParaRPr lang="ru-RU" sz="4200" dirty="0">
              <a:solidFill>
                <a:srgbClr val="003399"/>
              </a:solidFill>
              <a:latin typeface="+mj-lt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pitchFamily="38" charset="-128"/>
                <a:cs typeface="ＭＳ Ｐゴシック" pitchFamily="38" charset="-128"/>
              </a:rPr>
              <a:t>Сегментирование сети. Зачем нужно?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pitchFamily="38" charset="-128"/>
                <a:cs typeface="ＭＳ Ｐゴシック" pitchFamily="38" charset="-128"/>
              </a:rPr>
              <a:t>Подключение к сетям связи общего пользования. Что и как нужно защищать?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b="1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Перенос обработки на терминальный сервер. Что и как защищать?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Защита от утечек по техническим каналам. Когда нужна?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Защита «от администраторов». Что делать?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Аппаратная защита рабочих станций и серверов. Когда нужна?</a:t>
            </a:r>
            <a:endParaRPr lang="ru-RU" sz="2800" dirty="0">
              <a:latin typeface="+mj-lt"/>
              <a:ea typeface="ＭＳ Ｐゴシック" pitchFamily="38" charset="-128"/>
              <a:cs typeface="ＭＳ Ｐゴシック" pitchFamily="38" charset="-128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Типовые ситуации</a:t>
            </a:r>
            <a:r>
              <a:rPr lang="en-US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 </a:t>
            </a:r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или Что делать?</a:t>
            </a:r>
            <a:endParaRPr lang="ru-RU" dirty="0">
              <a:solidFill>
                <a:srgbClr val="003399"/>
              </a:solidFill>
              <a:latin typeface="+mj-lt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00808"/>
            <a:ext cx="8503207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Перенос обработки ПДн</a:t>
            </a:r>
            <a:b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</a:br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на терминальный сервер</a:t>
            </a:r>
            <a:endParaRPr lang="ru-RU" dirty="0">
              <a:solidFill>
                <a:srgbClr val="003399"/>
              </a:solidFill>
              <a:latin typeface="+mj-lt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pitchFamily="38" charset="-128"/>
                <a:cs typeface="ＭＳ Ｐゴシック" pitchFamily="38" charset="-128"/>
              </a:rPr>
              <a:t>Сегментирование сети. Зачем нужно?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pitchFamily="38" charset="-128"/>
                <a:cs typeface="ＭＳ Ｐゴシック" pitchFamily="38" charset="-128"/>
              </a:rPr>
              <a:t>Подключение к сетям связи общего пользования. Что и как нужно защищать?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pitchFamily="38" charset="-128"/>
                <a:cs typeface="ＭＳ Ｐゴシック" pitchFamily="38" charset="-128"/>
              </a:rPr>
              <a:t>Перенос обработки на терминальный сервер. Что и как защищать?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b="1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Защита от утечек по техническим каналам. Когда нужна?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Защита «от администраторов». Что делать?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Аппаратная защита рабочих станций и серверов. Когда нужна?</a:t>
            </a:r>
            <a:endParaRPr lang="ru-RU" sz="2800" dirty="0">
              <a:latin typeface="+mj-lt"/>
              <a:ea typeface="ＭＳ Ｐゴシック" pitchFamily="38" charset="-128"/>
              <a:cs typeface="ＭＳ Ｐゴシック" pitchFamily="38" charset="-128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Типовые ситуации</a:t>
            </a:r>
            <a:r>
              <a:rPr lang="en-US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 </a:t>
            </a:r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или Что делать?</a:t>
            </a:r>
            <a:endParaRPr lang="ru-RU" dirty="0">
              <a:solidFill>
                <a:srgbClr val="003399"/>
              </a:solidFill>
              <a:latin typeface="+mj-lt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98463" indent="-398463" defTabSz="530225" eaLnBrk="0" hangingPunct="0">
              <a:lnSpc>
                <a:spcPct val="80000"/>
              </a:lnSpc>
              <a:buClr>
                <a:srgbClr val="00B0F0"/>
              </a:buClr>
              <a:buNone/>
            </a:pPr>
            <a:r>
              <a:rPr lang="ru-RU" sz="3000" b="1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Угрозы:</a:t>
            </a:r>
          </a:p>
          <a:p>
            <a:pPr marL="398463" indent="-398463" defTabSz="530225" eaLnBrk="0" hangingPunct="0">
              <a:lnSpc>
                <a:spcPct val="80000"/>
              </a:lnSpc>
              <a:buClr>
                <a:srgbClr val="00B0F0"/>
              </a:buClr>
              <a:buNone/>
            </a:pPr>
            <a:endParaRPr lang="ru-RU" sz="3000" dirty="0" smtClean="0">
              <a:latin typeface="+mj-lt"/>
              <a:ea typeface="ＭＳ Ｐゴシック" pitchFamily="38" charset="-128"/>
              <a:cs typeface="ＭＳ Ｐゴシック" pitchFamily="38" charset="-128"/>
            </a:endParaRPr>
          </a:p>
          <a:p>
            <a:pPr marL="398463" lvl="1" indent="-398463" defTabSz="530225" eaLnBrk="0" hangingPunct="0">
              <a:lnSpc>
                <a:spcPct val="80000"/>
              </a:lnSpc>
              <a:buClr>
                <a:srgbClr val="00B0F0"/>
              </a:buClr>
              <a:buFont typeface="Arial" pitchFamily="34" charset="0"/>
              <a:buChar char="•"/>
            </a:pPr>
            <a:r>
              <a:rPr lang="ru-RU" sz="30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Утечки акустической информации</a:t>
            </a:r>
            <a:endParaRPr lang="ru-RU" sz="1000" dirty="0" smtClean="0">
              <a:latin typeface="+mj-lt"/>
              <a:ea typeface="ＭＳ Ｐゴシック" pitchFamily="38" charset="-128"/>
              <a:cs typeface="ＭＳ Ｐゴシック" pitchFamily="38" charset="-128"/>
            </a:endParaRPr>
          </a:p>
          <a:p>
            <a:pPr marL="398463" lvl="1" indent="-398463" defTabSz="530225" eaLnBrk="0" hangingPunct="0">
              <a:lnSpc>
                <a:spcPct val="80000"/>
              </a:lnSpc>
              <a:buClr>
                <a:srgbClr val="00B0F0"/>
              </a:buClr>
              <a:buFont typeface="Arial" pitchFamily="34" charset="0"/>
              <a:buChar char="•"/>
            </a:pPr>
            <a:endParaRPr lang="ru-RU" sz="1100" dirty="0" smtClean="0">
              <a:latin typeface="+mj-lt"/>
              <a:ea typeface="ＭＳ Ｐゴシック" pitchFamily="38" charset="-128"/>
              <a:cs typeface="ＭＳ Ｐゴシック" pitchFamily="38" charset="-128"/>
            </a:endParaRPr>
          </a:p>
          <a:p>
            <a:pPr marL="398463" lvl="1" indent="-398463" defTabSz="530225" eaLnBrk="0" hangingPunct="0">
              <a:lnSpc>
                <a:spcPct val="80000"/>
              </a:lnSpc>
              <a:buClr>
                <a:srgbClr val="00B0F0"/>
              </a:buClr>
              <a:buFont typeface="Arial" pitchFamily="34" charset="0"/>
              <a:buChar char="•"/>
            </a:pPr>
            <a:r>
              <a:rPr lang="ru-RU" sz="30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Утечки видовой информации</a:t>
            </a:r>
          </a:p>
          <a:p>
            <a:pPr marL="398463" lvl="1" indent="-398463" defTabSz="530225" eaLnBrk="0" hangingPunct="0">
              <a:lnSpc>
                <a:spcPct val="80000"/>
              </a:lnSpc>
              <a:buClr>
                <a:srgbClr val="00B0F0"/>
              </a:buClr>
              <a:buFont typeface="Arial" pitchFamily="34" charset="0"/>
              <a:buChar char="•"/>
            </a:pPr>
            <a:endParaRPr lang="ru-RU" sz="1000" dirty="0" smtClean="0">
              <a:latin typeface="+mj-lt"/>
              <a:ea typeface="ＭＳ Ｐゴシック" pitchFamily="38" charset="-128"/>
              <a:cs typeface="ＭＳ Ｐゴシック" pitchFamily="38" charset="-128"/>
            </a:endParaRPr>
          </a:p>
          <a:p>
            <a:pPr marL="398463" lvl="1" indent="-398463" defTabSz="530225" eaLnBrk="0" hangingPunct="0">
              <a:lnSpc>
                <a:spcPct val="80000"/>
              </a:lnSpc>
              <a:buClr>
                <a:srgbClr val="00B0F0"/>
              </a:buClr>
              <a:buFont typeface="Arial" pitchFamily="34" charset="0"/>
              <a:buChar char="•"/>
            </a:pPr>
            <a:r>
              <a:rPr lang="ru-RU" sz="30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Утечки информации по каналам ПЭМИН</a:t>
            </a:r>
          </a:p>
          <a:p>
            <a:pPr marL="398463" indent="-398463" defTabSz="530225" eaLnBrk="0" hangingPunct="0">
              <a:lnSpc>
                <a:spcPct val="80000"/>
              </a:lnSpc>
              <a:buClr>
                <a:srgbClr val="00B0F0"/>
              </a:buClr>
            </a:pPr>
            <a:endParaRPr lang="ru-RU" sz="3000" dirty="0" smtClean="0">
              <a:latin typeface="+mj-lt"/>
              <a:ea typeface="ＭＳ Ｐゴシック" pitchFamily="38" charset="-128"/>
              <a:cs typeface="ＭＳ Ｐゴシック" pitchFamily="38" charset="-128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Защита от утечек по техническим каналам</a:t>
            </a:r>
            <a:endParaRPr lang="ru-RU" dirty="0">
              <a:solidFill>
                <a:srgbClr val="003399"/>
              </a:solidFill>
              <a:latin typeface="+mj-lt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98463" lvl="1" indent="-398463" defTabSz="530225" eaLnBrk="0" hangingPunct="0">
              <a:lnSpc>
                <a:spcPct val="80000"/>
              </a:lnSpc>
              <a:buClr>
                <a:srgbClr val="00B0F0"/>
              </a:buClr>
              <a:buFont typeface="Arial" pitchFamily="34" charset="0"/>
              <a:buChar char="•"/>
            </a:pPr>
            <a:r>
              <a:rPr lang="ru-RU" sz="30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Возможны при наличием функций голосового ввода ПДн в ИСПДн или функций воспроизведения ПДн акустическими средствами </a:t>
            </a:r>
            <a:r>
              <a:rPr lang="ru-RU" sz="3000" dirty="0" err="1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ИСПДн</a:t>
            </a:r>
            <a:endParaRPr lang="ru-RU" sz="3000" dirty="0" smtClean="0">
              <a:latin typeface="+mj-lt"/>
              <a:ea typeface="ＭＳ Ｐゴシック" pitchFamily="38" charset="-128"/>
              <a:cs typeface="ＭＳ Ｐゴシック" pitchFamily="38" charset="-128"/>
            </a:endParaRPr>
          </a:p>
          <a:p>
            <a:pPr marL="398463" lvl="1" indent="-398463" defTabSz="530225" eaLnBrk="0" hangingPunct="0">
              <a:lnSpc>
                <a:spcPct val="80000"/>
              </a:lnSpc>
              <a:buClr>
                <a:srgbClr val="00B0F0"/>
              </a:buClr>
              <a:buFont typeface="Arial" pitchFamily="34" charset="0"/>
              <a:buChar char="•"/>
            </a:pPr>
            <a:endParaRPr lang="ru-RU" sz="3000" dirty="0" smtClean="0">
              <a:latin typeface="+mj-lt"/>
              <a:ea typeface="ＭＳ Ｐゴシック" pitchFamily="38" charset="-128"/>
              <a:cs typeface="ＭＳ Ｐゴシック" pitchFamily="38" charset="-128"/>
            </a:endParaRPr>
          </a:p>
          <a:p>
            <a:pPr marL="398463" lvl="1" indent="-398463" defTabSz="530225" eaLnBrk="0" hangingPunct="0">
              <a:lnSpc>
                <a:spcPct val="80000"/>
              </a:lnSpc>
              <a:buClr>
                <a:srgbClr val="00B0F0"/>
              </a:buClr>
              <a:buFont typeface="Arial" pitchFamily="34" charset="0"/>
              <a:buChar char="•"/>
            </a:pPr>
            <a:r>
              <a:rPr lang="ru-RU" sz="30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Таких функция в МУ практически нет</a:t>
            </a:r>
          </a:p>
          <a:p>
            <a:pPr marL="398463" lvl="1" indent="-398463" defTabSz="530225" eaLnBrk="0" hangingPunct="0">
              <a:lnSpc>
                <a:spcPct val="80000"/>
              </a:lnSpc>
              <a:buClr>
                <a:srgbClr val="00B0F0"/>
              </a:buClr>
              <a:buNone/>
            </a:pPr>
            <a:endParaRPr lang="ru-RU" sz="3000" dirty="0" smtClean="0">
              <a:latin typeface="+mj-lt"/>
              <a:ea typeface="ＭＳ Ｐゴシック" pitchFamily="38" charset="-128"/>
              <a:cs typeface="ＭＳ Ｐゴシック" pitchFamily="38" charset="-128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Угроза маловероятна*</a:t>
            </a:r>
            <a:endParaRPr lang="ru-RU" sz="2900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*)Согласно Методическим рекомендации Минздрава по составлению Частной модели угроз безопасности персональных данных </a:t>
            </a:r>
          </a:p>
          <a:p>
            <a:pPr marL="398463" lvl="1" indent="-398463" defTabSz="530225" eaLnBrk="0" hangingPunct="0">
              <a:lnSpc>
                <a:spcPct val="80000"/>
              </a:lnSpc>
              <a:buClr>
                <a:srgbClr val="00B0F0"/>
              </a:buClr>
              <a:buNone/>
            </a:pPr>
            <a:endParaRPr lang="ru-RU" sz="3000" dirty="0" smtClean="0">
              <a:latin typeface="+mj-lt"/>
              <a:ea typeface="ＭＳ Ｐゴシック" pitchFamily="38" charset="-128"/>
              <a:cs typeface="ＭＳ Ｐゴシック" pitchFamily="38" charset="-128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Угрозы утечки акустической информации</a:t>
            </a:r>
            <a:endParaRPr lang="ru-RU" dirty="0">
              <a:solidFill>
                <a:srgbClr val="003399"/>
              </a:solidFill>
              <a:latin typeface="+mj-lt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98463" lvl="1" indent="-398463" defTabSz="530225" eaLnBrk="0" hangingPunct="0">
              <a:buClr>
                <a:srgbClr val="00B0F0"/>
              </a:buClr>
              <a:buFont typeface="Arial" pitchFamily="34" charset="0"/>
              <a:buChar char="•"/>
            </a:pPr>
            <a:r>
              <a:rPr lang="ru-RU" sz="35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Возможна за счет просмотра информации с помощью оптических (оптико-электронных) средств с экранов дисплеев и других средств </a:t>
            </a:r>
            <a:r>
              <a:rPr lang="ru-RU" sz="3500" dirty="0" err="1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ИСПДн</a:t>
            </a:r>
            <a:endParaRPr lang="ru-RU" sz="3500" dirty="0" smtClean="0">
              <a:latin typeface="+mj-lt"/>
              <a:ea typeface="ＭＳ Ｐゴシック" pitchFamily="38" charset="-128"/>
              <a:cs typeface="ＭＳ Ｐゴシック" pitchFamily="38" charset="-128"/>
            </a:endParaRPr>
          </a:p>
          <a:p>
            <a:pPr marL="398463" lvl="1" indent="-398463" defTabSz="530225" eaLnBrk="0" hangingPunct="0">
              <a:buClr>
                <a:srgbClr val="00B0F0"/>
              </a:buClr>
              <a:buNone/>
            </a:pPr>
            <a:endParaRPr lang="ru-RU" sz="3500" dirty="0" smtClean="0">
              <a:latin typeface="+mj-lt"/>
              <a:ea typeface="ＭＳ Ｐゴシック" pitchFamily="38" charset="-128"/>
              <a:cs typeface="ＭＳ Ｐゴシック" pitchFamily="38" charset="-128"/>
            </a:endParaRPr>
          </a:p>
          <a:p>
            <a:pPr marL="398463" lvl="1" indent="-398463" defTabSz="530225" eaLnBrk="0" hangingPunct="0">
              <a:buClr>
                <a:srgbClr val="00B0F0"/>
              </a:buClr>
              <a:buFont typeface="Arial" pitchFamily="34" charset="0"/>
              <a:buChar char="•"/>
            </a:pPr>
            <a:r>
              <a:rPr lang="ru-RU" sz="35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Вопрос решается организацией контролируемого доступа и «правильным» расположением мониторов</a:t>
            </a:r>
          </a:p>
          <a:p>
            <a:pPr marL="398463" lvl="1" indent="-398463" defTabSz="530225" eaLnBrk="0" hangingPunct="0">
              <a:buClr>
                <a:srgbClr val="00B0F0"/>
              </a:buClr>
              <a:buFont typeface="Arial" pitchFamily="34" charset="0"/>
              <a:buChar char="•"/>
            </a:pPr>
            <a:endParaRPr lang="ru-RU" sz="2600" dirty="0" smtClean="0">
              <a:latin typeface="+mj-lt"/>
              <a:ea typeface="ＭＳ Ｐゴシック" pitchFamily="38" charset="-128"/>
              <a:cs typeface="ＭＳ Ｐゴシック" pitchFamily="38" charset="-128"/>
            </a:endParaRPr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Угроза маловероятна*</a:t>
            </a:r>
          </a:p>
          <a:p>
            <a:pPr algn="just">
              <a:buNone/>
            </a:pPr>
            <a:r>
              <a:rPr lang="ru-RU" sz="2600" dirty="0" smtClean="0">
                <a:solidFill>
                  <a:srgbClr val="FF0000"/>
                </a:solidFill>
              </a:rPr>
              <a:t>*)Согласно Методическим рекомендации Минздрава по составлению Частной модели угроз безопасности персональных данных </a:t>
            </a:r>
          </a:p>
          <a:p>
            <a:pPr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Угрозы утечки видовой информации</a:t>
            </a:r>
            <a:endParaRPr lang="ru-RU" dirty="0">
              <a:solidFill>
                <a:srgbClr val="003399"/>
              </a:solidFill>
              <a:latin typeface="+mj-lt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98463" lvl="1" indent="-398463" defTabSz="530225" eaLnBrk="0" hangingPunct="0">
              <a:lnSpc>
                <a:spcPct val="90000"/>
              </a:lnSpc>
              <a:buClr>
                <a:srgbClr val="00B0F0"/>
              </a:buClr>
              <a:buFont typeface="Arial" pitchFamily="34" charset="0"/>
              <a:buChar char="•"/>
            </a:pPr>
            <a:r>
              <a:rPr lang="ru-RU" sz="30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Возможны из-за наличия паразитных электромагнитных излучений у элементов </a:t>
            </a:r>
            <a:r>
              <a:rPr lang="ru-RU" sz="3000" dirty="0" err="1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ИСПДн</a:t>
            </a:r>
            <a:endParaRPr lang="ru-RU" sz="3000" dirty="0" smtClean="0">
              <a:latin typeface="+mj-lt"/>
              <a:ea typeface="ＭＳ Ｐゴシック" pitchFamily="38" charset="-128"/>
              <a:cs typeface="ＭＳ Ｐゴシック" pitchFamily="38" charset="-128"/>
            </a:endParaRPr>
          </a:p>
          <a:p>
            <a:pPr marL="398463" lvl="1" indent="-398463" defTabSz="530225" eaLnBrk="0" hangingPunct="0">
              <a:lnSpc>
                <a:spcPct val="90000"/>
              </a:lnSpc>
              <a:buClr>
                <a:srgbClr val="00B0F0"/>
              </a:buClr>
              <a:buNone/>
            </a:pPr>
            <a:endParaRPr lang="ru-RU" sz="3000" dirty="0" smtClean="0">
              <a:latin typeface="+mj-lt"/>
              <a:ea typeface="ＭＳ Ｐゴシック" pitchFamily="38" charset="-128"/>
              <a:cs typeface="ＭＳ Ｐゴシック" pitchFamily="38" charset="-128"/>
            </a:endParaRPr>
          </a:p>
          <a:p>
            <a:pPr algn="ctr">
              <a:buNone/>
            </a:pPr>
            <a:r>
              <a:rPr lang="ru-RU" sz="3300" dirty="0" smtClean="0">
                <a:solidFill>
                  <a:srgbClr val="FF0000"/>
                </a:solidFill>
              </a:rPr>
              <a:t>Угроза маловероятна*</a:t>
            </a:r>
            <a:endParaRPr lang="ru-RU" sz="2600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*)Согласно Методическим рекомендации Минздрава по составлению Частной модели угроз безопасности персональных данных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Самый убедительный способ удостовериться в отсутствии угрозы – измерение уровня излучений на границе КЗ</a:t>
            </a:r>
          </a:p>
          <a:p>
            <a:pPr>
              <a:buFont typeface="Arial" charset="0"/>
              <a:buChar char="•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Угрозы утечки информации по каналам ПЭМИН</a:t>
            </a:r>
            <a:endParaRPr lang="ru-RU" dirty="0">
              <a:solidFill>
                <a:srgbClr val="003399"/>
              </a:solidFill>
              <a:latin typeface="+mj-lt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>
            <a:noAutofit/>
          </a:bodyPr>
          <a:lstStyle/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pitchFamily="38" charset="-128"/>
                <a:cs typeface="ＭＳ Ｐゴシック" pitchFamily="38" charset="-128"/>
              </a:rPr>
              <a:t>Сегментирование сети. Зачем нужно?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pitchFamily="38" charset="-128"/>
                <a:cs typeface="ＭＳ Ｐゴシック" pitchFamily="38" charset="-128"/>
              </a:rPr>
              <a:t>Подключение к сетям связи общего пользования. Что и как нужно защищать?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pitchFamily="38" charset="-128"/>
                <a:cs typeface="ＭＳ Ｐゴシック" pitchFamily="38" charset="-128"/>
              </a:rPr>
              <a:t>Перенос обработки на терминальный сервер. Что и как защищать?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pitchFamily="38" charset="-128"/>
                <a:cs typeface="ＭＳ Ｐゴシック" pitchFamily="38" charset="-128"/>
              </a:rPr>
              <a:t>Защита от утечек по техническим каналам. Когда нужна?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b="1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Защита «от администраторов». Что делать?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Аппаратная защита рабочих станций и серверов. Когда нужна?</a:t>
            </a:r>
            <a:endParaRPr lang="ru-RU" sz="2800" dirty="0">
              <a:latin typeface="+mj-lt"/>
              <a:ea typeface="ＭＳ Ｐゴシック" pitchFamily="38" charset="-128"/>
              <a:cs typeface="ＭＳ Ｐゴシック" pitchFamily="38" charset="-128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Типовые ситуации</a:t>
            </a:r>
            <a:r>
              <a:rPr lang="en-US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 </a:t>
            </a:r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или Что делать?</a:t>
            </a:r>
            <a:endParaRPr lang="ru-RU" dirty="0">
              <a:solidFill>
                <a:srgbClr val="003399"/>
              </a:solidFill>
              <a:latin typeface="+mj-lt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На «бумаге» защититься можно, практически – нет.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К данным лицам, ввиду их исключительной роли в ИСПДн, должен применяться комплекс особых организационно-режимных мер по их подбору, принятию на работу, назначению на должность, повышению лояльности и контролю выполнения функциональных обязанностей</a:t>
            </a:r>
            <a:endParaRPr lang="ru-RU" sz="2800" dirty="0">
              <a:latin typeface="+mj-lt"/>
              <a:ea typeface="ＭＳ Ｐゴシック" pitchFamily="38" charset="-128"/>
              <a:cs typeface="ＭＳ Ｐゴシック" pitchFamily="38" charset="-128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Защита «от системного администратора»</a:t>
            </a:r>
            <a:endParaRPr lang="ru-RU" dirty="0">
              <a:solidFill>
                <a:srgbClr val="003399"/>
              </a:solidFill>
              <a:latin typeface="+mj-lt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pitchFamily="38" charset="-128"/>
                <a:cs typeface="ＭＳ Ｐゴシック" pitchFamily="38" charset="-128"/>
              </a:rPr>
              <a:t>Сегментирование сети. Зачем нужно?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pitchFamily="38" charset="-128"/>
                <a:cs typeface="ＭＳ Ｐゴシック" pitchFamily="38" charset="-128"/>
              </a:rPr>
              <a:t>Подключение к сетям связи общего пользования. Что и как нужно защищать?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pitchFamily="38" charset="-128"/>
                <a:cs typeface="ＭＳ Ｐゴシック" pitchFamily="38" charset="-128"/>
              </a:rPr>
              <a:t>Перенос обработки на терминальный сервер. Что и как защищать?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pitchFamily="38" charset="-128"/>
                <a:cs typeface="ＭＳ Ｐゴシック" pitchFamily="38" charset="-128"/>
              </a:rPr>
              <a:t>Защита от утечек по техническим каналам. Когда нужна?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ＭＳ Ｐゴシック" pitchFamily="38" charset="-128"/>
                <a:cs typeface="ＭＳ Ｐゴシック" pitchFamily="38" charset="-128"/>
              </a:rPr>
              <a:t>Защита «от администраторов». Что делать?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b="1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Аппаратная защита рабочих станций и серверов. Когда нужна?</a:t>
            </a:r>
            <a:endParaRPr lang="ru-RU" sz="2800" b="1" dirty="0">
              <a:latin typeface="+mj-lt"/>
              <a:ea typeface="ＭＳ Ｐゴシック" pitchFamily="38" charset="-128"/>
              <a:cs typeface="ＭＳ Ｐゴシック" pitchFamily="38" charset="-128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Типовые ситуации</a:t>
            </a:r>
            <a:r>
              <a:rPr lang="en-US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 </a:t>
            </a:r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или Что делать?</a:t>
            </a:r>
            <a:endParaRPr lang="ru-RU" dirty="0">
              <a:solidFill>
                <a:srgbClr val="003399"/>
              </a:solidFill>
              <a:latin typeface="+mj-lt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Autofit/>
          </a:bodyPr>
          <a:lstStyle/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Сегментирование сети. Зачем нужно?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Подключение к сетям связи общего пользования. Что это и как нужно защищаться?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Перенос обработки на терминальный сервер. Что и как защищать?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Защита от утечек по техническим каналам. Когда нужна?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Защита «от администраторов». Что делать?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8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Аппаратная защита рабочих станций и серверов. Когда нужна?</a:t>
            </a:r>
            <a:endParaRPr lang="ru-RU" sz="2800" dirty="0">
              <a:latin typeface="+mj-lt"/>
              <a:ea typeface="ＭＳ Ｐゴシック" pitchFamily="38" charset="-128"/>
              <a:cs typeface="ＭＳ Ｐゴシック" pitchFamily="38" charset="-128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53752"/>
            <a:ext cx="8856984" cy="1143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Типовые ситуации</a:t>
            </a:r>
            <a:r>
              <a:rPr lang="en-US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 </a:t>
            </a:r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или Что делать?</a:t>
            </a:r>
            <a:endParaRPr lang="ru-RU" dirty="0">
              <a:solidFill>
                <a:srgbClr val="003399"/>
              </a:solidFill>
              <a:latin typeface="+mj-lt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98463" indent="-398463" defTabSz="530225" eaLnBrk="0" hangingPunct="0">
              <a:buClr>
                <a:srgbClr val="00B0F0"/>
              </a:buClr>
              <a:buNone/>
            </a:pPr>
            <a:r>
              <a:rPr lang="ru-RU" sz="2800" b="1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Назначение данных средств:</a:t>
            </a:r>
          </a:p>
          <a:p>
            <a:pPr marL="398463" lvl="1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Обеспечение доверенной загрузки операционных систем компьютеров информационной системы персональных данных.</a:t>
            </a:r>
          </a:p>
          <a:p>
            <a:pPr marL="398463" indent="-398463" defTabSz="530225" eaLnBrk="0" hangingPunct="0">
              <a:buClr>
                <a:srgbClr val="00B0F0"/>
              </a:buClr>
              <a:buNone/>
            </a:pPr>
            <a:r>
              <a:rPr lang="ru-RU" sz="2800" b="1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От каких угроз защищает:</a:t>
            </a:r>
          </a:p>
          <a:p>
            <a:pPr marL="398463" lvl="1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Угрозы доступа (проникновения) в операционную среду компьютера, реализуемые в ходе загрузки операционной системы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Аппаратная защита рабочих станций и серверов</a:t>
            </a:r>
            <a:endParaRPr lang="ru-RU" dirty="0">
              <a:solidFill>
                <a:srgbClr val="003399"/>
              </a:solidFill>
              <a:latin typeface="+mj-lt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98463" indent="-398463" defTabSz="530225" eaLnBrk="0" hangingPunct="0">
              <a:buClr>
                <a:srgbClr val="00B0F0"/>
              </a:buClr>
              <a:buNone/>
            </a:pPr>
            <a:r>
              <a:rPr lang="ru-RU" sz="3300" b="1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Условия необходимые для реализации угрозы - физический доступ к ТС ИСПДн</a:t>
            </a:r>
          </a:p>
          <a:p>
            <a:pPr marL="398463" indent="-398463" defTabSz="530225" eaLnBrk="0" hangingPunct="0">
              <a:buClr>
                <a:srgbClr val="00B0F0"/>
              </a:buClr>
              <a:buNone/>
            </a:pPr>
            <a:r>
              <a:rPr lang="ru-RU" sz="33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При наличии необходимых мер физической защиты ТС ИСПДн (контроль доступа, запирание дверей, решетки, сигнализация, видеонаблюдение и т.п.) угроза может быть признана </a:t>
            </a:r>
            <a:r>
              <a:rPr lang="ru-RU" sz="3300" dirty="0" smtClean="0">
                <a:solidFill>
                  <a:srgbClr val="FF0000"/>
                </a:solidFill>
                <a:latin typeface="+mj-lt"/>
                <a:ea typeface="ＭＳ Ｐゴシック" pitchFamily="38" charset="-128"/>
                <a:cs typeface="ＭＳ Ｐゴシック" pitchFamily="38" charset="-128"/>
              </a:rPr>
              <a:t>маловероятной*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*) </a:t>
            </a:r>
            <a:r>
              <a:rPr lang="ru-RU" sz="2600" dirty="0" smtClean="0">
                <a:solidFill>
                  <a:srgbClr val="FF0000"/>
                </a:solidFill>
              </a:rPr>
              <a:t>Согласно Методических рекомендаций Минздрава по составлению Частной модели угроз безопасности персональных данных </a:t>
            </a: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Аппаратная защита рабочих станций и серверов</a:t>
            </a:r>
            <a:endParaRPr lang="ru-RU" dirty="0">
              <a:solidFill>
                <a:srgbClr val="003399"/>
              </a:solidFill>
              <a:latin typeface="+mj-lt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Ответственность за </a:t>
            </a:r>
            <a:r>
              <a:rPr lang="ru-RU" u="sng" dirty="0" smtClean="0"/>
              <a:t>принятые решения </a:t>
            </a:r>
            <a:r>
              <a:rPr lang="ru-RU" dirty="0" smtClean="0"/>
              <a:t>по актуальности угроз безопасности и соответствующим мерам безопасности лежит на </a:t>
            </a:r>
            <a:r>
              <a:rPr lang="ru-RU" i="1" dirty="0" smtClean="0">
                <a:solidFill>
                  <a:srgbClr val="0070C0"/>
                </a:solidFill>
              </a:rPr>
              <a:t>руководителе </a:t>
            </a:r>
            <a:r>
              <a:rPr lang="ru-RU" dirty="0" smtClean="0"/>
              <a:t>медучреждения</a:t>
            </a:r>
            <a:r>
              <a:rPr lang="en-US" i="1" dirty="0" smtClean="0">
                <a:solidFill>
                  <a:srgbClr val="0070C0"/>
                </a:solidFill>
              </a:rPr>
              <a:t>*</a:t>
            </a:r>
          </a:p>
          <a:p>
            <a:pPr>
              <a:buNone/>
            </a:pPr>
            <a:r>
              <a:rPr lang="ru-RU" i="1" dirty="0" smtClean="0"/>
              <a:t>___________</a:t>
            </a:r>
            <a:endParaRPr lang="en-US" i="1" dirty="0" smtClean="0"/>
          </a:p>
          <a:p>
            <a:pPr>
              <a:buNone/>
            </a:pPr>
            <a:r>
              <a:rPr lang="ru-RU" sz="2300" i="1" dirty="0" smtClean="0"/>
              <a:t>  </a:t>
            </a:r>
            <a:r>
              <a:rPr lang="en-US" sz="2300" i="1" dirty="0" smtClean="0"/>
              <a:t>*</a:t>
            </a:r>
            <a:r>
              <a:rPr lang="ru-RU" sz="2300" i="1" dirty="0" smtClean="0"/>
              <a:t>  Основание: п. 10 Постановления Правительства Российской Федерации от 17 ноября 2007 г. N 781 г. Москва «Об утверждении Положения об обеспечении безопасности персональных данных при их обработке в информационных системах персональных данных».</a:t>
            </a:r>
          </a:p>
          <a:p>
            <a:pPr>
              <a:buNone/>
            </a:pPr>
            <a:r>
              <a:rPr lang="ru-RU" sz="2300" i="1" dirty="0" smtClean="0"/>
              <a:t>  ** Максимальное наказание, которое грозит юридическому лицу за невыполнение требований регуляторов по защите персональных данных, равно как и других требований по защите информации, может повлечь за собой максимальный штраф в размере до 500 тысяч рублей или приостановление деятельности юридического лица на срок до 90 суток (</a:t>
            </a:r>
            <a:r>
              <a:rPr lang="ru-RU" sz="2300" i="1" dirty="0" err="1" smtClean="0"/>
              <a:t>КоАП</a:t>
            </a:r>
            <a:r>
              <a:rPr lang="ru-RU" sz="2300" i="1" dirty="0" smtClean="0"/>
              <a:t>, УК, ТК)</a:t>
            </a:r>
          </a:p>
          <a:p>
            <a:pPr>
              <a:buNone/>
            </a:pPr>
            <a:endParaRPr lang="ru-RU" sz="2400" i="1" dirty="0" smtClean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Особенность принятия решений по безопасности ПДн</a:t>
            </a:r>
            <a:endParaRPr lang="ru-RU" dirty="0">
              <a:solidFill>
                <a:srgbClr val="003399"/>
              </a:solidFill>
              <a:latin typeface="+mj-lt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676790" y="4806650"/>
            <a:ext cx="4819850" cy="1060048"/>
          </a:xfrm>
        </p:spPr>
        <p:txBody>
          <a:bodyPr/>
          <a:lstStyle/>
          <a:p>
            <a:pPr>
              <a:buClr>
                <a:srgbClr val="009CDB"/>
              </a:buClr>
              <a:defRPr/>
            </a:pPr>
            <a:r>
              <a:rPr lang="ru-RU" sz="2100" dirty="0" smtClean="0">
                <a:solidFill>
                  <a:srgbClr val="89898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/>
                <a:cs typeface="Arial" charset="0"/>
              </a:rPr>
              <a:t>(495) 980 23 45</a:t>
            </a:r>
          </a:p>
          <a:p>
            <a:pPr>
              <a:buClr>
                <a:srgbClr val="009CDB"/>
              </a:buClr>
              <a:defRPr/>
            </a:pPr>
            <a:r>
              <a:rPr lang="en-US" sz="2100" dirty="0" smtClean="0">
                <a:solidFill>
                  <a:srgbClr val="89898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/>
                <a:cs typeface="Arial" charset="0"/>
              </a:rPr>
              <a:t>ostapolets@infosec.ru</a:t>
            </a:r>
            <a:endParaRPr lang="ru-RU" sz="2100" dirty="0" smtClean="0">
              <a:solidFill>
                <a:srgbClr val="898989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/>
              <a:cs typeface="Arial" charset="0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4787258" y="4794276"/>
            <a:ext cx="3973762" cy="13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8" tIns="46344" rIns="92688" bIns="46344"/>
          <a:lstStyle/>
          <a:p>
            <a:pPr>
              <a:buFont typeface="Wingdings" pitchFamily="2" charset="2"/>
              <a:buChar char="("/>
            </a:pPr>
            <a:endParaRPr lang="en-US">
              <a:solidFill>
                <a:srgbClr val="262626"/>
              </a:solidFill>
              <a:latin typeface="Arial Cyr" pitchFamily="34" charset="0"/>
              <a:sym typeface="Wingdings" pitchFamily="2" charset="2"/>
            </a:endParaRPr>
          </a:p>
        </p:txBody>
      </p:sp>
      <p:sp>
        <p:nvSpPr>
          <p:cNvPr id="15365" name="Rectangle 3"/>
          <p:cNvSpPr txBox="1">
            <a:spLocks noChangeArrowheads="1"/>
          </p:cNvSpPr>
          <p:nvPr/>
        </p:nvSpPr>
        <p:spPr bwMode="auto">
          <a:xfrm>
            <a:off x="2615676" y="2306438"/>
            <a:ext cx="4819851" cy="1060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2" tIns="45711" rIns="91422" bIns="45711"/>
          <a:lstStyle/>
          <a:p>
            <a:pPr marL="342638" indent="-342638" defTabSz="455940">
              <a:spcBef>
                <a:spcPct val="20000"/>
              </a:spcBef>
              <a:buClr>
                <a:srgbClr val="EEA521"/>
              </a:buClr>
              <a:defRPr/>
            </a:pPr>
            <a:r>
              <a:rPr lang="ru-RU" altLang="ko-KR" sz="52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ВОПРОСЫ ?</a:t>
            </a:r>
            <a:endParaRPr lang="en-US" altLang="ko-KR" sz="52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6" name="Подзаголовок 1"/>
          <p:cNvSpPr txBox="1">
            <a:spLocks/>
          </p:cNvSpPr>
          <p:nvPr/>
        </p:nvSpPr>
        <p:spPr bwMode="auto">
          <a:xfrm>
            <a:off x="2339752" y="3789040"/>
            <a:ext cx="561662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marL="342900" marR="0" lvl="0" indent="-342900" defTabSz="53022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SzTx/>
              <a:tabLst/>
              <a:defRPr/>
            </a:pPr>
            <a:r>
              <a:rPr kumimoji="0" lang="ru-RU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ＭＳ Ｐゴシック" pitchFamily="38" charset="-128"/>
                <a:cs typeface="Arial" charset="0"/>
              </a:rPr>
              <a:t>	Николай </a:t>
            </a:r>
            <a:r>
              <a:rPr kumimoji="0" lang="ru-RU" altLang="ko-KR" sz="9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ＭＳ Ｐゴシック" pitchFamily="38" charset="-128"/>
                <a:cs typeface="Arial" charset="0"/>
              </a:rPr>
              <a:t>Остаполец</a:t>
            </a:r>
            <a:r>
              <a:rPr kumimoji="0" lang="ru-RU" altLang="ko-KR" sz="9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ＭＳ Ｐゴシック" pitchFamily="38" charset="-128"/>
                <a:cs typeface="Arial" charset="0"/>
              </a:rPr>
              <a:t> 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SzTx/>
              <a:tabLst/>
              <a:defRPr/>
            </a:pP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+mj-lt"/>
                <a:ea typeface="ＭＳ Ｐゴシック" pitchFamily="38" charset="-128"/>
                <a:cs typeface="Arial" charset="0"/>
              </a:rPr>
              <a:t>	Заместитель директора департамента</a:t>
            </a:r>
            <a:r>
              <a:rPr lang="ru-RU" sz="7200" dirty="0" smtClean="0">
                <a:solidFill>
                  <a:srgbClr val="898989"/>
                </a:solidFill>
                <a:latin typeface="+mj-lt"/>
                <a:ea typeface="ＭＳ Ｐゴシック" pitchFamily="38" charset="-128"/>
                <a:cs typeface="Arial" charset="0"/>
              </a:rPr>
              <a:t> </a:t>
            </a: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+mj-lt"/>
                <a:ea typeface="ＭＳ Ｐゴシック" pitchFamily="38" charset="-128"/>
                <a:cs typeface="Arial" charset="0"/>
              </a:rPr>
              <a:t>проектирования и консалтинга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j-lt"/>
              <a:ea typeface="ＭＳ Ｐゴシック" pitchFamily="38" charset="-128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763688" y="1412776"/>
            <a:ext cx="5472608" cy="4863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97768"/>
            <a:ext cx="8568952" cy="1143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Сегментирование сети. Зачем нужно?</a:t>
            </a:r>
            <a:endParaRPr lang="ru-RU" dirty="0">
              <a:solidFill>
                <a:srgbClr val="003399"/>
              </a:solidFill>
              <a:latin typeface="+mj-lt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939" y="1268760"/>
            <a:ext cx="761548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Сегментирование сети. Вариант 1.</a:t>
            </a:r>
            <a:endParaRPr lang="ru-RU" dirty="0">
              <a:solidFill>
                <a:srgbClr val="003399"/>
              </a:solidFill>
              <a:latin typeface="+mj-lt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Доступ с компьютеров сотрудников к общедоступной информации в сети Интернет</a:t>
            </a: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Предоставление доступа к компонентам внутри сети со стороны ССОП (</a:t>
            </a:r>
            <a:r>
              <a:rPr lang="en-US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e-mail</a:t>
            </a:r>
            <a:r>
              <a:rPr lang="ru-RU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, </a:t>
            </a:r>
            <a:r>
              <a:rPr lang="en-US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www)</a:t>
            </a:r>
            <a:endParaRPr lang="ru-RU" dirty="0" smtClean="0">
              <a:latin typeface="+mj-lt"/>
              <a:ea typeface="ＭＳ Ｐゴシック" pitchFamily="38" charset="-128"/>
              <a:cs typeface="ＭＳ Ｐゴシック" pitchFamily="38" charset="-128"/>
            </a:endParaRP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Использование ССОП в качестве «транспорта»</a:t>
            </a:r>
            <a:endParaRPr lang="ru-RU" dirty="0">
              <a:latin typeface="+mj-lt"/>
              <a:ea typeface="ＭＳ Ｐゴシック" pitchFamily="38" charset="-128"/>
              <a:cs typeface="ＭＳ Ｐゴシック" pitchFamily="38" charset="-128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Подключение к сетям связи общего пользования. Что это?</a:t>
            </a:r>
            <a:endParaRPr lang="ru-RU" dirty="0">
              <a:solidFill>
                <a:srgbClr val="003399"/>
              </a:solidFill>
              <a:latin typeface="+mj-lt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Сегментирование сети. </a:t>
            </a:r>
            <a:b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</a:br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Типизированный вариант</a:t>
            </a:r>
            <a:endParaRPr lang="ru-RU" dirty="0">
              <a:solidFill>
                <a:srgbClr val="003399"/>
              </a:solidFill>
              <a:latin typeface="+mj-lt"/>
              <a:ea typeface="ＭＳ Ｐゴシック"/>
              <a:cs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661704"/>
            <a:ext cx="7096623" cy="42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408"/>
                <a:gridCol w="2448272"/>
                <a:gridCol w="51949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+mj-lt"/>
                        </a:rPr>
                        <a:t>№ п.п.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Класс  средств защиты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Назначение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1. 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Средства обнаружения вторжений (компьютерных атак)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Обнаружение вторжений в ИС, нарушающих или создающих предпосылки к нарушению установленных требований по обеспечению безопасности ПДн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+mj-lt"/>
                        </a:rPr>
                        <a:t>2.</a:t>
                      </a:r>
                      <a:endParaRPr lang="ru-RU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Средства защиты каналов связи</a:t>
                      </a:r>
                      <a:endParaRPr lang="ru-RU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Обеспечение безопасности ПДн при межсетевом взаимодействии отдельных ИС через сети связи общего пользования </a:t>
                      </a:r>
                      <a:endParaRPr lang="ru-RU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Дополнительные средства защиты</a:t>
            </a:r>
            <a:endParaRPr lang="ru-RU" dirty="0">
              <a:solidFill>
                <a:srgbClr val="003399"/>
              </a:solidFill>
              <a:latin typeface="+mj-lt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408"/>
                <a:gridCol w="2448272"/>
                <a:gridCol w="51949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+mj-lt"/>
                        </a:rPr>
                        <a:t>№ п.п.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Класс  средств защиты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</a:rPr>
                        <a:t>Назначение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+mj-lt"/>
                        </a:rPr>
                        <a:t>3.</a:t>
                      </a:r>
                      <a:endParaRPr lang="ru-RU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Антивирусы</a:t>
                      </a:r>
                      <a:endParaRPr lang="ru-RU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Предотвращение внедрения в ИС вредоносных программ (программ-вирусов) и программных закладок</a:t>
                      </a:r>
                      <a:endParaRPr lang="ru-RU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+mj-lt"/>
                        </a:rPr>
                        <a:t>4.</a:t>
                      </a:r>
                      <a:endParaRPr lang="ru-RU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Средства анализа защищенности</a:t>
                      </a:r>
                      <a:endParaRPr lang="ru-RU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Анализ защищенности компонентов ИС, взаимодействующих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с СОП</a:t>
                      </a:r>
                      <a:endParaRPr lang="ru-RU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Дополнительные средства защиты</a:t>
            </a:r>
            <a:endParaRPr lang="ru-RU" dirty="0">
              <a:solidFill>
                <a:srgbClr val="003399"/>
              </a:solidFill>
              <a:latin typeface="+mj-lt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235893"/>
            <a:ext cx="8496944" cy="5145435"/>
          </a:xfrm>
        </p:spPr>
        <p:txBody>
          <a:bodyPr>
            <a:normAutofit fontScale="85000" lnSpcReduction="10000"/>
          </a:bodyPr>
          <a:lstStyle/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6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Приказ ФСТЭК от 5 февраля 2010 г. N58</a:t>
            </a:r>
            <a:r>
              <a:rPr lang="ru-RU" sz="35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:</a:t>
            </a:r>
          </a:p>
          <a:p>
            <a:pPr marL="398463" lvl="1" indent="-398463" defTabSz="530225" eaLnBrk="0" hangingPunct="0">
              <a:buClr>
                <a:srgbClr val="00B0F0"/>
              </a:buClr>
              <a:buNone/>
            </a:pPr>
            <a:r>
              <a:rPr lang="en-US" sz="31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		</a:t>
            </a:r>
            <a:r>
              <a:rPr lang="ru-RU" sz="31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- </a:t>
            </a:r>
            <a:r>
              <a:rPr lang="ru-RU" sz="33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Методами и способами защиты информации от несанкционированного доступа являются:... использование средств защиты информации, прошедших в  установленном порядке процедуру оценки соответствия</a:t>
            </a:r>
            <a:r>
              <a:rPr lang="ru-RU" sz="31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.</a:t>
            </a:r>
          </a:p>
          <a:p>
            <a:pPr marL="398463" lvl="1" indent="-398463" defTabSz="530225" eaLnBrk="0" hangingPunct="0">
              <a:buClr>
                <a:srgbClr val="00B0F0"/>
              </a:buClr>
              <a:buNone/>
            </a:pPr>
            <a:endParaRPr lang="ru-RU" sz="3100" dirty="0" smtClean="0">
              <a:latin typeface="+mj-lt"/>
              <a:ea typeface="ＭＳ Ｐゴシック" pitchFamily="38" charset="-128"/>
              <a:cs typeface="ＭＳ Ｐゴシック" pitchFamily="38" charset="-128"/>
            </a:endParaRPr>
          </a:p>
          <a:p>
            <a:pPr marL="398463" indent="-398463" defTabSz="530225" eaLnBrk="0" hangingPunct="0">
              <a:buClr>
                <a:srgbClr val="00B0F0"/>
              </a:buClr>
              <a:buFont typeface="Arial" charset="0"/>
              <a:buChar char="•"/>
            </a:pPr>
            <a:r>
              <a:rPr lang="ru-RU" sz="26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Постановление</a:t>
            </a:r>
            <a:r>
              <a:rPr lang="en-US" sz="26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 </a:t>
            </a:r>
            <a:r>
              <a:rPr lang="ru-RU" sz="26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Правительства Российской Федерации  от 15 мая 2010 г. № 330 (ДСП)</a:t>
            </a:r>
            <a:r>
              <a:rPr lang="ru-RU" sz="28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:</a:t>
            </a:r>
          </a:p>
          <a:p>
            <a:pPr marL="398463" lvl="2" indent="-398463" defTabSz="530225" eaLnBrk="0" hangingPunct="0">
              <a:buClr>
                <a:srgbClr val="00B0F0"/>
              </a:buClr>
              <a:buNone/>
            </a:pPr>
            <a:r>
              <a:rPr lang="ru-RU" sz="35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	</a:t>
            </a:r>
            <a:r>
              <a:rPr lang="ru-RU" sz="3100" dirty="0" smtClean="0">
                <a:latin typeface="+mj-lt"/>
                <a:ea typeface="ＭＳ Ｐゴシック" pitchFamily="38" charset="-128"/>
                <a:cs typeface="ＭＳ Ｐゴシック" pitchFamily="38" charset="-128"/>
              </a:rPr>
              <a:t>	- Оценка соответствия осуществляется в формах обязательной сертификации  и государственного контроля (надзора).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3399"/>
                </a:solidFill>
                <a:latin typeface="+mj-lt"/>
                <a:ea typeface="ＭＳ Ｐゴシック"/>
                <a:cs typeface="Arial" charset="0"/>
              </a:rPr>
              <a:t>Особенности</a:t>
            </a:r>
            <a:endParaRPr lang="ru-RU" dirty="0">
              <a:solidFill>
                <a:srgbClr val="003399"/>
              </a:solidFill>
              <a:latin typeface="+mj-lt"/>
              <a:ea typeface="ＭＳ Ｐゴシック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ИП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anchor="b" anchorCtr="0" compatLnSpc="1">
        <a:prstTxWarp prst="textNoShape">
          <a:avLst/>
        </a:prstTxWarp>
        <a:norm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EEA521"/>
          </a:buClr>
          <a:buSzTx/>
          <a:buFont typeface="Arial" charset="0"/>
          <a:buNone/>
          <a:tabLst/>
          <a:defRPr kumimoji="0" sz="2000" b="1" i="0" u="none" strike="noStrike" kern="1200" cap="none" spc="0" normalizeH="0" baseline="0" noProof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 pitchFamily="34" charset="0"/>
            <a:ea typeface="+mn-ea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НИП</Template>
  <TotalTime>885</TotalTime>
  <Words>1512</Words>
  <Application>Microsoft Office PowerPoint</Application>
  <PresentationFormat>Экран (4:3)</PresentationFormat>
  <Paragraphs>177</Paragraphs>
  <Slides>23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НИП</vt:lpstr>
      <vt:lpstr>Типовые ситуации при реализации защиты ПДн </vt:lpstr>
      <vt:lpstr>Типовые ситуации или Что делать?</vt:lpstr>
      <vt:lpstr>Сегментирование сети. Зачем нужно?</vt:lpstr>
      <vt:lpstr>Сегментирование сети. Вариант 1.</vt:lpstr>
      <vt:lpstr>Подключение к сетям связи общего пользования. Что это?</vt:lpstr>
      <vt:lpstr>Сегментирование сети.  Типизированный вариант</vt:lpstr>
      <vt:lpstr>Дополнительные средства защиты</vt:lpstr>
      <vt:lpstr>Дополнительные средства защиты</vt:lpstr>
      <vt:lpstr>Особенности</vt:lpstr>
      <vt:lpstr>Типовые ситуации или Что делать?</vt:lpstr>
      <vt:lpstr>Перенос обработки ПДн на терминальный сервер</vt:lpstr>
      <vt:lpstr>Типовые ситуации или Что делать?</vt:lpstr>
      <vt:lpstr>Защита от утечек по техническим каналам</vt:lpstr>
      <vt:lpstr>Угрозы утечки акустической информации</vt:lpstr>
      <vt:lpstr>Угрозы утечки видовой информации</vt:lpstr>
      <vt:lpstr>Угрозы утечки информации по каналам ПЭМИН</vt:lpstr>
      <vt:lpstr>Типовые ситуации или Что делать?</vt:lpstr>
      <vt:lpstr>Защита «от системного администратора»</vt:lpstr>
      <vt:lpstr>Типовые ситуации или Что делать?</vt:lpstr>
      <vt:lpstr>Аппаратная защита рабочих станций и серверов</vt:lpstr>
      <vt:lpstr>Аппаратная защита рабочих станций и серверов</vt:lpstr>
      <vt:lpstr>Особенность принятия решений по безопасности ПДн</vt:lpstr>
      <vt:lpstr>Слайд 23</vt:lpstr>
    </vt:vector>
  </TitlesOfParts>
  <Company>infosec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a.artyushenkova</dc:creator>
  <cp:lastModifiedBy>Ostapolets</cp:lastModifiedBy>
  <cp:revision>82</cp:revision>
  <dcterms:created xsi:type="dcterms:W3CDTF">2010-09-21T16:27:05Z</dcterms:created>
  <dcterms:modified xsi:type="dcterms:W3CDTF">2011-05-19T19:50:26Z</dcterms:modified>
</cp:coreProperties>
</file>