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charts/chart6.xml" ContentType="application/vnd.openxmlformats-officedocument.drawingml.chart+xml"/>
  <Override PartName="/ppt/charts/chart7.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1" r:id="rId5"/>
  </p:sldMasterIdLst>
  <p:notesMasterIdLst>
    <p:notesMasterId r:id="rId27"/>
  </p:notesMasterIdLst>
  <p:handoutMasterIdLst>
    <p:handoutMasterId r:id="rId28"/>
  </p:handoutMasterIdLst>
  <p:sldIdLst>
    <p:sldId id="386" r:id="rId6"/>
    <p:sldId id="417" r:id="rId7"/>
    <p:sldId id="418" r:id="rId8"/>
    <p:sldId id="419" r:id="rId9"/>
    <p:sldId id="420" r:id="rId10"/>
    <p:sldId id="421" r:id="rId11"/>
    <p:sldId id="422" r:id="rId12"/>
    <p:sldId id="435" r:id="rId13"/>
    <p:sldId id="434" r:id="rId14"/>
    <p:sldId id="416" r:id="rId15"/>
    <p:sldId id="425" r:id="rId16"/>
    <p:sldId id="427" r:id="rId17"/>
    <p:sldId id="428" r:id="rId18"/>
    <p:sldId id="429" r:id="rId19"/>
    <p:sldId id="430" r:id="rId20"/>
    <p:sldId id="431" r:id="rId21"/>
    <p:sldId id="424" r:id="rId22"/>
    <p:sldId id="423" r:id="rId23"/>
    <p:sldId id="433" r:id="rId24"/>
    <p:sldId id="432" r:id="rId25"/>
    <p:sldId id="387" r:id="rId26"/>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AF35"/>
    <a:srgbClr val="FFFFFF"/>
    <a:srgbClr val="F6AE1E"/>
    <a:srgbClr val="FF0066"/>
    <a:srgbClr val="000000"/>
    <a:srgbClr val="9C42E6"/>
    <a:srgbClr val="D1943B"/>
    <a:srgbClr val="F8F57B"/>
    <a:srgbClr val="D5B953"/>
    <a:srgbClr val="B87DF3"/>
  </p:clrMru>
</p:presentationPr>
</file>

<file path=ppt/tableStyles.xml><?xml version="1.0" encoding="utf-8"?>
<a:tblStyleLst xmlns:a="http://schemas.openxmlformats.org/drawingml/2006/main" def="{5C22544A-7EE6-4342-B048-85BDC9FD1C3A}">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Стиль из темы 1 - акцент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Стиль из темы 2 - акцент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84" autoAdjust="0"/>
    <p:restoredTop sz="96105" autoAdjust="0"/>
  </p:normalViewPr>
  <p:slideViewPr>
    <p:cSldViewPr>
      <p:cViewPr varScale="1">
        <p:scale>
          <a:sx n="112" d="100"/>
          <a:sy n="112" d="100"/>
        </p:scale>
        <p:origin x="-906" y="-90"/>
      </p:cViewPr>
      <p:guideLst>
        <p:guide orient="horz" pos="144"/>
        <p:guide orient="horz" pos="895"/>
        <p:guide orient="horz" pos="1484"/>
        <p:guide orient="horz" pos="1200"/>
        <p:guide orient="horz" pos="2736"/>
        <p:guide orient="horz" pos="4176"/>
        <p:guide pos="2880"/>
        <p:guide pos="244"/>
        <p:guide pos="460"/>
        <p:guide pos="5516"/>
        <p:guide pos="893"/>
        <p:guide pos="5299"/>
      </p:guideLst>
    </p:cSldViewPr>
  </p:slideViewPr>
  <p:notesTextViewPr>
    <p:cViewPr>
      <p:scale>
        <a:sx n="100" d="100"/>
        <a:sy n="100" d="100"/>
      </p:scale>
      <p:origin x="0" y="0"/>
    </p:cViewPr>
  </p:notesTextViewPr>
  <p:sorterViewPr>
    <p:cViewPr>
      <p:scale>
        <a:sx n="80" d="100"/>
        <a:sy n="80" d="100"/>
      </p:scale>
      <p:origin x="0" y="0"/>
    </p:cViewPr>
  </p:sorterViewPr>
  <p:notesViewPr>
    <p:cSldViewPr showGuides="1">
      <p:cViewPr varScale="1">
        <p:scale>
          <a:sx n="77" d="100"/>
          <a:sy n="77" d="100"/>
        </p:scale>
        <p:origin x="-2094"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Microsoft_Office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Microsoft_Office_Excel7.xlsx"/></Relationships>
</file>

<file path=ppt/charts/chart1.xml><?xml version="1.0" encoding="utf-8"?>
<c:chartSpace xmlns:c="http://schemas.openxmlformats.org/drawingml/2006/chart" xmlns:a="http://schemas.openxmlformats.org/drawingml/2006/main" xmlns:r="http://schemas.openxmlformats.org/officeDocument/2006/relationships">
  <c:lang val="ru-RU"/>
  <c:chart>
    <c:view3D>
      <c:rAngAx val="1"/>
    </c:view3D>
    <c:plotArea>
      <c:layout/>
      <c:bar3DChart>
        <c:barDir val="col"/>
        <c:grouping val="stacked"/>
        <c:ser>
          <c:idx val="0"/>
          <c:order val="0"/>
          <c:tx>
            <c:strRef>
              <c:f>Лист1!$B$1</c:f>
              <c:strCache>
                <c:ptCount val="1"/>
                <c:pt idx="0">
                  <c:v>Только положительно</c:v>
                </c:pt>
              </c:strCache>
            </c:strRef>
          </c:tx>
          <c:spPr>
            <a:solidFill>
              <a:schemeClr val="accent2">
                <a:lumMod val="60000"/>
                <a:lumOff val="40000"/>
              </a:schemeClr>
            </a:solidFill>
          </c:spPr>
          <c:cat>
            <c:strRef>
              <c:f>Лист1!$A$2:$A$3</c:f>
              <c:strCache>
                <c:ptCount val="2"/>
                <c:pt idx="0">
                  <c:v>Перспективы "облаков"</c:v>
                </c:pt>
                <c:pt idx="1">
                  <c:v>Распространение ПО как SaaS</c:v>
                </c:pt>
              </c:strCache>
            </c:strRef>
          </c:cat>
          <c:val>
            <c:numRef>
              <c:f>Лист1!$B$2:$B$3</c:f>
              <c:numCache>
                <c:formatCode>General</c:formatCode>
                <c:ptCount val="2"/>
                <c:pt idx="0">
                  <c:v>15</c:v>
                </c:pt>
                <c:pt idx="1">
                  <c:v>33</c:v>
                </c:pt>
              </c:numCache>
            </c:numRef>
          </c:val>
        </c:ser>
        <c:ser>
          <c:idx val="1"/>
          <c:order val="1"/>
          <c:tx>
            <c:strRef>
              <c:f>Лист1!$C$1</c:f>
              <c:strCache>
                <c:ptCount val="1"/>
                <c:pt idx="0">
                  <c:v>Позитивно, но с оговорками</c:v>
                </c:pt>
              </c:strCache>
            </c:strRef>
          </c:tx>
          <c:spPr>
            <a:solidFill>
              <a:schemeClr val="accent3">
                <a:lumMod val="75000"/>
              </a:schemeClr>
            </a:solidFill>
          </c:spPr>
          <c:cat>
            <c:strRef>
              <c:f>Лист1!$A$2:$A$3</c:f>
              <c:strCache>
                <c:ptCount val="2"/>
                <c:pt idx="0">
                  <c:v>Перспективы "облаков"</c:v>
                </c:pt>
                <c:pt idx="1">
                  <c:v>Распространение ПО как SaaS</c:v>
                </c:pt>
              </c:strCache>
            </c:strRef>
          </c:cat>
          <c:val>
            <c:numRef>
              <c:f>Лист1!$C$2:$C$3</c:f>
              <c:numCache>
                <c:formatCode>General</c:formatCode>
                <c:ptCount val="2"/>
                <c:pt idx="0">
                  <c:v>78</c:v>
                </c:pt>
                <c:pt idx="1">
                  <c:v>30</c:v>
                </c:pt>
              </c:numCache>
            </c:numRef>
          </c:val>
        </c:ser>
        <c:ser>
          <c:idx val="2"/>
          <c:order val="2"/>
          <c:tx>
            <c:strRef>
              <c:f>Лист1!$D$1</c:f>
              <c:strCache>
                <c:ptCount val="1"/>
                <c:pt idx="0">
                  <c:v>Негативно</c:v>
                </c:pt>
              </c:strCache>
            </c:strRef>
          </c:tx>
          <c:spPr>
            <a:solidFill>
              <a:srgbClr val="FF0000"/>
            </a:solidFill>
          </c:spPr>
          <c:cat>
            <c:strRef>
              <c:f>Лист1!$A$2:$A$3</c:f>
              <c:strCache>
                <c:ptCount val="2"/>
                <c:pt idx="0">
                  <c:v>Перспективы "облаков"</c:v>
                </c:pt>
                <c:pt idx="1">
                  <c:v>Распространение ПО как SaaS</c:v>
                </c:pt>
              </c:strCache>
            </c:strRef>
          </c:cat>
          <c:val>
            <c:numRef>
              <c:f>Лист1!$D$2:$D$3</c:f>
              <c:numCache>
                <c:formatCode>General</c:formatCode>
                <c:ptCount val="2"/>
                <c:pt idx="0">
                  <c:v>7</c:v>
                </c:pt>
                <c:pt idx="1">
                  <c:v>26</c:v>
                </c:pt>
              </c:numCache>
            </c:numRef>
          </c:val>
        </c:ser>
        <c:ser>
          <c:idx val="3"/>
          <c:order val="3"/>
          <c:tx>
            <c:strRef>
              <c:f>Лист1!$E$1</c:f>
              <c:strCache>
                <c:ptCount val="1"/>
                <c:pt idx="0">
                  <c:v>Не смогли оценить</c:v>
                </c:pt>
              </c:strCache>
            </c:strRef>
          </c:tx>
          <c:spPr>
            <a:solidFill>
              <a:schemeClr val="tx1">
                <a:lumMod val="75000"/>
              </a:schemeClr>
            </a:solidFill>
          </c:spPr>
          <c:cat>
            <c:strRef>
              <c:f>Лист1!$A$2:$A$3</c:f>
              <c:strCache>
                <c:ptCount val="2"/>
                <c:pt idx="0">
                  <c:v>Перспективы "облаков"</c:v>
                </c:pt>
                <c:pt idx="1">
                  <c:v>Распространение ПО как SaaS</c:v>
                </c:pt>
              </c:strCache>
            </c:strRef>
          </c:cat>
          <c:val>
            <c:numRef>
              <c:f>Лист1!$E$2:$E$3</c:f>
              <c:numCache>
                <c:formatCode>General</c:formatCode>
                <c:ptCount val="2"/>
                <c:pt idx="0">
                  <c:v>0</c:v>
                </c:pt>
                <c:pt idx="1">
                  <c:v>11</c:v>
                </c:pt>
              </c:numCache>
            </c:numRef>
          </c:val>
        </c:ser>
        <c:dLbls>
          <c:showVal val="1"/>
        </c:dLbls>
        <c:shape val="box"/>
        <c:axId val="79376384"/>
        <c:axId val="79377920"/>
        <c:axId val="0"/>
      </c:bar3DChart>
      <c:catAx>
        <c:axId val="79376384"/>
        <c:scaling>
          <c:orientation val="minMax"/>
        </c:scaling>
        <c:axPos val="b"/>
        <c:tickLblPos val="nextTo"/>
        <c:crossAx val="79377920"/>
        <c:crosses val="autoZero"/>
        <c:auto val="1"/>
        <c:lblAlgn val="ctr"/>
        <c:lblOffset val="100"/>
      </c:catAx>
      <c:valAx>
        <c:axId val="79377920"/>
        <c:scaling>
          <c:orientation val="minMax"/>
        </c:scaling>
        <c:axPos val="l"/>
        <c:majorGridlines/>
        <c:numFmt formatCode="General" sourceLinked="1"/>
        <c:tickLblPos val="nextTo"/>
        <c:crossAx val="79376384"/>
        <c:crosses val="autoZero"/>
        <c:crossBetween val="between"/>
      </c:valAx>
    </c:plotArea>
    <c:legend>
      <c:legendPos val="r"/>
      <c:layout/>
    </c:legend>
    <c:plotVisOnly val="1"/>
  </c:chart>
  <c:txPr>
    <a:bodyPr/>
    <a:lstStyle/>
    <a:p>
      <a:pPr>
        <a:defRPr sz="1800"/>
      </a:pPr>
      <a:endParaRPr lang="ru-RU"/>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ru-RU"/>
  <c:chart>
    <c:view3D>
      <c:rAngAx val="1"/>
    </c:view3D>
    <c:plotArea>
      <c:layout/>
      <c:bar3DChart>
        <c:barDir val="col"/>
        <c:grouping val="stacked"/>
        <c:ser>
          <c:idx val="0"/>
          <c:order val="0"/>
          <c:tx>
            <c:strRef>
              <c:f>Лист1!$B$1</c:f>
              <c:strCache>
                <c:ptCount val="1"/>
                <c:pt idx="0">
                  <c:v>Позитивно</c:v>
                </c:pt>
              </c:strCache>
            </c:strRef>
          </c:tx>
          <c:spPr>
            <a:solidFill>
              <a:schemeClr val="accent2">
                <a:lumMod val="60000"/>
                <a:lumOff val="40000"/>
              </a:schemeClr>
            </a:solidFill>
          </c:spPr>
          <c:cat>
            <c:strRef>
              <c:f>Лист1!$A$2</c:f>
              <c:strCache>
                <c:ptCount val="1"/>
                <c:pt idx="0">
                  <c:v>Поддержка федеральной облачной МИС</c:v>
                </c:pt>
              </c:strCache>
            </c:strRef>
          </c:cat>
          <c:val>
            <c:numRef>
              <c:f>Лист1!$B$2</c:f>
              <c:numCache>
                <c:formatCode>General</c:formatCode>
                <c:ptCount val="1"/>
                <c:pt idx="0">
                  <c:v>22</c:v>
                </c:pt>
              </c:numCache>
            </c:numRef>
          </c:val>
        </c:ser>
        <c:ser>
          <c:idx val="1"/>
          <c:order val="1"/>
          <c:tx>
            <c:strRef>
              <c:f>Лист1!$C$1</c:f>
              <c:strCache>
                <c:ptCount val="1"/>
                <c:pt idx="0">
                  <c:v>Негативно</c:v>
                </c:pt>
              </c:strCache>
            </c:strRef>
          </c:tx>
          <c:spPr>
            <a:solidFill>
              <a:srgbClr val="FF0000"/>
            </a:solidFill>
          </c:spPr>
          <c:cat>
            <c:strRef>
              <c:f>Лист1!$A$2</c:f>
              <c:strCache>
                <c:ptCount val="1"/>
                <c:pt idx="0">
                  <c:v>Поддержка федеральной облачной МИС</c:v>
                </c:pt>
              </c:strCache>
            </c:strRef>
          </c:cat>
          <c:val>
            <c:numRef>
              <c:f>Лист1!$C$2</c:f>
              <c:numCache>
                <c:formatCode>General</c:formatCode>
                <c:ptCount val="1"/>
                <c:pt idx="0">
                  <c:v>63</c:v>
                </c:pt>
              </c:numCache>
            </c:numRef>
          </c:val>
        </c:ser>
        <c:ser>
          <c:idx val="2"/>
          <c:order val="2"/>
          <c:tx>
            <c:strRef>
              <c:f>Лист1!$D$1</c:f>
              <c:strCache>
                <c:ptCount val="1"/>
                <c:pt idx="0">
                  <c:v>Не смогли оценить</c:v>
                </c:pt>
              </c:strCache>
            </c:strRef>
          </c:tx>
          <c:spPr>
            <a:solidFill>
              <a:schemeClr val="tx1">
                <a:lumMod val="75000"/>
              </a:schemeClr>
            </a:solidFill>
          </c:spPr>
          <c:cat>
            <c:strRef>
              <c:f>Лист1!$A$2</c:f>
              <c:strCache>
                <c:ptCount val="1"/>
                <c:pt idx="0">
                  <c:v>Поддержка федеральной облачной МИС</c:v>
                </c:pt>
              </c:strCache>
            </c:strRef>
          </c:cat>
          <c:val>
            <c:numRef>
              <c:f>Лист1!$D$2</c:f>
              <c:numCache>
                <c:formatCode>General</c:formatCode>
                <c:ptCount val="1"/>
                <c:pt idx="0">
                  <c:v>15</c:v>
                </c:pt>
              </c:numCache>
            </c:numRef>
          </c:val>
        </c:ser>
        <c:dLbls>
          <c:showVal val="1"/>
        </c:dLbls>
        <c:shape val="box"/>
        <c:axId val="83497344"/>
        <c:axId val="83498880"/>
        <c:axId val="0"/>
      </c:bar3DChart>
      <c:catAx>
        <c:axId val="83497344"/>
        <c:scaling>
          <c:orientation val="minMax"/>
        </c:scaling>
        <c:axPos val="b"/>
        <c:tickLblPos val="nextTo"/>
        <c:crossAx val="83498880"/>
        <c:crosses val="autoZero"/>
        <c:auto val="1"/>
        <c:lblAlgn val="ctr"/>
        <c:lblOffset val="100"/>
      </c:catAx>
      <c:valAx>
        <c:axId val="83498880"/>
        <c:scaling>
          <c:orientation val="minMax"/>
        </c:scaling>
        <c:axPos val="l"/>
        <c:majorGridlines/>
        <c:numFmt formatCode="General" sourceLinked="1"/>
        <c:tickLblPos val="nextTo"/>
        <c:crossAx val="83497344"/>
        <c:crosses val="autoZero"/>
        <c:crossBetween val="between"/>
      </c:valAx>
    </c:plotArea>
    <c:legend>
      <c:legendPos val="r"/>
      <c:layout/>
    </c:legend>
    <c:plotVisOnly val="1"/>
  </c:chart>
  <c:txPr>
    <a:bodyPr/>
    <a:lstStyle/>
    <a:p>
      <a:pPr>
        <a:defRPr sz="1800"/>
      </a:pPr>
      <a:endParaRPr lang="ru-RU"/>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bar3DChart>
        <c:barDir val="col"/>
        <c:grouping val="stacked"/>
        <c:ser>
          <c:idx val="0"/>
          <c:order val="0"/>
          <c:tx>
            <c:strRef>
              <c:f>Лист1!$B$1</c:f>
              <c:strCache>
                <c:ptCount val="1"/>
                <c:pt idx="0">
                  <c:v>Только "облака"</c:v>
                </c:pt>
              </c:strCache>
            </c:strRef>
          </c:tx>
          <c:spPr>
            <a:solidFill>
              <a:schemeClr val="accent2">
                <a:lumMod val="60000"/>
                <a:lumOff val="40000"/>
              </a:schemeClr>
            </a:solidFill>
          </c:spPr>
          <c:cat>
            <c:strRef>
              <c:f>Лист1!$A$2:$A$13</c:f>
              <c:strCache>
                <c:ptCount val="12"/>
                <c:pt idx="0">
                  <c:v>ЭР</c:v>
                </c:pt>
                <c:pt idx="1">
                  <c:v>МИС поликлиники</c:v>
                </c:pt>
                <c:pt idx="2">
                  <c:v>МИС стационара</c:v>
                </c:pt>
                <c:pt idx="3">
                  <c:v>ЛИС</c:v>
                </c:pt>
                <c:pt idx="4">
                  <c:v>PACS</c:v>
                </c:pt>
                <c:pt idx="5">
                  <c:v>Статистика</c:v>
                </c:pt>
                <c:pt idx="6">
                  <c:v>ОМС/ДМС/ услуги</c:v>
                </c:pt>
                <c:pt idx="7">
                  <c:v>Кадровая ИС</c:v>
                </c:pt>
                <c:pt idx="8">
                  <c:v>Бухгалтерия</c:v>
                </c:pt>
                <c:pt idx="9">
                  <c:v>Сайт</c:v>
                </c:pt>
                <c:pt idx="10">
                  <c:v>Телемедицина</c:v>
                </c:pt>
                <c:pt idx="11">
                  <c:v>РИАМС (РИР)</c:v>
                </c:pt>
              </c:strCache>
            </c:strRef>
          </c:cat>
          <c:val>
            <c:numRef>
              <c:f>Лист1!$B$2:$B$13</c:f>
              <c:numCache>
                <c:formatCode>General</c:formatCode>
                <c:ptCount val="12"/>
                <c:pt idx="0">
                  <c:v>19</c:v>
                </c:pt>
                <c:pt idx="1">
                  <c:v>4</c:v>
                </c:pt>
                <c:pt idx="2">
                  <c:v>4</c:v>
                </c:pt>
                <c:pt idx="3">
                  <c:v>0</c:v>
                </c:pt>
                <c:pt idx="4">
                  <c:v>0</c:v>
                </c:pt>
                <c:pt idx="5">
                  <c:v>19</c:v>
                </c:pt>
                <c:pt idx="6">
                  <c:v>15</c:v>
                </c:pt>
                <c:pt idx="7">
                  <c:v>4</c:v>
                </c:pt>
                <c:pt idx="8">
                  <c:v>0</c:v>
                </c:pt>
                <c:pt idx="9">
                  <c:v>22</c:v>
                </c:pt>
                <c:pt idx="10">
                  <c:v>11</c:v>
                </c:pt>
                <c:pt idx="11">
                  <c:v>44</c:v>
                </c:pt>
              </c:numCache>
            </c:numRef>
          </c:val>
        </c:ser>
        <c:ser>
          <c:idx val="1"/>
          <c:order val="1"/>
          <c:tx>
            <c:strRef>
              <c:f>Лист1!$C$1</c:f>
              <c:strCache>
                <c:ptCount val="1"/>
                <c:pt idx="0">
                  <c:v>В том числе "облака"</c:v>
                </c:pt>
              </c:strCache>
            </c:strRef>
          </c:tx>
          <c:spPr>
            <a:solidFill>
              <a:schemeClr val="accent3">
                <a:lumMod val="75000"/>
              </a:schemeClr>
            </a:solidFill>
          </c:spPr>
          <c:cat>
            <c:strRef>
              <c:f>Лист1!$A$2:$A$13</c:f>
              <c:strCache>
                <c:ptCount val="12"/>
                <c:pt idx="0">
                  <c:v>ЭР</c:v>
                </c:pt>
                <c:pt idx="1">
                  <c:v>МИС поликлиники</c:v>
                </c:pt>
                <c:pt idx="2">
                  <c:v>МИС стационара</c:v>
                </c:pt>
                <c:pt idx="3">
                  <c:v>ЛИС</c:v>
                </c:pt>
                <c:pt idx="4">
                  <c:v>PACS</c:v>
                </c:pt>
                <c:pt idx="5">
                  <c:v>Статистика</c:v>
                </c:pt>
                <c:pt idx="6">
                  <c:v>ОМС/ДМС/ услуги</c:v>
                </c:pt>
                <c:pt idx="7">
                  <c:v>Кадровая ИС</c:v>
                </c:pt>
                <c:pt idx="8">
                  <c:v>Бухгалтерия</c:v>
                </c:pt>
                <c:pt idx="9">
                  <c:v>Сайт</c:v>
                </c:pt>
                <c:pt idx="10">
                  <c:v>Телемедицина</c:v>
                </c:pt>
                <c:pt idx="11">
                  <c:v>РИАМС (РИР)</c:v>
                </c:pt>
              </c:strCache>
            </c:strRef>
          </c:cat>
          <c:val>
            <c:numRef>
              <c:f>Лист1!$C$2:$C$13</c:f>
              <c:numCache>
                <c:formatCode>General</c:formatCode>
                <c:ptCount val="12"/>
                <c:pt idx="0">
                  <c:v>67</c:v>
                </c:pt>
                <c:pt idx="1">
                  <c:v>56</c:v>
                </c:pt>
                <c:pt idx="2">
                  <c:v>44</c:v>
                </c:pt>
                <c:pt idx="3">
                  <c:v>26</c:v>
                </c:pt>
                <c:pt idx="4">
                  <c:v>22</c:v>
                </c:pt>
                <c:pt idx="5">
                  <c:v>67</c:v>
                </c:pt>
                <c:pt idx="6">
                  <c:v>67</c:v>
                </c:pt>
                <c:pt idx="7">
                  <c:v>74</c:v>
                </c:pt>
                <c:pt idx="8">
                  <c:v>67</c:v>
                </c:pt>
                <c:pt idx="9">
                  <c:v>60</c:v>
                </c:pt>
                <c:pt idx="10">
                  <c:v>59</c:v>
                </c:pt>
                <c:pt idx="11">
                  <c:v>41</c:v>
                </c:pt>
              </c:numCache>
            </c:numRef>
          </c:val>
        </c:ser>
        <c:ser>
          <c:idx val="2"/>
          <c:order val="2"/>
          <c:tx>
            <c:strRef>
              <c:f>Лист1!$D$1</c:f>
              <c:strCache>
                <c:ptCount val="1"/>
                <c:pt idx="0">
                  <c:v>"облака" применять нельзя</c:v>
                </c:pt>
              </c:strCache>
            </c:strRef>
          </c:tx>
          <c:spPr>
            <a:solidFill>
              <a:srgbClr val="FF0000"/>
            </a:solidFill>
          </c:spPr>
          <c:cat>
            <c:strRef>
              <c:f>Лист1!$A$2:$A$13</c:f>
              <c:strCache>
                <c:ptCount val="12"/>
                <c:pt idx="0">
                  <c:v>ЭР</c:v>
                </c:pt>
                <c:pt idx="1">
                  <c:v>МИС поликлиники</c:v>
                </c:pt>
                <c:pt idx="2">
                  <c:v>МИС стационара</c:v>
                </c:pt>
                <c:pt idx="3">
                  <c:v>ЛИС</c:v>
                </c:pt>
                <c:pt idx="4">
                  <c:v>PACS</c:v>
                </c:pt>
                <c:pt idx="5">
                  <c:v>Статистика</c:v>
                </c:pt>
                <c:pt idx="6">
                  <c:v>ОМС/ДМС/ услуги</c:v>
                </c:pt>
                <c:pt idx="7">
                  <c:v>Кадровая ИС</c:v>
                </c:pt>
                <c:pt idx="8">
                  <c:v>Бухгалтерия</c:v>
                </c:pt>
                <c:pt idx="9">
                  <c:v>Сайт</c:v>
                </c:pt>
                <c:pt idx="10">
                  <c:v>Телемедицина</c:v>
                </c:pt>
                <c:pt idx="11">
                  <c:v>РИАМС (РИР)</c:v>
                </c:pt>
              </c:strCache>
            </c:strRef>
          </c:cat>
          <c:val>
            <c:numRef>
              <c:f>Лист1!$D$2:$D$13</c:f>
              <c:numCache>
                <c:formatCode>General</c:formatCode>
                <c:ptCount val="12"/>
                <c:pt idx="0">
                  <c:v>15</c:v>
                </c:pt>
                <c:pt idx="1">
                  <c:v>41</c:v>
                </c:pt>
                <c:pt idx="2">
                  <c:v>52</c:v>
                </c:pt>
                <c:pt idx="3">
                  <c:v>74</c:v>
                </c:pt>
                <c:pt idx="4">
                  <c:v>78</c:v>
                </c:pt>
                <c:pt idx="5">
                  <c:v>11</c:v>
                </c:pt>
                <c:pt idx="6">
                  <c:v>11</c:v>
                </c:pt>
                <c:pt idx="7">
                  <c:v>15</c:v>
                </c:pt>
                <c:pt idx="8">
                  <c:v>22</c:v>
                </c:pt>
                <c:pt idx="9">
                  <c:v>7</c:v>
                </c:pt>
                <c:pt idx="10">
                  <c:v>30</c:v>
                </c:pt>
                <c:pt idx="11">
                  <c:v>11</c:v>
                </c:pt>
              </c:numCache>
            </c:numRef>
          </c:val>
        </c:ser>
        <c:dLbls>
          <c:showVal val="1"/>
        </c:dLbls>
        <c:shape val="box"/>
        <c:axId val="83548416"/>
        <c:axId val="53084160"/>
        <c:axId val="0"/>
      </c:bar3DChart>
      <c:catAx>
        <c:axId val="83548416"/>
        <c:scaling>
          <c:orientation val="minMax"/>
        </c:scaling>
        <c:axPos val="b"/>
        <c:tickLblPos val="nextTo"/>
        <c:crossAx val="53084160"/>
        <c:crosses val="autoZero"/>
        <c:auto val="1"/>
        <c:lblAlgn val="ctr"/>
        <c:lblOffset val="100"/>
      </c:catAx>
      <c:valAx>
        <c:axId val="53084160"/>
        <c:scaling>
          <c:orientation val="minMax"/>
        </c:scaling>
        <c:axPos val="l"/>
        <c:majorGridlines/>
        <c:numFmt formatCode="General" sourceLinked="1"/>
        <c:tickLblPos val="nextTo"/>
        <c:crossAx val="83548416"/>
        <c:crosses val="autoZero"/>
        <c:crossBetween val="between"/>
      </c:valAx>
    </c:plotArea>
    <c:legend>
      <c:legendPos val="b"/>
      <c:layout/>
    </c:legend>
    <c:plotVisOnly val="1"/>
  </c:chart>
  <c:txPr>
    <a:bodyPr/>
    <a:lstStyle/>
    <a:p>
      <a:pPr>
        <a:defRPr sz="1800"/>
      </a:pPr>
      <a:endParaRPr lang="ru-RU"/>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bar3DChart>
        <c:barDir val="col"/>
        <c:grouping val="stacked"/>
        <c:ser>
          <c:idx val="0"/>
          <c:order val="0"/>
          <c:tx>
            <c:strRef>
              <c:f>Лист1!$B$1</c:f>
              <c:strCache>
                <c:ptCount val="1"/>
                <c:pt idx="0">
                  <c:v>до 1 Мбит/сек</c:v>
                </c:pt>
              </c:strCache>
            </c:strRef>
          </c:tx>
          <c:spPr>
            <a:solidFill>
              <a:schemeClr val="tx1">
                <a:lumMod val="75000"/>
              </a:schemeClr>
            </a:solidFill>
          </c:spPr>
          <c:cat>
            <c:strRef>
              <c:f>Лист1!$A$2</c:f>
              <c:strCache>
                <c:ptCount val="1"/>
                <c:pt idx="0">
                  <c:v>Пропускная способность сети</c:v>
                </c:pt>
              </c:strCache>
            </c:strRef>
          </c:cat>
          <c:val>
            <c:numRef>
              <c:f>Лист1!$B$2</c:f>
              <c:numCache>
                <c:formatCode>General</c:formatCode>
                <c:ptCount val="1"/>
                <c:pt idx="0">
                  <c:v>4</c:v>
                </c:pt>
              </c:numCache>
            </c:numRef>
          </c:val>
        </c:ser>
        <c:ser>
          <c:idx val="1"/>
          <c:order val="1"/>
          <c:tx>
            <c:strRef>
              <c:f>Лист1!$C$1</c:f>
              <c:strCache>
                <c:ptCount val="1"/>
                <c:pt idx="0">
                  <c:v>1-2 Мбит/сек</c:v>
                </c:pt>
              </c:strCache>
            </c:strRef>
          </c:tx>
          <c:spPr>
            <a:solidFill>
              <a:srgbClr val="0070C0"/>
            </a:solidFill>
          </c:spPr>
          <c:cat>
            <c:strRef>
              <c:f>Лист1!$A$2</c:f>
              <c:strCache>
                <c:ptCount val="1"/>
                <c:pt idx="0">
                  <c:v>Пропускная способность сети</c:v>
                </c:pt>
              </c:strCache>
            </c:strRef>
          </c:cat>
          <c:val>
            <c:numRef>
              <c:f>Лист1!$C$2</c:f>
              <c:numCache>
                <c:formatCode>General</c:formatCode>
                <c:ptCount val="1"/>
                <c:pt idx="0">
                  <c:v>15</c:v>
                </c:pt>
              </c:numCache>
            </c:numRef>
          </c:val>
        </c:ser>
        <c:ser>
          <c:idx val="2"/>
          <c:order val="2"/>
          <c:tx>
            <c:strRef>
              <c:f>Лист1!$D$1</c:f>
              <c:strCache>
                <c:ptCount val="1"/>
                <c:pt idx="0">
                  <c:v>10 Мбит/сек</c:v>
                </c:pt>
              </c:strCache>
            </c:strRef>
          </c:tx>
          <c:spPr>
            <a:solidFill>
              <a:srgbClr val="FFC000"/>
            </a:solidFill>
          </c:spPr>
          <c:cat>
            <c:strRef>
              <c:f>Лист1!$A$2</c:f>
              <c:strCache>
                <c:ptCount val="1"/>
                <c:pt idx="0">
                  <c:v>Пропускная способность сети</c:v>
                </c:pt>
              </c:strCache>
            </c:strRef>
          </c:cat>
          <c:val>
            <c:numRef>
              <c:f>Лист1!$D$2</c:f>
              <c:numCache>
                <c:formatCode>General</c:formatCode>
                <c:ptCount val="1"/>
                <c:pt idx="0">
                  <c:v>52</c:v>
                </c:pt>
              </c:numCache>
            </c:numRef>
          </c:val>
        </c:ser>
        <c:ser>
          <c:idx val="3"/>
          <c:order val="3"/>
          <c:tx>
            <c:strRef>
              <c:f>Лист1!$E$1</c:f>
              <c:strCache>
                <c:ptCount val="1"/>
                <c:pt idx="0">
                  <c:v>100 Мбит/сек</c:v>
                </c:pt>
              </c:strCache>
            </c:strRef>
          </c:tx>
          <c:spPr>
            <a:solidFill>
              <a:srgbClr val="FF0000"/>
            </a:solidFill>
          </c:spPr>
          <c:cat>
            <c:strRef>
              <c:f>Лист1!$A$2</c:f>
              <c:strCache>
                <c:ptCount val="1"/>
                <c:pt idx="0">
                  <c:v>Пропускная способность сети</c:v>
                </c:pt>
              </c:strCache>
            </c:strRef>
          </c:cat>
          <c:val>
            <c:numRef>
              <c:f>Лист1!$E$2</c:f>
              <c:numCache>
                <c:formatCode>General</c:formatCode>
                <c:ptCount val="1"/>
                <c:pt idx="0">
                  <c:v>26</c:v>
                </c:pt>
              </c:numCache>
            </c:numRef>
          </c:val>
        </c:ser>
        <c:dLbls>
          <c:showVal val="1"/>
        </c:dLbls>
        <c:shape val="box"/>
        <c:axId val="53141504"/>
        <c:axId val="53143040"/>
        <c:axId val="0"/>
      </c:bar3DChart>
      <c:catAx>
        <c:axId val="53141504"/>
        <c:scaling>
          <c:orientation val="minMax"/>
        </c:scaling>
        <c:delete val="1"/>
        <c:axPos val="b"/>
        <c:tickLblPos val="none"/>
        <c:crossAx val="53143040"/>
        <c:crosses val="autoZero"/>
        <c:auto val="1"/>
        <c:lblAlgn val="ctr"/>
        <c:lblOffset val="100"/>
      </c:catAx>
      <c:valAx>
        <c:axId val="53143040"/>
        <c:scaling>
          <c:orientation val="minMax"/>
        </c:scaling>
        <c:axPos val="l"/>
        <c:majorGridlines/>
        <c:numFmt formatCode="General" sourceLinked="1"/>
        <c:tickLblPos val="nextTo"/>
        <c:crossAx val="53141504"/>
        <c:crosses val="autoZero"/>
        <c:crossBetween val="between"/>
      </c:valAx>
    </c:plotArea>
    <c:legend>
      <c:legendPos val="b"/>
      <c:layout/>
    </c:legend>
    <c:plotVisOnly val="1"/>
  </c:chart>
  <c:txPr>
    <a:bodyPr/>
    <a:lstStyle/>
    <a:p>
      <a:pPr>
        <a:defRPr sz="1800"/>
      </a:pPr>
      <a:endParaRPr lang="ru-RU"/>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bar3DChart>
        <c:barDir val="col"/>
        <c:grouping val="stacked"/>
        <c:ser>
          <c:idx val="0"/>
          <c:order val="0"/>
          <c:tx>
            <c:strRef>
              <c:f>Лист1!$B$1</c:f>
              <c:strCache>
                <c:ptCount val="1"/>
                <c:pt idx="0">
                  <c:v>Аренда в Internet</c:v>
                </c:pt>
              </c:strCache>
            </c:strRef>
          </c:tx>
          <c:spPr>
            <a:solidFill>
              <a:srgbClr val="92D050"/>
            </a:solidFill>
          </c:spPr>
          <c:cat>
            <c:strRef>
              <c:f>Лист1!$A$2</c:f>
              <c:strCache>
                <c:ptCount val="1"/>
                <c:pt idx="0">
                  <c:v>Организация канала</c:v>
                </c:pt>
              </c:strCache>
            </c:strRef>
          </c:cat>
          <c:val>
            <c:numRef>
              <c:f>Лист1!$B$2</c:f>
              <c:numCache>
                <c:formatCode>General</c:formatCode>
                <c:ptCount val="1"/>
                <c:pt idx="0">
                  <c:v>22</c:v>
                </c:pt>
              </c:numCache>
            </c:numRef>
          </c:val>
        </c:ser>
        <c:ser>
          <c:idx val="1"/>
          <c:order val="1"/>
          <c:tx>
            <c:strRef>
              <c:f>Лист1!$C$1</c:f>
              <c:strCache>
                <c:ptCount val="1"/>
                <c:pt idx="0">
                  <c:v>Защищенная внутренняя сеть</c:v>
                </c:pt>
              </c:strCache>
            </c:strRef>
          </c:tx>
          <c:spPr>
            <a:solidFill>
              <a:srgbClr val="7030A0"/>
            </a:solidFill>
          </c:spPr>
          <c:cat>
            <c:strRef>
              <c:f>Лист1!$A$2</c:f>
              <c:strCache>
                <c:ptCount val="1"/>
                <c:pt idx="0">
                  <c:v>Организация канала</c:v>
                </c:pt>
              </c:strCache>
            </c:strRef>
          </c:cat>
          <c:val>
            <c:numRef>
              <c:f>Лист1!$C$2</c:f>
              <c:numCache>
                <c:formatCode>General</c:formatCode>
                <c:ptCount val="1"/>
                <c:pt idx="0">
                  <c:v>70</c:v>
                </c:pt>
              </c:numCache>
            </c:numRef>
          </c:val>
        </c:ser>
        <c:dLbls>
          <c:showVal val="1"/>
        </c:dLbls>
        <c:shape val="box"/>
        <c:axId val="95533696"/>
        <c:axId val="95543680"/>
        <c:axId val="0"/>
      </c:bar3DChart>
      <c:catAx>
        <c:axId val="95533696"/>
        <c:scaling>
          <c:orientation val="minMax"/>
        </c:scaling>
        <c:delete val="1"/>
        <c:axPos val="b"/>
        <c:tickLblPos val="none"/>
        <c:crossAx val="95543680"/>
        <c:crosses val="autoZero"/>
        <c:auto val="1"/>
        <c:lblAlgn val="ctr"/>
        <c:lblOffset val="100"/>
      </c:catAx>
      <c:valAx>
        <c:axId val="95543680"/>
        <c:scaling>
          <c:orientation val="minMax"/>
        </c:scaling>
        <c:axPos val="l"/>
        <c:majorGridlines/>
        <c:numFmt formatCode="General" sourceLinked="1"/>
        <c:tickLblPos val="nextTo"/>
        <c:crossAx val="95533696"/>
        <c:crosses val="autoZero"/>
        <c:crossBetween val="between"/>
      </c:valAx>
    </c:plotArea>
    <c:legend>
      <c:legendPos val="b"/>
      <c:layout/>
    </c:legend>
    <c:plotVisOnly val="1"/>
  </c:chart>
  <c:txPr>
    <a:bodyPr/>
    <a:lstStyle/>
    <a:p>
      <a:pPr>
        <a:defRPr sz="1800"/>
      </a:pPr>
      <a:endParaRPr lang="ru-RU"/>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ru-RU"/>
  <c:chart>
    <c:autoTitleDeleted val="1"/>
    <c:view3D>
      <c:rAngAx val="1"/>
    </c:view3D>
    <c:plotArea>
      <c:layout/>
      <c:bar3DChart>
        <c:barDir val="bar"/>
        <c:grouping val="clustered"/>
        <c:ser>
          <c:idx val="0"/>
          <c:order val="0"/>
          <c:tx>
            <c:strRef>
              <c:f>Лист1!$B$1</c:f>
              <c:strCache>
                <c:ptCount val="1"/>
                <c:pt idx="0">
                  <c:v>% </c:v>
                </c:pt>
              </c:strCache>
            </c:strRef>
          </c:tx>
          <c:cat>
            <c:strRef>
              <c:f>Лист1!$A$2:$A$7</c:f>
              <c:strCache>
                <c:ptCount val="6"/>
                <c:pt idx="0">
                  <c:v>Большая стоимость организации защиты</c:v>
                </c:pt>
                <c:pt idx="1">
                  <c:v>Низкая производительность модели</c:v>
                </c:pt>
                <c:pt idx="2">
                  <c:v>Отсутствие доказанной экономии</c:v>
                </c:pt>
                <c:pt idx="3">
                  <c:v>Монополизация региона одной МИС</c:v>
                </c:pt>
                <c:pt idx="4">
                  <c:v>Высокая стоимость создания каналов связи</c:v>
                </c:pt>
                <c:pt idx="5">
                  <c:v>Отсутствие готовых каналов связи</c:v>
                </c:pt>
              </c:strCache>
            </c:strRef>
          </c:cat>
          <c:val>
            <c:numRef>
              <c:f>Лист1!$B$2:$B$7</c:f>
              <c:numCache>
                <c:formatCode>General</c:formatCode>
                <c:ptCount val="6"/>
                <c:pt idx="0">
                  <c:v>33</c:v>
                </c:pt>
                <c:pt idx="1">
                  <c:v>33</c:v>
                </c:pt>
                <c:pt idx="2">
                  <c:v>44</c:v>
                </c:pt>
                <c:pt idx="3">
                  <c:v>44</c:v>
                </c:pt>
                <c:pt idx="4">
                  <c:v>44</c:v>
                </c:pt>
                <c:pt idx="5">
                  <c:v>82</c:v>
                </c:pt>
              </c:numCache>
            </c:numRef>
          </c:val>
        </c:ser>
        <c:dLbls>
          <c:showVal val="1"/>
        </c:dLbls>
        <c:shape val="cylinder"/>
        <c:axId val="97536640"/>
        <c:axId val="97567104"/>
        <c:axId val="0"/>
      </c:bar3DChart>
      <c:catAx>
        <c:axId val="97536640"/>
        <c:scaling>
          <c:orientation val="minMax"/>
        </c:scaling>
        <c:axPos val="l"/>
        <c:tickLblPos val="nextTo"/>
        <c:crossAx val="97567104"/>
        <c:crosses val="autoZero"/>
        <c:auto val="1"/>
        <c:lblAlgn val="ctr"/>
        <c:lblOffset val="100"/>
      </c:catAx>
      <c:valAx>
        <c:axId val="97567104"/>
        <c:scaling>
          <c:orientation val="minMax"/>
        </c:scaling>
        <c:axPos val="b"/>
        <c:majorGridlines/>
        <c:numFmt formatCode="General" sourceLinked="1"/>
        <c:tickLblPos val="nextTo"/>
        <c:crossAx val="97536640"/>
        <c:crosses val="autoZero"/>
        <c:crossBetween val="between"/>
      </c:valAx>
    </c:plotArea>
    <c:plotVisOnly val="1"/>
  </c:chart>
  <c:txPr>
    <a:bodyPr/>
    <a:lstStyle/>
    <a:p>
      <a:pPr>
        <a:defRPr sz="1800"/>
      </a:pPr>
      <a:endParaRPr lang="ru-RU"/>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bar3DChart>
        <c:barDir val="col"/>
        <c:grouping val="stacked"/>
        <c:ser>
          <c:idx val="0"/>
          <c:order val="0"/>
          <c:tx>
            <c:strRef>
              <c:f>Лист1!$B$1</c:f>
              <c:strCache>
                <c:ptCount val="1"/>
                <c:pt idx="0">
                  <c:v>В целом положительно</c:v>
                </c:pt>
              </c:strCache>
            </c:strRef>
          </c:tx>
          <c:spPr>
            <a:solidFill>
              <a:schemeClr val="accent2">
                <a:lumMod val="60000"/>
                <a:lumOff val="40000"/>
              </a:schemeClr>
            </a:solidFill>
          </c:spPr>
          <c:dPt>
            <c:idx val="0"/>
            <c:spPr>
              <a:solidFill>
                <a:srgbClr val="00B050"/>
              </a:solidFill>
            </c:spPr>
          </c:dPt>
          <c:cat>
            <c:strRef>
              <c:f>Лист1!$A$2</c:f>
              <c:strCache>
                <c:ptCount val="1"/>
                <c:pt idx="0">
                  <c:v>Оценки предложенного ТЗ</c:v>
                </c:pt>
              </c:strCache>
            </c:strRef>
          </c:cat>
          <c:val>
            <c:numRef>
              <c:f>Лист1!$B$2</c:f>
              <c:numCache>
                <c:formatCode>General</c:formatCode>
                <c:ptCount val="1"/>
                <c:pt idx="0">
                  <c:v>55</c:v>
                </c:pt>
              </c:numCache>
            </c:numRef>
          </c:val>
        </c:ser>
        <c:ser>
          <c:idx val="1"/>
          <c:order val="1"/>
          <c:tx>
            <c:strRef>
              <c:f>Лист1!$C$1</c:f>
              <c:strCache>
                <c:ptCount val="1"/>
                <c:pt idx="0">
                  <c:v>Принимается, но нужна коррекция</c:v>
                </c:pt>
              </c:strCache>
            </c:strRef>
          </c:tx>
          <c:spPr>
            <a:solidFill>
              <a:srgbClr val="00B0F0"/>
            </a:solidFill>
          </c:spPr>
          <c:cat>
            <c:strRef>
              <c:f>Лист1!$A$2</c:f>
              <c:strCache>
                <c:ptCount val="1"/>
                <c:pt idx="0">
                  <c:v>Оценки предложенного ТЗ</c:v>
                </c:pt>
              </c:strCache>
            </c:strRef>
          </c:cat>
          <c:val>
            <c:numRef>
              <c:f>Лист1!$C$2</c:f>
              <c:numCache>
                <c:formatCode>General</c:formatCode>
                <c:ptCount val="1"/>
                <c:pt idx="0">
                  <c:v>18</c:v>
                </c:pt>
              </c:numCache>
            </c:numRef>
          </c:val>
        </c:ser>
        <c:ser>
          <c:idx val="2"/>
          <c:order val="2"/>
          <c:tx>
            <c:strRef>
              <c:f>Лист1!$D$1</c:f>
              <c:strCache>
                <c:ptCount val="1"/>
                <c:pt idx="0">
                  <c:v>Не принимается, нужна переделка</c:v>
                </c:pt>
              </c:strCache>
            </c:strRef>
          </c:tx>
          <c:spPr>
            <a:solidFill>
              <a:srgbClr val="FF0000"/>
            </a:solidFill>
          </c:spPr>
          <c:cat>
            <c:strRef>
              <c:f>Лист1!$A$2</c:f>
              <c:strCache>
                <c:ptCount val="1"/>
                <c:pt idx="0">
                  <c:v>Оценки предложенного ТЗ</c:v>
                </c:pt>
              </c:strCache>
            </c:strRef>
          </c:cat>
          <c:val>
            <c:numRef>
              <c:f>Лист1!$D$2</c:f>
              <c:numCache>
                <c:formatCode>General</c:formatCode>
                <c:ptCount val="1"/>
                <c:pt idx="0">
                  <c:v>18</c:v>
                </c:pt>
              </c:numCache>
            </c:numRef>
          </c:val>
        </c:ser>
        <c:dLbls>
          <c:showVal val="1"/>
        </c:dLbls>
        <c:shape val="box"/>
        <c:axId val="141360128"/>
        <c:axId val="48501504"/>
        <c:axId val="0"/>
      </c:bar3DChart>
      <c:catAx>
        <c:axId val="141360128"/>
        <c:scaling>
          <c:orientation val="minMax"/>
        </c:scaling>
        <c:axPos val="b"/>
        <c:tickLblPos val="nextTo"/>
        <c:crossAx val="48501504"/>
        <c:crosses val="autoZero"/>
        <c:auto val="1"/>
        <c:lblAlgn val="ctr"/>
        <c:lblOffset val="100"/>
      </c:catAx>
      <c:valAx>
        <c:axId val="48501504"/>
        <c:scaling>
          <c:orientation val="minMax"/>
        </c:scaling>
        <c:axPos val="l"/>
        <c:majorGridlines/>
        <c:numFmt formatCode="General" sourceLinked="1"/>
        <c:tickLblPos val="nextTo"/>
        <c:crossAx val="141360128"/>
        <c:crosses val="autoZero"/>
        <c:crossBetween val="between"/>
      </c:valAx>
    </c:plotArea>
    <c:legend>
      <c:legendPos val="r"/>
      <c:layout/>
    </c:legend>
    <c:plotVisOnly val="1"/>
  </c:chart>
  <c:txPr>
    <a:bodyPr/>
    <a:lstStyle/>
    <a:p>
      <a:pPr>
        <a:defRPr sz="1800"/>
      </a:pPr>
      <a:endParaRPr lang="ru-RU"/>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latin typeface="Segoe" pitchFamily="34" charset="0"/>
              </a:rPr>
              <a:t>Microsoft Management Summit 2009</a:t>
            </a:r>
          </a:p>
          <a:p>
            <a:r>
              <a:rPr lang="en-US" dirty="0" smtClean="0">
                <a:latin typeface="Segoe" pitchFamily="34" charset="0"/>
              </a:rPr>
              <a:t>April 27 – May 1, 2009 Las Vegas, Nevada</a:t>
            </a:r>
            <a:r>
              <a:rPr lang="en-US" dirty="0" smtClean="0"/>
              <a:t>	</a:t>
            </a: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pitchFamily="34" charset="0"/>
              </a:rPr>
              <a:pPr/>
              <a:t>5/17/2011</a:t>
            </a:fld>
            <a:endParaRPr lang="en-US" dirty="0">
              <a:latin typeface="Segoe" pitchFamily="34" charset="0"/>
            </a:endParaRPr>
          </a:p>
        </p:txBody>
      </p:sp>
      <p:sp>
        <p:nvSpPr>
          <p:cNvPr id="6"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pitchFamily="34" charset="0"/>
              </a:rPr>
            </a:br>
            <a:r>
              <a:rPr lang="en-US" sz="500" dirty="0" smtClean="0">
                <a:solidFill>
                  <a:srgbClr val="000000"/>
                </a:solidFill>
                <a:latin typeface="Segoe" pitchFamily="34" charset="0"/>
              </a:rPr>
              <a:t>MICROSOFT MAKES NO WARRANTIES, EXPRESS, IMPLIED OR STATUTORY, AS TO THE INFORMATION IN THIS PRESENTATION.</a:t>
            </a:r>
          </a:p>
        </p:txBody>
      </p:sp>
      <p:sp>
        <p:nvSpPr>
          <p:cNvPr id="7"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pitchFamily="34" charset="0"/>
              </a:rPr>
              <a:pPr/>
              <a:t>‹#›</a:t>
            </a:fld>
            <a:endParaRPr lang="en-US">
              <a:latin typeface="Segoe"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pitchFamily="34" charset="0"/>
              </a:defRPr>
            </a:lvl1pPr>
          </a:lstStyle>
          <a:p>
            <a:r>
              <a:rPr lang="en-US" dirty="0" smtClean="0"/>
              <a:t>Microsoft Management Summit 2009</a:t>
            </a:r>
          </a:p>
          <a:p>
            <a:r>
              <a:rPr lang="en-US" dirty="0" smtClean="0"/>
              <a:t>April 27 – May 1, 2009 Las Vegas, Nevada</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pitchFamily="34" charset="0"/>
              </a:defRPr>
            </a:lvl1pPr>
          </a:lstStyle>
          <a:p>
            <a:fld id="{7C3FBCD4-166E-446F-AF18-7D4A0CF9AEF6}" type="datetimeFigureOut">
              <a:rPr lang="en-US" smtClean="0"/>
              <a:pPr/>
              <a:t>5/17/2011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pitchFamily="34" charset="0"/>
              </a:rPr>
            </a:br>
            <a:r>
              <a:rPr lang="en-US" sz="500" dirty="0" smtClean="0">
                <a:solidFill>
                  <a:srgbClr val="000000"/>
                </a:solidFill>
                <a:latin typeface="Segoe" pitchFamily="34" charset="0"/>
              </a:rPr>
              <a:t>MICROSOFT MAKES NO WARRANTIES, EXPRESS, IMPLIED OR STATUTORY, AS TO THE INFORMATION IN THIS PRESENTATION.</a:t>
            </a:r>
          </a:p>
        </p:txBody>
      </p:sp>
      <p:sp>
        <p:nvSpPr>
          <p:cNvPr id="9" name="Slide Number Placeholder 4"/>
          <p:cNvSpPr>
            <a:spLocks noGrp="1"/>
          </p:cNvSpPr>
          <p:nvPr>
            <p:ph type="sldNum" sz="quarter" idx="5"/>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pitchFamily="34" charset="0"/>
              </a:rPr>
              <a:pPr/>
              <a:t>‹#›</a:t>
            </a:fld>
            <a:endParaRPr lang="en-US">
              <a:latin typeface="Segoe" pitchFamily="34" charset="0"/>
            </a:endParaRPr>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251" y="1828801"/>
            <a:ext cx="7681913" cy="1523495"/>
          </a:xfrm>
        </p:spPr>
        <p:txBody>
          <a:bodyPr anchor="ctr" anchorCtr="0">
            <a:noAutofit/>
          </a:bodyPr>
          <a:lstStyle>
            <a:lvl1pPr>
              <a:lnSpc>
                <a:spcPct val="90000"/>
              </a:lnSpc>
              <a:defRPr sz="5400"/>
            </a:lvl1pPr>
          </a:lstStyle>
          <a:p>
            <a:r>
              <a:rPr lang="en-US" dirty="0" smtClean="0"/>
              <a:t>Click to edit Master title style</a:t>
            </a:r>
            <a:endParaRPr lang="en-US" dirty="0"/>
          </a:p>
        </p:txBody>
      </p:sp>
      <p:sp>
        <p:nvSpPr>
          <p:cNvPr id="3" name="Subtitle 2"/>
          <p:cNvSpPr>
            <a:spLocks noGrp="1"/>
          </p:cNvSpPr>
          <p:nvPr>
            <p:ph type="subTitle" idx="1"/>
          </p:nvPr>
        </p:nvSpPr>
        <p:spPr>
          <a:xfrm>
            <a:off x="730250" y="35814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10"/>
          <p:cNvSpPr>
            <a:spLocks noGrp="1"/>
          </p:cNvSpPr>
          <p:nvPr>
            <p:ph type="body" sz="quarter" idx="10" hasCustomPrompt="1"/>
          </p:nvPr>
        </p:nvSpPr>
        <p:spPr>
          <a:xfrm>
            <a:off x="730044" y="228600"/>
            <a:ext cx="3429000" cy="276999"/>
          </a:xfrm>
        </p:spPr>
        <p:txBody>
          <a:bodyPr/>
          <a:lstStyle>
            <a:lvl1pPr marL="0" indent="0">
              <a:buFont typeface="Arial" pitchFamily="34" charset="0"/>
              <a:buNone/>
              <a:defRPr sz="2000"/>
            </a:lvl1pPr>
          </a:lstStyle>
          <a:p>
            <a:pPr lvl="0"/>
            <a:r>
              <a:rPr lang="en-US" dirty="0" smtClean="0"/>
              <a:t>Session Code</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1520" y="533400"/>
            <a:ext cx="7043208" cy="1523494"/>
          </a:xfrm>
        </p:spPr>
        <p:txBody>
          <a:bodyPr anchor="b" anchorCtr="0">
            <a:noAutofit/>
          </a:bodyPr>
          <a:lstStyle>
            <a:lvl1pPr>
              <a:lnSpc>
                <a:spcPct val="90000"/>
              </a:lnSpc>
              <a:defRPr lang="en-US" sz="5400" b="0" kern="1200" cap="none" spc="-150" dirty="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31520" y="2362202"/>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381000" y="5105402"/>
            <a:ext cx="8679127" cy="830997"/>
          </a:xfrm>
          <a:effectLst>
            <a:outerShdw blurRad="50800" dist="38100" dir="5400000" algn="t" rotWithShape="0">
              <a:prstClr val="black">
                <a:alpha val="40000"/>
              </a:prstClr>
            </a:outerShdw>
            <a:reflection blurRad="6350" stA="50000" endA="300" endPos="55000" dir="5400000" sy="-100000" algn="bl" rotWithShape="0"/>
          </a:effectLst>
        </p:spPr>
        <p:txBody>
          <a:bodyPr anchor="t" anchorCtr="0">
            <a:noAutofit/>
            <a:scene3d>
              <a:camera prst="orthographicFront"/>
              <a:lightRig rig="flat" dir="t"/>
            </a:scene3d>
            <a:sp3d extrusionH="88900">
              <a:contourClr>
                <a:srgbClr val="F4A234"/>
              </a:contourClr>
            </a:sp3d>
          </a:bodyPr>
          <a:lstStyle>
            <a:lvl1pPr marL="0" indent="0" algn="r" defTabSz="912777" rtl="0" eaLnBrk="1" fontAlgn="base" hangingPunct="1">
              <a:lnSpc>
                <a:spcPct val="90000"/>
              </a:lnSpc>
              <a:spcBef>
                <a:spcPts val="768"/>
              </a:spcBef>
              <a:spcAft>
                <a:spcPct val="0"/>
              </a:spcAft>
              <a:buClr>
                <a:schemeClr val="tx2"/>
              </a:buClr>
              <a:buSzPct val="95000"/>
              <a:buFont typeface="Arial" pitchFamily="34" charset="0"/>
              <a:buNone/>
              <a:defRPr kumimoji="0" lang="en-US" sz="7200" b="1" i="0" u="none" strike="noStrike" kern="1200" cap="none" spc="2200" normalizeH="0" baseline="0" noProof="0" dirty="0" smtClean="0">
                <a:ln w="11430"/>
                <a:solidFill>
                  <a:schemeClr val="tx1"/>
                </a:solidFill>
                <a:effectLst/>
                <a:uLnTx/>
                <a:uFillTx/>
                <a:latin typeface="Segoe Condensed" pitchFamily="34" charset="0"/>
                <a:ea typeface="+mn-ea"/>
                <a:cs typeface="+mn-cs"/>
              </a:defRPr>
            </a:lvl1pPr>
          </a:lstStyle>
          <a:p>
            <a:pPr lvl="0"/>
            <a:r>
              <a:rPr lang="en-US" dirty="0" smtClean="0"/>
              <a:t>CLICK TO…</a:t>
            </a:r>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1"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065306"/>
            <a:ext cx="4114800"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74875"/>
            <a:ext cx="4114800" cy="1855893"/>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2" y="1065306"/>
            <a:ext cx="4117019"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855893"/>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9"/>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Clr>
          <a:srgbClr val="F3AF35"/>
        </a:buClr>
        <a:buSzPct val="85000"/>
        <a:buFontTx/>
        <a:buBlip>
          <a:blip r:embed="rId11"/>
        </a:buBlip>
        <a:defRPr sz="3200" kern="1200">
          <a:solidFill>
            <a:schemeClr val="tx1"/>
          </a:solidFill>
          <a:latin typeface="+mn-lt"/>
          <a:ea typeface="+mn-ea"/>
          <a:cs typeface="+mn-cs"/>
        </a:defRPr>
      </a:lvl1pPr>
      <a:lvl2pPr marL="803275" indent="-406400" algn="l" defTabSz="914363" rtl="0" eaLnBrk="1" latinLnBrk="0" hangingPunct="1">
        <a:lnSpc>
          <a:spcPct val="90000"/>
        </a:lnSpc>
        <a:spcBef>
          <a:spcPct val="20000"/>
        </a:spcBef>
        <a:buClr>
          <a:srgbClr val="F3AF35"/>
        </a:buClr>
        <a:buSzPct val="85000"/>
        <a:buFontTx/>
        <a:buBlip>
          <a:blip r:embed="rId11"/>
        </a:buBlip>
        <a:defRPr sz="2800" kern="1200">
          <a:solidFill>
            <a:schemeClr val="tx1"/>
          </a:solidFill>
          <a:latin typeface="+mn-lt"/>
          <a:ea typeface="+mn-ea"/>
          <a:cs typeface="+mn-cs"/>
        </a:defRPr>
      </a:lvl2pPr>
      <a:lvl3pPr marL="1144588" indent="-341313" algn="l" defTabSz="914363" rtl="0" eaLnBrk="1" latinLnBrk="0" hangingPunct="1">
        <a:lnSpc>
          <a:spcPct val="90000"/>
        </a:lnSpc>
        <a:spcBef>
          <a:spcPct val="20000"/>
        </a:spcBef>
        <a:buClr>
          <a:srgbClr val="F3AF35"/>
        </a:buClr>
        <a:buSzPct val="85000"/>
        <a:buFontTx/>
        <a:buBlip>
          <a:blip r:embed="rId11"/>
        </a:buBlip>
        <a:defRPr sz="2400" kern="1200">
          <a:solidFill>
            <a:schemeClr val="tx1"/>
          </a:solidFill>
          <a:latin typeface="+mn-lt"/>
          <a:ea typeface="+mn-ea"/>
          <a:cs typeface="+mn-cs"/>
        </a:defRPr>
      </a:lvl3pPr>
      <a:lvl4pPr marL="1487488" indent="-342900" algn="l" defTabSz="914363" rtl="0" eaLnBrk="1" latinLnBrk="0" hangingPunct="1">
        <a:lnSpc>
          <a:spcPct val="90000"/>
        </a:lnSpc>
        <a:spcBef>
          <a:spcPct val="20000"/>
        </a:spcBef>
        <a:buClr>
          <a:srgbClr val="F3AF35"/>
        </a:buClr>
        <a:buSzPct val="85000"/>
        <a:buFontTx/>
        <a:buBlip>
          <a:blip r:embed="rId11"/>
        </a:buBlip>
        <a:defRPr sz="2400" kern="1200">
          <a:solidFill>
            <a:schemeClr val="tx1"/>
          </a:solidFill>
          <a:latin typeface="+mn-lt"/>
          <a:ea typeface="+mn-ea"/>
          <a:cs typeface="+mn-cs"/>
        </a:defRPr>
      </a:lvl4pPr>
      <a:lvl5pPr marL="1828800" indent="-341313" algn="l" defTabSz="914363" rtl="0" eaLnBrk="1" latinLnBrk="0" hangingPunct="1">
        <a:lnSpc>
          <a:spcPct val="90000"/>
        </a:lnSpc>
        <a:spcBef>
          <a:spcPct val="20000"/>
        </a:spcBef>
        <a:buClr>
          <a:srgbClr val="F3AF35"/>
        </a:buClr>
        <a:buSzPct val="85000"/>
        <a:buFontTx/>
        <a:buBlip>
          <a:blip r:embed="rId11"/>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hyperlink" Target="http://www.gosbook.ru/node/22456" TargetMode="External"/><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hyperlink" Target="http://www.armit.ru/" TargetMode="External"/></Relationships>
</file>

<file path=ppt/slides/_rels/slide18.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gosbook.ru/node/23095" TargetMode="External"/><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hyperlink" Target="http://www.armit.ru/"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sz="4000" dirty="0" smtClean="0"/>
              <a:t>Облачные вычисления: границы применимости. </a:t>
            </a:r>
            <a:br>
              <a:rPr lang="ru-RU" sz="4000" dirty="0" smtClean="0"/>
            </a:br>
            <a:r>
              <a:rPr lang="ru-RU" sz="4000" dirty="0" smtClean="0"/>
              <a:t>Модель </a:t>
            </a:r>
            <a:r>
              <a:rPr lang="ru-RU" sz="4000" dirty="0" err="1" smtClean="0"/>
              <a:t>SaaS</a:t>
            </a:r>
            <a:r>
              <a:rPr lang="ru-RU" sz="4000" dirty="0" smtClean="0"/>
              <a:t> в России.</a:t>
            </a:r>
            <a:endParaRPr lang="ru-RU" sz="4000" dirty="0"/>
          </a:p>
        </p:txBody>
      </p:sp>
      <p:sp>
        <p:nvSpPr>
          <p:cNvPr id="3" name="Подзаголовок 2"/>
          <p:cNvSpPr>
            <a:spLocks noGrp="1"/>
          </p:cNvSpPr>
          <p:nvPr>
            <p:ph type="subTitle" idx="1"/>
          </p:nvPr>
        </p:nvSpPr>
        <p:spPr>
          <a:xfrm>
            <a:off x="821278" y="6324606"/>
            <a:ext cx="7681913" cy="461665"/>
          </a:xfrm>
        </p:spPr>
        <p:txBody>
          <a:bodyPr/>
          <a:lstStyle/>
          <a:p>
            <a:r>
              <a:rPr lang="en-US" sz="2000" dirty="0" err="1" smtClean="0"/>
              <a:t>Medsoft</a:t>
            </a:r>
            <a:r>
              <a:rPr lang="en-US" sz="2000" dirty="0" smtClean="0"/>
              <a:t> 2011, http://www.armit.ru</a:t>
            </a:r>
            <a:endParaRPr lang="ru-RU" sz="2000" dirty="0"/>
          </a:p>
        </p:txBody>
      </p:sp>
      <p:sp>
        <p:nvSpPr>
          <p:cNvPr id="6" name="TextBox 5"/>
          <p:cNvSpPr txBox="1"/>
          <p:nvPr/>
        </p:nvSpPr>
        <p:spPr>
          <a:xfrm>
            <a:off x="728135" y="5283207"/>
            <a:ext cx="7177118" cy="1015663"/>
          </a:xfrm>
          <a:prstGeom prst="rect">
            <a:avLst/>
          </a:prstGeom>
          <a:noFill/>
        </p:spPr>
        <p:txBody>
          <a:bodyPr wrap="square" rtlCol="0">
            <a:spAutoFit/>
          </a:bodyPr>
          <a:lstStyle/>
          <a:p>
            <a:r>
              <a:rPr lang="ru-RU" sz="2000" b="1" dirty="0" smtClean="0"/>
              <a:t>Гусев Александр Владимирович</a:t>
            </a:r>
            <a:br>
              <a:rPr lang="ru-RU" sz="2000" b="1" dirty="0" smtClean="0"/>
            </a:br>
            <a:r>
              <a:rPr lang="ru-RU" sz="2000" dirty="0" smtClean="0"/>
              <a:t>к.т.н., зам. директора по развитию компании </a:t>
            </a:r>
            <a:br>
              <a:rPr lang="ru-RU" sz="2000" dirty="0" smtClean="0"/>
            </a:br>
            <a:r>
              <a:rPr lang="ru-RU" sz="2000" dirty="0" smtClean="0"/>
              <a:t>«Комплексные медицинские информационные системы»</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sz="4000" dirty="0" smtClean="0"/>
              <a:t>О разработке типового ТЗ на внедрение информационной системы «Электронная регистратура». Обзор решений, проектов и проблем</a:t>
            </a:r>
            <a:endParaRPr lang="ru-RU" sz="4000" dirty="0"/>
          </a:p>
        </p:txBody>
      </p:sp>
      <p:sp>
        <p:nvSpPr>
          <p:cNvPr id="3" name="Подзаголовок 2"/>
          <p:cNvSpPr>
            <a:spLocks noGrp="1"/>
          </p:cNvSpPr>
          <p:nvPr>
            <p:ph type="subTitle" idx="1"/>
          </p:nvPr>
        </p:nvSpPr>
        <p:spPr>
          <a:xfrm>
            <a:off x="821278" y="6324606"/>
            <a:ext cx="7681913" cy="461665"/>
          </a:xfrm>
        </p:spPr>
        <p:txBody>
          <a:bodyPr/>
          <a:lstStyle/>
          <a:p>
            <a:r>
              <a:rPr lang="en-US" sz="2000" dirty="0" err="1" smtClean="0"/>
              <a:t>Medsoft</a:t>
            </a:r>
            <a:r>
              <a:rPr lang="en-US" sz="2000" dirty="0" smtClean="0"/>
              <a:t> 2011, http://www.armit.ru</a:t>
            </a:r>
            <a:endParaRPr lang="ru-RU" sz="2000" dirty="0"/>
          </a:p>
        </p:txBody>
      </p:sp>
      <p:sp>
        <p:nvSpPr>
          <p:cNvPr id="6" name="TextBox 5"/>
          <p:cNvSpPr txBox="1"/>
          <p:nvPr/>
        </p:nvSpPr>
        <p:spPr>
          <a:xfrm>
            <a:off x="728135" y="5283207"/>
            <a:ext cx="7177118" cy="1015663"/>
          </a:xfrm>
          <a:prstGeom prst="rect">
            <a:avLst/>
          </a:prstGeom>
          <a:noFill/>
        </p:spPr>
        <p:txBody>
          <a:bodyPr wrap="square" rtlCol="0">
            <a:spAutoFit/>
          </a:bodyPr>
          <a:lstStyle/>
          <a:p>
            <a:r>
              <a:rPr lang="ru-RU" sz="2000" b="1" dirty="0" smtClean="0"/>
              <a:t>Гусев Александр Владимирович</a:t>
            </a:r>
            <a:br>
              <a:rPr lang="ru-RU" sz="2000" b="1" dirty="0" smtClean="0"/>
            </a:br>
            <a:r>
              <a:rPr lang="ru-RU" sz="2000" dirty="0" smtClean="0"/>
              <a:t>к.т.н., зам. директора по развитию компании </a:t>
            </a:r>
            <a:br>
              <a:rPr lang="ru-RU" sz="2000" dirty="0" smtClean="0"/>
            </a:br>
            <a:r>
              <a:rPr lang="ru-RU" sz="2000" dirty="0" smtClean="0"/>
              <a:t>«Комплексные медицинские информационные системы»</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descr="Рисунок212.png"/>
          <p:cNvPicPr>
            <a:picLocks noChangeAspect="1"/>
          </p:cNvPicPr>
          <p:nvPr/>
        </p:nvPicPr>
        <p:blipFill>
          <a:blip r:embed="rId2"/>
          <a:stretch>
            <a:fillRect/>
          </a:stretch>
        </p:blipFill>
        <p:spPr>
          <a:xfrm>
            <a:off x="2743200" y="4944539"/>
            <a:ext cx="6096000" cy="914400"/>
          </a:xfrm>
          <a:prstGeom prst="rect">
            <a:avLst/>
          </a:prstGeom>
        </p:spPr>
      </p:pic>
      <p:pic>
        <p:nvPicPr>
          <p:cNvPr id="13" name="Рисунок 12" descr="Рисунок212.png"/>
          <p:cNvPicPr>
            <a:picLocks noChangeAspect="1"/>
          </p:cNvPicPr>
          <p:nvPr/>
        </p:nvPicPr>
        <p:blipFill>
          <a:blip r:embed="rId2"/>
          <a:stretch>
            <a:fillRect/>
          </a:stretch>
        </p:blipFill>
        <p:spPr>
          <a:xfrm>
            <a:off x="2743200" y="3547538"/>
            <a:ext cx="6096000" cy="1219200"/>
          </a:xfrm>
          <a:prstGeom prst="rect">
            <a:avLst/>
          </a:prstGeom>
        </p:spPr>
      </p:pic>
      <p:sp>
        <p:nvSpPr>
          <p:cNvPr id="5" name="Заголовок 4"/>
          <p:cNvSpPr>
            <a:spLocks noGrp="1"/>
          </p:cNvSpPr>
          <p:nvPr>
            <p:ph type="title"/>
          </p:nvPr>
        </p:nvSpPr>
        <p:spPr>
          <a:xfrm>
            <a:off x="381000" y="230189"/>
            <a:ext cx="8382000" cy="1329595"/>
          </a:xfrm>
        </p:spPr>
        <p:txBody>
          <a:bodyPr/>
          <a:lstStyle/>
          <a:p>
            <a:r>
              <a:rPr lang="ru-RU" dirty="0" smtClean="0"/>
              <a:t>Что такое «Электронная регистратура»?</a:t>
            </a:r>
            <a:endParaRPr lang="ru-RU" dirty="0"/>
          </a:p>
        </p:txBody>
      </p:sp>
      <p:pic>
        <p:nvPicPr>
          <p:cNvPr id="6" name="Рисунок 5" descr="Рисунок212.png"/>
          <p:cNvPicPr>
            <a:picLocks noChangeAspect="1"/>
          </p:cNvPicPr>
          <p:nvPr/>
        </p:nvPicPr>
        <p:blipFill>
          <a:blip r:embed="rId2"/>
          <a:stretch>
            <a:fillRect/>
          </a:stretch>
        </p:blipFill>
        <p:spPr>
          <a:xfrm>
            <a:off x="2743200" y="2133600"/>
            <a:ext cx="6096000" cy="1219200"/>
          </a:xfrm>
          <a:prstGeom prst="rect">
            <a:avLst/>
          </a:prstGeom>
        </p:spPr>
      </p:pic>
      <p:pic>
        <p:nvPicPr>
          <p:cNvPr id="8" name="Рисунок 7" descr="Рисунок126.png"/>
          <p:cNvPicPr>
            <a:picLocks noChangeAspect="1"/>
          </p:cNvPicPr>
          <p:nvPr/>
        </p:nvPicPr>
        <p:blipFill>
          <a:blip r:embed="rId3"/>
          <a:stretch>
            <a:fillRect/>
          </a:stretch>
        </p:blipFill>
        <p:spPr>
          <a:xfrm>
            <a:off x="228600" y="2590800"/>
            <a:ext cx="2133600" cy="2372228"/>
          </a:xfrm>
          <a:prstGeom prst="rect">
            <a:avLst/>
          </a:prstGeom>
        </p:spPr>
      </p:pic>
      <p:sp>
        <p:nvSpPr>
          <p:cNvPr id="9" name="TextBox 8"/>
          <p:cNvSpPr txBox="1"/>
          <p:nvPr/>
        </p:nvSpPr>
        <p:spPr>
          <a:xfrm>
            <a:off x="2895600" y="2286000"/>
            <a:ext cx="5715000" cy="1246495"/>
          </a:xfrm>
          <a:prstGeom prst="rect">
            <a:avLst/>
          </a:prstGeom>
          <a:noFill/>
        </p:spPr>
        <p:txBody>
          <a:bodyPr wrap="square" lIns="0" tIns="0" rIns="0" bIns="0" rtlCol="0">
            <a:spAutoFit/>
          </a:bodyPr>
          <a:lstStyle/>
          <a:p>
            <a:pPr>
              <a:lnSpc>
                <a:spcPct val="90000"/>
              </a:lnSpc>
            </a:pPr>
            <a:r>
              <a:rPr lang="ru-RU" sz="1800" dirty="0" smtClean="0">
                <a:effectLst>
                  <a:outerShdw blurRad="38100" dist="38100" dir="2700000" algn="tl">
                    <a:srgbClr val="000000">
                      <a:alpha val="43137"/>
                    </a:srgbClr>
                  </a:outerShdw>
                </a:effectLst>
              </a:rPr>
              <a:t>Система для автоматизации регистратуры или приемного отделения, формирования первичной документации и записи пациента на прием к врачу (АРМ регистратора)?</a:t>
            </a:r>
          </a:p>
          <a:p>
            <a:pPr>
              <a:lnSpc>
                <a:spcPct val="90000"/>
              </a:lnSpc>
            </a:pPr>
            <a:endParaRPr lang="ru-RU" sz="1800" dirty="0" smtClean="0">
              <a:effectLst>
                <a:outerShdw blurRad="38100" dist="38100" dir="2700000" algn="tl">
                  <a:srgbClr val="000000">
                    <a:alpha val="43137"/>
                  </a:srgbClr>
                </a:outerShdw>
              </a:effectLst>
            </a:endParaRPr>
          </a:p>
        </p:txBody>
      </p:sp>
      <p:sp>
        <p:nvSpPr>
          <p:cNvPr id="11" name="Прямоугольник 10"/>
          <p:cNvSpPr/>
          <p:nvPr/>
        </p:nvSpPr>
        <p:spPr>
          <a:xfrm>
            <a:off x="3048000" y="5096939"/>
            <a:ext cx="5638800" cy="590931"/>
          </a:xfrm>
          <a:prstGeom prst="rect">
            <a:avLst/>
          </a:prstGeom>
        </p:spPr>
        <p:txBody>
          <a:bodyPr wrap="square">
            <a:spAutoFit/>
          </a:bodyPr>
          <a:lstStyle/>
          <a:p>
            <a:pPr>
              <a:lnSpc>
                <a:spcPct val="90000"/>
              </a:lnSpc>
            </a:pPr>
            <a:r>
              <a:rPr lang="ru-RU" dirty="0" smtClean="0">
                <a:effectLst>
                  <a:outerShdw blurRad="38100" dist="38100" dir="2700000" algn="tl">
                    <a:srgbClr val="000000">
                      <a:alpha val="43137"/>
                    </a:srgbClr>
                  </a:outerShdw>
                </a:effectLst>
              </a:rPr>
              <a:t>Электронная система управления очередью пациентов (</a:t>
            </a:r>
            <a:r>
              <a:rPr lang="ru-RU" dirty="0" err="1" smtClean="0">
                <a:effectLst>
                  <a:outerShdw blurRad="38100" dist="38100" dir="2700000" algn="tl">
                    <a:srgbClr val="000000">
                      <a:alpha val="43137"/>
                    </a:srgbClr>
                  </a:outerShdw>
                </a:effectLst>
              </a:rPr>
              <a:t>инфоматы</a:t>
            </a:r>
            <a:r>
              <a:rPr lang="ru-RU" dirty="0" smtClean="0">
                <a:effectLst>
                  <a:outerShdw blurRad="38100" dist="38100" dir="2700000" algn="tl">
                    <a:srgbClr val="000000">
                      <a:alpha val="43137"/>
                    </a:srgbClr>
                  </a:outerShdw>
                </a:effectLst>
              </a:rPr>
              <a:t> и талончики)?</a:t>
            </a:r>
          </a:p>
        </p:txBody>
      </p:sp>
      <p:sp>
        <p:nvSpPr>
          <p:cNvPr id="12" name="Прямоугольник 11"/>
          <p:cNvSpPr/>
          <p:nvPr/>
        </p:nvSpPr>
        <p:spPr>
          <a:xfrm>
            <a:off x="2895600" y="3759207"/>
            <a:ext cx="5638800" cy="590931"/>
          </a:xfrm>
          <a:prstGeom prst="rect">
            <a:avLst/>
          </a:prstGeom>
        </p:spPr>
        <p:txBody>
          <a:bodyPr wrap="square">
            <a:spAutoFit/>
          </a:bodyPr>
          <a:lstStyle/>
          <a:p>
            <a:pPr>
              <a:lnSpc>
                <a:spcPct val="90000"/>
              </a:lnSpc>
            </a:pPr>
            <a:r>
              <a:rPr lang="ru-RU" dirty="0" smtClean="0">
                <a:effectLst>
                  <a:outerShdw blurRad="38100" dist="38100" dir="2700000" algn="tl">
                    <a:srgbClr val="000000">
                      <a:alpha val="43137"/>
                    </a:srgbClr>
                  </a:outerShdw>
                </a:effectLst>
              </a:rPr>
              <a:t>Система  записи пациентов на прием к врачу через Интернет (сайты с расписанием)?</a:t>
            </a: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Несколько цитат</a:t>
            </a:r>
            <a:endParaRPr lang="ru-RU" dirty="0"/>
          </a:p>
        </p:txBody>
      </p:sp>
      <p:sp>
        <p:nvSpPr>
          <p:cNvPr id="3" name="Прямоугольник 2"/>
          <p:cNvSpPr/>
          <p:nvPr/>
        </p:nvSpPr>
        <p:spPr>
          <a:xfrm>
            <a:off x="228600" y="990600"/>
            <a:ext cx="8534400" cy="1477328"/>
          </a:xfrm>
          <a:prstGeom prst="rect">
            <a:avLst/>
          </a:prstGeom>
        </p:spPr>
        <p:txBody>
          <a:bodyPr wrap="square">
            <a:spAutoFit/>
          </a:bodyPr>
          <a:lstStyle/>
          <a:p>
            <a:r>
              <a:rPr lang="ru-RU" i="1" dirty="0" smtClean="0"/>
              <a:t>«… обеспечить создание и внедрение в деятельность учреждений здравоохранения медицинских информационно-справочных систем, в том числе в целях … </a:t>
            </a:r>
            <a:r>
              <a:rPr lang="ru-RU" b="1" i="1" u="sng" dirty="0" smtClean="0"/>
              <a:t>автоматизации работы регистратур и приёмных отделений, включая использование систем записи на приём к врачу через интернет</a:t>
            </a:r>
            <a:r>
              <a:rPr lang="ru-RU" i="1" dirty="0" smtClean="0"/>
              <a:t>…»</a:t>
            </a:r>
            <a:endParaRPr lang="ru-RU" dirty="0"/>
          </a:p>
        </p:txBody>
      </p:sp>
      <p:sp>
        <p:nvSpPr>
          <p:cNvPr id="4" name="TextBox 3"/>
          <p:cNvSpPr txBox="1"/>
          <p:nvPr/>
        </p:nvSpPr>
        <p:spPr>
          <a:xfrm>
            <a:off x="304800" y="2514600"/>
            <a:ext cx="8305800" cy="664797"/>
          </a:xfrm>
          <a:prstGeom prst="rect">
            <a:avLst/>
          </a:prstGeom>
          <a:noFill/>
        </p:spPr>
        <p:txBody>
          <a:bodyPr wrap="square" lIns="0" tIns="0" rIns="0" bIns="0" rtlCol="0">
            <a:spAutoFit/>
          </a:bodyPr>
          <a:lstStyle/>
          <a:p>
            <a:pPr>
              <a:lnSpc>
                <a:spcPct val="90000"/>
              </a:lnSpc>
            </a:pPr>
            <a:r>
              <a:rPr lang="ru-RU" sz="1600" dirty="0" smtClean="0">
                <a:solidFill>
                  <a:srgbClr val="FFFF00"/>
                </a:solidFill>
              </a:rPr>
              <a:t>Перечень поручений Президента РФ Д.А. Медведева Правительству РФ по итогам совещания в Твери, </a:t>
            </a:r>
            <a:r>
              <a:rPr lang="en-US" sz="1600" dirty="0" smtClean="0">
                <a:solidFill>
                  <a:srgbClr val="FFFF00"/>
                </a:solidFill>
              </a:rPr>
              <a:t>http://news.kremlin.ru/news/8738</a:t>
            </a:r>
            <a:r>
              <a:rPr lang="ru-RU" sz="1600" dirty="0" smtClean="0">
                <a:solidFill>
                  <a:srgbClr val="FFFF00"/>
                </a:solidFill>
              </a:rPr>
              <a:t/>
            </a:r>
            <a:br>
              <a:rPr lang="ru-RU" sz="1600" dirty="0" smtClean="0">
                <a:solidFill>
                  <a:srgbClr val="FFFF00"/>
                </a:solidFill>
              </a:rPr>
            </a:br>
            <a:endParaRPr lang="ru-RU" sz="1600" dirty="0" smtClean="0">
              <a:solidFill>
                <a:srgbClr val="FFFF00"/>
              </a:solidFill>
            </a:endParaRPr>
          </a:p>
        </p:txBody>
      </p:sp>
      <p:sp>
        <p:nvSpPr>
          <p:cNvPr id="5" name="Прямоугольник 4"/>
          <p:cNvSpPr/>
          <p:nvPr/>
        </p:nvSpPr>
        <p:spPr>
          <a:xfrm>
            <a:off x="228600" y="3429015"/>
            <a:ext cx="8610600" cy="923330"/>
          </a:xfrm>
          <a:prstGeom prst="rect">
            <a:avLst/>
          </a:prstGeom>
        </p:spPr>
        <p:txBody>
          <a:bodyPr wrap="square">
            <a:spAutoFit/>
          </a:bodyPr>
          <a:lstStyle/>
          <a:p>
            <a:r>
              <a:rPr lang="ru-RU" dirty="0" smtClean="0"/>
              <a:t>«… </a:t>
            </a:r>
            <a:r>
              <a:rPr lang="ru-RU" i="1" dirty="0" smtClean="0"/>
              <a:t>К федеральным транзакционным системам относятся …  </a:t>
            </a:r>
            <a:r>
              <a:rPr lang="ru-RU" b="1" i="1" u="sng" dirty="0" smtClean="0"/>
              <a:t>системы ведения расписания приемов специалистов</a:t>
            </a:r>
            <a:r>
              <a:rPr lang="ru-RU" i="1" dirty="0" smtClean="0"/>
              <a:t>, … а также </a:t>
            </a:r>
            <a:r>
              <a:rPr lang="ru-RU" b="1" i="1" u="sng" dirty="0" smtClean="0"/>
              <a:t>электронной записи на прием к врачу</a:t>
            </a:r>
            <a:r>
              <a:rPr lang="ru-RU" i="1" dirty="0" smtClean="0"/>
              <a:t>…</a:t>
            </a:r>
            <a:r>
              <a:rPr lang="ru-RU" dirty="0" smtClean="0"/>
              <a:t>»</a:t>
            </a:r>
            <a:endParaRPr lang="ru-RU" dirty="0"/>
          </a:p>
        </p:txBody>
      </p:sp>
      <p:sp>
        <p:nvSpPr>
          <p:cNvPr id="6" name="Прямоугольник 5"/>
          <p:cNvSpPr/>
          <p:nvPr/>
        </p:nvSpPr>
        <p:spPr>
          <a:xfrm>
            <a:off x="228600" y="4495815"/>
            <a:ext cx="8610600" cy="1815882"/>
          </a:xfrm>
          <a:prstGeom prst="rect">
            <a:avLst/>
          </a:prstGeom>
        </p:spPr>
        <p:txBody>
          <a:bodyPr wrap="square">
            <a:spAutoFit/>
          </a:bodyPr>
          <a:lstStyle/>
          <a:p>
            <a:r>
              <a:rPr lang="ru-RU" sz="1600" i="1" dirty="0" smtClean="0">
                <a:solidFill>
                  <a:srgbClr val="FFFF00"/>
                </a:solidFill>
              </a:rPr>
              <a:t>Концепция создания единой государственной информационной системы в сфере здравоохранения</a:t>
            </a:r>
            <a:r>
              <a:rPr lang="ru-RU" sz="1600" dirty="0" smtClean="0">
                <a:solidFill>
                  <a:srgbClr val="FFFF00"/>
                </a:solidFill>
              </a:rPr>
              <a:t>» (</a:t>
            </a:r>
            <a:r>
              <a:rPr lang="ru-RU" sz="1600" u="sng" dirty="0" smtClean="0">
                <a:solidFill>
                  <a:srgbClr val="FFFF00"/>
                </a:solidFill>
              </a:rPr>
              <a:t>http://www.minzdravsoc.ru/docs/mzsr/informatics/21</a:t>
            </a:r>
            <a:r>
              <a:rPr lang="ru-RU" sz="1600" dirty="0" smtClean="0">
                <a:solidFill>
                  <a:srgbClr val="FFFF00"/>
                </a:solidFill>
              </a:rPr>
              <a:t>) </a:t>
            </a:r>
          </a:p>
          <a:p>
            <a:endParaRPr lang="ru-RU" sz="1600" dirty="0" smtClean="0">
              <a:solidFill>
                <a:srgbClr val="FFFF00"/>
              </a:solidFill>
            </a:endParaRPr>
          </a:p>
          <a:p>
            <a:r>
              <a:rPr lang="ru-RU" sz="1600" i="1" dirty="0" smtClean="0">
                <a:solidFill>
                  <a:srgbClr val="FFFF00"/>
                </a:solidFill>
              </a:rPr>
              <a:t>Состав регионального фрагмента единой информационной системы в сфере здравоохранения, а также функциональные требования к его компонентам, обязательным для создания в 2011 – 2012 годах в рамках реализации региональных программ модернизации здравоохранения</a:t>
            </a:r>
            <a:r>
              <a:rPr lang="ru-RU" sz="1600" dirty="0" smtClean="0">
                <a:solidFill>
                  <a:srgbClr val="FFFF00"/>
                </a:solidFill>
              </a:rPr>
              <a:t> (</a:t>
            </a:r>
            <a:r>
              <a:rPr lang="ru-RU" sz="1600" u="sng" dirty="0" smtClean="0">
                <a:solidFill>
                  <a:srgbClr val="FFFF00"/>
                </a:solidFill>
              </a:rPr>
              <a:t>http://www.ictgov.ru/activity/595/</a:t>
            </a:r>
            <a:r>
              <a:rPr lang="ru-RU" sz="1600" dirty="0" smtClean="0">
                <a:solidFill>
                  <a:srgbClr val="FFFF00"/>
                </a:solidFill>
              </a:rPr>
              <a:t>)</a:t>
            </a:r>
            <a:endParaRPr lang="ru-RU" sz="1600" dirty="0">
              <a:solidFill>
                <a:srgbClr val="FFFF00"/>
              </a:solidFill>
            </a:endParaRP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 требуется</a:t>
            </a:r>
            <a:endParaRPr lang="ru-RU" dirty="0"/>
          </a:p>
        </p:txBody>
      </p:sp>
      <p:sp>
        <p:nvSpPr>
          <p:cNvPr id="3" name="TextBox 2"/>
          <p:cNvSpPr txBox="1"/>
          <p:nvPr/>
        </p:nvSpPr>
        <p:spPr>
          <a:xfrm>
            <a:off x="381000" y="990600"/>
            <a:ext cx="8229600" cy="2991588"/>
          </a:xfrm>
          <a:prstGeom prst="rect">
            <a:avLst/>
          </a:prstGeom>
          <a:noFill/>
        </p:spPr>
        <p:txBody>
          <a:bodyPr wrap="square" lIns="0" tIns="0" rIns="0" bIns="0" rtlCol="0">
            <a:spAutoFit/>
          </a:bodyPr>
          <a:lstStyle/>
          <a:p>
            <a:pPr>
              <a:lnSpc>
                <a:spcPct val="90000"/>
              </a:lnSpc>
              <a:buFont typeface="Arial" pitchFamily="34" charset="0"/>
              <a:buChar char="•"/>
            </a:pPr>
            <a:r>
              <a:rPr lang="ru-RU" sz="2400" dirty="0" smtClean="0"/>
              <a:t>Четкое определение, что такое «Электронная регистратура»?</a:t>
            </a:r>
          </a:p>
          <a:p>
            <a:pPr>
              <a:lnSpc>
                <a:spcPct val="90000"/>
              </a:lnSpc>
              <a:buFont typeface="Arial" pitchFamily="34" charset="0"/>
              <a:buChar char="•"/>
            </a:pPr>
            <a:endParaRPr lang="ru-RU" sz="2400" dirty="0" smtClean="0"/>
          </a:p>
          <a:p>
            <a:pPr>
              <a:lnSpc>
                <a:spcPct val="90000"/>
              </a:lnSpc>
              <a:buFont typeface="Arial" pitchFamily="34" charset="0"/>
              <a:buChar char="•"/>
            </a:pPr>
            <a:r>
              <a:rPr lang="ru-RU" sz="2400" dirty="0" smtClean="0"/>
              <a:t>Какие функции должна решать ЭР?</a:t>
            </a:r>
          </a:p>
          <a:p>
            <a:pPr>
              <a:lnSpc>
                <a:spcPct val="90000"/>
              </a:lnSpc>
              <a:buFont typeface="Arial" pitchFamily="34" charset="0"/>
              <a:buChar char="•"/>
            </a:pPr>
            <a:endParaRPr lang="ru-RU" sz="2400" dirty="0" smtClean="0"/>
          </a:p>
          <a:p>
            <a:pPr>
              <a:lnSpc>
                <a:spcPct val="90000"/>
              </a:lnSpc>
              <a:buFont typeface="Arial" pitchFamily="34" charset="0"/>
              <a:buChar char="•"/>
            </a:pPr>
            <a:r>
              <a:rPr lang="ru-RU" sz="2400" dirty="0" smtClean="0"/>
              <a:t>Из каких элементов должна состоять ЭР?</a:t>
            </a:r>
          </a:p>
          <a:p>
            <a:pPr>
              <a:lnSpc>
                <a:spcPct val="90000"/>
              </a:lnSpc>
              <a:buFont typeface="Arial" pitchFamily="34" charset="0"/>
              <a:buChar char="•"/>
            </a:pPr>
            <a:endParaRPr lang="ru-RU" sz="2400" dirty="0" smtClean="0"/>
          </a:p>
          <a:p>
            <a:pPr>
              <a:lnSpc>
                <a:spcPct val="90000"/>
              </a:lnSpc>
              <a:buFont typeface="Arial" pitchFamily="34" charset="0"/>
              <a:buChar char="•"/>
            </a:pPr>
            <a:r>
              <a:rPr lang="ru-RU" sz="2400" dirty="0" smtClean="0"/>
              <a:t>На каком уровне (исходя из архитектуры ЕГИСЗ) должны быть расположены элементы ЭР?</a:t>
            </a:r>
          </a:p>
        </p:txBody>
      </p:sp>
      <p:sp>
        <p:nvSpPr>
          <p:cNvPr id="4" name="TextBox 3"/>
          <p:cNvSpPr txBox="1"/>
          <p:nvPr/>
        </p:nvSpPr>
        <p:spPr>
          <a:xfrm>
            <a:off x="381000" y="4343400"/>
            <a:ext cx="8229600" cy="1994392"/>
          </a:xfrm>
          <a:prstGeom prst="rect">
            <a:avLst/>
          </a:prstGeom>
          <a:noFill/>
        </p:spPr>
        <p:txBody>
          <a:bodyPr wrap="square" lIns="0" tIns="0" rIns="0" bIns="0" rtlCol="0">
            <a:spAutoFit/>
          </a:bodyPr>
          <a:lstStyle/>
          <a:p>
            <a:pPr>
              <a:lnSpc>
                <a:spcPct val="90000"/>
              </a:lnSpc>
            </a:pPr>
            <a:r>
              <a:rPr lang="ru-RU" sz="2400" b="1" u="sng" dirty="0" smtClean="0">
                <a:solidFill>
                  <a:srgbClr val="FFFF00"/>
                </a:solidFill>
              </a:rPr>
              <a:t>Предложение АРМИТ:</a:t>
            </a:r>
            <a:r>
              <a:rPr lang="ru-RU" sz="2400" b="1" dirty="0" smtClean="0">
                <a:solidFill>
                  <a:srgbClr val="FFFF00"/>
                </a:solidFill>
              </a:rPr>
              <a:t> </a:t>
            </a:r>
            <a:r>
              <a:rPr lang="ru-RU" sz="2400" dirty="0" smtClean="0">
                <a:solidFill>
                  <a:srgbClr val="FFFF00"/>
                </a:solidFill>
              </a:rPr>
              <a:t>разработать «Типовое техническое задание на внедрение электронной регистратуры», в котором попытаться собрать различные требования к такого класса решений исходя из поставленных задач, имеющихся программных продуктов и мнений профессионального сообщества.</a:t>
            </a: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Типовое ТЗ на внедрение ЭР</a:t>
            </a:r>
            <a:endParaRPr lang="ru-RU" dirty="0"/>
          </a:p>
        </p:txBody>
      </p:sp>
      <p:pic>
        <p:nvPicPr>
          <p:cNvPr id="3" name="Рисунок 2" descr="report_256.png"/>
          <p:cNvPicPr>
            <a:picLocks noChangeAspect="1"/>
          </p:cNvPicPr>
          <p:nvPr/>
        </p:nvPicPr>
        <p:blipFill>
          <a:blip r:embed="rId2"/>
          <a:stretch>
            <a:fillRect/>
          </a:stretch>
        </p:blipFill>
        <p:spPr>
          <a:xfrm>
            <a:off x="0" y="1143000"/>
            <a:ext cx="2971800" cy="2971800"/>
          </a:xfrm>
          <a:prstGeom prst="rect">
            <a:avLst/>
          </a:prstGeom>
        </p:spPr>
      </p:pic>
      <p:sp>
        <p:nvSpPr>
          <p:cNvPr id="4" name="Прямоугольник 3"/>
          <p:cNvSpPr/>
          <p:nvPr/>
        </p:nvSpPr>
        <p:spPr>
          <a:xfrm>
            <a:off x="2514600" y="1219200"/>
            <a:ext cx="6477000" cy="4524315"/>
          </a:xfrm>
          <a:prstGeom prst="rect">
            <a:avLst/>
          </a:prstGeom>
        </p:spPr>
        <p:txBody>
          <a:bodyPr wrap="square">
            <a:spAutoFit/>
          </a:bodyPr>
          <a:lstStyle/>
          <a:p>
            <a:pPr marL="342900" indent="-342900">
              <a:buAutoNum type="arabicPeriod"/>
            </a:pPr>
            <a:r>
              <a:rPr lang="ru-RU" dirty="0" smtClean="0"/>
              <a:t>Введение</a:t>
            </a:r>
          </a:p>
          <a:p>
            <a:pPr marL="342900" indent="-342900">
              <a:buAutoNum type="arabicPeriod"/>
            </a:pPr>
            <a:r>
              <a:rPr lang="ru-RU" dirty="0" smtClean="0"/>
              <a:t>Использованные нормативные документы</a:t>
            </a:r>
          </a:p>
          <a:p>
            <a:pPr marL="342900" indent="-342900">
              <a:buAutoNum type="arabicPeriod"/>
            </a:pPr>
            <a:r>
              <a:rPr lang="ru-RU" dirty="0" smtClean="0"/>
              <a:t>Определения, обозначение и сокращения</a:t>
            </a:r>
          </a:p>
          <a:p>
            <a:pPr marL="342900" indent="-342900">
              <a:buAutoNum type="arabicPeriod"/>
            </a:pPr>
            <a:r>
              <a:rPr lang="ru-RU" dirty="0" smtClean="0"/>
              <a:t>Цели и задачи информационной системы</a:t>
            </a:r>
          </a:p>
          <a:p>
            <a:pPr marL="800082" lvl="1" indent="-342900">
              <a:buAutoNum type="arabicPeriod"/>
            </a:pPr>
            <a:r>
              <a:rPr lang="ru-RU" dirty="0" smtClean="0"/>
              <a:t>Цель внедрения системы</a:t>
            </a:r>
          </a:p>
          <a:p>
            <a:pPr marL="800082" lvl="1" indent="-342900">
              <a:buAutoNum type="arabicPeriod"/>
            </a:pPr>
            <a:r>
              <a:rPr lang="ru-RU" dirty="0" smtClean="0"/>
              <a:t>Задачи, которые должна решать информационная система</a:t>
            </a:r>
          </a:p>
          <a:p>
            <a:pPr marL="800082" lvl="1" indent="-342900">
              <a:buAutoNum type="arabicPeriod"/>
            </a:pPr>
            <a:r>
              <a:rPr lang="ru-RU" dirty="0" smtClean="0"/>
              <a:t>Схематичное описание решения</a:t>
            </a:r>
          </a:p>
          <a:p>
            <a:pPr marL="342900" indent="-342900">
              <a:buAutoNum type="arabicPeriod"/>
            </a:pPr>
            <a:r>
              <a:rPr lang="ru-RU" dirty="0" smtClean="0"/>
              <a:t>Требования к электронной регистратуре</a:t>
            </a:r>
          </a:p>
          <a:p>
            <a:pPr marL="800082" lvl="1" indent="-342900">
              <a:buAutoNum type="arabicPeriod"/>
            </a:pPr>
            <a:r>
              <a:rPr lang="ru-RU" dirty="0" smtClean="0"/>
              <a:t>Требования к реализации</a:t>
            </a:r>
          </a:p>
          <a:p>
            <a:pPr marL="800082" lvl="1" indent="-342900">
              <a:buAutoNum type="arabicPeriod"/>
            </a:pPr>
            <a:r>
              <a:rPr lang="ru-RU" dirty="0" smtClean="0"/>
              <a:t>Требования к функциональным возможностям</a:t>
            </a:r>
          </a:p>
          <a:p>
            <a:pPr marL="800082" lvl="1" indent="-342900">
              <a:buAutoNum type="arabicPeriod"/>
            </a:pPr>
            <a:r>
              <a:rPr lang="ru-RU" dirty="0" smtClean="0"/>
              <a:t>Требования к условиям эксплуатации</a:t>
            </a:r>
          </a:p>
          <a:p>
            <a:pPr marL="800082" lvl="1" indent="-342900">
              <a:buAutoNum type="arabicPeriod"/>
            </a:pPr>
            <a:r>
              <a:rPr lang="ru-RU" dirty="0" smtClean="0"/>
              <a:t>Требования к составу полей</a:t>
            </a:r>
          </a:p>
          <a:p>
            <a:pPr marL="800082" lvl="1" indent="-342900">
              <a:buAutoNum type="arabicPeriod"/>
            </a:pPr>
            <a:r>
              <a:rPr lang="ru-RU" dirty="0" smtClean="0"/>
              <a:t>Требования к применяемым справочникам</a:t>
            </a:r>
          </a:p>
          <a:p>
            <a:pPr marL="800082" lvl="1" indent="-342900">
              <a:buAutoNum type="arabicPeriod"/>
            </a:pPr>
            <a:r>
              <a:rPr lang="ru-RU" dirty="0" smtClean="0"/>
              <a:t>Требования к документированию</a:t>
            </a:r>
          </a:p>
          <a:p>
            <a:pPr marL="800082" lvl="1" indent="-342900">
              <a:buAutoNum type="arabicPeriod"/>
            </a:pPr>
            <a:r>
              <a:rPr lang="ru-RU" dirty="0" smtClean="0"/>
              <a:t>Порядок внедрения</a:t>
            </a:r>
            <a:endParaRPr lang="ru-RU" dirty="0"/>
          </a:p>
        </p:txBody>
      </p:sp>
      <p:sp>
        <p:nvSpPr>
          <p:cNvPr id="5" name="TextBox 4"/>
          <p:cNvSpPr txBox="1"/>
          <p:nvPr/>
        </p:nvSpPr>
        <p:spPr>
          <a:xfrm>
            <a:off x="304800" y="4191000"/>
            <a:ext cx="1828800" cy="249299"/>
          </a:xfrm>
          <a:prstGeom prst="rect">
            <a:avLst/>
          </a:prstGeom>
          <a:noFill/>
        </p:spPr>
        <p:txBody>
          <a:bodyPr wrap="square" lIns="0" tIns="0" rIns="0" bIns="0" rtlCol="0">
            <a:spAutoFit/>
          </a:bodyPr>
          <a:lstStyle/>
          <a:p>
            <a:pPr>
              <a:lnSpc>
                <a:spcPct val="90000"/>
              </a:lnSpc>
            </a:pPr>
            <a:r>
              <a:rPr lang="ru-RU" sz="1800" i="1" dirty="0" smtClean="0"/>
              <a:t>28 страниц</a:t>
            </a:r>
          </a:p>
        </p:txBody>
      </p:sp>
      <p:sp>
        <p:nvSpPr>
          <p:cNvPr id="6" name="TextBox 5"/>
          <p:cNvSpPr txBox="1"/>
          <p:nvPr/>
        </p:nvSpPr>
        <p:spPr>
          <a:xfrm>
            <a:off x="457200" y="5943600"/>
            <a:ext cx="8458200" cy="664797"/>
          </a:xfrm>
          <a:prstGeom prst="rect">
            <a:avLst/>
          </a:prstGeom>
          <a:noFill/>
        </p:spPr>
        <p:txBody>
          <a:bodyPr wrap="square" lIns="0" tIns="0" rIns="0" bIns="0" rtlCol="0">
            <a:spAutoFit/>
          </a:bodyPr>
          <a:lstStyle/>
          <a:p>
            <a:pPr>
              <a:lnSpc>
                <a:spcPct val="90000"/>
              </a:lnSpc>
            </a:pPr>
            <a:r>
              <a:rPr lang="ru-RU" sz="2400" dirty="0" smtClean="0">
                <a:solidFill>
                  <a:srgbClr val="FFFF00"/>
                </a:solidFill>
              </a:rPr>
              <a:t>Документ опубликован на «</a:t>
            </a:r>
            <a:r>
              <a:rPr lang="ru-RU" sz="2400" dirty="0" err="1" smtClean="0">
                <a:solidFill>
                  <a:srgbClr val="FFFF00"/>
                </a:solidFill>
              </a:rPr>
              <a:t>Госбуке</a:t>
            </a:r>
            <a:r>
              <a:rPr lang="ru-RU" sz="2400" dirty="0" smtClean="0">
                <a:solidFill>
                  <a:srgbClr val="FFFF00"/>
                </a:solidFill>
              </a:rPr>
              <a:t>» по адресу </a:t>
            </a:r>
            <a:r>
              <a:rPr lang="ru-RU" sz="2400" u="sng" dirty="0" smtClean="0">
                <a:solidFill>
                  <a:srgbClr val="FFFF00"/>
                </a:solidFill>
              </a:rPr>
              <a:t>http://www.gosbook.ru/node/22456</a:t>
            </a:r>
            <a:endParaRPr lang="ru-RU" sz="2400" dirty="0" smtClean="0">
              <a:solidFill>
                <a:srgbClr val="FFFF00"/>
              </a:solidFill>
            </a:endParaRP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Схема решения</a:t>
            </a:r>
            <a:endParaRPr lang="ru-RU" dirty="0"/>
          </a:p>
        </p:txBody>
      </p:sp>
      <p:pic>
        <p:nvPicPr>
          <p:cNvPr id="3" name="Рисунок 2" descr="hospital_256.png"/>
          <p:cNvPicPr>
            <a:picLocks noChangeAspect="1"/>
          </p:cNvPicPr>
          <p:nvPr/>
        </p:nvPicPr>
        <p:blipFill>
          <a:blip r:embed="rId2"/>
          <a:stretch>
            <a:fillRect/>
          </a:stretch>
        </p:blipFill>
        <p:spPr>
          <a:xfrm>
            <a:off x="7010400" y="1295400"/>
            <a:ext cx="1981200" cy="1981200"/>
          </a:xfrm>
          <a:prstGeom prst="rect">
            <a:avLst/>
          </a:prstGeom>
        </p:spPr>
      </p:pic>
      <p:cxnSp>
        <p:nvCxnSpPr>
          <p:cNvPr id="5" name="Прямая соединительная линия 4"/>
          <p:cNvCxnSpPr/>
          <p:nvPr/>
        </p:nvCxnSpPr>
        <p:spPr>
          <a:xfrm>
            <a:off x="2286000" y="3276600"/>
            <a:ext cx="6477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286000" y="1066800"/>
            <a:ext cx="5943600" cy="249299"/>
          </a:xfrm>
          <a:prstGeom prst="rect">
            <a:avLst/>
          </a:prstGeom>
          <a:noFill/>
        </p:spPr>
        <p:txBody>
          <a:bodyPr wrap="square" lIns="0" tIns="0" rIns="0" bIns="0" rtlCol="0">
            <a:spAutoFit/>
          </a:bodyPr>
          <a:lstStyle/>
          <a:p>
            <a:pPr>
              <a:lnSpc>
                <a:spcPct val="90000"/>
              </a:lnSpc>
            </a:pPr>
            <a:r>
              <a:rPr lang="ru-RU" sz="1800" b="1" dirty="0" smtClean="0">
                <a:solidFill>
                  <a:srgbClr val="FFFF00"/>
                </a:solidFill>
              </a:rPr>
              <a:t>Региональный (или федеральный) уровень</a:t>
            </a:r>
          </a:p>
        </p:txBody>
      </p:sp>
      <p:pic>
        <p:nvPicPr>
          <p:cNvPr id="7" name="Рисунок 6" descr="hospital_256.png"/>
          <p:cNvPicPr>
            <a:picLocks noChangeAspect="1"/>
          </p:cNvPicPr>
          <p:nvPr/>
        </p:nvPicPr>
        <p:blipFill>
          <a:blip r:embed="rId3"/>
          <a:stretch>
            <a:fillRect/>
          </a:stretch>
        </p:blipFill>
        <p:spPr>
          <a:xfrm>
            <a:off x="7162800" y="3810000"/>
            <a:ext cx="1752600" cy="1752600"/>
          </a:xfrm>
          <a:prstGeom prst="rect">
            <a:avLst/>
          </a:prstGeom>
        </p:spPr>
      </p:pic>
      <p:sp>
        <p:nvSpPr>
          <p:cNvPr id="8" name="TextBox 7"/>
          <p:cNvSpPr txBox="1"/>
          <p:nvPr/>
        </p:nvSpPr>
        <p:spPr>
          <a:xfrm>
            <a:off x="2286000" y="3429000"/>
            <a:ext cx="6705600" cy="249299"/>
          </a:xfrm>
          <a:prstGeom prst="rect">
            <a:avLst/>
          </a:prstGeom>
          <a:noFill/>
        </p:spPr>
        <p:txBody>
          <a:bodyPr wrap="square" lIns="0" tIns="0" rIns="0" bIns="0" rtlCol="0">
            <a:spAutoFit/>
          </a:bodyPr>
          <a:lstStyle/>
          <a:p>
            <a:pPr>
              <a:lnSpc>
                <a:spcPct val="90000"/>
              </a:lnSpc>
            </a:pPr>
            <a:r>
              <a:rPr lang="ru-RU" sz="1800" b="1" dirty="0" smtClean="0">
                <a:solidFill>
                  <a:srgbClr val="FFFF00"/>
                </a:solidFill>
              </a:rPr>
              <a:t>Уровень лечебно-профилактических учреждений (ЛПУ)</a:t>
            </a:r>
          </a:p>
        </p:txBody>
      </p:sp>
      <p:pic>
        <p:nvPicPr>
          <p:cNvPr id="9" name="Рисунок 8" descr="geriatrics_256.png"/>
          <p:cNvPicPr>
            <a:picLocks noChangeAspect="1"/>
          </p:cNvPicPr>
          <p:nvPr/>
        </p:nvPicPr>
        <p:blipFill>
          <a:blip r:embed="rId4"/>
          <a:stretch>
            <a:fillRect/>
          </a:stretch>
        </p:blipFill>
        <p:spPr>
          <a:xfrm>
            <a:off x="152400" y="2286000"/>
            <a:ext cx="1752600" cy="1752600"/>
          </a:xfrm>
          <a:prstGeom prst="rect">
            <a:avLst/>
          </a:prstGeom>
        </p:spPr>
      </p:pic>
      <p:pic>
        <p:nvPicPr>
          <p:cNvPr id="10" name="Рисунок 9" descr="lobby_256.png"/>
          <p:cNvPicPr>
            <a:picLocks noChangeAspect="1"/>
          </p:cNvPicPr>
          <p:nvPr/>
        </p:nvPicPr>
        <p:blipFill>
          <a:blip r:embed="rId5"/>
          <a:stretch>
            <a:fillRect/>
          </a:stretch>
        </p:blipFill>
        <p:spPr>
          <a:xfrm>
            <a:off x="2286000" y="1371600"/>
            <a:ext cx="762000" cy="762000"/>
          </a:xfrm>
          <a:prstGeom prst="rect">
            <a:avLst/>
          </a:prstGeom>
        </p:spPr>
      </p:pic>
      <p:pic>
        <p:nvPicPr>
          <p:cNvPr id="11" name="Рисунок 10" descr="surgeon_256.png"/>
          <p:cNvPicPr>
            <a:picLocks noChangeAspect="1"/>
          </p:cNvPicPr>
          <p:nvPr/>
        </p:nvPicPr>
        <p:blipFill>
          <a:blip r:embed="rId6"/>
          <a:stretch>
            <a:fillRect/>
          </a:stretch>
        </p:blipFill>
        <p:spPr>
          <a:xfrm flipH="1">
            <a:off x="8153400" y="5257800"/>
            <a:ext cx="787197" cy="787197"/>
          </a:xfrm>
          <a:prstGeom prst="rect">
            <a:avLst/>
          </a:prstGeom>
        </p:spPr>
      </p:pic>
      <p:sp>
        <p:nvSpPr>
          <p:cNvPr id="13" name="TextBox 12"/>
          <p:cNvSpPr txBox="1"/>
          <p:nvPr/>
        </p:nvSpPr>
        <p:spPr>
          <a:xfrm>
            <a:off x="3200400" y="1524000"/>
            <a:ext cx="2895600" cy="249299"/>
          </a:xfrm>
          <a:prstGeom prst="rect">
            <a:avLst/>
          </a:prstGeom>
          <a:noFill/>
        </p:spPr>
        <p:txBody>
          <a:bodyPr wrap="square" lIns="0" tIns="0" rIns="0" bIns="0" rtlCol="0">
            <a:spAutoFit/>
          </a:bodyPr>
          <a:lstStyle/>
          <a:p>
            <a:pPr>
              <a:lnSpc>
                <a:spcPct val="90000"/>
              </a:lnSpc>
            </a:pPr>
            <a:r>
              <a:rPr lang="ru-RU" sz="1800" dirty="0" smtClean="0"/>
              <a:t>Региональный </a:t>
            </a:r>
            <a:r>
              <a:rPr lang="en-US" sz="1800" dirty="0" smtClean="0"/>
              <a:t>call</a:t>
            </a:r>
            <a:r>
              <a:rPr lang="ru-RU" sz="1800" dirty="0" smtClean="0"/>
              <a:t>-центр</a:t>
            </a:r>
          </a:p>
        </p:txBody>
      </p:sp>
      <p:pic>
        <p:nvPicPr>
          <p:cNvPr id="14" name="Рисунок 13" descr="world_256.png"/>
          <p:cNvPicPr>
            <a:picLocks noChangeAspect="1"/>
          </p:cNvPicPr>
          <p:nvPr/>
        </p:nvPicPr>
        <p:blipFill>
          <a:blip r:embed="rId7"/>
          <a:stretch>
            <a:fillRect/>
          </a:stretch>
        </p:blipFill>
        <p:spPr>
          <a:xfrm>
            <a:off x="2209800" y="2209800"/>
            <a:ext cx="914400" cy="914400"/>
          </a:xfrm>
          <a:prstGeom prst="rect">
            <a:avLst/>
          </a:prstGeom>
        </p:spPr>
      </p:pic>
      <p:sp>
        <p:nvSpPr>
          <p:cNvPr id="15" name="TextBox 14"/>
          <p:cNvSpPr txBox="1"/>
          <p:nvPr/>
        </p:nvSpPr>
        <p:spPr>
          <a:xfrm>
            <a:off x="3200400" y="2438400"/>
            <a:ext cx="3581400" cy="498598"/>
          </a:xfrm>
          <a:prstGeom prst="rect">
            <a:avLst/>
          </a:prstGeom>
          <a:noFill/>
        </p:spPr>
        <p:txBody>
          <a:bodyPr wrap="square" lIns="0" tIns="0" rIns="0" bIns="0" rtlCol="0">
            <a:spAutoFit/>
          </a:bodyPr>
          <a:lstStyle/>
          <a:p>
            <a:pPr>
              <a:lnSpc>
                <a:spcPct val="90000"/>
              </a:lnSpc>
            </a:pPr>
            <a:r>
              <a:rPr lang="ru-RU" sz="1800" dirty="0" smtClean="0"/>
              <a:t>Единый сайт для записи к врачу (либо портал </a:t>
            </a:r>
            <a:r>
              <a:rPr lang="ru-RU" sz="1800" dirty="0" err="1" smtClean="0"/>
              <a:t>госуслуг</a:t>
            </a:r>
            <a:r>
              <a:rPr lang="ru-RU" sz="1800" dirty="0" smtClean="0"/>
              <a:t> региона)</a:t>
            </a:r>
          </a:p>
        </p:txBody>
      </p:sp>
      <p:pic>
        <p:nvPicPr>
          <p:cNvPr id="16" name="Рисунок 15" descr="surgeon_256.png"/>
          <p:cNvPicPr>
            <a:picLocks noChangeAspect="1"/>
          </p:cNvPicPr>
          <p:nvPr/>
        </p:nvPicPr>
        <p:blipFill>
          <a:blip r:embed="rId6"/>
          <a:stretch>
            <a:fillRect/>
          </a:stretch>
        </p:blipFill>
        <p:spPr>
          <a:xfrm flipH="1">
            <a:off x="7543800" y="5257800"/>
            <a:ext cx="787197" cy="787197"/>
          </a:xfrm>
          <a:prstGeom prst="rect">
            <a:avLst/>
          </a:prstGeom>
        </p:spPr>
      </p:pic>
      <p:pic>
        <p:nvPicPr>
          <p:cNvPr id="17" name="Рисунок 16" descr="surgeon_256.png"/>
          <p:cNvPicPr>
            <a:picLocks noChangeAspect="1"/>
          </p:cNvPicPr>
          <p:nvPr/>
        </p:nvPicPr>
        <p:blipFill>
          <a:blip r:embed="rId6"/>
          <a:stretch>
            <a:fillRect/>
          </a:stretch>
        </p:blipFill>
        <p:spPr>
          <a:xfrm flipH="1">
            <a:off x="8077200" y="5943600"/>
            <a:ext cx="787197" cy="787197"/>
          </a:xfrm>
          <a:prstGeom prst="rect">
            <a:avLst/>
          </a:prstGeom>
        </p:spPr>
      </p:pic>
      <p:pic>
        <p:nvPicPr>
          <p:cNvPr id="18" name="Рисунок 17" descr="cluster_256.png"/>
          <p:cNvPicPr>
            <a:picLocks noChangeAspect="1"/>
          </p:cNvPicPr>
          <p:nvPr/>
        </p:nvPicPr>
        <p:blipFill>
          <a:blip r:embed="rId8"/>
          <a:stretch>
            <a:fillRect/>
          </a:stretch>
        </p:blipFill>
        <p:spPr>
          <a:xfrm>
            <a:off x="2286000" y="3657600"/>
            <a:ext cx="1651741" cy="1651741"/>
          </a:xfrm>
          <a:prstGeom prst="rect">
            <a:avLst/>
          </a:prstGeom>
        </p:spPr>
      </p:pic>
      <p:sp>
        <p:nvSpPr>
          <p:cNvPr id="19" name="TextBox 18"/>
          <p:cNvSpPr txBox="1"/>
          <p:nvPr/>
        </p:nvSpPr>
        <p:spPr>
          <a:xfrm>
            <a:off x="3962400" y="3810000"/>
            <a:ext cx="2971800" cy="747897"/>
          </a:xfrm>
          <a:prstGeom prst="rect">
            <a:avLst/>
          </a:prstGeom>
          <a:noFill/>
        </p:spPr>
        <p:txBody>
          <a:bodyPr wrap="square" lIns="0" tIns="0" rIns="0" bIns="0" rtlCol="0">
            <a:spAutoFit/>
          </a:bodyPr>
          <a:lstStyle/>
          <a:p>
            <a:pPr>
              <a:lnSpc>
                <a:spcPct val="90000"/>
              </a:lnSpc>
            </a:pPr>
            <a:r>
              <a:rPr lang="ru-RU" sz="1800" dirty="0" smtClean="0"/>
              <a:t>Рабочие места регистратуры / приемного отделения ЛПУ</a:t>
            </a:r>
          </a:p>
        </p:txBody>
      </p:sp>
      <p:pic>
        <p:nvPicPr>
          <p:cNvPr id="20" name="Рисунок 19" descr="mac_address_256.png"/>
          <p:cNvPicPr>
            <a:picLocks noChangeAspect="1"/>
          </p:cNvPicPr>
          <p:nvPr/>
        </p:nvPicPr>
        <p:blipFill>
          <a:blip r:embed="rId9"/>
          <a:stretch>
            <a:fillRect/>
          </a:stretch>
        </p:blipFill>
        <p:spPr>
          <a:xfrm>
            <a:off x="2362200" y="5257800"/>
            <a:ext cx="1219200" cy="1219200"/>
          </a:xfrm>
          <a:prstGeom prst="rect">
            <a:avLst/>
          </a:prstGeom>
        </p:spPr>
      </p:pic>
      <p:sp>
        <p:nvSpPr>
          <p:cNvPr id="21" name="TextBox 20"/>
          <p:cNvSpPr txBox="1"/>
          <p:nvPr/>
        </p:nvSpPr>
        <p:spPr>
          <a:xfrm>
            <a:off x="3886200" y="5410200"/>
            <a:ext cx="2971800" cy="498598"/>
          </a:xfrm>
          <a:prstGeom prst="rect">
            <a:avLst/>
          </a:prstGeom>
          <a:noFill/>
        </p:spPr>
        <p:txBody>
          <a:bodyPr wrap="square" lIns="0" tIns="0" rIns="0" bIns="0" rtlCol="0">
            <a:spAutoFit/>
          </a:bodyPr>
          <a:lstStyle/>
          <a:p>
            <a:pPr>
              <a:lnSpc>
                <a:spcPct val="90000"/>
              </a:lnSpc>
            </a:pPr>
            <a:r>
              <a:rPr lang="ru-RU" sz="1800" dirty="0" smtClean="0"/>
              <a:t>Информационные табло, </a:t>
            </a:r>
            <a:r>
              <a:rPr lang="ru-RU" sz="1800" dirty="0" err="1" smtClean="0"/>
              <a:t>инфоматы</a:t>
            </a:r>
            <a:r>
              <a:rPr lang="ru-RU" sz="1800" dirty="0" smtClean="0"/>
              <a:t> в холле ЛПУ</a:t>
            </a: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Элементы решения</a:t>
            </a:r>
            <a:endParaRPr lang="ru-RU" dirty="0"/>
          </a:p>
        </p:txBody>
      </p:sp>
      <p:cxnSp>
        <p:nvCxnSpPr>
          <p:cNvPr id="5" name="Прямая соединительная линия 4"/>
          <p:cNvCxnSpPr/>
          <p:nvPr/>
        </p:nvCxnSpPr>
        <p:spPr>
          <a:xfrm>
            <a:off x="533400" y="3276600"/>
            <a:ext cx="82296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57200" y="1143000"/>
            <a:ext cx="5943600" cy="249299"/>
          </a:xfrm>
          <a:prstGeom prst="rect">
            <a:avLst/>
          </a:prstGeom>
          <a:noFill/>
        </p:spPr>
        <p:txBody>
          <a:bodyPr wrap="square" lIns="0" tIns="0" rIns="0" bIns="0" rtlCol="0">
            <a:spAutoFit/>
          </a:bodyPr>
          <a:lstStyle/>
          <a:p>
            <a:pPr>
              <a:lnSpc>
                <a:spcPct val="90000"/>
              </a:lnSpc>
            </a:pPr>
            <a:r>
              <a:rPr lang="ru-RU" sz="1800" b="1" dirty="0" smtClean="0">
                <a:solidFill>
                  <a:srgbClr val="FFFF00"/>
                </a:solidFill>
              </a:rPr>
              <a:t>Региональный (или федеральный) уровень</a:t>
            </a:r>
          </a:p>
        </p:txBody>
      </p:sp>
      <p:sp>
        <p:nvSpPr>
          <p:cNvPr id="8" name="TextBox 7"/>
          <p:cNvSpPr txBox="1"/>
          <p:nvPr/>
        </p:nvSpPr>
        <p:spPr>
          <a:xfrm>
            <a:off x="457200" y="3429000"/>
            <a:ext cx="6705600" cy="249299"/>
          </a:xfrm>
          <a:prstGeom prst="rect">
            <a:avLst/>
          </a:prstGeom>
          <a:noFill/>
        </p:spPr>
        <p:txBody>
          <a:bodyPr wrap="square" lIns="0" tIns="0" rIns="0" bIns="0" rtlCol="0">
            <a:spAutoFit/>
          </a:bodyPr>
          <a:lstStyle/>
          <a:p>
            <a:pPr>
              <a:lnSpc>
                <a:spcPct val="90000"/>
              </a:lnSpc>
            </a:pPr>
            <a:r>
              <a:rPr lang="ru-RU" sz="1800" b="1" dirty="0" smtClean="0">
                <a:solidFill>
                  <a:srgbClr val="FFFF00"/>
                </a:solidFill>
              </a:rPr>
              <a:t>Уровень лечебно-профилактических учреждений (ЛПУ)</a:t>
            </a:r>
          </a:p>
        </p:txBody>
      </p:sp>
      <p:sp>
        <p:nvSpPr>
          <p:cNvPr id="13" name="TextBox 12"/>
          <p:cNvSpPr txBox="1"/>
          <p:nvPr/>
        </p:nvSpPr>
        <p:spPr>
          <a:xfrm>
            <a:off x="1473207" y="1524000"/>
            <a:ext cx="7162800" cy="1994392"/>
          </a:xfrm>
          <a:prstGeom prst="rect">
            <a:avLst/>
          </a:prstGeom>
          <a:noFill/>
        </p:spPr>
        <p:txBody>
          <a:bodyPr wrap="square" lIns="0" tIns="0" rIns="0" bIns="0" rtlCol="0">
            <a:spAutoFit/>
          </a:bodyPr>
          <a:lstStyle/>
          <a:p>
            <a:pPr>
              <a:lnSpc>
                <a:spcPct val="90000"/>
              </a:lnSpc>
            </a:pPr>
            <a:r>
              <a:rPr lang="ru-RU" sz="1800" b="1" dirty="0" smtClean="0"/>
              <a:t>Система записи к врачу через интернет:</a:t>
            </a:r>
          </a:p>
          <a:p>
            <a:pPr>
              <a:lnSpc>
                <a:spcPct val="90000"/>
              </a:lnSpc>
              <a:buFont typeface="Arial" pitchFamily="34" charset="0"/>
              <a:buChar char="•"/>
            </a:pPr>
            <a:r>
              <a:rPr lang="ru-RU" dirty="0" smtClean="0"/>
              <a:t> запись на прием через </a:t>
            </a:r>
            <a:r>
              <a:rPr lang="en-US" dirty="0" smtClean="0"/>
              <a:t>Internet</a:t>
            </a:r>
            <a:endParaRPr lang="ru-RU" dirty="0" smtClean="0"/>
          </a:p>
          <a:p>
            <a:pPr>
              <a:lnSpc>
                <a:spcPct val="90000"/>
              </a:lnSpc>
              <a:buFont typeface="Arial" pitchFamily="34" charset="0"/>
              <a:buChar char="•"/>
            </a:pPr>
            <a:r>
              <a:rPr lang="ru-RU" sz="1800" dirty="0" smtClean="0"/>
              <a:t> автоматическое оповещение пациентов (напоминания)</a:t>
            </a:r>
          </a:p>
          <a:p>
            <a:pPr>
              <a:lnSpc>
                <a:spcPct val="90000"/>
              </a:lnSpc>
              <a:buFont typeface="Arial" pitchFamily="34" charset="0"/>
              <a:buChar char="•"/>
            </a:pPr>
            <a:r>
              <a:rPr lang="ru-RU" dirty="0" smtClean="0"/>
              <a:t> поддержка мобильных устройств</a:t>
            </a:r>
          </a:p>
          <a:p>
            <a:pPr>
              <a:lnSpc>
                <a:spcPct val="90000"/>
              </a:lnSpc>
              <a:buFont typeface="Arial" pitchFamily="34" charset="0"/>
              <a:buChar char="•"/>
            </a:pPr>
            <a:r>
              <a:rPr lang="ru-RU" sz="1800" dirty="0" smtClean="0"/>
              <a:t> </a:t>
            </a:r>
            <a:r>
              <a:rPr lang="ru-RU" dirty="0" smtClean="0"/>
              <a:t>«личный кабинет» пациента</a:t>
            </a:r>
          </a:p>
          <a:p>
            <a:pPr>
              <a:lnSpc>
                <a:spcPct val="90000"/>
              </a:lnSpc>
              <a:buFont typeface="Arial" pitchFamily="34" charset="0"/>
              <a:buChar char="•"/>
            </a:pPr>
            <a:r>
              <a:rPr lang="ru-RU" dirty="0" smtClean="0"/>
              <a:t> интеграция с медицинскими информационными </a:t>
            </a:r>
            <a:br>
              <a:rPr lang="ru-RU" dirty="0" smtClean="0"/>
            </a:br>
            <a:r>
              <a:rPr lang="ru-RU" dirty="0" smtClean="0"/>
              <a:t>системами ЛПУ</a:t>
            </a:r>
          </a:p>
          <a:p>
            <a:pPr>
              <a:lnSpc>
                <a:spcPct val="90000"/>
              </a:lnSpc>
              <a:buFont typeface="Arial" pitchFamily="34" charset="0"/>
              <a:buChar char="•"/>
            </a:pPr>
            <a:endParaRPr lang="ru-RU" sz="1800" dirty="0" smtClean="0"/>
          </a:p>
        </p:txBody>
      </p:sp>
      <p:pic>
        <p:nvPicPr>
          <p:cNvPr id="14" name="Рисунок 13" descr="world_256.png"/>
          <p:cNvPicPr>
            <a:picLocks noChangeAspect="1"/>
          </p:cNvPicPr>
          <p:nvPr/>
        </p:nvPicPr>
        <p:blipFill>
          <a:blip r:embed="rId2"/>
          <a:stretch>
            <a:fillRect/>
          </a:stretch>
        </p:blipFill>
        <p:spPr>
          <a:xfrm>
            <a:off x="304800" y="1371600"/>
            <a:ext cx="1066800" cy="1066800"/>
          </a:xfrm>
          <a:prstGeom prst="rect">
            <a:avLst/>
          </a:prstGeom>
        </p:spPr>
      </p:pic>
      <p:sp>
        <p:nvSpPr>
          <p:cNvPr id="19" name="TextBox 18"/>
          <p:cNvSpPr txBox="1"/>
          <p:nvPr/>
        </p:nvSpPr>
        <p:spPr>
          <a:xfrm>
            <a:off x="1524000" y="3810000"/>
            <a:ext cx="6781800" cy="2243691"/>
          </a:xfrm>
          <a:prstGeom prst="rect">
            <a:avLst/>
          </a:prstGeom>
          <a:noFill/>
        </p:spPr>
        <p:txBody>
          <a:bodyPr wrap="square" lIns="0" tIns="0" rIns="0" bIns="0" rtlCol="0">
            <a:spAutoFit/>
          </a:bodyPr>
          <a:lstStyle/>
          <a:p>
            <a:pPr>
              <a:lnSpc>
                <a:spcPct val="90000"/>
              </a:lnSpc>
            </a:pPr>
            <a:r>
              <a:rPr lang="ru-RU" sz="1800" b="1" dirty="0" smtClean="0"/>
              <a:t>Система для автоматизации регистратуры и </a:t>
            </a:r>
            <a:br>
              <a:rPr lang="ru-RU" sz="1800" b="1" dirty="0" smtClean="0"/>
            </a:br>
            <a:r>
              <a:rPr lang="ru-RU" sz="1800" b="1" dirty="0" smtClean="0"/>
              <a:t>приемного отделения:</a:t>
            </a:r>
          </a:p>
          <a:p>
            <a:pPr>
              <a:lnSpc>
                <a:spcPct val="90000"/>
              </a:lnSpc>
              <a:buFont typeface="Arial" pitchFamily="34" charset="0"/>
              <a:buChar char="•"/>
            </a:pPr>
            <a:r>
              <a:rPr lang="ru-RU" dirty="0" smtClean="0"/>
              <a:t> регистрация пациентов</a:t>
            </a:r>
          </a:p>
          <a:p>
            <a:pPr>
              <a:lnSpc>
                <a:spcPct val="90000"/>
              </a:lnSpc>
              <a:buFont typeface="Arial" pitchFamily="34" charset="0"/>
              <a:buChar char="•"/>
            </a:pPr>
            <a:r>
              <a:rPr lang="ru-RU" sz="1800" dirty="0" smtClean="0"/>
              <a:t> печать документов</a:t>
            </a:r>
          </a:p>
          <a:p>
            <a:pPr>
              <a:lnSpc>
                <a:spcPct val="90000"/>
              </a:lnSpc>
              <a:buFont typeface="Arial" pitchFamily="34" charset="0"/>
              <a:buChar char="•"/>
            </a:pPr>
            <a:r>
              <a:rPr lang="ru-RU" dirty="0" smtClean="0"/>
              <a:t> ведение расписания работы кабинетов </a:t>
            </a:r>
          </a:p>
          <a:p>
            <a:pPr>
              <a:lnSpc>
                <a:spcPct val="90000"/>
              </a:lnSpc>
              <a:buFont typeface="Arial" pitchFamily="34" charset="0"/>
              <a:buChar char="•"/>
            </a:pPr>
            <a:r>
              <a:rPr lang="ru-RU" sz="1800" dirty="0" smtClean="0"/>
              <a:t> учет вызовов врача на дом</a:t>
            </a:r>
          </a:p>
          <a:p>
            <a:pPr>
              <a:lnSpc>
                <a:spcPct val="90000"/>
              </a:lnSpc>
              <a:buFont typeface="Arial" pitchFamily="34" charset="0"/>
              <a:buChar char="•"/>
            </a:pPr>
            <a:r>
              <a:rPr lang="ru-RU" dirty="0" smtClean="0"/>
              <a:t> формирование статистической отчетности</a:t>
            </a:r>
          </a:p>
          <a:p>
            <a:pPr>
              <a:lnSpc>
                <a:spcPct val="90000"/>
              </a:lnSpc>
              <a:buFont typeface="Arial" pitchFamily="34" charset="0"/>
              <a:buChar char="•"/>
            </a:pPr>
            <a:r>
              <a:rPr lang="ru-RU" sz="1800" dirty="0" smtClean="0"/>
              <a:t> интеграция с системами записи к врачу через </a:t>
            </a:r>
            <a:r>
              <a:rPr lang="en-US" sz="1800" dirty="0" smtClean="0"/>
              <a:t>Internet</a:t>
            </a:r>
            <a:endParaRPr lang="ru-RU" sz="1800" dirty="0" smtClean="0"/>
          </a:p>
          <a:p>
            <a:pPr>
              <a:lnSpc>
                <a:spcPct val="90000"/>
              </a:lnSpc>
              <a:buFont typeface="Arial" pitchFamily="34" charset="0"/>
              <a:buChar char="•"/>
            </a:pPr>
            <a:r>
              <a:rPr lang="ru-RU" dirty="0" smtClean="0"/>
              <a:t> поддержка информационных табло и </a:t>
            </a:r>
            <a:r>
              <a:rPr lang="ru-RU" dirty="0" err="1" smtClean="0"/>
              <a:t>инфоматов</a:t>
            </a:r>
            <a:endParaRPr lang="ru-RU" sz="1800" dirty="0" smtClean="0"/>
          </a:p>
        </p:txBody>
      </p:sp>
      <p:pic>
        <p:nvPicPr>
          <p:cNvPr id="22" name="Рисунок 21" descr="proxy_server_256.png"/>
          <p:cNvPicPr>
            <a:picLocks noChangeAspect="1"/>
          </p:cNvPicPr>
          <p:nvPr/>
        </p:nvPicPr>
        <p:blipFill>
          <a:blip r:embed="rId3"/>
          <a:stretch>
            <a:fillRect/>
          </a:stretch>
        </p:blipFill>
        <p:spPr>
          <a:xfrm flipH="1">
            <a:off x="304800" y="3733800"/>
            <a:ext cx="1016371" cy="1016371"/>
          </a:xfrm>
          <a:prstGeom prst="rect">
            <a:avLst/>
          </a:prstGeom>
        </p:spPr>
      </p:pic>
      <p:pic>
        <p:nvPicPr>
          <p:cNvPr id="24" name="Рисунок 23" descr="Стрелка2.png"/>
          <p:cNvPicPr>
            <a:picLocks noChangeAspect="1"/>
          </p:cNvPicPr>
          <p:nvPr/>
        </p:nvPicPr>
        <p:blipFill>
          <a:blip r:embed="rId4"/>
          <a:stretch>
            <a:fillRect/>
          </a:stretch>
        </p:blipFill>
        <p:spPr>
          <a:xfrm rot="4454308">
            <a:off x="7101829" y="2232644"/>
            <a:ext cx="2450169" cy="1710067"/>
          </a:xfrm>
          <a:prstGeom prst="rect">
            <a:avLst/>
          </a:prstGeom>
        </p:spPr>
      </p:pic>
      <p:pic>
        <p:nvPicPr>
          <p:cNvPr id="25" name="Рисунок 24" descr="Стрелка2.png"/>
          <p:cNvPicPr>
            <a:picLocks noChangeAspect="1"/>
          </p:cNvPicPr>
          <p:nvPr/>
        </p:nvPicPr>
        <p:blipFill>
          <a:blip r:embed="rId4"/>
          <a:stretch>
            <a:fillRect/>
          </a:stretch>
        </p:blipFill>
        <p:spPr>
          <a:xfrm rot="15440709">
            <a:off x="6896422" y="2737409"/>
            <a:ext cx="2450169" cy="1710067"/>
          </a:xfrm>
          <a:prstGeom prst="rect">
            <a:avLst/>
          </a:prstGeom>
        </p:spPr>
      </p:pic>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Опрос специалистов</a:t>
            </a:r>
            <a:endParaRPr lang="ru-RU" dirty="0"/>
          </a:p>
        </p:txBody>
      </p:sp>
      <p:pic>
        <p:nvPicPr>
          <p:cNvPr id="6" name="Рисунок 5" descr="administrator_256.png"/>
          <p:cNvPicPr>
            <a:picLocks noChangeAspect="1"/>
          </p:cNvPicPr>
          <p:nvPr/>
        </p:nvPicPr>
        <p:blipFill>
          <a:blip r:embed="rId2"/>
          <a:stretch>
            <a:fillRect/>
          </a:stretch>
        </p:blipFill>
        <p:spPr>
          <a:xfrm flipH="1">
            <a:off x="228600" y="1066800"/>
            <a:ext cx="2514600" cy="2514600"/>
          </a:xfrm>
          <a:prstGeom prst="rect">
            <a:avLst/>
          </a:prstGeom>
          <a:ln>
            <a:noFill/>
          </a:ln>
          <a:effectLst>
            <a:outerShdw blurRad="190500" algn="tl" rotWithShape="0">
              <a:srgbClr val="000000">
                <a:alpha val="70000"/>
              </a:srgbClr>
            </a:outerShdw>
            <a:reflection blurRad="6350" stA="52000" endA="300" endPos="35000" dir="5400000" sy="-100000" algn="bl" rotWithShape="0"/>
          </a:effectLst>
        </p:spPr>
      </p:pic>
      <p:sp>
        <p:nvSpPr>
          <p:cNvPr id="7" name="TextBox 6"/>
          <p:cNvSpPr txBox="1"/>
          <p:nvPr/>
        </p:nvSpPr>
        <p:spPr>
          <a:xfrm>
            <a:off x="2667000" y="1143000"/>
            <a:ext cx="6248400" cy="5096780"/>
          </a:xfrm>
          <a:prstGeom prst="rect">
            <a:avLst/>
          </a:prstGeom>
          <a:noFill/>
        </p:spPr>
        <p:txBody>
          <a:bodyPr wrap="square" lIns="0" tIns="0" rIns="0" bIns="0" rtlCol="0">
            <a:spAutoFit/>
          </a:bodyPr>
          <a:lstStyle/>
          <a:p>
            <a:pPr>
              <a:lnSpc>
                <a:spcPct val="90000"/>
              </a:lnSpc>
            </a:pPr>
            <a:r>
              <a:rPr lang="ru-RU" sz="2400" dirty="0" smtClean="0"/>
              <a:t>Прислано анкет: </a:t>
            </a:r>
            <a:r>
              <a:rPr lang="ru-RU" sz="4400" dirty="0" smtClean="0"/>
              <a:t>13</a:t>
            </a:r>
          </a:p>
          <a:p>
            <a:pPr>
              <a:lnSpc>
                <a:spcPct val="90000"/>
              </a:lnSpc>
            </a:pPr>
            <a:endParaRPr lang="ru-RU" dirty="0" smtClean="0"/>
          </a:p>
          <a:p>
            <a:pPr>
              <a:lnSpc>
                <a:spcPct val="90000"/>
              </a:lnSpc>
            </a:pPr>
            <a:r>
              <a:rPr lang="ru-RU" sz="2000" dirty="0" smtClean="0"/>
              <a:t>Из них – кандидатов и докторов наук: </a:t>
            </a:r>
            <a:r>
              <a:rPr lang="ru-RU" sz="4400" dirty="0" smtClean="0"/>
              <a:t>54%</a:t>
            </a:r>
          </a:p>
          <a:p>
            <a:pPr>
              <a:lnSpc>
                <a:spcPct val="90000"/>
              </a:lnSpc>
            </a:pPr>
            <a:r>
              <a:rPr lang="ru-RU" sz="2000" dirty="0" smtClean="0"/>
              <a:t>Представители регионов: </a:t>
            </a:r>
            <a:r>
              <a:rPr lang="ru-RU" sz="4400" dirty="0" smtClean="0"/>
              <a:t>70%</a:t>
            </a:r>
          </a:p>
          <a:p>
            <a:pPr>
              <a:lnSpc>
                <a:spcPct val="90000"/>
              </a:lnSpc>
            </a:pPr>
            <a:endParaRPr lang="ru-RU" dirty="0" smtClean="0"/>
          </a:p>
          <a:p>
            <a:pPr>
              <a:lnSpc>
                <a:spcPct val="90000"/>
              </a:lnSpc>
            </a:pPr>
            <a:r>
              <a:rPr lang="ru-RU" sz="2000" dirty="0" smtClean="0"/>
              <a:t>Распределение участников:</a:t>
            </a:r>
          </a:p>
          <a:p>
            <a:pPr lvl="1">
              <a:lnSpc>
                <a:spcPct val="90000"/>
              </a:lnSpc>
              <a:buFont typeface="Arial" pitchFamily="34" charset="0"/>
              <a:buChar char="•"/>
            </a:pPr>
            <a:r>
              <a:rPr lang="ru-RU" dirty="0" smtClean="0"/>
              <a:t> Представители IT-компаний </a:t>
            </a:r>
            <a:r>
              <a:rPr lang="ru-RU" sz="3600" dirty="0" smtClean="0"/>
              <a:t>38%</a:t>
            </a:r>
          </a:p>
          <a:p>
            <a:pPr lvl="1">
              <a:lnSpc>
                <a:spcPct val="90000"/>
              </a:lnSpc>
              <a:buFont typeface="Arial" pitchFamily="34" charset="0"/>
              <a:buChar char="•"/>
            </a:pPr>
            <a:r>
              <a:rPr lang="ru-RU" dirty="0" smtClean="0"/>
              <a:t> Представители ЛПУ </a:t>
            </a:r>
            <a:r>
              <a:rPr lang="ru-RU" sz="3600" dirty="0" smtClean="0"/>
              <a:t>31%</a:t>
            </a:r>
          </a:p>
          <a:p>
            <a:pPr lvl="1">
              <a:lnSpc>
                <a:spcPct val="90000"/>
              </a:lnSpc>
              <a:buFont typeface="Arial" pitchFamily="34" charset="0"/>
              <a:buChar char="•"/>
            </a:pPr>
            <a:r>
              <a:rPr lang="ru-RU" dirty="0" smtClean="0"/>
              <a:t> Представители госорганов власти </a:t>
            </a:r>
            <a:r>
              <a:rPr lang="ru-RU" sz="3600" dirty="0" smtClean="0"/>
              <a:t>23%</a:t>
            </a:r>
          </a:p>
          <a:p>
            <a:pPr lvl="1">
              <a:lnSpc>
                <a:spcPct val="90000"/>
              </a:lnSpc>
              <a:buFont typeface="Arial" pitchFamily="34" charset="0"/>
              <a:buChar char="•"/>
            </a:pPr>
            <a:r>
              <a:rPr lang="ru-RU" dirty="0" smtClean="0"/>
              <a:t> Научная общественность </a:t>
            </a:r>
            <a:r>
              <a:rPr lang="ru-RU" sz="3600" dirty="0" smtClean="0"/>
              <a:t>8%</a:t>
            </a:r>
          </a:p>
          <a:p>
            <a:pPr>
              <a:lnSpc>
                <a:spcPct val="90000"/>
              </a:lnSpc>
            </a:pPr>
            <a:endParaRPr lang="ru-RU" sz="1800" dirty="0" smtClean="0"/>
          </a:p>
          <a:p>
            <a:pPr>
              <a:lnSpc>
                <a:spcPct val="90000"/>
              </a:lnSpc>
            </a:pPr>
            <a:endParaRPr lang="ru-RU" sz="1800" dirty="0" smtClean="0"/>
          </a:p>
        </p:txBody>
      </p:sp>
      <p:sp>
        <p:nvSpPr>
          <p:cNvPr id="8" name="TextBox 7"/>
          <p:cNvSpPr txBox="1"/>
          <p:nvPr/>
        </p:nvSpPr>
        <p:spPr>
          <a:xfrm>
            <a:off x="228600" y="6019800"/>
            <a:ext cx="7239000" cy="664797"/>
          </a:xfrm>
          <a:prstGeom prst="rect">
            <a:avLst/>
          </a:prstGeom>
          <a:noFill/>
        </p:spPr>
        <p:txBody>
          <a:bodyPr wrap="square" lIns="0" tIns="0" rIns="0" bIns="0" rtlCol="0">
            <a:spAutoFit/>
          </a:bodyPr>
          <a:lstStyle/>
          <a:p>
            <a:pPr>
              <a:lnSpc>
                <a:spcPct val="90000"/>
              </a:lnSpc>
            </a:pPr>
            <a:r>
              <a:rPr lang="ru-RU" sz="1600" dirty="0" smtClean="0"/>
              <a:t>Обсуждение шло здесь:</a:t>
            </a:r>
          </a:p>
          <a:p>
            <a:pPr>
              <a:lnSpc>
                <a:spcPct val="90000"/>
              </a:lnSpc>
              <a:buFont typeface="Arial" pitchFamily="34" charset="0"/>
              <a:buChar char="•"/>
            </a:pPr>
            <a:r>
              <a:rPr lang="ru-RU" sz="1600" dirty="0" smtClean="0"/>
              <a:t> </a:t>
            </a:r>
            <a:r>
              <a:rPr lang="en-US" sz="1600" dirty="0" smtClean="0">
                <a:hlinkClick r:id="rId3"/>
              </a:rPr>
              <a:t>http://www.gosbook.ru/node/22456</a:t>
            </a:r>
            <a:r>
              <a:rPr lang="ru-RU" sz="1600" dirty="0" smtClean="0"/>
              <a:t> </a:t>
            </a:r>
          </a:p>
          <a:p>
            <a:pPr>
              <a:lnSpc>
                <a:spcPct val="90000"/>
              </a:lnSpc>
              <a:buFont typeface="Arial" pitchFamily="34" charset="0"/>
              <a:buChar char="•"/>
            </a:pPr>
            <a:r>
              <a:rPr lang="ru-RU" sz="1600" dirty="0" smtClean="0"/>
              <a:t> </a:t>
            </a:r>
            <a:r>
              <a:rPr lang="en-US" sz="1600" dirty="0" smtClean="0">
                <a:hlinkClick r:id="rId4"/>
              </a:rPr>
              <a:t>http://www.armit.ru</a:t>
            </a:r>
            <a:r>
              <a:rPr lang="en-US" sz="1600" dirty="0" smtClean="0"/>
              <a:t> </a:t>
            </a:r>
            <a:endParaRPr lang="ru-RU" sz="1600" dirty="0" smtClean="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Общая оценка участников</a:t>
            </a:r>
            <a:endParaRPr lang="ru-RU" dirty="0"/>
          </a:p>
        </p:txBody>
      </p:sp>
      <p:graphicFrame>
        <p:nvGraphicFramePr>
          <p:cNvPr id="6" name="Диаграмма 5"/>
          <p:cNvGraphicFramePr/>
          <p:nvPr/>
        </p:nvGraphicFramePr>
        <p:xfrm>
          <a:off x="228600" y="1143000"/>
          <a:ext cx="8686800" cy="44196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228600" y="5943600"/>
            <a:ext cx="7239000" cy="498598"/>
          </a:xfrm>
          <a:prstGeom prst="rect">
            <a:avLst/>
          </a:prstGeom>
          <a:noFill/>
        </p:spPr>
        <p:txBody>
          <a:bodyPr wrap="square" lIns="0" tIns="0" rIns="0" bIns="0" rtlCol="0">
            <a:spAutoFit/>
          </a:bodyPr>
          <a:lstStyle/>
          <a:p>
            <a:pPr>
              <a:lnSpc>
                <a:spcPct val="90000"/>
              </a:lnSpc>
            </a:pPr>
            <a:r>
              <a:rPr lang="ru-RU" sz="1800" dirty="0" smtClean="0"/>
              <a:t>Таким образом, общая положительная оценка предложенного типового описания «Электронной регистратуры» составила</a:t>
            </a:r>
            <a:endParaRPr lang="ru-RU" sz="3600" dirty="0" smtClean="0"/>
          </a:p>
        </p:txBody>
      </p:sp>
      <p:sp>
        <p:nvSpPr>
          <p:cNvPr id="7" name="Прямоугольник 6"/>
          <p:cNvSpPr/>
          <p:nvPr/>
        </p:nvSpPr>
        <p:spPr>
          <a:xfrm>
            <a:off x="7010400" y="5715000"/>
            <a:ext cx="1417376" cy="830997"/>
          </a:xfrm>
          <a:prstGeom prst="rect">
            <a:avLst/>
          </a:prstGeom>
        </p:spPr>
        <p:txBody>
          <a:bodyPr wrap="none">
            <a:spAutoFit/>
          </a:bodyPr>
          <a:lstStyle/>
          <a:p>
            <a:r>
              <a:rPr lang="ru-RU" sz="4800" b="1" dirty="0" smtClean="0">
                <a:effectLst>
                  <a:outerShdw blurRad="38100" dist="38100" dir="2700000" algn="tl">
                    <a:srgbClr val="000000">
                      <a:alpha val="43137"/>
                    </a:srgbClr>
                  </a:outerShdw>
                </a:effectLst>
              </a:rPr>
              <a:t>73%</a:t>
            </a:r>
            <a:endParaRPr lang="ru-RU" sz="4800" b="1" dirty="0">
              <a:effectLst>
                <a:outerShdw blurRad="38100" dist="38100" dir="2700000" algn="tl">
                  <a:srgbClr val="000000">
                    <a:alpha val="43137"/>
                  </a:srgbClr>
                </a:outerShdw>
              </a:effectLst>
            </a:endParaRP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Некоторые предложения</a:t>
            </a:r>
            <a:endParaRPr lang="ru-RU" dirty="0"/>
          </a:p>
        </p:txBody>
      </p:sp>
      <p:sp>
        <p:nvSpPr>
          <p:cNvPr id="3" name="TextBox 2"/>
          <p:cNvSpPr txBox="1"/>
          <p:nvPr/>
        </p:nvSpPr>
        <p:spPr>
          <a:xfrm>
            <a:off x="381000" y="990600"/>
            <a:ext cx="8458200" cy="498598"/>
          </a:xfrm>
          <a:prstGeom prst="rect">
            <a:avLst/>
          </a:prstGeom>
          <a:noFill/>
        </p:spPr>
        <p:txBody>
          <a:bodyPr wrap="square" lIns="0" tIns="0" rIns="0" bIns="0" rtlCol="0">
            <a:spAutoFit/>
          </a:bodyPr>
          <a:lstStyle/>
          <a:p>
            <a:pPr>
              <a:lnSpc>
                <a:spcPct val="90000"/>
              </a:lnSpc>
            </a:pPr>
            <a:r>
              <a:rPr lang="ru-RU" sz="1800" dirty="0" smtClean="0"/>
              <a:t>В ответ на предложенный конкретный документ мы получили вот такие предложения:</a:t>
            </a:r>
          </a:p>
        </p:txBody>
      </p:sp>
      <p:sp>
        <p:nvSpPr>
          <p:cNvPr id="3073" name="Rectangle 1"/>
          <p:cNvSpPr>
            <a:spLocks noChangeArrowheads="1"/>
          </p:cNvSpPr>
          <p:nvPr/>
        </p:nvSpPr>
        <p:spPr bwMode="auto">
          <a:xfrm>
            <a:off x="304800" y="1524000"/>
            <a:ext cx="853440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FFFF00"/>
                </a:solidFill>
                <a:effectLst/>
                <a:latin typeface="Arial" pitchFamily="34" charset="0"/>
                <a:ea typeface="Calibri" pitchFamily="34" charset="0"/>
                <a:cs typeface="Arial" pitchFamily="34" charset="0"/>
              </a:rPr>
              <a:t>«</a:t>
            </a:r>
            <a:r>
              <a:rPr kumimoji="0" lang="ru-RU" sz="2000" b="0" i="1" u="none" strike="noStrike" cap="none" normalizeH="0" baseline="0" dirty="0" smtClean="0">
                <a:ln>
                  <a:noFill/>
                </a:ln>
                <a:solidFill>
                  <a:srgbClr val="FFFF00"/>
                </a:solidFill>
                <a:effectLst/>
                <a:latin typeface="Arial" pitchFamily="34" charset="0"/>
                <a:ea typeface="Calibri" pitchFamily="34" charset="0"/>
                <a:cs typeface="Arial" pitchFamily="34" charset="0"/>
              </a:rPr>
              <a:t>ТЗ … не должно грешить субъективизмом конкретного разработчика</a:t>
            </a:r>
            <a:r>
              <a:rPr kumimoji="0" lang="ru-RU" sz="2000" b="0" i="0" u="none" strike="noStrike" cap="none" normalizeH="0" baseline="0" dirty="0" smtClean="0">
                <a:ln>
                  <a:noFill/>
                </a:ln>
                <a:solidFill>
                  <a:srgbClr val="FFFF00"/>
                </a:solidFill>
                <a:effectLst/>
                <a:latin typeface="Arial" pitchFamily="34" charset="0"/>
                <a:ea typeface="Calibri"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FFFF00"/>
                </a:solidFill>
                <a:effectLst/>
                <a:latin typeface="Arial" pitchFamily="34" charset="0"/>
                <a:ea typeface="Calibri" pitchFamily="34" charset="0"/>
                <a:cs typeface="Arial" pitchFamily="34" charset="0"/>
              </a:rPr>
              <a:t>«</a:t>
            </a:r>
            <a:r>
              <a:rPr kumimoji="0" lang="ru-RU" sz="2000" b="0" i="1" u="none" strike="noStrike" cap="none" normalizeH="0" baseline="0" dirty="0" smtClean="0">
                <a:ln>
                  <a:noFill/>
                </a:ln>
                <a:solidFill>
                  <a:srgbClr val="FFFF00"/>
                </a:solidFill>
                <a:effectLst/>
                <a:latin typeface="Arial" pitchFamily="34" charset="0"/>
                <a:ea typeface="Calibri" pitchFamily="34" charset="0"/>
                <a:cs typeface="Arial" pitchFamily="34" charset="0"/>
              </a:rPr>
              <a:t>задач регистратуры в документе не описано</a:t>
            </a:r>
            <a:r>
              <a:rPr kumimoji="0" lang="ru-RU" sz="2000" b="0" i="0" u="none" strike="noStrike" cap="none" normalizeH="0" baseline="0" dirty="0" smtClean="0">
                <a:ln>
                  <a:noFill/>
                </a:ln>
                <a:solidFill>
                  <a:srgbClr val="FFFF00"/>
                </a:solidFill>
                <a:effectLst/>
                <a:latin typeface="Arial" pitchFamily="34" charset="0"/>
                <a:ea typeface="Calibri"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FFFF00"/>
                </a:solidFill>
                <a:effectLst/>
                <a:latin typeface="Arial" pitchFamily="34" charset="0"/>
                <a:ea typeface="Calibri" pitchFamily="34" charset="0"/>
                <a:cs typeface="Arial" pitchFamily="34" charset="0"/>
              </a:rPr>
              <a:t>«</a:t>
            </a:r>
            <a:r>
              <a:rPr kumimoji="0" lang="ru-RU" sz="2000" b="0" i="1" u="none" strike="noStrike" cap="none" normalizeH="0" baseline="0" dirty="0" smtClean="0">
                <a:ln>
                  <a:noFill/>
                </a:ln>
                <a:solidFill>
                  <a:srgbClr val="FFFF00"/>
                </a:solidFill>
                <a:effectLst/>
                <a:latin typeface="Arial" pitchFamily="34" charset="0"/>
                <a:ea typeface="Calibri" pitchFamily="34" charset="0"/>
                <a:cs typeface="Arial" pitchFamily="34" charset="0"/>
              </a:rPr>
              <a:t>текст … достаточно широк и подробен (иногда чересчур), а иногда слишком краток…</a:t>
            </a:r>
            <a:r>
              <a:rPr kumimoji="0" lang="ru-RU" sz="2000" b="0" i="0" u="none" strike="noStrike" cap="none" normalizeH="0" baseline="0" dirty="0" smtClean="0">
                <a:ln>
                  <a:noFill/>
                </a:ln>
                <a:solidFill>
                  <a:srgbClr val="FFFF00"/>
                </a:solidFill>
                <a:effectLst/>
                <a:latin typeface="Arial" pitchFamily="34" charset="0"/>
                <a:ea typeface="Calibri" pitchFamily="34" charset="0"/>
                <a:cs typeface="Arial" pitchFamily="34" charset="0"/>
              </a:rPr>
              <a:t>»</a:t>
            </a:r>
            <a:endParaRPr kumimoji="0" lang="ru-RU" sz="3600" b="0" i="0" u="none" strike="noStrike" cap="none" normalizeH="0" baseline="0" dirty="0" smtClean="0">
              <a:ln>
                <a:noFill/>
              </a:ln>
              <a:solidFill>
                <a:srgbClr val="FFFF00"/>
              </a:solidFill>
              <a:effectLst/>
              <a:latin typeface="Arial" pitchFamily="34" charset="0"/>
              <a:cs typeface="Arial" pitchFamily="34" charset="0"/>
            </a:endParaRPr>
          </a:p>
        </p:txBody>
      </p:sp>
      <p:sp>
        <p:nvSpPr>
          <p:cNvPr id="5" name="TextBox 4"/>
          <p:cNvSpPr txBox="1"/>
          <p:nvPr/>
        </p:nvSpPr>
        <p:spPr>
          <a:xfrm>
            <a:off x="304800" y="3505200"/>
            <a:ext cx="8382000" cy="2437590"/>
          </a:xfrm>
          <a:prstGeom prst="rect">
            <a:avLst/>
          </a:prstGeom>
          <a:noFill/>
        </p:spPr>
        <p:txBody>
          <a:bodyPr wrap="square" lIns="0" tIns="0" rIns="0" bIns="0" rtlCol="0">
            <a:spAutoFit/>
          </a:bodyPr>
          <a:lstStyle/>
          <a:p>
            <a:pPr>
              <a:lnSpc>
                <a:spcPct val="90000"/>
              </a:lnSpc>
            </a:pPr>
            <a:r>
              <a:rPr lang="ru-RU" sz="1800" dirty="0" smtClean="0"/>
              <a:t>В остальных комментариях содержались следующие мысли:</a:t>
            </a:r>
          </a:p>
          <a:p>
            <a:pPr marL="342900" lvl="0" indent="-342900">
              <a:buFont typeface="+mj-lt"/>
              <a:buAutoNum type="arabicPeriod"/>
            </a:pPr>
            <a:r>
              <a:rPr lang="ru-RU" i="1" dirty="0" smtClean="0">
                <a:solidFill>
                  <a:srgbClr val="FFC000"/>
                </a:solidFill>
              </a:rPr>
              <a:t>Усилить акцент, что ЭР должна быть частью полноценной медицинской информационной системы</a:t>
            </a:r>
          </a:p>
          <a:p>
            <a:pPr marL="342900" lvl="0" indent="-342900">
              <a:buFont typeface="+mj-lt"/>
              <a:buAutoNum type="arabicPeriod"/>
            </a:pPr>
            <a:r>
              <a:rPr lang="ru-RU" i="1" dirty="0" smtClean="0">
                <a:solidFill>
                  <a:srgbClr val="FFC000"/>
                </a:solidFill>
              </a:rPr>
              <a:t>Учесть «Стандарт электронной услуги «Прием заявок (запись) на прием к врачу» и четко прописать, как должны интегрироваться между собой отдельные компоненты решения</a:t>
            </a:r>
          </a:p>
          <a:p>
            <a:pPr marL="342900" lvl="0" indent="-342900">
              <a:buFont typeface="+mj-lt"/>
              <a:buAutoNum type="arabicPeriod"/>
            </a:pPr>
            <a:r>
              <a:rPr lang="ru-RU" i="1" dirty="0" smtClean="0">
                <a:solidFill>
                  <a:srgbClr val="FFC000"/>
                </a:solidFill>
              </a:rPr>
              <a:t>Добавить возможность ведения электронной медицинской документации (спорный момент!)</a:t>
            </a:r>
          </a:p>
          <a:p>
            <a:pPr>
              <a:lnSpc>
                <a:spcPct val="90000"/>
              </a:lnSpc>
            </a:pPr>
            <a:endParaRPr lang="ru-RU" sz="1800" dirty="0" smtClean="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Обзор АРМИТ</a:t>
            </a:r>
            <a:endParaRPr lang="ru-RU" dirty="0"/>
          </a:p>
        </p:txBody>
      </p:sp>
      <p:pic>
        <p:nvPicPr>
          <p:cNvPr id="6" name="Рисунок 5" descr="administrator_256.png"/>
          <p:cNvPicPr>
            <a:picLocks noChangeAspect="1"/>
          </p:cNvPicPr>
          <p:nvPr/>
        </p:nvPicPr>
        <p:blipFill>
          <a:blip r:embed="rId2"/>
          <a:stretch>
            <a:fillRect/>
          </a:stretch>
        </p:blipFill>
        <p:spPr>
          <a:xfrm flipH="1">
            <a:off x="228600" y="990600"/>
            <a:ext cx="2514600" cy="2514600"/>
          </a:xfrm>
          <a:prstGeom prst="rect">
            <a:avLst/>
          </a:prstGeom>
          <a:ln>
            <a:noFill/>
          </a:ln>
          <a:effectLst>
            <a:outerShdw blurRad="190500" algn="tl" rotWithShape="0">
              <a:srgbClr val="000000">
                <a:alpha val="70000"/>
              </a:srgbClr>
            </a:outerShdw>
            <a:reflection blurRad="6350" stA="52000" endA="300" endPos="35000" dir="5400000" sy="-100000" algn="bl" rotWithShape="0"/>
          </a:effectLst>
        </p:spPr>
      </p:pic>
      <p:sp>
        <p:nvSpPr>
          <p:cNvPr id="7" name="TextBox 6"/>
          <p:cNvSpPr txBox="1"/>
          <p:nvPr/>
        </p:nvSpPr>
        <p:spPr>
          <a:xfrm>
            <a:off x="2590800" y="990600"/>
            <a:ext cx="6248400" cy="5595378"/>
          </a:xfrm>
          <a:prstGeom prst="rect">
            <a:avLst/>
          </a:prstGeom>
          <a:noFill/>
        </p:spPr>
        <p:txBody>
          <a:bodyPr wrap="square" lIns="0" tIns="0" rIns="0" bIns="0" rtlCol="0">
            <a:spAutoFit/>
          </a:bodyPr>
          <a:lstStyle/>
          <a:p>
            <a:pPr>
              <a:lnSpc>
                <a:spcPct val="90000"/>
              </a:lnSpc>
            </a:pPr>
            <a:r>
              <a:rPr lang="ru-RU" sz="2400" dirty="0" smtClean="0"/>
              <a:t>Прислано анкет: </a:t>
            </a:r>
            <a:r>
              <a:rPr lang="ru-RU" sz="4400" dirty="0" smtClean="0"/>
              <a:t>27</a:t>
            </a:r>
          </a:p>
          <a:p>
            <a:pPr>
              <a:lnSpc>
                <a:spcPct val="90000"/>
              </a:lnSpc>
            </a:pPr>
            <a:endParaRPr lang="ru-RU" dirty="0" smtClean="0"/>
          </a:p>
          <a:p>
            <a:pPr>
              <a:lnSpc>
                <a:spcPct val="90000"/>
              </a:lnSpc>
            </a:pPr>
            <a:r>
              <a:rPr lang="ru-RU" sz="2000" dirty="0" smtClean="0"/>
              <a:t>Из них – кандидатов и докторов наук:  </a:t>
            </a:r>
            <a:r>
              <a:rPr lang="ru-RU" sz="4400" dirty="0" smtClean="0"/>
              <a:t>44%</a:t>
            </a:r>
          </a:p>
          <a:p>
            <a:pPr>
              <a:lnSpc>
                <a:spcPct val="90000"/>
              </a:lnSpc>
            </a:pPr>
            <a:r>
              <a:rPr lang="ru-RU" sz="2000" dirty="0" smtClean="0"/>
              <a:t>Представители регионов: </a:t>
            </a:r>
            <a:r>
              <a:rPr lang="ru-RU" sz="4000" dirty="0" smtClean="0"/>
              <a:t>56%</a:t>
            </a:r>
          </a:p>
          <a:p>
            <a:pPr>
              <a:lnSpc>
                <a:spcPct val="90000"/>
              </a:lnSpc>
            </a:pPr>
            <a:r>
              <a:rPr lang="ru-RU" sz="2000" dirty="0" smtClean="0"/>
              <a:t>Имеют прямое отношение к МИС: </a:t>
            </a:r>
            <a:r>
              <a:rPr lang="ru-RU" sz="4000" dirty="0" smtClean="0"/>
              <a:t>60%</a:t>
            </a:r>
          </a:p>
          <a:p>
            <a:pPr>
              <a:lnSpc>
                <a:spcPct val="90000"/>
              </a:lnSpc>
            </a:pPr>
            <a:endParaRPr lang="ru-RU" dirty="0" smtClean="0"/>
          </a:p>
          <a:p>
            <a:pPr>
              <a:lnSpc>
                <a:spcPct val="90000"/>
              </a:lnSpc>
            </a:pPr>
            <a:r>
              <a:rPr lang="ru-RU" sz="2000" dirty="0" smtClean="0"/>
              <a:t>Распределение участников:</a:t>
            </a:r>
          </a:p>
          <a:p>
            <a:pPr lvl="1">
              <a:lnSpc>
                <a:spcPct val="90000"/>
              </a:lnSpc>
              <a:buFont typeface="Arial" pitchFamily="34" charset="0"/>
              <a:buChar char="•"/>
            </a:pPr>
            <a:r>
              <a:rPr lang="ru-RU" dirty="0" smtClean="0"/>
              <a:t> Представители IT-компаний </a:t>
            </a:r>
            <a:r>
              <a:rPr lang="ru-RU" sz="3600" dirty="0" smtClean="0"/>
              <a:t>48%</a:t>
            </a:r>
          </a:p>
          <a:p>
            <a:pPr lvl="1">
              <a:lnSpc>
                <a:spcPct val="90000"/>
              </a:lnSpc>
              <a:buFont typeface="Arial" pitchFamily="34" charset="0"/>
              <a:buChar char="•"/>
            </a:pPr>
            <a:r>
              <a:rPr lang="ru-RU" dirty="0" smtClean="0"/>
              <a:t> Представители ЛПУ </a:t>
            </a:r>
            <a:r>
              <a:rPr lang="ru-RU" sz="3600" dirty="0" smtClean="0"/>
              <a:t>33%</a:t>
            </a:r>
          </a:p>
          <a:p>
            <a:pPr lvl="1">
              <a:lnSpc>
                <a:spcPct val="90000"/>
              </a:lnSpc>
              <a:buFont typeface="Arial" pitchFamily="34" charset="0"/>
              <a:buChar char="•"/>
            </a:pPr>
            <a:r>
              <a:rPr lang="ru-RU" dirty="0" smtClean="0"/>
              <a:t> Представители госорганов власти </a:t>
            </a:r>
            <a:r>
              <a:rPr lang="ru-RU" sz="3600" dirty="0" smtClean="0"/>
              <a:t>15%</a:t>
            </a:r>
          </a:p>
          <a:p>
            <a:pPr lvl="1">
              <a:lnSpc>
                <a:spcPct val="90000"/>
              </a:lnSpc>
              <a:buFont typeface="Arial" pitchFamily="34" charset="0"/>
              <a:buChar char="•"/>
            </a:pPr>
            <a:r>
              <a:rPr lang="ru-RU" dirty="0" smtClean="0"/>
              <a:t> Научная общественность </a:t>
            </a:r>
            <a:r>
              <a:rPr lang="ru-RU" sz="3600" dirty="0" smtClean="0"/>
              <a:t>4%</a:t>
            </a:r>
          </a:p>
          <a:p>
            <a:pPr>
              <a:lnSpc>
                <a:spcPct val="90000"/>
              </a:lnSpc>
            </a:pPr>
            <a:endParaRPr lang="ru-RU" sz="1800" dirty="0" smtClean="0"/>
          </a:p>
          <a:p>
            <a:pPr>
              <a:lnSpc>
                <a:spcPct val="90000"/>
              </a:lnSpc>
            </a:pPr>
            <a:endParaRPr lang="ru-RU" sz="1800" dirty="0" smtClean="0"/>
          </a:p>
        </p:txBody>
      </p:sp>
      <p:sp>
        <p:nvSpPr>
          <p:cNvPr id="8" name="TextBox 7"/>
          <p:cNvSpPr txBox="1"/>
          <p:nvPr/>
        </p:nvSpPr>
        <p:spPr>
          <a:xfrm>
            <a:off x="59260" y="6104476"/>
            <a:ext cx="7239000" cy="664797"/>
          </a:xfrm>
          <a:prstGeom prst="rect">
            <a:avLst/>
          </a:prstGeom>
          <a:noFill/>
        </p:spPr>
        <p:txBody>
          <a:bodyPr wrap="square" lIns="0" tIns="0" rIns="0" bIns="0" rtlCol="0">
            <a:spAutoFit/>
          </a:bodyPr>
          <a:lstStyle/>
          <a:p>
            <a:pPr>
              <a:lnSpc>
                <a:spcPct val="90000"/>
              </a:lnSpc>
            </a:pPr>
            <a:r>
              <a:rPr lang="ru-RU" sz="1600" dirty="0" smtClean="0"/>
              <a:t>Анкета опубликована:</a:t>
            </a:r>
          </a:p>
          <a:p>
            <a:pPr>
              <a:lnSpc>
                <a:spcPct val="90000"/>
              </a:lnSpc>
              <a:buFont typeface="Arial" pitchFamily="34" charset="0"/>
              <a:buChar char="•"/>
            </a:pPr>
            <a:r>
              <a:rPr lang="ru-RU" sz="1600" dirty="0" smtClean="0"/>
              <a:t> </a:t>
            </a:r>
            <a:r>
              <a:rPr lang="en-US" sz="1600" dirty="0" smtClean="0">
                <a:hlinkClick r:id="rId3"/>
              </a:rPr>
              <a:t>http://www.gosbook.ru/node/23095</a:t>
            </a:r>
            <a:endParaRPr lang="ru-RU" sz="1600" dirty="0" smtClean="0"/>
          </a:p>
          <a:p>
            <a:pPr>
              <a:lnSpc>
                <a:spcPct val="90000"/>
              </a:lnSpc>
              <a:buFont typeface="Arial" pitchFamily="34" charset="0"/>
              <a:buChar char="•"/>
            </a:pPr>
            <a:r>
              <a:rPr lang="ru-RU" sz="1600" dirty="0" smtClean="0"/>
              <a:t> </a:t>
            </a:r>
            <a:r>
              <a:rPr lang="en-US" sz="1600" dirty="0" smtClean="0">
                <a:hlinkClick r:id="rId4"/>
              </a:rPr>
              <a:t>http://www.armit.ru</a:t>
            </a:r>
            <a:r>
              <a:rPr lang="en-US" sz="1600" dirty="0" smtClean="0"/>
              <a:t> </a:t>
            </a:r>
            <a:endParaRPr lang="ru-RU" sz="1600" dirty="0" smtClean="0"/>
          </a:p>
        </p:txBody>
      </p:sp>
      <p:cxnSp>
        <p:nvCxnSpPr>
          <p:cNvPr id="10" name="Прямая соединительная линия 9"/>
          <p:cNvCxnSpPr/>
          <p:nvPr/>
        </p:nvCxnSpPr>
        <p:spPr>
          <a:xfrm>
            <a:off x="2667000" y="1752600"/>
            <a:ext cx="5943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2624668" y="3657600"/>
            <a:ext cx="59436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54" presetClass="entr" presetSubtype="0" ac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strVal val="#ppt_w*0.05"/>
                                          </p:val>
                                        </p:tav>
                                        <p:tav tm="100000">
                                          <p:val>
                                            <p:strVal val="#ppt_w"/>
                                          </p:val>
                                        </p:tav>
                                      </p:tavLst>
                                    </p:anim>
                                    <p:anim calcmode="lin" valueType="num">
                                      <p:cBhvr>
                                        <p:cTn id="13" dur="500" fill="hold"/>
                                        <p:tgtEl>
                                          <p:spTgt spid="7"/>
                                        </p:tgtEl>
                                        <p:attrNameLst>
                                          <p:attrName>ppt_h</p:attrName>
                                        </p:attrNameLst>
                                      </p:cBhvr>
                                      <p:tavLst>
                                        <p:tav tm="0">
                                          <p:val>
                                            <p:strVal val="#ppt_h"/>
                                          </p:val>
                                        </p:tav>
                                        <p:tav tm="100000">
                                          <p:val>
                                            <p:strVal val="#ppt_h"/>
                                          </p:val>
                                        </p:tav>
                                      </p:tavLst>
                                    </p:anim>
                                    <p:anim calcmode="lin" valueType="num">
                                      <p:cBhvr>
                                        <p:cTn id="14" dur="500" fill="hold"/>
                                        <p:tgtEl>
                                          <p:spTgt spid="7"/>
                                        </p:tgtEl>
                                        <p:attrNameLst>
                                          <p:attrName>ppt_x</p:attrName>
                                        </p:attrNameLst>
                                      </p:cBhvr>
                                      <p:tavLst>
                                        <p:tav tm="0">
                                          <p:val>
                                            <p:strVal val="#ppt_x-.2"/>
                                          </p:val>
                                        </p:tav>
                                        <p:tav tm="100000">
                                          <p:val>
                                            <p:strVal val="#ppt_x"/>
                                          </p:val>
                                        </p:tav>
                                      </p:tavLst>
                                    </p:anim>
                                    <p:anim calcmode="lin" valueType="num">
                                      <p:cBhvr>
                                        <p:cTn id="15" dur="500" fill="hold"/>
                                        <p:tgtEl>
                                          <p:spTgt spid="7"/>
                                        </p:tgtEl>
                                        <p:attrNameLst>
                                          <p:attrName>ppt_y</p:attrName>
                                        </p:attrNameLst>
                                      </p:cBhvr>
                                      <p:tavLst>
                                        <p:tav tm="0">
                                          <p:val>
                                            <p:strVal val="#ppt_y"/>
                                          </p:val>
                                        </p:tav>
                                        <p:tav tm="100000">
                                          <p:val>
                                            <p:strVal val="#ppt_y"/>
                                          </p:val>
                                        </p:tav>
                                      </p:tavLst>
                                    </p:anim>
                                    <p:animEffect transition="in" filter="fade">
                                      <p:cBhvr>
                                        <p:cTn id="16" dur="500"/>
                                        <p:tgtEl>
                                          <p:spTgt spid="7"/>
                                        </p:tgtEl>
                                      </p:cBhvr>
                                    </p:animEffect>
                                  </p:childTnLst>
                                </p:cTn>
                              </p:par>
                            </p:childTnLst>
                          </p:cTn>
                        </p:par>
                        <p:par>
                          <p:cTn id="17" fill="hold">
                            <p:stCondLst>
                              <p:cond delay="1000"/>
                            </p:stCondLst>
                            <p:childTnLst>
                              <p:par>
                                <p:cTn id="18" presetID="23" presetClass="entr" presetSubtype="16"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childTnLst>
                                </p:cTn>
                              </p:par>
                            </p:childTnLst>
                          </p:cTn>
                        </p:par>
                        <p:par>
                          <p:cTn id="22" fill="hold">
                            <p:stCondLst>
                              <p:cond delay="1500"/>
                            </p:stCondLst>
                            <p:childTnLst>
                              <p:par>
                                <p:cTn id="23" presetID="23" presetClass="entr" presetSubtype="16"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childTnLst>
                                </p:cTn>
                              </p:par>
                              <p:par>
                                <p:cTn id="27" presetID="23" presetClass="entr" presetSubtype="16"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 дальше</a:t>
            </a:r>
            <a:endParaRPr lang="ru-RU" dirty="0"/>
          </a:p>
        </p:txBody>
      </p:sp>
      <p:sp>
        <p:nvSpPr>
          <p:cNvPr id="3" name="Содержимое 2"/>
          <p:cNvSpPr>
            <a:spLocks noGrp="1"/>
          </p:cNvSpPr>
          <p:nvPr>
            <p:ph idx="1"/>
          </p:nvPr>
        </p:nvSpPr>
        <p:spPr>
          <a:xfrm>
            <a:off x="381000" y="1412875"/>
            <a:ext cx="8382000" cy="4825937"/>
          </a:xfrm>
        </p:spPr>
        <p:txBody>
          <a:bodyPr/>
          <a:lstStyle/>
          <a:p>
            <a:r>
              <a:rPr lang="ru-RU" dirty="0" smtClean="0"/>
              <a:t>Требуется более широкое обсуждение в </a:t>
            </a:r>
            <a:r>
              <a:rPr lang="ru-RU" dirty="0" err="1" smtClean="0"/>
              <a:t>профсообществе</a:t>
            </a:r>
            <a:r>
              <a:rPr lang="ru-RU" dirty="0" smtClean="0"/>
              <a:t> и конкретные предложения по документу</a:t>
            </a:r>
          </a:p>
          <a:p>
            <a:endParaRPr lang="ru-RU" dirty="0" smtClean="0"/>
          </a:p>
          <a:p>
            <a:r>
              <a:rPr lang="ru-RU" dirty="0" smtClean="0"/>
              <a:t>Четкий механизм интеграции системы записи к врачу через интернет и системы для автоматизации регистратуры </a:t>
            </a:r>
          </a:p>
          <a:p>
            <a:endParaRPr lang="ru-RU" dirty="0" smtClean="0"/>
          </a:p>
          <a:p>
            <a:r>
              <a:rPr lang="ru-RU" dirty="0" smtClean="0"/>
              <a:t>Утверждение и использование документа в практической работе</a:t>
            </a:r>
            <a:endParaRPr lang="ru-RU"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ctrTitle"/>
          </p:nvPr>
        </p:nvSpPr>
        <p:spPr/>
        <p:txBody>
          <a:bodyPr/>
          <a:lstStyle/>
          <a:p>
            <a:r>
              <a:rPr lang="ru-RU" dirty="0" smtClean="0"/>
              <a:t>Спасибо за внимание!</a:t>
            </a:r>
            <a:endParaRPr lang="ru-RU" dirty="0"/>
          </a:p>
        </p:txBody>
      </p:sp>
      <p:sp>
        <p:nvSpPr>
          <p:cNvPr id="9" name="Подзаголовок 8"/>
          <p:cNvSpPr>
            <a:spLocks noGrp="1"/>
          </p:cNvSpPr>
          <p:nvPr>
            <p:ph type="subTitle" idx="1"/>
          </p:nvPr>
        </p:nvSpPr>
        <p:spPr/>
        <p:txBody>
          <a:bodyPr/>
          <a:lstStyle/>
          <a:p>
            <a:r>
              <a:rPr lang="ru-RU" dirty="0" smtClean="0"/>
              <a:t>Контактная информация:</a:t>
            </a:r>
          </a:p>
          <a:p>
            <a:r>
              <a:rPr lang="ru-RU" dirty="0" smtClean="0"/>
              <a:t>Наш сайт http://www.kmis.ru</a:t>
            </a:r>
          </a:p>
          <a:p>
            <a:r>
              <a:rPr lang="ru-RU" dirty="0" smtClean="0"/>
              <a:t>Электронная почта: </a:t>
            </a:r>
            <a:r>
              <a:rPr lang="ru-RU" dirty="0" err="1" smtClean="0"/>
              <a:t>info@kmis.ru</a:t>
            </a:r>
            <a:endParaRPr lang="ru-RU" dirty="0" smtClean="0"/>
          </a:p>
          <a:p>
            <a:r>
              <a:rPr lang="ru-RU" dirty="0" smtClean="0"/>
              <a:t>Телефон: (8142) 67-20-10</a:t>
            </a:r>
          </a:p>
          <a:p>
            <a:endParaRPr lang="ru-RU"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Общая оценка</a:t>
            </a:r>
            <a:endParaRPr lang="ru-RU" dirty="0"/>
          </a:p>
        </p:txBody>
      </p:sp>
      <p:graphicFrame>
        <p:nvGraphicFramePr>
          <p:cNvPr id="3" name="Диаграмма 2"/>
          <p:cNvGraphicFramePr/>
          <p:nvPr/>
        </p:nvGraphicFramePr>
        <p:xfrm>
          <a:off x="228600" y="1143000"/>
          <a:ext cx="8686800" cy="44196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2743200" y="5562600"/>
            <a:ext cx="6096000" cy="997196"/>
          </a:xfrm>
          <a:prstGeom prst="rect">
            <a:avLst/>
          </a:prstGeom>
          <a:noFill/>
        </p:spPr>
        <p:txBody>
          <a:bodyPr wrap="square" lIns="0" tIns="0" rIns="0" bIns="0" rtlCol="0">
            <a:spAutoFit/>
          </a:bodyPr>
          <a:lstStyle/>
          <a:p>
            <a:pPr>
              <a:lnSpc>
                <a:spcPct val="90000"/>
              </a:lnSpc>
            </a:pPr>
            <a:r>
              <a:rPr lang="ru-RU" sz="1800" dirty="0" smtClean="0"/>
              <a:t>Облака: целиком «за» и «за» с оговорками </a:t>
            </a:r>
            <a:r>
              <a:rPr lang="ru-RU" dirty="0" smtClean="0"/>
              <a:t>–</a:t>
            </a:r>
            <a:r>
              <a:rPr lang="ru-RU" sz="1800" dirty="0" smtClean="0"/>
              <a:t> </a:t>
            </a:r>
            <a:r>
              <a:rPr lang="ru-RU" sz="3600" dirty="0" smtClean="0"/>
              <a:t>93%</a:t>
            </a:r>
          </a:p>
          <a:p>
            <a:pPr>
              <a:lnSpc>
                <a:spcPct val="90000"/>
              </a:lnSpc>
            </a:pPr>
            <a:r>
              <a:rPr lang="en-US" dirty="0" err="1" smtClean="0"/>
              <a:t>SaaS</a:t>
            </a:r>
            <a:r>
              <a:rPr lang="ru-RU" dirty="0" smtClean="0"/>
              <a:t>: целиком «за» и «за» с оговорками     – </a:t>
            </a:r>
            <a:r>
              <a:rPr lang="ru-RU" sz="3600" dirty="0" smtClean="0"/>
              <a:t>63%</a:t>
            </a:r>
          </a:p>
        </p:txBody>
      </p:sp>
      <p:sp>
        <p:nvSpPr>
          <p:cNvPr id="5" name="Прямоугольник 4"/>
          <p:cNvSpPr/>
          <p:nvPr/>
        </p:nvSpPr>
        <p:spPr>
          <a:xfrm>
            <a:off x="33868" y="5664198"/>
            <a:ext cx="2749856"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Итоги:</a:t>
            </a:r>
            <a:endParaRPr lang="ru-RU"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par>
                          <p:cTn id="10" fill="hold">
                            <p:stCondLst>
                              <p:cond delay="1000"/>
                            </p:stCondLst>
                            <p:childTnLst>
                              <p:par>
                                <p:cTn id="11" presetID="2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Федеральная облачная МИС</a:t>
            </a:r>
            <a:endParaRPr lang="ru-RU" dirty="0"/>
          </a:p>
        </p:txBody>
      </p:sp>
      <p:graphicFrame>
        <p:nvGraphicFramePr>
          <p:cNvPr id="3" name="Диаграмма 2"/>
          <p:cNvGraphicFramePr/>
          <p:nvPr/>
        </p:nvGraphicFramePr>
        <p:xfrm>
          <a:off x="381000" y="2514600"/>
          <a:ext cx="8534400" cy="41910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304800" y="1066800"/>
            <a:ext cx="8534400" cy="1329595"/>
          </a:xfrm>
          <a:prstGeom prst="rect">
            <a:avLst/>
          </a:prstGeom>
          <a:noFill/>
        </p:spPr>
        <p:txBody>
          <a:bodyPr wrap="square" lIns="0" tIns="0" rIns="0" bIns="0" rtlCol="0">
            <a:spAutoFit/>
          </a:bodyPr>
          <a:lstStyle/>
          <a:p>
            <a:pPr>
              <a:lnSpc>
                <a:spcPct val="90000"/>
              </a:lnSpc>
            </a:pPr>
            <a:r>
              <a:rPr lang="ru-RU" sz="1600" dirty="0" smtClean="0"/>
              <a:t>Цитата из «Концепции создания ЕГИС здравоохранения»: </a:t>
            </a:r>
            <a:r>
              <a:rPr lang="ru-RU" sz="1600" i="1" dirty="0" smtClean="0"/>
              <a:t>К федеральным управленческим системам относятся …. </a:t>
            </a:r>
            <a:r>
              <a:rPr lang="ru-RU" sz="1600" b="1" i="1" u="sng" dirty="0" smtClean="0"/>
              <a:t>система ведения интегрированной электронной медицинской карты</a:t>
            </a:r>
            <a:r>
              <a:rPr lang="ru-RU" sz="1600" i="1" dirty="0" smtClean="0"/>
              <a:t>, а также создаваемых на ее основе специализированных регистров …, в том числе </a:t>
            </a:r>
            <a:r>
              <a:rPr lang="ru-RU" sz="1600" b="1" i="1" u="sng" dirty="0" smtClean="0"/>
              <a:t>обеспечивающая персонифицированный учет медицинской помощи и лекарственного обеспечения</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Реализация отдельных задач</a:t>
            </a:r>
            <a:endParaRPr lang="ru-RU" dirty="0"/>
          </a:p>
        </p:txBody>
      </p:sp>
      <p:graphicFrame>
        <p:nvGraphicFramePr>
          <p:cNvPr id="3" name="Диаграмма 2"/>
          <p:cNvGraphicFramePr/>
          <p:nvPr/>
        </p:nvGraphicFramePr>
        <p:xfrm>
          <a:off x="228600" y="1143000"/>
          <a:ext cx="8686800" cy="5486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Требования к инфраструктуре</a:t>
            </a:r>
            <a:endParaRPr lang="ru-RU" dirty="0"/>
          </a:p>
        </p:txBody>
      </p:sp>
      <p:graphicFrame>
        <p:nvGraphicFramePr>
          <p:cNvPr id="3" name="Диаграмма 2"/>
          <p:cNvGraphicFramePr/>
          <p:nvPr/>
        </p:nvGraphicFramePr>
        <p:xfrm>
          <a:off x="0" y="1066800"/>
          <a:ext cx="4038600" cy="4419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Диаграмма 3"/>
          <p:cNvGraphicFramePr/>
          <p:nvPr/>
        </p:nvGraphicFramePr>
        <p:xfrm>
          <a:off x="4419600" y="1066800"/>
          <a:ext cx="4038600" cy="4419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Основные препятствия</a:t>
            </a:r>
            <a:endParaRPr lang="ru-RU" dirty="0"/>
          </a:p>
        </p:txBody>
      </p:sp>
      <p:graphicFrame>
        <p:nvGraphicFramePr>
          <p:cNvPr id="3" name="Диаграмма 2"/>
          <p:cNvGraphicFramePr/>
          <p:nvPr/>
        </p:nvGraphicFramePr>
        <p:xfrm>
          <a:off x="304800" y="1219200"/>
          <a:ext cx="8534400" cy="4699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Основные вопросы</a:t>
            </a:r>
            <a:endParaRPr lang="ru-RU" dirty="0"/>
          </a:p>
        </p:txBody>
      </p:sp>
      <p:sp>
        <p:nvSpPr>
          <p:cNvPr id="3" name="Содержимое 2"/>
          <p:cNvSpPr>
            <a:spLocks noGrp="1"/>
          </p:cNvSpPr>
          <p:nvPr>
            <p:ph idx="1"/>
          </p:nvPr>
        </p:nvSpPr>
        <p:spPr>
          <a:xfrm>
            <a:off x="381000" y="1412875"/>
            <a:ext cx="8382000" cy="4949047"/>
          </a:xfrm>
        </p:spPr>
        <p:txBody>
          <a:bodyPr/>
          <a:lstStyle/>
          <a:p>
            <a:r>
              <a:rPr lang="ru-RU" dirty="0" smtClean="0"/>
              <a:t>Соответствие требованиям ФЗ-152</a:t>
            </a:r>
            <a:br>
              <a:rPr lang="ru-RU" dirty="0" smtClean="0"/>
            </a:br>
            <a:r>
              <a:rPr lang="ru-RU" sz="1800" dirty="0" smtClean="0">
                <a:solidFill>
                  <a:srgbClr val="FFC000"/>
                </a:solidFill>
              </a:rPr>
              <a:t>Мнения разошлись диаметрально: некоторые считают, что «облака» полностью решают проблему, некоторые – что усугубляют</a:t>
            </a:r>
            <a:endParaRPr lang="ru-RU" dirty="0" smtClean="0">
              <a:solidFill>
                <a:srgbClr val="FFC000"/>
              </a:solidFill>
            </a:endParaRPr>
          </a:p>
          <a:p>
            <a:r>
              <a:rPr lang="ru-RU" dirty="0" smtClean="0"/>
              <a:t>Экономическая оправданность облачной модели (и оценка </a:t>
            </a:r>
            <a:r>
              <a:rPr lang="en-US" dirty="0" smtClean="0"/>
              <a:t>TCO</a:t>
            </a:r>
            <a:r>
              <a:rPr lang="ru-RU" dirty="0" smtClean="0"/>
              <a:t>)</a:t>
            </a:r>
            <a:br>
              <a:rPr lang="ru-RU" dirty="0" smtClean="0"/>
            </a:br>
            <a:r>
              <a:rPr lang="ru-RU" sz="2000" dirty="0" smtClean="0">
                <a:solidFill>
                  <a:srgbClr val="FFC000"/>
                </a:solidFill>
              </a:rPr>
              <a:t>Призыв озвучен, но НИОКР эффективности не проведен</a:t>
            </a:r>
            <a:endParaRPr lang="ru-RU" dirty="0" smtClean="0">
              <a:solidFill>
                <a:srgbClr val="FFC000"/>
              </a:solidFill>
            </a:endParaRPr>
          </a:p>
          <a:p>
            <a:r>
              <a:rPr lang="ru-RU" dirty="0" smtClean="0"/>
              <a:t>Вопросы </a:t>
            </a:r>
            <a:r>
              <a:rPr lang="ru-RU" dirty="0" smtClean="0"/>
              <a:t>деонтологии</a:t>
            </a:r>
            <a:br>
              <a:rPr lang="ru-RU" dirty="0" smtClean="0"/>
            </a:br>
            <a:r>
              <a:rPr lang="ru-RU" sz="2000" dirty="0" smtClean="0">
                <a:solidFill>
                  <a:srgbClr val="FFC000"/>
                </a:solidFill>
              </a:rPr>
              <a:t>Нужно быть готовым к социальным всплескам, когда люди поймут, что их ЭМК хранится в непонятном «облаке»</a:t>
            </a:r>
            <a:endParaRPr lang="ru-RU" dirty="0" smtClean="0">
              <a:solidFill>
                <a:srgbClr val="FFC000"/>
              </a:solidFill>
            </a:endParaRPr>
          </a:p>
          <a:p>
            <a:r>
              <a:rPr lang="ru-RU" dirty="0" smtClean="0"/>
              <a:t>Отсутствие утвержденной НСИ и регламентов взаимодействия</a:t>
            </a:r>
            <a:br>
              <a:rPr lang="ru-RU" dirty="0" smtClean="0"/>
            </a:br>
            <a:r>
              <a:rPr lang="ru-RU" sz="2000" dirty="0" smtClean="0">
                <a:solidFill>
                  <a:srgbClr val="FFC000"/>
                </a:solidFill>
              </a:rPr>
              <a:t>Нельзя допустить, чтобы «облака» стали щитом для передела рынка и монополизации решений</a:t>
            </a:r>
            <a:endParaRPr lang="ru-RU" dirty="0">
              <a:solidFill>
                <a:srgbClr val="FFC000"/>
              </a:solidFill>
            </a:endParaRP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Основные выводы</a:t>
            </a:r>
            <a:endParaRPr lang="ru-RU" dirty="0"/>
          </a:p>
        </p:txBody>
      </p:sp>
      <p:sp>
        <p:nvSpPr>
          <p:cNvPr id="3" name="Содержимое 2"/>
          <p:cNvSpPr>
            <a:spLocks noGrp="1"/>
          </p:cNvSpPr>
          <p:nvPr>
            <p:ph idx="1"/>
          </p:nvPr>
        </p:nvSpPr>
        <p:spPr>
          <a:xfrm>
            <a:off x="381000" y="1066800"/>
            <a:ext cx="8382000" cy="5666167"/>
          </a:xfrm>
        </p:spPr>
        <p:txBody>
          <a:bodyPr/>
          <a:lstStyle/>
          <a:p>
            <a:r>
              <a:rPr lang="ru-RU" sz="2800" dirty="0" smtClean="0"/>
              <a:t>Большинство участников позитивно относятся к облачным технологиям, но считают что применять их нужно </a:t>
            </a:r>
            <a:r>
              <a:rPr lang="ru-RU" sz="2800" dirty="0" smtClean="0"/>
              <a:t>избирательно. </a:t>
            </a:r>
            <a:br>
              <a:rPr lang="ru-RU" sz="2800" dirty="0" smtClean="0"/>
            </a:br>
            <a:r>
              <a:rPr lang="ru-RU" sz="2000" dirty="0" smtClean="0">
                <a:solidFill>
                  <a:srgbClr val="FFC000"/>
                </a:solidFill>
              </a:rPr>
              <a:t>Важно двигаться в этом направлении последовательно и вдумчиво, вникая в детали</a:t>
            </a:r>
            <a:endParaRPr lang="ru-RU" sz="2000" dirty="0" smtClean="0">
              <a:solidFill>
                <a:srgbClr val="FFC000"/>
              </a:solidFill>
            </a:endParaRPr>
          </a:p>
          <a:p>
            <a:endParaRPr lang="ru-RU" sz="1400" dirty="0" smtClean="0"/>
          </a:p>
          <a:p>
            <a:r>
              <a:rPr lang="ru-RU" sz="2800" dirty="0" smtClean="0"/>
              <a:t>Задача создания регионального информационного ресурса – кандидат №1 на реализацию в «облаке»</a:t>
            </a:r>
          </a:p>
          <a:p>
            <a:endParaRPr lang="ru-RU" sz="1600" dirty="0" smtClean="0"/>
          </a:p>
          <a:p>
            <a:r>
              <a:rPr lang="ru-RU" sz="2800" dirty="0" smtClean="0"/>
              <a:t>Некоторые задачи внутри ЛПУ (ЛИС, радиологическая система, электронная медицинская карта) </a:t>
            </a:r>
            <a:r>
              <a:rPr lang="ru-RU" sz="2800" dirty="0" smtClean="0"/>
              <a:t>нецелесообразно делать в «облаке». </a:t>
            </a:r>
            <a:br>
              <a:rPr lang="ru-RU" sz="2800" dirty="0" smtClean="0"/>
            </a:br>
            <a:r>
              <a:rPr lang="ru-RU" sz="2000" dirty="0" smtClean="0">
                <a:solidFill>
                  <a:srgbClr val="FFC000"/>
                </a:solidFill>
              </a:rPr>
              <a:t>Следовательно – </a:t>
            </a:r>
            <a:r>
              <a:rPr lang="ru-RU" sz="2000" dirty="0" smtClean="0">
                <a:solidFill>
                  <a:srgbClr val="FFC000"/>
                </a:solidFill>
              </a:rPr>
              <a:t>то для ряда ЛПУ собственные сервера все равно </a:t>
            </a:r>
            <a:r>
              <a:rPr lang="ru-RU" sz="2000" dirty="0" smtClean="0">
                <a:solidFill>
                  <a:srgbClr val="FFC000"/>
                </a:solidFill>
              </a:rPr>
              <a:t>потребуются. Раз так – то проблема усугубляется </a:t>
            </a:r>
            <a:r>
              <a:rPr lang="ru-RU" sz="2000" dirty="0" err="1" smtClean="0">
                <a:solidFill>
                  <a:srgbClr val="FFC000"/>
                </a:solidFill>
              </a:rPr>
              <a:t>гетерогенностью</a:t>
            </a:r>
            <a:endParaRPr lang="ru-RU" sz="2000" dirty="0" smtClean="0">
              <a:solidFill>
                <a:srgbClr val="FFC000"/>
              </a:solidFill>
            </a:endParaRPr>
          </a:p>
        </p:txBody>
      </p:sp>
    </p:spTree>
  </p:cSld>
  <p:clrMapOvr>
    <a:masterClrMapping/>
  </p:clrMapOvr>
  <p:transition>
    <p:fade/>
  </p:transition>
</p:sld>
</file>

<file path=ppt/theme/theme1.xml><?xml version="1.0" encoding="utf-8"?>
<a:theme xmlns:a="http://schemas.openxmlformats.org/drawingml/2006/main" name="1_MMS_Microsoft_Management_Summit_Breakout_16x9">
  <a:themeElements>
    <a:clrScheme name="MMS Colors">
      <a:dk1>
        <a:sysClr val="windowText" lastClr="000000"/>
      </a:dk1>
      <a:lt1>
        <a:sysClr val="window" lastClr="FFFFFF"/>
      </a:lt1>
      <a:dk2>
        <a:srgbClr val="000000"/>
      </a:dk2>
      <a:lt2>
        <a:srgbClr val="8CBA6A"/>
      </a:lt2>
      <a:accent1>
        <a:srgbClr val="F37C38"/>
      </a:accent1>
      <a:accent2>
        <a:srgbClr val="276DA1"/>
      </a:accent2>
      <a:accent3>
        <a:srgbClr val="7DC466"/>
      </a:accent3>
      <a:accent4>
        <a:srgbClr val="FFCB05"/>
      </a:accent4>
      <a:accent5>
        <a:srgbClr val="677A8C"/>
      </a:accent5>
      <a:accent6>
        <a:srgbClr val="6AA2CC"/>
      </a:accent6>
      <a:hlink>
        <a:srgbClr val="7DC466"/>
      </a:hlink>
      <a:folHlink>
        <a:srgbClr val="C2A874"/>
      </a:folHlink>
    </a:clrScheme>
    <a:fontScheme name="Blue-Purple TT">
      <a:majorFont>
        <a:latin typeface="Segoe"/>
        <a:ea typeface=""/>
        <a:cs typeface=""/>
      </a:majorFont>
      <a:minorFont>
        <a:latin typeface="Segoe"/>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txDef>
      <a:spPr>
        <a:noFill/>
      </a:spPr>
      <a:bodyPr wrap="none" lIns="0" tIns="0" rIns="0" bIns="0" rtlCol="0">
        <a:spAutoFit/>
      </a:bodyPr>
      <a:lstStyle>
        <a:defPPr>
          <a:lnSpc>
            <a:spcPct val="90000"/>
          </a:lnSpc>
          <a:defRPr sz="18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customXsn xmlns="http://schemas.microsoft.com/office/2006/metadata/customXsn">
  <xsnLocation/>
  <cached>True</cached>
  <openByDefault>True</openByDefault>
  <xsnScope/>
</customXsn>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ED1DE9DEB183948B233FFC78BCD7F04" ma:contentTypeVersion="0" ma:contentTypeDescription="Create a new document." ma:contentTypeScope="" ma:versionID="b272bccf86b05a21f403ae2f87ac7f33">
  <xsd:schema xmlns:xsd="http://www.w3.org/2001/XMLSchema" xmlns:p="http://schemas.microsoft.com/office/2006/metadata/properties" xmlns:ns1="http://schemas.microsoft.com/sharepoint/v3" xmlns:ns2="0cae9c48-ed6e-4f7a-9868-34f06be4094f" xmlns:ns3="0f6a6720-813b-40ac-bd65-2825072866c8" targetNamespace="http://schemas.microsoft.com/office/2006/metadata/properties" ma:root="true" ma:fieldsID="ab4f0ff9b8f5ffed6657a8dfe479ada7" ns1:_="" ns2:_="" ns3:_="">
    <xsd:import namespace="http://schemas.microsoft.com/sharepoint/v3"/>
    <xsd:import namespace="0cae9c48-ed6e-4f7a-9868-34f06be4094f"/>
    <xsd:import namespace="0f6a6720-813b-40ac-bd65-2825072866c8"/>
    <xsd:element name="properties">
      <xsd:complexType>
        <xsd:sequence>
          <xsd:element name="documentManagement">
            <xsd:complexType>
              <xsd:all>
                <xsd:element ref="ns2:Document_x0020_Type" minOccurs="0"/>
                <xsd:element ref="ns2:Description_x0020_Summary" minOccurs="0"/>
                <xsd:element ref="ns2:Distribution" minOccurs="0"/>
                <xsd:element ref="ns2:Owners" minOccurs="0"/>
                <xsd:element ref="ns2:Technical_x0020_Level" minOccurs="0"/>
                <xsd:element ref="ns3:Targeted_x0020_Professions" minOccurs="0"/>
                <xsd:element ref="ns3:Region" minOccurs="0"/>
                <xsd:element ref="ns1:Languag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Language" ma:index="9" nillable="true" ma:displayName="Language" ma:format="Dropdown" ma:internalName="Language">
      <xsd:simpleType>
        <xsd:restriction base="dms:Choice">
          <xsd:enumeration value="Arabic"/>
          <xsd:enumeration value="Bulgarian"/>
          <xsd:enumeration value="Chinese - Simplified (CHS-2052)"/>
          <xsd:enumeration value="Chinese - Traditional (CHT-1028)"/>
          <xsd:enumeration value="Croatian"/>
          <xsd:enumeration value="Czech"/>
          <xsd:enumeration value="Danish"/>
          <xsd:enumeration value="Dutch"/>
          <xsd:enumeration value="English"/>
          <xsd:enumeration value="English International"/>
          <xsd:enumeration value="Estonian"/>
          <xsd:enumeration value="Finnish"/>
          <xsd:enumeration value="French (FRA-1036)"/>
          <xsd:enumeration value="French - Canada"/>
          <xsd:enumeration value="German (DEU-1031)"/>
          <xsd:enumeration value="Greek"/>
          <xsd:enumeration value="Hebrew"/>
          <xsd:enumeration value="Hungarian"/>
          <xsd:enumeration value="Indonesian"/>
          <xsd:enumeration value="Italian (ITA- 1040)"/>
          <xsd:enumeration value="Japanese (JPN-1041)"/>
          <xsd:enumeration value="Korean (KOR-1042)"/>
          <xsd:enumeration value="Latvian"/>
          <xsd:enumeration value="Lithuanian"/>
          <xsd:enumeration value="Norwegian"/>
          <xsd:enumeration value="Other Languages"/>
          <xsd:enumeration value="Polish"/>
          <xsd:enumeration value="Portuguese"/>
          <xsd:enumeration value="Romanian"/>
          <xsd:enumeration value="Russian"/>
          <xsd:enumeration value="Serbian"/>
          <xsd:enumeration value="Slovak"/>
          <xsd:enumeration value="Slovenian"/>
          <xsd:enumeration value="Spanish"/>
          <xsd:enumeration value="Swedish"/>
          <xsd:enumeration value="Thai"/>
          <xsd:enumeration value="Turkish"/>
          <xsd:enumeration value="Ukrainian"/>
        </xsd:restriction>
      </xsd:simpleType>
    </xsd:element>
  </xsd:schema>
  <xsd:schema xmlns:xsd="http://www.w3.org/2001/XMLSchema" xmlns:dms="http://schemas.microsoft.com/office/2006/documentManagement/types" targetNamespace="0cae9c48-ed6e-4f7a-9868-34f06be4094f" elementFormDefault="qualified">
    <xsd:import namespace="http://schemas.microsoft.com/office/2006/documentManagement/types"/>
    <xsd:element name="Document_x0020_Type" ma:index="2" nillable="true" ma:displayName="Document Type" ma:description="Infoweb document type." ma:format="Dropdown" ma:internalName="Document_x0020_Type">
      <xsd:simpleType>
        <xsd:restriction base="dms:Choice">
          <xsd:enumeration value="Business Value"/>
          <xsd:enumeration value="Customer Evidence"/>
          <xsd:enumeration value="Customer Win"/>
          <xsd:enumeration value="Demo"/>
          <xsd:enumeration value="FAQ"/>
          <xsd:enumeration value="Guide"/>
          <xsd:enumeration value="Marketing Material"/>
          <xsd:enumeration value="Newsletter"/>
          <xsd:enumeration value="Plan"/>
          <xsd:enumeration value="Presentation"/>
          <xsd:enumeration value="Research Report"/>
          <xsd:enumeration value="Sales Material"/>
          <xsd:enumeration value="Training"/>
          <xsd:enumeration value="White Paper"/>
        </xsd:restriction>
      </xsd:simpleType>
    </xsd:element>
    <xsd:element name="Description_x0020_Summary" ma:index="3" nillable="true" ma:displayName="Description Summary" ma:description="Abstract describing the key subjects of the document." ma:internalName="Description_x0020_Summary">
      <xsd:simpleType>
        <xsd:restriction base="dms:Note"/>
      </xsd:simpleType>
    </xsd:element>
    <xsd:element name="Distribution" ma:index="4" nillable="true" ma:displayName="Distribution" ma:description="Distribution category for content." ma:format="Dropdown" ma:internalName="Distribution">
      <xsd:simpleType>
        <xsd:restriction base="dms:Choice">
          <xsd:enumeration value="Microsoft Confidential"/>
          <xsd:enumeration value="Partner Ready"/>
          <xsd:enumeration value="Customer Ready"/>
        </xsd:restriction>
      </xsd:simpleType>
    </xsd:element>
    <xsd:element name="Owners" ma:index="5" nillable="true" ma:displayName="Owners" ma:description="Content owners." ma:list="UserInfo" ma:internalName="Owners"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echnical_x0020_Level" ma:index="6" nillable="true" ma:displayName="Technical Level" ma:description="Technical level associated with this content." ma:format="Dropdown" ma:internalName="Technical_x0020_Level">
      <xsd:simpleType>
        <xsd:restriction base="dms:Choice">
          <xsd:enumeration value="100 Level (Beginner)"/>
          <xsd:enumeration value="200 Level (Beginner to Intermediate)"/>
          <xsd:enumeration value="300 Level (Intermediate to Expert)"/>
          <xsd:enumeration value="400 Level (Expert)"/>
        </xsd:restriction>
      </xsd:simpleType>
    </xsd:element>
  </xsd:schema>
  <xsd:schema xmlns:xsd="http://www.w3.org/2001/XMLSchema" xmlns:dms="http://schemas.microsoft.com/office/2006/documentManagement/types" targetNamespace="0f6a6720-813b-40ac-bd65-2825072866c8" elementFormDefault="qualified">
    <xsd:import namespace="http://schemas.microsoft.com/office/2006/documentManagement/types"/>
    <xsd:element name="Targeted_x0020_Professions" ma:index="7" nillable="true" ma:displayName="Targeted Professions" ma:description="Profession to which this content most applies." ma:format="Dropdown" ma:internalName="Targeted_x0020_Professions">
      <xsd:simpleType>
        <xsd:restriction base="dms:Choice">
          <xsd:enumeration value="Evangelism"/>
          <xsd:enumeration value="Marketing"/>
          <xsd:enumeration value="Sales"/>
          <xsd:enumeration value="Services"/>
          <xsd:enumeration value="Tech Sales"/>
        </xsd:restriction>
      </xsd:simpleType>
    </xsd:element>
    <xsd:element name="Region" ma:index="8" nillable="true" ma:displayName="Region" ma:description="Region associated with this content." ma:format="Dropdown" ma:internalName="Region">
      <xsd:simpleType>
        <xsd:restriction base="dms:Choice">
          <xsd:enumeration value="APAC"/>
          <xsd:enumeration value="Canada"/>
          <xsd:enumeration value="Central &amp; Eastern Europe"/>
          <xsd:enumeration value="France"/>
          <xsd:enumeration value="Germany"/>
          <xsd:enumeration value="Greater China"/>
          <xsd:enumeration value="India"/>
          <xsd:enumeration value="Japan"/>
          <xsd:enumeration value="LATAM"/>
          <xsd:enumeration value="MEA"/>
          <xsd:enumeration value="UK"/>
          <xsd:enumeration value="United States"/>
          <xsd:enumeration value="Western Europe"/>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5" ma:displayName="Content Type" ma:readOnly="tru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p:properties xmlns:p="http://schemas.microsoft.com/office/2006/metadata/properties" xmlns:xsi="http://www.w3.org/2001/XMLSchema-instance">
  <documentManagement>
    <Owners xmlns="0cae9c48-ed6e-4f7a-9868-34f06be4094f">
      <UserInfo xmlns="0cae9c48-ed6e-4f7a-9868-34f06be4094f">
        <DisplayName xmlns="0cae9c48-ed6e-4f7a-9868-34f06be4094f"/>
        <AccountId xmlns="0cae9c48-ed6e-4f7a-9868-34f06be4094f" xsi:nil="true"/>
        <AccountType xmlns="0cae9c48-ed6e-4f7a-9868-34f06be4094f"/>
      </UserInfo>
    </Owners>
    <Language xmlns="http://schemas.microsoft.com/sharepoint/v3">Russian</Language>
    <Technical_x0020_Level xmlns="0cae9c48-ed6e-4f7a-9868-34f06be4094f" xsi:nil="true"/>
    <Region xmlns="0f6a6720-813b-40ac-bd65-2825072866c8" xsi:nil="true"/>
    <Distribution xmlns="0cae9c48-ed6e-4f7a-9868-34f06be4094f" xsi:nil="true"/>
    <Targeted_x0020_Professions xmlns="0f6a6720-813b-40ac-bd65-2825072866c8" xsi:nil="true"/>
    <Document_x0020_Type xmlns="0cae9c48-ed6e-4f7a-9868-34f06be4094f" xsi:nil="true"/>
    <Description_x0020_Summary xmlns="0cae9c48-ed6e-4f7a-9868-34f06be4094f" xsi:nil="true"/>
  </documentManagement>
</p:properties>
</file>

<file path=customXml/itemProps1.xml><?xml version="1.0" encoding="utf-8"?>
<ds:datastoreItem xmlns:ds="http://schemas.openxmlformats.org/officeDocument/2006/customXml" ds:itemID="{300285B4-CA64-45C5-BB94-1A657DAE0DA5}">
  <ds:schemaRefs>
    <ds:schemaRef ds:uri="http://schemas.microsoft.com/office/2006/metadata/customXsn"/>
  </ds:schemaRefs>
</ds:datastoreItem>
</file>

<file path=customXml/itemProps2.xml><?xml version="1.0" encoding="utf-8"?>
<ds:datastoreItem xmlns:ds="http://schemas.openxmlformats.org/officeDocument/2006/customXml" ds:itemID="{11EE298D-CC53-4CCB-AF18-17A4A93A4CB4}">
  <ds:schemaRefs>
    <ds:schemaRef ds:uri="http://schemas.microsoft.com/sharepoint/v3/contenttype/forms"/>
  </ds:schemaRefs>
</ds:datastoreItem>
</file>

<file path=customXml/itemProps3.xml><?xml version="1.0" encoding="utf-8"?>
<ds:datastoreItem xmlns:ds="http://schemas.openxmlformats.org/officeDocument/2006/customXml" ds:itemID="{7C430F69-1434-4936-BCA3-7444E37147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cae9c48-ed6e-4f7a-9868-34f06be4094f"/>
    <ds:schemaRef ds:uri="0f6a6720-813b-40ac-bd65-2825072866c8"/>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D2F11AB0-5896-48FE-981D-96B0E1B3C168}">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0cae9c48-ed6e-4f7a-9868-34f06be4094f"/>
    <ds:schemaRef ds:uri="0f6a6720-813b-40ac-bd65-2825072866c8"/>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MMS_Microsoft_Management_Summit_Breakout_16x9</Template>
  <TotalTime>898</TotalTime>
  <Words>882</Words>
  <Application>Microsoft Office PowerPoint</Application>
  <PresentationFormat>Экран (4:3)</PresentationFormat>
  <Paragraphs>140</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1_MMS_Microsoft_Management_Summit_Breakout_16x9</vt:lpstr>
      <vt:lpstr>Облачные вычисления: границы применимости.  Модель SaaS в России.</vt:lpstr>
      <vt:lpstr>Обзор АРМИТ</vt:lpstr>
      <vt:lpstr>Общая оценка</vt:lpstr>
      <vt:lpstr>Федеральная облачная МИС</vt:lpstr>
      <vt:lpstr>Реализация отдельных задач</vt:lpstr>
      <vt:lpstr>Требования к инфраструктуре</vt:lpstr>
      <vt:lpstr>Основные препятствия</vt:lpstr>
      <vt:lpstr>Основные вопросы</vt:lpstr>
      <vt:lpstr>Основные выводы</vt:lpstr>
      <vt:lpstr>О разработке типового ТЗ на внедрение информационной системы «Электронная регистратура». Обзор решений, проектов и проблем</vt:lpstr>
      <vt:lpstr>Что такое «Электронная регистратура»?</vt:lpstr>
      <vt:lpstr>Несколько цитат</vt:lpstr>
      <vt:lpstr>Что требуется</vt:lpstr>
      <vt:lpstr>Типовое ТЗ на внедрение ЭР</vt:lpstr>
      <vt:lpstr>Схема решения</vt:lpstr>
      <vt:lpstr>Элементы решения</vt:lpstr>
      <vt:lpstr>Опрос специалистов</vt:lpstr>
      <vt:lpstr>Общая оценка участников</vt:lpstr>
      <vt:lpstr>Некоторые предложения</vt:lpstr>
      <vt:lpstr>Что дальше</vt:lpstr>
      <vt:lpstr>Спасибо за внимание!</vt:lpstr>
    </vt:vector>
  </TitlesOfParts>
  <Manager>Новицкий Р.Э.</Manager>
  <Company>Компания К-МИС</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Выбор МИС</dc:title>
  <dc:subject>Выступления по теме КМИС</dc:subject>
  <dc:creator>Гусев А.В.</dc:creator>
  <cp:lastModifiedBy>Администратор</cp:lastModifiedBy>
  <cp:revision>136</cp:revision>
  <dcterms:created xsi:type="dcterms:W3CDTF">2009-03-23T22:49:48Z</dcterms:created>
  <dcterms:modified xsi:type="dcterms:W3CDTF">2011-05-17T03:01:08Z</dcterms:modified>
  <cp:contentType>Document</cp:contentType>
</cp:coreProperties>
</file>