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1"/>
  </p:sldMasterIdLst>
  <p:notesMasterIdLst>
    <p:notesMasterId r:id="rId25"/>
  </p:notesMasterIdLst>
  <p:handoutMasterIdLst>
    <p:handoutMasterId r:id="rId26"/>
  </p:handoutMasterIdLst>
  <p:sldIdLst>
    <p:sldId id="510" r:id="rId2"/>
    <p:sldId id="540" r:id="rId3"/>
    <p:sldId id="533" r:id="rId4"/>
    <p:sldId id="535" r:id="rId5"/>
    <p:sldId id="527" r:id="rId6"/>
    <p:sldId id="532" r:id="rId7"/>
    <p:sldId id="545" r:id="rId8"/>
    <p:sldId id="531" r:id="rId9"/>
    <p:sldId id="522" r:id="rId10"/>
    <p:sldId id="538" r:id="rId11"/>
    <p:sldId id="523" r:id="rId12"/>
    <p:sldId id="525" r:id="rId13"/>
    <p:sldId id="524" r:id="rId14"/>
    <p:sldId id="534" r:id="rId15"/>
    <p:sldId id="541" r:id="rId16"/>
    <p:sldId id="537" r:id="rId17"/>
    <p:sldId id="536" r:id="rId18"/>
    <p:sldId id="542" r:id="rId19"/>
    <p:sldId id="543" r:id="rId20"/>
    <p:sldId id="544" r:id="rId21"/>
    <p:sldId id="528" r:id="rId22"/>
    <p:sldId id="529" r:id="rId23"/>
    <p:sldId id="518" r:id="rId24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3399FF"/>
    <a:srgbClr val="FF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36" autoAdjust="0"/>
    <p:restoredTop sz="86430" autoAdjust="0"/>
  </p:normalViewPr>
  <p:slideViewPr>
    <p:cSldViewPr>
      <p:cViewPr varScale="1">
        <p:scale>
          <a:sx n="79" d="100"/>
          <a:sy n="79" d="100"/>
        </p:scale>
        <p:origin x="-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1450" y="-77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267175572519167E-2"/>
          <c:y val="2.7210884353741478E-2"/>
          <c:w val="0.96946564885496156"/>
          <c:h val="0.7687074829932037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</c:strCache>
            </c:strRef>
          </c:tx>
          <c:spPr>
            <a:pattFill prst="dkUpDiag">
              <a:fgClr>
                <a:srgbClr val="FFFFFF"/>
              </a:fgClr>
              <a:bgClr>
                <a:srgbClr val="000000"/>
              </a:bgClr>
            </a:pattFill>
            <a:ln w="12707">
              <a:solidFill>
                <a:srgbClr val="000000"/>
              </a:solidFill>
              <a:prstDash val="solid"/>
            </a:ln>
          </c:spPr>
          <c:invertIfNegative val="0"/>
          <c:dPt>
            <c:idx val="3"/>
            <c:invertIfNegative val="0"/>
            <c:bubble3D val="0"/>
            <c:spPr>
              <a:pattFill prst="pct50">
                <a:fgClr>
                  <a:srgbClr val="FFFFFF"/>
                </a:fgClr>
                <a:bgClr>
                  <a:srgbClr val="000000"/>
                </a:bgClr>
              </a:pattFill>
              <a:ln w="12707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pattFill prst="pct75">
                <a:fgClr>
                  <a:srgbClr val="FFFFFF"/>
                </a:fgClr>
                <a:bgClr>
                  <a:srgbClr val="000000"/>
                </a:bgClr>
              </a:pattFill>
              <a:ln w="12707">
                <a:solidFill>
                  <a:srgbClr val="000000"/>
                </a:solidFill>
                <a:prstDash val="solid"/>
              </a:ln>
            </c:spPr>
          </c:dPt>
          <c:dPt>
            <c:idx val="5"/>
            <c:invertIfNegative val="0"/>
            <c:bubble3D val="0"/>
            <c:spPr>
              <a:pattFill prst="pct50">
                <a:fgClr>
                  <a:srgbClr val="FFFFFF"/>
                </a:fgClr>
                <a:bgClr>
                  <a:srgbClr val="000000"/>
                </a:bgClr>
              </a:pattFill>
              <a:ln w="12707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5.491156355479891E-4"/>
                  <c:y val="-9.1447303955877874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6785841865883804E-4"/>
                  <c:y val="6.297995994996292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6568557974822414E-3"/>
                  <c:y val="6.4527194893762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spPr>
              <a:noFill/>
              <a:ln w="25397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Sheet1!$B$2:$H$2</c:f>
              <c:numCache>
                <c:formatCode>0.00</c:formatCode>
                <c:ptCount val="6"/>
                <c:pt idx="0">
                  <c:v>11.443394586881556</c:v>
                </c:pt>
                <c:pt idx="1">
                  <c:v>12.883851040848668</c:v>
                </c:pt>
                <c:pt idx="2" formatCode="General">
                  <c:v>13.78</c:v>
                </c:pt>
                <c:pt idx="3" formatCode="General">
                  <c:v>3.82</c:v>
                </c:pt>
                <c:pt idx="4" formatCode="General">
                  <c:v>36.909999999999997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8102144"/>
        <c:axId val="38103680"/>
      </c:barChart>
      <c:lineChart>
        <c:grouping val="standard"/>
        <c:varyColors val="0"/>
        <c:ser>
          <c:idx val="0"/>
          <c:order val="1"/>
          <c:tx>
            <c:strRef>
              <c:f>Sheet1!$A$3</c:f>
              <c:strCache>
                <c:ptCount val="1"/>
                <c:pt idx="0">
                  <c:v>Российская Федерация (РФ) 2009</c:v>
                </c:pt>
              </c:strCache>
            </c:strRef>
          </c:tx>
          <c:spPr>
            <a:ln w="38124">
              <a:solidFill>
                <a:srgbClr val="000000"/>
              </a:solidFill>
              <a:prstDash val="solid"/>
            </a:ln>
          </c:spPr>
          <c:marker>
            <c:symbol val="none"/>
          </c:marker>
          <c:dLbls>
            <c:dLbl>
              <c:idx val="5"/>
              <c:layout>
                <c:manualLayout>
                  <c:x val="-3.5744350723891455E-2"/>
                  <c:y val="-6.0544105025690777E-2"/>
                </c:manualLayout>
              </c:layout>
              <c:numFmt formatCode="0.0" sourceLinked="0"/>
              <c:spPr>
                <a:noFill/>
                <a:ln w="2539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Sheet1!$B$1:$H$1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6"/>
                <c:pt idx="3">
                  <c:v>13.78</c:v>
                </c:pt>
                <c:pt idx="4">
                  <c:v>13.78</c:v>
                </c:pt>
                <c:pt idx="5">
                  <c:v>13.78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138240"/>
        <c:axId val="38139776"/>
      </c:lineChart>
      <c:catAx>
        <c:axId val="3810214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810368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8103680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38102144"/>
        <c:crosses val="autoZero"/>
        <c:crossBetween val="between"/>
      </c:valAx>
      <c:catAx>
        <c:axId val="38138240"/>
        <c:scaling>
          <c:orientation val="minMax"/>
        </c:scaling>
        <c:delete val="1"/>
        <c:axPos val="b"/>
        <c:majorTickMark val="out"/>
        <c:minorTickMark val="none"/>
        <c:tickLblPos val="nextTo"/>
        <c:crossAx val="38139776"/>
        <c:crosses val="autoZero"/>
        <c:auto val="0"/>
        <c:lblAlgn val="ctr"/>
        <c:lblOffset val="100"/>
        <c:noMultiLvlLbl val="0"/>
      </c:catAx>
      <c:valAx>
        <c:axId val="381397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8138240"/>
        <c:crosses val="autoZero"/>
        <c:crossBetween val="between"/>
      </c:valAx>
      <c:spPr>
        <a:solidFill>
          <a:srgbClr val="FFFFFF"/>
        </a:solidFill>
        <a:ln w="25416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27652733118971057"/>
          <c:y val="0.94336283185840697"/>
          <c:w val="0.44265809217577701"/>
          <c:h val="5.8407079646017698E-2"/>
        </c:manualLayout>
      </c:layout>
      <c:overlay val="0"/>
      <c:spPr>
        <a:solidFill>
          <a:srgbClr val="FFFFFF"/>
        </a:solidFill>
        <a:ln w="25416">
          <a:noFill/>
        </a:ln>
      </c:spPr>
      <c:txPr>
        <a:bodyPr/>
        <a:lstStyle/>
        <a:p>
          <a:pPr>
            <a:defRPr sz="736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8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267175572519167E-2"/>
          <c:y val="2.7210884353741478E-2"/>
          <c:w val="0.96946564885496156"/>
          <c:h val="0.7687074829932037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</c:strCache>
            </c:strRef>
          </c:tx>
          <c:spPr>
            <a:pattFill prst="dkUpDiag">
              <a:fgClr>
                <a:srgbClr val="FFFFFF"/>
              </a:fgClr>
              <a:bgClr>
                <a:srgbClr val="000000"/>
              </a:bgClr>
            </a:pattFill>
            <a:ln w="12707">
              <a:solidFill>
                <a:srgbClr val="000000"/>
              </a:solidFill>
              <a:prstDash val="solid"/>
            </a:ln>
          </c:spPr>
          <c:invertIfNegative val="0"/>
          <c:dPt>
            <c:idx val="3"/>
            <c:invertIfNegative val="0"/>
            <c:bubble3D val="0"/>
            <c:spPr>
              <a:pattFill prst="pct50">
                <a:fgClr>
                  <a:srgbClr val="FFFFFF"/>
                </a:fgClr>
                <a:bgClr>
                  <a:srgbClr val="000000"/>
                </a:bgClr>
              </a:pattFill>
              <a:ln w="12707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pattFill prst="pct75">
                <a:fgClr>
                  <a:srgbClr val="FFFFFF"/>
                </a:fgClr>
                <a:bgClr>
                  <a:srgbClr val="000000"/>
                </a:bgClr>
              </a:pattFill>
              <a:ln w="12707">
                <a:solidFill>
                  <a:srgbClr val="000000"/>
                </a:solidFill>
                <a:prstDash val="solid"/>
              </a:ln>
            </c:spPr>
          </c:dPt>
          <c:dPt>
            <c:idx val="5"/>
            <c:invertIfNegative val="0"/>
            <c:bubble3D val="0"/>
            <c:spPr>
              <a:pattFill prst="pct50">
                <a:fgClr>
                  <a:srgbClr val="FFFFFF"/>
                </a:fgClr>
                <a:bgClr>
                  <a:srgbClr val="000000"/>
                </a:bgClr>
              </a:pattFill>
              <a:ln w="12707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5.491156355479891E-4"/>
                  <c:y val="-9.1447303955877874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6785841865883804E-4"/>
                  <c:y val="6.297995994996292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6568557974822414E-3"/>
                  <c:y val="6.4527194893762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spPr>
              <a:noFill/>
              <a:ln w="25397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Sheet1!$B$2:$H$2</c:f>
              <c:numCache>
                <c:formatCode>0.00</c:formatCode>
                <c:ptCount val="6"/>
                <c:pt idx="0">
                  <c:v>5.95</c:v>
                </c:pt>
                <c:pt idx="1">
                  <c:v>7</c:v>
                </c:pt>
                <c:pt idx="2" formatCode="General">
                  <c:v>7.91</c:v>
                </c:pt>
                <c:pt idx="3" formatCode="General">
                  <c:v>0.47</c:v>
                </c:pt>
                <c:pt idx="4" formatCode="General">
                  <c:v>24.24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9973632"/>
        <c:axId val="39975168"/>
      </c:barChart>
      <c:lineChart>
        <c:grouping val="standard"/>
        <c:varyColors val="0"/>
        <c:ser>
          <c:idx val="0"/>
          <c:order val="1"/>
          <c:tx>
            <c:strRef>
              <c:f>Sheet1!$A$3</c:f>
              <c:strCache>
                <c:ptCount val="1"/>
                <c:pt idx="0">
                  <c:v>Российская Федерация (РФ) 2009</c:v>
                </c:pt>
              </c:strCache>
            </c:strRef>
          </c:tx>
          <c:spPr>
            <a:ln w="38124">
              <a:solidFill>
                <a:srgbClr val="000000"/>
              </a:solidFill>
              <a:prstDash val="solid"/>
            </a:ln>
          </c:spPr>
          <c:marker>
            <c:symbol val="none"/>
          </c:marker>
          <c:dLbls>
            <c:dLbl>
              <c:idx val="5"/>
              <c:layout>
                <c:manualLayout>
                  <c:x val="-3.5744350723891455E-2"/>
                  <c:y val="-6.0544105025690777E-2"/>
                </c:manualLayout>
              </c:layout>
              <c:numFmt formatCode="0.0" sourceLinked="0"/>
              <c:spPr>
                <a:noFill/>
                <a:ln w="25397">
                  <a:noFill/>
                </a:ln>
              </c:spPr>
              <c:txPr>
                <a:bodyPr/>
                <a:lstStyle/>
                <a:p>
                  <a:pPr>
                    <a:defRPr sz="105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Sheet1!$B$1:$H$1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6"/>
                <c:pt idx="3">
                  <c:v>7.91</c:v>
                </c:pt>
                <c:pt idx="4">
                  <c:v>7.91</c:v>
                </c:pt>
                <c:pt idx="5">
                  <c:v>7.91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854080"/>
        <c:axId val="39855616"/>
      </c:lineChart>
      <c:catAx>
        <c:axId val="39973632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3997516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9975168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39973632"/>
        <c:crosses val="autoZero"/>
        <c:crossBetween val="between"/>
      </c:valAx>
      <c:catAx>
        <c:axId val="39854080"/>
        <c:scaling>
          <c:orientation val="minMax"/>
        </c:scaling>
        <c:delete val="1"/>
        <c:axPos val="b"/>
        <c:majorTickMark val="out"/>
        <c:minorTickMark val="none"/>
        <c:tickLblPos val="nextTo"/>
        <c:crossAx val="39855616"/>
        <c:crosses val="autoZero"/>
        <c:auto val="0"/>
        <c:lblAlgn val="ctr"/>
        <c:lblOffset val="100"/>
        <c:noMultiLvlLbl val="0"/>
      </c:catAx>
      <c:valAx>
        <c:axId val="39855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9854080"/>
        <c:crosses val="autoZero"/>
        <c:crossBetween val="between"/>
      </c:valAx>
      <c:spPr>
        <a:solidFill>
          <a:srgbClr val="FFFFFF"/>
        </a:solidFill>
        <a:ln w="25416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27652733118971057"/>
          <c:y val="0.94336283185840697"/>
          <c:w val="0.44265809217577701"/>
          <c:h val="5.8407079646017698E-2"/>
        </c:manualLayout>
      </c:layout>
      <c:overlay val="0"/>
      <c:spPr>
        <a:solidFill>
          <a:srgbClr val="FFFFFF"/>
        </a:solidFill>
        <a:ln w="25416">
          <a:noFill/>
        </a:ln>
      </c:spPr>
      <c:txPr>
        <a:bodyPr/>
        <a:lstStyle/>
        <a:p>
          <a:pPr>
            <a:defRPr sz="736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8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267175572519161E-2"/>
          <c:y val="2.7210884353741478E-2"/>
          <c:w val="0.96946564885496156"/>
          <c:h val="0.7687074829932037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Россия</c:v>
                </c:pt>
              </c:strCache>
            </c:strRef>
          </c:tx>
          <c:spPr>
            <a:pattFill prst="dkUpDiag">
              <a:fgClr>
                <a:srgbClr val="000000"/>
              </a:fgClr>
              <a:bgClr>
                <a:srgbClr val="969696"/>
              </a:bgClr>
            </a:pattFill>
            <a:ln w="12682">
              <a:solidFill>
                <a:srgbClr val="000000"/>
              </a:solidFill>
              <a:prstDash val="solid"/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0000"/>
              </a:solidFill>
              <a:ln w="12682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pattFill prst="pct10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 w="12682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5.6449691497865138E-4"/>
                  <c:y val="-5.0921147261020561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6785841865883793E-4"/>
                  <c:y val="6.408321137738597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6568557974822414E-3"/>
                  <c:y val="6.524525600264277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sz="11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Sheet1!$B$2:$G$2</c:f>
              <c:numCache>
                <c:formatCode>0.00</c:formatCode>
                <c:ptCount val="6"/>
                <c:pt idx="0">
                  <c:v>2.0304224939859323</c:v>
                </c:pt>
                <c:pt idx="1">
                  <c:v>2.6777082902186025</c:v>
                </c:pt>
                <c:pt idx="2" formatCode="General">
                  <c:v>3.6</c:v>
                </c:pt>
                <c:pt idx="3" formatCode="General">
                  <c:v>0.47</c:v>
                </c:pt>
                <c:pt idx="4" formatCode="General">
                  <c:v>20.39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40831232"/>
        <c:axId val="40837120"/>
      </c:barChart>
      <c:lineChart>
        <c:grouping val="standard"/>
        <c:varyColors val="0"/>
        <c:ser>
          <c:idx val="0"/>
          <c:order val="1"/>
          <c:tx>
            <c:strRef>
              <c:f>Sheet1!$A$3</c:f>
              <c:strCache>
                <c:ptCount val="1"/>
                <c:pt idx="0">
                  <c:v>Российская Федерация (РФ) 2009</c:v>
                </c:pt>
              </c:strCache>
            </c:strRef>
          </c:tx>
          <c:spPr>
            <a:ln w="38046">
              <a:solidFill>
                <a:srgbClr val="000000"/>
              </a:solidFill>
              <a:prstDash val="solid"/>
            </a:ln>
          </c:spPr>
          <c:marker>
            <c:symbol val="none"/>
          </c:marker>
          <c:dLbls>
            <c:dLbl>
              <c:idx val="5"/>
              <c:layout>
                <c:manualLayout>
                  <c:x val="-8.5362671334578186E-2"/>
                  <c:y val="-6.5010062283503381E-2"/>
                </c:manualLayout>
              </c:layout>
              <c:numFmt formatCode="0.0" sourceLinked="0"/>
              <c:spPr>
                <a:noFill/>
                <a:ln w="25366">
                  <a:noFill/>
                </a:ln>
              </c:spPr>
              <c:txPr>
                <a:bodyPr/>
                <a:lstStyle/>
                <a:p>
                  <a:pPr>
                    <a:defRPr sz="1199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Sheet1!$B$1:$G$1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3">
                  <c:v>3.6</c:v>
                </c:pt>
                <c:pt idx="4">
                  <c:v>3.6</c:v>
                </c:pt>
                <c:pt idx="5">
                  <c:v>3.6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839424"/>
        <c:axId val="38785024"/>
      </c:lineChart>
      <c:catAx>
        <c:axId val="40831232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083712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0837120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40831232"/>
        <c:crosses val="autoZero"/>
        <c:crossBetween val="between"/>
      </c:valAx>
      <c:catAx>
        <c:axId val="40839424"/>
        <c:scaling>
          <c:orientation val="minMax"/>
        </c:scaling>
        <c:delete val="1"/>
        <c:axPos val="b"/>
        <c:majorTickMark val="out"/>
        <c:minorTickMark val="none"/>
        <c:tickLblPos val="nextTo"/>
        <c:crossAx val="38785024"/>
        <c:crosses val="autoZero"/>
        <c:auto val="0"/>
        <c:lblAlgn val="ctr"/>
        <c:lblOffset val="100"/>
        <c:noMultiLvlLbl val="0"/>
      </c:catAx>
      <c:valAx>
        <c:axId val="387850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0839424"/>
        <c:crosses val="autoZero"/>
        <c:crossBetween val="between"/>
      </c:valAx>
      <c:spPr>
        <a:solidFill>
          <a:srgbClr val="FFFFFF"/>
        </a:solidFill>
        <a:ln w="25363">
          <a:noFill/>
        </a:ln>
      </c:spPr>
    </c:plotArea>
    <c:legend>
      <c:legendPos val="r"/>
      <c:layout>
        <c:manualLayout>
          <c:xMode val="edge"/>
          <c:yMode val="edge"/>
          <c:x val="0.27652733118971057"/>
          <c:y val="0.95205479452054809"/>
          <c:w val="0.44480171489817788"/>
          <c:h val="4.965753424657534E-2"/>
        </c:manualLayout>
      </c:layout>
      <c:overlay val="0"/>
      <c:spPr>
        <a:solidFill>
          <a:srgbClr val="FFFFFF"/>
        </a:solidFill>
        <a:ln w="25363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1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267175572519161E-2"/>
          <c:y val="2.7210884353741478E-2"/>
          <c:w val="0.96946564885496156"/>
          <c:h val="0.7687074829932037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Россия</c:v>
                </c:pt>
              </c:strCache>
            </c:strRef>
          </c:tx>
          <c:spPr>
            <a:pattFill prst="ltUpDiag">
              <a:fgClr>
                <a:srgbClr val="000000"/>
              </a:fgClr>
              <a:bgClr>
                <a:srgbClr val="FFFFFF"/>
              </a:bgClr>
            </a:pattFill>
            <a:ln w="12699">
              <a:solidFill>
                <a:srgbClr val="000000"/>
              </a:solidFill>
              <a:prstDash val="solid"/>
            </a:ln>
          </c:spPr>
          <c:invertIfNegative val="0"/>
          <c:dPt>
            <c:idx val="3"/>
            <c:invertIfNegative val="0"/>
            <c:bubble3D val="0"/>
            <c:spPr>
              <a:pattFill prst="pct20">
                <a:fgClr>
                  <a:srgbClr val="000000"/>
                </a:fgClr>
                <a:bgClr>
                  <a:srgbClr val="FFFFFF"/>
                </a:bgClr>
              </a:pattFill>
              <a:ln w="12699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pattFill prst="pct10">
                <a:fgClr>
                  <a:srgbClr val="000000"/>
                </a:fgClr>
                <a:bgClr>
                  <a:schemeClr val="bg1"/>
                </a:bgClr>
              </a:pattFill>
              <a:ln w="12699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8.0561877558545207E-3"/>
                  <c:y val="-5.453044683147705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2014462049185208E-3"/>
                  <c:y val="-1.75409122055537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67181705508862E-3"/>
                  <c:y val="-4.85353962518694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1199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sz="1199"/>
                      <a:t>0</a:t>
                    </a:r>
                  </a:p>
                </c:rich>
              </c:tx>
              <c:spPr>
                <a:noFill/>
                <a:ln w="25382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199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sz="1199"/>
                      <a:t>56,1</a:t>
                    </a:r>
                  </a:p>
                </c:rich>
              </c:tx>
              <c:spPr>
                <a:noFill/>
                <a:ln w="25382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.0" sourceLinked="0"/>
            <c:spPr>
              <a:noFill/>
              <a:ln w="25382">
                <a:noFill/>
              </a:ln>
            </c:spPr>
            <c:txPr>
              <a:bodyPr/>
              <a:lstStyle/>
              <a:p>
                <a:pPr>
                  <a:defRPr sz="11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Sheet1!$B$2:$H$2</c:f>
              <c:numCache>
                <c:formatCode>0.00</c:formatCode>
                <c:ptCount val="6"/>
                <c:pt idx="0">
                  <c:v>14.363786347700557</c:v>
                </c:pt>
                <c:pt idx="1">
                  <c:v>15.983935742971889</c:v>
                </c:pt>
                <c:pt idx="2" formatCode="General">
                  <c:v>17.809999999999999</c:v>
                </c:pt>
                <c:pt idx="3" formatCode="General">
                  <c:v>0</c:v>
                </c:pt>
                <c:pt idx="4" formatCode="General">
                  <c:v>65.430000000000007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41327616"/>
        <c:axId val="41341696"/>
      </c:barChart>
      <c:lineChart>
        <c:grouping val="standard"/>
        <c:varyColors val="0"/>
        <c:ser>
          <c:idx val="0"/>
          <c:order val="1"/>
          <c:tx>
            <c:strRef>
              <c:f>Sheet1!$A$3</c:f>
              <c:strCache>
                <c:ptCount val="1"/>
                <c:pt idx="0">
                  <c:v>Российская Федерация (РФ) 2009</c:v>
                </c:pt>
              </c:strCache>
            </c:strRef>
          </c:tx>
          <c:spPr>
            <a:ln w="38101">
              <a:solidFill>
                <a:srgbClr val="000000"/>
              </a:solidFill>
              <a:prstDash val="solid"/>
            </a:ln>
          </c:spPr>
          <c:marker>
            <c:symbol val="none"/>
          </c:marker>
          <c:dLbls>
            <c:dLbl>
              <c:idx val="5"/>
              <c:layout>
                <c:manualLayout>
                  <c:x val="-6.627870186892923E-2"/>
                  <c:y val="-6.4023200180936796E-2"/>
                </c:manualLayout>
              </c:layout>
              <c:numFmt formatCode="0.0" sourceLinked="0"/>
              <c:spPr>
                <a:noFill/>
                <a:ln w="25382">
                  <a:noFill/>
                </a:ln>
              </c:spPr>
              <c:txPr>
                <a:bodyPr/>
                <a:lstStyle/>
                <a:p>
                  <a:pPr>
                    <a:defRPr sz="1199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Sheet1!$B$1:$H$1</c:f>
              <c:strCache>
                <c:ptCount val="5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6"/>
                <c:pt idx="3">
                  <c:v>17.809999999999999</c:v>
                </c:pt>
                <c:pt idx="4">
                  <c:v>17.809999999999999</c:v>
                </c:pt>
                <c:pt idx="5">
                  <c:v>17.809999999999999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343232"/>
        <c:axId val="41349120"/>
      </c:lineChart>
      <c:catAx>
        <c:axId val="41327616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0" i="0" u="none" strike="noStrike" baseline="0">
                <a:solidFill>
                  <a:srgbClr val="000000"/>
                </a:solidFill>
                <a:latin typeface="Arial Narrow" pitchFamily="34" charset="0"/>
                <a:ea typeface="Arial"/>
                <a:cs typeface="Arial"/>
              </a:defRPr>
            </a:pPr>
            <a:endParaRPr lang="ru-RU"/>
          </a:p>
        </c:txPr>
        <c:crossAx val="4134169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1341696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41327616"/>
        <c:crosses val="autoZero"/>
        <c:crossBetween val="between"/>
      </c:valAx>
      <c:catAx>
        <c:axId val="41343232"/>
        <c:scaling>
          <c:orientation val="minMax"/>
        </c:scaling>
        <c:delete val="1"/>
        <c:axPos val="b"/>
        <c:majorTickMark val="out"/>
        <c:minorTickMark val="none"/>
        <c:tickLblPos val="nextTo"/>
        <c:crossAx val="41349120"/>
        <c:crosses val="autoZero"/>
        <c:auto val="0"/>
        <c:lblAlgn val="ctr"/>
        <c:lblOffset val="100"/>
        <c:noMultiLvlLbl val="0"/>
      </c:catAx>
      <c:valAx>
        <c:axId val="413491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1343232"/>
        <c:crosses val="autoZero"/>
        <c:crossBetween val="between"/>
      </c:valAx>
      <c:spPr>
        <a:solidFill>
          <a:srgbClr val="FFFFFF"/>
        </a:solidFill>
        <a:ln w="25401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2753195673549656"/>
          <c:y val="0.94881170018281535"/>
          <c:w val="0.44444444444444448"/>
          <c:h val="5.3016453382084085E-2"/>
        </c:manualLayout>
      </c:layout>
      <c:overlay val="0"/>
      <c:spPr>
        <a:solidFill>
          <a:srgbClr val="FFFFFF"/>
        </a:solidFill>
        <a:ln w="25401">
          <a:noFill/>
        </a:ln>
      </c:spPr>
      <c:txPr>
        <a:bodyPr/>
        <a:lstStyle/>
        <a:p>
          <a:pPr>
            <a:defRPr sz="1199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6">
      <a:solidFill>
        <a:srgbClr val="000000"/>
      </a:solidFill>
      <a:prstDash val="solid"/>
    </a:ln>
  </c:spPr>
  <c:txPr>
    <a:bodyPr/>
    <a:lstStyle/>
    <a:p>
      <a:pPr>
        <a:defRPr sz="99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267175572519161E-2"/>
          <c:y val="2.7210884353741478E-2"/>
          <c:w val="0.96946564885496156"/>
          <c:h val="0.7687074829932037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</c:strCache>
            </c:strRef>
          </c:tx>
          <c:spPr>
            <a:pattFill prst="dkUpDiag">
              <a:fgClr>
                <a:srgbClr val="000000"/>
              </a:fgClr>
              <a:bgClr>
                <a:srgbClr val="969696"/>
              </a:bgClr>
            </a:pattFill>
            <a:ln w="12701">
              <a:solidFill>
                <a:srgbClr val="000000"/>
              </a:solidFill>
              <a:prstDash val="solid"/>
            </a:ln>
          </c:spPr>
          <c:invertIfNegative val="0"/>
          <c:dPt>
            <c:idx val="2"/>
            <c:invertIfNegative val="0"/>
            <c:bubble3D val="0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 w="12701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pattFill prst="dkUp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 w="12701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pattFill prst="dkUpDiag">
                <a:fgClr>
                  <a:schemeClr val="bg1">
                    <a:lumMod val="75000"/>
                  </a:schemeClr>
                </a:fgClr>
                <a:bgClr>
                  <a:schemeClr val="tx1"/>
                </a:bgClr>
              </a:pattFill>
              <a:ln w="12701">
                <a:solidFill>
                  <a:srgbClr val="000000"/>
                </a:solidFill>
                <a:prstDash val="solid"/>
              </a:ln>
            </c:spPr>
          </c:dPt>
          <c:dPt>
            <c:idx val="5"/>
            <c:invertIfNegative val="0"/>
            <c:bubble3D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ln w="12701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2.1607814435161236E-3"/>
                  <c:y val="-6.433981483674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271358877202545E-4"/>
                  <c:y val="7.108313174357553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5117109675953072E-3"/>
                  <c:y val="8.05990075341276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spPr>
              <a:noFill/>
              <a:ln w="25386">
                <a:noFill/>
              </a:ln>
            </c:spPr>
            <c:txPr>
              <a:bodyPr/>
              <a:lstStyle/>
              <a:p>
                <a:pPr>
                  <a:defRPr sz="11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  <c:pt idx="5">
                  <c:v>ЕС 2010</c:v>
                </c:pt>
              </c:strCache>
            </c:strRef>
          </c:cat>
          <c:val>
            <c:numRef>
              <c:f>Sheet1!$B$2:$G$2</c:f>
              <c:numCache>
                <c:formatCode>0.00</c:formatCode>
                <c:ptCount val="6"/>
                <c:pt idx="0">
                  <c:v>19.003918333677046</c:v>
                </c:pt>
                <c:pt idx="1">
                  <c:v>40.76305220883534</c:v>
                </c:pt>
                <c:pt idx="2" formatCode="General">
                  <c:v>51.91</c:v>
                </c:pt>
                <c:pt idx="3" formatCode="General">
                  <c:v>4.55</c:v>
                </c:pt>
                <c:pt idx="4" formatCode="General">
                  <c:v>81.48</c:v>
                </c:pt>
                <c:pt idx="5" formatCode="0.0">
                  <c:v>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41405440"/>
        <c:axId val="41419520"/>
      </c:barChart>
      <c:lineChart>
        <c:grouping val="standard"/>
        <c:varyColors val="0"/>
        <c:ser>
          <c:idx val="0"/>
          <c:order val="1"/>
          <c:tx>
            <c:strRef>
              <c:f>Sheet1!$A$3</c:f>
              <c:strCache>
                <c:ptCount val="1"/>
                <c:pt idx="0">
                  <c:v>Российская федерация (РФ) 2009</c:v>
                </c:pt>
              </c:strCache>
            </c:strRef>
          </c:tx>
          <c:spPr>
            <a:ln w="38107">
              <a:solidFill>
                <a:srgbClr val="000000"/>
              </a:solidFill>
              <a:prstDash val="solid"/>
            </a:ln>
          </c:spPr>
          <c:marker>
            <c:symbol val="none"/>
          </c:marker>
          <c:dLbls>
            <c:dLbl>
              <c:idx val="5"/>
              <c:layout>
                <c:manualLayout>
                  <c:x val="-8.5362671334578186E-2"/>
                  <c:y val="-6.5663999881019022E-2"/>
                </c:manualLayout>
              </c:layout>
              <c:numFmt formatCode="0.0" sourceLinked="0"/>
              <c:spPr>
                <a:noFill/>
                <a:ln w="25386">
                  <a:noFill/>
                </a:ln>
              </c:spPr>
              <c:txPr>
                <a:bodyPr/>
                <a:lstStyle/>
                <a:p>
                  <a:pPr>
                    <a:defRPr sz="1199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Sheet1!$B$1:$G$1</c:f>
              <c:strCache>
                <c:ptCount val="6"/>
                <c:pt idx="0">
                  <c:v>РФ 2007</c:v>
                </c:pt>
                <c:pt idx="1">
                  <c:v>РФ 2008</c:v>
                </c:pt>
                <c:pt idx="2">
                  <c:v>РФ 2009</c:v>
                </c:pt>
                <c:pt idx="3">
                  <c:v>min РФ 2009</c:v>
                </c:pt>
                <c:pt idx="4">
                  <c:v>max РФ 2009</c:v>
                </c:pt>
                <c:pt idx="5">
                  <c:v>ЕС 2010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2">
                  <c:v>51.91</c:v>
                </c:pt>
                <c:pt idx="3">
                  <c:v>51.91</c:v>
                </c:pt>
                <c:pt idx="4">
                  <c:v>51.91</c:v>
                </c:pt>
                <c:pt idx="5">
                  <c:v>51.91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421056"/>
        <c:axId val="41422848"/>
      </c:lineChart>
      <c:catAx>
        <c:axId val="41405440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9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141952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1419520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41405440"/>
        <c:crosses val="autoZero"/>
        <c:crossBetween val="between"/>
      </c:valAx>
      <c:catAx>
        <c:axId val="41421056"/>
        <c:scaling>
          <c:orientation val="minMax"/>
        </c:scaling>
        <c:delete val="1"/>
        <c:axPos val="b"/>
        <c:majorTickMark val="out"/>
        <c:minorTickMark val="none"/>
        <c:tickLblPos val="nextTo"/>
        <c:crossAx val="41422848"/>
        <c:crosses val="autoZero"/>
        <c:auto val="0"/>
        <c:lblAlgn val="ctr"/>
        <c:lblOffset val="100"/>
        <c:noMultiLvlLbl val="0"/>
      </c:catAx>
      <c:valAx>
        <c:axId val="41422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1421056"/>
        <c:crosses val="autoZero"/>
        <c:crossBetween val="between"/>
      </c:valAx>
      <c:spPr>
        <a:solidFill>
          <a:srgbClr val="FFFFFF"/>
        </a:solidFill>
        <a:ln w="25405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27628865979381445"/>
          <c:y val="0.94434782608695655"/>
          <c:w val="0.44329896907216493"/>
          <c:h val="5.7391304347826091E-2"/>
        </c:manualLayout>
      </c:layout>
      <c:overlay val="0"/>
      <c:spPr>
        <a:solidFill>
          <a:srgbClr val="FFFFFF"/>
        </a:solidFill>
        <a:ln w="25405">
          <a:noFill/>
        </a:ln>
      </c:spPr>
      <c:txPr>
        <a:bodyPr/>
        <a:lstStyle/>
        <a:p>
          <a:pPr>
            <a:defRPr sz="1199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6">
      <a:solidFill>
        <a:srgbClr val="000000"/>
      </a:solidFill>
      <a:prstDash val="solid"/>
    </a:ln>
  </c:spPr>
  <c:txPr>
    <a:bodyPr/>
    <a:lstStyle/>
    <a:p>
      <a:pPr>
        <a:defRPr sz="99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267175572519161E-2"/>
          <c:y val="2.7210884353741478E-2"/>
          <c:w val="0.96946564885496156"/>
          <c:h val="0.7687074829932037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</c:strCache>
            </c:strRef>
          </c:tx>
          <c:spPr>
            <a:pattFill prst="ltUpDiag">
              <a:fgClr>
                <a:srgbClr val="000000"/>
              </a:fgClr>
              <a:bgClr>
                <a:srgbClr val="FFFFFF"/>
              </a:bgClr>
            </a:pattFill>
            <a:ln w="12699">
              <a:solidFill>
                <a:srgbClr val="000000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pattFill prst="dkUpDiag">
                <a:fgClr>
                  <a:srgbClr val="000000"/>
                </a:fgClr>
                <a:bgClr>
                  <a:srgbClr val="FFFFFF"/>
                </a:bgClr>
              </a:pattFill>
              <a:ln w="12699">
                <a:solidFill>
                  <a:srgbClr val="000000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 w="12699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ln w="12699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pattFill prst="pct5">
                <a:fgClr>
                  <a:srgbClr val="000000"/>
                </a:fgClr>
                <a:bgClr>
                  <a:srgbClr val="FFFFFF"/>
                </a:bgClr>
              </a:pattFill>
              <a:ln w="12699">
                <a:solidFill>
                  <a:srgbClr val="000000"/>
                </a:solidFill>
                <a:prstDash val="solid"/>
              </a:ln>
            </c:spPr>
          </c:dPt>
          <c:dPt>
            <c:idx val="5"/>
            <c:invertIfNegative val="0"/>
            <c:bubble3D val="0"/>
            <c:spPr>
              <a:pattFill prst="pct5">
                <a:fgClr>
                  <a:srgbClr val="000000"/>
                </a:fgClr>
                <a:bgClr>
                  <a:schemeClr val="bg1"/>
                </a:bgClr>
              </a:pattFill>
              <a:ln w="12699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8.0561877558545207E-3"/>
                  <c:y val="-5.453044683147705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2014462049185208E-3"/>
                  <c:y val="-1.75409122055537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67181705508862E-3"/>
                  <c:y val="-4.85353962518694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1199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sz="1199" dirty="0" smtClean="0"/>
                      <a:t>81,0</a:t>
                    </a:r>
                    <a:endParaRPr lang="ru-RU" sz="1199" dirty="0"/>
                  </a:p>
                </c:rich>
              </c:tx>
              <c:spPr>
                <a:noFill/>
                <a:ln w="25382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199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sz="1199" dirty="0" smtClean="0"/>
                      <a:t>50,0</a:t>
                    </a:r>
                  </a:p>
                </c:rich>
              </c:tx>
              <c:numFmt formatCode="#,##0.00" sourceLinked="0"/>
              <c:spPr>
                <a:noFill/>
                <a:ln w="25382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.0" sourceLinked="0"/>
            <c:spPr>
              <a:noFill/>
              <a:ln w="25382">
                <a:noFill/>
              </a:ln>
            </c:spPr>
            <c:txPr>
              <a:bodyPr/>
              <a:lstStyle/>
              <a:p>
                <a:pPr>
                  <a:defRPr sz="11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6"/>
                <c:pt idx="0">
                  <c:v>min РФ</c:v>
                </c:pt>
                <c:pt idx="1">
                  <c:v>max РФ </c:v>
                </c:pt>
                <c:pt idx="2">
                  <c:v>РФ 2009</c:v>
                </c:pt>
                <c:pt idx="3">
                  <c:v>ЕС 2010</c:v>
                </c:pt>
                <c:pt idx="4">
                  <c:v>min ЕС</c:v>
                </c:pt>
                <c:pt idx="5">
                  <c:v>max ЕС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6"/>
                <c:pt idx="0">
                  <c:v>0</c:v>
                </c:pt>
                <c:pt idx="1">
                  <c:v>69.14</c:v>
                </c:pt>
                <c:pt idx="2">
                  <c:v>7.68</c:v>
                </c:pt>
                <c:pt idx="3">
                  <c:v>81</c:v>
                </c:pt>
                <c:pt idx="4" formatCode="0.00">
                  <c:v>50</c:v>
                </c:pt>
                <c:pt idx="5" formatCode="0.0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3730816"/>
        <c:axId val="83732352"/>
      </c:barChart>
      <c:lineChart>
        <c:grouping val="standard"/>
        <c:varyColors val="0"/>
        <c:ser>
          <c:idx val="0"/>
          <c:order val="1"/>
          <c:tx>
            <c:strRef>
              <c:f>Sheet1!$A$3</c:f>
              <c:strCache>
                <c:ptCount val="1"/>
                <c:pt idx="0">
                  <c:v>Российская Федерация (РФ) 2009</c:v>
                </c:pt>
              </c:strCache>
            </c:strRef>
          </c:tx>
          <c:spPr>
            <a:ln w="38101">
              <a:solidFill>
                <a:srgbClr val="000000"/>
              </a:solidFill>
              <a:prstDash val="solid"/>
            </a:ln>
          </c:spPr>
          <c:marker>
            <c:symbol val="none"/>
          </c:marker>
          <c:dLbls>
            <c:dLbl>
              <c:idx val="5"/>
              <c:layout>
                <c:manualLayout>
                  <c:x val="-6.627870186892923E-2"/>
                  <c:y val="-6.4023200180936796E-2"/>
                </c:manualLayout>
              </c:layout>
              <c:numFmt formatCode="0.0" sourceLinked="0"/>
              <c:spPr>
                <a:noFill/>
                <a:ln w="25382">
                  <a:noFill/>
                </a:ln>
              </c:spPr>
              <c:txPr>
                <a:bodyPr/>
                <a:lstStyle/>
                <a:p>
                  <a:pPr>
                    <a:defRPr sz="1199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Sheet1!$B$1:$H$1</c:f>
              <c:strCache>
                <c:ptCount val="6"/>
                <c:pt idx="0">
                  <c:v>min РФ</c:v>
                </c:pt>
                <c:pt idx="1">
                  <c:v>max РФ </c:v>
                </c:pt>
                <c:pt idx="2">
                  <c:v>РФ 2009</c:v>
                </c:pt>
                <c:pt idx="3">
                  <c:v>ЕС 2010</c:v>
                </c:pt>
                <c:pt idx="4">
                  <c:v>min ЕС</c:v>
                </c:pt>
                <c:pt idx="5">
                  <c:v>max ЕС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6"/>
                <c:pt idx="0">
                  <c:v>7.68</c:v>
                </c:pt>
                <c:pt idx="1">
                  <c:v>7.68</c:v>
                </c:pt>
                <c:pt idx="2">
                  <c:v>7.68</c:v>
                </c:pt>
                <c:pt idx="3">
                  <c:v>7.68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733888"/>
        <c:axId val="83743872"/>
      </c:lineChart>
      <c:catAx>
        <c:axId val="83730816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0" i="0" u="none" strike="noStrike" baseline="0">
                <a:solidFill>
                  <a:srgbClr val="000000"/>
                </a:solidFill>
                <a:latin typeface="Arial Narrow" pitchFamily="34" charset="0"/>
                <a:ea typeface="Arial"/>
                <a:cs typeface="Arial"/>
              </a:defRPr>
            </a:pPr>
            <a:endParaRPr lang="ru-RU"/>
          </a:p>
        </c:txPr>
        <c:crossAx val="8373235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837323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3730816"/>
        <c:crosses val="autoZero"/>
        <c:crossBetween val="between"/>
      </c:valAx>
      <c:catAx>
        <c:axId val="83733888"/>
        <c:scaling>
          <c:orientation val="minMax"/>
        </c:scaling>
        <c:delete val="1"/>
        <c:axPos val="b"/>
        <c:majorTickMark val="out"/>
        <c:minorTickMark val="none"/>
        <c:tickLblPos val="nextTo"/>
        <c:crossAx val="83743872"/>
        <c:crosses val="autoZero"/>
        <c:auto val="0"/>
        <c:lblAlgn val="ctr"/>
        <c:lblOffset val="100"/>
        <c:noMultiLvlLbl val="0"/>
      </c:catAx>
      <c:valAx>
        <c:axId val="837438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3733888"/>
        <c:crosses val="autoZero"/>
        <c:crossBetween val="between"/>
      </c:valAx>
      <c:spPr>
        <a:solidFill>
          <a:srgbClr val="FFFFFF"/>
        </a:solidFill>
        <a:ln w="25401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2753195673549656"/>
          <c:y val="0.94881170018281535"/>
          <c:w val="0.44444444444444448"/>
          <c:h val="5.3016453382084085E-2"/>
        </c:manualLayout>
      </c:layout>
      <c:overlay val="0"/>
      <c:spPr>
        <a:solidFill>
          <a:srgbClr val="FFFFFF"/>
        </a:solidFill>
        <a:ln w="25401">
          <a:noFill/>
        </a:ln>
      </c:spPr>
      <c:txPr>
        <a:bodyPr/>
        <a:lstStyle/>
        <a:p>
          <a:pPr>
            <a:defRPr sz="1199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6">
      <a:solidFill>
        <a:srgbClr val="000000"/>
      </a:solidFill>
      <a:prstDash val="solid"/>
    </a:ln>
  </c:spPr>
  <c:txPr>
    <a:bodyPr/>
    <a:lstStyle/>
    <a:p>
      <a:pPr>
        <a:defRPr sz="99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15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cs typeface="+mn-cs"/>
              </a:defRPr>
            </a:lvl1pPr>
          </a:lstStyle>
          <a:p>
            <a:pPr>
              <a:defRPr/>
            </a:pPr>
            <a:fld id="{5F5D9856-A1EB-4BAB-ACBC-CEA1C5486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15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907"/>
            <a:ext cx="489066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318563F-F7D7-4710-BC94-0BC3AFA13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E44B70-85B4-4714-9017-E1558EB910C7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F962FF-BCA9-401A-8C61-1FF65573D9C9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6B722F-CC24-4FCB-B3F1-5357AA931914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195E9-5877-4649-BE65-04574CE3164C}" type="slidenum">
              <a:rPr lang="ru-RU" smtClean="0"/>
              <a:pPr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91352B-34F9-49CC-8924-594130B2B5C9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195E9-5877-4649-BE65-04574CE3164C}" type="slidenum">
              <a:rPr lang="ru-RU" smtClean="0"/>
              <a:pPr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46776D-D558-4366-A409-FF02F8818713}" type="slidenum">
              <a:rPr lang="ru-RU" smtClean="0"/>
              <a:pPr>
                <a:defRPr/>
              </a:pPr>
              <a:t>15</a:t>
            </a:fld>
            <a:endParaRPr lang="ru-RU" smtClean="0"/>
          </a:p>
        </p:txBody>
      </p:sp>
      <p:sp>
        <p:nvSpPr>
          <p:cNvPr id="3891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6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7" name="Номер слайда 3"/>
          <p:cNvSpPr txBox="1">
            <a:spLocks noGrp="1"/>
          </p:cNvSpPr>
          <p:nvPr/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fld id="{CFAECD62-EE60-4F5A-A300-2BF48453E0F1}" type="slidenum">
              <a:rPr kumimoji="0" lang="ru-RU" sz="1200">
                <a:latin typeface="Arial" pitchFamily="34" charset="0"/>
              </a:rPr>
              <a:pPr algn="r" eaLnBrk="1" hangingPunct="1"/>
              <a:t>15</a:t>
            </a:fld>
            <a:endParaRPr kumimoji="0" lang="ru-RU" sz="12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D0FCAE-969B-44A5-AFB7-36CAD4FD4603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39940" name="Номер слайда 3"/>
          <p:cNvSpPr txBox="1">
            <a:spLocks noGrp="1"/>
          </p:cNvSpPr>
          <p:nvPr/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fld id="{03451EEE-4362-4D4A-9945-7D1ACEFC9981}" type="slidenum">
              <a:rPr lang="ru-RU" sz="1200"/>
              <a:pPr algn="r" eaLnBrk="1" hangingPunct="1"/>
              <a:t>17</a:t>
            </a:fld>
            <a:endParaRPr lang="ru-RU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D0FCAE-969B-44A5-AFB7-36CAD4FD4603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D0FCAE-969B-44A5-AFB7-36CAD4FD4603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D0FCAE-969B-44A5-AFB7-36CAD4FD4603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D0FCAE-969B-44A5-AFB7-36CAD4FD4603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FB7D97-E1BC-4CD4-990C-5D05286A148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9D343D-3D9E-4407-B666-420E146310F5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2" name="Номер слайда 3"/>
          <p:cNvSpPr txBox="1">
            <a:spLocks noGrp="1"/>
          </p:cNvSpPr>
          <p:nvPr/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fld id="{CAC017FF-11B0-424B-9D13-20A96A2F6525}" type="slidenum">
              <a:rPr lang="ru-RU" sz="1200"/>
              <a:pPr algn="r" eaLnBrk="1" hangingPunct="1"/>
              <a:t>23</a:t>
            </a:fld>
            <a:endParaRPr 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03BBF5-0916-4231-AE30-D8C4ACD34F76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FE35C5-6DAE-4231-B59D-E7605645D984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Номер слайда 3"/>
          <p:cNvSpPr txBox="1">
            <a:spLocks noGrp="1"/>
          </p:cNvSpPr>
          <p:nvPr/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fld id="{8780F705-852B-416B-922F-8A3432B6517B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4CC9BD-B62A-4E4B-91BC-B570DD849FDF}" type="slidenum">
              <a:rPr lang="ru-RU" smtClean="0"/>
              <a:pPr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39940" name="Номер слайда 3"/>
          <p:cNvSpPr txBox="1">
            <a:spLocks noGrp="1"/>
          </p:cNvSpPr>
          <p:nvPr/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fld id="{03451EEE-4362-4D4A-9945-7D1ACEFC9981}" type="slidenum">
              <a:rPr lang="ru-RU" sz="1200"/>
              <a:pPr algn="r" eaLnBrk="1" hangingPunct="1"/>
              <a:t>7</a:t>
            </a:fld>
            <a:endParaRPr lang="ru-RU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3BF3C5-1489-4D63-A459-C777379E5952}" type="slidenum">
              <a:rPr lang="ru-RU" smtClean="0"/>
              <a:pPr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F962FF-BCA9-401A-8C61-1FF65573D9C9}" type="slidenum">
              <a:rPr lang="ru-RU" smtClean="0"/>
              <a:pPr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Номер слайда 28"/>
          <p:cNvSpPr>
            <a:spLocks noGrp="1"/>
          </p:cNvSpPr>
          <p:nvPr>
            <p:ph type="sldNum" sz="quarter" idx="10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36DBA4D-3B80-4F54-A092-837712092BF5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4708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601CF1CE-4364-4845-89FB-D26CEAFB9320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486608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21BCE732-447A-4DC0-B2F3-F81CE5DD2A14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93797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93014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10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959436A-7EFD-4D39-9FCD-059E25E82987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218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720AB92C-9073-419A-97BC-485A4153678F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117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FD063D2C-4BA5-4B02-83B0-38614216E520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61911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197F37C1-725C-4DF4-BCB2-842D398A0DB9}" type="slidenum">
              <a:rPr lang="ru-RU" smtClean="0"/>
              <a:pPr lvl="1"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508263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EDC25632-3DBE-41BB-80D5-F3A1A9843187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455093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dirty="0"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dirty="0">
              <a:cs typeface="+mn-cs"/>
            </a:endParaRPr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10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01DA9116-B790-4CA9-A947-AF1251F78201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511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6" name="Овал 5"/>
          <p:cNvSpPr/>
          <p:nvPr userDrawn="1"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9" name="Прямая соединительная линия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dirty="0">
              <a:cs typeface="+mn-cs"/>
            </a:endParaRPr>
          </a:p>
        </p:txBody>
      </p:sp>
      <p:sp>
        <p:nvSpPr>
          <p:cNvPr id="11" name="Прямая соединительная линия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8286750" y="5786438"/>
            <a:ext cx="428625" cy="428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2pPr lvl="1">
              <a:defRPr sz="1000">
                <a:latin typeface="Century Schoolbook" pitchFamily="18" charset="0"/>
              </a:defRPr>
            </a:lvl2pPr>
          </a:lstStyle>
          <a:p>
            <a:pPr lvl="1">
              <a:defRPr/>
            </a:pPr>
            <a:fld id="{83332C09-770D-4C1B-9A2A-080C94EA1A0B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071440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 dirty="0"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ru-RU"/>
              <a:t>30 октября 2008 г.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ru-RU"/>
              <a:t>ИНСОР</a:t>
            </a: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kumimoji="0" lang="en-US">
              <a:cs typeface="+mn-cs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  <a:lvl2pPr lvl="1">
              <a:defRPr>
                <a:cs typeface="+mn-cs"/>
              </a:defRPr>
            </a:lvl2pPr>
          </a:lstStyle>
          <a:p>
            <a:pPr lvl="1">
              <a:defRPr/>
            </a:pPr>
            <a:fld id="{0B63A7F4-FE30-4E7E-9774-D93F192A0F42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zoom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4471A6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B2C1DB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DCB3B2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yuri.hohlov@iis.ru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_________Microsoft_Word_97-20031.doc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2286000" y="2636838"/>
            <a:ext cx="6172200" cy="23812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dirty="0"/>
              <a:t>О существующих диспропорциях в информатизации здравоохранения в субъектах Российской Федерации </a:t>
            </a:r>
            <a:endParaRPr lang="ru-RU" sz="2500" cap="none" dirty="0" smtClean="0">
              <a:latin typeface="Arial" pitchFamily="34" charset="0"/>
            </a:endParaRP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>
                <a:latin typeface="Arial" pitchFamily="34" charset="0"/>
              </a:rPr>
              <a:t>С.Б.Шапошник</a:t>
            </a:r>
            <a:endParaRPr lang="en-US" smtClean="0">
              <a:latin typeface="Arial" pitchFamily="34" charset="0"/>
            </a:endParaRPr>
          </a:p>
          <a:p>
            <a:pPr eaLnBrk="1" hangingPunct="1"/>
            <a:r>
              <a:rPr lang="ru-RU" b="0" i="1" smtClean="0"/>
              <a:t>Институт развития информационного общества</a:t>
            </a:r>
            <a:endParaRPr lang="ru-RU" b="0" smtClean="0"/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357188"/>
            <a:ext cx="335756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857250" y="274638"/>
            <a:ext cx="7818438" cy="939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000" dirty="0"/>
              <a:t>Число ПК в составе ЛВС на 100 занятых в </a:t>
            </a:r>
            <a:r>
              <a:rPr lang="ru-RU" sz="2000" dirty="0" smtClean="0"/>
              <a:t>ЛПУ </a:t>
            </a:r>
            <a:r>
              <a:rPr lang="ru-RU" sz="1800" dirty="0" smtClean="0">
                <a:solidFill>
                  <a:schemeClr val="tx1"/>
                </a:solidFill>
              </a:rPr>
              <a:t>(разрыв 51,2 раза)</a:t>
            </a:r>
            <a:r>
              <a:rPr lang="ru-RU" sz="2000" cap="none" dirty="0" smtClean="0"/>
              <a:t/>
            </a:r>
            <a:br>
              <a:rPr lang="ru-RU" sz="2000" cap="none" dirty="0" smtClean="0"/>
            </a:br>
            <a:endParaRPr lang="ru-RU" sz="2000" cap="none" dirty="0" smtClean="0"/>
          </a:p>
        </p:txBody>
      </p:sp>
      <p:graphicFrame>
        <p:nvGraphicFramePr>
          <p:cNvPr id="2" name="Объект 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363081"/>
              </p:ext>
            </p:extLst>
          </p:nvPr>
        </p:nvGraphicFramePr>
        <p:xfrm>
          <a:off x="908050" y="1336675"/>
          <a:ext cx="7113588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825159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857250" y="274638"/>
            <a:ext cx="7818438" cy="939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000" dirty="0" smtClean="0"/>
              <a:t>Число ПК, подключенных к интернету, на 100 занятых в ЛПУ </a:t>
            </a:r>
            <a:r>
              <a:rPr lang="ru-RU" sz="2400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(разрыв 40,8 раза)</a:t>
            </a:r>
            <a:r>
              <a:rPr lang="ru-RU" sz="2000" dirty="0" smtClean="0"/>
              <a:t> </a:t>
            </a:r>
            <a:r>
              <a:rPr lang="ru-RU" sz="2000" cap="none" dirty="0" smtClean="0"/>
              <a:t/>
            </a:r>
            <a:br>
              <a:rPr lang="ru-RU" sz="2000" cap="none" dirty="0" smtClean="0"/>
            </a:br>
            <a:endParaRPr lang="ru-RU" sz="2000" cap="none" dirty="0" smtClean="0"/>
          </a:p>
        </p:txBody>
      </p:sp>
      <p:graphicFrame>
        <p:nvGraphicFramePr>
          <p:cNvPr id="2" name="Объект 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389307"/>
              </p:ext>
            </p:extLst>
          </p:nvPr>
        </p:nvGraphicFramePr>
        <p:xfrm>
          <a:off x="1050925" y="1336675"/>
          <a:ext cx="7113588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714375" y="357188"/>
            <a:ext cx="7818438" cy="6429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000" dirty="0" smtClean="0"/>
              <a:t>Доля ЛПУ, имеющих сайт в интернете </a:t>
            </a:r>
            <a:r>
              <a:rPr lang="ru-RU" sz="1800" dirty="0" smtClean="0">
                <a:solidFill>
                  <a:schemeClr val="tx1"/>
                </a:solidFill>
              </a:rPr>
              <a:t>(разрыв 27,5 раз)</a:t>
            </a:r>
            <a:endParaRPr lang="ru-RU" sz="1800" cap="none" dirty="0" smtClean="0"/>
          </a:p>
        </p:txBody>
      </p:sp>
      <p:graphicFrame>
        <p:nvGraphicFramePr>
          <p:cNvPr id="2" name="Объект 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490964"/>
              </p:ext>
            </p:extLst>
          </p:nvPr>
        </p:nvGraphicFramePr>
        <p:xfrm>
          <a:off x="622300" y="1265238"/>
          <a:ext cx="7756525" cy="432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642938" y="285750"/>
            <a:ext cx="8032750" cy="7858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1800" dirty="0" smtClean="0"/>
              <a:t>Доля ЛПУ России и больниц ЕС, имеющих широкополосный доступ в интернет </a:t>
            </a:r>
            <a:r>
              <a:rPr lang="ru-RU" sz="1800" dirty="0" smtClean="0">
                <a:solidFill>
                  <a:schemeClr val="tx1"/>
                </a:solidFill>
              </a:rPr>
              <a:t>(разрыв между субъектами РФ 17,7 раза)</a:t>
            </a:r>
            <a:endParaRPr lang="ru-RU" sz="1800" dirty="0" smtClean="0"/>
          </a:p>
        </p:txBody>
      </p:sp>
      <p:graphicFrame>
        <p:nvGraphicFramePr>
          <p:cNvPr id="2" name="Объект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5603155"/>
              </p:ext>
            </p:extLst>
          </p:nvPr>
        </p:nvGraphicFramePr>
        <p:xfrm>
          <a:off x="765175" y="1336675"/>
          <a:ext cx="7399338" cy="4541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714375" y="357188"/>
            <a:ext cx="7818438" cy="6429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000" dirty="0" smtClean="0"/>
              <a:t>Доля ЛПУ России и госпиталей ЕС, имеющих АИС ведения ЭИБ и ЭАК </a:t>
            </a:r>
            <a:r>
              <a:rPr lang="ru-RU" sz="1800" dirty="0" smtClean="0">
                <a:solidFill>
                  <a:schemeClr val="tx1"/>
                </a:solidFill>
              </a:rPr>
              <a:t>(разрыв максимального с ненулевым в России 45,5 раз)</a:t>
            </a:r>
            <a:endParaRPr lang="ru-RU" sz="1800" cap="none" dirty="0" smtClean="0"/>
          </a:p>
        </p:txBody>
      </p:sp>
      <p:graphicFrame>
        <p:nvGraphicFramePr>
          <p:cNvPr id="2" name="Объект 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641162"/>
              </p:ext>
            </p:extLst>
          </p:nvPr>
        </p:nvGraphicFramePr>
        <p:xfrm>
          <a:off x="622300" y="1265239"/>
          <a:ext cx="7756525" cy="4179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27584" y="5589240"/>
            <a:ext cx="698477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tx1"/>
                </a:solidFill>
              </a:rPr>
              <a:t>Источники: </a:t>
            </a:r>
            <a:r>
              <a:rPr lang="ru-RU" sz="1400" dirty="0" smtClean="0">
                <a:solidFill>
                  <a:schemeClr val="tx1"/>
                </a:solidFill>
              </a:rPr>
              <a:t>опрос ЛПУ, проведенный </a:t>
            </a:r>
            <a:r>
              <a:rPr lang="ru-RU" sz="1400" dirty="0" smtClean="0"/>
              <a:t>ЦНИИОИЗ, опрос больниц в рамках проекта </a:t>
            </a:r>
            <a:r>
              <a:rPr lang="en-US" sz="1400" dirty="0" smtClean="0"/>
              <a:t> </a:t>
            </a:r>
            <a:r>
              <a:rPr lang="en-US" sz="1400" dirty="0" err="1"/>
              <a:t>eHealth</a:t>
            </a:r>
            <a:r>
              <a:rPr lang="en-US" sz="1400" dirty="0"/>
              <a:t> Benchmarking III </a:t>
            </a:r>
            <a:r>
              <a:rPr lang="en-US" dirty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35235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829550" cy="725487"/>
          </a:xfrm>
        </p:spPr>
        <p:txBody>
          <a:bodyPr lIns="91440" tIns="45720" rIns="91440" bIns="4572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Значения целевых индикаторов Плана реализации Стратегии: Россия</a:t>
            </a:r>
          </a:p>
        </p:txBody>
      </p:sp>
      <p:sp>
        <p:nvSpPr>
          <p:cNvPr id="30723" name="Номер слайда 7"/>
          <p:cNvSpPr>
            <a:spLocks noGrp="1"/>
          </p:cNvSpPr>
          <p:nvPr>
            <p:ph type="sldNum" sz="quarter" idx="10"/>
          </p:nvPr>
        </p:nvSpPr>
        <p:spPr bwMode="auto">
          <a:xfrm>
            <a:off x="8244408" y="5733256"/>
            <a:ext cx="428625" cy="428625"/>
          </a:xfrm>
          <a:ln>
            <a:miter lim="800000"/>
            <a:headEnd/>
            <a:tailEnd/>
          </a:ln>
        </p:spPr>
        <p:txBody>
          <a:bodyPr/>
          <a:lstStyle/>
          <a:p>
            <a:pPr marL="0" lvl="1">
              <a:defRPr/>
            </a:pPr>
            <a:fld id="{9067B947-1BE4-47BA-9EE6-DF358B993E8D}" type="slidenum">
              <a:rPr lang="ru-RU" smtClean="0"/>
              <a:pPr marL="0" lvl="1">
                <a:defRPr/>
              </a:pPr>
              <a:t>15</a:t>
            </a:fld>
            <a:endParaRPr lang="ru-RU" smtClean="0"/>
          </a:p>
        </p:txBody>
      </p:sp>
      <p:graphicFrame>
        <p:nvGraphicFramePr>
          <p:cNvPr id="5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63741307"/>
              </p:ext>
            </p:extLst>
          </p:nvPr>
        </p:nvGraphicFramePr>
        <p:xfrm>
          <a:off x="285750" y="1052736"/>
          <a:ext cx="8286750" cy="1758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664"/>
                <a:gridCol w="713468"/>
                <a:gridCol w="792743"/>
                <a:gridCol w="713468"/>
                <a:gridCol w="713468"/>
                <a:gridCol w="713468"/>
                <a:gridCol w="634196"/>
                <a:gridCol w="634196"/>
                <a:gridCol w="634196"/>
                <a:gridCol w="628883"/>
              </a:tblGrid>
              <a:tr h="5707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2" marB="45712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2005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2006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2007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2008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2009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2010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2011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kumimoji="0" lang="ru-RU" sz="1400" b="1" i="1" u="none" strike="noStrike" kern="1200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План</a:t>
                      </a:r>
                      <a:endParaRPr kumimoji="0" lang="ru-RU" sz="1400" b="1" i="1" u="none" strike="noStrike" kern="1200" dirty="0">
                        <a:solidFill>
                          <a:srgbClr val="FF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70775">
                <a:tc>
                  <a:txBody>
                    <a:bodyPr/>
                    <a:lstStyle/>
                    <a:p>
                      <a:pPr algn="l" fontAlgn="auto"/>
                      <a:r>
                        <a:rPr kumimoji="0" lang="ru-RU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Число </a:t>
                      </a:r>
                      <a:r>
                        <a:rPr kumimoji="0" lang="ru-RU" sz="1400" b="1" kern="12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занятых на один ПК в </a:t>
                      </a:r>
                      <a:r>
                        <a:rPr kumimoji="0" lang="ru-RU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ЛПУ</a:t>
                      </a:r>
                    </a:p>
                  </a:txBody>
                  <a:tcPr marL="7144" marR="7144" marT="7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10,9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9,7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8,7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7,8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7,3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6,6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6,2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5,8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u="none" strike="noStrike" kern="1200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8</a:t>
                      </a:r>
                      <a:endParaRPr kumimoji="0" lang="ru-RU" sz="1400" b="1" i="1" u="none" strike="noStrike" kern="1200" dirty="0">
                        <a:solidFill>
                          <a:srgbClr val="FF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3" marB="0" anchor="ctr"/>
                </a:tc>
              </a:tr>
              <a:tr h="617399">
                <a:tc>
                  <a:txBody>
                    <a:bodyPr/>
                    <a:lstStyle/>
                    <a:p>
                      <a:pPr algn="l" fontAlgn="auto"/>
                      <a:r>
                        <a:rPr kumimoji="0" lang="ru-RU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Доля ЛПУ, имеющих </a:t>
                      </a:r>
                      <a:r>
                        <a:rPr kumimoji="0" lang="en-US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WEB-</a:t>
                      </a:r>
                      <a:r>
                        <a:rPr kumimoji="0" lang="ru-RU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сайт</a:t>
                      </a:r>
                    </a:p>
                  </a:txBody>
                  <a:tcPr marL="7144" marR="7144" marT="7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10,9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12,6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14,4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16,0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17,8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19,5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21,2</a:t>
                      </a:r>
                      <a:endParaRPr kumimoji="0" lang="ru-RU" sz="1400" b="1" i="1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23,0</a:t>
                      </a:r>
                      <a:endParaRPr kumimoji="0" lang="ru-RU" sz="1400" b="1" i="1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u="none" strike="noStrike" kern="1200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29,9</a:t>
                      </a:r>
                      <a:endParaRPr kumimoji="0" lang="ru-RU" sz="1400" b="1" i="1" u="none" strike="noStrike" kern="1200" dirty="0">
                        <a:solidFill>
                          <a:srgbClr val="FF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3" marB="0" anchor="ctr"/>
                </a:tc>
              </a:tr>
            </a:tbl>
          </a:graphicData>
        </a:graphic>
      </p:graphicFrame>
      <p:graphicFrame>
        <p:nvGraphicFramePr>
          <p:cNvPr id="8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1224277"/>
              </p:ext>
            </p:extLst>
          </p:nvPr>
        </p:nvGraphicFramePr>
        <p:xfrm>
          <a:off x="179512" y="3940175"/>
          <a:ext cx="8358188" cy="1758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842"/>
                <a:gridCol w="719620"/>
                <a:gridCol w="799576"/>
                <a:gridCol w="719620"/>
                <a:gridCol w="719620"/>
                <a:gridCol w="719620"/>
                <a:gridCol w="639662"/>
                <a:gridCol w="639662"/>
                <a:gridCol w="639662"/>
                <a:gridCol w="634304"/>
              </a:tblGrid>
              <a:tr h="5707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2005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2006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2007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2008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2009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2010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2011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kumimoji="0" lang="ru-RU" sz="1400" b="1" i="1" u="none" strike="noStrike" kern="1200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План</a:t>
                      </a:r>
                      <a:endParaRPr kumimoji="0" lang="ru-RU" sz="1400" b="1" i="1" u="none" strike="noStrike" kern="1200" dirty="0">
                        <a:solidFill>
                          <a:srgbClr val="FF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70775">
                <a:tc>
                  <a:txBody>
                    <a:bodyPr/>
                    <a:lstStyle/>
                    <a:p>
                      <a:pPr algn="l" fontAlgn="auto"/>
                      <a:r>
                        <a:rPr kumimoji="0" lang="ru-RU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Число ПК на 100 занятых в ЛПУ</a:t>
                      </a:r>
                    </a:p>
                  </a:txBody>
                  <a:tcPr marL="7144" marR="7144" marT="7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20,2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18,1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15,1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13,8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13,1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12,3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11,6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10,9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u="none" strike="noStrike" kern="1200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8</a:t>
                      </a:r>
                      <a:endParaRPr kumimoji="0" lang="ru-RU" sz="1400" b="1" i="1" u="none" strike="noStrike" kern="1200" dirty="0">
                        <a:solidFill>
                          <a:srgbClr val="FF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3" marB="0" anchor="ctr"/>
                </a:tc>
              </a:tr>
              <a:tr h="617399">
                <a:tc>
                  <a:txBody>
                    <a:bodyPr/>
                    <a:lstStyle/>
                    <a:p>
                      <a:pPr algn="l" fontAlgn="auto"/>
                      <a:r>
                        <a:rPr kumimoji="0" lang="ru-RU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Доля ЛПУ, имеющих </a:t>
                      </a:r>
                      <a:r>
                        <a:rPr kumimoji="0" lang="en-US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WEB-</a:t>
                      </a:r>
                      <a:r>
                        <a:rPr kumimoji="0" lang="ru-RU" sz="1400" b="1" kern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Times New Roman"/>
                        </a:rPr>
                        <a:t>сайт</a:t>
                      </a:r>
                    </a:p>
                  </a:txBody>
                  <a:tcPr marL="7144" marR="7144" marT="7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2,1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3,1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1,9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3,6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0" i="0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6,9</a:t>
                      </a:r>
                      <a:endParaRPr kumimoji="0" lang="ru-RU" sz="1400" b="0" i="0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9,2</a:t>
                      </a:r>
                      <a:endParaRPr kumimoji="0" lang="ru-RU" sz="1400" b="1" i="1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11,8</a:t>
                      </a:r>
                      <a:endParaRPr kumimoji="0" lang="ru-RU" sz="1400" b="1" i="1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14,3</a:t>
                      </a:r>
                    </a:p>
                  </a:txBody>
                  <a:tcPr marL="7144" marR="7144" marT="714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400" b="1" i="1" u="none" strike="noStrike" kern="1200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29,9</a:t>
                      </a:r>
                      <a:endParaRPr kumimoji="0" lang="ru-RU" sz="1400" b="1" i="1" u="none" strike="noStrike" kern="1200" dirty="0">
                        <a:solidFill>
                          <a:srgbClr val="FF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3" marB="0" anchor="ctr"/>
                </a:tc>
              </a:tr>
            </a:tbl>
          </a:graphicData>
        </a:graphic>
      </p:graphicFrame>
      <p:sp>
        <p:nvSpPr>
          <p:cNvPr id="9" name="AutoShape 2"/>
          <p:cNvSpPr txBox="1">
            <a:spLocks noChangeArrowheads="1"/>
          </p:cNvSpPr>
          <p:nvPr/>
        </p:nvSpPr>
        <p:spPr>
          <a:xfrm>
            <a:off x="285750" y="3214688"/>
            <a:ext cx="7829550" cy="72548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ru-RU" sz="2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Значения целевых индикаторов Плана реализации Стратегии: Тамбовская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14932200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01122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В чем причина? </a:t>
            </a:r>
            <a:r>
              <a:rPr lang="ru-RU" sz="2000" b="1" dirty="0" smtClean="0"/>
              <a:t>Факторы, определяющие различия субъектов РФ по уровню информационного развития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endParaRPr lang="ru-RU" dirty="0" smtClean="0"/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642910" y="1500174"/>
            <a:ext cx="778674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Уровень экономического развития (0,18)</a:t>
            </a:r>
            <a:endParaRPr lang="ru-RU" sz="2000" dirty="0">
              <a:latin typeface="+mn-lt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Человеческий капитал (0,48)</a:t>
            </a:r>
            <a:endParaRPr lang="en-US" sz="2000" dirty="0">
              <a:latin typeface="+mn-lt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Плотность населения и уровень урбанизации (0,51)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Государственная политика и регулирование развития и использования ИКТ </a:t>
            </a:r>
            <a:endParaRPr lang="en-US" sz="2000" dirty="0" smtClean="0">
              <a:latin typeface="+mn-lt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Коэффициент корреляции композитным индексом (человеческий </a:t>
            </a:r>
            <a:r>
              <a:rPr lang="ru-RU" sz="2000" dirty="0" err="1" smtClean="0">
                <a:latin typeface="+mn-lt"/>
              </a:rPr>
              <a:t>капитал+экономическая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среда+плотность</a:t>
            </a:r>
            <a:r>
              <a:rPr lang="ru-RU" sz="2000" dirty="0" smtClean="0">
                <a:latin typeface="+mn-lt"/>
              </a:rPr>
              <a:t> населения и урбанизация):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с развитием </a:t>
            </a:r>
            <a:r>
              <a:rPr lang="ru-RU" sz="2000" dirty="0" err="1" smtClean="0">
                <a:latin typeface="+mn-lt"/>
              </a:rPr>
              <a:t>ИКТ-инфраструктуры</a:t>
            </a:r>
            <a:r>
              <a:rPr lang="ru-RU" sz="2000" dirty="0" smtClean="0">
                <a:latin typeface="+mn-lt"/>
              </a:rPr>
              <a:t> в региона – </a:t>
            </a:r>
            <a:r>
              <a:rPr lang="ru-RU" sz="2000" b="1" dirty="0" smtClean="0">
                <a:latin typeface="+mn-lt"/>
              </a:rPr>
              <a:t>0,89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с индексом использования ИКТ в регионе       – </a:t>
            </a:r>
            <a:r>
              <a:rPr lang="ru-RU" sz="2000" b="1" dirty="0" smtClean="0">
                <a:latin typeface="+mn-lt"/>
              </a:rPr>
              <a:t>0,84</a:t>
            </a:r>
          </a:p>
        </p:txBody>
      </p:sp>
      <p:sp>
        <p:nvSpPr>
          <p:cNvPr id="5" name="Номер слайда 7"/>
          <p:cNvSpPr txBox="1">
            <a:spLocks/>
          </p:cNvSpPr>
          <p:nvPr/>
        </p:nvSpPr>
        <p:spPr bwMode="auto">
          <a:xfrm>
            <a:off x="8253176" y="5805264"/>
            <a:ext cx="428625" cy="4286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400" b="1" kern="1200">
                <a:solidFill>
                  <a:srgbClr val="FFFFFF"/>
                </a:solidFill>
                <a:latin typeface="Times New Roman" pitchFamily="18" charset="0"/>
                <a:ea typeface="+mn-ea"/>
                <a:cs typeface="Arial" pitchFamily="34" charset="0"/>
              </a:defRPr>
            </a:lvl1pPr>
            <a:lvl2pPr marL="457200" lvl="1" algn="l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/>
                </a:solidFill>
                <a:latin typeface="Century Schoolbook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umimoji="1" sz="9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umimoji="1" sz="9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umimoji="1" sz="9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umimoji="1" sz="9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 marL="0" lvl="1">
              <a:defRPr/>
            </a:pPr>
            <a:fld id="{9067B947-1BE4-47BA-9EE6-DF358B993E8D}" type="slidenum">
              <a:rPr lang="ru-RU" smtClean="0"/>
              <a:pPr marL="0" lvl="1">
                <a:defRPr/>
              </a:pPr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644351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78295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dirty="0" smtClean="0"/>
              <a:t>Регионы-лидеры по соотношению уровня использования ИКТ в медицине и экономической ситуации в регионе, 2009 год</a:t>
            </a:r>
            <a:endParaRPr lang="ru-RU" sz="2200" b="1" dirty="0" smtClean="0"/>
          </a:p>
        </p:txBody>
      </p:sp>
      <p:graphicFrame>
        <p:nvGraphicFramePr>
          <p:cNvPr id="91196" name="Group 6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53098671"/>
              </p:ext>
            </p:extLst>
          </p:nvPr>
        </p:nvGraphicFramePr>
        <p:xfrm>
          <a:off x="714375" y="1643063"/>
          <a:ext cx="5929308" cy="3841753"/>
        </p:xfrm>
        <a:graphic>
          <a:graphicData uri="http://schemas.openxmlformats.org/drawingml/2006/table">
            <a:tbl>
              <a:tblPr/>
              <a:tblGrid>
                <a:gridCol w="953700"/>
                <a:gridCol w="4975608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Место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C8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Регион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C8C8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Ставропольский край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Чувашская Республика — Чувашия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Томская область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Астраханская область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Омская область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Курганская область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Свердловская область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Республика Карелия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Пензенская область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Республика Башкортостан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Номер слайда 3"/>
          <p:cNvSpPr>
            <a:spLocks noGrp="1"/>
          </p:cNvSpPr>
          <p:nvPr>
            <p:ph type="sldNum" sz="quarter" idx="10"/>
          </p:nvPr>
        </p:nvSpPr>
        <p:spPr bwMode="auto">
          <a:xfrm>
            <a:off x="8286750" y="5786438"/>
            <a:ext cx="428625" cy="4286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075644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686700" cy="4286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 dirty="0" smtClean="0"/>
              <a:t>Оценка ситуации: выводы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fld id="{76A37F3C-3ACF-4678-86EA-BEC08F7886AC}" type="slidenum">
              <a:rPr lang="ru-RU" smtClean="0"/>
              <a:pPr lvl="1"/>
              <a:t>18</a:t>
            </a:fld>
            <a:endParaRPr lang="ru-RU" smtClean="0"/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428596" y="836712"/>
            <a:ext cx="785818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+mn-lt"/>
              </a:rPr>
              <a:t>Разрыв между субъектами РФ по интегральным показателям использования ИКТ в здравоохранении превышают целевое значение государственной программы развития информационного общества и </a:t>
            </a:r>
            <a:r>
              <a:rPr lang="ru-RU" sz="2000" dirty="0"/>
              <a:t>в период между 2008 и 2009 гг. </a:t>
            </a:r>
            <a:r>
              <a:rPr lang="ru-RU" sz="2000" dirty="0" smtClean="0"/>
              <a:t>увеличился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/>
              <a:t>Различия между субъектами РФ по отдельным показателям использования ИКТ в здравоохранении достигают одного-двух порядков и соответствуют различию между </a:t>
            </a:r>
            <a:r>
              <a:rPr lang="ru-RU" sz="2000" dirty="0" smtClean="0"/>
              <a:t>восточно-европейскими </a:t>
            </a:r>
            <a:r>
              <a:rPr lang="ru-RU" sz="2000" dirty="0"/>
              <a:t>странами и странами-аутсайдерами информационного </a:t>
            </a:r>
            <a:r>
              <a:rPr lang="ru-RU" sz="2000" dirty="0" smtClean="0"/>
              <a:t>развития</a:t>
            </a:r>
            <a:endParaRPr lang="en-US" sz="2000" dirty="0" smtClean="0"/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/>
              <a:t>Уровень оснащенности ИКТ, особенно медицинскими информационными системами, существенно уступает уровню ЕС</a:t>
            </a:r>
            <a:endParaRPr lang="ru-RU" sz="2000" dirty="0"/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/>
              <a:t>Проблема </a:t>
            </a:r>
            <a:r>
              <a:rPr lang="ru-RU" sz="2000" dirty="0"/>
              <a:t>информационного неравенства регионов является частью общей проблемы социально-экономического расслоения субъектов Российской </a:t>
            </a:r>
            <a:r>
              <a:rPr lang="ru-RU" sz="2000" dirty="0" smtClean="0"/>
              <a:t>Федерации</a:t>
            </a:r>
            <a:endParaRPr lang="ru-RU" sz="2000" dirty="0"/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/>
              <a:t>Решение </a:t>
            </a:r>
            <a:r>
              <a:rPr lang="ru-RU" sz="2000" dirty="0"/>
              <a:t>проблемы существенных различий между субъектами РФ по уровню информационного развития в приемлемые сроки требует целенаправленных </a:t>
            </a:r>
            <a:r>
              <a:rPr lang="ru-RU" sz="2000" dirty="0" smtClean="0"/>
              <a:t>усилий всех </a:t>
            </a:r>
            <a:r>
              <a:rPr lang="ru-RU" sz="2000" dirty="0"/>
              <a:t>органов </a:t>
            </a:r>
            <a:r>
              <a:rPr lang="ru-RU" sz="2000" dirty="0" smtClean="0"/>
              <a:t>власти, при этом велика роль федеральных </a:t>
            </a:r>
            <a:r>
              <a:rPr lang="ru-RU" sz="2000" dirty="0" smtClean="0"/>
              <a:t>ОГВ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3137115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686700" cy="101122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Что делать? </a:t>
            </a:r>
            <a:r>
              <a:rPr lang="ru-RU" sz="2000" b="1" dirty="0" smtClean="0"/>
              <a:t>Основные направления политики по сокращению различий между субъектами Российской Федерации по уровню информационного развития (1 из 2)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fld id="{76A37F3C-3ACF-4678-86EA-BEC08F7886AC}" type="slidenum">
              <a:rPr lang="ru-RU" smtClean="0"/>
              <a:pPr lvl="1"/>
              <a:t>19</a:t>
            </a:fld>
            <a:endParaRPr lang="ru-RU" dirty="0" smtClean="0"/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642910" y="1256467"/>
            <a:ext cx="778674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Разработка комплекса мероприятий информатизации здравоохранения в субъектах РФ, реализуемых в рамках государственной программы «Информационное общество (2011-2020 годы)» и отраслевых программ и планов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Разработка и принятие нормативных актов определяющих полномочия и порядок взаимодействия органов управления и координации процессов информатизации здравоохранения в субъектах РФ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Разработка принципов и механизмов финансирования региональной и муниципальной информатизации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</a:rPr>
              <a:t>Разработка </a:t>
            </a:r>
            <a:r>
              <a:rPr lang="ru-RU" sz="2000" dirty="0">
                <a:latin typeface="Arial" pitchFamily="34" charset="0"/>
              </a:rPr>
              <a:t>типовой архитектуры электронного </a:t>
            </a:r>
            <a:r>
              <a:rPr lang="ru-RU" sz="2000" dirty="0" smtClean="0">
                <a:latin typeface="Arial" pitchFamily="34" charset="0"/>
              </a:rPr>
              <a:t>региона в части электронного здравоохранения, </a:t>
            </a:r>
            <a:r>
              <a:rPr lang="ru-RU" sz="2000" dirty="0">
                <a:latin typeface="Arial" pitchFamily="34" charset="0"/>
              </a:rPr>
              <a:t>как </a:t>
            </a:r>
            <a:r>
              <a:rPr lang="ru-RU" sz="2000" dirty="0" smtClean="0">
                <a:latin typeface="Arial" pitchFamily="34" charset="0"/>
              </a:rPr>
              <a:t>составного элемента </a:t>
            </a:r>
            <a:r>
              <a:rPr lang="ru-RU" sz="2000" dirty="0">
                <a:latin typeface="Arial" pitchFamily="34" charset="0"/>
              </a:rPr>
              <a:t>федеральной архитектуры. Обязательное присутствие региональной компоненты </a:t>
            </a:r>
            <a:r>
              <a:rPr lang="ru-RU" sz="2000" dirty="0" smtClean="0">
                <a:latin typeface="Arial" pitchFamily="34" charset="0"/>
              </a:rPr>
              <a:t>в федеральных </a:t>
            </a:r>
            <a:r>
              <a:rPr lang="ru-RU" sz="2000" dirty="0">
                <a:latin typeface="Arial" pitchFamily="34" charset="0"/>
              </a:rPr>
              <a:t>проектных </a:t>
            </a:r>
            <a:r>
              <a:rPr lang="ru-RU" sz="2000" dirty="0" smtClean="0">
                <a:latin typeface="Arial" pitchFamily="34" charset="0"/>
              </a:rPr>
              <a:t>документах</a:t>
            </a:r>
            <a:endParaRPr lang="ru-RU" sz="2000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4935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/>
              <a:t>План выступления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fld id="{76A37F3C-3ACF-4678-86EA-BEC08F7886AC}" type="slidenum">
              <a:rPr lang="ru-RU" smtClean="0"/>
              <a:pPr lvl="1"/>
              <a:t>2</a:t>
            </a:fld>
            <a:endParaRPr lang="ru-RU" dirty="0" smtClean="0"/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714348" y="1285860"/>
            <a:ext cx="7286625" cy="448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b="1" dirty="0" smtClean="0"/>
              <a:t>Какова ситуация? </a:t>
            </a:r>
            <a:r>
              <a:rPr lang="ru-RU" sz="2400" dirty="0" smtClean="0"/>
              <a:t>Различия </a:t>
            </a:r>
            <a:r>
              <a:rPr lang="ru-RU" sz="2400" dirty="0"/>
              <a:t>между субъектами Российской Федерации </a:t>
            </a:r>
            <a:r>
              <a:rPr lang="ru-RU" sz="2400" dirty="0" smtClean="0"/>
              <a:t>по</a:t>
            </a:r>
            <a:r>
              <a:rPr lang="en-US" sz="2400" dirty="0" smtClean="0"/>
              <a:t> </a:t>
            </a:r>
            <a:r>
              <a:rPr lang="ru-RU" sz="2400" dirty="0" smtClean="0"/>
              <a:t>отдельным и интегральным показателям информатизации здравоохранения: текущее состояние и динамика изменений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</a:pPr>
            <a:endParaRPr lang="ru-RU" sz="2400" dirty="0"/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b="1" dirty="0" smtClean="0"/>
              <a:t>В чем причина? </a:t>
            </a:r>
            <a:r>
              <a:rPr lang="ru-RU" sz="2400" dirty="0" smtClean="0"/>
              <a:t>Факторы </a:t>
            </a:r>
            <a:r>
              <a:rPr lang="ru-RU" sz="2400" dirty="0"/>
              <a:t>информационного </a:t>
            </a:r>
            <a:r>
              <a:rPr lang="ru-RU" sz="2400" dirty="0" smtClean="0"/>
              <a:t>неравенства </a:t>
            </a:r>
            <a:r>
              <a:rPr lang="ru-RU" sz="2400" dirty="0"/>
              <a:t>субъектов </a:t>
            </a:r>
            <a:r>
              <a:rPr lang="ru-RU" sz="2400" dirty="0" smtClean="0"/>
              <a:t>РФ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</a:pPr>
            <a:endParaRPr lang="ru-RU" sz="2400" dirty="0"/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§"/>
            </a:pPr>
            <a:r>
              <a:rPr lang="ru-RU" sz="2400" b="1" dirty="0" smtClean="0"/>
              <a:t>Что делать? </a:t>
            </a:r>
            <a:r>
              <a:rPr lang="ru-RU" sz="2400" dirty="0" smtClean="0"/>
              <a:t>Основные </a:t>
            </a:r>
            <a:r>
              <a:rPr lang="ru-RU" sz="2400" dirty="0"/>
              <a:t>направления </a:t>
            </a:r>
            <a:r>
              <a:rPr lang="ru-RU" sz="2400" dirty="0" smtClean="0"/>
              <a:t>действий </a:t>
            </a:r>
            <a:r>
              <a:rPr lang="ru-RU" sz="2400" dirty="0"/>
              <a:t>по сокращению различий между </a:t>
            </a:r>
            <a:r>
              <a:rPr lang="ru-RU" sz="2400" dirty="0" smtClean="0"/>
              <a:t>субъектами </a:t>
            </a:r>
            <a:r>
              <a:rPr lang="ru-RU" sz="2400" dirty="0"/>
              <a:t>Российской Федерации по уровню информационного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61335787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686700" cy="101122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Что делать? </a:t>
            </a:r>
            <a:r>
              <a:rPr lang="ru-RU" sz="2000" b="1" dirty="0" smtClean="0"/>
              <a:t>Основные направления политики по сокращению различий между субъектами Российской Федерации по уровню информационного развития (2 из 2)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fld id="{76A37F3C-3ACF-4678-86EA-BEC08F7886AC}" type="slidenum">
              <a:rPr lang="ru-RU" smtClean="0"/>
              <a:pPr lvl="1"/>
              <a:t>20</a:t>
            </a:fld>
            <a:endParaRPr lang="ru-RU" smtClean="0"/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428596" y="1071546"/>
            <a:ext cx="8143932" cy="488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Разработка словарей, классификаторов, стандартов информатизации здравоохранения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Расширение объема обязательств государства по предоставлению универсальных услуг связи в рамках механизма универсального обслуживания, предусмотренного законом «О связи» (доступный широкополосный доступ домохозяйств и бюджетных организаций)</a:t>
            </a:r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1900" dirty="0">
                <a:latin typeface="Arial" pitchFamily="34" charset="0"/>
              </a:rPr>
              <a:t>Формирование и перезапуск системы разработки, сертификации, тиражирования и внедрения типовых решений региональной информатизации в сфере здравоохранения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1900" dirty="0">
                <a:latin typeface="Arial" pitchFamily="34" charset="0"/>
              </a:rPr>
              <a:t>Разработка и реализация системы мониторинга информатизации здравоохранения на федеральном </a:t>
            </a:r>
            <a:r>
              <a:rPr lang="ru-RU" sz="1900" dirty="0" smtClean="0">
                <a:latin typeface="Arial" pitchFamily="34" charset="0"/>
              </a:rPr>
              <a:t>и региональном уровне соответствующей целям и задачам политики в этой сфере и международным стандартам</a:t>
            </a:r>
            <a:endParaRPr lang="ru-RU" sz="1900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ru-RU" sz="1900" dirty="0">
                <a:latin typeface="Arial" pitchFamily="34" charset="0"/>
              </a:rPr>
              <a:t>Разработка модельных нормативных правовых актов субъекта РФ для регулирования развития и использования </a:t>
            </a:r>
            <a:r>
              <a:rPr lang="ru-RU" sz="1900" dirty="0" smtClean="0">
                <a:latin typeface="Arial" pitchFamily="34" charset="0"/>
              </a:rPr>
              <a:t>ИКТ в здравоохранении региона</a:t>
            </a:r>
            <a:endParaRPr lang="ru-RU" sz="19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943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b="1" dirty="0" smtClean="0"/>
              <a:t>Готовность</a:t>
            </a:r>
            <a:r>
              <a:rPr lang="ru-RU" dirty="0" smtClean="0"/>
              <a:t> отрасли к развитию на основе ИКТ: </a:t>
            </a:r>
          </a:p>
          <a:p>
            <a:pPr lvl="1">
              <a:defRPr/>
            </a:pPr>
            <a:r>
              <a:rPr lang="ru-RU" dirty="0" smtClean="0"/>
              <a:t>доступ к ИКТ организаций отрасли (показатели наличия компьютерного и сетевого оборудования, доступа к интернету и т.п.)</a:t>
            </a:r>
          </a:p>
          <a:p>
            <a:pPr lvl="1">
              <a:defRPr/>
            </a:pPr>
            <a:r>
              <a:rPr lang="ru-RU" dirty="0" smtClean="0"/>
              <a:t>человеческий капитал (показатели наличия у персонала навыков и специальной подготовки к использованию ИКТ в профессиональной деятельности и др.)</a:t>
            </a:r>
          </a:p>
          <a:p>
            <a:pPr>
              <a:defRPr/>
            </a:pPr>
            <a:r>
              <a:rPr lang="ru-RU" b="1" dirty="0" smtClean="0"/>
              <a:t>Использование </a:t>
            </a:r>
            <a:r>
              <a:rPr lang="ru-RU" dirty="0" smtClean="0"/>
              <a:t>ИКТ: </a:t>
            </a:r>
          </a:p>
          <a:p>
            <a:pPr lvl="1">
              <a:defRPr/>
            </a:pPr>
            <a:r>
              <a:rPr lang="ru-RU" dirty="0" smtClean="0"/>
              <a:t>интеграция ИКТ в профессиональную деятельность</a:t>
            </a:r>
          </a:p>
          <a:p>
            <a:pPr lvl="1">
              <a:defRPr/>
            </a:pPr>
            <a:r>
              <a:rPr lang="ru-RU" dirty="0" smtClean="0"/>
              <a:t>предоставления услуг на основе ИКТ и их использование «клиентами» отрасли (население, бизнес)</a:t>
            </a:r>
          </a:p>
          <a:p>
            <a:pPr>
              <a:defRPr/>
            </a:pPr>
            <a:r>
              <a:rPr lang="ru-RU" b="1" dirty="0" smtClean="0"/>
              <a:t>Воздействие</a:t>
            </a:r>
            <a:r>
              <a:rPr lang="ru-RU" dirty="0" smtClean="0"/>
              <a:t> ИКТ:</a:t>
            </a:r>
          </a:p>
          <a:p>
            <a:pPr lvl="1">
              <a:defRPr/>
            </a:pPr>
            <a:r>
              <a:rPr lang="ru-RU" dirty="0" smtClean="0"/>
              <a:t>удовлетворенность пользователей электронных услуг отрасли</a:t>
            </a:r>
          </a:p>
          <a:p>
            <a:pPr lvl="1">
              <a:defRPr/>
            </a:pPr>
            <a:r>
              <a:rPr lang="ru-RU" dirty="0" smtClean="0"/>
              <a:t>оценка персоналом воздействия ИКТ на профессиональную деятельность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48401" cy="7032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dirty="0" smtClean="0"/>
              <a:t>Подход к мониторингу предметных областей, связанных с использованием ИКТ в здравоохранении</a:t>
            </a:r>
            <a:endParaRPr lang="ru-RU" sz="2400" dirty="0"/>
          </a:p>
        </p:txBody>
      </p:sp>
      <p:sp>
        <p:nvSpPr>
          <p:cNvPr id="17412" name="Номер слайда 4"/>
          <p:cNvSpPr>
            <a:spLocks noGrp="1"/>
          </p:cNvSpPr>
          <p:nvPr>
            <p:ph type="sldNum" sz="quarter" idx="10"/>
          </p:nvPr>
        </p:nvSpPr>
        <p:spPr bwMode="auto">
          <a:xfrm>
            <a:off x="8647113" y="6408738"/>
            <a:ext cx="3667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46A103C-AE1F-4417-9101-64E057C11FB8}" type="slidenum">
              <a:rPr kumimoji="0" lang="ru-RU" sz="1400" smtClean="0">
                <a:solidFill>
                  <a:srgbClr val="FFFFFF"/>
                </a:solidFill>
              </a:rPr>
              <a:pPr eaLnBrk="1" hangingPunct="1"/>
              <a:t>21</a:t>
            </a:fld>
            <a:endParaRPr kumimoji="0" lang="ru-RU" sz="14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625" y="1785938"/>
            <a:ext cx="8229600" cy="452596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b="1" dirty="0" smtClean="0"/>
              <a:t>Обследование организаций</a:t>
            </a:r>
            <a:r>
              <a:rPr lang="ru-RU" dirty="0" smtClean="0"/>
              <a:t>, действующих в отрасли (сбор сведений об </a:t>
            </a:r>
            <a:r>
              <a:rPr lang="ru-RU" dirty="0" err="1" smtClean="0"/>
              <a:t>ИКТ-инфраструктуре</a:t>
            </a:r>
            <a:r>
              <a:rPr lang="ru-RU" dirty="0" smtClean="0"/>
              <a:t> организаций, готовности персонала и использовании ИКТ) на основе специализированной формы государственного статистического наблюдения</a:t>
            </a:r>
          </a:p>
          <a:p>
            <a:pPr>
              <a:defRPr/>
            </a:pPr>
            <a:r>
              <a:rPr lang="ru-RU" b="1" dirty="0" smtClean="0"/>
              <a:t>Представительный выборочный опрос медицинских работников</a:t>
            </a:r>
            <a:r>
              <a:rPr lang="ru-RU" dirty="0" smtClean="0"/>
              <a:t> (данные об </a:t>
            </a:r>
            <a:r>
              <a:rPr lang="ru-RU" dirty="0" err="1" smtClean="0"/>
              <a:t>ИКТ-компетенции</a:t>
            </a:r>
            <a:r>
              <a:rPr lang="ru-RU" dirty="0" smtClean="0"/>
              <a:t> и использовании ИКТ в профессиональной деятельности)</a:t>
            </a:r>
          </a:p>
          <a:p>
            <a:pPr>
              <a:defRPr/>
            </a:pPr>
            <a:r>
              <a:rPr lang="ru-RU" b="1" dirty="0" smtClean="0"/>
              <a:t>Представительный выборочный опрос населения/домохозяйств </a:t>
            </a:r>
            <a:r>
              <a:rPr lang="ru-RU" dirty="0" smtClean="0"/>
              <a:t>и пользователей интернета как пользователей услуг отрасли – в общей анкете для населения/домохозяйств предусматриваются вопросы для каждой сферы деятельности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63" y="404665"/>
            <a:ext cx="8320409" cy="101297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200" dirty="0" smtClean="0"/>
              <a:t>Система статистического наблюдения, предназначенная для комплексного мониторинга использования ИКТ в </a:t>
            </a:r>
            <a:r>
              <a:rPr lang="ru-RU" sz="2000" dirty="0"/>
              <a:t>здравоохранении</a:t>
            </a:r>
            <a:endParaRPr lang="ru-RU" sz="2200" dirty="0"/>
          </a:p>
        </p:txBody>
      </p:sp>
      <p:sp>
        <p:nvSpPr>
          <p:cNvPr id="18436" name="Дата 3"/>
          <p:cNvSpPr>
            <a:spLocks noGrp="1"/>
          </p:cNvSpPr>
          <p:nvPr>
            <p:ph type="dt" sz="quarter" idx="4294967295"/>
          </p:nvPr>
        </p:nvSpPr>
        <p:spPr bwMode="auto">
          <a:xfrm>
            <a:off x="8286750" y="5786438"/>
            <a:ext cx="428625" cy="428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kumimoji="0" lang="ru-RU" sz="1400" b="1" smtClean="0">
                <a:solidFill>
                  <a:srgbClr val="FFFFFF"/>
                </a:solidFill>
              </a:rPr>
              <a:t>1 октября 2010 г.</a:t>
            </a:r>
          </a:p>
        </p:txBody>
      </p:sp>
      <p:sp>
        <p:nvSpPr>
          <p:cNvPr id="18437" name="Номер слайда 4"/>
          <p:cNvSpPr>
            <a:spLocks noGrp="1"/>
          </p:cNvSpPr>
          <p:nvPr>
            <p:ph type="sldNum" sz="quarter" idx="10"/>
          </p:nvPr>
        </p:nvSpPr>
        <p:spPr bwMode="auto">
          <a:xfrm>
            <a:off x="8647113" y="6408738"/>
            <a:ext cx="3667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DFBD6CEB-59A2-493A-AAB5-6BFF879FB40B}" type="slidenum">
              <a:rPr kumimoji="0" lang="ru-RU" sz="1400" smtClean="0">
                <a:solidFill>
                  <a:srgbClr val="FFFFFF"/>
                </a:solidFill>
              </a:rPr>
              <a:pPr eaLnBrk="1" hangingPunct="1"/>
              <a:t>22</a:t>
            </a:fld>
            <a:endParaRPr kumimoji="0" lang="ru-RU" sz="14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Контакты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4294967295"/>
          </p:nvPr>
        </p:nvSpPr>
        <p:spPr/>
        <p:txBody>
          <a:bodyPr/>
          <a:lstStyle/>
          <a:p>
            <a:pPr algn="ctr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ru-RU" smtClean="0">
                <a:latin typeface="Arial Narrow" pitchFamily="34" charset="0"/>
              </a:rPr>
              <a:t>Институт развития информационного общества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endParaRPr lang="ru-RU" smtClean="0">
              <a:latin typeface="Arial Narrow" pitchFamily="34" charset="0"/>
            </a:endParaRPr>
          </a:p>
          <a:p>
            <a:pPr algn="ctr" eaLnBrk="1" hangingPunct="1">
              <a:buFontTx/>
              <a:buNone/>
            </a:pPr>
            <a:r>
              <a:rPr lang="ru-RU" sz="3400" smtClean="0"/>
              <a:t>Интернет</a:t>
            </a:r>
            <a:r>
              <a:rPr lang="en-US" sz="3400" smtClean="0"/>
              <a:t>: </a:t>
            </a:r>
            <a:r>
              <a:rPr lang="en-US" sz="3400" b="1" smtClean="0"/>
              <a:t>http://www.iis.ru </a:t>
            </a:r>
          </a:p>
          <a:p>
            <a:pPr algn="ctr" eaLnBrk="1" hangingPunct="1">
              <a:buFontTx/>
              <a:buNone/>
            </a:pPr>
            <a:r>
              <a:rPr lang="ru-RU" sz="3400" smtClean="0"/>
              <a:t>Тел./факс: </a:t>
            </a:r>
            <a:r>
              <a:rPr lang="ru-RU" sz="3400" b="1" smtClean="0"/>
              <a:t>(</a:t>
            </a:r>
            <a:r>
              <a:rPr lang="en-US" sz="3400" b="1" smtClean="0"/>
              <a:t>4</a:t>
            </a:r>
            <a:r>
              <a:rPr lang="ru-RU" sz="3400" b="1" smtClean="0"/>
              <a:t>95) </a:t>
            </a:r>
            <a:r>
              <a:rPr lang="en-US" sz="3400" b="1" smtClean="0"/>
              <a:t>6</a:t>
            </a:r>
            <a:r>
              <a:rPr lang="ru-RU" sz="3400" b="1" smtClean="0"/>
              <a:t>25-4203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600" b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3600" b="1" smtClean="0"/>
              <a:t>Шапошник Сергей Борисович</a:t>
            </a:r>
            <a:r>
              <a:rPr lang="en-US" sz="3600" b="1" smtClean="0"/>
              <a:t> </a:t>
            </a:r>
            <a:r>
              <a:rPr lang="en-US" sz="3600" b="1" smtClean="0">
                <a:hlinkClick r:id="rId3"/>
              </a:rPr>
              <a:t>sergei.shaposhnik@iis.ru</a:t>
            </a:r>
          </a:p>
          <a:p>
            <a:pPr algn="ctr" eaLnBrk="1" hangingPunct="1">
              <a:buFontTx/>
              <a:buNone/>
            </a:pPr>
            <a:endParaRPr lang="ru-RU" sz="3400" b="1" smtClean="0"/>
          </a:p>
        </p:txBody>
      </p:sp>
      <p:sp>
        <p:nvSpPr>
          <p:cNvPr id="29700" name="Нижний колонтитул 5"/>
          <p:cNvSpPr txBox="1">
            <a:spLocks noGrp="1"/>
          </p:cNvSpPr>
          <p:nvPr/>
        </p:nvSpPr>
        <p:spPr bwMode="auto">
          <a:xfrm rot="5400000">
            <a:off x="6970713" y="3767137"/>
            <a:ext cx="3200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9701" name="Дата 6"/>
          <p:cNvSpPr txBox="1">
            <a:spLocks noGrp="1"/>
          </p:cNvSpPr>
          <p:nvPr/>
        </p:nvSpPr>
        <p:spPr bwMode="auto">
          <a:xfrm rot="5400000">
            <a:off x="7589045" y="1081881"/>
            <a:ext cx="201136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endParaRPr kumimoji="0" lang="ru-RU" sz="1200">
              <a:solidFill>
                <a:schemeClr val="tx2"/>
              </a:solidFill>
              <a:latin typeface="Century" pitchFamily="18" charset="0"/>
            </a:endParaRPr>
          </a:p>
        </p:txBody>
      </p:sp>
      <p:sp>
        <p:nvSpPr>
          <p:cNvPr id="29702" name="Номер слайда 7"/>
          <p:cNvSpPr txBox="1">
            <a:spLocks noGrp="1"/>
          </p:cNvSpPr>
          <p:nvPr/>
        </p:nvSpPr>
        <p:spPr bwMode="auto">
          <a:xfrm>
            <a:off x="8286750" y="5786438"/>
            <a:ext cx="4286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0" lvl="1" eaLnBrk="1" hangingPunct="1"/>
            <a:fld id="{BE13126B-B0A5-4724-B6C6-E142AD4BFA0D}" type="slidenum">
              <a:rPr lang="ru-RU" sz="1000">
                <a:latin typeface="Century Schoolbook" pitchFamily="18" charset="0"/>
              </a:rPr>
              <a:pPr marL="0" lvl="1" eaLnBrk="1" hangingPunct="1"/>
              <a:t>23</a:t>
            </a:fld>
            <a:endParaRPr lang="ru-RU" sz="1000">
              <a:latin typeface="Century Schoolbook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7859713" cy="14398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/>
              <a:t>Показатель Стратегии развития информационного общества в Российской Федерации №6: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Сокращение различий между субъектами Российской Федерации по интегральным показателям информационного развития - до 2 раз 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539750" y="1928813"/>
            <a:ext cx="7889875" cy="4572000"/>
          </a:xfrm>
        </p:spPr>
        <p:txBody>
          <a:bodyPr/>
          <a:lstStyle/>
          <a:p>
            <a:r>
              <a:rPr lang="ru-RU" sz="2000" dirty="0" smtClean="0"/>
              <a:t>Методология измерения показателя официальна не определена, в том числе для интегрального показателя использования ИКТ в медицине</a:t>
            </a:r>
          </a:p>
          <a:p>
            <a:r>
              <a:rPr lang="ru-RU" sz="2000" dirty="0" smtClean="0"/>
              <a:t>В 2010 году ИРИО разработал методологию измерения интегральных показателей информационного развития на основе Индекса готовности регионов России к информационному обществу</a:t>
            </a:r>
          </a:p>
          <a:p>
            <a:r>
              <a:rPr lang="ru-RU" sz="2000" dirty="0" smtClean="0"/>
              <a:t>По разработанной методологии нормализованное значение показателя региона </a:t>
            </a:r>
            <a:r>
              <a:rPr lang="ru-RU" sz="2000" b="1" i="1" dirty="0" smtClean="0"/>
              <a:t>Х</a:t>
            </a:r>
            <a:r>
              <a:rPr lang="ru-RU" sz="2000" b="1" dirty="0" smtClean="0"/>
              <a:t> = R</a:t>
            </a:r>
            <a:r>
              <a:rPr lang="en-US" sz="2000" b="1" i="1" baseline="-25000" dirty="0" smtClean="0"/>
              <a:t>x </a:t>
            </a:r>
            <a:r>
              <a:rPr lang="ru-RU" sz="2000" b="1" dirty="0" smtClean="0"/>
              <a:t>/ </a:t>
            </a:r>
            <a:r>
              <a:rPr lang="en-US" sz="2000" b="1" dirty="0" err="1" smtClean="0"/>
              <a:t>R</a:t>
            </a:r>
            <a:r>
              <a:rPr lang="en-US" sz="2000" b="1" i="1" baseline="-25000" dirty="0" err="1" smtClean="0"/>
              <a:t>n</a:t>
            </a:r>
            <a:r>
              <a:rPr lang="ru-RU" sz="2000" dirty="0" smtClean="0"/>
              <a:t>,</a:t>
            </a:r>
          </a:p>
          <a:p>
            <a:pPr>
              <a:buFont typeface="Wingdings" pitchFamily="2" charset="2"/>
              <a:buNone/>
            </a:pPr>
            <a:r>
              <a:rPr lang="ru-RU" sz="2000" dirty="0" smtClean="0"/>
              <a:t>    где </a:t>
            </a:r>
            <a:r>
              <a:rPr lang="en-US" sz="2000" i="1" dirty="0" smtClean="0"/>
              <a:t>R</a:t>
            </a:r>
            <a:r>
              <a:rPr lang="en-US" sz="2000" i="1" baseline="-25000" dirty="0" smtClean="0"/>
              <a:t>x</a:t>
            </a:r>
            <a:r>
              <a:rPr lang="ru-RU" sz="2000" dirty="0" smtClean="0"/>
              <a:t> – значение показателя для региона </a:t>
            </a:r>
            <a:r>
              <a:rPr lang="ru-RU" sz="2000" i="1" dirty="0" smtClean="0"/>
              <a:t>х</a:t>
            </a:r>
            <a:r>
              <a:rPr lang="ru-RU" sz="2000" dirty="0" smtClean="0"/>
              <a:t>, </a:t>
            </a:r>
            <a:r>
              <a:rPr lang="en-US" sz="2000" i="1" dirty="0" err="1" smtClean="0"/>
              <a:t>R</a:t>
            </a:r>
            <a:r>
              <a:rPr lang="en-US" sz="2000" i="1" baseline="-25000" dirty="0" err="1" smtClean="0"/>
              <a:t>n</a:t>
            </a:r>
            <a:r>
              <a:rPr lang="ru-RU" sz="2000" dirty="0" smtClean="0"/>
              <a:t> нормализующее («эталонное») значение показателя</a:t>
            </a:r>
            <a:endParaRPr lang="ru-RU" sz="2000" dirty="0" smtClean="0">
              <a:solidFill>
                <a:schemeClr val="tx2"/>
              </a:solidFill>
            </a:endParaRPr>
          </a:p>
        </p:txBody>
      </p:sp>
      <p:sp>
        <p:nvSpPr>
          <p:cNvPr id="14340" name="Номер слайда 5"/>
          <p:cNvSpPr>
            <a:spLocks noGrp="1"/>
          </p:cNvSpPr>
          <p:nvPr>
            <p:ph type="sldNum" sz="quarter" idx="10"/>
          </p:nvPr>
        </p:nvSpPr>
        <p:spPr bwMode="auto">
          <a:xfrm rot="5400000">
            <a:off x="7589045" y="1081881"/>
            <a:ext cx="2011362" cy="384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kumimoji="0" lang="ru-RU" sz="1400" smtClean="0">
                <a:solidFill>
                  <a:srgbClr val="FFFFFF"/>
                </a:solidFill>
              </a:rPr>
              <a:t>8</a:t>
            </a:r>
            <a:r>
              <a:rPr kumimoji="0" lang="ru-RU" sz="1400" i="1" smtClean="0">
                <a:solidFill>
                  <a:srgbClr val="FFFFFF"/>
                </a:solidFill>
              </a:rPr>
              <a:t>-9</a:t>
            </a:r>
            <a:r>
              <a:rPr kumimoji="0" lang="ru-RU" sz="1400" smtClean="0">
                <a:solidFill>
                  <a:srgbClr val="FFFFFF"/>
                </a:solidFill>
              </a:rPr>
              <a:t> июля 2010 г.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7620000" cy="8826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1" dirty="0"/>
              <a:t>Структура индекса готовности регионов к информационному </a:t>
            </a:r>
            <a:r>
              <a:rPr lang="ru-RU" sz="2000" b="1" dirty="0" smtClean="0"/>
              <a:t>обществу: интегральные показатели информационного развития</a:t>
            </a:r>
            <a:endParaRPr lang="ru-RU" sz="2000" b="1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71538" y="1714488"/>
          <a:ext cx="6546875" cy="3532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5" imgW="6091482" imgH="4057032" progId="Word.Document.8">
                  <p:embed/>
                </p:oleObj>
              </mc:Choice>
              <mc:Fallback>
                <p:oleObj name="Document" r:id="rId5" imgW="6091482" imgH="405703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1714488"/>
                        <a:ext cx="6546875" cy="35321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762000" y="5638800"/>
            <a:ext cx="8077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29" name="Rectangle 6"/>
          <p:cNvSpPr>
            <a:spLocks noChangeArrowheads="1"/>
          </p:cNvSpPr>
          <p:nvPr/>
        </p:nvSpPr>
        <p:spPr bwMode="auto">
          <a:xfrm>
            <a:off x="1447800" y="5791200"/>
            <a:ext cx="6624662" cy="381000"/>
          </a:xfrm>
          <a:prstGeom prst="rect">
            <a:avLst/>
          </a:prstGeom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ru-RU" sz="2000" b="1">
                <a:latin typeface="Arial Narrow" pitchFamily="34" charset="0"/>
              </a:rPr>
              <a:t>Индекс           </a:t>
            </a:r>
            <a:r>
              <a:rPr lang="en-US" sz="2000" b="1">
                <a:latin typeface="Arial Narrow" pitchFamily="34" charset="0"/>
              </a:rPr>
              <a:t> </a:t>
            </a:r>
            <a:r>
              <a:rPr lang="ru-RU" sz="2000" b="1">
                <a:latin typeface="Arial Narrow" pitchFamily="34" charset="0"/>
              </a:rPr>
              <a:t>Индексы-компоненты       </a:t>
            </a:r>
            <a:r>
              <a:rPr lang="en-US" sz="2000" b="1">
                <a:latin typeface="Arial Narrow" pitchFamily="34" charset="0"/>
              </a:rPr>
              <a:t>     </a:t>
            </a:r>
            <a:r>
              <a:rPr lang="ru-RU" sz="2000" b="1">
                <a:latin typeface="Arial Narrow" pitchFamily="34" charset="0"/>
              </a:rPr>
              <a:t>Подындексы</a:t>
            </a: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5580063" y="2924175"/>
            <a:ext cx="2087562" cy="2952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ИКТ инфраструктура</a:t>
            </a:r>
            <a:endParaRPr lang="ru-RU" b="1"/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5580063" y="2205038"/>
            <a:ext cx="2087562" cy="2698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ru-RU" sz="1000" b="1" dirty="0">
                <a:latin typeface="Arial Narrow" pitchFamily="34" charset="0"/>
                <a:ea typeface="Batang" pitchFamily="18" charset="-127"/>
              </a:rPr>
              <a:t>Человеческий капитал</a:t>
            </a:r>
            <a:endParaRPr lang="ru-RU" b="1" dirty="0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5580063" y="2565400"/>
            <a:ext cx="2087562" cy="28733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Экономическая среда</a:t>
            </a:r>
          </a:p>
        </p:txBody>
      </p:sp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5580063" y="3357563"/>
            <a:ext cx="2087562" cy="23653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ИКТ в бизнесе</a:t>
            </a:r>
            <a:endParaRPr lang="ru-RU" b="1"/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5580063" y="3644900"/>
            <a:ext cx="2087562" cy="431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ИКТ в государственном  и муниципальном управлении</a:t>
            </a:r>
            <a:endParaRPr lang="ru-RU" b="1"/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auto">
          <a:xfrm>
            <a:off x="5580063" y="4437063"/>
            <a:ext cx="2087562" cy="2159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ИКТ в культуре</a:t>
            </a:r>
            <a:endParaRPr lang="ru-RU" b="1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92500" y="2565400"/>
            <a:ext cx="1371600" cy="685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Факторы развития информационного общества</a:t>
            </a:r>
            <a:endParaRPr lang="ru-RU" b="1"/>
          </a:p>
        </p:txBody>
      </p:sp>
      <p:sp>
        <p:nvSpPr>
          <p:cNvPr id="1037" name="Rectangle 14"/>
          <p:cNvSpPr>
            <a:spLocks noChangeArrowheads="1"/>
          </p:cNvSpPr>
          <p:nvPr/>
        </p:nvSpPr>
        <p:spPr bwMode="auto">
          <a:xfrm>
            <a:off x="3492500" y="4508500"/>
            <a:ext cx="1371600" cy="5715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6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Использование ИКТ </a:t>
            </a:r>
            <a:endParaRPr lang="ru-RU" b="1"/>
          </a:p>
        </p:txBody>
      </p:sp>
      <p:sp>
        <p:nvSpPr>
          <p:cNvPr id="1038" name="Rectangle 15"/>
          <p:cNvSpPr>
            <a:spLocks noChangeArrowheads="1"/>
          </p:cNvSpPr>
          <p:nvPr/>
        </p:nvSpPr>
        <p:spPr bwMode="auto">
          <a:xfrm>
            <a:off x="1403350" y="3178175"/>
            <a:ext cx="1487488" cy="89852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sz="1100" b="1">
                <a:latin typeface="Arial Narrow" pitchFamily="34" charset="0"/>
                <a:ea typeface="Batang" pitchFamily="18" charset="-127"/>
              </a:rPr>
              <a:t>Индекс готовности регионов к информационному обществу</a:t>
            </a:r>
            <a:endParaRPr lang="ru-RU" sz="1100" b="1">
              <a:latin typeface="Arial Narrow" pitchFamily="34" charset="0"/>
            </a:endParaRPr>
          </a:p>
        </p:txBody>
      </p:sp>
      <p:sp>
        <p:nvSpPr>
          <p:cNvPr id="1039" name="Rectangle 16"/>
          <p:cNvSpPr>
            <a:spLocks noChangeArrowheads="1"/>
          </p:cNvSpPr>
          <p:nvPr/>
        </p:nvSpPr>
        <p:spPr bwMode="auto">
          <a:xfrm>
            <a:off x="5580063" y="4149725"/>
            <a:ext cx="2087562" cy="24765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ru-RU" sz="1000" b="1" dirty="0">
                <a:latin typeface="Arial Narrow" pitchFamily="34" charset="0"/>
                <a:ea typeface="Batang" pitchFamily="18" charset="-127"/>
              </a:rPr>
              <a:t>ИКТ в </a:t>
            </a:r>
            <a:r>
              <a:rPr lang="ru-RU" sz="1000" b="1" dirty="0" smtClean="0">
                <a:latin typeface="Arial Narrow" pitchFamily="34" charset="0"/>
                <a:ea typeface="Batang" pitchFamily="18" charset="-127"/>
              </a:rPr>
              <a:t>медицине</a:t>
            </a:r>
            <a:endParaRPr lang="ru-RU" b="1" dirty="0"/>
          </a:p>
        </p:txBody>
      </p:sp>
      <p:sp>
        <p:nvSpPr>
          <p:cNvPr id="1040" name="Rectangle 17"/>
          <p:cNvSpPr>
            <a:spLocks noChangeArrowheads="1"/>
          </p:cNvSpPr>
          <p:nvPr/>
        </p:nvSpPr>
        <p:spPr bwMode="auto">
          <a:xfrm>
            <a:off x="5580063" y="5084763"/>
            <a:ext cx="2087562" cy="4318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Использование ИКТ домохозяйства</a:t>
            </a:r>
            <a:r>
              <a:rPr lang="ru-RU" sz="1000" b="1">
                <a:latin typeface="Arial Narrow" pitchFamily="34" charset="0"/>
              </a:rPr>
              <a:t>ми/</a:t>
            </a:r>
            <a:r>
              <a:rPr lang="ru-RU" sz="1000" b="1">
                <a:latin typeface="Arial Narrow" pitchFamily="34" charset="0"/>
                <a:ea typeface="Batang" pitchFamily="18" charset="-127"/>
              </a:rPr>
              <a:t> населением</a:t>
            </a:r>
            <a:endParaRPr lang="ru-RU" b="1"/>
          </a:p>
        </p:txBody>
      </p:sp>
      <p:sp>
        <p:nvSpPr>
          <p:cNvPr id="1041" name="Line 18"/>
          <p:cNvSpPr>
            <a:spLocks noChangeShapeType="1"/>
          </p:cNvSpPr>
          <p:nvPr/>
        </p:nvSpPr>
        <p:spPr bwMode="auto">
          <a:xfrm>
            <a:off x="4864100" y="2908300"/>
            <a:ext cx="715963" cy="160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2" name="Line 19"/>
          <p:cNvSpPr>
            <a:spLocks noChangeShapeType="1"/>
          </p:cNvSpPr>
          <p:nvPr/>
        </p:nvSpPr>
        <p:spPr bwMode="auto">
          <a:xfrm flipV="1">
            <a:off x="4864100" y="3500438"/>
            <a:ext cx="715963" cy="1236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3" name="Line 20"/>
          <p:cNvSpPr>
            <a:spLocks noChangeShapeType="1"/>
          </p:cNvSpPr>
          <p:nvPr/>
        </p:nvSpPr>
        <p:spPr bwMode="auto">
          <a:xfrm flipV="1">
            <a:off x="4859338" y="3860800"/>
            <a:ext cx="720725" cy="889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" name="Line 21"/>
          <p:cNvSpPr>
            <a:spLocks noChangeShapeType="1"/>
          </p:cNvSpPr>
          <p:nvPr/>
        </p:nvSpPr>
        <p:spPr bwMode="auto">
          <a:xfrm flipV="1">
            <a:off x="4864100" y="4292600"/>
            <a:ext cx="715963" cy="444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5" name="Line 22"/>
          <p:cNvSpPr>
            <a:spLocks noChangeShapeType="1"/>
          </p:cNvSpPr>
          <p:nvPr/>
        </p:nvSpPr>
        <p:spPr bwMode="auto">
          <a:xfrm flipV="1">
            <a:off x="4864100" y="4581525"/>
            <a:ext cx="715963" cy="155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6" name="Line 23"/>
          <p:cNvSpPr>
            <a:spLocks noChangeShapeType="1"/>
          </p:cNvSpPr>
          <p:nvPr/>
        </p:nvSpPr>
        <p:spPr bwMode="auto">
          <a:xfrm>
            <a:off x="4864100" y="4737100"/>
            <a:ext cx="715963" cy="131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7" name="Line 24"/>
          <p:cNvSpPr>
            <a:spLocks noChangeShapeType="1"/>
          </p:cNvSpPr>
          <p:nvPr/>
        </p:nvSpPr>
        <p:spPr bwMode="auto">
          <a:xfrm>
            <a:off x="2890838" y="3635375"/>
            <a:ext cx="601662" cy="1101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8" name="Line 25"/>
          <p:cNvSpPr>
            <a:spLocks noChangeShapeType="1"/>
          </p:cNvSpPr>
          <p:nvPr/>
        </p:nvSpPr>
        <p:spPr bwMode="auto">
          <a:xfrm flipV="1">
            <a:off x="2890838" y="2794000"/>
            <a:ext cx="601662" cy="841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9" name="Line 26"/>
          <p:cNvSpPr>
            <a:spLocks noChangeShapeType="1"/>
          </p:cNvSpPr>
          <p:nvPr/>
        </p:nvSpPr>
        <p:spPr bwMode="auto">
          <a:xfrm flipV="1">
            <a:off x="4864100" y="2708275"/>
            <a:ext cx="715963" cy="200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0" name="Line 27"/>
          <p:cNvSpPr>
            <a:spLocks noChangeShapeType="1"/>
          </p:cNvSpPr>
          <p:nvPr/>
        </p:nvSpPr>
        <p:spPr bwMode="auto">
          <a:xfrm flipV="1">
            <a:off x="4864100" y="2349500"/>
            <a:ext cx="715963" cy="55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1" name="Rectangle 28"/>
          <p:cNvSpPr>
            <a:spLocks noChangeArrowheads="1"/>
          </p:cNvSpPr>
          <p:nvPr/>
        </p:nvSpPr>
        <p:spPr bwMode="auto">
          <a:xfrm>
            <a:off x="5580063" y="4724400"/>
            <a:ext cx="2087562" cy="2698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ru-RU" sz="1000" b="1">
                <a:latin typeface="Arial Narrow" pitchFamily="34" charset="0"/>
                <a:ea typeface="Batang" pitchFamily="18" charset="-127"/>
              </a:rPr>
              <a:t>ИКТ в образовании</a:t>
            </a:r>
            <a:endParaRPr lang="ru-RU" b="1"/>
          </a:p>
        </p:txBody>
      </p:sp>
      <p:sp>
        <p:nvSpPr>
          <p:cNvPr id="1052" name="Line 29"/>
          <p:cNvSpPr>
            <a:spLocks noChangeShapeType="1"/>
          </p:cNvSpPr>
          <p:nvPr/>
        </p:nvSpPr>
        <p:spPr bwMode="auto">
          <a:xfrm>
            <a:off x="4864100" y="4737100"/>
            <a:ext cx="715963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070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600" cap="none" smtClean="0"/>
              <a:t>ИНФОРМАЦИОННАЯ БАЗА ОЦЕНКИ ПОКАЗАТЕЛЕЙ </a:t>
            </a:r>
            <a:br>
              <a:rPr lang="ru-RU" sz="2600" cap="none" smtClean="0"/>
            </a:br>
            <a:endParaRPr lang="ru-RU" sz="2600" cap="none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4294967295"/>
          </p:nvPr>
        </p:nvSpPr>
        <p:spPr/>
        <p:txBody>
          <a:bodyPr/>
          <a:lstStyle/>
          <a:p>
            <a:pPr marL="438150" indent="-381000" eaLnBrk="1" hangingPunct="1">
              <a:lnSpc>
                <a:spcPct val="80000"/>
              </a:lnSpc>
            </a:pPr>
            <a:r>
              <a:rPr lang="ru-RU" smtClean="0"/>
              <a:t>Результаты государственного статистического наблюдения за использованием ИКТ, осуществляемого по форме №3-информ</a:t>
            </a:r>
          </a:p>
        </p:txBody>
      </p:sp>
      <p:sp>
        <p:nvSpPr>
          <p:cNvPr id="16388" name="Нижний колонтитул 5"/>
          <p:cNvSpPr txBox="1">
            <a:spLocks noGrp="1"/>
          </p:cNvSpPr>
          <p:nvPr/>
        </p:nvSpPr>
        <p:spPr bwMode="auto">
          <a:xfrm rot="5400000">
            <a:off x="6989763" y="3736975"/>
            <a:ext cx="3200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6389" name="Дата 6"/>
          <p:cNvSpPr txBox="1">
            <a:spLocks noGrp="1"/>
          </p:cNvSpPr>
          <p:nvPr/>
        </p:nvSpPr>
        <p:spPr bwMode="auto">
          <a:xfrm rot="5400000">
            <a:off x="7589045" y="1081881"/>
            <a:ext cx="201136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endParaRPr kumimoji="0" lang="ru-RU" sz="1200">
              <a:solidFill>
                <a:schemeClr val="tx2"/>
              </a:solidFill>
              <a:latin typeface="Century" pitchFamily="18" charset="0"/>
            </a:endParaRPr>
          </a:p>
        </p:txBody>
      </p:sp>
      <p:sp>
        <p:nvSpPr>
          <p:cNvPr id="16390" name="Номер слайда 7"/>
          <p:cNvSpPr txBox="1">
            <a:spLocks noGrp="1"/>
          </p:cNvSpPr>
          <p:nvPr/>
        </p:nvSpPr>
        <p:spPr bwMode="auto">
          <a:xfrm>
            <a:off x="8286750" y="5786438"/>
            <a:ext cx="4286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0" lvl="1" eaLnBrk="1" hangingPunct="1"/>
            <a:fld id="{BCE459A7-30B8-4EC5-BBE8-80F21496C84E}" type="slidenum">
              <a:rPr lang="ru-RU" sz="1000">
                <a:latin typeface="Century Schoolbook" pitchFamily="18" charset="0"/>
              </a:rPr>
              <a:pPr marL="0" lvl="1" eaLnBrk="1" hangingPunct="1"/>
              <a:t>5</a:t>
            </a:fld>
            <a:endParaRPr lang="ru-RU" sz="1000">
              <a:latin typeface="Century Schoolbook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Номер слайда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 lvl="1">
              <a:defRPr/>
            </a:pPr>
            <a:fld id="{84BBD7F3-EA8B-402A-8D63-707D820A9DEE}" type="slidenum">
              <a:rPr lang="ru-RU" smtClean="0"/>
              <a:pPr lvl="1">
                <a:defRPr/>
              </a:pPr>
              <a:t>6</a:t>
            </a:fld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804863" y="1412875"/>
            <a:ext cx="7000875" cy="3816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• Число ПК на 100 занятых</a:t>
            </a:r>
          </a:p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• Число ПК в составе ЛВС на 100 занятых</a:t>
            </a:r>
          </a:p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• Число ПК, имеющих доступ к интернету, на 100 занятых</a:t>
            </a:r>
          </a:p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• Доля ЛПУ, имеющих доступ к интернету</a:t>
            </a:r>
          </a:p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• Доля ЛПУ, имеющих максимальную скорость передачи данных через интернет 256</a:t>
            </a:r>
          </a:p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и выше Кбит/с</a:t>
            </a:r>
          </a:p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• Доля ЛПУ, имеющих ЛВС</a:t>
            </a:r>
          </a:p>
          <a:p>
            <a:pPr>
              <a:defRPr/>
            </a:pPr>
            <a:r>
              <a:rPr lang="ru-RU" sz="2200" dirty="0">
                <a:solidFill>
                  <a:schemeClr val="tx2"/>
                </a:solidFill>
                <a:latin typeface="+mj-lt"/>
                <a:cs typeface="+mn-cs"/>
              </a:rPr>
              <a:t>• Доля ЛПУ, имеющих веб-сайты   </a:t>
            </a:r>
          </a:p>
          <a:p>
            <a:pPr>
              <a:defRPr/>
            </a:pPr>
            <a:endParaRPr lang="ru-RU" sz="2200" dirty="0">
              <a:solidFill>
                <a:schemeClr val="tx2"/>
              </a:solidFill>
              <a:latin typeface="+mj-lt"/>
              <a:cs typeface="+mn-cs"/>
            </a:endParaRPr>
          </a:p>
        </p:txBody>
      </p:sp>
      <p:sp>
        <p:nvSpPr>
          <p:cNvPr id="4" name="AutoShape 2"/>
          <p:cNvSpPr txBox="1">
            <a:spLocks noChangeArrowheads="1"/>
          </p:cNvSpPr>
          <p:nvPr/>
        </p:nvSpPr>
        <p:spPr>
          <a:xfrm>
            <a:off x="406400" y="227013"/>
            <a:ext cx="7829550" cy="7969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>
              <a:defRPr/>
            </a:pPr>
            <a:r>
              <a:rPr lang="ru-RU" sz="2400" b="1" dirty="0" smtClean="0"/>
              <a:t>Показатели, входящие в композитный индекс использования ИКТ в здравоохранении</a:t>
            </a:r>
            <a:endParaRPr lang="ru-RU" sz="2200" b="1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78295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dirty="0" smtClean="0"/>
              <a:t>Регионы-лидеры по композитному индексу использования ИКТ в здравоохранении, 2009 год</a:t>
            </a:r>
            <a:endParaRPr lang="ru-RU" sz="2200" b="1" dirty="0" smtClean="0"/>
          </a:p>
        </p:txBody>
      </p:sp>
      <p:graphicFrame>
        <p:nvGraphicFramePr>
          <p:cNvPr id="91196" name="Group 60"/>
          <p:cNvGraphicFramePr>
            <a:graphicFrameLocks noGrp="1"/>
          </p:cNvGraphicFramePr>
          <p:nvPr>
            <p:ph idx="4294967295"/>
          </p:nvPr>
        </p:nvGraphicFramePr>
        <p:xfrm>
          <a:off x="714375" y="1643063"/>
          <a:ext cx="7358063" cy="3841753"/>
        </p:xfrm>
        <a:graphic>
          <a:graphicData uri="http://schemas.openxmlformats.org/drawingml/2006/table">
            <a:tbl>
              <a:tblPr/>
              <a:tblGrid>
                <a:gridCol w="953700"/>
                <a:gridCol w="4975608"/>
                <a:gridCol w="1428755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Место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C8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Регион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C8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Индекс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C8C8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Москва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0,531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Томская область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0,443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Чукотский автономный округ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0,428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Санкт-Петербург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0,425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Ставропольский край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0,402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Республика Татарстан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0,401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Ханты-Мансийский автономный округ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0,399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Тюменская область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0,398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Свердловская область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0,396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7144" marR="7144" marT="7144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Белгородская область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0,394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77094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857250" y="274638"/>
            <a:ext cx="7818438" cy="939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000" b="1" dirty="0" smtClean="0"/>
              <a:t>Динамика максимального разрыва </a:t>
            </a:r>
            <a:r>
              <a:rPr lang="ru-RU" sz="2000" b="1" dirty="0"/>
              <a:t>между субъектами РФ по интегральному показателю </a:t>
            </a:r>
            <a:r>
              <a:rPr lang="ru-RU" sz="2000" b="1" dirty="0" smtClean="0"/>
              <a:t>использования ИКТ </a:t>
            </a:r>
            <a:r>
              <a:rPr lang="ru-RU" sz="2000" b="1" dirty="0"/>
              <a:t>в </a:t>
            </a:r>
            <a:r>
              <a:rPr lang="ru-RU" sz="2000" b="1" dirty="0" smtClean="0"/>
              <a:t>медицине</a:t>
            </a:r>
            <a:endParaRPr lang="ru-RU" sz="2000" cap="none" dirty="0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57338"/>
            <a:ext cx="6985000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857250" y="274638"/>
            <a:ext cx="7818438" cy="939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000" dirty="0" smtClean="0"/>
              <a:t>Число ПК на 100 занятых в ЛПУ </a:t>
            </a:r>
            <a:r>
              <a:rPr lang="ru-RU" sz="1800" dirty="0" smtClean="0">
                <a:solidFill>
                  <a:schemeClr val="tx1"/>
                </a:solidFill>
              </a:rPr>
              <a:t>(разрыв 9,7 раза)</a:t>
            </a:r>
            <a:r>
              <a:rPr lang="ru-RU" sz="2000" cap="none" dirty="0" smtClean="0"/>
              <a:t/>
            </a:r>
            <a:br>
              <a:rPr lang="ru-RU" sz="2000" cap="none" dirty="0" smtClean="0"/>
            </a:br>
            <a:endParaRPr lang="ru-RU" sz="2000" cap="none" dirty="0" smtClean="0"/>
          </a:p>
        </p:txBody>
      </p:sp>
      <p:graphicFrame>
        <p:nvGraphicFramePr>
          <p:cNvPr id="2" name="Объект 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5274989"/>
              </p:ext>
            </p:extLst>
          </p:nvPr>
        </p:nvGraphicFramePr>
        <p:xfrm>
          <a:off x="908050" y="1336675"/>
          <a:ext cx="7113588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8667</TotalTime>
  <Words>1292</Words>
  <Application>Microsoft Office PowerPoint</Application>
  <PresentationFormat>Экран (4:3)</PresentationFormat>
  <Paragraphs>276</Paragraphs>
  <Slides>23</Slides>
  <Notes>23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Эркер</vt:lpstr>
      <vt:lpstr>Document</vt:lpstr>
      <vt:lpstr>О существующих диспропорциях в информатизации здравоохранения в субъектах Российской Федерации </vt:lpstr>
      <vt:lpstr>План выступления</vt:lpstr>
      <vt:lpstr>Показатель Стратегии развития информационного общества в Российской Федерации №6: Сокращение различий между субъектами Российской Федерации по интегральным показателям информационного развития - до 2 раз  </vt:lpstr>
      <vt:lpstr>Структура индекса готовности регионов к информационному обществу: интегральные показатели информационного развития</vt:lpstr>
      <vt:lpstr>ИНФОРМАЦИОННАЯ БАЗА ОЦЕНКИ ПОКАЗАТЕЛЕЙ  </vt:lpstr>
      <vt:lpstr>Презентация PowerPoint</vt:lpstr>
      <vt:lpstr>Регионы-лидеры по композитному индексу использования ИКТ в здравоохранении, 2009 год</vt:lpstr>
      <vt:lpstr>Динамика максимального разрыва между субъектами РФ по интегральному показателю использования ИКТ в медицине</vt:lpstr>
      <vt:lpstr>Число ПК на 100 занятых в ЛПУ (разрыв 9,7 раза) </vt:lpstr>
      <vt:lpstr>Число ПК в составе ЛВС на 100 занятых в ЛПУ (разрыв 51,2 раза) </vt:lpstr>
      <vt:lpstr>Число ПК, подключенных к интернету, на 100 занятых в ЛПУ  (разрыв 40,8 раза)  </vt:lpstr>
      <vt:lpstr>Доля ЛПУ, имеющих сайт в интернете (разрыв 27,5 раз)</vt:lpstr>
      <vt:lpstr>Доля ЛПУ России и больниц ЕС, имеющих широкополосный доступ в интернет (разрыв между субъектами РФ 17,7 раза)</vt:lpstr>
      <vt:lpstr>Доля ЛПУ России и госпиталей ЕС, имеющих АИС ведения ЭИБ и ЭАК (разрыв максимального с ненулевым в России 45,5 раз)</vt:lpstr>
      <vt:lpstr>Значения целевых индикаторов Плана реализации Стратегии: Россия</vt:lpstr>
      <vt:lpstr>В чем причина? Факторы, определяющие различия субъектов РФ по уровню информационного развития</vt:lpstr>
      <vt:lpstr>Регионы-лидеры по соотношению уровня использования ИКТ в медицине и экономической ситуации в регионе, 2009 год</vt:lpstr>
      <vt:lpstr>Оценка ситуации: выводы</vt:lpstr>
      <vt:lpstr>Что делать? Основные направления политики по сокращению различий между субъектами Российской Федерации по уровню информационного развития (1 из 2)</vt:lpstr>
      <vt:lpstr>Что делать? Основные направления политики по сокращению различий между субъектами Российской Федерации по уровню информационного развития (2 из 2)</vt:lpstr>
      <vt:lpstr>Подход к мониторингу предметных областей, связанных с использованием ИКТ в здравоохранении</vt:lpstr>
      <vt:lpstr>Система статистического наблюдения, предназначенная для комплексного мониторинга использования ИКТ в здравоохранении</vt:lpstr>
      <vt:lpstr>Контакты</vt:lpstr>
    </vt:vector>
  </TitlesOfParts>
  <Company>ИРИО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электронного правительства к электронной власти</dc:title>
  <dc:creator>Ю.Е.Хохлов</dc:creator>
  <cp:lastModifiedBy>Sergey B. Shaposhnik</cp:lastModifiedBy>
  <cp:revision>333</cp:revision>
  <cp:lastPrinted>2011-05-19T07:52:12Z</cp:lastPrinted>
  <dcterms:created xsi:type="dcterms:W3CDTF">2001-03-28T11:39:24Z</dcterms:created>
  <dcterms:modified xsi:type="dcterms:W3CDTF">2011-05-19T08:11:17Z</dcterms:modified>
</cp:coreProperties>
</file>