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sldIdLst>
    <p:sldId id="267" r:id="rId2"/>
    <p:sldId id="256" r:id="rId3"/>
    <p:sldId id="257" r:id="rId4"/>
    <p:sldId id="258" r:id="rId5"/>
    <p:sldId id="265" r:id="rId6"/>
    <p:sldId id="268" r:id="rId7"/>
    <p:sldId id="259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4" d="100"/>
          <a:sy n="84" d="100"/>
        </p:scale>
        <p:origin x="-96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ED28F9-BDD1-4027-8BE4-774D1A80D7F8}" type="doc">
      <dgm:prSet loTypeId="urn:microsoft.com/office/officeart/2005/8/layout/radial4" loCatId="relationship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954C2F9-6CC4-449B-BF0B-9D764884674C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85E7E46F-298C-4147-AF59-D957C600525E}" type="parTrans" cxnId="{C673331A-D808-482F-BEBC-D01F9BE26D48}">
      <dgm:prSet/>
      <dgm:spPr/>
      <dgm:t>
        <a:bodyPr/>
        <a:lstStyle/>
        <a:p>
          <a:endParaRPr lang="ru-RU"/>
        </a:p>
      </dgm:t>
    </dgm:pt>
    <dgm:pt modelId="{70F8176D-5366-4BA8-B4E7-93709A550DCA}" type="sibTrans" cxnId="{C673331A-D808-482F-BEBC-D01F9BE26D48}">
      <dgm:prSet/>
      <dgm:spPr/>
      <dgm:t>
        <a:bodyPr/>
        <a:lstStyle/>
        <a:p>
          <a:endParaRPr lang="ru-RU"/>
        </a:p>
      </dgm:t>
    </dgm:pt>
    <dgm:pt modelId="{56DD886A-188C-49BC-8250-403C13BF5F5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Arial"/>
              <a:cs typeface="Arial"/>
            </a:rPr>
            <a:t>Отсутствие единой базы нормативно-правовых актов, решений, примеров успешных проектов </a:t>
          </a:r>
          <a:endParaRPr lang="ru-RU" dirty="0">
            <a:latin typeface="Arial"/>
            <a:cs typeface="Arial"/>
          </a:endParaRPr>
        </a:p>
      </dgm:t>
    </dgm:pt>
    <dgm:pt modelId="{7C8083E1-AF78-47E7-84CC-D264E388F8B0}" type="parTrans" cxnId="{4D11A599-3B3C-492F-B8BD-034F0764506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896A551-BCCF-48D9-945C-908D86F147FD}" type="sibTrans" cxnId="{4D11A599-3B3C-492F-B8BD-034F07645067}">
      <dgm:prSet/>
      <dgm:spPr/>
      <dgm:t>
        <a:bodyPr/>
        <a:lstStyle/>
        <a:p>
          <a:endParaRPr lang="ru-RU"/>
        </a:p>
      </dgm:t>
    </dgm:pt>
    <dgm:pt modelId="{512EE5E0-FD32-4D59-A06A-F1E39267B81E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Arial"/>
              <a:cs typeface="Arial"/>
            </a:rPr>
            <a:t>Отсутствие конкретных решений</a:t>
          </a:r>
          <a:endParaRPr lang="ru-RU" dirty="0">
            <a:latin typeface="Arial"/>
            <a:cs typeface="Arial"/>
          </a:endParaRPr>
        </a:p>
      </dgm:t>
    </dgm:pt>
    <dgm:pt modelId="{7F8D9ECF-F521-48EC-99BB-6EFFD58D2BD5}" type="parTrans" cxnId="{9053FB57-4A99-45DD-96B2-BA0A85FBC1E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E61E2CE-AD19-4B3B-A534-20823A3EE8E9}" type="sibTrans" cxnId="{9053FB57-4A99-45DD-96B2-BA0A85FBC1E7}">
      <dgm:prSet/>
      <dgm:spPr/>
      <dgm:t>
        <a:bodyPr/>
        <a:lstStyle/>
        <a:p>
          <a:endParaRPr lang="ru-RU"/>
        </a:p>
      </dgm:t>
    </dgm:pt>
    <dgm:pt modelId="{52907A83-2933-4653-AD65-9697BCDC6010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Arial"/>
              <a:cs typeface="Arial"/>
            </a:rPr>
            <a:t>Большое количество разнородных ресурсов по одной тематике</a:t>
          </a:r>
          <a:endParaRPr lang="ru-RU" dirty="0">
            <a:latin typeface="Arial"/>
            <a:cs typeface="Arial"/>
          </a:endParaRPr>
        </a:p>
      </dgm:t>
    </dgm:pt>
    <dgm:pt modelId="{C2A5C7D1-39BE-47D4-BCD3-F1D5BC8FC56B}" type="parTrans" cxnId="{C0B81674-0507-4D48-9460-817039FA501A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88155134-6B6F-4318-B30D-0AA4D6B33592}" type="sibTrans" cxnId="{C0B81674-0507-4D48-9460-817039FA501A}">
      <dgm:prSet/>
      <dgm:spPr/>
      <dgm:t>
        <a:bodyPr/>
        <a:lstStyle/>
        <a:p>
          <a:endParaRPr lang="ru-RU"/>
        </a:p>
      </dgm:t>
    </dgm:pt>
    <dgm:pt modelId="{CA180C1C-B653-4068-9D43-B26D10788F8E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Arial"/>
              <a:cs typeface="Arial"/>
            </a:rPr>
            <a:t>Недостаточная информированность о событиях отрасли</a:t>
          </a:r>
          <a:endParaRPr lang="ru-RU" dirty="0">
            <a:latin typeface="Arial"/>
            <a:cs typeface="Arial"/>
          </a:endParaRPr>
        </a:p>
      </dgm:t>
    </dgm:pt>
    <dgm:pt modelId="{79D3C643-909F-4A5E-ABD4-DA2EFA184712}" type="parTrans" cxnId="{D537906E-FE27-4629-8259-EC994CB9F90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55268744-6706-48C6-9974-05F069E29BD9}" type="sibTrans" cxnId="{D537906E-FE27-4629-8259-EC994CB9F90E}">
      <dgm:prSet/>
      <dgm:spPr/>
      <dgm:t>
        <a:bodyPr/>
        <a:lstStyle/>
        <a:p>
          <a:endParaRPr lang="ru-RU"/>
        </a:p>
      </dgm:t>
    </dgm:pt>
    <dgm:pt modelId="{57A3D909-9936-B144-B7A2-40D4DEC3F553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latin typeface="Arial"/>
              <a:cs typeface="Arial"/>
            </a:rPr>
            <a:t>Отсутствие четкого плана действий</a:t>
          </a:r>
          <a:endParaRPr lang="ru-RU" dirty="0">
            <a:latin typeface="Arial"/>
            <a:cs typeface="Arial"/>
          </a:endParaRPr>
        </a:p>
      </dgm:t>
    </dgm:pt>
    <dgm:pt modelId="{2465BF0D-D51A-5247-AB36-051EB88D161E}" type="parTrans" cxnId="{B9D2E767-E9B8-DB48-B745-164FD15CC71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0A734C8C-235C-814B-9739-C32701AED859}" type="sibTrans" cxnId="{B9D2E767-E9B8-DB48-B745-164FD15CC717}">
      <dgm:prSet/>
      <dgm:spPr/>
      <dgm:t>
        <a:bodyPr/>
        <a:lstStyle/>
        <a:p>
          <a:endParaRPr lang="ru-RU"/>
        </a:p>
      </dgm:t>
    </dgm:pt>
    <dgm:pt modelId="{A07E8431-0403-4280-A3E4-7CFF2F94E573}" type="pres">
      <dgm:prSet presAssocID="{3CED28F9-BDD1-4027-8BE4-774D1A80D7F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A75C58-CECA-4D65-A965-3DAA129E1F3D}" type="pres">
      <dgm:prSet presAssocID="{C954C2F9-6CC4-449B-BF0B-9D764884674C}" presName="centerShape" presStyleLbl="node0" presStyleIdx="0" presStyleCnt="1" custScaleX="115071" custScaleY="108034"/>
      <dgm:spPr/>
      <dgm:t>
        <a:bodyPr/>
        <a:lstStyle/>
        <a:p>
          <a:endParaRPr lang="ru-RU"/>
        </a:p>
      </dgm:t>
    </dgm:pt>
    <dgm:pt modelId="{A5EE5137-0CF9-4A70-9002-02D6B232CE68}" type="pres">
      <dgm:prSet presAssocID="{7C8083E1-AF78-47E7-84CC-D264E388F8B0}" presName="parTrans" presStyleLbl="bgSibTrans2D1" presStyleIdx="0" presStyleCnt="5" custScaleX="96046" custLinFactNeighborX="6830"/>
      <dgm:spPr/>
      <dgm:t>
        <a:bodyPr/>
        <a:lstStyle/>
        <a:p>
          <a:endParaRPr lang="ru-RU"/>
        </a:p>
      </dgm:t>
    </dgm:pt>
    <dgm:pt modelId="{F728D7B6-7BDE-48F9-AD21-8D1411CEA48C}" type="pres">
      <dgm:prSet presAssocID="{56DD886A-188C-49BC-8250-403C13BF5F52}" presName="node" presStyleLbl="node1" presStyleIdx="0" presStyleCnt="5" custScaleX="132626" custScaleY="67643" custRadScaleRad="125220" custRadScaleInc="-6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9E0540-A72A-4A85-8697-FACD9E7EAB34}" type="pres">
      <dgm:prSet presAssocID="{7F8D9ECF-F521-48EC-99BB-6EFFD58D2BD5}" presName="parTrans" presStyleLbl="bgSibTrans2D1" presStyleIdx="1" presStyleCnt="5" custScaleX="109749"/>
      <dgm:spPr/>
      <dgm:t>
        <a:bodyPr/>
        <a:lstStyle/>
        <a:p>
          <a:endParaRPr lang="ru-RU"/>
        </a:p>
      </dgm:t>
    </dgm:pt>
    <dgm:pt modelId="{63372158-C14E-4153-A2C0-8A937E46D496}" type="pres">
      <dgm:prSet presAssocID="{512EE5E0-FD32-4D59-A06A-F1E39267B81E}" presName="node" presStyleLbl="node1" presStyleIdx="1" presStyleCnt="5" custScaleX="132626" custScaleY="67643" custRadScaleRad="126761" custRadScaleInc="-43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4EAFAD-1DC9-4D6C-92EE-BCB08432BFBA}" type="pres">
      <dgm:prSet presAssocID="{C2A5C7D1-39BE-47D4-BCD3-F1D5BC8FC56B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CE300145-B699-4A17-8701-31FF7953EECE}" type="pres">
      <dgm:prSet presAssocID="{52907A83-2933-4653-AD65-9697BCDC6010}" presName="node" presStyleLbl="node1" presStyleIdx="2" presStyleCnt="5" custScaleX="132626" custScaleY="67643" custRadScaleRad="105369" custRadScaleInc="-3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EAA5E-CA1E-4ED2-982C-51E68B3024E1}" type="pres">
      <dgm:prSet presAssocID="{79D3C643-909F-4A5E-ABD4-DA2EFA184712}" presName="parTrans" presStyleLbl="bgSibTrans2D1" presStyleIdx="3" presStyleCnt="5" custLinFactNeighborX="-5264"/>
      <dgm:spPr/>
      <dgm:t>
        <a:bodyPr/>
        <a:lstStyle/>
        <a:p>
          <a:endParaRPr lang="ru-RU"/>
        </a:p>
      </dgm:t>
    </dgm:pt>
    <dgm:pt modelId="{EA09F811-72EB-4D17-94BC-1D7B6ACD8639}" type="pres">
      <dgm:prSet presAssocID="{CA180C1C-B653-4068-9D43-B26D10788F8E}" presName="node" presStyleLbl="node1" presStyleIdx="3" presStyleCnt="5" custScaleX="132626" custScaleY="67643" custRadScaleRad="138630" custRadScaleInc="49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5ED78-310A-504B-85F8-07C5FE72CAD8}" type="pres">
      <dgm:prSet presAssocID="{2465BF0D-D51A-5247-AB36-051EB88D161E}" presName="parTrans" presStyleLbl="bgSibTrans2D1" presStyleIdx="4" presStyleCnt="5" custLinFactNeighborX="-5264"/>
      <dgm:spPr/>
      <dgm:t>
        <a:bodyPr/>
        <a:lstStyle/>
        <a:p>
          <a:endParaRPr lang="ru-RU"/>
        </a:p>
      </dgm:t>
    </dgm:pt>
    <dgm:pt modelId="{6E08C114-D847-DD4B-A789-91DD33B4AB04}" type="pres">
      <dgm:prSet presAssocID="{57A3D909-9936-B144-B7A2-40D4DEC3F553}" presName="node" presStyleLbl="node1" presStyleIdx="4" presStyleCnt="5" custScaleX="132626" custScaleY="67643" custRadScaleRad="128148" custRadScaleInc="7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DA8523-DD4E-D04E-BDFE-0701259798EE}" type="presOf" srcId="{7C8083E1-AF78-47E7-84CC-D264E388F8B0}" destId="{A5EE5137-0CF9-4A70-9002-02D6B232CE68}" srcOrd="0" destOrd="0" presId="urn:microsoft.com/office/officeart/2005/8/layout/radial4"/>
    <dgm:cxn modelId="{C0B81674-0507-4D48-9460-817039FA501A}" srcId="{C954C2F9-6CC4-449B-BF0B-9D764884674C}" destId="{52907A83-2933-4653-AD65-9697BCDC6010}" srcOrd="2" destOrd="0" parTransId="{C2A5C7D1-39BE-47D4-BCD3-F1D5BC8FC56B}" sibTransId="{88155134-6B6F-4318-B30D-0AA4D6B33592}"/>
    <dgm:cxn modelId="{C673331A-D808-482F-BEBC-D01F9BE26D48}" srcId="{3CED28F9-BDD1-4027-8BE4-774D1A80D7F8}" destId="{C954C2F9-6CC4-449B-BF0B-9D764884674C}" srcOrd="0" destOrd="0" parTransId="{85E7E46F-298C-4147-AF59-D957C600525E}" sibTransId="{70F8176D-5366-4BA8-B4E7-93709A550DCA}"/>
    <dgm:cxn modelId="{E75F60A0-00BD-1F4C-952E-4D5AAA1C56AB}" type="presOf" srcId="{C2A5C7D1-39BE-47D4-BCD3-F1D5BC8FC56B}" destId="{154EAFAD-1DC9-4D6C-92EE-BCB08432BFBA}" srcOrd="0" destOrd="0" presId="urn:microsoft.com/office/officeart/2005/8/layout/radial4"/>
    <dgm:cxn modelId="{4D11A599-3B3C-492F-B8BD-034F07645067}" srcId="{C954C2F9-6CC4-449B-BF0B-9D764884674C}" destId="{56DD886A-188C-49BC-8250-403C13BF5F52}" srcOrd="0" destOrd="0" parTransId="{7C8083E1-AF78-47E7-84CC-D264E388F8B0}" sibTransId="{4896A551-BCCF-48D9-945C-908D86F147FD}"/>
    <dgm:cxn modelId="{CC08DCC9-CF27-7A4F-B69C-EF77F8C75DB7}" type="presOf" srcId="{7F8D9ECF-F521-48EC-99BB-6EFFD58D2BD5}" destId="{B69E0540-A72A-4A85-8697-FACD9E7EAB34}" srcOrd="0" destOrd="0" presId="urn:microsoft.com/office/officeart/2005/8/layout/radial4"/>
    <dgm:cxn modelId="{9053FB57-4A99-45DD-96B2-BA0A85FBC1E7}" srcId="{C954C2F9-6CC4-449B-BF0B-9D764884674C}" destId="{512EE5E0-FD32-4D59-A06A-F1E39267B81E}" srcOrd="1" destOrd="0" parTransId="{7F8D9ECF-F521-48EC-99BB-6EFFD58D2BD5}" sibTransId="{CE61E2CE-AD19-4B3B-A534-20823A3EE8E9}"/>
    <dgm:cxn modelId="{FEE96193-CAC1-FB40-A470-F40C365572E9}" type="presOf" srcId="{C954C2F9-6CC4-449B-BF0B-9D764884674C}" destId="{25A75C58-CECA-4D65-A965-3DAA129E1F3D}" srcOrd="0" destOrd="0" presId="urn:microsoft.com/office/officeart/2005/8/layout/radial4"/>
    <dgm:cxn modelId="{E27F910D-11BF-6D4B-A468-7ADC6C216EB5}" type="presOf" srcId="{CA180C1C-B653-4068-9D43-B26D10788F8E}" destId="{EA09F811-72EB-4D17-94BC-1D7B6ACD8639}" srcOrd="0" destOrd="0" presId="urn:microsoft.com/office/officeart/2005/8/layout/radial4"/>
    <dgm:cxn modelId="{2457B73F-7933-5D48-97A5-AD8A1E904AD9}" type="presOf" srcId="{3CED28F9-BDD1-4027-8BE4-774D1A80D7F8}" destId="{A07E8431-0403-4280-A3E4-7CFF2F94E573}" srcOrd="0" destOrd="0" presId="urn:microsoft.com/office/officeart/2005/8/layout/radial4"/>
    <dgm:cxn modelId="{D537906E-FE27-4629-8259-EC994CB9F90E}" srcId="{C954C2F9-6CC4-449B-BF0B-9D764884674C}" destId="{CA180C1C-B653-4068-9D43-B26D10788F8E}" srcOrd="3" destOrd="0" parTransId="{79D3C643-909F-4A5E-ABD4-DA2EFA184712}" sibTransId="{55268744-6706-48C6-9974-05F069E29BD9}"/>
    <dgm:cxn modelId="{2BEBC9B0-7190-BB43-9EFF-3C11CF3D73EE}" type="presOf" srcId="{512EE5E0-FD32-4D59-A06A-F1E39267B81E}" destId="{63372158-C14E-4153-A2C0-8A937E46D496}" srcOrd="0" destOrd="0" presId="urn:microsoft.com/office/officeart/2005/8/layout/radial4"/>
    <dgm:cxn modelId="{971A891E-4E60-CF45-9780-4EA049CD59D3}" type="presOf" srcId="{2465BF0D-D51A-5247-AB36-051EB88D161E}" destId="{A6E5ED78-310A-504B-85F8-07C5FE72CAD8}" srcOrd="0" destOrd="0" presId="urn:microsoft.com/office/officeart/2005/8/layout/radial4"/>
    <dgm:cxn modelId="{286E261B-827B-D344-92FB-35156A0A8D52}" type="presOf" srcId="{79D3C643-909F-4A5E-ABD4-DA2EFA184712}" destId="{B1CEAA5E-CA1E-4ED2-982C-51E68B3024E1}" srcOrd="0" destOrd="0" presId="urn:microsoft.com/office/officeart/2005/8/layout/radial4"/>
    <dgm:cxn modelId="{B9D2E767-E9B8-DB48-B745-164FD15CC717}" srcId="{C954C2F9-6CC4-449B-BF0B-9D764884674C}" destId="{57A3D909-9936-B144-B7A2-40D4DEC3F553}" srcOrd="4" destOrd="0" parTransId="{2465BF0D-D51A-5247-AB36-051EB88D161E}" sibTransId="{0A734C8C-235C-814B-9739-C32701AED859}"/>
    <dgm:cxn modelId="{BE571836-971E-2342-8885-303A596793E4}" type="presOf" srcId="{57A3D909-9936-B144-B7A2-40D4DEC3F553}" destId="{6E08C114-D847-DD4B-A789-91DD33B4AB04}" srcOrd="0" destOrd="0" presId="urn:microsoft.com/office/officeart/2005/8/layout/radial4"/>
    <dgm:cxn modelId="{69C6D859-B6C2-4041-A8AF-A052F9B71479}" type="presOf" srcId="{52907A83-2933-4653-AD65-9697BCDC6010}" destId="{CE300145-B699-4A17-8701-31FF7953EECE}" srcOrd="0" destOrd="0" presId="urn:microsoft.com/office/officeart/2005/8/layout/radial4"/>
    <dgm:cxn modelId="{5C03B890-2D42-244E-B17B-614B4E431002}" type="presOf" srcId="{56DD886A-188C-49BC-8250-403C13BF5F52}" destId="{F728D7B6-7BDE-48F9-AD21-8D1411CEA48C}" srcOrd="0" destOrd="0" presId="urn:microsoft.com/office/officeart/2005/8/layout/radial4"/>
    <dgm:cxn modelId="{332CEFF0-0548-B246-96BD-F58615F992E6}" type="presParOf" srcId="{A07E8431-0403-4280-A3E4-7CFF2F94E573}" destId="{25A75C58-CECA-4D65-A965-3DAA129E1F3D}" srcOrd="0" destOrd="0" presId="urn:microsoft.com/office/officeart/2005/8/layout/radial4"/>
    <dgm:cxn modelId="{E15BB2EA-8149-AC4E-A47D-95FF543B4976}" type="presParOf" srcId="{A07E8431-0403-4280-A3E4-7CFF2F94E573}" destId="{A5EE5137-0CF9-4A70-9002-02D6B232CE68}" srcOrd="1" destOrd="0" presId="urn:microsoft.com/office/officeart/2005/8/layout/radial4"/>
    <dgm:cxn modelId="{00BE19F6-9330-4C4F-A9D6-988F89EE1012}" type="presParOf" srcId="{A07E8431-0403-4280-A3E4-7CFF2F94E573}" destId="{F728D7B6-7BDE-48F9-AD21-8D1411CEA48C}" srcOrd="2" destOrd="0" presId="urn:microsoft.com/office/officeart/2005/8/layout/radial4"/>
    <dgm:cxn modelId="{088FCCE5-D535-8043-967A-9C3D04A3DD95}" type="presParOf" srcId="{A07E8431-0403-4280-A3E4-7CFF2F94E573}" destId="{B69E0540-A72A-4A85-8697-FACD9E7EAB34}" srcOrd="3" destOrd="0" presId="urn:microsoft.com/office/officeart/2005/8/layout/radial4"/>
    <dgm:cxn modelId="{7365C5C6-5CD3-6044-BEB8-4B459A865F42}" type="presParOf" srcId="{A07E8431-0403-4280-A3E4-7CFF2F94E573}" destId="{63372158-C14E-4153-A2C0-8A937E46D496}" srcOrd="4" destOrd="0" presId="urn:microsoft.com/office/officeart/2005/8/layout/radial4"/>
    <dgm:cxn modelId="{030348FE-D0FC-AF4D-8119-1E013E465234}" type="presParOf" srcId="{A07E8431-0403-4280-A3E4-7CFF2F94E573}" destId="{154EAFAD-1DC9-4D6C-92EE-BCB08432BFBA}" srcOrd="5" destOrd="0" presId="urn:microsoft.com/office/officeart/2005/8/layout/radial4"/>
    <dgm:cxn modelId="{4C026490-3229-6642-A927-7D3BD8717777}" type="presParOf" srcId="{A07E8431-0403-4280-A3E4-7CFF2F94E573}" destId="{CE300145-B699-4A17-8701-31FF7953EECE}" srcOrd="6" destOrd="0" presId="urn:microsoft.com/office/officeart/2005/8/layout/radial4"/>
    <dgm:cxn modelId="{8D545E3B-E2CE-E144-9DDA-CB0126D363BB}" type="presParOf" srcId="{A07E8431-0403-4280-A3E4-7CFF2F94E573}" destId="{B1CEAA5E-CA1E-4ED2-982C-51E68B3024E1}" srcOrd="7" destOrd="0" presId="urn:microsoft.com/office/officeart/2005/8/layout/radial4"/>
    <dgm:cxn modelId="{F37DA314-088B-EF4C-9262-BFA0F434D419}" type="presParOf" srcId="{A07E8431-0403-4280-A3E4-7CFF2F94E573}" destId="{EA09F811-72EB-4D17-94BC-1D7B6ACD8639}" srcOrd="8" destOrd="0" presId="urn:microsoft.com/office/officeart/2005/8/layout/radial4"/>
    <dgm:cxn modelId="{FD7F7D13-ABBF-2144-9900-B1C5F5024FEB}" type="presParOf" srcId="{A07E8431-0403-4280-A3E4-7CFF2F94E573}" destId="{A6E5ED78-310A-504B-85F8-07C5FE72CAD8}" srcOrd="9" destOrd="0" presId="urn:microsoft.com/office/officeart/2005/8/layout/radial4"/>
    <dgm:cxn modelId="{A9EBC064-C8A6-6A4E-ADE3-4906B6C5332E}" type="presParOf" srcId="{A07E8431-0403-4280-A3E4-7CFF2F94E573}" destId="{6E08C114-D847-DD4B-A789-91DD33B4AB04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A75C58-CECA-4D65-A965-3DAA129E1F3D}">
      <dsp:nvSpPr>
        <dsp:cNvPr id="0" name=""/>
        <dsp:cNvSpPr/>
      </dsp:nvSpPr>
      <dsp:spPr>
        <a:xfrm>
          <a:off x="3614134" y="1681047"/>
          <a:ext cx="1572830" cy="1476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 dirty="0"/>
        </a:p>
      </dsp:txBody>
      <dsp:txXfrm>
        <a:off x="3844470" y="1897297"/>
        <a:ext cx="1112158" cy="1044146"/>
      </dsp:txXfrm>
    </dsp:sp>
    <dsp:sp modelId="{A5EE5137-0CF9-4A70-9002-02D6B232CE68}">
      <dsp:nvSpPr>
        <dsp:cNvPr id="0" name=""/>
        <dsp:cNvSpPr/>
      </dsp:nvSpPr>
      <dsp:spPr>
        <a:xfrm rot="10652558">
          <a:off x="2027822" y="2297486"/>
          <a:ext cx="1572142" cy="3895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F728D7B6-7BDE-48F9-AD21-8D1411CEA48C}">
      <dsp:nvSpPr>
        <dsp:cNvPr id="0" name=""/>
        <dsp:cNvSpPr/>
      </dsp:nvSpPr>
      <dsp:spPr>
        <a:xfrm>
          <a:off x="1023346" y="2176015"/>
          <a:ext cx="1722139" cy="70267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Arial"/>
              <a:cs typeface="Arial"/>
            </a:rPr>
            <a:t>Отсутствие единой базы нормативно-правовых актов, решений, примеров успешных проектов </a:t>
          </a:r>
          <a:endParaRPr lang="ru-RU" sz="1000" kern="1200" dirty="0">
            <a:latin typeface="Arial"/>
            <a:cs typeface="Arial"/>
          </a:endParaRPr>
        </a:p>
      </dsp:txBody>
      <dsp:txXfrm>
        <a:off x="1043927" y="2196596"/>
        <a:ext cx="1680977" cy="661509"/>
      </dsp:txXfrm>
    </dsp:sp>
    <dsp:sp modelId="{B69E0540-A72A-4A85-8697-FACD9E7EAB34}">
      <dsp:nvSpPr>
        <dsp:cNvPr id="0" name=""/>
        <dsp:cNvSpPr/>
      </dsp:nvSpPr>
      <dsp:spPr>
        <a:xfrm rot="12570768">
          <a:off x="1991261" y="1381977"/>
          <a:ext cx="1841480" cy="3895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3372158-C14E-4153-A2C0-8A937E46D496}">
      <dsp:nvSpPr>
        <dsp:cNvPr id="0" name=""/>
        <dsp:cNvSpPr/>
      </dsp:nvSpPr>
      <dsp:spPr>
        <a:xfrm>
          <a:off x="1320838" y="812133"/>
          <a:ext cx="1722139" cy="70267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Arial"/>
              <a:cs typeface="Arial"/>
            </a:rPr>
            <a:t>Отсутствие конкретных решений</a:t>
          </a:r>
          <a:endParaRPr lang="ru-RU" sz="1000" kern="1200" dirty="0">
            <a:latin typeface="Arial"/>
            <a:cs typeface="Arial"/>
          </a:endParaRPr>
        </a:p>
      </dsp:txBody>
      <dsp:txXfrm>
        <a:off x="1341419" y="832714"/>
        <a:ext cx="1680977" cy="661509"/>
      </dsp:txXfrm>
    </dsp:sp>
    <dsp:sp modelId="{154EAFAD-1DC9-4D6C-92EE-BCB08432BFBA}">
      <dsp:nvSpPr>
        <dsp:cNvPr id="0" name=""/>
        <dsp:cNvSpPr/>
      </dsp:nvSpPr>
      <dsp:spPr>
        <a:xfrm rot="16133565">
          <a:off x="3744260" y="784907"/>
          <a:ext cx="1256926" cy="3895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CE300145-B699-4A17-8701-31FF7953EECE}">
      <dsp:nvSpPr>
        <dsp:cNvPr id="0" name=""/>
        <dsp:cNvSpPr/>
      </dsp:nvSpPr>
      <dsp:spPr>
        <a:xfrm>
          <a:off x="3499509" y="0"/>
          <a:ext cx="1722139" cy="70267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Arial"/>
              <a:cs typeface="Arial"/>
            </a:rPr>
            <a:t>Большое количество разнородных ресурсов по одной тематике</a:t>
          </a:r>
          <a:endParaRPr lang="ru-RU" sz="1000" kern="1200" dirty="0">
            <a:latin typeface="Arial"/>
            <a:cs typeface="Arial"/>
          </a:endParaRPr>
        </a:p>
      </dsp:txBody>
      <dsp:txXfrm>
        <a:off x="3520090" y="20581"/>
        <a:ext cx="1680977" cy="661509"/>
      </dsp:txXfrm>
    </dsp:sp>
    <dsp:sp modelId="{B1CEAA5E-CA1E-4ED2-982C-51E68B3024E1}">
      <dsp:nvSpPr>
        <dsp:cNvPr id="0" name=""/>
        <dsp:cNvSpPr/>
      </dsp:nvSpPr>
      <dsp:spPr>
        <a:xfrm rot="19977430">
          <a:off x="4985955" y="1389268"/>
          <a:ext cx="1901765" cy="3895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A09F811-72EB-4D17-94BC-1D7B6ACD8639}">
      <dsp:nvSpPr>
        <dsp:cNvPr id="0" name=""/>
        <dsp:cNvSpPr/>
      </dsp:nvSpPr>
      <dsp:spPr>
        <a:xfrm>
          <a:off x="6022796" y="800381"/>
          <a:ext cx="1722139" cy="70267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Arial"/>
              <a:cs typeface="Arial"/>
            </a:rPr>
            <a:t>Недостаточная информированность о событиях отрасли</a:t>
          </a:r>
          <a:endParaRPr lang="ru-RU" sz="1000" kern="1200" dirty="0">
            <a:latin typeface="Arial"/>
            <a:cs typeface="Arial"/>
          </a:endParaRPr>
        </a:p>
      </dsp:txBody>
      <dsp:txXfrm>
        <a:off x="6043377" y="820962"/>
        <a:ext cx="1680977" cy="661509"/>
      </dsp:txXfrm>
    </dsp:sp>
    <dsp:sp modelId="{A6E5ED78-310A-504B-85F8-07C5FE72CAD8}">
      <dsp:nvSpPr>
        <dsp:cNvPr id="0" name=""/>
        <dsp:cNvSpPr/>
      </dsp:nvSpPr>
      <dsp:spPr>
        <a:xfrm rot="160704">
          <a:off x="5194370" y="2305489"/>
          <a:ext cx="1692531" cy="3895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E08C114-D847-DD4B-A789-91DD33B4AB04}">
      <dsp:nvSpPr>
        <dsp:cNvPr id="0" name=""/>
        <dsp:cNvSpPr/>
      </dsp:nvSpPr>
      <dsp:spPr>
        <a:xfrm>
          <a:off x="6114003" y="2188473"/>
          <a:ext cx="1722139" cy="70267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Arial"/>
              <a:cs typeface="Arial"/>
            </a:rPr>
            <a:t>Отсутствие четкого плана действий</a:t>
          </a:r>
          <a:endParaRPr lang="ru-RU" sz="1000" kern="1200" dirty="0">
            <a:latin typeface="Arial"/>
            <a:cs typeface="Arial"/>
          </a:endParaRPr>
        </a:p>
      </dsp:txBody>
      <dsp:txXfrm>
        <a:off x="6134584" y="2209054"/>
        <a:ext cx="1680977" cy="661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FDD7F08-1897-BD42-AF50-B2251A0F3B62}" type="datetimeFigureOut">
              <a:rPr lang="ru-RU" smtClean="0"/>
              <a:t>17.05.2011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BC83F9C-D655-874F-8CDD-E6429EC08F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6.png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.xml"/><Relationship Id="rId4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sbook.ru/node/13206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ww.gosbook.ru/node/11104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hyperlink" Target="http://www.gosbook.ru/node/12062" TargetMode="External"/><Relationship Id="rId5" Type="http://schemas.openxmlformats.org/officeDocument/2006/relationships/hyperlink" Target="http://www.gosbook.ru/node/14208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://www.gosbook.ru/node/1255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491" y="0"/>
            <a:ext cx="92787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0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гнутая вверх стрелка 14"/>
          <p:cNvSpPr/>
          <p:nvPr/>
        </p:nvSpPr>
        <p:spPr>
          <a:xfrm rot="10800000">
            <a:off x="1485900" y="3746500"/>
            <a:ext cx="6654800" cy="1485900"/>
          </a:xfrm>
          <a:prstGeom prst="curvedDownArrow">
            <a:avLst>
              <a:gd name="adj1" fmla="val 25000"/>
              <a:gd name="adj2" fmla="val 38912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6" name="Rectangle 5"/>
          <p:cNvSpPr txBox="1">
            <a:spLocks noChangeArrowheads="1"/>
          </p:cNvSpPr>
          <p:nvPr/>
        </p:nvSpPr>
        <p:spPr bwMode="gray">
          <a:xfrm>
            <a:off x="105487" y="127797"/>
            <a:ext cx="4762500" cy="465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Организация диалога и обратной связи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1600200" y="1536700"/>
            <a:ext cx="6654800" cy="1485900"/>
          </a:xfrm>
          <a:prstGeom prst="curvedDownArrow">
            <a:avLst>
              <a:gd name="adj1" fmla="val 25000"/>
              <a:gd name="adj2" fmla="val 38912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8" name="Picture 22" descr="MCj043262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3742" y="2983511"/>
            <a:ext cx="1233157" cy="123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7073900" y="4216400"/>
            <a:ext cx="17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Экспертное сообщество</a:t>
            </a:r>
            <a:endParaRPr lang="ru-RU" sz="1400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0" name="Picture 22" descr="MCj043262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1667" y="2997200"/>
            <a:ext cx="1154711" cy="115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2" descr="MCj043262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9643" y="3036524"/>
            <a:ext cx="1251560" cy="125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Группа 21"/>
          <p:cNvGrpSpPr/>
          <p:nvPr/>
        </p:nvGrpSpPr>
        <p:grpSpPr>
          <a:xfrm>
            <a:off x="1188158" y="2070100"/>
            <a:ext cx="1212142" cy="1447801"/>
            <a:chOff x="3660803" y="787064"/>
            <a:chExt cx="952173" cy="1149167"/>
          </a:xfrm>
          <a:scene3d>
            <a:camera prst="orthographicFront"/>
            <a:lightRig rig="flat" dir="t"/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3697324" y="1100701"/>
              <a:ext cx="915652" cy="835530"/>
            </a:xfrm>
            <a:prstGeom prst="roundRect">
              <a:avLst>
                <a:gd name="adj" fmla="val 10000"/>
              </a:avLst>
            </a:prstGeom>
            <a:blipFill rotWithShape="0">
              <a:blip r:embed="rId3"/>
              <a:stretch>
                <a:fillRect/>
              </a:stretch>
            </a:blipFill>
            <a:sp3d prstMaterial="dkEdge">
              <a:bevelT w="8200" h="38100"/>
            </a:sp3d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3660803" y="787064"/>
              <a:ext cx="866708" cy="7865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23900" y="3276600"/>
            <a:ext cx="204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21900"/>
                </a:solidFill>
                <a:latin typeface="Arial"/>
                <a:cs typeface="Arial"/>
              </a:rPr>
              <a:t>Органы </a:t>
            </a:r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государственной власти</a:t>
            </a:r>
            <a:endParaRPr lang="ru-RU" sz="1400" dirty="0">
              <a:solidFill>
                <a:srgbClr val="321900"/>
              </a:solidFill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47900" y="812800"/>
            <a:ext cx="551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21900"/>
                </a:solidFill>
                <a:latin typeface="Arial"/>
                <a:cs typeface="Arial"/>
              </a:rPr>
              <a:t>п</a:t>
            </a:r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остановка вопросов, </a:t>
            </a:r>
          </a:p>
          <a:p>
            <a:pPr algn="ctr"/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обеспечение прозрачности деятельности,</a:t>
            </a:r>
          </a:p>
          <a:p>
            <a:pPr algn="ctr"/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учет рекомендаций при формировании решений </a:t>
            </a:r>
            <a:endParaRPr lang="ru-RU" sz="1400" dirty="0">
              <a:solidFill>
                <a:srgbClr val="321900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7100" y="5334000"/>
            <a:ext cx="551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21900"/>
                </a:solidFill>
                <a:latin typeface="Arial"/>
                <a:cs typeface="Arial"/>
              </a:rPr>
              <a:t>э</a:t>
            </a:r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кспертиза проектов</a:t>
            </a:r>
          </a:p>
          <a:p>
            <a:pPr algn="ctr"/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рекомендации и экспертные мнения</a:t>
            </a:r>
          </a:p>
          <a:p>
            <a:pPr algn="ctr"/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опыт реализации успешных проектов</a:t>
            </a:r>
          </a:p>
          <a:p>
            <a:pPr algn="ctr"/>
            <a:r>
              <a:rPr lang="ru-RU" sz="1400" dirty="0" smtClean="0">
                <a:solidFill>
                  <a:srgbClr val="321900"/>
                </a:solidFill>
                <a:latin typeface="Arial"/>
                <a:cs typeface="Arial"/>
              </a:rPr>
              <a:t>оперативная обратная связь о ходе реализации проектов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25800" y="2895600"/>
            <a:ext cx="3568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321900"/>
                </a:solidFill>
                <a:latin typeface="Arial"/>
                <a:cs typeface="Arial"/>
              </a:rPr>
              <a:t>Информатизация здравоохранения</a:t>
            </a:r>
            <a:endParaRPr lang="ru-RU" sz="2400" i="1" dirty="0">
              <a:solidFill>
                <a:srgbClr val="3219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189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 rot="5400000">
            <a:off x="4689117" y="4243214"/>
            <a:ext cx="341493" cy="8466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gray">
          <a:xfrm>
            <a:off x="93085" y="157228"/>
            <a:ext cx="7002594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eaLnBrk="0" hangingPunct="0">
              <a:lnSpc>
                <a:spcPct val="95000"/>
              </a:lnSpc>
            </a:pPr>
            <a:r>
              <a:rPr lang="ru-RU" b="1" dirty="0">
                <a:solidFill>
                  <a:srgbClr val="000000"/>
                </a:solidFill>
                <a:latin typeface="Arial"/>
                <a:cs typeface="Arial"/>
              </a:rPr>
              <a:t>Предпосылки или «что делать специалисту?»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6" name="Diagram 29"/>
          <p:cNvGraphicFramePr/>
          <p:nvPr>
            <p:extLst>
              <p:ext uri="{D42A27DB-BD31-4B8C-83A1-F6EECF244321}">
                <p14:modId xmlns:p14="http://schemas.microsoft.com/office/powerpoint/2010/main" val="3871468356"/>
              </p:ext>
            </p:extLst>
          </p:nvPr>
        </p:nvGraphicFramePr>
        <p:xfrm>
          <a:off x="457200" y="1344792"/>
          <a:ext cx="8801100" cy="3214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 Diagonal Corner Rectangle 4"/>
          <p:cNvSpPr/>
          <p:nvPr/>
        </p:nvSpPr>
        <p:spPr>
          <a:xfrm>
            <a:off x="2212623" y="4882442"/>
            <a:ext cx="5181600" cy="1241779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Необходимость применять принципы коллективной работы для конкретных практических задач: обсуждения законопроектов, сбора мнений и рекомендаций по определенной теме, обмена наработками по проектам и проч. 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40" y="227750"/>
            <a:ext cx="86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Кратко о проекте</a:t>
            </a:r>
            <a:endParaRPr lang="ru-RU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 flipH="1">
            <a:off x="2389188" y="682093"/>
            <a:ext cx="649605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895350">
              <a:buSzPct val="120000"/>
            </a:pPr>
            <a:r>
              <a:rPr lang="ru-RU" altLang="ko-KR" sz="1400" b="1" i="0" dirty="0">
                <a:solidFill>
                  <a:srgbClr val="151616"/>
                </a:solidFill>
                <a:latin typeface="Arial"/>
                <a:cs typeface="Arial"/>
              </a:rPr>
              <a:t>Э</a:t>
            </a:r>
            <a:r>
              <a:rPr lang="ru-RU" altLang="ko-KR" sz="1400" b="1" i="0" dirty="0" smtClean="0">
                <a:solidFill>
                  <a:srgbClr val="151616"/>
                </a:solidFill>
                <a:latin typeface="Arial"/>
                <a:cs typeface="Arial"/>
              </a:rPr>
              <a:t>кспертная </a:t>
            </a:r>
            <a:r>
              <a:rPr lang="ru-RU" altLang="ko-KR" sz="1400" b="1" i="0" dirty="0">
                <a:solidFill>
                  <a:srgbClr val="151616"/>
                </a:solidFill>
                <a:latin typeface="Arial"/>
                <a:cs typeface="Arial"/>
              </a:rPr>
              <a:t>сеть по вопросам государственного управления </a:t>
            </a:r>
            <a:r>
              <a:rPr lang="ru-RU" altLang="ko-KR" sz="1400" b="1" i="0" dirty="0" smtClean="0">
                <a:solidFill>
                  <a:srgbClr val="151616"/>
                </a:solidFill>
                <a:latin typeface="Arial"/>
                <a:cs typeface="Arial"/>
              </a:rPr>
              <a:t>«ГосБук»</a:t>
            </a:r>
          </a:p>
          <a:p>
            <a:pPr defTabSz="895350">
              <a:buSzPct val="120000"/>
            </a:pPr>
            <a:endParaRPr lang="ru-RU" altLang="ko-KR" sz="1400" b="1" i="0" dirty="0">
              <a:solidFill>
                <a:srgbClr val="151616"/>
              </a:solidFill>
              <a:latin typeface="Arial"/>
              <a:cs typeface="Arial"/>
            </a:endParaRPr>
          </a:p>
          <a:p>
            <a:pPr marL="355600" lvl="1" indent="-176213" defTabSz="895350">
              <a:buSzPct val="120000"/>
              <a:buFontTx/>
              <a:buChar char="•"/>
            </a:pPr>
            <a:r>
              <a:rPr lang="ru-RU" altLang="ko-KR" sz="1400" b="1" i="0" dirty="0">
                <a:solidFill>
                  <a:srgbClr val="151616"/>
                </a:solidFill>
                <a:latin typeface="Arial"/>
                <a:cs typeface="Arial"/>
              </a:rPr>
              <a:t>ГосБук</a:t>
            </a: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 — интерактивная коммуникационная площадка, разработанная </a:t>
            </a:r>
            <a:r>
              <a:rPr lang="ru-RU" altLang="ko-KR" sz="1400" i="0" dirty="0" smtClean="0">
                <a:solidFill>
                  <a:srgbClr val="151616"/>
                </a:solidFill>
                <a:latin typeface="Arial"/>
                <a:cs typeface="Arial"/>
              </a:rPr>
              <a:t>для </a:t>
            </a: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государственных служащих, </a:t>
            </a:r>
            <a:r>
              <a:rPr lang="ru-RU" altLang="ko-KR" sz="1400" i="0" dirty="0" smtClean="0">
                <a:solidFill>
                  <a:srgbClr val="151616"/>
                </a:solidFill>
                <a:latin typeface="Arial"/>
                <a:cs typeface="Arial"/>
              </a:rPr>
              <a:t>специалистов </a:t>
            </a: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в разных областях государственного управления и </a:t>
            </a:r>
            <a:r>
              <a:rPr lang="ru-RU" altLang="ko-KR" sz="1400" i="0" dirty="0" smtClean="0">
                <a:solidFill>
                  <a:srgbClr val="151616"/>
                </a:solidFill>
                <a:latin typeface="Arial"/>
                <a:cs typeface="Arial"/>
              </a:rPr>
              <a:t>экспертов различных сфер жизни общества.</a:t>
            </a:r>
          </a:p>
          <a:p>
            <a:pPr marL="355600" lvl="1" indent="-176213" defTabSz="895350">
              <a:buSzPct val="120000"/>
              <a:buFontTx/>
              <a:buChar char="•"/>
            </a:pPr>
            <a:endParaRPr lang="ru-RU" altLang="ko-KR" sz="1400" dirty="0">
              <a:solidFill>
                <a:srgbClr val="151616"/>
              </a:solidFill>
              <a:latin typeface="Arial"/>
              <a:cs typeface="Arial"/>
            </a:endParaRPr>
          </a:p>
          <a:p>
            <a:pPr marL="355600" lvl="1" indent="-176213" defTabSz="895350">
              <a:buSzPct val="120000"/>
              <a:buFontTx/>
              <a:buChar char="•"/>
            </a:pPr>
            <a:r>
              <a:rPr lang="ru-RU" altLang="ko-KR" sz="1400" b="1" i="0" dirty="0" smtClean="0">
                <a:solidFill>
                  <a:srgbClr val="151616"/>
                </a:solidFill>
                <a:latin typeface="Arial"/>
                <a:cs typeface="Arial"/>
              </a:rPr>
              <a:t>Практическое </a:t>
            </a:r>
            <a:r>
              <a:rPr lang="ru-RU" altLang="ko-KR" sz="1400" b="1" i="0" dirty="0">
                <a:solidFill>
                  <a:srgbClr val="151616"/>
                </a:solidFill>
                <a:latin typeface="Arial"/>
                <a:cs typeface="Arial"/>
              </a:rPr>
              <a:t>назначение проекта</a:t>
            </a: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 — обеспечить специалистов, вовлеченных в управление важными для государства и его граждан процессами, удобным и функциональным интерактивным инструментом в сети Интернет, который позволит комплексно обсуждать любой вопрос в режиме реального времени. </a:t>
            </a:r>
          </a:p>
        </p:txBody>
      </p:sp>
      <p:sp>
        <p:nvSpPr>
          <p:cNvPr id="6" name="AutoShape 1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19063" y="821262"/>
            <a:ext cx="2162175" cy="920750"/>
          </a:xfrm>
          <a:prstGeom prst="homePlate">
            <a:avLst>
              <a:gd name="adj" fmla="val 23113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Название проекта</a:t>
            </a:r>
          </a:p>
        </p:txBody>
      </p:sp>
      <p:sp>
        <p:nvSpPr>
          <p:cNvPr id="7" name="AutoShape 1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19063" y="3323161"/>
            <a:ext cx="2162175" cy="920750"/>
          </a:xfrm>
          <a:prstGeom prst="homePlate">
            <a:avLst>
              <a:gd name="adj" fmla="val 23113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  <a:defRPr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Адрес в сети Интернет </a:t>
            </a:r>
          </a:p>
        </p:txBody>
      </p:sp>
      <p:sp>
        <p:nvSpPr>
          <p:cNvPr id="8" name="AutoShape 1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19063" y="4423347"/>
            <a:ext cx="2162175" cy="920750"/>
          </a:xfrm>
          <a:prstGeom prst="homePlate">
            <a:avLst>
              <a:gd name="adj" fmla="val 23113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  <a:defRPr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Рассматриваемые тематические блоки</a:t>
            </a:r>
          </a:p>
        </p:txBody>
      </p:sp>
      <p:sp>
        <p:nvSpPr>
          <p:cNvPr id="9" name="AutoShape 12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5780612"/>
            <a:ext cx="2162175" cy="908050"/>
          </a:xfrm>
          <a:prstGeom prst="homePlate">
            <a:avLst>
              <a:gd name="adj" fmla="val 23436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  <a:defRPr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Дата</a:t>
            </a:r>
            <a:r>
              <a:rPr lang="ru-RU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запуска проекта в  бета-режиме</a:t>
            </a: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>
            <a:off x="2345262" y="3323161"/>
            <a:ext cx="6781800" cy="0"/>
          </a:xfrm>
          <a:prstGeom prst="line">
            <a:avLst/>
          </a:prstGeom>
          <a:ln>
            <a:solidFill>
              <a:srgbClr val="93A299"/>
            </a:solidFill>
            <a:prstDash val="sys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Arial"/>
              <a:cs typeface="Arial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2349500" y="4364562"/>
            <a:ext cx="6781800" cy="0"/>
          </a:xfrm>
          <a:prstGeom prst="line">
            <a:avLst/>
          </a:prstGeom>
          <a:ln>
            <a:solidFill>
              <a:srgbClr val="93A299"/>
            </a:solidFill>
            <a:prstDash val="sysDash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Arial"/>
              <a:cs typeface="Arial"/>
            </a:endParaRP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2349500" y="5710762"/>
            <a:ext cx="6781800" cy="0"/>
          </a:xfrm>
          <a:prstGeom prst="line">
            <a:avLst/>
          </a:prstGeom>
          <a:ln>
            <a:solidFill>
              <a:srgbClr val="93A299"/>
            </a:solidFill>
            <a:prstDash val="sysDash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Arial"/>
              <a:cs typeface="Arial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 flipH="1">
            <a:off x="2582863" y="4547125"/>
            <a:ext cx="6307137" cy="102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77800" indent="-177800" defTabSz="895350">
              <a:lnSpc>
                <a:spcPct val="95000"/>
              </a:lnSpc>
              <a:buSzPct val="120000"/>
              <a:buFontTx/>
              <a:buChar char="•"/>
            </a:pP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ИТ и телеком</a:t>
            </a:r>
          </a:p>
          <a:p>
            <a:pPr marL="177800" indent="-177800" defTabSz="895350">
              <a:lnSpc>
                <a:spcPct val="95000"/>
              </a:lnSpc>
              <a:buSzPct val="120000"/>
              <a:buFontTx/>
              <a:buChar char="•"/>
            </a:pP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Безопасность, правозащита, государственная и муниципальная служба</a:t>
            </a:r>
          </a:p>
          <a:p>
            <a:pPr marL="177800" indent="-177800" defTabSz="895350">
              <a:lnSpc>
                <a:spcPct val="95000"/>
              </a:lnSpc>
              <a:buSzPct val="120000"/>
              <a:buFontTx/>
              <a:buChar char="•"/>
            </a:pP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Экономика, инновации, инфраструктура</a:t>
            </a:r>
          </a:p>
          <a:p>
            <a:pPr marL="177800" indent="-177800" defTabSz="895350">
              <a:lnSpc>
                <a:spcPct val="95000"/>
              </a:lnSpc>
              <a:buSzPct val="120000"/>
              <a:buFontTx/>
              <a:buChar char="•"/>
            </a:pPr>
            <a:r>
              <a:rPr lang="ru-RU" altLang="ko-KR" sz="1400" i="0" dirty="0" err="1">
                <a:solidFill>
                  <a:srgbClr val="151616"/>
                </a:solidFill>
                <a:latin typeface="Arial"/>
                <a:cs typeface="Arial"/>
              </a:rPr>
              <a:t>Г</a:t>
            </a:r>
            <a:r>
              <a:rPr lang="ru-RU" altLang="ko-KR" sz="1400" i="0" dirty="0" err="1" smtClean="0">
                <a:solidFill>
                  <a:srgbClr val="151616"/>
                </a:solidFill>
                <a:latin typeface="Arial"/>
                <a:cs typeface="Arial"/>
              </a:rPr>
              <a:t>осзакупки</a:t>
            </a: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, электронные торги</a:t>
            </a:r>
            <a:r>
              <a:rPr lang="ru-RU" altLang="ko-KR" sz="1400" i="0" dirty="0" smtClean="0">
                <a:solidFill>
                  <a:srgbClr val="151616"/>
                </a:solidFill>
                <a:latin typeface="Arial"/>
                <a:cs typeface="Arial"/>
              </a:rPr>
              <a:t>, </a:t>
            </a:r>
            <a:r>
              <a:rPr lang="ru-RU" altLang="ko-KR" sz="1400" i="0" dirty="0" err="1">
                <a:solidFill>
                  <a:srgbClr val="151616"/>
                </a:solidFill>
                <a:latin typeface="Arial"/>
                <a:cs typeface="Arial"/>
              </a:rPr>
              <a:t>госфинансирование</a:t>
            </a:r>
            <a:endParaRPr lang="ru-RU" altLang="ko-KR" sz="1400" i="0" dirty="0">
              <a:solidFill>
                <a:srgbClr val="151616"/>
              </a:solidFill>
              <a:latin typeface="Arial"/>
              <a:cs typeface="Arial"/>
            </a:endParaRPr>
          </a:p>
          <a:p>
            <a:pPr marL="177800" indent="-177800" defTabSz="895350">
              <a:lnSpc>
                <a:spcPct val="95000"/>
              </a:lnSpc>
              <a:buSzPct val="120000"/>
              <a:buFontTx/>
              <a:buChar char="•"/>
            </a:pPr>
            <a:r>
              <a:rPr lang="ru-RU" altLang="ko-KR" sz="1400" i="0" dirty="0">
                <a:solidFill>
                  <a:srgbClr val="151616"/>
                </a:solidFill>
                <a:latin typeface="Arial"/>
                <a:cs typeface="Arial"/>
              </a:rPr>
              <a:t>Здравоохранение, образование и соц. развитие </a:t>
            </a: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 flipH="1">
            <a:off x="2582863" y="6128275"/>
            <a:ext cx="63071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895350"/>
            <a:r>
              <a:rPr lang="ru-RU" sz="1400" i="0" dirty="0">
                <a:solidFill>
                  <a:srgbClr val="151616"/>
                </a:solidFill>
                <a:latin typeface="Arial"/>
                <a:cs typeface="Arial"/>
              </a:rPr>
              <a:t>8 июля 2010 года</a:t>
            </a:r>
            <a:endParaRPr lang="en-US" sz="1400" i="0" dirty="0">
              <a:solidFill>
                <a:srgbClr val="151616"/>
              </a:solidFill>
              <a:latin typeface="Arial"/>
              <a:cs typeface="Arial"/>
            </a:endParaRPr>
          </a:p>
        </p:txBody>
      </p:sp>
      <p:pic>
        <p:nvPicPr>
          <p:cNvPr id="15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19" y="1640985"/>
            <a:ext cx="1473920" cy="1357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2781300" y="3517900"/>
            <a:ext cx="406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rgbClr val="151616"/>
                </a:solidFill>
                <a:latin typeface="Arial"/>
                <a:cs typeface="Arial"/>
              </a:rPr>
              <a:t>gosbook.ru</a:t>
            </a:r>
            <a:endParaRPr lang="ru-RU" sz="1400" b="1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endParaRPr lang="en-US" sz="1400" b="1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r>
              <a:rPr lang="ru-RU" sz="1400" b="1" dirty="0" err="1" smtClean="0">
                <a:solidFill>
                  <a:srgbClr val="151616"/>
                </a:solidFill>
                <a:latin typeface="Arial"/>
                <a:cs typeface="Arial"/>
              </a:rPr>
              <a:t>Госбук</a:t>
            </a:r>
            <a:r>
              <a:rPr lang="en-US" sz="1400" b="1" dirty="0" smtClean="0">
                <a:solidFill>
                  <a:srgbClr val="151616"/>
                </a:solidFill>
                <a:latin typeface="Arial"/>
                <a:cs typeface="Arial"/>
              </a:rPr>
              <a:t>.</a:t>
            </a:r>
            <a:r>
              <a:rPr lang="ru-RU" sz="1400" b="1" dirty="0" err="1" smtClean="0">
                <a:solidFill>
                  <a:srgbClr val="151616"/>
                </a:solidFill>
                <a:latin typeface="Arial"/>
                <a:cs typeface="Arial"/>
              </a:rPr>
              <a:t>рф</a:t>
            </a:r>
            <a:endParaRPr lang="ru-RU" sz="1400" b="1" dirty="0">
              <a:solidFill>
                <a:srgbClr val="15161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5165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263" y="179843"/>
            <a:ext cx="86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Текущие результаты деятельности</a:t>
            </a:r>
            <a:endParaRPr lang="ru-RU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AutoShape 12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68263" y="808717"/>
            <a:ext cx="2217737" cy="920750"/>
          </a:xfrm>
          <a:prstGeom prst="homePlate">
            <a:avLst>
              <a:gd name="adj" fmla="val 23113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Кол-во зарегистрированных участников</a:t>
            </a:r>
          </a:p>
        </p:txBody>
      </p:sp>
      <p:sp>
        <p:nvSpPr>
          <p:cNvPr id="14" name="AutoShape 1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8263" y="2908980"/>
            <a:ext cx="2217737" cy="920750"/>
          </a:xfrm>
          <a:prstGeom prst="homePlate">
            <a:avLst>
              <a:gd name="adj" fmla="val 23113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anchor="ctr"/>
          <a:lstStyle/>
          <a:p>
            <a:pPr defTabSz="895350">
              <a:buSzPct val="120000"/>
            </a:pPr>
            <a:r>
              <a:rPr lang="ru-RU" sz="1600" dirty="0">
                <a:solidFill>
                  <a:schemeClr val="bg1"/>
                </a:solidFill>
                <a:latin typeface="Arial"/>
                <a:cs typeface="Arial"/>
              </a:rPr>
              <a:t>Реализованные проекты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2357962" y="2904216"/>
            <a:ext cx="6781800" cy="0"/>
          </a:xfrm>
          <a:prstGeom prst="line">
            <a:avLst/>
          </a:prstGeom>
          <a:ln>
            <a:solidFill>
              <a:srgbClr val="93A299"/>
            </a:solidFill>
            <a:prstDash val="sysDash"/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 dirty="0">
              <a:latin typeface="Arial"/>
              <a:cs typeface="Arial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>
            <a:off x="2298700" y="6777717"/>
            <a:ext cx="6781800" cy="0"/>
          </a:xfrm>
          <a:prstGeom prst="line">
            <a:avLst/>
          </a:prstGeom>
          <a:ln>
            <a:solidFill>
              <a:srgbClr val="93A299"/>
            </a:solidFill>
            <a:prstDash val="sysDash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851055"/>
            <a:ext cx="6934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С 8 июля 2010 года на сайте зарегистрировалось и подтвердило свое участие более 3000 участников</a:t>
            </a:r>
            <a:endParaRPr lang="ru-RU" sz="1200" b="1" dirty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200" b="1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Из них: </a:t>
            </a: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≈ 4800 </a:t>
            </a:r>
            <a:r>
              <a:rPr lang="ru-RU" sz="1200" dirty="0" smtClean="0">
                <a:solidFill>
                  <a:srgbClr val="151616"/>
                </a:solidFill>
                <a:latin typeface="Arial"/>
                <a:cs typeface="Arial"/>
              </a:rPr>
              <a:t>– представители федеральных и региональных органов исполнительной власти</a:t>
            </a: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≈ 1200 </a:t>
            </a:r>
            <a:r>
              <a:rPr lang="ru-RU" sz="1200" dirty="0" smtClean="0">
                <a:solidFill>
                  <a:srgbClr val="151616"/>
                </a:solidFill>
                <a:latin typeface="Arial"/>
                <a:cs typeface="Arial"/>
              </a:rPr>
              <a:t>– представители коммерческих структур</a:t>
            </a: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≈ 1300 </a:t>
            </a:r>
            <a:r>
              <a:rPr lang="ru-RU" sz="1200" dirty="0">
                <a:solidFill>
                  <a:srgbClr val="151616"/>
                </a:solidFill>
                <a:latin typeface="Arial"/>
                <a:cs typeface="Arial"/>
              </a:rPr>
              <a:t>– представители </a:t>
            </a:r>
            <a:r>
              <a:rPr lang="ru-RU" sz="1200" dirty="0" smtClean="0">
                <a:solidFill>
                  <a:srgbClr val="151616"/>
                </a:solidFill>
                <a:latin typeface="Arial"/>
                <a:cs typeface="Arial"/>
              </a:rPr>
              <a:t>научных и образовательных учреждений</a:t>
            </a: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≈ 500 </a:t>
            </a:r>
            <a:r>
              <a:rPr lang="ru-RU" sz="1200" dirty="0" smtClean="0">
                <a:solidFill>
                  <a:srgbClr val="151616"/>
                </a:solidFill>
                <a:latin typeface="Arial"/>
                <a:cs typeface="Arial"/>
              </a:rPr>
              <a:t>– представители общественных организаций</a:t>
            </a:r>
          </a:p>
          <a:p>
            <a:r>
              <a:rPr lang="ru-RU" sz="1200" b="1" dirty="0" smtClean="0">
                <a:solidFill>
                  <a:srgbClr val="151616"/>
                </a:solidFill>
                <a:latin typeface="Arial"/>
                <a:cs typeface="Arial"/>
              </a:rPr>
              <a:t>≈ 300 </a:t>
            </a:r>
            <a:r>
              <a:rPr lang="ru-RU" sz="1200" dirty="0" smtClean="0">
                <a:solidFill>
                  <a:srgbClr val="151616"/>
                </a:solidFill>
                <a:latin typeface="Arial"/>
                <a:cs typeface="Arial"/>
              </a:rPr>
              <a:t>– представители федеральных и региональных СМИ</a:t>
            </a:r>
            <a:endParaRPr lang="ru-RU" sz="1200" dirty="0">
              <a:solidFill>
                <a:srgbClr val="151616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74900" y="3886355"/>
            <a:ext cx="6934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 smtClean="0">
              <a:solidFill>
                <a:srgbClr val="151616"/>
              </a:solidFill>
              <a:latin typeface="Arial"/>
              <a:cs typeface="Arial"/>
            </a:endParaRPr>
          </a:p>
          <a:p>
            <a:endParaRPr lang="ru-RU" sz="1400" dirty="0">
              <a:solidFill>
                <a:srgbClr val="151616"/>
              </a:solidFill>
              <a:latin typeface="Arial"/>
              <a:cs typeface="Arial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251364" y="1464872"/>
            <a:ext cx="748473" cy="702766"/>
            <a:chOff x="6200780" y="2449949"/>
            <a:chExt cx="748473" cy="702766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200780" y="2449949"/>
              <a:ext cx="748473" cy="702766"/>
            </a:xfrm>
            <a:prstGeom prst="roundRect">
              <a:avLst>
                <a:gd name="adj" fmla="val 10000"/>
              </a:avLst>
            </a:prstGeom>
            <a:blipFill rotWithShape="0">
              <a:blip r:embed="rId4"/>
              <a:stretch>
                <a:fillRect/>
              </a:stretch>
            </a:blipFill>
            <a:sp3d prstMaterial="dkEdge">
              <a:bevelT w="8200" h="38100"/>
            </a:sp3d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6221363" y="2470532"/>
              <a:ext cx="707307" cy="6616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000" kern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311400" y="2978295"/>
            <a:ext cx="6946900" cy="4339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Экспертная оценка вопросов внедрения и эксплуатации ЭОР. </a:t>
            </a:r>
            <a:r>
              <a:rPr lang="ru-RU" sz="12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О</a:t>
            </a: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тправлен в Министерство образования и Администрацию Президента России</a:t>
            </a:r>
          </a:p>
          <a:p>
            <a:r>
              <a:rPr lang="ru-RU" sz="1200" u="sng" dirty="0" smtClean="0">
                <a:solidFill>
                  <a:srgbClr val="321900"/>
                </a:solidFill>
                <a:latin typeface="Arial"/>
                <a:cs typeface="Arial"/>
                <a:hlinkClick r:id="rId5"/>
              </a:rPr>
              <a:t>http://www.gosbook.ru/node/14208</a:t>
            </a: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. Рекомендации учтены при формировании поручений на Совете при Президенте РФ по развитию информационного общества в РФ</a:t>
            </a:r>
          </a:p>
          <a:p>
            <a:endParaRPr lang="ru-RU" sz="12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Экспертная оценка вопроса о </a:t>
            </a:r>
            <a:r>
              <a:rPr lang="ru-RU" sz="1200" dirty="0" smtClean="0">
                <a:solidFill>
                  <a:srgbClr val="321900"/>
                </a:solidFill>
                <a:latin typeface="Arial"/>
                <a:cs typeface="Arial"/>
              </a:rPr>
              <a:t>порядке </a:t>
            </a:r>
            <a:r>
              <a:rPr lang="ru-RU" sz="1200" dirty="0">
                <a:solidFill>
                  <a:srgbClr val="321900"/>
                </a:solidFill>
                <a:latin typeface="Arial"/>
                <a:cs typeface="Arial"/>
              </a:rPr>
              <a:t>реализации региональных программ модернизации </a:t>
            </a:r>
            <a:r>
              <a:rPr lang="ru-RU" sz="1200" dirty="0" smtClean="0">
                <a:solidFill>
                  <a:srgbClr val="321900"/>
                </a:solidFill>
                <a:latin typeface="Arial"/>
                <a:cs typeface="Arial"/>
              </a:rPr>
              <a:t>здравоохранения </a:t>
            </a:r>
            <a:r>
              <a:rPr lang="en-US" sz="1200" dirty="0">
                <a:solidFill>
                  <a:srgbClr val="321900"/>
                </a:solidFill>
                <a:latin typeface="Arial"/>
                <a:cs typeface="Arial"/>
                <a:hlinkClick r:id="rId6"/>
              </a:rPr>
              <a:t>http://www.gosbook.ru/node/12062</a:t>
            </a:r>
            <a:r>
              <a:rPr lang="ru-RU" sz="1200" dirty="0" smtClean="0">
                <a:solidFill>
                  <a:srgbClr val="321900"/>
                </a:solidFill>
                <a:latin typeface="Arial"/>
                <a:cs typeface="Arial"/>
              </a:rPr>
              <a:t>. По вопросу было проведено несколько совещаний с представителями Минздравсоцразвития России и региональных органов здравоохранения. Рекомендации учтены при формировании </a:t>
            </a: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поручений на Совете при Президенте РФ по развитию информационного общества в РФ.</a:t>
            </a:r>
          </a:p>
          <a:p>
            <a:endParaRPr lang="ru-RU" sz="12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Синопсис экспертных мнений по плану мероприятий по решению транспортных проблем Москвы отправлен в Правительство Москвы и Администрацию Президента России</a:t>
            </a:r>
          </a:p>
          <a:p>
            <a:r>
              <a:rPr lang="ru-RU" sz="1200" u="sng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hlinkClick r:id="rId7"/>
              </a:rPr>
              <a:t>http://www.gosbook.ru/node/11104</a:t>
            </a:r>
            <a:endParaRPr lang="ru-RU" sz="1200" u="sng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endParaRPr lang="ru-RU" sz="1200" u="sng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Экспертное обсуждение проблемы «Утечки мозгов в России </a:t>
            </a:r>
            <a:r>
              <a:rPr lang="en-US" sz="1200" u="sng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hlinkClick r:id="rId8"/>
              </a:rPr>
              <a:t>http://www.gosbook.ru/node/13206</a:t>
            </a:r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. Более 500 комментариев экспертов и специалистов.</a:t>
            </a:r>
            <a:endParaRPr lang="en-US" sz="12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endParaRPr lang="en-US" sz="12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r>
              <a:rPr lang="ru-RU" sz="12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Экспертное сопровождение реформы государственных закупок. Взаимодействие с Федеральной антимонопольной службой России. </a:t>
            </a: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hlinkClick r:id="rId9"/>
              </a:rPr>
              <a:t>http://</a:t>
            </a:r>
            <a:r>
              <a:rPr lang="en-US" sz="1200" dirty="0" err="1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hlinkClick r:id="rId9"/>
              </a:rPr>
              <a:t>www.gosbook.ru</a:t>
            </a: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  <a:hlinkClick r:id="rId9"/>
              </a:rPr>
              <a:t>/node/12553</a:t>
            </a:r>
            <a:endParaRPr lang="ru-RU" sz="12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endParaRPr lang="ru-RU" sz="1200" u="sng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endParaRPr lang="ru-RU" sz="1200" u="sng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endParaRPr lang="ru-RU" sz="1200" u="sng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620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464" y="764632"/>
            <a:ext cx="8116999" cy="5693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latin typeface="Arial"/>
                <a:cs typeface="Arial"/>
              </a:rPr>
              <a:t>- Информатизация </a:t>
            </a:r>
            <a:r>
              <a:rPr lang="ru-RU" sz="1400" dirty="0">
                <a:latin typeface="Arial"/>
                <a:cs typeface="Arial"/>
              </a:rPr>
              <a:t>регионального здравоохранения и требования к МИС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r>
              <a:rPr lang="ru-RU" sz="1400" dirty="0" smtClean="0">
                <a:latin typeface="Arial"/>
                <a:cs typeface="Arial"/>
              </a:rPr>
              <a:t> </a:t>
            </a:r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Особенности </a:t>
            </a:r>
            <a:r>
              <a:rPr lang="ru-RU" sz="1400" dirty="0">
                <a:latin typeface="Arial"/>
                <a:cs typeface="Arial"/>
              </a:rPr>
              <a:t>и перспективы развития информационно-компьютерных технологий в здравоохранении в различных регионах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Предложения </a:t>
            </a:r>
            <a:r>
              <a:rPr lang="ru-RU" sz="1400" dirty="0">
                <a:latin typeface="Arial"/>
                <a:cs typeface="Arial"/>
              </a:rPr>
              <a:t>по типовым базовым решениям, используя опыт продвинутых территорий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r>
              <a:rPr lang="ru-RU" sz="1400" dirty="0" smtClean="0">
                <a:latin typeface="Arial"/>
                <a:cs typeface="Arial"/>
              </a:rPr>
              <a:t> </a:t>
            </a:r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>
                <a:latin typeface="Arial"/>
                <a:cs typeface="Arial"/>
              </a:rPr>
              <a:t>- Требования к региональному информационному ресурсу и информатизации в органах управления здравоохранением регионов;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Проекты </a:t>
            </a:r>
            <a:r>
              <a:rPr lang="ru-RU" sz="1400" dirty="0">
                <a:latin typeface="Arial"/>
                <a:cs typeface="Arial"/>
              </a:rPr>
              <a:t>информационных систем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Медицинские </a:t>
            </a:r>
            <a:r>
              <a:rPr lang="ru-RU" sz="1400" dirty="0">
                <a:latin typeface="Arial"/>
                <a:cs typeface="Arial"/>
              </a:rPr>
              <a:t>стандарты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Концепция </a:t>
            </a:r>
            <a:r>
              <a:rPr lang="ru-RU" sz="1400" dirty="0">
                <a:latin typeface="Arial"/>
                <a:cs typeface="Arial"/>
              </a:rPr>
              <a:t>создания территориальной платформы интеграции медицинских приложений в Республике Татарстан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Защита </a:t>
            </a:r>
            <a:r>
              <a:rPr lang="ru-RU" sz="1400" dirty="0">
                <a:latin typeface="Arial"/>
                <a:cs typeface="Arial"/>
              </a:rPr>
              <a:t>персональных данных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Вопросы </a:t>
            </a:r>
            <a:r>
              <a:rPr lang="ru-RU" sz="1400" dirty="0">
                <a:latin typeface="Arial"/>
                <a:cs typeface="Arial"/>
              </a:rPr>
              <a:t>интеграции информационных технологий в здравоохранении с информационными технологиями в других сферах</a:t>
            </a:r>
            <a:r>
              <a:rPr lang="ru-RU" sz="1400" dirty="0" smtClean="0">
                <a:latin typeface="Arial"/>
                <a:cs typeface="Arial"/>
              </a:rPr>
              <a:t>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pPr lvl="0"/>
            <a:r>
              <a:rPr lang="ru-RU" sz="1400" dirty="0" smtClean="0">
                <a:latin typeface="Arial"/>
                <a:cs typeface="Arial"/>
              </a:rPr>
              <a:t>- Использование </a:t>
            </a:r>
            <a:r>
              <a:rPr lang="ru-RU" sz="1400" dirty="0">
                <a:latin typeface="Arial"/>
                <a:cs typeface="Arial"/>
              </a:rPr>
              <a:t>штриховых кодов в </a:t>
            </a:r>
            <a:r>
              <a:rPr lang="ru-RU" sz="1400" dirty="0" smtClean="0">
                <a:latin typeface="Arial"/>
                <a:cs typeface="Arial"/>
              </a:rPr>
              <a:t>медицине;</a:t>
            </a:r>
          </a:p>
          <a:p>
            <a:pPr lvl="0"/>
            <a:endParaRPr lang="ru-RU" sz="1400" dirty="0">
              <a:latin typeface="Arial"/>
              <a:cs typeface="Arial"/>
            </a:endParaRPr>
          </a:p>
          <a:p>
            <a:r>
              <a:rPr lang="ru-RU" sz="1400" dirty="0">
                <a:latin typeface="Arial"/>
                <a:cs typeface="Arial"/>
              </a:rPr>
              <a:t>Разработка и внедрение электронных медицинских историй болезни, а также опыт использования электронной записи к врачу и т.д.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263" y="179843"/>
            <a:ext cx="86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Проблемы информатизации здравоохранения, обсуждаемые на Госбук</a:t>
            </a:r>
            <a:endParaRPr lang="ru-RU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05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235563"/>
              </p:ext>
            </p:extLst>
          </p:nvPr>
        </p:nvGraphicFramePr>
        <p:xfrm>
          <a:off x="170290" y="925296"/>
          <a:ext cx="8719880" cy="5462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9940"/>
                <a:gridCol w="4359940"/>
              </a:tblGrid>
              <a:tr h="738323"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</a:t>
                      </a:r>
                      <a:r>
                        <a:rPr lang="ru-RU" baseline="0" dirty="0" smtClean="0"/>
                        <a:t> портала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Функции</a:t>
                      </a:r>
                      <a:r>
                        <a:rPr lang="ru-RU" baseline="0" dirty="0" smtClean="0"/>
                        <a:t> редакции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7383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Поддержание достаточной информированности</a:t>
                      </a:r>
                      <a:r>
                        <a:rPr lang="ru-RU" sz="1400" baseline="0" dirty="0" smtClean="0"/>
                        <a:t> профильных специалистов о событиях в отрасли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Регулярная</a:t>
                      </a:r>
                      <a:r>
                        <a:rPr lang="ru-RU" sz="1400" baseline="0" dirty="0" smtClean="0"/>
                        <a:t> публикация новостей по теме сообщества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327024"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Формирование</a:t>
                      </a:r>
                      <a:r>
                        <a:rPr lang="ru-RU" sz="1400" baseline="0" dirty="0" smtClean="0"/>
                        <a:t> базы знаний по отраслям, включая рекомендации экспертов, инф-</a:t>
                      </a:r>
                      <a:r>
                        <a:rPr lang="ru-RU" sz="1400" baseline="0" dirty="0" err="1" smtClean="0"/>
                        <a:t>цию</a:t>
                      </a:r>
                      <a:r>
                        <a:rPr lang="ru-RU" sz="1400" baseline="0" dirty="0" smtClean="0"/>
                        <a:t> о наработках и опыту успешно реализованных проектов 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Поиск и публикация</a:t>
                      </a:r>
                      <a:r>
                        <a:rPr lang="ru-RU" sz="1400" baseline="0" dirty="0" smtClean="0"/>
                        <a:t> аналитических материалов, кейсов, статей и мнений экспертов, </a:t>
                      </a:r>
                      <a:r>
                        <a:rPr lang="ru-RU" sz="1400" kern="1200" baseline="0" dirty="0" smtClean="0"/>
                        <a:t>к</a:t>
                      </a:r>
                      <a:r>
                        <a:rPr lang="ru-RU" sz="1400" kern="1200" dirty="0" smtClean="0"/>
                        <a:t>онцепций, стратегий, программ и планов… формирование библиотек док-</a:t>
                      </a:r>
                      <a:r>
                        <a:rPr lang="ru-RU" sz="1400" kern="1200" dirty="0" err="1" smtClean="0"/>
                        <a:t>тов</a:t>
                      </a:r>
                      <a:r>
                        <a:rPr lang="ru-RU" sz="1400" kern="1200" baseline="0" dirty="0" smtClean="0"/>
                        <a:t> сообществ</a:t>
                      </a:r>
                      <a:endParaRPr lang="ru-RU" sz="1400" b="0" i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09634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Активное</a:t>
                      </a:r>
                      <a:r>
                        <a:rPr lang="ru-RU" sz="1400" baseline="0" dirty="0" smtClean="0"/>
                        <a:t> привлечение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ru-RU" sz="1400" baseline="0" dirty="0" smtClean="0"/>
                        <a:t>информационных партнеров для публикации экспертных и аналитических  материалов.</a:t>
                      </a:r>
                      <a:endParaRPr lang="ru-RU" sz="1400" b="0" i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97790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Формирование</a:t>
                      </a:r>
                      <a:r>
                        <a:rPr lang="ru-RU" sz="1400" baseline="0" dirty="0" smtClean="0"/>
                        <a:t> базы компетентных экспертов по отраслям, готовых участвовать в независимом</a:t>
                      </a:r>
                    </a:p>
                    <a:p>
                      <a:r>
                        <a:rPr lang="ru-RU" sz="1400" baseline="0" dirty="0" smtClean="0"/>
                        <a:t>экспертном сопровождении проектов и решений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1400" b="0" i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2936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Активное участие в экспертизе</a:t>
                      </a:r>
                      <a:r>
                        <a:rPr lang="ru-RU" sz="1400" baseline="0" dirty="0" smtClean="0"/>
                        <a:t> решений и документов</a:t>
                      </a:r>
                      <a:r>
                        <a:rPr lang="ru-RU" sz="1400" dirty="0" smtClean="0"/>
                        <a:t>,</a:t>
                      </a:r>
                      <a:r>
                        <a:rPr lang="ru-RU" sz="1400" baseline="0" dirty="0" smtClean="0"/>
                        <a:t> предлагаемых государством и донесение позиции экспертного сообщества до заинтересованных ведомств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Определение</a:t>
                      </a:r>
                      <a:r>
                        <a:rPr lang="ru-RU" sz="1400" baseline="0" dirty="0" smtClean="0"/>
                        <a:t> запросов общества и государства, формирование списка экспертов, опрос экспертов, публикация их мнений на сайте, привлечение к обсуждению пользователей </a:t>
                      </a:r>
                      <a:r>
                        <a:rPr lang="ru-RU" sz="1400" baseline="0" dirty="0" err="1" smtClean="0"/>
                        <a:t>Госбук</a:t>
                      </a:r>
                      <a:r>
                        <a:rPr lang="ru-RU" sz="1400" baseline="0" dirty="0" smtClean="0"/>
                        <a:t>, вывод сухого остатка, отправка результатов в ведомства</a:t>
                      </a:r>
                      <a:endParaRPr lang="ru-RU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0370" y="152215"/>
            <a:ext cx="86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  <a:cs typeface="Arial"/>
              </a:rPr>
              <a:t>Цели и </a:t>
            </a:r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задачи ГосБук</a:t>
            </a:r>
            <a:endParaRPr lang="ru-RU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48970" y="1962126"/>
            <a:ext cx="311960" cy="49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63920" y="2886323"/>
            <a:ext cx="547660" cy="5012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078180" y="3387590"/>
            <a:ext cx="741128" cy="731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114830" y="5337259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114830" y="4541520"/>
            <a:ext cx="5461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42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6247" y="189468"/>
            <a:ext cx="86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/>
                <a:cs typeface="Arial"/>
              </a:rPr>
              <a:t>Принципы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Arial"/>
                <a:cs typeface="Arial"/>
              </a:rPr>
              <a:t>работы 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Arial"/>
                <a:cs typeface="Arial"/>
              </a:rPr>
              <a:t>ГосБук</a:t>
            </a:r>
          </a:p>
        </p:txBody>
      </p:sp>
      <p:pic>
        <p:nvPicPr>
          <p:cNvPr id="31" name="Picture 35" descr="twi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67" y="1906075"/>
            <a:ext cx="125980" cy="176228"/>
          </a:xfrm>
          <a:prstGeom prst="rect">
            <a:avLst/>
          </a:prstGeom>
          <a:noFill/>
        </p:spPr>
      </p:pic>
      <p:pic>
        <p:nvPicPr>
          <p:cNvPr id="20" name="Picture 50" descr="д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73" y="2385955"/>
            <a:ext cx="144538" cy="221209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3524957" y="776113"/>
            <a:ext cx="1999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solidFill>
                  <a:srgbClr val="000000"/>
                </a:solidFill>
                <a:latin typeface="Arial"/>
                <a:cs typeface="Arial"/>
              </a:rPr>
              <a:t>Способ приготовления</a:t>
            </a:r>
            <a:endParaRPr lang="ru-RU" sz="800" b="1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177693" y="1134349"/>
            <a:ext cx="3314061" cy="14865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- Наладить стабильный управляемый «поток информации»</a:t>
            </a:r>
          </a:p>
          <a:p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(</a:t>
            </a:r>
            <a:r>
              <a:rPr lang="ru-RU" sz="800" dirty="0" err="1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кросспостинг</a:t>
            </a: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RSS</a:t>
            </a: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)</a:t>
            </a:r>
          </a:p>
          <a:p>
            <a:endParaRPr lang="ru-RU" sz="8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- Установить партнерские отношения, </a:t>
            </a:r>
            <a:b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</a:b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наладить публикацию материалов, совместные мероприятия</a:t>
            </a:r>
          </a:p>
        </p:txBody>
      </p:sp>
      <p:sp>
        <p:nvSpPr>
          <p:cNvPr id="44" name="Rounded Rectangle 31"/>
          <p:cNvSpPr/>
          <p:nvPr/>
        </p:nvSpPr>
        <p:spPr>
          <a:xfrm>
            <a:off x="295851" y="4613590"/>
            <a:ext cx="2102968" cy="5461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srgbClr val="000000"/>
                </a:solidFill>
                <a:latin typeface="Arial"/>
                <a:cs typeface="Arial"/>
              </a:rPr>
              <a:t>Внешние эксперты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6247" y="776113"/>
            <a:ext cx="12997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solidFill>
                  <a:srgbClr val="000000"/>
                </a:solidFill>
                <a:latin typeface="Arial"/>
                <a:cs typeface="Arial"/>
              </a:rPr>
              <a:t>Ингредиенты</a:t>
            </a:r>
            <a:endParaRPr lang="ru-RU" sz="800" b="1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5210" y="4298851"/>
            <a:ext cx="1999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solidFill>
                  <a:srgbClr val="000000"/>
                </a:solidFill>
                <a:latin typeface="Arial"/>
                <a:cs typeface="Arial"/>
              </a:rPr>
              <a:t>Соус</a:t>
            </a:r>
            <a:endParaRPr lang="ru-RU" sz="800" b="1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177693" y="2943108"/>
            <a:ext cx="3314061" cy="11422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Tx/>
              <a:buChar char="-"/>
            </a:pP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Фильтрация потока и выбор нужных материалов</a:t>
            </a:r>
          </a:p>
          <a:p>
            <a:pPr marL="171450" indent="-171450">
              <a:buFontTx/>
              <a:buChar char="-"/>
            </a:pPr>
            <a:endParaRPr lang="ru-RU" sz="8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Координация работы с партнерами, модерирование опубликованных </a:t>
            </a:r>
            <a:r>
              <a:rPr lang="ru-RU" sz="800" dirty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м</a:t>
            </a: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атериалов</a:t>
            </a:r>
          </a:p>
          <a:p>
            <a:pPr marL="171450" indent="-171450">
              <a:buFontTx/>
              <a:buChar char="-"/>
            </a:pPr>
            <a:endParaRPr lang="ru-RU" sz="8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ru-RU" sz="800" dirty="0" err="1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Модерация</a:t>
            </a: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 публикаций, анализ, отбор лучших</a:t>
            </a:r>
          </a:p>
          <a:p>
            <a:pPr marL="171450" indent="-171450">
              <a:buFontTx/>
              <a:buChar char="-"/>
            </a:pPr>
            <a:endParaRPr lang="ru-RU" sz="800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ru-RU" sz="800" dirty="0" smtClean="0">
                <a:solidFill>
                  <a:schemeClr val="bg1">
                    <a:lumMod val="10000"/>
                  </a:schemeClr>
                </a:solidFill>
                <a:latin typeface="Arial"/>
                <a:cs typeface="Arial"/>
              </a:rPr>
              <a:t>Подготовка аналитических отчетов по итогам обсуждений</a:t>
            </a:r>
            <a:endParaRPr lang="ru-RU" sz="800" dirty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  <a:p>
            <a:pPr algn="ctr"/>
            <a:endParaRPr lang="ru-RU" sz="800" dirty="0" smtClean="0">
              <a:solidFill>
                <a:schemeClr val="bg1">
                  <a:lumMod val="1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5" name="Плюс 64"/>
          <p:cNvSpPr/>
          <p:nvPr/>
        </p:nvSpPr>
        <p:spPr>
          <a:xfrm>
            <a:off x="4582741" y="4112423"/>
            <a:ext cx="544060" cy="445704"/>
          </a:xfrm>
          <a:prstGeom prst="mathPlus">
            <a:avLst>
              <a:gd name="adj1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">
              <a:latin typeface="Arial"/>
              <a:cs typeface="Arial"/>
            </a:endParaRPr>
          </a:p>
        </p:txBody>
      </p:sp>
      <p:grpSp>
        <p:nvGrpSpPr>
          <p:cNvPr id="127" name="Группа 126"/>
          <p:cNvGrpSpPr/>
          <p:nvPr/>
        </p:nvGrpSpPr>
        <p:grpSpPr>
          <a:xfrm>
            <a:off x="1610533" y="4455588"/>
            <a:ext cx="1040819" cy="862103"/>
            <a:chOff x="1948293" y="5864381"/>
            <a:chExt cx="1040819" cy="862103"/>
          </a:xfrm>
        </p:grpSpPr>
        <p:pic>
          <p:nvPicPr>
            <p:cNvPr id="48" name="Picture 22" descr="MCj0432625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48293" y="5864381"/>
              <a:ext cx="653627" cy="653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22" descr="MCj0432625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12767" y="5913966"/>
              <a:ext cx="676345" cy="676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Picture 22" descr="MCj0432625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30743" y="5993412"/>
              <a:ext cx="733072" cy="73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4" name="TextBox 83"/>
          <p:cNvSpPr txBox="1"/>
          <p:nvPr/>
        </p:nvSpPr>
        <p:spPr>
          <a:xfrm>
            <a:off x="3926048" y="4869714"/>
            <a:ext cx="1989857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solidFill>
                  <a:srgbClr val="321900"/>
                </a:solidFill>
                <a:latin typeface="Arial"/>
                <a:cs typeface="Arial"/>
              </a:rPr>
              <a:t>Сбор и обработка </a:t>
            </a:r>
            <a:br>
              <a:rPr lang="ru-RU" sz="800" dirty="0" smtClean="0">
                <a:solidFill>
                  <a:srgbClr val="321900"/>
                </a:solidFill>
                <a:latin typeface="Arial"/>
                <a:cs typeface="Arial"/>
              </a:rPr>
            </a:br>
            <a:r>
              <a:rPr lang="ru-RU" sz="800" kern="0" dirty="0" smtClean="0">
                <a:solidFill>
                  <a:srgbClr val="321900"/>
                </a:solidFill>
                <a:latin typeface="Arial"/>
                <a:cs typeface="Arial"/>
              </a:rPr>
              <a:t>конструктивных</a:t>
            </a:r>
            <a:r>
              <a:rPr lang="ru-RU" sz="800" dirty="0" smtClean="0">
                <a:solidFill>
                  <a:srgbClr val="321900"/>
                </a:solidFill>
                <a:latin typeface="Arial"/>
                <a:cs typeface="Arial"/>
              </a:rPr>
              <a:t> </a:t>
            </a:r>
            <a:r>
              <a:rPr lang="ru-RU" sz="800" dirty="0">
                <a:solidFill>
                  <a:srgbClr val="321900"/>
                </a:solidFill>
                <a:latin typeface="Arial"/>
                <a:cs typeface="Arial"/>
              </a:rPr>
              <a:t>мнений</a:t>
            </a:r>
          </a:p>
        </p:txBody>
      </p:sp>
      <p:sp>
        <p:nvSpPr>
          <p:cNvPr id="85" name="Rectangular Callout 91"/>
          <p:cNvSpPr/>
          <p:nvPr/>
        </p:nvSpPr>
        <p:spPr>
          <a:xfrm>
            <a:off x="4175246" y="4602779"/>
            <a:ext cx="584200" cy="210254"/>
          </a:xfrm>
          <a:prstGeom prst="wedgeRectCallout">
            <a:avLst>
              <a:gd name="adj1" fmla="val 39662"/>
              <a:gd name="adj2" fmla="val 107278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">
              <a:latin typeface="Arial"/>
              <a:cs typeface="Arial"/>
            </a:endParaRPr>
          </a:p>
        </p:txBody>
      </p:sp>
      <p:sp>
        <p:nvSpPr>
          <p:cNvPr id="86" name="Rectangular Callout 93"/>
          <p:cNvSpPr/>
          <p:nvPr/>
        </p:nvSpPr>
        <p:spPr>
          <a:xfrm>
            <a:off x="5126801" y="4508256"/>
            <a:ext cx="470879" cy="278693"/>
          </a:xfrm>
          <a:prstGeom prst="wedgeRectCallout">
            <a:avLst>
              <a:gd name="adj1" fmla="val -41509"/>
              <a:gd name="adj2" fmla="val 112108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">
              <a:latin typeface="Arial"/>
              <a:cs typeface="Arial"/>
            </a:endParaRPr>
          </a:p>
        </p:txBody>
      </p:sp>
      <p:cxnSp>
        <p:nvCxnSpPr>
          <p:cNvPr id="116" name="Прямая соединительная линия 115"/>
          <p:cNvCxnSpPr/>
          <p:nvPr/>
        </p:nvCxnSpPr>
        <p:spPr>
          <a:xfrm>
            <a:off x="2769629" y="830863"/>
            <a:ext cx="27021" cy="5349950"/>
          </a:xfrm>
          <a:prstGeom prst="line">
            <a:avLst/>
          </a:prstGeom>
          <a:ln w="3175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95851" y="1143957"/>
            <a:ext cx="1919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i="1" dirty="0" smtClean="0">
                <a:solidFill>
                  <a:srgbClr val="000000"/>
                </a:solidFill>
                <a:latin typeface="Arial"/>
                <a:cs typeface="Arial"/>
              </a:rPr>
              <a:t>Блоги и социальные медиа</a:t>
            </a:r>
          </a:p>
          <a:p>
            <a:pPr algn="ctr"/>
            <a:endParaRPr lang="ru-RU" sz="800" b="1" i="1" dirty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dirty="0" smtClean="0">
                <a:solidFill>
                  <a:srgbClr val="000000"/>
                </a:solidFill>
                <a:latin typeface="Arial"/>
                <a:cs typeface="Arial"/>
              </a:rPr>
              <a:t>Форумы</a:t>
            </a:r>
          </a:p>
          <a:p>
            <a:pPr algn="ctr"/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dirty="0" smtClean="0">
                <a:solidFill>
                  <a:srgbClr val="000000"/>
                </a:solidFill>
                <a:latin typeface="Arial"/>
                <a:cs typeface="Arial"/>
              </a:rPr>
              <a:t>Онлайн СМИ</a:t>
            </a:r>
          </a:p>
          <a:p>
            <a:pPr algn="ctr"/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dirty="0" err="1" smtClean="0">
                <a:solidFill>
                  <a:srgbClr val="000000"/>
                </a:solidFill>
                <a:latin typeface="Arial"/>
                <a:cs typeface="Arial"/>
              </a:rPr>
              <a:t>Микроблоги</a:t>
            </a:r>
            <a:r>
              <a:rPr lang="ru-RU" sz="800" dirty="0" smtClean="0">
                <a:solidFill>
                  <a:srgbClr val="000000"/>
                </a:solidFill>
                <a:latin typeface="Arial"/>
                <a:cs typeface="Arial"/>
              </a:rPr>
              <a:t> чиновников</a:t>
            </a:r>
          </a:p>
          <a:p>
            <a:pPr algn="ctr"/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dirty="0" err="1" smtClean="0">
                <a:solidFill>
                  <a:srgbClr val="000000"/>
                </a:solidFill>
                <a:latin typeface="Arial"/>
                <a:cs typeface="Arial"/>
              </a:rPr>
              <a:t>Госпорталы</a:t>
            </a:r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dirty="0" smtClean="0">
                <a:solidFill>
                  <a:srgbClr val="000000"/>
                </a:solidFill>
                <a:latin typeface="Arial"/>
                <a:cs typeface="Arial"/>
              </a:rPr>
              <a:t>Профильные сообщества в социальных сетях</a:t>
            </a:r>
            <a:endParaRPr lang="ru-RU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18" name="Группа 117"/>
          <p:cNvGrpSpPr/>
          <p:nvPr/>
        </p:nvGrpSpPr>
        <p:grpSpPr>
          <a:xfrm>
            <a:off x="335210" y="957510"/>
            <a:ext cx="1881664" cy="2526764"/>
            <a:chOff x="2632993" y="565196"/>
            <a:chExt cx="1881664" cy="2526764"/>
          </a:xfrm>
        </p:grpSpPr>
        <p:cxnSp>
          <p:nvCxnSpPr>
            <p:cNvPr id="119" name="Соединительная линия уступом 118"/>
            <p:cNvCxnSpPr/>
            <p:nvPr/>
          </p:nvCxnSpPr>
          <p:spPr>
            <a:xfrm rot="5400000">
              <a:off x="2077754" y="1120436"/>
              <a:ext cx="1655695" cy="545216"/>
            </a:xfrm>
            <a:prstGeom prst="bentConnector3">
              <a:avLst>
                <a:gd name="adj1" fmla="val 1144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Соединительная линия уступом 119"/>
            <p:cNvCxnSpPr/>
            <p:nvPr/>
          </p:nvCxnSpPr>
          <p:spPr>
            <a:xfrm rot="16200000" flipH="1">
              <a:off x="3414198" y="1120435"/>
              <a:ext cx="1655697" cy="545220"/>
            </a:xfrm>
            <a:prstGeom prst="bentConnector3">
              <a:avLst>
                <a:gd name="adj1" fmla="val 1104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2632993" y="2220892"/>
              <a:ext cx="0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>
              <a:off x="2632993" y="2220892"/>
              <a:ext cx="0" cy="8710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>
              <a:off x="4514657" y="2220892"/>
              <a:ext cx="0" cy="8710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>
              <a:off x="2632993" y="3091960"/>
              <a:ext cx="1881664" cy="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Прямоугольник 125"/>
          <p:cNvSpPr/>
          <p:nvPr/>
        </p:nvSpPr>
        <p:spPr>
          <a:xfrm>
            <a:off x="442974" y="2711502"/>
            <a:ext cx="1772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dirty="0">
                <a:solidFill>
                  <a:srgbClr val="000000"/>
                </a:solidFill>
                <a:latin typeface="Arial"/>
                <a:cs typeface="Arial"/>
              </a:rPr>
              <a:t>Профессиональные </a:t>
            </a:r>
          </a:p>
          <a:p>
            <a:pPr algn="ctr"/>
            <a:r>
              <a:rPr lang="ru-RU" sz="800" b="1" dirty="0">
                <a:solidFill>
                  <a:srgbClr val="000000"/>
                </a:solidFill>
                <a:latin typeface="Arial"/>
                <a:cs typeface="Arial"/>
              </a:rPr>
              <a:t>издания и </a:t>
            </a:r>
          </a:p>
          <a:p>
            <a:pPr algn="ctr"/>
            <a:r>
              <a:rPr lang="ru-RU" sz="800" b="1" dirty="0">
                <a:solidFill>
                  <a:srgbClr val="000000"/>
                </a:solidFill>
                <a:latin typeface="Arial"/>
                <a:cs typeface="Arial"/>
              </a:rPr>
              <a:t>организации-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  <a:cs typeface="Arial"/>
              </a:rPr>
              <a:t>партнеры</a:t>
            </a:r>
          </a:p>
          <a:p>
            <a:pPr algn="ctr"/>
            <a:endParaRPr lang="ru-RU" sz="8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800" b="1" dirty="0" smtClean="0">
                <a:solidFill>
                  <a:srgbClr val="000000"/>
                </a:solidFill>
                <a:latin typeface="Arial"/>
                <a:cs typeface="Arial"/>
              </a:rPr>
              <a:t>Участники Госбук (писатели)</a:t>
            </a:r>
          </a:p>
        </p:txBody>
      </p:sp>
      <p:cxnSp>
        <p:nvCxnSpPr>
          <p:cNvPr id="132" name="Прямая соединительная линия 131"/>
          <p:cNvCxnSpPr/>
          <p:nvPr/>
        </p:nvCxnSpPr>
        <p:spPr>
          <a:xfrm>
            <a:off x="6897870" y="777241"/>
            <a:ext cx="27021" cy="5403572"/>
          </a:xfrm>
          <a:prstGeom prst="line">
            <a:avLst/>
          </a:prstGeom>
          <a:ln w="3175" cmpd="sng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7018648" y="946527"/>
            <a:ext cx="21061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Arial"/>
                <a:cs typeface="Arial"/>
              </a:rPr>
              <a:t>В сухом остатке: </a:t>
            </a:r>
            <a:r>
              <a:rPr lang="ru-RU" sz="1000" dirty="0" smtClean="0">
                <a:latin typeface="Arial"/>
                <a:cs typeface="Arial"/>
              </a:rPr>
              <a:t>синопсис конструктивных экспертных мнений и предложений, который можно использовать при подготовке и принятии решений на всех уровнях государственной власти</a:t>
            </a:r>
            <a:endParaRPr lang="ru-RU" sz="1000" dirty="0">
              <a:latin typeface="Arial"/>
              <a:cs typeface="Arial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037860" y="2275336"/>
            <a:ext cx="2106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Итоги работы доступны читателю, а также направляются в заинтересованные ведомства</a:t>
            </a:r>
            <a:endParaRPr lang="ru-RU" sz="10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36" name="Скругленная соединительная линия 135"/>
          <p:cNvCxnSpPr/>
          <p:nvPr/>
        </p:nvCxnSpPr>
        <p:spPr>
          <a:xfrm flipV="1">
            <a:off x="2334754" y="1350997"/>
            <a:ext cx="779391" cy="555078"/>
          </a:xfrm>
          <a:prstGeom prst="curved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Скругленная соединительная линия 138"/>
          <p:cNvCxnSpPr/>
          <p:nvPr/>
        </p:nvCxnSpPr>
        <p:spPr>
          <a:xfrm flipV="1">
            <a:off x="2097458" y="3331871"/>
            <a:ext cx="1016687" cy="10086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Скругленная соединительная линия 143"/>
          <p:cNvCxnSpPr/>
          <p:nvPr/>
        </p:nvCxnSpPr>
        <p:spPr>
          <a:xfrm rot="16200000" flipH="1">
            <a:off x="5346129" y="2360238"/>
            <a:ext cx="817349" cy="460600"/>
          </a:xfrm>
          <a:prstGeom prst="curved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Скругленная соединительная линия 147"/>
          <p:cNvCxnSpPr>
            <a:endCxn id="134" idx="2"/>
          </p:cNvCxnSpPr>
          <p:nvPr/>
        </p:nvCxnSpPr>
        <p:spPr>
          <a:xfrm flipV="1">
            <a:off x="6045899" y="2983222"/>
            <a:ext cx="2045031" cy="200195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20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05056" y="5000330"/>
            <a:ext cx="25665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latin typeface="Arial"/>
                <a:cs typeface="Arial"/>
              </a:rPr>
              <a:t>Полина Давлетшина</a:t>
            </a:r>
          </a:p>
          <a:p>
            <a:r>
              <a:rPr lang="ru-RU" sz="900" i="1" dirty="0" smtClean="0">
                <a:latin typeface="Arial"/>
                <a:cs typeface="Arial"/>
              </a:rPr>
              <a:t>Главный редактор</a:t>
            </a:r>
          </a:p>
          <a:p>
            <a:r>
              <a:rPr lang="ru-RU" sz="900" i="1" dirty="0" smtClean="0">
                <a:latin typeface="Arial"/>
                <a:cs typeface="Arial"/>
              </a:rPr>
              <a:t>е-</a:t>
            </a:r>
            <a:r>
              <a:rPr lang="en-US" sz="900" i="1" dirty="0" smtClean="0">
                <a:latin typeface="Arial"/>
                <a:cs typeface="Arial"/>
              </a:rPr>
              <a:t>mail</a:t>
            </a:r>
            <a:r>
              <a:rPr lang="ru-RU" sz="900" i="1" dirty="0" smtClean="0">
                <a:latin typeface="Arial"/>
                <a:cs typeface="Arial"/>
              </a:rPr>
              <a:t>: </a:t>
            </a:r>
            <a:r>
              <a:rPr lang="en-US" sz="900" i="1" dirty="0" err="1" smtClean="0">
                <a:latin typeface="Arial"/>
                <a:cs typeface="Arial"/>
              </a:rPr>
              <a:t>polina@gosbook.ru</a:t>
            </a:r>
            <a:endParaRPr lang="ru-RU" sz="900" i="1" dirty="0">
              <a:latin typeface="Arial"/>
              <a:cs typeface="Arial"/>
            </a:endParaRPr>
          </a:p>
        </p:txBody>
      </p:sp>
      <p:pic>
        <p:nvPicPr>
          <p:cNvPr id="34" name="Изображение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99" y="4213120"/>
            <a:ext cx="1488823" cy="68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oundedRectangleText"/>
  <p:tag name="THINKCELLSHAPEDONOTDELETE" val="pJjVgZ2YH9Emp_XZ07n8wo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Углы.thmx</Template>
  <TotalTime>85</TotalTime>
  <Words>824</Words>
  <Application>Microsoft Office PowerPoint</Application>
  <PresentationFormat>Экран (4:3)</PresentationFormat>
  <Paragraphs>138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macintosh</dc:creator>
  <cp:lastModifiedBy>155</cp:lastModifiedBy>
  <cp:revision>11</cp:revision>
  <dcterms:created xsi:type="dcterms:W3CDTF">2011-05-17T17:37:34Z</dcterms:created>
  <dcterms:modified xsi:type="dcterms:W3CDTF">2011-05-17T19:10:38Z</dcterms:modified>
</cp:coreProperties>
</file>